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744" r:id="rId1"/>
    <p:sldMasterId id="2147483794" r:id="rId2"/>
    <p:sldMasterId id="2147483814" r:id="rId3"/>
    <p:sldMasterId id="2147483854" r:id="rId4"/>
  </p:sldMasterIdLst>
  <p:notesMasterIdLst>
    <p:notesMasterId r:id="rId20"/>
  </p:notesMasterIdLst>
  <p:handoutMasterIdLst>
    <p:handoutMasterId r:id="rId21"/>
  </p:handoutMasterIdLst>
  <p:sldIdLst>
    <p:sldId id="351" r:id="rId5"/>
    <p:sldId id="383" r:id="rId6"/>
    <p:sldId id="384" r:id="rId7"/>
    <p:sldId id="385" r:id="rId8"/>
    <p:sldId id="386" r:id="rId9"/>
    <p:sldId id="387" r:id="rId10"/>
    <p:sldId id="388" r:id="rId11"/>
    <p:sldId id="389" r:id="rId12"/>
    <p:sldId id="390" r:id="rId13"/>
    <p:sldId id="391" r:id="rId14"/>
    <p:sldId id="392" r:id="rId15"/>
    <p:sldId id="393" r:id="rId16"/>
    <p:sldId id="394" r:id="rId17"/>
    <p:sldId id="395" r:id="rId18"/>
    <p:sldId id="396" r:id="rId19"/>
  </p:sldIdLst>
  <p:sldSz cx="12192000" cy="6858000"/>
  <p:notesSz cx="6954838"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55578"/>
    <a:srgbClr val="D0DEEA"/>
    <a:srgbClr val="A1B3CA"/>
    <a:srgbClr val="6A80A3"/>
    <a:srgbClr val="7EBFDD"/>
    <a:srgbClr val="D3D3D3"/>
    <a:srgbClr val="DAF3FD"/>
    <a:srgbClr val="91DCF8"/>
    <a:srgbClr val="49C5F4"/>
    <a:srgbClr val="009A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79893" autoAdjust="0"/>
  </p:normalViewPr>
  <p:slideViewPr>
    <p:cSldViewPr snapToGrid="0">
      <p:cViewPr varScale="1">
        <p:scale>
          <a:sx n="40" d="100"/>
          <a:sy n="40" d="100"/>
        </p:scale>
        <p:origin x="858" y="42"/>
      </p:cViewPr>
      <p:guideLst/>
    </p:cSldViewPr>
  </p:slideViewPr>
  <p:outlineViewPr>
    <p:cViewPr>
      <p:scale>
        <a:sx n="33" d="100"/>
        <a:sy n="33" d="100"/>
      </p:scale>
      <p:origin x="0" y="-2526"/>
    </p:cViewPr>
  </p:outlineViewPr>
  <p:notesTextViewPr>
    <p:cViewPr>
      <p:scale>
        <a:sx n="75" d="100"/>
        <a:sy n="75" d="100"/>
      </p:scale>
      <p:origin x="0" y="0"/>
    </p:cViewPr>
  </p:notesTextViewPr>
  <p:sorterViewPr>
    <p:cViewPr varScale="1">
      <p:scale>
        <a:sx n="1" d="1"/>
        <a:sy n="1" d="1"/>
      </p:scale>
      <p:origin x="0" y="-12492"/>
    </p:cViewPr>
  </p:sorterViewPr>
  <p:notesViewPr>
    <p:cSldViewPr snapToGrid="0">
      <p:cViewPr>
        <p:scale>
          <a:sx n="75" d="100"/>
          <a:sy n="75" d="100"/>
        </p:scale>
        <p:origin x="2266" y="-49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8772842073986041E-2"/>
          <c:y val="1.4261881550766419E-2"/>
          <c:w val="0.95908703864847067"/>
          <c:h val="0.96382225348979056"/>
        </c:manualLayout>
      </c:layout>
      <c:bubbleChart>
        <c:varyColors val="0"/>
        <c:ser>
          <c:idx val="0"/>
          <c:order val="0"/>
          <c:spPr>
            <a:solidFill>
              <a:srgbClr val="C0D1E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1"/>
            <c:showLeaderLines val="0"/>
            <c:extLst xmlns:c16r2="http://schemas.microsoft.com/office/drawing/2015/06/chart">
              <c:ext xmlns:c15="http://schemas.microsoft.com/office/drawing/2012/chart" uri="{CE6537A1-D6FC-4f65-9D91-7224C49458BB}">
                <c15:showLeaderLines val="0"/>
              </c:ext>
            </c:extLst>
          </c:dLbls>
          <c:xVal>
            <c:numRef>
              <c:f>Sheet1!$A$2:$A$41</c:f>
              <c:numCache>
                <c:formatCode>General</c:formatCode>
                <c:ptCount val="40"/>
                <c:pt idx="0">
                  <c:v>1</c:v>
                </c:pt>
                <c:pt idx="1">
                  <c:v>1</c:v>
                </c:pt>
                <c:pt idx="2">
                  <c:v>1</c:v>
                </c:pt>
                <c:pt idx="3">
                  <c:v>1</c:v>
                </c:pt>
                <c:pt idx="4">
                  <c:v>1</c:v>
                </c:pt>
                <c:pt idx="5">
                  <c:v>1</c:v>
                </c:pt>
                <c:pt idx="6">
                  <c:v>1</c:v>
                </c:pt>
                <c:pt idx="7">
                  <c:v>1</c:v>
                </c:pt>
                <c:pt idx="8">
                  <c:v>2</c:v>
                </c:pt>
                <c:pt idx="9">
                  <c:v>2</c:v>
                </c:pt>
                <c:pt idx="10">
                  <c:v>2</c:v>
                </c:pt>
                <c:pt idx="11">
                  <c:v>2</c:v>
                </c:pt>
                <c:pt idx="12">
                  <c:v>2</c:v>
                </c:pt>
                <c:pt idx="13">
                  <c:v>2</c:v>
                </c:pt>
                <c:pt idx="14">
                  <c:v>2</c:v>
                </c:pt>
                <c:pt idx="15">
                  <c:v>2</c:v>
                </c:pt>
                <c:pt idx="16">
                  <c:v>3</c:v>
                </c:pt>
                <c:pt idx="17">
                  <c:v>3</c:v>
                </c:pt>
                <c:pt idx="18">
                  <c:v>3</c:v>
                </c:pt>
                <c:pt idx="19">
                  <c:v>3</c:v>
                </c:pt>
                <c:pt idx="20">
                  <c:v>3</c:v>
                </c:pt>
                <c:pt idx="21">
                  <c:v>3</c:v>
                </c:pt>
                <c:pt idx="22">
                  <c:v>3</c:v>
                </c:pt>
                <c:pt idx="23">
                  <c:v>3</c:v>
                </c:pt>
                <c:pt idx="24">
                  <c:v>4</c:v>
                </c:pt>
                <c:pt idx="25">
                  <c:v>4</c:v>
                </c:pt>
                <c:pt idx="26">
                  <c:v>4</c:v>
                </c:pt>
                <c:pt idx="27">
                  <c:v>4</c:v>
                </c:pt>
                <c:pt idx="28">
                  <c:v>4</c:v>
                </c:pt>
                <c:pt idx="29">
                  <c:v>4</c:v>
                </c:pt>
                <c:pt idx="30">
                  <c:v>4</c:v>
                </c:pt>
                <c:pt idx="31">
                  <c:v>4</c:v>
                </c:pt>
                <c:pt idx="32">
                  <c:v>5</c:v>
                </c:pt>
                <c:pt idx="33">
                  <c:v>5</c:v>
                </c:pt>
                <c:pt idx="34">
                  <c:v>5</c:v>
                </c:pt>
                <c:pt idx="35">
                  <c:v>5</c:v>
                </c:pt>
                <c:pt idx="36">
                  <c:v>5</c:v>
                </c:pt>
                <c:pt idx="37">
                  <c:v>5</c:v>
                </c:pt>
                <c:pt idx="38">
                  <c:v>5</c:v>
                </c:pt>
                <c:pt idx="39">
                  <c:v>5</c:v>
                </c:pt>
              </c:numCache>
            </c:numRef>
          </c:xVal>
          <c:yVal>
            <c:numRef>
              <c:f>Sheet1!$B$2:$B$41</c:f>
              <c:numCache>
                <c:formatCode>General</c:formatCode>
                <c:ptCount val="40"/>
                <c:pt idx="0">
                  <c:v>1</c:v>
                </c:pt>
                <c:pt idx="1">
                  <c:v>2</c:v>
                </c:pt>
                <c:pt idx="2">
                  <c:v>3</c:v>
                </c:pt>
                <c:pt idx="3">
                  <c:v>4</c:v>
                </c:pt>
                <c:pt idx="4">
                  <c:v>5</c:v>
                </c:pt>
                <c:pt idx="5">
                  <c:v>6</c:v>
                </c:pt>
                <c:pt idx="6">
                  <c:v>7</c:v>
                </c:pt>
                <c:pt idx="7">
                  <c:v>8</c:v>
                </c:pt>
                <c:pt idx="8">
                  <c:v>1</c:v>
                </c:pt>
                <c:pt idx="9">
                  <c:v>2</c:v>
                </c:pt>
                <c:pt idx="10">
                  <c:v>3</c:v>
                </c:pt>
                <c:pt idx="11">
                  <c:v>4</c:v>
                </c:pt>
                <c:pt idx="12">
                  <c:v>5</c:v>
                </c:pt>
                <c:pt idx="13">
                  <c:v>6</c:v>
                </c:pt>
                <c:pt idx="14">
                  <c:v>7</c:v>
                </c:pt>
                <c:pt idx="15">
                  <c:v>8</c:v>
                </c:pt>
                <c:pt idx="16">
                  <c:v>1</c:v>
                </c:pt>
                <c:pt idx="17">
                  <c:v>2</c:v>
                </c:pt>
                <c:pt idx="18">
                  <c:v>3</c:v>
                </c:pt>
                <c:pt idx="19">
                  <c:v>4</c:v>
                </c:pt>
                <c:pt idx="20">
                  <c:v>5</c:v>
                </c:pt>
                <c:pt idx="21">
                  <c:v>6</c:v>
                </c:pt>
                <c:pt idx="22">
                  <c:v>7</c:v>
                </c:pt>
                <c:pt idx="23">
                  <c:v>8</c:v>
                </c:pt>
                <c:pt idx="24">
                  <c:v>1</c:v>
                </c:pt>
                <c:pt idx="25">
                  <c:v>2</c:v>
                </c:pt>
                <c:pt idx="26">
                  <c:v>3</c:v>
                </c:pt>
                <c:pt idx="27">
                  <c:v>4</c:v>
                </c:pt>
                <c:pt idx="28">
                  <c:v>5</c:v>
                </c:pt>
                <c:pt idx="29">
                  <c:v>6</c:v>
                </c:pt>
                <c:pt idx="30">
                  <c:v>7</c:v>
                </c:pt>
                <c:pt idx="31">
                  <c:v>8</c:v>
                </c:pt>
                <c:pt idx="32">
                  <c:v>1</c:v>
                </c:pt>
                <c:pt idx="33">
                  <c:v>2</c:v>
                </c:pt>
                <c:pt idx="34">
                  <c:v>3</c:v>
                </c:pt>
                <c:pt idx="35">
                  <c:v>4</c:v>
                </c:pt>
                <c:pt idx="36">
                  <c:v>5</c:v>
                </c:pt>
                <c:pt idx="37">
                  <c:v>6</c:v>
                </c:pt>
                <c:pt idx="38">
                  <c:v>7</c:v>
                </c:pt>
                <c:pt idx="39">
                  <c:v>8</c:v>
                </c:pt>
              </c:numCache>
            </c:numRef>
          </c:yVal>
          <c:bubbleSize>
            <c:numRef>
              <c:f>Sheet1!$C$2:$C$41</c:f>
              <c:numCache>
                <c:formatCode>General</c:formatCode>
                <c:ptCount val="40"/>
                <c:pt idx="16">
                  <c:v>1</c:v>
                </c:pt>
                <c:pt idx="22">
                  <c:v>1</c:v>
                </c:pt>
                <c:pt idx="24">
                  <c:v>1</c:v>
                </c:pt>
                <c:pt idx="27">
                  <c:v>1</c:v>
                </c:pt>
                <c:pt idx="29">
                  <c:v>1</c:v>
                </c:pt>
                <c:pt idx="37">
                  <c:v>1</c:v>
                </c:pt>
              </c:numCache>
            </c:numRef>
          </c:bubbleSize>
          <c:bubble3D val="0"/>
          <c:extLst xmlns:c16r2="http://schemas.microsoft.com/office/drawing/2015/06/chart">
            <c:ext xmlns:c16="http://schemas.microsoft.com/office/drawing/2014/chart" uri="{C3380CC4-5D6E-409C-BE32-E72D297353CC}">
              <c16:uniqueId val="{00000000-60CD-46D3-AF63-32B9935C206B}"/>
            </c:ext>
          </c:extLst>
        </c:ser>
        <c:ser>
          <c:idx val="1"/>
          <c:order val="1"/>
          <c:spPr>
            <a:solidFill>
              <a:srgbClr val="9AACC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1"/>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Sheet1!$A$2:$A$41</c:f>
              <c:numCache>
                <c:formatCode>General</c:formatCode>
                <c:ptCount val="40"/>
                <c:pt idx="0">
                  <c:v>1</c:v>
                </c:pt>
                <c:pt idx="1">
                  <c:v>1</c:v>
                </c:pt>
                <c:pt idx="2">
                  <c:v>1</c:v>
                </c:pt>
                <c:pt idx="3">
                  <c:v>1</c:v>
                </c:pt>
                <c:pt idx="4">
                  <c:v>1</c:v>
                </c:pt>
                <c:pt idx="5">
                  <c:v>1</c:v>
                </c:pt>
                <c:pt idx="6">
                  <c:v>1</c:v>
                </c:pt>
                <c:pt idx="7">
                  <c:v>1</c:v>
                </c:pt>
                <c:pt idx="8">
                  <c:v>2</c:v>
                </c:pt>
                <c:pt idx="9">
                  <c:v>2</c:v>
                </c:pt>
                <c:pt idx="10">
                  <c:v>2</c:v>
                </c:pt>
                <c:pt idx="11">
                  <c:v>2</c:v>
                </c:pt>
                <c:pt idx="12">
                  <c:v>2</c:v>
                </c:pt>
                <c:pt idx="13">
                  <c:v>2</c:v>
                </c:pt>
                <c:pt idx="14">
                  <c:v>2</c:v>
                </c:pt>
                <c:pt idx="15">
                  <c:v>2</c:v>
                </c:pt>
                <c:pt idx="16">
                  <c:v>3</c:v>
                </c:pt>
                <c:pt idx="17">
                  <c:v>3</c:v>
                </c:pt>
                <c:pt idx="18">
                  <c:v>3</c:v>
                </c:pt>
                <c:pt idx="19">
                  <c:v>3</c:v>
                </c:pt>
                <c:pt idx="20">
                  <c:v>3</c:v>
                </c:pt>
                <c:pt idx="21">
                  <c:v>3</c:v>
                </c:pt>
                <c:pt idx="22">
                  <c:v>3</c:v>
                </c:pt>
                <c:pt idx="23">
                  <c:v>3</c:v>
                </c:pt>
                <c:pt idx="24">
                  <c:v>4</c:v>
                </c:pt>
                <c:pt idx="25">
                  <c:v>4</c:v>
                </c:pt>
                <c:pt idx="26">
                  <c:v>4</c:v>
                </c:pt>
                <c:pt idx="27">
                  <c:v>4</c:v>
                </c:pt>
                <c:pt idx="28">
                  <c:v>4</c:v>
                </c:pt>
                <c:pt idx="29">
                  <c:v>4</c:v>
                </c:pt>
                <c:pt idx="30">
                  <c:v>4</c:v>
                </c:pt>
                <c:pt idx="31">
                  <c:v>4</c:v>
                </c:pt>
                <c:pt idx="32">
                  <c:v>5</c:v>
                </c:pt>
                <c:pt idx="33">
                  <c:v>5</c:v>
                </c:pt>
                <c:pt idx="34">
                  <c:v>5</c:v>
                </c:pt>
                <c:pt idx="35">
                  <c:v>5</c:v>
                </c:pt>
                <c:pt idx="36">
                  <c:v>5</c:v>
                </c:pt>
                <c:pt idx="37">
                  <c:v>5</c:v>
                </c:pt>
                <c:pt idx="38">
                  <c:v>5</c:v>
                </c:pt>
                <c:pt idx="39">
                  <c:v>5</c:v>
                </c:pt>
              </c:numCache>
            </c:numRef>
          </c:xVal>
          <c:yVal>
            <c:numRef>
              <c:f>Sheet1!$B$2:$B$41</c:f>
              <c:numCache>
                <c:formatCode>General</c:formatCode>
                <c:ptCount val="40"/>
                <c:pt idx="0">
                  <c:v>1</c:v>
                </c:pt>
                <c:pt idx="1">
                  <c:v>2</c:v>
                </c:pt>
                <c:pt idx="2">
                  <c:v>3</c:v>
                </c:pt>
                <c:pt idx="3">
                  <c:v>4</c:v>
                </c:pt>
                <c:pt idx="4">
                  <c:v>5</c:v>
                </c:pt>
                <c:pt idx="5">
                  <c:v>6</c:v>
                </c:pt>
                <c:pt idx="6">
                  <c:v>7</c:v>
                </c:pt>
                <c:pt idx="7">
                  <c:v>8</c:v>
                </c:pt>
                <c:pt idx="8">
                  <c:v>1</c:v>
                </c:pt>
                <c:pt idx="9">
                  <c:v>2</c:v>
                </c:pt>
                <c:pt idx="10">
                  <c:v>3</c:v>
                </c:pt>
                <c:pt idx="11">
                  <c:v>4</c:v>
                </c:pt>
                <c:pt idx="12">
                  <c:v>5</c:v>
                </c:pt>
                <c:pt idx="13">
                  <c:v>6</c:v>
                </c:pt>
                <c:pt idx="14">
                  <c:v>7</c:v>
                </c:pt>
                <c:pt idx="15">
                  <c:v>8</c:v>
                </c:pt>
                <c:pt idx="16">
                  <c:v>1</c:v>
                </c:pt>
                <c:pt idx="17">
                  <c:v>2</c:v>
                </c:pt>
                <c:pt idx="18">
                  <c:v>3</c:v>
                </c:pt>
                <c:pt idx="19">
                  <c:v>4</c:v>
                </c:pt>
                <c:pt idx="20">
                  <c:v>5</c:v>
                </c:pt>
                <c:pt idx="21">
                  <c:v>6</c:v>
                </c:pt>
                <c:pt idx="22">
                  <c:v>7</c:v>
                </c:pt>
                <c:pt idx="23">
                  <c:v>8</c:v>
                </c:pt>
                <c:pt idx="24">
                  <c:v>1</c:v>
                </c:pt>
                <c:pt idx="25">
                  <c:v>2</c:v>
                </c:pt>
                <c:pt idx="26">
                  <c:v>3</c:v>
                </c:pt>
                <c:pt idx="27">
                  <c:v>4</c:v>
                </c:pt>
                <c:pt idx="28">
                  <c:v>5</c:v>
                </c:pt>
                <c:pt idx="29">
                  <c:v>6</c:v>
                </c:pt>
                <c:pt idx="30">
                  <c:v>7</c:v>
                </c:pt>
                <c:pt idx="31">
                  <c:v>8</c:v>
                </c:pt>
                <c:pt idx="32">
                  <c:v>1</c:v>
                </c:pt>
                <c:pt idx="33">
                  <c:v>2</c:v>
                </c:pt>
                <c:pt idx="34">
                  <c:v>3</c:v>
                </c:pt>
                <c:pt idx="35">
                  <c:v>4</c:v>
                </c:pt>
                <c:pt idx="36">
                  <c:v>5</c:v>
                </c:pt>
                <c:pt idx="37">
                  <c:v>6</c:v>
                </c:pt>
                <c:pt idx="38">
                  <c:v>7</c:v>
                </c:pt>
                <c:pt idx="39">
                  <c:v>8</c:v>
                </c:pt>
              </c:numCache>
            </c:numRef>
          </c:yVal>
          <c:bubbleSize>
            <c:numRef>
              <c:f>Sheet1!$D$2:$D$41</c:f>
              <c:numCache>
                <c:formatCode>General</c:formatCode>
                <c:ptCount val="40"/>
                <c:pt idx="5">
                  <c:v>2</c:v>
                </c:pt>
                <c:pt idx="18">
                  <c:v>2</c:v>
                </c:pt>
                <c:pt idx="19">
                  <c:v>2</c:v>
                </c:pt>
                <c:pt idx="20">
                  <c:v>2</c:v>
                </c:pt>
                <c:pt idx="23">
                  <c:v>2</c:v>
                </c:pt>
                <c:pt idx="25">
                  <c:v>2</c:v>
                </c:pt>
                <c:pt idx="32">
                  <c:v>2</c:v>
                </c:pt>
              </c:numCache>
            </c:numRef>
          </c:bubbleSize>
          <c:bubble3D val="0"/>
          <c:extLst xmlns:c16r2="http://schemas.microsoft.com/office/drawing/2015/06/chart">
            <c:ext xmlns:c16="http://schemas.microsoft.com/office/drawing/2014/chart" uri="{C3380CC4-5D6E-409C-BE32-E72D297353CC}">
              <c16:uniqueId val="{00000001-60CD-46D3-AF63-32B9935C206B}"/>
            </c:ext>
          </c:extLst>
        </c:ser>
        <c:ser>
          <c:idx val="2"/>
          <c:order val="2"/>
          <c:spPr>
            <a:solidFill>
              <a:srgbClr val="6E7D9D"/>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0"/>
            <c:showBubbleSize val="1"/>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Sheet1!$A$2:$A$41</c:f>
              <c:numCache>
                <c:formatCode>General</c:formatCode>
                <c:ptCount val="40"/>
                <c:pt idx="0">
                  <c:v>1</c:v>
                </c:pt>
                <c:pt idx="1">
                  <c:v>1</c:v>
                </c:pt>
                <c:pt idx="2">
                  <c:v>1</c:v>
                </c:pt>
                <c:pt idx="3">
                  <c:v>1</c:v>
                </c:pt>
                <c:pt idx="4">
                  <c:v>1</c:v>
                </c:pt>
                <c:pt idx="5">
                  <c:v>1</c:v>
                </c:pt>
                <c:pt idx="6">
                  <c:v>1</c:v>
                </c:pt>
                <c:pt idx="7">
                  <c:v>1</c:v>
                </c:pt>
                <c:pt idx="8">
                  <c:v>2</c:v>
                </c:pt>
                <c:pt idx="9">
                  <c:v>2</c:v>
                </c:pt>
                <c:pt idx="10">
                  <c:v>2</c:v>
                </c:pt>
                <c:pt idx="11">
                  <c:v>2</c:v>
                </c:pt>
                <c:pt idx="12">
                  <c:v>2</c:v>
                </c:pt>
                <c:pt idx="13">
                  <c:v>2</c:v>
                </c:pt>
                <c:pt idx="14">
                  <c:v>2</c:v>
                </c:pt>
                <c:pt idx="15">
                  <c:v>2</c:v>
                </c:pt>
                <c:pt idx="16">
                  <c:v>3</c:v>
                </c:pt>
                <c:pt idx="17">
                  <c:v>3</c:v>
                </c:pt>
                <c:pt idx="18">
                  <c:v>3</c:v>
                </c:pt>
                <c:pt idx="19">
                  <c:v>3</c:v>
                </c:pt>
                <c:pt idx="20">
                  <c:v>3</c:v>
                </c:pt>
                <c:pt idx="21">
                  <c:v>3</c:v>
                </c:pt>
                <c:pt idx="22">
                  <c:v>3</c:v>
                </c:pt>
                <c:pt idx="23">
                  <c:v>3</c:v>
                </c:pt>
                <c:pt idx="24">
                  <c:v>4</c:v>
                </c:pt>
                <c:pt idx="25">
                  <c:v>4</c:v>
                </c:pt>
                <c:pt idx="26">
                  <c:v>4</c:v>
                </c:pt>
                <c:pt idx="27">
                  <c:v>4</c:v>
                </c:pt>
                <c:pt idx="28">
                  <c:v>4</c:v>
                </c:pt>
                <c:pt idx="29">
                  <c:v>4</c:v>
                </c:pt>
                <c:pt idx="30">
                  <c:v>4</c:v>
                </c:pt>
                <c:pt idx="31">
                  <c:v>4</c:v>
                </c:pt>
                <c:pt idx="32">
                  <c:v>5</c:v>
                </c:pt>
                <c:pt idx="33">
                  <c:v>5</c:v>
                </c:pt>
                <c:pt idx="34">
                  <c:v>5</c:v>
                </c:pt>
                <c:pt idx="35">
                  <c:v>5</c:v>
                </c:pt>
                <c:pt idx="36">
                  <c:v>5</c:v>
                </c:pt>
                <c:pt idx="37">
                  <c:v>5</c:v>
                </c:pt>
                <c:pt idx="38">
                  <c:v>5</c:v>
                </c:pt>
                <c:pt idx="39">
                  <c:v>5</c:v>
                </c:pt>
              </c:numCache>
            </c:numRef>
          </c:xVal>
          <c:yVal>
            <c:numRef>
              <c:f>Sheet1!$B$2:$B$41</c:f>
              <c:numCache>
                <c:formatCode>General</c:formatCode>
                <c:ptCount val="40"/>
                <c:pt idx="0">
                  <c:v>1</c:v>
                </c:pt>
                <c:pt idx="1">
                  <c:v>2</c:v>
                </c:pt>
                <c:pt idx="2">
                  <c:v>3</c:v>
                </c:pt>
                <c:pt idx="3">
                  <c:v>4</c:v>
                </c:pt>
                <c:pt idx="4">
                  <c:v>5</c:v>
                </c:pt>
                <c:pt idx="5">
                  <c:v>6</c:v>
                </c:pt>
                <c:pt idx="6">
                  <c:v>7</c:v>
                </c:pt>
                <c:pt idx="7">
                  <c:v>8</c:v>
                </c:pt>
                <c:pt idx="8">
                  <c:v>1</c:v>
                </c:pt>
                <c:pt idx="9">
                  <c:v>2</c:v>
                </c:pt>
                <c:pt idx="10">
                  <c:v>3</c:v>
                </c:pt>
                <c:pt idx="11">
                  <c:v>4</c:v>
                </c:pt>
                <c:pt idx="12">
                  <c:v>5</c:v>
                </c:pt>
                <c:pt idx="13">
                  <c:v>6</c:v>
                </c:pt>
                <c:pt idx="14">
                  <c:v>7</c:v>
                </c:pt>
                <c:pt idx="15">
                  <c:v>8</c:v>
                </c:pt>
                <c:pt idx="16">
                  <c:v>1</c:v>
                </c:pt>
                <c:pt idx="17">
                  <c:v>2</c:v>
                </c:pt>
                <c:pt idx="18">
                  <c:v>3</c:v>
                </c:pt>
                <c:pt idx="19">
                  <c:v>4</c:v>
                </c:pt>
                <c:pt idx="20">
                  <c:v>5</c:v>
                </c:pt>
                <c:pt idx="21">
                  <c:v>6</c:v>
                </c:pt>
                <c:pt idx="22">
                  <c:v>7</c:v>
                </c:pt>
                <c:pt idx="23">
                  <c:v>8</c:v>
                </c:pt>
                <c:pt idx="24">
                  <c:v>1</c:v>
                </c:pt>
                <c:pt idx="25">
                  <c:v>2</c:v>
                </c:pt>
                <c:pt idx="26">
                  <c:v>3</c:v>
                </c:pt>
                <c:pt idx="27">
                  <c:v>4</c:v>
                </c:pt>
                <c:pt idx="28">
                  <c:v>5</c:v>
                </c:pt>
                <c:pt idx="29">
                  <c:v>6</c:v>
                </c:pt>
                <c:pt idx="30">
                  <c:v>7</c:v>
                </c:pt>
                <c:pt idx="31">
                  <c:v>8</c:v>
                </c:pt>
                <c:pt idx="32">
                  <c:v>1</c:v>
                </c:pt>
                <c:pt idx="33">
                  <c:v>2</c:v>
                </c:pt>
                <c:pt idx="34">
                  <c:v>3</c:v>
                </c:pt>
                <c:pt idx="35">
                  <c:v>4</c:v>
                </c:pt>
                <c:pt idx="36">
                  <c:v>5</c:v>
                </c:pt>
                <c:pt idx="37">
                  <c:v>6</c:v>
                </c:pt>
                <c:pt idx="38">
                  <c:v>7</c:v>
                </c:pt>
                <c:pt idx="39">
                  <c:v>8</c:v>
                </c:pt>
              </c:numCache>
            </c:numRef>
          </c:yVal>
          <c:bubbleSize>
            <c:numRef>
              <c:f>Sheet1!$E$2:$E$41</c:f>
              <c:numCache>
                <c:formatCode>General</c:formatCode>
                <c:ptCount val="40"/>
                <c:pt idx="1">
                  <c:v>3</c:v>
                </c:pt>
                <c:pt idx="12">
                  <c:v>3</c:v>
                </c:pt>
                <c:pt idx="26">
                  <c:v>3</c:v>
                </c:pt>
                <c:pt idx="28">
                  <c:v>3</c:v>
                </c:pt>
                <c:pt idx="31">
                  <c:v>3</c:v>
                </c:pt>
                <c:pt idx="34">
                  <c:v>3</c:v>
                </c:pt>
                <c:pt idx="35">
                  <c:v>3</c:v>
                </c:pt>
                <c:pt idx="36">
                  <c:v>3</c:v>
                </c:pt>
                <c:pt idx="39">
                  <c:v>3</c:v>
                </c:pt>
              </c:numCache>
            </c:numRef>
          </c:bubbleSize>
          <c:bubble3D val="0"/>
          <c:extLst xmlns:c16r2="http://schemas.microsoft.com/office/drawing/2015/06/chart">
            <c:ext xmlns:c16="http://schemas.microsoft.com/office/drawing/2014/chart" uri="{C3380CC4-5D6E-409C-BE32-E72D297353CC}">
              <c16:uniqueId val="{00000002-60CD-46D3-AF63-32B9935C206B}"/>
            </c:ext>
          </c:extLst>
        </c:ser>
        <c:ser>
          <c:idx val="3"/>
          <c:order val="3"/>
          <c:spPr>
            <a:solidFill>
              <a:srgbClr val="355578"/>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0"/>
            <c:showBubbleSize val="1"/>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Sheet1!$A$2:$A$41</c:f>
              <c:numCache>
                <c:formatCode>General</c:formatCode>
                <c:ptCount val="40"/>
                <c:pt idx="0">
                  <c:v>1</c:v>
                </c:pt>
                <c:pt idx="1">
                  <c:v>1</c:v>
                </c:pt>
                <c:pt idx="2">
                  <c:v>1</c:v>
                </c:pt>
                <c:pt idx="3">
                  <c:v>1</c:v>
                </c:pt>
                <c:pt idx="4">
                  <c:v>1</c:v>
                </c:pt>
                <c:pt idx="5">
                  <c:v>1</c:v>
                </c:pt>
                <c:pt idx="6">
                  <c:v>1</c:v>
                </c:pt>
                <c:pt idx="7">
                  <c:v>1</c:v>
                </c:pt>
                <c:pt idx="8">
                  <c:v>2</c:v>
                </c:pt>
                <c:pt idx="9">
                  <c:v>2</c:v>
                </c:pt>
                <c:pt idx="10">
                  <c:v>2</c:v>
                </c:pt>
                <c:pt idx="11">
                  <c:v>2</c:v>
                </c:pt>
                <c:pt idx="12">
                  <c:v>2</c:v>
                </c:pt>
                <c:pt idx="13">
                  <c:v>2</c:v>
                </c:pt>
                <c:pt idx="14">
                  <c:v>2</c:v>
                </c:pt>
                <c:pt idx="15">
                  <c:v>2</c:v>
                </c:pt>
                <c:pt idx="16">
                  <c:v>3</c:v>
                </c:pt>
                <c:pt idx="17">
                  <c:v>3</c:v>
                </c:pt>
                <c:pt idx="18">
                  <c:v>3</c:v>
                </c:pt>
                <c:pt idx="19">
                  <c:v>3</c:v>
                </c:pt>
                <c:pt idx="20">
                  <c:v>3</c:v>
                </c:pt>
                <c:pt idx="21">
                  <c:v>3</c:v>
                </c:pt>
                <c:pt idx="22">
                  <c:v>3</c:v>
                </c:pt>
                <c:pt idx="23">
                  <c:v>3</c:v>
                </c:pt>
                <c:pt idx="24">
                  <c:v>4</c:v>
                </c:pt>
                <c:pt idx="25">
                  <c:v>4</c:v>
                </c:pt>
                <c:pt idx="26">
                  <c:v>4</c:v>
                </c:pt>
                <c:pt idx="27">
                  <c:v>4</c:v>
                </c:pt>
                <c:pt idx="28">
                  <c:v>4</c:v>
                </c:pt>
                <c:pt idx="29">
                  <c:v>4</c:v>
                </c:pt>
                <c:pt idx="30">
                  <c:v>4</c:v>
                </c:pt>
                <c:pt idx="31">
                  <c:v>4</c:v>
                </c:pt>
                <c:pt idx="32">
                  <c:v>5</c:v>
                </c:pt>
                <c:pt idx="33">
                  <c:v>5</c:v>
                </c:pt>
                <c:pt idx="34">
                  <c:v>5</c:v>
                </c:pt>
                <c:pt idx="35">
                  <c:v>5</c:v>
                </c:pt>
                <c:pt idx="36">
                  <c:v>5</c:v>
                </c:pt>
                <c:pt idx="37">
                  <c:v>5</c:v>
                </c:pt>
                <c:pt idx="38">
                  <c:v>5</c:v>
                </c:pt>
                <c:pt idx="39">
                  <c:v>5</c:v>
                </c:pt>
              </c:numCache>
            </c:numRef>
          </c:xVal>
          <c:yVal>
            <c:numRef>
              <c:f>Sheet1!$B$2:$B$41</c:f>
              <c:numCache>
                <c:formatCode>General</c:formatCode>
                <c:ptCount val="40"/>
                <c:pt idx="0">
                  <c:v>1</c:v>
                </c:pt>
                <c:pt idx="1">
                  <c:v>2</c:v>
                </c:pt>
                <c:pt idx="2">
                  <c:v>3</c:v>
                </c:pt>
                <c:pt idx="3">
                  <c:v>4</c:v>
                </c:pt>
                <c:pt idx="4">
                  <c:v>5</c:v>
                </c:pt>
                <c:pt idx="5">
                  <c:v>6</c:v>
                </c:pt>
                <c:pt idx="6">
                  <c:v>7</c:v>
                </c:pt>
                <c:pt idx="7">
                  <c:v>8</c:v>
                </c:pt>
                <c:pt idx="8">
                  <c:v>1</c:v>
                </c:pt>
                <c:pt idx="9">
                  <c:v>2</c:v>
                </c:pt>
                <c:pt idx="10">
                  <c:v>3</c:v>
                </c:pt>
                <c:pt idx="11">
                  <c:v>4</c:v>
                </c:pt>
                <c:pt idx="12">
                  <c:v>5</c:v>
                </c:pt>
                <c:pt idx="13">
                  <c:v>6</c:v>
                </c:pt>
                <c:pt idx="14">
                  <c:v>7</c:v>
                </c:pt>
                <c:pt idx="15">
                  <c:v>8</c:v>
                </c:pt>
                <c:pt idx="16">
                  <c:v>1</c:v>
                </c:pt>
                <c:pt idx="17">
                  <c:v>2</c:v>
                </c:pt>
                <c:pt idx="18">
                  <c:v>3</c:v>
                </c:pt>
                <c:pt idx="19">
                  <c:v>4</c:v>
                </c:pt>
                <c:pt idx="20">
                  <c:v>5</c:v>
                </c:pt>
                <c:pt idx="21">
                  <c:v>6</c:v>
                </c:pt>
                <c:pt idx="22">
                  <c:v>7</c:v>
                </c:pt>
                <c:pt idx="23">
                  <c:v>8</c:v>
                </c:pt>
                <c:pt idx="24">
                  <c:v>1</c:v>
                </c:pt>
                <c:pt idx="25">
                  <c:v>2</c:v>
                </c:pt>
                <c:pt idx="26">
                  <c:v>3</c:v>
                </c:pt>
                <c:pt idx="27">
                  <c:v>4</c:v>
                </c:pt>
                <c:pt idx="28">
                  <c:v>5</c:v>
                </c:pt>
                <c:pt idx="29">
                  <c:v>6</c:v>
                </c:pt>
                <c:pt idx="30">
                  <c:v>7</c:v>
                </c:pt>
                <c:pt idx="31">
                  <c:v>8</c:v>
                </c:pt>
                <c:pt idx="32">
                  <c:v>1</c:v>
                </c:pt>
                <c:pt idx="33">
                  <c:v>2</c:v>
                </c:pt>
                <c:pt idx="34">
                  <c:v>3</c:v>
                </c:pt>
                <c:pt idx="35">
                  <c:v>4</c:v>
                </c:pt>
                <c:pt idx="36">
                  <c:v>5</c:v>
                </c:pt>
                <c:pt idx="37">
                  <c:v>6</c:v>
                </c:pt>
                <c:pt idx="38">
                  <c:v>7</c:v>
                </c:pt>
                <c:pt idx="39">
                  <c:v>8</c:v>
                </c:pt>
              </c:numCache>
            </c:numRef>
          </c:yVal>
          <c:bubbleSize>
            <c:numRef>
              <c:f>Sheet1!$F$2:$F$41</c:f>
              <c:numCache>
                <c:formatCode>General</c:formatCode>
                <c:ptCount val="40"/>
                <c:pt idx="0">
                  <c:v>4</c:v>
                </c:pt>
                <c:pt idx="2">
                  <c:v>4</c:v>
                </c:pt>
                <c:pt idx="3">
                  <c:v>4</c:v>
                </c:pt>
                <c:pt idx="7">
                  <c:v>4</c:v>
                </c:pt>
                <c:pt idx="8">
                  <c:v>4</c:v>
                </c:pt>
                <c:pt idx="9">
                  <c:v>4</c:v>
                </c:pt>
                <c:pt idx="10">
                  <c:v>4</c:v>
                </c:pt>
                <c:pt idx="17">
                  <c:v>4</c:v>
                </c:pt>
                <c:pt idx="21">
                  <c:v>4</c:v>
                </c:pt>
                <c:pt idx="30">
                  <c:v>4</c:v>
                </c:pt>
                <c:pt idx="33">
                  <c:v>4</c:v>
                </c:pt>
                <c:pt idx="38">
                  <c:v>4</c:v>
                </c:pt>
              </c:numCache>
            </c:numRef>
          </c:bubbleSize>
          <c:bubble3D val="0"/>
          <c:extLst xmlns:c16r2="http://schemas.microsoft.com/office/drawing/2015/06/chart">
            <c:ext xmlns:c16="http://schemas.microsoft.com/office/drawing/2014/chart" uri="{C3380CC4-5D6E-409C-BE32-E72D297353CC}">
              <c16:uniqueId val="{00000003-60CD-46D3-AF63-32B9935C206B}"/>
            </c:ext>
          </c:extLst>
        </c:ser>
        <c:ser>
          <c:idx val="4"/>
          <c:order val="4"/>
          <c:spPr>
            <a:solidFill>
              <a:srgbClr val="00285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0"/>
            <c:showBubbleSize val="1"/>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Sheet1!$A$2:$A$41</c:f>
              <c:numCache>
                <c:formatCode>General</c:formatCode>
                <c:ptCount val="40"/>
                <c:pt idx="0">
                  <c:v>1</c:v>
                </c:pt>
                <c:pt idx="1">
                  <c:v>1</c:v>
                </c:pt>
                <c:pt idx="2">
                  <c:v>1</c:v>
                </c:pt>
                <c:pt idx="3">
                  <c:v>1</c:v>
                </c:pt>
                <c:pt idx="4">
                  <c:v>1</c:v>
                </c:pt>
                <c:pt idx="5">
                  <c:v>1</c:v>
                </c:pt>
                <c:pt idx="6">
                  <c:v>1</c:v>
                </c:pt>
                <c:pt idx="7">
                  <c:v>1</c:v>
                </c:pt>
                <c:pt idx="8">
                  <c:v>2</c:v>
                </c:pt>
                <c:pt idx="9">
                  <c:v>2</c:v>
                </c:pt>
                <c:pt idx="10">
                  <c:v>2</c:v>
                </c:pt>
                <c:pt idx="11">
                  <c:v>2</c:v>
                </c:pt>
                <c:pt idx="12">
                  <c:v>2</c:v>
                </c:pt>
                <c:pt idx="13">
                  <c:v>2</c:v>
                </c:pt>
                <c:pt idx="14">
                  <c:v>2</c:v>
                </c:pt>
                <c:pt idx="15">
                  <c:v>2</c:v>
                </c:pt>
                <c:pt idx="16">
                  <c:v>3</c:v>
                </c:pt>
                <c:pt idx="17">
                  <c:v>3</c:v>
                </c:pt>
                <c:pt idx="18">
                  <c:v>3</c:v>
                </c:pt>
                <c:pt idx="19">
                  <c:v>3</c:v>
                </c:pt>
                <c:pt idx="20">
                  <c:v>3</c:v>
                </c:pt>
                <c:pt idx="21">
                  <c:v>3</c:v>
                </c:pt>
                <c:pt idx="22">
                  <c:v>3</c:v>
                </c:pt>
                <c:pt idx="23">
                  <c:v>3</c:v>
                </c:pt>
                <c:pt idx="24">
                  <c:v>4</c:v>
                </c:pt>
                <c:pt idx="25">
                  <c:v>4</c:v>
                </c:pt>
                <c:pt idx="26">
                  <c:v>4</c:v>
                </c:pt>
                <c:pt idx="27">
                  <c:v>4</c:v>
                </c:pt>
                <c:pt idx="28">
                  <c:v>4</c:v>
                </c:pt>
                <c:pt idx="29">
                  <c:v>4</c:v>
                </c:pt>
                <c:pt idx="30">
                  <c:v>4</c:v>
                </c:pt>
                <c:pt idx="31">
                  <c:v>4</c:v>
                </c:pt>
                <c:pt idx="32">
                  <c:v>5</c:v>
                </c:pt>
                <c:pt idx="33">
                  <c:v>5</c:v>
                </c:pt>
                <c:pt idx="34">
                  <c:v>5</c:v>
                </c:pt>
                <c:pt idx="35">
                  <c:v>5</c:v>
                </c:pt>
                <c:pt idx="36">
                  <c:v>5</c:v>
                </c:pt>
                <c:pt idx="37">
                  <c:v>5</c:v>
                </c:pt>
                <c:pt idx="38">
                  <c:v>5</c:v>
                </c:pt>
                <c:pt idx="39">
                  <c:v>5</c:v>
                </c:pt>
              </c:numCache>
            </c:numRef>
          </c:xVal>
          <c:yVal>
            <c:numRef>
              <c:f>Sheet1!$B$2:$B$41</c:f>
              <c:numCache>
                <c:formatCode>General</c:formatCode>
                <c:ptCount val="40"/>
                <c:pt idx="0">
                  <c:v>1</c:v>
                </c:pt>
                <c:pt idx="1">
                  <c:v>2</c:v>
                </c:pt>
                <c:pt idx="2">
                  <c:v>3</c:v>
                </c:pt>
                <c:pt idx="3">
                  <c:v>4</c:v>
                </c:pt>
                <c:pt idx="4">
                  <c:v>5</c:v>
                </c:pt>
                <c:pt idx="5">
                  <c:v>6</c:v>
                </c:pt>
                <c:pt idx="6">
                  <c:v>7</c:v>
                </c:pt>
                <c:pt idx="7">
                  <c:v>8</c:v>
                </c:pt>
                <c:pt idx="8">
                  <c:v>1</c:v>
                </c:pt>
                <c:pt idx="9">
                  <c:v>2</c:v>
                </c:pt>
                <c:pt idx="10">
                  <c:v>3</c:v>
                </c:pt>
                <c:pt idx="11">
                  <c:v>4</c:v>
                </c:pt>
                <c:pt idx="12">
                  <c:v>5</c:v>
                </c:pt>
                <c:pt idx="13">
                  <c:v>6</c:v>
                </c:pt>
                <c:pt idx="14">
                  <c:v>7</c:v>
                </c:pt>
                <c:pt idx="15">
                  <c:v>8</c:v>
                </c:pt>
                <c:pt idx="16">
                  <c:v>1</c:v>
                </c:pt>
                <c:pt idx="17">
                  <c:v>2</c:v>
                </c:pt>
                <c:pt idx="18">
                  <c:v>3</c:v>
                </c:pt>
                <c:pt idx="19">
                  <c:v>4</c:v>
                </c:pt>
                <c:pt idx="20">
                  <c:v>5</c:v>
                </c:pt>
                <c:pt idx="21">
                  <c:v>6</c:v>
                </c:pt>
                <c:pt idx="22">
                  <c:v>7</c:v>
                </c:pt>
                <c:pt idx="23">
                  <c:v>8</c:v>
                </c:pt>
                <c:pt idx="24">
                  <c:v>1</c:v>
                </c:pt>
                <c:pt idx="25">
                  <c:v>2</c:v>
                </c:pt>
                <c:pt idx="26">
                  <c:v>3</c:v>
                </c:pt>
                <c:pt idx="27">
                  <c:v>4</c:v>
                </c:pt>
                <c:pt idx="28">
                  <c:v>5</c:v>
                </c:pt>
                <c:pt idx="29">
                  <c:v>6</c:v>
                </c:pt>
                <c:pt idx="30">
                  <c:v>7</c:v>
                </c:pt>
                <c:pt idx="31">
                  <c:v>8</c:v>
                </c:pt>
                <c:pt idx="32">
                  <c:v>1</c:v>
                </c:pt>
                <c:pt idx="33">
                  <c:v>2</c:v>
                </c:pt>
                <c:pt idx="34">
                  <c:v>3</c:v>
                </c:pt>
                <c:pt idx="35">
                  <c:v>4</c:v>
                </c:pt>
                <c:pt idx="36">
                  <c:v>5</c:v>
                </c:pt>
                <c:pt idx="37">
                  <c:v>6</c:v>
                </c:pt>
                <c:pt idx="38">
                  <c:v>7</c:v>
                </c:pt>
                <c:pt idx="39">
                  <c:v>8</c:v>
                </c:pt>
              </c:numCache>
            </c:numRef>
          </c:yVal>
          <c:bubbleSize>
            <c:numRef>
              <c:f>Sheet1!$G$2:$G$41</c:f>
              <c:numCache>
                <c:formatCode>General</c:formatCode>
                <c:ptCount val="40"/>
                <c:pt idx="4">
                  <c:v>5</c:v>
                </c:pt>
                <c:pt idx="6">
                  <c:v>5</c:v>
                </c:pt>
                <c:pt idx="11">
                  <c:v>5</c:v>
                </c:pt>
                <c:pt idx="13">
                  <c:v>5</c:v>
                </c:pt>
                <c:pt idx="14">
                  <c:v>5</c:v>
                </c:pt>
                <c:pt idx="15">
                  <c:v>5</c:v>
                </c:pt>
              </c:numCache>
            </c:numRef>
          </c:bubbleSize>
          <c:bubble3D val="0"/>
          <c:extLst xmlns:c16r2="http://schemas.microsoft.com/office/drawing/2015/06/chart">
            <c:ext xmlns:c16="http://schemas.microsoft.com/office/drawing/2014/chart" uri="{C3380CC4-5D6E-409C-BE32-E72D297353CC}">
              <c16:uniqueId val="{00000004-60CD-46D3-AF63-32B9935C206B}"/>
            </c:ext>
          </c:extLst>
        </c:ser>
        <c:dLbls>
          <c:dLblPos val="ctr"/>
          <c:showLegendKey val="0"/>
          <c:showVal val="1"/>
          <c:showCatName val="0"/>
          <c:showSerName val="0"/>
          <c:showPercent val="0"/>
          <c:showBubbleSize val="0"/>
        </c:dLbls>
        <c:bubbleScale val="30"/>
        <c:showNegBubbles val="0"/>
        <c:axId val="152005552"/>
        <c:axId val="152007512"/>
      </c:bubbleChart>
      <c:valAx>
        <c:axId val="152005552"/>
        <c:scaling>
          <c:orientation val="minMax"/>
          <c:max val="6"/>
          <c:min val="0"/>
        </c:scaling>
        <c:delete val="1"/>
        <c:axPos val="b"/>
        <c:majorGridlines>
          <c:spPr>
            <a:ln w="9525" cap="flat" cmpd="sng" algn="ctr">
              <a:solidFill>
                <a:schemeClr val="tx1">
                  <a:lumMod val="15000"/>
                  <a:lumOff val="85000"/>
                </a:schemeClr>
              </a:solidFill>
              <a:round/>
            </a:ln>
            <a:effectLst/>
          </c:spPr>
        </c:majorGridlines>
        <c:numFmt formatCode="@" sourceLinked="0"/>
        <c:majorTickMark val="none"/>
        <c:minorTickMark val="none"/>
        <c:tickLblPos val="nextTo"/>
        <c:crossAx val="152007512"/>
        <c:crosses val="max"/>
        <c:crossBetween val="midCat"/>
      </c:valAx>
      <c:valAx>
        <c:axId val="152007512"/>
        <c:scaling>
          <c:orientation val="maxMin"/>
          <c:max val="9"/>
          <c:min val="0"/>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52005552"/>
        <c:crosses val="autoZero"/>
        <c:crossBetween val="midCat"/>
        <c:majorUnit val="1"/>
      </c:valAx>
      <c:spPr>
        <a:noFill/>
        <a:ln>
          <a:solidFill>
            <a:schemeClr val="bg1"/>
          </a:solid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3408"/>
          </a:xfrm>
          <a:prstGeom prst="rect">
            <a:avLst/>
          </a:prstGeom>
        </p:spPr>
        <p:txBody>
          <a:bodyPr vert="horz" lIns="92519" tIns="46259" rIns="92519" bIns="46259" rtlCol="0"/>
          <a:lstStyle>
            <a:lvl1pPr algn="l">
              <a:defRPr sz="1200"/>
            </a:lvl1pPr>
          </a:lstStyle>
          <a:p>
            <a:endParaRPr lang="en-US" dirty="0"/>
          </a:p>
        </p:txBody>
      </p:sp>
      <p:sp>
        <p:nvSpPr>
          <p:cNvPr id="3" name="Date Placeholder 2"/>
          <p:cNvSpPr>
            <a:spLocks noGrp="1"/>
          </p:cNvSpPr>
          <p:nvPr>
            <p:ph type="dt" sz="quarter" idx="1"/>
          </p:nvPr>
        </p:nvSpPr>
        <p:spPr>
          <a:xfrm>
            <a:off x="3939466" y="0"/>
            <a:ext cx="3013763" cy="463408"/>
          </a:xfrm>
          <a:prstGeom prst="rect">
            <a:avLst/>
          </a:prstGeom>
        </p:spPr>
        <p:txBody>
          <a:bodyPr vert="horz" lIns="92519" tIns="46259" rIns="92519" bIns="46259" rtlCol="0"/>
          <a:lstStyle>
            <a:lvl1pPr algn="r">
              <a:defRPr sz="1200"/>
            </a:lvl1pPr>
          </a:lstStyle>
          <a:p>
            <a:fld id="{D0E8F3FD-8012-4C7C-BCFB-C23E18FC275E}" type="datetimeFigureOut">
              <a:rPr lang="en-US" smtClean="0"/>
              <a:t>2/21/2019</a:t>
            </a:fld>
            <a:endParaRPr lang="en-US" dirty="0"/>
          </a:p>
        </p:txBody>
      </p:sp>
      <p:sp>
        <p:nvSpPr>
          <p:cNvPr id="5" name="TextBox 4"/>
          <p:cNvSpPr txBox="1"/>
          <p:nvPr/>
        </p:nvSpPr>
        <p:spPr>
          <a:xfrm>
            <a:off x="245795" y="9007834"/>
            <a:ext cx="6463251" cy="93263"/>
          </a:xfrm>
          <a:prstGeom prst="rect">
            <a:avLst/>
          </a:prstGeom>
          <a:noFill/>
        </p:spPr>
        <p:txBody>
          <a:bodyPr wrap="square" lIns="0" tIns="0" rIns="0" bIns="0" rtlCol="0" anchor="b" anchorCtr="0">
            <a:spAutoFit/>
          </a:bodyPr>
          <a:lstStyle/>
          <a:p>
            <a:pPr marL="231297" indent="-231297" defTabSz="925190">
              <a:tabLst>
                <a:tab pos="231297" algn="l"/>
              </a:tabLst>
              <a:defRPr/>
            </a:pPr>
            <a:fld id="{1CE9EA8B-DBE7-492B-893F-AD13AC039ED7}" type="slidenum">
              <a:rPr lang="en-US" sz="600">
                <a:solidFill>
                  <a:srgbClr val="979D9D"/>
                </a:solidFill>
              </a:rPr>
              <a:pPr marL="231297" indent="-231297" defTabSz="925190">
                <a:tabLst>
                  <a:tab pos="231297" algn="l"/>
                </a:tabLst>
                <a:defRPr/>
              </a:pPr>
              <a:t>‹#›</a:t>
            </a:fld>
            <a:r>
              <a:rPr lang="en-US" sz="600" dirty="0">
                <a:solidFill>
                  <a:srgbClr val="979D9D"/>
                </a:solidFill>
              </a:rPr>
              <a:t>	© </a:t>
            </a:r>
            <a:r>
              <a:rPr lang="en-US" sz="600" dirty="0" smtClean="0">
                <a:solidFill>
                  <a:srgbClr val="979D9D"/>
                </a:solidFill>
              </a:rPr>
              <a:t>2019 </a:t>
            </a:r>
            <a:r>
              <a:rPr lang="en-US" sz="600" dirty="0">
                <a:solidFill>
                  <a:srgbClr val="979D9D"/>
                </a:solidFill>
              </a:rPr>
              <a:t>Gartner, Inc. and/or its affiliates. All rights reserved. Gartner is a registered trademark of Gartner, Inc. and its affiliates.</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5688" y="719138"/>
            <a:ext cx="4843462" cy="2724150"/>
          </a:xfrm>
          <a:prstGeom prst="rect">
            <a:avLst/>
          </a:prstGeom>
          <a:noFill/>
          <a:ln w="12700">
            <a:solidFill>
              <a:prstClr val="black"/>
            </a:solidFill>
          </a:ln>
        </p:spPr>
        <p:txBody>
          <a:bodyPr vert="horz" lIns="92519" tIns="46259" rIns="92519" bIns="46259" rtlCol="0" anchor="ctr"/>
          <a:lstStyle/>
          <a:p>
            <a:endParaRPr lang="en-US" dirty="0"/>
          </a:p>
        </p:txBody>
      </p:sp>
      <p:sp>
        <p:nvSpPr>
          <p:cNvPr id="5" name="Notes Placeholder 4"/>
          <p:cNvSpPr>
            <a:spLocks noGrp="1"/>
          </p:cNvSpPr>
          <p:nvPr>
            <p:ph type="body" sz="quarter" idx="3"/>
          </p:nvPr>
        </p:nvSpPr>
        <p:spPr>
          <a:xfrm>
            <a:off x="245794" y="3628710"/>
            <a:ext cx="6463251" cy="5287522"/>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p:nvSpPr>
        <p:spPr>
          <a:xfrm rot="16200000">
            <a:off x="-1060250"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2" name="TextBox 11"/>
          <p:cNvSpPr txBox="1"/>
          <p:nvPr/>
        </p:nvSpPr>
        <p:spPr>
          <a:xfrm rot="5400000">
            <a:off x="5262545"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4" name="Text Box 86"/>
          <p:cNvSpPr txBox="1">
            <a:spLocks noChangeArrowheads="1"/>
          </p:cNvSpPr>
          <p:nvPr/>
        </p:nvSpPr>
        <p:spPr bwMode="gray">
          <a:xfrm>
            <a:off x="245796" y="129551"/>
            <a:ext cx="6415394" cy="261061"/>
          </a:xfrm>
          <a:prstGeom prst="rect">
            <a:avLst/>
          </a:prstGeom>
          <a:noFill/>
          <a:ln w="12700">
            <a:noFill/>
            <a:miter lim="800000"/>
            <a:headEnd type="none" w="sm" len="sm"/>
            <a:tailEnd type="none" w="sm" len="sm"/>
          </a:ln>
          <a:effectLst/>
        </p:spPr>
        <p:txBody>
          <a:bodyPr wrap="square" lIns="0" tIns="46222" rIns="92444" bIns="46222" anchor="t" anchorCtr="0">
            <a:spAutoFit/>
          </a:bodyPr>
          <a:lstStyle/>
          <a:p>
            <a:pPr marL="0" marR="0" lvl="0" indent="0" algn="l" defTabSz="923584" rtl="0" eaLnBrk="1" fontAlgn="auto" latinLnBrk="0" hangingPunct="1">
              <a:lnSpc>
                <a:spcPct val="90000"/>
              </a:lnSpc>
              <a:spcBef>
                <a:spcPct val="0"/>
              </a:spcBef>
              <a:spcAft>
                <a:spcPct val="0"/>
              </a:spcAft>
              <a:buClrTx/>
              <a:buSzTx/>
              <a:buFontTx/>
              <a:buNone/>
              <a:tabLst/>
              <a:defRPr/>
            </a:pPr>
            <a:r>
              <a:rPr lang="en-US" sz="1200" b="1" dirty="0"/>
              <a:t>Presentation Title</a:t>
            </a:r>
          </a:p>
        </p:txBody>
      </p:sp>
      <p:sp>
        <p:nvSpPr>
          <p:cNvPr id="8" name="TextBox 7"/>
          <p:cNvSpPr txBox="1"/>
          <p:nvPr/>
        </p:nvSpPr>
        <p:spPr>
          <a:xfrm>
            <a:off x="245795" y="9007834"/>
            <a:ext cx="6463251" cy="93263"/>
          </a:xfrm>
          <a:prstGeom prst="rect">
            <a:avLst/>
          </a:prstGeom>
          <a:noFill/>
        </p:spPr>
        <p:txBody>
          <a:bodyPr wrap="square" lIns="0" tIns="0" rIns="0" bIns="0" rtlCol="0" anchor="b" anchorCtr="0">
            <a:spAutoFit/>
          </a:bodyPr>
          <a:lstStyle/>
          <a:p>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fld id="{1CE9EA8B-DBE7-492B-893F-AD13AC039ED7}" type="slidenum">
              <a:rPr lang="en-US" sz="600" smtClean="0">
                <a:solidFill>
                  <a:srgbClr val="979D9D"/>
                </a:solidFill>
              </a:rPr>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t>‹#›</a:t>
            </a:fld>
            <a:r>
              <a:rPr lang="en-US" sz="600" dirty="0" smtClean="0">
                <a:solidFill>
                  <a:srgbClr val="979D9D"/>
                </a:solidFill>
              </a:rPr>
              <a:t>	© 2019 Gartner, Inc. and/or its affiliates. All rights reserved. Gartner is a registered trademark of Gartner, Inc. and its affiliates.</a:t>
            </a:r>
            <a:endParaRPr lang="en-US" sz="600" dirty="0">
              <a:solidFill>
                <a:srgbClr val="979D9D"/>
              </a:solidFill>
            </a:endParaRP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noChangeAspect="1"/>
          </p:cNvSpPr>
          <p:nvPr>
            <p:ph type="body" idx="1"/>
          </p:nvPr>
        </p:nvSpPr>
        <p:spPr>
          <a:xfrm>
            <a:off x="245794" y="3628710"/>
            <a:ext cx="6463251" cy="5287522"/>
          </a:xfrm>
        </p:spPr>
        <p:txBody>
          <a:bodyPr vert="horz" lIns="0" tIns="0" rIns="0" bIns="0" rtlCol="0"/>
          <a:lstStyle/>
          <a:p>
            <a:endParaRPr lang="en-US" dirty="0"/>
          </a:p>
        </p:txBody>
      </p:sp>
      <p:sp>
        <p:nvSpPr>
          <p:cNvPr id="6" name="Rectangle 103"/>
          <p:cNvSpPr>
            <a:spLocks noChangeArrowheads="1"/>
          </p:cNvSpPr>
          <p:nvPr/>
        </p:nvSpPr>
        <p:spPr bwMode="gray">
          <a:xfrm>
            <a:off x="3916928" y="662011"/>
            <a:ext cx="2655395" cy="424817"/>
          </a:xfrm>
          <a:prstGeom prst="rect">
            <a:avLst/>
          </a:prstGeom>
          <a:noFill/>
          <a:ln w="9525">
            <a:noFill/>
            <a:miter lim="800000"/>
            <a:headEnd/>
            <a:tailEnd/>
          </a:ln>
        </p:spPr>
        <p:txBody>
          <a:bodyPr wrap="square" lIns="65795" tIns="25676" rIns="65795" bIns="25676">
            <a:spAutoFit/>
          </a:bodyPr>
          <a:lstStyle/>
          <a:p>
            <a:pPr defTabSz="958921">
              <a:spcBef>
                <a:spcPct val="0"/>
              </a:spcBef>
              <a:spcAft>
                <a:spcPct val="0"/>
              </a:spcAft>
            </a:pPr>
            <a:r>
              <a:rPr lang="en-US" sz="1200" dirty="0">
                <a:solidFill>
                  <a:srgbClr val="000000"/>
                </a:solidFill>
              </a:rPr>
              <a:t>Presenter's Name</a:t>
            </a:r>
          </a:p>
          <a:p>
            <a:pPr defTabSz="958921">
              <a:spcBef>
                <a:spcPct val="0"/>
              </a:spcBef>
              <a:spcAft>
                <a:spcPct val="0"/>
              </a:spcAft>
            </a:pPr>
            <a:r>
              <a:rPr lang="en-US" sz="1200" dirty="0">
                <a:solidFill>
                  <a:srgbClr val="000000"/>
                </a:solidFill>
              </a:rPr>
              <a:t>Presenter's Name</a:t>
            </a:r>
          </a:p>
        </p:txBody>
      </p:sp>
    </p:spTree>
    <p:extLst>
      <p:ext uri="{BB962C8B-B14F-4D97-AF65-F5344CB8AC3E}">
        <p14:creationId xmlns:p14="http://schemas.microsoft.com/office/powerpoint/2010/main" val="361319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31875" y="712788"/>
            <a:ext cx="4794250" cy="2697162"/>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0241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31875" y="712788"/>
            <a:ext cx="4794250" cy="2697162"/>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2308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31875" y="712788"/>
            <a:ext cx="4794250" cy="2697162"/>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7198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31875" y="712788"/>
            <a:ext cx="4794250" cy="2697162"/>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3087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31875" y="712788"/>
            <a:ext cx="4794250" cy="2697162"/>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0746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31875" y="712788"/>
            <a:ext cx="4794250" cy="2697162"/>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48111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31875" y="712788"/>
            <a:ext cx="4794250" cy="2697162"/>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4555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31875" y="712788"/>
            <a:ext cx="4794250" cy="2697162"/>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5353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31875" y="712788"/>
            <a:ext cx="4794250" cy="2697162"/>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7765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31875" y="712788"/>
            <a:ext cx="4794250" cy="2697162"/>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6358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31875" y="712788"/>
            <a:ext cx="4794250" cy="2697162"/>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8649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31875" y="712788"/>
            <a:ext cx="4794250" cy="2697162"/>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7774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31875" y="712788"/>
            <a:ext cx="4794250" cy="2697162"/>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5193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31875" y="712788"/>
            <a:ext cx="4794250" cy="2697162"/>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30474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smtClean="0"/>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D3D3D3"/>
                </a:solidFill>
                <a:effectLst/>
                <a:latin typeface="Arial" charset="0"/>
                <a:ea typeface="Arial Unicode MS" pitchFamily="34" charset="-128"/>
                <a:cs typeface="Arial Unicode MS" pitchFamily="34" charset="-128"/>
              </a:rPr>
              <a:t>© </a:t>
            </a:r>
            <a:r>
              <a:rPr lang="en-US" sz="700" b="0" i="0" u="none" strike="noStrike" kern="1200" dirty="0" smtClean="0">
                <a:solidFill>
                  <a:srgbClr val="D3D3D3"/>
                </a:solidFill>
                <a:effectLst/>
                <a:latin typeface="Arial" charset="0"/>
                <a:ea typeface="Arial Unicode MS" pitchFamily="34" charset="-128"/>
                <a:cs typeface="Arial Unicode MS" pitchFamily="34" charset="-128"/>
              </a:rPr>
              <a:t>2019 </a:t>
            </a:r>
            <a:r>
              <a:rPr lang="en-US" sz="700" b="0" i="0" u="none" strike="noStrike" kern="1200" dirty="0">
                <a:solidFill>
                  <a:srgbClr val="D3D3D3"/>
                </a:solidFill>
                <a:effectLst/>
                <a:latin typeface="Arial" charset="0"/>
                <a:ea typeface="Arial Unicode MS" pitchFamily="34" charset="-128"/>
                <a:cs typeface="Arial Unicode MS" pitchFamily="34" charset="-128"/>
              </a:rPr>
              <a:t>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D3D3D3"/>
              </a:solidFill>
              <a:ea typeface="Arial Unicode MS" pitchFamily="34" charset="-128"/>
              <a:cs typeface="Arial Unicode MS" pitchFamily="34" charset="-128"/>
            </a:endParaRPr>
          </a:p>
        </p:txBody>
      </p:sp>
    </p:spTree>
    <p:extLst>
      <p:ext uri="{BB962C8B-B14F-4D97-AF65-F5344CB8AC3E}">
        <p14:creationId xmlns:p14="http://schemas.microsoft.com/office/powerpoint/2010/main" val="8077582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5710580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6" name="Text Placeholder 11"/>
          <p:cNvSpPr>
            <a:spLocks noGrp="1"/>
          </p:cNvSpPr>
          <p:nvPr>
            <p:ph type="body" sz="quarter" idx="18"/>
          </p:nvPr>
        </p:nvSpPr>
        <p:spPr>
          <a:xfrm>
            <a:off x="457200"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11"/>
          <p:cNvSpPr>
            <a:spLocks noGrp="1"/>
          </p:cNvSpPr>
          <p:nvPr>
            <p:ph type="body" sz="quarter" idx="19"/>
          </p:nvPr>
        </p:nvSpPr>
        <p:spPr>
          <a:xfrm>
            <a:off x="3363487"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1"/>
          <p:cNvSpPr>
            <a:spLocks noGrp="1"/>
          </p:cNvSpPr>
          <p:nvPr>
            <p:ph type="body" sz="quarter" idx="20"/>
          </p:nvPr>
        </p:nvSpPr>
        <p:spPr>
          <a:xfrm>
            <a:off x="626660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11"/>
          <p:cNvSpPr>
            <a:spLocks noGrp="1"/>
          </p:cNvSpPr>
          <p:nvPr>
            <p:ph type="body" sz="quarter" idx="21"/>
          </p:nvPr>
        </p:nvSpPr>
        <p:spPr>
          <a:xfrm>
            <a:off x="916654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147065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3273EB3B-0AE2-7A48-BF35-D1CF1DB27874}"/>
              </a:ext>
            </a:extLst>
          </p:cNvPr>
          <p:cNvSpPr/>
          <p:nvPr userDrawn="1"/>
        </p:nvSpPr>
        <p:spPr bwMode="ltGray">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 xmlns:a16="http://schemas.microsoft.com/office/drawing/2014/main"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rgbClr val="002856"/>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smtClean="0"/>
              <a:t>Click to edit Master title style</a:t>
            </a:r>
            <a:endParaRPr lang="en-US" dirty="0"/>
          </a:p>
        </p:txBody>
      </p:sp>
      <p:sp>
        <p:nvSpPr>
          <p:cNvPr id="14" name="Rectangle 13">
            <a:extLst>
              <a:ext uri="{FF2B5EF4-FFF2-40B4-BE49-F238E27FC236}">
                <a16:creationId xmlns="" xmlns:a16="http://schemas.microsoft.com/office/drawing/2014/main" id="{D3C73678-BC25-BB4A-A678-83DD136C7174}"/>
              </a:ext>
            </a:extLst>
          </p:cNvPr>
          <p:cNvSpPr/>
          <p:nvPr userDrawn="1"/>
        </p:nvSpPr>
        <p:spPr bwMode="ltGray">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F8367EBE-ACE4-6A4A-8194-81828A72B691}"/>
              </a:ext>
            </a:extLst>
          </p:cNvPr>
          <p:cNvSpPr/>
          <p:nvPr userDrawn="1"/>
        </p:nvSpPr>
        <p:spPr bwMode="ltGray">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 xmlns:a16="http://schemas.microsoft.com/office/drawing/2014/main" id="{433B9AE8-D471-4240-AAF9-7F4A822FF5B3}"/>
              </a:ext>
            </a:extLst>
          </p:cNvPr>
          <p:cNvSpPr/>
          <p:nvPr userDrawn="1"/>
        </p:nvSpPr>
        <p:spPr bwMode="ltGray">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smtClean="0"/>
              <a:t>Click to edit Master title style</a:t>
            </a:r>
            <a:endParaRPr lang="en-US" dirty="0"/>
          </a:p>
        </p:txBody>
      </p:sp>
    </p:spTree>
    <p:extLst>
      <p:ext uri="{BB962C8B-B14F-4D97-AF65-F5344CB8AC3E}">
        <p14:creationId xmlns:p14="http://schemas.microsoft.com/office/powerpoint/2010/main" val="188874791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lt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417568027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35531975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smtClean="0"/>
              <a:t>Click icon to add picture</a:t>
            </a:r>
            <a:endParaRPr lang="en-US" dirty="0"/>
          </a:p>
        </p:txBody>
      </p:sp>
      <p:sp>
        <p:nvSpPr>
          <p:cNvPr id="17" name="Text Placeholder 11">
            <a:extLst>
              <a:ext uri="{FF2B5EF4-FFF2-40B4-BE49-F238E27FC236}">
                <a16:creationId xmlns=""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lt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47847568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W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smtClean="0"/>
              <a:t>Click icon to add picture</a:t>
            </a:r>
            <a:endParaRPr lang="en-US" dirty="0"/>
          </a:p>
        </p:txBody>
      </p:sp>
      <p:sp>
        <p:nvSpPr>
          <p:cNvPr id="17" name="Text Placeholder 11">
            <a:extLst>
              <a:ext uri="{FF2B5EF4-FFF2-40B4-BE49-F238E27FC236}">
                <a16:creationId xmlns=""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Tree>
    <p:extLst>
      <p:ext uri="{BB962C8B-B14F-4D97-AF65-F5344CB8AC3E}">
        <p14:creationId xmlns:p14="http://schemas.microsoft.com/office/powerpoint/2010/main" val="169590527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155197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smtClean="0"/>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9540" y="5975402"/>
            <a:ext cx="2050653"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a:t>
            </a:r>
            <a:r>
              <a:rPr lang="en-US" sz="700" b="0" i="0" u="none" strike="noStrike" kern="1200" dirty="0" smtClean="0">
                <a:solidFill>
                  <a:srgbClr val="979D9D"/>
                </a:solidFill>
                <a:effectLst/>
                <a:latin typeface="Arial" charset="0"/>
                <a:ea typeface="Arial Unicode MS" pitchFamily="34" charset="-128"/>
                <a:cs typeface="Arial Unicode MS" pitchFamily="34" charset="-128"/>
              </a:rPr>
              <a:t>2019 </a:t>
            </a:r>
            <a:r>
              <a:rPr lang="en-US" sz="700" b="0" i="0" u="none" strike="noStrike" kern="1200" dirty="0">
                <a:solidFill>
                  <a:srgbClr val="979D9D"/>
                </a:solidFill>
                <a:effectLst/>
                <a:latin typeface="Arial" charset="0"/>
                <a:ea typeface="Arial Unicode MS" pitchFamily="34" charset="-128"/>
                <a:cs typeface="Arial Unicode MS" pitchFamily="34" charset="-128"/>
              </a:rPr>
              <a:t>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32717970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946595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699046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4444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047887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bwMode="ltGray">
          <a:xfrm>
            <a:off x="4424192"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1"/>
          <p:cNvSpPr>
            <a:spLocks noGrp="1"/>
          </p:cNvSpPr>
          <p:nvPr>
            <p:ph type="body" sz="quarter" idx="20"/>
          </p:nvPr>
        </p:nvSpPr>
        <p:spPr bwMode="ltGray">
          <a:xfrm>
            <a:off x="8391523"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8"/>
          </p:nvPr>
        </p:nvSpPr>
        <p:spPr bwMode="ltGray">
          <a:xfrm>
            <a:off x="457200"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1556807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247437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bwMode="ltGray">
          <a:xfrm>
            <a:off x="457200"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p:nvPr>
        </p:nvSpPr>
        <p:spPr bwMode="ltGray">
          <a:xfrm>
            <a:off x="3363487"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p:nvPr>
        </p:nvSpPr>
        <p:spPr bwMode="ltGray">
          <a:xfrm>
            <a:off x="626660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p:nvPr>
        </p:nvSpPr>
        <p:spPr bwMode="ltGray">
          <a:xfrm>
            <a:off x="916654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175643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 xmlns:a16="http://schemas.microsoft.com/office/drawing/2014/main"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17748995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inv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93816599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B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3545870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inv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39269369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B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18680664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W1_Steel">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 xmlns:a16="http://schemas.microsoft.com/office/drawing/2014/main"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a:t>
            </a:r>
            <a:r>
              <a:rPr lang="en-US" sz="700" b="0" i="0" u="none" strike="noStrike" kern="1200" dirty="0" smtClean="0">
                <a:solidFill>
                  <a:srgbClr val="979D9D"/>
                </a:solidFill>
                <a:effectLst/>
                <a:latin typeface="Arial" charset="0"/>
                <a:ea typeface="Arial Unicode MS" pitchFamily="34" charset="-128"/>
                <a:cs typeface="Arial Unicode MS" pitchFamily="34" charset="-128"/>
              </a:rPr>
              <a:t>2019 </a:t>
            </a:r>
            <a:r>
              <a:rPr lang="en-US" sz="700" b="0" i="0" u="none" strike="noStrike" kern="1200" dirty="0">
                <a:solidFill>
                  <a:srgbClr val="979D9D"/>
                </a:solidFill>
                <a:effectLst/>
                <a:latin typeface="Arial" charset="0"/>
                <a:ea typeface="Arial Unicode MS" pitchFamily="34" charset="-128"/>
                <a:cs typeface="Arial Unicode MS" pitchFamily="34" charset="-128"/>
              </a:rPr>
              <a:t>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709846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W1_Tang">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 xmlns:a16="http://schemas.microsoft.com/office/drawing/2014/main"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a:t>
            </a:r>
            <a:r>
              <a:rPr lang="en-US" sz="700" b="0" i="0" u="none" strike="noStrike" kern="1200" dirty="0" smtClean="0">
                <a:solidFill>
                  <a:srgbClr val="979D9D"/>
                </a:solidFill>
                <a:effectLst/>
                <a:latin typeface="Arial" charset="0"/>
                <a:ea typeface="Arial Unicode MS" pitchFamily="34" charset="-128"/>
                <a:cs typeface="Arial Unicode MS" pitchFamily="34" charset="-128"/>
              </a:rPr>
              <a:t>2019 </a:t>
            </a:r>
            <a:r>
              <a:rPr lang="en-US" sz="700" b="0" i="0" u="none" strike="noStrike" kern="1200" dirty="0">
                <a:solidFill>
                  <a:srgbClr val="979D9D"/>
                </a:solidFill>
                <a:effectLst/>
                <a:latin typeface="Arial" charset="0"/>
                <a:ea typeface="Arial Unicode MS" pitchFamily="34" charset="-128"/>
                <a:cs typeface="Arial Unicode MS" pitchFamily="34" charset="-128"/>
              </a:rPr>
              <a:t>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2062327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W1_Lemon">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 xmlns:a16="http://schemas.microsoft.com/office/drawing/2014/main"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a:t>
            </a:r>
            <a:r>
              <a:rPr lang="en-US" sz="700" b="0" i="0" u="none" strike="noStrike" kern="1200" dirty="0" smtClean="0">
                <a:solidFill>
                  <a:srgbClr val="979D9D"/>
                </a:solidFill>
                <a:effectLst/>
                <a:latin typeface="Arial" charset="0"/>
                <a:ea typeface="Arial Unicode MS" pitchFamily="34" charset="-128"/>
                <a:cs typeface="Arial Unicode MS" pitchFamily="34" charset="-128"/>
              </a:rPr>
              <a:t>2019 </a:t>
            </a:r>
            <a:r>
              <a:rPr lang="en-US" sz="700" b="0" i="0" u="none" strike="noStrike" kern="1200" dirty="0">
                <a:solidFill>
                  <a:srgbClr val="979D9D"/>
                </a:solidFill>
                <a:effectLst/>
                <a:latin typeface="Arial" charset="0"/>
                <a:ea typeface="Arial Unicode MS" pitchFamily="34" charset="-128"/>
                <a:cs typeface="Arial Unicode MS" pitchFamily="34" charset="-128"/>
              </a:rPr>
              <a:t>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214562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W1_Rose">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 xmlns:a16="http://schemas.microsoft.com/office/drawing/2014/main"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a:t>
            </a:r>
            <a:r>
              <a:rPr lang="en-US" sz="700" b="0" i="0" u="none" strike="noStrike" kern="1200" dirty="0" smtClean="0">
                <a:solidFill>
                  <a:srgbClr val="979D9D"/>
                </a:solidFill>
                <a:effectLst/>
                <a:latin typeface="Arial" charset="0"/>
                <a:ea typeface="Arial Unicode MS" pitchFamily="34" charset="-128"/>
                <a:cs typeface="Arial Unicode MS" pitchFamily="34" charset="-128"/>
              </a:rPr>
              <a:t>2019 </a:t>
            </a:r>
            <a:r>
              <a:rPr lang="en-US" sz="700" b="0" i="0" u="none" strike="noStrike" kern="1200" dirty="0">
                <a:solidFill>
                  <a:srgbClr val="979D9D"/>
                </a:solidFill>
                <a:effectLst/>
                <a:latin typeface="Arial" charset="0"/>
                <a:ea typeface="Arial Unicode MS" pitchFamily="34" charset="-128"/>
                <a:cs typeface="Arial Unicode MS" pitchFamily="34" charset="-128"/>
              </a:rPr>
              <a:t>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7665613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W1_Steel">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 xmlns:a16="http://schemas.microsoft.com/office/drawing/2014/main"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62817095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W1_Tan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 xmlns:a16="http://schemas.microsoft.com/office/drawing/2014/main"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937759681"/>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1_Lem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 xmlns:a16="http://schemas.microsoft.com/office/drawing/2014/main"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60148914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W1_Rose">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 xmlns:a16="http://schemas.microsoft.com/office/drawing/2014/main"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190986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208316631"/>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W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2938426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W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1791616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W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751650347"/>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W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52276748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W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16873107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W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39741760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W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54223806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W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81809547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Slide B1_Steel">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 xmlns:a16="http://schemas.microsoft.com/office/drawing/2014/main"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a:t>
            </a:r>
            <a:r>
              <a:rPr lang="en-US" sz="700" b="0" i="0" u="none" strike="noStrike" kern="1200" dirty="0" smtClean="0">
                <a:solidFill>
                  <a:srgbClr val="979D9D"/>
                </a:solidFill>
                <a:effectLst/>
                <a:latin typeface="Arial" charset="0"/>
                <a:ea typeface="Arial Unicode MS" pitchFamily="34" charset="-128"/>
                <a:cs typeface="Arial Unicode MS" pitchFamily="34" charset="-128"/>
              </a:rPr>
              <a:t>2019 </a:t>
            </a:r>
            <a:r>
              <a:rPr lang="en-US" sz="700" b="0" i="0" u="none" strike="noStrike" kern="1200" dirty="0">
                <a:solidFill>
                  <a:srgbClr val="979D9D"/>
                </a:solidFill>
                <a:effectLst/>
                <a:latin typeface="Arial" charset="0"/>
                <a:ea typeface="Arial Unicode MS" pitchFamily="34" charset="-128"/>
                <a:cs typeface="Arial Unicode MS" pitchFamily="34" charset="-128"/>
              </a:rPr>
              <a:t>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6831187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B1_Tan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a:t>
            </a:r>
            <a:r>
              <a:rPr lang="en-US" sz="700" b="0" i="0" u="none" strike="noStrike" kern="1200" dirty="0" smtClean="0">
                <a:solidFill>
                  <a:srgbClr val="979D9D"/>
                </a:solidFill>
                <a:effectLst/>
                <a:latin typeface="Arial" charset="0"/>
                <a:ea typeface="Arial Unicode MS" pitchFamily="34" charset="-128"/>
                <a:cs typeface="Arial Unicode MS" pitchFamily="34" charset="-128"/>
              </a:rPr>
              <a:t>2019 </a:t>
            </a:r>
            <a:r>
              <a:rPr lang="en-US" sz="700" b="0" i="0" u="none" strike="noStrike" kern="1200" dirty="0">
                <a:solidFill>
                  <a:srgbClr val="979D9D"/>
                </a:solidFill>
                <a:effectLst/>
                <a:latin typeface="Arial" charset="0"/>
                <a:ea typeface="Arial Unicode MS" pitchFamily="34" charset="-128"/>
                <a:cs typeface="Arial Unicode MS" pitchFamily="34" charset="-128"/>
              </a:rPr>
              <a:t>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 xmlns:a16="http://schemas.microsoft.com/office/drawing/2014/main"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512242094"/>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0"/>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0199925"/>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 B1_Lemon">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a:t>
            </a:r>
            <a:r>
              <a:rPr lang="en-US" sz="700" b="0" i="0" u="none" strike="noStrike" kern="1200" dirty="0" smtClean="0">
                <a:solidFill>
                  <a:srgbClr val="979D9D"/>
                </a:solidFill>
                <a:effectLst/>
                <a:latin typeface="Arial" charset="0"/>
                <a:ea typeface="Arial Unicode MS" pitchFamily="34" charset="-128"/>
                <a:cs typeface="Arial Unicode MS" pitchFamily="34" charset="-128"/>
              </a:rPr>
              <a:t>2019 </a:t>
            </a:r>
            <a:r>
              <a:rPr lang="en-US" sz="700" b="0" i="0" u="none" strike="noStrike" kern="1200" dirty="0">
                <a:solidFill>
                  <a:srgbClr val="979D9D"/>
                </a:solidFill>
                <a:effectLst/>
                <a:latin typeface="Arial" charset="0"/>
                <a:ea typeface="Arial Unicode MS" pitchFamily="34" charset="-128"/>
                <a:cs typeface="Arial Unicode MS" pitchFamily="34" charset="-128"/>
              </a:rPr>
              <a:t>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 xmlns:a16="http://schemas.microsoft.com/office/drawing/2014/main"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150626927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B1_Rose">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a:t>
            </a:r>
            <a:r>
              <a:rPr lang="en-US" sz="700" b="0" i="0" u="none" strike="noStrike" kern="1200" dirty="0" smtClean="0">
                <a:solidFill>
                  <a:srgbClr val="979D9D"/>
                </a:solidFill>
                <a:effectLst/>
                <a:latin typeface="Arial" charset="0"/>
                <a:ea typeface="Arial Unicode MS" pitchFamily="34" charset="-128"/>
                <a:cs typeface="Arial Unicode MS" pitchFamily="34" charset="-128"/>
              </a:rPr>
              <a:t>2019 </a:t>
            </a:r>
            <a:r>
              <a:rPr lang="en-US" sz="700" b="0" i="0" u="none" strike="noStrike" kern="1200" dirty="0">
                <a:solidFill>
                  <a:srgbClr val="979D9D"/>
                </a:solidFill>
                <a:effectLst/>
                <a:latin typeface="Arial" charset="0"/>
                <a:ea typeface="Arial Unicode MS" pitchFamily="34" charset="-128"/>
                <a:cs typeface="Arial Unicode MS" pitchFamily="34" charset="-128"/>
              </a:rPr>
              <a:t>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 xmlns:a16="http://schemas.microsoft.com/office/drawing/2014/main"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152423458"/>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B1_Steel">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 xmlns:a16="http://schemas.microsoft.com/office/drawing/2014/main"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7559552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B1_Tan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 xmlns:a16="http://schemas.microsoft.com/office/drawing/2014/main"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909608200"/>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B1_Lem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 xmlns:a16="http://schemas.microsoft.com/office/drawing/2014/main"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2652708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B1_Rose">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 xmlns:a16="http://schemas.microsoft.com/office/drawing/2014/main"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29728326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B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32804813"/>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B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865879163"/>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uote B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234056098"/>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Quote B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9334141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1335720"/>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Quote B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0089607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Quote B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765831570"/>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Quote B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inv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inv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059275469"/>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Quote B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838615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773633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04682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a:xfrm>
            <a:off x="4424192"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11"/>
          <p:cNvSpPr>
            <a:spLocks noGrp="1"/>
          </p:cNvSpPr>
          <p:nvPr>
            <p:ph type="body" sz="quarter" idx="20"/>
          </p:nvPr>
        </p:nvSpPr>
        <p:spPr>
          <a:xfrm>
            <a:off x="8391523"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11"/>
          <p:cNvSpPr>
            <a:spLocks noGrp="1"/>
          </p:cNvSpPr>
          <p:nvPr>
            <p:ph type="body" sz="quarter" idx="18"/>
          </p:nvPr>
        </p:nvSpPr>
        <p:spPr>
          <a:xfrm>
            <a:off x="457200"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9758099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image" Target="../media/image1.pn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theme" Target="../theme/theme3.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image" Target="../media/image6.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theme" Target="../theme/theme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Gartner Logo"/>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30673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a:t>
            </a:r>
            <a:r>
              <a:rPr lang="en-US" sz="700" dirty="0" smtClean="0">
                <a:solidFill>
                  <a:srgbClr val="979D9D"/>
                </a:solidFill>
              </a:rPr>
              <a:t>2019 </a:t>
            </a:r>
            <a:r>
              <a:rPr lang="en-US" sz="700" dirty="0">
                <a:solidFill>
                  <a:srgbClr val="979D9D"/>
                </a:solidFill>
              </a:rPr>
              <a:t>Gartner, Inc. and/or its affiliates. All rights reserved. Gartner is a registered trademark of Gartner, Inc. and its affiliates.</a:t>
            </a:r>
          </a:p>
        </p:txBody>
      </p:sp>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3745" r:id="rId1"/>
    <p:sldLayoutId id="2147483786" r:id="rId2"/>
    <p:sldLayoutId id="2147483751" r:id="rId3"/>
    <p:sldLayoutId id="2147483750" r:id="rId4"/>
    <p:sldLayoutId id="2147483746" r:id="rId5"/>
    <p:sldLayoutId id="2147483759" r:id="rId6"/>
    <p:sldLayoutId id="2147483748" r:id="rId7"/>
    <p:sldLayoutId id="2147483761" r:id="rId8"/>
    <p:sldLayoutId id="2147483762" r:id="rId9"/>
    <p:sldLayoutId id="2147483763" r:id="rId10"/>
    <p:sldLayoutId id="2147483764" r:id="rId11"/>
    <p:sldLayoutId id="2147483788" r:id="rId12"/>
    <p:sldLayoutId id="2147483789" r:id="rId13"/>
    <p:sldLayoutId id="2147483790" r:id="rId14"/>
    <p:sldLayoutId id="2147483791" r:id="rId15"/>
    <p:sldLayoutId id="2147483792" r:id="rId16"/>
    <p:sldLayoutId id="2147483793" r:id="rId17"/>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35" userDrawn="1">
          <p15:clr>
            <a:srgbClr val="5ACBF0"/>
          </p15:clr>
        </p15:guide>
        <p15:guide id="14" pos="3752" userDrawn="1">
          <p15:clr>
            <a:srgbClr val="5ACBF0"/>
          </p15:clr>
        </p15:guide>
        <p15:guide id="15" pos="3927" userDrawn="1">
          <p15:clr>
            <a:srgbClr val="5ACBF0"/>
          </p15:clr>
        </p15:guide>
        <p15:guide id="16" orient="horz" pos="3947" userDrawn="1">
          <p15:clr>
            <a:srgbClr val="5ACBF0"/>
          </p15:clr>
        </p15:guide>
        <p15:guide id="17" pos="2655" userDrawn="1">
          <p15:clr>
            <a:srgbClr val="A4A3A4"/>
          </p15:clr>
        </p15:guide>
        <p15:guide id="19" pos="502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b="0" kern="1200" smtClean="0">
                <a:solidFill>
                  <a:srgbClr val="979D9D"/>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dirty="0">
                <a:solidFill>
                  <a:srgbClr val="979D9D"/>
                </a:solidFill>
                <a:latin typeface="+mn-lt"/>
                <a:ea typeface="+mn-ea"/>
                <a:cs typeface="+mn-cs"/>
              </a:rPr>
              <a:t>	© </a:t>
            </a:r>
            <a:r>
              <a:rPr lang="en-US" sz="700" b="0" kern="1200" dirty="0" smtClean="0">
                <a:solidFill>
                  <a:srgbClr val="979D9D"/>
                </a:solidFill>
                <a:latin typeface="+mn-lt"/>
                <a:ea typeface="+mn-ea"/>
                <a:cs typeface="+mn-cs"/>
              </a:rPr>
              <a:t>2019 </a:t>
            </a:r>
            <a:r>
              <a:rPr lang="en-US" sz="700" b="0" kern="1200" dirty="0">
                <a:solidFill>
                  <a:srgbClr val="979D9D"/>
                </a:solidFill>
                <a:latin typeface="+mn-lt"/>
                <a:ea typeface="+mn-ea"/>
                <a:cs typeface="+mn-cs"/>
              </a:rPr>
              <a:t>Gartner, Inc. and/or its affiliates. All rights reserved. Gartner is a registered trademark of Gartner, Inc. and its affiliates.</a:t>
            </a:r>
          </a:p>
        </p:txBody>
      </p:sp>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1" r:id="rId12"/>
    <p:sldLayoutId id="2147483812" r:id="rId13"/>
    <p:sldLayoutId id="2147483813" r:id="rId14"/>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a:t>
            </a:r>
            <a:r>
              <a:rPr lang="en-US" sz="700" dirty="0" smtClean="0">
                <a:solidFill>
                  <a:srgbClr val="979D9D"/>
                </a:solidFill>
              </a:rPr>
              <a:t>2019 </a:t>
            </a:r>
            <a:r>
              <a:rPr lang="en-US" sz="700" dirty="0">
                <a:solidFill>
                  <a:srgbClr val="979D9D"/>
                </a:solidFill>
              </a:rPr>
              <a:t>Gartner, Inc. and/or its affiliates. All rights reserved. Gartner is a registered trademark of Gartner, Inc. and its affiliates.</a:t>
            </a:r>
          </a:p>
        </p:txBody>
      </p:sp>
    </p:spTree>
    <p:extLst>
      <p:ext uri="{BB962C8B-B14F-4D97-AF65-F5344CB8AC3E}">
        <p14:creationId xmlns:p14="http://schemas.microsoft.com/office/powerpoint/2010/main" val="52000736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a:t>
            </a:r>
            <a:r>
              <a:rPr lang="en-US" sz="700" dirty="0" smtClean="0">
                <a:solidFill>
                  <a:srgbClr val="979D9D"/>
                </a:solidFill>
              </a:rPr>
              <a:t>2019 </a:t>
            </a:r>
            <a:r>
              <a:rPr lang="en-US" sz="700" dirty="0">
                <a:solidFill>
                  <a:srgbClr val="979D9D"/>
                </a:solidFill>
              </a:rPr>
              <a:t>Gartner, Inc. and/or its affiliates. All rights reserved. Gartner is a registered trademark of Gartner, Inc. and its affiliates.</a:t>
            </a:r>
          </a:p>
        </p:txBody>
      </p:sp>
    </p:spTree>
    <p:extLst>
      <p:ext uri="{BB962C8B-B14F-4D97-AF65-F5344CB8AC3E}">
        <p14:creationId xmlns:p14="http://schemas.microsoft.com/office/powerpoint/2010/main" val="3809325339"/>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6" userDrawn="1">
          <p15:clr>
            <a:srgbClr val="A4A3A4"/>
          </p15:clr>
        </p15:guide>
        <p15:guide id="16" pos="502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0.png"/><Relationship Id="rId2" Type="http://schemas.openxmlformats.org/officeDocument/2006/relationships/tags" Target="../tags/tag9.xml"/><Relationship Id="rId1" Type="http://schemas.openxmlformats.org/officeDocument/2006/relationships/vmlDrawing" Target="../drawings/vmlDrawing9.vml"/><Relationship Id="rId6" Type="http://schemas.openxmlformats.org/officeDocument/2006/relationships/image" Target="../media/image7.emf"/><Relationship Id="rId11" Type="http://schemas.openxmlformats.org/officeDocument/2006/relationships/image" Target="NULL"/><Relationship Id="rId5" Type="http://schemas.openxmlformats.org/officeDocument/2006/relationships/oleObject" Target="../embeddings/oleObject9.bin"/><Relationship Id="rId10" Type="http://schemas.openxmlformats.org/officeDocument/2006/relationships/image" Target="../media/image11.png"/><Relationship Id="rId4" Type="http://schemas.openxmlformats.org/officeDocument/2006/relationships/notesSlide" Target="../notesSlides/notesSlide10.xml"/><Relationship Id="rId9" Type="http://schemas.openxmlformats.org/officeDocument/2006/relationships/image" Target="NUL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xml"/><Relationship Id="rId1" Type="http://schemas.openxmlformats.org/officeDocument/2006/relationships/vmlDrawing" Target="../drawings/vmlDrawing10.vml"/><Relationship Id="rId6" Type="http://schemas.openxmlformats.org/officeDocument/2006/relationships/image" Target="../media/image7.emf"/><Relationship Id="rId5" Type="http://schemas.openxmlformats.org/officeDocument/2006/relationships/oleObject" Target="../embeddings/oleObject10.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1.xml"/><Relationship Id="rId1" Type="http://schemas.openxmlformats.org/officeDocument/2006/relationships/vmlDrawing" Target="../drawings/vmlDrawing11.vml"/><Relationship Id="rId6" Type="http://schemas.openxmlformats.org/officeDocument/2006/relationships/image" Target="../media/image7.emf"/><Relationship Id="rId5" Type="http://schemas.openxmlformats.org/officeDocument/2006/relationships/oleObject" Target="../embeddings/oleObject11.bin"/><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2.xml"/><Relationship Id="rId1" Type="http://schemas.openxmlformats.org/officeDocument/2006/relationships/vmlDrawing" Target="../drawings/vmlDrawing12.vml"/><Relationship Id="rId6" Type="http://schemas.openxmlformats.org/officeDocument/2006/relationships/image" Target="../media/image7.emf"/><Relationship Id="rId5" Type="http://schemas.openxmlformats.org/officeDocument/2006/relationships/oleObject" Target="../embeddings/oleObject12.bin"/><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3.xml"/><Relationship Id="rId1" Type="http://schemas.openxmlformats.org/officeDocument/2006/relationships/vmlDrawing" Target="../drawings/vmlDrawing13.vml"/><Relationship Id="rId6" Type="http://schemas.openxmlformats.org/officeDocument/2006/relationships/image" Target="../media/image7.emf"/><Relationship Id="rId5" Type="http://schemas.openxmlformats.org/officeDocument/2006/relationships/oleObject" Target="../embeddings/oleObject13.bin"/><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4.xml"/><Relationship Id="rId1" Type="http://schemas.openxmlformats.org/officeDocument/2006/relationships/vmlDrawing" Target="../drawings/vmlDrawing14.vml"/><Relationship Id="rId6" Type="http://schemas.openxmlformats.org/officeDocument/2006/relationships/image" Target="../media/image7.emf"/><Relationship Id="rId5" Type="http://schemas.openxmlformats.org/officeDocument/2006/relationships/oleObject" Target="../embeddings/oleObject14.bin"/><Relationship Id="rId4"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chart" Target="../charts/chart1.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slideLayout" Target="../slideLayouts/slideLayout4.xml"/><Relationship Id="rId7" Type="http://schemas.openxmlformats.org/officeDocument/2006/relationships/image" Target="../media/image8.png"/><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7.emf"/><Relationship Id="rId5" Type="http://schemas.openxmlformats.org/officeDocument/2006/relationships/oleObject" Target="../embeddings/oleObject5.bin"/><Relationship Id="rId10" Type="http://schemas.openxmlformats.org/officeDocument/2006/relationships/image" Target="NULL"/><Relationship Id="rId4" Type="http://schemas.openxmlformats.org/officeDocument/2006/relationships/notesSlide" Target="../notesSlides/notesSlide6.xml"/><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image" Target="../media/image7.emf"/><Relationship Id="rId5" Type="http://schemas.openxmlformats.org/officeDocument/2006/relationships/oleObject" Target="../embeddings/oleObject6.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xml"/><Relationship Id="rId1" Type="http://schemas.openxmlformats.org/officeDocument/2006/relationships/vmlDrawing" Target="../drawings/vmlDrawing8.vml"/><Relationship Id="rId6" Type="http://schemas.openxmlformats.org/officeDocument/2006/relationships/image" Target="../media/image7.emf"/><Relationship Id="rId5" Type="http://schemas.openxmlformats.org/officeDocument/2006/relationships/oleObject" Target="../embeddings/oleObject8.bin"/><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166861" y="4469014"/>
            <a:ext cx="4545024" cy="630942"/>
          </a:xfrm>
        </p:spPr>
        <p:txBody>
          <a:bodyPr/>
          <a:lstStyle/>
          <a:p>
            <a:pPr>
              <a:spcAft>
                <a:spcPts val="600"/>
              </a:spcAft>
            </a:pPr>
            <a:r>
              <a:rPr lang="en-US" b="1" dirty="0" smtClean="0"/>
              <a:t>Downloadable Figures</a:t>
            </a:r>
          </a:p>
          <a:p>
            <a:r>
              <a:rPr lang="en-US" dirty="0" smtClean="0"/>
              <a:t>Kevin Matheny, Jeffery </a:t>
            </a:r>
            <a:r>
              <a:rPr lang="en-US" dirty="0" err="1" smtClean="0"/>
              <a:t>Skowron</a:t>
            </a:r>
            <a:endParaRPr lang="en-US" dirty="0"/>
          </a:p>
        </p:txBody>
      </p:sp>
      <p:sp>
        <p:nvSpPr>
          <p:cNvPr id="2" name="Title 1"/>
          <p:cNvSpPr>
            <a:spLocks noGrp="1"/>
          </p:cNvSpPr>
          <p:nvPr>
            <p:ph type="ctrTitle"/>
          </p:nvPr>
        </p:nvSpPr>
        <p:spPr>
          <a:xfrm>
            <a:off x="2166861" y="1593093"/>
            <a:ext cx="4545024" cy="1994392"/>
          </a:xfrm>
        </p:spPr>
        <p:txBody>
          <a:bodyPr/>
          <a:lstStyle/>
          <a:p>
            <a:r>
              <a:rPr lang="en-US" b="1" dirty="0"/>
              <a:t>Comparing Integration Options for </a:t>
            </a:r>
            <a:r>
              <a:rPr lang="en-US" b="1" dirty="0" smtClean="0"/>
              <a:t/>
            </a:r>
            <a:br>
              <a:rPr lang="en-US" b="1" dirty="0" smtClean="0"/>
            </a:br>
            <a:r>
              <a:rPr lang="en-US" b="1" dirty="0" smtClean="0"/>
              <a:t>Cloud-Hosted</a:t>
            </a:r>
            <a:r>
              <a:rPr lang="en-US" b="1" dirty="0"/>
              <a:t>, SaaS and </a:t>
            </a:r>
            <a:r>
              <a:rPr lang="en-US" b="1" dirty="0" smtClean="0"/>
              <a:t/>
            </a:r>
            <a:br>
              <a:rPr lang="en-US" b="1" dirty="0" smtClean="0"/>
            </a:br>
            <a:r>
              <a:rPr lang="en-US" b="1" dirty="0" smtClean="0"/>
              <a:t>On-Premises </a:t>
            </a:r>
            <a:r>
              <a:rPr lang="en-US" b="1" dirty="0"/>
              <a:t>Applications</a:t>
            </a:r>
            <a:endParaRPr lang="en-US" dirty="0"/>
          </a:p>
        </p:txBody>
      </p:sp>
    </p:spTree>
    <p:extLst>
      <p:ext uri="{BB962C8B-B14F-4D97-AF65-F5344CB8AC3E}">
        <p14:creationId xmlns:p14="http://schemas.microsoft.com/office/powerpoint/2010/main" val="38288147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1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bwMode="gray"/>
        <p:txBody>
          <a:bodyPr/>
          <a:lstStyle/>
          <a:p>
            <a:r>
              <a:rPr lang="en-US" dirty="0" smtClean="0"/>
              <a:t>Figure 9</a:t>
            </a:r>
            <a:endParaRPr lang="en-US" dirty="0"/>
          </a:p>
        </p:txBody>
      </p:sp>
      <p:grpSp>
        <p:nvGrpSpPr>
          <p:cNvPr id="13" name="Group 12"/>
          <p:cNvGrpSpPr/>
          <p:nvPr/>
        </p:nvGrpSpPr>
        <p:grpSpPr>
          <a:xfrm>
            <a:off x="1951893" y="1210828"/>
            <a:ext cx="8288215" cy="4926202"/>
            <a:chOff x="1951893" y="1210828"/>
            <a:chExt cx="8288215" cy="4926202"/>
          </a:xfrm>
        </p:grpSpPr>
        <p:grpSp>
          <p:nvGrpSpPr>
            <p:cNvPr id="362" name="Group 361"/>
            <p:cNvGrpSpPr/>
            <p:nvPr/>
          </p:nvGrpSpPr>
          <p:grpSpPr bwMode="gray">
            <a:xfrm>
              <a:off x="1951893" y="1210828"/>
              <a:ext cx="8288215" cy="4926202"/>
              <a:chOff x="1752600" y="1492182"/>
              <a:chExt cx="8288215" cy="4926202"/>
            </a:xfrm>
          </p:grpSpPr>
          <p:sp>
            <p:nvSpPr>
              <p:cNvPr id="174" name="Rectangle 173">
                <a:extLst>
                  <a:ext uri="{FF2B5EF4-FFF2-40B4-BE49-F238E27FC236}">
                    <a16:creationId xmlns:a16="http://schemas.microsoft.com/office/drawing/2014/main" xmlns="" id="{8D1F785B-54F8-412C-9750-5913930BB648}"/>
                  </a:ext>
                </a:extLst>
              </p:cNvPr>
              <p:cNvSpPr/>
              <p:nvPr/>
            </p:nvSpPr>
            <p:spPr bwMode="gray">
              <a:xfrm>
                <a:off x="1752600" y="1492182"/>
                <a:ext cx="8288215" cy="4926202"/>
              </a:xfrm>
              <a:prstGeom prst="rect">
                <a:avLst/>
              </a:prstGeom>
              <a:no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75" name="Rectangle 174">
                <a:extLst>
                  <a:ext uri="{FF2B5EF4-FFF2-40B4-BE49-F238E27FC236}">
                    <a16:creationId xmlns:a16="http://schemas.microsoft.com/office/drawing/2014/main" xmlns="" id="{76AE9257-EFFB-41C5-939A-69E725440D38}"/>
                  </a:ext>
                </a:extLst>
              </p:cNvPr>
              <p:cNvSpPr/>
              <p:nvPr/>
            </p:nvSpPr>
            <p:spPr bwMode="gray">
              <a:xfrm>
                <a:off x="8918392" y="6202940"/>
                <a:ext cx="1122423" cy="215444"/>
              </a:xfrm>
              <a:prstGeom prst="rect">
                <a:avLst/>
              </a:prstGeom>
              <a:noFill/>
            </p:spPr>
            <p:txBody>
              <a:bodyPr wrap="none" lIns="91440" rIns="91440" anchor="b">
                <a:spAutoFit/>
              </a:bodyPr>
              <a:lstStyle/>
              <a:p>
                <a:pPr marL="0" marR="0" algn="r">
                  <a:spcBef>
                    <a:spcPts val="0"/>
                  </a:spcBef>
                  <a:spcAft>
                    <a:spcPts val="0"/>
                  </a:spcAft>
                </a:pPr>
                <a:r>
                  <a:rPr lang="en-US" sz="800" dirty="0">
                    <a:solidFill>
                      <a:srgbClr val="979D9D"/>
                    </a:solidFill>
                    <a:latin typeface="Arial" panose="020B0604020202020204" pitchFamily="34" charset="0"/>
                    <a:ea typeface="Calibri" panose="020F0502020204030204" pitchFamily="34" charset="0"/>
                    <a:cs typeface="Times New Roman" panose="02020603050405020304" pitchFamily="18" charset="0"/>
                  </a:rPr>
                  <a:t>© </a:t>
                </a:r>
                <a:r>
                  <a:rPr lang="en-US" sz="800" dirty="0" smtClean="0">
                    <a:solidFill>
                      <a:srgbClr val="979D9D"/>
                    </a:solidFill>
                    <a:latin typeface="Arial" panose="020B0604020202020204" pitchFamily="34" charset="0"/>
                    <a:ea typeface="Calibri" panose="020F0502020204030204" pitchFamily="34" charset="0"/>
                    <a:cs typeface="Times New Roman" panose="02020603050405020304" pitchFamily="18" charset="0"/>
                  </a:rPr>
                  <a:t>2019 </a:t>
                </a:r>
                <a:r>
                  <a:rPr lang="en-US" sz="800" dirty="0">
                    <a:solidFill>
                      <a:srgbClr val="979D9D"/>
                    </a:solidFill>
                    <a:latin typeface="Arial" panose="020B0604020202020204" pitchFamily="34" charset="0"/>
                    <a:ea typeface="Calibri" panose="020F0502020204030204" pitchFamily="34" charset="0"/>
                    <a:cs typeface="Times New Roman" panose="02020603050405020304" pitchFamily="18" charset="0"/>
                  </a:rPr>
                  <a:t>Gartner, Inc.</a:t>
                </a:r>
                <a:endParaRPr lang="en-US" sz="1100" dirty="0">
                  <a:solidFill>
                    <a:srgbClr val="979D9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3" name="TextBox 182">
                <a:extLst>
                  <a:ext uri="{FF2B5EF4-FFF2-40B4-BE49-F238E27FC236}">
                    <a16:creationId xmlns:a16="http://schemas.microsoft.com/office/drawing/2014/main" xmlns="" id="{B6947DC9-1CAB-437C-82D7-D9D776F6F514}"/>
                  </a:ext>
                </a:extLst>
              </p:cNvPr>
              <p:cNvSpPr txBox="1"/>
              <p:nvPr/>
            </p:nvSpPr>
            <p:spPr bwMode="gray">
              <a:xfrm>
                <a:off x="1761067" y="6202940"/>
                <a:ext cx="1107831" cy="215444"/>
              </a:xfrm>
              <a:prstGeom prst="rect">
                <a:avLst/>
              </a:prstGeom>
              <a:noFill/>
            </p:spPr>
            <p:txBody>
              <a:bodyPr wrap="square" lIns="91440" rIns="91440" rtlCol="0" anchor="b">
                <a:spAutoFit/>
              </a:bodyPr>
              <a:lstStyle/>
              <a:p>
                <a:pPr algn="l">
                  <a:lnSpc>
                    <a:spcPct val="100000"/>
                  </a:lnSpc>
                  <a:spcBef>
                    <a:spcPts val="0"/>
                  </a:spcBef>
                  <a:spcAft>
                    <a:spcPts val="0"/>
                  </a:spcAft>
                </a:pPr>
                <a:r>
                  <a:rPr lang="en-US" sz="800" dirty="0" smtClean="0">
                    <a:solidFill>
                      <a:srgbClr val="979D9D"/>
                    </a:solidFill>
                  </a:rPr>
                  <a:t>ID</a:t>
                </a:r>
                <a:r>
                  <a:rPr lang="en-US" sz="800" dirty="0">
                    <a:solidFill>
                      <a:srgbClr val="979D9D"/>
                    </a:solidFill>
                  </a:rPr>
                  <a:t>: </a:t>
                </a:r>
                <a:r>
                  <a:rPr lang="en-US" sz="800" dirty="0" smtClean="0">
                    <a:solidFill>
                      <a:srgbClr val="979D9D"/>
                    </a:solidFill>
                  </a:rPr>
                  <a:t>379554</a:t>
                </a:r>
                <a:endParaRPr lang="en-US" sz="800" dirty="0">
                  <a:solidFill>
                    <a:srgbClr val="979D9D"/>
                  </a:solidFill>
                </a:endParaRPr>
              </a:p>
            </p:txBody>
          </p:sp>
          <p:sp>
            <p:nvSpPr>
              <p:cNvPr id="184" name="TextBox 183">
                <a:extLst>
                  <a:ext uri="{FF2B5EF4-FFF2-40B4-BE49-F238E27FC236}">
                    <a16:creationId xmlns:a16="http://schemas.microsoft.com/office/drawing/2014/main" xmlns="" id="{BE363401-C2D9-4DCF-B2EA-DF4F9FD6C80E}"/>
                  </a:ext>
                </a:extLst>
              </p:cNvPr>
              <p:cNvSpPr txBox="1"/>
              <p:nvPr/>
            </p:nvSpPr>
            <p:spPr bwMode="gray">
              <a:xfrm>
                <a:off x="1761067" y="1500649"/>
                <a:ext cx="5151075" cy="353943"/>
              </a:xfrm>
              <a:prstGeom prst="rect">
                <a:avLst/>
              </a:prstGeom>
              <a:noFill/>
            </p:spPr>
            <p:txBody>
              <a:bodyPr wrap="square" lIns="91440" tIns="91440" rIns="91440" rtlCol="0">
                <a:spAutoFit/>
              </a:bodyPr>
              <a:lstStyle/>
              <a:p>
                <a:r>
                  <a:rPr lang="en-US" sz="1400" b="1" dirty="0"/>
                  <a:t>Mediation Enables Application Integration</a:t>
                </a:r>
                <a:endParaRPr lang="en-US" sz="1200" dirty="0"/>
              </a:p>
            </p:txBody>
          </p:sp>
        </p:grpSp>
        <p:sp>
          <p:nvSpPr>
            <p:cNvPr id="151" name="Rectangle 150">
              <a:extLst>
                <a:ext uri="{FF2B5EF4-FFF2-40B4-BE49-F238E27FC236}">
                  <a16:creationId xmlns:a16="http://schemas.microsoft.com/office/drawing/2014/main" xmlns="" id="{0F2D2027-8E2D-4D4C-855C-2601CC86F81C}"/>
                </a:ext>
              </a:extLst>
            </p:cNvPr>
            <p:cNvSpPr/>
            <p:nvPr/>
          </p:nvSpPr>
          <p:spPr bwMode="gray">
            <a:xfrm>
              <a:off x="2040542" y="2570299"/>
              <a:ext cx="8111643" cy="1931363"/>
            </a:xfrm>
            <a:prstGeom prst="rect">
              <a:avLst/>
            </a:prstGeom>
            <a:solidFill>
              <a:srgbClr val="355578"/>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endParaRPr>
            </a:p>
          </p:txBody>
        </p:sp>
        <p:sp>
          <p:nvSpPr>
            <p:cNvPr id="152" name="Rounded Rectangle 8">
              <a:extLst>
                <a:ext uri="{FF2B5EF4-FFF2-40B4-BE49-F238E27FC236}">
                  <a16:creationId xmlns:a16="http://schemas.microsoft.com/office/drawing/2014/main" xmlns="" id="{5AA87325-7550-46E1-A399-34813B30B056}"/>
                </a:ext>
              </a:extLst>
            </p:cNvPr>
            <p:cNvSpPr/>
            <p:nvPr/>
          </p:nvSpPr>
          <p:spPr bwMode="gray">
            <a:xfrm>
              <a:off x="2142393" y="2691157"/>
              <a:ext cx="6352813" cy="1678620"/>
            </a:xfrm>
            <a:prstGeom prst="roundRect">
              <a:avLst>
                <a:gd name="adj" fmla="val 0"/>
              </a:avLst>
            </a:prstGeom>
            <a:solidFill>
              <a:srgbClr val="C0D1E0"/>
            </a:solidFill>
            <a:ln w="25400" cap="flat" cmpd="sng" algn="ctr">
              <a:noFill/>
              <a:prstDash val="solid"/>
            </a:ln>
            <a:effectLst/>
          </p:spPr>
          <p:txBody>
            <a:bodyPr rtlCol="0" anchor="ct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2400" b="0" i="0" u="none" strike="noStrike" kern="0" cap="none" spc="0" normalizeH="0" baseline="0" noProof="0" dirty="0" smtClean="0">
                <a:ln>
                  <a:noFill/>
                </a:ln>
                <a:solidFill>
                  <a:srgbClr val="FFFFFF"/>
                </a:solidFill>
                <a:effectLst/>
                <a:uLnTx/>
                <a:uFillTx/>
                <a:latin typeface="Arial"/>
                <a:ea typeface="Arial Unicode MS"/>
                <a:cs typeface="Arial Unicode MS"/>
              </a:endParaRPr>
            </a:p>
          </p:txBody>
        </p:sp>
        <p:sp>
          <p:nvSpPr>
            <p:cNvPr id="294" name="TextBox 293">
              <a:extLst>
                <a:ext uri="{FF2B5EF4-FFF2-40B4-BE49-F238E27FC236}">
                  <a16:creationId xmlns:a16="http://schemas.microsoft.com/office/drawing/2014/main" xmlns="" id="{8C427128-A2EE-4A0B-BA80-2F73AF0BAE3C}"/>
                </a:ext>
              </a:extLst>
            </p:cNvPr>
            <p:cNvSpPr txBox="1"/>
            <p:nvPr/>
          </p:nvSpPr>
          <p:spPr bwMode="gray">
            <a:xfrm>
              <a:off x="2299730" y="3874246"/>
              <a:ext cx="974190" cy="246386"/>
            </a:xfrm>
            <a:prstGeom prst="rect">
              <a:avLst/>
            </a:prstGeom>
            <a:noFill/>
          </p:spPr>
          <p:txBody>
            <a:bodyPr wrap="none" rtlCol="0">
              <a:sp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API Gateway</a:t>
              </a:r>
            </a:p>
          </p:txBody>
        </p:sp>
        <p:sp>
          <p:nvSpPr>
            <p:cNvPr id="285" name="TextBox 284">
              <a:extLst>
                <a:ext uri="{FF2B5EF4-FFF2-40B4-BE49-F238E27FC236}">
                  <a16:creationId xmlns:a16="http://schemas.microsoft.com/office/drawing/2014/main" xmlns="" id="{63D276D7-9A17-4101-BAB9-7ED58643D3FC}"/>
                </a:ext>
              </a:extLst>
            </p:cNvPr>
            <p:cNvSpPr txBox="1"/>
            <p:nvPr/>
          </p:nvSpPr>
          <p:spPr bwMode="gray">
            <a:xfrm>
              <a:off x="5439799" y="4074239"/>
              <a:ext cx="559178" cy="246387"/>
            </a:xfrm>
            <a:prstGeom prst="rect">
              <a:avLst/>
            </a:prstGeom>
            <a:noFill/>
            <a:effectLst/>
          </p:spPr>
          <p:txBody>
            <a:bodyPr wrap="none" rtlCol="0">
              <a:spAutoFit/>
            </a:bodyPr>
            <a:lstStyle>
              <a:defPPr>
                <a:defRPr lang="en-US"/>
              </a:defPPr>
              <a:lvl1pPr>
                <a:defRPr sz="900">
                  <a:solidFill>
                    <a:srgbClr val="FFFFFF">
                      <a:lumMod val="50000"/>
                    </a:srgbClr>
                  </a:solidFill>
                  <a:latin typeface="Arial" panose="020B0604020202020204" pitchFamily="34" charset="0"/>
                  <a:cs typeface="Arial" panose="020B0604020202020204" pitchFamily="34" charset="0"/>
                </a:defRPr>
              </a:lvl1p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Arial" panose="020B0604020202020204" pitchFamily="34" charset="0"/>
                  <a:ea typeface="Arial Unicode MS" pitchFamily="34" charset="-128"/>
                  <a:cs typeface="Arial" panose="020B0604020202020204" pitchFamily="34" charset="0"/>
                </a:rPr>
                <a:t>iPaaS</a:t>
              </a:r>
            </a:p>
          </p:txBody>
        </p:sp>
        <p:sp>
          <p:nvSpPr>
            <p:cNvPr id="271" name="TextBox 270">
              <a:extLst>
                <a:ext uri="{FF2B5EF4-FFF2-40B4-BE49-F238E27FC236}">
                  <a16:creationId xmlns:a16="http://schemas.microsoft.com/office/drawing/2014/main" xmlns="" id="{194D0491-84DD-4FFC-B9D6-F690F98EFDA0}"/>
                </a:ext>
              </a:extLst>
            </p:cNvPr>
            <p:cNvSpPr txBox="1"/>
            <p:nvPr/>
          </p:nvSpPr>
          <p:spPr bwMode="gray">
            <a:xfrm>
              <a:off x="4744647" y="3416716"/>
              <a:ext cx="471805" cy="246387"/>
            </a:xfrm>
            <a:prstGeom prst="rect">
              <a:avLst/>
            </a:prstGeom>
            <a:noFill/>
            <a:effectLst/>
          </p:spPr>
          <p:txBody>
            <a:bodyPr wrap="none" rtlCol="0">
              <a:sp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ESB</a:t>
              </a:r>
            </a:p>
          </p:txBody>
        </p:sp>
        <p:sp>
          <p:nvSpPr>
            <p:cNvPr id="156" name="TextBox 155">
              <a:extLst>
                <a:ext uri="{FF2B5EF4-FFF2-40B4-BE49-F238E27FC236}">
                  <a16:creationId xmlns:a16="http://schemas.microsoft.com/office/drawing/2014/main" xmlns="" id="{F2150F11-A1FB-49E5-B670-997B5A72D0E1}"/>
                </a:ext>
              </a:extLst>
            </p:cNvPr>
            <p:cNvSpPr txBox="1"/>
            <p:nvPr/>
          </p:nvSpPr>
          <p:spPr bwMode="gray">
            <a:xfrm>
              <a:off x="8500266" y="2604823"/>
              <a:ext cx="1612004" cy="1823576"/>
            </a:xfrm>
            <a:prstGeom prst="rect">
              <a:avLst/>
            </a:prstGeom>
            <a:noFill/>
          </p:spPr>
          <p:txBody>
            <a:bodyPr wrap="square" numCol="1" rtlCol="0" anchor="ctr">
              <a:spAutoFit/>
            </a:bodyPr>
            <a:lstStyle/>
            <a:p>
              <a:pPr marL="0" marR="0" lvl="0" indent="0" defTabSz="914400" eaLnBrk="0" fontAlgn="base" latinLnBrk="0" hangingPunct="0">
                <a:lnSpc>
                  <a:spcPct val="90000"/>
                </a:lnSpc>
                <a:spcBef>
                  <a:spcPts val="300"/>
                </a:spcBef>
                <a:spcAft>
                  <a:spcPts val="0"/>
                </a:spcAft>
                <a:buClr>
                  <a:srgbClr val="FFFFFF"/>
                </a:buClr>
                <a:buSzPct val="90000"/>
                <a:buFontTx/>
                <a:buNone/>
                <a:tabLst/>
                <a:defRPr/>
              </a:pPr>
              <a:r>
                <a:rPr kumimoji="0" lang="en-US" sz="1000" b="1"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Consistency:</a:t>
              </a:r>
            </a:p>
            <a:p>
              <a:pPr marL="114300" marR="0" lvl="1" indent="-114300" defTabSz="914400" eaLnBrk="0" fontAlgn="base" latinLnBrk="0" hangingPunct="0">
                <a:lnSpc>
                  <a:spcPct val="90000"/>
                </a:lnSpc>
                <a:spcBef>
                  <a:spcPts val="300"/>
                </a:spcBef>
                <a:spcAft>
                  <a:spcPts val="0"/>
                </a:spcAft>
                <a:buClr>
                  <a:srgbClr val="FFFFFF"/>
                </a:buClr>
                <a:buSzPct val="90000"/>
                <a:buFont typeface="Wingdings" panose="05000000000000000000" pitchFamily="2" charset="2"/>
                <a:buChar char="§"/>
                <a:tabLst/>
                <a:defRPr/>
              </a:pPr>
              <a:r>
                <a:rPr kumimoji="0" lang="en-US" sz="10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Security and Access</a:t>
              </a:r>
            </a:p>
            <a:p>
              <a:pPr marL="114300" marR="0" lvl="1" indent="-114300" defTabSz="914400" eaLnBrk="0" fontAlgn="base" latinLnBrk="0" hangingPunct="0">
                <a:lnSpc>
                  <a:spcPct val="90000"/>
                </a:lnSpc>
                <a:spcBef>
                  <a:spcPts val="300"/>
                </a:spcBef>
                <a:spcAft>
                  <a:spcPts val="0"/>
                </a:spcAft>
                <a:buClr>
                  <a:srgbClr val="FFFFFF"/>
                </a:buClr>
                <a:buSzPct val="90000"/>
                <a:buFont typeface="Wingdings" panose="05000000000000000000" pitchFamily="2" charset="2"/>
                <a:buChar char="§"/>
                <a:tabLst/>
                <a:defRPr/>
              </a:pPr>
              <a:r>
                <a:rPr kumimoji="0" lang="en-US" sz="10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Monitoring</a:t>
              </a:r>
            </a:p>
            <a:p>
              <a:pPr marL="114300" marR="0" lvl="1" indent="-114300" defTabSz="914400" eaLnBrk="0" fontAlgn="base" latinLnBrk="0" hangingPunct="0">
                <a:lnSpc>
                  <a:spcPct val="90000"/>
                </a:lnSpc>
                <a:spcBef>
                  <a:spcPts val="300"/>
                </a:spcBef>
                <a:spcAft>
                  <a:spcPts val="0"/>
                </a:spcAft>
                <a:buClr>
                  <a:srgbClr val="FFFFFF"/>
                </a:buClr>
                <a:buSzPct val="90000"/>
                <a:buFont typeface="Wingdings" panose="05000000000000000000" pitchFamily="2" charset="2"/>
                <a:buChar char="§"/>
                <a:tabLst/>
                <a:defRPr/>
              </a:pPr>
              <a:r>
                <a:rPr kumimoji="0" lang="en-US" sz="10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Traffic Management</a:t>
              </a:r>
            </a:p>
            <a:p>
              <a:pPr marL="114300" marR="0" lvl="1" indent="-114300" defTabSz="914400" eaLnBrk="0" fontAlgn="base" latinLnBrk="0" hangingPunct="0">
                <a:lnSpc>
                  <a:spcPct val="90000"/>
                </a:lnSpc>
                <a:spcBef>
                  <a:spcPts val="300"/>
                </a:spcBef>
                <a:spcAft>
                  <a:spcPts val="0"/>
                </a:spcAft>
                <a:buClr>
                  <a:srgbClr val="FFFFFF"/>
                </a:buClr>
                <a:buSzPct val="90000"/>
                <a:buFont typeface="Wingdings" panose="05000000000000000000" pitchFamily="2" charset="2"/>
                <a:buChar char="§"/>
                <a:tabLst/>
                <a:defRPr/>
              </a:pPr>
              <a:r>
                <a:rPr kumimoji="0" lang="en-US" sz="10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Developer Support</a:t>
              </a:r>
            </a:p>
            <a:p>
              <a:pPr marL="0" marR="0" lvl="0" indent="0" defTabSz="914400" eaLnBrk="0" fontAlgn="base" latinLnBrk="0" hangingPunct="0">
                <a:lnSpc>
                  <a:spcPct val="90000"/>
                </a:lnSpc>
                <a:spcBef>
                  <a:spcPts val="300"/>
                </a:spcBef>
                <a:spcAft>
                  <a:spcPts val="0"/>
                </a:spcAft>
                <a:buClr>
                  <a:srgbClr val="FFFFFF"/>
                </a:buClr>
                <a:buSzPct val="90000"/>
                <a:buFontTx/>
                <a:buNone/>
                <a:tabLst/>
                <a:defRPr/>
              </a:pPr>
              <a:r>
                <a:rPr kumimoji="0" lang="en-US" sz="1000" b="1"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Abstraction:</a:t>
              </a:r>
            </a:p>
            <a:p>
              <a:pPr marL="114300" marR="0" lvl="1" indent="-114300" defTabSz="914400" eaLnBrk="0" fontAlgn="base" latinLnBrk="0" hangingPunct="0">
                <a:lnSpc>
                  <a:spcPct val="90000"/>
                </a:lnSpc>
                <a:spcBef>
                  <a:spcPts val="300"/>
                </a:spcBef>
                <a:spcAft>
                  <a:spcPts val="0"/>
                </a:spcAft>
                <a:buClr>
                  <a:srgbClr val="FFFFFF"/>
                </a:buClr>
                <a:buSzPct val="90000"/>
                <a:buFont typeface="Wingdings" panose="05000000000000000000" pitchFamily="2" charset="2"/>
                <a:buChar char="§"/>
                <a:tabLst/>
                <a:defRPr/>
              </a:pPr>
              <a:r>
                <a:rPr kumimoji="0" lang="en-US" sz="10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Filtering</a:t>
              </a:r>
            </a:p>
            <a:p>
              <a:pPr marL="114300" marR="0" lvl="1" indent="-114300" defTabSz="914400" eaLnBrk="0" fontAlgn="base" latinLnBrk="0" hangingPunct="0">
                <a:lnSpc>
                  <a:spcPct val="90000"/>
                </a:lnSpc>
                <a:spcBef>
                  <a:spcPts val="300"/>
                </a:spcBef>
                <a:spcAft>
                  <a:spcPts val="0"/>
                </a:spcAft>
                <a:buClr>
                  <a:srgbClr val="FFFFFF"/>
                </a:buClr>
                <a:buSzPct val="90000"/>
                <a:buFont typeface="Wingdings" panose="05000000000000000000" pitchFamily="2" charset="2"/>
                <a:buChar char="§"/>
                <a:tabLst/>
                <a:defRPr/>
              </a:pPr>
              <a:r>
                <a:rPr kumimoji="0" lang="en-US" sz="10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Data Transformation</a:t>
              </a:r>
            </a:p>
            <a:p>
              <a:pPr marL="114300" marR="0" lvl="1" indent="-114300" defTabSz="914400" eaLnBrk="0" fontAlgn="base" latinLnBrk="0" hangingPunct="0">
                <a:lnSpc>
                  <a:spcPct val="90000"/>
                </a:lnSpc>
                <a:spcBef>
                  <a:spcPts val="300"/>
                </a:spcBef>
                <a:spcAft>
                  <a:spcPts val="0"/>
                </a:spcAft>
                <a:buClr>
                  <a:srgbClr val="FFFFFF"/>
                </a:buClr>
                <a:buSzPct val="90000"/>
                <a:buFont typeface="Wingdings" panose="05000000000000000000" pitchFamily="2" charset="2"/>
                <a:buChar char="§"/>
                <a:tabLst/>
                <a:defRPr/>
              </a:pPr>
              <a:r>
                <a:rPr kumimoji="0" lang="en-US" sz="10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Format Translation</a:t>
              </a:r>
            </a:p>
            <a:p>
              <a:pPr marL="114300" marR="0" lvl="1" indent="-114300" defTabSz="914400" eaLnBrk="0" fontAlgn="base" latinLnBrk="0" hangingPunct="0">
                <a:lnSpc>
                  <a:spcPct val="90000"/>
                </a:lnSpc>
                <a:spcBef>
                  <a:spcPts val="300"/>
                </a:spcBef>
                <a:spcAft>
                  <a:spcPts val="0"/>
                </a:spcAft>
                <a:buClr>
                  <a:srgbClr val="FFFFFF"/>
                </a:buClr>
                <a:buSzPct val="90000"/>
                <a:buFont typeface="Wingdings" panose="05000000000000000000" pitchFamily="2" charset="2"/>
                <a:buChar char="§"/>
                <a:tabLst/>
                <a:defRPr/>
              </a:pPr>
              <a:r>
                <a:rPr kumimoji="0" lang="en-US" sz="10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Protocol Translation</a:t>
              </a:r>
            </a:p>
          </p:txBody>
        </p:sp>
        <p:sp>
          <p:nvSpPr>
            <p:cNvPr id="157" name="TextBox 156">
              <a:extLst>
                <a:ext uri="{FF2B5EF4-FFF2-40B4-BE49-F238E27FC236}">
                  <a16:creationId xmlns:a16="http://schemas.microsoft.com/office/drawing/2014/main" xmlns="" id="{8DEFADF0-5E2C-4B60-9611-DED60E17D5DB}"/>
                </a:ext>
              </a:extLst>
            </p:cNvPr>
            <p:cNvSpPr txBox="1"/>
            <p:nvPr/>
          </p:nvSpPr>
          <p:spPr bwMode="gray">
            <a:xfrm>
              <a:off x="2927896" y="2781815"/>
              <a:ext cx="1406145" cy="545197"/>
            </a:xfrm>
            <a:prstGeom prst="rect">
              <a:avLst/>
            </a:prstGeom>
            <a:noFill/>
          </p:spPr>
          <p:txBody>
            <a:bodyPr wrap="square" rtlCol="0">
              <a:sp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4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Types of Mediators</a:t>
              </a:r>
            </a:p>
          </p:txBody>
        </p:sp>
        <p:grpSp>
          <p:nvGrpSpPr>
            <p:cNvPr id="316" name="Group 315"/>
            <p:cNvGrpSpPr/>
            <p:nvPr/>
          </p:nvGrpSpPr>
          <p:grpSpPr bwMode="gray">
            <a:xfrm>
              <a:off x="3805574" y="5095215"/>
              <a:ext cx="519158" cy="481671"/>
              <a:chOff x="3709023" y="5490870"/>
              <a:chExt cx="519158" cy="481671"/>
            </a:xfrm>
          </p:grpSpPr>
          <p:sp>
            <p:nvSpPr>
              <p:cNvPr id="158" name="Oval 157">
                <a:extLst>
                  <a:ext uri="{FF2B5EF4-FFF2-40B4-BE49-F238E27FC236}">
                    <a16:creationId xmlns:a16="http://schemas.microsoft.com/office/drawing/2014/main" xmlns="" id="{5F2A5EE4-1D83-4673-B54A-7D4690E6C842}"/>
                  </a:ext>
                </a:extLst>
              </p:cNvPr>
              <p:cNvSpPr/>
              <p:nvPr/>
            </p:nvSpPr>
            <p:spPr bwMode="gray">
              <a:xfrm>
                <a:off x="3724814" y="5490870"/>
                <a:ext cx="481671" cy="481671"/>
              </a:xfrm>
              <a:prstGeom prst="ellipse">
                <a:avLst/>
              </a:prstGeom>
              <a:solidFill>
                <a:srgbClr val="002856"/>
              </a:solidFill>
              <a:ln w="25400" cap="flat" cmpd="sng" algn="ctr">
                <a:noFill/>
                <a:prstDash val="solid"/>
              </a:ln>
              <a:effectLst/>
            </p:spPr>
            <p:txBody>
              <a:bodyPr rtlCol="0" anchor="ct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2400" b="0" i="0" u="none" strike="noStrike" kern="0" cap="none" spc="0" normalizeH="0" baseline="0" noProof="0" dirty="0" smtClean="0">
                  <a:ln>
                    <a:noFill/>
                  </a:ln>
                  <a:solidFill>
                    <a:srgbClr val="FFFFFF"/>
                  </a:solidFill>
                  <a:effectLst/>
                  <a:uLnTx/>
                  <a:uFillTx/>
                  <a:latin typeface="Arial"/>
                  <a:ea typeface="Arial Unicode MS"/>
                  <a:cs typeface="Arial Unicode MS"/>
                </a:endParaRPr>
              </a:p>
            </p:txBody>
          </p:sp>
          <p:sp>
            <p:nvSpPr>
              <p:cNvPr id="159" name="TextBox 158">
                <a:extLst>
                  <a:ext uri="{FF2B5EF4-FFF2-40B4-BE49-F238E27FC236}">
                    <a16:creationId xmlns:a16="http://schemas.microsoft.com/office/drawing/2014/main" xmlns="" id="{70582209-0975-411F-A3C0-F90F418F4CD3}"/>
                  </a:ext>
                </a:extLst>
              </p:cNvPr>
              <p:cNvSpPr txBox="1"/>
              <p:nvPr/>
            </p:nvSpPr>
            <p:spPr bwMode="gray">
              <a:xfrm>
                <a:off x="3709023" y="5701734"/>
                <a:ext cx="519158" cy="216982"/>
              </a:xfrm>
              <a:prstGeom prst="rect">
                <a:avLst/>
              </a:prstGeom>
              <a:noFill/>
            </p:spPr>
            <p:txBody>
              <a:bodyPr wrap="square" rtlCol="0" anchor="ctr">
                <a:sp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9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Svc.</a:t>
                </a:r>
              </a:p>
            </p:txBody>
          </p:sp>
          <p:sp>
            <p:nvSpPr>
              <p:cNvPr id="160" name="Rectangle 159">
                <a:extLst>
                  <a:ext uri="{FF2B5EF4-FFF2-40B4-BE49-F238E27FC236}">
                    <a16:creationId xmlns:a16="http://schemas.microsoft.com/office/drawing/2014/main" xmlns="" id="{F3B317F5-BC67-47EF-8A8C-745937C25049}"/>
                  </a:ext>
                </a:extLst>
              </p:cNvPr>
              <p:cNvSpPr/>
              <p:nvPr/>
            </p:nvSpPr>
            <p:spPr bwMode="gray">
              <a:xfrm>
                <a:off x="3825599" y="5565719"/>
                <a:ext cx="280099" cy="129056"/>
              </a:xfrm>
              <a:prstGeom prst="rect">
                <a:avLst/>
              </a:prstGeom>
              <a:solidFill>
                <a:srgbClr val="C0D1E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API</a:t>
                </a:r>
              </a:p>
            </p:txBody>
          </p:sp>
        </p:grpSp>
        <p:sp>
          <p:nvSpPr>
            <p:cNvPr id="269" name="TextBox 268">
              <a:extLst>
                <a:ext uri="{FF2B5EF4-FFF2-40B4-BE49-F238E27FC236}">
                  <a16:creationId xmlns:a16="http://schemas.microsoft.com/office/drawing/2014/main" xmlns="" id="{DFFC921F-BF3B-43C9-8DED-7EDE180B0BF5}"/>
                </a:ext>
              </a:extLst>
            </p:cNvPr>
            <p:cNvSpPr txBox="1"/>
            <p:nvPr/>
          </p:nvSpPr>
          <p:spPr bwMode="gray">
            <a:xfrm>
              <a:off x="4491586" y="4877632"/>
              <a:ext cx="475488" cy="219456"/>
            </a:xfrm>
            <a:prstGeom prst="rect">
              <a:avLst/>
            </a:prstGeom>
            <a:solidFill>
              <a:srgbClr val="002856"/>
            </a:solidFill>
            <a:ln>
              <a:noFill/>
            </a:ln>
          </p:spPr>
          <p:txBody>
            <a:bodyPr wrap="none" rtlCol="0" anchor="ctr" anchorCtr="0">
              <a:no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8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SOAP</a:t>
              </a:r>
            </a:p>
          </p:txBody>
        </p:sp>
        <p:sp>
          <p:nvSpPr>
            <p:cNvPr id="163" name="TextBox 162">
              <a:extLst>
                <a:ext uri="{FF2B5EF4-FFF2-40B4-BE49-F238E27FC236}">
                  <a16:creationId xmlns:a16="http://schemas.microsoft.com/office/drawing/2014/main" xmlns="" id="{FB15D329-4977-409E-83A4-B656331DE2DE}"/>
                </a:ext>
              </a:extLst>
            </p:cNvPr>
            <p:cNvSpPr txBox="1"/>
            <p:nvPr/>
          </p:nvSpPr>
          <p:spPr bwMode="gray">
            <a:xfrm>
              <a:off x="3580397" y="5600943"/>
              <a:ext cx="955390" cy="341632"/>
            </a:xfrm>
            <a:prstGeom prst="rect">
              <a:avLst/>
            </a:prstGeom>
            <a:noFill/>
            <a:ln w="6350">
              <a:noFill/>
            </a:ln>
          </p:spPr>
          <p:txBody>
            <a:bodyPr wrap="none" lIns="0" rIns="0" rtlCol="0" anchor="ctr">
              <a:spAutoFit/>
            </a:bodyPr>
            <a:lstStyle/>
            <a:p>
              <a:pPr marL="0" marR="0" lvl="0" indent="0" algn="ctr" defTabSz="914400" eaLnBrk="0" fontAlgn="base" latinLnBrk="0" hangingPunct="0">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Protocol Mediation</a:t>
              </a:r>
            </a:p>
            <a:p>
              <a:pPr marL="0" marR="0" lvl="0" indent="0" algn="ctr" defTabSz="914400" eaLnBrk="0" fontAlgn="base" latinLnBrk="0" hangingPunct="0">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REST &lt;-&gt; SOAP</a:t>
              </a:r>
            </a:p>
          </p:txBody>
        </p:sp>
        <p:sp>
          <p:nvSpPr>
            <p:cNvPr id="164" name="Oval 163">
              <a:extLst>
                <a:ext uri="{FF2B5EF4-FFF2-40B4-BE49-F238E27FC236}">
                  <a16:creationId xmlns:a16="http://schemas.microsoft.com/office/drawing/2014/main" xmlns="" id="{D5972596-0000-4330-90C5-F8319B67486A}"/>
                </a:ext>
              </a:extLst>
            </p:cNvPr>
            <p:cNvSpPr/>
            <p:nvPr/>
          </p:nvSpPr>
          <p:spPr bwMode="gray">
            <a:xfrm>
              <a:off x="5577591" y="5091923"/>
              <a:ext cx="481671" cy="481671"/>
            </a:xfrm>
            <a:prstGeom prst="ellipse">
              <a:avLst/>
            </a:prstGeom>
            <a:solidFill>
              <a:srgbClr val="002856"/>
            </a:solidFill>
            <a:ln w="25400" cap="flat" cmpd="sng" algn="ctr">
              <a:noFill/>
              <a:prstDash val="solid"/>
            </a:ln>
            <a:effectLst/>
          </p:spPr>
          <p:txBody>
            <a:bodyPr rtlCol="0" anchor="ct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2400" b="0" i="0" u="none" strike="noStrike" kern="0" cap="none" spc="0" normalizeH="0" baseline="0" noProof="0" dirty="0" smtClean="0">
                <a:ln>
                  <a:noFill/>
                </a:ln>
                <a:solidFill>
                  <a:srgbClr val="FFFFFF"/>
                </a:solidFill>
                <a:effectLst/>
                <a:uLnTx/>
                <a:uFillTx/>
                <a:latin typeface="Arial"/>
                <a:ea typeface="Arial Unicode MS"/>
                <a:cs typeface="Arial Unicode MS"/>
              </a:endParaRPr>
            </a:p>
          </p:txBody>
        </p:sp>
        <p:sp>
          <p:nvSpPr>
            <p:cNvPr id="165" name="TextBox 164">
              <a:extLst>
                <a:ext uri="{FF2B5EF4-FFF2-40B4-BE49-F238E27FC236}">
                  <a16:creationId xmlns:a16="http://schemas.microsoft.com/office/drawing/2014/main" xmlns="" id="{799B7681-1AB2-41EA-95C2-749588265B95}"/>
                </a:ext>
              </a:extLst>
            </p:cNvPr>
            <p:cNvSpPr txBox="1"/>
            <p:nvPr/>
          </p:nvSpPr>
          <p:spPr bwMode="gray">
            <a:xfrm>
              <a:off x="5561801" y="5302786"/>
              <a:ext cx="519158" cy="216982"/>
            </a:xfrm>
            <a:prstGeom prst="rect">
              <a:avLst/>
            </a:prstGeom>
            <a:noFill/>
          </p:spPr>
          <p:txBody>
            <a:bodyPr wrap="square" rtlCol="0" anchor="ctr">
              <a:sp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9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Svc.</a:t>
              </a:r>
            </a:p>
          </p:txBody>
        </p:sp>
        <p:sp>
          <p:nvSpPr>
            <p:cNvPr id="167" name="Rectangle 166">
              <a:extLst>
                <a:ext uri="{FF2B5EF4-FFF2-40B4-BE49-F238E27FC236}">
                  <a16:creationId xmlns:a16="http://schemas.microsoft.com/office/drawing/2014/main" xmlns="" id="{BAAC2DC6-BE88-4DBC-B840-43DD5F306179}"/>
                </a:ext>
              </a:extLst>
            </p:cNvPr>
            <p:cNvSpPr/>
            <p:nvPr/>
          </p:nvSpPr>
          <p:spPr bwMode="gray">
            <a:xfrm>
              <a:off x="5678376" y="5166771"/>
              <a:ext cx="280099" cy="129056"/>
            </a:xfrm>
            <a:prstGeom prst="rect">
              <a:avLst/>
            </a:prstGeom>
            <a:solidFill>
              <a:srgbClr val="C0D1E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API</a:t>
              </a:r>
            </a:p>
          </p:txBody>
        </p:sp>
        <p:sp>
          <p:nvSpPr>
            <p:cNvPr id="169" name="TextBox 168">
              <a:extLst>
                <a:ext uri="{FF2B5EF4-FFF2-40B4-BE49-F238E27FC236}">
                  <a16:creationId xmlns:a16="http://schemas.microsoft.com/office/drawing/2014/main" xmlns="" id="{B449C314-BA66-4A86-AE2B-A5C08AC891A2}"/>
                </a:ext>
              </a:extLst>
            </p:cNvPr>
            <p:cNvSpPr txBox="1"/>
            <p:nvPr/>
          </p:nvSpPr>
          <p:spPr bwMode="gray">
            <a:xfrm>
              <a:off x="5374380" y="5598218"/>
              <a:ext cx="897682" cy="341632"/>
            </a:xfrm>
            <a:prstGeom prst="rect">
              <a:avLst/>
            </a:prstGeom>
            <a:noFill/>
            <a:ln w="6350">
              <a:noFill/>
            </a:ln>
          </p:spPr>
          <p:txBody>
            <a:bodyPr wrap="none" lIns="0" rIns="0" rtlCol="0" anchor="ctr">
              <a:spAutoFit/>
            </a:bodyPr>
            <a:lstStyle/>
            <a:p>
              <a:pPr marL="0" marR="0" lvl="0" indent="0" algn="ctr" defTabSz="914400" eaLnBrk="0" fontAlgn="base" latinLnBrk="0" hangingPunct="0">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Format Mediation</a:t>
              </a:r>
            </a:p>
            <a:p>
              <a:pPr marL="0" marR="0" lvl="0" indent="0" algn="ctr" defTabSz="914400" eaLnBrk="0" fontAlgn="base" latinLnBrk="0" hangingPunct="0">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JSON &lt;-&gt; XML</a:t>
              </a:r>
            </a:p>
          </p:txBody>
        </p:sp>
        <p:sp>
          <p:nvSpPr>
            <p:cNvPr id="170" name="Oval 169">
              <a:extLst>
                <a:ext uri="{FF2B5EF4-FFF2-40B4-BE49-F238E27FC236}">
                  <a16:creationId xmlns:a16="http://schemas.microsoft.com/office/drawing/2014/main" xmlns="" id="{ADBDE17A-10E5-42EE-AD2E-0B94B29121CD}"/>
                </a:ext>
              </a:extLst>
            </p:cNvPr>
            <p:cNvSpPr/>
            <p:nvPr/>
          </p:nvSpPr>
          <p:spPr bwMode="gray">
            <a:xfrm>
              <a:off x="7367184" y="5080483"/>
              <a:ext cx="481671" cy="481671"/>
            </a:xfrm>
            <a:prstGeom prst="ellipse">
              <a:avLst/>
            </a:prstGeom>
            <a:solidFill>
              <a:srgbClr val="002856"/>
            </a:solidFill>
            <a:ln w="25400" cap="flat" cmpd="sng" algn="ctr">
              <a:noFill/>
              <a:prstDash val="solid"/>
            </a:ln>
            <a:effectLst/>
          </p:spPr>
          <p:txBody>
            <a:bodyPr rtlCol="0" anchor="ct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2400" b="0" i="0" u="none" strike="noStrike" kern="0" cap="none" spc="0" normalizeH="0" baseline="0" noProof="0" dirty="0" smtClean="0">
                <a:ln>
                  <a:noFill/>
                </a:ln>
                <a:solidFill>
                  <a:srgbClr val="FFFFFF"/>
                </a:solidFill>
                <a:effectLst/>
                <a:uLnTx/>
                <a:uFillTx/>
                <a:latin typeface="Arial"/>
                <a:ea typeface="Arial Unicode MS"/>
                <a:cs typeface="Arial Unicode MS"/>
              </a:endParaRPr>
            </a:p>
          </p:txBody>
        </p:sp>
        <p:sp>
          <p:nvSpPr>
            <p:cNvPr id="171" name="TextBox 170">
              <a:extLst>
                <a:ext uri="{FF2B5EF4-FFF2-40B4-BE49-F238E27FC236}">
                  <a16:creationId xmlns:a16="http://schemas.microsoft.com/office/drawing/2014/main" xmlns="" id="{C33C5AAA-6BE4-4F1C-BACB-87DA3FA1C8EE}"/>
                </a:ext>
              </a:extLst>
            </p:cNvPr>
            <p:cNvSpPr txBox="1"/>
            <p:nvPr/>
          </p:nvSpPr>
          <p:spPr bwMode="gray">
            <a:xfrm>
              <a:off x="7351393" y="5291347"/>
              <a:ext cx="519158" cy="216982"/>
            </a:xfrm>
            <a:prstGeom prst="rect">
              <a:avLst/>
            </a:prstGeom>
            <a:noFill/>
          </p:spPr>
          <p:txBody>
            <a:bodyPr wrap="square" rtlCol="0" anchor="ctr">
              <a:sp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9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Svc.</a:t>
              </a:r>
            </a:p>
          </p:txBody>
        </p:sp>
        <p:sp>
          <p:nvSpPr>
            <p:cNvPr id="172" name="Rectangle 171">
              <a:extLst>
                <a:ext uri="{FF2B5EF4-FFF2-40B4-BE49-F238E27FC236}">
                  <a16:creationId xmlns:a16="http://schemas.microsoft.com/office/drawing/2014/main" xmlns="" id="{660C2807-31CE-4787-960C-B013F5BE56E1}"/>
                </a:ext>
              </a:extLst>
            </p:cNvPr>
            <p:cNvSpPr/>
            <p:nvPr/>
          </p:nvSpPr>
          <p:spPr bwMode="gray">
            <a:xfrm>
              <a:off x="7467969" y="5155332"/>
              <a:ext cx="280099" cy="129056"/>
            </a:xfrm>
            <a:prstGeom prst="rect">
              <a:avLst/>
            </a:prstGeom>
            <a:solidFill>
              <a:srgbClr val="C0D1E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API</a:t>
              </a:r>
            </a:p>
          </p:txBody>
        </p:sp>
        <p:sp>
          <p:nvSpPr>
            <p:cNvPr id="263" name="TextBox 262">
              <a:extLst>
                <a:ext uri="{FF2B5EF4-FFF2-40B4-BE49-F238E27FC236}">
                  <a16:creationId xmlns:a16="http://schemas.microsoft.com/office/drawing/2014/main" xmlns="" id="{CC614B64-F50C-4E85-A27F-655581D5235C}"/>
                </a:ext>
              </a:extLst>
            </p:cNvPr>
            <p:cNvSpPr txBox="1"/>
            <p:nvPr/>
          </p:nvSpPr>
          <p:spPr bwMode="gray">
            <a:xfrm>
              <a:off x="7958419" y="4877632"/>
              <a:ext cx="475488" cy="219456"/>
            </a:xfrm>
            <a:prstGeom prst="rect">
              <a:avLst/>
            </a:prstGeom>
            <a:solidFill>
              <a:srgbClr val="002856"/>
            </a:solidFill>
          </p:spPr>
          <p:txBody>
            <a:bodyPr wrap="none" rtlCol="0" anchor="ctr" anchorCtr="0">
              <a:no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8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Full</a:t>
              </a:r>
            </a:p>
          </p:txBody>
        </p:sp>
        <p:sp>
          <p:nvSpPr>
            <p:cNvPr id="177" name="TextBox 176">
              <a:extLst>
                <a:ext uri="{FF2B5EF4-FFF2-40B4-BE49-F238E27FC236}">
                  <a16:creationId xmlns:a16="http://schemas.microsoft.com/office/drawing/2014/main" xmlns="" id="{F1CF5A54-7718-4D2F-AE18-C40BA23A5232}"/>
                </a:ext>
              </a:extLst>
            </p:cNvPr>
            <p:cNvSpPr txBox="1"/>
            <p:nvPr/>
          </p:nvSpPr>
          <p:spPr bwMode="gray">
            <a:xfrm>
              <a:off x="7148950" y="5577384"/>
              <a:ext cx="948978" cy="341632"/>
            </a:xfrm>
            <a:prstGeom prst="rect">
              <a:avLst/>
            </a:prstGeom>
            <a:noFill/>
            <a:ln w="6350">
              <a:noFill/>
            </a:ln>
          </p:spPr>
          <p:txBody>
            <a:bodyPr wrap="none" lIns="0" rIns="0" rtlCol="0" anchor="ctr">
              <a:spAutoFit/>
            </a:bodyPr>
            <a:lstStyle/>
            <a:p>
              <a:pPr marL="0" marR="0" lvl="0" indent="0" algn="ctr" defTabSz="914400" eaLnBrk="0" fontAlgn="base" latinLnBrk="0" hangingPunct="0">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Payload Mediation</a:t>
              </a:r>
            </a:p>
            <a:p>
              <a:pPr marL="0" marR="0" lvl="0" indent="0" algn="ctr" defTabSz="914400" eaLnBrk="0" fontAlgn="base" latinLnBrk="0" hangingPunct="0">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Filter</a:t>
              </a:r>
            </a:p>
          </p:txBody>
        </p:sp>
        <p:sp>
          <p:nvSpPr>
            <p:cNvPr id="244" name="TextBox 243">
              <a:extLst>
                <a:ext uri="{FF2B5EF4-FFF2-40B4-BE49-F238E27FC236}">
                  <a16:creationId xmlns:a16="http://schemas.microsoft.com/office/drawing/2014/main" xmlns="" id="{4690F88F-499B-4D14-9CC9-8F7EB28BF1C3}"/>
                </a:ext>
              </a:extLst>
            </p:cNvPr>
            <p:cNvSpPr txBox="1"/>
            <p:nvPr/>
          </p:nvSpPr>
          <p:spPr bwMode="gray">
            <a:xfrm>
              <a:off x="7035145" y="3961252"/>
              <a:ext cx="1015986" cy="419383"/>
            </a:xfrm>
            <a:prstGeom prst="rect">
              <a:avLst/>
            </a:prstGeom>
            <a:noFill/>
          </p:spPr>
          <p:txBody>
            <a:bodyPr wrap="square" rtlCol="0">
              <a:spAutoFit/>
            </a:bodyPr>
            <a:lstStyle/>
            <a:p>
              <a:pPr marL="0" marR="0" lvl="0" indent="0" algn="ctr" defTabSz="914400" eaLnBrk="0" fontAlgn="base" latinLnBrk="0" hangingPunct="0">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Custom Mediator</a:t>
              </a:r>
            </a:p>
          </p:txBody>
        </p:sp>
        <p:sp>
          <p:nvSpPr>
            <p:cNvPr id="237" name="TextBox 236">
              <a:extLst>
                <a:ext uri="{FF2B5EF4-FFF2-40B4-BE49-F238E27FC236}">
                  <a16:creationId xmlns:a16="http://schemas.microsoft.com/office/drawing/2014/main" xmlns="" id="{3674B620-FD68-401D-AEED-28A3C884501C}"/>
                </a:ext>
              </a:extLst>
            </p:cNvPr>
            <p:cNvSpPr txBox="1"/>
            <p:nvPr/>
          </p:nvSpPr>
          <p:spPr bwMode="gray">
            <a:xfrm>
              <a:off x="3454335" y="4116917"/>
              <a:ext cx="1011058" cy="216982"/>
            </a:xfrm>
            <a:prstGeom prst="rect">
              <a:avLst/>
            </a:prstGeom>
            <a:noFill/>
          </p:spPr>
          <p:txBody>
            <a:bodyPr wrap="square" rtlCol="0">
              <a:sp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Microgateway</a:t>
              </a:r>
            </a:p>
          </p:txBody>
        </p:sp>
        <p:sp>
          <p:nvSpPr>
            <p:cNvPr id="225" name="TextBox 224">
              <a:extLst>
                <a:ext uri="{FF2B5EF4-FFF2-40B4-BE49-F238E27FC236}">
                  <a16:creationId xmlns:a16="http://schemas.microsoft.com/office/drawing/2014/main" xmlns="" id="{A6185354-23D4-49C0-B951-9E8A1CBFD0BF}"/>
                </a:ext>
              </a:extLst>
            </p:cNvPr>
            <p:cNvSpPr txBox="1"/>
            <p:nvPr/>
          </p:nvSpPr>
          <p:spPr bwMode="gray">
            <a:xfrm>
              <a:off x="6129137" y="3310396"/>
              <a:ext cx="1015986" cy="369332"/>
            </a:xfrm>
            <a:prstGeom prst="rect">
              <a:avLst/>
            </a:prstGeom>
            <a:noFill/>
          </p:spPr>
          <p:txBody>
            <a:bodyPr wrap="square" rtlCol="0">
              <a:spAutoFit/>
            </a:bodyPr>
            <a:lstStyle/>
            <a:p>
              <a:pPr marL="0" marR="0" lvl="0" indent="0" algn="ctr" defTabSz="914400" eaLnBrk="0" fontAlgn="base" latinLnBrk="0" hangingPunct="0">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Pub-Sub Event Middleware</a:t>
              </a:r>
            </a:p>
          </p:txBody>
        </p:sp>
        <p:sp>
          <p:nvSpPr>
            <p:cNvPr id="227" name="Rounded Rectangle 76">
              <a:extLst>
                <a:ext uri="{FF2B5EF4-FFF2-40B4-BE49-F238E27FC236}">
                  <a16:creationId xmlns:a16="http://schemas.microsoft.com/office/drawing/2014/main" xmlns="" id="{103A6813-BF29-4FB1-BEF9-E7CCB3C598D7}"/>
                </a:ext>
              </a:extLst>
            </p:cNvPr>
            <p:cNvSpPr/>
            <p:nvPr/>
          </p:nvSpPr>
          <p:spPr bwMode="gray">
            <a:xfrm>
              <a:off x="6682340" y="3176219"/>
              <a:ext cx="399845" cy="150590"/>
            </a:xfrm>
            <a:prstGeom prst="rect">
              <a:avLst/>
            </a:prstGeom>
            <a:solidFill>
              <a:srgbClr val="002856"/>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Event</a:t>
              </a:r>
            </a:p>
          </p:txBody>
        </p:sp>
        <p:sp>
          <p:nvSpPr>
            <p:cNvPr id="185" name="Rectangle 184">
              <a:extLst>
                <a:ext uri="{FF2B5EF4-FFF2-40B4-BE49-F238E27FC236}">
                  <a16:creationId xmlns:a16="http://schemas.microsoft.com/office/drawing/2014/main" xmlns="" id="{563BEA04-07E0-4535-885F-7BB0A72C962F}"/>
                </a:ext>
              </a:extLst>
            </p:cNvPr>
            <p:cNvSpPr/>
            <p:nvPr/>
          </p:nvSpPr>
          <p:spPr bwMode="gray">
            <a:xfrm>
              <a:off x="2244005" y="1631991"/>
              <a:ext cx="741533" cy="341741"/>
            </a:xfrm>
            <a:prstGeom prst="rect">
              <a:avLst/>
            </a:prstGeom>
            <a:solidFill>
              <a:srgbClr val="009AD7"/>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Target </a:t>
              </a:r>
              <a:br>
                <a:rPr kumimoji="0" lang="en-US" sz="10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br>
              <a:r>
                <a:rPr kumimoji="0" lang="en-US" sz="10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System</a:t>
              </a:r>
            </a:p>
          </p:txBody>
        </p:sp>
        <p:cxnSp>
          <p:nvCxnSpPr>
            <p:cNvPr id="186" name="Straight Arrow Connector 185">
              <a:extLst>
                <a:ext uri="{FF2B5EF4-FFF2-40B4-BE49-F238E27FC236}">
                  <a16:creationId xmlns:a16="http://schemas.microsoft.com/office/drawing/2014/main" xmlns="" id="{34F25DE0-A301-4C7C-825B-8B15112583B0}"/>
                </a:ext>
              </a:extLst>
            </p:cNvPr>
            <p:cNvCxnSpPr>
              <a:cxnSpLocks/>
            </p:cNvCxnSpPr>
            <p:nvPr/>
          </p:nvCxnSpPr>
          <p:spPr bwMode="gray">
            <a:xfrm>
              <a:off x="2622106" y="1968523"/>
              <a:ext cx="290" cy="601774"/>
            </a:xfrm>
            <a:prstGeom prst="straightConnector1">
              <a:avLst/>
            </a:prstGeom>
            <a:noFill/>
            <a:ln w="9525" cap="flat" cmpd="sng" algn="ctr">
              <a:solidFill>
                <a:srgbClr val="009AD7"/>
              </a:solidFill>
              <a:prstDash val="solid"/>
              <a:headEnd type="triangle"/>
              <a:tailEnd type="triangle"/>
            </a:ln>
            <a:effectLst/>
          </p:spPr>
        </p:cxnSp>
        <p:sp>
          <p:nvSpPr>
            <p:cNvPr id="187" name="Oval 186">
              <a:extLst>
                <a:ext uri="{FF2B5EF4-FFF2-40B4-BE49-F238E27FC236}">
                  <a16:creationId xmlns:a16="http://schemas.microsoft.com/office/drawing/2014/main" xmlns="" id="{0494D7C0-8F05-491E-AECF-B85ED0F1B1F6}"/>
                </a:ext>
              </a:extLst>
            </p:cNvPr>
            <p:cNvSpPr/>
            <p:nvPr/>
          </p:nvSpPr>
          <p:spPr bwMode="gray">
            <a:xfrm>
              <a:off x="2377056" y="5087943"/>
              <a:ext cx="481671" cy="481671"/>
            </a:xfrm>
            <a:prstGeom prst="ellipse">
              <a:avLst/>
            </a:prstGeom>
            <a:solidFill>
              <a:srgbClr val="002856"/>
            </a:solidFill>
            <a:ln w="25400" cap="flat" cmpd="sng" algn="ctr">
              <a:noFill/>
              <a:prstDash val="solid"/>
            </a:ln>
            <a:effectLst/>
          </p:spPr>
          <p:txBody>
            <a:bodyPr rtlCol="0" anchor="ct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2400" b="0" i="0" u="none" strike="noStrike" kern="0" cap="none" spc="0" normalizeH="0" baseline="0" noProof="0" dirty="0" smtClean="0">
                <a:ln>
                  <a:noFill/>
                </a:ln>
                <a:solidFill>
                  <a:srgbClr val="FFFFFF"/>
                </a:solidFill>
                <a:effectLst/>
                <a:uLnTx/>
                <a:uFillTx/>
                <a:latin typeface="Arial"/>
                <a:ea typeface="Arial Unicode MS"/>
                <a:cs typeface="Arial Unicode MS"/>
              </a:endParaRPr>
            </a:p>
          </p:txBody>
        </p:sp>
        <p:sp>
          <p:nvSpPr>
            <p:cNvPr id="188" name="TextBox 187">
              <a:extLst>
                <a:ext uri="{FF2B5EF4-FFF2-40B4-BE49-F238E27FC236}">
                  <a16:creationId xmlns:a16="http://schemas.microsoft.com/office/drawing/2014/main" xmlns="" id="{0F1AB28D-28A9-4EE7-9C5D-9CB0459528EB}"/>
                </a:ext>
              </a:extLst>
            </p:cNvPr>
            <p:cNvSpPr txBox="1"/>
            <p:nvPr/>
          </p:nvSpPr>
          <p:spPr bwMode="gray">
            <a:xfrm>
              <a:off x="2361266" y="5298806"/>
              <a:ext cx="519158" cy="216982"/>
            </a:xfrm>
            <a:prstGeom prst="rect">
              <a:avLst/>
            </a:prstGeom>
            <a:noFill/>
          </p:spPr>
          <p:txBody>
            <a:bodyPr wrap="square" rtlCol="0" anchor="ctr">
              <a:sp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9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Svc.</a:t>
              </a:r>
            </a:p>
          </p:txBody>
        </p:sp>
        <p:sp>
          <p:nvSpPr>
            <p:cNvPr id="189" name="Rectangle 188">
              <a:extLst>
                <a:ext uri="{FF2B5EF4-FFF2-40B4-BE49-F238E27FC236}">
                  <a16:creationId xmlns:a16="http://schemas.microsoft.com/office/drawing/2014/main" xmlns="" id="{3E7C85D2-3A8B-4493-9F03-9D212B9596DB}"/>
                </a:ext>
              </a:extLst>
            </p:cNvPr>
            <p:cNvSpPr/>
            <p:nvPr/>
          </p:nvSpPr>
          <p:spPr bwMode="gray">
            <a:xfrm>
              <a:off x="2477841" y="5162791"/>
              <a:ext cx="280099" cy="129056"/>
            </a:xfrm>
            <a:prstGeom prst="rect">
              <a:avLst/>
            </a:prstGeom>
            <a:solidFill>
              <a:srgbClr val="C0D1E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API</a:t>
              </a:r>
            </a:p>
          </p:txBody>
        </p:sp>
        <p:cxnSp>
          <p:nvCxnSpPr>
            <p:cNvPr id="190" name="Straight Arrow Connector 189">
              <a:extLst>
                <a:ext uri="{FF2B5EF4-FFF2-40B4-BE49-F238E27FC236}">
                  <a16:creationId xmlns:a16="http://schemas.microsoft.com/office/drawing/2014/main" xmlns="" id="{E5625F0B-5191-4E54-9EAC-2F25491925D3}"/>
                </a:ext>
              </a:extLst>
            </p:cNvPr>
            <p:cNvCxnSpPr/>
            <p:nvPr/>
          </p:nvCxnSpPr>
          <p:spPr bwMode="gray">
            <a:xfrm>
              <a:off x="2617891" y="4496566"/>
              <a:ext cx="0" cy="591377"/>
            </a:xfrm>
            <a:prstGeom prst="straightConnector1">
              <a:avLst/>
            </a:prstGeom>
            <a:noFill/>
            <a:ln w="9525" cap="flat" cmpd="sng" algn="ctr">
              <a:solidFill>
                <a:srgbClr val="00529B">
                  <a:lumMod val="50000"/>
                </a:srgbClr>
              </a:solidFill>
              <a:prstDash val="solid"/>
              <a:headEnd type="triangle"/>
              <a:tailEnd type="triangle"/>
            </a:ln>
            <a:effectLst/>
          </p:spPr>
        </p:cxnSp>
        <p:sp>
          <p:nvSpPr>
            <p:cNvPr id="191" name="TextBox 190">
              <a:extLst>
                <a:ext uri="{FF2B5EF4-FFF2-40B4-BE49-F238E27FC236}">
                  <a16:creationId xmlns:a16="http://schemas.microsoft.com/office/drawing/2014/main" xmlns="" id="{D065F6A7-A0B0-43A1-B68E-D04B23373435}"/>
                </a:ext>
              </a:extLst>
            </p:cNvPr>
            <p:cNvSpPr txBox="1"/>
            <p:nvPr/>
          </p:nvSpPr>
          <p:spPr bwMode="gray">
            <a:xfrm>
              <a:off x="2091782" y="5594379"/>
              <a:ext cx="1070806" cy="341632"/>
            </a:xfrm>
            <a:prstGeom prst="rect">
              <a:avLst/>
            </a:prstGeom>
            <a:noFill/>
            <a:ln w="6350">
              <a:noFill/>
            </a:ln>
          </p:spPr>
          <p:txBody>
            <a:bodyPr wrap="none" lIns="0" rIns="0" rtlCol="0" anchor="ctr">
              <a:spAutoFit/>
            </a:bodyPr>
            <a:lstStyle/>
            <a:p>
              <a:pPr marL="0" marR="0" lvl="0" indent="0" algn="ctr" defTabSz="914400" eaLnBrk="0" fontAlgn="base" latinLnBrk="0" hangingPunct="0">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Authentication Policy</a:t>
              </a:r>
              <a:br>
                <a:rPr kumimoji="0" lang="en-US" sz="9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br>
              <a:r>
                <a:rPr kumimoji="0" lang="en-US" sz="9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Enforcement</a:t>
              </a:r>
            </a:p>
          </p:txBody>
        </p:sp>
        <p:sp>
          <p:nvSpPr>
            <p:cNvPr id="195" name="Rectangle 194">
              <a:extLst>
                <a:ext uri="{FF2B5EF4-FFF2-40B4-BE49-F238E27FC236}">
                  <a16:creationId xmlns:a16="http://schemas.microsoft.com/office/drawing/2014/main" xmlns="" id="{8EA250F8-D4B2-4520-A2DD-F1387CADB549}"/>
                </a:ext>
              </a:extLst>
            </p:cNvPr>
            <p:cNvSpPr/>
            <p:nvPr/>
          </p:nvSpPr>
          <p:spPr bwMode="gray">
            <a:xfrm>
              <a:off x="3704981" y="1631697"/>
              <a:ext cx="741533" cy="341741"/>
            </a:xfrm>
            <a:prstGeom prst="rect">
              <a:avLst/>
            </a:prstGeom>
            <a:solidFill>
              <a:srgbClr val="009AD7"/>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Target </a:t>
              </a:r>
              <a:br>
                <a:rPr kumimoji="0" lang="en-US" sz="10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br>
              <a:r>
                <a:rPr kumimoji="0" lang="en-US" sz="10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System</a:t>
              </a:r>
            </a:p>
          </p:txBody>
        </p:sp>
        <p:sp>
          <p:nvSpPr>
            <p:cNvPr id="196" name="Rectangle 195">
              <a:extLst>
                <a:ext uri="{FF2B5EF4-FFF2-40B4-BE49-F238E27FC236}">
                  <a16:creationId xmlns:a16="http://schemas.microsoft.com/office/drawing/2014/main" xmlns="" id="{EE502498-02FC-40B5-9EA3-A650D953CDCF}"/>
                </a:ext>
              </a:extLst>
            </p:cNvPr>
            <p:cNvSpPr/>
            <p:nvPr/>
          </p:nvSpPr>
          <p:spPr bwMode="gray">
            <a:xfrm>
              <a:off x="5450323" y="1631993"/>
              <a:ext cx="741533" cy="341741"/>
            </a:xfrm>
            <a:prstGeom prst="rect">
              <a:avLst/>
            </a:prstGeom>
            <a:solidFill>
              <a:srgbClr val="009AD7"/>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Target </a:t>
              </a:r>
              <a:br>
                <a:rPr kumimoji="0" lang="en-US" sz="10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br>
              <a:r>
                <a:rPr kumimoji="0" lang="en-US" sz="10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System</a:t>
              </a:r>
            </a:p>
          </p:txBody>
        </p:sp>
        <p:sp>
          <p:nvSpPr>
            <p:cNvPr id="197" name="Rectangle 196">
              <a:extLst>
                <a:ext uri="{FF2B5EF4-FFF2-40B4-BE49-F238E27FC236}">
                  <a16:creationId xmlns:a16="http://schemas.microsoft.com/office/drawing/2014/main" xmlns="" id="{BCF104E6-6DCE-49F0-B01C-71BBC22DFBFE}"/>
                </a:ext>
              </a:extLst>
            </p:cNvPr>
            <p:cNvSpPr/>
            <p:nvPr/>
          </p:nvSpPr>
          <p:spPr bwMode="gray">
            <a:xfrm>
              <a:off x="7227449" y="1631697"/>
              <a:ext cx="741533" cy="341741"/>
            </a:xfrm>
            <a:prstGeom prst="rect">
              <a:avLst/>
            </a:prstGeom>
            <a:solidFill>
              <a:srgbClr val="009AD7"/>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Target </a:t>
              </a:r>
              <a:br>
                <a:rPr kumimoji="0" lang="en-US" sz="10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br>
              <a:r>
                <a:rPr kumimoji="0" lang="en-US" sz="10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System</a:t>
              </a:r>
            </a:p>
          </p:txBody>
        </p:sp>
        <p:cxnSp>
          <p:nvCxnSpPr>
            <p:cNvPr id="198" name="Straight Arrow Connector 197">
              <a:extLst>
                <a:ext uri="{FF2B5EF4-FFF2-40B4-BE49-F238E27FC236}">
                  <a16:creationId xmlns:a16="http://schemas.microsoft.com/office/drawing/2014/main" xmlns="" id="{2770682E-A2FB-4CA2-8BCF-17C392E06428}"/>
                </a:ext>
              </a:extLst>
            </p:cNvPr>
            <p:cNvCxnSpPr>
              <a:cxnSpLocks/>
            </p:cNvCxnSpPr>
            <p:nvPr/>
          </p:nvCxnSpPr>
          <p:spPr bwMode="gray">
            <a:xfrm>
              <a:off x="4065047" y="1974955"/>
              <a:ext cx="290" cy="601774"/>
            </a:xfrm>
            <a:prstGeom prst="straightConnector1">
              <a:avLst/>
            </a:prstGeom>
            <a:noFill/>
            <a:ln w="9525" cap="flat" cmpd="sng" algn="ctr">
              <a:solidFill>
                <a:srgbClr val="009AD7"/>
              </a:solidFill>
              <a:prstDash val="solid"/>
              <a:headEnd type="triangle"/>
              <a:tailEnd type="triangle"/>
            </a:ln>
            <a:effectLst/>
          </p:spPr>
        </p:cxnSp>
        <p:cxnSp>
          <p:nvCxnSpPr>
            <p:cNvPr id="199" name="Straight Arrow Connector 198">
              <a:extLst>
                <a:ext uri="{FF2B5EF4-FFF2-40B4-BE49-F238E27FC236}">
                  <a16:creationId xmlns:a16="http://schemas.microsoft.com/office/drawing/2014/main" xmlns="" id="{B288566C-F90F-4B65-B3FC-37CB52ED8F21}"/>
                </a:ext>
              </a:extLst>
            </p:cNvPr>
            <p:cNvCxnSpPr>
              <a:cxnSpLocks/>
            </p:cNvCxnSpPr>
            <p:nvPr/>
          </p:nvCxnSpPr>
          <p:spPr bwMode="gray">
            <a:xfrm>
              <a:off x="5820355" y="1974955"/>
              <a:ext cx="290" cy="601774"/>
            </a:xfrm>
            <a:prstGeom prst="straightConnector1">
              <a:avLst/>
            </a:prstGeom>
            <a:noFill/>
            <a:ln w="9525" cap="flat" cmpd="sng" algn="ctr">
              <a:solidFill>
                <a:srgbClr val="009AD7"/>
              </a:solidFill>
              <a:prstDash val="solid"/>
              <a:headEnd type="triangle"/>
              <a:tailEnd type="triangle"/>
            </a:ln>
            <a:effectLst/>
          </p:spPr>
        </p:cxnSp>
        <p:cxnSp>
          <p:nvCxnSpPr>
            <p:cNvPr id="200" name="Straight Arrow Connector 199">
              <a:extLst>
                <a:ext uri="{FF2B5EF4-FFF2-40B4-BE49-F238E27FC236}">
                  <a16:creationId xmlns:a16="http://schemas.microsoft.com/office/drawing/2014/main" xmlns="" id="{AE287165-B30E-4507-AD23-844B00FD085A}"/>
                </a:ext>
              </a:extLst>
            </p:cNvPr>
            <p:cNvCxnSpPr>
              <a:cxnSpLocks/>
            </p:cNvCxnSpPr>
            <p:nvPr/>
          </p:nvCxnSpPr>
          <p:spPr bwMode="gray">
            <a:xfrm>
              <a:off x="7597925" y="1968435"/>
              <a:ext cx="290" cy="601774"/>
            </a:xfrm>
            <a:prstGeom prst="straightConnector1">
              <a:avLst/>
            </a:prstGeom>
            <a:noFill/>
            <a:ln w="9525" cap="flat" cmpd="sng" algn="ctr">
              <a:solidFill>
                <a:srgbClr val="009AD7"/>
              </a:solidFill>
              <a:prstDash val="solid"/>
              <a:headEnd type="triangle"/>
              <a:tailEnd type="triangle"/>
            </a:ln>
            <a:effectLst/>
          </p:spPr>
        </p:cxnSp>
        <p:sp>
          <p:nvSpPr>
            <p:cNvPr id="206" name="TextBox 205">
              <a:extLst>
                <a:ext uri="{FF2B5EF4-FFF2-40B4-BE49-F238E27FC236}">
                  <a16:creationId xmlns:a16="http://schemas.microsoft.com/office/drawing/2014/main" xmlns="" id="{9E9618E7-0132-4D10-BD24-FB911D9F5C06}"/>
                </a:ext>
              </a:extLst>
            </p:cNvPr>
            <p:cNvSpPr txBox="1"/>
            <p:nvPr/>
          </p:nvSpPr>
          <p:spPr bwMode="gray">
            <a:xfrm>
              <a:off x="6201137" y="4877632"/>
              <a:ext cx="475488" cy="219456"/>
            </a:xfrm>
            <a:prstGeom prst="rect">
              <a:avLst/>
            </a:prstGeom>
            <a:solidFill>
              <a:srgbClr val="002F5F"/>
            </a:solidFill>
            <a:ln>
              <a:noFill/>
            </a:ln>
          </p:spPr>
          <p:txBody>
            <a:bodyPr wrap="none" rtlCol="0" anchor="ctr" anchorCtr="0">
              <a:no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8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XML</a:t>
              </a:r>
            </a:p>
          </p:txBody>
        </p:sp>
        <p:cxnSp>
          <p:nvCxnSpPr>
            <p:cNvPr id="202" name="Straight Arrow Connector 201">
              <a:extLst>
                <a:ext uri="{FF2B5EF4-FFF2-40B4-BE49-F238E27FC236}">
                  <a16:creationId xmlns:a16="http://schemas.microsoft.com/office/drawing/2014/main" xmlns="" id="{9731A00C-D792-479F-B3B6-26EF6339946E}"/>
                </a:ext>
              </a:extLst>
            </p:cNvPr>
            <p:cNvCxnSpPr/>
            <p:nvPr/>
          </p:nvCxnSpPr>
          <p:spPr bwMode="gray">
            <a:xfrm>
              <a:off x="4065153" y="4496566"/>
              <a:ext cx="0" cy="604704"/>
            </a:xfrm>
            <a:prstGeom prst="straightConnector1">
              <a:avLst/>
            </a:prstGeom>
            <a:noFill/>
            <a:ln w="9525" cap="flat" cmpd="sng" algn="ctr">
              <a:solidFill>
                <a:srgbClr val="00529B">
                  <a:lumMod val="50000"/>
                </a:srgbClr>
              </a:solidFill>
              <a:prstDash val="solid"/>
              <a:headEnd type="triangle"/>
              <a:tailEnd type="triangle"/>
            </a:ln>
            <a:effectLst/>
          </p:spPr>
        </p:cxnSp>
        <p:cxnSp>
          <p:nvCxnSpPr>
            <p:cNvPr id="203" name="Straight Arrow Connector 202">
              <a:extLst>
                <a:ext uri="{FF2B5EF4-FFF2-40B4-BE49-F238E27FC236}">
                  <a16:creationId xmlns:a16="http://schemas.microsoft.com/office/drawing/2014/main" xmlns="" id="{79C78CA6-EB0D-4BE4-BC2E-24403B3A963E}"/>
                </a:ext>
              </a:extLst>
            </p:cNvPr>
            <p:cNvCxnSpPr/>
            <p:nvPr/>
          </p:nvCxnSpPr>
          <p:spPr bwMode="gray">
            <a:xfrm>
              <a:off x="5818426" y="4496566"/>
              <a:ext cx="0" cy="598649"/>
            </a:xfrm>
            <a:prstGeom prst="straightConnector1">
              <a:avLst/>
            </a:prstGeom>
            <a:noFill/>
            <a:ln w="9525" cap="flat" cmpd="sng" algn="ctr">
              <a:solidFill>
                <a:srgbClr val="00529B">
                  <a:lumMod val="50000"/>
                </a:srgbClr>
              </a:solidFill>
              <a:prstDash val="solid"/>
              <a:headEnd type="triangle"/>
              <a:tailEnd type="triangle"/>
            </a:ln>
            <a:effectLst/>
          </p:spPr>
        </p:cxnSp>
        <p:cxnSp>
          <p:nvCxnSpPr>
            <p:cNvPr id="204" name="Straight Arrow Connector 203">
              <a:extLst>
                <a:ext uri="{FF2B5EF4-FFF2-40B4-BE49-F238E27FC236}">
                  <a16:creationId xmlns:a16="http://schemas.microsoft.com/office/drawing/2014/main" xmlns="" id="{C700D2ED-ED90-4D3B-BBD9-2ECCB5B745CC}"/>
                </a:ext>
              </a:extLst>
            </p:cNvPr>
            <p:cNvCxnSpPr/>
            <p:nvPr/>
          </p:nvCxnSpPr>
          <p:spPr bwMode="gray">
            <a:xfrm>
              <a:off x="7608019" y="4503976"/>
              <a:ext cx="0" cy="590299"/>
            </a:xfrm>
            <a:prstGeom prst="straightConnector1">
              <a:avLst/>
            </a:prstGeom>
            <a:noFill/>
            <a:ln w="9525" cap="flat" cmpd="sng" algn="ctr">
              <a:solidFill>
                <a:srgbClr val="00529B">
                  <a:lumMod val="50000"/>
                </a:srgbClr>
              </a:solidFill>
              <a:prstDash val="solid"/>
              <a:headEnd type="triangle"/>
              <a:tailEnd type="triangle"/>
            </a:ln>
            <a:effectLst/>
          </p:spPr>
        </p:cxnSp>
        <p:sp>
          <p:nvSpPr>
            <p:cNvPr id="297" name="Freeform: Shape 30">
              <a:extLst>
                <a:ext uri="{FF2B5EF4-FFF2-40B4-BE49-F238E27FC236}">
                  <a16:creationId xmlns="" xmlns:a16="http://schemas.microsoft.com/office/drawing/2014/main" id="{31B0126E-FB98-4FB4-83B5-206199E2F489}"/>
                </a:ext>
              </a:extLst>
            </p:cNvPr>
            <p:cNvSpPr>
              <a:spLocks noChangeAspect="1"/>
            </p:cNvSpPr>
            <p:nvPr/>
          </p:nvSpPr>
          <p:spPr bwMode="gray">
            <a:xfrm>
              <a:off x="2701427" y="2092192"/>
              <a:ext cx="365760" cy="310551"/>
            </a:xfrm>
            <a:custGeom>
              <a:avLst/>
              <a:gdLst>
                <a:gd name="connsiteX0" fmla="*/ 235744 w 504825"/>
                <a:gd name="connsiteY0" fmla="*/ 197644 h 428625"/>
                <a:gd name="connsiteX1" fmla="*/ 426244 w 504825"/>
                <a:gd name="connsiteY1" fmla="*/ 197644 h 428625"/>
                <a:gd name="connsiteX2" fmla="*/ 426244 w 504825"/>
                <a:gd name="connsiteY2" fmla="*/ 235744 h 428625"/>
                <a:gd name="connsiteX3" fmla="*/ 235744 w 504825"/>
                <a:gd name="connsiteY3" fmla="*/ 235744 h 428625"/>
                <a:gd name="connsiteX4" fmla="*/ 235744 w 504825"/>
                <a:gd name="connsiteY4" fmla="*/ 197644 h 428625"/>
                <a:gd name="connsiteX5" fmla="*/ 235744 w 504825"/>
                <a:gd name="connsiteY5" fmla="*/ 311944 h 428625"/>
                <a:gd name="connsiteX6" fmla="*/ 388144 w 504825"/>
                <a:gd name="connsiteY6" fmla="*/ 311944 h 428625"/>
                <a:gd name="connsiteX7" fmla="*/ 388144 w 504825"/>
                <a:gd name="connsiteY7" fmla="*/ 273844 h 428625"/>
                <a:gd name="connsiteX8" fmla="*/ 235744 w 504825"/>
                <a:gd name="connsiteY8" fmla="*/ 273844 h 428625"/>
                <a:gd name="connsiteX9" fmla="*/ 235744 w 504825"/>
                <a:gd name="connsiteY9" fmla="*/ 311944 h 428625"/>
                <a:gd name="connsiteX10" fmla="*/ 502444 w 504825"/>
                <a:gd name="connsiteY10" fmla="*/ 83344 h 428625"/>
                <a:gd name="connsiteX11" fmla="*/ 502444 w 504825"/>
                <a:gd name="connsiteY11" fmla="*/ 426244 h 428625"/>
                <a:gd name="connsiteX12" fmla="*/ 7144 w 504825"/>
                <a:gd name="connsiteY12" fmla="*/ 426244 h 428625"/>
                <a:gd name="connsiteX13" fmla="*/ 7144 w 504825"/>
                <a:gd name="connsiteY13" fmla="*/ 83344 h 428625"/>
                <a:gd name="connsiteX14" fmla="*/ 197644 w 504825"/>
                <a:gd name="connsiteY14" fmla="*/ 83344 h 428625"/>
                <a:gd name="connsiteX15" fmla="*/ 197644 w 504825"/>
                <a:gd name="connsiteY15" fmla="*/ 7144 h 428625"/>
                <a:gd name="connsiteX16" fmla="*/ 311944 w 504825"/>
                <a:gd name="connsiteY16" fmla="*/ 7144 h 428625"/>
                <a:gd name="connsiteX17" fmla="*/ 311944 w 504825"/>
                <a:gd name="connsiteY17" fmla="*/ 83344 h 428625"/>
                <a:gd name="connsiteX18" fmla="*/ 502444 w 504825"/>
                <a:gd name="connsiteY18" fmla="*/ 83344 h 428625"/>
                <a:gd name="connsiteX19" fmla="*/ 235744 w 504825"/>
                <a:gd name="connsiteY19" fmla="*/ 121444 h 428625"/>
                <a:gd name="connsiteX20" fmla="*/ 273844 w 504825"/>
                <a:gd name="connsiteY20" fmla="*/ 121444 h 428625"/>
                <a:gd name="connsiteX21" fmla="*/ 273844 w 504825"/>
                <a:gd name="connsiteY21" fmla="*/ 45244 h 428625"/>
                <a:gd name="connsiteX22" fmla="*/ 235744 w 504825"/>
                <a:gd name="connsiteY22" fmla="*/ 45244 h 428625"/>
                <a:gd name="connsiteX23" fmla="*/ 235744 w 504825"/>
                <a:gd name="connsiteY23" fmla="*/ 121444 h 428625"/>
                <a:gd name="connsiteX24" fmla="*/ 464344 w 504825"/>
                <a:gd name="connsiteY24" fmla="*/ 121444 h 428625"/>
                <a:gd name="connsiteX25" fmla="*/ 311944 w 504825"/>
                <a:gd name="connsiteY25" fmla="*/ 121444 h 428625"/>
                <a:gd name="connsiteX26" fmla="*/ 311944 w 504825"/>
                <a:gd name="connsiteY26" fmla="*/ 159544 h 428625"/>
                <a:gd name="connsiteX27" fmla="*/ 197644 w 504825"/>
                <a:gd name="connsiteY27" fmla="*/ 159544 h 428625"/>
                <a:gd name="connsiteX28" fmla="*/ 197644 w 504825"/>
                <a:gd name="connsiteY28" fmla="*/ 121444 h 428625"/>
                <a:gd name="connsiteX29" fmla="*/ 45244 w 504825"/>
                <a:gd name="connsiteY29" fmla="*/ 121444 h 428625"/>
                <a:gd name="connsiteX30" fmla="*/ 45244 w 504825"/>
                <a:gd name="connsiteY30" fmla="*/ 388144 h 428625"/>
                <a:gd name="connsiteX31" fmla="*/ 464344 w 504825"/>
                <a:gd name="connsiteY31" fmla="*/ 388144 h 428625"/>
                <a:gd name="connsiteX32" fmla="*/ 464344 w 504825"/>
                <a:gd name="connsiteY32" fmla="*/ 121444 h 428625"/>
                <a:gd name="connsiteX33" fmla="*/ 83344 w 504825"/>
                <a:gd name="connsiteY33" fmla="*/ 197644 h 428625"/>
                <a:gd name="connsiteX34" fmla="*/ 197644 w 504825"/>
                <a:gd name="connsiteY34" fmla="*/ 197644 h 428625"/>
                <a:gd name="connsiteX35" fmla="*/ 197644 w 504825"/>
                <a:gd name="connsiteY35" fmla="*/ 350044 h 428625"/>
                <a:gd name="connsiteX36" fmla="*/ 83344 w 504825"/>
                <a:gd name="connsiteY36" fmla="*/ 350044 h 428625"/>
                <a:gd name="connsiteX37" fmla="*/ 83344 w 504825"/>
                <a:gd name="connsiteY37" fmla="*/ 197644 h 428625"/>
                <a:gd name="connsiteX38" fmla="*/ 121444 w 504825"/>
                <a:gd name="connsiteY38" fmla="*/ 311944 h 428625"/>
                <a:gd name="connsiteX39" fmla="*/ 159544 w 504825"/>
                <a:gd name="connsiteY39" fmla="*/ 311944 h 428625"/>
                <a:gd name="connsiteX40" fmla="*/ 159544 w 504825"/>
                <a:gd name="connsiteY40" fmla="*/ 235744 h 428625"/>
                <a:gd name="connsiteX41" fmla="*/ 121444 w 504825"/>
                <a:gd name="connsiteY41" fmla="*/ 235744 h 428625"/>
                <a:gd name="connsiteX42" fmla="*/ 121444 w 504825"/>
                <a:gd name="connsiteY42" fmla="*/ 311944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04825" h="428625">
                  <a:moveTo>
                    <a:pt x="235744" y="197644"/>
                  </a:moveTo>
                  <a:lnTo>
                    <a:pt x="426244" y="197644"/>
                  </a:lnTo>
                  <a:lnTo>
                    <a:pt x="426244" y="235744"/>
                  </a:lnTo>
                  <a:lnTo>
                    <a:pt x="235744" y="235744"/>
                  </a:lnTo>
                  <a:lnTo>
                    <a:pt x="235744" y="197644"/>
                  </a:lnTo>
                  <a:close/>
                  <a:moveTo>
                    <a:pt x="235744" y="311944"/>
                  </a:moveTo>
                  <a:lnTo>
                    <a:pt x="388144" y="311944"/>
                  </a:lnTo>
                  <a:lnTo>
                    <a:pt x="388144" y="273844"/>
                  </a:lnTo>
                  <a:lnTo>
                    <a:pt x="235744" y="273844"/>
                  </a:lnTo>
                  <a:lnTo>
                    <a:pt x="235744" y="311944"/>
                  </a:lnTo>
                  <a:close/>
                  <a:moveTo>
                    <a:pt x="502444" y="83344"/>
                  </a:moveTo>
                  <a:lnTo>
                    <a:pt x="502444" y="426244"/>
                  </a:lnTo>
                  <a:lnTo>
                    <a:pt x="7144" y="426244"/>
                  </a:lnTo>
                  <a:lnTo>
                    <a:pt x="7144" y="83344"/>
                  </a:lnTo>
                  <a:lnTo>
                    <a:pt x="197644" y="83344"/>
                  </a:lnTo>
                  <a:lnTo>
                    <a:pt x="197644" y="7144"/>
                  </a:lnTo>
                  <a:lnTo>
                    <a:pt x="311944" y="7144"/>
                  </a:lnTo>
                  <a:lnTo>
                    <a:pt x="311944" y="83344"/>
                  </a:lnTo>
                  <a:lnTo>
                    <a:pt x="502444" y="83344"/>
                  </a:lnTo>
                  <a:close/>
                  <a:moveTo>
                    <a:pt x="235744" y="121444"/>
                  </a:moveTo>
                  <a:lnTo>
                    <a:pt x="273844" y="121444"/>
                  </a:lnTo>
                  <a:lnTo>
                    <a:pt x="273844" y="45244"/>
                  </a:lnTo>
                  <a:lnTo>
                    <a:pt x="235744" y="45244"/>
                  </a:lnTo>
                  <a:lnTo>
                    <a:pt x="235744" y="121444"/>
                  </a:lnTo>
                  <a:close/>
                  <a:moveTo>
                    <a:pt x="464344" y="121444"/>
                  </a:moveTo>
                  <a:lnTo>
                    <a:pt x="311944" y="121444"/>
                  </a:lnTo>
                  <a:lnTo>
                    <a:pt x="311944" y="159544"/>
                  </a:lnTo>
                  <a:lnTo>
                    <a:pt x="197644" y="159544"/>
                  </a:lnTo>
                  <a:lnTo>
                    <a:pt x="197644" y="121444"/>
                  </a:lnTo>
                  <a:lnTo>
                    <a:pt x="45244" y="121444"/>
                  </a:lnTo>
                  <a:lnTo>
                    <a:pt x="45244" y="388144"/>
                  </a:lnTo>
                  <a:lnTo>
                    <a:pt x="464344" y="388144"/>
                  </a:lnTo>
                  <a:lnTo>
                    <a:pt x="464344" y="121444"/>
                  </a:lnTo>
                  <a:close/>
                  <a:moveTo>
                    <a:pt x="83344" y="197644"/>
                  </a:moveTo>
                  <a:lnTo>
                    <a:pt x="197644" y="197644"/>
                  </a:lnTo>
                  <a:lnTo>
                    <a:pt x="197644" y="350044"/>
                  </a:lnTo>
                  <a:lnTo>
                    <a:pt x="83344" y="350044"/>
                  </a:lnTo>
                  <a:lnTo>
                    <a:pt x="83344" y="197644"/>
                  </a:lnTo>
                  <a:close/>
                  <a:moveTo>
                    <a:pt x="121444" y="311944"/>
                  </a:moveTo>
                  <a:lnTo>
                    <a:pt x="159544" y="311944"/>
                  </a:lnTo>
                  <a:lnTo>
                    <a:pt x="159544" y="235744"/>
                  </a:lnTo>
                  <a:lnTo>
                    <a:pt x="121444" y="235744"/>
                  </a:lnTo>
                  <a:lnTo>
                    <a:pt x="121444" y="311944"/>
                  </a:lnTo>
                  <a:close/>
                </a:path>
              </a:pathLst>
            </a:custGeom>
            <a:solidFill>
              <a:srgbClr val="002856"/>
            </a:solidFill>
            <a:ln w="9525" cap="flat">
              <a:noFill/>
              <a:prstDash val="solid"/>
              <a:miter/>
            </a:ln>
          </p:spPr>
          <p:txBody>
            <a:bodyPr rtlCol="0" anchor="ctr"/>
            <a:lstStyle/>
            <a:p>
              <a:pPr>
                <a:buClr>
                  <a:srgbClr val="000000"/>
                </a:buClr>
                <a:buFont typeface="Arial"/>
                <a:buNone/>
              </a:pPr>
              <a:endParaRPr lang="en-US" sz="1400" kern="0" dirty="0">
                <a:solidFill>
                  <a:srgbClr val="000000"/>
                </a:solidFill>
                <a:cs typeface="Arial"/>
                <a:sym typeface="Arial"/>
              </a:endParaRPr>
            </a:p>
          </p:txBody>
        </p:sp>
        <p:grpSp>
          <p:nvGrpSpPr>
            <p:cNvPr id="300" name="Group 299"/>
            <p:cNvGrpSpPr/>
            <p:nvPr/>
          </p:nvGrpSpPr>
          <p:grpSpPr bwMode="gray">
            <a:xfrm>
              <a:off x="4301750" y="2009729"/>
              <a:ext cx="245884" cy="320040"/>
              <a:chOff x="4205199" y="2291083"/>
              <a:chExt cx="245884" cy="320040"/>
            </a:xfrm>
          </p:grpSpPr>
          <p:sp>
            <p:nvSpPr>
              <p:cNvPr id="296" name="Freeform 406"/>
              <p:cNvSpPr>
                <a:spLocks noChangeAspect="1" noEditPoints="1"/>
              </p:cNvSpPr>
              <p:nvPr/>
            </p:nvSpPr>
            <p:spPr bwMode="gray">
              <a:xfrm>
                <a:off x="4205199" y="2291083"/>
                <a:ext cx="245884" cy="320040"/>
              </a:xfrm>
              <a:custGeom>
                <a:avLst/>
                <a:gdLst>
                  <a:gd name="T0" fmla="*/ 176 w 252"/>
                  <a:gd name="T1" fmla="*/ 82 h 328"/>
                  <a:gd name="T2" fmla="*/ 50 w 252"/>
                  <a:gd name="T3" fmla="*/ 82 h 328"/>
                  <a:gd name="T4" fmla="*/ 50 w 252"/>
                  <a:gd name="T5" fmla="*/ 57 h 328"/>
                  <a:gd name="T6" fmla="*/ 176 w 252"/>
                  <a:gd name="T7" fmla="*/ 57 h 328"/>
                  <a:gd name="T8" fmla="*/ 176 w 252"/>
                  <a:gd name="T9" fmla="*/ 82 h 328"/>
                  <a:gd name="T10" fmla="*/ 201 w 252"/>
                  <a:gd name="T11" fmla="*/ 101 h 328"/>
                  <a:gd name="T12" fmla="*/ 50 w 252"/>
                  <a:gd name="T13" fmla="*/ 101 h 328"/>
                  <a:gd name="T14" fmla="*/ 50 w 252"/>
                  <a:gd name="T15" fmla="*/ 126 h 328"/>
                  <a:gd name="T16" fmla="*/ 201 w 252"/>
                  <a:gd name="T17" fmla="*/ 126 h 328"/>
                  <a:gd name="T18" fmla="*/ 201 w 252"/>
                  <a:gd name="T19" fmla="*/ 101 h 328"/>
                  <a:gd name="T20" fmla="*/ 252 w 252"/>
                  <a:gd name="T21" fmla="*/ 0 h 328"/>
                  <a:gd name="T22" fmla="*/ 252 w 252"/>
                  <a:gd name="T23" fmla="*/ 249 h 328"/>
                  <a:gd name="T24" fmla="*/ 173 w 252"/>
                  <a:gd name="T25" fmla="*/ 328 h 328"/>
                  <a:gd name="T26" fmla="*/ 0 w 252"/>
                  <a:gd name="T27" fmla="*/ 328 h 328"/>
                  <a:gd name="T28" fmla="*/ 0 w 252"/>
                  <a:gd name="T29" fmla="*/ 0 h 328"/>
                  <a:gd name="T30" fmla="*/ 252 w 252"/>
                  <a:gd name="T31" fmla="*/ 0 h 328"/>
                  <a:gd name="T32" fmla="*/ 25 w 252"/>
                  <a:gd name="T33" fmla="*/ 303 h 328"/>
                  <a:gd name="T34" fmla="*/ 145 w 252"/>
                  <a:gd name="T35" fmla="*/ 303 h 328"/>
                  <a:gd name="T36" fmla="*/ 145 w 252"/>
                  <a:gd name="T37" fmla="*/ 221 h 328"/>
                  <a:gd name="T38" fmla="*/ 226 w 252"/>
                  <a:gd name="T39" fmla="*/ 221 h 328"/>
                  <a:gd name="T40" fmla="*/ 226 w 252"/>
                  <a:gd name="T41" fmla="*/ 26 h 328"/>
                  <a:gd name="T42" fmla="*/ 25 w 252"/>
                  <a:gd name="T43" fmla="*/ 26 h 328"/>
                  <a:gd name="T44" fmla="*/ 25 w 252"/>
                  <a:gd name="T45" fmla="*/ 303 h 328"/>
                  <a:gd name="T46" fmla="*/ 219 w 252"/>
                  <a:gd name="T47" fmla="*/ 246 h 328"/>
                  <a:gd name="T48" fmla="*/ 170 w 252"/>
                  <a:gd name="T49" fmla="*/ 246 h 328"/>
                  <a:gd name="T50" fmla="*/ 170 w 252"/>
                  <a:gd name="T51" fmla="*/ 295 h 328"/>
                  <a:gd name="T52" fmla="*/ 219 w 252"/>
                  <a:gd name="T53" fmla="*/ 24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2" h="328">
                    <a:moveTo>
                      <a:pt x="176" y="82"/>
                    </a:moveTo>
                    <a:lnTo>
                      <a:pt x="50" y="82"/>
                    </a:lnTo>
                    <a:lnTo>
                      <a:pt x="50" y="57"/>
                    </a:lnTo>
                    <a:lnTo>
                      <a:pt x="176" y="57"/>
                    </a:lnTo>
                    <a:lnTo>
                      <a:pt x="176" y="82"/>
                    </a:lnTo>
                    <a:close/>
                    <a:moveTo>
                      <a:pt x="201" y="101"/>
                    </a:moveTo>
                    <a:lnTo>
                      <a:pt x="50" y="101"/>
                    </a:lnTo>
                    <a:lnTo>
                      <a:pt x="50" y="126"/>
                    </a:lnTo>
                    <a:lnTo>
                      <a:pt x="201" y="126"/>
                    </a:lnTo>
                    <a:lnTo>
                      <a:pt x="201" y="101"/>
                    </a:lnTo>
                    <a:close/>
                    <a:moveTo>
                      <a:pt x="252" y="0"/>
                    </a:moveTo>
                    <a:lnTo>
                      <a:pt x="252" y="249"/>
                    </a:lnTo>
                    <a:lnTo>
                      <a:pt x="173" y="328"/>
                    </a:lnTo>
                    <a:lnTo>
                      <a:pt x="0" y="328"/>
                    </a:lnTo>
                    <a:lnTo>
                      <a:pt x="0" y="0"/>
                    </a:lnTo>
                    <a:lnTo>
                      <a:pt x="252" y="0"/>
                    </a:lnTo>
                    <a:close/>
                    <a:moveTo>
                      <a:pt x="25" y="303"/>
                    </a:moveTo>
                    <a:lnTo>
                      <a:pt x="145" y="303"/>
                    </a:lnTo>
                    <a:lnTo>
                      <a:pt x="145" y="221"/>
                    </a:lnTo>
                    <a:lnTo>
                      <a:pt x="226" y="221"/>
                    </a:lnTo>
                    <a:lnTo>
                      <a:pt x="226" y="26"/>
                    </a:lnTo>
                    <a:lnTo>
                      <a:pt x="25" y="26"/>
                    </a:lnTo>
                    <a:lnTo>
                      <a:pt x="25" y="303"/>
                    </a:lnTo>
                    <a:close/>
                    <a:moveTo>
                      <a:pt x="219" y="246"/>
                    </a:moveTo>
                    <a:lnTo>
                      <a:pt x="170" y="246"/>
                    </a:lnTo>
                    <a:lnTo>
                      <a:pt x="170" y="295"/>
                    </a:lnTo>
                    <a:lnTo>
                      <a:pt x="219" y="24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buClr>
                    <a:srgbClr val="000000"/>
                  </a:buClr>
                  <a:buFont typeface="Arial"/>
                  <a:buNone/>
                </a:pPr>
                <a:endParaRPr lang="en-US" sz="1400" kern="0" dirty="0">
                  <a:solidFill>
                    <a:srgbClr val="000000"/>
                  </a:solidFill>
                  <a:cs typeface="Arial"/>
                  <a:sym typeface="Arial"/>
                </a:endParaRPr>
              </a:p>
            </p:txBody>
          </p:sp>
          <p:sp>
            <p:nvSpPr>
              <p:cNvPr id="299" name="Rectangle 298"/>
              <p:cNvSpPr/>
              <p:nvPr/>
            </p:nvSpPr>
            <p:spPr bwMode="gray">
              <a:xfrm>
                <a:off x="4239748" y="2324101"/>
                <a:ext cx="174680" cy="138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endParaRPr>
              </a:p>
            </p:txBody>
          </p:sp>
        </p:grpSp>
        <p:grpSp>
          <p:nvGrpSpPr>
            <p:cNvPr id="302" name="Group 301"/>
            <p:cNvGrpSpPr/>
            <p:nvPr/>
          </p:nvGrpSpPr>
          <p:grpSpPr bwMode="gray">
            <a:xfrm>
              <a:off x="6011581" y="2009729"/>
              <a:ext cx="245884" cy="320040"/>
              <a:chOff x="5915030" y="2291083"/>
              <a:chExt cx="245884" cy="320040"/>
            </a:xfrm>
          </p:grpSpPr>
          <p:sp>
            <p:nvSpPr>
              <p:cNvPr id="298" name="Freeform 406"/>
              <p:cNvSpPr>
                <a:spLocks noChangeAspect="1" noEditPoints="1"/>
              </p:cNvSpPr>
              <p:nvPr/>
            </p:nvSpPr>
            <p:spPr bwMode="gray">
              <a:xfrm>
                <a:off x="5915030" y="2291083"/>
                <a:ext cx="245884" cy="320040"/>
              </a:xfrm>
              <a:custGeom>
                <a:avLst/>
                <a:gdLst>
                  <a:gd name="T0" fmla="*/ 176 w 252"/>
                  <a:gd name="T1" fmla="*/ 82 h 328"/>
                  <a:gd name="T2" fmla="*/ 50 w 252"/>
                  <a:gd name="T3" fmla="*/ 82 h 328"/>
                  <a:gd name="T4" fmla="*/ 50 w 252"/>
                  <a:gd name="T5" fmla="*/ 57 h 328"/>
                  <a:gd name="T6" fmla="*/ 176 w 252"/>
                  <a:gd name="T7" fmla="*/ 57 h 328"/>
                  <a:gd name="T8" fmla="*/ 176 w 252"/>
                  <a:gd name="T9" fmla="*/ 82 h 328"/>
                  <a:gd name="T10" fmla="*/ 201 w 252"/>
                  <a:gd name="T11" fmla="*/ 101 h 328"/>
                  <a:gd name="T12" fmla="*/ 50 w 252"/>
                  <a:gd name="T13" fmla="*/ 101 h 328"/>
                  <a:gd name="T14" fmla="*/ 50 w 252"/>
                  <a:gd name="T15" fmla="*/ 126 h 328"/>
                  <a:gd name="T16" fmla="*/ 201 w 252"/>
                  <a:gd name="T17" fmla="*/ 126 h 328"/>
                  <a:gd name="T18" fmla="*/ 201 w 252"/>
                  <a:gd name="T19" fmla="*/ 101 h 328"/>
                  <a:gd name="T20" fmla="*/ 252 w 252"/>
                  <a:gd name="T21" fmla="*/ 0 h 328"/>
                  <a:gd name="T22" fmla="*/ 252 w 252"/>
                  <a:gd name="T23" fmla="*/ 249 h 328"/>
                  <a:gd name="T24" fmla="*/ 173 w 252"/>
                  <a:gd name="T25" fmla="*/ 328 h 328"/>
                  <a:gd name="T26" fmla="*/ 0 w 252"/>
                  <a:gd name="T27" fmla="*/ 328 h 328"/>
                  <a:gd name="T28" fmla="*/ 0 w 252"/>
                  <a:gd name="T29" fmla="*/ 0 h 328"/>
                  <a:gd name="T30" fmla="*/ 252 w 252"/>
                  <a:gd name="T31" fmla="*/ 0 h 328"/>
                  <a:gd name="T32" fmla="*/ 25 w 252"/>
                  <a:gd name="T33" fmla="*/ 303 h 328"/>
                  <a:gd name="T34" fmla="*/ 145 w 252"/>
                  <a:gd name="T35" fmla="*/ 303 h 328"/>
                  <a:gd name="T36" fmla="*/ 145 w 252"/>
                  <a:gd name="T37" fmla="*/ 221 h 328"/>
                  <a:gd name="T38" fmla="*/ 226 w 252"/>
                  <a:gd name="T39" fmla="*/ 221 h 328"/>
                  <a:gd name="T40" fmla="*/ 226 w 252"/>
                  <a:gd name="T41" fmla="*/ 26 h 328"/>
                  <a:gd name="T42" fmla="*/ 25 w 252"/>
                  <a:gd name="T43" fmla="*/ 26 h 328"/>
                  <a:gd name="T44" fmla="*/ 25 w 252"/>
                  <a:gd name="T45" fmla="*/ 303 h 328"/>
                  <a:gd name="T46" fmla="*/ 219 w 252"/>
                  <a:gd name="T47" fmla="*/ 246 h 328"/>
                  <a:gd name="T48" fmla="*/ 170 w 252"/>
                  <a:gd name="T49" fmla="*/ 246 h 328"/>
                  <a:gd name="T50" fmla="*/ 170 w 252"/>
                  <a:gd name="T51" fmla="*/ 295 h 328"/>
                  <a:gd name="T52" fmla="*/ 219 w 252"/>
                  <a:gd name="T53" fmla="*/ 24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2" h="328">
                    <a:moveTo>
                      <a:pt x="176" y="82"/>
                    </a:moveTo>
                    <a:lnTo>
                      <a:pt x="50" y="82"/>
                    </a:lnTo>
                    <a:lnTo>
                      <a:pt x="50" y="57"/>
                    </a:lnTo>
                    <a:lnTo>
                      <a:pt x="176" y="57"/>
                    </a:lnTo>
                    <a:lnTo>
                      <a:pt x="176" y="82"/>
                    </a:lnTo>
                    <a:close/>
                    <a:moveTo>
                      <a:pt x="201" y="101"/>
                    </a:moveTo>
                    <a:lnTo>
                      <a:pt x="50" y="101"/>
                    </a:lnTo>
                    <a:lnTo>
                      <a:pt x="50" y="126"/>
                    </a:lnTo>
                    <a:lnTo>
                      <a:pt x="201" y="126"/>
                    </a:lnTo>
                    <a:lnTo>
                      <a:pt x="201" y="101"/>
                    </a:lnTo>
                    <a:close/>
                    <a:moveTo>
                      <a:pt x="252" y="0"/>
                    </a:moveTo>
                    <a:lnTo>
                      <a:pt x="252" y="249"/>
                    </a:lnTo>
                    <a:lnTo>
                      <a:pt x="173" y="328"/>
                    </a:lnTo>
                    <a:lnTo>
                      <a:pt x="0" y="328"/>
                    </a:lnTo>
                    <a:lnTo>
                      <a:pt x="0" y="0"/>
                    </a:lnTo>
                    <a:lnTo>
                      <a:pt x="252" y="0"/>
                    </a:lnTo>
                    <a:close/>
                    <a:moveTo>
                      <a:pt x="25" y="303"/>
                    </a:moveTo>
                    <a:lnTo>
                      <a:pt x="145" y="303"/>
                    </a:lnTo>
                    <a:lnTo>
                      <a:pt x="145" y="221"/>
                    </a:lnTo>
                    <a:lnTo>
                      <a:pt x="226" y="221"/>
                    </a:lnTo>
                    <a:lnTo>
                      <a:pt x="226" y="26"/>
                    </a:lnTo>
                    <a:lnTo>
                      <a:pt x="25" y="26"/>
                    </a:lnTo>
                    <a:lnTo>
                      <a:pt x="25" y="303"/>
                    </a:lnTo>
                    <a:close/>
                    <a:moveTo>
                      <a:pt x="219" y="246"/>
                    </a:moveTo>
                    <a:lnTo>
                      <a:pt x="170" y="246"/>
                    </a:lnTo>
                    <a:lnTo>
                      <a:pt x="170" y="295"/>
                    </a:lnTo>
                    <a:lnTo>
                      <a:pt x="219" y="24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buClr>
                    <a:srgbClr val="000000"/>
                  </a:buClr>
                  <a:buFont typeface="Arial"/>
                  <a:buNone/>
                </a:pPr>
                <a:endParaRPr lang="en-US" sz="1400" kern="0" dirty="0">
                  <a:solidFill>
                    <a:srgbClr val="000000"/>
                  </a:solidFill>
                  <a:cs typeface="Arial"/>
                  <a:sym typeface="Arial"/>
                </a:endParaRPr>
              </a:p>
            </p:txBody>
          </p:sp>
          <p:sp>
            <p:nvSpPr>
              <p:cNvPr id="301" name="Rectangle 300"/>
              <p:cNvSpPr/>
              <p:nvPr/>
            </p:nvSpPr>
            <p:spPr bwMode="gray">
              <a:xfrm>
                <a:off x="5950325" y="2332542"/>
                <a:ext cx="174680" cy="138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endParaRPr>
              </a:p>
            </p:txBody>
          </p:sp>
        </p:grpSp>
        <p:sp>
          <p:nvSpPr>
            <p:cNvPr id="304" name="Freeform 406"/>
            <p:cNvSpPr>
              <a:spLocks noChangeAspect="1" noEditPoints="1"/>
            </p:cNvSpPr>
            <p:nvPr/>
          </p:nvSpPr>
          <p:spPr bwMode="gray">
            <a:xfrm>
              <a:off x="7779723" y="2009729"/>
              <a:ext cx="245884" cy="320040"/>
            </a:xfrm>
            <a:custGeom>
              <a:avLst/>
              <a:gdLst>
                <a:gd name="T0" fmla="*/ 176 w 252"/>
                <a:gd name="T1" fmla="*/ 82 h 328"/>
                <a:gd name="T2" fmla="*/ 50 w 252"/>
                <a:gd name="T3" fmla="*/ 82 h 328"/>
                <a:gd name="T4" fmla="*/ 50 w 252"/>
                <a:gd name="T5" fmla="*/ 57 h 328"/>
                <a:gd name="T6" fmla="*/ 176 w 252"/>
                <a:gd name="T7" fmla="*/ 57 h 328"/>
                <a:gd name="T8" fmla="*/ 176 w 252"/>
                <a:gd name="T9" fmla="*/ 82 h 328"/>
                <a:gd name="T10" fmla="*/ 201 w 252"/>
                <a:gd name="T11" fmla="*/ 101 h 328"/>
                <a:gd name="T12" fmla="*/ 50 w 252"/>
                <a:gd name="T13" fmla="*/ 101 h 328"/>
                <a:gd name="T14" fmla="*/ 50 w 252"/>
                <a:gd name="T15" fmla="*/ 126 h 328"/>
                <a:gd name="T16" fmla="*/ 201 w 252"/>
                <a:gd name="T17" fmla="*/ 126 h 328"/>
                <a:gd name="T18" fmla="*/ 201 w 252"/>
                <a:gd name="T19" fmla="*/ 101 h 328"/>
                <a:gd name="T20" fmla="*/ 252 w 252"/>
                <a:gd name="T21" fmla="*/ 0 h 328"/>
                <a:gd name="T22" fmla="*/ 252 w 252"/>
                <a:gd name="T23" fmla="*/ 249 h 328"/>
                <a:gd name="T24" fmla="*/ 173 w 252"/>
                <a:gd name="T25" fmla="*/ 328 h 328"/>
                <a:gd name="T26" fmla="*/ 0 w 252"/>
                <a:gd name="T27" fmla="*/ 328 h 328"/>
                <a:gd name="T28" fmla="*/ 0 w 252"/>
                <a:gd name="T29" fmla="*/ 0 h 328"/>
                <a:gd name="T30" fmla="*/ 252 w 252"/>
                <a:gd name="T31" fmla="*/ 0 h 328"/>
                <a:gd name="T32" fmla="*/ 25 w 252"/>
                <a:gd name="T33" fmla="*/ 303 h 328"/>
                <a:gd name="T34" fmla="*/ 145 w 252"/>
                <a:gd name="T35" fmla="*/ 303 h 328"/>
                <a:gd name="T36" fmla="*/ 145 w 252"/>
                <a:gd name="T37" fmla="*/ 221 h 328"/>
                <a:gd name="T38" fmla="*/ 226 w 252"/>
                <a:gd name="T39" fmla="*/ 221 h 328"/>
                <a:gd name="T40" fmla="*/ 226 w 252"/>
                <a:gd name="T41" fmla="*/ 26 h 328"/>
                <a:gd name="T42" fmla="*/ 25 w 252"/>
                <a:gd name="T43" fmla="*/ 26 h 328"/>
                <a:gd name="T44" fmla="*/ 25 w 252"/>
                <a:gd name="T45" fmla="*/ 303 h 328"/>
                <a:gd name="T46" fmla="*/ 219 w 252"/>
                <a:gd name="T47" fmla="*/ 246 h 328"/>
                <a:gd name="T48" fmla="*/ 170 w 252"/>
                <a:gd name="T49" fmla="*/ 246 h 328"/>
                <a:gd name="T50" fmla="*/ 170 w 252"/>
                <a:gd name="T51" fmla="*/ 295 h 328"/>
                <a:gd name="T52" fmla="*/ 219 w 252"/>
                <a:gd name="T53" fmla="*/ 24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2" h="328">
                  <a:moveTo>
                    <a:pt x="176" y="82"/>
                  </a:moveTo>
                  <a:lnTo>
                    <a:pt x="50" y="82"/>
                  </a:lnTo>
                  <a:lnTo>
                    <a:pt x="50" y="57"/>
                  </a:lnTo>
                  <a:lnTo>
                    <a:pt x="176" y="57"/>
                  </a:lnTo>
                  <a:lnTo>
                    <a:pt x="176" y="82"/>
                  </a:lnTo>
                  <a:close/>
                  <a:moveTo>
                    <a:pt x="201" y="101"/>
                  </a:moveTo>
                  <a:lnTo>
                    <a:pt x="50" y="101"/>
                  </a:lnTo>
                  <a:lnTo>
                    <a:pt x="50" y="126"/>
                  </a:lnTo>
                  <a:lnTo>
                    <a:pt x="201" y="126"/>
                  </a:lnTo>
                  <a:lnTo>
                    <a:pt x="201" y="101"/>
                  </a:lnTo>
                  <a:close/>
                  <a:moveTo>
                    <a:pt x="252" y="0"/>
                  </a:moveTo>
                  <a:lnTo>
                    <a:pt x="252" y="249"/>
                  </a:lnTo>
                  <a:lnTo>
                    <a:pt x="173" y="328"/>
                  </a:lnTo>
                  <a:lnTo>
                    <a:pt x="0" y="328"/>
                  </a:lnTo>
                  <a:lnTo>
                    <a:pt x="0" y="0"/>
                  </a:lnTo>
                  <a:lnTo>
                    <a:pt x="252" y="0"/>
                  </a:lnTo>
                  <a:close/>
                  <a:moveTo>
                    <a:pt x="25" y="303"/>
                  </a:moveTo>
                  <a:lnTo>
                    <a:pt x="145" y="303"/>
                  </a:lnTo>
                  <a:lnTo>
                    <a:pt x="145" y="221"/>
                  </a:lnTo>
                  <a:lnTo>
                    <a:pt x="226" y="221"/>
                  </a:lnTo>
                  <a:lnTo>
                    <a:pt x="226" y="26"/>
                  </a:lnTo>
                  <a:lnTo>
                    <a:pt x="25" y="26"/>
                  </a:lnTo>
                  <a:lnTo>
                    <a:pt x="25" y="303"/>
                  </a:lnTo>
                  <a:close/>
                  <a:moveTo>
                    <a:pt x="219" y="246"/>
                  </a:moveTo>
                  <a:lnTo>
                    <a:pt x="170" y="246"/>
                  </a:lnTo>
                  <a:lnTo>
                    <a:pt x="170" y="295"/>
                  </a:lnTo>
                  <a:lnTo>
                    <a:pt x="219" y="24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buClr>
                  <a:srgbClr val="000000"/>
                </a:buClr>
                <a:buFont typeface="Arial"/>
                <a:buNone/>
              </a:pPr>
              <a:endParaRPr lang="en-US" sz="1400" kern="0" dirty="0">
                <a:solidFill>
                  <a:srgbClr val="000000"/>
                </a:solidFill>
                <a:cs typeface="Arial"/>
                <a:sym typeface="Arial"/>
              </a:endParaRPr>
            </a:p>
          </p:txBody>
        </p:sp>
        <p:sp>
          <p:nvSpPr>
            <p:cNvPr id="261" name="TextBox 260">
              <a:extLst>
                <a:ext uri="{FF2B5EF4-FFF2-40B4-BE49-F238E27FC236}">
                  <a16:creationId xmlns:a16="http://schemas.microsoft.com/office/drawing/2014/main" xmlns="" id="{2BCF4DA8-4CF9-4ED1-BFD6-43E24E1AF857}"/>
                </a:ext>
              </a:extLst>
            </p:cNvPr>
            <p:cNvSpPr txBox="1"/>
            <p:nvPr/>
          </p:nvSpPr>
          <p:spPr bwMode="gray">
            <a:xfrm>
              <a:off x="7958419" y="2258068"/>
              <a:ext cx="475488" cy="214934"/>
            </a:xfrm>
            <a:prstGeom prst="rect">
              <a:avLst/>
            </a:prstGeom>
            <a:solidFill>
              <a:srgbClr val="009AD7"/>
            </a:solidFill>
          </p:spPr>
          <p:txBody>
            <a:bodyPr wrap="none" rtlCol="0" anchor="ctr" anchorCtr="0">
              <a:no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8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Filtered</a:t>
              </a:r>
            </a:p>
          </p:txBody>
        </p:sp>
        <p:pic>
          <p:nvPicPr>
            <p:cNvPr id="306" name="Graphic 23">
              <a:extLst>
                <a:ext uri="{FF2B5EF4-FFF2-40B4-BE49-F238E27FC236}">
                  <a16:creationId xmlns:a16="http://schemas.microsoft.com/office/drawing/2014/main" xmlns="" id="{D77DC2C2-DBE8-4985-8235-E9B3397FEDD7}"/>
                </a:ext>
              </a:extLst>
            </p:cNvPr>
            <p:cNvPicPr>
              <a:picLocks noChangeAspect="1"/>
            </p:cNvPicPr>
            <p:nvPr/>
          </p:nvPicPr>
          <p:blipFill>
            <a:blip r:embed="rId7">
              <a:extLst>
                <a:ext uri="{96DAC541-7B7A-43D3-8B79-37D633B846F1}">
                  <asvg:svgBlip xmlns:asvg="http://schemas.microsoft.com/office/drawing/2016/SVG/main" xmlns="" r:embed="rId9"/>
                </a:ext>
              </a:extLst>
            </a:blip>
            <a:stretch>
              <a:fillRect/>
            </a:stretch>
          </p:blipFill>
          <p:spPr bwMode="gray">
            <a:xfrm>
              <a:off x="2502090" y="3267547"/>
              <a:ext cx="548640" cy="548640"/>
            </a:xfrm>
            <a:prstGeom prst="rect">
              <a:avLst/>
            </a:prstGeom>
          </p:spPr>
        </p:pic>
        <p:sp>
          <p:nvSpPr>
            <p:cNvPr id="267" name="TextBox 266">
              <a:extLst>
                <a:ext uri="{FF2B5EF4-FFF2-40B4-BE49-F238E27FC236}">
                  <a16:creationId xmlns:a16="http://schemas.microsoft.com/office/drawing/2014/main" xmlns="" id="{F1777252-F4F7-40F8-A272-1A3890EC2829}"/>
                </a:ext>
              </a:extLst>
            </p:cNvPr>
            <p:cNvSpPr txBox="1"/>
            <p:nvPr/>
          </p:nvSpPr>
          <p:spPr bwMode="gray">
            <a:xfrm>
              <a:off x="4487988" y="2258068"/>
              <a:ext cx="479086" cy="214934"/>
            </a:xfrm>
            <a:prstGeom prst="rect">
              <a:avLst/>
            </a:prstGeom>
            <a:solidFill>
              <a:srgbClr val="009AD7"/>
            </a:solidFill>
          </p:spPr>
          <p:txBody>
            <a:bodyPr wrap="none" rtlCol="0" anchor="ctr" anchorCtr="0">
              <a:no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8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REST</a:t>
              </a:r>
            </a:p>
          </p:txBody>
        </p:sp>
        <p:sp>
          <p:nvSpPr>
            <p:cNvPr id="265" name="TextBox 264">
              <a:extLst>
                <a:ext uri="{FF2B5EF4-FFF2-40B4-BE49-F238E27FC236}">
                  <a16:creationId xmlns:a16="http://schemas.microsoft.com/office/drawing/2014/main" xmlns="" id="{C3583AAE-2056-42D2-9748-BE2EB4D01931}"/>
                </a:ext>
              </a:extLst>
            </p:cNvPr>
            <p:cNvSpPr txBox="1"/>
            <p:nvPr/>
          </p:nvSpPr>
          <p:spPr bwMode="gray">
            <a:xfrm>
              <a:off x="6201138" y="2258068"/>
              <a:ext cx="475487" cy="214934"/>
            </a:xfrm>
            <a:prstGeom prst="rect">
              <a:avLst/>
            </a:prstGeom>
            <a:solidFill>
              <a:srgbClr val="009AD7"/>
            </a:solidFill>
          </p:spPr>
          <p:txBody>
            <a:bodyPr wrap="none" rtlCol="0" anchor="ctr" anchorCtr="0">
              <a:no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8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JSON</a:t>
              </a:r>
            </a:p>
          </p:txBody>
        </p:sp>
        <p:sp>
          <p:nvSpPr>
            <p:cNvPr id="308" name="Freeform: Shape 30">
              <a:extLst>
                <a:ext uri="{FF2B5EF4-FFF2-40B4-BE49-F238E27FC236}">
                  <a16:creationId xmlns="" xmlns:a16="http://schemas.microsoft.com/office/drawing/2014/main" id="{31B0126E-FB98-4FB4-83B5-206199E2F489}"/>
                </a:ext>
              </a:extLst>
            </p:cNvPr>
            <p:cNvSpPr>
              <a:spLocks noChangeAspect="1"/>
            </p:cNvSpPr>
            <p:nvPr/>
          </p:nvSpPr>
          <p:spPr bwMode="gray">
            <a:xfrm>
              <a:off x="2701427" y="4702083"/>
              <a:ext cx="365760" cy="310551"/>
            </a:xfrm>
            <a:custGeom>
              <a:avLst/>
              <a:gdLst>
                <a:gd name="connsiteX0" fmla="*/ 235744 w 504825"/>
                <a:gd name="connsiteY0" fmla="*/ 197644 h 428625"/>
                <a:gd name="connsiteX1" fmla="*/ 426244 w 504825"/>
                <a:gd name="connsiteY1" fmla="*/ 197644 h 428625"/>
                <a:gd name="connsiteX2" fmla="*/ 426244 w 504825"/>
                <a:gd name="connsiteY2" fmla="*/ 235744 h 428625"/>
                <a:gd name="connsiteX3" fmla="*/ 235744 w 504825"/>
                <a:gd name="connsiteY3" fmla="*/ 235744 h 428625"/>
                <a:gd name="connsiteX4" fmla="*/ 235744 w 504825"/>
                <a:gd name="connsiteY4" fmla="*/ 197644 h 428625"/>
                <a:gd name="connsiteX5" fmla="*/ 235744 w 504825"/>
                <a:gd name="connsiteY5" fmla="*/ 311944 h 428625"/>
                <a:gd name="connsiteX6" fmla="*/ 388144 w 504825"/>
                <a:gd name="connsiteY6" fmla="*/ 311944 h 428625"/>
                <a:gd name="connsiteX7" fmla="*/ 388144 w 504825"/>
                <a:gd name="connsiteY7" fmla="*/ 273844 h 428625"/>
                <a:gd name="connsiteX8" fmla="*/ 235744 w 504825"/>
                <a:gd name="connsiteY8" fmla="*/ 273844 h 428625"/>
                <a:gd name="connsiteX9" fmla="*/ 235744 w 504825"/>
                <a:gd name="connsiteY9" fmla="*/ 311944 h 428625"/>
                <a:gd name="connsiteX10" fmla="*/ 502444 w 504825"/>
                <a:gd name="connsiteY10" fmla="*/ 83344 h 428625"/>
                <a:gd name="connsiteX11" fmla="*/ 502444 w 504825"/>
                <a:gd name="connsiteY11" fmla="*/ 426244 h 428625"/>
                <a:gd name="connsiteX12" fmla="*/ 7144 w 504825"/>
                <a:gd name="connsiteY12" fmla="*/ 426244 h 428625"/>
                <a:gd name="connsiteX13" fmla="*/ 7144 w 504825"/>
                <a:gd name="connsiteY13" fmla="*/ 83344 h 428625"/>
                <a:gd name="connsiteX14" fmla="*/ 197644 w 504825"/>
                <a:gd name="connsiteY14" fmla="*/ 83344 h 428625"/>
                <a:gd name="connsiteX15" fmla="*/ 197644 w 504825"/>
                <a:gd name="connsiteY15" fmla="*/ 7144 h 428625"/>
                <a:gd name="connsiteX16" fmla="*/ 311944 w 504825"/>
                <a:gd name="connsiteY16" fmla="*/ 7144 h 428625"/>
                <a:gd name="connsiteX17" fmla="*/ 311944 w 504825"/>
                <a:gd name="connsiteY17" fmla="*/ 83344 h 428625"/>
                <a:gd name="connsiteX18" fmla="*/ 502444 w 504825"/>
                <a:gd name="connsiteY18" fmla="*/ 83344 h 428625"/>
                <a:gd name="connsiteX19" fmla="*/ 235744 w 504825"/>
                <a:gd name="connsiteY19" fmla="*/ 121444 h 428625"/>
                <a:gd name="connsiteX20" fmla="*/ 273844 w 504825"/>
                <a:gd name="connsiteY20" fmla="*/ 121444 h 428625"/>
                <a:gd name="connsiteX21" fmla="*/ 273844 w 504825"/>
                <a:gd name="connsiteY21" fmla="*/ 45244 h 428625"/>
                <a:gd name="connsiteX22" fmla="*/ 235744 w 504825"/>
                <a:gd name="connsiteY22" fmla="*/ 45244 h 428625"/>
                <a:gd name="connsiteX23" fmla="*/ 235744 w 504825"/>
                <a:gd name="connsiteY23" fmla="*/ 121444 h 428625"/>
                <a:gd name="connsiteX24" fmla="*/ 464344 w 504825"/>
                <a:gd name="connsiteY24" fmla="*/ 121444 h 428625"/>
                <a:gd name="connsiteX25" fmla="*/ 311944 w 504825"/>
                <a:gd name="connsiteY25" fmla="*/ 121444 h 428625"/>
                <a:gd name="connsiteX26" fmla="*/ 311944 w 504825"/>
                <a:gd name="connsiteY26" fmla="*/ 159544 h 428625"/>
                <a:gd name="connsiteX27" fmla="*/ 197644 w 504825"/>
                <a:gd name="connsiteY27" fmla="*/ 159544 h 428625"/>
                <a:gd name="connsiteX28" fmla="*/ 197644 w 504825"/>
                <a:gd name="connsiteY28" fmla="*/ 121444 h 428625"/>
                <a:gd name="connsiteX29" fmla="*/ 45244 w 504825"/>
                <a:gd name="connsiteY29" fmla="*/ 121444 h 428625"/>
                <a:gd name="connsiteX30" fmla="*/ 45244 w 504825"/>
                <a:gd name="connsiteY30" fmla="*/ 388144 h 428625"/>
                <a:gd name="connsiteX31" fmla="*/ 464344 w 504825"/>
                <a:gd name="connsiteY31" fmla="*/ 388144 h 428625"/>
                <a:gd name="connsiteX32" fmla="*/ 464344 w 504825"/>
                <a:gd name="connsiteY32" fmla="*/ 121444 h 428625"/>
                <a:gd name="connsiteX33" fmla="*/ 83344 w 504825"/>
                <a:gd name="connsiteY33" fmla="*/ 197644 h 428625"/>
                <a:gd name="connsiteX34" fmla="*/ 197644 w 504825"/>
                <a:gd name="connsiteY34" fmla="*/ 197644 h 428625"/>
                <a:gd name="connsiteX35" fmla="*/ 197644 w 504825"/>
                <a:gd name="connsiteY35" fmla="*/ 350044 h 428625"/>
                <a:gd name="connsiteX36" fmla="*/ 83344 w 504825"/>
                <a:gd name="connsiteY36" fmla="*/ 350044 h 428625"/>
                <a:gd name="connsiteX37" fmla="*/ 83344 w 504825"/>
                <a:gd name="connsiteY37" fmla="*/ 197644 h 428625"/>
                <a:gd name="connsiteX38" fmla="*/ 121444 w 504825"/>
                <a:gd name="connsiteY38" fmla="*/ 311944 h 428625"/>
                <a:gd name="connsiteX39" fmla="*/ 159544 w 504825"/>
                <a:gd name="connsiteY39" fmla="*/ 311944 h 428625"/>
                <a:gd name="connsiteX40" fmla="*/ 159544 w 504825"/>
                <a:gd name="connsiteY40" fmla="*/ 235744 h 428625"/>
                <a:gd name="connsiteX41" fmla="*/ 121444 w 504825"/>
                <a:gd name="connsiteY41" fmla="*/ 235744 h 428625"/>
                <a:gd name="connsiteX42" fmla="*/ 121444 w 504825"/>
                <a:gd name="connsiteY42" fmla="*/ 311944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04825" h="428625">
                  <a:moveTo>
                    <a:pt x="235744" y="197644"/>
                  </a:moveTo>
                  <a:lnTo>
                    <a:pt x="426244" y="197644"/>
                  </a:lnTo>
                  <a:lnTo>
                    <a:pt x="426244" y="235744"/>
                  </a:lnTo>
                  <a:lnTo>
                    <a:pt x="235744" y="235744"/>
                  </a:lnTo>
                  <a:lnTo>
                    <a:pt x="235744" y="197644"/>
                  </a:lnTo>
                  <a:close/>
                  <a:moveTo>
                    <a:pt x="235744" y="311944"/>
                  </a:moveTo>
                  <a:lnTo>
                    <a:pt x="388144" y="311944"/>
                  </a:lnTo>
                  <a:lnTo>
                    <a:pt x="388144" y="273844"/>
                  </a:lnTo>
                  <a:lnTo>
                    <a:pt x="235744" y="273844"/>
                  </a:lnTo>
                  <a:lnTo>
                    <a:pt x="235744" y="311944"/>
                  </a:lnTo>
                  <a:close/>
                  <a:moveTo>
                    <a:pt x="502444" y="83344"/>
                  </a:moveTo>
                  <a:lnTo>
                    <a:pt x="502444" y="426244"/>
                  </a:lnTo>
                  <a:lnTo>
                    <a:pt x="7144" y="426244"/>
                  </a:lnTo>
                  <a:lnTo>
                    <a:pt x="7144" y="83344"/>
                  </a:lnTo>
                  <a:lnTo>
                    <a:pt x="197644" y="83344"/>
                  </a:lnTo>
                  <a:lnTo>
                    <a:pt x="197644" y="7144"/>
                  </a:lnTo>
                  <a:lnTo>
                    <a:pt x="311944" y="7144"/>
                  </a:lnTo>
                  <a:lnTo>
                    <a:pt x="311944" y="83344"/>
                  </a:lnTo>
                  <a:lnTo>
                    <a:pt x="502444" y="83344"/>
                  </a:lnTo>
                  <a:close/>
                  <a:moveTo>
                    <a:pt x="235744" y="121444"/>
                  </a:moveTo>
                  <a:lnTo>
                    <a:pt x="273844" y="121444"/>
                  </a:lnTo>
                  <a:lnTo>
                    <a:pt x="273844" y="45244"/>
                  </a:lnTo>
                  <a:lnTo>
                    <a:pt x="235744" y="45244"/>
                  </a:lnTo>
                  <a:lnTo>
                    <a:pt x="235744" y="121444"/>
                  </a:lnTo>
                  <a:close/>
                  <a:moveTo>
                    <a:pt x="464344" y="121444"/>
                  </a:moveTo>
                  <a:lnTo>
                    <a:pt x="311944" y="121444"/>
                  </a:lnTo>
                  <a:lnTo>
                    <a:pt x="311944" y="159544"/>
                  </a:lnTo>
                  <a:lnTo>
                    <a:pt x="197644" y="159544"/>
                  </a:lnTo>
                  <a:lnTo>
                    <a:pt x="197644" y="121444"/>
                  </a:lnTo>
                  <a:lnTo>
                    <a:pt x="45244" y="121444"/>
                  </a:lnTo>
                  <a:lnTo>
                    <a:pt x="45244" y="388144"/>
                  </a:lnTo>
                  <a:lnTo>
                    <a:pt x="464344" y="388144"/>
                  </a:lnTo>
                  <a:lnTo>
                    <a:pt x="464344" y="121444"/>
                  </a:lnTo>
                  <a:close/>
                  <a:moveTo>
                    <a:pt x="83344" y="197644"/>
                  </a:moveTo>
                  <a:lnTo>
                    <a:pt x="197644" y="197644"/>
                  </a:lnTo>
                  <a:lnTo>
                    <a:pt x="197644" y="350044"/>
                  </a:lnTo>
                  <a:lnTo>
                    <a:pt x="83344" y="350044"/>
                  </a:lnTo>
                  <a:lnTo>
                    <a:pt x="83344" y="197644"/>
                  </a:lnTo>
                  <a:close/>
                  <a:moveTo>
                    <a:pt x="121444" y="311944"/>
                  </a:moveTo>
                  <a:lnTo>
                    <a:pt x="159544" y="311944"/>
                  </a:lnTo>
                  <a:lnTo>
                    <a:pt x="159544" y="235744"/>
                  </a:lnTo>
                  <a:lnTo>
                    <a:pt x="121444" y="235744"/>
                  </a:lnTo>
                  <a:lnTo>
                    <a:pt x="121444" y="311944"/>
                  </a:lnTo>
                  <a:close/>
                </a:path>
              </a:pathLst>
            </a:custGeom>
            <a:solidFill>
              <a:srgbClr val="002856"/>
            </a:solidFill>
            <a:ln w="9525" cap="flat">
              <a:noFill/>
              <a:prstDash val="solid"/>
              <a:miter/>
            </a:ln>
          </p:spPr>
          <p:txBody>
            <a:bodyPr rtlCol="0" anchor="ctr"/>
            <a:lstStyle/>
            <a:p>
              <a:pPr>
                <a:buClr>
                  <a:srgbClr val="000000"/>
                </a:buClr>
                <a:buFont typeface="Arial"/>
                <a:buNone/>
              </a:pPr>
              <a:endParaRPr lang="en-US" sz="1400" kern="0" dirty="0">
                <a:solidFill>
                  <a:srgbClr val="000000"/>
                </a:solidFill>
                <a:cs typeface="Arial"/>
                <a:sym typeface="Arial"/>
              </a:endParaRPr>
            </a:p>
          </p:txBody>
        </p:sp>
        <p:grpSp>
          <p:nvGrpSpPr>
            <p:cNvPr id="309" name="Group 308"/>
            <p:cNvGrpSpPr/>
            <p:nvPr/>
          </p:nvGrpSpPr>
          <p:grpSpPr bwMode="gray">
            <a:xfrm>
              <a:off x="4301750" y="4619620"/>
              <a:ext cx="245884" cy="320040"/>
              <a:chOff x="4205199" y="2291083"/>
              <a:chExt cx="245884" cy="320040"/>
            </a:xfrm>
          </p:grpSpPr>
          <p:sp>
            <p:nvSpPr>
              <p:cNvPr id="310" name="Freeform 406"/>
              <p:cNvSpPr>
                <a:spLocks noChangeAspect="1" noEditPoints="1"/>
              </p:cNvSpPr>
              <p:nvPr/>
            </p:nvSpPr>
            <p:spPr bwMode="gray">
              <a:xfrm>
                <a:off x="4205199" y="2291083"/>
                <a:ext cx="245884" cy="320040"/>
              </a:xfrm>
              <a:custGeom>
                <a:avLst/>
                <a:gdLst>
                  <a:gd name="T0" fmla="*/ 176 w 252"/>
                  <a:gd name="T1" fmla="*/ 82 h 328"/>
                  <a:gd name="T2" fmla="*/ 50 w 252"/>
                  <a:gd name="T3" fmla="*/ 82 h 328"/>
                  <a:gd name="T4" fmla="*/ 50 w 252"/>
                  <a:gd name="T5" fmla="*/ 57 h 328"/>
                  <a:gd name="T6" fmla="*/ 176 w 252"/>
                  <a:gd name="T7" fmla="*/ 57 h 328"/>
                  <a:gd name="T8" fmla="*/ 176 w 252"/>
                  <a:gd name="T9" fmla="*/ 82 h 328"/>
                  <a:gd name="T10" fmla="*/ 201 w 252"/>
                  <a:gd name="T11" fmla="*/ 101 h 328"/>
                  <a:gd name="T12" fmla="*/ 50 w 252"/>
                  <a:gd name="T13" fmla="*/ 101 h 328"/>
                  <a:gd name="T14" fmla="*/ 50 w 252"/>
                  <a:gd name="T15" fmla="*/ 126 h 328"/>
                  <a:gd name="T16" fmla="*/ 201 w 252"/>
                  <a:gd name="T17" fmla="*/ 126 h 328"/>
                  <a:gd name="T18" fmla="*/ 201 w 252"/>
                  <a:gd name="T19" fmla="*/ 101 h 328"/>
                  <a:gd name="T20" fmla="*/ 252 w 252"/>
                  <a:gd name="T21" fmla="*/ 0 h 328"/>
                  <a:gd name="T22" fmla="*/ 252 w 252"/>
                  <a:gd name="T23" fmla="*/ 249 h 328"/>
                  <a:gd name="T24" fmla="*/ 173 w 252"/>
                  <a:gd name="T25" fmla="*/ 328 h 328"/>
                  <a:gd name="T26" fmla="*/ 0 w 252"/>
                  <a:gd name="T27" fmla="*/ 328 h 328"/>
                  <a:gd name="T28" fmla="*/ 0 w 252"/>
                  <a:gd name="T29" fmla="*/ 0 h 328"/>
                  <a:gd name="T30" fmla="*/ 252 w 252"/>
                  <a:gd name="T31" fmla="*/ 0 h 328"/>
                  <a:gd name="T32" fmla="*/ 25 w 252"/>
                  <a:gd name="T33" fmla="*/ 303 h 328"/>
                  <a:gd name="T34" fmla="*/ 145 w 252"/>
                  <a:gd name="T35" fmla="*/ 303 h 328"/>
                  <a:gd name="T36" fmla="*/ 145 w 252"/>
                  <a:gd name="T37" fmla="*/ 221 h 328"/>
                  <a:gd name="T38" fmla="*/ 226 w 252"/>
                  <a:gd name="T39" fmla="*/ 221 h 328"/>
                  <a:gd name="T40" fmla="*/ 226 w 252"/>
                  <a:gd name="T41" fmla="*/ 26 h 328"/>
                  <a:gd name="T42" fmla="*/ 25 w 252"/>
                  <a:gd name="T43" fmla="*/ 26 h 328"/>
                  <a:gd name="T44" fmla="*/ 25 w 252"/>
                  <a:gd name="T45" fmla="*/ 303 h 328"/>
                  <a:gd name="T46" fmla="*/ 219 w 252"/>
                  <a:gd name="T47" fmla="*/ 246 h 328"/>
                  <a:gd name="T48" fmla="*/ 170 w 252"/>
                  <a:gd name="T49" fmla="*/ 246 h 328"/>
                  <a:gd name="T50" fmla="*/ 170 w 252"/>
                  <a:gd name="T51" fmla="*/ 295 h 328"/>
                  <a:gd name="T52" fmla="*/ 219 w 252"/>
                  <a:gd name="T53" fmla="*/ 24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2" h="328">
                    <a:moveTo>
                      <a:pt x="176" y="82"/>
                    </a:moveTo>
                    <a:lnTo>
                      <a:pt x="50" y="82"/>
                    </a:lnTo>
                    <a:lnTo>
                      <a:pt x="50" y="57"/>
                    </a:lnTo>
                    <a:lnTo>
                      <a:pt x="176" y="57"/>
                    </a:lnTo>
                    <a:lnTo>
                      <a:pt x="176" y="82"/>
                    </a:lnTo>
                    <a:close/>
                    <a:moveTo>
                      <a:pt x="201" y="101"/>
                    </a:moveTo>
                    <a:lnTo>
                      <a:pt x="50" y="101"/>
                    </a:lnTo>
                    <a:lnTo>
                      <a:pt x="50" y="126"/>
                    </a:lnTo>
                    <a:lnTo>
                      <a:pt x="201" y="126"/>
                    </a:lnTo>
                    <a:lnTo>
                      <a:pt x="201" y="101"/>
                    </a:lnTo>
                    <a:close/>
                    <a:moveTo>
                      <a:pt x="252" y="0"/>
                    </a:moveTo>
                    <a:lnTo>
                      <a:pt x="252" y="249"/>
                    </a:lnTo>
                    <a:lnTo>
                      <a:pt x="173" y="328"/>
                    </a:lnTo>
                    <a:lnTo>
                      <a:pt x="0" y="328"/>
                    </a:lnTo>
                    <a:lnTo>
                      <a:pt x="0" y="0"/>
                    </a:lnTo>
                    <a:lnTo>
                      <a:pt x="252" y="0"/>
                    </a:lnTo>
                    <a:close/>
                    <a:moveTo>
                      <a:pt x="25" y="303"/>
                    </a:moveTo>
                    <a:lnTo>
                      <a:pt x="145" y="303"/>
                    </a:lnTo>
                    <a:lnTo>
                      <a:pt x="145" y="221"/>
                    </a:lnTo>
                    <a:lnTo>
                      <a:pt x="226" y="221"/>
                    </a:lnTo>
                    <a:lnTo>
                      <a:pt x="226" y="26"/>
                    </a:lnTo>
                    <a:lnTo>
                      <a:pt x="25" y="26"/>
                    </a:lnTo>
                    <a:lnTo>
                      <a:pt x="25" y="303"/>
                    </a:lnTo>
                    <a:close/>
                    <a:moveTo>
                      <a:pt x="219" y="246"/>
                    </a:moveTo>
                    <a:lnTo>
                      <a:pt x="170" y="246"/>
                    </a:lnTo>
                    <a:lnTo>
                      <a:pt x="170" y="295"/>
                    </a:lnTo>
                    <a:lnTo>
                      <a:pt x="219" y="24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buClr>
                    <a:srgbClr val="000000"/>
                  </a:buClr>
                  <a:buFont typeface="Arial"/>
                  <a:buNone/>
                </a:pPr>
                <a:endParaRPr lang="en-US" sz="1400" kern="0" dirty="0">
                  <a:solidFill>
                    <a:srgbClr val="000000"/>
                  </a:solidFill>
                  <a:cs typeface="Arial"/>
                  <a:sym typeface="Arial"/>
                </a:endParaRPr>
              </a:p>
            </p:txBody>
          </p:sp>
          <p:sp>
            <p:nvSpPr>
              <p:cNvPr id="311" name="Rectangle 310"/>
              <p:cNvSpPr/>
              <p:nvPr/>
            </p:nvSpPr>
            <p:spPr bwMode="gray">
              <a:xfrm>
                <a:off x="4239748" y="2324101"/>
                <a:ext cx="174680" cy="138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endParaRPr>
              </a:p>
            </p:txBody>
          </p:sp>
        </p:grpSp>
        <p:grpSp>
          <p:nvGrpSpPr>
            <p:cNvPr id="312" name="Group 311"/>
            <p:cNvGrpSpPr/>
            <p:nvPr/>
          </p:nvGrpSpPr>
          <p:grpSpPr bwMode="gray">
            <a:xfrm>
              <a:off x="6011581" y="4619620"/>
              <a:ext cx="245884" cy="320040"/>
              <a:chOff x="5915030" y="2291083"/>
              <a:chExt cx="245884" cy="320040"/>
            </a:xfrm>
          </p:grpSpPr>
          <p:sp>
            <p:nvSpPr>
              <p:cNvPr id="313" name="Freeform 406"/>
              <p:cNvSpPr>
                <a:spLocks noChangeAspect="1" noEditPoints="1"/>
              </p:cNvSpPr>
              <p:nvPr/>
            </p:nvSpPr>
            <p:spPr bwMode="gray">
              <a:xfrm>
                <a:off x="5915030" y="2291083"/>
                <a:ext cx="245884" cy="320040"/>
              </a:xfrm>
              <a:custGeom>
                <a:avLst/>
                <a:gdLst>
                  <a:gd name="T0" fmla="*/ 176 w 252"/>
                  <a:gd name="T1" fmla="*/ 82 h 328"/>
                  <a:gd name="T2" fmla="*/ 50 w 252"/>
                  <a:gd name="T3" fmla="*/ 82 h 328"/>
                  <a:gd name="T4" fmla="*/ 50 w 252"/>
                  <a:gd name="T5" fmla="*/ 57 h 328"/>
                  <a:gd name="T6" fmla="*/ 176 w 252"/>
                  <a:gd name="T7" fmla="*/ 57 h 328"/>
                  <a:gd name="T8" fmla="*/ 176 w 252"/>
                  <a:gd name="T9" fmla="*/ 82 h 328"/>
                  <a:gd name="T10" fmla="*/ 201 w 252"/>
                  <a:gd name="T11" fmla="*/ 101 h 328"/>
                  <a:gd name="T12" fmla="*/ 50 w 252"/>
                  <a:gd name="T13" fmla="*/ 101 h 328"/>
                  <a:gd name="T14" fmla="*/ 50 w 252"/>
                  <a:gd name="T15" fmla="*/ 126 h 328"/>
                  <a:gd name="T16" fmla="*/ 201 w 252"/>
                  <a:gd name="T17" fmla="*/ 126 h 328"/>
                  <a:gd name="T18" fmla="*/ 201 w 252"/>
                  <a:gd name="T19" fmla="*/ 101 h 328"/>
                  <a:gd name="T20" fmla="*/ 252 w 252"/>
                  <a:gd name="T21" fmla="*/ 0 h 328"/>
                  <a:gd name="T22" fmla="*/ 252 w 252"/>
                  <a:gd name="T23" fmla="*/ 249 h 328"/>
                  <a:gd name="T24" fmla="*/ 173 w 252"/>
                  <a:gd name="T25" fmla="*/ 328 h 328"/>
                  <a:gd name="T26" fmla="*/ 0 w 252"/>
                  <a:gd name="T27" fmla="*/ 328 h 328"/>
                  <a:gd name="T28" fmla="*/ 0 w 252"/>
                  <a:gd name="T29" fmla="*/ 0 h 328"/>
                  <a:gd name="T30" fmla="*/ 252 w 252"/>
                  <a:gd name="T31" fmla="*/ 0 h 328"/>
                  <a:gd name="T32" fmla="*/ 25 w 252"/>
                  <a:gd name="T33" fmla="*/ 303 h 328"/>
                  <a:gd name="T34" fmla="*/ 145 w 252"/>
                  <a:gd name="T35" fmla="*/ 303 h 328"/>
                  <a:gd name="T36" fmla="*/ 145 w 252"/>
                  <a:gd name="T37" fmla="*/ 221 h 328"/>
                  <a:gd name="T38" fmla="*/ 226 w 252"/>
                  <a:gd name="T39" fmla="*/ 221 h 328"/>
                  <a:gd name="T40" fmla="*/ 226 w 252"/>
                  <a:gd name="T41" fmla="*/ 26 h 328"/>
                  <a:gd name="T42" fmla="*/ 25 w 252"/>
                  <a:gd name="T43" fmla="*/ 26 h 328"/>
                  <a:gd name="T44" fmla="*/ 25 w 252"/>
                  <a:gd name="T45" fmla="*/ 303 h 328"/>
                  <a:gd name="T46" fmla="*/ 219 w 252"/>
                  <a:gd name="T47" fmla="*/ 246 h 328"/>
                  <a:gd name="T48" fmla="*/ 170 w 252"/>
                  <a:gd name="T49" fmla="*/ 246 h 328"/>
                  <a:gd name="T50" fmla="*/ 170 w 252"/>
                  <a:gd name="T51" fmla="*/ 295 h 328"/>
                  <a:gd name="T52" fmla="*/ 219 w 252"/>
                  <a:gd name="T53" fmla="*/ 24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2" h="328">
                    <a:moveTo>
                      <a:pt x="176" y="82"/>
                    </a:moveTo>
                    <a:lnTo>
                      <a:pt x="50" y="82"/>
                    </a:lnTo>
                    <a:lnTo>
                      <a:pt x="50" y="57"/>
                    </a:lnTo>
                    <a:lnTo>
                      <a:pt x="176" y="57"/>
                    </a:lnTo>
                    <a:lnTo>
                      <a:pt x="176" y="82"/>
                    </a:lnTo>
                    <a:close/>
                    <a:moveTo>
                      <a:pt x="201" y="101"/>
                    </a:moveTo>
                    <a:lnTo>
                      <a:pt x="50" y="101"/>
                    </a:lnTo>
                    <a:lnTo>
                      <a:pt x="50" y="126"/>
                    </a:lnTo>
                    <a:lnTo>
                      <a:pt x="201" y="126"/>
                    </a:lnTo>
                    <a:lnTo>
                      <a:pt x="201" y="101"/>
                    </a:lnTo>
                    <a:close/>
                    <a:moveTo>
                      <a:pt x="252" y="0"/>
                    </a:moveTo>
                    <a:lnTo>
                      <a:pt x="252" y="249"/>
                    </a:lnTo>
                    <a:lnTo>
                      <a:pt x="173" y="328"/>
                    </a:lnTo>
                    <a:lnTo>
                      <a:pt x="0" y="328"/>
                    </a:lnTo>
                    <a:lnTo>
                      <a:pt x="0" y="0"/>
                    </a:lnTo>
                    <a:lnTo>
                      <a:pt x="252" y="0"/>
                    </a:lnTo>
                    <a:close/>
                    <a:moveTo>
                      <a:pt x="25" y="303"/>
                    </a:moveTo>
                    <a:lnTo>
                      <a:pt x="145" y="303"/>
                    </a:lnTo>
                    <a:lnTo>
                      <a:pt x="145" y="221"/>
                    </a:lnTo>
                    <a:lnTo>
                      <a:pt x="226" y="221"/>
                    </a:lnTo>
                    <a:lnTo>
                      <a:pt x="226" y="26"/>
                    </a:lnTo>
                    <a:lnTo>
                      <a:pt x="25" y="26"/>
                    </a:lnTo>
                    <a:lnTo>
                      <a:pt x="25" y="303"/>
                    </a:lnTo>
                    <a:close/>
                    <a:moveTo>
                      <a:pt x="219" y="246"/>
                    </a:moveTo>
                    <a:lnTo>
                      <a:pt x="170" y="246"/>
                    </a:lnTo>
                    <a:lnTo>
                      <a:pt x="170" y="295"/>
                    </a:lnTo>
                    <a:lnTo>
                      <a:pt x="219" y="24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buClr>
                    <a:srgbClr val="000000"/>
                  </a:buClr>
                  <a:buFont typeface="Arial"/>
                  <a:buNone/>
                </a:pPr>
                <a:endParaRPr lang="en-US" sz="1400" kern="0" dirty="0">
                  <a:solidFill>
                    <a:srgbClr val="000000"/>
                  </a:solidFill>
                  <a:cs typeface="Arial"/>
                  <a:sym typeface="Arial"/>
                </a:endParaRPr>
              </a:p>
            </p:txBody>
          </p:sp>
          <p:sp>
            <p:nvSpPr>
              <p:cNvPr id="314" name="Rectangle 313"/>
              <p:cNvSpPr/>
              <p:nvPr/>
            </p:nvSpPr>
            <p:spPr bwMode="gray">
              <a:xfrm>
                <a:off x="5950325" y="2332542"/>
                <a:ext cx="174680" cy="138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endParaRPr>
              </a:p>
            </p:txBody>
          </p:sp>
        </p:grpSp>
        <p:sp>
          <p:nvSpPr>
            <p:cNvPr id="315" name="Freeform 406"/>
            <p:cNvSpPr>
              <a:spLocks noChangeAspect="1" noEditPoints="1"/>
            </p:cNvSpPr>
            <p:nvPr/>
          </p:nvSpPr>
          <p:spPr bwMode="gray">
            <a:xfrm>
              <a:off x="7779723" y="4619620"/>
              <a:ext cx="245884" cy="320040"/>
            </a:xfrm>
            <a:custGeom>
              <a:avLst/>
              <a:gdLst>
                <a:gd name="T0" fmla="*/ 176 w 252"/>
                <a:gd name="T1" fmla="*/ 82 h 328"/>
                <a:gd name="T2" fmla="*/ 50 w 252"/>
                <a:gd name="T3" fmla="*/ 82 h 328"/>
                <a:gd name="T4" fmla="*/ 50 w 252"/>
                <a:gd name="T5" fmla="*/ 57 h 328"/>
                <a:gd name="T6" fmla="*/ 176 w 252"/>
                <a:gd name="T7" fmla="*/ 57 h 328"/>
                <a:gd name="T8" fmla="*/ 176 w 252"/>
                <a:gd name="T9" fmla="*/ 82 h 328"/>
                <a:gd name="T10" fmla="*/ 201 w 252"/>
                <a:gd name="T11" fmla="*/ 101 h 328"/>
                <a:gd name="T12" fmla="*/ 50 w 252"/>
                <a:gd name="T13" fmla="*/ 101 h 328"/>
                <a:gd name="T14" fmla="*/ 50 w 252"/>
                <a:gd name="T15" fmla="*/ 126 h 328"/>
                <a:gd name="T16" fmla="*/ 201 w 252"/>
                <a:gd name="T17" fmla="*/ 126 h 328"/>
                <a:gd name="T18" fmla="*/ 201 w 252"/>
                <a:gd name="T19" fmla="*/ 101 h 328"/>
                <a:gd name="T20" fmla="*/ 252 w 252"/>
                <a:gd name="T21" fmla="*/ 0 h 328"/>
                <a:gd name="T22" fmla="*/ 252 w 252"/>
                <a:gd name="T23" fmla="*/ 249 h 328"/>
                <a:gd name="T24" fmla="*/ 173 w 252"/>
                <a:gd name="T25" fmla="*/ 328 h 328"/>
                <a:gd name="T26" fmla="*/ 0 w 252"/>
                <a:gd name="T27" fmla="*/ 328 h 328"/>
                <a:gd name="T28" fmla="*/ 0 w 252"/>
                <a:gd name="T29" fmla="*/ 0 h 328"/>
                <a:gd name="T30" fmla="*/ 252 w 252"/>
                <a:gd name="T31" fmla="*/ 0 h 328"/>
                <a:gd name="T32" fmla="*/ 25 w 252"/>
                <a:gd name="T33" fmla="*/ 303 h 328"/>
                <a:gd name="T34" fmla="*/ 145 w 252"/>
                <a:gd name="T35" fmla="*/ 303 h 328"/>
                <a:gd name="T36" fmla="*/ 145 w 252"/>
                <a:gd name="T37" fmla="*/ 221 h 328"/>
                <a:gd name="T38" fmla="*/ 226 w 252"/>
                <a:gd name="T39" fmla="*/ 221 h 328"/>
                <a:gd name="T40" fmla="*/ 226 w 252"/>
                <a:gd name="T41" fmla="*/ 26 h 328"/>
                <a:gd name="T42" fmla="*/ 25 w 252"/>
                <a:gd name="T43" fmla="*/ 26 h 328"/>
                <a:gd name="T44" fmla="*/ 25 w 252"/>
                <a:gd name="T45" fmla="*/ 303 h 328"/>
                <a:gd name="T46" fmla="*/ 219 w 252"/>
                <a:gd name="T47" fmla="*/ 246 h 328"/>
                <a:gd name="T48" fmla="*/ 170 w 252"/>
                <a:gd name="T49" fmla="*/ 246 h 328"/>
                <a:gd name="T50" fmla="*/ 170 w 252"/>
                <a:gd name="T51" fmla="*/ 295 h 328"/>
                <a:gd name="T52" fmla="*/ 219 w 252"/>
                <a:gd name="T53" fmla="*/ 24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2" h="328">
                  <a:moveTo>
                    <a:pt x="176" y="82"/>
                  </a:moveTo>
                  <a:lnTo>
                    <a:pt x="50" y="82"/>
                  </a:lnTo>
                  <a:lnTo>
                    <a:pt x="50" y="57"/>
                  </a:lnTo>
                  <a:lnTo>
                    <a:pt x="176" y="57"/>
                  </a:lnTo>
                  <a:lnTo>
                    <a:pt x="176" y="82"/>
                  </a:lnTo>
                  <a:close/>
                  <a:moveTo>
                    <a:pt x="201" y="101"/>
                  </a:moveTo>
                  <a:lnTo>
                    <a:pt x="50" y="101"/>
                  </a:lnTo>
                  <a:lnTo>
                    <a:pt x="50" y="126"/>
                  </a:lnTo>
                  <a:lnTo>
                    <a:pt x="201" y="126"/>
                  </a:lnTo>
                  <a:lnTo>
                    <a:pt x="201" y="101"/>
                  </a:lnTo>
                  <a:close/>
                  <a:moveTo>
                    <a:pt x="252" y="0"/>
                  </a:moveTo>
                  <a:lnTo>
                    <a:pt x="252" y="249"/>
                  </a:lnTo>
                  <a:lnTo>
                    <a:pt x="173" y="328"/>
                  </a:lnTo>
                  <a:lnTo>
                    <a:pt x="0" y="328"/>
                  </a:lnTo>
                  <a:lnTo>
                    <a:pt x="0" y="0"/>
                  </a:lnTo>
                  <a:lnTo>
                    <a:pt x="252" y="0"/>
                  </a:lnTo>
                  <a:close/>
                  <a:moveTo>
                    <a:pt x="25" y="303"/>
                  </a:moveTo>
                  <a:lnTo>
                    <a:pt x="145" y="303"/>
                  </a:lnTo>
                  <a:lnTo>
                    <a:pt x="145" y="221"/>
                  </a:lnTo>
                  <a:lnTo>
                    <a:pt x="226" y="221"/>
                  </a:lnTo>
                  <a:lnTo>
                    <a:pt x="226" y="26"/>
                  </a:lnTo>
                  <a:lnTo>
                    <a:pt x="25" y="26"/>
                  </a:lnTo>
                  <a:lnTo>
                    <a:pt x="25" y="303"/>
                  </a:lnTo>
                  <a:close/>
                  <a:moveTo>
                    <a:pt x="219" y="246"/>
                  </a:moveTo>
                  <a:lnTo>
                    <a:pt x="170" y="246"/>
                  </a:lnTo>
                  <a:lnTo>
                    <a:pt x="170" y="295"/>
                  </a:lnTo>
                  <a:lnTo>
                    <a:pt x="219" y="24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buClr>
                  <a:srgbClr val="000000"/>
                </a:buClr>
                <a:buFont typeface="Arial"/>
                <a:buNone/>
              </a:pPr>
              <a:endParaRPr lang="en-US" sz="1400" kern="0" dirty="0">
                <a:solidFill>
                  <a:srgbClr val="000000"/>
                </a:solidFill>
                <a:cs typeface="Arial"/>
                <a:sym typeface="Arial"/>
              </a:endParaRPr>
            </a:p>
          </p:txBody>
        </p:sp>
        <p:sp>
          <p:nvSpPr>
            <p:cNvPr id="194" name="TextBox 193">
              <a:extLst>
                <a:ext uri="{FF2B5EF4-FFF2-40B4-BE49-F238E27FC236}">
                  <a16:creationId xmlns:a16="http://schemas.microsoft.com/office/drawing/2014/main" xmlns="" id="{4F2179A3-B230-42ED-BC61-14B2A32A3790}"/>
                </a:ext>
              </a:extLst>
            </p:cNvPr>
            <p:cNvSpPr txBox="1"/>
            <p:nvPr/>
          </p:nvSpPr>
          <p:spPr bwMode="gray">
            <a:xfrm>
              <a:off x="2664925" y="4645787"/>
              <a:ext cx="423514" cy="480131"/>
            </a:xfrm>
            <a:prstGeom prst="rect">
              <a:avLst/>
            </a:prstGeom>
            <a:noFill/>
          </p:spPr>
          <p:txBody>
            <a:bodyPr wrap="none" rtlCol="0">
              <a:sp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2800" b="1" i="0" u="none" strike="noStrike" kern="0" cap="none" spc="0" normalizeH="0" baseline="0" noProof="0" dirty="0" smtClean="0">
                  <a:ln>
                    <a:noFill/>
                  </a:ln>
                  <a:solidFill>
                    <a:srgbClr val="FF540A"/>
                  </a:solidFill>
                  <a:effectLst/>
                  <a:uLnTx/>
                  <a:uFillTx/>
                  <a:ea typeface="Arial Unicode MS" pitchFamily="34" charset="-128"/>
                  <a:cs typeface="Arial Unicode MS" pitchFamily="34" charset="-128"/>
                </a:rPr>
                <a:t>X</a:t>
              </a:r>
            </a:p>
          </p:txBody>
        </p:sp>
        <p:grpSp>
          <p:nvGrpSpPr>
            <p:cNvPr id="325" name="Group 324"/>
            <p:cNvGrpSpPr/>
            <p:nvPr/>
          </p:nvGrpSpPr>
          <p:grpSpPr bwMode="gray">
            <a:xfrm>
              <a:off x="3787910" y="3718104"/>
              <a:ext cx="886207" cy="561425"/>
              <a:chOff x="3691359" y="3999458"/>
              <a:chExt cx="886207" cy="561425"/>
            </a:xfrm>
          </p:grpSpPr>
          <p:grpSp>
            <p:nvGrpSpPr>
              <p:cNvPr id="317" name="Group 316"/>
              <p:cNvGrpSpPr>
                <a:grpSpLocks noChangeAspect="1"/>
              </p:cNvGrpSpPr>
              <p:nvPr/>
            </p:nvGrpSpPr>
            <p:grpSpPr bwMode="gray">
              <a:xfrm>
                <a:off x="3985079" y="3999458"/>
                <a:ext cx="411480" cy="411480"/>
                <a:chOff x="3724814" y="5490870"/>
                <a:chExt cx="481671" cy="481671"/>
              </a:xfrm>
            </p:grpSpPr>
            <p:sp>
              <p:nvSpPr>
                <p:cNvPr id="318" name="Oval 317">
                  <a:extLst>
                    <a:ext uri="{FF2B5EF4-FFF2-40B4-BE49-F238E27FC236}">
                      <a16:creationId xmlns:a16="http://schemas.microsoft.com/office/drawing/2014/main" xmlns="" id="{5F2A5EE4-1D83-4673-B54A-7D4690E6C842}"/>
                    </a:ext>
                  </a:extLst>
                </p:cNvPr>
                <p:cNvSpPr/>
                <p:nvPr/>
              </p:nvSpPr>
              <p:spPr bwMode="gray">
                <a:xfrm>
                  <a:off x="3724814" y="5490870"/>
                  <a:ext cx="481671" cy="481671"/>
                </a:xfrm>
                <a:prstGeom prst="ellipse">
                  <a:avLst/>
                </a:prstGeom>
                <a:solidFill>
                  <a:srgbClr val="002856"/>
                </a:solidFill>
                <a:ln w="25400" cap="flat" cmpd="sng" algn="ctr">
                  <a:noFill/>
                  <a:prstDash val="solid"/>
                </a:ln>
                <a:effectLst/>
              </p:spPr>
              <p:txBody>
                <a:bodyPr rtlCol="0" anchor="ct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2400" b="0" i="0" u="none" strike="noStrike" kern="0" cap="none" spc="0" normalizeH="0" baseline="0" noProof="0" dirty="0" smtClean="0">
                    <a:ln>
                      <a:noFill/>
                    </a:ln>
                    <a:solidFill>
                      <a:srgbClr val="FFFFFF"/>
                    </a:solidFill>
                    <a:effectLst/>
                    <a:uLnTx/>
                    <a:uFillTx/>
                    <a:latin typeface="Arial"/>
                    <a:ea typeface="Arial Unicode MS"/>
                    <a:cs typeface="Arial Unicode MS"/>
                  </a:endParaRPr>
                </a:p>
              </p:txBody>
            </p:sp>
            <p:sp>
              <p:nvSpPr>
                <p:cNvPr id="319" name="TextBox 318">
                  <a:extLst>
                    <a:ext uri="{FF2B5EF4-FFF2-40B4-BE49-F238E27FC236}">
                      <a16:creationId xmlns:a16="http://schemas.microsoft.com/office/drawing/2014/main" xmlns="" id="{70582209-0975-411F-A3C0-F90F418F4CD3}"/>
                    </a:ext>
                  </a:extLst>
                </p:cNvPr>
                <p:cNvSpPr txBox="1"/>
                <p:nvPr/>
              </p:nvSpPr>
              <p:spPr bwMode="gray">
                <a:xfrm>
                  <a:off x="3856391" y="5747900"/>
                  <a:ext cx="224420" cy="124650"/>
                </a:xfrm>
                <a:prstGeom prst="rect">
                  <a:avLst/>
                </a:prstGeom>
                <a:noFill/>
              </p:spPr>
              <p:txBody>
                <a:bodyPr wrap="none" lIns="0" tIns="0" rIns="0" bIns="0" rtlCol="0" anchor="ctr">
                  <a:sp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9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Svc.</a:t>
                  </a:r>
                </a:p>
              </p:txBody>
            </p:sp>
            <p:sp>
              <p:nvSpPr>
                <p:cNvPr id="320" name="Rectangle 319">
                  <a:extLst>
                    <a:ext uri="{FF2B5EF4-FFF2-40B4-BE49-F238E27FC236}">
                      <a16:creationId xmlns:a16="http://schemas.microsoft.com/office/drawing/2014/main" xmlns="" id="{F3B317F5-BC67-47EF-8A8C-745937C25049}"/>
                    </a:ext>
                  </a:extLst>
                </p:cNvPr>
                <p:cNvSpPr/>
                <p:nvPr/>
              </p:nvSpPr>
              <p:spPr bwMode="gray">
                <a:xfrm>
                  <a:off x="3825599" y="5565719"/>
                  <a:ext cx="280099" cy="129056"/>
                </a:xfrm>
                <a:prstGeom prst="rect">
                  <a:avLst/>
                </a:prstGeom>
                <a:solidFill>
                  <a:srgbClr val="C0D1E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API</a:t>
                  </a:r>
                </a:p>
              </p:txBody>
            </p:sp>
          </p:grpSp>
          <p:sp>
            <p:nvSpPr>
              <p:cNvPr id="321" name="Freeform: Shape 210">
                <a:extLst>
                  <a:ext uri="{FF2B5EF4-FFF2-40B4-BE49-F238E27FC236}">
                    <a16:creationId xmlns="" xmlns:a16="http://schemas.microsoft.com/office/drawing/2014/main" id="{AB58E180-755F-4EA2-A4A1-8B0ED204122C}"/>
                  </a:ext>
                </a:extLst>
              </p:cNvPr>
              <p:cNvSpPr>
                <a:spLocks noChangeAspect="1"/>
              </p:cNvSpPr>
              <p:nvPr/>
            </p:nvSpPr>
            <p:spPr bwMode="gray">
              <a:xfrm>
                <a:off x="4303246" y="4286563"/>
                <a:ext cx="274320" cy="274320"/>
              </a:xfrm>
              <a:custGeom>
                <a:avLst/>
                <a:gdLst>
                  <a:gd name="connsiteX0" fmla="*/ 502444 w 542925"/>
                  <a:gd name="connsiteY0" fmla="*/ 207169 h 542925"/>
                  <a:gd name="connsiteX1" fmla="*/ 472345 w 542925"/>
                  <a:gd name="connsiteY1" fmla="*/ 207169 h 542925"/>
                  <a:gd name="connsiteX2" fmla="*/ 461391 w 542925"/>
                  <a:gd name="connsiteY2" fmla="*/ 180594 h 542925"/>
                  <a:gd name="connsiteX3" fmla="*/ 482632 w 542925"/>
                  <a:gd name="connsiteY3" fmla="*/ 159353 h 542925"/>
                  <a:gd name="connsiteX4" fmla="*/ 509588 w 542925"/>
                  <a:gd name="connsiteY4" fmla="*/ 132398 h 542925"/>
                  <a:gd name="connsiteX5" fmla="*/ 482632 w 542925"/>
                  <a:gd name="connsiteY5" fmla="*/ 105442 h 542925"/>
                  <a:gd name="connsiteX6" fmla="*/ 442246 w 542925"/>
                  <a:gd name="connsiteY6" fmla="*/ 65056 h 542925"/>
                  <a:gd name="connsiteX7" fmla="*/ 415290 w 542925"/>
                  <a:gd name="connsiteY7" fmla="*/ 38100 h 542925"/>
                  <a:gd name="connsiteX8" fmla="*/ 388334 w 542925"/>
                  <a:gd name="connsiteY8" fmla="*/ 65056 h 542925"/>
                  <a:gd name="connsiteX9" fmla="*/ 367094 w 542925"/>
                  <a:gd name="connsiteY9" fmla="*/ 86297 h 542925"/>
                  <a:gd name="connsiteX10" fmla="*/ 340519 w 542925"/>
                  <a:gd name="connsiteY10" fmla="*/ 75343 h 542925"/>
                  <a:gd name="connsiteX11" fmla="*/ 340519 w 542925"/>
                  <a:gd name="connsiteY11" fmla="*/ 45244 h 542925"/>
                  <a:gd name="connsiteX12" fmla="*/ 340519 w 542925"/>
                  <a:gd name="connsiteY12" fmla="*/ 7144 h 542925"/>
                  <a:gd name="connsiteX13" fmla="*/ 302419 w 542925"/>
                  <a:gd name="connsiteY13" fmla="*/ 7144 h 542925"/>
                  <a:gd name="connsiteX14" fmla="*/ 245269 w 542925"/>
                  <a:gd name="connsiteY14" fmla="*/ 7144 h 542925"/>
                  <a:gd name="connsiteX15" fmla="*/ 207169 w 542925"/>
                  <a:gd name="connsiteY15" fmla="*/ 7144 h 542925"/>
                  <a:gd name="connsiteX16" fmla="*/ 207169 w 542925"/>
                  <a:gd name="connsiteY16" fmla="*/ 45244 h 542925"/>
                  <a:gd name="connsiteX17" fmla="*/ 207169 w 542925"/>
                  <a:gd name="connsiteY17" fmla="*/ 75343 h 542925"/>
                  <a:gd name="connsiteX18" fmla="*/ 180594 w 542925"/>
                  <a:gd name="connsiteY18" fmla="*/ 86297 h 542925"/>
                  <a:gd name="connsiteX19" fmla="*/ 159353 w 542925"/>
                  <a:gd name="connsiteY19" fmla="*/ 65056 h 542925"/>
                  <a:gd name="connsiteX20" fmla="*/ 132398 w 542925"/>
                  <a:gd name="connsiteY20" fmla="*/ 38100 h 542925"/>
                  <a:gd name="connsiteX21" fmla="*/ 105442 w 542925"/>
                  <a:gd name="connsiteY21" fmla="*/ 65056 h 542925"/>
                  <a:gd name="connsiteX22" fmla="*/ 65056 w 542925"/>
                  <a:gd name="connsiteY22" fmla="*/ 105442 h 542925"/>
                  <a:gd name="connsiteX23" fmla="*/ 38100 w 542925"/>
                  <a:gd name="connsiteY23" fmla="*/ 132398 h 542925"/>
                  <a:gd name="connsiteX24" fmla="*/ 65056 w 542925"/>
                  <a:gd name="connsiteY24" fmla="*/ 159353 h 542925"/>
                  <a:gd name="connsiteX25" fmla="*/ 86297 w 542925"/>
                  <a:gd name="connsiteY25" fmla="*/ 180594 h 542925"/>
                  <a:gd name="connsiteX26" fmla="*/ 75343 w 542925"/>
                  <a:gd name="connsiteY26" fmla="*/ 207169 h 542925"/>
                  <a:gd name="connsiteX27" fmla="*/ 45244 w 542925"/>
                  <a:gd name="connsiteY27" fmla="*/ 207169 h 542925"/>
                  <a:gd name="connsiteX28" fmla="*/ 7144 w 542925"/>
                  <a:gd name="connsiteY28" fmla="*/ 207169 h 542925"/>
                  <a:gd name="connsiteX29" fmla="*/ 7144 w 542925"/>
                  <a:gd name="connsiteY29" fmla="*/ 245269 h 542925"/>
                  <a:gd name="connsiteX30" fmla="*/ 7144 w 542925"/>
                  <a:gd name="connsiteY30" fmla="*/ 302419 h 542925"/>
                  <a:gd name="connsiteX31" fmla="*/ 7144 w 542925"/>
                  <a:gd name="connsiteY31" fmla="*/ 340519 h 542925"/>
                  <a:gd name="connsiteX32" fmla="*/ 45244 w 542925"/>
                  <a:gd name="connsiteY32" fmla="*/ 340519 h 542925"/>
                  <a:gd name="connsiteX33" fmla="*/ 75343 w 542925"/>
                  <a:gd name="connsiteY33" fmla="*/ 340519 h 542925"/>
                  <a:gd name="connsiteX34" fmla="*/ 86297 w 542925"/>
                  <a:gd name="connsiteY34" fmla="*/ 367094 h 542925"/>
                  <a:gd name="connsiteX35" fmla="*/ 65056 w 542925"/>
                  <a:gd name="connsiteY35" fmla="*/ 388334 h 542925"/>
                  <a:gd name="connsiteX36" fmla="*/ 38100 w 542925"/>
                  <a:gd name="connsiteY36" fmla="*/ 415290 h 542925"/>
                  <a:gd name="connsiteX37" fmla="*/ 65056 w 542925"/>
                  <a:gd name="connsiteY37" fmla="*/ 442246 h 542925"/>
                  <a:gd name="connsiteX38" fmla="*/ 105442 w 542925"/>
                  <a:gd name="connsiteY38" fmla="*/ 482632 h 542925"/>
                  <a:gd name="connsiteX39" fmla="*/ 132398 w 542925"/>
                  <a:gd name="connsiteY39" fmla="*/ 509588 h 542925"/>
                  <a:gd name="connsiteX40" fmla="*/ 159353 w 542925"/>
                  <a:gd name="connsiteY40" fmla="*/ 482632 h 542925"/>
                  <a:gd name="connsiteX41" fmla="*/ 180594 w 542925"/>
                  <a:gd name="connsiteY41" fmla="*/ 461391 h 542925"/>
                  <a:gd name="connsiteX42" fmla="*/ 207169 w 542925"/>
                  <a:gd name="connsiteY42" fmla="*/ 472345 h 542925"/>
                  <a:gd name="connsiteX43" fmla="*/ 207169 w 542925"/>
                  <a:gd name="connsiteY43" fmla="*/ 502444 h 542925"/>
                  <a:gd name="connsiteX44" fmla="*/ 207169 w 542925"/>
                  <a:gd name="connsiteY44" fmla="*/ 540544 h 542925"/>
                  <a:gd name="connsiteX45" fmla="*/ 245269 w 542925"/>
                  <a:gd name="connsiteY45" fmla="*/ 540544 h 542925"/>
                  <a:gd name="connsiteX46" fmla="*/ 302419 w 542925"/>
                  <a:gd name="connsiteY46" fmla="*/ 540544 h 542925"/>
                  <a:gd name="connsiteX47" fmla="*/ 340519 w 542925"/>
                  <a:gd name="connsiteY47" fmla="*/ 540544 h 542925"/>
                  <a:gd name="connsiteX48" fmla="*/ 340519 w 542925"/>
                  <a:gd name="connsiteY48" fmla="*/ 502444 h 542925"/>
                  <a:gd name="connsiteX49" fmla="*/ 340519 w 542925"/>
                  <a:gd name="connsiteY49" fmla="*/ 472345 h 542925"/>
                  <a:gd name="connsiteX50" fmla="*/ 367094 w 542925"/>
                  <a:gd name="connsiteY50" fmla="*/ 461391 h 542925"/>
                  <a:gd name="connsiteX51" fmla="*/ 388334 w 542925"/>
                  <a:gd name="connsiteY51" fmla="*/ 482632 h 542925"/>
                  <a:gd name="connsiteX52" fmla="*/ 415290 w 542925"/>
                  <a:gd name="connsiteY52" fmla="*/ 509588 h 542925"/>
                  <a:gd name="connsiteX53" fmla="*/ 442246 w 542925"/>
                  <a:gd name="connsiteY53" fmla="*/ 482632 h 542925"/>
                  <a:gd name="connsiteX54" fmla="*/ 482632 w 542925"/>
                  <a:gd name="connsiteY54" fmla="*/ 442246 h 542925"/>
                  <a:gd name="connsiteX55" fmla="*/ 509588 w 542925"/>
                  <a:gd name="connsiteY55" fmla="*/ 415290 h 542925"/>
                  <a:gd name="connsiteX56" fmla="*/ 482632 w 542925"/>
                  <a:gd name="connsiteY56" fmla="*/ 388334 h 542925"/>
                  <a:gd name="connsiteX57" fmla="*/ 461391 w 542925"/>
                  <a:gd name="connsiteY57" fmla="*/ 367094 h 542925"/>
                  <a:gd name="connsiteX58" fmla="*/ 472345 w 542925"/>
                  <a:gd name="connsiteY58" fmla="*/ 340519 h 542925"/>
                  <a:gd name="connsiteX59" fmla="*/ 502444 w 542925"/>
                  <a:gd name="connsiteY59" fmla="*/ 340519 h 542925"/>
                  <a:gd name="connsiteX60" fmla="*/ 540544 w 542925"/>
                  <a:gd name="connsiteY60" fmla="*/ 340519 h 542925"/>
                  <a:gd name="connsiteX61" fmla="*/ 540544 w 542925"/>
                  <a:gd name="connsiteY61" fmla="*/ 302419 h 542925"/>
                  <a:gd name="connsiteX62" fmla="*/ 540544 w 542925"/>
                  <a:gd name="connsiteY62" fmla="*/ 245269 h 542925"/>
                  <a:gd name="connsiteX63" fmla="*/ 540544 w 542925"/>
                  <a:gd name="connsiteY63" fmla="*/ 207169 h 542925"/>
                  <a:gd name="connsiteX64" fmla="*/ 502444 w 542925"/>
                  <a:gd name="connsiteY64" fmla="*/ 207169 h 542925"/>
                  <a:gd name="connsiteX65" fmla="*/ 502444 w 542925"/>
                  <a:gd name="connsiteY65" fmla="*/ 302419 h 542925"/>
                  <a:gd name="connsiteX66" fmla="*/ 442722 w 542925"/>
                  <a:gd name="connsiteY66" fmla="*/ 302419 h 542925"/>
                  <a:gd name="connsiteX67" fmla="*/ 413480 w 542925"/>
                  <a:gd name="connsiteY67" fmla="*/ 373094 h 542925"/>
                  <a:gd name="connsiteX68" fmla="*/ 455676 w 542925"/>
                  <a:gd name="connsiteY68" fmla="*/ 415290 h 542925"/>
                  <a:gd name="connsiteX69" fmla="*/ 415290 w 542925"/>
                  <a:gd name="connsiteY69" fmla="*/ 455676 h 542925"/>
                  <a:gd name="connsiteX70" fmla="*/ 373094 w 542925"/>
                  <a:gd name="connsiteY70" fmla="*/ 413480 h 542925"/>
                  <a:gd name="connsiteX71" fmla="*/ 302419 w 542925"/>
                  <a:gd name="connsiteY71" fmla="*/ 442722 h 542925"/>
                  <a:gd name="connsiteX72" fmla="*/ 302419 w 542925"/>
                  <a:gd name="connsiteY72" fmla="*/ 502444 h 542925"/>
                  <a:gd name="connsiteX73" fmla="*/ 245269 w 542925"/>
                  <a:gd name="connsiteY73" fmla="*/ 502444 h 542925"/>
                  <a:gd name="connsiteX74" fmla="*/ 245269 w 542925"/>
                  <a:gd name="connsiteY74" fmla="*/ 442722 h 542925"/>
                  <a:gd name="connsiteX75" fmla="*/ 174593 w 542925"/>
                  <a:gd name="connsiteY75" fmla="*/ 413480 h 542925"/>
                  <a:gd name="connsiteX76" fmla="*/ 132398 w 542925"/>
                  <a:gd name="connsiteY76" fmla="*/ 455676 h 542925"/>
                  <a:gd name="connsiteX77" fmla="*/ 92012 w 542925"/>
                  <a:gd name="connsiteY77" fmla="*/ 415290 h 542925"/>
                  <a:gd name="connsiteX78" fmla="*/ 134207 w 542925"/>
                  <a:gd name="connsiteY78" fmla="*/ 373094 h 542925"/>
                  <a:gd name="connsiteX79" fmla="*/ 104966 w 542925"/>
                  <a:gd name="connsiteY79" fmla="*/ 302419 h 542925"/>
                  <a:gd name="connsiteX80" fmla="*/ 45244 w 542925"/>
                  <a:gd name="connsiteY80" fmla="*/ 302419 h 542925"/>
                  <a:gd name="connsiteX81" fmla="*/ 45244 w 542925"/>
                  <a:gd name="connsiteY81" fmla="*/ 245269 h 542925"/>
                  <a:gd name="connsiteX82" fmla="*/ 104966 w 542925"/>
                  <a:gd name="connsiteY82" fmla="*/ 245269 h 542925"/>
                  <a:gd name="connsiteX83" fmla="*/ 134207 w 542925"/>
                  <a:gd name="connsiteY83" fmla="*/ 174593 h 542925"/>
                  <a:gd name="connsiteX84" fmla="*/ 92012 w 542925"/>
                  <a:gd name="connsiteY84" fmla="*/ 132398 h 542925"/>
                  <a:gd name="connsiteX85" fmla="*/ 132398 w 542925"/>
                  <a:gd name="connsiteY85" fmla="*/ 92012 h 542925"/>
                  <a:gd name="connsiteX86" fmla="*/ 174593 w 542925"/>
                  <a:gd name="connsiteY86" fmla="*/ 134207 h 542925"/>
                  <a:gd name="connsiteX87" fmla="*/ 245269 w 542925"/>
                  <a:gd name="connsiteY87" fmla="*/ 104966 h 542925"/>
                  <a:gd name="connsiteX88" fmla="*/ 245269 w 542925"/>
                  <a:gd name="connsiteY88" fmla="*/ 45244 h 542925"/>
                  <a:gd name="connsiteX89" fmla="*/ 302419 w 542925"/>
                  <a:gd name="connsiteY89" fmla="*/ 45244 h 542925"/>
                  <a:gd name="connsiteX90" fmla="*/ 302419 w 542925"/>
                  <a:gd name="connsiteY90" fmla="*/ 104966 h 542925"/>
                  <a:gd name="connsiteX91" fmla="*/ 373094 w 542925"/>
                  <a:gd name="connsiteY91" fmla="*/ 134207 h 542925"/>
                  <a:gd name="connsiteX92" fmla="*/ 415290 w 542925"/>
                  <a:gd name="connsiteY92" fmla="*/ 92012 h 542925"/>
                  <a:gd name="connsiteX93" fmla="*/ 455676 w 542925"/>
                  <a:gd name="connsiteY93" fmla="*/ 132398 h 542925"/>
                  <a:gd name="connsiteX94" fmla="*/ 413480 w 542925"/>
                  <a:gd name="connsiteY94" fmla="*/ 174593 h 542925"/>
                  <a:gd name="connsiteX95" fmla="*/ 442722 w 542925"/>
                  <a:gd name="connsiteY95" fmla="*/ 245269 h 542925"/>
                  <a:gd name="connsiteX96" fmla="*/ 502444 w 542925"/>
                  <a:gd name="connsiteY96" fmla="*/ 245269 h 542925"/>
                  <a:gd name="connsiteX97" fmla="*/ 502444 w 542925"/>
                  <a:gd name="connsiteY97" fmla="*/ 302419 h 542925"/>
                  <a:gd name="connsiteX98" fmla="*/ 273844 w 542925"/>
                  <a:gd name="connsiteY98" fmla="*/ 150019 h 542925"/>
                  <a:gd name="connsiteX99" fmla="*/ 150019 w 542925"/>
                  <a:gd name="connsiteY99" fmla="*/ 273844 h 542925"/>
                  <a:gd name="connsiteX100" fmla="*/ 273844 w 542925"/>
                  <a:gd name="connsiteY100" fmla="*/ 397669 h 542925"/>
                  <a:gd name="connsiteX101" fmla="*/ 397669 w 542925"/>
                  <a:gd name="connsiteY101" fmla="*/ 273844 h 542925"/>
                  <a:gd name="connsiteX102" fmla="*/ 273844 w 542925"/>
                  <a:gd name="connsiteY102" fmla="*/ 150019 h 542925"/>
                  <a:gd name="connsiteX103" fmla="*/ 273844 w 542925"/>
                  <a:gd name="connsiteY103" fmla="*/ 359569 h 542925"/>
                  <a:gd name="connsiteX104" fmla="*/ 188119 w 542925"/>
                  <a:gd name="connsiteY104" fmla="*/ 273844 h 542925"/>
                  <a:gd name="connsiteX105" fmla="*/ 273844 w 542925"/>
                  <a:gd name="connsiteY105" fmla="*/ 188119 h 542925"/>
                  <a:gd name="connsiteX106" fmla="*/ 359569 w 542925"/>
                  <a:gd name="connsiteY106" fmla="*/ 273844 h 542925"/>
                  <a:gd name="connsiteX107" fmla="*/ 273844 w 542925"/>
                  <a:gd name="connsiteY107" fmla="*/ 359569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542925" h="542925">
                    <a:moveTo>
                      <a:pt x="502444" y="207169"/>
                    </a:moveTo>
                    <a:lnTo>
                      <a:pt x="472345" y="207169"/>
                    </a:lnTo>
                    <a:cubicBezTo>
                      <a:pt x="469297" y="198025"/>
                      <a:pt x="465677" y="189167"/>
                      <a:pt x="461391" y="180594"/>
                    </a:cubicBezTo>
                    <a:lnTo>
                      <a:pt x="482632" y="159353"/>
                    </a:lnTo>
                    <a:lnTo>
                      <a:pt x="509588" y="132398"/>
                    </a:lnTo>
                    <a:lnTo>
                      <a:pt x="482632" y="105442"/>
                    </a:lnTo>
                    <a:lnTo>
                      <a:pt x="442246" y="65056"/>
                    </a:lnTo>
                    <a:lnTo>
                      <a:pt x="415290" y="38100"/>
                    </a:lnTo>
                    <a:lnTo>
                      <a:pt x="388334" y="65056"/>
                    </a:lnTo>
                    <a:lnTo>
                      <a:pt x="367094" y="86297"/>
                    </a:lnTo>
                    <a:cubicBezTo>
                      <a:pt x="358521" y="82010"/>
                      <a:pt x="349663" y="78391"/>
                      <a:pt x="340519" y="75343"/>
                    </a:cubicBezTo>
                    <a:lnTo>
                      <a:pt x="340519" y="45244"/>
                    </a:lnTo>
                    <a:lnTo>
                      <a:pt x="340519" y="7144"/>
                    </a:lnTo>
                    <a:lnTo>
                      <a:pt x="302419" y="7144"/>
                    </a:lnTo>
                    <a:lnTo>
                      <a:pt x="245269" y="7144"/>
                    </a:lnTo>
                    <a:lnTo>
                      <a:pt x="207169" y="7144"/>
                    </a:lnTo>
                    <a:lnTo>
                      <a:pt x="207169" y="45244"/>
                    </a:lnTo>
                    <a:lnTo>
                      <a:pt x="207169" y="75343"/>
                    </a:lnTo>
                    <a:cubicBezTo>
                      <a:pt x="198025" y="78391"/>
                      <a:pt x="189167" y="82010"/>
                      <a:pt x="180594" y="86297"/>
                    </a:cubicBezTo>
                    <a:lnTo>
                      <a:pt x="159353" y="65056"/>
                    </a:lnTo>
                    <a:lnTo>
                      <a:pt x="132398" y="38100"/>
                    </a:lnTo>
                    <a:lnTo>
                      <a:pt x="105442" y="65056"/>
                    </a:lnTo>
                    <a:lnTo>
                      <a:pt x="65056" y="105442"/>
                    </a:lnTo>
                    <a:lnTo>
                      <a:pt x="38100" y="132398"/>
                    </a:lnTo>
                    <a:lnTo>
                      <a:pt x="65056" y="159353"/>
                    </a:lnTo>
                    <a:lnTo>
                      <a:pt x="86297" y="180594"/>
                    </a:lnTo>
                    <a:cubicBezTo>
                      <a:pt x="82010" y="189167"/>
                      <a:pt x="78391" y="198025"/>
                      <a:pt x="75343" y="207169"/>
                    </a:cubicBezTo>
                    <a:lnTo>
                      <a:pt x="45244" y="207169"/>
                    </a:lnTo>
                    <a:lnTo>
                      <a:pt x="7144" y="207169"/>
                    </a:lnTo>
                    <a:lnTo>
                      <a:pt x="7144" y="245269"/>
                    </a:lnTo>
                    <a:lnTo>
                      <a:pt x="7144" y="302419"/>
                    </a:lnTo>
                    <a:lnTo>
                      <a:pt x="7144" y="340519"/>
                    </a:lnTo>
                    <a:lnTo>
                      <a:pt x="45244" y="340519"/>
                    </a:lnTo>
                    <a:lnTo>
                      <a:pt x="75343" y="340519"/>
                    </a:lnTo>
                    <a:cubicBezTo>
                      <a:pt x="78391" y="349663"/>
                      <a:pt x="82010" y="358521"/>
                      <a:pt x="86297" y="367094"/>
                    </a:cubicBezTo>
                    <a:lnTo>
                      <a:pt x="65056" y="388334"/>
                    </a:lnTo>
                    <a:lnTo>
                      <a:pt x="38100" y="415290"/>
                    </a:lnTo>
                    <a:lnTo>
                      <a:pt x="65056" y="442246"/>
                    </a:lnTo>
                    <a:lnTo>
                      <a:pt x="105442" y="482632"/>
                    </a:lnTo>
                    <a:lnTo>
                      <a:pt x="132398" y="509588"/>
                    </a:lnTo>
                    <a:lnTo>
                      <a:pt x="159353" y="482632"/>
                    </a:lnTo>
                    <a:lnTo>
                      <a:pt x="180594" y="461391"/>
                    </a:lnTo>
                    <a:cubicBezTo>
                      <a:pt x="189167" y="465677"/>
                      <a:pt x="198025" y="469297"/>
                      <a:pt x="207169" y="472345"/>
                    </a:cubicBezTo>
                    <a:lnTo>
                      <a:pt x="207169" y="502444"/>
                    </a:lnTo>
                    <a:lnTo>
                      <a:pt x="207169" y="540544"/>
                    </a:lnTo>
                    <a:lnTo>
                      <a:pt x="245269" y="540544"/>
                    </a:lnTo>
                    <a:lnTo>
                      <a:pt x="302419" y="540544"/>
                    </a:lnTo>
                    <a:lnTo>
                      <a:pt x="340519" y="540544"/>
                    </a:lnTo>
                    <a:lnTo>
                      <a:pt x="340519" y="502444"/>
                    </a:lnTo>
                    <a:lnTo>
                      <a:pt x="340519" y="472345"/>
                    </a:lnTo>
                    <a:cubicBezTo>
                      <a:pt x="349663" y="469297"/>
                      <a:pt x="358521" y="465677"/>
                      <a:pt x="367094" y="461391"/>
                    </a:cubicBezTo>
                    <a:lnTo>
                      <a:pt x="388334" y="482632"/>
                    </a:lnTo>
                    <a:lnTo>
                      <a:pt x="415290" y="509588"/>
                    </a:lnTo>
                    <a:lnTo>
                      <a:pt x="442246" y="482632"/>
                    </a:lnTo>
                    <a:lnTo>
                      <a:pt x="482632" y="442246"/>
                    </a:lnTo>
                    <a:lnTo>
                      <a:pt x="509588" y="415290"/>
                    </a:lnTo>
                    <a:lnTo>
                      <a:pt x="482632" y="388334"/>
                    </a:lnTo>
                    <a:lnTo>
                      <a:pt x="461391" y="367094"/>
                    </a:lnTo>
                    <a:cubicBezTo>
                      <a:pt x="465677" y="358521"/>
                      <a:pt x="469297" y="349663"/>
                      <a:pt x="472345" y="340519"/>
                    </a:cubicBezTo>
                    <a:lnTo>
                      <a:pt x="502444" y="340519"/>
                    </a:lnTo>
                    <a:lnTo>
                      <a:pt x="540544" y="340519"/>
                    </a:lnTo>
                    <a:lnTo>
                      <a:pt x="540544" y="302419"/>
                    </a:lnTo>
                    <a:lnTo>
                      <a:pt x="540544" y="245269"/>
                    </a:lnTo>
                    <a:lnTo>
                      <a:pt x="540544" y="207169"/>
                    </a:lnTo>
                    <a:lnTo>
                      <a:pt x="502444" y="207169"/>
                    </a:lnTo>
                    <a:close/>
                    <a:moveTo>
                      <a:pt x="502444" y="302419"/>
                    </a:moveTo>
                    <a:lnTo>
                      <a:pt x="442722" y="302419"/>
                    </a:lnTo>
                    <a:cubicBezTo>
                      <a:pt x="438341" y="328422"/>
                      <a:pt x="428149" y="352425"/>
                      <a:pt x="413480" y="373094"/>
                    </a:cubicBezTo>
                    <a:lnTo>
                      <a:pt x="455676" y="415290"/>
                    </a:lnTo>
                    <a:lnTo>
                      <a:pt x="415290" y="455676"/>
                    </a:lnTo>
                    <a:lnTo>
                      <a:pt x="373094" y="413480"/>
                    </a:lnTo>
                    <a:cubicBezTo>
                      <a:pt x="352425" y="428149"/>
                      <a:pt x="328422" y="438341"/>
                      <a:pt x="302419" y="442722"/>
                    </a:cubicBezTo>
                    <a:lnTo>
                      <a:pt x="302419" y="502444"/>
                    </a:lnTo>
                    <a:lnTo>
                      <a:pt x="245269" y="502444"/>
                    </a:lnTo>
                    <a:lnTo>
                      <a:pt x="245269" y="442722"/>
                    </a:lnTo>
                    <a:cubicBezTo>
                      <a:pt x="219266" y="438341"/>
                      <a:pt x="195263" y="428149"/>
                      <a:pt x="174593" y="413480"/>
                    </a:cubicBezTo>
                    <a:lnTo>
                      <a:pt x="132398" y="455676"/>
                    </a:lnTo>
                    <a:lnTo>
                      <a:pt x="92012" y="415290"/>
                    </a:lnTo>
                    <a:lnTo>
                      <a:pt x="134207" y="373094"/>
                    </a:lnTo>
                    <a:cubicBezTo>
                      <a:pt x="119539" y="352425"/>
                      <a:pt x="109347" y="328422"/>
                      <a:pt x="104966" y="302419"/>
                    </a:cubicBezTo>
                    <a:lnTo>
                      <a:pt x="45244" y="302419"/>
                    </a:lnTo>
                    <a:lnTo>
                      <a:pt x="45244" y="245269"/>
                    </a:lnTo>
                    <a:lnTo>
                      <a:pt x="104966" y="245269"/>
                    </a:lnTo>
                    <a:cubicBezTo>
                      <a:pt x="109347" y="219266"/>
                      <a:pt x="119539" y="195263"/>
                      <a:pt x="134207" y="174593"/>
                    </a:cubicBezTo>
                    <a:lnTo>
                      <a:pt x="92012" y="132398"/>
                    </a:lnTo>
                    <a:lnTo>
                      <a:pt x="132398" y="92012"/>
                    </a:lnTo>
                    <a:lnTo>
                      <a:pt x="174593" y="134207"/>
                    </a:lnTo>
                    <a:cubicBezTo>
                      <a:pt x="195263" y="119539"/>
                      <a:pt x="219266" y="109347"/>
                      <a:pt x="245269" y="104966"/>
                    </a:cubicBezTo>
                    <a:lnTo>
                      <a:pt x="245269" y="45244"/>
                    </a:lnTo>
                    <a:lnTo>
                      <a:pt x="302419" y="45244"/>
                    </a:lnTo>
                    <a:lnTo>
                      <a:pt x="302419" y="104966"/>
                    </a:lnTo>
                    <a:cubicBezTo>
                      <a:pt x="328422" y="109347"/>
                      <a:pt x="352425" y="119539"/>
                      <a:pt x="373094" y="134207"/>
                    </a:cubicBezTo>
                    <a:lnTo>
                      <a:pt x="415290" y="92012"/>
                    </a:lnTo>
                    <a:lnTo>
                      <a:pt x="455676" y="132398"/>
                    </a:lnTo>
                    <a:lnTo>
                      <a:pt x="413480" y="174593"/>
                    </a:lnTo>
                    <a:cubicBezTo>
                      <a:pt x="428149" y="195263"/>
                      <a:pt x="438341" y="219266"/>
                      <a:pt x="442722" y="245269"/>
                    </a:cubicBezTo>
                    <a:lnTo>
                      <a:pt x="502444" y="245269"/>
                    </a:lnTo>
                    <a:lnTo>
                      <a:pt x="502444" y="302419"/>
                    </a:lnTo>
                    <a:close/>
                    <a:moveTo>
                      <a:pt x="273844" y="150019"/>
                    </a:moveTo>
                    <a:cubicBezTo>
                      <a:pt x="205550" y="150019"/>
                      <a:pt x="150019" y="205550"/>
                      <a:pt x="150019" y="273844"/>
                    </a:cubicBezTo>
                    <a:cubicBezTo>
                      <a:pt x="150019" y="342138"/>
                      <a:pt x="205550" y="397669"/>
                      <a:pt x="273844" y="397669"/>
                    </a:cubicBezTo>
                    <a:cubicBezTo>
                      <a:pt x="342138" y="397669"/>
                      <a:pt x="397669" y="342138"/>
                      <a:pt x="397669" y="273844"/>
                    </a:cubicBezTo>
                    <a:cubicBezTo>
                      <a:pt x="397669" y="205550"/>
                      <a:pt x="342138" y="150019"/>
                      <a:pt x="273844" y="150019"/>
                    </a:cubicBezTo>
                    <a:close/>
                    <a:moveTo>
                      <a:pt x="273844" y="359569"/>
                    </a:moveTo>
                    <a:cubicBezTo>
                      <a:pt x="226505" y="359569"/>
                      <a:pt x="188119" y="321183"/>
                      <a:pt x="188119" y="273844"/>
                    </a:cubicBezTo>
                    <a:cubicBezTo>
                      <a:pt x="188119" y="226505"/>
                      <a:pt x="226505" y="188119"/>
                      <a:pt x="273844" y="188119"/>
                    </a:cubicBezTo>
                    <a:cubicBezTo>
                      <a:pt x="321183" y="188119"/>
                      <a:pt x="359569" y="226505"/>
                      <a:pt x="359569" y="273844"/>
                    </a:cubicBezTo>
                    <a:cubicBezTo>
                      <a:pt x="359569" y="321183"/>
                      <a:pt x="321183" y="359569"/>
                      <a:pt x="273844" y="359569"/>
                    </a:cubicBezTo>
                    <a:close/>
                  </a:path>
                </a:pathLst>
              </a:custGeom>
              <a:solidFill>
                <a:srgbClr val="002856"/>
              </a:solidFill>
              <a:ln w="9525" cap="flat">
                <a:noFill/>
                <a:prstDash val="solid"/>
                <a:miter/>
              </a:ln>
            </p:spPr>
            <p:txBody>
              <a:bodyPr rtlCol="0" anchor="ctr"/>
              <a:lstStyle/>
              <a:p>
                <a:pPr>
                  <a:buClr>
                    <a:srgbClr val="000000"/>
                  </a:buClr>
                  <a:buFont typeface="Arial"/>
                  <a:buNone/>
                </a:pPr>
                <a:endParaRPr lang="en-US" sz="1400" kern="0" dirty="0">
                  <a:solidFill>
                    <a:srgbClr val="000000"/>
                  </a:solidFill>
                  <a:cs typeface="Arial"/>
                  <a:sym typeface="Arial"/>
                </a:endParaRPr>
              </a:p>
            </p:txBody>
          </p:sp>
          <p:pic>
            <p:nvPicPr>
              <p:cNvPr id="322" name="Graphic 23">
                <a:extLst>
                  <a:ext uri="{FF2B5EF4-FFF2-40B4-BE49-F238E27FC236}">
                    <a16:creationId xmlns:a16="http://schemas.microsoft.com/office/drawing/2014/main" xmlns="" id="{D77DC2C2-DBE8-4985-8235-E9B3397FEDD7}"/>
                  </a:ext>
                </a:extLst>
              </p:cNvPr>
              <p:cNvPicPr>
                <a:picLocks noChangeAspect="1"/>
              </p:cNvPicPr>
              <p:nvPr/>
            </p:nvPicPr>
            <p:blipFill>
              <a:blip r:embed="rId7">
                <a:extLst>
                  <a:ext uri="{96DAC541-7B7A-43D3-8B79-37D633B846F1}">
                    <asvg:svgBlip xmlns:asvg="http://schemas.microsoft.com/office/drawing/2016/SVG/main" xmlns="" r:embed="rId9"/>
                  </a:ext>
                </a:extLst>
              </a:blip>
              <a:stretch>
                <a:fillRect/>
              </a:stretch>
            </p:blipFill>
            <p:spPr bwMode="gray">
              <a:xfrm>
                <a:off x="3691359" y="4015270"/>
                <a:ext cx="365760" cy="365760"/>
              </a:xfrm>
              <a:prstGeom prst="rect">
                <a:avLst/>
              </a:prstGeom>
            </p:spPr>
          </p:pic>
        </p:grpSp>
        <p:sp>
          <p:nvSpPr>
            <p:cNvPr id="340" name="Freeform: Shape 15">
              <a:extLst>
                <a:ext uri="{FF2B5EF4-FFF2-40B4-BE49-F238E27FC236}">
                  <a16:creationId xmlns="" xmlns:a16="http://schemas.microsoft.com/office/drawing/2014/main" id="{9A6E4BE7-F0DA-47C5-9E8E-A4ACDF8165BC}"/>
                </a:ext>
              </a:extLst>
            </p:cNvPr>
            <p:cNvSpPr>
              <a:spLocks noChangeAspect="1"/>
            </p:cNvSpPr>
            <p:nvPr/>
          </p:nvSpPr>
          <p:spPr bwMode="gray">
            <a:xfrm>
              <a:off x="5512114" y="3632794"/>
              <a:ext cx="414549" cy="457200"/>
            </a:xfrm>
            <a:custGeom>
              <a:avLst/>
              <a:gdLst>
                <a:gd name="connsiteX0" fmla="*/ 149638 w 495300"/>
                <a:gd name="connsiteY0" fmla="*/ 347282 h 533400"/>
                <a:gd name="connsiteX1" fmla="*/ 259366 w 495300"/>
                <a:gd name="connsiteY1" fmla="*/ 457010 h 533400"/>
                <a:gd name="connsiteX2" fmla="*/ 232410 w 495300"/>
                <a:gd name="connsiteY2" fmla="*/ 483965 h 533400"/>
                <a:gd name="connsiteX3" fmla="*/ 168593 w 495300"/>
                <a:gd name="connsiteY3" fmla="*/ 420148 h 533400"/>
                <a:gd name="connsiteX4" fmla="*/ 168593 w 495300"/>
                <a:gd name="connsiteY4" fmla="*/ 531019 h 533400"/>
                <a:gd name="connsiteX5" fmla="*/ 130493 w 495300"/>
                <a:gd name="connsiteY5" fmla="*/ 531019 h 533400"/>
                <a:gd name="connsiteX6" fmla="*/ 130493 w 495300"/>
                <a:gd name="connsiteY6" fmla="*/ 420243 h 533400"/>
                <a:gd name="connsiteX7" fmla="*/ 66866 w 495300"/>
                <a:gd name="connsiteY7" fmla="*/ 483870 h 533400"/>
                <a:gd name="connsiteX8" fmla="*/ 39910 w 495300"/>
                <a:gd name="connsiteY8" fmla="*/ 456914 h 533400"/>
                <a:gd name="connsiteX9" fmla="*/ 149638 w 495300"/>
                <a:gd name="connsiteY9" fmla="*/ 347282 h 533400"/>
                <a:gd name="connsiteX10" fmla="*/ 442341 w 495300"/>
                <a:gd name="connsiteY10" fmla="*/ 367379 h 533400"/>
                <a:gd name="connsiteX11" fmla="*/ 469297 w 495300"/>
                <a:gd name="connsiteY11" fmla="*/ 394335 h 533400"/>
                <a:gd name="connsiteX12" fmla="*/ 359569 w 495300"/>
                <a:gd name="connsiteY12" fmla="*/ 504063 h 533400"/>
                <a:gd name="connsiteX13" fmla="*/ 249841 w 495300"/>
                <a:gd name="connsiteY13" fmla="*/ 394335 h 533400"/>
                <a:gd name="connsiteX14" fmla="*/ 276797 w 495300"/>
                <a:gd name="connsiteY14" fmla="*/ 367379 h 533400"/>
                <a:gd name="connsiteX15" fmla="*/ 340424 w 495300"/>
                <a:gd name="connsiteY15" fmla="*/ 431006 h 533400"/>
                <a:gd name="connsiteX16" fmla="*/ 340424 w 495300"/>
                <a:gd name="connsiteY16" fmla="*/ 319754 h 533400"/>
                <a:gd name="connsiteX17" fmla="*/ 114967 w 495300"/>
                <a:gd name="connsiteY17" fmla="*/ 319754 h 533400"/>
                <a:gd name="connsiteX18" fmla="*/ 107061 w 495300"/>
                <a:gd name="connsiteY18" fmla="*/ 319373 h 533400"/>
                <a:gd name="connsiteX19" fmla="*/ 7144 w 495300"/>
                <a:gd name="connsiteY19" fmla="*/ 211931 h 533400"/>
                <a:gd name="connsiteX20" fmla="*/ 76581 w 495300"/>
                <a:gd name="connsiteY20" fmla="*/ 111252 h 533400"/>
                <a:gd name="connsiteX21" fmla="*/ 211931 w 495300"/>
                <a:gd name="connsiteY21" fmla="*/ 7144 h 533400"/>
                <a:gd name="connsiteX22" fmla="*/ 312420 w 495300"/>
                <a:gd name="connsiteY22" fmla="*/ 49720 h 533400"/>
                <a:gd name="connsiteX23" fmla="*/ 332994 w 495300"/>
                <a:gd name="connsiteY23" fmla="*/ 47530 h 533400"/>
                <a:gd name="connsiteX24" fmla="*/ 430340 w 495300"/>
                <a:gd name="connsiteY24" fmla="*/ 125730 h 533400"/>
                <a:gd name="connsiteX25" fmla="*/ 497396 w 495300"/>
                <a:gd name="connsiteY25" fmla="*/ 220028 h 533400"/>
                <a:gd name="connsiteX26" fmla="*/ 397574 w 495300"/>
                <a:gd name="connsiteY26" fmla="*/ 319850 h 533400"/>
                <a:gd name="connsiteX27" fmla="*/ 396145 w 495300"/>
                <a:gd name="connsiteY27" fmla="*/ 319850 h 533400"/>
                <a:gd name="connsiteX28" fmla="*/ 391859 w 495300"/>
                <a:gd name="connsiteY28" fmla="*/ 319945 h 533400"/>
                <a:gd name="connsiteX29" fmla="*/ 389001 w 495300"/>
                <a:gd name="connsiteY29" fmla="*/ 319850 h 533400"/>
                <a:gd name="connsiteX30" fmla="*/ 378524 w 495300"/>
                <a:gd name="connsiteY30" fmla="*/ 319850 h 533400"/>
                <a:gd name="connsiteX31" fmla="*/ 378524 w 495300"/>
                <a:gd name="connsiteY31" fmla="*/ 431292 h 533400"/>
                <a:gd name="connsiteX32" fmla="*/ 442341 w 495300"/>
                <a:gd name="connsiteY32" fmla="*/ 367379 h 533400"/>
                <a:gd name="connsiteX33" fmla="*/ 114872 w 495300"/>
                <a:gd name="connsiteY33" fmla="*/ 281654 h 533400"/>
                <a:gd name="connsiteX34" fmla="*/ 390525 w 495300"/>
                <a:gd name="connsiteY34" fmla="*/ 281654 h 533400"/>
                <a:gd name="connsiteX35" fmla="*/ 395097 w 495300"/>
                <a:gd name="connsiteY35" fmla="*/ 281559 h 533400"/>
                <a:gd name="connsiteX36" fmla="*/ 395764 w 495300"/>
                <a:gd name="connsiteY36" fmla="*/ 281559 h 533400"/>
                <a:gd name="connsiteX37" fmla="*/ 397955 w 495300"/>
                <a:gd name="connsiteY37" fmla="*/ 281654 h 533400"/>
                <a:gd name="connsiteX38" fmla="*/ 459200 w 495300"/>
                <a:gd name="connsiteY38" fmla="*/ 219932 h 533400"/>
                <a:gd name="connsiteX39" fmla="*/ 409575 w 495300"/>
                <a:gd name="connsiteY39" fmla="*/ 159449 h 533400"/>
                <a:gd name="connsiteX40" fmla="*/ 395478 w 495300"/>
                <a:gd name="connsiteY40" fmla="*/ 156686 h 533400"/>
                <a:gd name="connsiteX41" fmla="*/ 394335 w 495300"/>
                <a:gd name="connsiteY41" fmla="*/ 142304 h 533400"/>
                <a:gd name="connsiteX42" fmla="*/ 332899 w 495300"/>
                <a:gd name="connsiteY42" fmla="*/ 85630 h 533400"/>
                <a:gd name="connsiteX43" fmla="*/ 312325 w 495300"/>
                <a:gd name="connsiteY43" fmla="*/ 89249 h 533400"/>
                <a:gd name="connsiteX44" fmla="*/ 299657 w 495300"/>
                <a:gd name="connsiteY44" fmla="*/ 93726 h 533400"/>
                <a:gd name="connsiteX45" fmla="*/ 291179 w 495300"/>
                <a:gd name="connsiteY45" fmla="*/ 83249 h 533400"/>
                <a:gd name="connsiteX46" fmla="*/ 211836 w 495300"/>
                <a:gd name="connsiteY46" fmla="*/ 45244 h 533400"/>
                <a:gd name="connsiteX47" fmla="*/ 111443 w 495300"/>
                <a:gd name="connsiteY47" fmla="*/ 129350 h 533400"/>
                <a:gd name="connsiteX48" fmla="*/ 109252 w 495300"/>
                <a:gd name="connsiteY48" fmla="*/ 141446 h 533400"/>
                <a:gd name="connsiteX49" fmla="*/ 97441 w 495300"/>
                <a:gd name="connsiteY49" fmla="*/ 144494 h 533400"/>
                <a:gd name="connsiteX50" fmla="*/ 45149 w 495300"/>
                <a:gd name="connsiteY50" fmla="*/ 211931 h 533400"/>
                <a:gd name="connsiteX51" fmla="*/ 110109 w 495300"/>
                <a:gd name="connsiteY51" fmla="*/ 281464 h 533400"/>
                <a:gd name="connsiteX52" fmla="*/ 114872 w 495300"/>
                <a:gd name="connsiteY52" fmla="*/ 281654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95300" h="533400">
                  <a:moveTo>
                    <a:pt x="149638" y="347282"/>
                  </a:moveTo>
                  <a:lnTo>
                    <a:pt x="259366" y="457010"/>
                  </a:lnTo>
                  <a:lnTo>
                    <a:pt x="232410" y="483965"/>
                  </a:lnTo>
                  <a:lnTo>
                    <a:pt x="168593" y="420148"/>
                  </a:lnTo>
                  <a:lnTo>
                    <a:pt x="168593" y="531019"/>
                  </a:lnTo>
                  <a:lnTo>
                    <a:pt x="130493" y="531019"/>
                  </a:lnTo>
                  <a:lnTo>
                    <a:pt x="130493" y="420243"/>
                  </a:lnTo>
                  <a:lnTo>
                    <a:pt x="66866" y="483870"/>
                  </a:lnTo>
                  <a:lnTo>
                    <a:pt x="39910" y="456914"/>
                  </a:lnTo>
                  <a:lnTo>
                    <a:pt x="149638" y="347282"/>
                  </a:lnTo>
                  <a:close/>
                  <a:moveTo>
                    <a:pt x="442341" y="367379"/>
                  </a:moveTo>
                  <a:lnTo>
                    <a:pt x="469297" y="394335"/>
                  </a:lnTo>
                  <a:lnTo>
                    <a:pt x="359569" y="504063"/>
                  </a:lnTo>
                  <a:lnTo>
                    <a:pt x="249841" y="394335"/>
                  </a:lnTo>
                  <a:lnTo>
                    <a:pt x="276797" y="367379"/>
                  </a:lnTo>
                  <a:lnTo>
                    <a:pt x="340424" y="431006"/>
                  </a:lnTo>
                  <a:lnTo>
                    <a:pt x="340424" y="319754"/>
                  </a:lnTo>
                  <a:lnTo>
                    <a:pt x="114967" y="319754"/>
                  </a:lnTo>
                  <a:cubicBezTo>
                    <a:pt x="112204" y="319754"/>
                    <a:pt x="109538" y="319564"/>
                    <a:pt x="107061" y="319373"/>
                  </a:cubicBezTo>
                  <a:cubicBezTo>
                    <a:pt x="51245" y="315563"/>
                    <a:pt x="7144" y="268319"/>
                    <a:pt x="7144" y="211931"/>
                  </a:cubicBezTo>
                  <a:cubicBezTo>
                    <a:pt x="7144" y="166878"/>
                    <a:pt x="35147" y="126968"/>
                    <a:pt x="76581" y="111252"/>
                  </a:cubicBezTo>
                  <a:cubicBezTo>
                    <a:pt x="92678" y="50292"/>
                    <a:pt x="147923" y="7144"/>
                    <a:pt x="211931" y="7144"/>
                  </a:cubicBezTo>
                  <a:cubicBezTo>
                    <a:pt x="250127" y="7144"/>
                    <a:pt x="286131" y="22479"/>
                    <a:pt x="312420" y="49720"/>
                  </a:cubicBezTo>
                  <a:cubicBezTo>
                    <a:pt x="319183" y="48292"/>
                    <a:pt x="326136" y="47530"/>
                    <a:pt x="332994" y="47530"/>
                  </a:cubicBezTo>
                  <a:cubicBezTo>
                    <a:pt x="379952" y="47530"/>
                    <a:pt x="420434" y="80963"/>
                    <a:pt x="430340" y="125730"/>
                  </a:cubicBezTo>
                  <a:cubicBezTo>
                    <a:pt x="469868" y="139446"/>
                    <a:pt x="497396" y="177165"/>
                    <a:pt x="497396" y="220028"/>
                  </a:cubicBezTo>
                  <a:cubicBezTo>
                    <a:pt x="497396" y="275082"/>
                    <a:pt x="452628" y="319850"/>
                    <a:pt x="397574" y="319850"/>
                  </a:cubicBezTo>
                  <a:lnTo>
                    <a:pt x="396145" y="319850"/>
                  </a:lnTo>
                  <a:cubicBezTo>
                    <a:pt x="394526" y="319945"/>
                    <a:pt x="393097" y="319945"/>
                    <a:pt x="391859" y="319945"/>
                  </a:cubicBezTo>
                  <a:cubicBezTo>
                    <a:pt x="390525" y="319945"/>
                    <a:pt x="389573" y="319945"/>
                    <a:pt x="389001" y="319850"/>
                  </a:cubicBezTo>
                  <a:lnTo>
                    <a:pt x="378524" y="319850"/>
                  </a:lnTo>
                  <a:lnTo>
                    <a:pt x="378524" y="431292"/>
                  </a:lnTo>
                  <a:lnTo>
                    <a:pt x="442341" y="367379"/>
                  </a:lnTo>
                  <a:close/>
                  <a:moveTo>
                    <a:pt x="114872" y="281654"/>
                  </a:moveTo>
                  <a:lnTo>
                    <a:pt x="390525" y="281654"/>
                  </a:lnTo>
                  <a:cubicBezTo>
                    <a:pt x="390811" y="281654"/>
                    <a:pt x="392525" y="281750"/>
                    <a:pt x="395097" y="281559"/>
                  </a:cubicBezTo>
                  <a:lnTo>
                    <a:pt x="395764" y="281559"/>
                  </a:lnTo>
                  <a:lnTo>
                    <a:pt x="397955" y="281654"/>
                  </a:lnTo>
                  <a:cubicBezTo>
                    <a:pt x="431483" y="281654"/>
                    <a:pt x="459200" y="253937"/>
                    <a:pt x="459200" y="219932"/>
                  </a:cubicBezTo>
                  <a:cubicBezTo>
                    <a:pt x="459200" y="190595"/>
                    <a:pt x="438341" y="165164"/>
                    <a:pt x="409575" y="159449"/>
                  </a:cubicBezTo>
                  <a:lnTo>
                    <a:pt x="395478" y="156686"/>
                  </a:lnTo>
                  <a:lnTo>
                    <a:pt x="394335" y="142304"/>
                  </a:lnTo>
                  <a:cubicBezTo>
                    <a:pt x="391763" y="110490"/>
                    <a:pt x="364808" y="85630"/>
                    <a:pt x="332899" y="85630"/>
                  </a:cubicBezTo>
                  <a:cubicBezTo>
                    <a:pt x="326041" y="85630"/>
                    <a:pt x="319088" y="86868"/>
                    <a:pt x="312325" y="89249"/>
                  </a:cubicBezTo>
                  <a:lnTo>
                    <a:pt x="299657" y="93726"/>
                  </a:lnTo>
                  <a:lnTo>
                    <a:pt x="291179" y="83249"/>
                  </a:lnTo>
                  <a:cubicBezTo>
                    <a:pt x="271653" y="59055"/>
                    <a:pt x="242697" y="45244"/>
                    <a:pt x="211836" y="45244"/>
                  </a:cubicBezTo>
                  <a:cubicBezTo>
                    <a:pt x="162306" y="45244"/>
                    <a:pt x="120110" y="80582"/>
                    <a:pt x="111443" y="129350"/>
                  </a:cubicBezTo>
                  <a:lnTo>
                    <a:pt x="109252" y="141446"/>
                  </a:lnTo>
                  <a:lnTo>
                    <a:pt x="97441" y="144494"/>
                  </a:lnTo>
                  <a:cubicBezTo>
                    <a:pt x="66675" y="152400"/>
                    <a:pt x="45149" y="180213"/>
                    <a:pt x="45149" y="211931"/>
                  </a:cubicBezTo>
                  <a:cubicBezTo>
                    <a:pt x="45149" y="248412"/>
                    <a:pt x="73724" y="278987"/>
                    <a:pt x="110109" y="281464"/>
                  </a:cubicBezTo>
                  <a:cubicBezTo>
                    <a:pt x="112014" y="281559"/>
                    <a:pt x="113443" y="281654"/>
                    <a:pt x="114872" y="281654"/>
                  </a:cubicBezTo>
                  <a:close/>
                </a:path>
              </a:pathLst>
            </a:custGeom>
            <a:solidFill>
              <a:srgbClr val="002856"/>
            </a:solidFill>
            <a:ln w="9525" cap="flat">
              <a:noFill/>
              <a:prstDash val="solid"/>
              <a:miter/>
            </a:ln>
          </p:spPr>
          <p:txBody>
            <a:bodyPr rtlCol="0" anchor="ctr"/>
            <a:lstStyle/>
            <a:p>
              <a:pPr>
                <a:buClr>
                  <a:srgbClr val="000000"/>
                </a:buClr>
                <a:buFont typeface="Arial"/>
                <a:buNone/>
              </a:pPr>
              <a:endParaRPr lang="en-US" sz="1400" kern="0" dirty="0">
                <a:solidFill>
                  <a:srgbClr val="000000"/>
                </a:solidFill>
                <a:cs typeface="Arial"/>
                <a:sym typeface="Arial"/>
              </a:endParaRPr>
            </a:p>
          </p:txBody>
        </p:sp>
        <p:sp>
          <p:nvSpPr>
            <p:cNvPr id="341" name="Freeform: Shape 196">
              <a:extLst>
                <a:ext uri="{FF2B5EF4-FFF2-40B4-BE49-F238E27FC236}">
                  <a16:creationId xmlns="" xmlns:a16="http://schemas.microsoft.com/office/drawing/2014/main" id="{D96439A9-B677-462D-85E0-1ACB4DEF9285}"/>
                </a:ext>
              </a:extLst>
            </p:cNvPr>
            <p:cNvSpPr/>
            <p:nvPr/>
          </p:nvSpPr>
          <p:spPr bwMode="gray">
            <a:xfrm>
              <a:off x="6873933" y="4552290"/>
              <a:ext cx="390525" cy="542925"/>
            </a:xfrm>
            <a:custGeom>
              <a:avLst/>
              <a:gdLst>
                <a:gd name="connsiteX0" fmla="*/ 292894 w 390525"/>
                <a:gd name="connsiteY0" fmla="*/ 254794 h 542925"/>
                <a:gd name="connsiteX1" fmla="*/ 292894 w 390525"/>
                <a:gd name="connsiteY1" fmla="*/ 337947 h 542925"/>
                <a:gd name="connsiteX2" fmla="*/ 266986 w 390525"/>
                <a:gd name="connsiteY2" fmla="*/ 316325 h 542925"/>
                <a:gd name="connsiteX3" fmla="*/ 242602 w 390525"/>
                <a:gd name="connsiteY3" fmla="*/ 345567 h 542925"/>
                <a:gd name="connsiteX4" fmla="*/ 311944 w 390525"/>
                <a:gd name="connsiteY4" fmla="*/ 403479 h 542925"/>
                <a:gd name="connsiteX5" fmla="*/ 381286 w 390525"/>
                <a:gd name="connsiteY5" fmla="*/ 345662 h 542925"/>
                <a:gd name="connsiteX6" fmla="*/ 356902 w 390525"/>
                <a:gd name="connsiteY6" fmla="*/ 316421 h 542925"/>
                <a:gd name="connsiteX7" fmla="*/ 330994 w 390525"/>
                <a:gd name="connsiteY7" fmla="*/ 337947 h 542925"/>
                <a:gd name="connsiteX8" fmla="*/ 330994 w 390525"/>
                <a:gd name="connsiteY8" fmla="*/ 254794 h 542925"/>
                <a:gd name="connsiteX9" fmla="*/ 330994 w 390525"/>
                <a:gd name="connsiteY9" fmla="*/ 245269 h 542925"/>
                <a:gd name="connsiteX10" fmla="*/ 330994 w 390525"/>
                <a:gd name="connsiteY10" fmla="*/ 216694 h 542925"/>
                <a:gd name="connsiteX11" fmla="*/ 235744 w 390525"/>
                <a:gd name="connsiteY11" fmla="*/ 216694 h 542925"/>
                <a:gd name="connsiteX12" fmla="*/ 216694 w 390525"/>
                <a:gd name="connsiteY12" fmla="*/ 216694 h 542925"/>
                <a:gd name="connsiteX13" fmla="*/ 216694 w 390525"/>
                <a:gd name="connsiteY13" fmla="*/ 159544 h 542925"/>
                <a:gd name="connsiteX14" fmla="*/ 273844 w 390525"/>
                <a:gd name="connsiteY14" fmla="*/ 159544 h 542925"/>
                <a:gd name="connsiteX15" fmla="*/ 311944 w 390525"/>
                <a:gd name="connsiteY15" fmla="*/ 159544 h 542925"/>
                <a:gd name="connsiteX16" fmla="*/ 311944 w 390525"/>
                <a:gd name="connsiteY16" fmla="*/ 121444 h 542925"/>
                <a:gd name="connsiteX17" fmla="*/ 311944 w 390525"/>
                <a:gd name="connsiteY17" fmla="*/ 45244 h 542925"/>
                <a:gd name="connsiteX18" fmla="*/ 311944 w 390525"/>
                <a:gd name="connsiteY18" fmla="*/ 7144 h 542925"/>
                <a:gd name="connsiteX19" fmla="*/ 273844 w 390525"/>
                <a:gd name="connsiteY19" fmla="*/ 7144 h 542925"/>
                <a:gd name="connsiteX20" fmla="*/ 121444 w 390525"/>
                <a:gd name="connsiteY20" fmla="*/ 7144 h 542925"/>
                <a:gd name="connsiteX21" fmla="*/ 83344 w 390525"/>
                <a:gd name="connsiteY21" fmla="*/ 7144 h 542925"/>
                <a:gd name="connsiteX22" fmla="*/ 83344 w 390525"/>
                <a:gd name="connsiteY22" fmla="*/ 45244 h 542925"/>
                <a:gd name="connsiteX23" fmla="*/ 83344 w 390525"/>
                <a:gd name="connsiteY23" fmla="*/ 121444 h 542925"/>
                <a:gd name="connsiteX24" fmla="*/ 83344 w 390525"/>
                <a:gd name="connsiteY24" fmla="*/ 159544 h 542925"/>
                <a:gd name="connsiteX25" fmla="*/ 121444 w 390525"/>
                <a:gd name="connsiteY25" fmla="*/ 159544 h 542925"/>
                <a:gd name="connsiteX26" fmla="*/ 178594 w 390525"/>
                <a:gd name="connsiteY26" fmla="*/ 159544 h 542925"/>
                <a:gd name="connsiteX27" fmla="*/ 178594 w 390525"/>
                <a:gd name="connsiteY27" fmla="*/ 216694 h 542925"/>
                <a:gd name="connsiteX28" fmla="*/ 159544 w 390525"/>
                <a:gd name="connsiteY28" fmla="*/ 216694 h 542925"/>
                <a:gd name="connsiteX29" fmla="*/ 64294 w 390525"/>
                <a:gd name="connsiteY29" fmla="*/ 216694 h 542925"/>
                <a:gd name="connsiteX30" fmla="*/ 64294 w 390525"/>
                <a:gd name="connsiteY30" fmla="*/ 245269 h 542925"/>
                <a:gd name="connsiteX31" fmla="*/ 64294 w 390525"/>
                <a:gd name="connsiteY31" fmla="*/ 254794 h 542925"/>
                <a:gd name="connsiteX32" fmla="*/ 64294 w 390525"/>
                <a:gd name="connsiteY32" fmla="*/ 337947 h 542925"/>
                <a:gd name="connsiteX33" fmla="*/ 38386 w 390525"/>
                <a:gd name="connsiteY33" fmla="*/ 316325 h 542925"/>
                <a:gd name="connsiteX34" fmla="*/ 14002 w 390525"/>
                <a:gd name="connsiteY34" fmla="*/ 345567 h 542925"/>
                <a:gd name="connsiteX35" fmla="*/ 83344 w 390525"/>
                <a:gd name="connsiteY35" fmla="*/ 403479 h 542925"/>
                <a:gd name="connsiteX36" fmla="*/ 152686 w 390525"/>
                <a:gd name="connsiteY36" fmla="*/ 345662 h 542925"/>
                <a:gd name="connsiteX37" fmla="*/ 128302 w 390525"/>
                <a:gd name="connsiteY37" fmla="*/ 316421 h 542925"/>
                <a:gd name="connsiteX38" fmla="*/ 102394 w 390525"/>
                <a:gd name="connsiteY38" fmla="*/ 337947 h 542925"/>
                <a:gd name="connsiteX39" fmla="*/ 102394 w 390525"/>
                <a:gd name="connsiteY39" fmla="*/ 254794 h 542925"/>
                <a:gd name="connsiteX40" fmla="*/ 159544 w 390525"/>
                <a:gd name="connsiteY40" fmla="*/ 254794 h 542925"/>
                <a:gd name="connsiteX41" fmla="*/ 235744 w 390525"/>
                <a:gd name="connsiteY41" fmla="*/ 254794 h 542925"/>
                <a:gd name="connsiteX42" fmla="*/ 292894 w 390525"/>
                <a:gd name="connsiteY42" fmla="*/ 254794 h 542925"/>
                <a:gd name="connsiteX43" fmla="*/ 121444 w 390525"/>
                <a:gd name="connsiteY43" fmla="*/ 121444 h 542925"/>
                <a:gd name="connsiteX44" fmla="*/ 121444 w 390525"/>
                <a:gd name="connsiteY44" fmla="*/ 45244 h 542925"/>
                <a:gd name="connsiteX45" fmla="*/ 273844 w 390525"/>
                <a:gd name="connsiteY45" fmla="*/ 45244 h 542925"/>
                <a:gd name="connsiteX46" fmla="*/ 273844 w 390525"/>
                <a:gd name="connsiteY46" fmla="*/ 121444 h 542925"/>
                <a:gd name="connsiteX47" fmla="*/ 216694 w 390525"/>
                <a:gd name="connsiteY47" fmla="*/ 121444 h 542925"/>
                <a:gd name="connsiteX48" fmla="*/ 178594 w 390525"/>
                <a:gd name="connsiteY48" fmla="*/ 121444 h 542925"/>
                <a:gd name="connsiteX49" fmla="*/ 121444 w 390525"/>
                <a:gd name="connsiteY49" fmla="*/ 121444 h 542925"/>
                <a:gd name="connsiteX50" fmla="*/ 350044 w 390525"/>
                <a:gd name="connsiteY50" fmla="*/ 407194 h 542925"/>
                <a:gd name="connsiteX51" fmla="*/ 273844 w 390525"/>
                <a:gd name="connsiteY51" fmla="*/ 407194 h 542925"/>
                <a:gd name="connsiteX52" fmla="*/ 235744 w 390525"/>
                <a:gd name="connsiteY52" fmla="*/ 407194 h 542925"/>
                <a:gd name="connsiteX53" fmla="*/ 235744 w 390525"/>
                <a:gd name="connsiteY53" fmla="*/ 445294 h 542925"/>
                <a:gd name="connsiteX54" fmla="*/ 235744 w 390525"/>
                <a:gd name="connsiteY54" fmla="*/ 502444 h 542925"/>
                <a:gd name="connsiteX55" fmla="*/ 235744 w 390525"/>
                <a:gd name="connsiteY55" fmla="*/ 540544 h 542925"/>
                <a:gd name="connsiteX56" fmla="*/ 273844 w 390525"/>
                <a:gd name="connsiteY56" fmla="*/ 540544 h 542925"/>
                <a:gd name="connsiteX57" fmla="*/ 350044 w 390525"/>
                <a:gd name="connsiteY57" fmla="*/ 540544 h 542925"/>
                <a:gd name="connsiteX58" fmla="*/ 388144 w 390525"/>
                <a:gd name="connsiteY58" fmla="*/ 540544 h 542925"/>
                <a:gd name="connsiteX59" fmla="*/ 388144 w 390525"/>
                <a:gd name="connsiteY59" fmla="*/ 502444 h 542925"/>
                <a:gd name="connsiteX60" fmla="*/ 388144 w 390525"/>
                <a:gd name="connsiteY60" fmla="*/ 445294 h 542925"/>
                <a:gd name="connsiteX61" fmla="*/ 388144 w 390525"/>
                <a:gd name="connsiteY61" fmla="*/ 407194 h 542925"/>
                <a:gd name="connsiteX62" fmla="*/ 350044 w 390525"/>
                <a:gd name="connsiteY62" fmla="*/ 407194 h 542925"/>
                <a:gd name="connsiteX63" fmla="*/ 350044 w 390525"/>
                <a:gd name="connsiteY63" fmla="*/ 502444 h 542925"/>
                <a:gd name="connsiteX64" fmla="*/ 273844 w 390525"/>
                <a:gd name="connsiteY64" fmla="*/ 502444 h 542925"/>
                <a:gd name="connsiteX65" fmla="*/ 273844 w 390525"/>
                <a:gd name="connsiteY65" fmla="*/ 445294 h 542925"/>
                <a:gd name="connsiteX66" fmla="*/ 350044 w 390525"/>
                <a:gd name="connsiteY66" fmla="*/ 445294 h 542925"/>
                <a:gd name="connsiteX67" fmla="*/ 350044 w 390525"/>
                <a:gd name="connsiteY67" fmla="*/ 502444 h 542925"/>
                <a:gd name="connsiteX68" fmla="*/ 45244 w 390525"/>
                <a:gd name="connsiteY68" fmla="*/ 407194 h 542925"/>
                <a:gd name="connsiteX69" fmla="*/ 7144 w 390525"/>
                <a:gd name="connsiteY69" fmla="*/ 407194 h 542925"/>
                <a:gd name="connsiteX70" fmla="*/ 7144 w 390525"/>
                <a:gd name="connsiteY70" fmla="*/ 445294 h 542925"/>
                <a:gd name="connsiteX71" fmla="*/ 7144 w 390525"/>
                <a:gd name="connsiteY71" fmla="*/ 502444 h 542925"/>
                <a:gd name="connsiteX72" fmla="*/ 7144 w 390525"/>
                <a:gd name="connsiteY72" fmla="*/ 540544 h 542925"/>
                <a:gd name="connsiteX73" fmla="*/ 45244 w 390525"/>
                <a:gd name="connsiteY73" fmla="*/ 540544 h 542925"/>
                <a:gd name="connsiteX74" fmla="*/ 121444 w 390525"/>
                <a:gd name="connsiteY74" fmla="*/ 540544 h 542925"/>
                <a:gd name="connsiteX75" fmla="*/ 159544 w 390525"/>
                <a:gd name="connsiteY75" fmla="*/ 540544 h 542925"/>
                <a:gd name="connsiteX76" fmla="*/ 159544 w 390525"/>
                <a:gd name="connsiteY76" fmla="*/ 502444 h 542925"/>
                <a:gd name="connsiteX77" fmla="*/ 159544 w 390525"/>
                <a:gd name="connsiteY77" fmla="*/ 445294 h 542925"/>
                <a:gd name="connsiteX78" fmla="*/ 159544 w 390525"/>
                <a:gd name="connsiteY78" fmla="*/ 407194 h 542925"/>
                <a:gd name="connsiteX79" fmla="*/ 121444 w 390525"/>
                <a:gd name="connsiteY79" fmla="*/ 407194 h 542925"/>
                <a:gd name="connsiteX80" fmla="*/ 45244 w 390525"/>
                <a:gd name="connsiteY80" fmla="*/ 407194 h 542925"/>
                <a:gd name="connsiteX81" fmla="*/ 121444 w 390525"/>
                <a:gd name="connsiteY81" fmla="*/ 502444 h 542925"/>
                <a:gd name="connsiteX82" fmla="*/ 45244 w 390525"/>
                <a:gd name="connsiteY82" fmla="*/ 502444 h 542925"/>
                <a:gd name="connsiteX83" fmla="*/ 45244 w 390525"/>
                <a:gd name="connsiteY83" fmla="*/ 445294 h 542925"/>
                <a:gd name="connsiteX84" fmla="*/ 121444 w 390525"/>
                <a:gd name="connsiteY84" fmla="*/ 445294 h 542925"/>
                <a:gd name="connsiteX85" fmla="*/ 121444 w 390525"/>
                <a:gd name="connsiteY85" fmla="*/ 502444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0525" h="542925">
                  <a:moveTo>
                    <a:pt x="292894" y="254794"/>
                  </a:moveTo>
                  <a:lnTo>
                    <a:pt x="292894" y="337947"/>
                  </a:lnTo>
                  <a:lnTo>
                    <a:pt x="266986" y="316325"/>
                  </a:lnTo>
                  <a:lnTo>
                    <a:pt x="242602" y="345567"/>
                  </a:lnTo>
                  <a:lnTo>
                    <a:pt x="311944" y="403479"/>
                  </a:lnTo>
                  <a:lnTo>
                    <a:pt x="381286" y="345662"/>
                  </a:lnTo>
                  <a:lnTo>
                    <a:pt x="356902" y="316421"/>
                  </a:lnTo>
                  <a:lnTo>
                    <a:pt x="330994" y="337947"/>
                  </a:lnTo>
                  <a:lnTo>
                    <a:pt x="330994" y="254794"/>
                  </a:lnTo>
                  <a:lnTo>
                    <a:pt x="330994" y="245269"/>
                  </a:lnTo>
                  <a:lnTo>
                    <a:pt x="330994" y="216694"/>
                  </a:lnTo>
                  <a:lnTo>
                    <a:pt x="235744" y="216694"/>
                  </a:lnTo>
                  <a:lnTo>
                    <a:pt x="216694" y="216694"/>
                  </a:lnTo>
                  <a:lnTo>
                    <a:pt x="216694" y="159544"/>
                  </a:lnTo>
                  <a:lnTo>
                    <a:pt x="273844" y="159544"/>
                  </a:lnTo>
                  <a:lnTo>
                    <a:pt x="311944" y="159544"/>
                  </a:lnTo>
                  <a:lnTo>
                    <a:pt x="311944" y="121444"/>
                  </a:lnTo>
                  <a:lnTo>
                    <a:pt x="311944" y="45244"/>
                  </a:lnTo>
                  <a:lnTo>
                    <a:pt x="311944" y="7144"/>
                  </a:lnTo>
                  <a:lnTo>
                    <a:pt x="273844" y="7144"/>
                  </a:lnTo>
                  <a:lnTo>
                    <a:pt x="121444" y="7144"/>
                  </a:lnTo>
                  <a:lnTo>
                    <a:pt x="83344" y="7144"/>
                  </a:lnTo>
                  <a:lnTo>
                    <a:pt x="83344" y="45244"/>
                  </a:lnTo>
                  <a:lnTo>
                    <a:pt x="83344" y="121444"/>
                  </a:lnTo>
                  <a:lnTo>
                    <a:pt x="83344" y="159544"/>
                  </a:lnTo>
                  <a:lnTo>
                    <a:pt x="121444" y="159544"/>
                  </a:lnTo>
                  <a:lnTo>
                    <a:pt x="178594" y="159544"/>
                  </a:lnTo>
                  <a:lnTo>
                    <a:pt x="178594" y="216694"/>
                  </a:lnTo>
                  <a:lnTo>
                    <a:pt x="159544" y="216694"/>
                  </a:lnTo>
                  <a:lnTo>
                    <a:pt x="64294" y="216694"/>
                  </a:lnTo>
                  <a:lnTo>
                    <a:pt x="64294" y="245269"/>
                  </a:lnTo>
                  <a:lnTo>
                    <a:pt x="64294" y="254794"/>
                  </a:lnTo>
                  <a:lnTo>
                    <a:pt x="64294" y="337947"/>
                  </a:lnTo>
                  <a:lnTo>
                    <a:pt x="38386" y="316325"/>
                  </a:lnTo>
                  <a:lnTo>
                    <a:pt x="14002" y="345567"/>
                  </a:lnTo>
                  <a:lnTo>
                    <a:pt x="83344" y="403479"/>
                  </a:lnTo>
                  <a:lnTo>
                    <a:pt x="152686" y="345662"/>
                  </a:lnTo>
                  <a:lnTo>
                    <a:pt x="128302" y="316421"/>
                  </a:lnTo>
                  <a:lnTo>
                    <a:pt x="102394" y="337947"/>
                  </a:lnTo>
                  <a:lnTo>
                    <a:pt x="102394" y="254794"/>
                  </a:lnTo>
                  <a:lnTo>
                    <a:pt x="159544" y="254794"/>
                  </a:lnTo>
                  <a:lnTo>
                    <a:pt x="235744" y="254794"/>
                  </a:lnTo>
                  <a:lnTo>
                    <a:pt x="292894" y="254794"/>
                  </a:lnTo>
                  <a:close/>
                  <a:moveTo>
                    <a:pt x="121444" y="121444"/>
                  </a:moveTo>
                  <a:lnTo>
                    <a:pt x="121444" y="45244"/>
                  </a:lnTo>
                  <a:lnTo>
                    <a:pt x="273844" y="45244"/>
                  </a:lnTo>
                  <a:lnTo>
                    <a:pt x="273844" y="121444"/>
                  </a:lnTo>
                  <a:lnTo>
                    <a:pt x="216694" y="121444"/>
                  </a:lnTo>
                  <a:lnTo>
                    <a:pt x="178594" y="121444"/>
                  </a:lnTo>
                  <a:lnTo>
                    <a:pt x="121444" y="121444"/>
                  </a:lnTo>
                  <a:close/>
                  <a:moveTo>
                    <a:pt x="350044" y="407194"/>
                  </a:moveTo>
                  <a:lnTo>
                    <a:pt x="273844" y="407194"/>
                  </a:lnTo>
                  <a:lnTo>
                    <a:pt x="235744" y="407194"/>
                  </a:lnTo>
                  <a:lnTo>
                    <a:pt x="235744" y="445294"/>
                  </a:lnTo>
                  <a:lnTo>
                    <a:pt x="235744" y="502444"/>
                  </a:lnTo>
                  <a:lnTo>
                    <a:pt x="235744" y="540544"/>
                  </a:lnTo>
                  <a:lnTo>
                    <a:pt x="273844" y="540544"/>
                  </a:lnTo>
                  <a:lnTo>
                    <a:pt x="350044" y="540544"/>
                  </a:lnTo>
                  <a:lnTo>
                    <a:pt x="388144" y="540544"/>
                  </a:lnTo>
                  <a:lnTo>
                    <a:pt x="388144" y="502444"/>
                  </a:lnTo>
                  <a:lnTo>
                    <a:pt x="388144" y="445294"/>
                  </a:lnTo>
                  <a:lnTo>
                    <a:pt x="388144" y="407194"/>
                  </a:lnTo>
                  <a:lnTo>
                    <a:pt x="350044" y="407194"/>
                  </a:lnTo>
                  <a:close/>
                  <a:moveTo>
                    <a:pt x="350044" y="502444"/>
                  </a:moveTo>
                  <a:lnTo>
                    <a:pt x="273844" y="502444"/>
                  </a:lnTo>
                  <a:lnTo>
                    <a:pt x="273844" y="445294"/>
                  </a:lnTo>
                  <a:lnTo>
                    <a:pt x="350044" y="445294"/>
                  </a:lnTo>
                  <a:lnTo>
                    <a:pt x="350044" y="502444"/>
                  </a:lnTo>
                  <a:close/>
                  <a:moveTo>
                    <a:pt x="45244" y="407194"/>
                  </a:moveTo>
                  <a:lnTo>
                    <a:pt x="7144" y="407194"/>
                  </a:lnTo>
                  <a:lnTo>
                    <a:pt x="7144" y="445294"/>
                  </a:lnTo>
                  <a:lnTo>
                    <a:pt x="7144" y="502444"/>
                  </a:lnTo>
                  <a:lnTo>
                    <a:pt x="7144" y="540544"/>
                  </a:lnTo>
                  <a:lnTo>
                    <a:pt x="45244" y="540544"/>
                  </a:lnTo>
                  <a:lnTo>
                    <a:pt x="121444" y="540544"/>
                  </a:lnTo>
                  <a:lnTo>
                    <a:pt x="159544" y="540544"/>
                  </a:lnTo>
                  <a:lnTo>
                    <a:pt x="159544" y="502444"/>
                  </a:lnTo>
                  <a:lnTo>
                    <a:pt x="159544" y="445294"/>
                  </a:lnTo>
                  <a:lnTo>
                    <a:pt x="159544" y="407194"/>
                  </a:lnTo>
                  <a:lnTo>
                    <a:pt x="121444" y="407194"/>
                  </a:lnTo>
                  <a:lnTo>
                    <a:pt x="45244" y="407194"/>
                  </a:lnTo>
                  <a:close/>
                  <a:moveTo>
                    <a:pt x="121444" y="502444"/>
                  </a:moveTo>
                  <a:lnTo>
                    <a:pt x="45244" y="502444"/>
                  </a:lnTo>
                  <a:lnTo>
                    <a:pt x="45244" y="445294"/>
                  </a:lnTo>
                  <a:lnTo>
                    <a:pt x="121444" y="445294"/>
                  </a:lnTo>
                  <a:lnTo>
                    <a:pt x="121444" y="502444"/>
                  </a:lnTo>
                  <a:close/>
                </a:path>
              </a:pathLst>
            </a:custGeom>
            <a:solidFill>
              <a:srgbClr val="002856"/>
            </a:solidFill>
            <a:ln w="9525" cap="flat">
              <a:noFill/>
              <a:prstDash val="solid"/>
              <a:miter/>
            </a:ln>
          </p:spPr>
          <p:txBody>
            <a:bodyPr rtlCol="0" anchor="ctr"/>
            <a:lstStyle/>
            <a:p>
              <a:pPr>
                <a:buClr>
                  <a:srgbClr val="000000"/>
                </a:buClr>
                <a:buFont typeface="Arial"/>
                <a:buNone/>
              </a:pPr>
              <a:endParaRPr lang="en-US" sz="1400" kern="0" dirty="0">
                <a:solidFill>
                  <a:srgbClr val="000000"/>
                </a:solidFill>
                <a:cs typeface="Arial"/>
                <a:sym typeface="Arial"/>
              </a:endParaRPr>
            </a:p>
          </p:txBody>
        </p:sp>
        <p:grpSp>
          <p:nvGrpSpPr>
            <p:cNvPr id="343" name="Group 342"/>
            <p:cNvGrpSpPr>
              <a:grpSpLocks noChangeAspect="1"/>
            </p:cNvGrpSpPr>
            <p:nvPr/>
          </p:nvGrpSpPr>
          <p:grpSpPr bwMode="gray">
            <a:xfrm>
              <a:off x="4407010" y="3035506"/>
              <a:ext cx="1155533" cy="365760"/>
              <a:chOff x="4467225" y="5386971"/>
              <a:chExt cx="1434386" cy="454025"/>
            </a:xfrm>
          </p:grpSpPr>
          <p:grpSp>
            <p:nvGrpSpPr>
              <p:cNvPr id="344" name="Group 343"/>
              <p:cNvGrpSpPr/>
              <p:nvPr/>
            </p:nvGrpSpPr>
            <p:grpSpPr bwMode="gray">
              <a:xfrm>
                <a:off x="4467225" y="5386971"/>
                <a:ext cx="538957" cy="454025"/>
                <a:chOff x="4467225" y="5407025"/>
                <a:chExt cx="538957" cy="454025"/>
              </a:xfrm>
            </p:grpSpPr>
            <p:sp>
              <p:nvSpPr>
                <p:cNvPr id="354" name="Freeform 5"/>
                <p:cNvSpPr>
                  <a:spLocks/>
                </p:cNvSpPr>
                <p:nvPr/>
              </p:nvSpPr>
              <p:spPr bwMode="gray">
                <a:xfrm>
                  <a:off x="4541044" y="5407025"/>
                  <a:ext cx="465138" cy="454025"/>
                </a:xfrm>
                <a:custGeom>
                  <a:avLst/>
                  <a:gdLst>
                    <a:gd name="T0" fmla="*/ 160 w 293"/>
                    <a:gd name="T1" fmla="*/ 131 h 286"/>
                    <a:gd name="T2" fmla="*/ 230 w 293"/>
                    <a:gd name="T3" fmla="*/ 131 h 286"/>
                    <a:gd name="T4" fmla="*/ 230 w 293"/>
                    <a:gd name="T5" fmla="*/ 99 h 286"/>
                    <a:gd name="T6" fmla="*/ 194 w 293"/>
                    <a:gd name="T7" fmla="*/ 99 h 286"/>
                    <a:gd name="T8" fmla="*/ 194 w 293"/>
                    <a:gd name="T9" fmla="*/ 0 h 286"/>
                    <a:gd name="T10" fmla="*/ 293 w 293"/>
                    <a:gd name="T11" fmla="*/ 0 h 286"/>
                    <a:gd name="T12" fmla="*/ 293 w 293"/>
                    <a:gd name="T13" fmla="*/ 99 h 286"/>
                    <a:gd name="T14" fmla="*/ 257 w 293"/>
                    <a:gd name="T15" fmla="*/ 99 h 286"/>
                    <a:gd name="T16" fmla="*/ 257 w 293"/>
                    <a:gd name="T17" fmla="*/ 99 h 286"/>
                    <a:gd name="T18" fmla="*/ 257 w 293"/>
                    <a:gd name="T19" fmla="*/ 99 h 286"/>
                    <a:gd name="T20" fmla="*/ 257 w 293"/>
                    <a:gd name="T21" fmla="*/ 155 h 286"/>
                    <a:gd name="T22" fmla="*/ 160 w 293"/>
                    <a:gd name="T23" fmla="*/ 155 h 286"/>
                    <a:gd name="T24" fmla="*/ 160 w 293"/>
                    <a:gd name="T25" fmla="*/ 189 h 286"/>
                    <a:gd name="T26" fmla="*/ 196 w 293"/>
                    <a:gd name="T27" fmla="*/ 189 h 286"/>
                    <a:gd name="T28" fmla="*/ 196 w 293"/>
                    <a:gd name="T29" fmla="*/ 286 h 286"/>
                    <a:gd name="T30" fmla="*/ 97 w 293"/>
                    <a:gd name="T31" fmla="*/ 286 h 286"/>
                    <a:gd name="T32" fmla="*/ 97 w 293"/>
                    <a:gd name="T33" fmla="*/ 189 h 286"/>
                    <a:gd name="T34" fmla="*/ 133 w 293"/>
                    <a:gd name="T35" fmla="*/ 189 h 286"/>
                    <a:gd name="T36" fmla="*/ 133 w 293"/>
                    <a:gd name="T37" fmla="*/ 155 h 286"/>
                    <a:gd name="T38" fmla="*/ 36 w 293"/>
                    <a:gd name="T39" fmla="*/ 155 h 286"/>
                    <a:gd name="T40" fmla="*/ 36 w 293"/>
                    <a:gd name="T41" fmla="*/ 99 h 286"/>
                    <a:gd name="T42" fmla="*/ 0 w 293"/>
                    <a:gd name="T43" fmla="*/ 99 h 286"/>
                    <a:gd name="T44" fmla="*/ 0 w 293"/>
                    <a:gd name="T45" fmla="*/ 0 h 286"/>
                    <a:gd name="T46" fmla="*/ 97 w 293"/>
                    <a:gd name="T47" fmla="*/ 0 h 286"/>
                    <a:gd name="T48" fmla="*/ 97 w 293"/>
                    <a:gd name="T49" fmla="*/ 99 h 286"/>
                    <a:gd name="T50" fmla="*/ 61 w 293"/>
                    <a:gd name="T51" fmla="*/ 99 h 286"/>
                    <a:gd name="T52" fmla="*/ 61 w 293"/>
                    <a:gd name="T53" fmla="*/ 131 h 286"/>
                    <a:gd name="T54" fmla="*/ 133 w 293"/>
                    <a:gd name="T55" fmla="*/ 131 h 286"/>
                    <a:gd name="T56" fmla="*/ 160 w 293"/>
                    <a:gd name="T57" fmla="*/ 13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3" h="286">
                      <a:moveTo>
                        <a:pt x="160" y="131"/>
                      </a:moveTo>
                      <a:lnTo>
                        <a:pt x="230" y="131"/>
                      </a:lnTo>
                      <a:lnTo>
                        <a:pt x="230" y="99"/>
                      </a:lnTo>
                      <a:lnTo>
                        <a:pt x="194" y="99"/>
                      </a:lnTo>
                      <a:lnTo>
                        <a:pt x="194" y="0"/>
                      </a:lnTo>
                      <a:lnTo>
                        <a:pt x="293" y="0"/>
                      </a:lnTo>
                      <a:lnTo>
                        <a:pt x="293" y="99"/>
                      </a:lnTo>
                      <a:lnTo>
                        <a:pt x="257" y="99"/>
                      </a:lnTo>
                      <a:lnTo>
                        <a:pt x="257" y="99"/>
                      </a:lnTo>
                      <a:lnTo>
                        <a:pt x="257" y="99"/>
                      </a:lnTo>
                      <a:lnTo>
                        <a:pt x="257" y="155"/>
                      </a:lnTo>
                      <a:lnTo>
                        <a:pt x="160" y="155"/>
                      </a:lnTo>
                      <a:lnTo>
                        <a:pt x="160" y="189"/>
                      </a:lnTo>
                      <a:lnTo>
                        <a:pt x="196" y="189"/>
                      </a:lnTo>
                      <a:lnTo>
                        <a:pt x="196" y="286"/>
                      </a:lnTo>
                      <a:lnTo>
                        <a:pt x="97" y="286"/>
                      </a:lnTo>
                      <a:lnTo>
                        <a:pt x="97" y="189"/>
                      </a:lnTo>
                      <a:lnTo>
                        <a:pt x="133" y="189"/>
                      </a:lnTo>
                      <a:lnTo>
                        <a:pt x="133" y="155"/>
                      </a:lnTo>
                      <a:lnTo>
                        <a:pt x="36" y="155"/>
                      </a:lnTo>
                      <a:lnTo>
                        <a:pt x="36" y="99"/>
                      </a:lnTo>
                      <a:lnTo>
                        <a:pt x="0" y="99"/>
                      </a:lnTo>
                      <a:lnTo>
                        <a:pt x="0" y="0"/>
                      </a:lnTo>
                      <a:lnTo>
                        <a:pt x="97" y="0"/>
                      </a:lnTo>
                      <a:lnTo>
                        <a:pt x="97" y="99"/>
                      </a:lnTo>
                      <a:lnTo>
                        <a:pt x="61" y="99"/>
                      </a:lnTo>
                      <a:lnTo>
                        <a:pt x="61" y="131"/>
                      </a:lnTo>
                      <a:lnTo>
                        <a:pt x="133" y="131"/>
                      </a:lnTo>
                      <a:lnTo>
                        <a:pt x="160" y="131"/>
                      </a:lnTo>
                      <a:close/>
                    </a:path>
                  </a:pathLst>
                </a:custGeom>
                <a:solidFill>
                  <a:srgbClr val="0028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5" name="Freeform 6"/>
                <p:cNvSpPr>
                  <a:spLocks/>
                </p:cNvSpPr>
                <p:nvPr/>
              </p:nvSpPr>
              <p:spPr bwMode="gray">
                <a:xfrm>
                  <a:off x="4467225" y="5407025"/>
                  <a:ext cx="465138" cy="454025"/>
                </a:xfrm>
                <a:custGeom>
                  <a:avLst/>
                  <a:gdLst>
                    <a:gd name="T0" fmla="*/ 160 w 293"/>
                    <a:gd name="T1" fmla="*/ 131 h 286"/>
                    <a:gd name="T2" fmla="*/ 230 w 293"/>
                    <a:gd name="T3" fmla="*/ 131 h 286"/>
                    <a:gd name="T4" fmla="*/ 230 w 293"/>
                    <a:gd name="T5" fmla="*/ 99 h 286"/>
                    <a:gd name="T6" fmla="*/ 194 w 293"/>
                    <a:gd name="T7" fmla="*/ 99 h 286"/>
                    <a:gd name="T8" fmla="*/ 194 w 293"/>
                    <a:gd name="T9" fmla="*/ 0 h 286"/>
                    <a:gd name="T10" fmla="*/ 293 w 293"/>
                    <a:gd name="T11" fmla="*/ 0 h 286"/>
                    <a:gd name="T12" fmla="*/ 293 w 293"/>
                    <a:gd name="T13" fmla="*/ 99 h 286"/>
                    <a:gd name="T14" fmla="*/ 257 w 293"/>
                    <a:gd name="T15" fmla="*/ 99 h 286"/>
                    <a:gd name="T16" fmla="*/ 257 w 293"/>
                    <a:gd name="T17" fmla="*/ 99 h 286"/>
                    <a:gd name="T18" fmla="*/ 257 w 293"/>
                    <a:gd name="T19" fmla="*/ 99 h 286"/>
                    <a:gd name="T20" fmla="*/ 257 w 293"/>
                    <a:gd name="T21" fmla="*/ 155 h 286"/>
                    <a:gd name="T22" fmla="*/ 160 w 293"/>
                    <a:gd name="T23" fmla="*/ 155 h 286"/>
                    <a:gd name="T24" fmla="*/ 160 w 293"/>
                    <a:gd name="T25" fmla="*/ 189 h 286"/>
                    <a:gd name="T26" fmla="*/ 196 w 293"/>
                    <a:gd name="T27" fmla="*/ 189 h 286"/>
                    <a:gd name="T28" fmla="*/ 196 w 293"/>
                    <a:gd name="T29" fmla="*/ 286 h 286"/>
                    <a:gd name="T30" fmla="*/ 97 w 293"/>
                    <a:gd name="T31" fmla="*/ 286 h 286"/>
                    <a:gd name="T32" fmla="*/ 97 w 293"/>
                    <a:gd name="T33" fmla="*/ 189 h 286"/>
                    <a:gd name="T34" fmla="*/ 133 w 293"/>
                    <a:gd name="T35" fmla="*/ 189 h 286"/>
                    <a:gd name="T36" fmla="*/ 133 w 293"/>
                    <a:gd name="T37" fmla="*/ 155 h 286"/>
                    <a:gd name="T38" fmla="*/ 36 w 293"/>
                    <a:gd name="T39" fmla="*/ 155 h 286"/>
                    <a:gd name="T40" fmla="*/ 36 w 293"/>
                    <a:gd name="T41" fmla="*/ 99 h 286"/>
                    <a:gd name="T42" fmla="*/ 0 w 293"/>
                    <a:gd name="T43" fmla="*/ 99 h 286"/>
                    <a:gd name="T44" fmla="*/ 0 w 293"/>
                    <a:gd name="T45" fmla="*/ 0 h 286"/>
                    <a:gd name="T46" fmla="*/ 97 w 293"/>
                    <a:gd name="T47" fmla="*/ 0 h 286"/>
                    <a:gd name="T48" fmla="*/ 97 w 293"/>
                    <a:gd name="T49" fmla="*/ 99 h 286"/>
                    <a:gd name="T50" fmla="*/ 61 w 293"/>
                    <a:gd name="T51" fmla="*/ 99 h 286"/>
                    <a:gd name="T52" fmla="*/ 61 w 293"/>
                    <a:gd name="T53" fmla="*/ 131 h 286"/>
                    <a:gd name="T54" fmla="*/ 133 w 293"/>
                    <a:gd name="T55" fmla="*/ 13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3" h="286">
                      <a:moveTo>
                        <a:pt x="160" y="131"/>
                      </a:moveTo>
                      <a:lnTo>
                        <a:pt x="230" y="131"/>
                      </a:lnTo>
                      <a:lnTo>
                        <a:pt x="230" y="99"/>
                      </a:lnTo>
                      <a:lnTo>
                        <a:pt x="194" y="99"/>
                      </a:lnTo>
                      <a:lnTo>
                        <a:pt x="194" y="0"/>
                      </a:lnTo>
                      <a:lnTo>
                        <a:pt x="293" y="0"/>
                      </a:lnTo>
                      <a:lnTo>
                        <a:pt x="293" y="99"/>
                      </a:lnTo>
                      <a:lnTo>
                        <a:pt x="257" y="99"/>
                      </a:lnTo>
                      <a:lnTo>
                        <a:pt x="257" y="99"/>
                      </a:lnTo>
                      <a:lnTo>
                        <a:pt x="257" y="99"/>
                      </a:lnTo>
                      <a:lnTo>
                        <a:pt x="257" y="155"/>
                      </a:lnTo>
                      <a:lnTo>
                        <a:pt x="160" y="155"/>
                      </a:lnTo>
                      <a:lnTo>
                        <a:pt x="160" y="189"/>
                      </a:lnTo>
                      <a:lnTo>
                        <a:pt x="196" y="189"/>
                      </a:lnTo>
                      <a:lnTo>
                        <a:pt x="196" y="286"/>
                      </a:lnTo>
                      <a:lnTo>
                        <a:pt x="97" y="286"/>
                      </a:lnTo>
                      <a:lnTo>
                        <a:pt x="97" y="189"/>
                      </a:lnTo>
                      <a:lnTo>
                        <a:pt x="133" y="189"/>
                      </a:lnTo>
                      <a:lnTo>
                        <a:pt x="133" y="155"/>
                      </a:lnTo>
                      <a:lnTo>
                        <a:pt x="36" y="155"/>
                      </a:lnTo>
                      <a:lnTo>
                        <a:pt x="36" y="99"/>
                      </a:lnTo>
                      <a:lnTo>
                        <a:pt x="0" y="99"/>
                      </a:lnTo>
                      <a:lnTo>
                        <a:pt x="0" y="0"/>
                      </a:lnTo>
                      <a:lnTo>
                        <a:pt x="97" y="0"/>
                      </a:lnTo>
                      <a:lnTo>
                        <a:pt x="97" y="99"/>
                      </a:lnTo>
                      <a:lnTo>
                        <a:pt x="61" y="99"/>
                      </a:lnTo>
                      <a:lnTo>
                        <a:pt x="61" y="131"/>
                      </a:lnTo>
                      <a:lnTo>
                        <a:pt x="133" y="13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6" name="Freeform 7"/>
                <p:cNvSpPr>
                  <a:spLocks/>
                </p:cNvSpPr>
                <p:nvPr/>
              </p:nvSpPr>
              <p:spPr bwMode="gray">
                <a:xfrm>
                  <a:off x="4733925" y="5745163"/>
                  <a:ext cx="73025" cy="76200"/>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 name="T12" fmla="*/ 0 w 46"/>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6" h="48">
                      <a:moveTo>
                        <a:pt x="0" y="48"/>
                      </a:moveTo>
                      <a:lnTo>
                        <a:pt x="46" y="48"/>
                      </a:lnTo>
                      <a:lnTo>
                        <a:pt x="46" y="0"/>
                      </a:lnTo>
                      <a:lnTo>
                        <a:pt x="0" y="0"/>
                      </a:lnTo>
                      <a:lnTo>
                        <a:pt x="0" y="48"/>
                      </a:lnTo>
                      <a:lnTo>
                        <a:pt x="0" y="48"/>
                      </a:lnTo>
                      <a:lnTo>
                        <a:pt x="0" y="48"/>
                      </a:lnTo>
                      <a:close/>
                    </a:path>
                  </a:pathLst>
                </a:custGeom>
                <a:solidFill>
                  <a:srgbClr val="C0D1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7" name="Freeform 8"/>
                <p:cNvSpPr>
                  <a:spLocks/>
                </p:cNvSpPr>
                <p:nvPr/>
              </p:nvSpPr>
              <p:spPr bwMode="gray">
                <a:xfrm>
                  <a:off x="4575175" y="5448300"/>
                  <a:ext cx="77788" cy="73025"/>
                </a:xfrm>
                <a:custGeom>
                  <a:avLst/>
                  <a:gdLst>
                    <a:gd name="T0" fmla="*/ 49 w 49"/>
                    <a:gd name="T1" fmla="*/ 0 h 46"/>
                    <a:gd name="T2" fmla="*/ 0 w 49"/>
                    <a:gd name="T3" fmla="*/ 0 h 46"/>
                    <a:gd name="T4" fmla="*/ 0 w 49"/>
                    <a:gd name="T5" fmla="*/ 46 h 46"/>
                    <a:gd name="T6" fmla="*/ 49 w 49"/>
                    <a:gd name="T7" fmla="*/ 46 h 46"/>
                    <a:gd name="T8" fmla="*/ 49 w 49"/>
                    <a:gd name="T9" fmla="*/ 0 h 46"/>
                    <a:gd name="T10" fmla="*/ 49 w 49"/>
                    <a:gd name="T11" fmla="*/ 0 h 46"/>
                    <a:gd name="T12" fmla="*/ 49 w 49"/>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9" h="46">
                      <a:moveTo>
                        <a:pt x="49" y="0"/>
                      </a:moveTo>
                      <a:lnTo>
                        <a:pt x="0" y="0"/>
                      </a:lnTo>
                      <a:lnTo>
                        <a:pt x="0" y="46"/>
                      </a:lnTo>
                      <a:lnTo>
                        <a:pt x="49" y="46"/>
                      </a:lnTo>
                      <a:lnTo>
                        <a:pt x="49" y="0"/>
                      </a:lnTo>
                      <a:lnTo>
                        <a:pt x="49" y="0"/>
                      </a:lnTo>
                      <a:lnTo>
                        <a:pt x="49" y="0"/>
                      </a:lnTo>
                      <a:close/>
                    </a:path>
                  </a:pathLst>
                </a:custGeom>
                <a:solidFill>
                  <a:srgbClr val="C0D1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8" name="Freeform 9"/>
                <p:cNvSpPr>
                  <a:spLocks/>
                </p:cNvSpPr>
                <p:nvPr/>
              </p:nvSpPr>
              <p:spPr bwMode="gray">
                <a:xfrm>
                  <a:off x="4887913" y="5448300"/>
                  <a:ext cx="73025" cy="73025"/>
                </a:xfrm>
                <a:custGeom>
                  <a:avLst/>
                  <a:gdLst>
                    <a:gd name="T0" fmla="*/ 46 w 46"/>
                    <a:gd name="T1" fmla="*/ 0 h 46"/>
                    <a:gd name="T2" fmla="*/ 0 w 46"/>
                    <a:gd name="T3" fmla="*/ 0 h 46"/>
                    <a:gd name="T4" fmla="*/ 0 w 46"/>
                    <a:gd name="T5" fmla="*/ 46 h 46"/>
                    <a:gd name="T6" fmla="*/ 46 w 46"/>
                    <a:gd name="T7" fmla="*/ 46 h 46"/>
                    <a:gd name="T8" fmla="*/ 46 w 46"/>
                    <a:gd name="T9" fmla="*/ 0 h 46"/>
                    <a:gd name="T10" fmla="*/ 46 w 46"/>
                    <a:gd name="T11" fmla="*/ 0 h 46"/>
                    <a:gd name="T12" fmla="*/ 46 w 46"/>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6" h="46">
                      <a:moveTo>
                        <a:pt x="46" y="0"/>
                      </a:moveTo>
                      <a:lnTo>
                        <a:pt x="0" y="0"/>
                      </a:lnTo>
                      <a:lnTo>
                        <a:pt x="0" y="46"/>
                      </a:lnTo>
                      <a:lnTo>
                        <a:pt x="46" y="46"/>
                      </a:lnTo>
                      <a:lnTo>
                        <a:pt x="46" y="0"/>
                      </a:lnTo>
                      <a:lnTo>
                        <a:pt x="46" y="0"/>
                      </a:lnTo>
                      <a:lnTo>
                        <a:pt x="46" y="0"/>
                      </a:lnTo>
                      <a:close/>
                    </a:path>
                  </a:pathLst>
                </a:custGeom>
                <a:solidFill>
                  <a:srgbClr val="C0D1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5" name="Group 344"/>
              <p:cNvGrpSpPr/>
              <p:nvPr/>
            </p:nvGrpSpPr>
            <p:grpSpPr bwMode="gray">
              <a:xfrm flipH="1" flipV="1">
                <a:off x="5365036" y="5386971"/>
                <a:ext cx="536575" cy="454025"/>
                <a:chOff x="4467225" y="5407025"/>
                <a:chExt cx="536575" cy="454025"/>
              </a:xfrm>
            </p:grpSpPr>
            <p:sp>
              <p:nvSpPr>
                <p:cNvPr id="349" name="Freeform 5"/>
                <p:cNvSpPr>
                  <a:spLocks/>
                </p:cNvSpPr>
                <p:nvPr/>
              </p:nvSpPr>
              <p:spPr bwMode="gray">
                <a:xfrm>
                  <a:off x="4538662" y="5407025"/>
                  <a:ext cx="465138" cy="454025"/>
                </a:xfrm>
                <a:custGeom>
                  <a:avLst/>
                  <a:gdLst>
                    <a:gd name="T0" fmla="*/ 160 w 293"/>
                    <a:gd name="T1" fmla="*/ 131 h 286"/>
                    <a:gd name="T2" fmla="*/ 230 w 293"/>
                    <a:gd name="T3" fmla="*/ 131 h 286"/>
                    <a:gd name="T4" fmla="*/ 230 w 293"/>
                    <a:gd name="T5" fmla="*/ 99 h 286"/>
                    <a:gd name="T6" fmla="*/ 194 w 293"/>
                    <a:gd name="T7" fmla="*/ 99 h 286"/>
                    <a:gd name="T8" fmla="*/ 194 w 293"/>
                    <a:gd name="T9" fmla="*/ 0 h 286"/>
                    <a:gd name="T10" fmla="*/ 293 w 293"/>
                    <a:gd name="T11" fmla="*/ 0 h 286"/>
                    <a:gd name="T12" fmla="*/ 293 w 293"/>
                    <a:gd name="T13" fmla="*/ 99 h 286"/>
                    <a:gd name="T14" fmla="*/ 257 w 293"/>
                    <a:gd name="T15" fmla="*/ 99 h 286"/>
                    <a:gd name="T16" fmla="*/ 257 w 293"/>
                    <a:gd name="T17" fmla="*/ 99 h 286"/>
                    <a:gd name="T18" fmla="*/ 257 w 293"/>
                    <a:gd name="T19" fmla="*/ 99 h 286"/>
                    <a:gd name="T20" fmla="*/ 257 w 293"/>
                    <a:gd name="T21" fmla="*/ 155 h 286"/>
                    <a:gd name="T22" fmla="*/ 160 w 293"/>
                    <a:gd name="T23" fmla="*/ 155 h 286"/>
                    <a:gd name="T24" fmla="*/ 160 w 293"/>
                    <a:gd name="T25" fmla="*/ 189 h 286"/>
                    <a:gd name="T26" fmla="*/ 196 w 293"/>
                    <a:gd name="T27" fmla="*/ 189 h 286"/>
                    <a:gd name="T28" fmla="*/ 196 w 293"/>
                    <a:gd name="T29" fmla="*/ 286 h 286"/>
                    <a:gd name="T30" fmla="*/ 97 w 293"/>
                    <a:gd name="T31" fmla="*/ 286 h 286"/>
                    <a:gd name="T32" fmla="*/ 97 w 293"/>
                    <a:gd name="T33" fmla="*/ 189 h 286"/>
                    <a:gd name="T34" fmla="*/ 133 w 293"/>
                    <a:gd name="T35" fmla="*/ 189 h 286"/>
                    <a:gd name="T36" fmla="*/ 133 w 293"/>
                    <a:gd name="T37" fmla="*/ 155 h 286"/>
                    <a:gd name="T38" fmla="*/ 36 w 293"/>
                    <a:gd name="T39" fmla="*/ 155 h 286"/>
                    <a:gd name="T40" fmla="*/ 36 w 293"/>
                    <a:gd name="T41" fmla="*/ 99 h 286"/>
                    <a:gd name="T42" fmla="*/ 0 w 293"/>
                    <a:gd name="T43" fmla="*/ 99 h 286"/>
                    <a:gd name="T44" fmla="*/ 0 w 293"/>
                    <a:gd name="T45" fmla="*/ 0 h 286"/>
                    <a:gd name="T46" fmla="*/ 97 w 293"/>
                    <a:gd name="T47" fmla="*/ 0 h 286"/>
                    <a:gd name="T48" fmla="*/ 97 w 293"/>
                    <a:gd name="T49" fmla="*/ 99 h 286"/>
                    <a:gd name="T50" fmla="*/ 61 w 293"/>
                    <a:gd name="T51" fmla="*/ 99 h 286"/>
                    <a:gd name="T52" fmla="*/ 61 w 293"/>
                    <a:gd name="T53" fmla="*/ 131 h 286"/>
                    <a:gd name="T54" fmla="*/ 133 w 293"/>
                    <a:gd name="T55" fmla="*/ 131 h 286"/>
                    <a:gd name="T56" fmla="*/ 160 w 293"/>
                    <a:gd name="T57" fmla="*/ 13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3" h="286">
                      <a:moveTo>
                        <a:pt x="160" y="131"/>
                      </a:moveTo>
                      <a:lnTo>
                        <a:pt x="230" y="131"/>
                      </a:lnTo>
                      <a:lnTo>
                        <a:pt x="230" y="99"/>
                      </a:lnTo>
                      <a:lnTo>
                        <a:pt x="194" y="99"/>
                      </a:lnTo>
                      <a:lnTo>
                        <a:pt x="194" y="0"/>
                      </a:lnTo>
                      <a:lnTo>
                        <a:pt x="293" y="0"/>
                      </a:lnTo>
                      <a:lnTo>
                        <a:pt x="293" y="99"/>
                      </a:lnTo>
                      <a:lnTo>
                        <a:pt x="257" y="99"/>
                      </a:lnTo>
                      <a:lnTo>
                        <a:pt x="257" y="99"/>
                      </a:lnTo>
                      <a:lnTo>
                        <a:pt x="257" y="99"/>
                      </a:lnTo>
                      <a:lnTo>
                        <a:pt x="257" y="155"/>
                      </a:lnTo>
                      <a:lnTo>
                        <a:pt x="160" y="155"/>
                      </a:lnTo>
                      <a:lnTo>
                        <a:pt x="160" y="189"/>
                      </a:lnTo>
                      <a:lnTo>
                        <a:pt x="196" y="189"/>
                      </a:lnTo>
                      <a:lnTo>
                        <a:pt x="196" y="286"/>
                      </a:lnTo>
                      <a:lnTo>
                        <a:pt x="97" y="286"/>
                      </a:lnTo>
                      <a:lnTo>
                        <a:pt x="97" y="189"/>
                      </a:lnTo>
                      <a:lnTo>
                        <a:pt x="133" y="189"/>
                      </a:lnTo>
                      <a:lnTo>
                        <a:pt x="133" y="155"/>
                      </a:lnTo>
                      <a:lnTo>
                        <a:pt x="36" y="155"/>
                      </a:lnTo>
                      <a:lnTo>
                        <a:pt x="36" y="99"/>
                      </a:lnTo>
                      <a:lnTo>
                        <a:pt x="0" y="99"/>
                      </a:lnTo>
                      <a:lnTo>
                        <a:pt x="0" y="0"/>
                      </a:lnTo>
                      <a:lnTo>
                        <a:pt x="97" y="0"/>
                      </a:lnTo>
                      <a:lnTo>
                        <a:pt x="97" y="99"/>
                      </a:lnTo>
                      <a:lnTo>
                        <a:pt x="61" y="99"/>
                      </a:lnTo>
                      <a:lnTo>
                        <a:pt x="61" y="131"/>
                      </a:lnTo>
                      <a:lnTo>
                        <a:pt x="133" y="131"/>
                      </a:lnTo>
                      <a:lnTo>
                        <a:pt x="160" y="131"/>
                      </a:lnTo>
                      <a:close/>
                    </a:path>
                  </a:pathLst>
                </a:custGeom>
                <a:solidFill>
                  <a:srgbClr val="0028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0" name="Freeform 6"/>
                <p:cNvSpPr>
                  <a:spLocks/>
                </p:cNvSpPr>
                <p:nvPr/>
              </p:nvSpPr>
              <p:spPr bwMode="gray">
                <a:xfrm>
                  <a:off x="4467225" y="5407025"/>
                  <a:ext cx="465138" cy="454025"/>
                </a:xfrm>
                <a:custGeom>
                  <a:avLst/>
                  <a:gdLst>
                    <a:gd name="T0" fmla="*/ 160 w 293"/>
                    <a:gd name="T1" fmla="*/ 131 h 286"/>
                    <a:gd name="T2" fmla="*/ 230 w 293"/>
                    <a:gd name="T3" fmla="*/ 131 h 286"/>
                    <a:gd name="T4" fmla="*/ 230 w 293"/>
                    <a:gd name="T5" fmla="*/ 99 h 286"/>
                    <a:gd name="T6" fmla="*/ 194 w 293"/>
                    <a:gd name="T7" fmla="*/ 99 h 286"/>
                    <a:gd name="T8" fmla="*/ 194 w 293"/>
                    <a:gd name="T9" fmla="*/ 0 h 286"/>
                    <a:gd name="T10" fmla="*/ 293 w 293"/>
                    <a:gd name="T11" fmla="*/ 0 h 286"/>
                    <a:gd name="T12" fmla="*/ 293 w 293"/>
                    <a:gd name="T13" fmla="*/ 99 h 286"/>
                    <a:gd name="T14" fmla="*/ 257 w 293"/>
                    <a:gd name="T15" fmla="*/ 99 h 286"/>
                    <a:gd name="T16" fmla="*/ 257 w 293"/>
                    <a:gd name="T17" fmla="*/ 99 h 286"/>
                    <a:gd name="T18" fmla="*/ 257 w 293"/>
                    <a:gd name="T19" fmla="*/ 99 h 286"/>
                    <a:gd name="T20" fmla="*/ 257 w 293"/>
                    <a:gd name="T21" fmla="*/ 155 h 286"/>
                    <a:gd name="T22" fmla="*/ 160 w 293"/>
                    <a:gd name="T23" fmla="*/ 155 h 286"/>
                    <a:gd name="T24" fmla="*/ 160 w 293"/>
                    <a:gd name="T25" fmla="*/ 189 h 286"/>
                    <a:gd name="T26" fmla="*/ 196 w 293"/>
                    <a:gd name="T27" fmla="*/ 189 h 286"/>
                    <a:gd name="T28" fmla="*/ 196 w 293"/>
                    <a:gd name="T29" fmla="*/ 286 h 286"/>
                    <a:gd name="T30" fmla="*/ 97 w 293"/>
                    <a:gd name="T31" fmla="*/ 286 h 286"/>
                    <a:gd name="T32" fmla="*/ 97 w 293"/>
                    <a:gd name="T33" fmla="*/ 189 h 286"/>
                    <a:gd name="T34" fmla="*/ 133 w 293"/>
                    <a:gd name="T35" fmla="*/ 189 h 286"/>
                    <a:gd name="T36" fmla="*/ 133 w 293"/>
                    <a:gd name="T37" fmla="*/ 155 h 286"/>
                    <a:gd name="T38" fmla="*/ 36 w 293"/>
                    <a:gd name="T39" fmla="*/ 155 h 286"/>
                    <a:gd name="T40" fmla="*/ 36 w 293"/>
                    <a:gd name="T41" fmla="*/ 99 h 286"/>
                    <a:gd name="T42" fmla="*/ 0 w 293"/>
                    <a:gd name="T43" fmla="*/ 99 h 286"/>
                    <a:gd name="T44" fmla="*/ 0 w 293"/>
                    <a:gd name="T45" fmla="*/ 0 h 286"/>
                    <a:gd name="T46" fmla="*/ 97 w 293"/>
                    <a:gd name="T47" fmla="*/ 0 h 286"/>
                    <a:gd name="T48" fmla="*/ 97 w 293"/>
                    <a:gd name="T49" fmla="*/ 99 h 286"/>
                    <a:gd name="T50" fmla="*/ 61 w 293"/>
                    <a:gd name="T51" fmla="*/ 99 h 286"/>
                    <a:gd name="T52" fmla="*/ 61 w 293"/>
                    <a:gd name="T53" fmla="*/ 131 h 286"/>
                    <a:gd name="T54" fmla="*/ 133 w 293"/>
                    <a:gd name="T55" fmla="*/ 13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3" h="286">
                      <a:moveTo>
                        <a:pt x="160" y="131"/>
                      </a:moveTo>
                      <a:lnTo>
                        <a:pt x="230" y="131"/>
                      </a:lnTo>
                      <a:lnTo>
                        <a:pt x="230" y="99"/>
                      </a:lnTo>
                      <a:lnTo>
                        <a:pt x="194" y="99"/>
                      </a:lnTo>
                      <a:lnTo>
                        <a:pt x="194" y="0"/>
                      </a:lnTo>
                      <a:lnTo>
                        <a:pt x="293" y="0"/>
                      </a:lnTo>
                      <a:lnTo>
                        <a:pt x="293" y="99"/>
                      </a:lnTo>
                      <a:lnTo>
                        <a:pt x="257" y="99"/>
                      </a:lnTo>
                      <a:lnTo>
                        <a:pt x="257" y="99"/>
                      </a:lnTo>
                      <a:lnTo>
                        <a:pt x="257" y="99"/>
                      </a:lnTo>
                      <a:lnTo>
                        <a:pt x="257" y="155"/>
                      </a:lnTo>
                      <a:lnTo>
                        <a:pt x="160" y="155"/>
                      </a:lnTo>
                      <a:lnTo>
                        <a:pt x="160" y="189"/>
                      </a:lnTo>
                      <a:lnTo>
                        <a:pt x="196" y="189"/>
                      </a:lnTo>
                      <a:lnTo>
                        <a:pt x="196" y="286"/>
                      </a:lnTo>
                      <a:lnTo>
                        <a:pt x="97" y="286"/>
                      </a:lnTo>
                      <a:lnTo>
                        <a:pt x="97" y="189"/>
                      </a:lnTo>
                      <a:lnTo>
                        <a:pt x="133" y="189"/>
                      </a:lnTo>
                      <a:lnTo>
                        <a:pt x="133" y="155"/>
                      </a:lnTo>
                      <a:lnTo>
                        <a:pt x="36" y="155"/>
                      </a:lnTo>
                      <a:lnTo>
                        <a:pt x="36" y="99"/>
                      </a:lnTo>
                      <a:lnTo>
                        <a:pt x="0" y="99"/>
                      </a:lnTo>
                      <a:lnTo>
                        <a:pt x="0" y="0"/>
                      </a:lnTo>
                      <a:lnTo>
                        <a:pt x="97" y="0"/>
                      </a:lnTo>
                      <a:lnTo>
                        <a:pt x="97" y="99"/>
                      </a:lnTo>
                      <a:lnTo>
                        <a:pt x="61" y="99"/>
                      </a:lnTo>
                      <a:lnTo>
                        <a:pt x="61" y="131"/>
                      </a:lnTo>
                      <a:lnTo>
                        <a:pt x="133" y="13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1" name="Freeform 7"/>
                <p:cNvSpPr>
                  <a:spLocks/>
                </p:cNvSpPr>
                <p:nvPr/>
              </p:nvSpPr>
              <p:spPr bwMode="gray">
                <a:xfrm>
                  <a:off x="4733925" y="5745163"/>
                  <a:ext cx="73025" cy="76200"/>
                </a:xfrm>
                <a:custGeom>
                  <a:avLst/>
                  <a:gdLst>
                    <a:gd name="T0" fmla="*/ 0 w 46"/>
                    <a:gd name="T1" fmla="*/ 48 h 48"/>
                    <a:gd name="T2" fmla="*/ 46 w 46"/>
                    <a:gd name="T3" fmla="*/ 48 h 48"/>
                    <a:gd name="T4" fmla="*/ 46 w 46"/>
                    <a:gd name="T5" fmla="*/ 0 h 48"/>
                    <a:gd name="T6" fmla="*/ 0 w 46"/>
                    <a:gd name="T7" fmla="*/ 0 h 48"/>
                    <a:gd name="T8" fmla="*/ 0 w 46"/>
                    <a:gd name="T9" fmla="*/ 48 h 48"/>
                    <a:gd name="T10" fmla="*/ 0 w 46"/>
                    <a:gd name="T11" fmla="*/ 48 h 48"/>
                    <a:gd name="T12" fmla="*/ 0 w 46"/>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6" h="48">
                      <a:moveTo>
                        <a:pt x="0" y="48"/>
                      </a:moveTo>
                      <a:lnTo>
                        <a:pt x="46" y="48"/>
                      </a:lnTo>
                      <a:lnTo>
                        <a:pt x="46" y="0"/>
                      </a:lnTo>
                      <a:lnTo>
                        <a:pt x="0" y="0"/>
                      </a:lnTo>
                      <a:lnTo>
                        <a:pt x="0" y="48"/>
                      </a:lnTo>
                      <a:lnTo>
                        <a:pt x="0" y="48"/>
                      </a:lnTo>
                      <a:lnTo>
                        <a:pt x="0" y="48"/>
                      </a:lnTo>
                      <a:close/>
                    </a:path>
                  </a:pathLst>
                </a:custGeom>
                <a:solidFill>
                  <a:srgbClr val="C0D1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2" name="Freeform 8"/>
                <p:cNvSpPr>
                  <a:spLocks/>
                </p:cNvSpPr>
                <p:nvPr/>
              </p:nvSpPr>
              <p:spPr bwMode="gray">
                <a:xfrm>
                  <a:off x="4575175" y="5448300"/>
                  <a:ext cx="77788" cy="73025"/>
                </a:xfrm>
                <a:custGeom>
                  <a:avLst/>
                  <a:gdLst>
                    <a:gd name="T0" fmla="*/ 49 w 49"/>
                    <a:gd name="T1" fmla="*/ 0 h 46"/>
                    <a:gd name="T2" fmla="*/ 0 w 49"/>
                    <a:gd name="T3" fmla="*/ 0 h 46"/>
                    <a:gd name="T4" fmla="*/ 0 w 49"/>
                    <a:gd name="T5" fmla="*/ 46 h 46"/>
                    <a:gd name="T6" fmla="*/ 49 w 49"/>
                    <a:gd name="T7" fmla="*/ 46 h 46"/>
                    <a:gd name="T8" fmla="*/ 49 w 49"/>
                    <a:gd name="T9" fmla="*/ 0 h 46"/>
                    <a:gd name="T10" fmla="*/ 49 w 49"/>
                    <a:gd name="T11" fmla="*/ 0 h 46"/>
                    <a:gd name="T12" fmla="*/ 49 w 49"/>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9" h="46">
                      <a:moveTo>
                        <a:pt x="49" y="0"/>
                      </a:moveTo>
                      <a:lnTo>
                        <a:pt x="0" y="0"/>
                      </a:lnTo>
                      <a:lnTo>
                        <a:pt x="0" y="46"/>
                      </a:lnTo>
                      <a:lnTo>
                        <a:pt x="49" y="46"/>
                      </a:lnTo>
                      <a:lnTo>
                        <a:pt x="49" y="0"/>
                      </a:lnTo>
                      <a:lnTo>
                        <a:pt x="49" y="0"/>
                      </a:lnTo>
                      <a:lnTo>
                        <a:pt x="49" y="0"/>
                      </a:lnTo>
                      <a:close/>
                    </a:path>
                  </a:pathLst>
                </a:custGeom>
                <a:solidFill>
                  <a:srgbClr val="C0D1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3" name="Freeform 9"/>
                <p:cNvSpPr>
                  <a:spLocks/>
                </p:cNvSpPr>
                <p:nvPr/>
              </p:nvSpPr>
              <p:spPr bwMode="gray">
                <a:xfrm>
                  <a:off x="4887913" y="5448300"/>
                  <a:ext cx="73025" cy="73025"/>
                </a:xfrm>
                <a:custGeom>
                  <a:avLst/>
                  <a:gdLst>
                    <a:gd name="T0" fmla="*/ 46 w 46"/>
                    <a:gd name="T1" fmla="*/ 0 h 46"/>
                    <a:gd name="T2" fmla="*/ 0 w 46"/>
                    <a:gd name="T3" fmla="*/ 0 h 46"/>
                    <a:gd name="T4" fmla="*/ 0 w 46"/>
                    <a:gd name="T5" fmla="*/ 46 h 46"/>
                    <a:gd name="T6" fmla="*/ 46 w 46"/>
                    <a:gd name="T7" fmla="*/ 46 h 46"/>
                    <a:gd name="T8" fmla="*/ 46 w 46"/>
                    <a:gd name="T9" fmla="*/ 0 h 46"/>
                    <a:gd name="T10" fmla="*/ 46 w 46"/>
                    <a:gd name="T11" fmla="*/ 0 h 46"/>
                    <a:gd name="T12" fmla="*/ 46 w 46"/>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6" h="46">
                      <a:moveTo>
                        <a:pt x="46" y="0"/>
                      </a:moveTo>
                      <a:lnTo>
                        <a:pt x="0" y="0"/>
                      </a:lnTo>
                      <a:lnTo>
                        <a:pt x="0" y="46"/>
                      </a:lnTo>
                      <a:lnTo>
                        <a:pt x="46" y="46"/>
                      </a:lnTo>
                      <a:lnTo>
                        <a:pt x="46" y="0"/>
                      </a:lnTo>
                      <a:lnTo>
                        <a:pt x="46" y="0"/>
                      </a:lnTo>
                      <a:lnTo>
                        <a:pt x="46" y="0"/>
                      </a:lnTo>
                      <a:close/>
                    </a:path>
                  </a:pathLst>
                </a:custGeom>
                <a:solidFill>
                  <a:srgbClr val="C0D1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46" name="Graphic 10">
                <a:extLst>
                  <a:ext uri="{FF2B5EF4-FFF2-40B4-BE49-F238E27FC236}">
                    <a16:creationId xmlns="" xmlns:a16="http://schemas.microsoft.com/office/drawing/2014/main" id="{135D6FD6-577A-47CC-8DD7-8715BFF5AF04}"/>
                  </a:ext>
                </a:extLst>
              </p:cNvPr>
              <p:cNvPicPr>
                <a:picLocks noChangeAspect="1"/>
              </p:cNvPicPr>
              <p:nvPr/>
            </p:nvPicPr>
            <p:blipFill>
              <a:blip r:embed="rId10">
                <a:extLst>
                  <a:ext uri="{96DAC541-7B7A-43D3-8B79-37D633B846F1}">
                    <asvg:svgBlip xmlns="" xmlns:asvg="http://schemas.microsoft.com/office/drawing/2016/SVG/main" r:embed="rId11"/>
                  </a:ext>
                </a:extLst>
              </a:blip>
              <a:stretch>
                <a:fillRect/>
              </a:stretch>
            </p:blipFill>
            <p:spPr bwMode="gray">
              <a:xfrm>
                <a:off x="5001538" y="5431103"/>
                <a:ext cx="365760" cy="365760"/>
              </a:xfrm>
              <a:prstGeom prst="rect">
                <a:avLst/>
              </a:prstGeom>
            </p:spPr>
          </p:pic>
          <p:sp>
            <p:nvSpPr>
              <p:cNvPr id="347" name="Rectangle 346"/>
              <p:cNvSpPr>
                <a:spLocks/>
              </p:cNvSpPr>
              <p:nvPr/>
            </p:nvSpPr>
            <p:spPr bwMode="gray">
              <a:xfrm>
                <a:off x="4914891" y="5595695"/>
                <a:ext cx="91440" cy="36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8" name="Rectangle 347"/>
              <p:cNvSpPr>
                <a:spLocks/>
              </p:cNvSpPr>
              <p:nvPr/>
            </p:nvSpPr>
            <p:spPr bwMode="gray">
              <a:xfrm>
                <a:off x="5345033" y="5595695"/>
                <a:ext cx="91441" cy="36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9" name="Freeform: Shape 162">
              <a:extLst>
                <a:ext uri="{FF2B5EF4-FFF2-40B4-BE49-F238E27FC236}">
                  <a16:creationId xmlns="" xmlns:a16="http://schemas.microsoft.com/office/drawing/2014/main" id="{86F7371D-09F0-45F0-9A95-CE027D52BC05}"/>
                </a:ext>
              </a:extLst>
            </p:cNvPr>
            <p:cNvSpPr>
              <a:spLocks noChangeAspect="1"/>
            </p:cNvSpPr>
            <p:nvPr/>
          </p:nvSpPr>
          <p:spPr bwMode="gray">
            <a:xfrm>
              <a:off x="6499815" y="2933879"/>
              <a:ext cx="289847" cy="365760"/>
            </a:xfrm>
            <a:custGeom>
              <a:avLst/>
              <a:gdLst>
                <a:gd name="connsiteX0" fmla="*/ 149829 w 400050"/>
                <a:gd name="connsiteY0" fmla="*/ 502444 h 504825"/>
                <a:gd name="connsiteX1" fmla="*/ 65151 w 400050"/>
                <a:gd name="connsiteY1" fmla="*/ 502444 h 504825"/>
                <a:gd name="connsiteX2" fmla="*/ 134208 w 400050"/>
                <a:gd name="connsiteY2" fmla="*/ 321469 h 504825"/>
                <a:gd name="connsiteX3" fmla="*/ 7144 w 400050"/>
                <a:gd name="connsiteY3" fmla="*/ 321469 h 504825"/>
                <a:gd name="connsiteX4" fmla="*/ 137160 w 400050"/>
                <a:gd name="connsiteY4" fmla="*/ 7144 h 504825"/>
                <a:gd name="connsiteX5" fmla="*/ 330804 w 400050"/>
                <a:gd name="connsiteY5" fmla="*/ 7144 h 504825"/>
                <a:gd name="connsiteX6" fmla="*/ 259842 w 400050"/>
                <a:gd name="connsiteY6" fmla="*/ 178594 h 504825"/>
                <a:gd name="connsiteX7" fmla="*/ 398050 w 400050"/>
                <a:gd name="connsiteY7" fmla="*/ 178594 h 504825"/>
                <a:gd name="connsiteX8" fmla="*/ 149829 w 400050"/>
                <a:gd name="connsiteY8" fmla="*/ 502444 h 504825"/>
                <a:gd name="connsiteX9" fmla="*/ 120396 w 400050"/>
                <a:gd name="connsiteY9" fmla="*/ 464344 h 504825"/>
                <a:gd name="connsiteX10" fmla="*/ 130969 w 400050"/>
                <a:gd name="connsiteY10" fmla="*/ 464344 h 504825"/>
                <a:gd name="connsiteX11" fmla="*/ 320802 w 400050"/>
                <a:gd name="connsiteY11" fmla="*/ 216694 h 504825"/>
                <a:gd name="connsiteX12" fmla="*/ 202788 w 400050"/>
                <a:gd name="connsiteY12" fmla="*/ 216694 h 504825"/>
                <a:gd name="connsiteX13" fmla="*/ 273748 w 400050"/>
                <a:gd name="connsiteY13" fmla="*/ 45244 h 504825"/>
                <a:gd name="connsiteX14" fmla="*/ 162687 w 400050"/>
                <a:gd name="connsiteY14" fmla="*/ 45244 h 504825"/>
                <a:gd name="connsiteX15" fmla="*/ 64104 w 400050"/>
                <a:gd name="connsiteY15" fmla="*/ 283369 h 504825"/>
                <a:gd name="connsiteX16" fmla="*/ 189452 w 400050"/>
                <a:gd name="connsiteY16" fmla="*/ 283369 h 504825"/>
                <a:gd name="connsiteX17" fmla="*/ 120396 w 400050"/>
                <a:gd name="connsiteY17" fmla="*/ 4643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0050" h="504825">
                  <a:moveTo>
                    <a:pt x="149829" y="502444"/>
                  </a:moveTo>
                  <a:lnTo>
                    <a:pt x="65151" y="502444"/>
                  </a:lnTo>
                  <a:lnTo>
                    <a:pt x="134208" y="321469"/>
                  </a:lnTo>
                  <a:lnTo>
                    <a:pt x="7144" y="321469"/>
                  </a:lnTo>
                  <a:lnTo>
                    <a:pt x="137160" y="7144"/>
                  </a:lnTo>
                  <a:lnTo>
                    <a:pt x="330804" y="7144"/>
                  </a:lnTo>
                  <a:lnTo>
                    <a:pt x="259842" y="178594"/>
                  </a:lnTo>
                  <a:lnTo>
                    <a:pt x="398050" y="178594"/>
                  </a:lnTo>
                  <a:lnTo>
                    <a:pt x="149829" y="502444"/>
                  </a:lnTo>
                  <a:close/>
                  <a:moveTo>
                    <a:pt x="120396" y="464344"/>
                  </a:moveTo>
                  <a:lnTo>
                    <a:pt x="130969" y="464344"/>
                  </a:lnTo>
                  <a:lnTo>
                    <a:pt x="320802" y="216694"/>
                  </a:lnTo>
                  <a:lnTo>
                    <a:pt x="202788" y="216694"/>
                  </a:lnTo>
                  <a:lnTo>
                    <a:pt x="273748" y="45244"/>
                  </a:lnTo>
                  <a:lnTo>
                    <a:pt x="162687" y="45244"/>
                  </a:lnTo>
                  <a:lnTo>
                    <a:pt x="64104" y="283369"/>
                  </a:lnTo>
                  <a:lnTo>
                    <a:pt x="189452" y="283369"/>
                  </a:lnTo>
                  <a:lnTo>
                    <a:pt x="120396" y="464344"/>
                  </a:lnTo>
                  <a:close/>
                </a:path>
              </a:pathLst>
            </a:custGeom>
            <a:solidFill>
              <a:srgbClr val="002856"/>
            </a:solidFill>
            <a:ln w="9525" cap="flat">
              <a:noFill/>
              <a:prstDash val="solid"/>
              <a:miter/>
            </a:ln>
          </p:spPr>
          <p:txBody>
            <a:bodyPr rtlCol="0" anchor="ctr"/>
            <a:lstStyle/>
            <a:p>
              <a:pPr>
                <a:buClr>
                  <a:srgbClr val="000000"/>
                </a:buClr>
                <a:buFont typeface="Arial"/>
                <a:buNone/>
              </a:pPr>
              <a:endParaRPr lang="en-US" sz="1400" kern="0" dirty="0">
                <a:solidFill>
                  <a:srgbClr val="000000"/>
                </a:solidFill>
                <a:cs typeface="Arial"/>
                <a:sym typeface="Arial"/>
              </a:endParaRPr>
            </a:p>
          </p:txBody>
        </p:sp>
        <p:sp>
          <p:nvSpPr>
            <p:cNvPr id="226" name="Rectangle 225">
              <a:extLst>
                <a:ext uri="{FF2B5EF4-FFF2-40B4-BE49-F238E27FC236}">
                  <a16:creationId xmlns:a16="http://schemas.microsoft.com/office/drawing/2014/main" xmlns="" id="{F9B7A44D-4535-4064-AA3A-9524E94A7A19}"/>
                </a:ext>
              </a:extLst>
            </p:cNvPr>
            <p:cNvSpPr/>
            <p:nvPr/>
          </p:nvSpPr>
          <p:spPr bwMode="gray">
            <a:xfrm>
              <a:off x="6180935" y="2848431"/>
              <a:ext cx="398724" cy="155448"/>
            </a:xfrm>
            <a:prstGeom prst="rect">
              <a:avLst/>
            </a:prstGeom>
            <a:solidFill>
              <a:srgbClr val="009AD7"/>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Event</a:t>
              </a:r>
            </a:p>
          </p:txBody>
        </p:sp>
        <p:sp>
          <p:nvSpPr>
            <p:cNvPr id="360" name="Freeform: Shape 210">
              <a:extLst>
                <a:ext uri="{FF2B5EF4-FFF2-40B4-BE49-F238E27FC236}">
                  <a16:creationId xmlns="" xmlns:a16="http://schemas.microsoft.com/office/drawing/2014/main" id="{AB58E180-755F-4EA2-A4A1-8B0ED204122C}"/>
                </a:ext>
              </a:extLst>
            </p:cNvPr>
            <p:cNvSpPr>
              <a:spLocks noChangeAspect="1"/>
            </p:cNvSpPr>
            <p:nvPr/>
          </p:nvSpPr>
          <p:spPr bwMode="gray">
            <a:xfrm>
              <a:off x="7343034" y="3532872"/>
              <a:ext cx="411480" cy="411480"/>
            </a:xfrm>
            <a:custGeom>
              <a:avLst/>
              <a:gdLst>
                <a:gd name="connsiteX0" fmla="*/ 502444 w 542925"/>
                <a:gd name="connsiteY0" fmla="*/ 207169 h 542925"/>
                <a:gd name="connsiteX1" fmla="*/ 472345 w 542925"/>
                <a:gd name="connsiteY1" fmla="*/ 207169 h 542925"/>
                <a:gd name="connsiteX2" fmla="*/ 461391 w 542925"/>
                <a:gd name="connsiteY2" fmla="*/ 180594 h 542925"/>
                <a:gd name="connsiteX3" fmla="*/ 482632 w 542925"/>
                <a:gd name="connsiteY3" fmla="*/ 159353 h 542925"/>
                <a:gd name="connsiteX4" fmla="*/ 509588 w 542925"/>
                <a:gd name="connsiteY4" fmla="*/ 132398 h 542925"/>
                <a:gd name="connsiteX5" fmla="*/ 482632 w 542925"/>
                <a:gd name="connsiteY5" fmla="*/ 105442 h 542925"/>
                <a:gd name="connsiteX6" fmla="*/ 442246 w 542925"/>
                <a:gd name="connsiteY6" fmla="*/ 65056 h 542925"/>
                <a:gd name="connsiteX7" fmla="*/ 415290 w 542925"/>
                <a:gd name="connsiteY7" fmla="*/ 38100 h 542925"/>
                <a:gd name="connsiteX8" fmla="*/ 388334 w 542925"/>
                <a:gd name="connsiteY8" fmla="*/ 65056 h 542925"/>
                <a:gd name="connsiteX9" fmla="*/ 367094 w 542925"/>
                <a:gd name="connsiteY9" fmla="*/ 86297 h 542925"/>
                <a:gd name="connsiteX10" fmla="*/ 340519 w 542925"/>
                <a:gd name="connsiteY10" fmla="*/ 75343 h 542925"/>
                <a:gd name="connsiteX11" fmla="*/ 340519 w 542925"/>
                <a:gd name="connsiteY11" fmla="*/ 45244 h 542925"/>
                <a:gd name="connsiteX12" fmla="*/ 340519 w 542925"/>
                <a:gd name="connsiteY12" fmla="*/ 7144 h 542925"/>
                <a:gd name="connsiteX13" fmla="*/ 302419 w 542925"/>
                <a:gd name="connsiteY13" fmla="*/ 7144 h 542925"/>
                <a:gd name="connsiteX14" fmla="*/ 245269 w 542925"/>
                <a:gd name="connsiteY14" fmla="*/ 7144 h 542925"/>
                <a:gd name="connsiteX15" fmla="*/ 207169 w 542925"/>
                <a:gd name="connsiteY15" fmla="*/ 7144 h 542925"/>
                <a:gd name="connsiteX16" fmla="*/ 207169 w 542925"/>
                <a:gd name="connsiteY16" fmla="*/ 45244 h 542925"/>
                <a:gd name="connsiteX17" fmla="*/ 207169 w 542925"/>
                <a:gd name="connsiteY17" fmla="*/ 75343 h 542925"/>
                <a:gd name="connsiteX18" fmla="*/ 180594 w 542925"/>
                <a:gd name="connsiteY18" fmla="*/ 86297 h 542925"/>
                <a:gd name="connsiteX19" fmla="*/ 159353 w 542925"/>
                <a:gd name="connsiteY19" fmla="*/ 65056 h 542925"/>
                <a:gd name="connsiteX20" fmla="*/ 132398 w 542925"/>
                <a:gd name="connsiteY20" fmla="*/ 38100 h 542925"/>
                <a:gd name="connsiteX21" fmla="*/ 105442 w 542925"/>
                <a:gd name="connsiteY21" fmla="*/ 65056 h 542925"/>
                <a:gd name="connsiteX22" fmla="*/ 65056 w 542925"/>
                <a:gd name="connsiteY22" fmla="*/ 105442 h 542925"/>
                <a:gd name="connsiteX23" fmla="*/ 38100 w 542925"/>
                <a:gd name="connsiteY23" fmla="*/ 132398 h 542925"/>
                <a:gd name="connsiteX24" fmla="*/ 65056 w 542925"/>
                <a:gd name="connsiteY24" fmla="*/ 159353 h 542925"/>
                <a:gd name="connsiteX25" fmla="*/ 86297 w 542925"/>
                <a:gd name="connsiteY25" fmla="*/ 180594 h 542925"/>
                <a:gd name="connsiteX26" fmla="*/ 75343 w 542925"/>
                <a:gd name="connsiteY26" fmla="*/ 207169 h 542925"/>
                <a:gd name="connsiteX27" fmla="*/ 45244 w 542925"/>
                <a:gd name="connsiteY27" fmla="*/ 207169 h 542925"/>
                <a:gd name="connsiteX28" fmla="*/ 7144 w 542925"/>
                <a:gd name="connsiteY28" fmla="*/ 207169 h 542925"/>
                <a:gd name="connsiteX29" fmla="*/ 7144 w 542925"/>
                <a:gd name="connsiteY29" fmla="*/ 245269 h 542925"/>
                <a:gd name="connsiteX30" fmla="*/ 7144 w 542925"/>
                <a:gd name="connsiteY30" fmla="*/ 302419 h 542925"/>
                <a:gd name="connsiteX31" fmla="*/ 7144 w 542925"/>
                <a:gd name="connsiteY31" fmla="*/ 340519 h 542925"/>
                <a:gd name="connsiteX32" fmla="*/ 45244 w 542925"/>
                <a:gd name="connsiteY32" fmla="*/ 340519 h 542925"/>
                <a:gd name="connsiteX33" fmla="*/ 75343 w 542925"/>
                <a:gd name="connsiteY33" fmla="*/ 340519 h 542925"/>
                <a:gd name="connsiteX34" fmla="*/ 86297 w 542925"/>
                <a:gd name="connsiteY34" fmla="*/ 367094 h 542925"/>
                <a:gd name="connsiteX35" fmla="*/ 65056 w 542925"/>
                <a:gd name="connsiteY35" fmla="*/ 388334 h 542925"/>
                <a:gd name="connsiteX36" fmla="*/ 38100 w 542925"/>
                <a:gd name="connsiteY36" fmla="*/ 415290 h 542925"/>
                <a:gd name="connsiteX37" fmla="*/ 65056 w 542925"/>
                <a:gd name="connsiteY37" fmla="*/ 442246 h 542925"/>
                <a:gd name="connsiteX38" fmla="*/ 105442 w 542925"/>
                <a:gd name="connsiteY38" fmla="*/ 482632 h 542925"/>
                <a:gd name="connsiteX39" fmla="*/ 132398 w 542925"/>
                <a:gd name="connsiteY39" fmla="*/ 509588 h 542925"/>
                <a:gd name="connsiteX40" fmla="*/ 159353 w 542925"/>
                <a:gd name="connsiteY40" fmla="*/ 482632 h 542925"/>
                <a:gd name="connsiteX41" fmla="*/ 180594 w 542925"/>
                <a:gd name="connsiteY41" fmla="*/ 461391 h 542925"/>
                <a:gd name="connsiteX42" fmla="*/ 207169 w 542925"/>
                <a:gd name="connsiteY42" fmla="*/ 472345 h 542925"/>
                <a:gd name="connsiteX43" fmla="*/ 207169 w 542925"/>
                <a:gd name="connsiteY43" fmla="*/ 502444 h 542925"/>
                <a:gd name="connsiteX44" fmla="*/ 207169 w 542925"/>
                <a:gd name="connsiteY44" fmla="*/ 540544 h 542925"/>
                <a:gd name="connsiteX45" fmla="*/ 245269 w 542925"/>
                <a:gd name="connsiteY45" fmla="*/ 540544 h 542925"/>
                <a:gd name="connsiteX46" fmla="*/ 302419 w 542925"/>
                <a:gd name="connsiteY46" fmla="*/ 540544 h 542925"/>
                <a:gd name="connsiteX47" fmla="*/ 340519 w 542925"/>
                <a:gd name="connsiteY47" fmla="*/ 540544 h 542925"/>
                <a:gd name="connsiteX48" fmla="*/ 340519 w 542925"/>
                <a:gd name="connsiteY48" fmla="*/ 502444 h 542925"/>
                <a:gd name="connsiteX49" fmla="*/ 340519 w 542925"/>
                <a:gd name="connsiteY49" fmla="*/ 472345 h 542925"/>
                <a:gd name="connsiteX50" fmla="*/ 367094 w 542925"/>
                <a:gd name="connsiteY50" fmla="*/ 461391 h 542925"/>
                <a:gd name="connsiteX51" fmla="*/ 388334 w 542925"/>
                <a:gd name="connsiteY51" fmla="*/ 482632 h 542925"/>
                <a:gd name="connsiteX52" fmla="*/ 415290 w 542925"/>
                <a:gd name="connsiteY52" fmla="*/ 509588 h 542925"/>
                <a:gd name="connsiteX53" fmla="*/ 442246 w 542925"/>
                <a:gd name="connsiteY53" fmla="*/ 482632 h 542925"/>
                <a:gd name="connsiteX54" fmla="*/ 482632 w 542925"/>
                <a:gd name="connsiteY54" fmla="*/ 442246 h 542925"/>
                <a:gd name="connsiteX55" fmla="*/ 509588 w 542925"/>
                <a:gd name="connsiteY55" fmla="*/ 415290 h 542925"/>
                <a:gd name="connsiteX56" fmla="*/ 482632 w 542925"/>
                <a:gd name="connsiteY56" fmla="*/ 388334 h 542925"/>
                <a:gd name="connsiteX57" fmla="*/ 461391 w 542925"/>
                <a:gd name="connsiteY57" fmla="*/ 367094 h 542925"/>
                <a:gd name="connsiteX58" fmla="*/ 472345 w 542925"/>
                <a:gd name="connsiteY58" fmla="*/ 340519 h 542925"/>
                <a:gd name="connsiteX59" fmla="*/ 502444 w 542925"/>
                <a:gd name="connsiteY59" fmla="*/ 340519 h 542925"/>
                <a:gd name="connsiteX60" fmla="*/ 540544 w 542925"/>
                <a:gd name="connsiteY60" fmla="*/ 340519 h 542925"/>
                <a:gd name="connsiteX61" fmla="*/ 540544 w 542925"/>
                <a:gd name="connsiteY61" fmla="*/ 302419 h 542925"/>
                <a:gd name="connsiteX62" fmla="*/ 540544 w 542925"/>
                <a:gd name="connsiteY62" fmla="*/ 245269 h 542925"/>
                <a:gd name="connsiteX63" fmla="*/ 540544 w 542925"/>
                <a:gd name="connsiteY63" fmla="*/ 207169 h 542925"/>
                <a:gd name="connsiteX64" fmla="*/ 502444 w 542925"/>
                <a:gd name="connsiteY64" fmla="*/ 207169 h 542925"/>
                <a:gd name="connsiteX65" fmla="*/ 502444 w 542925"/>
                <a:gd name="connsiteY65" fmla="*/ 302419 h 542925"/>
                <a:gd name="connsiteX66" fmla="*/ 442722 w 542925"/>
                <a:gd name="connsiteY66" fmla="*/ 302419 h 542925"/>
                <a:gd name="connsiteX67" fmla="*/ 413480 w 542925"/>
                <a:gd name="connsiteY67" fmla="*/ 373094 h 542925"/>
                <a:gd name="connsiteX68" fmla="*/ 455676 w 542925"/>
                <a:gd name="connsiteY68" fmla="*/ 415290 h 542925"/>
                <a:gd name="connsiteX69" fmla="*/ 415290 w 542925"/>
                <a:gd name="connsiteY69" fmla="*/ 455676 h 542925"/>
                <a:gd name="connsiteX70" fmla="*/ 373094 w 542925"/>
                <a:gd name="connsiteY70" fmla="*/ 413480 h 542925"/>
                <a:gd name="connsiteX71" fmla="*/ 302419 w 542925"/>
                <a:gd name="connsiteY71" fmla="*/ 442722 h 542925"/>
                <a:gd name="connsiteX72" fmla="*/ 302419 w 542925"/>
                <a:gd name="connsiteY72" fmla="*/ 502444 h 542925"/>
                <a:gd name="connsiteX73" fmla="*/ 245269 w 542925"/>
                <a:gd name="connsiteY73" fmla="*/ 502444 h 542925"/>
                <a:gd name="connsiteX74" fmla="*/ 245269 w 542925"/>
                <a:gd name="connsiteY74" fmla="*/ 442722 h 542925"/>
                <a:gd name="connsiteX75" fmla="*/ 174593 w 542925"/>
                <a:gd name="connsiteY75" fmla="*/ 413480 h 542925"/>
                <a:gd name="connsiteX76" fmla="*/ 132398 w 542925"/>
                <a:gd name="connsiteY76" fmla="*/ 455676 h 542925"/>
                <a:gd name="connsiteX77" fmla="*/ 92012 w 542925"/>
                <a:gd name="connsiteY77" fmla="*/ 415290 h 542925"/>
                <a:gd name="connsiteX78" fmla="*/ 134207 w 542925"/>
                <a:gd name="connsiteY78" fmla="*/ 373094 h 542925"/>
                <a:gd name="connsiteX79" fmla="*/ 104966 w 542925"/>
                <a:gd name="connsiteY79" fmla="*/ 302419 h 542925"/>
                <a:gd name="connsiteX80" fmla="*/ 45244 w 542925"/>
                <a:gd name="connsiteY80" fmla="*/ 302419 h 542925"/>
                <a:gd name="connsiteX81" fmla="*/ 45244 w 542925"/>
                <a:gd name="connsiteY81" fmla="*/ 245269 h 542925"/>
                <a:gd name="connsiteX82" fmla="*/ 104966 w 542925"/>
                <a:gd name="connsiteY82" fmla="*/ 245269 h 542925"/>
                <a:gd name="connsiteX83" fmla="*/ 134207 w 542925"/>
                <a:gd name="connsiteY83" fmla="*/ 174593 h 542925"/>
                <a:gd name="connsiteX84" fmla="*/ 92012 w 542925"/>
                <a:gd name="connsiteY84" fmla="*/ 132398 h 542925"/>
                <a:gd name="connsiteX85" fmla="*/ 132398 w 542925"/>
                <a:gd name="connsiteY85" fmla="*/ 92012 h 542925"/>
                <a:gd name="connsiteX86" fmla="*/ 174593 w 542925"/>
                <a:gd name="connsiteY86" fmla="*/ 134207 h 542925"/>
                <a:gd name="connsiteX87" fmla="*/ 245269 w 542925"/>
                <a:gd name="connsiteY87" fmla="*/ 104966 h 542925"/>
                <a:gd name="connsiteX88" fmla="*/ 245269 w 542925"/>
                <a:gd name="connsiteY88" fmla="*/ 45244 h 542925"/>
                <a:gd name="connsiteX89" fmla="*/ 302419 w 542925"/>
                <a:gd name="connsiteY89" fmla="*/ 45244 h 542925"/>
                <a:gd name="connsiteX90" fmla="*/ 302419 w 542925"/>
                <a:gd name="connsiteY90" fmla="*/ 104966 h 542925"/>
                <a:gd name="connsiteX91" fmla="*/ 373094 w 542925"/>
                <a:gd name="connsiteY91" fmla="*/ 134207 h 542925"/>
                <a:gd name="connsiteX92" fmla="*/ 415290 w 542925"/>
                <a:gd name="connsiteY92" fmla="*/ 92012 h 542925"/>
                <a:gd name="connsiteX93" fmla="*/ 455676 w 542925"/>
                <a:gd name="connsiteY93" fmla="*/ 132398 h 542925"/>
                <a:gd name="connsiteX94" fmla="*/ 413480 w 542925"/>
                <a:gd name="connsiteY94" fmla="*/ 174593 h 542925"/>
                <a:gd name="connsiteX95" fmla="*/ 442722 w 542925"/>
                <a:gd name="connsiteY95" fmla="*/ 245269 h 542925"/>
                <a:gd name="connsiteX96" fmla="*/ 502444 w 542925"/>
                <a:gd name="connsiteY96" fmla="*/ 245269 h 542925"/>
                <a:gd name="connsiteX97" fmla="*/ 502444 w 542925"/>
                <a:gd name="connsiteY97" fmla="*/ 302419 h 542925"/>
                <a:gd name="connsiteX98" fmla="*/ 273844 w 542925"/>
                <a:gd name="connsiteY98" fmla="*/ 150019 h 542925"/>
                <a:gd name="connsiteX99" fmla="*/ 150019 w 542925"/>
                <a:gd name="connsiteY99" fmla="*/ 273844 h 542925"/>
                <a:gd name="connsiteX100" fmla="*/ 273844 w 542925"/>
                <a:gd name="connsiteY100" fmla="*/ 397669 h 542925"/>
                <a:gd name="connsiteX101" fmla="*/ 397669 w 542925"/>
                <a:gd name="connsiteY101" fmla="*/ 273844 h 542925"/>
                <a:gd name="connsiteX102" fmla="*/ 273844 w 542925"/>
                <a:gd name="connsiteY102" fmla="*/ 150019 h 542925"/>
                <a:gd name="connsiteX103" fmla="*/ 273844 w 542925"/>
                <a:gd name="connsiteY103" fmla="*/ 359569 h 542925"/>
                <a:gd name="connsiteX104" fmla="*/ 188119 w 542925"/>
                <a:gd name="connsiteY104" fmla="*/ 273844 h 542925"/>
                <a:gd name="connsiteX105" fmla="*/ 273844 w 542925"/>
                <a:gd name="connsiteY105" fmla="*/ 188119 h 542925"/>
                <a:gd name="connsiteX106" fmla="*/ 359569 w 542925"/>
                <a:gd name="connsiteY106" fmla="*/ 273844 h 542925"/>
                <a:gd name="connsiteX107" fmla="*/ 273844 w 542925"/>
                <a:gd name="connsiteY107" fmla="*/ 359569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542925" h="542925">
                  <a:moveTo>
                    <a:pt x="502444" y="207169"/>
                  </a:moveTo>
                  <a:lnTo>
                    <a:pt x="472345" y="207169"/>
                  </a:lnTo>
                  <a:cubicBezTo>
                    <a:pt x="469297" y="198025"/>
                    <a:pt x="465677" y="189167"/>
                    <a:pt x="461391" y="180594"/>
                  </a:cubicBezTo>
                  <a:lnTo>
                    <a:pt x="482632" y="159353"/>
                  </a:lnTo>
                  <a:lnTo>
                    <a:pt x="509588" y="132398"/>
                  </a:lnTo>
                  <a:lnTo>
                    <a:pt x="482632" y="105442"/>
                  </a:lnTo>
                  <a:lnTo>
                    <a:pt x="442246" y="65056"/>
                  </a:lnTo>
                  <a:lnTo>
                    <a:pt x="415290" y="38100"/>
                  </a:lnTo>
                  <a:lnTo>
                    <a:pt x="388334" y="65056"/>
                  </a:lnTo>
                  <a:lnTo>
                    <a:pt x="367094" y="86297"/>
                  </a:lnTo>
                  <a:cubicBezTo>
                    <a:pt x="358521" y="82010"/>
                    <a:pt x="349663" y="78391"/>
                    <a:pt x="340519" y="75343"/>
                  </a:cubicBezTo>
                  <a:lnTo>
                    <a:pt x="340519" y="45244"/>
                  </a:lnTo>
                  <a:lnTo>
                    <a:pt x="340519" y="7144"/>
                  </a:lnTo>
                  <a:lnTo>
                    <a:pt x="302419" y="7144"/>
                  </a:lnTo>
                  <a:lnTo>
                    <a:pt x="245269" y="7144"/>
                  </a:lnTo>
                  <a:lnTo>
                    <a:pt x="207169" y="7144"/>
                  </a:lnTo>
                  <a:lnTo>
                    <a:pt x="207169" y="45244"/>
                  </a:lnTo>
                  <a:lnTo>
                    <a:pt x="207169" y="75343"/>
                  </a:lnTo>
                  <a:cubicBezTo>
                    <a:pt x="198025" y="78391"/>
                    <a:pt x="189167" y="82010"/>
                    <a:pt x="180594" y="86297"/>
                  </a:cubicBezTo>
                  <a:lnTo>
                    <a:pt x="159353" y="65056"/>
                  </a:lnTo>
                  <a:lnTo>
                    <a:pt x="132398" y="38100"/>
                  </a:lnTo>
                  <a:lnTo>
                    <a:pt x="105442" y="65056"/>
                  </a:lnTo>
                  <a:lnTo>
                    <a:pt x="65056" y="105442"/>
                  </a:lnTo>
                  <a:lnTo>
                    <a:pt x="38100" y="132398"/>
                  </a:lnTo>
                  <a:lnTo>
                    <a:pt x="65056" y="159353"/>
                  </a:lnTo>
                  <a:lnTo>
                    <a:pt x="86297" y="180594"/>
                  </a:lnTo>
                  <a:cubicBezTo>
                    <a:pt x="82010" y="189167"/>
                    <a:pt x="78391" y="198025"/>
                    <a:pt x="75343" y="207169"/>
                  </a:cubicBezTo>
                  <a:lnTo>
                    <a:pt x="45244" y="207169"/>
                  </a:lnTo>
                  <a:lnTo>
                    <a:pt x="7144" y="207169"/>
                  </a:lnTo>
                  <a:lnTo>
                    <a:pt x="7144" y="245269"/>
                  </a:lnTo>
                  <a:lnTo>
                    <a:pt x="7144" y="302419"/>
                  </a:lnTo>
                  <a:lnTo>
                    <a:pt x="7144" y="340519"/>
                  </a:lnTo>
                  <a:lnTo>
                    <a:pt x="45244" y="340519"/>
                  </a:lnTo>
                  <a:lnTo>
                    <a:pt x="75343" y="340519"/>
                  </a:lnTo>
                  <a:cubicBezTo>
                    <a:pt x="78391" y="349663"/>
                    <a:pt x="82010" y="358521"/>
                    <a:pt x="86297" y="367094"/>
                  </a:cubicBezTo>
                  <a:lnTo>
                    <a:pt x="65056" y="388334"/>
                  </a:lnTo>
                  <a:lnTo>
                    <a:pt x="38100" y="415290"/>
                  </a:lnTo>
                  <a:lnTo>
                    <a:pt x="65056" y="442246"/>
                  </a:lnTo>
                  <a:lnTo>
                    <a:pt x="105442" y="482632"/>
                  </a:lnTo>
                  <a:lnTo>
                    <a:pt x="132398" y="509588"/>
                  </a:lnTo>
                  <a:lnTo>
                    <a:pt x="159353" y="482632"/>
                  </a:lnTo>
                  <a:lnTo>
                    <a:pt x="180594" y="461391"/>
                  </a:lnTo>
                  <a:cubicBezTo>
                    <a:pt x="189167" y="465677"/>
                    <a:pt x="198025" y="469297"/>
                    <a:pt x="207169" y="472345"/>
                  </a:cubicBezTo>
                  <a:lnTo>
                    <a:pt x="207169" y="502444"/>
                  </a:lnTo>
                  <a:lnTo>
                    <a:pt x="207169" y="540544"/>
                  </a:lnTo>
                  <a:lnTo>
                    <a:pt x="245269" y="540544"/>
                  </a:lnTo>
                  <a:lnTo>
                    <a:pt x="302419" y="540544"/>
                  </a:lnTo>
                  <a:lnTo>
                    <a:pt x="340519" y="540544"/>
                  </a:lnTo>
                  <a:lnTo>
                    <a:pt x="340519" y="502444"/>
                  </a:lnTo>
                  <a:lnTo>
                    <a:pt x="340519" y="472345"/>
                  </a:lnTo>
                  <a:cubicBezTo>
                    <a:pt x="349663" y="469297"/>
                    <a:pt x="358521" y="465677"/>
                    <a:pt x="367094" y="461391"/>
                  </a:cubicBezTo>
                  <a:lnTo>
                    <a:pt x="388334" y="482632"/>
                  </a:lnTo>
                  <a:lnTo>
                    <a:pt x="415290" y="509588"/>
                  </a:lnTo>
                  <a:lnTo>
                    <a:pt x="442246" y="482632"/>
                  </a:lnTo>
                  <a:lnTo>
                    <a:pt x="482632" y="442246"/>
                  </a:lnTo>
                  <a:lnTo>
                    <a:pt x="509588" y="415290"/>
                  </a:lnTo>
                  <a:lnTo>
                    <a:pt x="482632" y="388334"/>
                  </a:lnTo>
                  <a:lnTo>
                    <a:pt x="461391" y="367094"/>
                  </a:lnTo>
                  <a:cubicBezTo>
                    <a:pt x="465677" y="358521"/>
                    <a:pt x="469297" y="349663"/>
                    <a:pt x="472345" y="340519"/>
                  </a:cubicBezTo>
                  <a:lnTo>
                    <a:pt x="502444" y="340519"/>
                  </a:lnTo>
                  <a:lnTo>
                    <a:pt x="540544" y="340519"/>
                  </a:lnTo>
                  <a:lnTo>
                    <a:pt x="540544" y="302419"/>
                  </a:lnTo>
                  <a:lnTo>
                    <a:pt x="540544" y="245269"/>
                  </a:lnTo>
                  <a:lnTo>
                    <a:pt x="540544" y="207169"/>
                  </a:lnTo>
                  <a:lnTo>
                    <a:pt x="502444" y="207169"/>
                  </a:lnTo>
                  <a:close/>
                  <a:moveTo>
                    <a:pt x="502444" y="302419"/>
                  </a:moveTo>
                  <a:lnTo>
                    <a:pt x="442722" y="302419"/>
                  </a:lnTo>
                  <a:cubicBezTo>
                    <a:pt x="438341" y="328422"/>
                    <a:pt x="428149" y="352425"/>
                    <a:pt x="413480" y="373094"/>
                  </a:cubicBezTo>
                  <a:lnTo>
                    <a:pt x="455676" y="415290"/>
                  </a:lnTo>
                  <a:lnTo>
                    <a:pt x="415290" y="455676"/>
                  </a:lnTo>
                  <a:lnTo>
                    <a:pt x="373094" y="413480"/>
                  </a:lnTo>
                  <a:cubicBezTo>
                    <a:pt x="352425" y="428149"/>
                    <a:pt x="328422" y="438341"/>
                    <a:pt x="302419" y="442722"/>
                  </a:cubicBezTo>
                  <a:lnTo>
                    <a:pt x="302419" y="502444"/>
                  </a:lnTo>
                  <a:lnTo>
                    <a:pt x="245269" y="502444"/>
                  </a:lnTo>
                  <a:lnTo>
                    <a:pt x="245269" y="442722"/>
                  </a:lnTo>
                  <a:cubicBezTo>
                    <a:pt x="219266" y="438341"/>
                    <a:pt x="195263" y="428149"/>
                    <a:pt x="174593" y="413480"/>
                  </a:cubicBezTo>
                  <a:lnTo>
                    <a:pt x="132398" y="455676"/>
                  </a:lnTo>
                  <a:lnTo>
                    <a:pt x="92012" y="415290"/>
                  </a:lnTo>
                  <a:lnTo>
                    <a:pt x="134207" y="373094"/>
                  </a:lnTo>
                  <a:cubicBezTo>
                    <a:pt x="119539" y="352425"/>
                    <a:pt x="109347" y="328422"/>
                    <a:pt x="104966" y="302419"/>
                  </a:cubicBezTo>
                  <a:lnTo>
                    <a:pt x="45244" y="302419"/>
                  </a:lnTo>
                  <a:lnTo>
                    <a:pt x="45244" y="245269"/>
                  </a:lnTo>
                  <a:lnTo>
                    <a:pt x="104966" y="245269"/>
                  </a:lnTo>
                  <a:cubicBezTo>
                    <a:pt x="109347" y="219266"/>
                    <a:pt x="119539" y="195263"/>
                    <a:pt x="134207" y="174593"/>
                  </a:cubicBezTo>
                  <a:lnTo>
                    <a:pt x="92012" y="132398"/>
                  </a:lnTo>
                  <a:lnTo>
                    <a:pt x="132398" y="92012"/>
                  </a:lnTo>
                  <a:lnTo>
                    <a:pt x="174593" y="134207"/>
                  </a:lnTo>
                  <a:cubicBezTo>
                    <a:pt x="195263" y="119539"/>
                    <a:pt x="219266" y="109347"/>
                    <a:pt x="245269" y="104966"/>
                  </a:cubicBezTo>
                  <a:lnTo>
                    <a:pt x="245269" y="45244"/>
                  </a:lnTo>
                  <a:lnTo>
                    <a:pt x="302419" y="45244"/>
                  </a:lnTo>
                  <a:lnTo>
                    <a:pt x="302419" y="104966"/>
                  </a:lnTo>
                  <a:cubicBezTo>
                    <a:pt x="328422" y="109347"/>
                    <a:pt x="352425" y="119539"/>
                    <a:pt x="373094" y="134207"/>
                  </a:cubicBezTo>
                  <a:lnTo>
                    <a:pt x="415290" y="92012"/>
                  </a:lnTo>
                  <a:lnTo>
                    <a:pt x="455676" y="132398"/>
                  </a:lnTo>
                  <a:lnTo>
                    <a:pt x="413480" y="174593"/>
                  </a:lnTo>
                  <a:cubicBezTo>
                    <a:pt x="428149" y="195263"/>
                    <a:pt x="438341" y="219266"/>
                    <a:pt x="442722" y="245269"/>
                  </a:cubicBezTo>
                  <a:lnTo>
                    <a:pt x="502444" y="245269"/>
                  </a:lnTo>
                  <a:lnTo>
                    <a:pt x="502444" y="302419"/>
                  </a:lnTo>
                  <a:close/>
                  <a:moveTo>
                    <a:pt x="273844" y="150019"/>
                  </a:moveTo>
                  <a:cubicBezTo>
                    <a:pt x="205550" y="150019"/>
                    <a:pt x="150019" y="205550"/>
                    <a:pt x="150019" y="273844"/>
                  </a:cubicBezTo>
                  <a:cubicBezTo>
                    <a:pt x="150019" y="342138"/>
                    <a:pt x="205550" y="397669"/>
                    <a:pt x="273844" y="397669"/>
                  </a:cubicBezTo>
                  <a:cubicBezTo>
                    <a:pt x="342138" y="397669"/>
                    <a:pt x="397669" y="342138"/>
                    <a:pt x="397669" y="273844"/>
                  </a:cubicBezTo>
                  <a:cubicBezTo>
                    <a:pt x="397669" y="205550"/>
                    <a:pt x="342138" y="150019"/>
                    <a:pt x="273844" y="150019"/>
                  </a:cubicBezTo>
                  <a:close/>
                  <a:moveTo>
                    <a:pt x="273844" y="359569"/>
                  </a:moveTo>
                  <a:cubicBezTo>
                    <a:pt x="226505" y="359569"/>
                    <a:pt x="188119" y="321183"/>
                    <a:pt x="188119" y="273844"/>
                  </a:cubicBezTo>
                  <a:cubicBezTo>
                    <a:pt x="188119" y="226505"/>
                    <a:pt x="226505" y="188119"/>
                    <a:pt x="273844" y="188119"/>
                  </a:cubicBezTo>
                  <a:cubicBezTo>
                    <a:pt x="321183" y="188119"/>
                    <a:pt x="359569" y="226505"/>
                    <a:pt x="359569" y="273844"/>
                  </a:cubicBezTo>
                  <a:cubicBezTo>
                    <a:pt x="359569" y="321183"/>
                    <a:pt x="321183" y="359569"/>
                    <a:pt x="273844" y="359569"/>
                  </a:cubicBezTo>
                  <a:close/>
                </a:path>
              </a:pathLst>
            </a:custGeom>
            <a:solidFill>
              <a:srgbClr val="002856"/>
            </a:solidFill>
            <a:ln w="9525" cap="flat">
              <a:noFill/>
              <a:prstDash val="solid"/>
              <a:miter/>
            </a:ln>
          </p:spPr>
          <p:txBody>
            <a:bodyPr rtlCol="0" anchor="ctr"/>
            <a:lstStyle/>
            <a:p>
              <a:pPr>
                <a:buClr>
                  <a:srgbClr val="000000"/>
                </a:buClr>
                <a:buFont typeface="Arial"/>
                <a:buNone/>
              </a:pPr>
              <a:endParaRPr lang="en-US" sz="1400" kern="0" dirty="0">
                <a:solidFill>
                  <a:srgbClr val="000000"/>
                </a:solidFill>
                <a:cs typeface="Arial"/>
                <a:sym typeface="Arial"/>
              </a:endParaRPr>
            </a:p>
          </p:txBody>
        </p:sp>
        <p:sp>
          <p:nvSpPr>
            <p:cNvPr id="242" name="Rectangle 241">
              <a:extLst>
                <a:ext uri="{FF2B5EF4-FFF2-40B4-BE49-F238E27FC236}">
                  <a16:creationId xmlns:a16="http://schemas.microsoft.com/office/drawing/2014/main" xmlns="" id="{533E645B-7906-464A-A913-53A2406B3082}"/>
                </a:ext>
              </a:extLst>
            </p:cNvPr>
            <p:cNvSpPr/>
            <p:nvPr/>
          </p:nvSpPr>
          <p:spPr bwMode="gray">
            <a:xfrm>
              <a:off x="7152098" y="3485812"/>
              <a:ext cx="280099" cy="129056"/>
            </a:xfrm>
            <a:prstGeom prst="rect">
              <a:avLst/>
            </a:prstGeom>
            <a:solidFill>
              <a:srgbClr val="00A5E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API</a:t>
              </a:r>
            </a:p>
          </p:txBody>
        </p:sp>
        <p:sp>
          <p:nvSpPr>
            <p:cNvPr id="243" name="Rounded Rectangle 92">
              <a:extLst>
                <a:ext uri="{FF2B5EF4-FFF2-40B4-BE49-F238E27FC236}">
                  <a16:creationId xmlns:a16="http://schemas.microsoft.com/office/drawing/2014/main" xmlns="" id="{1629FD3F-67DE-4966-9CA2-27017E75D627}"/>
                </a:ext>
              </a:extLst>
            </p:cNvPr>
            <p:cNvSpPr/>
            <p:nvPr/>
          </p:nvSpPr>
          <p:spPr bwMode="gray">
            <a:xfrm>
              <a:off x="7681869" y="3871381"/>
              <a:ext cx="280099" cy="129056"/>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API</a:t>
              </a:r>
            </a:p>
          </p:txBody>
        </p:sp>
        <p:sp>
          <p:nvSpPr>
            <p:cNvPr id="2" name="Rectangle 1"/>
            <p:cNvSpPr/>
            <p:nvPr/>
          </p:nvSpPr>
          <p:spPr>
            <a:xfrm>
              <a:off x="7812881" y="2042747"/>
              <a:ext cx="178594" cy="138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endParaRPr>
            </a:p>
          </p:txBody>
        </p:sp>
        <p:cxnSp>
          <p:nvCxnSpPr>
            <p:cNvPr id="8" name="Straight Connector 7"/>
            <p:cNvCxnSpPr/>
            <p:nvPr/>
          </p:nvCxnSpPr>
          <p:spPr>
            <a:xfrm>
              <a:off x="7818205" y="2082669"/>
              <a:ext cx="61299" cy="0"/>
            </a:xfrm>
            <a:prstGeom prst="line">
              <a:avLst/>
            </a:prstGeom>
            <a:ln w="12700">
              <a:solidFill>
                <a:srgbClr val="002856"/>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7817643" y="2055950"/>
              <a:ext cx="79868" cy="0"/>
            </a:xfrm>
            <a:prstGeom prst="line">
              <a:avLst/>
            </a:prstGeom>
            <a:ln w="12700">
              <a:solidFill>
                <a:srgbClr val="002856"/>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812881" y="4661079"/>
              <a:ext cx="178594" cy="129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endParaRPr>
            </a:p>
          </p:txBody>
        </p:sp>
        <p:cxnSp>
          <p:nvCxnSpPr>
            <p:cNvPr id="115" name="Straight Connector 114"/>
            <p:cNvCxnSpPr/>
            <p:nvPr/>
          </p:nvCxnSpPr>
          <p:spPr>
            <a:xfrm>
              <a:off x="7824212" y="4665841"/>
              <a:ext cx="156121" cy="0"/>
            </a:xfrm>
            <a:prstGeom prst="line">
              <a:avLst/>
            </a:prstGeom>
            <a:ln w="12700">
              <a:solidFill>
                <a:srgbClr val="002856"/>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7824208" y="4694415"/>
              <a:ext cx="156121" cy="0"/>
            </a:xfrm>
            <a:prstGeom prst="line">
              <a:avLst/>
            </a:prstGeom>
            <a:ln w="12700">
              <a:solidFill>
                <a:srgbClr val="002856"/>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7824205" y="4722991"/>
              <a:ext cx="156121" cy="0"/>
            </a:xfrm>
            <a:prstGeom prst="line">
              <a:avLst/>
            </a:prstGeom>
            <a:ln w="12700">
              <a:solidFill>
                <a:srgbClr val="002856"/>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7824211" y="4753944"/>
              <a:ext cx="156121" cy="0"/>
            </a:xfrm>
            <a:prstGeom prst="line">
              <a:avLst/>
            </a:prstGeom>
            <a:ln w="12700">
              <a:solidFill>
                <a:srgbClr val="002856"/>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7824207" y="4782518"/>
              <a:ext cx="156121" cy="0"/>
            </a:xfrm>
            <a:prstGeom prst="line">
              <a:avLst/>
            </a:prstGeom>
            <a:ln w="12700">
              <a:solidFill>
                <a:srgbClr val="002856"/>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824204" y="4811094"/>
              <a:ext cx="156121" cy="0"/>
            </a:xfrm>
            <a:prstGeom prst="line">
              <a:avLst/>
            </a:prstGeom>
            <a:ln w="12700">
              <a:solidFill>
                <a:srgbClr val="00285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2590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4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bwMode="gray"/>
        <p:txBody>
          <a:bodyPr/>
          <a:lstStyle/>
          <a:p>
            <a:r>
              <a:rPr lang="en-US" dirty="0" smtClean="0"/>
              <a:t>Figure 10</a:t>
            </a:r>
            <a:endParaRPr lang="en-US" dirty="0"/>
          </a:p>
        </p:txBody>
      </p:sp>
      <p:grpSp>
        <p:nvGrpSpPr>
          <p:cNvPr id="10" name="Group 9"/>
          <p:cNvGrpSpPr/>
          <p:nvPr/>
        </p:nvGrpSpPr>
        <p:grpSpPr bwMode="gray">
          <a:xfrm>
            <a:off x="3147060" y="1370848"/>
            <a:ext cx="5897880" cy="3082162"/>
            <a:chOff x="3147060" y="1378468"/>
            <a:chExt cx="5897880" cy="3082162"/>
          </a:xfrm>
        </p:grpSpPr>
        <p:grpSp>
          <p:nvGrpSpPr>
            <p:cNvPr id="362" name="Group 361"/>
            <p:cNvGrpSpPr/>
            <p:nvPr/>
          </p:nvGrpSpPr>
          <p:grpSpPr bwMode="gray">
            <a:xfrm>
              <a:off x="3147060" y="1378468"/>
              <a:ext cx="5897880" cy="3082162"/>
              <a:chOff x="1752600" y="1492182"/>
              <a:chExt cx="5897880" cy="3082162"/>
            </a:xfrm>
          </p:grpSpPr>
          <p:sp>
            <p:nvSpPr>
              <p:cNvPr id="174" name="Rectangle 173">
                <a:extLst>
                  <a:ext uri="{FF2B5EF4-FFF2-40B4-BE49-F238E27FC236}">
                    <a16:creationId xmlns:a16="http://schemas.microsoft.com/office/drawing/2014/main" xmlns="" id="{8D1F785B-54F8-412C-9750-5913930BB648}"/>
                  </a:ext>
                </a:extLst>
              </p:cNvPr>
              <p:cNvSpPr/>
              <p:nvPr/>
            </p:nvSpPr>
            <p:spPr bwMode="gray">
              <a:xfrm>
                <a:off x="1752600" y="1492182"/>
                <a:ext cx="5897880" cy="3082162"/>
              </a:xfrm>
              <a:prstGeom prst="rect">
                <a:avLst/>
              </a:prstGeom>
              <a:no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s</a:t>
                </a:r>
                <a:endParaRPr kumimoji="0" lang="en-US" sz="1800" b="0" i="0" u="none" strike="noStrike" cap="none" normalizeH="0" baseline="0" dirty="0">
                  <a:ln>
                    <a:noFill/>
                  </a:ln>
                  <a:solidFill>
                    <a:schemeClr val="bg1"/>
                  </a:solidFill>
                  <a:effectLst/>
                  <a:latin typeface="Arial" charset="0"/>
                </a:endParaRPr>
              </a:p>
            </p:txBody>
          </p:sp>
          <p:sp>
            <p:nvSpPr>
              <p:cNvPr id="175" name="Rectangle 174">
                <a:extLst>
                  <a:ext uri="{FF2B5EF4-FFF2-40B4-BE49-F238E27FC236}">
                    <a16:creationId xmlns:a16="http://schemas.microsoft.com/office/drawing/2014/main" xmlns="" id="{76AE9257-EFFB-41C5-939A-69E725440D38}"/>
                  </a:ext>
                </a:extLst>
              </p:cNvPr>
              <p:cNvSpPr/>
              <p:nvPr/>
            </p:nvSpPr>
            <p:spPr bwMode="gray">
              <a:xfrm>
                <a:off x="6528057" y="4358900"/>
                <a:ext cx="1122423" cy="215444"/>
              </a:xfrm>
              <a:prstGeom prst="rect">
                <a:avLst/>
              </a:prstGeom>
              <a:noFill/>
            </p:spPr>
            <p:txBody>
              <a:bodyPr wrap="none" lIns="91440" rIns="91440" anchor="b">
                <a:spAutoFit/>
              </a:bodyPr>
              <a:lstStyle/>
              <a:p>
                <a:pPr marL="0" marR="0" algn="r">
                  <a:spcBef>
                    <a:spcPts val="0"/>
                  </a:spcBef>
                  <a:spcAft>
                    <a:spcPts val="0"/>
                  </a:spcAft>
                </a:pPr>
                <a:r>
                  <a:rPr lang="en-US" sz="800" dirty="0">
                    <a:solidFill>
                      <a:srgbClr val="979D9D"/>
                    </a:solidFill>
                    <a:latin typeface="Arial" panose="020B0604020202020204" pitchFamily="34" charset="0"/>
                    <a:ea typeface="Calibri" panose="020F0502020204030204" pitchFamily="34" charset="0"/>
                    <a:cs typeface="Times New Roman" panose="02020603050405020304" pitchFamily="18" charset="0"/>
                  </a:rPr>
                  <a:t>© </a:t>
                </a:r>
                <a:r>
                  <a:rPr lang="en-US" sz="800" dirty="0" smtClean="0">
                    <a:solidFill>
                      <a:srgbClr val="979D9D"/>
                    </a:solidFill>
                    <a:latin typeface="Arial" panose="020B0604020202020204" pitchFamily="34" charset="0"/>
                    <a:ea typeface="Calibri" panose="020F0502020204030204" pitchFamily="34" charset="0"/>
                    <a:cs typeface="Times New Roman" panose="02020603050405020304" pitchFamily="18" charset="0"/>
                  </a:rPr>
                  <a:t>2019 </a:t>
                </a:r>
                <a:r>
                  <a:rPr lang="en-US" sz="800" dirty="0">
                    <a:solidFill>
                      <a:srgbClr val="979D9D"/>
                    </a:solidFill>
                    <a:latin typeface="Arial" panose="020B0604020202020204" pitchFamily="34" charset="0"/>
                    <a:ea typeface="Calibri" panose="020F0502020204030204" pitchFamily="34" charset="0"/>
                    <a:cs typeface="Times New Roman" panose="02020603050405020304" pitchFamily="18" charset="0"/>
                  </a:rPr>
                  <a:t>Gartner, Inc.</a:t>
                </a:r>
                <a:endParaRPr lang="en-US" sz="1100" dirty="0">
                  <a:solidFill>
                    <a:srgbClr val="979D9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3" name="TextBox 182">
                <a:extLst>
                  <a:ext uri="{FF2B5EF4-FFF2-40B4-BE49-F238E27FC236}">
                    <a16:creationId xmlns:a16="http://schemas.microsoft.com/office/drawing/2014/main" xmlns="" id="{B6947DC9-1CAB-437C-82D7-D9D776F6F514}"/>
                  </a:ext>
                </a:extLst>
              </p:cNvPr>
              <p:cNvSpPr txBox="1"/>
              <p:nvPr/>
            </p:nvSpPr>
            <p:spPr bwMode="gray">
              <a:xfrm>
                <a:off x="1761067" y="4358900"/>
                <a:ext cx="1107831" cy="215444"/>
              </a:xfrm>
              <a:prstGeom prst="rect">
                <a:avLst/>
              </a:prstGeom>
              <a:noFill/>
            </p:spPr>
            <p:txBody>
              <a:bodyPr wrap="square" lIns="91440" rIns="91440" rtlCol="0" anchor="b">
                <a:spAutoFit/>
              </a:bodyPr>
              <a:lstStyle/>
              <a:p>
                <a:pPr algn="l">
                  <a:lnSpc>
                    <a:spcPct val="100000"/>
                  </a:lnSpc>
                  <a:spcBef>
                    <a:spcPts val="0"/>
                  </a:spcBef>
                  <a:spcAft>
                    <a:spcPts val="0"/>
                  </a:spcAft>
                </a:pPr>
                <a:r>
                  <a:rPr lang="en-US" sz="800" dirty="0" smtClean="0">
                    <a:solidFill>
                      <a:srgbClr val="979D9D"/>
                    </a:solidFill>
                  </a:rPr>
                  <a:t>ID</a:t>
                </a:r>
                <a:r>
                  <a:rPr lang="en-US" sz="800" dirty="0">
                    <a:solidFill>
                      <a:srgbClr val="979D9D"/>
                    </a:solidFill>
                  </a:rPr>
                  <a:t>: </a:t>
                </a:r>
                <a:r>
                  <a:rPr lang="en-US" sz="800" dirty="0" smtClean="0">
                    <a:solidFill>
                      <a:srgbClr val="979D9D"/>
                    </a:solidFill>
                  </a:rPr>
                  <a:t>379554</a:t>
                </a:r>
                <a:endParaRPr lang="en-US" sz="800" dirty="0">
                  <a:solidFill>
                    <a:srgbClr val="979D9D"/>
                  </a:solidFill>
                </a:endParaRPr>
              </a:p>
            </p:txBody>
          </p:sp>
          <p:sp>
            <p:nvSpPr>
              <p:cNvPr id="184" name="TextBox 183">
                <a:extLst>
                  <a:ext uri="{FF2B5EF4-FFF2-40B4-BE49-F238E27FC236}">
                    <a16:creationId xmlns:a16="http://schemas.microsoft.com/office/drawing/2014/main" xmlns="" id="{BE363401-C2D9-4DCF-B2EA-DF4F9FD6C80E}"/>
                  </a:ext>
                </a:extLst>
              </p:cNvPr>
              <p:cNvSpPr txBox="1"/>
              <p:nvPr/>
            </p:nvSpPr>
            <p:spPr bwMode="gray">
              <a:xfrm>
                <a:off x="1761067" y="1500649"/>
                <a:ext cx="5151075" cy="353943"/>
              </a:xfrm>
              <a:prstGeom prst="rect">
                <a:avLst/>
              </a:prstGeom>
              <a:noFill/>
            </p:spPr>
            <p:txBody>
              <a:bodyPr wrap="square" lIns="91440" tIns="91440" rIns="91440" rtlCol="0">
                <a:spAutoFit/>
              </a:bodyPr>
              <a:lstStyle/>
              <a:p>
                <a:r>
                  <a:rPr lang="en-US" sz="1400" b="1" dirty="0"/>
                  <a:t>Logical Integration Flow: One-Time Move</a:t>
                </a:r>
                <a:endParaRPr lang="en-US" sz="1200" dirty="0"/>
              </a:p>
            </p:txBody>
          </p:sp>
        </p:grpSp>
        <p:grpSp>
          <p:nvGrpSpPr>
            <p:cNvPr id="9" name="Group 8"/>
            <p:cNvGrpSpPr/>
            <p:nvPr/>
          </p:nvGrpSpPr>
          <p:grpSpPr bwMode="gray">
            <a:xfrm>
              <a:off x="3261360" y="1851656"/>
              <a:ext cx="5669280" cy="2292674"/>
              <a:chOff x="3261360" y="1851656"/>
              <a:chExt cx="5669280" cy="2292674"/>
            </a:xfrm>
          </p:grpSpPr>
          <p:sp>
            <p:nvSpPr>
              <p:cNvPr id="153" name="Arrow: Pentagon 8">
                <a:extLst>
                  <a:ext uri="{FF2B5EF4-FFF2-40B4-BE49-F238E27FC236}">
                    <a16:creationId xmlns:a16="http://schemas.microsoft.com/office/drawing/2014/main" xmlns="" id="{34BF08BA-B49A-4C44-BF7B-F5FB04114325}"/>
                  </a:ext>
                </a:extLst>
              </p:cNvPr>
              <p:cNvSpPr/>
              <p:nvPr/>
            </p:nvSpPr>
            <p:spPr bwMode="gray">
              <a:xfrm>
                <a:off x="3261360" y="3224002"/>
                <a:ext cx="5669280" cy="920328"/>
              </a:xfrm>
              <a:prstGeom prst="homePlate">
                <a:avLst/>
              </a:prstGeom>
              <a:solidFill>
                <a:srgbClr val="FFFFFF"/>
              </a:solidFill>
              <a:ln w="12700" cap="flat" cmpd="sng" algn="ctr">
                <a:solidFill>
                  <a:srgbClr val="002856"/>
                </a:solidFill>
                <a:prstDash val="dash"/>
                <a:round/>
                <a:headEnd type="none" w="med" len="med"/>
                <a:tailEnd type="none" w="med" len="med"/>
              </a:ln>
              <a:effectLst/>
            </p:spPr>
            <p:txBody>
              <a:bodyPr vert="horz" wrap="none" lIns="91440" tIns="45720" rIns="91440" bIns="45720" numCol="1" rtlCol="0" anchor="b" anchorCtr="0" compatLnSpc="1">
                <a:prstTxWarp prst="textNoShape">
                  <a:avLst/>
                </a:prstTxWarp>
                <a:no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1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Integration Flow</a:t>
                </a:r>
              </a:p>
            </p:txBody>
          </p:sp>
          <p:cxnSp>
            <p:nvCxnSpPr>
              <p:cNvPr id="154" name="Straight Arrow Connector 153"/>
              <p:cNvCxnSpPr>
                <a:stCxn id="155" idx="3"/>
                <a:endCxn id="219" idx="1"/>
              </p:cNvCxnSpPr>
              <p:nvPr/>
            </p:nvCxnSpPr>
            <p:spPr bwMode="gray">
              <a:xfrm>
                <a:off x="5385570" y="2468138"/>
                <a:ext cx="1465675" cy="24"/>
              </a:xfrm>
              <a:prstGeom prst="straightConnector1">
                <a:avLst/>
              </a:prstGeom>
              <a:solidFill>
                <a:srgbClr val="00529B"/>
              </a:solidFill>
              <a:ln w="12700" cap="flat" cmpd="sng" algn="ctr">
                <a:solidFill>
                  <a:srgbClr val="6F7878"/>
                </a:solidFill>
                <a:prstDash val="solid"/>
                <a:round/>
                <a:headEnd type="none" w="med" len="med"/>
                <a:tailEnd type="triangle"/>
              </a:ln>
              <a:effectLst/>
            </p:spPr>
          </p:cxnSp>
          <p:sp>
            <p:nvSpPr>
              <p:cNvPr id="155" name="Rectangle 154"/>
              <p:cNvSpPr/>
              <p:nvPr/>
            </p:nvSpPr>
            <p:spPr bwMode="gray">
              <a:xfrm>
                <a:off x="3346439" y="1851656"/>
                <a:ext cx="2039131" cy="1232963"/>
              </a:xfrm>
              <a:prstGeom prst="rect">
                <a:avLst/>
              </a:prstGeom>
              <a:solidFill>
                <a:srgbClr val="FFFFFF"/>
              </a:solidFill>
              <a:ln w="12700" cap="flat" cmpd="sng" algn="ctr">
                <a:solidFill>
                  <a:srgbClr val="6F7878"/>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On-Premises App A</a:t>
                </a:r>
              </a:p>
            </p:txBody>
          </p:sp>
          <p:grpSp>
            <p:nvGrpSpPr>
              <p:cNvPr id="161" name="Group 160"/>
              <p:cNvGrpSpPr/>
              <p:nvPr/>
            </p:nvGrpSpPr>
            <p:grpSpPr bwMode="gray">
              <a:xfrm>
                <a:off x="6123630" y="2206084"/>
                <a:ext cx="495658" cy="515184"/>
                <a:chOff x="1594962" y="4567352"/>
                <a:chExt cx="477872" cy="496697"/>
              </a:xfrm>
            </p:grpSpPr>
            <p:sp>
              <p:nvSpPr>
                <p:cNvPr id="224" name="Rectangle 223"/>
                <p:cNvSpPr/>
                <p:nvPr/>
              </p:nvSpPr>
              <p:spPr bwMode="gray">
                <a:xfrm>
                  <a:off x="1594962" y="4567352"/>
                  <a:ext cx="125446" cy="139128"/>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A</a:t>
                  </a:r>
                </a:p>
              </p:txBody>
            </p:sp>
            <p:sp>
              <p:nvSpPr>
                <p:cNvPr id="228" name="Rectangle 227"/>
                <p:cNvSpPr/>
                <p:nvPr/>
              </p:nvSpPr>
              <p:spPr bwMode="gray">
                <a:xfrm>
                  <a:off x="1771175" y="4567352"/>
                  <a:ext cx="125446" cy="139128"/>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B</a:t>
                  </a:r>
                </a:p>
              </p:txBody>
            </p:sp>
            <p:sp>
              <p:nvSpPr>
                <p:cNvPr id="229" name="Rectangle 228"/>
                <p:cNvSpPr/>
                <p:nvPr/>
              </p:nvSpPr>
              <p:spPr bwMode="gray">
                <a:xfrm>
                  <a:off x="1947388" y="4567352"/>
                  <a:ext cx="125446" cy="139128"/>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C</a:t>
                  </a:r>
                </a:p>
              </p:txBody>
            </p:sp>
            <p:sp>
              <p:nvSpPr>
                <p:cNvPr id="230" name="Rectangle 229"/>
                <p:cNvSpPr/>
                <p:nvPr/>
              </p:nvSpPr>
              <p:spPr bwMode="gray">
                <a:xfrm>
                  <a:off x="1599272" y="4746240"/>
                  <a:ext cx="125446" cy="139128"/>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D</a:t>
                  </a:r>
                </a:p>
              </p:txBody>
            </p:sp>
            <p:sp>
              <p:nvSpPr>
                <p:cNvPr id="231" name="Rectangle 230"/>
                <p:cNvSpPr/>
                <p:nvPr/>
              </p:nvSpPr>
              <p:spPr bwMode="gray">
                <a:xfrm>
                  <a:off x="1771175" y="4746240"/>
                  <a:ext cx="125446" cy="139128"/>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E</a:t>
                  </a:r>
                </a:p>
              </p:txBody>
            </p:sp>
            <p:sp>
              <p:nvSpPr>
                <p:cNvPr id="232" name="Rectangle 231"/>
                <p:cNvSpPr/>
                <p:nvPr/>
              </p:nvSpPr>
              <p:spPr bwMode="gray">
                <a:xfrm>
                  <a:off x="1947388" y="4746240"/>
                  <a:ext cx="125446" cy="139128"/>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F</a:t>
                  </a:r>
                </a:p>
              </p:txBody>
            </p:sp>
            <p:sp>
              <p:nvSpPr>
                <p:cNvPr id="233" name="Rectangle 232"/>
                <p:cNvSpPr/>
                <p:nvPr/>
              </p:nvSpPr>
              <p:spPr bwMode="gray">
                <a:xfrm>
                  <a:off x="1599272" y="4922535"/>
                  <a:ext cx="125446" cy="139128"/>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G</a:t>
                  </a:r>
                </a:p>
              </p:txBody>
            </p:sp>
            <p:sp>
              <p:nvSpPr>
                <p:cNvPr id="234" name="Rectangle 233"/>
                <p:cNvSpPr/>
                <p:nvPr/>
              </p:nvSpPr>
              <p:spPr bwMode="gray">
                <a:xfrm>
                  <a:off x="1771175" y="4922535"/>
                  <a:ext cx="125446" cy="139128"/>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H</a:t>
                  </a:r>
                </a:p>
              </p:txBody>
            </p:sp>
            <p:sp>
              <p:nvSpPr>
                <p:cNvPr id="235" name="Rectangle 234"/>
                <p:cNvSpPr/>
                <p:nvPr/>
              </p:nvSpPr>
              <p:spPr bwMode="gray">
                <a:xfrm>
                  <a:off x="1944252" y="4924921"/>
                  <a:ext cx="125446" cy="139128"/>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I</a:t>
                  </a:r>
                </a:p>
              </p:txBody>
            </p:sp>
          </p:grpSp>
          <p:sp>
            <p:nvSpPr>
              <p:cNvPr id="219" name="Rectangle 218"/>
              <p:cNvSpPr/>
              <p:nvPr/>
            </p:nvSpPr>
            <p:spPr bwMode="gray">
              <a:xfrm>
                <a:off x="6851245" y="1851680"/>
                <a:ext cx="1553896" cy="1232963"/>
              </a:xfrm>
              <a:prstGeom prst="rect">
                <a:avLst/>
              </a:prstGeom>
              <a:solidFill>
                <a:srgbClr val="FFFFFF"/>
              </a:solidFill>
              <a:ln w="12700" cap="flat" cmpd="sng" algn="ctr">
                <a:solidFill>
                  <a:srgbClr val="6F7878"/>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SaaS App B</a:t>
                </a:r>
              </a:p>
            </p:txBody>
          </p:sp>
          <p:grpSp>
            <p:nvGrpSpPr>
              <p:cNvPr id="8" name="Group 7"/>
              <p:cNvGrpSpPr/>
              <p:nvPr/>
            </p:nvGrpSpPr>
            <p:grpSpPr bwMode="gray">
              <a:xfrm>
                <a:off x="7069140" y="2221740"/>
                <a:ext cx="1118106" cy="695397"/>
                <a:chOff x="7093383" y="2221740"/>
                <a:chExt cx="1118106" cy="695397"/>
              </a:xfrm>
            </p:grpSpPr>
            <p:sp>
              <p:nvSpPr>
                <p:cNvPr id="220" name="TextBox 219"/>
                <p:cNvSpPr txBox="1"/>
                <p:nvPr/>
              </p:nvSpPr>
              <p:spPr bwMode="gray">
                <a:xfrm>
                  <a:off x="7093383" y="2221740"/>
                  <a:ext cx="1118106" cy="695397"/>
                </a:xfrm>
                <a:prstGeom prst="rect">
                  <a:avLst/>
                </a:prstGeom>
                <a:noFill/>
                <a:ln w="9525">
                  <a:solidFill>
                    <a:srgbClr val="6F7878"/>
                  </a:solidFill>
                </a:ln>
              </p:spPr>
              <p:txBody>
                <a:bodyPr wrap="square" lIns="0" rIns="0" rtlCol="0">
                  <a:norm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0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Shopper Profiles</a:t>
                  </a:r>
                </a:p>
              </p:txBody>
            </p:sp>
            <p:sp>
              <p:nvSpPr>
                <p:cNvPr id="221" name="Rectangle 220"/>
                <p:cNvSpPr/>
                <p:nvPr/>
              </p:nvSpPr>
              <p:spPr bwMode="gray">
                <a:xfrm>
                  <a:off x="7197243" y="2465425"/>
                  <a:ext cx="130115" cy="144306"/>
                </a:xfrm>
                <a:prstGeom prst="rect">
                  <a:avLst/>
                </a:prstGeom>
                <a:noFill/>
                <a:ln w="12700" cap="flat" cmpd="sng" algn="ctr">
                  <a:solidFill>
                    <a:srgbClr val="FF540A"/>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ea typeface="Arial Unicode MS"/>
                    <a:cs typeface="Arial Unicode MS"/>
                  </a:endParaRPr>
                </a:p>
              </p:txBody>
            </p:sp>
            <p:sp>
              <p:nvSpPr>
                <p:cNvPr id="222" name="Rectangle 221"/>
                <p:cNvSpPr/>
                <p:nvPr/>
              </p:nvSpPr>
              <p:spPr bwMode="gray">
                <a:xfrm>
                  <a:off x="7377560" y="2465425"/>
                  <a:ext cx="130115" cy="144306"/>
                </a:xfrm>
                <a:prstGeom prst="rect">
                  <a:avLst/>
                </a:prstGeom>
                <a:noFill/>
                <a:ln w="12700" cap="flat" cmpd="sng" algn="ctr">
                  <a:solidFill>
                    <a:srgbClr val="FF540A"/>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ea typeface="Arial Unicode MS"/>
                    <a:cs typeface="Arial Unicode MS"/>
                  </a:endParaRPr>
                </a:p>
              </p:txBody>
            </p:sp>
            <p:sp>
              <p:nvSpPr>
                <p:cNvPr id="223" name="Rectangle 222"/>
                <p:cNvSpPr/>
                <p:nvPr/>
              </p:nvSpPr>
              <p:spPr bwMode="gray">
                <a:xfrm>
                  <a:off x="7557877" y="2465425"/>
                  <a:ext cx="130115" cy="144306"/>
                </a:xfrm>
                <a:prstGeom prst="rect">
                  <a:avLst/>
                </a:prstGeom>
                <a:noFill/>
                <a:ln w="12700" cap="flat" cmpd="sng" algn="ctr">
                  <a:solidFill>
                    <a:srgbClr val="FF540A"/>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ea typeface="Arial Unicode MS"/>
                    <a:cs typeface="Arial Unicode MS"/>
                  </a:endParaRPr>
                </a:p>
              </p:txBody>
            </p:sp>
          </p:grpSp>
          <p:sp>
            <p:nvSpPr>
              <p:cNvPr id="217" name="Rectangular Callout 15"/>
              <p:cNvSpPr/>
              <p:nvPr/>
            </p:nvSpPr>
            <p:spPr bwMode="gray">
              <a:xfrm>
                <a:off x="3603831" y="3349542"/>
                <a:ext cx="1600200" cy="548640"/>
              </a:xfrm>
              <a:prstGeom prst="rect">
                <a:avLst/>
              </a:prstGeom>
              <a:solidFill>
                <a:srgbClr val="FFFFFF"/>
              </a:solidFill>
              <a:ln w="12700" cap="flat" cmpd="sng" algn="ctr">
                <a:solidFill>
                  <a:srgbClr val="6F7878"/>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Arial Unicode MS"/>
                    <a:cs typeface="Arial Unicode MS"/>
                  </a:rPr>
                  <a:t>Business logic: Send</a:t>
                </a:r>
                <a:br>
                  <a:rPr kumimoji="0" lang="en-US" sz="900" b="0" i="0" u="none" strike="noStrike" kern="0" cap="none" spc="0" normalizeH="0" baseline="0" noProof="0" dirty="0" smtClean="0">
                    <a:ln>
                      <a:noFill/>
                    </a:ln>
                    <a:solidFill>
                      <a:srgbClr val="000000"/>
                    </a:solidFill>
                    <a:effectLst/>
                    <a:uLnTx/>
                    <a:uFillTx/>
                    <a:latin typeface="Arial"/>
                    <a:ea typeface="Arial Unicode MS"/>
                    <a:cs typeface="Arial Unicode MS"/>
                  </a:rPr>
                </a:br>
                <a:r>
                  <a:rPr kumimoji="0" lang="en-US" sz="900" b="0" i="0" u="none" strike="noStrike" kern="0" cap="none" spc="0" normalizeH="0" baseline="0" noProof="0" dirty="0" smtClean="0">
                    <a:ln>
                      <a:noFill/>
                    </a:ln>
                    <a:solidFill>
                      <a:srgbClr val="000000"/>
                    </a:solidFill>
                    <a:effectLst/>
                    <a:uLnTx/>
                    <a:uFillTx/>
                    <a:latin typeface="Arial"/>
                    <a:ea typeface="Arial Unicode MS"/>
                    <a:cs typeface="Arial Unicode MS"/>
                  </a:rPr>
                  <a:t>all “Customer” records</a:t>
                </a:r>
              </a:p>
            </p:txBody>
          </p:sp>
          <p:sp>
            <p:nvSpPr>
              <p:cNvPr id="218" name="Oval 217"/>
              <p:cNvSpPr>
                <a:spLocks noChangeAspect="1"/>
              </p:cNvSpPr>
              <p:nvPr/>
            </p:nvSpPr>
            <p:spPr bwMode="gray">
              <a:xfrm>
                <a:off x="5106934" y="3288937"/>
                <a:ext cx="187003" cy="189687"/>
              </a:xfrm>
              <a:prstGeom prst="ellipse">
                <a:avLst/>
              </a:prstGeom>
              <a:solidFill>
                <a:srgbClr val="6F78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ea typeface="Arial Unicode MS"/>
                    <a:cs typeface="Arial Unicode MS"/>
                  </a:rPr>
                  <a:t>1</a:t>
                </a:r>
              </a:p>
            </p:txBody>
          </p:sp>
          <p:sp>
            <p:nvSpPr>
              <p:cNvPr id="215" name="Rectangular Callout 106"/>
              <p:cNvSpPr/>
              <p:nvPr/>
            </p:nvSpPr>
            <p:spPr bwMode="gray">
              <a:xfrm>
                <a:off x="6697981" y="3349542"/>
                <a:ext cx="1603571" cy="548640"/>
              </a:xfrm>
              <a:prstGeom prst="rect">
                <a:avLst/>
              </a:prstGeom>
              <a:solidFill>
                <a:srgbClr val="FFFFFF"/>
              </a:solidFill>
              <a:ln w="12700" cap="flat" cmpd="sng" algn="ctr">
                <a:solidFill>
                  <a:srgbClr val="6F7878"/>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Arial Unicode MS"/>
                    <a:cs typeface="Arial Unicode MS"/>
                  </a:rPr>
                  <a:t>Business logic: Create “Shopper Profile” for each “Customer” record</a:t>
                </a:r>
              </a:p>
            </p:txBody>
          </p:sp>
          <p:sp>
            <p:nvSpPr>
              <p:cNvPr id="216" name="Oval 215"/>
              <p:cNvSpPr>
                <a:spLocks noChangeAspect="1"/>
              </p:cNvSpPr>
              <p:nvPr/>
            </p:nvSpPr>
            <p:spPr bwMode="gray">
              <a:xfrm>
                <a:off x="8187167" y="3288937"/>
                <a:ext cx="187003" cy="189687"/>
              </a:xfrm>
              <a:prstGeom prst="ellipse">
                <a:avLst/>
              </a:prstGeom>
              <a:solidFill>
                <a:srgbClr val="6F78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ea typeface="Arial Unicode MS"/>
                    <a:cs typeface="Arial Unicode MS"/>
                  </a:rPr>
                  <a:t>2</a:t>
                </a:r>
              </a:p>
            </p:txBody>
          </p:sp>
          <p:grpSp>
            <p:nvGrpSpPr>
              <p:cNvPr id="173" name="Group 172">
                <a:extLst>
                  <a:ext uri="{FF2B5EF4-FFF2-40B4-BE49-F238E27FC236}">
                    <a16:creationId xmlns:a16="http://schemas.microsoft.com/office/drawing/2014/main" xmlns="" id="{D71A851B-A930-4CC4-89F0-2425CD7C5A0E}"/>
                  </a:ext>
                </a:extLst>
              </p:cNvPr>
              <p:cNvGrpSpPr/>
              <p:nvPr/>
            </p:nvGrpSpPr>
            <p:grpSpPr bwMode="gray">
              <a:xfrm>
                <a:off x="5361758" y="2338540"/>
                <a:ext cx="815340" cy="529081"/>
                <a:chOff x="7028774" y="4510547"/>
                <a:chExt cx="1309086" cy="849477"/>
              </a:xfrm>
            </p:grpSpPr>
            <p:sp>
              <p:nvSpPr>
                <p:cNvPr id="213" name="Rectangle 212">
                  <a:extLst>
                    <a:ext uri="{FF2B5EF4-FFF2-40B4-BE49-F238E27FC236}">
                      <a16:creationId xmlns:a16="http://schemas.microsoft.com/office/drawing/2014/main" xmlns="" id="{F84A539D-6EE0-4DDB-BD51-7ED6CF2DBA1B}"/>
                    </a:ext>
                  </a:extLst>
                </p:cNvPr>
                <p:cNvSpPr/>
                <p:nvPr/>
              </p:nvSpPr>
              <p:spPr bwMode="gray">
                <a:xfrm>
                  <a:off x="7418196" y="4510547"/>
                  <a:ext cx="520267" cy="484542"/>
                </a:xfrm>
                <a:prstGeom prst="rect">
                  <a:avLst/>
                </a:prstGeom>
                <a:solidFill>
                  <a:srgbClr val="FFFFFF"/>
                </a:solidFill>
                <a:ln w="9525" cap="flat" cmpd="sng" algn="ctr">
                  <a:solidFill>
                    <a:srgbClr val="6F7878"/>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endParaRPr>
                </a:p>
              </p:txBody>
            </p:sp>
            <p:sp>
              <p:nvSpPr>
                <p:cNvPr id="212" name="TextBox 211">
                  <a:extLst>
                    <a:ext uri="{FF2B5EF4-FFF2-40B4-BE49-F238E27FC236}">
                      <a16:creationId xmlns:a16="http://schemas.microsoft.com/office/drawing/2014/main" xmlns="" id="{70446836-A682-4318-8448-E5C293B76A56}"/>
                    </a:ext>
                  </a:extLst>
                </p:cNvPr>
                <p:cNvSpPr txBox="1"/>
                <p:nvPr/>
              </p:nvSpPr>
              <p:spPr bwMode="gray">
                <a:xfrm>
                  <a:off x="7028774" y="4998678"/>
                  <a:ext cx="1309086" cy="361346"/>
                </a:xfrm>
                <a:prstGeom prst="rect">
                  <a:avLst/>
                </a:prstGeom>
                <a:noFill/>
              </p:spPr>
              <p:txBody>
                <a:bodyPr wrap="square" rtlCol="0">
                  <a:sp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900" b="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Integration</a:t>
                  </a:r>
                </a:p>
              </p:txBody>
            </p:sp>
          </p:grpSp>
          <p:grpSp>
            <p:nvGrpSpPr>
              <p:cNvPr id="3" name="Group 2"/>
              <p:cNvGrpSpPr/>
              <p:nvPr/>
            </p:nvGrpSpPr>
            <p:grpSpPr bwMode="gray">
              <a:xfrm>
                <a:off x="3779608" y="2217916"/>
                <a:ext cx="1172790" cy="692356"/>
                <a:chOff x="3862728" y="2037135"/>
                <a:chExt cx="1130707" cy="667512"/>
              </a:xfrm>
            </p:grpSpPr>
            <p:grpSp>
              <p:nvGrpSpPr>
                <p:cNvPr id="2" name="Group 1"/>
                <p:cNvGrpSpPr/>
                <p:nvPr/>
              </p:nvGrpSpPr>
              <p:grpSpPr bwMode="gray">
                <a:xfrm>
                  <a:off x="3924471" y="2255499"/>
                  <a:ext cx="1007399" cy="322597"/>
                  <a:chOff x="3924471" y="2255499"/>
                  <a:chExt cx="1007399" cy="322597"/>
                </a:xfrm>
              </p:grpSpPr>
              <p:sp>
                <p:nvSpPr>
                  <p:cNvPr id="178" name="Rectangle 177">
                    <a:extLst>
                      <a:ext uri="{FF2B5EF4-FFF2-40B4-BE49-F238E27FC236}">
                        <a16:creationId xmlns:a16="http://schemas.microsoft.com/office/drawing/2014/main" xmlns="" id="{82FA3D61-9C2F-4ABF-A5B4-DB472AF5E4B5}"/>
                      </a:ext>
                    </a:extLst>
                  </p:cNvPr>
                  <p:cNvSpPr/>
                  <p:nvPr/>
                </p:nvSpPr>
                <p:spPr bwMode="gray">
                  <a:xfrm>
                    <a:off x="3926859" y="2255499"/>
                    <a:ext cx="125446" cy="139128"/>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A</a:t>
                    </a:r>
                  </a:p>
                </p:txBody>
              </p:sp>
              <p:sp>
                <p:nvSpPr>
                  <p:cNvPr id="179" name="Rectangle 178">
                    <a:extLst>
                      <a:ext uri="{FF2B5EF4-FFF2-40B4-BE49-F238E27FC236}">
                        <a16:creationId xmlns:a16="http://schemas.microsoft.com/office/drawing/2014/main" xmlns="" id="{1E39D88F-7B12-4FAC-A141-4E64CDDD7FA6}"/>
                      </a:ext>
                    </a:extLst>
                  </p:cNvPr>
                  <p:cNvSpPr/>
                  <p:nvPr/>
                </p:nvSpPr>
                <p:spPr bwMode="gray">
                  <a:xfrm>
                    <a:off x="4102772" y="2255499"/>
                    <a:ext cx="125446" cy="139128"/>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B</a:t>
                    </a:r>
                  </a:p>
                </p:txBody>
              </p:sp>
              <p:sp>
                <p:nvSpPr>
                  <p:cNvPr id="180" name="Rectangle 179">
                    <a:extLst>
                      <a:ext uri="{FF2B5EF4-FFF2-40B4-BE49-F238E27FC236}">
                        <a16:creationId xmlns:a16="http://schemas.microsoft.com/office/drawing/2014/main" xmlns="" id="{363666FC-3BD7-418C-906E-A79F28F49CAD}"/>
                      </a:ext>
                    </a:extLst>
                  </p:cNvPr>
                  <p:cNvSpPr/>
                  <p:nvPr/>
                </p:nvSpPr>
                <p:spPr bwMode="gray">
                  <a:xfrm>
                    <a:off x="4278685" y="2255499"/>
                    <a:ext cx="125446" cy="139128"/>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C</a:t>
                    </a:r>
                  </a:p>
                </p:txBody>
              </p:sp>
              <p:sp>
                <p:nvSpPr>
                  <p:cNvPr id="181" name="Rectangle 180">
                    <a:extLst>
                      <a:ext uri="{FF2B5EF4-FFF2-40B4-BE49-F238E27FC236}">
                        <a16:creationId xmlns:a16="http://schemas.microsoft.com/office/drawing/2014/main" xmlns="" id="{D4866B12-EBDF-4761-B444-5F6929B2FE76}"/>
                      </a:ext>
                    </a:extLst>
                  </p:cNvPr>
                  <p:cNvSpPr/>
                  <p:nvPr/>
                </p:nvSpPr>
                <p:spPr bwMode="gray">
                  <a:xfrm>
                    <a:off x="4454598" y="2255499"/>
                    <a:ext cx="125446" cy="139128"/>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D</a:t>
                    </a:r>
                  </a:p>
                </p:txBody>
              </p:sp>
              <p:sp>
                <p:nvSpPr>
                  <p:cNvPr id="182" name="Rectangle 181">
                    <a:extLst>
                      <a:ext uri="{FF2B5EF4-FFF2-40B4-BE49-F238E27FC236}">
                        <a16:creationId xmlns:a16="http://schemas.microsoft.com/office/drawing/2014/main" xmlns="" id="{71A4064D-FAFB-4799-9A76-7059033A25F5}"/>
                      </a:ext>
                    </a:extLst>
                  </p:cNvPr>
                  <p:cNvSpPr/>
                  <p:nvPr/>
                </p:nvSpPr>
                <p:spPr bwMode="gray">
                  <a:xfrm>
                    <a:off x="4630511" y="2255499"/>
                    <a:ext cx="125446" cy="139128"/>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E</a:t>
                    </a:r>
                  </a:p>
                </p:txBody>
              </p:sp>
              <p:sp>
                <p:nvSpPr>
                  <p:cNvPr id="192" name="Rectangle 191">
                    <a:extLst>
                      <a:ext uri="{FF2B5EF4-FFF2-40B4-BE49-F238E27FC236}">
                        <a16:creationId xmlns:a16="http://schemas.microsoft.com/office/drawing/2014/main" xmlns="" id="{872889B2-64F1-458C-9F71-FD2C704E096B}"/>
                      </a:ext>
                    </a:extLst>
                  </p:cNvPr>
                  <p:cNvSpPr/>
                  <p:nvPr/>
                </p:nvSpPr>
                <p:spPr bwMode="gray">
                  <a:xfrm>
                    <a:off x="4806424" y="2255499"/>
                    <a:ext cx="125446" cy="139128"/>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F</a:t>
                    </a:r>
                  </a:p>
                </p:txBody>
              </p:sp>
              <p:sp>
                <p:nvSpPr>
                  <p:cNvPr id="193" name="Rectangle 192">
                    <a:extLst>
                      <a:ext uri="{FF2B5EF4-FFF2-40B4-BE49-F238E27FC236}">
                        <a16:creationId xmlns:a16="http://schemas.microsoft.com/office/drawing/2014/main" xmlns="" id="{AC3C271D-9A82-428B-845A-92798DF3E2F2}"/>
                      </a:ext>
                    </a:extLst>
                  </p:cNvPr>
                  <p:cNvSpPr/>
                  <p:nvPr/>
                </p:nvSpPr>
                <p:spPr bwMode="gray">
                  <a:xfrm>
                    <a:off x="3924471" y="2438968"/>
                    <a:ext cx="125446" cy="139128"/>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G</a:t>
                    </a:r>
                  </a:p>
                </p:txBody>
              </p:sp>
              <p:sp>
                <p:nvSpPr>
                  <p:cNvPr id="201" name="Rectangle 200">
                    <a:extLst>
                      <a:ext uri="{FF2B5EF4-FFF2-40B4-BE49-F238E27FC236}">
                        <a16:creationId xmlns:a16="http://schemas.microsoft.com/office/drawing/2014/main" xmlns="" id="{60FD9CC5-4417-4679-8345-153188B3C6A6}"/>
                      </a:ext>
                    </a:extLst>
                  </p:cNvPr>
                  <p:cNvSpPr/>
                  <p:nvPr/>
                </p:nvSpPr>
                <p:spPr bwMode="gray">
                  <a:xfrm>
                    <a:off x="4100234" y="2438968"/>
                    <a:ext cx="125446" cy="139128"/>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H</a:t>
                    </a:r>
                  </a:p>
                </p:txBody>
              </p:sp>
              <p:sp>
                <p:nvSpPr>
                  <p:cNvPr id="205" name="Rectangle 204">
                    <a:extLst>
                      <a:ext uri="{FF2B5EF4-FFF2-40B4-BE49-F238E27FC236}">
                        <a16:creationId xmlns:a16="http://schemas.microsoft.com/office/drawing/2014/main" xmlns="" id="{3B2EA30E-32B0-46D9-AD1B-EC2BB5D57651}"/>
                      </a:ext>
                    </a:extLst>
                  </p:cNvPr>
                  <p:cNvSpPr/>
                  <p:nvPr/>
                </p:nvSpPr>
                <p:spPr bwMode="gray">
                  <a:xfrm>
                    <a:off x="4275997" y="2438968"/>
                    <a:ext cx="125446" cy="139128"/>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I</a:t>
                    </a:r>
                  </a:p>
                </p:txBody>
              </p:sp>
              <p:sp>
                <p:nvSpPr>
                  <p:cNvPr id="207" name="Rectangle 206">
                    <a:extLst>
                      <a:ext uri="{FF2B5EF4-FFF2-40B4-BE49-F238E27FC236}">
                        <a16:creationId xmlns:a16="http://schemas.microsoft.com/office/drawing/2014/main" xmlns="" id="{3E485F7F-7962-4DC4-9C6A-01F7C92991F7}"/>
                      </a:ext>
                    </a:extLst>
                  </p:cNvPr>
                  <p:cNvSpPr/>
                  <p:nvPr/>
                </p:nvSpPr>
                <p:spPr bwMode="gray">
                  <a:xfrm>
                    <a:off x="4451760" y="2438968"/>
                    <a:ext cx="125446" cy="139128"/>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J</a:t>
                    </a:r>
                  </a:p>
                </p:txBody>
              </p:sp>
              <p:sp>
                <p:nvSpPr>
                  <p:cNvPr id="208" name="Rectangle 207">
                    <a:extLst>
                      <a:ext uri="{FF2B5EF4-FFF2-40B4-BE49-F238E27FC236}">
                        <a16:creationId xmlns:a16="http://schemas.microsoft.com/office/drawing/2014/main" xmlns="" id="{B3745358-FAEC-48EB-A344-5671FAE475B1}"/>
                      </a:ext>
                    </a:extLst>
                  </p:cNvPr>
                  <p:cNvSpPr/>
                  <p:nvPr/>
                </p:nvSpPr>
                <p:spPr bwMode="gray">
                  <a:xfrm>
                    <a:off x="4627523" y="2438968"/>
                    <a:ext cx="125446" cy="139128"/>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K</a:t>
                    </a:r>
                  </a:p>
                </p:txBody>
              </p:sp>
              <p:sp>
                <p:nvSpPr>
                  <p:cNvPr id="209" name="Rectangle 208">
                    <a:extLst>
                      <a:ext uri="{FF2B5EF4-FFF2-40B4-BE49-F238E27FC236}">
                        <a16:creationId xmlns:a16="http://schemas.microsoft.com/office/drawing/2014/main" xmlns="" id="{7CD46490-B78E-44C2-B688-D65C422492A1}"/>
                      </a:ext>
                    </a:extLst>
                  </p:cNvPr>
                  <p:cNvSpPr/>
                  <p:nvPr/>
                </p:nvSpPr>
                <p:spPr bwMode="gray">
                  <a:xfrm>
                    <a:off x="4803288" y="2438968"/>
                    <a:ext cx="125446" cy="139128"/>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L</a:t>
                    </a:r>
                  </a:p>
                </p:txBody>
              </p:sp>
            </p:grpSp>
            <p:sp>
              <p:nvSpPr>
                <p:cNvPr id="210" name="TextBox 209">
                  <a:extLst>
                    <a:ext uri="{FF2B5EF4-FFF2-40B4-BE49-F238E27FC236}">
                      <a16:creationId xmlns:a16="http://schemas.microsoft.com/office/drawing/2014/main" xmlns="" id="{EAE0E4EB-B5F3-4880-8795-492E00834437}"/>
                    </a:ext>
                  </a:extLst>
                </p:cNvPr>
                <p:cNvSpPr txBox="1"/>
                <p:nvPr/>
              </p:nvSpPr>
              <p:spPr bwMode="gray">
                <a:xfrm>
                  <a:off x="3862728" y="2037135"/>
                  <a:ext cx="1130707" cy="667512"/>
                </a:xfrm>
                <a:prstGeom prst="rect">
                  <a:avLst/>
                </a:prstGeom>
                <a:noFill/>
                <a:ln w="9525">
                  <a:solidFill>
                    <a:srgbClr val="6F7878"/>
                  </a:solidFill>
                </a:ln>
              </p:spPr>
              <p:txBody>
                <a:bodyPr wrap="square" lIns="0" rIns="0" rtlCol="0">
                  <a:norm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0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Customer</a:t>
                  </a:r>
                </a:p>
              </p:txBody>
            </p:sp>
          </p:grpSp>
          <p:sp>
            <p:nvSpPr>
              <p:cNvPr id="236" name="Freeform: Shape 210">
                <a:extLst>
                  <a:ext uri="{FF2B5EF4-FFF2-40B4-BE49-F238E27FC236}">
                    <a16:creationId xmlns="" xmlns:a16="http://schemas.microsoft.com/office/drawing/2014/main" id="{AB58E180-755F-4EA2-A4A1-8B0ED204122C}"/>
                  </a:ext>
                </a:extLst>
              </p:cNvPr>
              <p:cNvSpPr>
                <a:spLocks noChangeAspect="1"/>
              </p:cNvSpPr>
              <p:nvPr/>
            </p:nvSpPr>
            <p:spPr bwMode="gray">
              <a:xfrm>
                <a:off x="5638283" y="2364772"/>
                <a:ext cx="256077" cy="256077"/>
              </a:xfrm>
              <a:custGeom>
                <a:avLst/>
                <a:gdLst>
                  <a:gd name="connsiteX0" fmla="*/ 502444 w 542925"/>
                  <a:gd name="connsiteY0" fmla="*/ 207169 h 542925"/>
                  <a:gd name="connsiteX1" fmla="*/ 472345 w 542925"/>
                  <a:gd name="connsiteY1" fmla="*/ 207169 h 542925"/>
                  <a:gd name="connsiteX2" fmla="*/ 461391 w 542925"/>
                  <a:gd name="connsiteY2" fmla="*/ 180594 h 542925"/>
                  <a:gd name="connsiteX3" fmla="*/ 482632 w 542925"/>
                  <a:gd name="connsiteY3" fmla="*/ 159353 h 542925"/>
                  <a:gd name="connsiteX4" fmla="*/ 509588 w 542925"/>
                  <a:gd name="connsiteY4" fmla="*/ 132398 h 542925"/>
                  <a:gd name="connsiteX5" fmla="*/ 482632 w 542925"/>
                  <a:gd name="connsiteY5" fmla="*/ 105442 h 542925"/>
                  <a:gd name="connsiteX6" fmla="*/ 442246 w 542925"/>
                  <a:gd name="connsiteY6" fmla="*/ 65056 h 542925"/>
                  <a:gd name="connsiteX7" fmla="*/ 415290 w 542925"/>
                  <a:gd name="connsiteY7" fmla="*/ 38100 h 542925"/>
                  <a:gd name="connsiteX8" fmla="*/ 388334 w 542925"/>
                  <a:gd name="connsiteY8" fmla="*/ 65056 h 542925"/>
                  <a:gd name="connsiteX9" fmla="*/ 367094 w 542925"/>
                  <a:gd name="connsiteY9" fmla="*/ 86297 h 542925"/>
                  <a:gd name="connsiteX10" fmla="*/ 340519 w 542925"/>
                  <a:gd name="connsiteY10" fmla="*/ 75343 h 542925"/>
                  <a:gd name="connsiteX11" fmla="*/ 340519 w 542925"/>
                  <a:gd name="connsiteY11" fmla="*/ 45244 h 542925"/>
                  <a:gd name="connsiteX12" fmla="*/ 340519 w 542925"/>
                  <a:gd name="connsiteY12" fmla="*/ 7144 h 542925"/>
                  <a:gd name="connsiteX13" fmla="*/ 302419 w 542925"/>
                  <a:gd name="connsiteY13" fmla="*/ 7144 h 542925"/>
                  <a:gd name="connsiteX14" fmla="*/ 245269 w 542925"/>
                  <a:gd name="connsiteY14" fmla="*/ 7144 h 542925"/>
                  <a:gd name="connsiteX15" fmla="*/ 207169 w 542925"/>
                  <a:gd name="connsiteY15" fmla="*/ 7144 h 542925"/>
                  <a:gd name="connsiteX16" fmla="*/ 207169 w 542925"/>
                  <a:gd name="connsiteY16" fmla="*/ 45244 h 542925"/>
                  <a:gd name="connsiteX17" fmla="*/ 207169 w 542925"/>
                  <a:gd name="connsiteY17" fmla="*/ 75343 h 542925"/>
                  <a:gd name="connsiteX18" fmla="*/ 180594 w 542925"/>
                  <a:gd name="connsiteY18" fmla="*/ 86297 h 542925"/>
                  <a:gd name="connsiteX19" fmla="*/ 159353 w 542925"/>
                  <a:gd name="connsiteY19" fmla="*/ 65056 h 542925"/>
                  <a:gd name="connsiteX20" fmla="*/ 132398 w 542925"/>
                  <a:gd name="connsiteY20" fmla="*/ 38100 h 542925"/>
                  <a:gd name="connsiteX21" fmla="*/ 105442 w 542925"/>
                  <a:gd name="connsiteY21" fmla="*/ 65056 h 542925"/>
                  <a:gd name="connsiteX22" fmla="*/ 65056 w 542925"/>
                  <a:gd name="connsiteY22" fmla="*/ 105442 h 542925"/>
                  <a:gd name="connsiteX23" fmla="*/ 38100 w 542925"/>
                  <a:gd name="connsiteY23" fmla="*/ 132398 h 542925"/>
                  <a:gd name="connsiteX24" fmla="*/ 65056 w 542925"/>
                  <a:gd name="connsiteY24" fmla="*/ 159353 h 542925"/>
                  <a:gd name="connsiteX25" fmla="*/ 86297 w 542925"/>
                  <a:gd name="connsiteY25" fmla="*/ 180594 h 542925"/>
                  <a:gd name="connsiteX26" fmla="*/ 75343 w 542925"/>
                  <a:gd name="connsiteY26" fmla="*/ 207169 h 542925"/>
                  <a:gd name="connsiteX27" fmla="*/ 45244 w 542925"/>
                  <a:gd name="connsiteY27" fmla="*/ 207169 h 542925"/>
                  <a:gd name="connsiteX28" fmla="*/ 7144 w 542925"/>
                  <a:gd name="connsiteY28" fmla="*/ 207169 h 542925"/>
                  <a:gd name="connsiteX29" fmla="*/ 7144 w 542925"/>
                  <a:gd name="connsiteY29" fmla="*/ 245269 h 542925"/>
                  <a:gd name="connsiteX30" fmla="*/ 7144 w 542925"/>
                  <a:gd name="connsiteY30" fmla="*/ 302419 h 542925"/>
                  <a:gd name="connsiteX31" fmla="*/ 7144 w 542925"/>
                  <a:gd name="connsiteY31" fmla="*/ 340519 h 542925"/>
                  <a:gd name="connsiteX32" fmla="*/ 45244 w 542925"/>
                  <a:gd name="connsiteY32" fmla="*/ 340519 h 542925"/>
                  <a:gd name="connsiteX33" fmla="*/ 75343 w 542925"/>
                  <a:gd name="connsiteY33" fmla="*/ 340519 h 542925"/>
                  <a:gd name="connsiteX34" fmla="*/ 86297 w 542925"/>
                  <a:gd name="connsiteY34" fmla="*/ 367094 h 542925"/>
                  <a:gd name="connsiteX35" fmla="*/ 65056 w 542925"/>
                  <a:gd name="connsiteY35" fmla="*/ 388334 h 542925"/>
                  <a:gd name="connsiteX36" fmla="*/ 38100 w 542925"/>
                  <a:gd name="connsiteY36" fmla="*/ 415290 h 542925"/>
                  <a:gd name="connsiteX37" fmla="*/ 65056 w 542925"/>
                  <a:gd name="connsiteY37" fmla="*/ 442246 h 542925"/>
                  <a:gd name="connsiteX38" fmla="*/ 105442 w 542925"/>
                  <a:gd name="connsiteY38" fmla="*/ 482632 h 542925"/>
                  <a:gd name="connsiteX39" fmla="*/ 132398 w 542925"/>
                  <a:gd name="connsiteY39" fmla="*/ 509588 h 542925"/>
                  <a:gd name="connsiteX40" fmla="*/ 159353 w 542925"/>
                  <a:gd name="connsiteY40" fmla="*/ 482632 h 542925"/>
                  <a:gd name="connsiteX41" fmla="*/ 180594 w 542925"/>
                  <a:gd name="connsiteY41" fmla="*/ 461391 h 542925"/>
                  <a:gd name="connsiteX42" fmla="*/ 207169 w 542925"/>
                  <a:gd name="connsiteY42" fmla="*/ 472345 h 542925"/>
                  <a:gd name="connsiteX43" fmla="*/ 207169 w 542925"/>
                  <a:gd name="connsiteY43" fmla="*/ 502444 h 542925"/>
                  <a:gd name="connsiteX44" fmla="*/ 207169 w 542925"/>
                  <a:gd name="connsiteY44" fmla="*/ 540544 h 542925"/>
                  <a:gd name="connsiteX45" fmla="*/ 245269 w 542925"/>
                  <a:gd name="connsiteY45" fmla="*/ 540544 h 542925"/>
                  <a:gd name="connsiteX46" fmla="*/ 302419 w 542925"/>
                  <a:gd name="connsiteY46" fmla="*/ 540544 h 542925"/>
                  <a:gd name="connsiteX47" fmla="*/ 340519 w 542925"/>
                  <a:gd name="connsiteY47" fmla="*/ 540544 h 542925"/>
                  <a:gd name="connsiteX48" fmla="*/ 340519 w 542925"/>
                  <a:gd name="connsiteY48" fmla="*/ 502444 h 542925"/>
                  <a:gd name="connsiteX49" fmla="*/ 340519 w 542925"/>
                  <a:gd name="connsiteY49" fmla="*/ 472345 h 542925"/>
                  <a:gd name="connsiteX50" fmla="*/ 367094 w 542925"/>
                  <a:gd name="connsiteY50" fmla="*/ 461391 h 542925"/>
                  <a:gd name="connsiteX51" fmla="*/ 388334 w 542925"/>
                  <a:gd name="connsiteY51" fmla="*/ 482632 h 542925"/>
                  <a:gd name="connsiteX52" fmla="*/ 415290 w 542925"/>
                  <a:gd name="connsiteY52" fmla="*/ 509588 h 542925"/>
                  <a:gd name="connsiteX53" fmla="*/ 442246 w 542925"/>
                  <a:gd name="connsiteY53" fmla="*/ 482632 h 542925"/>
                  <a:gd name="connsiteX54" fmla="*/ 482632 w 542925"/>
                  <a:gd name="connsiteY54" fmla="*/ 442246 h 542925"/>
                  <a:gd name="connsiteX55" fmla="*/ 509588 w 542925"/>
                  <a:gd name="connsiteY55" fmla="*/ 415290 h 542925"/>
                  <a:gd name="connsiteX56" fmla="*/ 482632 w 542925"/>
                  <a:gd name="connsiteY56" fmla="*/ 388334 h 542925"/>
                  <a:gd name="connsiteX57" fmla="*/ 461391 w 542925"/>
                  <a:gd name="connsiteY57" fmla="*/ 367094 h 542925"/>
                  <a:gd name="connsiteX58" fmla="*/ 472345 w 542925"/>
                  <a:gd name="connsiteY58" fmla="*/ 340519 h 542925"/>
                  <a:gd name="connsiteX59" fmla="*/ 502444 w 542925"/>
                  <a:gd name="connsiteY59" fmla="*/ 340519 h 542925"/>
                  <a:gd name="connsiteX60" fmla="*/ 540544 w 542925"/>
                  <a:gd name="connsiteY60" fmla="*/ 340519 h 542925"/>
                  <a:gd name="connsiteX61" fmla="*/ 540544 w 542925"/>
                  <a:gd name="connsiteY61" fmla="*/ 302419 h 542925"/>
                  <a:gd name="connsiteX62" fmla="*/ 540544 w 542925"/>
                  <a:gd name="connsiteY62" fmla="*/ 245269 h 542925"/>
                  <a:gd name="connsiteX63" fmla="*/ 540544 w 542925"/>
                  <a:gd name="connsiteY63" fmla="*/ 207169 h 542925"/>
                  <a:gd name="connsiteX64" fmla="*/ 502444 w 542925"/>
                  <a:gd name="connsiteY64" fmla="*/ 207169 h 542925"/>
                  <a:gd name="connsiteX65" fmla="*/ 502444 w 542925"/>
                  <a:gd name="connsiteY65" fmla="*/ 302419 h 542925"/>
                  <a:gd name="connsiteX66" fmla="*/ 442722 w 542925"/>
                  <a:gd name="connsiteY66" fmla="*/ 302419 h 542925"/>
                  <a:gd name="connsiteX67" fmla="*/ 413480 w 542925"/>
                  <a:gd name="connsiteY67" fmla="*/ 373094 h 542925"/>
                  <a:gd name="connsiteX68" fmla="*/ 455676 w 542925"/>
                  <a:gd name="connsiteY68" fmla="*/ 415290 h 542925"/>
                  <a:gd name="connsiteX69" fmla="*/ 415290 w 542925"/>
                  <a:gd name="connsiteY69" fmla="*/ 455676 h 542925"/>
                  <a:gd name="connsiteX70" fmla="*/ 373094 w 542925"/>
                  <a:gd name="connsiteY70" fmla="*/ 413480 h 542925"/>
                  <a:gd name="connsiteX71" fmla="*/ 302419 w 542925"/>
                  <a:gd name="connsiteY71" fmla="*/ 442722 h 542925"/>
                  <a:gd name="connsiteX72" fmla="*/ 302419 w 542925"/>
                  <a:gd name="connsiteY72" fmla="*/ 502444 h 542925"/>
                  <a:gd name="connsiteX73" fmla="*/ 245269 w 542925"/>
                  <a:gd name="connsiteY73" fmla="*/ 502444 h 542925"/>
                  <a:gd name="connsiteX74" fmla="*/ 245269 w 542925"/>
                  <a:gd name="connsiteY74" fmla="*/ 442722 h 542925"/>
                  <a:gd name="connsiteX75" fmla="*/ 174593 w 542925"/>
                  <a:gd name="connsiteY75" fmla="*/ 413480 h 542925"/>
                  <a:gd name="connsiteX76" fmla="*/ 132398 w 542925"/>
                  <a:gd name="connsiteY76" fmla="*/ 455676 h 542925"/>
                  <a:gd name="connsiteX77" fmla="*/ 92012 w 542925"/>
                  <a:gd name="connsiteY77" fmla="*/ 415290 h 542925"/>
                  <a:gd name="connsiteX78" fmla="*/ 134207 w 542925"/>
                  <a:gd name="connsiteY78" fmla="*/ 373094 h 542925"/>
                  <a:gd name="connsiteX79" fmla="*/ 104966 w 542925"/>
                  <a:gd name="connsiteY79" fmla="*/ 302419 h 542925"/>
                  <a:gd name="connsiteX80" fmla="*/ 45244 w 542925"/>
                  <a:gd name="connsiteY80" fmla="*/ 302419 h 542925"/>
                  <a:gd name="connsiteX81" fmla="*/ 45244 w 542925"/>
                  <a:gd name="connsiteY81" fmla="*/ 245269 h 542925"/>
                  <a:gd name="connsiteX82" fmla="*/ 104966 w 542925"/>
                  <a:gd name="connsiteY82" fmla="*/ 245269 h 542925"/>
                  <a:gd name="connsiteX83" fmla="*/ 134207 w 542925"/>
                  <a:gd name="connsiteY83" fmla="*/ 174593 h 542925"/>
                  <a:gd name="connsiteX84" fmla="*/ 92012 w 542925"/>
                  <a:gd name="connsiteY84" fmla="*/ 132398 h 542925"/>
                  <a:gd name="connsiteX85" fmla="*/ 132398 w 542925"/>
                  <a:gd name="connsiteY85" fmla="*/ 92012 h 542925"/>
                  <a:gd name="connsiteX86" fmla="*/ 174593 w 542925"/>
                  <a:gd name="connsiteY86" fmla="*/ 134207 h 542925"/>
                  <a:gd name="connsiteX87" fmla="*/ 245269 w 542925"/>
                  <a:gd name="connsiteY87" fmla="*/ 104966 h 542925"/>
                  <a:gd name="connsiteX88" fmla="*/ 245269 w 542925"/>
                  <a:gd name="connsiteY88" fmla="*/ 45244 h 542925"/>
                  <a:gd name="connsiteX89" fmla="*/ 302419 w 542925"/>
                  <a:gd name="connsiteY89" fmla="*/ 45244 h 542925"/>
                  <a:gd name="connsiteX90" fmla="*/ 302419 w 542925"/>
                  <a:gd name="connsiteY90" fmla="*/ 104966 h 542925"/>
                  <a:gd name="connsiteX91" fmla="*/ 373094 w 542925"/>
                  <a:gd name="connsiteY91" fmla="*/ 134207 h 542925"/>
                  <a:gd name="connsiteX92" fmla="*/ 415290 w 542925"/>
                  <a:gd name="connsiteY92" fmla="*/ 92012 h 542925"/>
                  <a:gd name="connsiteX93" fmla="*/ 455676 w 542925"/>
                  <a:gd name="connsiteY93" fmla="*/ 132398 h 542925"/>
                  <a:gd name="connsiteX94" fmla="*/ 413480 w 542925"/>
                  <a:gd name="connsiteY94" fmla="*/ 174593 h 542925"/>
                  <a:gd name="connsiteX95" fmla="*/ 442722 w 542925"/>
                  <a:gd name="connsiteY95" fmla="*/ 245269 h 542925"/>
                  <a:gd name="connsiteX96" fmla="*/ 502444 w 542925"/>
                  <a:gd name="connsiteY96" fmla="*/ 245269 h 542925"/>
                  <a:gd name="connsiteX97" fmla="*/ 502444 w 542925"/>
                  <a:gd name="connsiteY97" fmla="*/ 302419 h 542925"/>
                  <a:gd name="connsiteX98" fmla="*/ 273844 w 542925"/>
                  <a:gd name="connsiteY98" fmla="*/ 150019 h 542925"/>
                  <a:gd name="connsiteX99" fmla="*/ 150019 w 542925"/>
                  <a:gd name="connsiteY99" fmla="*/ 273844 h 542925"/>
                  <a:gd name="connsiteX100" fmla="*/ 273844 w 542925"/>
                  <a:gd name="connsiteY100" fmla="*/ 397669 h 542925"/>
                  <a:gd name="connsiteX101" fmla="*/ 397669 w 542925"/>
                  <a:gd name="connsiteY101" fmla="*/ 273844 h 542925"/>
                  <a:gd name="connsiteX102" fmla="*/ 273844 w 542925"/>
                  <a:gd name="connsiteY102" fmla="*/ 150019 h 542925"/>
                  <a:gd name="connsiteX103" fmla="*/ 273844 w 542925"/>
                  <a:gd name="connsiteY103" fmla="*/ 359569 h 542925"/>
                  <a:gd name="connsiteX104" fmla="*/ 188119 w 542925"/>
                  <a:gd name="connsiteY104" fmla="*/ 273844 h 542925"/>
                  <a:gd name="connsiteX105" fmla="*/ 273844 w 542925"/>
                  <a:gd name="connsiteY105" fmla="*/ 188119 h 542925"/>
                  <a:gd name="connsiteX106" fmla="*/ 359569 w 542925"/>
                  <a:gd name="connsiteY106" fmla="*/ 273844 h 542925"/>
                  <a:gd name="connsiteX107" fmla="*/ 273844 w 542925"/>
                  <a:gd name="connsiteY107" fmla="*/ 359569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542925" h="542925">
                    <a:moveTo>
                      <a:pt x="502444" y="207169"/>
                    </a:moveTo>
                    <a:lnTo>
                      <a:pt x="472345" y="207169"/>
                    </a:lnTo>
                    <a:cubicBezTo>
                      <a:pt x="469297" y="198025"/>
                      <a:pt x="465677" y="189167"/>
                      <a:pt x="461391" y="180594"/>
                    </a:cubicBezTo>
                    <a:lnTo>
                      <a:pt x="482632" y="159353"/>
                    </a:lnTo>
                    <a:lnTo>
                      <a:pt x="509588" y="132398"/>
                    </a:lnTo>
                    <a:lnTo>
                      <a:pt x="482632" y="105442"/>
                    </a:lnTo>
                    <a:lnTo>
                      <a:pt x="442246" y="65056"/>
                    </a:lnTo>
                    <a:lnTo>
                      <a:pt x="415290" y="38100"/>
                    </a:lnTo>
                    <a:lnTo>
                      <a:pt x="388334" y="65056"/>
                    </a:lnTo>
                    <a:lnTo>
                      <a:pt x="367094" y="86297"/>
                    </a:lnTo>
                    <a:cubicBezTo>
                      <a:pt x="358521" y="82010"/>
                      <a:pt x="349663" y="78391"/>
                      <a:pt x="340519" y="75343"/>
                    </a:cubicBezTo>
                    <a:lnTo>
                      <a:pt x="340519" y="45244"/>
                    </a:lnTo>
                    <a:lnTo>
                      <a:pt x="340519" y="7144"/>
                    </a:lnTo>
                    <a:lnTo>
                      <a:pt x="302419" y="7144"/>
                    </a:lnTo>
                    <a:lnTo>
                      <a:pt x="245269" y="7144"/>
                    </a:lnTo>
                    <a:lnTo>
                      <a:pt x="207169" y="7144"/>
                    </a:lnTo>
                    <a:lnTo>
                      <a:pt x="207169" y="45244"/>
                    </a:lnTo>
                    <a:lnTo>
                      <a:pt x="207169" y="75343"/>
                    </a:lnTo>
                    <a:cubicBezTo>
                      <a:pt x="198025" y="78391"/>
                      <a:pt x="189167" y="82010"/>
                      <a:pt x="180594" y="86297"/>
                    </a:cubicBezTo>
                    <a:lnTo>
                      <a:pt x="159353" y="65056"/>
                    </a:lnTo>
                    <a:lnTo>
                      <a:pt x="132398" y="38100"/>
                    </a:lnTo>
                    <a:lnTo>
                      <a:pt x="105442" y="65056"/>
                    </a:lnTo>
                    <a:lnTo>
                      <a:pt x="65056" y="105442"/>
                    </a:lnTo>
                    <a:lnTo>
                      <a:pt x="38100" y="132398"/>
                    </a:lnTo>
                    <a:lnTo>
                      <a:pt x="65056" y="159353"/>
                    </a:lnTo>
                    <a:lnTo>
                      <a:pt x="86297" y="180594"/>
                    </a:lnTo>
                    <a:cubicBezTo>
                      <a:pt x="82010" y="189167"/>
                      <a:pt x="78391" y="198025"/>
                      <a:pt x="75343" y="207169"/>
                    </a:cubicBezTo>
                    <a:lnTo>
                      <a:pt x="45244" y="207169"/>
                    </a:lnTo>
                    <a:lnTo>
                      <a:pt x="7144" y="207169"/>
                    </a:lnTo>
                    <a:lnTo>
                      <a:pt x="7144" y="245269"/>
                    </a:lnTo>
                    <a:lnTo>
                      <a:pt x="7144" y="302419"/>
                    </a:lnTo>
                    <a:lnTo>
                      <a:pt x="7144" y="340519"/>
                    </a:lnTo>
                    <a:lnTo>
                      <a:pt x="45244" y="340519"/>
                    </a:lnTo>
                    <a:lnTo>
                      <a:pt x="75343" y="340519"/>
                    </a:lnTo>
                    <a:cubicBezTo>
                      <a:pt x="78391" y="349663"/>
                      <a:pt x="82010" y="358521"/>
                      <a:pt x="86297" y="367094"/>
                    </a:cubicBezTo>
                    <a:lnTo>
                      <a:pt x="65056" y="388334"/>
                    </a:lnTo>
                    <a:lnTo>
                      <a:pt x="38100" y="415290"/>
                    </a:lnTo>
                    <a:lnTo>
                      <a:pt x="65056" y="442246"/>
                    </a:lnTo>
                    <a:lnTo>
                      <a:pt x="105442" y="482632"/>
                    </a:lnTo>
                    <a:lnTo>
                      <a:pt x="132398" y="509588"/>
                    </a:lnTo>
                    <a:lnTo>
                      <a:pt x="159353" y="482632"/>
                    </a:lnTo>
                    <a:lnTo>
                      <a:pt x="180594" y="461391"/>
                    </a:lnTo>
                    <a:cubicBezTo>
                      <a:pt x="189167" y="465677"/>
                      <a:pt x="198025" y="469297"/>
                      <a:pt x="207169" y="472345"/>
                    </a:cubicBezTo>
                    <a:lnTo>
                      <a:pt x="207169" y="502444"/>
                    </a:lnTo>
                    <a:lnTo>
                      <a:pt x="207169" y="540544"/>
                    </a:lnTo>
                    <a:lnTo>
                      <a:pt x="245269" y="540544"/>
                    </a:lnTo>
                    <a:lnTo>
                      <a:pt x="302419" y="540544"/>
                    </a:lnTo>
                    <a:lnTo>
                      <a:pt x="340519" y="540544"/>
                    </a:lnTo>
                    <a:lnTo>
                      <a:pt x="340519" y="502444"/>
                    </a:lnTo>
                    <a:lnTo>
                      <a:pt x="340519" y="472345"/>
                    </a:lnTo>
                    <a:cubicBezTo>
                      <a:pt x="349663" y="469297"/>
                      <a:pt x="358521" y="465677"/>
                      <a:pt x="367094" y="461391"/>
                    </a:cubicBezTo>
                    <a:lnTo>
                      <a:pt x="388334" y="482632"/>
                    </a:lnTo>
                    <a:lnTo>
                      <a:pt x="415290" y="509588"/>
                    </a:lnTo>
                    <a:lnTo>
                      <a:pt x="442246" y="482632"/>
                    </a:lnTo>
                    <a:lnTo>
                      <a:pt x="482632" y="442246"/>
                    </a:lnTo>
                    <a:lnTo>
                      <a:pt x="509588" y="415290"/>
                    </a:lnTo>
                    <a:lnTo>
                      <a:pt x="482632" y="388334"/>
                    </a:lnTo>
                    <a:lnTo>
                      <a:pt x="461391" y="367094"/>
                    </a:lnTo>
                    <a:cubicBezTo>
                      <a:pt x="465677" y="358521"/>
                      <a:pt x="469297" y="349663"/>
                      <a:pt x="472345" y="340519"/>
                    </a:cubicBezTo>
                    <a:lnTo>
                      <a:pt x="502444" y="340519"/>
                    </a:lnTo>
                    <a:lnTo>
                      <a:pt x="540544" y="340519"/>
                    </a:lnTo>
                    <a:lnTo>
                      <a:pt x="540544" y="302419"/>
                    </a:lnTo>
                    <a:lnTo>
                      <a:pt x="540544" y="245269"/>
                    </a:lnTo>
                    <a:lnTo>
                      <a:pt x="540544" y="207169"/>
                    </a:lnTo>
                    <a:lnTo>
                      <a:pt x="502444" y="207169"/>
                    </a:lnTo>
                    <a:close/>
                    <a:moveTo>
                      <a:pt x="502444" y="302419"/>
                    </a:moveTo>
                    <a:lnTo>
                      <a:pt x="442722" y="302419"/>
                    </a:lnTo>
                    <a:cubicBezTo>
                      <a:pt x="438341" y="328422"/>
                      <a:pt x="428149" y="352425"/>
                      <a:pt x="413480" y="373094"/>
                    </a:cubicBezTo>
                    <a:lnTo>
                      <a:pt x="455676" y="415290"/>
                    </a:lnTo>
                    <a:lnTo>
                      <a:pt x="415290" y="455676"/>
                    </a:lnTo>
                    <a:lnTo>
                      <a:pt x="373094" y="413480"/>
                    </a:lnTo>
                    <a:cubicBezTo>
                      <a:pt x="352425" y="428149"/>
                      <a:pt x="328422" y="438341"/>
                      <a:pt x="302419" y="442722"/>
                    </a:cubicBezTo>
                    <a:lnTo>
                      <a:pt x="302419" y="502444"/>
                    </a:lnTo>
                    <a:lnTo>
                      <a:pt x="245269" y="502444"/>
                    </a:lnTo>
                    <a:lnTo>
                      <a:pt x="245269" y="442722"/>
                    </a:lnTo>
                    <a:cubicBezTo>
                      <a:pt x="219266" y="438341"/>
                      <a:pt x="195263" y="428149"/>
                      <a:pt x="174593" y="413480"/>
                    </a:cubicBezTo>
                    <a:lnTo>
                      <a:pt x="132398" y="455676"/>
                    </a:lnTo>
                    <a:lnTo>
                      <a:pt x="92012" y="415290"/>
                    </a:lnTo>
                    <a:lnTo>
                      <a:pt x="134207" y="373094"/>
                    </a:lnTo>
                    <a:cubicBezTo>
                      <a:pt x="119539" y="352425"/>
                      <a:pt x="109347" y="328422"/>
                      <a:pt x="104966" y="302419"/>
                    </a:cubicBezTo>
                    <a:lnTo>
                      <a:pt x="45244" y="302419"/>
                    </a:lnTo>
                    <a:lnTo>
                      <a:pt x="45244" y="245269"/>
                    </a:lnTo>
                    <a:lnTo>
                      <a:pt x="104966" y="245269"/>
                    </a:lnTo>
                    <a:cubicBezTo>
                      <a:pt x="109347" y="219266"/>
                      <a:pt x="119539" y="195263"/>
                      <a:pt x="134207" y="174593"/>
                    </a:cubicBezTo>
                    <a:lnTo>
                      <a:pt x="92012" y="132398"/>
                    </a:lnTo>
                    <a:lnTo>
                      <a:pt x="132398" y="92012"/>
                    </a:lnTo>
                    <a:lnTo>
                      <a:pt x="174593" y="134207"/>
                    </a:lnTo>
                    <a:cubicBezTo>
                      <a:pt x="195263" y="119539"/>
                      <a:pt x="219266" y="109347"/>
                      <a:pt x="245269" y="104966"/>
                    </a:cubicBezTo>
                    <a:lnTo>
                      <a:pt x="245269" y="45244"/>
                    </a:lnTo>
                    <a:lnTo>
                      <a:pt x="302419" y="45244"/>
                    </a:lnTo>
                    <a:lnTo>
                      <a:pt x="302419" y="104966"/>
                    </a:lnTo>
                    <a:cubicBezTo>
                      <a:pt x="328422" y="109347"/>
                      <a:pt x="352425" y="119539"/>
                      <a:pt x="373094" y="134207"/>
                    </a:cubicBezTo>
                    <a:lnTo>
                      <a:pt x="415290" y="92012"/>
                    </a:lnTo>
                    <a:lnTo>
                      <a:pt x="455676" y="132398"/>
                    </a:lnTo>
                    <a:lnTo>
                      <a:pt x="413480" y="174593"/>
                    </a:lnTo>
                    <a:cubicBezTo>
                      <a:pt x="428149" y="195263"/>
                      <a:pt x="438341" y="219266"/>
                      <a:pt x="442722" y="245269"/>
                    </a:cubicBezTo>
                    <a:lnTo>
                      <a:pt x="502444" y="245269"/>
                    </a:lnTo>
                    <a:lnTo>
                      <a:pt x="502444" y="302419"/>
                    </a:lnTo>
                    <a:close/>
                    <a:moveTo>
                      <a:pt x="273844" y="150019"/>
                    </a:moveTo>
                    <a:cubicBezTo>
                      <a:pt x="205550" y="150019"/>
                      <a:pt x="150019" y="205550"/>
                      <a:pt x="150019" y="273844"/>
                    </a:cubicBezTo>
                    <a:cubicBezTo>
                      <a:pt x="150019" y="342138"/>
                      <a:pt x="205550" y="397669"/>
                      <a:pt x="273844" y="397669"/>
                    </a:cubicBezTo>
                    <a:cubicBezTo>
                      <a:pt x="342138" y="397669"/>
                      <a:pt x="397669" y="342138"/>
                      <a:pt x="397669" y="273844"/>
                    </a:cubicBezTo>
                    <a:cubicBezTo>
                      <a:pt x="397669" y="205550"/>
                      <a:pt x="342138" y="150019"/>
                      <a:pt x="273844" y="150019"/>
                    </a:cubicBezTo>
                    <a:close/>
                    <a:moveTo>
                      <a:pt x="273844" y="359569"/>
                    </a:moveTo>
                    <a:cubicBezTo>
                      <a:pt x="226505" y="359569"/>
                      <a:pt x="188119" y="321183"/>
                      <a:pt x="188119" y="273844"/>
                    </a:cubicBezTo>
                    <a:cubicBezTo>
                      <a:pt x="188119" y="226505"/>
                      <a:pt x="226505" y="188119"/>
                      <a:pt x="273844" y="188119"/>
                    </a:cubicBezTo>
                    <a:cubicBezTo>
                      <a:pt x="321183" y="188119"/>
                      <a:pt x="359569" y="226505"/>
                      <a:pt x="359569" y="273844"/>
                    </a:cubicBezTo>
                    <a:cubicBezTo>
                      <a:pt x="359569" y="321183"/>
                      <a:pt x="321183" y="359569"/>
                      <a:pt x="273844" y="359569"/>
                    </a:cubicBezTo>
                    <a:close/>
                  </a:path>
                </a:pathLst>
              </a:custGeom>
              <a:solidFill>
                <a:srgbClr val="002856"/>
              </a:solidFill>
              <a:ln w="9525" cap="flat">
                <a:noFill/>
                <a:prstDash val="solid"/>
                <a:miter/>
              </a:ln>
            </p:spPr>
            <p:txBody>
              <a:bodyPr rtlCol="0" anchor="ctr"/>
              <a:lstStyle/>
              <a:p>
                <a:pPr>
                  <a:buClr>
                    <a:srgbClr val="000000"/>
                  </a:buClr>
                  <a:buFont typeface="Arial"/>
                  <a:buNone/>
                </a:pPr>
                <a:endParaRPr lang="en-US" sz="1400" kern="0" dirty="0">
                  <a:solidFill>
                    <a:srgbClr val="000000"/>
                  </a:solidFill>
                  <a:cs typeface="Arial"/>
                  <a:sym typeface="Arial"/>
                </a:endParaRPr>
              </a:p>
            </p:txBody>
          </p:sp>
        </p:grpSp>
      </p:grpSp>
    </p:spTree>
    <p:extLst>
      <p:ext uri="{BB962C8B-B14F-4D97-AF65-F5344CB8AC3E}">
        <p14:creationId xmlns:p14="http://schemas.microsoft.com/office/powerpoint/2010/main" val="2909176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6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bwMode="gray"/>
        <p:txBody>
          <a:bodyPr/>
          <a:lstStyle/>
          <a:p>
            <a:r>
              <a:rPr lang="en-US" dirty="0" smtClean="0"/>
              <a:t>Figure 11</a:t>
            </a:r>
            <a:endParaRPr lang="en-US" dirty="0"/>
          </a:p>
        </p:txBody>
      </p:sp>
      <p:grpSp>
        <p:nvGrpSpPr>
          <p:cNvPr id="12" name="Group 11"/>
          <p:cNvGrpSpPr/>
          <p:nvPr/>
        </p:nvGrpSpPr>
        <p:grpSpPr bwMode="gray">
          <a:xfrm>
            <a:off x="3147060" y="1378467"/>
            <a:ext cx="5897880" cy="3202497"/>
            <a:chOff x="3147060" y="1378467"/>
            <a:chExt cx="5897880" cy="3202497"/>
          </a:xfrm>
        </p:grpSpPr>
        <p:grpSp>
          <p:nvGrpSpPr>
            <p:cNvPr id="362" name="Group 361"/>
            <p:cNvGrpSpPr/>
            <p:nvPr/>
          </p:nvGrpSpPr>
          <p:grpSpPr bwMode="gray">
            <a:xfrm>
              <a:off x="3147060" y="1378467"/>
              <a:ext cx="5897880" cy="3202497"/>
              <a:chOff x="1752600" y="1492181"/>
              <a:chExt cx="5897880" cy="3202497"/>
            </a:xfrm>
          </p:grpSpPr>
          <p:sp>
            <p:nvSpPr>
              <p:cNvPr id="174" name="Rectangle 173">
                <a:extLst>
                  <a:ext uri="{FF2B5EF4-FFF2-40B4-BE49-F238E27FC236}">
                    <a16:creationId xmlns:a16="http://schemas.microsoft.com/office/drawing/2014/main" xmlns="" id="{8D1F785B-54F8-412C-9750-5913930BB648}"/>
                  </a:ext>
                </a:extLst>
              </p:cNvPr>
              <p:cNvSpPr/>
              <p:nvPr/>
            </p:nvSpPr>
            <p:spPr bwMode="gray">
              <a:xfrm>
                <a:off x="1752600" y="1492181"/>
                <a:ext cx="5897880" cy="3202497"/>
              </a:xfrm>
              <a:prstGeom prst="rect">
                <a:avLst/>
              </a:prstGeom>
              <a:no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s</a:t>
                </a:r>
                <a:endParaRPr kumimoji="0" lang="en-US" sz="1800" b="0" i="0" u="none" strike="noStrike" cap="none" normalizeH="0" baseline="0" dirty="0">
                  <a:ln>
                    <a:noFill/>
                  </a:ln>
                  <a:solidFill>
                    <a:schemeClr val="bg1"/>
                  </a:solidFill>
                  <a:effectLst/>
                  <a:latin typeface="Arial" charset="0"/>
                </a:endParaRPr>
              </a:p>
            </p:txBody>
          </p:sp>
          <p:sp>
            <p:nvSpPr>
              <p:cNvPr id="175" name="Rectangle 174">
                <a:extLst>
                  <a:ext uri="{FF2B5EF4-FFF2-40B4-BE49-F238E27FC236}">
                    <a16:creationId xmlns:a16="http://schemas.microsoft.com/office/drawing/2014/main" xmlns="" id="{76AE9257-EFFB-41C5-939A-69E725440D38}"/>
                  </a:ext>
                </a:extLst>
              </p:cNvPr>
              <p:cNvSpPr/>
              <p:nvPr/>
            </p:nvSpPr>
            <p:spPr bwMode="gray">
              <a:xfrm>
                <a:off x="6528057" y="4479234"/>
                <a:ext cx="1122423" cy="215444"/>
              </a:xfrm>
              <a:prstGeom prst="rect">
                <a:avLst/>
              </a:prstGeom>
              <a:noFill/>
            </p:spPr>
            <p:txBody>
              <a:bodyPr wrap="none" lIns="91440" rIns="91440" anchor="b">
                <a:spAutoFit/>
              </a:bodyPr>
              <a:lstStyle/>
              <a:p>
                <a:pPr marL="0" marR="0" algn="r">
                  <a:spcBef>
                    <a:spcPts val="0"/>
                  </a:spcBef>
                  <a:spcAft>
                    <a:spcPts val="0"/>
                  </a:spcAft>
                </a:pPr>
                <a:r>
                  <a:rPr lang="en-US" sz="800" dirty="0">
                    <a:solidFill>
                      <a:srgbClr val="979D9D"/>
                    </a:solidFill>
                    <a:latin typeface="Arial" panose="020B0604020202020204" pitchFamily="34" charset="0"/>
                    <a:ea typeface="Calibri" panose="020F0502020204030204" pitchFamily="34" charset="0"/>
                    <a:cs typeface="Times New Roman" panose="02020603050405020304" pitchFamily="18" charset="0"/>
                  </a:rPr>
                  <a:t>© </a:t>
                </a:r>
                <a:r>
                  <a:rPr lang="en-US" sz="800" dirty="0" smtClean="0">
                    <a:solidFill>
                      <a:srgbClr val="979D9D"/>
                    </a:solidFill>
                    <a:latin typeface="Arial" panose="020B0604020202020204" pitchFamily="34" charset="0"/>
                    <a:ea typeface="Calibri" panose="020F0502020204030204" pitchFamily="34" charset="0"/>
                    <a:cs typeface="Times New Roman" panose="02020603050405020304" pitchFamily="18" charset="0"/>
                  </a:rPr>
                  <a:t>2019 </a:t>
                </a:r>
                <a:r>
                  <a:rPr lang="en-US" sz="800" dirty="0">
                    <a:solidFill>
                      <a:srgbClr val="979D9D"/>
                    </a:solidFill>
                    <a:latin typeface="Arial" panose="020B0604020202020204" pitchFamily="34" charset="0"/>
                    <a:ea typeface="Calibri" panose="020F0502020204030204" pitchFamily="34" charset="0"/>
                    <a:cs typeface="Times New Roman" panose="02020603050405020304" pitchFamily="18" charset="0"/>
                  </a:rPr>
                  <a:t>Gartner, Inc.</a:t>
                </a:r>
                <a:endParaRPr lang="en-US" sz="1100" dirty="0">
                  <a:solidFill>
                    <a:srgbClr val="979D9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3" name="TextBox 182">
                <a:extLst>
                  <a:ext uri="{FF2B5EF4-FFF2-40B4-BE49-F238E27FC236}">
                    <a16:creationId xmlns:a16="http://schemas.microsoft.com/office/drawing/2014/main" xmlns="" id="{B6947DC9-1CAB-437C-82D7-D9D776F6F514}"/>
                  </a:ext>
                </a:extLst>
              </p:cNvPr>
              <p:cNvSpPr txBox="1"/>
              <p:nvPr/>
            </p:nvSpPr>
            <p:spPr bwMode="gray">
              <a:xfrm>
                <a:off x="1761067" y="4479234"/>
                <a:ext cx="1107831" cy="215444"/>
              </a:xfrm>
              <a:prstGeom prst="rect">
                <a:avLst/>
              </a:prstGeom>
              <a:noFill/>
            </p:spPr>
            <p:txBody>
              <a:bodyPr wrap="square" lIns="91440" rIns="91440" rtlCol="0" anchor="b">
                <a:spAutoFit/>
              </a:bodyPr>
              <a:lstStyle/>
              <a:p>
                <a:pPr algn="l">
                  <a:lnSpc>
                    <a:spcPct val="100000"/>
                  </a:lnSpc>
                  <a:spcBef>
                    <a:spcPts val="0"/>
                  </a:spcBef>
                  <a:spcAft>
                    <a:spcPts val="0"/>
                  </a:spcAft>
                </a:pPr>
                <a:r>
                  <a:rPr lang="en-US" sz="800" dirty="0" smtClean="0">
                    <a:solidFill>
                      <a:srgbClr val="979D9D"/>
                    </a:solidFill>
                  </a:rPr>
                  <a:t>ID</a:t>
                </a:r>
                <a:r>
                  <a:rPr lang="en-US" sz="800" dirty="0">
                    <a:solidFill>
                      <a:srgbClr val="979D9D"/>
                    </a:solidFill>
                  </a:rPr>
                  <a:t>: </a:t>
                </a:r>
                <a:r>
                  <a:rPr lang="en-US" sz="800" dirty="0" smtClean="0">
                    <a:solidFill>
                      <a:srgbClr val="979D9D"/>
                    </a:solidFill>
                  </a:rPr>
                  <a:t>379554</a:t>
                </a:r>
                <a:endParaRPr lang="en-US" sz="800" dirty="0">
                  <a:solidFill>
                    <a:srgbClr val="979D9D"/>
                  </a:solidFill>
                </a:endParaRPr>
              </a:p>
            </p:txBody>
          </p:sp>
          <p:sp>
            <p:nvSpPr>
              <p:cNvPr id="184" name="TextBox 183">
                <a:extLst>
                  <a:ext uri="{FF2B5EF4-FFF2-40B4-BE49-F238E27FC236}">
                    <a16:creationId xmlns:a16="http://schemas.microsoft.com/office/drawing/2014/main" xmlns="" id="{BE363401-C2D9-4DCF-B2EA-DF4F9FD6C80E}"/>
                  </a:ext>
                </a:extLst>
              </p:cNvPr>
              <p:cNvSpPr txBox="1"/>
              <p:nvPr/>
            </p:nvSpPr>
            <p:spPr bwMode="gray">
              <a:xfrm>
                <a:off x="1761067" y="1500649"/>
                <a:ext cx="5151075" cy="353943"/>
              </a:xfrm>
              <a:prstGeom prst="rect">
                <a:avLst/>
              </a:prstGeom>
              <a:noFill/>
            </p:spPr>
            <p:txBody>
              <a:bodyPr wrap="square" lIns="91440" tIns="91440" rIns="91440" rtlCol="0">
                <a:spAutoFit/>
              </a:bodyPr>
              <a:lstStyle/>
              <a:p>
                <a:r>
                  <a:rPr lang="en-US" sz="1400" b="1" dirty="0"/>
                  <a:t>Logical Integration Flow: One-Way Sync</a:t>
                </a:r>
                <a:endParaRPr lang="en-US" sz="1200" dirty="0"/>
              </a:p>
            </p:txBody>
          </p:sp>
        </p:grpSp>
        <p:grpSp>
          <p:nvGrpSpPr>
            <p:cNvPr id="11" name="Group 10"/>
            <p:cNvGrpSpPr/>
            <p:nvPr/>
          </p:nvGrpSpPr>
          <p:grpSpPr bwMode="gray">
            <a:xfrm>
              <a:off x="3261360" y="1851656"/>
              <a:ext cx="5669280" cy="2424508"/>
              <a:chOff x="3261360" y="1851656"/>
              <a:chExt cx="5669280" cy="2424508"/>
            </a:xfrm>
          </p:grpSpPr>
          <p:sp>
            <p:nvSpPr>
              <p:cNvPr id="153" name="Arrow: Pentagon 8">
                <a:extLst>
                  <a:ext uri="{FF2B5EF4-FFF2-40B4-BE49-F238E27FC236}">
                    <a16:creationId xmlns:a16="http://schemas.microsoft.com/office/drawing/2014/main" xmlns="" id="{34BF08BA-B49A-4C44-BF7B-F5FB04114325}"/>
                  </a:ext>
                </a:extLst>
              </p:cNvPr>
              <p:cNvSpPr/>
              <p:nvPr/>
            </p:nvSpPr>
            <p:spPr bwMode="gray">
              <a:xfrm>
                <a:off x="3261360" y="3224001"/>
                <a:ext cx="5669280" cy="1052163"/>
              </a:xfrm>
              <a:prstGeom prst="homePlate">
                <a:avLst/>
              </a:prstGeom>
              <a:solidFill>
                <a:srgbClr val="FFFFFF"/>
              </a:solidFill>
              <a:ln w="12700" cap="flat" cmpd="sng" algn="ctr">
                <a:solidFill>
                  <a:srgbClr val="002856"/>
                </a:solidFill>
                <a:prstDash val="dash"/>
                <a:round/>
                <a:headEnd type="none" w="med" len="med"/>
                <a:tailEnd type="none" w="med" len="med"/>
              </a:ln>
              <a:effectLst/>
            </p:spPr>
            <p:txBody>
              <a:bodyPr vert="horz" wrap="none" lIns="91440" tIns="45720" rIns="91440" bIns="45720" numCol="1" rtlCol="0" anchor="b" anchorCtr="0" compatLnSpc="1">
                <a:prstTxWarp prst="textNoShape">
                  <a:avLst/>
                </a:prstTxWarp>
                <a:no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1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Integration Flow</a:t>
                </a:r>
              </a:p>
            </p:txBody>
          </p:sp>
          <p:cxnSp>
            <p:nvCxnSpPr>
              <p:cNvPr id="154" name="Straight Arrow Connector 153"/>
              <p:cNvCxnSpPr>
                <a:stCxn id="155" idx="3"/>
                <a:endCxn id="219" idx="1"/>
              </p:cNvCxnSpPr>
              <p:nvPr/>
            </p:nvCxnSpPr>
            <p:spPr bwMode="gray">
              <a:xfrm>
                <a:off x="5385569" y="2468137"/>
                <a:ext cx="1465675" cy="24"/>
              </a:xfrm>
              <a:prstGeom prst="straightConnector1">
                <a:avLst/>
              </a:prstGeom>
              <a:solidFill>
                <a:srgbClr val="00529B"/>
              </a:solidFill>
              <a:ln w="12700" cap="flat" cmpd="sng" algn="ctr">
                <a:solidFill>
                  <a:srgbClr val="6F7878"/>
                </a:solidFill>
                <a:prstDash val="solid"/>
                <a:round/>
                <a:headEnd type="none" w="med" len="med"/>
                <a:tailEnd type="triangle"/>
              </a:ln>
              <a:effectLst/>
            </p:spPr>
          </p:cxnSp>
          <p:sp>
            <p:nvSpPr>
              <p:cNvPr id="155" name="Rectangle 154"/>
              <p:cNvSpPr/>
              <p:nvPr/>
            </p:nvSpPr>
            <p:spPr bwMode="gray">
              <a:xfrm>
                <a:off x="3346439" y="1851656"/>
                <a:ext cx="2039131" cy="1232963"/>
              </a:xfrm>
              <a:prstGeom prst="rect">
                <a:avLst/>
              </a:prstGeom>
              <a:solidFill>
                <a:srgbClr val="FFFFFF"/>
              </a:solidFill>
              <a:ln w="12700" cap="flat" cmpd="sng" algn="ctr">
                <a:solidFill>
                  <a:srgbClr val="6F7878"/>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On-Premises App A</a:t>
                </a:r>
              </a:p>
            </p:txBody>
          </p:sp>
          <p:sp>
            <p:nvSpPr>
              <p:cNvPr id="224" name="Rectangle 223"/>
              <p:cNvSpPr/>
              <p:nvPr/>
            </p:nvSpPr>
            <p:spPr bwMode="gray">
              <a:xfrm>
                <a:off x="5540559" y="2389636"/>
                <a:ext cx="130115" cy="144306"/>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A</a:t>
                </a:r>
              </a:p>
            </p:txBody>
          </p:sp>
          <p:sp>
            <p:nvSpPr>
              <p:cNvPr id="234" name="Rectangle 233"/>
              <p:cNvSpPr/>
              <p:nvPr/>
            </p:nvSpPr>
            <p:spPr bwMode="gray">
              <a:xfrm>
                <a:off x="6584342" y="2393603"/>
                <a:ext cx="130115" cy="144306"/>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H</a:t>
                </a:r>
              </a:p>
            </p:txBody>
          </p:sp>
          <p:sp>
            <p:nvSpPr>
              <p:cNvPr id="235" name="Rectangle 234"/>
              <p:cNvSpPr/>
              <p:nvPr/>
            </p:nvSpPr>
            <p:spPr bwMode="gray">
              <a:xfrm>
                <a:off x="6385523" y="2390629"/>
                <a:ext cx="130115" cy="144306"/>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I</a:t>
                </a:r>
              </a:p>
            </p:txBody>
          </p:sp>
          <p:sp>
            <p:nvSpPr>
              <p:cNvPr id="219" name="Rectangle 218"/>
              <p:cNvSpPr/>
              <p:nvPr/>
            </p:nvSpPr>
            <p:spPr bwMode="gray">
              <a:xfrm>
                <a:off x="6851245" y="1851680"/>
                <a:ext cx="1553896" cy="1232963"/>
              </a:xfrm>
              <a:prstGeom prst="rect">
                <a:avLst/>
              </a:prstGeom>
              <a:solidFill>
                <a:srgbClr val="FFFFFF"/>
              </a:solidFill>
              <a:ln w="12700" cap="flat" cmpd="sng" algn="ctr">
                <a:solidFill>
                  <a:srgbClr val="6F7878"/>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SaaS App B</a:t>
                </a:r>
              </a:p>
            </p:txBody>
          </p:sp>
          <p:sp>
            <p:nvSpPr>
              <p:cNvPr id="220" name="TextBox 219"/>
              <p:cNvSpPr txBox="1"/>
              <p:nvPr/>
            </p:nvSpPr>
            <p:spPr bwMode="gray">
              <a:xfrm>
                <a:off x="7093383" y="2221740"/>
                <a:ext cx="1118106" cy="695397"/>
              </a:xfrm>
              <a:prstGeom prst="rect">
                <a:avLst/>
              </a:prstGeom>
              <a:noFill/>
              <a:ln w="9525">
                <a:solidFill>
                  <a:srgbClr val="6F7878"/>
                </a:solidFill>
              </a:ln>
            </p:spPr>
            <p:txBody>
              <a:bodyPr wrap="square" lIns="0" rIns="0" rtlCol="0">
                <a:norm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0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Shopper Profiles</a:t>
                </a:r>
              </a:p>
            </p:txBody>
          </p:sp>
          <p:grpSp>
            <p:nvGrpSpPr>
              <p:cNvPr id="166" name="Group 165">
                <a:extLst>
                  <a:ext uri="{FF2B5EF4-FFF2-40B4-BE49-F238E27FC236}">
                    <a16:creationId xmlns:a16="http://schemas.microsoft.com/office/drawing/2014/main" xmlns="" id="{E3D10358-6082-4DF2-947C-78DAE9290D75}"/>
                  </a:ext>
                </a:extLst>
              </p:cNvPr>
              <p:cNvGrpSpPr/>
              <p:nvPr/>
            </p:nvGrpSpPr>
            <p:grpSpPr bwMode="gray">
              <a:xfrm>
                <a:off x="3603823" y="3288938"/>
                <a:ext cx="1620180" cy="703153"/>
                <a:chOff x="3693257" y="3351076"/>
                <a:chExt cx="1562045" cy="677921"/>
              </a:xfrm>
            </p:grpSpPr>
            <p:sp>
              <p:nvSpPr>
                <p:cNvPr id="217" name="Rectangular Callout 15"/>
                <p:cNvSpPr/>
                <p:nvPr/>
              </p:nvSpPr>
              <p:spPr bwMode="gray">
                <a:xfrm>
                  <a:off x="3693257" y="3385438"/>
                  <a:ext cx="1447688" cy="643559"/>
                </a:xfrm>
                <a:prstGeom prst="rect">
                  <a:avLst/>
                </a:prstGeom>
                <a:solidFill>
                  <a:srgbClr val="FFFFFF"/>
                </a:solidFill>
                <a:ln w="12700" cap="flat" cmpd="sng" algn="ctr">
                  <a:solidFill>
                    <a:srgbClr val="6F7878"/>
                  </a:solidFill>
                  <a:prstDash val="soli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lvl="0" algn="ctr" eaLnBrk="0" fontAlgn="base" hangingPunct="0">
                    <a:spcBef>
                      <a:spcPct val="50000"/>
                    </a:spcBef>
                    <a:spcAft>
                      <a:spcPct val="0"/>
                    </a:spcAft>
                  </a:pPr>
                  <a:r>
                    <a:rPr lang="en-US" sz="900" kern="0" dirty="0">
                      <a:solidFill>
                        <a:srgbClr val="000000"/>
                      </a:solidFill>
                      <a:ea typeface="Arial Unicode MS"/>
                      <a:cs typeface="Arial Unicode MS"/>
                    </a:rPr>
                    <a:t>Business logic: On create</a:t>
                  </a:r>
                  <a:r>
                    <a:rPr lang="en-US" sz="900" kern="0" dirty="0" smtClean="0">
                      <a:solidFill>
                        <a:srgbClr val="000000"/>
                      </a:solidFill>
                      <a:ea typeface="Arial Unicode MS"/>
                      <a:cs typeface="Arial Unicode MS"/>
                    </a:rPr>
                    <a:t>/</a:t>
                  </a:r>
                  <a:br>
                    <a:rPr lang="en-US" sz="900" kern="0" dirty="0" smtClean="0">
                      <a:solidFill>
                        <a:srgbClr val="000000"/>
                      </a:solidFill>
                      <a:ea typeface="Arial Unicode MS"/>
                      <a:cs typeface="Arial Unicode MS"/>
                    </a:rPr>
                  </a:br>
                  <a:r>
                    <a:rPr lang="en-US" sz="900" kern="0" dirty="0" smtClean="0">
                      <a:solidFill>
                        <a:srgbClr val="000000"/>
                      </a:solidFill>
                      <a:ea typeface="Arial Unicode MS"/>
                      <a:cs typeface="Arial Unicode MS"/>
                    </a:rPr>
                    <a:t>update </a:t>
                  </a:r>
                  <a:r>
                    <a:rPr lang="en-US" sz="900" kern="0" dirty="0">
                      <a:solidFill>
                        <a:srgbClr val="000000"/>
                      </a:solidFill>
                      <a:ea typeface="Arial Unicode MS"/>
                      <a:cs typeface="Arial Unicode MS"/>
                    </a:rPr>
                    <a:t>to </a:t>
                  </a:r>
                  <a:r>
                    <a:rPr lang="en-US" sz="900" kern="0" dirty="0" smtClean="0">
                      <a:solidFill>
                        <a:srgbClr val="000000"/>
                      </a:solidFill>
                      <a:ea typeface="Arial Unicode MS"/>
                      <a:cs typeface="Arial Unicode MS"/>
                    </a:rPr>
                    <a:t>“Customer,” </a:t>
                  </a:r>
                  <a:r>
                    <a:rPr lang="en-US" sz="900" kern="0" dirty="0">
                      <a:solidFill>
                        <a:srgbClr val="000000"/>
                      </a:solidFill>
                      <a:ea typeface="Arial Unicode MS"/>
                      <a:cs typeface="Arial Unicode MS"/>
                    </a:rPr>
                    <a:t>send </a:t>
                  </a:r>
                  <a:r>
                    <a:rPr lang="en-US" sz="900" kern="0" dirty="0" smtClean="0">
                      <a:solidFill>
                        <a:srgbClr val="000000"/>
                      </a:solidFill>
                      <a:ea typeface="Arial Unicode MS"/>
                      <a:cs typeface="Arial Unicode MS"/>
                    </a:rPr>
                    <a:t>CustomerData</a:t>
                  </a:r>
                  <a:r>
                    <a:rPr lang="en-US" sz="900" kern="0" dirty="0">
                      <a:solidFill>
                        <a:srgbClr val="000000"/>
                      </a:solidFill>
                      <a:ea typeface="Arial Unicode MS"/>
                      <a:cs typeface="Arial Unicode MS"/>
                    </a:rPr>
                    <a:t>.</a:t>
                  </a:r>
                  <a:endParaRPr kumimoji="0" lang="en-US" sz="900" b="0" i="0" u="none" strike="noStrike" kern="0" cap="none" spc="0" normalizeH="0" baseline="0" noProof="0" dirty="0" smtClean="0">
                    <a:ln>
                      <a:noFill/>
                    </a:ln>
                    <a:solidFill>
                      <a:srgbClr val="000000"/>
                    </a:solidFill>
                    <a:effectLst/>
                    <a:uLnTx/>
                    <a:uFillTx/>
                    <a:latin typeface="Arial"/>
                    <a:ea typeface="Arial Unicode MS"/>
                    <a:cs typeface="Arial Unicode MS"/>
                  </a:endParaRPr>
                </a:p>
              </p:txBody>
            </p:sp>
            <p:sp>
              <p:nvSpPr>
                <p:cNvPr id="218" name="Oval 217"/>
                <p:cNvSpPr>
                  <a:spLocks noChangeAspect="1"/>
                </p:cNvSpPr>
                <p:nvPr/>
              </p:nvSpPr>
              <p:spPr bwMode="gray">
                <a:xfrm>
                  <a:off x="5075009" y="3351076"/>
                  <a:ext cx="180293" cy="182880"/>
                </a:xfrm>
                <a:prstGeom prst="ellipse">
                  <a:avLst/>
                </a:prstGeom>
                <a:solidFill>
                  <a:srgbClr val="6F78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ea typeface="Arial Unicode MS"/>
                      <a:cs typeface="Arial Unicode MS"/>
                    </a:rPr>
                    <a:t>1</a:t>
                  </a:r>
                </a:p>
              </p:txBody>
            </p:sp>
          </p:grpSp>
          <p:grpSp>
            <p:nvGrpSpPr>
              <p:cNvPr id="168" name="Group 167">
                <a:extLst>
                  <a:ext uri="{FF2B5EF4-FFF2-40B4-BE49-F238E27FC236}">
                    <a16:creationId xmlns:a16="http://schemas.microsoft.com/office/drawing/2014/main" xmlns="" id="{3B04D4AA-5A64-41F9-B937-0C6569E0BF8D}"/>
                  </a:ext>
                </a:extLst>
              </p:cNvPr>
              <p:cNvGrpSpPr/>
              <p:nvPr/>
            </p:nvGrpSpPr>
            <p:grpSpPr bwMode="gray">
              <a:xfrm>
                <a:off x="6811853" y="3288936"/>
                <a:ext cx="1589208" cy="725642"/>
                <a:chOff x="6531798" y="3331104"/>
                <a:chExt cx="1532182" cy="699603"/>
              </a:xfrm>
            </p:grpSpPr>
            <p:sp>
              <p:nvSpPr>
                <p:cNvPr id="215" name="Rectangular Callout 106"/>
                <p:cNvSpPr/>
                <p:nvPr/>
              </p:nvSpPr>
              <p:spPr bwMode="gray">
                <a:xfrm>
                  <a:off x="6531798" y="3389534"/>
                  <a:ext cx="1445805" cy="641173"/>
                </a:xfrm>
                <a:prstGeom prst="rect">
                  <a:avLst/>
                </a:prstGeom>
                <a:solidFill>
                  <a:srgbClr val="FFFFFF"/>
                </a:solidFill>
                <a:ln w="12700" cap="flat" cmpd="sng" algn="ctr">
                  <a:solidFill>
                    <a:srgbClr val="6F7878"/>
                  </a:solidFill>
                  <a:prstDash val="soli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lvl="0" algn="ctr" eaLnBrk="0" fontAlgn="base" hangingPunct="0">
                    <a:spcBef>
                      <a:spcPct val="50000"/>
                    </a:spcBef>
                    <a:spcAft>
                      <a:spcPct val="0"/>
                    </a:spcAft>
                  </a:pPr>
                  <a:r>
                    <a:rPr lang="en-US" sz="900" kern="0" dirty="0">
                      <a:solidFill>
                        <a:srgbClr val="000000"/>
                      </a:solidFill>
                      <a:ea typeface="Arial Unicode MS"/>
                      <a:cs typeface="Arial Unicode MS"/>
                    </a:rPr>
                    <a:t>Business logic: Update/create </a:t>
                  </a:r>
                  <a:r>
                    <a:rPr lang="en-US" sz="900" kern="0" dirty="0" smtClean="0">
                      <a:solidFill>
                        <a:srgbClr val="000000"/>
                      </a:solidFill>
                      <a:ea typeface="Arial Unicode MS"/>
                      <a:cs typeface="Arial Unicode MS"/>
                    </a:rPr>
                    <a:t>“Shopper Profile” when</a:t>
                  </a:r>
                  <a:br>
                    <a:rPr lang="en-US" sz="900" kern="0" dirty="0" smtClean="0">
                      <a:solidFill>
                        <a:srgbClr val="000000"/>
                      </a:solidFill>
                      <a:ea typeface="Arial Unicode MS"/>
                      <a:cs typeface="Arial Unicode MS"/>
                    </a:rPr>
                  </a:br>
                  <a:r>
                    <a:rPr lang="en-US" sz="900" kern="0" dirty="0" smtClean="0">
                      <a:solidFill>
                        <a:srgbClr val="000000"/>
                      </a:solidFill>
                      <a:ea typeface="Arial Unicode MS"/>
                      <a:cs typeface="Arial Unicode MS"/>
                    </a:rPr>
                    <a:t>CustomerData </a:t>
                  </a:r>
                  <a:r>
                    <a:rPr lang="en-US" sz="900" kern="0" dirty="0">
                      <a:solidFill>
                        <a:srgbClr val="000000"/>
                      </a:solidFill>
                      <a:ea typeface="Arial Unicode MS"/>
                      <a:cs typeface="Arial Unicode MS"/>
                    </a:rPr>
                    <a:t>is received.</a:t>
                  </a:r>
                  <a:endParaRPr kumimoji="0" lang="en-US" sz="900" b="0" i="0" u="none" strike="noStrike" kern="0" cap="none" spc="0" normalizeH="0" baseline="0" noProof="0" dirty="0" smtClean="0">
                    <a:ln>
                      <a:noFill/>
                    </a:ln>
                    <a:solidFill>
                      <a:srgbClr val="000000"/>
                    </a:solidFill>
                    <a:effectLst/>
                    <a:uLnTx/>
                    <a:uFillTx/>
                    <a:latin typeface="Arial"/>
                    <a:ea typeface="Arial Unicode MS"/>
                    <a:cs typeface="Arial Unicode MS"/>
                  </a:endParaRPr>
                </a:p>
              </p:txBody>
            </p:sp>
            <p:sp>
              <p:nvSpPr>
                <p:cNvPr id="216" name="Oval 215"/>
                <p:cNvSpPr>
                  <a:spLocks noChangeAspect="1"/>
                </p:cNvSpPr>
                <p:nvPr/>
              </p:nvSpPr>
              <p:spPr bwMode="gray">
                <a:xfrm>
                  <a:off x="7883687" y="3331104"/>
                  <a:ext cx="180293" cy="182880"/>
                </a:xfrm>
                <a:prstGeom prst="ellipse">
                  <a:avLst/>
                </a:prstGeom>
                <a:solidFill>
                  <a:srgbClr val="6F78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ea typeface="Arial Unicode MS"/>
                      <a:cs typeface="Arial Unicode MS"/>
                    </a:rPr>
                    <a:t>2</a:t>
                  </a:r>
                </a:p>
              </p:txBody>
            </p:sp>
          </p:grpSp>
          <p:grpSp>
            <p:nvGrpSpPr>
              <p:cNvPr id="9" name="Group 8"/>
              <p:cNvGrpSpPr/>
              <p:nvPr/>
            </p:nvGrpSpPr>
            <p:grpSpPr bwMode="gray">
              <a:xfrm>
                <a:off x="3843649" y="2444407"/>
                <a:ext cx="1044893" cy="334604"/>
                <a:chOff x="3843649" y="2444407"/>
                <a:chExt cx="1044893" cy="334604"/>
              </a:xfrm>
            </p:grpSpPr>
            <p:sp>
              <p:nvSpPr>
                <p:cNvPr id="178" name="Rectangle 177">
                  <a:extLst>
                    <a:ext uri="{FF2B5EF4-FFF2-40B4-BE49-F238E27FC236}">
                      <a16:creationId xmlns:a16="http://schemas.microsoft.com/office/drawing/2014/main" xmlns="" id="{82FA3D61-9C2F-4ABF-A5B4-DB472AF5E4B5}"/>
                    </a:ext>
                  </a:extLst>
                </p:cNvPr>
                <p:cNvSpPr/>
                <p:nvPr/>
              </p:nvSpPr>
              <p:spPr bwMode="gray">
                <a:xfrm>
                  <a:off x="3846126" y="2444407"/>
                  <a:ext cx="130115" cy="144306"/>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A</a:t>
                  </a:r>
                </a:p>
              </p:txBody>
            </p:sp>
            <p:sp>
              <p:nvSpPr>
                <p:cNvPr id="179" name="Rectangle 178">
                  <a:extLst>
                    <a:ext uri="{FF2B5EF4-FFF2-40B4-BE49-F238E27FC236}">
                      <a16:creationId xmlns:a16="http://schemas.microsoft.com/office/drawing/2014/main" xmlns="" id="{1E39D88F-7B12-4FAC-A141-4E64CDDD7FA6}"/>
                    </a:ext>
                  </a:extLst>
                </p:cNvPr>
                <p:cNvSpPr/>
                <p:nvPr/>
              </p:nvSpPr>
              <p:spPr bwMode="gray">
                <a:xfrm>
                  <a:off x="4028586" y="2444407"/>
                  <a:ext cx="130115" cy="144306"/>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B</a:t>
                  </a:r>
                </a:p>
              </p:txBody>
            </p:sp>
            <p:sp>
              <p:nvSpPr>
                <p:cNvPr id="180" name="Rectangle 179">
                  <a:extLst>
                    <a:ext uri="{FF2B5EF4-FFF2-40B4-BE49-F238E27FC236}">
                      <a16:creationId xmlns:a16="http://schemas.microsoft.com/office/drawing/2014/main" xmlns="" id="{363666FC-3BD7-418C-906E-A79F28F49CAD}"/>
                    </a:ext>
                  </a:extLst>
                </p:cNvPr>
                <p:cNvSpPr/>
                <p:nvPr/>
              </p:nvSpPr>
              <p:spPr bwMode="gray">
                <a:xfrm>
                  <a:off x="4211046" y="2444407"/>
                  <a:ext cx="130115" cy="144306"/>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C</a:t>
                  </a:r>
                </a:p>
              </p:txBody>
            </p:sp>
            <p:sp>
              <p:nvSpPr>
                <p:cNvPr id="181" name="Rectangle 180">
                  <a:extLst>
                    <a:ext uri="{FF2B5EF4-FFF2-40B4-BE49-F238E27FC236}">
                      <a16:creationId xmlns:a16="http://schemas.microsoft.com/office/drawing/2014/main" xmlns="" id="{D4866B12-EBDF-4761-B444-5F6929B2FE76}"/>
                    </a:ext>
                  </a:extLst>
                </p:cNvPr>
                <p:cNvSpPr/>
                <p:nvPr/>
              </p:nvSpPr>
              <p:spPr bwMode="gray">
                <a:xfrm>
                  <a:off x="4393507" y="2444407"/>
                  <a:ext cx="130115" cy="144306"/>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D</a:t>
                  </a:r>
                </a:p>
              </p:txBody>
            </p:sp>
            <p:sp>
              <p:nvSpPr>
                <p:cNvPr id="182" name="Rectangle 181">
                  <a:extLst>
                    <a:ext uri="{FF2B5EF4-FFF2-40B4-BE49-F238E27FC236}">
                      <a16:creationId xmlns:a16="http://schemas.microsoft.com/office/drawing/2014/main" xmlns="" id="{71A4064D-FAFB-4799-9A76-7059033A25F5}"/>
                    </a:ext>
                  </a:extLst>
                </p:cNvPr>
                <p:cNvSpPr/>
                <p:nvPr/>
              </p:nvSpPr>
              <p:spPr bwMode="gray">
                <a:xfrm>
                  <a:off x="4575967" y="2444407"/>
                  <a:ext cx="130115" cy="144306"/>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E</a:t>
                  </a:r>
                </a:p>
              </p:txBody>
            </p:sp>
            <p:sp>
              <p:nvSpPr>
                <p:cNvPr id="192" name="Rectangle 191">
                  <a:extLst>
                    <a:ext uri="{FF2B5EF4-FFF2-40B4-BE49-F238E27FC236}">
                      <a16:creationId xmlns:a16="http://schemas.microsoft.com/office/drawing/2014/main" xmlns="" id="{872889B2-64F1-458C-9F71-FD2C704E096B}"/>
                    </a:ext>
                  </a:extLst>
                </p:cNvPr>
                <p:cNvSpPr/>
                <p:nvPr/>
              </p:nvSpPr>
              <p:spPr bwMode="gray">
                <a:xfrm>
                  <a:off x="4758427" y="2444407"/>
                  <a:ext cx="130115" cy="144306"/>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F</a:t>
                  </a:r>
                </a:p>
              </p:txBody>
            </p:sp>
            <p:sp>
              <p:nvSpPr>
                <p:cNvPr id="193" name="Rectangle 192">
                  <a:extLst>
                    <a:ext uri="{FF2B5EF4-FFF2-40B4-BE49-F238E27FC236}">
                      <a16:creationId xmlns:a16="http://schemas.microsoft.com/office/drawing/2014/main" xmlns="" id="{AC3C271D-9A82-428B-845A-92798DF3E2F2}"/>
                    </a:ext>
                  </a:extLst>
                </p:cNvPr>
                <p:cNvSpPr/>
                <p:nvPr/>
              </p:nvSpPr>
              <p:spPr bwMode="gray">
                <a:xfrm>
                  <a:off x="3843649" y="2634705"/>
                  <a:ext cx="130115" cy="144306"/>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G</a:t>
                  </a:r>
                </a:p>
              </p:txBody>
            </p:sp>
            <p:sp>
              <p:nvSpPr>
                <p:cNvPr id="201" name="Rectangle 200">
                  <a:extLst>
                    <a:ext uri="{FF2B5EF4-FFF2-40B4-BE49-F238E27FC236}">
                      <a16:creationId xmlns:a16="http://schemas.microsoft.com/office/drawing/2014/main" xmlns="" id="{60FD9CC5-4417-4679-8345-153188B3C6A6}"/>
                    </a:ext>
                  </a:extLst>
                </p:cNvPr>
                <p:cNvSpPr/>
                <p:nvPr/>
              </p:nvSpPr>
              <p:spPr bwMode="gray">
                <a:xfrm>
                  <a:off x="4025954" y="2634705"/>
                  <a:ext cx="130115" cy="144306"/>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H</a:t>
                  </a:r>
                </a:p>
              </p:txBody>
            </p:sp>
            <p:sp>
              <p:nvSpPr>
                <p:cNvPr id="205" name="Rectangle 204">
                  <a:extLst>
                    <a:ext uri="{FF2B5EF4-FFF2-40B4-BE49-F238E27FC236}">
                      <a16:creationId xmlns:a16="http://schemas.microsoft.com/office/drawing/2014/main" xmlns="" id="{3B2EA30E-32B0-46D9-AD1B-EC2BB5D57651}"/>
                    </a:ext>
                  </a:extLst>
                </p:cNvPr>
                <p:cNvSpPr/>
                <p:nvPr/>
              </p:nvSpPr>
              <p:spPr bwMode="gray">
                <a:xfrm>
                  <a:off x="4208258" y="2634705"/>
                  <a:ext cx="130115" cy="144306"/>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I</a:t>
                  </a:r>
                </a:p>
              </p:txBody>
            </p:sp>
            <p:sp>
              <p:nvSpPr>
                <p:cNvPr id="207" name="Rectangle 206">
                  <a:extLst>
                    <a:ext uri="{FF2B5EF4-FFF2-40B4-BE49-F238E27FC236}">
                      <a16:creationId xmlns:a16="http://schemas.microsoft.com/office/drawing/2014/main" xmlns="" id="{3E485F7F-7962-4DC4-9C6A-01F7C92991F7}"/>
                    </a:ext>
                  </a:extLst>
                </p:cNvPr>
                <p:cNvSpPr/>
                <p:nvPr/>
              </p:nvSpPr>
              <p:spPr bwMode="gray">
                <a:xfrm>
                  <a:off x="4390563" y="2634705"/>
                  <a:ext cx="130115" cy="144306"/>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J</a:t>
                  </a:r>
                </a:p>
              </p:txBody>
            </p:sp>
            <p:sp>
              <p:nvSpPr>
                <p:cNvPr id="208" name="Rectangle 207">
                  <a:extLst>
                    <a:ext uri="{FF2B5EF4-FFF2-40B4-BE49-F238E27FC236}">
                      <a16:creationId xmlns:a16="http://schemas.microsoft.com/office/drawing/2014/main" xmlns="" id="{B3745358-FAEC-48EB-A344-5671FAE475B1}"/>
                    </a:ext>
                  </a:extLst>
                </p:cNvPr>
                <p:cNvSpPr/>
                <p:nvPr/>
              </p:nvSpPr>
              <p:spPr bwMode="gray">
                <a:xfrm>
                  <a:off x="4572868" y="2634705"/>
                  <a:ext cx="130115" cy="144306"/>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K</a:t>
                  </a:r>
                </a:p>
              </p:txBody>
            </p:sp>
            <p:sp>
              <p:nvSpPr>
                <p:cNvPr id="209" name="Rectangle 208">
                  <a:extLst>
                    <a:ext uri="{FF2B5EF4-FFF2-40B4-BE49-F238E27FC236}">
                      <a16:creationId xmlns:a16="http://schemas.microsoft.com/office/drawing/2014/main" xmlns="" id="{7CD46490-B78E-44C2-B688-D65C422492A1}"/>
                    </a:ext>
                  </a:extLst>
                </p:cNvPr>
                <p:cNvSpPr/>
                <p:nvPr/>
              </p:nvSpPr>
              <p:spPr bwMode="gray">
                <a:xfrm>
                  <a:off x="4755174" y="2634705"/>
                  <a:ext cx="130115" cy="144306"/>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L</a:t>
                  </a:r>
                </a:p>
              </p:txBody>
            </p:sp>
          </p:grpSp>
          <p:sp>
            <p:nvSpPr>
              <p:cNvPr id="210" name="TextBox 209">
                <a:extLst>
                  <a:ext uri="{FF2B5EF4-FFF2-40B4-BE49-F238E27FC236}">
                    <a16:creationId xmlns:a16="http://schemas.microsoft.com/office/drawing/2014/main" xmlns="" id="{EAE0E4EB-B5F3-4880-8795-492E00834437}"/>
                  </a:ext>
                </a:extLst>
              </p:cNvPr>
              <p:cNvSpPr txBox="1"/>
              <p:nvPr/>
            </p:nvSpPr>
            <p:spPr bwMode="gray">
              <a:xfrm>
                <a:off x="3779608" y="2217916"/>
                <a:ext cx="1172790" cy="692356"/>
              </a:xfrm>
              <a:prstGeom prst="rect">
                <a:avLst/>
              </a:prstGeom>
              <a:noFill/>
              <a:ln w="9525">
                <a:solidFill>
                  <a:srgbClr val="6F7878"/>
                </a:solidFill>
              </a:ln>
            </p:spPr>
            <p:txBody>
              <a:bodyPr wrap="square" lIns="0" rIns="0" rtlCol="0">
                <a:norm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0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Customer</a:t>
                </a:r>
              </a:p>
            </p:txBody>
          </p:sp>
          <p:grpSp>
            <p:nvGrpSpPr>
              <p:cNvPr id="10" name="Group 9"/>
              <p:cNvGrpSpPr/>
              <p:nvPr/>
            </p:nvGrpSpPr>
            <p:grpSpPr bwMode="gray">
              <a:xfrm>
                <a:off x="5571308" y="2338540"/>
                <a:ext cx="815340" cy="529081"/>
                <a:chOff x="5609408" y="2338540"/>
                <a:chExt cx="815340" cy="529081"/>
              </a:xfrm>
            </p:grpSpPr>
            <p:grpSp>
              <p:nvGrpSpPr>
                <p:cNvPr id="173" name="Group 172">
                  <a:extLst>
                    <a:ext uri="{FF2B5EF4-FFF2-40B4-BE49-F238E27FC236}">
                      <a16:creationId xmlns:a16="http://schemas.microsoft.com/office/drawing/2014/main" xmlns="" id="{D71A851B-A930-4CC4-89F0-2425CD7C5A0E}"/>
                    </a:ext>
                  </a:extLst>
                </p:cNvPr>
                <p:cNvGrpSpPr/>
                <p:nvPr/>
              </p:nvGrpSpPr>
              <p:grpSpPr bwMode="gray">
                <a:xfrm>
                  <a:off x="5609408" y="2338540"/>
                  <a:ext cx="815340" cy="529081"/>
                  <a:chOff x="7028774" y="4510547"/>
                  <a:chExt cx="1309086" cy="849477"/>
                </a:xfrm>
              </p:grpSpPr>
              <p:sp>
                <p:nvSpPr>
                  <p:cNvPr id="213" name="Rectangle 212">
                    <a:extLst>
                      <a:ext uri="{FF2B5EF4-FFF2-40B4-BE49-F238E27FC236}">
                        <a16:creationId xmlns:a16="http://schemas.microsoft.com/office/drawing/2014/main" xmlns="" id="{F84A539D-6EE0-4DDB-BD51-7ED6CF2DBA1B}"/>
                      </a:ext>
                    </a:extLst>
                  </p:cNvPr>
                  <p:cNvSpPr/>
                  <p:nvPr/>
                </p:nvSpPr>
                <p:spPr bwMode="gray">
                  <a:xfrm>
                    <a:off x="7418196" y="4510547"/>
                    <a:ext cx="520267" cy="484542"/>
                  </a:xfrm>
                  <a:prstGeom prst="rect">
                    <a:avLst/>
                  </a:prstGeom>
                  <a:solidFill>
                    <a:srgbClr val="FFFFFF"/>
                  </a:solidFill>
                  <a:ln w="9525" cap="flat" cmpd="sng" algn="ctr">
                    <a:solidFill>
                      <a:srgbClr val="6F7878"/>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endParaRPr>
                  </a:p>
                </p:txBody>
              </p:sp>
              <p:sp>
                <p:nvSpPr>
                  <p:cNvPr id="212" name="TextBox 211">
                    <a:extLst>
                      <a:ext uri="{FF2B5EF4-FFF2-40B4-BE49-F238E27FC236}">
                        <a16:creationId xmlns:a16="http://schemas.microsoft.com/office/drawing/2014/main" xmlns="" id="{70446836-A682-4318-8448-E5C293B76A56}"/>
                      </a:ext>
                    </a:extLst>
                  </p:cNvPr>
                  <p:cNvSpPr txBox="1"/>
                  <p:nvPr/>
                </p:nvSpPr>
                <p:spPr bwMode="gray">
                  <a:xfrm>
                    <a:off x="7028774" y="4998678"/>
                    <a:ext cx="1309086" cy="361346"/>
                  </a:xfrm>
                  <a:prstGeom prst="rect">
                    <a:avLst/>
                  </a:prstGeom>
                  <a:noFill/>
                </p:spPr>
                <p:txBody>
                  <a:bodyPr wrap="square" rtlCol="0">
                    <a:sp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900" b="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Integration</a:t>
                    </a:r>
                  </a:p>
                </p:txBody>
              </p:sp>
            </p:grpSp>
            <p:sp>
              <p:nvSpPr>
                <p:cNvPr id="236" name="Freeform: Shape 210">
                  <a:extLst>
                    <a:ext uri="{FF2B5EF4-FFF2-40B4-BE49-F238E27FC236}">
                      <a16:creationId xmlns="" xmlns:a16="http://schemas.microsoft.com/office/drawing/2014/main" id="{AB58E180-755F-4EA2-A4A1-8B0ED204122C}"/>
                    </a:ext>
                  </a:extLst>
                </p:cNvPr>
                <p:cNvSpPr>
                  <a:spLocks noChangeAspect="1"/>
                </p:cNvSpPr>
                <p:nvPr/>
              </p:nvSpPr>
              <p:spPr bwMode="gray">
                <a:xfrm>
                  <a:off x="5889040" y="2364772"/>
                  <a:ext cx="256077" cy="256077"/>
                </a:xfrm>
                <a:custGeom>
                  <a:avLst/>
                  <a:gdLst>
                    <a:gd name="connsiteX0" fmla="*/ 502444 w 542925"/>
                    <a:gd name="connsiteY0" fmla="*/ 207169 h 542925"/>
                    <a:gd name="connsiteX1" fmla="*/ 472345 w 542925"/>
                    <a:gd name="connsiteY1" fmla="*/ 207169 h 542925"/>
                    <a:gd name="connsiteX2" fmla="*/ 461391 w 542925"/>
                    <a:gd name="connsiteY2" fmla="*/ 180594 h 542925"/>
                    <a:gd name="connsiteX3" fmla="*/ 482632 w 542925"/>
                    <a:gd name="connsiteY3" fmla="*/ 159353 h 542925"/>
                    <a:gd name="connsiteX4" fmla="*/ 509588 w 542925"/>
                    <a:gd name="connsiteY4" fmla="*/ 132398 h 542925"/>
                    <a:gd name="connsiteX5" fmla="*/ 482632 w 542925"/>
                    <a:gd name="connsiteY5" fmla="*/ 105442 h 542925"/>
                    <a:gd name="connsiteX6" fmla="*/ 442246 w 542925"/>
                    <a:gd name="connsiteY6" fmla="*/ 65056 h 542925"/>
                    <a:gd name="connsiteX7" fmla="*/ 415290 w 542925"/>
                    <a:gd name="connsiteY7" fmla="*/ 38100 h 542925"/>
                    <a:gd name="connsiteX8" fmla="*/ 388334 w 542925"/>
                    <a:gd name="connsiteY8" fmla="*/ 65056 h 542925"/>
                    <a:gd name="connsiteX9" fmla="*/ 367094 w 542925"/>
                    <a:gd name="connsiteY9" fmla="*/ 86297 h 542925"/>
                    <a:gd name="connsiteX10" fmla="*/ 340519 w 542925"/>
                    <a:gd name="connsiteY10" fmla="*/ 75343 h 542925"/>
                    <a:gd name="connsiteX11" fmla="*/ 340519 w 542925"/>
                    <a:gd name="connsiteY11" fmla="*/ 45244 h 542925"/>
                    <a:gd name="connsiteX12" fmla="*/ 340519 w 542925"/>
                    <a:gd name="connsiteY12" fmla="*/ 7144 h 542925"/>
                    <a:gd name="connsiteX13" fmla="*/ 302419 w 542925"/>
                    <a:gd name="connsiteY13" fmla="*/ 7144 h 542925"/>
                    <a:gd name="connsiteX14" fmla="*/ 245269 w 542925"/>
                    <a:gd name="connsiteY14" fmla="*/ 7144 h 542925"/>
                    <a:gd name="connsiteX15" fmla="*/ 207169 w 542925"/>
                    <a:gd name="connsiteY15" fmla="*/ 7144 h 542925"/>
                    <a:gd name="connsiteX16" fmla="*/ 207169 w 542925"/>
                    <a:gd name="connsiteY16" fmla="*/ 45244 h 542925"/>
                    <a:gd name="connsiteX17" fmla="*/ 207169 w 542925"/>
                    <a:gd name="connsiteY17" fmla="*/ 75343 h 542925"/>
                    <a:gd name="connsiteX18" fmla="*/ 180594 w 542925"/>
                    <a:gd name="connsiteY18" fmla="*/ 86297 h 542925"/>
                    <a:gd name="connsiteX19" fmla="*/ 159353 w 542925"/>
                    <a:gd name="connsiteY19" fmla="*/ 65056 h 542925"/>
                    <a:gd name="connsiteX20" fmla="*/ 132398 w 542925"/>
                    <a:gd name="connsiteY20" fmla="*/ 38100 h 542925"/>
                    <a:gd name="connsiteX21" fmla="*/ 105442 w 542925"/>
                    <a:gd name="connsiteY21" fmla="*/ 65056 h 542925"/>
                    <a:gd name="connsiteX22" fmla="*/ 65056 w 542925"/>
                    <a:gd name="connsiteY22" fmla="*/ 105442 h 542925"/>
                    <a:gd name="connsiteX23" fmla="*/ 38100 w 542925"/>
                    <a:gd name="connsiteY23" fmla="*/ 132398 h 542925"/>
                    <a:gd name="connsiteX24" fmla="*/ 65056 w 542925"/>
                    <a:gd name="connsiteY24" fmla="*/ 159353 h 542925"/>
                    <a:gd name="connsiteX25" fmla="*/ 86297 w 542925"/>
                    <a:gd name="connsiteY25" fmla="*/ 180594 h 542925"/>
                    <a:gd name="connsiteX26" fmla="*/ 75343 w 542925"/>
                    <a:gd name="connsiteY26" fmla="*/ 207169 h 542925"/>
                    <a:gd name="connsiteX27" fmla="*/ 45244 w 542925"/>
                    <a:gd name="connsiteY27" fmla="*/ 207169 h 542925"/>
                    <a:gd name="connsiteX28" fmla="*/ 7144 w 542925"/>
                    <a:gd name="connsiteY28" fmla="*/ 207169 h 542925"/>
                    <a:gd name="connsiteX29" fmla="*/ 7144 w 542925"/>
                    <a:gd name="connsiteY29" fmla="*/ 245269 h 542925"/>
                    <a:gd name="connsiteX30" fmla="*/ 7144 w 542925"/>
                    <a:gd name="connsiteY30" fmla="*/ 302419 h 542925"/>
                    <a:gd name="connsiteX31" fmla="*/ 7144 w 542925"/>
                    <a:gd name="connsiteY31" fmla="*/ 340519 h 542925"/>
                    <a:gd name="connsiteX32" fmla="*/ 45244 w 542925"/>
                    <a:gd name="connsiteY32" fmla="*/ 340519 h 542925"/>
                    <a:gd name="connsiteX33" fmla="*/ 75343 w 542925"/>
                    <a:gd name="connsiteY33" fmla="*/ 340519 h 542925"/>
                    <a:gd name="connsiteX34" fmla="*/ 86297 w 542925"/>
                    <a:gd name="connsiteY34" fmla="*/ 367094 h 542925"/>
                    <a:gd name="connsiteX35" fmla="*/ 65056 w 542925"/>
                    <a:gd name="connsiteY35" fmla="*/ 388334 h 542925"/>
                    <a:gd name="connsiteX36" fmla="*/ 38100 w 542925"/>
                    <a:gd name="connsiteY36" fmla="*/ 415290 h 542925"/>
                    <a:gd name="connsiteX37" fmla="*/ 65056 w 542925"/>
                    <a:gd name="connsiteY37" fmla="*/ 442246 h 542925"/>
                    <a:gd name="connsiteX38" fmla="*/ 105442 w 542925"/>
                    <a:gd name="connsiteY38" fmla="*/ 482632 h 542925"/>
                    <a:gd name="connsiteX39" fmla="*/ 132398 w 542925"/>
                    <a:gd name="connsiteY39" fmla="*/ 509588 h 542925"/>
                    <a:gd name="connsiteX40" fmla="*/ 159353 w 542925"/>
                    <a:gd name="connsiteY40" fmla="*/ 482632 h 542925"/>
                    <a:gd name="connsiteX41" fmla="*/ 180594 w 542925"/>
                    <a:gd name="connsiteY41" fmla="*/ 461391 h 542925"/>
                    <a:gd name="connsiteX42" fmla="*/ 207169 w 542925"/>
                    <a:gd name="connsiteY42" fmla="*/ 472345 h 542925"/>
                    <a:gd name="connsiteX43" fmla="*/ 207169 w 542925"/>
                    <a:gd name="connsiteY43" fmla="*/ 502444 h 542925"/>
                    <a:gd name="connsiteX44" fmla="*/ 207169 w 542925"/>
                    <a:gd name="connsiteY44" fmla="*/ 540544 h 542925"/>
                    <a:gd name="connsiteX45" fmla="*/ 245269 w 542925"/>
                    <a:gd name="connsiteY45" fmla="*/ 540544 h 542925"/>
                    <a:gd name="connsiteX46" fmla="*/ 302419 w 542925"/>
                    <a:gd name="connsiteY46" fmla="*/ 540544 h 542925"/>
                    <a:gd name="connsiteX47" fmla="*/ 340519 w 542925"/>
                    <a:gd name="connsiteY47" fmla="*/ 540544 h 542925"/>
                    <a:gd name="connsiteX48" fmla="*/ 340519 w 542925"/>
                    <a:gd name="connsiteY48" fmla="*/ 502444 h 542925"/>
                    <a:gd name="connsiteX49" fmla="*/ 340519 w 542925"/>
                    <a:gd name="connsiteY49" fmla="*/ 472345 h 542925"/>
                    <a:gd name="connsiteX50" fmla="*/ 367094 w 542925"/>
                    <a:gd name="connsiteY50" fmla="*/ 461391 h 542925"/>
                    <a:gd name="connsiteX51" fmla="*/ 388334 w 542925"/>
                    <a:gd name="connsiteY51" fmla="*/ 482632 h 542925"/>
                    <a:gd name="connsiteX52" fmla="*/ 415290 w 542925"/>
                    <a:gd name="connsiteY52" fmla="*/ 509588 h 542925"/>
                    <a:gd name="connsiteX53" fmla="*/ 442246 w 542925"/>
                    <a:gd name="connsiteY53" fmla="*/ 482632 h 542925"/>
                    <a:gd name="connsiteX54" fmla="*/ 482632 w 542925"/>
                    <a:gd name="connsiteY54" fmla="*/ 442246 h 542925"/>
                    <a:gd name="connsiteX55" fmla="*/ 509588 w 542925"/>
                    <a:gd name="connsiteY55" fmla="*/ 415290 h 542925"/>
                    <a:gd name="connsiteX56" fmla="*/ 482632 w 542925"/>
                    <a:gd name="connsiteY56" fmla="*/ 388334 h 542925"/>
                    <a:gd name="connsiteX57" fmla="*/ 461391 w 542925"/>
                    <a:gd name="connsiteY57" fmla="*/ 367094 h 542925"/>
                    <a:gd name="connsiteX58" fmla="*/ 472345 w 542925"/>
                    <a:gd name="connsiteY58" fmla="*/ 340519 h 542925"/>
                    <a:gd name="connsiteX59" fmla="*/ 502444 w 542925"/>
                    <a:gd name="connsiteY59" fmla="*/ 340519 h 542925"/>
                    <a:gd name="connsiteX60" fmla="*/ 540544 w 542925"/>
                    <a:gd name="connsiteY60" fmla="*/ 340519 h 542925"/>
                    <a:gd name="connsiteX61" fmla="*/ 540544 w 542925"/>
                    <a:gd name="connsiteY61" fmla="*/ 302419 h 542925"/>
                    <a:gd name="connsiteX62" fmla="*/ 540544 w 542925"/>
                    <a:gd name="connsiteY62" fmla="*/ 245269 h 542925"/>
                    <a:gd name="connsiteX63" fmla="*/ 540544 w 542925"/>
                    <a:gd name="connsiteY63" fmla="*/ 207169 h 542925"/>
                    <a:gd name="connsiteX64" fmla="*/ 502444 w 542925"/>
                    <a:gd name="connsiteY64" fmla="*/ 207169 h 542925"/>
                    <a:gd name="connsiteX65" fmla="*/ 502444 w 542925"/>
                    <a:gd name="connsiteY65" fmla="*/ 302419 h 542925"/>
                    <a:gd name="connsiteX66" fmla="*/ 442722 w 542925"/>
                    <a:gd name="connsiteY66" fmla="*/ 302419 h 542925"/>
                    <a:gd name="connsiteX67" fmla="*/ 413480 w 542925"/>
                    <a:gd name="connsiteY67" fmla="*/ 373094 h 542925"/>
                    <a:gd name="connsiteX68" fmla="*/ 455676 w 542925"/>
                    <a:gd name="connsiteY68" fmla="*/ 415290 h 542925"/>
                    <a:gd name="connsiteX69" fmla="*/ 415290 w 542925"/>
                    <a:gd name="connsiteY69" fmla="*/ 455676 h 542925"/>
                    <a:gd name="connsiteX70" fmla="*/ 373094 w 542925"/>
                    <a:gd name="connsiteY70" fmla="*/ 413480 h 542925"/>
                    <a:gd name="connsiteX71" fmla="*/ 302419 w 542925"/>
                    <a:gd name="connsiteY71" fmla="*/ 442722 h 542925"/>
                    <a:gd name="connsiteX72" fmla="*/ 302419 w 542925"/>
                    <a:gd name="connsiteY72" fmla="*/ 502444 h 542925"/>
                    <a:gd name="connsiteX73" fmla="*/ 245269 w 542925"/>
                    <a:gd name="connsiteY73" fmla="*/ 502444 h 542925"/>
                    <a:gd name="connsiteX74" fmla="*/ 245269 w 542925"/>
                    <a:gd name="connsiteY74" fmla="*/ 442722 h 542925"/>
                    <a:gd name="connsiteX75" fmla="*/ 174593 w 542925"/>
                    <a:gd name="connsiteY75" fmla="*/ 413480 h 542925"/>
                    <a:gd name="connsiteX76" fmla="*/ 132398 w 542925"/>
                    <a:gd name="connsiteY76" fmla="*/ 455676 h 542925"/>
                    <a:gd name="connsiteX77" fmla="*/ 92012 w 542925"/>
                    <a:gd name="connsiteY77" fmla="*/ 415290 h 542925"/>
                    <a:gd name="connsiteX78" fmla="*/ 134207 w 542925"/>
                    <a:gd name="connsiteY78" fmla="*/ 373094 h 542925"/>
                    <a:gd name="connsiteX79" fmla="*/ 104966 w 542925"/>
                    <a:gd name="connsiteY79" fmla="*/ 302419 h 542925"/>
                    <a:gd name="connsiteX80" fmla="*/ 45244 w 542925"/>
                    <a:gd name="connsiteY80" fmla="*/ 302419 h 542925"/>
                    <a:gd name="connsiteX81" fmla="*/ 45244 w 542925"/>
                    <a:gd name="connsiteY81" fmla="*/ 245269 h 542925"/>
                    <a:gd name="connsiteX82" fmla="*/ 104966 w 542925"/>
                    <a:gd name="connsiteY82" fmla="*/ 245269 h 542925"/>
                    <a:gd name="connsiteX83" fmla="*/ 134207 w 542925"/>
                    <a:gd name="connsiteY83" fmla="*/ 174593 h 542925"/>
                    <a:gd name="connsiteX84" fmla="*/ 92012 w 542925"/>
                    <a:gd name="connsiteY84" fmla="*/ 132398 h 542925"/>
                    <a:gd name="connsiteX85" fmla="*/ 132398 w 542925"/>
                    <a:gd name="connsiteY85" fmla="*/ 92012 h 542925"/>
                    <a:gd name="connsiteX86" fmla="*/ 174593 w 542925"/>
                    <a:gd name="connsiteY86" fmla="*/ 134207 h 542925"/>
                    <a:gd name="connsiteX87" fmla="*/ 245269 w 542925"/>
                    <a:gd name="connsiteY87" fmla="*/ 104966 h 542925"/>
                    <a:gd name="connsiteX88" fmla="*/ 245269 w 542925"/>
                    <a:gd name="connsiteY88" fmla="*/ 45244 h 542925"/>
                    <a:gd name="connsiteX89" fmla="*/ 302419 w 542925"/>
                    <a:gd name="connsiteY89" fmla="*/ 45244 h 542925"/>
                    <a:gd name="connsiteX90" fmla="*/ 302419 w 542925"/>
                    <a:gd name="connsiteY90" fmla="*/ 104966 h 542925"/>
                    <a:gd name="connsiteX91" fmla="*/ 373094 w 542925"/>
                    <a:gd name="connsiteY91" fmla="*/ 134207 h 542925"/>
                    <a:gd name="connsiteX92" fmla="*/ 415290 w 542925"/>
                    <a:gd name="connsiteY92" fmla="*/ 92012 h 542925"/>
                    <a:gd name="connsiteX93" fmla="*/ 455676 w 542925"/>
                    <a:gd name="connsiteY93" fmla="*/ 132398 h 542925"/>
                    <a:gd name="connsiteX94" fmla="*/ 413480 w 542925"/>
                    <a:gd name="connsiteY94" fmla="*/ 174593 h 542925"/>
                    <a:gd name="connsiteX95" fmla="*/ 442722 w 542925"/>
                    <a:gd name="connsiteY95" fmla="*/ 245269 h 542925"/>
                    <a:gd name="connsiteX96" fmla="*/ 502444 w 542925"/>
                    <a:gd name="connsiteY96" fmla="*/ 245269 h 542925"/>
                    <a:gd name="connsiteX97" fmla="*/ 502444 w 542925"/>
                    <a:gd name="connsiteY97" fmla="*/ 302419 h 542925"/>
                    <a:gd name="connsiteX98" fmla="*/ 273844 w 542925"/>
                    <a:gd name="connsiteY98" fmla="*/ 150019 h 542925"/>
                    <a:gd name="connsiteX99" fmla="*/ 150019 w 542925"/>
                    <a:gd name="connsiteY99" fmla="*/ 273844 h 542925"/>
                    <a:gd name="connsiteX100" fmla="*/ 273844 w 542925"/>
                    <a:gd name="connsiteY100" fmla="*/ 397669 h 542925"/>
                    <a:gd name="connsiteX101" fmla="*/ 397669 w 542925"/>
                    <a:gd name="connsiteY101" fmla="*/ 273844 h 542925"/>
                    <a:gd name="connsiteX102" fmla="*/ 273844 w 542925"/>
                    <a:gd name="connsiteY102" fmla="*/ 150019 h 542925"/>
                    <a:gd name="connsiteX103" fmla="*/ 273844 w 542925"/>
                    <a:gd name="connsiteY103" fmla="*/ 359569 h 542925"/>
                    <a:gd name="connsiteX104" fmla="*/ 188119 w 542925"/>
                    <a:gd name="connsiteY104" fmla="*/ 273844 h 542925"/>
                    <a:gd name="connsiteX105" fmla="*/ 273844 w 542925"/>
                    <a:gd name="connsiteY105" fmla="*/ 188119 h 542925"/>
                    <a:gd name="connsiteX106" fmla="*/ 359569 w 542925"/>
                    <a:gd name="connsiteY106" fmla="*/ 273844 h 542925"/>
                    <a:gd name="connsiteX107" fmla="*/ 273844 w 542925"/>
                    <a:gd name="connsiteY107" fmla="*/ 359569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542925" h="542925">
                      <a:moveTo>
                        <a:pt x="502444" y="207169"/>
                      </a:moveTo>
                      <a:lnTo>
                        <a:pt x="472345" y="207169"/>
                      </a:lnTo>
                      <a:cubicBezTo>
                        <a:pt x="469297" y="198025"/>
                        <a:pt x="465677" y="189167"/>
                        <a:pt x="461391" y="180594"/>
                      </a:cubicBezTo>
                      <a:lnTo>
                        <a:pt x="482632" y="159353"/>
                      </a:lnTo>
                      <a:lnTo>
                        <a:pt x="509588" y="132398"/>
                      </a:lnTo>
                      <a:lnTo>
                        <a:pt x="482632" y="105442"/>
                      </a:lnTo>
                      <a:lnTo>
                        <a:pt x="442246" y="65056"/>
                      </a:lnTo>
                      <a:lnTo>
                        <a:pt x="415290" y="38100"/>
                      </a:lnTo>
                      <a:lnTo>
                        <a:pt x="388334" y="65056"/>
                      </a:lnTo>
                      <a:lnTo>
                        <a:pt x="367094" y="86297"/>
                      </a:lnTo>
                      <a:cubicBezTo>
                        <a:pt x="358521" y="82010"/>
                        <a:pt x="349663" y="78391"/>
                        <a:pt x="340519" y="75343"/>
                      </a:cubicBezTo>
                      <a:lnTo>
                        <a:pt x="340519" y="45244"/>
                      </a:lnTo>
                      <a:lnTo>
                        <a:pt x="340519" y="7144"/>
                      </a:lnTo>
                      <a:lnTo>
                        <a:pt x="302419" y="7144"/>
                      </a:lnTo>
                      <a:lnTo>
                        <a:pt x="245269" y="7144"/>
                      </a:lnTo>
                      <a:lnTo>
                        <a:pt x="207169" y="7144"/>
                      </a:lnTo>
                      <a:lnTo>
                        <a:pt x="207169" y="45244"/>
                      </a:lnTo>
                      <a:lnTo>
                        <a:pt x="207169" y="75343"/>
                      </a:lnTo>
                      <a:cubicBezTo>
                        <a:pt x="198025" y="78391"/>
                        <a:pt x="189167" y="82010"/>
                        <a:pt x="180594" y="86297"/>
                      </a:cubicBezTo>
                      <a:lnTo>
                        <a:pt x="159353" y="65056"/>
                      </a:lnTo>
                      <a:lnTo>
                        <a:pt x="132398" y="38100"/>
                      </a:lnTo>
                      <a:lnTo>
                        <a:pt x="105442" y="65056"/>
                      </a:lnTo>
                      <a:lnTo>
                        <a:pt x="65056" y="105442"/>
                      </a:lnTo>
                      <a:lnTo>
                        <a:pt x="38100" y="132398"/>
                      </a:lnTo>
                      <a:lnTo>
                        <a:pt x="65056" y="159353"/>
                      </a:lnTo>
                      <a:lnTo>
                        <a:pt x="86297" y="180594"/>
                      </a:lnTo>
                      <a:cubicBezTo>
                        <a:pt x="82010" y="189167"/>
                        <a:pt x="78391" y="198025"/>
                        <a:pt x="75343" y="207169"/>
                      </a:cubicBezTo>
                      <a:lnTo>
                        <a:pt x="45244" y="207169"/>
                      </a:lnTo>
                      <a:lnTo>
                        <a:pt x="7144" y="207169"/>
                      </a:lnTo>
                      <a:lnTo>
                        <a:pt x="7144" y="245269"/>
                      </a:lnTo>
                      <a:lnTo>
                        <a:pt x="7144" y="302419"/>
                      </a:lnTo>
                      <a:lnTo>
                        <a:pt x="7144" y="340519"/>
                      </a:lnTo>
                      <a:lnTo>
                        <a:pt x="45244" y="340519"/>
                      </a:lnTo>
                      <a:lnTo>
                        <a:pt x="75343" y="340519"/>
                      </a:lnTo>
                      <a:cubicBezTo>
                        <a:pt x="78391" y="349663"/>
                        <a:pt x="82010" y="358521"/>
                        <a:pt x="86297" y="367094"/>
                      </a:cubicBezTo>
                      <a:lnTo>
                        <a:pt x="65056" y="388334"/>
                      </a:lnTo>
                      <a:lnTo>
                        <a:pt x="38100" y="415290"/>
                      </a:lnTo>
                      <a:lnTo>
                        <a:pt x="65056" y="442246"/>
                      </a:lnTo>
                      <a:lnTo>
                        <a:pt x="105442" y="482632"/>
                      </a:lnTo>
                      <a:lnTo>
                        <a:pt x="132398" y="509588"/>
                      </a:lnTo>
                      <a:lnTo>
                        <a:pt x="159353" y="482632"/>
                      </a:lnTo>
                      <a:lnTo>
                        <a:pt x="180594" y="461391"/>
                      </a:lnTo>
                      <a:cubicBezTo>
                        <a:pt x="189167" y="465677"/>
                        <a:pt x="198025" y="469297"/>
                        <a:pt x="207169" y="472345"/>
                      </a:cubicBezTo>
                      <a:lnTo>
                        <a:pt x="207169" y="502444"/>
                      </a:lnTo>
                      <a:lnTo>
                        <a:pt x="207169" y="540544"/>
                      </a:lnTo>
                      <a:lnTo>
                        <a:pt x="245269" y="540544"/>
                      </a:lnTo>
                      <a:lnTo>
                        <a:pt x="302419" y="540544"/>
                      </a:lnTo>
                      <a:lnTo>
                        <a:pt x="340519" y="540544"/>
                      </a:lnTo>
                      <a:lnTo>
                        <a:pt x="340519" y="502444"/>
                      </a:lnTo>
                      <a:lnTo>
                        <a:pt x="340519" y="472345"/>
                      </a:lnTo>
                      <a:cubicBezTo>
                        <a:pt x="349663" y="469297"/>
                        <a:pt x="358521" y="465677"/>
                        <a:pt x="367094" y="461391"/>
                      </a:cubicBezTo>
                      <a:lnTo>
                        <a:pt x="388334" y="482632"/>
                      </a:lnTo>
                      <a:lnTo>
                        <a:pt x="415290" y="509588"/>
                      </a:lnTo>
                      <a:lnTo>
                        <a:pt x="442246" y="482632"/>
                      </a:lnTo>
                      <a:lnTo>
                        <a:pt x="482632" y="442246"/>
                      </a:lnTo>
                      <a:lnTo>
                        <a:pt x="509588" y="415290"/>
                      </a:lnTo>
                      <a:lnTo>
                        <a:pt x="482632" y="388334"/>
                      </a:lnTo>
                      <a:lnTo>
                        <a:pt x="461391" y="367094"/>
                      </a:lnTo>
                      <a:cubicBezTo>
                        <a:pt x="465677" y="358521"/>
                        <a:pt x="469297" y="349663"/>
                        <a:pt x="472345" y="340519"/>
                      </a:cubicBezTo>
                      <a:lnTo>
                        <a:pt x="502444" y="340519"/>
                      </a:lnTo>
                      <a:lnTo>
                        <a:pt x="540544" y="340519"/>
                      </a:lnTo>
                      <a:lnTo>
                        <a:pt x="540544" y="302419"/>
                      </a:lnTo>
                      <a:lnTo>
                        <a:pt x="540544" y="245269"/>
                      </a:lnTo>
                      <a:lnTo>
                        <a:pt x="540544" y="207169"/>
                      </a:lnTo>
                      <a:lnTo>
                        <a:pt x="502444" y="207169"/>
                      </a:lnTo>
                      <a:close/>
                      <a:moveTo>
                        <a:pt x="502444" y="302419"/>
                      </a:moveTo>
                      <a:lnTo>
                        <a:pt x="442722" y="302419"/>
                      </a:lnTo>
                      <a:cubicBezTo>
                        <a:pt x="438341" y="328422"/>
                        <a:pt x="428149" y="352425"/>
                        <a:pt x="413480" y="373094"/>
                      </a:cubicBezTo>
                      <a:lnTo>
                        <a:pt x="455676" y="415290"/>
                      </a:lnTo>
                      <a:lnTo>
                        <a:pt x="415290" y="455676"/>
                      </a:lnTo>
                      <a:lnTo>
                        <a:pt x="373094" y="413480"/>
                      </a:lnTo>
                      <a:cubicBezTo>
                        <a:pt x="352425" y="428149"/>
                        <a:pt x="328422" y="438341"/>
                        <a:pt x="302419" y="442722"/>
                      </a:cubicBezTo>
                      <a:lnTo>
                        <a:pt x="302419" y="502444"/>
                      </a:lnTo>
                      <a:lnTo>
                        <a:pt x="245269" y="502444"/>
                      </a:lnTo>
                      <a:lnTo>
                        <a:pt x="245269" y="442722"/>
                      </a:lnTo>
                      <a:cubicBezTo>
                        <a:pt x="219266" y="438341"/>
                        <a:pt x="195263" y="428149"/>
                        <a:pt x="174593" y="413480"/>
                      </a:cubicBezTo>
                      <a:lnTo>
                        <a:pt x="132398" y="455676"/>
                      </a:lnTo>
                      <a:lnTo>
                        <a:pt x="92012" y="415290"/>
                      </a:lnTo>
                      <a:lnTo>
                        <a:pt x="134207" y="373094"/>
                      </a:lnTo>
                      <a:cubicBezTo>
                        <a:pt x="119539" y="352425"/>
                        <a:pt x="109347" y="328422"/>
                        <a:pt x="104966" y="302419"/>
                      </a:cubicBezTo>
                      <a:lnTo>
                        <a:pt x="45244" y="302419"/>
                      </a:lnTo>
                      <a:lnTo>
                        <a:pt x="45244" y="245269"/>
                      </a:lnTo>
                      <a:lnTo>
                        <a:pt x="104966" y="245269"/>
                      </a:lnTo>
                      <a:cubicBezTo>
                        <a:pt x="109347" y="219266"/>
                        <a:pt x="119539" y="195263"/>
                        <a:pt x="134207" y="174593"/>
                      </a:cubicBezTo>
                      <a:lnTo>
                        <a:pt x="92012" y="132398"/>
                      </a:lnTo>
                      <a:lnTo>
                        <a:pt x="132398" y="92012"/>
                      </a:lnTo>
                      <a:lnTo>
                        <a:pt x="174593" y="134207"/>
                      </a:lnTo>
                      <a:cubicBezTo>
                        <a:pt x="195263" y="119539"/>
                        <a:pt x="219266" y="109347"/>
                        <a:pt x="245269" y="104966"/>
                      </a:cubicBezTo>
                      <a:lnTo>
                        <a:pt x="245269" y="45244"/>
                      </a:lnTo>
                      <a:lnTo>
                        <a:pt x="302419" y="45244"/>
                      </a:lnTo>
                      <a:lnTo>
                        <a:pt x="302419" y="104966"/>
                      </a:lnTo>
                      <a:cubicBezTo>
                        <a:pt x="328422" y="109347"/>
                        <a:pt x="352425" y="119539"/>
                        <a:pt x="373094" y="134207"/>
                      </a:cubicBezTo>
                      <a:lnTo>
                        <a:pt x="415290" y="92012"/>
                      </a:lnTo>
                      <a:lnTo>
                        <a:pt x="455676" y="132398"/>
                      </a:lnTo>
                      <a:lnTo>
                        <a:pt x="413480" y="174593"/>
                      </a:lnTo>
                      <a:cubicBezTo>
                        <a:pt x="428149" y="195263"/>
                        <a:pt x="438341" y="219266"/>
                        <a:pt x="442722" y="245269"/>
                      </a:cubicBezTo>
                      <a:lnTo>
                        <a:pt x="502444" y="245269"/>
                      </a:lnTo>
                      <a:lnTo>
                        <a:pt x="502444" y="302419"/>
                      </a:lnTo>
                      <a:close/>
                      <a:moveTo>
                        <a:pt x="273844" y="150019"/>
                      </a:moveTo>
                      <a:cubicBezTo>
                        <a:pt x="205550" y="150019"/>
                        <a:pt x="150019" y="205550"/>
                        <a:pt x="150019" y="273844"/>
                      </a:cubicBezTo>
                      <a:cubicBezTo>
                        <a:pt x="150019" y="342138"/>
                        <a:pt x="205550" y="397669"/>
                        <a:pt x="273844" y="397669"/>
                      </a:cubicBezTo>
                      <a:cubicBezTo>
                        <a:pt x="342138" y="397669"/>
                        <a:pt x="397669" y="342138"/>
                        <a:pt x="397669" y="273844"/>
                      </a:cubicBezTo>
                      <a:cubicBezTo>
                        <a:pt x="397669" y="205550"/>
                        <a:pt x="342138" y="150019"/>
                        <a:pt x="273844" y="150019"/>
                      </a:cubicBezTo>
                      <a:close/>
                      <a:moveTo>
                        <a:pt x="273844" y="359569"/>
                      </a:moveTo>
                      <a:cubicBezTo>
                        <a:pt x="226505" y="359569"/>
                        <a:pt x="188119" y="321183"/>
                        <a:pt x="188119" y="273844"/>
                      </a:cubicBezTo>
                      <a:cubicBezTo>
                        <a:pt x="188119" y="226505"/>
                        <a:pt x="226505" y="188119"/>
                        <a:pt x="273844" y="188119"/>
                      </a:cubicBezTo>
                      <a:cubicBezTo>
                        <a:pt x="321183" y="188119"/>
                        <a:pt x="359569" y="226505"/>
                        <a:pt x="359569" y="273844"/>
                      </a:cubicBezTo>
                      <a:cubicBezTo>
                        <a:pt x="359569" y="321183"/>
                        <a:pt x="321183" y="359569"/>
                        <a:pt x="273844" y="359569"/>
                      </a:cubicBezTo>
                      <a:close/>
                    </a:path>
                  </a:pathLst>
                </a:custGeom>
                <a:solidFill>
                  <a:srgbClr val="002856"/>
                </a:solidFill>
                <a:ln w="9525" cap="flat">
                  <a:noFill/>
                  <a:prstDash val="solid"/>
                  <a:miter/>
                </a:ln>
              </p:spPr>
              <p:txBody>
                <a:bodyPr rtlCol="0" anchor="ctr"/>
                <a:lstStyle/>
                <a:p>
                  <a:pPr>
                    <a:buClr>
                      <a:srgbClr val="000000"/>
                    </a:buClr>
                    <a:buFont typeface="Arial"/>
                    <a:buNone/>
                  </a:pPr>
                  <a:endParaRPr lang="en-US" sz="1400" kern="0" dirty="0">
                    <a:solidFill>
                      <a:srgbClr val="000000"/>
                    </a:solidFill>
                    <a:cs typeface="Arial"/>
                    <a:sym typeface="Arial"/>
                  </a:endParaRPr>
                </a:p>
              </p:txBody>
            </p:sp>
          </p:grpSp>
          <p:grpSp>
            <p:nvGrpSpPr>
              <p:cNvPr id="140" name="Group 139"/>
              <p:cNvGrpSpPr/>
              <p:nvPr/>
            </p:nvGrpSpPr>
            <p:grpSpPr bwMode="gray">
              <a:xfrm>
                <a:off x="7176222" y="2452859"/>
                <a:ext cx="652053" cy="326152"/>
                <a:chOff x="13072729" y="2363290"/>
                <a:chExt cx="652053" cy="326152"/>
              </a:xfrm>
            </p:grpSpPr>
            <p:sp>
              <p:nvSpPr>
                <p:cNvPr id="141" name="Rectangle 140">
                  <a:extLst>
                    <a:ext uri="{FF2B5EF4-FFF2-40B4-BE49-F238E27FC236}">
                      <a16:creationId xmlns:a16="http://schemas.microsoft.com/office/drawing/2014/main" xmlns="" id="{F2A07053-8F70-42F0-A309-92EE7C86AE0C}"/>
                    </a:ext>
                  </a:extLst>
                </p:cNvPr>
                <p:cNvSpPr/>
                <p:nvPr/>
              </p:nvSpPr>
              <p:spPr bwMode="gray">
                <a:xfrm>
                  <a:off x="13072729" y="2371426"/>
                  <a:ext cx="125446" cy="139128"/>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A</a:t>
                  </a:r>
                </a:p>
              </p:txBody>
            </p:sp>
            <p:sp>
              <p:nvSpPr>
                <p:cNvPr id="142" name="Rectangle 141">
                  <a:extLst>
                    <a:ext uri="{FF2B5EF4-FFF2-40B4-BE49-F238E27FC236}">
                      <a16:creationId xmlns:a16="http://schemas.microsoft.com/office/drawing/2014/main" xmlns="" id="{A20F1E21-B1B7-4BB3-B2DB-0FAA76F4DC25}"/>
                    </a:ext>
                  </a:extLst>
                </p:cNvPr>
                <p:cNvSpPr/>
                <p:nvPr/>
              </p:nvSpPr>
              <p:spPr bwMode="gray">
                <a:xfrm>
                  <a:off x="13248942" y="2371426"/>
                  <a:ext cx="125446" cy="139128"/>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B</a:t>
                  </a:r>
                </a:p>
              </p:txBody>
            </p:sp>
            <p:sp>
              <p:nvSpPr>
                <p:cNvPr id="143" name="Rectangle 142">
                  <a:extLst>
                    <a:ext uri="{FF2B5EF4-FFF2-40B4-BE49-F238E27FC236}">
                      <a16:creationId xmlns:a16="http://schemas.microsoft.com/office/drawing/2014/main" xmlns="" id="{D5DC0F36-F6F9-44D0-8B7E-A589E53D69A9}"/>
                    </a:ext>
                  </a:extLst>
                </p:cNvPr>
                <p:cNvSpPr/>
                <p:nvPr/>
              </p:nvSpPr>
              <p:spPr bwMode="gray">
                <a:xfrm>
                  <a:off x="13425155" y="2371426"/>
                  <a:ext cx="125446" cy="139128"/>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C</a:t>
                  </a:r>
                </a:p>
              </p:txBody>
            </p:sp>
            <p:sp>
              <p:nvSpPr>
                <p:cNvPr id="144" name="Rectangle 143">
                  <a:extLst>
                    <a:ext uri="{FF2B5EF4-FFF2-40B4-BE49-F238E27FC236}">
                      <a16:creationId xmlns:a16="http://schemas.microsoft.com/office/drawing/2014/main" xmlns="" id="{7380E730-9621-4999-B67D-71E37D8E3D01}"/>
                    </a:ext>
                  </a:extLst>
                </p:cNvPr>
                <p:cNvSpPr/>
                <p:nvPr/>
              </p:nvSpPr>
              <p:spPr bwMode="gray">
                <a:xfrm>
                  <a:off x="13599336" y="2363290"/>
                  <a:ext cx="125446" cy="139128"/>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D</a:t>
                  </a:r>
                </a:p>
              </p:txBody>
            </p:sp>
            <p:sp>
              <p:nvSpPr>
                <p:cNvPr id="145" name="Rectangle 144">
                  <a:extLst>
                    <a:ext uri="{FF2B5EF4-FFF2-40B4-BE49-F238E27FC236}">
                      <a16:creationId xmlns:a16="http://schemas.microsoft.com/office/drawing/2014/main" xmlns="" id="{8AAEEC27-0B2C-42E9-8C68-A972D56E695A}"/>
                    </a:ext>
                  </a:extLst>
                </p:cNvPr>
                <p:cNvSpPr/>
                <p:nvPr/>
              </p:nvSpPr>
              <p:spPr bwMode="gray">
                <a:xfrm>
                  <a:off x="13072729" y="2550314"/>
                  <a:ext cx="125446" cy="139128"/>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E</a:t>
                  </a:r>
                </a:p>
              </p:txBody>
            </p:sp>
            <p:sp>
              <p:nvSpPr>
                <p:cNvPr id="146" name="Rectangle 145">
                  <a:extLst>
                    <a:ext uri="{FF2B5EF4-FFF2-40B4-BE49-F238E27FC236}">
                      <a16:creationId xmlns:a16="http://schemas.microsoft.com/office/drawing/2014/main" xmlns="" id="{1B194265-A012-4305-BBE6-16AD6A92C820}"/>
                    </a:ext>
                  </a:extLst>
                </p:cNvPr>
                <p:cNvSpPr/>
                <p:nvPr/>
              </p:nvSpPr>
              <p:spPr bwMode="gray">
                <a:xfrm>
                  <a:off x="13249570" y="2550314"/>
                  <a:ext cx="125446" cy="139128"/>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F</a:t>
                  </a:r>
                </a:p>
              </p:txBody>
            </p:sp>
            <p:sp>
              <p:nvSpPr>
                <p:cNvPr id="147" name="Rectangle 146">
                  <a:extLst>
                    <a:ext uri="{FF2B5EF4-FFF2-40B4-BE49-F238E27FC236}">
                      <a16:creationId xmlns:a16="http://schemas.microsoft.com/office/drawing/2014/main" xmlns="" id="{7F8C929C-B804-4DEB-A035-F40B45B4FA95}"/>
                    </a:ext>
                  </a:extLst>
                </p:cNvPr>
                <p:cNvSpPr/>
                <p:nvPr/>
              </p:nvSpPr>
              <p:spPr bwMode="gray">
                <a:xfrm>
                  <a:off x="13425155" y="2550314"/>
                  <a:ext cx="125446" cy="139128"/>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G</a:t>
                  </a:r>
                </a:p>
              </p:txBody>
            </p:sp>
          </p:grpSp>
        </p:grpSp>
      </p:grpSp>
    </p:spTree>
    <p:extLst>
      <p:ext uri="{BB962C8B-B14F-4D97-AF65-F5344CB8AC3E}">
        <p14:creationId xmlns:p14="http://schemas.microsoft.com/office/powerpoint/2010/main" val="2819320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9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bwMode="gray"/>
        <p:txBody>
          <a:bodyPr/>
          <a:lstStyle/>
          <a:p>
            <a:r>
              <a:rPr lang="en-US" dirty="0" smtClean="0"/>
              <a:t>Figure 12</a:t>
            </a:r>
            <a:endParaRPr lang="en-US" dirty="0"/>
          </a:p>
        </p:txBody>
      </p:sp>
      <p:grpSp>
        <p:nvGrpSpPr>
          <p:cNvPr id="15" name="Group 14"/>
          <p:cNvGrpSpPr/>
          <p:nvPr/>
        </p:nvGrpSpPr>
        <p:grpSpPr bwMode="gray">
          <a:xfrm>
            <a:off x="3147060" y="1378467"/>
            <a:ext cx="5897880" cy="4125518"/>
            <a:chOff x="3147060" y="1378467"/>
            <a:chExt cx="5897880" cy="4125518"/>
          </a:xfrm>
        </p:grpSpPr>
        <p:grpSp>
          <p:nvGrpSpPr>
            <p:cNvPr id="362" name="Group 361"/>
            <p:cNvGrpSpPr/>
            <p:nvPr/>
          </p:nvGrpSpPr>
          <p:grpSpPr bwMode="gray">
            <a:xfrm>
              <a:off x="3147060" y="1378467"/>
              <a:ext cx="5897880" cy="4125518"/>
              <a:chOff x="1752600" y="1492181"/>
              <a:chExt cx="5897880" cy="4125518"/>
            </a:xfrm>
          </p:grpSpPr>
          <p:sp>
            <p:nvSpPr>
              <p:cNvPr id="174" name="Rectangle 173">
                <a:extLst>
                  <a:ext uri="{FF2B5EF4-FFF2-40B4-BE49-F238E27FC236}">
                    <a16:creationId xmlns:a16="http://schemas.microsoft.com/office/drawing/2014/main" xmlns="" id="{8D1F785B-54F8-412C-9750-5913930BB648}"/>
                  </a:ext>
                </a:extLst>
              </p:cNvPr>
              <p:cNvSpPr/>
              <p:nvPr/>
            </p:nvSpPr>
            <p:spPr bwMode="gray">
              <a:xfrm>
                <a:off x="1752600" y="1492181"/>
                <a:ext cx="5897880" cy="4125518"/>
              </a:xfrm>
              <a:prstGeom prst="rect">
                <a:avLst/>
              </a:prstGeom>
              <a:no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s</a:t>
                </a:r>
                <a:endParaRPr kumimoji="0" lang="en-US" sz="1800" b="0" i="0" u="none" strike="noStrike" cap="none" normalizeH="0" baseline="0" dirty="0">
                  <a:ln>
                    <a:noFill/>
                  </a:ln>
                  <a:solidFill>
                    <a:schemeClr val="bg1"/>
                  </a:solidFill>
                  <a:effectLst/>
                  <a:latin typeface="Arial" charset="0"/>
                </a:endParaRPr>
              </a:p>
            </p:txBody>
          </p:sp>
          <p:sp>
            <p:nvSpPr>
              <p:cNvPr id="175" name="Rectangle 174">
                <a:extLst>
                  <a:ext uri="{FF2B5EF4-FFF2-40B4-BE49-F238E27FC236}">
                    <a16:creationId xmlns:a16="http://schemas.microsoft.com/office/drawing/2014/main" xmlns="" id="{76AE9257-EFFB-41C5-939A-69E725440D38}"/>
                  </a:ext>
                </a:extLst>
              </p:cNvPr>
              <p:cNvSpPr/>
              <p:nvPr/>
            </p:nvSpPr>
            <p:spPr bwMode="gray">
              <a:xfrm>
                <a:off x="6528057" y="5402255"/>
                <a:ext cx="1122423" cy="215444"/>
              </a:xfrm>
              <a:prstGeom prst="rect">
                <a:avLst/>
              </a:prstGeom>
              <a:noFill/>
            </p:spPr>
            <p:txBody>
              <a:bodyPr wrap="none" lIns="91440" rIns="91440" anchor="b">
                <a:spAutoFit/>
              </a:bodyPr>
              <a:lstStyle/>
              <a:p>
                <a:pPr marL="0" marR="0" algn="r">
                  <a:spcBef>
                    <a:spcPts val="0"/>
                  </a:spcBef>
                  <a:spcAft>
                    <a:spcPts val="0"/>
                  </a:spcAft>
                </a:pPr>
                <a:r>
                  <a:rPr lang="en-US" sz="800" dirty="0">
                    <a:solidFill>
                      <a:srgbClr val="979D9D"/>
                    </a:solidFill>
                    <a:latin typeface="Arial" panose="020B0604020202020204" pitchFamily="34" charset="0"/>
                    <a:ea typeface="Calibri" panose="020F0502020204030204" pitchFamily="34" charset="0"/>
                    <a:cs typeface="Times New Roman" panose="02020603050405020304" pitchFamily="18" charset="0"/>
                  </a:rPr>
                  <a:t>© </a:t>
                </a:r>
                <a:r>
                  <a:rPr lang="en-US" sz="800" dirty="0" smtClean="0">
                    <a:solidFill>
                      <a:srgbClr val="979D9D"/>
                    </a:solidFill>
                    <a:latin typeface="Arial" panose="020B0604020202020204" pitchFamily="34" charset="0"/>
                    <a:ea typeface="Calibri" panose="020F0502020204030204" pitchFamily="34" charset="0"/>
                    <a:cs typeface="Times New Roman" panose="02020603050405020304" pitchFamily="18" charset="0"/>
                  </a:rPr>
                  <a:t>2019 </a:t>
                </a:r>
                <a:r>
                  <a:rPr lang="en-US" sz="800" dirty="0">
                    <a:solidFill>
                      <a:srgbClr val="979D9D"/>
                    </a:solidFill>
                    <a:latin typeface="Arial" panose="020B0604020202020204" pitchFamily="34" charset="0"/>
                    <a:ea typeface="Calibri" panose="020F0502020204030204" pitchFamily="34" charset="0"/>
                    <a:cs typeface="Times New Roman" panose="02020603050405020304" pitchFamily="18" charset="0"/>
                  </a:rPr>
                  <a:t>Gartner, Inc.</a:t>
                </a:r>
                <a:endParaRPr lang="en-US" sz="1100" dirty="0">
                  <a:solidFill>
                    <a:srgbClr val="979D9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3" name="TextBox 182">
                <a:extLst>
                  <a:ext uri="{FF2B5EF4-FFF2-40B4-BE49-F238E27FC236}">
                    <a16:creationId xmlns:a16="http://schemas.microsoft.com/office/drawing/2014/main" xmlns="" id="{B6947DC9-1CAB-437C-82D7-D9D776F6F514}"/>
                  </a:ext>
                </a:extLst>
              </p:cNvPr>
              <p:cNvSpPr txBox="1"/>
              <p:nvPr/>
            </p:nvSpPr>
            <p:spPr bwMode="gray">
              <a:xfrm>
                <a:off x="1761067" y="5402255"/>
                <a:ext cx="1107831" cy="215444"/>
              </a:xfrm>
              <a:prstGeom prst="rect">
                <a:avLst/>
              </a:prstGeom>
              <a:noFill/>
            </p:spPr>
            <p:txBody>
              <a:bodyPr wrap="square" lIns="91440" rIns="91440" rtlCol="0" anchor="b">
                <a:spAutoFit/>
              </a:bodyPr>
              <a:lstStyle/>
              <a:p>
                <a:pPr algn="l">
                  <a:lnSpc>
                    <a:spcPct val="100000"/>
                  </a:lnSpc>
                  <a:spcBef>
                    <a:spcPts val="0"/>
                  </a:spcBef>
                  <a:spcAft>
                    <a:spcPts val="0"/>
                  </a:spcAft>
                </a:pPr>
                <a:r>
                  <a:rPr lang="en-US" sz="800" dirty="0" smtClean="0">
                    <a:solidFill>
                      <a:srgbClr val="979D9D"/>
                    </a:solidFill>
                  </a:rPr>
                  <a:t>ID</a:t>
                </a:r>
                <a:r>
                  <a:rPr lang="en-US" sz="800" dirty="0">
                    <a:solidFill>
                      <a:srgbClr val="979D9D"/>
                    </a:solidFill>
                  </a:rPr>
                  <a:t>: </a:t>
                </a:r>
                <a:r>
                  <a:rPr lang="en-US" sz="800" dirty="0" smtClean="0">
                    <a:solidFill>
                      <a:srgbClr val="979D9D"/>
                    </a:solidFill>
                  </a:rPr>
                  <a:t>379554</a:t>
                </a:r>
                <a:endParaRPr lang="en-US" sz="800" dirty="0">
                  <a:solidFill>
                    <a:srgbClr val="979D9D"/>
                  </a:solidFill>
                </a:endParaRPr>
              </a:p>
            </p:txBody>
          </p:sp>
          <p:sp>
            <p:nvSpPr>
              <p:cNvPr id="184" name="TextBox 183">
                <a:extLst>
                  <a:ext uri="{FF2B5EF4-FFF2-40B4-BE49-F238E27FC236}">
                    <a16:creationId xmlns:a16="http://schemas.microsoft.com/office/drawing/2014/main" xmlns="" id="{BE363401-C2D9-4DCF-B2EA-DF4F9FD6C80E}"/>
                  </a:ext>
                </a:extLst>
              </p:cNvPr>
              <p:cNvSpPr txBox="1"/>
              <p:nvPr/>
            </p:nvSpPr>
            <p:spPr bwMode="gray">
              <a:xfrm>
                <a:off x="1761067" y="1500649"/>
                <a:ext cx="5151075" cy="353943"/>
              </a:xfrm>
              <a:prstGeom prst="rect">
                <a:avLst/>
              </a:prstGeom>
              <a:noFill/>
            </p:spPr>
            <p:txBody>
              <a:bodyPr wrap="square" lIns="91440" tIns="91440" rIns="91440" rtlCol="0">
                <a:spAutoFit/>
              </a:bodyPr>
              <a:lstStyle/>
              <a:p>
                <a:r>
                  <a:rPr lang="en-US" sz="1400" b="1" dirty="0"/>
                  <a:t>Logical Integration Flow: Two-Way Sync</a:t>
                </a:r>
                <a:endParaRPr lang="en-US" sz="1200" dirty="0"/>
              </a:p>
            </p:txBody>
          </p:sp>
        </p:grpSp>
        <p:grpSp>
          <p:nvGrpSpPr>
            <p:cNvPr id="14" name="Group 13"/>
            <p:cNvGrpSpPr/>
            <p:nvPr/>
          </p:nvGrpSpPr>
          <p:grpSpPr bwMode="gray">
            <a:xfrm>
              <a:off x="3323836" y="1839852"/>
              <a:ext cx="5465848" cy="3360071"/>
              <a:chOff x="3323836" y="1839852"/>
              <a:chExt cx="5465848" cy="3360071"/>
            </a:xfrm>
          </p:grpSpPr>
          <p:sp>
            <p:nvSpPr>
              <p:cNvPr id="105" name="Arrow: Pentagon 126">
                <a:extLst>
                  <a:ext uri="{FF2B5EF4-FFF2-40B4-BE49-F238E27FC236}">
                    <a16:creationId xmlns:a16="http://schemas.microsoft.com/office/drawing/2014/main" xmlns="" id="{CD73CDA4-6A13-44BB-8BB0-86E469DD9186}"/>
                  </a:ext>
                </a:extLst>
              </p:cNvPr>
              <p:cNvSpPr/>
              <p:nvPr/>
            </p:nvSpPr>
            <p:spPr bwMode="gray">
              <a:xfrm>
                <a:off x="3323836" y="1839852"/>
                <a:ext cx="5465848" cy="994435"/>
              </a:xfrm>
              <a:prstGeom prst="homePlate">
                <a:avLst/>
              </a:prstGeom>
              <a:solidFill>
                <a:srgbClr val="FFFFFF"/>
              </a:solidFill>
              <a:ln w="12700" cap="flat" cmpd="sng" algn="ctr">
                <a:solidFill>
                  <a:srgbClr val="002856"/>
                </a:solidFill>
                <a:prstDash val="dash"/>
                <a:round/>
                <a:headEnd type="none" w="med" len="med"/>
                <a:tailEnd type="none" w="med" len="med"/>
              </a:ln>
              <a:effectLst/>
            </p:spPr>
            <p:txBody>
              <a:bodyPr vert="horz" wrap="none" lIns="91440" tIns="45720" rIns="91440" bIns="45720" numCol="1" rtlCol="0" anchor="b" anchorCtr="0" compatLnSpc="1">
                <a:prstTxWarp prst="textNoShape">
                  <a:avLst/>
                </a:prstTxWarp>
                <a:no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1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Integration Flow</a:t>
                </a:r>
              </a:p>
            </p:txBody>
          </p:sp>
          <p:cxnSp>
            <p:nvCxnSpPr>
              <p:cNvPr id="106" name="Straight Arrow Connector 105">
                <a:extLst>
                  <a:ext uri="{FF2B5EF4-FFF2-40B4-BE49-F238E27FC236}">
                    <a16:creationId xmlns:a16="http://schemas.microsoft.com/office/drawing/2014/main" xmlns="" id="{E17981D8-EED3-4697-8323-02C6E07B7384}"/>
                  </a:ext>
                </a:extLst>
              </p:cNvPr>
              <p:cNvCxnSpPr>
                <a:cxnSpLocks/>
              </p:cNvCxnSpPr>
              <p:nvPr/>
            </p:nvCxnSpPr>
            <p:spPr bwMode="gray">
              <a:xfrm>
                <a:off x="5342952" y="3365008"/>
                <a:ext cx="1687641" cy="0"/>
              </a:xfrm>
              <a:prstGeom prst="straightConnector1">
                <a:avLst/>
              </a:prstGeom>
              <a:solidFill>
                <a:srgbClr val="00529B"/>
              </a:solidFill>
              <a:ln w="12700" cap="flat" cmpd="sng" algn="ctr">
                <a:solidFill>
                  <a:srgbClr val="6F7878"/>
                </a:solidFill>
                <a:prstDash val="solid"/>
                <a:round/>
                <a:headEnd type="none" w="med" len="med"/>
                <a:tailEnd type="triangle"/>
              </a:ln>
              <a:effectLst/>
            </p:spPr>
          </p:cxnSp>
          <p:sp>
            <p:nvSpPr>
              <p:cNvPr id="107" name="Rectangle 106">
                <a:extLst>
                  <a:ext uri="{FF2B5EF4-FFF2-40B4-BE49-F238E27FC236}">
                    <a16:creationId xmlns:a16="http://schemas.microsoft.com/office/drawing/2014/main" xmlns="" id="{407BD29E-03F9-433F-BE3D-4EBC9FDA7A26}"/>
                  </a:ext>
                </a:extLst>
              </p:cNvPr>
              <p:cNvSpPr/>
              <p:nvPr/>
            </p:nvSpPr>
            <p:spPr bwMode="gray">
              <a:xfrm>
                <a:off x="7030624" y="2952383"/>
                <a:ext cx="1498137" cy="1188720"/>
              </a:xfrm>
              <a:prstGeom prst="rect">
                <a:avLst/>
              </a:prstGeom>
              <a:solidFill>
                <a:srgbClr val="FFFFFF"/>
              </a:solidFill>
              <a:ln w="12700" cap="flat" cmpd="sng" algn="ctr">
                <a:solidFill>
                  <a:srgbClr val="6F7878"/>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SaaS App B</a:t>
                </a:r>
              </a:p>
            </p:txBody>
          </p:sp>
          <p:sp>
            <p:nvSpPr>
              <p:cNvPr id="108" name="Rectangle 107">
                <a:extLst>
                  <a:ext uri="{FF2B5EF4-FFF2-40B4-BE49-F238E27FC236}">
                    <a16:creationId xmlns:a16="http://schemas.microsoft.com/office/drawing/2014/main" xmlns="" id="{D442EB9E-7D3C-43CF-85B0-9376FEA5448D}"/>
                  </a:ext>
                </a:extLst>
              </p:cNvPr>
              <p:cNvSpPr/>
              <p:nvPr/>
            </p:nvSpPr>
            <p:spPr bwMode="gray">
              <a:xfrm>
                <a:off x="6667739" y="3298980"/>
                <a:ext cx="125446" cy="139128"/>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H</a:t>
                </a:r>
              </a:p>
            </p:txBody>
          </p:sp>
          <p:sp>
            <p:nvSpPr>
              <p:cNvPr id="109" name="Rectangle 108">
                <a:extLst>
                  <a:ext uri="{FF2B5EF4-FFF2-40B4-BE49-F238E27FC236}">
                    <a16:creationId xmlns:a16="http://schemas.microsoft.com/office/drawing/2014/main" xmlns="" id="{607F7ABF-B2A7-45CC-9862-33A6947661E4}"/>
                  </a:ext>
                </a:extLst>
              </p:cNvPr>
              <p:cNvSpPr/>
              <p:nvPr/>
            </p:nvSpPr>
            <p:spPr bwMode="gray">
              <a:xfrm>
                <a:off x="5570805" y="3291909"/>
                <a:ext cx="125446" cy="139128"/>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A</a:t>
                </a:r>
              </a:p>
            </p:txBody>
          </p:sp>
          <p:sp>
            <p:nvSpPr>
              <p:cNvPr id="158" name="TextBox 157">
                <a:extLst>
                  <a:ext uri="{FF2B5EF4-FFF2-40B4-BE49-F238E27FC236}">
                    <a16:creationId xmlns:a16="http://schemas.microsoft.com/office/drawing/2014/main" xmlns="" id="{F8A54B58-465A-44C8-9124-1F1573214D76}"/>
                  </a:ext>
                </a:extLst>
              </p:cNvPr>
              <p:cNvSpPr txBox="1"/>
              <p:nvPr/>
            </p:nvSpPr>
            <p:spPr bwMode="gray">
              <a:xfrm>
                <a:off x="7241508" y="3287660"/>
                <a:ext cx="1106096" cy="670444"/>
              </a:xfrm>
              <a:prstGeom prst="rect">
                <a:avLst/>
              </a:prstGeom>
              <a:noFill/>
              <a:ln w="9525">
                <a:solidFill>
                  <a:srgbClr val="6F7878"/>
                </a:solidFill>
              </a:ln>
            </p:spPr>
            <p:txBody>
              <a:bodyPr wrap="square" lIns="0" rIns="0" rtlCol="0">
                <a:norm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0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Shopper Profile</a:t>
                </a:r>
              </a:p>
            </p:txBody>
          </p:sp>
          <p:grpSp>
            <p:nvGrpSpPr>
              <p:cNvPr id="5" name="Group 4"/>
              <p:cNvGrpSpPr/>
              <p:nvPr/>
            </p:nvGrpSpPr>
            <p:grpSpPr bwMode="gray">
              <a:xfrm>
                <a:off x="7296647" y="3540518"/>
                <a:ext cx="652053" cy="326152"/>
                <a:chOff x="7296647" y="3520669"/>
                <a:chExt cx="652053" cy="326152"/>
              </a:xfrm>
              <a:solidFill>
                <a:srgbClr val="FBC9A6"/>
              </a:solidFill>
            </p:grpSpPr>
            <p:sp>
              <p:nvSpPr>
                <p:cNvPr id="159" name="Rectangle 158">
                  <a:extLst>
                    <a:ext uri="{FF2B5EF4-FFF2-40B4-BE49-F238E27FC236}">
                      <a16:creationId xmlns:a16="http://schemas.microsoft.com/office/drawing/2014/main" xmlns="" id="{63CF94CE-0F7A-40E6-89FF-9E4E648B2C4E}"/>
                    </a:ext>
                  </a:extLst>
                </p:cNvPr>
                <p:cNvSpPr/>
                <p:nvPr/>
              </p:nvSpPr>
              <p:spPr bwMode="gray">
                <a:xfrm>
                  <a:off x="7296647" y="3528805"/>
                  <a:ext cx="125446" cy="139128"/>
                </a:xfrm>
                <a:prstGeom prst="rect">
                  <a:avLst/>
                </a:prstGeom>
                <a:grp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A</a:t>
                  </a:r>
                </a:p>
              </p:txBody>
            </p:sp>
            <p:sp>
              <p:nvSpPr>
                <p:cNvPr id="160" name="Rectangle 159">
                  <a:extLst>
                    <a:ext uri="{FF2B5EF4-FFF2-40B4-BE49-F238E27FC236}">
                      <a16:creationId xmlns:a16="http://schemas.microsoft.com/office/drawing/2014/main" xmlns="" id="{32544343-EFE6-4F32-AC70-D071C16531AC}"/>
                    </a:ext>
                  </a:extLst>
                </p:cNvPr>
                <p:cNvSpPr/>
                <p:nvPr/>
              </p:nvSpPr>
              <p:spPr bwMode="gray">
                <a:xfrm>
                  <a:off x="7472860" y="3528805"/>
                  <a:ext cx="125446" cy="139128"/>
                </a:xfrm>
                <a:prstGeom prst="rect">
                  <a:avLst/>
                </a:prstGeom>
                <a:grp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B</a:t>
                  </a:r>
                </a:p>
              </p:txBody>
            </p:sp>
            <p:sp>
              <p:nvSpPr>
                <p:cNvPr id="161" name="Rectangle 160">
                  <a:extLst>
                    <a:ext uri="{FF2B5EF4-FFF2-40B4-BE49-F238E27FC236}">
                      <a16:creationId xmlns:a16="http://schemas.microsoft.com/office/drawing/2014/main" xmlns="" id="{87D18FB4-250A-41CF-AD65-A8066A478165}"/>
                    </a:ext>
                  </a:extLst>
                </p:cNvPr>
                <p:cNvSpPr/>
                <p:nvPr/>
              </p:nvSpPr>
              <p:spPr bwMode="gray">
                <a:xfrm>
                  <a:off x="7649073" y="3528805"/>
                  <a:ext cx="125446" cy="139128"/>
                </a:xfrm>
                <a:prstGeom prst="rect">
                  <a:avLst/>
                </a:prstGeom>
                <a:grp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C</a:t>
                  </a:r>
                </a:p>
              </p:txBody>
            </p:sp>
            <p:sp>
              <p:nvSpPr>
                <p:cNvPr id="162" name="Rectangle 161">
                  <a:extLst>
                    <a:ext uri="{FF2B5EF4-FFF2-40B4-BE49-F238E27FC236}">
                      <a16:creationId xmlns:a16="http://schemas.microsoft.com/office/drawing/2014/main" xmlns="" id="{F884E78F-0FA3-4D7C-88FA-FF8A4D1AC4D7}"/>
                    </a:ext>
                  </a:extLst>
                </p:cNvPr>
                <p:cNvSpPr/>
                <p:nvPr/>
              </p:nvSpPr>
              <p:spPr bwMode="gray">
                <a:xfrm>
                  <a:off x="7823254" y="3520669"/>
                  <a:ext cx="125446" cy="139128"/>
                </a:xfrm>
                <a:prstGeom prst="rect">
                  <a:avLst/>
                </a:prstGeom>
                <a:grp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D</a:t>
                  </a:r>
                </a:p>
              </p:txBody>
            </p:sp>
            <p:sp>
              <p:nvSpPr>
                <p:cNvPr id="163" name="Rectangle 162">
                  <a:extLst>
                    <a:ext uri="{FF2B5EF4-FFF2-40B4-BE49-F238E27FC236}">
                      <a16:creationId xmlns:a16="http://schemas.microsoft.com/office/drawing/2014/main" xmlns="" id="{CF62D00A-40E7-47D5-81E0-204A967F9F94}"/>
                    </a:ext>
                  </a:extLst>
                </p:cNvPr>
                <p:cNvSpPr/>
                <p:nvPr/>
              </p:nvSpPr>
              <p:spPr bwMode="gray">
                <a:xfrm>
                  <a:off x="7296647" y="3707693"/>
                  <a:ext cx="125446" cy="139128"/>
                </a:xfrm>
                <a:prstGeom prst="rect">
                  <a:avLst/>
                </a:prstGeom>
                <a:grp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E</a:t>
                  </a:r>
                </a:p>
              </p:txBody>
            </p:sp>
            <p:sp>
              <p:nvSpPr>
                <p:cNvPr id="164" name="Rectangle 163">
                  <a:extLst>
                    <a:ext uri="{FF2B5EF4-FFF2-40B4-BE49-F238E27FC236}">
                      <a16:creationId xmlns:a16="http://schemas.microsoft.com/office/drawing/2014/main" xmlns="" id="{6F6BB33C-5EDB-455D-97E6-52E932B4FA53}"/>
                    </a:ext>
                  </a:extLst>
                </p:cNvPr>
                <p:cNvSpPr/>
                <p:nvPr/>
              </p:nvSpPr>
              <p:spPr bwMode="gray">
                <a:xfrm>
                  <a:off x="7473488" y="3707693"/>
                  <a:ext cx="125446" cy="139128"/>
                </a:xfrm>
                <a:prstGeom prst="rect">
                  <a:avLst/>
                </a:prstGeom>
                <a:grp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F</a:t>
                  </a:r>
                </a:p>
              </p:txBody>
            </p:sp>
            <p:sp>
              <p:nvSpPr>
                <p:cNvPr id="165" name="Rectangle 164">
                  <a:extLst>
                    <a:ext uri="{FF2B5EF4-FFF2-40B4-BE49-F238E27FC236}">
                      <a16:creationId xmlns:a16="http://schemas.microsoft.com/office/drawing/2014/main" xmlns="" id="{EE7CF775-AA89-4F76-86DC-2550BEE8393F}"/>
                    </a:ext>
                  </a:extLst>
                </p:cNvPr>
                <p:cNvSpPr/>
                <p:nvPr/>
              </p:nvSpPr>
              <p:spPr bwMode="gray">
                <a:xfrm>
                  <a:off x="7649073" y="3707693"/>
                  <a:ext cx="125446" cy="139128"/>
                </a:xfrm>
                <a:prstGeom prst="rect">
                  <a:avLst/>
                </a:prstGeom>
                <a:grp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G</a:t>
                  </a:r>
                </a:p>
              </p:txBody>
            </p:sp>
          </p:grpSp>
          <p:sp>
            <p:nvSpPr>
              <p:cNvPr id="111" name="Arrow: Pentagon 209">
                <a:extLst>
                  <a:ext uri="{FF2B5EF4-FFF2-40B4-BE49-F238E27FC236}">
                    <a16:creationId xmlns:a16="http://schemas.microsoft.com/office/drawing/2014/main" xmlns="" id="{768C51D7-3CF6-4AAB-A221-42ED54E2EE6D}"/>
                  </a:ext>
                </a:extLst>
              </p:cNvPr>
              <p:cNvSpPr/>
              <p:nvPr/>
            </p:nvSpPr>
            <p:spPr bwMode="gray">
              <a:xfrm rot="10800000">
                <a:off x="3323836" y="4205488"/>
                <a:ext cx="5465848" cy="994435"/>
              </a:xfrm>
              <a:prstGeom prst="homePlate">
                <a:avLst/>
              </a:prstGeom>
              <a:solidFill>
                <a:srgbClr val="FFFFFF"/>
              </a:solidFill>
              <a:ln w="12700" cap="flat" cmpd="sng" algn="ctr">
                <a:solidFill>
                  <a:srgbClr val="002856"/>
                </a:solidFill>
                <a:prstDash val="dash"/>
                <a:round/>
                <a:headEnd type="none" w="med" len="med"/>
                <a:tailEnd type="none" w="med" len="med"/>
              </a:ln>
              <a:effectLst/>
            </p:spPr>
            <p:txBody>
              <a:bodyPr vert="horz" wrap="none" lIns="91440" tIns="45720" rIns="91440" bIns="45720" numCol="1" rtlCol="0" anchor="b" anchorCtr="0" compatLnSpc="1">
                <a:prstTxWarp prst="textNoShape">
                  <a:avLst/>
                </a:prstTxWarp>
                <a:noAutofit/>
              </a:bodyP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endParaRPr>
              </a:p>
            </p:txBody>
          </p:sp>
          <p:sp>
            <p:nvSpPr>
              <p:cNvPr id="156" name="Rectangular Callout 15">
                <a:extLst>
                  <a:ext uri="{FF2B5EF4-FFF2-40B4-BE49-F238E27FC236}">
                    <a16:creationId xmlns:a16="http://schemas.microsoft.com/office/drawing/2014/main" xmlns="" id="{2B6F9FD6-C7C9-47F5-B121-EF54B9980B36}"/>
                  </a:ext>
                </a:extLst>
              </p:cNvPr>
              <p:cNvSpPr/>
              <p:nvPr/>
            </p:nvSpPr>
            <p:spPr bwMode="gray">
              <a:xfrm>
                <a:off x="3550233" y="1973026"/>
                <a:ext cx="1772188" cy="554941"/>
              </a:xfrm>
              <a:prstGeom prst="rect">
                <a:avLst/>
              </a:prstGeom>
              <a:solidFill>
                <a:srgbClr val="FFFFFF"/>
              </a:solidFill>
              <a:ln w="9525" cap="flat" cmpd="sng" algn="ctr">
                <a:solidFill>
                  <a:srgbClr val="6F7878"/>
                </a:solidFill>
                <a:prstDash val="solid"/>
                <a:headEnd type="none" w="med" len="med"/>
                <a:tailEnd type="none" w="med" len="med"/>
              </a:ln>
              <a:effectLst/>
            </p:spPr>
            <p:txBody>
              <a:bodyPr vert="horz" wrap="square" lIns="18288" tIns="45720" rIns="18288"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Arial Unicode MS"/>
                    <a:cs typeface="Arial Unicode MS"/>
                  </a:rPr>
                  <a:t>Business logic: On create/update to “Customer,” send </a:t>
                </a:r>
                <a:br>
                  <a:rPr kumimoji="0" lang="en-US" sz="900" b="0" i="0" u="none" strike="noStrike" kern="0" cap="none" spc="0" normalizeH="0" baseline="0" noProof="0" dirty="0" smtClean="0">
                    <a:ln>
                      <a:noFill/>
                    </a:ln>
                    <a:solidFill>
                      <a:srgbClr val="000000"/>
                    </a:solidFill>
                    <a:effectLst/>
                    <a:uLnTx/>
                    <a:uFillTx/>
                    <a:latin typeface="Arial"/>
                    <a:ea typeface="Arial Unicode MS"/>
                    <a:cs typeface="Arial Unicode MS"/>
                  </a:rPr>
                </a:br>
                <a:r>
                  <a:rPr kumimoji="0" lang="en-US" sz="900" b="0" i="0" u="none" strike="noStrike" kern="0" cap="none" spc="0" normalizeH="0" baseline="0" noProof="0" dirty="0" smtClean="0">
                    <a:ln>
                      <a:noFill/>
                    </a:ln>
                    <a:solidFill>
                      <a:srgbClr val="000000"/>
                    </a:solidFill>
                    <a:effectLst/>
                    <a:uLnTx/>
                    <a:uFillTx/>
                    <a:latin typeface="Arial"/>
                    <a:ea typeface="Arial Unicode MS"/>
                    <a:cs typeface="Arial Unicode MS"/>
                  </a:rPr>
                  <a:t>CustomerData.</a:t>
                </a:r>
              </a:p>
            </p:txBody>
          </p:sp>
          <p:sp>
            <p:nvSpPr>
              <p:cNvPr id="157" name="Oval 156">
                <a:extLst>
                  <a:ext uri="{FF2B5EF4-FFF2-40B4-BE49-F238E27FC236}">
                    <a16:creationId xmlns:a16="http://schemas.microsoft.com/office/drawing/2014/main" xmlns="" id="{66664014-206A-47FB-A1C1-4D67156BFDFC}"/>
                  </a:ext>
                </a:extLst>
              </p:cNvPr>
              <p:cNvSpPr>
                <a:spLocks noChangeAspect="1"/>
              </p:cNvSpPr>
              <p:nvPr/>
            </p:nvSpPr>
            <p:spPr bwMode="gray">
              <a:xfrm>
                <a:off x="5239173" y="1909402"/>
                <a:ext cx="180293" cy="182880"/>
              </a:xfrm>
              <a:prstGeom prst="ellipse">
                <a:avLst/>
              </a:prstGeom>
              <a:solidFill>
                <a:srgbClr val="6F78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ea typeface="Arial Unicode MS"/>
                    <a:cs typeface="Arial Unicode MS"/>
                  </a:rPr>
                  <a:t>1</a:t>
                </a:r>
              </a:p>
            </p:txBody>
          </p:sp>
          <p:sp>
            <p:nvSpPr>
              <p:cNvPr id="149" name="Rectangular Callout 106">
                <a:extLst>
                  <a:ext uri="{FF2B5EF4-FFF2-40B4-BE49-F238E27FC236}">
                    <a16:creationId xmlns:a16="http://schemas.microsoft.com/office/drawing/2014/main" xmlns="" id="{7004B293-EFC3-4478-A22A-5356D84A4587}"/>
                  </a:ext>
                </a:extLst>
              </p:cNvPr>
              <p:cNvSpPr/>
              <p:nvPr/>
            </p:nvSpPr>
            <p:spPr bwMode="gray">
              <a:xfrm>
                <a:off x="6530309" y="2033881"/>
                <a:ext cx="1781827" cy="494870"/>
              </a:xfrm>
              <a:prstGeom prst="rect">
                <a:avLst/>
              </a:prstGeom>
              <a:solidFill>
                <a:srgbClr val="FFFFFF"/>
              </a:solidFill>
              <a:ln w="9525" cap="flat" cmpd="sng" algn="ctr">
                <a:solidFill>
                  <a:srgbClr val="6F7878"/>
                </a:solidFill>
                <a:prstDash val="solid"/>
                <a:headEnd type="none" w="med" len="med"/>
                <a:tailEnd type="none" w="med" len="med"/>
              </a:ln>
              <a:effectLst/>
            </p:spPr>
            <p:txBody>
              <a:bodyPr vert="horz" wrap="square" lIns="18288" tIns="45720" rIns="18288"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Arial Unicode MS"/>
                    <a:cs typeface="Arial Unicode MS"/>
                  </a:rPr>
                  <a:t>Business logic: Update/create “Shopper” when new CustomerData is received.</a:t>
                </a:r>
              </a:p>
            </p:txBody>
          </p:sp>
          <p:sp>
            <p:nvSpPr>
              <p:cNvPr id="150" name="Oval 149">
                <a:extLst>
                  <a:ext uri="{FF2B5EF4-FFF2-40B4-BE49-F238E27FC236}">
                    <a16:creationId xmlns:a16="http://schemas.microsoft.com/office/drawing/2014/main" xmlns="" id="{62B98049-2D84-486A-9D14-CD5FB5B35F4D}"/>
                  </a:ext>
                </a:extLst>
              </p:cNvPr>
              <p:cNvSpPr>
                <a:spLocks noChangeAspect="1"/>
              </p:cNvSpPr>
              <p:nvPr/>
            </p:nvSpPr>
            <p:spPr bwMode="gray">
              <a:xfrm>
                <a:off x="8221989" y="1987695"/>
                <a:ext cx="180293" cy="182880"/>
              </a:xfrm>
              <a:prstGeom prst="ellipse">
                <a:avLst/>
              </a:prstGeom>
              <a:solidFill>
                <a:srgbClr val="6F78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ea typeface="Arial Unicode MS"/>
                    <a:cs typeface="Arial Unicode MS"/>
                  </a:rPr>
                  <a:t>2</a:t>
                </a:r>
              </a:p>
            </p:txBody>
          </p:sp>
          <p:grpSp>
            <p:nvGrpSpPr>
              <p:cNvPr id="7" name="Group 6"/>
              <p:cNvGrpSpPr/>
              <p:nvPr/>
            </p:nvGrpSpPr>
            <p:grpSpPr bwMode="gray">
              <a:xfrm>
                <a:off x="4037049" y="4413568"/>
                <a:ext cx="4548010" cy="578276"/>
                <a:chOff x="4037049" y="4401136"/>
                <a:chExt cx="4548010" cy="578276"/>
              </a:xfrm>
            </p:grpSpPr>
            <p:sp>
              <p:nvSpPr>
                <p:cNvPr id="151" name="Rectangular Callout 129">
                  <a:extLst>
                    <a:ext uri="{FF2B5EF4-FFF2-40B4-BE49-F238E27FC236}">
                      <a16:creationId xmlns:a16="http://schemas.microsoft.com/office/drawing/2014/main" xmlns="" id="{D771561B-D9AF-460A-9F43-0B8982639CB1}"/>
                    </a:ext>
                  </a:extLst>
                </p:cNvPr>
                <p:cNvSpPr/>
                <p:nvPr/>
              </p:nvSpPr>
              <p:spPr bwMode="gray">
                <a:xfrm>
                  <a:off x="4037049" y="4421628"/>
                  <a:ext cx="1783080" cy="554941"/>
                </a:xfrm>
                <a:prstGeom prst="rect">
                  <a:avLst/>
                </a:prstGeom>
                <a:solidFill>
                  <a:srgbClr val="FFFFFF"/>
                </a:solidFill>
                <a:ln w="9525" cap="flat" cmpd="sng" algn="ctr">
                  <a:solidFill>
                    <a:srgbClr val="6F7878"/>
                  </a:solidFill>
                  <a:prstDash val="solid"/>
                  <a:headEnd type="none" w="med" len="med"/>
                  <a:tailEnd type="none" w="med" len="med"/>
                </a:ln>
                <a:effectLst/>
              </p:spPr>
              <p:txBody>
                <a:bodyPr vert="horz" wrap="square" lIns="18288" tIns="45720" rIns="18288"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Arial Unicode MS"/>
                      <a:cs typeface="Arial Unicode MS"/>
                    </a:rPr>
                    <a:t>Business logic: Update/create “Customer</a:t>
                  </a:r>
                  <a:r>
                    <a:rPr lang="en-US" sz="900" kern="0" dirty="0" smtClean="0">
                      <a:solidFill>
                        <a:srgbClr val="000000"/>
                      </a:solidFill>
                      <a:latin typeface="Arial"/>
                      <a:ea typeface="Arial Unicode MS"/>
                      <a:cs typeface="Arial Unicode MS"/>
                    </a:rPr>
                    <a:t>”</a:t>
                  </a:r>
                  <a:r>
                    <a:rPr kumimoji="0" lang="en-US" sz="900" b="0" i="0" u="none" strike="noStrike" kern="0" cap="none" spc="0" normalizeH="0" baseline="0" noProof="0" dirty="0" smtClean="0">
                      <a:ln>
                        <a:noFill/>
                      </a:ln>
                      <a:solidFill>
                        <a:srgbClr val="000000"/>
                      </a:solidFill>
                      <a:effectLst/>
                      <a:uLnTx/>
                      <a:uFillTx/>
                      <a:latin typeface="Arial"/>
                      <a:ea typeface="Arial Unicode MS"/>
                      <a:cs typeface="Arial Unicode MS"/>
                    </a:rPr>
                    <a:t> when ShopperData</a:t>
                  </a:r>
                  <a:r>
                    <a:rPr lang="en-US" sz="900" kern="0" dirty="0">
                      <a:solidFill>
                        <a:srgbClr val="000000"/>
                      </a:solidFill>
                      <a:latin typeface="Arial"/>
                      <a:ea typeface="Arial Unicode MS"/>
                      <a:cs typeface="Arial Unicode MS"/>
                    </a:rPr>
                    <a:t/>
                  </a:r>
                  <a:br>
                    <a:rPr lang="en-US" sz="900" kern="0" dirty="0">
                      <a:solidFill>
                        <a:srgbClr val="000000"/>
                      </a:solidFill>
                      <a:latin typeface="Arial"/>
                      <a:ea typeface="Arial Unicode MS"/>
                      <a:cs typeface="Arial Unicode MS"/>
                    </a:rPr>
                  </a:br>
                  <a:r>
                    <a:rPr kumimoji="0" lang="en-US" sz="900" b="0" i="0" u="none" strike="noStrike" kern="0" cap="none" spc="0" normalizeH="0" baseline="0" noProof="0" dirty="0" smtClean="0">
                      <a:ln>
                        <a:noFill/>
                      </a:ln>
                      <a:solidFill>
                        <a:srgbClr val="000000"/>
                      </a:solidFill>
                      <a:effectLst/>
                      <a:uLnTx/>
                      <a:uFillTx/>
                      <a:latin typeface="Arial"/>
                      <a:ea typeface="Arial Unicode MS"/>
                      <a:cs typeface="Arial Unicode MS"/>
                    </a:rPr>
                    <a:t>is received.</a:t>
                  </a:r>
                </a:p>
              </p:txBody>
            </p:sp>
            <p:sp>
              <p:nvSpPr>
                <p:cNvPr id="152" name="Oval 151">
                  <a:extLst>
                    <a:ext uri="{FF2B5EF4-FFF2-40B4-BE49-F238E27FC236}">
                      <a16:creationId xmlns:a16="http://schemas.microsoft.com/office/drawing/2014/main" xmlns="" id="{454E1DF8-A06A-49F1-A274-CCEEDEC4383B}"/>
                    </a:ext>
                  </a:extLst>
                </p:cNvPr>
                <p:cNvSpPr>
                  <a:spLocks noChangeAspect="1"/>
                </p:cNvSpPr>
                <p:nvPr/>
              </p:nvSpPr>
              <p:spPr bwMode="gray">
                <a:xfrm>
                  <a:off x="5733352" y="4401136"/>
                  <a:ext cx="180293" cy="182880"/>
                </a:xfrm>
                <a:prstGeom prst="ellipse">
                  <a:avLst/>
                </a:prstGeom>
                <a:solidFill>
                  <a:srgbClr val="6F78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ea typeface="Arial Unicode MS"/>
                      <a:cs typeface="Arial Unicode MS"/>
                    </a:rPr>
                    <a:t>4</a:t>
                  </a:r>
                </a:p>
              </p:txBody>
            </p:sp>
            <p:sp>
              <p:nvSpPr>
                <p:cNvPr id="139" name="Rectangular Callout 127">
                  <a:extLst>
                    <a:ext uri="{FF2B5EF4-FFF2-40B4-BE49-F238E27FC236}">
                      <a16:creationId xmlns:a16="http://schemas.microsoft.com/office/drawing/2014/main" xmlns="" id="{6731B01E-7E70-4227-AFF4-D6F70ADB3011}"/>
                    </a:ext>
                  </a:extLst>
                </p:cNvPr>
                <p:cNvSpPr/>
                <p:nvPr/>
              </p:nvSpPr>
              <p:spPr bwMode="gray">
                <a:xfrm>
                  <a:off x="6713086" y="4421628"/>
                  <a:ext cx="1781827" cy="557784"/>
                </a:xfrm>
                <a:prstGeom prst="rect">
                  <a:avLst/>
                </a:prstGeom>
                <a:solidFill>
                  <a:srgbClr val="FFFFFF"/>
                </a:solidFill>
                <a:ln w="9525" cap="flat" cmpd="sng" algn="ctr">
                  <a:solidFill>
                    <a:srgbClr val="6F7878"/>
                  </a:solidFill>
                  <a:prstDash val="solid"/>
                  <a:headEnd type="none" w="med" len="med"/>
                  <a:tailEnd type="none" w="med" len="med"/>
                </a:ln>
                <a:effectLst/>
              </p:spPr>
              <p:txBody>
                <a:bodyPr vert="horz" wrap="square" lIns="18288" tIns="45720" rIns="18288"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Arial Unicode MS"/>
                      <a:cs typeface="Arial Unicode MS"/>
                    </a:rPr>
                    <a:t>Business logic: On</a:t>
                  </a:r>
                  <a:br>
                    <a:rPr kumimoji="0" lang="en-US" sz="900" b="0" i="0" u="none" strike="noStrike" kern="0" cap="none" spc="0" normalizeH="0" baseline="0" noProof="0" dirty="0" smtClean="0">
                      <a:ln>
                        <a:noFill/>
                      </a:ln>
                      <a:solidFill>
                        <a:srgbClr val="000000"/>
                      </a:solidFill>
                      <a:effectLst/>
                      <a:uLnTx/>
                      <a:uFillTx/>
                      <a:latin typeface="Arial"/>
                      <a:ea typeface="Arial Unicode MS"/>
                      <a:cs typeface="Arial Unicode MS"/>
                    </a:rPr>
                  </a:br>
                  <a:r>
                    <a:rPr kumimoji="0" lang="en-US" sz="900" b="0" i="0" u="none" strike="noStrike" kern="0" cap="none" spc="0" normalizeH="0" baseline="0" noProof="0" dirty="0" smtClean="0">
                      <a:ln>
                        <a:noFill/>
                      </a:ln>
                      <a:solidFill>
                        <a:srgbClr val="000000"/>
                      </a:solidFill>
                      <a:effectLst/>
                      <a:uLnTx/>
                      <a:uFillTx/>
                      <a:latin typeface="Arial"/>
                      <a:ea typeface="Arial Unicode MS"/>
                      <a:cs typeface="Arial Unicode MS"/>
                    </a:rPr>
                    <a:t>create/update to “Shopper,”</a:t>
                  </a:r>
                  <a:br>
                    <a:rPr kumimoji="0" lang="en-US" sz="900" b="0" i="0" u="none" strike="noStrike" kern="0" cap="none" spc="0" normalizeH="0" baseline="0" noProof="0" dirty="0" smtClean="0">
                      <a:ln>
                        <a:noFill/>
                      </a:ln>
                      <a:solidFill>
                        <a:srgbClr val="000000"/>
                      </a:solidFill>
                      <a:effectLst/>
                      <a:uLnTx/>
                      <a:uFillTx/>
                      <a:latin typeface="Arial"/>
                      <a:ea typeface="Arial Unicode MS"/>
                      <a:cs typeface="Arial Unicode MS"/>
                    </a:rPr>
                  </a:br>
                  <a:r>
                    <a:rPr kumimoji="0" lang="en-US" sz="900" b="0" i="0" u="none" strike="noStrike" kern="0" cap="none" spc="0" normalizeH="0" baseline="0" noProof="0" dirty="0" smtClean="0">
                      <a:ln>
                        <a:noFill/>
                      </a:ln>
                      <a:solidFill>
                        <a:srgbClr val="000000"/>
                      </a:solidFill>
                      <a:effectLst/>
                      <a:uLnTx/>
                      <a:uFillTx/>
                      <a:latin typeface="Arial"/>
                      <a:ea typeface="Arial Unicode MS"/>
                      <a:cs typeface="Arial Unicode MS"/>
                    </a:rPr>
                    <a:t>send ShopperData.</a:t>
                  </a:r>
                </a:p>
              </p:txBody>
            </p:sp>
            <p:sp>
              <p:nvSpPr>
                <p:cNvPr id="148" name="Oval 147">
                  <a:extLst>
                    <a:ext uri="{FF2B5EF4-FFF2-40B4-BE49-F238E27FC236}">
                      <a16:creationId xmlns:a16="http://schemas.microsoft.com/office/drawing/2014/main" xmlns="" id="{D0401A9F-AC92-4DD2-A311-323ECB6FADF3}"/>
                    </a:ext>
                  </a:extLst>
                </p:cNvPr>
                <p:cNvSpPr>
                  <a:spLocks noChangeAspect="1"/>
                </p:cNvSpPr>
                <p:nvPr/>
              </p:nvSpPr>
              <p:spPr bwMode="gray">
                <a:xfrm>
                  <a:off x="8404766" y="4401136"/>
                  <a:ext cx="180293" cy="182880"/>
                </a:xfrm>
                <a:prstGeom prst="ellipse">
                  <a:avLst/>
                </a:prstGeom>
                <a:solidFill>
                  <a:srgbClr val="6F78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ea typeface="Arial Unicode MS"/>
                      <a:cs typeface="Arial Unicode MS"/>
                    </a:rPr>
                    <a:t>3</a:t>
                  </a:r>
                </a:p>
              </p:txBody>
            </p:sp>
          </p:grpSp>
          <p:sp>
            <p:nvSpPr>
              <p:cNvPr id="116" name="Rectangle 115">
                <a:extLst>
                  <a:ext uri="{FF2B5EF4-FFF2-40B4-BE49-F238E27FC236}">
                    <a16:creationId xmlns:a16="http://schemas.microsoft.com/office/drawing/2014/main" xmlns="" id="{5E1A180D-64B7-4E7A-AEFC-02E9F370021A}"/>
                  </a:ext>
                </a:extLst>
              </p:cNvPr>
              <p:cNvSpPr/>
              <p:nvPr/>
            </p:nvSpPr>
            <p:spPr bwMode="gray">
              <a:xfrm>
                <a:off x="3376992" y="2952383"/>
                <a:ext cx="1965960" cy="1188720"/>
              </a:xfrm>
              <a:prstGeom prst="rect">
                <a:avLst/>
              </a:prstGeom>
              <a:solidFill>
                <a:srgbClr val="FFFFFF"/>
              </a:solidFill>
              <a:ln w="12700" cap="flat" cmpd="sng" algn="ctr">
                <a:solidFill>
                  <a:srgbClr val="6F7878"/>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On-Premises App A</a:t>
                </a:r>
              </a:p>
            </p:txBody>
          </p:sp>
          <p:cxnSp>
            <p:nvCxnSpPr>
              <p:cNvPr id="117" name="Straight Arrow Connector 116">
                <a:extLst>
                  <a:ext uri="{FF2B5EF4-FFF2-40B4-BE49-F238E27FC236}">
                    <a16:creationId xmlns:a16="http://schemas.microsoft.com/office/drawing/2014/main" xmlns="" id="{46B8E522-1CB2-41D2-AF18-EA03453BF7D7}"/>
                  </a:ext>
                </a:extLst>
              </p:cNvPr>
              <p:cNvCxnSpPr>
                <a:cxnSpLocks/>
              </p:cNvCxnSpPr>
              <p:nvPr/>
            </p:nvCxnSpPr>
            <p:spPr bwMode="gray">
              <a:xfrm>
                <a:off x="5342956" y="3615037"/>
                <a:ext cx="1687641" cy="0"/>
              </a:xfrm>
              <a:prstGeom prst="straightConnector1">
                <a:avLst/>
              </a:prstGeom>
              <a:solidFill>
                <a:srgbClr val="00529B"/>
              </a:solidFill>
              <a:ln w="12700" cap="flat" cmpd="sng" algn="ctr">
                <a:solidFill>
                  <a:srgbClr val="6F7878"/>
                </a:solidFill>
                <a:prstDash val="solid"/>
                <a:round/>
                <a:headEnd type="triangle" w="med" len="med"/>
                <a:tailEnd type="none" w="med" len="med"/>
              </a:ln>
              <a:effectLst/>
            </p:spPr>
          </p:cxnSp>
          <p:sp>
            <p:nvSpPr>
              <p:cNvPr id="118" name="Rectangle 117">
                <a:extLst>
                  <a:ext uri="{FF2B5EF4-FFF2-40B4-BE49-F238E27FC236}">
                    <a16:creationId xmlns:a16="http://schemas.microsoft.com/office/drawing/2014/main" xmlns="" id="{71F118BE-05B8-4B39-A3A3-3B8D767B95F7}"/>
                  </a:ext>
                </a:extLst>
              </p:cNvPr>
              <p:cNvSpPr/>
              <p:nvPr/>
            </p:nvSpPr>
            <p:spPr bwMode="gray">
              <a:xfrm>
                <a:off x="6777625" y="3549517"/>
                <a:ext cx="125446" cy="139128"/>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D</a:t>
                </a:r>
              </a:p>
            </p:txBody>
          </p:sp>
          <p:sp>
            <p:nvSpPr>
              <p:cNvPr id="119" name="Rectangle 118">
                <a:extLst>
                  <a:ext uri="{FF2B5EF4-FFF2-40B4-BE49-F238E27FC236}">
                    <a16:creationId xmlns:a16="http://schemas.microsoft.com/office/drawing/2014/main" xmlns="" id="{B8612E57-C696-4713-876D-962D802C2638}"/>
                  </a:ext>
                </a:extLst>
              </p:cNvPr>
              <p:cNvSpPr/>
              <p:nvPr/>
            </p:nvSpPr>
            <p:spPr bwMode="gray">
              <a:xfrm>
                <a:off x="5755425" y="3542225"/>
                <a:ext cx="125446" cy="139128"/>
              </a:xfrm>
              <a:prstGeom prst="rect">
                <a:avLst/>
              </a:prstGeom>
              <a:solidFill>
                <a:srgbClr val="FBC9A6"/>
              </a:solid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E</a:t>
                </a:r>
              </a:p>
            </p:txBody>
          </p:sp>
          <p:sp>
            <p:nvSpPr>
              <p:cNvPr id="137" name="Rectangle 136">
                <a:extLst>
                  <a:ext uri="{FF2B5EF4-FFF2-40B4-BE49-F238E27FC236}">
                    <a16:creationId xmlns:a16="http://schemas.microsoft.com/office/drawing/2014/main" xmlns="" id="{C09B5657-23BE-46BE-B6CB-7E45E621FC50}"/>
                  </a:ext>
                </a:extLst>
              </p:cNvPr>
              <p:cNvSpPr/>
              <p:nvPr/>
            </p:nvSpPr>
            <p:spPr bwMode="gray">
              <a:xfrm>
                <a:off x="5994340" y="3255155"/>
                <a:ext cx="462998" cy="431206"/>
              </a:xfrm>
              <a:prstGeom prst="rect">
                <a:avLst/>
              </a:prstGeom>
              <a:solidFill>
                <a:srgbClr val="FFFFFF"/>
              </a:solidFill>
              <a:ln w="9525" cap="flat" cmpd="sng" algn="ctr">
                <a:solidFill>
                  <a:srgbClr val="6F7878"/>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endParaRPr>
              </a:p>
            </p:txBody>
          </p:sp>
          <p:sp>
            <p:nvSpPr>
              <p:cNvPr id="136" name="TextBox 135">
                <a:extLst>
                  <a:ext uri="{FF2B5EF4-FFF2-40B4-BE49-F238E27FC236}">
                    <a16:creationId xmlns:a16="http://schemas.microsoft.com/office/drawing/2014/main" xmlns="" id="{98AA7170-89ED-4C70-859E-34B97902EDAD}"/>
                  </a:ext>
                </a:extLst>
              </p:cNvPr>
              <p:cNvSpPr txBox="1"/>
              <p:nvPr/>
            </p:nvSpPr>
            <p:spPr bwMode="gray">
              <a:xfrm>
                <a:off x="5865434" y="3698756"/>
                <a:ext cx="729687" cy="216982"/>
              </a:xfrm>
              <a:prstGeom prst="rect">
                <a:avLst/>
              </a:prstGeom>
              <a:noFill/>
            </p:spPr>
            <p:txBody>
              <a:bodyPr wrap="none" rtlCol="0">
                <a:sp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900" b="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Integration</a:t>
                </a:r>
              </a:p>
            </p:txBody>
          </p:sp>
          <p:grpSp>
            <p:nvGrpSpPr>
              <p:cNvPr id="3" name="Group 2"/>
              <p:cNvGrpSpPr/>
              <p:nvPr/>
            </p:nvGrpSpPr>
            <p:grpSpPr bwMode="gray">
              <a:xfrm>
                <a:off x="3853323" y="3544073"/>
                <a:ext cx="1007399" cy="322597"/>
                <a:chOff x="3853323" y="3588034"/>
                <a:chExt cx="1007399" cy="322597"/>
              </a:xfrm>
              <a:solidFill>
                <a:srgbClr val="FBC9A6"/>
              </a:solidFill>
            </p:grpSpPr>
            <p:sp>
              <p:nvSpPr>
                <p:cNvPr id="122" name="Rectangle 121">
                  <a:extLst>
                    <a:ext uri="{FF2B5EF4-FFF2-40B4-BE49-F238E27FC236}">
                      <a16:creationId xmlns:a16="http://schemas.microsoft.com/office/drawing/2014/main" xmlns="" id="{2A99F1CB-BEF8-47C6-80D9-0FD12FF76243}"/>
                    </a:ext>
                  </a:extLst>
                </p:cNvPr>
                <p:cNvSpPr/>
                <p:nvPr/>
              </p:nvSpPr>
              <p:spPr bwMode="gray">
                <a:xfrm>
                  <a:off x="3855711" y="3588034"/>
                  <a:ext cx="125446" cy="139128"/>
                </a:xfrm>
                <a:prstGeom prst="rect">
                  <a:avLst/>
                </a:prstGeom>
                <a:grp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A</a:t>
                  </a:r>
                </a:p>
              </p:txBody>
            </p:sp>
            <p:sp>
              <p:nvSpPr>
                <p:cNvPr id="123" name="Rectangle 122">
                  <a:extLst>
                    <a:ext uri="{FF2B5EF4-FFF2-40B4-BE49-F238E27FC236}">
                      <a16:creationId xmlns:a16="http://schemas.microsoft.com/office/drawing/2014/main" xmlns="" id="{B41C367F-F097-4249-ADEA-453FB46FE13C}"/>
                    </a:ext>
                  </a:extLst>
                </p:cNvPr>
                <p:cNvSpPr/>
                <p:nvPr/>
              </p:nvSpPr>
              <p:spPr bwMode="gray">
                <a:xfrm>
                  <a:off x="4031624" y="3588034"/>
                  <a:ext cx="125446" cy="139128"/>
                </a:xfrm>
                <a:prstGeom prst="rect">
                  <a:avLst/>
                </a:prstGeom>
                <a:grp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B</a:t>
                  </a:r>
                </a:p>
              </p:txBody>
            </p:sp>
            <p:sp>
              <p:nvSpPr>
                <p:cNvPr id="124" name="Rectangle 123">
                  <a:extLst>
                    <a:ext uri="{FF2B5EF4-FFF2-40B4-BE49-F238E27FC236}">
                      <a16:creationId xmlns:a16="http://schemas.microsoft.com/office/drawing/2014/main" xmlns="" id="{8F479B61-F1D5-42D8-86FB-3A280E82D07A}"/>
                    </a:ext>
                  </a:extLst>
                </p:cNvPr>
                <p:cNvSpPr/>
                <p:nvPr/>
              </p:nvSpPr>
              <p:spPr bwMode="gray">
                <a:xfrm>
                  <a:off x="4207537" y="3588034"/>
                  <a:ext cx="125446" cy="139128"/>
                </a:xfrm>
                <a:prstGeom prst="rect">
                  <a:avLst/>
                </a:prstGeom>
                <a:grp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C</a:t>
                  </a:r>
                </a:p>
              </p:txBody>
            </p:sp>
            <p:sp>
              <p:nvSpPr>
                <p:cNvPr id="125" name="Rectangle 124">
                  <a:extLst>
                    <a:ext uri="{FF2B5EF4-FFF2-40B4-BE49-F238E27FC236}">
                      <a16:creationId xmlns:a16="http://schemas.microsoft.com/office/drawing/2014/main" xmlns="" id="{4EF92821-1E9C-4977-B3FF-B3AE21C84508}"/>
                    </a:ext>
                  </a:extLst>
                </p:cNvPr>
                <p:cNvSpPr/>
                <p:nvPr/>
              </p:nvSpPr>
              <p:spPr bwMode="gray">
                <a:xfrm>
                  <a:off x="4383450" y="3588034"/>
                  <a:ext cx="125446" cy="139128"/>
                </a:xfrm>
                <a:prstGeom prst="rect">
                  <a:avLst/>
                </a:prstGeom>
                <a:grp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D</a:t>
                  </a:r>
                </a:p>
              </p:txBody>
            </p:sp>
            <p:sp>
              <p:nvSpPr>
                <p:cNvPr id="126" name="Rectangle 125">
                  <a:extLst>
                    <a:ext uri="{FF2B5EF4-FFF2-40B4-BE49-F238E27FC236}">
                      <a16:creationId xmlns:a16="http://schemas.microsoft.com/office/drawing/2014/main" xmlns="" id="{CAB20140-1F60-47B1-A519-A41C48158FA5}"/>
                    </a:ext>
                  </a:extLst>
                </p:cNvPr>
                <p:cNvSpPr/>
                <p:nvPr/>
              </p:nvSpPr>
              <p:spPr bwMode="gray">
                <a:xfrm>
                  <a:off x="4559363" y="3588034"/>
                  <a:ext cx="125446" cy="139128"/>
                </a:xfrm>
                <a:prstGeom prst="rect">
                  <a:avLst/>
                </a:prstGeom>
                <a:grp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E</a:t>
                  </a:r>
                </a:p>
              </p:txBody>
            </p:sp>
            <p:sp>
              <p:nvSpPr>
                <p:cNvPr id="127" name="Rectangle 126">
                  <a:extLst>
                    <a:ext uri="{FF2B5EF4-FFF2-40B4-BE49-F238E27FC236}">
                      <a16:creationId xmlns:a16="http://schemas.microsoft.com/office/drawing/2014/main" xmlns="" id="{C90F2BE4-0BED-472F-92B8-793E2B8C87CF}"/>
                    </a:ext>
                  </a:extLst>
                </p:cNvPr>
                <p:cNvSpPr/>
                <p:nvPr/>
              </p:nvSpPr>
              <p:spPr bwMode="gray">
                <a:xfrm>
                  <a:off x="4735276" y="3588034"/>
                  <a:ext cx="125446" cy="139128"/>
                </a:xfrm>
                <a:prstGeom prst="rect">
                  <a:avLst/>
                </a:prstGeom>
                <a:grp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F</a:t>
                  </a:r>
                </a:p>
              </p:txBody>
            </p:sp>
            <p:sp>
              <p:nvSpPr>
                <p:cNvPr id="128" name="Rectangle 127">
                  <a:extLst>
                    <a:ext uri="{FF2B5EF4-FFF2-40B4-BE49-F238E27FC236}">
                      <a16:creationId xmlns:a16="http://schemas.microsoft.com/office/drawing/2014/main" xmlns="" id="{7CDC9D93-0317-46C2-8E2C-00F0ABE2C24D}"/>
                    </a:ext>
                  </a:extLst>
                </p:cNvPr>
                <p:cNvSpPr/>
                <p:nvPr/>
              </p:nvSpPr>
              <p:spPr bwMode="gray">
                <a:xfrm>
                  <a:off x="3853323" y="3771503"/>
                  <a:ext cx="125446" cy="139128"/>
                </a:xfrm>
                <a:prstGeom prst="rect">
                  <a:avLst/>
                </a:prstGeom>
                <a:grp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G</a:t>
                  </a:r>
                </a:p>
              </p:txBody>
            </p:sp>
            <p:sp>
              <p:nvSpPr>
                <p:cNvPr id="129" name="Rectangle 128">
                  <a:extLst>
                    <a:ext uri="{FF2B5EF4-FFF2-40B4-BE49-F238E27FC236}">
                      <a16:creationId xmlns:a16="http://schemas.microsoft.com/office/drawing/2014/main" xmlns="" id="{0CF94FDF-8BF6-42C3-A43D-6067575C5C96}"/>
                    </a:ext>
                  </a:extLst>
                </p:cNvPr>
                <p:cNvSpPr/>
                <p:nvPr/>
              </p:nvSpPr>
              <p:spPr bwMode="gray">
                <a:xfrm>
                  <a:off x="4029086" y="3771503"/>
                  <a:ext cx="125446" cy="139128"/>
                </a:xfrm>
                <a:prstGeom prst="rect">
                  <a:avLst/>
                </a:prstGeom>
                <a:grp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H</a:t>
                  </a:r>
                </a:p>
              </p:txBody>
            </p:sp>
            <p:sp>
              <p:nvSpPr>
                <p:cNvPr id="130" name="Rectangle 129">
                  <a:extLst>
                    <a:ext uri="{FF2B5EF4-FFF2-40B4-BE49-F238E27FC236}">
                      <a16:creationId xmlns:a16="http://schemas.microsoft.com/office/drawing/2014/main" xmlns="" id="{5D50185F-A176-4F18-ABD6-8FCE1FED85DA}"/>
                    </a:ext>
                  </a:extLst>
                </p:cNvPr>
                <p:cNvSpPr/>
                <p:nvPr/>
              </p:nvSpPr>
              <p:spPr bwMode="gray">
                <a:xfrm>
                  <a:off x="4204849" y="3771503"/>
                  <a:ext cx="125446" cy="139128"/>
                </a:xfrm>
                <a:prstGeom prst="rect">
                  <a:avLst/>
                </a:prstGeom>
                <a:grp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I</a:t>
                  </a:r>
                </a:p>
              </p:txBody>
            </p:sp>
            <p:sp>
              <p:nvSpPr>
                <p:cNvPr id="131" name="Rectangle 130">
                  <a:extLst>
                    <a:ext uri="{FF2B5EF4-FFF2-40B4-BE49-F238E27FC236}">
                      <a16:creationId xmlns:a16="http://schemas.microsoft.com/office/drawing/2014/main" xmlns="" id="{735C6590-8AD6-4EA0-B4B2-AE9CE794BE4D}"/>
                    </a:ext>
                  </a:extLst>
                </p:cNvPr>
                <p:cNvSpPr/>
                <p:nvPr/>
              </p:nvSpPr>
              <p:spPr bwMode="gray">
                <a:xfrm>
                  <a:off x="4380612" y="3771503"/>
                  <a:ext cx="125446" cy="139128"/>
                </a:xfrm>
                <a:prstGeom prst="rect">
                  <a:avLst/>
                </a:prstGeom>
                <a:grp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J</a:t>
                  </a:r>
                </a:p>
              </p:txBody>
            </p:sp>
            <p:sp>
              <p:nvSpPr>
                <p:cNvPr id="132" name="Rectangle 131">
                  <a:extLst>
                    <a:ext uri="{FF2B5EF4-FFF2-40B4-BE49-F238E27FC236}">
                      <a16:creationId xmlns:a16="http://schemas.microsoft.com/office/drawing/2014/main" xmlns="" id="{B27A2569-571B-41E0-92C9-1ABB3F39AFB4}"/>
                    </a:ext>
                  </a:extLst>
                </p:cNvPr>
                <p:cNvSpPr/>
                <p:nvPr/>
              </p:nvSpPr>
              <p:spPr bwMode="gray">
                <a:xfrm>
                  <a:off x="4556375" y="3771503"/>
                  <a:ext cx="125446" cy="139128"/>
                </a:xfrm>
                <a:prstGeom prst="rect">
                  <a:avLst/>
                </a:prstGeom>
                <a:grp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K</a:t>
                  </a:r>
                </a:p>
              </p:txBody>
            </p:sp>
            <p:sp>
              <p:nvSpPr>
                <p:cNvPr id="133" name="Rectangle 132">
                  <a:extLst>
                    <a:ext uri="{FF2B5EF4-FFF2-40B4-BE49-F238E27FC236}">
                      <a16:creationId xmlns:a16="http://schemas.microsoft.com/office/drawing/2014/main" xmlns="" id="{75C06C3A-B244-4EA6-8DDE-5A6F90B54888}"/>
                    </a:ext>
                  </a:extLst>
                </p:cNvPr>
                <p:cNvSpPr/>
                <p:nvPr/>
              </p:nvSpPr>
              <p:spPr bwMode="gray">
                <a:xfrm>
                  <a:off x="4732140" y="3771503"/>
                  <a:ext cx="125446" cy="139128"/>
                </a:xfrm>
                <a:prstGeom prst="rect">
                  <a:avLst/>
                </a:prstGeom>
                <a:grpFill/>
                <a:ln w="12700" cap="flat" cmpd="sng" algn="ctr">
                  <a:solidFill>
                    <a:srgbClr val="FF54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L</a:t>
                  </a:r>
                </a:p>
              </p:txBody>
            </p:sp>
          </p:grpSp>
          <p:sp>
            <p:nvSpPr>
              <p:cNvPr id="134" name="TextBox 133">
                <a:extLst>
                  <a:ext uri="{FF2B5EF4-FFF2-40B4-BE49-F238E27FC236}">
                    <a16:creationId xmlns:a16="http://schemas.microsoft.com/office/drawing/2014/main" xmlns="" id="{EA369233-D826-4200-866F-CFCCA4D93AF4}"/>
                  </a:ext>
                </a:extLst>
              </p:cNvPr>
              <p:cNvSpPr txBox="1"/>
              <p:nvPr/>
            </p:nvSpPr>
            <p:spPr bwMode="gray">
              <a:xfrm>
                <a:off x="3791580" y="3287659"/>
                <a:ext cx="1130707" cy="667512"/>
              </a:xfrm>
              <a:prstGeom prst="rect">
                <a:avLst/>
              </a:prstGeom>
              <a:noFill/>
              <a:ln w="9525">
                <a:solidFill>
                  <a:srgbClr val="4D4D4D"/>
                </a:solidFill>
              </a:ln>
            </p:spPr>
            <p:txBody>
              <a:bodyPr wrap="square" lIns="0" rIns="0" rtlCol="0">
                <a:norm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0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Customer</a:t>
                </a:r>
              </a:p>
            </p:txBody>
          </p:sp>
          <p:sp>
            <p:nvSpPr>
              <p:cNvPr id="167" name="Freeform: Shape 210">
                <a:extLst>
                  <a:ext uri="{FF2B5EF4-FFF2-40B4-BE49-F238E27FC236}">
                    <a16:creationId xmlns="" xmlns:a16="http://schemas.microsoft.com/office/drawing/2014/main" id="{AB58E180-755F-4EA2-A4A1-8B0ED204122C}"/>
                  </a:ext>
                </a:extLst>
              </p:cNvPr>
              <p:cNvSpPr>
                <a:spLocks noChangeAspect="1"/>
              </p:cNvSpPr>
              <p:nvPr/>
            </p:nvSpPr>
            <p:spPr bwMode="gray">
              <a:xfrm>
                <a:off x="6042959" y="3287878"/>
                <a:ext cx="365760" cy="365760"/>
              </a:xfrm>
              <a:custGeom>
                <a:avLst/>
                <a:gdLst>
                  <a:gd name="connsiteX0" fmla="*/ 502444 w 542925"/>
                  <a:gd name="connsiteY0" fmla="*/ 207169 h 542925"/>
                  <a:gd name="connsiteX1" fmla="*/ 472345 w 542925"/>
                  <a:gd name="connsiteY1" fmla="*/ 207169 h 542925"/>
                  <a:gd name="connsiteX2" fmla="*/ 461391 w 542925"/>
                  <a:gd name="connsiteY2" fmla="*/ 180594 h 542925"/>
                  <a:gd name="connsiteX3" fmla="*/ 482632 w 542925"/>
                  <a:gd name="connsiteY3" fmla="*/ 159353 h 542925"/>
                  <a:gd name="connsiteX4" fmla="*/ 509588 w 542925"/>
                  <a:gd name="connsiteY4" fmla="*/ 132398 h 542925"/>
                  <a:gd name="connsiteX5" fmla="*/ 482632 w 542925"/>
                  <a:gd name="connsiteY5" fmla="*/ 105442 h 542925"/>
                  <a:gd name="connsiteX6" fmla="*/ 442246 w 542925"/>
                  <a:gd name="connsiteY6" fmla="*/ 65056 h 542925"/>
                  <a:gd name="connsiteX7" fmla="*/ 415290 w 542925"/>
                  <a:gd name="connsiteY7" fmla="*/ 38100 h 542925"/>
                  <a:gd name="connsiteX8" fmla="*/ 388334 w 542925"/>
                  <a:gd name="connsiteY8" fmla="*/ 65056 h 542925"/>
                  <a:gd name="connsiteX9" fmla="*/ 367094 w 542925"/>
                  <a:gd name="connsiteY9" fmla="*/ 86297 h 542925"/>
                  <a:gd name="connsiteX10" fmla="*/ 340519 w 542925"/>
                  <a:gd name="connsiteY10" fmla="*/ 75343 h 542925"/>
                  <a:gd name="connsiteX11" fmla="*/ 340519 w 542925"/>
                  <a:gd name="connsiteY11" fmla="*/ 45244 h 542925"/>
                  <a:gd name="connsiteX12" fmla="*/ 340519 w 542925"/>
                  <a:gd name="connsiteY12" fmla="*/ 7144 h 542925"/>
                  <a:gd name="connsiteX13" fmla="*/ 302419 w 542925"/>
                  <a:gd name="connsiteY13" fmla="*/ 7144 h 542925"/>
                  <a:gd name="connsiteX14" fmla="*/ 245269 w 542925"/>
                  <a:gd name="connsiteY14" fmla="*/ 7144 h 542925"/>
                  <a:gd name="connsiteX15" fmla="*/ 207169 w 542925"/>
                  <a:gd name="connsiteY15" fmla="*/ 7144 h 542925"/>
                  <a:gd name="connsiteX16" fmla="*/ 207169 w 542925"/>
                  <a:gd name="connsiteY16" fmla="*/ 45244 h 542925"/>
                  <a:gd name="connsiteX17" fmla="*/ 207169 w 542925"/>
                  <a:gd name="connsiteY17" fmla="*/ 75343 h 542925"/>
                  <a:gd name="connsiteX18" fmla="*/ 180594 w 542925"/>
                  <a:gd name="connsiteY18" fmla="*/ 86297 h 542925"/>
                  <a:gd name="connsiteX19" fmla="*/ 159353 w 542925"/>
                  <a:gd name="connsiteY19" fmla="*/ 65056 h 542925"/>
                  <a:gd name="connsiteX20" fmla="*/ 132398 w 542925"/>
                  <a:gd name="connsiteY20" fmla="*/ 38100 h 542925"/>
                  <a:gd name="connsiteX21" fmla="*/ 105442 w 542925"/>
                  <a:gd name="connsiteY21" fmla="*/ 65056 h 542925"/>
                  <a:gd name="connsiteX22" fmla="*/ 65056 w 542925"/>
                  <a:gd name="connsiteY22" fmla="*/ 105442 h 542925"/>
                  <a:gd name="connsiteX23" fmla="*/ 38100 w 542925"/>
                  <a:gd name="connsiteY23" fmla="*/ 132398 h 542925"/>
                  <a:gd name="connsiteX24" fmla="*/ 65056 w 542925"/>
                  <a:gd name="connsiteY24" fmla="*/ 159353 h 542925"/>
                  <a:gd name="connsiteX25" fmla="*/ 86297 w 542925"/>
                  <a:gd name="connsiteY25" fmla="*/ 180594 h 542925"/>
                  <a:gd name="connsiteX26" fmla="*/ 75343 w 542925"/>
                  <a:gd name="connsiteY26" fmla="*/ 207169 h 542925"/>
                  <a:gd name="connsiteX27" fmla="*/ 45244 w 542925"/>
                  <a:gd name="connsiteY27" fmla="*/ 207169 h 542925"/>
                  <a:gd name="connsiteX28" fmla="*/ 7144 w 542925"/>
                  <a:gd name="connsiteY28" fmla="*/ 207169 h 542925"/>
                  <a:gd name="connsiteX29" fmla="*/ 7144 w 542925"/>
                  <a:gd name="connsiteY29" fmla="*/ 245269 h 542925"/>
                  <a:gd name="connsiteX30" fmla="*/ 7144 w 542925"/>
                  <a:gd name="connsiteY30" fmla="*/ 302419 h 542925"/>
                  <a:gd name="connsiteX31" fmla="*/ 7144 w 542925"/>
                  <a:gd name="connsiteY31" fmla="*/ 340519 h 542925"/>
                  <a:gd name="connsiteX32" fmla="*/ 45244 w 542925"/>
                  <a:gd name="connsiteY32" fmla="*/ 340519 h 542925"/>
                  <a:gd name="connsiteX33" fmla="*/ 75343 w 542925"/>
                  <a:gd name="connsiteY33" fmla="*/ 340519 h 542925"/>
                  <a:gd name="connsiteX34" fmla="*/ 86297 w 542925"/>
                  <a:gd name="connsiteY34" fmla="*/ 367094 h 542925"/>
                  <a:gd name="connsiteX35" fmla="*/ 65056 w 542925"/>
                  <a:gd name="connsiteY35" fmla="*/ 388334 h 542925"/>
                  <a:gd name="connsiteX36" fmla="*/ 38100 w 542925"/>
                  <a:gd name="connsiteY36" fmla="*/ 415290 h 542925"/>
                  <a:gd name="connsiteX37" fmla="*/ 65056 w 542925"/>
                  <a:gd name="connsiteY37" fmla="*/ 442246 h 542925"/>
                  <a:gd name="connsiteX38" fmla="*/ 105442 w 542925"/>
                  <a:gd name="connsiteY38" fmla="*/ 482632 h 542925"/>
                  <a:gd name="connsiteX39" fmla="*/ 132398 w 542925"/>
                  <a:gd name="connsiteY39" fmla="*/ 509588 h 542925"/>
                  <a:gd name="connsiteX40" fmla="*/ 159353 w 542925"/>
                  <a:gd name="connsiteY40" fmla="*/ 482632 h 542925"/>
                  <a:gd name="connsiteX41" fmla="*/ 180594 w 542925"/>
                  <a:gd name="connsiteY41" fmla="*/ 461391 h 542925"/>
                  <a:gd name="connsiteX42" fmla="*/ 207169 w 542925"/>
                  <a:gd name="connsiteY42" fmla="*/ 472345 h 542925"/>
                  <a:gd name="connsiteX43" fmla="*/ 207169 w 542925"/>
                  <a:gd name="connsiteY43" fmla="*/ 502444 h 542925"/>
                  <a:gd name="connsiteX44" fmla="*/ 207169 w 542925"/>
                  <a:gd name="connsiteY44" fmla="*/ 540544 h 542925"/>
                  <a:gd name="connsiteX45" fmla="*/ 245269 w 542925"/>
                  <a:gd name="connsiteY45" fmla="*/ 540544 h 542925"/>
                  <a:gd name="connsiteX46" fmla="*/ 302419 w 542925"/>
                  <a:gd name="connsiteY46" fmla="*/ 540544 h 542925"/>
                  <a:gd name="connsiteX47" fmla="*/ 340519 w 542925"/>
                  <a:gd name="connsiteY47" fmla="*/ 540544 h 542925"/>
                  <a:gd name="connsiteX48" fmla="*/ 340519 w 542925"/>
                  <a:gd name="connsiteY48" fmla="*/ 502444 h 542925"/>
                  <a:gd name="connsiteX49" fmla="*/ 340519 w 542925"/>
                  <a:gd name="connsiteY49" fmla="*/ 472345 h 542925"/>
                  <a:gd name="connsiteX50" fmla="*/ 367094 w 542925"/>
                  <a:gd name="connsiteY50" fmla="*/ 461391 h 542925"/>
                  <a:gd name="connsiteX51" fmla="*/ 388334 w 542925"/>
                  <a:gd name="connsiteY51" fmla="*/ 482632 h 542925"/>
                  <a:gd name="connsiteX52" fmla="*/ 415290 w 542925"/>
                  <a:gd name="connsiteY52" fmla="*/ 509588 h 542925"/>
                  <a:gd name="connsiteX53" fmla="*/ 442246 w 542925"/>
                  <a:gd name="connsiteY53" fmla="*/ 482632 h 542925"/>
                  <a:gd name="connsiteX54" fmla="*/ 482632 w 542925"/>
                  <a:gd name="connsiteY54" fmla="*/ 442246 h 542925"/>
                  <a:gd name="connsiteX55" fmla="*/ 509588 w 542925"/>
                  <a:gd name="connsiteY55" fmla="*/ 415290 h 542925"/>
                  <a:gd name="connsiteX56" fmla="*/ 482632 w 542925"/>
                  <a:gd name="connsiteY56" fmla="*/ 388334 h 542925"/>
                  <a:gd name="connsiteX57" fmla="*/ 461391 w 542925"/>
                  <a:gd name="connsiteY57" fmla="*/ 367094 h 542925"/>
                  <a:gd name="connsiteX58" fmla="*/ 472345 w 542925"/>
                  <a:gd name="connsiteY58" fmla="*/ 340519 h 542925"/>
                  <a:gd name="connsiteX59" fmla="*/ 502444 w 542925"/>
                  <a:gd name="connsiteY59" fmla="*/ 340519 h 542925"/>
                  <a:gd name="connsiteX60" fmla="*/ 540544 w 542925"/>
                  <a:gd name="connsiteY60" fmla="*/ 340519 h 542925"/>
                  <a:gd name="connsiteX61" fmla="*/ 540544 w 542925"/>
                  <a:gd name="connsiteY61" fmla="*/ 302419 h 542925"/>
                  <a:gd name="connsiteX62" fmla="*/ 540544 w 542925"/>
                  <a:gd name="connsiteY62" fmla="*/ 245269 h 542925"/>
                  <a:gd name="connsiteX63" fmla="*/ 540544 w 542925"/>
                  <a:gd name="connsiteY63" fmla="*/ 207169 h 542925"/>
                  <a:gd name="connsiteX64" fmla="*/ 502444 w 542925"/>
                  <a:gd name="connsiteY64" fmla="*/ 207169 h 542925"/>
                  <a:gd name="connsiteX65" fmla="*/ 502444 w 542925"/>
                  <a:gd name="connsiteY65" fmla="*/ 302419 h 542925"/>
                  <a:gd name="connsiteX66" fmla="*/ 442722 w 542925"/>
                  <a:gd name="connsiteY66" fmla="*/ 302419 h 542925"/>
                  <a:gd name="connsiteX67" fmla="*/ 413480 w 542925"/>
                  <a:gd name="connsiteY67" fmla="*/ 373094 h 542925"/>
                  <a:gd name="connsiteX68" fmla="*/ 455676 w 542925"/>
                  <a:gd name="connsiteY68" fmla="*/ 415290 h 542925"/>
                  <a:gd name="connsiteX69" fmla="*/ 415290 w 542925"/>
                  <a:gd name="connsiteY69" fmla="*/ 455676 h 542925"/>
                  <a:gd name="connsiteX70" fmla="*/ 373094 w 542925"/>
                  <a:gd name="connsiteY70" fmla="*/ 413480 h 542925"/>
                  <a:gd name="connsiteX71" fmla="*/ 302419 w 542925"/>
                  <a:gd name="connsiteY71" fmla="*/ 442722 h 542925"/>
                  <a:gd name="connsiteX72" fmla="*/ 302419 w 542925"/>
                  <a:gd name="connsiteY72" fmla="*/ 502444 h 542925"/>
                  <a:gd name="connsiteX73" fmla="*/ 245269 w 542925"/>
                  <a:gd name="connsiteY73" fmla="*/ 502444 h 542925"/>
                  <a:gd name="connsiteX74" fmla="*/ 245269 w 542925"/>
                  <a:gd name="connsiteY74" fmla="*/ 442722 h 542925"/>
                  <a:gd name="connsiteX75" fmla="*/ 174593 w 542925"/>
                  <a:gd name="connsiteY75" fmla="*/ 413480 h 542925"/>
                  <a:gd name="connsiteX76" fmla="*/ 132398 w 542925"/>
                  <a:gd name="connsiteY76" fmla="*/ 455676 h 542925"/>
                  <a:gd name="connsiteX77" fmla="*/ 92012 w 542925"/>
                  <a:gd name="connsiteY77" fmla="*/ 415290 h 542925"/>
                  <a:gd name="connsiteX78" fmla="*/ 134207 w 542925"/>
                  <a:gd name="connsiteY78" fmla="*/ 373094 h 542925"/>
                  <a:gd name="connsiteX79" fmla="*/ 104966 w 542925"/>
                  <a:gd name="connsiteY79" fmla="*/ 302419 h 542925"/>
                  <a:gd name="connsiteX80" fmla="*/ 45244 w 542925"/>
                  <a:gd name="connsiteY80" fmla="*/ 302419 h 542925"/>
                  <a:gd name="connsiteX81" fmla="*/ 45244 w 542925"/>
                  <a:gd name="connsiteY81" fmla="*/ 245269 h 542925"/>
                  <a:gd name="connsiteX82" fmla="*/ 104966 w 542925"/>
                  <a:gd name="connsiteY82" fmla="*/ 245269 h 542925"/>
                  <a:gd name="connsiteX83" fmla="*/ 134207 w 542925"/>
                  <a:gd name="connsiteY83" fmla="*/ 174593 h 542925"/>
                  <a:gd name="connsiteX84" fmla="*/ 92012 w 542925"/>
                  <a:gd name="connsiteY84" fmla="*/ 132398 h 542925"/>
                  <a:gd name="connsiteX85" fmla="*/ 132398 w 542925"/>
                  <a:gd name="connsiteY85" fmla="*/ 92012 h 542925"/>
                  <a:gd name="connsiteX86" fmla="*/ 174593 w 542925"/>
                  <a:gd name="connsiteY86" fmla="*/ 134207 h 542925"/>
                  <a:gd name="connsiteX87" fmla="*/ 245269 w 542925"/>
                  <a:gd name="connsiteY87" fmla="*/ 104966 h 542925"/>
                  <a:gd name="connsiteX88" fmla="*/ 245269 w 542925"/>
                  <a:gd name="connsiteY88" fmla="*/ 45244 h 542925"/>
                  <a:gd name="connsiteX89" fmla="*/ 302419 w 542925"/>
                  <a:gd name="connsiteY89" fmla="*/ 45244 h 542925"/>
                  <a:gd name="connsiteX90" fmla="*/ 302419 w 542925"/>
                  <a:gd name="connsiteY90" fmla="*/ 104966 h 542925"/>
                  <a:gd name="connsiteX91" fmla="*/ 373094 w 542925"/>
                  <a:gd name="connsiteY91" fmla="*/ 134207 h 542925"/>
                  <a:gd name="connsiteX92" fmla="*/ 415290 w 542925"/>
                  <a:gd name="connsiteY92" fmla="*/ 92012 h 542925"/>
                  <a:gd name="connsiteX93" fmla="*/ 455676 w 542925"/>
                  <a:gd name="connsiteY93" fmla="*/ 132398 h 542925"/>
                  <a:gd name="connsiteX94" fmla="*/ 413480 w 542925"/>
                  <a:gd name="connsiteY94" fmla="*/ 174593 h 542925"/>
                  <a:gd name="connsiteX95" fmla="*/ 442722 w 542925"/>
                  <a:gd name="connsiteY95" fmla="*/ 245269 h 542925"/>
                  <a:gd name="connsiteX96" fmla="*/ 502444 w 542925"/>
                  <a:gd name="connsiteY96" fmla="*/ 245269 h 542925"/>
                  <a:gd name="connsiteX97" fmla="*/ 502444 w 542925"/>
                  <a:gd name="connsiteY97" fmla="*/ 302419 h 542925"/>
                  <a:gd name="connsiteX98" fmla="*/ 273844 w 542925"/>
                  <a:gd name="connsiteY98" fmla="*/ 150019 h 542925"/>
                  <a:gd name="connsiteX99" fmla="*/ 150019 w 542925"/>
                  <a:gd name="connsiteY99" fmla="*/ 273844 h 542925"/>
                  <a:gd name="connsiteX100" fmla="*/ 273844 w 542925"/>
                  <a:gd name="connsiteY100" fmla="*/ 397669 h 542925"/>
                  <a:gd name="connsiteX101" fmla="*/ 397669 w 542925"/>
                  <a:gd name="connsiteY101" fmla="*/ 273844 h 542925"/>
                  <a:gd name="connsiteX102" fmla="*/ 273844 w 542925"/>
                  <a:gd name="connsiteY102" fmla="*/ 150019 h 542925"/>
                  <a:gd name="connsiteX103" fmla="*/ 273844 w 542925"/>
                  <a:gd name="connsiteY103" fmla="*/ 359569 h 542925"/>
                  <a:gd name="connsiteX104" fmla="*/ 188119 w 542925"/>
                  <a:gd name="connsiteY104" fmla="*/ 273844 h 542925"/>
                  <a:gd name="connsiteX105" fmla="*/ 273844 w 542925"/>
                  <a:gd name="connsiteY105" fmla="*/ 188119 h 542925"/>
                  <a:gd name="connsiteX106" fmla="*/ 359569 w 542925"/>
                  <a:gd name="connsiteY106" fmla="*/ 273844 h 542925"/>
                  <a:gd name="connsiteX107" fmla="*/ 273844 w 542925"/>
                  <a:gd name="connsiteY107" fmla="*/ 359569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542925" h="542925">
                    <a:moveTo>
                      <a:pt x="502444" y="207169"/>
                    </a:moveTo>
                    <a:lnTo>
                      <a:pt x="472345" y="207169"/>
                    </a:lnTo>
                    <a:cubicBezTo>
                      <a:pt x="469297" y="198025"/>
                      <a:pt x="465677" y="189167"/>
                      <a:pt x="461391" y="180594"/>
                    </a:cubicBezTo>
                    <a:lnTo>
                      <a:pt x="482632" y="159353"/>
                    </a:lnTo>
                    <a:lnTo>
                      <a:pt x="509588" y="132398"/>
                    </a:lnTo>
                    <a:lnTo>
                      <a:pt x="482632" y="105442"/>
                    </a:lnTo>
                    <a:lnTo>
                      <a:pt x="442246" y="65056"/>
                    </a:lnTo>
                    <a:lnTo>
                      <a:pt x="415290" y="38100"/>
                    </a:lnTo>
                    <a:lnTo>
                      <a:pt x="388334" y="65056"/>
                    </a:lnTo>
                    <a:lnTo>
                      <a:pt x="367094" y="86297"/>
                    </a:lnTo>
                    <a:cubicBezTo>
                      <a:pt x="358521" y="82010"/>
                      <a:pt x="349663" y="78391"/>
                      <a:pt x="340519" y="75343"/>
                    </a:cubicBezTo>
                    <a:lnTo>
                      <a:pt x="340519" y="45244"/>
                    </a:lnTo>
                    <a:lnTo>
                      <a:pt x="340519" y="7144"/>
                    </a:lnTo>
                    <a:lnTo>
                      <a:pt x="302419" y="7144"/>
                    </a:lnTo>
                    <a:lnTo>
                      <a:pt x="245269" y="7144"/>
                    </a:lnTo>
                    <a:lnTo>
                      <a:pt x="207169" y="7144"/>
                    </a:lnTo>
                    <a:lnTo>
                      <a:pt x="207169" y="45244"/>
                    </a:lnTo>
                    <a:lnTo>
                      <a:pt x="207169" y="75343"/>
                    </a:lnTo>
                    <a:cubicBezTo>
                      <a:pt x="198025" y="78391"/>
                      <a:pt x="189167" y="82010"/>
                      <a:pt x="180594" y="86297"/>
                    </a:cubicBezTo>
                    <a:lnTo>
                      <a:pt x="159353" y="65056"/>
                    </a:lnTo>
                    <a:lnTo>
                      <a:pt x="132398" y="38100"/>
                    </a:lnTo>
                    <a:lnTo>
                      <a:pt x="105442" y="65056"/>
                    </a:lnTo>
                    <a:lnTo>
                      <a:pt x="65056" y="105442"/>
                    </a:lnTo>
                    <a:lnTo>
                      <a:pt x="38100" y="132398"/>
                    </a:lnTo>
                    <a:lnTo>
                      <a:pt x="65056" y="159353"/>
                    </a:lnTo>
                    <a:lnTo>
                      <a:pt x="86297" y="180594"/>
                    </a:lnTo>
                    <a:cubicBezTo>
                      <a:pt x="82010" y="189167"/>
                      <a:pt x="78391" y="198025"/>
                      <a:pt x="75343" y="207169"/>
                    </a:cubicBezTo>
                    <a:lnTo>
                      <a:pt x="45244" y="207169"/>
                    </a:lnTo>
                    <a:lnTo>
                      <a:pt x="7144" y="207169"/>
                    </a:lnTo>
                    <a:lnTo>
                      <a:pt x="7144" y="245269"/>
                    </a:lnTo>
                    <a:lnTo>
                      <a:pt x="7144" y="302419"/>
                    </a:lnTo>
                    <a:lnTo>
                      <a:pt x="7144" y="340519"/>
                    </a:lnTo>
                    <a:lnTo>
                      <a:pt x="45244" y="340519"/>
                    </a:lnTo>
                    <a:lnTo>
                      <a:pt x="75343" y="340519"/>
                    </a:lnTo>
                    <a:cubicBezTo>
                      <a:pt x="78391" y="349663"/>
                      <a:pt x="82010" y="358521"/>
                      <a:pt x="86297" y="367094"/>
                    </a:cubicBezTo>
                    <a:lnTo>
                      <a:pt x="65056" y="388334"/>
                    </a:lnTo>
                    <a:lnTo>
                      <a:pt x="38100" y="415290"/>
                    </a:lnTo>
                    <a:lnTo>
                      <a:pt x="65056" y="442246"/>
                    </a:lnTo>
                    <a:lnTo>
                      <a:pt x="105442" y="482632"/>
                    </a:lnTo>
                    <a:lnTo>
                      <a:pt x="132398" y="509588"/>
                    </a:lnTo>
                    <a:lnTo>
                      <a:pt x="159353" y="482632"/>
                    </a:lnTo>
                    <a:lnTo>
                      <a:pt x="180594" y="461391"/>
                    </a:lnTo>
                    <a:cubicBezTo>
                      <a:pt x="189167" y="465677"/>
                      <a:pt x="198025" y="469297"/>
                      <a:pt x="207169" y="472345"/>
                    </a:cubicBezTo>
                    <a:lnTo>
                      <a:pt x="207169" y="502444"/>
                    </a:lnTo>
                    <a:lnTo>
                      <a:pt x="207169" y="540544"/>
                    </a:lnTo>
                    <a:lnTo>
                      <a:pt x="245269" y="540544"/>
                    </a:lnTo>
                    <a:lnTo>
                      <a:pt x="302419" y="540544"/>
                    </a:lnTo>
                    <a:lnTo>
                      <a:pt x="340519" y="540544"/>
                    </a:lnTo>
                    <a:lnTo>
                      <a:pt x="340519" y="502444"/>
                    </a:lnTo>
                    <a:lnTo>
                      <a:pt x="340519" y="472345"/>
                    </a:lnTo>
                    <a:cubicBezTo>
                      <a:pt x="349663" y="469297"/>
                      <a:pt x="358521" y="465677"/>
                      <a:pt x="367094" y="461391"/>
                    </a:cubicBezTo>
                    <a:lnTo>
                      <a:pt x="388334" y="482632"/>
                    </a:lnTo>
                    <a:lnTo>
                      <a:pt x="415290" y="509588"/>
                    </a:lnTo>
                    <a:lnTo>
                      <a:pt x="442246" y="482632"/>
                    </a:lnTo>
                    <a:lnTo>
                      <a:pt x="482632" y="442246"/>
                    </a:lnTo>
                    <a:lnTo>
                      <a:pt x="509588" y="415290"/>
                    </a:lnTo>
                    <a:lnTo>
                      <a:pt x="482632" y="388334"/>
                    </a:lnTo>
                    <a:lnTo>
                      <a:pt x="461391" y="367094"/>
                    </a:lnTo>
                    <a:cubicBezTo>
                      <a:pt x="465677" y="358521"/>
                      <a:pt x="469297" y="349663"/>
                      <a:pt x="472345" y="340519"/>
                    </a:cubicBezTo>
                    <a:lnTo>
                      <a:pt x="502444" y="340519"/>
                    </a:lnTo>
                    <a:lnTo>
                      <a:pt x="540544" y="340519"/>
                    </a:lnTo>
                    <a:lnTo>
                      <a:pt x="540544" y="302419"/>
                    </a:lnTo>
                    <a:lnTo>
                      <a:pt x="540544" y="245269"/>
                    </a:lnTo>
                    <a:lnTo>
                      <a:pt x="540544" y="207169"/>
                    </a:lnTo>
                    <a:lnTo>
                      <a:pt x="502444" y="207169"/>
                    </a:lnTo>
                    <a:close/>
                    <a:moveTo>
                      <a:pt x="502444" y="302419"/>
                    </a:moveTo>
                    <a:lnTo>
                      <a:pt x="442722" y="302419"/>
                    </a:lnTo>
                    <a:cubicBezTo>
                      <a:pt x="438341" y="328422"/>
                      <a:pt x="428149" y="352425"/>
                      <a:pt x="413480" y="373094"/>
                    </a:cubicBezTo>
                    <a:lnTo>
                      <a:pt x="455676" y="415290"/>
                    </a:lnTo>
                    <a:lnTo>
                      <a:pt x="415290" y="455676"/>
                    </a:lnTo>
                    <a:lnTo>
                      <a:pt x="373094" y="413480"/>
                    </a:lnTo>
                    <a:cubicBezTo>
                      <a:pt x="352425" y="428149"/>
                      <a:pt x="328422" y="438341"/>
                      <a:pt x="302419" y="442722"/>
                    </a:cubicBezTo>
                    <a:lnTo>
                      <a:pt x="302419" y="502444"/>
                    </a:lnTo>
                    <a:lnTo>
                      <a:pt x="245269" y="502444"/>
                    </a:lnTo>
                    <a:lnTo>
                      <a:pt x="245269" y="442722"/>
                    </a:lnTo>
                    <a:cubicBezTo>
                      <a:pt x="219266" y="438341"/>
                      <a:pt x="195263" y="428149"/>
                      <a:pt x="174593" y="413480"/>
                    </a:cubicBezTo>
                    <a:lnTo>
                      <a:pt x="132398" y="455676"/>
                    </a:lnTo>
                    <a:lnTo>
                      <a:pt x="92012" y="415290"/>
                    </a:lnTo>
                    <a:lnTo>
                      <a:pt x="134207" y="373094"/>
                    </a:lnTo>
                    <a:cubicBezTo>
                      <a:pt x="119539" y="352425"/>
                      <a:pt x="109347" y="328422"/>
                      <a:pt x="104966" y="302419"/>
                    </a:cubicBezTo>
                    <a:lnTo>
                      <a:pt x="45244" y="302419"/>
                    </a:lnTo>
                    <a:lnTo>
                      <a:pt x="45244" y="245269"/>
                    </a:lnTo>
                    <a:lnTo>
                      <a:pt x="104966" y="245269"/>
                    </a:lnTo>
                    <a:cubicBezTo>
                      <a:pt x="109347" y="219266"/>
                      <a:pt x="119539" y="195263"/>
                      <a:pt x="134207" y="174593"/>
                    </a:cubicBezTo>
                    <a:lnTo>
                      <a:pt x="92012" y="132398"/>
                    </a:lnTo>
                    <a:lnTo>
                      <a:pt x="132398" y="92012"/>
                    </a:lnTo>
                    <a:lnTo>
                      <a:pt x="174593" y="134207"/>
                    </a:lnTo>
                    <a:cubicBezTo>
                      <a:pt x="195263" y="119539"/>
                      <a:pt x="219266" y="109347"/>
                      <a:pt x="245269" y="104966"/>
                    </a:cubicBezTo>
                    <a:lnTo>
                      <a:pt x="245269" y="45244"/>
                    </a:lnTo>
                    <a:lnTo>
                      <a:pt x="302419" y="45244"/>
                    </a:lnTo>
                    <a:lnTo>
                      <a:pt x="302419" y="104966"/>
                    </a:lnTo>
                    <a:cubicBezTo>
                      <a:pt x="328422" y="109347"/>
                      <a:pt x="352425" y="119539"/>
                      <a:pt x="373094" y="134207"/>
                    </a:cubicBezTo>
                    <a:lnTo>
                      <a:pt x="415290" y="92012"/>
                    </a:lnTo>
                    <a:lnTo>
                      <a:pt x="455676" y="132398"/>
                    </a:lnTo>
                    <a:lnTo>
                      <a:pt x="413480" y="174593"/>
                    </a:lnTo>
                    <a:cubicBezTo>
                      <a:pt x="428149" y="195263"/>
                      <a:pt x="438341" y="219266"/>
                      <a:pt x="442722" y="245269"/>
                    </a:cubicBezTo>
                    <a:lnTo>
                      <a:pt x="502444" y="245269"/>
                    </a:lnTo>
                    <a:lnTo>
                      <a:pt x="502444" y="302419"/>
                    </a:lnTo>
                    <a:close/>
                    <a:moveTo>
                      <a:pt x="273844" y="150019"/>
                    </a:moveTo>
                    <a:cubicBezTo>
                      <a:pt x="205550" y="150019"/>
                      <a:pt x="150019" y="205550"/>
                      <a:pt x="150019" y="273844"/>
                    </a:cubicBezTo>
                    <a:cubicBezTo>
                      <a:pt x="150019" y="342138"/>
                      <a:pt x="205550" y="397669"/>
                      <a:pt x="273844" y="397669"/>
                    </a:cubicBezTo>
                    <a:cubicBezTo>
                      <a:pt x="342138" y="397669"/>
                      <a:pt x="397669" y="342138"/>
                      <a:pt x="397669" y="273844"/>
                    </a:cubicBezTo>
                    <a:cubicBezTo>
                      <a:pt x="397669" y="205550"/>
                      <a:pt x="342138" y="150019"/>
                      <a:pt x="273844" y="150019"/>
                    </a:cubicBezTo>
                    <a:close/>
                    <a:moveTo>
                      <a:pt x="273844" y="359569"/>
                    </a:moveTo>
                    <a:cubicBezTo>
                      <a:pt x="226505" y="359569"/>
                      <a:pt x="188119" y="321183"/>
                      <a:pt x="188119" y="273844"/>
                    </a:cubicBezTo>
                    <a:cubicBezTo>
                      <a:pt x="188119" y="226505"/>
                      <a:pt x="226505" y="188119"/>
                      <a:pt x="273844" y="188119"/>
                    </a:cubicBezTo>
                    <a:cubicBezTo>
                      <a:pt x="321183" y="188119"/>
                      <a:pt x="359569" y="226505"/>
                      <a:pt x="359569" y="273844"/>
                    </a:cubicBezTo>
                    <a:cubicBezTo>
                      <a:pt x="359569" y="321183"/>
                      <a:pt x="321183" y="359569"/>
                      <a:pt x="273844" y="359569"/>
                    </a:cubicBezTo>
                    <a:close/>
                  </a:path>
                </a:pathLst>
              </a:custGeom>
              <a:solidFill>
                <a:srgbClr val="002856"/>
              </a:solidFill>
              <a:ln w="9525" cap="flat">
                <a:noFill/>
                <a:prstDash val="solid"/>
                <a:miter/>
              </a:ln>
            </p:spPr>
            <p:txBody>
              <a:bodyPr rtlCol="0" anchor="ctr"/>
              <a:lstStyle/>
              <a:p>
                <a:pPr>
                  <a:buClr>
                    <a:srgbClr val="000000"/>
                  </a:buClr>
                  <a:buFont typeface="Arial"/>
                  <a:buNone/>
                </a:pPr>
                <a:endParaRPr lang="en-US" sz="1400" kern="0" dirty="0">
                  <a:solidFill>
                    <a:srgbClr val="000000"/>
                  </a:solidFill>
                  <a:cs typeface="Arial"/>
                  <a:sym typeface="Arial"/>
                </a:endParaRPr>
              </a:p>
            </p:txBody>
          </p:sp>
        </p:grpSp>
      </p:grpSp>
    </p:spTree>
    <p:extLst>
      <p:ext uri="{BB962C8B-B14F-4D97-AF65-F5344CB8AC3E}">
        <p14:creationId xmlns:p14="http://schemas.microsoft.com/office/powerpoint/2010/main" val="2872097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1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bwMode="gray"/>
        <p:txBody>
          <a:bodyPr/>
          <a:lstStyle/>
          <a:p>
            <a:r>
              <a:rPr lang="en-US" dirty="0" smtClean="0"/>
              <a:t>Figure 13</a:t>
            </a:r>
            <a:endParaRPr lang="en-US" dirty="0"/>
          </a:p>
        </p:txBody>
      </p:sp>
      <p:grpSp>
        <p:nvGrpSpPr>
          <p:cNvPr id="14" name="Group 13"/>
          <p:cNvGrpSpPr/>
          <p:nvPr/>
        </p:nvGrpSpPr>
        <p:grpSpPr bwMode="gray">
          <a:xfrm>
            <a:off x="3147060" y="1418995"/>
            <a:ext cx="5897880" cy="3105611"/>
            <a:chOff x="3147060" y="1418995"/>
            <a:chExt cx="5897880" cy="3105611"/>
          </a:xfrm>
        </p:grpSpPr>
        <p:grpSp>
          <p:nvGrpSpPr>
            <p:cNvPr id="362" name="Group 361"/>
            <p:cNvGrpSpPr/>
            <p:nvPr/>
          </p:nvGrpSpPr>
          <p:grpSpPr bwMode="gray">
            <a:xfrm>
              <a:off x="3147060" y="1418995"/>
              <a:ext cx="5897880" cy="3105611"/>
              <a:chOff x="1752600" y="1492181"/>
              <a:chExt cx="5897880" cy="3105611"/>
            </a:xfrm>
          </p:grpSpPr>
          <p:sp>
            <p:nvSpPr>
              <p:cNvPr id="174" name="Rectangle 173">
                <a:extLst>
                  <a:ext uri="{FF2B5EF4-FFF2-40B4-BE49-F238E27FC236}">
                    <a16:creationId xmlns:a16="http://schemas.microsoft.com/office/drawing/2014/main" xmlns="" id="{8D1F785B-54F8-412C-9750-5913930BB648}"/>
                  </a:ext>
                </a:extLst>
              </p:cNvPr>
              <p:cNvSpPr/>
              <p:nvPr/>
            </p:nvSpPr>
            <p:spPr bwMode="gray">
              <a:xfrm>
                <a:off x="1752600" y="1492181"/>
                <a:ext cx="5897880" cy="3105611"/>
              </a:xfrm>
              <a:prstGeom prst="rect">
                <a:avLst/>
              </a:prstGeom>
              <a:no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s</a:t>
                </a:r>
                <a:endParaRPr kumimoji="0" lang="en-US" sz="1800" b="0" i="0" u="none" strike="noStrike" cap="none" normalizeH="0" baseline="0" dirty="0">
                  <a:ln>
                    <a:noFill/>
                  </a:ln>
                  <a:solidFill>
                    <a:schemeClr val="bg1"/>
                  </a:solidFill>
                  <a:effectLst/>
                  <a:latin typeface="Arial" charset="0"/>
                </a:endParaRPr>
              </a:p>
            </p:txBody>
          </p:sp>
          <p:sp>
            <p:nvSpPr>
              <p:cNvPr id="175" name="Rectangle 174">
                <a:extLst>
                  <a:ext uri="{FF2B5EF4-FFF2-40B4-BE49-F238E27FC236}">
                    <a16:creationId xmlns:a16="http://schemas.microsoft.com/office/drawing/2014/main" xmlns="" id="{76AE9257-EFFB-41C5-939A-69E725440D38}"/>
                  </a:ext>
                </a:extLst>
              </p:cNvPr>
              <p:cNvSpPr/>
              <p:nvPr/>
            </p:nvSpPr>
            <p:spPr bwMode="gray">
              <a:xfrm>
                <a:off x="6528057" y="4382348"/>
                <a:ext cx="1122423" cy="215444"/>
              </a:xfrm>
              <a:prstGeom prst="rect">
                <a:avLst/>
              </a:prstGeom>
              <a:noFill/>
            </p:spPr>
            <p:txBody>
              <a:bodyPr wrap="none" lIns="91440" rIns="91440" anchor="b">
                <a:spAutoFit/>
              </a:bodyPr>
              <a:lstStyle/>
              <a:p>
                <a:pPr marL="0" marR="0" algn="r">
                  <a:spcBef>
                    <a:spcPts val="0"/>
                  </a:spcBef>
                  <a:spcAft>
                    <a:spcPts val="0"/>
                  </a:spcAft>
                </a:pPr>
                <a:r>
                  <a:rPr lang="en-US" sz="800" dirty="0">
                    <a:solidFill>
                      <a:srgbClr val="979D9D"/>
                    </a:solidFill>
                    <a:latin typeface="Arial" panose="020B0604020202020204" pitchFamily="34" charset="0"/>
                    <a:ea typeface="Calibri" panose="020F0502020204030204" pitchFamily="34" charset="0"/>
                    <a:cs typeface="Times New Roman" panose="02020603050405020304" pitchFamily="18" charset="0"/>
                  </a:rPr>
                  <a:t>© </a:t>
                </a:r>
                <a:r>
                  <a:rPr lang="en-US" sz="800" dirty="0" smtClean="0">
                    <a:solidFill>
                      <a:srgbClr val="979D9D"/>
                    </a:solidFill>
                    <a:latin typeface="Arial" panose="020B0604020202020204" pitchFamily="34" charset="0"/>
                    <a:ea typeface="Calibri" panose="020F0502020204030204" pitchFamily="34" charset="0"/>
                    <a:cs typeface="Times New Roman" panose="02020603050405020304" pitchFamily="18" charset="0"/>
                  </a:rPr>
                  <a:t>2019 </a:t>
                </a:r>
                <a:r>
                  <a:rPr lang="en-US" sz="800" dirty="0">
                    <a:solidFill>
                      <a:srgbClr val="979D9D"/>
                    </a:solidFill>
                    <a:latin typeface="Arial" panose="020B0604020202020204" pitchFamily="34" charset="0"/>
                    <a:ea typeface="Calibri" panose="020F0502020204030204" pitchFamily="34" charset="0"/>
                    <a:cs typeface="Times New Roman" panose="02020603050405020304" pitchFamily="18" charset="0"/>
                  </a:rPr>
                  <a:t>Gartner, Inc.</a:t>
                </a:r>
                <a:endParaRPr lang="en-US" sz="1100" dirty="0">
                  <a:solidFill>
                    <a:srgbClr val="979D9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3" name="TextBox 182">
                <a:extLst>
                  <a:ext uri="{FF2B5EF4-FFF2-40B4-BE49-F238E27FC236}">
                    <a16:creationId xmlns:a16="http://schemas.microsoft.com/office/drawing/2014/main" xmlns="" id="{B6947DC9-1CAB-437C-82D7-D9D776F6F514}"/>
                  </a:ext>
                </a:extLst>
              </p:cNvPr>
              <p:cNvSpPr txBox="1"/>
              <p:nvPr/>
            </p:nvSpPr>
            <p:spPr bwMode="gray">
              <a:xfrm>
                <a:off x="1761067" y="4382348"/>
                <a:ext cx="1107831" cy="215444"/>
              </a:xfrm>
              <a:prstGeom prst="rect">
                <a:avLst/>
              </a:prstGeom>
              <a:noFill/>
            </p:spPr>
            <p:txBody>
              <a:bodyPr wrap="square" lIns="91440" rIns="91440" rtlCol="0" anchor="b">
                <a:spAutoFit/>
              </a:bodyPr>
              <a:lstStyle/>
              <a:p>
                <a:pPr algn="l">
                  <a:lnSpc>
                    <a:spcPct val="100000"/>
                  </a:lnSpc>
                  <a:spcBef>
                    <a:spcPts val="0"/>
                  </a:spcBef>
                  <a:spcAft>
                    <a:spcPts val="0"/>
                  </a:spcAft>
                </a:pPr>
                <a:r>
                  <a:rPr lang="en-US" sz="800" dirty="0" smtClean="0">
                    <a:solidFill>
                      <a:srgbClr val="979D9D"/>
                    </a:solidFill>
                  </a:rPr>
                  <a:t>ID</a:t>
                </a:r>
                <a:r>
                  <a:rPr lang="en-US" sz="800" dirty="0">
                    <a:solidFill>
                      <a:srgbClr val="979D9D"/>
                    </a:solidFill>
                  </a:rPr>
                  <a:t>: </a:t>
                </a:r>
                <a:r>
                  <a:rPr lang="en-US" sz="800" dirty="0" smtClean="0">
                    <a:solidFill>
                      <a:srgbClr val="979D9D"/>
                    </a:solidFill>
                  </a:rPr>
                  <a:t>379554</a:t>
                </a:r>
                <a:endParaRPr lang="en-US" sz="800" dirty="0">
                  <a:solidFill>
                    <a:srgbClr val="979D9D"/>
                  </a:solidFill>
                </a:endParaRPr>
              </a:p>
            </p:txBody>
          </p:sp>
          <p:sp>
            <p:nvSpPr>
              <p:cNvPr id="184" name="TextBox 183">
                <a:extLst>
                  <a:ext uri="{FF2B5EF4-FFF2-40B4-BE49-F238E27FC236}">
                    <a16:creationId xmlns:a16="http://schemas.microsoft.com/office/drawing/2014/main" xmlns="" id="{BE363401-C2D9-4DCF-B2EA-DF4F9FD6C80E}"/>
                  </a:ext>
                </a:extLst>
              </p:cNvPr>
              <p:cNvSpPr txBox="1"/>
              <p:nvPr/>
            </p:nvSpPr>
            <p:spPr bwMode="gray">
              <a:xfrm>
                <a:off x="1761067" y="1500649"/>
                <a:ext cx="5151075" cy="353943"/>
              </a:xfrm>
              <a:prstGeom prst="rect">
                <a:avLst/>
              </a:prstGeom>
              <a:noFill/>
            </p:spPr>
            <p:txBody>
              <a:bodyPr wrap="square" lIns="91440" tIns="91440" rIns="91440" rtlCol="0">
                <a:spAutoFit/>
              </a:bodyPr>
              <a:lstStyle/>
              <a:p>
                <a:r>
                  <a:rPr lang="en-US" sz="1400" b="1" dirty="0"/>
                  <a:t>Logical Integration Flow: On-Demand Data</a:t>
                </a:r>
                <a:endParaRPr lang="en-US" sz="1200" dirty="0"/>
              </a:p>
            </p:txBody>
          </p:sp>
        </p:grpSp>
        <p:grpSp>
          <p:nvGrpSpPr>
            <p:cNvPr id="12" name="Group 11"/>
            <p:cNvGrpSpPr/>
            <p:nvPr/>
          </p:nvGrpSpPr>
          <p:grpSpPr bwMode="gray">
            <a:xfrm>
              <a:off x="3261360" y="1876278"/>
              <a:ext cx="5669280" cy="2284125"/>
              <a:chOff x="3261360" y="1868658"/>
              <a:chExt cx="5669280" cy="2284125"/>
            </a:xfrm>
          </p:grpSpPr>
          <p:sp>
            <p:nvSpPr>
              <p:cNvPr id="103" name="Arrow: Pentagon 107">
                <a:extLst>
                  <a:ext uri="{FF2B5EF4-FFF2-40B4-BE49-F238E27FC236}">
                    <a16:creationId xmlns:a16="http://schemas.microsoft.com/office/drawing/2014/main" xmlns="" id="{5347DA81-773F-4F38-AD7D-83AD5F89E048}"/>
                  </a:ext>
                </a:extLst>
              </p:cNvPr>
              <p:cNvSpPr/>
              <p:nvPr/>
            </p:nvSpPr>
            <p:spPr bwMode="gray">
              <a:xfrm>
                <a:off x="3261360" y="3241005"/>
                <a:ext cx="5669280" cy="911778"/>
              </a:xfrm>
              <a:prstGeom prst="homePlate">
                <a:avLst/>
              </a:prstGeom>
              <a:solidFill>
                <a:srgbClr val="FFFFFF"/>
              </a:solidFill>
              <a:ln w="12700" cap="flat" cmpd="sng" algn="ctr">
                <a:solidFill>
                  <a:srgbClr val="002856"/>
                </a:solidFill>
                <a:prstDash val="dash"/>
                <a:round/>
                <a:headEnd type="none" w="med" len="med"/>
                <a:tailEnd type="none" w="med" len="med"/>
              </a:ln>
              <a:effectLst/>
            </p:spPr>
            <p:txBody>
              <a:bodyPr vert="horz" wrap="none" lIns="91440" tIns="45720" rIns="91440" bIns="45720" numCol="1" rtlCol="0" anchor="b" anchorCtr="0" compatLnSpc="1">
                <a:prstTxWarp prst="textNoShape">
                  <a:avLst/>
                </a:prstTxWarp>
                <a:no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Integration Flow</a:t>
                </a:r>
              </a:p>
            </p:txBody>
          </p:sp>
          <p:cxnSp>
            <p:nvCxnSpPr>
              <p:cNvPr id="104" name="Straight Arrow Connector 103">
                <a:extLst>
                  <a:ext uri="{FF2B5EF4-FFF2-40B4-BE49-F238E27FC236}">
                    <a16:creationId xmlns:a16="http://schemas.microsoft.com/office/drawing/2014/main" xmlns="" id="{CD1284A0-A6DA-4B4B-87DD-ECC42690E900}"/>
                  </a:ext>
                </a:extLst>
              </p:cNvPr>
              <p:cNvCxnSpPr>
                <a:cxnSpLocks/>
              </p:cNvCxnSpPr>
              <p:nvPr/>
            </p:nvCxnSpPr>
            <p:spPr bwMode="gray">
              <a:xfrm>
                <a:off x="5078612" y="2414007"/>
                <a:ext cx="1772633" cy="24"/>
              </a:xfrm>
              <a:prstGeom prst="straightConnector1">
                <a:avLst/>
              </a:prstGeom>
              <a:solidFill>
                <a:srgbClr val="00529B"/>
              </a:solidFill>
              <a:ln w="12700" cap="flat" cmpd="sng" algn="ctr">
                <a:solidFill>
                  <a:srgbClr val="6F7878"/>
                </a:solidFill>
                <a:prstDash val="solid"/>
                <a:round/>
                <a:headEnd type="none" w="med" len="med"/>
                <a:tailEnd type="triangle"/>
              </a:ln>
              <a:effectLst/>
            </p:spPr>
          </p:cxnSp>
          <p:sp>
            <p:nvSpPr>
              <p:cNvPr id="110" name="Rectangle 109">
                <a:extLst>
                  <a:ext uri="{FF2B5EF4-FFF2-40B4-BE49-F238E27FC236}">
                    <a16:creationId xmlns:a16="http://schemas.microsoft.com/office/drawing/2014/main" xmlns="" id="{00442C60-4D98-4BF9-9AAC-DF730F301D2A}"/>
                  </a:ext>
                </a:extLst>
              </p:cNvPr>
              <p:cNvSpPr/>
              <p:nvPr/>
            </p:nvSpPr>
            <p:spPr bwMode="gray">
              <a:xfrm>
                <a:off x="3346439" y="1868658"/>
                <a:ext cx="1732173" cy="1232963"/>
              </a:xfrm>
              <a:prstGeom prst="rect">
                <a:avLst/>
              </a:prstGeom>
              <a:solidFill>
                <a:srgbClr val="FFFFFF"/>
              </a:solidFill>
              <a:ln w="12700" cap="flat" cmpd="sng" algn="ctr">
                <a:solidFill>
                  <a:srgbClr val="6F7878"/>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Cloud App A</a:t>
                </a:r>
              </a:p>
            </p:txBody>
          </p:sp>
          <p:sp>
            <p:nvSpPr>
              <p:cNvPr id="112" name="Rectangle 111">
                <a:extLst>
                  <a:ext uri="{FF2B5EF4-FFF2-40B4-BE49-F238E27FC236}">
                    <a16:creationId xmlns:a16="http://schemas.microsoft.com/office/drawing/2014/main" xmlns="" id="{86C0B237-3049-4EAD-86D8-772676D4078A}"/>
                  </a:ext>
                </a:extLst>
              </p:cNvPr>
              <p:cNvSpPr/>
              <p:nvPr/>
            </p:nvSpPr>
            <p:spPr bwMode="gray">
              <a:xfrm>
                <a:off x="6851245" y="1868682"/>
                <a:ext cx="1553896" cy="1232963"/>
              </a:xfrm>
              <a:prstGeom prst="rect">
                <a:avLst/>
              </a:prstGeom>
              <a:solidFill>
                <a:srgbClr val="FFFFFF"/>
              </a:solidFill>
              <a:ln w="12700" cap="flat" cmpd="sng" algn="ctr">
                <a:solidFill>
                  <a:srgbClr val="6F7878"/>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SaaS App B</a:t>
                </a:r>
              </a:p>
            </p:txBody>
          </p:sp>
          <p:sp>
            <p:nvSpPr>
              <p:cNvPr id="113" name="Rectangular Callout 106">
                <a:extLst>
                  <a:ext uri="{FF2B5EF4-FFF2-40B4-BE49-F238E27FC236}">
                    <a16:creationId xmlns:a16="http://schemas.microsoft.com/office/drawing/2014/main" xmlns="" id="{D44D5085-5592-4A30-B2B6-B4A267E8121E}"/>
                  </a:ext>
                </a:extLst>
              </p:cNvPr>
              <p:cNvSpPr/>
              <p:nvPr/>
            </p:nvSpPr>
            <p:spPr bwMode="gray">
              <a:xfrm>
                <a:off x="3494930" y="3392697"/>
                <a:ext cx="1579020" cy="389231"/>
              </a:xfrm>
              <a:prstGeom prst="rect">
                <a:avLst/>
              </a:prstGeom>
              <a:solidFill>
                <a:srgbClr val="FFFFFF"/>
              </a:solidFill>
              <a:ln w="9525" cap="flat" cmpd="sng" algn="ctr">
                <a:solidFill>
                  <a:srgbClr val="6F7878"/>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Arial Unicode MS"/>
                    <a:cs typeface="Arial Unicode MS"/>
                  </a:rPr>
                  <a:t>Query: </a:t>
                </a:r>
                <a:br>
                  <a:rPr kumimoji="0" lang="en-US" sz="900" b="0" i="0" u="none" strike="noStrike" kern="0" cap="none" spc="0" normalizeH="0" baseline="0" noProof="0" dirty="0" smtClean="0">
                    <a:ln>
                      <a:noFill/>
                    </a:ln>
                    <a:solidFill>
                      <a:srgbClr val="000000"/>
                    </a:solidFill>
                    <a:effectLst/>
                    <a:uLnTx/>
                    <a:uFillTx/>
                    <a:latin typeface="Arial"/>
                    <a:ea typeface="Arial Unicode MS"/>
                    <a:cs typeface="Arial Unicode MS"/>
                  </a:rPr>
                </a:br>
                <a:r>
                  <a:rPr kumimoji="0" lang="en-US" sz="900" b="0" i="0" u="none" strike="noStrike" kern="0" cap="none" spc="0" normalizeH="0" baseline="0" noProof="0" dirty="0" smtClean="0">
                    <a:ln>
                      <a:noFill/>
                    </a:ln>
                    <a:solidFill>
                      <a:srgbClr val="000000"/>
                    </a:solidFill>
                    <a:effectLst/>
                    <a:uLnTx/>
                    <a:uFillTx/>
                    <a:latin typeface="Arial"/>
                    <a:ea typeface="Arial Unicode MS"/>
                    <a:cs typeface="Arial Unicode MS"/>
                  </a:rPr>
                  <a:t>“Is Product </a:t>
                </a:r>
                <a:r>
                  <a:rPr kumimoji="0" lang="en-US" sz="900" b="0" i="1" u="none" strike="noStrike" kern="0" cap="none" spc="0" normalizeH="0" baseline="0" noProof="0" dirty="0" smtClean="0">
                    <a:ln>
                      <a:noFill/>
                    </a:ln>
                    <a:solidFill>
                      <a:srgbClr val="000000"/>
                    </a:solidFill>
                    <a:effectLst/>
                    <a:uLnTx/>
                    <a:uFillTx/>
                    <a:latin typeface="Arial"/>
                    <a:ea typeface="Arial Unicode MS"/>
                    <a:cs typeface="Arial Unicode MS"/>
                  </a:rPr>
                  <a:t>(x)</a:t>
                </a:r>
                <a:r>
                  <a:rPr kumimoji="0" lang="en-US" sz="900" b="0" i="0" u="none" strike="noStrike" kern="0" cap="none" spc="0" normalizeH="0" baseline="0" noProof="0" dirty="0" smtClean="0">
                    <a:ln>
                      <a:noFill/>
                    </a:ln>
                    <a:solidFill>
                      <a:srgbClr val="000000"/>
                    </a:solidFill>
                    <a:effectLst/>
                    <a:uLnTx/>
                    <a:uFillTx/>
                    <a:latin typeface="Arial"/>
                    <a:ea typeface="Arial Unicode MS"/>
                    <a:cs typeface="Arial Unicode MS"/>
                  </a:rPr>
                  <a:t> in stock?”</a:t>
                </a:r>
              </a:p>
            </p:txBody>
          </p:sp>
          <p:sp>
            <p:nvSpPr>
              <p:cNvPr id="114" name="Oval 113">
                <a:extLst>
                  <a:ext uri="{FF2B5EF4-FFF2-40B4-BE49-F238E27FC236}">
                    <a16:creationId xmlns:a16="http://schemas.microsoft.com/office/drawing/2014/main" xmlns="" id="{E3392F77-44B8-4F5B-AE8D-C933DF585639}"/>
                  </a:ext>
                </a:extLst>
              </p:cNvPr>
              <p:cNvSpPr>
                <a:spLocks noChangeAspect="1"/>
              </p:cNvSpPr>
              <p:nvPr/>
            </p:nvSpPr>
            <p:spPr bwMode="gray">
              <a:xfrm>
                <a:off x="4946767" y="3327876"/>
                <a:ext cx="212910" cy="215965"/>
              </a:xfrm>
              <a:prstGeom prst="ellipse">
                <a:avLst/>
              </a:prstGeom>
              <a:solidFill>
                <a:srgbClr val="6F78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ea typeface="Arial Unicode MS"/>
                    <a:cs typeface="Arial Unicode MS"/>
                  </a:rPr>
                  <a:t>1</a:t>
                </a:r>
              </a:p>
            </p:txBody>
          </p:sp>
          <p:sp>
            <p:nvSpPr>
              <p:cNvPr id="115" name="Rectangular Callout 15">
                <a:extLst>
                  <a:ext uri="{FF2B5EF4-FFF2-40B4-BE49-F238E27FC236}">
                    <a16:creationId xmlns:a16="http://schemas.microsoft.com/office/drawing/2014/main" xmlns="" id="{2C102DFA-1130-4C1A-9D2A-C8DE493432D2}"/>
                  </a:ext>
                </a:extLst>
              </p:cNvPr>
              <p:cNvSpPr/>
              <p:nvPr/>
            </p:nvSpPr>
            <p:spPr bwMode="gray">
              <a:xfrm>
                <a:off x="6627478" y="3319505"/>
                <a:ext cx="1579020" cy="673585"/>
              </a:xfrm>
              <a:prstGeom prst="rect">
                <a:avLst/>
              </a:prstGeom>
              <a:solidFill>
                <a:srgbClr val="FFFFFF"/>
              </a:solidFill>
              <a:ln w="9525" cap="flat" cmpd="sng" algn="ctr">
                <a:solidFill>
                  <a:srgbClr val="6F7878"/>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Arial Unicode MS"/>
                    <a:cs typeface="Arial Unicode MS"/>
                  </a:rPr>
                  <a:t>Business logic:</a:t>
                </a:r>
                <a:br>
                  <a:rPr kumimoji="0" lang="en-US" sz="900" b="0" i="0" u="none" strike="noStrike" kern="0" cap="none" spc="0" normalizeH="0" baseline="0" noProof="0" dirty="0" smtClean="0">
                    <a:ln>
                      <a:noFill/>
                    </a:ln>
                    <a:solidFill>
                      <a:srgbClr val="000000"/>
                    </a:solidFill>
                    <a:effectLst/>
                    <a:uLnTx/>
                    <a:uFillTx/>
                    <a:latin typeface="Arial"/>
                    <a:ea typeface="Arial Unicode MS"/>
                    <a:cs typeface="Arial Unicode MS"/>
                  </a:rPr>
                </a:br>
                <a:r>
                  <a:rPr kumimoji="0" lang="en-US" sz="900" b="0" i="0" u="none" strike="noStrike" kern="0" cap="none" spc="0" normalizeH="0" baseline="0" noProof="0" dirty="0" smtClean="0">
                    <a:ln>
                      <a:noFill/>
                    </a:ln>
                    <a:solidFill>
                      <a:srgbClr val="000000"/>
                    </a:solidFill>
                    <a:effectLst/>
                    <a:uLnTx/>
                    <a:uFillTx/>
                    <a:latin typeface="Arial"/>
                    <a:ea typeface="Arial Unicode MS"/>
                    <a:cs typeface="Arial Unicode MS"/>
                  </a:rPr>
                  <a:t>If onHand&gt;0 AND openOrders&lt;onHand, “in stock,” else “not in stock”</a:t>
                </a:r>
              </a:p>
            </p:txBody>
          </p:sp>
          <p:sp>
            <p:nvSpPr>
              <p:cNvPr id="120" name="Oval 119">
                <a:extLst>
                  <a:ext uri="{FF2B5EF4-FFF2-40B4-BE49-F238E27FC236}">
                    <a16:creationId xmlns:a16="http://schemas.microsoft.com/office/drawing/2014/main" xmlns="" id="{433EC77E-6E83-4C93-88DD-680F2A82E531}"/>
                  </a:ext>
                </a:extLst>
              </p:cNvPr>
              <p:cNvSpPr>
                <a:spLocks noChangeAspect="1"/>
              </p:cNvSpPr>
              <p:nvPr/>
            </p:nvSpPr>
            <p:spPr bwMode="gray">
              <a:xfrm>
                <a:off x="8115508" y="3319505"/>
                <a:ext cx="212910" cy="215965"/>
              </a:xfrm>
              <a:prstGeom prst="ellipse">
                <a:avLst/>
              </a:prstGeom>
              <a:solidFill>
                <a:srgbClr val="6F78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ea typeface="Arial Unicode MS"/>
                    <a:cs typeface="Arial Unicode MS"/>
                  </a:rPr>
                  <a:t>2</a:t>
                </a:r>
              </a:p>
            </p:txBody>
          </p:sp>
          <p:grpSp>
            <p:nvGrpSpPr>
              <p:cNvPr id="10" name="Group 9"/>
              <p:cNvGrpSpPr/>
              <p:nvPr/>
            </p:nvGrpSpPr>
            <p:grpSpPr bwMode="gray">
              <a:xfrm>
                <a:off x="7097652" y="2479382"/>
                <a:ext cx="1061082" cy="334604"/>
                <a:chOff x="7105838" y="2479382"/>
                <a:chExt cx="1061082" cy="334604"/>
              </a:xfrm>
              <a:solidFill>
                <a:srgbClr val="B9FFE6"/>
              </a:solidFill>
            </p:grpSpPr>
            <p:sp>
              <p:nvSpPr>
                <p:cNvPr id="179" name="Oval 178">
                  <a:extLst>
                    <a:ext uri="{FF2B5EF4-FFF2-40B4-BE49-F238E27FC236}">
                      <a16:creationId xmlns:a16="http://schemas.microsoft.com/office/drawing/2014/main" xmlns="" id="{5D26AE30-B59A-4F56-9CF9-4003A8F23600}"/>
                    </a:ext>
                  </a:extLst>
                </p:cNvPr>
                <p:cNvSpPr/>
                <p:nvPr/>
              </p:nvSpPr>
              <p:spPr bwMode="gray">
                <a:xfrm>
                  <a:off x="7108315" y="2479382"/>
                  <a:ext cx="146304" cy="144306"/>
                </a:xfrm>
                <a:prstGeom prst="ellipse">
                  <a:avLst/>
                </a:prstGeom>
                <a:grpFill/>
                <a:ln w="12700" cap="flat" cmpd="sng" algn="ctr">
                  <a:solidFill>
                    <a:srgbClr val="00A76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A</a:t>
                  </a:r>
                </a:p>
              </p:txBody>
            </p:sp>
            <p:sp>
              <p:nvSpPr>
                <p:cNvPr id="180" name="Oval 179">
                  <a:extLst>
                    <a:ext uri="{FF2B5EF4-FFF2-40B4-BE49-F238E27FC236}">
                      <a16:creationId xmlns:a16="http://schemas.microsoft.com/office/drawing/2014/main" xmlns="" id="{8B63CC2F-B0EE-4717-9A1C-DF80A215CDC9}"/>
                    </a:ext>
                  </a:extLst>
                </p:cNvPr>
                <p:cNvSpPr/>
                <p:nvPr/>
              </p:nvSpPr>
              <p:spPr bwMode="gray">
                <a:xfrm>
                  <a:off x="7290775" y="2479382"/>
                  <a:ext cx="146304" cy="144306"/>
                </a:xfrm>
                <a:prstGeom prst="ellipse">
                  <a:avLst/>
                </a:prstGeom>
                <a:grpFill/>
                <a:ln w="12700" cap="flat" cmpd="sng" algn="ctr">
                  <a:solidFill>
                    <a:srgbClr val="00A76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B</a:t>
                  </a:r>
                </a:p>
              </p:txBody>
            </p:sp>
            <p:sp>
              <p:nvSpPr>
                <p:cNvPr id="181" name="Oval 180">
                  <a:extLst>
                    <a:ext uri="{FF2B5EF4-FFF2-40B4-BE49-F238E27FC236}">
                      <a16:creationId xmlns:a16="http://schemas.microsoft.com/office/drawing/2014/main" xmlns="" id="{45E63234-0970-428C-9BC4-4B0A7AC2A98C}"/>
                    </a:ext>
                  </a:extLst>
                </p:cNvPr>
                <p:cNvSpPr/>
                <p:nvPr/>
              </p:nvSpPr>
              <p:spPr bwMode="gray">
                <a:xfrm>
                  <a:off x="7473235" y="2479382"/>
                  <a:ext cx="146304" cy="144306"/>
                </a:xfrm>
                <a:prstGeom prst="ellipse">
                  <a:avLst/>
                </a:prstGeom>
                <a:grpFill/>
                <a:ln w="12700" cap="flat" cmpd="sng" algn="ctr">
                  <a:solidFill>
                    <a:srgbClr val="00A76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C</a:t>
                  </a:r>
                </a:p>
              </p:txBody>
            </p:sp>
            <p:sp>
              <p:nvSpPr>
                <p:cNvPr id="182" name="Oval 181">
                  <a:extLst>
                    <a:ext uri="{FF2B5EF4-FFF2-40B4-BE49-F238E27FC236}">
                      <a16:creationId xmlns:a16="http://schemas.microsoft.com/office/drawing/2014/main" xmlns="" id="{E8E95CDA-B0C6-48CA-9F6C-BB3A540CB550}"/>
                    </a:ext>
                  </a:extLst>
                </p:cNvPr>
                <p:cNvSpPr/>
                <p:nvPr/>
              </p:nvSpPr>
              <p:spPr bwMode="gray">
                <a:xfrm>
                  <a:off x="7655695" y="2479382"/>
                  <a:ext cx="146304" cy="144306"/>
                </a:xfrm>
                <a:prstGeom prst="ellipse">
                  <a:avLst/>
                </a:prstGeom>
                <a:grpFill/>
                <a:ln w="12700" cap="flat" cmpd="sng" algn="ctr">
                  <a:solidFill>
                    <a:srgbClr val="00A76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D</a:t>
                  </a:r>
                </a:p>
              </p:txBody>
            </p:sp>
            <p:sp>
              <p:nvSpPr>
                <p:cNvPr id="185" name="Oval 184">
                  <a:extLst>
                    <a:ext uri="{FF2B5EF4-FFF2-40B4-BE49-F238E27FC236}">
                      <a16:creationId xmlns:a16="http://schemas.microsoft.com/office/drawing/2014/main" xmlns="" id="{48B8A9D5-96B3-43F7-A8DE-9FAF5EAC6024}"/>
                    </a:ext>
                  </a:extLst>
                </p:cNvPr>
                <p:cNvSpPr/>
                <p:nvPr/>
              </p:nvSpPr>
              <p:spPr bwMode="gray">
                <a:xfrm>
                  <a:off x="7838156" y="2479382"/>
                  <a:ext cx="146304" cy="144306"/>
                </a:xfrm>
                <a:prstGeom prst="ellipse">
                  <a:avLst/>
                </a:prstGeom>
                <a:grpFill/>
                <a:ln w="12700" cap="flat" cmpd="sng" algn="ctr">
                  <a:solidFill>
                    <a:srgbClr val="00A76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E</a:t>
                  </a:r>
                </a:p>
              </p:txBody>
            </p:sp>
            <p:sp>
              <p:nvSpPr>
                <p:cNvPr id="186" name="Oval 185">
                  <a:extLst>
                    <a:ext uri="{FF2B5EF4-FFF2-40B4-BE49-F238E27FC236}">
                      <a16:creationId xmlns:a16="http://schemas.microsoft.com/office/drawing/2014/main" xmlns="" id="{30BEFC56-4B11-46CF-B6E3-40546714C308}"/>
                    </a:ext>
                  </a:extLst>
                </p:cNvPr>
                <p:cNvSpPr/>
                <p:nvPr/>
              </p:nvSpPr>
              <p:spPr bwMode="gray">
                <a:xfrm>
                  <a:off x="8020616" y="2479382"/>
                  <a:ext cx="146304" cy="144306"/>
                </a:xfrm>
                <a:prstGeom prst="ellipse">
                  <a:avLst/>
                </a:prstGeom>
                <a:grpFill/>
                <a:ln w="12700" cap="flat" cmpd="sng" algn="ctr">
                  <a:solidFill>
                    <a:srgbClr val="00A76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F</a:t>
                  </a:r>
                </a:p>
              </p:txBody>
            </p:sp>
            <p:sp>
              <p:nvSpPr>
                <p:cNvPr id="187" name="Oval 186">
                  <a:extLst>
                    <a:ext uri="{FF2B5EF4-FFF2-40B4-BE49-F238E27FC236}">
                      <a16:creationId xmlns:a16="http://schemas.microsoft.com/office/drawing/2014/main" xmlns="" id="{D4D81EA5-0B72-4256-A7E7-06120C9076F8}"/>
                    </a:ext>
                  </a:extLst>
                </p:cNvPr>
                <p:cNvSpPr/>
                <p:nvPr/>
              </p:nvSpPr>
              <p:spPr bwMode="gray">
                <a:xfrm>
                  <a:off x="7105838" y="2669680"/>
                  <a:ext cx="146304" cy="144306"/>
                </a:xfrm>
                <a:prstGeom prst="ellipse">
                  <a:avLst/>
                </a:prstGeom>
                <a:grpFill/>
                <a:ln w="12700" cap="flat" cmpd="sng" algn="ctr">
                  <a:solidFill>
                    <a:srgbClr val="00A76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G</a:t>
                  </a:r>
                </a:p>
              </p:txBody>
            </p:sp>
            <p:sp>
              <p:nvSpPr>
                <p:cNvPr id="188" name="Oval 187">
                  <a:extLst>
                    <a:ext uri="{FF2B5EF4-FFF2-40B4-BE49-F238E27FC236}">
                      <a16:creationId xmlns:a16="http://schemas.microsoft.com/office/drawing/2014/main" xmlns="" id="{CA45AADD-F791-4BED-BA57-854DEE384CAB}"/>
                    </a:ext>
                  </a:extLst>
                </p:cNvPr>
                <p:cNvSpPr/>
                <p:nvPr/>
              </p:nvSpPr>
              <p:spPr bwMode="gray">
                <a:xfrm>
                  <a:off x="7288143" y="2669680"/>
                  <a:ext cx="146304" cy="144306"/>
                </a:xfrm>
                <a:prstGeom prst="ellipse">
                  <a:avLst/>
                </a:prstGeom>
                <a:grpFill/>
                <a:ln w="12700" cap="flat" cmpd="sng" algn="ctr">
                  <a:solidFill>
                    <a:srgbClr val="00A76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H</a:t>
                  </a:r>
                </a:p>
              </p:txBody>
            </p:sp>
            <p:sp>
              <p:nvSpPr>
                <p:cNvPr id="189" name="Oval 188">
                  <a:extLst>
                    <a:ext uri="{FF2B5EF4-FFF2-40B4-BE49-F238E27FC236}">
                      <a16:creationId xmlns:a16="http://schemas.microsoft.com/office/drawing/2014/main" xmlns="" id="{B7A9AE32-5FAA-4601-AD04-F4544F8F3E8E}"/>
                    </a:ext>
                  </a:extLst>
                </p:cNvPr>
                <p:cNvSpPr/>
                <p:nvPr/>
              </p:nvSpPr>
              <p:spPr bwMode="gray">
                <a:xfrm>
                  <a:off x="7470447" y="2669680"/>
                  <a:ext cx="146304" cy="144306"/>
                </a:xfrm>
                <a:prstGeom prst="ellipse">
                  <a:avLst/>
                </a:prstGeom>
                <a:grpFill/>
                <a:ln w="12700" cap="flat" cmpd="sng" algn="ctr">
                  <a:solidFill>
                    <a:srgbClr val="00A76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I</a:t>
                  </a:r>
                </a:p>
              </p:txBody>
            </p:sp>
            <p:sp>
              <p:nvSpPr>
                <p:cNvPr id="190" name="Oval 189">
                  <a:extLst>
                    <a:ext uri="{FF2B5EF4-FFF2-40B4-BE49-F238E27FC236}">
                      <a16:creationId xmlns:a16="http://schemas.microsoft.com/office/drawing/2014/main" xmlns="" id="{438C90D0-FB7C-47FC-A90C-559E5445EE85}"/>
                    </a:ext>
                  </a:extLst>
                </p:cNvPr>
                <p:cNvSpPr/>
                <p:nvPr/>
              </p:nvSpPr>
              <p:spPr bwMode="gray">
                <a:xfrm>
                  <a:off x="7652752" y="2669680"/>
                  <a:ext cx="146304" cy="144306"/>
                </a:xfrm>
                <a:prstGeom prst="ellipse">
                  <a:avLst/>
                </a:prstGeom>
                <a:grpFill/>
                <a:ln w="12700" cap="flat" cmpd="sng" algn="ctr">
                  <a:solidFill>
                    <a:srgbClr val="00A76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J</a:t>
                  </a:r>
                </a:p>
              </p:txBody>
            </p:sp>
            <p:sp>
              <p:nvSpPr>
                <p:cNvPr id="191" name="Oval 190">
                  <a:extLst>
                    <a:ext uri="{FF2B5EF4-FFF2-40B4-BE49-F238E27FC236}">
                      <a16:creationId xmlns:a16="http://schemas.microsoft.com/office/drawing/2014/main" xmlns="" id="{A84D933D-9BEC-486A-85BC-69A2631556FC}"/>
                    </a:ext>
                  </a:extLst>
                </p:cNvPr>
                <p:cNvSpPr/>
                <p:nvPr/>
              </p:nvSpPr>
              <p:spPr bwMode="gray">
                <a:xfrm>
                  <a:off x="7835056" y="2669680"/>
                  <a:ext cx="146304" cy="144306"/>
                </a:xfrm>
                <a:prstGeom prst="ellipse">
                  <a:avLst/>
                </a:prstGeom>
                <a:grpFill/>
                <a:ln w="12700" cap="flat" cmpd="sng" algn="ctr">
                  <a:solidFill>
                    <a:srgbClr val="00A76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K</a:t>
                  </a:r>
                </a:p>
              </p:txBody>
            </p:sp>
            <p:sp>
              <p:nvSpPr>
                <p:cNvPr id="192" name="Oval 191">
                  <a:extLst>
                    <a:ext uri="{FF2B5EF4-FFF2-40B4-BE49-F238E27FC236}">
                      <a16:creationId xmlns:a16="http://schemas.microsoft.com/office/drawing/2014/main" xmlns="" id="{CC51B4BC-0B9B-4E7F-8E1B-2E13C90A4748}"/>
                    </a:ext>
                  </a:extLst>
                </p:cNvPr>
                <p:cNvSpPr/>
                <p:nvPr/>
              </p:nvSpPr>
              <p:spPr bwMode="gray">
                <a:xfrm>
                  <a:off x="8017363" y="2669680"/>
                  <a:ext cx="146304" cy="144306"/>
                </a:xfrm>
                <a:prstGeom prst="ellipse">
                  <a:avLst/>
                </a:prstGeom>
                <a:grpFill/>
                <a:ln w="12700" cap="flat" cmpd="sng" algn="ctr">
                  <a:solidFill>
                    <a:srgbClr val="00A76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L</a:t>
                  </a:r>
                </a:p>
              </p:txBody>
            </p:sp>
          </p:grpSp>
          <p:sp>
            <p:nvSpPr>
              <p:cNvPr id="193" name="TextBox 192">
                <a:extLst>
                  <a:ext uri="{FF2B5EF4-FFF2-40B4-BE49-F238E27FC236}">
                    <a16:creationId xmlns:a16="http://schemas.microsoft.com/office/drawing/2014/main" xmlns="" id="{66080D04-4461-4E5F-A52F-06F5D0C57A39}"/>
                  </a:ext>
                </a:extLst>
              </p:cNvPr>
              <p:cNvSpPr txBox="1"/>
              <p:nvPr/>
            </p:nvSpPr>
            <p:spPr bwMode="gray">
              <a:xfrm>
                <a:off x="7041798" y="2252892"/>
                <a:ext cx="1172790" cy="636038"/>
              </a:xfrm>
              <a:prstGeom prst="rect">
                <a:avLst/>
              </a:prstGeom>
              <a:noFill/>
              <a:ln w="9525">
                <a:solidFill>
                  <a:srgbClr val="6F7878"/>
                </a:solidFill>
              </a:ln>
            </p:spPr>
            <p:txBody>
              <a:bodyPr wrap="square" lIns="0" rIns="0" rtlCol="0">
                <a:norm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0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Products</a:t>
                </a:r>
              </a:p>
            </p:txBody>
          </p:sp>
          <p:sp>
            <p:nvSpPr>
              <p:cNvPr id="154" name="Oval 153">
                <a:extLst>
                  <a:ext uri="{FF2B5EF4-FFF2-40B4-BE49-F238E27FC236}">
                    <a16:creationId xmlns:a16="http://schemas.microsoft.com/office/drawing/2014/main" xmlns="" id="{0E82BB03-8162-4768-B220-888E8A02536A}"/>
                  </a:ext>
                </a:extLst>
              </p:cNvPr>
              <p:cNvSpPr/>
              <p:nvPr/>
            </p:nvSpPr>
            <p:spPr bwMode="gray">
              <a:xfrm>
                <a:off x="3692647" y="2475527"/>
                <a:ext cx="146304" cy="144306"/>
              </a:xfrm>
              <a:prstGeom prst="ellipse">
                <a:avLst/>
              </a:prstGeom>
              <a:solidFill>
                <a:srgbClr val="B9FFE6"/>
              </a:solidFill>
              <a:ln w="12700" cap="flat" cmpd="sng" algn="ctr">
                <a:solidFill>
                  <a:srgbClr val="00A76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A</a:t>
                </a:r>
              </a:p>
            </p:txBody>
          </p:sp>
          <p:sp>
            <p:nvSpPr>
              <p:cNvPr id="155" name="Oval 154">
                <a:extLst>
                  <a:ext uri="{FF2B5EF4-FFF2-40B4-BE49-F238E27FC236}">
                    <a16:creationId xmlns:a16="http://schemas.microsoft.com/office/drawing/2014/main" xmlns="" id="{9CAE106B-7E36-4FCF-9FB8-D11314920903}"/>
                  </a:ext>
                </a:extLst>
              </p:cNvPr>
              <p:cNvSpPr/>
              <p:nvPr/>
            </p:nvSpPr>
            <p:spPr bwMode="gray">
              <a:xfrm>
                <a:off x="3875107" y="2475527"/>
                <a:ext cx="146304" cy="144306"/>
              </a:xfrm>
              <a:prstGeom prst="ellipse">
                <a:avLst/>
              </a:prstGeom>
              <a:solidFill>
                <a:srgbClr val="B9FFE6"/>
              </a:solidFill>
              <a:ln w="12700" cap="flat" cmpd="sng" algn="ctr">
                <a:solidFill>
                  <a:srgbClr val="00A76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B</a:t>
                </a:r>
              </a:p>
            </p:txBody>
          </p:sp>
          <p:sp>
            <p:nvSpPr>
              <p:cNvPr id="166" name="Oval 165">
                <a:extLst>
                  <a:ext uri="{FF2B5EF4-FFF2-40B4-BE49-F238E27FC236}">
                    <a16:creationId xmlns:a16="http://schemas.microsoft.com/office/drawing/2014/main" xmlns="" id="{D4A33C7A-16CE-4A4B-840C-9C5D4E720FDA}"/>
                  </a:ext>
                </a:extLst>
              </p:cNvPr>
              <p:cNvSpPr/>
              <p:nvPr/>
            </p:nvSpPr>
            <p:spPr bwMode="gray">
              <a:xfrm>
                <a:off x="4057567" y="2475527"/>
                <a:ext cx="146304" cy="144306"/>
              </a:xfrm>
              <a:prstGeom prst="ellipse">
                <a:avLst/>
              </a:prstGeom>
              <a:solidFill>
                <a:srgbClr val="B9FFE6"/>
              </a:solidFill>
              <a:ln w="12700" cap="flat" cmpd="sng" algn="ctr">
                <a:solidFill>
                  <a:srgbClr val="00A76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C</a:t>
                </a:r>
              </a:p>
            </p:txBody>
          </p:sp>
          <p:sp>
            <p:nvSpPr>
              <p:cNvPr id="167" name="Oval 166">
                <a:extLst>
                  <a:ext uri="{FF2B5EF4-FFF2-40B4-BE49-F238E27FC236}">
                    <a16:creationId xmlns:a16="http://schemas.microsoft.com/office/drawing/2014/main" xmlns="" id="{1362510E-9E58-409A-AB94-43AED8A87D46}"/>
                  </a:ext>
                </a:extLst>
              </p:cNvPr>
              <p:cNvSpPr/>
              <p:nvPr/>
            </p:nvSpPr>
            <p:spPr bwMode="gray">
              <a:xfrm>
                <a:off x="4240027" y="2475527"/>
                <a:ext cx="146304" cy="144306"/>
              </a:xfrm>
              <a:prstGeom prst="ellipse">
                <a:avLst/>
              </a:prstGeom>
              <a:solidFill>
                <a:srgbClr val="B9FFE6"/>
              </a:solidFill>
              <a:ln w="12700" cap="flat" cmpd="sng" algn="ctr">
                <a:solidFill>
                  <a:srgbClr val="00A76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D</a:t>
                </a:r>
              </a:p>
            </p:txBody>
          </p:sp>
          <p:sp>
            <p:nvSpPr>
              <p:cNvPr id="168" name="Oval 167">
                <a:extLst>
                  <a:ext uri="{FF2B5EF4-FFF2-40B4-BE49-F238E27FC236}">
                    <a16:creationId xmlns:a16="http://schemas.microsoft.com/office/drawing/2014/main" xmlns="" id="{A06B500C-BCEC-4301-A305-D57C74956166}"/>
                  </a:ext>
                </a:extLst>
              </p:cNvPr>
              <p:cNvSpPr/>
              <p:nvPr/>
            </p:nvSpPr>
            <p:spPr bwMode="gray">
              <a:xfrm>
                <a:off x="4422488" y="2475527"/>
                <a:ext cx="146304" cy="144306"/>
              </a:xfrm>
              <a:prstGeom prst="ellipse">
                <a:avLst/>
              </a:prstGeom>
              <a:solidFill>
                <a:srgbClr val="B9FFE6"/>
              </a:solidFill>
              <a:ln w="12700" cap="flat" cmpd="sng" algn="ctr">
                <a:solidFill>
                  <a:srgbClr val="00A76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E</a:t>
                </a:r>
              </a:p>
            </p:txBody>
          </p:sp>
          <p:sp>
            <p:nvSpPr>
              <p:cNvPr id="169" name="Oval 168">
                <a:extLst>
                  <a:ext uri="{FF2B5EF4-FFF2-40B4-BE49-F238E27FC236}">
                    <a16:creationId xmlns:a16="http://schemas.microsoft.com/office/drawing/2014/main" xmlns="" id="{FC0D0862-D885-48DD-B2A8-500701258E76}"/>
                  </a:ext>
                </a:extLst>
              </p:cNvPr>
              <p:cNvSpPr/>
              <p:nvPr/>
            </p:nvSpPr>
            <p:spPr bwMode="gray">
              <a:xfrm>
                <a:off x="4604948" y="2475527"/>
                <a:ext cx="146304" cy="144306"/>
              </a:xfrm>
              <a:prstGeom prst="ellipse">
                <a:avLst/>
              </a:prstGeom>
              <a:solidFill>
                <a:srgbClr val="B9FFE6"/>
              </a:solidFill>
              <a:ln w="12700" cap="flat" cmpd="sng" algn="ctr">
                <a:solidFill>
                  <a:srgbClr val="00A76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F</a:t>
                </a:r>
              </a:p>
            </p:txBody>
          </p:sp>
          <p:sp>
            <p:nvSpPr>
              <p:cNvPr id="170" name="Oval 169">
                <a:extLst>
                  <a:ext uri="{FF2B5EF4-FFF2-40B4-BE49-F238E27FC236}">
                    <a16:creationId xmlns:a16="http://schemas.microsoft.com/office/drawing/2014/main" xmlns="" id="{66343034-3BFD-46FB-9584-EBB000B06562}"/>
                  </a:ext>
                </a:extLst>
              </p:cNvPr>
              <p:cNvSpPr/>
              <p:nvPr/>
            </p:nvSpPr>
            <p:spPr bwMode="gray">
              <a:xfrm>
                <a:off x="3690170" y="2665825"/>
                <a:ext cx="146304" cy="144306"/>
              </a:xfrm>
              <a:prstGeom prst="ellipse">
                <a:avLst/>
              </a:prstGeom>
              <a:solidFill>
                <a:srgbClr val="B9FFE6"/>
              </a:solidFill>
              <a:ln w="12700" cap="flat" cmpd="sng" algn="ctr">
                <a:solidFill>
                  <a:srgbClr val="00A76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G</a:t>
                </a:r>
              </a:p>
            </p:txBody>
          </p:sp>
          <p:sp>
            <p:nvSpPr>
              <p:cNvPr id="171" name="Oval 170">
                <a:extLst>
                  <a:ext uri="{FF2B5EF4-FFF2-40B4-BE49-F238E27FC236}">
                    <a16:creationId xmlns:a16="http://schemas.microsoft.com/office/drawing/2014/main" xmlns="" id="{DDFB08AC-052F-4BC8-B891-802CF577723F}"/>
                  </a:ext>
                </a:extLst>
              </p:cNvPr>
              <p:cNvSpPr/>
              <p:nvPr/>
            </p:nvSpPr>
            <p:spPr bwMode="gray">
              <a:xfrm>
                <a:off x="3872475" y="2665825"/>
                <a:ext cx="146304" cy="144306"/>
              </a:xfrm>
              <a:prstGeom prst="ellipse">
                <a:avLst/>
              </a:prstGeom>
              <a:solidFill>
                <a:srgbClr val="B9FFE6"/>
              </a:solidFill>
              <a:ln w="12700" cap="flat" cmpd="sng" algn="ctr">
                <a:solidFill>
                  <a:srgbClr val="00A76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H</a:t>
                </a:r>
              </a:p>
            </p:txBody>
          </p:sp>
          <p:sp>
            <p:nvSpPr>
              <p:cNvPr id="172" name="Oval 171">
                <a:extLst>
                  <a:ext uri="{FF2B5EF4-FFF2-40B4-BE49-F238E27FC236}">
                    <a16:creationId xmlns:a16="http://schemas.microsoft.com/office/drawing/2014/main" xmlns="" id="{D260B8DB-2812-4F09-8C8B-96C2AE46271E}"/>
                  </a:ext>
                </a:extLst>
              </p:cNvPr>
              <p:cNvSpPr/>
              <p:nvPr/>
            </p:nvSpPr>
            <p:spPr bwMode="gray">
              <a:xfrm>
                <a:off x="4054779" y="2665825"/>
                <a:ext cx="146304" cy="144306"/>
              </a:xfrm>
              <a:prstGeom prst="ellipse">
                <a:avLst/>
              </a:prstGeom>
              <a:solidFill>
                <a:srgbClr val="B9FFE6"/>
              </a:solidFill>
              <a:ln w="12700" cap="flat" cmpd="sng" algn="ctr">
                <a:solidFill>
                  <a:srgbClr val="00A76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I</a:t>
                </a:r>
              </a:p>
            </p:txBody>
          </p:sp>
          <p:sp>
            <p:nvSpPr>
              <p:cNvPr id="173" name="Oval 172">
                <a:extLst>
                  <a:ext uri="{FF2B5EF4-FFF2-40B4-BE49-F238E27FC236}">
                    <a16:creationId xmlns:a16="http://schemas.microsoft.com/office/drawing/2014/main" xmlns="" id="{643EF128-1372-4C4E-AEED-B44800CA5EE0}"/>
                  </a:ext>
                </a:extLst>
              </p:cNvPr>
              <p:cNvSpPr/>
              <p:nvPr/>
            </p:nvSpPr>
            <p:spPr bwMode="gray">
              <a:xfrm>
                <a:off x="4237084" y="2665825"/>
                <a:ext cx="146304" cy="144306"/>
              </a:xfrm>
              <a:prstGeom prst="ellipse">
                <a:avLst/>
              </a:prstGeom>
              <a:solidFill>
                <a:srgbClr val="B9FFE6"/>
              </a:solidFill>
              <a:ln w="12700" cap="flat" cmpd="sng" algn="ctr">
                <a:solidFill>
                  <a:srgbClr val="00A76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J</a:t>
                </a:r>
              </a:p>
            </p:txBody>
          </p:sp>
          <p:sp>
            <p:nvSpPr>
              <p:cNvPr id="176" name="Oval 175">
                <a:extLst>
                  <a:ext uri="{FF2B5EF4-FFF2-40B4-BE49-F238E27FC236}">
                    <a16:creationId xmlns:a16="http://schemas.microsoft.com/office/drawing/2014/main" xmlns="" id="{DFFA8754-357C-42A1-9FAB-1D3BF948BA48}"/>
                  </a:ext>
                </a:extLst>
              </p:cNvPr>
              <p:cNvSpPr/>
              <p:nvPr/>
            </p:nvSpPr>
            <p:spPr bwMode="gray">
              <a:xfrm>
                <a:off x="4419388" y="2665825"/>
                <a:ext cx="146304" cy="144306"/>
              </a:xfrm>
              <a:prstGeom prst="ellipse">
                <a:avLst/>
              </a:prstGeom>
              <a:solidFill>
                <a:srgbClr val="B9FFE6"/>
              </a:solidFill>
              <a:ln w="12700" cap="flat" cmpd="sng" algn="ctr">
                <a:solidFill>
                  <a:srgbClr val="00A76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K</a:t>
                </a:r>
              </a:p>
            </p:txBody>
          </p:sp>
          <p:sp>
            <p:nvSpPr>
              <p:cNvPr id="177" name="Oval 176">
                <a:extLst>
                  <a:ext uri="{FF2B5EF4-FFF2-40B4-BE49-F238E27FC236}">
                    <a16:creationId xmlns:a16="http://schemas.microsoft.com/office/drawing/2014/main" xmlns="" id="{95DE9FD4-C863-4CE1-913B-13E4E5384E18}"/>
                  </a:ext>
                </a:extLst>
              </p:cNvPr>
              <p:cNvSpPr/>
              <p:nvPr/>
            </p:nvSpPr>
            <p:spPr bwMode="gray">
              <a:xfrm>
                <a:off x="4601695" y="2665825"/>
                <a:ext cx="146304" cy="144306"/>
              </a:xfrm>
              <a:prstGeom prst="ellipse">
                <a:avLst/>
              </a:prstGeom>
              <a:solidFill>
                <a:srgbClr val="B9FFE6"/>
              </a:solidFill>
              <a:ln w="12700" cap="flat" cmpd="sng" algn="ctr">
                <a:solidFill>
                  <a:srgbClr val="00A76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L</a:t>
                </a:r>
              </a:p>
            </p:txBody>
          </p:sp>
          <p:sp>
            <p:nvSpPr>
              <p:cNvPr id="178" name="TextBox 177">
                <a:extLst>
                  <a:ext uri="{FF2B5EF4-FFF2-40B4-BE49-F238E27FC236}">
                    <a16:creationId xmlns:a16="http://schemas.microsoft.com/office/drawing/2014/main" xmlns="" id="{AA681056-8053-4530-9086-1327CAF55835}"/>
                  </a:ext>
                </a:extLst>
              </p:cNvPr>
              <p:cNvSpPr txBox="1"/>
              <p:nvPr/>
            </p:nvSpPr>
            <p:spPr bwMode="gray">
              <a:xfrm>
                <a:off x="3626130" y="2249037"/>
                <a:ext cx="1172790" cy="636038"/>
              </a:xfrm>
              <a:prstGeom prst="rect">
                <a:avLst/>
              </a:prstGeom>
              <a:noFill/>
              <a:ln w="9525">
                <a:solidFill>
                  <a:srgbClr val="6F7878"/>
                </a:solidFill>
              </a:ln>
            </p:spPr>
            <p:txBody>
              <a:bodyPr wrap="square" lIns="0" rIns="0" rtlCol="0">
                <a:norm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0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Catalog Items</a:t>
                </a:r>
              </a:p>
            </p:txBody>
          </p:sp>
          <p:sp>
            <p:nvSpPr>
              <p:cNvPr id="141" name="Speech Bubble: Rectangle 140"/>
              <p:cNvSpPr/>
              <p:nvPr/>
            </p:nvSpPr>
            <p:spPr bwMode="gray">
              <a:xfrm>
                <a:off x="5159677" y="1935762"/>
                <a:ext cx="745973" cy="379835"/>
              </a:xfrm>
              <a:prstGeom prst="wedgeRectCallout">
                <a:avLst>
                  <a:gd name="adj1" fmla="val -20833"/>
                  <a:gd name="adj2" fmla="val 72904"/>
                </a:avLst>
              </a:prstGeom>
              <a:solidFill>
                <a:srgbClr val="FFFFFF"/>
              </a:solidFill>
              <a:ln w="12700" cap="flat" cmpd="sng" algn="ctr">
                <a:solidFill>
                  <a:srgbClr val="009AD7"/>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Is Product A</a:t>
                </a:r>
                <a:br>
                  <a:rPr kumimoji="0" lang="en-US" sz="900" b="0" i="0" u="none" strike="noStrike" kern="0" cap="none" spc="0" normalizeH="0" baseline="0" noProof="0" dirty="0" smtClean="0">
                    <a:ln>
                      <a:noFill/>
                    </a:ln>
                    <a:solidFill>
                      <a:srgbClr val="000000"/>
                    </a:solidFill>
                    <a:effectLst/>
                    <a:uLnTx/>
                    <a:uFillTx/>
                    <a:ea typeface="Arial Unicode MS"/>
                    <a:cs typeface="Arial Unicode MS"/>
                  </a:rPr>
                </a:br>
                <a:r>
                  <a:rPr kumimoji="0" lang="en-US" sz="900" b="0" i="0" u="none" strike="noStrike" kern="0" cap="none" spc="0" normalizeH="0" baseline="0" noProof="0" dirty="0" smtClean="0">
                    <a:ln>
                      <a:noFill/>
                    </a:ln>
                    <a:solidFill>
                      <a:srgbClr val="000000"/>
                    </a:solidFill>
                    <a:effectLst/>
                    <a:uLnTx/>
                    <a:uFillTx/>
                    <a:ea typeface="Arial Unicode MS"/>
                    <a:cs typeface="Arial Unicode MS"/>
                  </a:rPr>
                  <a:t>in stock?</a:t>
                </a:r>
              </a:p>
            </p:txBody>
          </p:sp>
          <p:sp>
            <p:nvSpPr>
              <p:cNvPr id="142" name="Speech Bubble: Rectangle 139"/>
              <p:cNvSpPr/>
              <p:nvPr/>
            </p:nvSpPr>
            <p:spPr bwMode="gray">
              <a:xfrm>
                <a:off x="6285309" y="2764808"/>
                <a:ext cx="489325" cy="344771"/>
              </a:xfrm>
              <a:prstGeom prst="wedgeRectCallout">
                <a:avLst>
                  <a:gd name="adj1" fmla="val 17916"/>
                  <a:gd name="adj2" fmla="val -84215"/>
                </a:avLst>
              </a:prstGeom>
              <a:solidFill>
                <a:srgbClr val="FFFFFF"/>
              </a:solidFill>
              <a:ln w="12700" cap="flat" cmpd="sng" algn="ctr">
                <a:solidFill>
                  <a:srgbClr val="009AD7"/>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A is not in stock</a:t>
                </a:r>
              </a:p>
            </p:txBody>
          </p:sp>
          <p:cxnSp>
            <p:nvCxnSpPr>
              <p:cNvPr id="143" name="Straight Arrow Connector 142">
                <a:extLst>
                  <a:ext uri="{FF2B5EF4-FFF2-40B4-BE49-F238E27FC236}">
                    <a16:creationId xmlns:a16="http://schemas.microsoft.com/office/drawing/2014/main" xmlns="" id="{176FB4E5-F640-46EF-A2B4-9553D44A2A62}"/>
                  </a:ext>
                </a:extLst>
              </p:cNvPr>
              <p:cNvCxnSpPr>
                <a:cxnSpLocks/>
              </p:cNvCxnSpPr>
              <p:nvPr/>
            </p:nvCxnSpPr>
            <p:spPr bwMode="gray">
              <a:xfrm>
                <a:off x="5075505" y="2627404"/>
                <a:ext cx="1772633" cy="24"/>
              </a:xfrm>
              <a:prstGeom prst="straightConnector1">
                <a:avLst/>
              </a:prstGeom>
              <a:solidFill>
                <a:srgbClr val="00529B"/>
              </a:solidFill>
              <a:ln w="12700" cap="flat" cmpd="sng" algn="ctr">
                <a:solidFill>
                  <a:srgbClr val="6F7878"/>
                </a:solidFill>
                <a:prstDash val="solid"/>
                <a:round/>
                <a:headEnd type="triangle" w="med" len="med"/>
                <a:tailEnd type="none" w="med" len="med"/>
              </a:ln>
              <a:effectLst/>
            </p:spPr>
          </p:cxnSp>
          <p:sp>
            <p:nvSpPr>
              <p:cNvPr id="147" name="Rectangle 146">
                <a:extLst>
                  <a:ext uri="{FF2B5EF4-FFF2-40B4-BE49-F238E27FC236}">
                    <a16:creationId xmlns:a16="http://schemas.microsoft.com/office/drawing/2014/main" xmlns="" id="{49A73B53-630D-4431-8E9C-351FCD7FB83F}"/>
                  </a:ext>
                </a:extLst>
              </p:cNvPr>
              <p:cNvSpPr/>
              <p:nvPr/>
            </p:nvSpPr>
            <p:spPr bwMode="gray">
              <a:xfrm>
                <a:off x="5775208" y="2355543"/>
                <a:ext cx="324038" cy="301788"/>
              </a:xfrm>
              <a:prstGeom prst="rect">
                <a:avLst/>
              </a:prstGeom>
              <a:solidFill>
                <a:srgbClr val="FFFFFF"/>
              </a:solidFill>
              <a:ln w="9525" cap="flat" cmpd="sng" algn="ctr">
                <a:solidFill>
                  <a:srgbClr val="6F7878"/>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endParaRPr>
              </a:p>
            </p:txBody>
          </p:sp>
          <p:sp>
            <p:nvSpPr>
              <p:cNvPr id="146" name="TextBox 145">
                <a:extLst>
                  <a:ext uri="{FF2B5EF4-FFF2-40B4-BE49-F238E27FC236}">
                    <a16:creationId xmlns:a16="http://schemas.microsoft.com/office/drawing/2014/main" xmlns="" id="{BB3CA021-FF1E-42A5-ADA3-40951A38EC2D}"/>
                  </a:ext>
                </a:extLst>
              </p:cNvPr>
              <p:cNvSpPr txBox="1"/>
              <p:nvPr/>
            </p:nvSpPr>
            <p:spPr bwMode="gray">
              <a:xfrm>
                <a:off x="5532664" y="2667302"/>
                <a:ext cx="815340" cy="225057"/>
              </a:xfrm>
              <a:prstGeom prst="rect">
                <a:avLst/>
              </a:prstGeom>
              <a:noFill/>
            </p:spPr>
            <p:txBody>
              <a:bodyPr wrap="square" rtlCol="0">
                <a:sp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900" b="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Integration</a:t>
                </a:r>
              </a:p>
            </p:txBody>
          </p:sp>
          <p:sp>
            <p:nvSpPr>
              <p:cNvPr id="194" name="Freeform: Shape 210">
                <a:extLst>
                  <a:ext uri="{FF2B5EF4-FFF2-40B4-BE49-F238E27FC236}">
                    <a16:creationId xmlns="" xmlns:a16="http://schemas.microsoft.com/office/drawing/2014/main" id="{AB58E180-755F-4EA2-A4A1-8B0ED204122C}"/>
                  </a:ext>
                </a:extLst>
              </p:cNvPr>
              <p:cNvSpPr>
                <a:spLocks noChangeAspect="1"/>
              </p:cNvSpPr>
              <p:nvPr/>
            </p:nvSpPr>
            <p:spPr bwMode="gray">
              <a:xfrm>
                <a:off x="5809189" y="2378399"/>
                <a:ext cx="256077" cy="256077"/>
              </a:xfrm>
              <a:custGeom>
                <a:avLst/>
                <a:gdLst>
                  <a:gd name="connsiteX0" fmla="*/ 502444 w 542925"/>
                  <a:gd name="connsiteY0" fmla="*/ 207169 h 542925"/>
                  <a:gd name="connsiteX1" fmla="*/ 472345 w 542925"/>
                  <a:gd name="connsiteY1" fmla="*/ 207169 h 542925"/>
                  <a:gd name="connsiteX2" fmla="*/ 461391 w 542925"/>
                  <a:gd name="connsiteY2" fmla="*/ 180594 h 542925"/>
                  <a:gd name="connsiteX3" fmla="*/ 482632 w 542925"/>
                  <a:gd name="connsiteY3" fmla="*/ 159353 h 542925"/>
                  <a:gd name="connsiteX4" fmla="*/ 509588 w 542925"/>
                  <a:gd name="connsiteY4" fmla="*/ 132398 h 542925"/>
                  <a:gd name="connsiteX5" fmla="*/ 482632 w 542925"/>
                  <a:gd name="connsiteY5" fmla="*/ 105442 h 542925"/>
                  <a:gd name="connsiteX6" fmla="*/ 442246 w 542925"/>
                  <a:gd name="connsiteY6" fmla="*/ 65056 h 542925"/>
                  <a:gd name="connsiteX7" fmla="*/ 415290 w 542925"/>
                  <a:gd name="connsiteY7" fmla="*/ 38100 h 542925"/>
                  <a:gd name="connsiteX8" fmla="*/ 388334 w 542925"/>
                  <a:gd name="connsiteY8" fmla="*/ 65056 h 542925"/>
                  <a:gd name="connsiteX9" fmla="*/ 367094 w 542925"/>
                  <a:gd name="connsiteY9" fmla="*/ 86297 h 542925"/>
                  <a:gd name="connsiteX10" fmla="*/ 340519 w 542925"/>
                  <a:gd name="connsiteY10" fmla="*/ 75343 h 542925"/>
                  <a:gd name="connsiteX11" fmla="*/ 340519 w 542925"/>
                  <a:gd name="connsiteY11" fmla="*/ 45244 h 542925"/>
                  <a:gd name="connsiteX12" fmla="*/ 340519 w 542925"/>
                  <a:gd name="connsiteY12" fmla="*/ 7144 h 542925"/>
                  <a:gd name="connsiteX13" fmla="*/ 302419 w 542925"/>
                  <a:gd name="connsiteY13" fmla="*/ 7144 h 542925"/>
                  <a:gd name="connsiteX14" fmla="*/ 245269 w 542925"/>
                  <a:gd name="connsiteY14" fmla="*/ 7144 h 542925"/>
                  <a:gd name="connsiteX15" fmla="*/ 207169 w 542925"/>
                  <a:gd name="connsiteY15" fmla="*/ 7144 h 542925"/>
                  <a:gd name="connsiteX16" fmla="*/ 207169 w 542925"/>
                  <a:gd name="connsiteY16" fmla="*/ 45244 h 542925"/>
                  <a:gd name="connsiteX17" fmla="*/ 207169 w 542925"/>
                  <a:gd name="connsiteY17" fmla="*/ 75343 h 542925"/>
                  <a:gd name="connsiteX18" fmla="*/ 180594 w 542925"/>
                  <a:gd name="connsiteY18" fmla="*/ 86297 h 542925"/>
                  <a:gd name="connsiteX19" fmla="*/ 159353 w 542925"/>
                  <a:gd name="connsiteY19" fmla="*/ 65056 h 542925"/>
                  <a:gd name="connsiteX20" fmla="*/ 132398 w 542925"/>
                  <a:gd name="connsiteY20" fmla="*/ 38100 h 542925"/>
                  <a:gd name="connsiteX21" fmla="*/ 105442 w 542925"/>
                  <a:gd name="connsiteY21" fmla="*/ 65056 h 542925"/>
                  <a:gd name="connsiteX22" fmla="*/ 65056 w 542925"/>
                  <a:gd name="connsiteY22" fmla="*/ 105442 h 542925"/>
                  <a:gd name="connsiteX23" fmla="*/ 38100 w 542925"/>
                  <a:gd name="connsiteY23" fmla="*/ 132398 h 542925"/>
                  <a:gd name="connsiteX24" fmla="*/ 65056 w 542925"/>
                  <a:gd name="connsiteY24" fmla="*/ 159353 h 542925"/>
                  <a:gd name="connsiteX25" fmla="*/ 86297 w 542925"/>
                  <a:gd name="connsiteY25" fmla="*/ 180594 h 542925"/>
                  <a:gd name="connsiteX26" fmla="*/ 75343 w 542925"/>
                  <a:gd name="connsiteY26" fmla="*/ 207169 h 542925"/>
                  <a:gd name="connsiteX27" fmla="*/ 45244 w 542925"/>
                  <a:gd name="connsiteY27" fmla="*/ 207169 h 542925"/>
                  <a:gd name="connsiteX28" fmla="*/ 7144 w 542925"/>
                  <a:gd name="connsiteY28" fmla="*/ 207169 h 542925"/>
                  <a:gd name="connsiteX29" fmla="*/ 7144 w 542925"/>
                  <a:gd name="connsiteY29" fmla="*/ 245269 h 542925"/>
                  <a:gd name="connsiteX30" fmla="*/ 7144 w 542925"/>
                  <a:gd name="connsiteY30" fmla="*/ 302419 h 542925"/>
                  <a:gd name="connsiteX31" fmla="*/ 7144 w 542925"/>
                  <a:gd name="connsiteY31" fmla="*/ 340519 h 542925"/>
                  <a:gd name="connsiteX32" fmla="*/ 45244 w 542925"/>
                  <a:gd name="connsiteY32" fmla="*/ 340519 h 542925"/>
                  <a:gd name="connsiteX33" fmla="*/ 75343 w 542925"/>
                  <a:gd name="connsiteY33" fmla="*/ 340519 h 542925"/>
                  <a:gd name="connsiteX34" fmla="*/ 86297 w 542925"/>
                  <a:gd name="connsiteY34" fmla="*/ 367094 h 542925"/>
                  <a:gd name="connsiteX35" fmla="*/ 65056 w 542925"/>
                  <a:gd name="connsiteY35" fmla="*/ 388334 h 542925"/>
                  <a:gd name="connsiteX36" fmla="*/ 38100 w 542925"/>
                  <a:gd name="connsiteY36" fmla="*/ 415290 h 542925"/>
                  <a:gd name="connsiteX37" fmla="*/ 65056 w 542925"/>
                  <a:gd name="connsiteY37" fmla="*/ 442246 h 542925"/>
                  <a:gd name="connsiteX38" fmla="*/ 105442 w 542925"/>
                  <a:gd name="connsiteY38" fmla="*/ 482632 h 542925"/>
                  <a:gd name="connsiteX39" fmla="*/ 132398 w 542925"/>
                  <a:gd name="connsiteY39" fmla="*/ 509588 h 542925"/>
                  <a:gd name="connsiteX40" fmla="*/ 159353 w 542925"/>
                  <a:gd name="connsiteY40" fmla="*/ 482632 h 542925"/>
                  <a:gd name="connsiteX41" fmla="*/ 180594 w 542925"/>
                  <a:gd name="connsiteY41" fmla="*/ 461391 h 542925"/>
                  <a:gd name="connsiteX42" fmla="*/ 207169 w 542925"/>
                  <a:gd name="connsiteY42" fmla="*/ 472345 h 542925"/>
                  <a:gd name="connsiteX43" fmla="*/ 207169 w 542925"/>
                  <a:gd name="connsiteY43" fmla="*/ 502444 h 542925"/>
                  <a:gd name="connsiteX44" fmla="*/ 207169 w 542925"/>
                  <a:gd name="connsiteY44" fmla="*/ 540544 h 542925"/>
                  <a:gd name="connsiteX45" fmla="*/ 245269 w 542925"/>
                  <a:gd name="connsiteY45" fmla="*/ 540544 h 542925"/>
                  <a:gd name="connsiteX46" fmla="*/ 302419 w 542925"/>
                  <a:gd name="connsiteY46" fmla="*/ 540544 h 542925"/>
                  <a:gd name="connsiteX47" fmla="*/ 340519 w 542925"/>
                  <a:gd name="connsiteY47" fmla="*/ 540544 h 542925"/>
                  <a:gd name="connsiteX48" fmla="*/ 340519 w 542925"/>
                  <a:gd name="connsiteY48" fmla="*/ 502444 h 542925"/>
                  <a:gd name="connsiteX49" fmla="*/ 340519 w 542925"/>
                  <a:gd name="connsiteY49" fmla="*/ 472345 h 542925"/>
                  <a:gd name="connsiteX50" fmla="*/ 367094 w 542925"/>
                  <a:gd name="connsiteY50" fmla="*/ 461391 h 542925"/>
                  <a:gd name="connsiteX51" fmla="*/ 388334 w 542925"/>
                  <a:gd name="connsiteY51" fmla="*/ 482632 h 542925"/>
                  <a:gd name="connsiteX52" fmla="*/ 415290 w 542925"/>
                  <a:gd name="connsiteY52" fmla="*/ 509588 h 542925"/>
                  <a:gd name="connsiteX53" fmla="*/ 442246 w 542925"/>
                  <a:gd name="connsiteY53" fmla="*/ 482632 h 542925"/>
                  <a:gd name="connsiteX54" fmla="*/ 482632 w 542925"/>
                  <a:gd name="connsiteY54" fmla="*/ 442246 h 542925"/>
                  <a:gd name="connsiteX55" fmla="*/ 509588 w 542925"/>
                  <a:gd name="connsiteY55" fmla="*/ 415290 h 542925"/>
                  <a:gd name="connsiteX56" fmla="*/ 482632 w 542925"/>
                  <a:gd name="connsiteY56" fmla="*/ 388334 h 542925"/>
                  <a:gd name="connsiteX57" fmla="*/ 461391 w 542925"/>
                  <a:gd name="connsiteY57" fmla="*/ 367094 h 542925"/>
                  <a:gd name="connsiteX58" fmla="*/ 472345 w 542925"/>
                  <a:gd name="connsiteY58" fmla="*/ 340519 h 542925"/>
                  <a:gd name="connsiteX59" fmla="*/ 502444 w 542925"/>
                  <a:gd name="connsiteY59" fmla="*/ 340519 h 542925"/>
                  <a:gd name="connsiteX60" fmla="*/ 540544 w 542925"/>
                  <a:gd name="connsiteY60" fmla="*/ 340519 h 542925"/>
                  <a:gd name="connsiteX61" fmla="*/ 540544 w 542925"/>
                  <a:gd name="connsiteY61" fmla="*/ 302419 h 542925"/>
                  <a:gd name="connsiteX62" fmla="*/ 540544 w 542925"/>
                  <a:gd name="connsiteY62" fmla="*/ 245269 h 542925"/>
                  <a:gd name="connsiteX63" fmla="*/ 540544 w 542925"/>
                  <a:gd name="connsiteY63" fmla="*/ 207169 h 542925"/>
                  <a:gd name="connsiteX64" fmla="*/ 502444 w 542925"/>
                  <a:gd name="connsiteY64" fmla="*/ 207169 h 542925"/>
                  <a:gd name="connsiteX65" fmla="*/ 502444 w 542925"/>
                  <a:gd name="connsiteY65" fmla="*/ 302419 h 542925"/>
                  <a:gd name="connsiteX66" fmla="*/ 442722 w 542925"/>
                  <a:gd name="connsiteY66" fmla="*/ 302419 h 542925"/>
                  <a:gd name="connsiteX67" fmla="*/ 413480 w 542925"/>
                  <a:gd name="connsiteY67" fmla="*/ 373094 h 542925"/>
                  <a:gd name="connsiteX68" fmla="*/ 455676 w 542925"/>
                  <a:gd name="connsiteY68" fmla="*/ 415290 h 542925"/>
                  <a:gd name="connsiteX69" fmla="*/ 415290 w 542925"/>
                  <a:gd name="connsiteY69" fmla="*/ 455676 h 542925"/>
                  <a:gd name="connsiteX70" fmla="*/ 373094 w 542925"/>
                  <a:gd name="connsiteY70" fmla="*/ 413480 h 542925"/>
                  <a:gd name="connsiteX71" fmla="*/ 302419 w 542925"/>
                  <a:gd name="connsiteY71" fmla="*/ 442722 h 542925"/>
                  <a:gd name="connsiteX72" fmla="*/ 302419 w 542925"/>
                  <a:gd name="connsiteY72" fmla="*/ 502444 h 542925"/>
                  <a:gd name="connsiteX73" fmla="*/ 245269 w 542925"/>
                  <a:gd name="connsiteY73" fmla="*/ 502444 h 542925"/>
                  <a:gd name="connsiteX74" fmla="*/ 245269 w 542925"/>
                  <a:gd name="connsiteY74" fmla="*/ 442722 h 542925"/>
                  <a:gd name="connsiteX75" fmla="*/ 174593 w 542925"/>
                  <a:gd name="connsiteY75" fmla="*/ 413480 h 542925"/>
                  <a:gd name="connsiteX76" fmla="*/ 132398 w 542925"/>
                  <a:gd name="connsiteY76" fmla="*/ 455676 h 542925"/>
                  <a:gd name="connsiteX77" fmla="*/ 92012 w 542925"/>
                  <a:gd name="connsiteY77" fmla="*/ 415290 h 542925"/>
                  <a:gd name="connsiteX78" fmla="*/ 134207 w 542925"/>
                  <a:gd name="connsiteY78" fmla="*/ 373094 h 542925"/>
                  <a:gd name="connsiteX79" fmla="*/ 104966 w 542925"/>
                  <a:gd name="connsiteY79" fmla="*/ 302419 h 542925"/>
                  <a:gd name="connsiteX80" fmla="*/ 45244 w 542925"/>
                  <a:gd name="connsiteY80" fmla="*/ 302419 h 542925"/>
                  <a:gd name="connsiteX81" fmla="*/ 45244 w 542925"/>
                  <a:gd name="connsiteY81" fmla="*/ 245269 h 542925"/>
                  <a:gd name="connsiteX82" fmla="*/ 104966 w 542925"/>
                  <a:gd name="connsiteY82" fmla="*/ 245269 h 542925"/>
                  <a:gd name="connsiteX83" fmla="*/ 134207 w 542925"/>
                  <a:gd name="connsiteY83" fmla="*/ 174593 h 542925"/>
                  <a:gd name="connsiteX84" fmla="*/ 92012 w 542925"/>
                  <a:gd name="connsiteY84" fmla="*/ 132398 h 542925"/>
                  <a:gd name="connsiteX85" fmla="*/ 132398 w 542925"/>
                  <a:gd name="connsiteY85" fmla="*/ 92012 h 542925"/>
                  <a:gd name="connsiteX86" fmla="*/ 174593 w 542925"/>
                  <a:gd name="connsiteY86" fmla="*/ 134207 h 542925"/>
                  <a:gd name="connsiteX87" fmla="*/ 245269 w 542925"/>
                  <a:gd name="connsiteY87" fmla="*/ 104966 h 542925"/>
                  <a:gd name="connsiteX88" fmla="*/ 245269 w 542925"/>
                  <a:gd name="connsiteY88" fmla="*/ 45244 h 542925"/>
                  <a:gd name="connsiteX89" fmla="*/ 302419 w 542925"/>
                  <a:gd name="connsiteY89" fmla="*/ 45244 h 542925"/>
                  <a:gd name="connsiteX90" fmla="*/ 302419 w 542925"/>
                  <a:gd name="connsiteY90" fmla="*/ 104966 h 542925"/>
                  <a:gd name="connsiteX91" fmla="*/ 373094 w 542925"/>
                  <a:gd name="connsiteY91" fmla="*/ 134207 h 542925"/>
                  <a:gd name="connsiteX92" fmla="*/ 415290 w 542925"/>
                  <a:gd name="connsiteY92" fmla="*/ 92012 h 542925"/>
                  <a:gd name="connsiteX93" fmla="*/ 455676 w 542925"/>
                  <a:gd name="connsiteY93" fmla="*/ 132398 h 542925"/>
                  <a:gd name="connsiteX94" fmla="*/ 413480 w 542925"/>
                  <a:gd name="connsiteY94" fmla="*/ 174593 h 542925"/>
                  <a:gd name="connsiteX95" fmla="*/ 442722 w 542925"/>
                  <a:gd name="connsiteY95" fmla="*/ 245269 h 542925"/>
                  <a:gd name="connsiteX96" fmla="*/ 502444 w 542925"/>
                  <a:gd name="connsiteY96" fmla="*/ 245269 h 542925"/>
                  <a:gd name="connsiteX97" fmla="*/ 502444 w 542925"/>
                  <a:gd name="connsiteY97" fmla="*/ 302419 h 542925"/>
                  <a:gd name="connsiteX98" fmla="*/ 273844 w 542925"/>
                  <a:gd name="connsiteY98" fmla="*/ 150019 h 542925"/>
                  <a:gd name="connsiteX99" fmla="*/ 150019 w 542925"/>
                  <a:gd name="connsiteY99" fmla="*/ 273844 h 542925"/>
                  <a:gd name="connsiteX100" fmla="*/ 273844 w 542925"/>
                  <a:gd name="connsiteY100" fmla="*/ 397669 h 542925"/>
                  <a:gd name="connsiteX101" fmla="*/ 397669 w 542925"/>
                  <a:gd name="connsiteY101" fmla="*/ 273844 h 542925"/>
                  <a:gd name="connsiteX102" fmla="*/ 273844 w 542925"/>
                  <a:gd name="connsiteY102" fmla="*/ 150019 h 542925"/>
                  <a:gd name="connsiteX103" fmla="*/ 273844 w 542925"/>
                  <a:gd name="connsiteY103" fmla="*/ 359569 h 542925"/>
                  <a:gd name="connsiteX104" fmla="*/ 188119 w 542925"/>
                  <a:gd name="connsiteY104" fmla="*/ 273844 h 542925"/>
                  <a:gd name="connsiteX105" fmla="*/ 273844 w 542925"/>
                  <a:gd name="connsiteY105" fmla="*/ 188119 h 542925"/>
                  <a:gd name="connsiteX106" fmla="*/ 359569 w 542925"/>
                  <a:gd name="connsiteY106" fmla="*/ 273844 h 542925"/>
                  <a:gd name="connsiteX107" fmla="*/ 273844 w 542925"/>
                  <a:gd name="connsiteY107" fmla="*/ 359569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542925" h="542925">
                    <a:moveTo>
                      <a:pt x="502444" y="207169"/>
                    </a:moveTo>
                    <a:lnTo>
                      <a:pt x="472345" y="207169"/>
                    </a:lnTo>
                    <a:cubicBezTo>
                      <a:pt x="469297" y="198025"/>
                      <a:pt x="465677" y="189167"/>
                      <a:pt x="461391" y="180594"/>
                    </a:cubicBezTo>
                    <a:lnTo>
                      <a:pt x="482632" y="159353"/>
                    </a:lnTo>
                    <a:lnTo>
                      <a:pt x="509588" y="132398"/>
                    </a:lnTo>
                    <a:lnTo>
                      <a:pt x="482632" y="105442"/>
                    </a:lnTo>
                    <a:lnTo>
                      <a:pt x="442246" y="65056"/>
                    </a:lnTo>
                    <a:lnTo>
                      <a:pt x="415290" y="38100"/>
                    </a:lnTo>
                    <a:lnTo>
                      <a:pt x="388334" y="65056"/>
                    </a:lnTo>
                    <a:lnTo>
                      <a:pt x="367094" y="86297"/>
                    </a:lnTo>
                    <a:cubicBezTo>
                      <a:pt x="358521" y="82010"/>
                      <a:pt x="349663" y="78391"/>
                      <a:pt x="340519" y="75343"/>
                    </a:cubicBezTo>
                    <a:lnTo>
                      <a:pt x="340519" y="45244"/>
                    </a:lnTo>
                    <a:lnTo>
                      <a:pt x="340519" y="7144"/>
                    </a:lnTo>
                    <a:lnTo>
                      <a:pt x="302419" y="7144"/>
                    </a:lnTo>
                    <a:lnTo>
                      <a:pt x="245269" y="7144"/>
                    </a:lnTo>
                    <a:lnTo>
                      <a:pt x="207169" y="7144"/>
                    </a:lnTo>
                    <a:lnTo>
                      <a:pt x="207169" y="45244"/>
                    </a:lnTo>
                    <a:lnTo>
                      <a:pt x="207169" y="75343"/>
                    </a:lnTo>
                    <a:cubicBezTo>
                      <a:pt x="198025" y="78391"/>
                      <a:pt x="189167" y="82010"/>
                      <a:pt x="180594" y="86297"/>
                    </a:cubicBezTo>
                    <a:lnTo>
                      <a:pt x="159353" y="65056"/>
                    </a:lnTo>
                    <a:lnTo>
                      <a:pt x="132398" y="38100"/>
                    </a:lnTo>
                    <a:lnTo>
                      <a:pt x="105442" y="65056"/>
                    </a:lnTo>
                    <a:lnTo>
                      <a:pt x="65056" y="105442"/>
                    </a:lnTo>
                    <a:lnTo>
                      <a:pt x="38100" y="132398"/>
                    </a:lnTo>
                    <a:lnTo>
                      <a:pt x="65056" y="159353"/>
                    </a:lnTo>
                    <a:lnTo>
                      <a:pt x="86297" y="180594"/>
                    </a:lnTo>
                    <a:cubicBezTo>
                      <a:pt x="82010" y="189167"/>
                      <a:pt x="78391" y="198025"/>
                      <a:pt x="75343" y="207169"/>
                    </a:cubicBezTo>
                    <a:lnTo>
                      <a:pt x="45244" y="207169"/>
                    </a:lnTo>
                    <a:lnTo>
                      <a:pt x="7144" y="207169"/>
                    </a:lnTo>
                    <a:lnTo>
                      <a:pt x="7144" y="245269"/>
                    </a:lnTo>
                    <a:lnTo>
                      <a:pt x="7144" y="302419"/>
                    </a:lnTo>
                    <a:lnTo>
                      <a:pt x="7144" y="340519"/>
                    </a:lnTo>
                    <a:lnTo>
                      <a:pt x="45244" y="340519"/>
                    </a:lnTo>
                    <a:lnTo>
                      <a:pt x="75343" y="340519"/>
                    </a:lnTo>
                    <a:cubicBezTo>
                      <a:pt x="78391" y="349663"/>
                      <a:pt x="82010" y="358521"/>
                      <a:pt x="86297" y="367094"/>
                    </a:cubicBezTo>
                    <a:lnTo>
                      <a:pt x="65056" y="388334"/>
                    </a:lnTo>
                    <a:lnTo>
                      <a:pt x="38100" y="415290"/>
                    </a:lnTo>
                    <a:lnTo>
                      <a:pt x="65056" y="442246"/>
                    </a:lnTo>
                    <a:lnTo>
                      <a:pt x="105442" y="482632"/>
                    </a:lnTo>
                    <a:lnTo>
                      <a:pt x="132398" y="509588"/>
                    </a:lnTo>
                    <a:lnTo>
                      <a:pt x="159353" y="482632"/>
                    </a:lnTo>
                    <a:lnTo>
                      <a:pt x="180594" y="461391"/>
                    </a:lnTo>
                    <a:cubicBezTo>
                      <a:pt x="189167" y="465677"/>
                      <a:pt x="198025" y="469297"/>
                      <a:pt x="207169" y="472345"/>
                    </a:cubicBezTo>
                    <a:lnTo>
                      <a:pt x="207169" y="502444"/>
                    </a:lnTo>
                    <a:lnTo>
                      <a:pt x="207169" y="540544"/>
                    </a:lnTo>
                    <a:lnTo>
                      <a:pt x="245269" y="540544"/>
                    </a:lnTo>
                    <a:lnTo>
                      <a:pt x="302419" y="540544"/>
                    </a:lnTo>
                    <a:lnTo>
                      <a:pt x="340519" y="540544"/>
                    </a:lnTo>
                    <a:lnTo>
                      <a:pt x="340519" y="502444"/>
                    </a:lnTo>
                    <a:lnTo>
                      <a:pt x="340519" y="472345"/>
                    </a:lnTo>
                    <a:cubicBezTo>
                      <a:pt x="349663" y="469297"/>
                      <a:pt x="358521" y="465677"/>
                      <a:pt x="367094" y="461391"/>
                    </a:cubicBezTo>
                    <a:lnTo>
                      <a:pt x="388334" y="482632"/>
                    </a:lnTo>
                    <a:lnTo>
                      <a:pt x="415290" y="509588"/>
                    </a:lnTo>
                    <a:lnTo>
                      <a:pt x="442246" y="482632"/>
                    </a:lnTo>
                    <a:lnTo>
                      <a:pt x="482632" y="442246"/>
                    </a:lnTo>
                    <a:lnTo>
                      <a:pt x="509588" y="415290"/>
                    </a:lnTo>
                    <a:lnTo>
                      <a:pt x="482632" y="388334"/>
                    </a:lnTo>
                    <a:lnTo>
                      <a:pt x="461391" y="367094"/>
                    </a:lnTo>
                    <a:cubicBezTo>
                      <a:pt x="465677" y="358521"/>
                      <a:pt x="469297" y="349663"/>
                      <a:pt x="472345" y="340519"/>
                    </a:cubicBezTo>
                    <a:lnTo>
                      <a:pt x="502444" y="340519"/>
                    </a:lnTo>
                    <a:lnTo>
                      <a:pt x="540544" y="340519"/>
                    </a:lnTo>
                    <a:lnTo>
                      <a:pt x="540544" y="302419"/>
                    </a:lnTo>
                    <a:lnTo>
                      <a:pt x="540544" y="245269"/>
                    </a:lnTo>
                    <a:lnTo>
                      <a:pt x="540544" y="207169"/>
                    </a:lnTo>
                    <a:lnTo>
                      <a:pt x="502444" y="207169"/>
                    </a:lnTo>
                    <a:close/>
                    <a:moveTo>
                      <a:pt x="502444" y="302419"/>
                    </a:moveTo>
                    <a:lnTo>
                      <a:pt x="442722" y="302419"/>
                    </a:lnTo>
                    <a:cubicBezTo>
                      <a:pt x="438341" y="328422"/>
                      <a:pt x="428149" y="352425"/>
                      <a:pt x="413480" y="373094"/>
                    </a:cubicBezTo>
                    <a:lnTo>
                      <a:pt x="455676" y="415290"/>
                    </a:lnTo>
                    <a:lnTo>
                      <a:pt x="415290" y="455676"/>
                    </a:lnTo>
                    <a:lnTo>
                      <a:pt x="373094" y="413480"/>
                    </a:lnTo>
                    <a:cubicBezTo>
                      <a:pt x="352425" y="428149"/>
                      <a:pt x="328422" y="438341"/>
                      <a:pt x="302419" y="442722"/>
                    </a:cubicBezTo>
                    <a:lnTo>
                      <a:pt x="302419" y="502444"/>
                    </a:lnTo>
                    <a:lnTo>
                      <a:pt x="245269" y="502444"/>
                    </a:lnTo>
                    <a:lnTo>
                      <a:pt x="245269" y="442722"/>
                    </a:lnTo>
                    <a:cubicBezTo>
                      <a:pt x="219266" y="438341"/>
                      <a:pt x="195263" y="428149"/>
                      <a:pt x="174593" y="413480"/>
                    </a:cubicBezTo>
                    <a:lnTo>
                      <a:pt x="132398" y="455676"/>
                    </a:lnTo>
                    <a:lnTo>
                      <a:pt x="92012" y="415290"/>
                    </a:lnTo>
                    <a:lnTo>
                      <a:pt x="134207" y="373094"/>
                    </a:lnTo>
                    <a:cubicBezTo>
                      <a:pt x="119539" y="352425"/>
                      <a:pt x="109347" y="328422"/>
                      <a:pt x="104966" y="302419"/>
                    </a:cubicBezTo>
                    <a:lnTo>
                      <a:pt x="45244" y="302419"/>
                    </a:lnTo>
                    <a:lnTo>
                      <a:pt x="45244" y="245269"/>
                    </a:lnTo>
                    <a:lnTo>
                      <a:pt x="104966" y="245269"/>
                    </a:lnTo>
                    <a:cubicBezTo>
                      <a:pt x="109347" y="219266"/>
                      <a:pt x="119539" y="195263"/>
                      <a:pt x="134207" y="174593"/>
                    </a:cubicBezTo>
                    <a:lnTo>
                      <a:pt x="92012" y="132398"/>
                    </a:lnTo>
                    <a:lnTo>
                      <a:pt x="132398" y="92012"/>
                    </a:lnTo>
                    <a:lnTo>
                      <a:pt x="174593" y="134207"/>
                    </a:lnTo>
                    <a:cubicBezTo>
                      <a:pt x="195263" y="119539"/>
                      <a:pt x="219266" y="109347"/>
                      <a:pt x="245269" y="104966"/>
                    </a:cubicBezTo>
                    <a:lnTo>
                      <a:pt x="245269" y="45244"/>
                    </a:lnTo>
                    <a:lnTo>
                      <a:pt x="302419" y="45244"/>
                    </a:lnTo>
                    <a:lnTo>
                      <a:pt x="302419" y="104966"/>
                    </a:lnTo>
                    <a:cubicBezTo>
                      <a:pt x="328422" y="109347"/>
                      <a:pt x="352425" y="119539"/>
                      <a:pt x="373094" y="134207"/>
                    </a:cubicBezTo>
                    <a:lnTo>
                      <a:pt x="415290" y="92012"/>
                    </a:lnTo>
                    <a:lnTo>
                      <a:pt x="455676" y="132398"/>
                    </a:lnTo>
                    <a:lnTo>
                      <a:pt x="413480" y="174593"/>
                    </a:lnTo>
                    <a:cubicBezTo>
                      <a:pt x="428149" y="195263"/>
                      <a:pt x="438341" y="219266"/>
                      <a:pt x="442722" y="245269"/>
                    </a:cubicBezTo>
                    <a:lnTo>
                      <a:pt x="502444" y="245269"/>
                    </a:lnTo>
                    <a:lnTo>
                      <a:pt x="502444" y="302419"/>
                    </a:lnTo>
                    <a:close/>
                    <a:moveTo>
                      <a:pt x="273844" y="150019"/>
                    </a:moveTo>
                    <a:cubicBezTo>
                      <a:pt x="205550" y="150019"/>
                      <a:pt x="150019" y="205550"/>
                      <a:pt x="150019" y="273844"/>
                    </a:cubicBezTo>
                    <a:cubicBezTo>
                      <a:pt x="150019" y="342138"/>
                      <a:pt x="205550" y="397669"/>
                      <a:pt x="273844" y="397669"/>
                    </a:cubicBezTo>
                    <a:cubicBezTo>
                      <a:pt x="342138" y="397669"/>
                      <a:pt x="397669" y="342138"/>
                      <a:pt x="397669" y="273844"/>
                    </a:cubicBezTo>
                    <a:cubicBezTo>
                      <a:pt x="397669" y="205550"/>
                      <a:pt x="342138" y="150019"/>
                      <a:pt x="273844" y="150019"/>
                    </a:cubicBezTo>
                    <a:close/>
                    <a:moveTo>
                      <a:pt x="273844" y="359569"/>
                    </a:moveTo>
                    <a:cubicBezTo>
                      <a:pt x="226505" y="359569"/>
                      <a:pt x="188119" y="321183"/>
                      <a:pt x="188119" y="273844"/>
                    </a:cubicBezTo>
                    <a:cubicBezTo>
                      <a:pt x="188119" y="226505"/>
                      <a:pt x="226505" y="188119"/>
                      <a:pt x="273844" y="188119"/>
                    </a:cubicBezTo>
                    <a:cubicBezTo>
                      <a:pt x="321183" y="188119"/>
                      <a:pt x="359569" y="226505"/>
                      <a:pt x="359569" y="273844"/>
                    </a:cubicBezTo>
                    <a:cubicBezTo>
                      <a:pt x="359569" y="321183"/>
                      <a:pt x="321183" y="359569"/>
                      <a:pt x="273844" y="359569"/>
                    </a:cubicBezTo>
                    <a:close/>
                  </a:path>
                </a:pathLst>
              </a:custGeom>
              <a:solidFill>
                <a:srgbClr val="002856"/>
              </a:solidFill>
              <a:ln w="9525" cap="flat">
                <a:noFill/>
                <a:prstDash val="solid"/>
                <a:miter/>
              </a:ln>
            </p:spPr>
            <p:txBody>
              <a:bodyPr rtlCol="0" anchor="ctr"/>
              <a:lstStyle/>
              <a:p>
                <a:pPr>
                  <a:buClr>
                    <a:srgbClr val="000000"/>
                  </a:buClr>
                  <a:buFont typeface="Arial"/>
                  <a:buNone/>
                </a:pPr>
                <a:endParaRPr lang="en-US" sz="1400" kern="0" dirty="0">
                  <a:solidFill>
                    <a:srgbClr val="000000"/>
                  </a:solidFill>
                  <a:cs typeface="Arial"/>
                  <a:sym typeface="Arial"/>
                </a:endParaRPr>
              </a:p>
            </p:txBody>
          </p:sp>
        </p:grpSp>
      </p:grpSp>
    </p:spTree>
    <p:extLst>
      <p:ext uri="{BB962C8B-B14F-4D97-AF65-F5344CB8AC3E}">
        <p14:creationId xmlns:p14="http://schemas.microsoft.com/office/powerpoint/2010/main" val="3803574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3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bwMode="gray"/>
        <p:txBody>
          <a:bodyPr/>
          <a:lstStyle/>
          <a:p>
            <a:r>
              <a:rPr lang="en-US" dirty="0" smtClean="0"/>
              <a:t>Figure 14</a:t>
            </a:r>
            <a:endParaRPr lang="en-US" dirty="0"/>
          </a:p>
        </p:txBody>
      </p:sp>
      <p:grpSp>
        <p:nvGrpSpPr>
          <p:cNvPr id="5" name="Group 4"/>
          <p:cNvGrpSpPr/>
          <p:nvPr/>
        </p:nvGrpSpPr>
        <p:grpSpPr bwMode="gray">
          <a:xfrm>
            <a:off x="3147060" y="1418994"/>
            <a:ext cx="5897880" cy="3464155"/>
            <a:chOff x="3147060" y="1418994"/>
            <a:chExt cx="5897880" cy="3464155"/>
          </a:xfrm>
        </p:grpSpPr>
        <p:grpSp>
          <p:nvGrpSpPr>
            <p:cNvPr id="362" name="Group 361"/>
            <p:cNvGrpSpPr/>
            <p:nvPr/>
          </p:nvGrpSpPr>
          <p:grpSpPr bwMode="gray">
            <a:xfrm>
              <a:off x="3147060" y="1418994"/>
              <a:ext cx="5897880" cy="3464155"/>
              <a:chOff x="1752600" y="1492180"/>
              <a:chExt cx="5897880" cy="3464155"/>
            </a:xfrm>
          </p:grpSpPr>
          <p:sp>
            <p:nvSpPr>
              <p:cNvPr id="174" name="Rectangle 173">
                <a:extLst>
                  <a:ext uri="{FF2B5EF4-FFF2-40B4-BE49-F238E27FC236}">
                    <a16:creationId xmlns:a16="http://schemas.microsoft.com/office/drawing/2014/main" xmlns="" id="{8D1F785B-54F8-412C-9750-5913930BB648}"/>
                  </a:ext>
                </a:extLst>
              </p:cNvPr>
              <p:cNvSpPr/>
              <p:nvPr/>
            </p:nvSpPr>
            <p:spPr bwMode="gray">
              <a:xfrm>
                <a:off x="1752600" y="1492180"/>
                <a:ext cx="5897880" cy="3464155"/>
              </a:xfrm>
              <a:prstGeom prst="rect">
                <a:avLst/>
              </a:prstGeom>
              <a:no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s</a:t>
                </a:r>
                <a:endParaRPr kumimoji="0" lang="en-US" sz="1800" b="0" i="0" u="none" strike="noStrike" cap="none" normalizeH="0" baseline="0" dirty="0">
                  <a:ln>
                    <a:noFill/>
                  </a:ln>
                  <a:solidFill>
                    <a:schemeClr val="bg1"/>
                  </a:solidFill>
                  <a:effectLst/>
                  <a:latin typeface="Arial" charset="0"/>
                </a:endParaRPr>
              </a:p>
            </p:txBody>
          </p:sp>
          <p:sp>
            <p:nvSpPr>
              <p:cNvPr id="175" name="Rectangle 174">
                <a:extLst>
                  <a:ext uri="{FF2B5EF4-FFF2-40B4-BE49-F238E27FC236}">
                    <a16:creationId xmlns:a16="http://schemas.microsoft.com/office/drawing/2014/main" xmlns="" id="{76AE9257-EFFB-41C5-939A-69E725440D38}"/>
                  </a:ext>
                </a:extLst>
              </p:cNvPr>
              <p:cNvSpPr/>
              <p:nvPr/>
            </p:nvSpPr>
            <p:spPr bwMode="gray">
              <a:xfrm>
                <a:off x="6528057" y="4740891"/>
                <a:ext cx="1122423" cy="215444"/>
              </a:xfrm>
              <a:prstGeom prst="rect">
                <a:avLst/>
              </a:prstGeom>
              <a:noFill/>
            </p:spPr>
            <p:txBody>
              <a:bodyPr wrap="none" lIns="91440" rIns="91440" anchor="b">
                <a:spAutoFit/>
              </a:bodyPr>
              <a:lstStyle/>
              <a:p>
                <a:pPr marL="0" marR="0" algn="r">
                  <a:spcBef>
                    <a:spcPts val="0"/>
                  </a:spcBef>
                  <a:spcAft>
                    <a:spcPts val="0"/>
                  </a:spcAft>
                </a:pPr>
                <a:r>
                  <a:rPr lang="en-US" sz="800" dirty="0">
                    <a:solidFill>
                      <a:srgbClr val="979D9D"/>
                    </a:solidFill>
                    <a:latin typeface="Arial" panose="020B0604020202020204" pitchFamily="34" charset="0"/>
                    <a:ea typeface="Calibri" panose="020F0502020204030204" pitchFamily="34" charset="0"/>
                    <a:cs typeface="Times New Roman" panose="02020603050405020304" pitchFamily="18" charset="0"/>
                  </a:rPr>
                  <a:t>© </a:t>
                </a:r>
                <a:r>
                  <a:rPr lang="en-US" sz="800" dirty="0" smtClean="0">
                    <a:solidFill>
                      <a:srgbClr val="979D9D"/>
                    </a:solidFill>
                    <a:latin typeface="Arial" panose="020B0604020202020204" pitchFamily="34" charset="0"/>
                    <a:ea typeface="Calibri" panose="020F0502020204030204" pitchFamily="34" charset="0"/>
                    <a:cs typeface="Times New Roman" panose="02020603050405020304" pitchFamily="18" charset="0"/>
                  </a:rPr>
                  <a:t>2019 </a:t>
                </a:r>
                <a:r>
                  <a:rPr lang="en-US" sz="800" dirty="0">
                    <a:solidFill>
                      <a:srgbClr val="979D9D"/>
                    </a:solidFill>
                    <a:latin typeface="Arial" panose="020B0604020202020204" pitchFamily="34" charset="0"/>
                    <a:ea typeface="Calibri" panose="020F0502020204030204" pitchFamily="34" charset="0"/>
                    <a:cs typeface="Times New Roman" panose="02020603050405020304" pitchFamily="18" charset="0"/>
                  </a:rPr>
                  <a:t>Gartner, Inc.</a:t>
                </a:r>
                <a:endParaRPr lang="en-US" sz="1100" dirty="0">
                  <a:solidFill>
                    <a:srgbClr val="979D9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3" name="TextBox 182">
                <a:extLst>
                  <a:ext uri="{FF2B5EF4-FFF2-40B4-BE49-F238E27FC236}">
                    <a16:creationId xmlns:a16="http://schemas.microsoft.com/office/drawing/2014/main" xmlns="" id="{B6947DC9-1CAB-437C-82D7-D9D776F6F514}"/>
                  </a:ext>
                </a:extLst>
              </p:cNvPr>
              <p:cNvSpPr txBox="1"/>
              <p:nvPr/>
            </p:nvSpPr>
            <p:spPr bwMode="gray">
              <a:xfrm>
                <a:off x="1761067" y="4740891"/>
                <a:ext cx="1107831" cy="215444"/>
              </a:xfrm>
              <a:prstGeom prst="rect">
                <a:avLst/>
              </a:prstGeom>
              <a:noFill/>
            </p:spPr>
            <p:txBody>
              <a:bodyPr wrap="square" lIns="91440" rIns="91440" rtlCol="0" anchor="b">
                <a:spAutoFit/>
              </a:bodyPr>
              <a:lstStyle/>
              <a:p>
                <a:pPr algn="l">
                  <a:lnSpc>
                    <a:spcPct val="100000"/>
                  </a:lnSpc>
                  <a:spcBef>
                    <a:spcPts val="0"/>
                  </a:spcBef>
                  <a:spcAft>
                    <a:spcPts val="0"/>
                  </a:spcAft>
                </a:pPr>
                <a:r>
                  <a:rPr lang="en-US" sz="800" dirty="0" smtClean="0">
                    <a:solidFill>
                      <a:srgbClr val="979D9D"/>
                    </a:solidFill>
                  </a:rPr>
                  <a:t>ID</a:t>
                </a:r>
                <a:r>
                  <a:rPr lang="en-US" sz="800" dirty="0">
                    <a:solidFill>
                      <a:srgbClr val="979D9D"/>
                    </a:solidFill>
                  </a:rPr>
                  <a:t>: </a:t>
                </a:r>
                <a:r>
                  <a:rPr lang="en-US" sz="800" dirty="0" smtClean="0">
                    <a:solidFill>
                      <a:srgbClr val="979D9D"/>
                    </a:solidFill>
                  </a:rPr>
                  <a:t>379554</a:t>
                </a:r>
                <a:endParaRPr lang="en-US" sz="800" dirty="0">
                  <a:solidFill>
                    <a:srgbClr val="979D9D"/>
                  </a:solidFill>
                </a:endParaRPr>
              </a:p>
            </p:txBody>
          </p:sp>
          <p:sp>
            <p:nvSpPr>
              <p:cNvPr id="184" name="TextBox 183">
                <a:extLst>
                  <a:ext uri="{FF2B5EF4-FFF2-40B4-BE49-F238E27FC236}">
                    <a16:creationId xmlns:a16="http://schemas.microsoft.com/office/drawing/2014/main" xmlns="" id="{BE363401-C2D9-4DCF-B2EA-DF4F9FD6C80E}"/>
                  </a:ext>
                </a:extLst>
              </p:cNvPr>
              <p:cNvSpPr txBox="1"/>
              <p:nvPr/>
            </p:nvSpPr>
            <p:spPr bwMode="gray">
              <a:xfrm>
                <a:off x="1761067" y="1500649"/>
                <a:ext cx="5151075" cy="353943"/>
              </a:xfrm>
              <a:prstGeom prst="rect">
                <a:avLst/>
              </a:prstGeom>
              <a:noFill/>
            </p:spPr>
            <p:txBody>
              <a:bodyPr wrap="square" lIns="91440" tIns="91440" rIns="91440" rtlCol="0">
                <a:spAutoFit/>
              </a:bodyPr>
              <a:lstStyle/>
              <a:p>
                <a:r>
                  <a:rPr lang="en-US" sz="1400" b="1" dirty="0"/>
                  <a:t>Logical Integration Flow: On-Demand Functionality</a:t>
                </a:r>
                <a:endParaRPr lang="en-US" sz="1200" dirty="0"/>
              </a:p>
            </p:txBody>
          </p:sp>
        </p:grpSp>
        <p:grpSp>
          <p:nvGrpSpPr>
            <p:cNvPr id="3" name="Group 2"/>
            <p:cNvGrpSpPr/>
            <p:nvPr/>
          </p:nvGrpSpPr>
          <p:grpSpPr bwMode="gray">
            <a:xfrm>
              <a:off x="3236076" y="1885471"/>
              <a:ext cx="5715000" cy="2665914"/>
              <a:chOff x="3236076" y="1854991"/>
              <a:chExt cx="5715000" cy="2665914"/>
            </a:xfrm>
          </p:grpSpPr>
          <p:sp>
            <p:nvSpPr>
              <p:cNvPr id="86" name="Arrow: Pentagon 70">
                <a:extLst>
                  <a:ext uri="{FF2B5EF4-FFF2-40B4-BE49-F238E27FC236}">
                    <a16:creationId xmlns:a16="http://schemas.microsoft.com/office/drawing/2014/main" xmlns="" id="{4F82F262-EAE2-43F0-BAC2-AA9228E879F3}"/>
                  </a:ext>
                </a:extLst>
              </p:cNvPr>
              <p:cNvSpPr/>
              <p:nvPr/>
            </p:nvSpPr>
            <p:spPr bwMode="gray">
              <a:xfrm>
                <a:off x="3236076" y="3601774"/>
                <a:ext cx="5715000" cy="919131"/>
              </a:xfrm>
              <a:prstGeom prst="homePlate">
                <a:avLst/>
              </a:prstGeom>
              <a:solidFill>
                <a:srgbClr val="FFFFFF"/>
              </a:solidFill>
              <a:ln w="12700" cap="flat" cmpd="sng" algn="ctr">
                <a:solidFill>
                  <a:srgbClr val="002856"/>
                </a:solidFill>
                <a:prstDash val="dash"/>
                <a:round/>
                <a:headEnd type="none" w="med" len="med"/>
                <a:tailEnd type="none" w="med" len="med"/>
              </a:ln>
              <a:effectLst/>
            </p:spPr>
            <p:txBody>
              <a:bodyPr vert="horz" wrap="none" lIns="91440" tIns="45720" rIns="91440" bIns="45720" numCol="1" rtlCol="0" anchor="b" anchorCtr="0" compatLnSpc="1">
                <a:prstTxWarp prst="textNoShape">
                  <a:avLst/>
                </a:prstTxWarp>
                <a:no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1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Integration Flow</a:t>
                </a:r>
              </a:p>
            </p:txBody>
          </p:sp>
          <p:cxnSp>
            <p:nvCxnSpPr>
              <p:cNvPr id="87" name="Straight Arrow Connector 86">
                <a:extLst>
                  <a:ext uri="{FF2B5EF4-FFF2-40B4-BE49-F238E27FC236}">
                    <a16:creationId xmlns:a16="http://schemas.microsoft.com/office/drawing/2014/main" xmlns="" id="{77740E43-8838-4F87-A2D7-8F7DC749A889}"/>
                  </a:ext>
                </a:extLst>
              </p:cNvPr>
              <p:cNvCxnSpPr>
                <a:cxnSpLocks/>
              </p:cNvCxnSpPr>
              <p:nvPr/>
            </p:nvCxnSpPr>
            <p:spPr bwMode="gray">
              <a:xfrm>
                <a:off x="4988487" y="2537540"/>
                <a:ext cx="1786928" cy="24"/>
              </a:xfrm>
              <a:prstGeom prst="straightConnector1">
                <a:avLst/>
              </a:prstGeom>
              <a:solidFill>
                <a:srgbClr val="00529B"/>
              </a:solidFill>
              <a:ln w="12700" cap="flat" cmpd="sng" algn="ctr">
                <a:solidFill>
                  <a:srgbClr val="6F7878"/>
                </a:solidFill>
                <a:prstDash val="solid"/>
                <a:round/>
                <a:headEnd type="none" w="med" len="med"/>
                <a:tailEnd type="triangle"/>
              </a:ln>
              <a:effectLst/>
            </p:spPr>
          </p:cxnSp>
          <p:sp>
            <p:nvSpPr>
              <p:cNvPr id="88" name="Rectangle 87">
                <a:extLst>
                  <a:ext uri="{FF2B5EF4-FFF2-40B4-BE49-F238E27FC236}">
                    <a16:creationId xmlns:a16="http://schemas.microsoft.com/office/drawing/2014/main" xmlns="" id="{9C214B03-8D00-4F82-A629-82F142EBBF73}"/>
                  </a:ext>
                </a:extLst>
              </p:cNvPr>
              <p:cNvSpPr/>
              <p:nvPr/>
            </p:nvSpPr>
            <p:spPr bwMode="gray">
              <a:xfrm>
                <a:off x="3243673" y="1987793"/>
                <a:ext cx="1746142" cy="1102736"/>
              </a:xfrm>
              <a:prstGeom prst="rect">
                <a:avLst/>
              </a:prstGeom>
              <a:solidFill>
                <a:srgbClr val="FFFFFF"/>
              </a:solidFill>
              <a:ln w="12700" cap="flat" cmpd="sng" algn="ctr">
                <a:solidFill>
                  <a:srgbClr val="6F7878"/>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On-Premises App A</a:t>
                </a:r>
              </a:p>
            </p:txBody>
          </p:sp>
          <p:sp>
            <p:nvSpPr>
              <p:cNvPr id="89" name="Rectangle 88">
                <a:extLst>
                  <a:ext uri="{FF2B5EF4-FFF2-40B4-BE49-F238E27FC236}">
                    <a16:creationId xmlns:a16="http://schemas.microsoft.com/office/drawing/2014/main" xmlns="" id="{7DAB6B7A-C896-491C-AB05-FA15DB0C44F4}"/>
                  </a:ext>
                </a:extLst>
              </p:cNvPr>
              <p:cNvSpPr/>
              <p:nvPr/>
            </p:nvSpPr>
            <p:spPr bwMode="gray">
              <a:xfrm>
                <a:off x="6776743" y="1987817"/>
                <a:ext cx="2096165" cy="1102736"/>
              </a:xfrm>
              <a:prstGeom prst="rect">
                <a:avLst/>
              </a:prstGeom>
              <a:solidFill>
                <a:srgbClr val="FFFFFF"/>
              </a:solidFill>
              <a:ln w="12700" cap="flat" cmpd="sng" algn="ctr">
                <a:solidFill>
                  <a:srgbClr val="6F7878"/>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SaaS App B</a:t>
                </a:r>
              </a:p>
            </p:txBody>
          </p:sp>
          <p:sp>
            <p:nvSpPr>
              <p:cNvPr id="90" name="Speech Bubble: Rectangle 129">
                <a:extLst>
                  <a:ext uri="{FF2B5EF4-FFF2-40B4-BE49-F238E27FC236}">
                    <a16:creationId xmlns:a16="http://schemas.microsoft.com/office/drawing/2014/main" xmlns="" id="{DC244109-22BF-4BD1-AEF2-32BD8804F091}"/>
                  </a:ext>
                </a:extLst>
              </p:cNvPr>
              <p:cNvSpPr/>
              <p:nvPr/>
            </p:nvSpPr>
            <p:spPr bwMode="gray">
              <a:xfrm>
                <a:off x="5071534" y="1854991"/>
                <a:ext cx="751989" cy="583345"/>
              </a:xfrm>
              <a:prstGeom prst="wedgeRectCallout">
                <a:avLst>
                  <a:gd name="adj1" fmla="val -19773"/>
                  <a:gd name="adj2" fmla="val 66075"/>
                </a:avLst>
              </a:prstGeom>
              <a:solidFill>
                <a:srgbClr val="FFFFFF"/>
              </a:solidFill>
              <a:ln w="12700" cap="flat" cmpd="sng" algn="ctr">
                <a:solidFill>
                  <a:srgbClr val="009AD7"/>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ea typeface="Arial Unicode MS"/>
                  <a:cs typeface="Arial Unicode MS"/>
                </a:endParaRPr>
              </a:p>
            </p:txBody>
          </p:sp>
          <p:sp>
            <p:nvSpPr>
              <p:cNvPr id="91" name="Speech Bubble: Rectangle 130">
                <a:extLst>
                  <a:ext uri="{FF2B5EF4-FFF2-40B4-BE49-F238E27FC236}">
                    <a16:creationId xmlns:a16="http://schemas.microsoft.com/office/drawing/2014/main" xmlns="" id="{909421EA-0A59-4EA5-B0DE-1D558240A094}"/>
                  </a:ext>
                </a:extLst>
              </p:cNvPr>
              <p:cNvSpPr/>
              <p:nvPr/>
            </p:nvSpPr>
            <p:spPr bwMode="gray">
              <a:xfrm>
                <a:off x="6076551" y="2997402"/>
                <a:ext cx="654970" cy="518304"/>
              </a:xfrm>
              <a:prstGeom prst="wedgeRectCallout">
                <a:avLst>
                  <a:gd name="adj1" fmla="val 21768"/>
                  <a:gd name="adj2" fmla="val -91901"/>
                </a:avLst>
              </a:prstGeom>
              <a:solidFill>
                <a:srgbClr val="FFFFFF"/>
              </a:solidFill>
              <a:ln w="12700" cap="flat" cmpd="sng" algn="ctr">
                <a:solidFill>
                  <a:srgbClr val="009AD7"/>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ea typeface="Arial Unicode MS"/>
                  <a:cs typeface="Arial Unicode MS"/>
                </a:endParaRPr>
              </a:p>
            </p:txBody>
          </p:sp>
          <p:cxnSp>
            <p:nvCxnSpPr>
              <p:cNvPr id="92" name="Straight Arrow Connector 91">
                <a:extLst>
                  <a:ext uri="{FF2B5EF4-FFF2-40B4-BE49-F238E27FC236}">
                    <a16:creationId xmlns:a16="http://schemas.microsoft.com/office/drawing/2014/main" xmlns="" id="{B3D9B991-5F14-4D93-B4DE-9A0897F5E595}"/>
                  </a:ext>
                </a:extLst>
              </p:cNvPr>
              <p:cNvCxnSpPr>
                <a:cxnSpLocks/>
              </p:cNvCxnSpPr>
              <p:nvPr/>
            </p:nvCxnSpPr>
            <p:spPr bwMode="gray">
              <a:xfrm>
                <a:off x="4988487" y="2752658"/>
                <a:ext cx="1786928" cy="24"/>
              </a:xfrm>
              <a:prstGeom prst="straightConnector1">
                <a:avLst/>
              </a:prstGeom>
              <a:solidFill>
                <a:srgbClr val="00529B"/>
              </a:solidFill>
              <a:ln w="12700" cap="flat" cmpd="sng" algn="ctr">
                <a:solidFill>
                  <a:srgbClr val="6F7878"/>
                </a:solidFill>
                <a:prstDash val="solid"/>
                <a:round/>
                <a:headEnd type="triangle" w="med" len="med"/>
                <a:tailEnd type="none" w="med" len="med"/>
              </a:ln>
              <a:effectLst/>
            </p:spPr>
          </p:cxnSp>
          <p:grpSp>
            <p:nvGrpSpPr>
              <p:cNvPr id="93" name="Group 92">
                <a:extLst>
                  <a:ext uri="{FF2B5EF4-FFF2-40B4-BE49-F238E27FC236}">
                    <a16:creationId xmlns:a16="http://schemas.microsoft.com/office/drawing/2014/main" xmlns="" id="{11D998D9-69DD-4432-ACC3-B759E48B2F49}"/>
                  </a:ext>
                </a:extLst>
              </p:cNvPr>
              <p:cNvGrpSpPr/>
              <p:nvPr/>
            </p:nvGrpSpPr>
            <p:grpSpPr bwMode="gray">
              <a:xfrm>
                <a:off x="5447529" y="2478603"/>
                <a:ext cx="821915" cy="539987"/>
                <a:chOff x="7028774" y="4510547"/>
                <a:chExt cx="1309086" cy="860052"/>
              </a:xfrm>
            </p:grpSpPr>
            <p:sp>
              <p:nvSpPr>
                <p:cNvPr id="124" name="Rectangle 123">
                  <a:extLst>
                    <a:ext uri="{FF2B5EF4-FFF2-40B4-BE49-F238E27FC236}">
                      <a16:creationId xmlns:a16="http://schemas.microsoft.com/office/drawing/2014/main" xmlns="" id="{8F04C1C9-22EA-427E-9382-BC6FDAB9AC91}"/>
                    </a:ext>
                  </a:extLst>
                </p:cNvPr>
                <p:cNvSpPr/>
                <p:nvPr/>
              </p:nvSpPr>
              <p:spPr bwMode="gray">
                <a:xfrm>
                  <a:off x="7418196" y="4510547"/>
                  <a:ext cx="520267" cy="484542"/>
                </a:xfrm>
                <a:prstGeom prst="rect">
                  <a:avLst/>
                </a:prstGeom>
                <a:solidFill>
                  <a:srgbClr val="FFFFFF"/>
                </a:solidFill>
                <a:ln w="9525" cap="flat" cmpd="sng" algn="ctr">
                  <a:solidFill>
                    <a:srgbClr val="6F7878"/>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endParaRPr>
                </a:p>
              </p:txBody>
            </p:sp>
            <p:sp>
              <p:nvSpPr>
                <p:cNvPr id="123" name="TextBox 122">
                  <a:extLst>
                    <a:ext uri="{FF2B5EF4-FFF2-40B4-BE49-F238E27FC236}">
                      <a16:creationId xmlns:a16="http://schemas.microsoft.com/office/drawing/2014/main" xmlns="" id="{B6ED9B44-617E-4DD4-A399-CAFD3BDB1579}"/>
                    </a:ext>
                  </a:extLst>
                </p:cNvPr>
                <p:cNvSpPr txBox="1"/>
                <p:nvPr/>
              </p:nvSpPr>
              <p:spPr bwMode="gray">
                <a:xfrm>
                  <a:off x="7028774" y="5009253"/>
                  <a:ext cx="1309086" cy="361346"/>
                </a:xfrm>
                <a:prstGeom prst="rect">
                  <a:avLst/>
                </a:prstGeom>
                <a:noFill/>
              </p:spPr>
              <p:txBody>
                <a:bodyPr wrap="square" rtlCol="0">
                  <a:sp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900" b="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Integration</a:t>
                  </a:r>
                </a:p>
              </p:txBody>
            </p:sp>
          </p:grpSp>
          <p:grpSp>
            <p:nvGrpSpPr>
              <p:cNvPr id="94" name="Group 93">
                <a:extLst>
                  <a:ext uri="{FF2B5EF4-FFF2-40B4-BE49-F238E27FC236}">
                    <a16:creationId xmlns:a16="http://schemas.microsoft.com/office/drawing/2014/main" xmlns="" id="{18D28813-7526-4197-93E7-B01A91A574B2}"/>
                  </a:ext>
                </a:extLst>
              </p:cNvPr>
              <p:cNvGrpSpPr/>
              <p:nvPr/>
            </p:nvGrpSpPr>
            <p:grpSpPr bwMode="gray">
              <a:xfrm>
                <a:off x="6787500" y="3732107"/>
                <a:ext cx="1648589" cy="464519"/>
                <a:chOff x="3811481" y="5938042"/>
                <a:chExt cx="1576717" cy="444268"/>
              </a:xfrm>
            </p:grpSpPr>
            <p:sp>
              <p:nvSpPr>
                <p:cNvPr id="119" name="Rectangular Callout 15">
                  <a:extLst>
                    <a:ext uri="{FF2B5EF4-FFF2-40B4-BE49-F238E27FC236}">
                      <a16:creationId xmlns:a16="http://schemas.microsoft.com/office/drawing/2014/main" xmlns="" id="{88982317-B77E-4482-BE95-070846B244F9}"/>
                    </a:ext>
                  </a:extLst>
                </p:cNvPr>
                <p:cNvSpPr/>
                <p:nvPr/>
              </p:nvSpPr>
              <p:spPr bwMode="gray">
                <a:xfrm>
                  <a:off x="3811481" y="5996741"/>
                  <a:ext cx="1480962" cy="385569"/>
                </a:xfrm>
                <a:prstGeom prst="rect">
                  <a:avLst/>
                </a:prstGeom>
                <a:solidFill>
                  <a:srgbClr val="FFFFFF"/>
                </a:solidFill>
                <a:ln w="9525" cap="flat" cmpd="sng" algn="ctr">
                  <a:solidFill>
                    <a:srgbClr val="6F7878"/>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Arial Unicode MS"/>
                      <a:cs typeface="Arial Unicode MS"/>
                    </a:rPr>
                    <a:t>Business logic: Add watermark, save as PDF</a:t>
                  </a:r>
                </a:p>
              </p:txBody>
            </p:sp>
            <p:sp>
              <p:nvSpPr>
                <p:cNvPr id="121" name="Oval 120">
                  <a:extLst>
                    <a:ext uri="{FF2B5EF4-FFF2-40B4-BE49-F238E27FC236}">
                      <a16:creationId xmlns:a16="http://schemas.microsoft.com/office/drawing/2014/main" xmlns="" id="{D87CC920-FCC6-42E5-AEB3-C98FE8452045}"/>
                    </a:ext>
                  </a:extLst>
                </p:cNvPr>
                <p:cNvSpPr>
                  <a:spLocks noChangeAspect="1"/>
                </p:cNvSpPr>
                <p:nvPr/>
              </p:nvSpPr>
              <p:spPr bwMode="gray">
                <a:xfrm>
                  <a:off x="5207906" y="5938042"/>
                  <a:ext cx="180292" cy="182880"/>
                </a:xfrm>
                <a:prstGeom prst="ellipse">
                  <a:avLst/>
                </a:prstGeom>
                <a:solidFill>
                  <a:srgbClr val="6F7878"/>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ea typeface="Arial Unicode MS"/>
                      <a:cs typeface="Arial Unicode MS"/>
                    </a:rPr>
                    <a:t>2</a:t>
                  </a:r>
                </a:p>
              </p:txBody>
            </p:sp>
          </p:grpSp>
          <p:grpSp>
            <p:nvGrpSpPr>
              <p:cNvPr id="95" name="Group 94">
                <a:extLst>
                  <a:ext uri="{FF2B5EF4-FFF2-40B4-BE49-F238E27FC236}">
                    <a16:creationId xmlns:a16="http://schemas.microsoft.com/office/drawing/2014/main" xmlns="" id="{E833DC29-44EF-4F40-AC89-D282C5747EB2}"/>
                  </a:ext>
                </a:extLst>
              </p:cNvPr>
              <p:cNvGrpSpPr/>
              <p:nvPr/>
            </p:nvGrpSpPr>
            <p:grpSpPr bwMode="gray">
              <a:xfrm>
                <a:off x="3440844" y="3732107"/>
                <a:ext cx="1601158" cy="415028"/>
                <a:chOff x="6950087" y="5705052"/>
                <a:chExt cx="1531354" cy="396934"/>
              </a:xfrm>
            </p:grpSpPr>
            <p:sp>
              <p:nvSpPr>
                <p:cNvPr id="117" name="Rectangular Callout 106">
                  <a:extLst>
                    <a:ext uri="{FF2B5EF4-FFF2-40B4-BE49-F238E27FC236}">
                      <a16:creationId xmlns:a16="http://schemas.microsoft.com/office/drawing/2014/main" xmlns="" id="{C46E9FD2-09E8-47CC-8130-4C901B1EFC11}"/>
                    </a:ext>
                  </a:extLst>
                </p:cNvPr>
                <p:cNvSpPr/>
                <p:nvPr/>
              </p:nvSpPr>
              <p:spPr bwMode="gray">
                <a:xfrm>
                  <a:off x="6950087" y="5749610"/>
                  <a:ext cx="1454246" cy="352376"/>
                </a:xfrm>
                <a:prstGeom prst="rect">
                  <a:avLst/>
                </a:prstGeom>
                <a:solidFill>
                  <a:srgbClr val="FFFFFF"/>
                </a:solidFill>
                <a:ln w="9525" cap="flat" cmpd="sng" algn="ctr">
                  <a:solidFill>
                    <a:srgbClr val="6F7878"/>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Arial Unicode MS"/>
                      <a:cs typeface="Arial Unicode MS"/>
                    </a:rPr>
                    <a:t>Request: </a:t>
                  </a:r>
                  <a:br>
                    <a:rPr kumimoji="0" lang="en-US" sz="900" b="0" i="0" u="none" strike="noStrike" kern="0" cap="none" spc="0" normalizeH="0" baseline="0" noProof="0" dirty="0" smtClean="0">
                      <a:ln>
                        <a:noFill/>
                      </a:ln>
                      <a:solidFill>
                        <a:srgbClr val="000000"/>
                      </a:solidFill>
                      <a:effectLst/>
                      <a:uLnTx/>
                      <a:uFillTx/>
                      <a:latin typeface="Arial"/>
                      <a:ea typeface="Arial Unicode MS"/>
                      <a:cs typeface="Arial Unicode MS"/>
                    </a:rPr>
                  </a:br>
                  <a:r>
                    <a:rPr kumimoji="0" lang="en-US" sz="900" b="0" i="0" u="none" strike="noStrike" kern="0" cap="none" spc="0" normalizeH="0" baseline="0" noProof="0" dirty="0" smtClean="0">
                      <a:ln>
                        <a:noFill/>
                      </a:ln>
                      <a:solidFill>
                        <a:srgbClr val="000000"/>
                      </a:solidFill>
                      <a:effectLst/>
                      <a:uLnTx/>
                      <a:uFillTx/>
                      <a:latin typeface="Arial"/>
                      <a:ea typeface="Arial Unicode MS"/>
                      <a:cs typeface="Arial Unicode MS"/>
                    </a:rPr>
                    <a:t>“Convert this file to PDF”</a:t>
                  </a:r>
                </a:p>
              </p:txBody>
            </p:sp>
            <p:sp>
              <p:nvSpPr>
                <p:cNvPr id="118" name="Oval 117">
                  <a:extLst>
                    <a:ext uri="{FF2B5EF4-FFF2-40B4-BE49-F238E27FC236}">
                      <a16:creationId xmlns:a16="http://schemas.microsoft.com/office/drawing/2014/main" xmlns="" id="{C51D5F30-D299-413E-86D7-064FC83C4497}"/>
                    </a:ext>
                  </a:extLst>
                </p:cNvPr>
                <p:cNvSpPr>
                  <a:spLocks noChangeAspect="1"/>
                </p:cNvSpPr>
                <p:nvPr/>
              </p:nvSpPr>
              <p:spPr bwMode="gray">
                <a:xfrm>
                  <a:off x="8301149" y="5705052"/>
                  <a:ext cx="180292" cy="182880"/>
                </a:xfrm>
                <a:prstGeom prst="ellipse">
                  <a:avLst/>
                </a:prstGeom>
                <a:solidFill>
                  <a:srgbClr val="6F7878"/>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ea typeface="Arial Unicode MS"/>
                      <a:cs typeface="Arial Unicode MS"/>
                    </a:rPr>
                    <a:t>1</a:t>
                  </a:r>
                </a:p>
              </p:txBody>
            </p:sp>
          </p:grpSp>
          <p:sp>
            <p:nvSpPr>
              <p:cNvPr id="96" name="Pentagon 1">
                <a:extLst>
                  <a:ext uri="{FF2B5EF4-FFF2-40B4-BE49-F238E27FC236}">
                    <a16:creationId xmlns:a16="http://schemas.microsoft.com/office/drawing/2014/main" xmlns="" id="{77DD9E42-9DBF-4DE2-821B-58C60BFFE8AA}"/>
                  </a:ext>
                </a:extLst>
              </p:cNvPr>
              <p:cNvSpPr/>
              <p:nvPr/>
            </p:nvSpPr>
            <p:spPr bwMode="gray">
              <a:xfrm>
                <a:off x="6989620" y="2395083"/>
                <a:ext cx="789840" cy="533171"/>
              </a:xfrm>
              <a:prstGeom prst="snip1Rect">
                <a:avLst/>
              </a:prstGeom>
              <a:solidFill>
                <a:srgbClr val="FFFFFF"/>
              </a:solidFill>
              <a:ln w="12700" cap="flat" cmpd="sng" algn="ctr">
                <a:solidFill>
                  <a:srgbClr val="002856"/>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no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Watermark Generator</a:t>
                </a:r>
              </a:p>
            </p:txBody>
          </p:sp>
          <p:sp>
            <p:nvSpPr>
              <p:cNvPr id="97" name="Pentagon 61">
                <a:extLst>
                  <a:ext uri="{FF2B5EF4-FFF2-40B4-BE49-F238E27FC236}">
                    <a16:creationId xmlns:a16="http://schemas.microsoft.com/office/drawing/2014/main" xmlns="" id="{5681F0C6-D55E-4E07-BC05-2BA1DC66A4A1}"/>
                  </a:ext>
                </a:extLst>
              </p:cNvPr>
              <p:cNvSpPr/>
              <p:nvPr/>
            </p:nvSpPr>
            <p:spPr bwMode="gray">
              <a:xfrm>
                <a:off x="7958410" y="2395083"/>
                <a:ext cx="789840" cy="533171"/>
              </a:xfrm>
              <a:prstGeom prst="snip1Rect">
                <a:avLst/>
              </a:prstGeom>
              <a:solidFill>
                <a:srgbClr val="FFFFFF"/>
              </a:solidFill>
              <a:ln w="12700" cap="flat" cmpd="sng" algn="ctr">
                <a:solidFill>
                  <a:srgbClr val="002856"/>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no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PDF Converter</a:t>
                </a:r>
              </a:p>
            </p:txBody>
          </p:sp>
          <p:sp>
            <p:nvSpPr>
              <p:cNvPr id="98" name="Rectangle 97">
                <a:extLst>
                  <a:ext uri="{FF2B5EF4-FFF2-40B4-BE49-F238E27FC236}">
                    <a16:creationId xmlns:a16="http://schemas.microsoft.com/office/drawing/2014/main" xmlns="" id="{50F5048E-4013-4351-B2DC-0592BEEEB729}"/>
                  </a:ext>
                </a:extLst>
              </p:cNvPr>
              <p:cNvSpPr/>
              <p:nvPr/>
            </p:nvSpPr>
            <p:spPr bwMode="gray">
              <a:xfrm>
                <a:off x="5161254" y="2117261"/>
                <a:ext cx="572548" cy="202738"/>
              </a:xfrm>
              <a:prstGeom prst="rect">
                <a:avLst/>
              </a:prstGeom>
              <a:solidFill>
                <a:srgbClr val="FFFFFF"/>
              </a:solidFill>
              <a:ln w="12700" cap="flat" cmpd="sng" algn="ctr">
                <a:solidFill>
                  <a:srgbClr val="49C5F4"/>
                </a:solidFill>
                <a:prstDash val="solid"/>
                <a:miter lim="800000"/>
              </a:ln>
              <a:effectLst/>
            </p:spPr>
            <p:txBody>
              <a:bodyPr wrap="none" lIns="45720" tIns="27432" rIns="45720" bIns="27432"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Bar.docx</a:t>
                </a:r>
              </a:p>
            </p:txBody>
          </p:sp>
          <p:sp>
            <p:nvSpPr>
              <p:cNvPr id="100" name="Rectangle 99">
                <a:extLst>
                  <a:ext uri="{FF2B5EF4-FFF2-40B4-BE49-F238E27FC236}">
                    <a16:creationId xmlns:a16="http://schemas.microsoft.com/office/drawing/2014/main" xmlns="" id="{B8BD5540-657C-4032-B8FE-D1F85319C844}"/>
                  </a:ext>
                </a:extLst>
              </p:cNvPr>
              <p:cNvSpPr/>
              <p:nvPr/>
            </p:nvSpPr>
            <p:spPr bwMode="gray">
              <a:xfrm>
                <a:off x="6161340" y="3254000"/>
                <a:ext cx="485392" cy="202738"/>
              </a:xfrm>
              <a:prstGeom prst="rect">
                <a:avLst/>
              </a:prstGeom>
              <a:solidFill>
                <a:srgbClr val="FFFFFF"/>
              </a:solidFill>
              <a:ln w="12700" cap="flat" cmpd="sng" algn="ctr">
                <a:solidFill>
                  <a:srgbClr val="002856"/>
                </a:solidFill>
                <a:prstDash val="solid"/>
                <a:miter lim="800000"/>
              </a:ln>
              <a:effectLst/>
            </p:spPr>
            <p:txBody>
              <a:bodyPr wrap="none" lIns="45720" tIns="27432" rIns="45720" bIns="27432"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a:cs typeface="Arial Unicode MS"/>
                  </a:rPr>
                  <a:t>Bar.pdf</a:t>
                </a:r>
              </a:p>
            </p:txBody>
          </p:sp>
          <p:sp>
            <p:nvSpPr>
              <p:cNvPr id="102" name="TextBox 101"/>
              <p:cNvSpPr txBox="1"/>
              <p:nvPr/>
            </p:nvSpPr>
            <p:spPr bwMode="gray">
              <a:xfrm>
                <a:off x="3307432" y="2310183"/>
                <a:ext cx="794676" cy="643101"/>
              </a:xfrm>
              <a:prstGeom prst="rect">
                <a:avLst/>
              </a:prstGeom>
              <a:noFill/>
              <a:ln w="9525">
                <a:solidFill>
                  <a:srgbClr val="6F7878"/>
                </a:solidFill>
              </a:ln>
            </p:spPr>
            <p:txBody>
              <a:bodyPr wrap="square" lIns="0" rIns="0" rtlCol="0">
                <a:no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0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Original Files</a:t>
                </a:r>
              </a:p>
            </p:txBody>
          </p:sp>
          <p:sp>
            <p:nvSpPr>
              <p:cNvPr id="105" name="TextBox 104"/>
              <p:cNvSpPr txBox="1"/>
              <p:nvPr/>
            </p:nvSpPr>
            <p:spPr bwMode="gray">
              <a:xfrm>
                <a:off x="4178961" y="2310183"/>
                <a:ext cx="767914" cy="643101"/>
              </a:xfrm>
              <a:prstGeom prst="rect">
                <a:avLst/>
              </a:prstGeom>
              <a:noFill/>
              <a:ln w="9525">
                <a:solidFill>
                  <a:srgbClr val="6F7878"/>
                </a:solidFill>
              </a:ln>
            </p:spPr>
            <p:txBody>
              <a:bodyPr wrap="square" lIns="0" rIns="0" rtlCol="0">
                <a:no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0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Converted PDFs</a:t>
                </a:r>
              </a:p>
            </p:txBody>
          </p:sp>
          <p:sp>
            <p:nvSpPr>
              <p:cNvPr id="126" name="Freeform 5"/>
              <p:cNvSpPr>
                <a:spLocks noChangeAspect="1" noEditPoints="1"/>
              </p:cNvSpPr>
              <p:nvPr/>
            </p:nvSpPr>
            <p:spPr bwMode="gray">
              <a:xfrm>
                <a:off x="3386961" y="2667222"/>
                <a:ext cx="173736" cy="225002"/>
              </a:xfrm>
              <a:custGeom>
                <a:avLst/>
                <a:gdLst>
                  <a:gd name="T0" fmla="*/ 305 w 305"/>
                  <a:gd name="T1" fmla="*/ 0 h 395"/>
                  <a:gd name="T2" fmla="*/ 305 w 305"/>
                  <a:gd name="T3" fmla="*/ 301 h 395"/>
                  <a:gd name="T4" fmla="*/ 211 w 305"/>
                  <a:gd name="T5" fmla="*/ 395 h 395"/>
                  <a:gd name="T6" fmla="*/ 0 w 305"/>
                  <a:gd name="T7" fmla="*/ 395 h 395"/>
                  <a:gd name="T8" fmla="*/ 0 w 305"/>
                  <a:gd name="T9" fmla="*/ 0 h 395"/>
                  <a:gd name="T10" fmla="*/ 305 w 305"/>
                  <a:gd name="T11" fmla="*/ 0 h 395"/>
                  <a:gd name="T12" fmla="*/ 305 w 305"/>
                  <a:gd name="T13" fmla="*/ 0 h 395"/>
                  <a:gd name="T14" fmla="*/ 305 w 305"/>
                  <a:gd name="T15" fmla="*/ 0 h 395"/>
                  <a:gd name="T16" fmla="*/ 32 w 305"/>
                  <a:gd name="T17" fmla="*/ 366 h 395"/>
                  <a:gd name="T18" fmla="*/ 177 w 305"/>
                  <a:gd name="T19" fmla="*/ 366 h 395"/>
                  <a:gd name="T20" fmla="*/ 177 w 305"/>
                  <a:gd name="T21" fmla="*/ 267 h 395"/>
                  <a:gd name="T22" fmla="*/ 274 w 305"/>
                  <a:gd name="T23" fmla="*/ 267 h 395"/>
                  <a:gd name="T24" fmla="*/ 274 w 305"/>
                  <a:gd name="T25" fmla="*/ 31 h 395"/>
                  <a:gd name="T26" fmla="*/ 32 w 305"/>
                  <a:gd name="T27" fmla="*/ 31 h 395"/>
                  <a:gd name="T28" fmla="*/ 32 w 305"/>
                  <a:gd name="T29" fmla="*/ 366 h 395"/>
                  <a:gd name="T30" fmla="*/ 32 w 305"/>
                  <a:gd name="T31" fmla="*/ 366 h 395"/>
                  <a:gd name="T32" fmla="*/ 32 w 305"/>
                  <a:gd name="T33" fmla="*/ 366 h 395"/>
                  <a:gd name="T34" fmla="*/ 267 w 305"/>
                  <a:gd name="T35" fmla="*/ 296 h 395"/>
                  <a:gd name="T36" fmla="*/ 206 w 305"/>
                  <a:gd name="T37" fmla="*/ 296 h 395"/>
                  <a:gd name="T38" fmla="*/ 206 w 305"/>
                  <a:gd name="T39" fmla="*/ 356 h 395"/>
                  <a:gd name="T40" fmla="*/ 267 w 305"/>
                  <a:gd name="T41" fmla="*/ 296 h 395"/>
                  <a:gd name="T42" fmla="*/ 267 w 305"/>
                  <a:gd name="T43" fmla="*/ 296 h 395"/>
                  <a:gd name="T44" fmla="*/ 267 w 305"/>
                  <a:gd name="T45" fmla="*/ 296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5" h="395">
                    <a:moveTo>
                      <a:pt x="305" y="0"/>
                    </a:moveTo>
                    <a:lnTo>
                      <a:pt x="305" y="301"/>
                    </a:lnTo>
                    <a:lnTo>
                      <a:pt x="211" y="395"/>
                    </a:lnTo>
                    <a:lnTo>
                      <a:pt x="0" y="395"/>
                    </a:lnTo>
                    <a:lnTo>
                      <a:pt x="0" y="0"/>
                    </a:lnTo>
                    <a:lnTo>
                      <a:pt x="305" y="0"/>
                    </a:lnTo>
                    <a:lnTo>
                      <a:pt x="305" y="0"/>
                    </a:lnTo>
                    <a:lnTo>
                      <a:pt x="305" y="0"/>
                    </a:lnTo>
                    <a:close/>
                    <a:moveTo>
                      <a:pt x="32" y="366"/>
                    </a:moveTo>
                    <a:lnTo>
                      <a:pt x="177" y="366"/>
                    </a:lnTo>
                    <a:lnTo>
                      <a:pt x="177" y="267"/>
                    </a:lnTo>
                    <a:lnTo>
                      <a:pt x="274" y="267"/>
                    </a:lnTo>
                    <a:lnTo>
                      <a:pt x="274" y="31"/>
                    </a:lnTo>
                    <a:lnTo>
                      <a:pt x="32" y="31"/>
                    </a:lnTo>
                    <a:lnTo>
                      <a:pt x="32" y="366"/>
                    </a:lnTo>
                    <a:lnTo>
                      <a:pt x="32" y="366"/>
                    </a:lnTo>
                    <a:lnTo>
                      <a:pt x="32" y="366"/>
                    </a:lnTo>
                    <a:close/>
                    <a:moveTo>
                      <a:pt x="267" y="296"/>
                    </a:moveTo>
                    <a:lnTo>
                      <a:pt x="206" y="296"/>
                    </a:lnTo>
                    <a:lnTo>
                      <a:pt x="206" y="356"/>
                    </a:lnTo>
                    <a:lnTo>
                      <a:pt x="267" y="296"/>
                    </a:lnTo>
                    <a:lnTo>
                      <a:pt x="267" y="296"/>
                    </a:lnTo>
                    <a:lnTo>
                      <a:pt x="267" y="296"/>
                    </a:lnTo>
                    <a:close/>
                  </a:path>
                </a:pathLst>
              </a:custGeom>
              <a:solidFill>
                <a:srgbClr val="0028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 tIns="27432" rIns="9144" bIns="9144" numCol="1" anchor="t" anchorCtr="0" compatLnSpc="1">
                <a:prstTxWarp prst="textNoShape">
                  <a:avLst/>
                </a:prstTxWarp>
              </a:bodyPr>
              <a:lstStyle/>
              <a:p>
                <a:pPr algn="ctr"/>
                <a:r>
                  <a:rPr lang="en-US" sz="300" b="1" dirty="0" smtClean="0">
                    <a:solidFill>
                      <a:srgbClr val="002856"/>
                    </a:solidFill>
                  </a:rPr>
                  <a:t>DOCX</a:t>
                </a:r>
                <a:endParaRPr lang="en-US" sz="300" b="1" dirty="0">
                  <a:solidFill>
                    <a:srgbClr val="002856"/>
                  </a:solidFill>
                </a:endParaRPr>
              </a:p>
            </p:txBody>
          </p:sp>
          <p:sp>
            <p:nvSpPr>
              <p:cNvPr id="127" name="Freeform 5"/>
              <p:cNvSpPr>
                <a:spLocks noChangeAspect="1" noEditPoints="1"/>
              </p:cNvSpPr>
              <p:nvPr/>
            </p:nvSpPr>
            <p:spPr bwMode="gray">
              <a:xfrm>
                <a:off x="3605919" y="2667222"/>
                <a:ext cx="173736" cy="225002"/>
              </a:xfrm>
              <a:custGeom>
                <a:avLst/>
                <a:gdLst>
                  <a:gd name="T0" fmla="*/ 305 w 305"/>
                  <a:gd name="T1" fmla="*/ 0 h 395"/>
                  <a:gd name="T2" fmla="*/ 305 w 305"/>
                  <a:gd name="T3" fmla="*/ 301 h 395"/>
                  <a:gd name="T4" fmla="*/ 211 w 305"/>
                  <a:gd name="T5" fmla="*/ 395 h 395"/>
                  <a:gd name="T6" fmla="*/ 0 w 305"/>
                  <a:gd name="T7" fmla="*/ 395 h 395"/>
                  <a:gd name="T8" fmla="*/ 0 w 305"/>
                  <a:gd name="T9" fmla="*/ 0 h 395"/>
                  <a:gd name="T10" fmla="*/ 305 w 305"/>
                  <a:gd name="T11" fmla="*/ 0 h 395"/>
                  <a:gd name="T12" fmla="*/ 305 w 305"/>
                  <a:gd name="T13" fmla="*/ 0 h 395"/>
                  <a:gd name="T14" fmla="*/ 305 w 305"/>
                  <a:gd name="T15" fmla="*/ 0 h 395"/>
                  <a:gd name="T16" fmla="*/ 32 w 305"/>
                  <a:gd name="T17" fmla="*/ 366 h 395"/>
                  <a:gd name="T18" fmla="*/ 177 w 305"/>
                  <a:gd name="T19" fmla="*/ 366 h 395"/>
                  <a:gd name="T20" fmla="*/ 177 w 305"/>
                  <a:gd name="T21" fmla="*/ 267 h 395"/>
                  <a:gd name="T22" fmla="*/ 274 w 305"/>
                  <a:gd name="T23" fmla="*/ 267 h 395"/>
                  <a:gd name="T24" fmla="*/ 274 w 305"/>
                  <a:gd name="T25" fmla="*/ 31 h 395"/>
                  <a:gd name="T26" fmla="*/ 32 w 305"/>
                  <a:gd name="T27" fmla="*/ 31 h 395"/>
                  <a:gd name="T28" fmla="*/ 32 w 305"/>
                  <a:gd name="T29" fmla="*/ 366 h 395"/>
                  <a:gd name="T30" fmla="*/ 32 w 305"/>
                  <a:gd name="T31" fmla="*/ 366 h 395"/>
                  <a:gd name="T32" fmla="*/ 32 w 305"/>
                  <a:gd name="T33" fmla="*/ 366 h 395"/>
                  <a:gd name="T34" fmla="*/ 267 w 305"/>
                  <a:gd name="T35" fmla="*/ 296 h 395"/>
                  <a:gd name="T36" fmla="*/ 206 w 305"/>
                  <a:gd name="T37" fmla="*/ 296 h 395"/>
                  <a:gd name="T38" fmla="*/ 206 w 305"/>
                  <a:gd name="T39" fmla="*/ 356 h 395"/>
                  <a:gd name="T40" fmla="*/ 267 w 305"/>
                  <a:gd name="T41" fmla="*/ 296 h 395"/>
                  <a:gd name="T42" fmla="*/ 267 w 305"/>
                  <a:gd name="T43" fmla="*/ 296 h 395"/>
                  <a:gd name="T44" fmla="*/ 267 w 305"/>
                  <a:gd name="T45" fmla="*/ 296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5" h="395">
                    <a:moveTo>
                      <a:pt x="305" y="0"/>
                    </a:moveTo>
                    <a:lnTo>
                      <a:pt x="305" y="301"/>
                    </a:lnTo>
                    <a:lnTo>
                      <a:pt x="211" y="395"/>
                    </a:lnTo>
                    <a:lnTo>
                      <a:pt x="0" y="395"/>
                    </a:lnTo>
                    <a:lnTo>
                      <a:pt x="0" y="0"/>
                    </a:lnTo>
                    <a:lnTo>
                      <a:pt x="305" y="0"/>
                    </a:lnTo>
                    <a:lnTo>
                      <a:pt x="305" y="0"/>
                    </a:lnTo>
                    <a:lnTo>
                      <a:pt x="305" y="0"/>
                    </a:lnTo>
                    <a:close/>
                    <a:moveTo>
                      <a:pt x="32" y="366"/>
                    </a:moveTo>
                    <a:lnTo>
                      <a:pt x="177" y="366"/>
                    </a:lnTo>
                    <a:lnTo>
                      <a:pt x="177" y="267"/>
                    </a:lnTo>
                    <a:lnTo>
                      <a:pt x="274" y="267"/>
                    </a:lnTo>
                    <a:lnTo>
                      <a:pt x="274" y="31"/>
                    </a:lnTo>
                    <a:lnTo>
                      <a:pt x="32" y="31"/>
                    </a:lnTo>
                    <a:lnTo>
                      <a:pt x="32" y="366"/>
                    </a:lnTo>
                    <a:lnTo>
                      <a:pt x="32" y="366"/>
                    </a:lnTo>
                    <a:lnTo>
                      <a:pt x="32" y="366"/>
                    </a:lnTo>
                    <a:close/>
                    <a:moveTo>
                      <a:pt x="267" y="296"/>
                    </a:moveTo>
                    <a:lnTo>
                      <a:pt x="206" y="296"/>
                    </a:lnTo>
                    <a:lnTo>
                      <a:pt x="206" y="356"/>
                    </a:lnTo>
                    <a:lnTo>
                      <a:pt x="267" y="296"/>
                    </a:lnTo>
                    <a:lnTo>
                      <a:pt x="267" y="296"/>
                    </a:lnTo>
                    <a:lnTo>
                      <a:pt x="267" y="296"/>
                    </a:lnTo>
                    <a:close/>
                  </a:path>
                </a:pathLst>
              </a:custGeom>
              <a:solidFill>
                <a:srgbClr val="0028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 tIns="27432" rIns="9144" bIns="9144" numCol="1" anchor="t" anchorCtr="0" compatLnSpc="1">
                <a:prstTxWarp prst="textNoShape">
                  <a:avLst/>
                </a:prstTxWarp>
              </a:bodyPr>
              <a:lstStyle/>
              <a:p>
                <a:pPr algn="ctr"/>
                <a:r>
                  <a:rPr lang="en-US" sz="300" b="1" dirty="0" smtClean="0">
                    <a:solidFill>
                      <a:srgbClr val="002856"/>
                    </a:solidFill>
                  </a:rPr>
                  <a:t>DOCX</a:t>
                </a:r>
                <a:endParaRPr lang="en-US" sz="300" b="1" dirty="0">
                  <a:solidFill>
                    <a:srgbClr val="002856"/>
                  </a:solidFill>
                </a:endParaRPr>
              </a:p>
            </p:txBody>
          </p:sp>
          <p:sp>
            <p:nvSpPr>
              <p:cNvPr id="128" name="Freeform 5"/>
              <p:cNvSpPr>
                <a:spLocks noChangeAspect="1" noEditPoints="1"/>
              </p:cNvSpPr>
              <p:nvPr/>
            </p:nvSpPr>
            <p:spPr bwMode="gray">
              <a:xfrm>
                <a:off x="3818393" y="2667222"/>
                <a:ext cx="173736" cy="225002"/>
              </a:xfrm>
              <a:custGeom>
                <a:avLst/>
                <a:gdLst>
                  <a:gd name="T0" fmla="*/ 305 w 305"/>
                  <a:gd name="T1" fmla="*/ 0 h 395"/>
                  <a:gd name="T2" fmla="*/ 305 w 305"/>
                  <a:gd name="T3" fmla="*/ 301 h 395"/>
                  <a:gd name="T4" fmla="*/ 211 w 305"/>
                  <a:gd name="T5" fmla="*/ 395 h 395"/>
                  <a:gd name="T6" fmla="*/ 0 w 305"/>
                  <a:gd name="T7" fmla="*/ 395 h 395"/>
                  <a:gd name="T8" fmla="*/ 0 w 305"/>
                  <a:gd name="T9" fmla="*/ 0 h 395"/>
                  <a:gd name="T10" fmla="*/ 305 w 305"/>
                  <a:gd name="T11" fmla="*/ 0 h 395"/>
                  <a:gd name="T12" fmla="*/ 305 w 305"/>
                  <a:gd name="T13" fmla="*/ 0 h 395"/>
                  <a:gd name="T14" fmla="*/ 305 w 305"/>
                  <a:gd name="T15" fmla="*/ 0 h 395"/>
                  <a:gd name="T16" fmla="*/ 32 w 305"/>
                  <a:gd name="T17" fmla="*/ 366 h 395"/>
                  <a:gd name="T18" fmla="*/ 177 w 305"/>
                  <a:gd name="T19" fmla="*/ 366 h 395"/>
                  <a:gd name="T20" fmla="*/ 177 w 305"/>
                  <a:gd name="T21" fmla="*/ 267 h 395"/>
                  <a:gd name="T22" fmla="*/ 274 w 305"/>
                  <a:gd name="T23" fmla="*/ 267 h 395"/>
                  <a:gd name="T24" fmla="*/ 274 w 305"/>
                  <a:gd name="T25" fmla="*/ 31 h 395"/>
                  <a:gd name="T26" fmla="*/ 32 w 305"/>
                  <a:gd name="T27" fmla="*/ 31 h 395"/>
                  <a:gd name="T28" fmla="*/ 32 w 305"/>
                  <a:gd name="T29" fmla="*/ 366 h 395"/>
                  <a:gd name="T30" fmla="*/ 32 w 305"/>
                  <a:gd name="T31" fmla="*/ 366 h 395"/>
                  <a:gd name="T32" fmla="*/ 32 w 305"/>
                  <a:gd name="T33" fmla="*/ 366 h 395"/>
                  <a:gd name="T34" fmla="*/ 267 w 305"/>
                  <a:gd name="T35" fmla="*/ 296 h 395"/>
                  <a:gd name="T36" fmla="*/ 206 w 305"/>
                  <a:gd name="T37" fmla="*/ 296 h 395"/>
                  <a:gd name="T38" fmla="*/ 206 w 305"/>
                  <a:gd name="T39" fmla="*/ 356 h 395"/>
                  <a:gd name="T40" fmla="*/ 267 w 305"/>
                  <a:gd name="T41" fmla="*/ 296 h 395"/>
                  <a:gd name="T42" fmla="*/ 267 w 305"/>
                  <a:gd name="T43" fmla="*/ 296 h 395"/>
                  <a:gd name="T44" fmla="*/ 267 w 305"/>
                  <a:gd name="T45" fmla="*/ 296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5" h="395">
                    <a:moveTo>
                      <a:pt x="305" y="0"/>
                    </a:moveTo>
                    <a:lnTo>
                      <a:pt x="305" y="301"/>
                    </a:lnTo>
                    <a:lnTo>
                      <a:pt x="211" y="395"/>
                    </a:lnTo>
                    <a:lnTo>
                      <a:pt x="0" y="395"/>
                    </a:lnTo>
                    <a:lnTo>
                      <a:pt x="0" y="0"/>
                    </a:lnTo>
                    <a:lnTo>
                      <a:pt x="305" y="0"/>
                    </a:lnTo>
                    <a:lnTo>
                      <a:pt x="305" y="0"/>
                    </a:lnTo>
                    <a:lnTo>
                      <a:pt x="305" y="0"/>
                    </a:lnTo>
                    <a:close/>
                    <a:moveTo>
                      <a:pt x="32" y="366"/>
                    </a:moveTo>
                    <a:lnTo>
                      <a:pt x="177" y="366"/>
                    </a:lnTo>
                    <a:lnTo>
                      <a:pt x="177" y="267"/>
                    </a:lnTo>
                    <a:lnTo>
                      <a:pt x="274" y="267"/>
                    </a:lnTo>
                    <a:lnTo>
                      <a:pt x="274" y="31"/>
                    </a:lnTo>
                    <a:lnTo>
                      <a:pt x="32" y="31"/>
                    </a:lnTo>
                    <a:lnTo>
                      <a:pt x="32" y="366"/>
                    </a:lnTo>
                    <a:lnTo>
                      <a:pt x="32" y="366"/>
                    </a:lnTo>
                    <a:lnTo>
                      <a:pt x="32" y="366"/>
                    </a:lnTo>
                    <a:close/>
                    <a:moveTo>
                      <a:pt x="267" y="296"/>
                    </a:moveTo>
                    <a:lnTo>
                      <a:pt x="206" y="296"/>
                    </a:lnTo>
                    <a:lnTo>
                      <a:pt x="206" y="356"/>
                    </a:lnTo>
                    <a:lnTo>
                      <a:pt x="267" y="296"/>
                    </a:lnTo>
                    <a:lnTo>
                      <a:pt x="267" y="296"/>
                    </a:lnTo>
                    <a:lnTo>
                      <a:pt x="267" y="296"/>
                    </a:lnTo>
                    <a:close/>
                  </a:path>
                </a:pathLst>
              </a:custGeom>
              <a:solidFill>
                <a:srgbClr val="0028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 tIns="27432" rIns="9144" bIns="9144" numCol="1" anchor="t" anchorCtr="0" compatLnSpc="1">
                <a:prstTxWarp prst="textNoShape">
                  <a:avLst/>
                </a:prstTxWarp>
              </a:bodyPr>
              <a:lstStyle/>
              <a:p>
                <a:pPr algn="ctr"/>
                <a:r>
                  <a:rPr lang="en-US" sz="300" b="1" dirty="0" smtClean="0">
                    <a:solidFill>
                      <a:srgbClr val="002856"/>
                    </a:solidFill>
                  </a:rPr>
                  <a:t>DOCX</a:t>
                </a:r>
                <a:endParaRPr lang="en-US" sz="300" b="1" dirty="0">
                  <a:solidFill>
                    <a:srgbClr val="002856"/>
                  </a:solidFill>
                </a:endParaRPr>
              </a:p>
            </p:txBody>
          </p:sp>
          <p:sp>
            <p:nvSpPr>
              <p:cNvPr id="129" name="Freeform 5"/>
              <p:cNvSpPr>
                <a:spLocks noChangeAspect="1" noEditPoints="1"/>
              </p:cNvSpPr>
              <p:nvPr/>
            </p:nvSpPr>
            <p:spPr bwMode="gray">
              <a:xfrm>
                <a:off x="4272032" y="2667222"/>
                <a:ext cx="173736" cy="225002"/>
              </a:xfrm>
              <a:custGeom>
                <a:avLst/>
                <a:gdLst>
                  <a:gd name="T0" fmla="*/ 305 w 305"/>
                  <a:gd name="T1" fmla="*/ 0 h 395"/>
                  <a:gd name="T2" fmla="*/ 305 w 305"/>
                  <a:gd name="T3" fmla="*/ 301 h 395"/>
                  <a:gd name="T4" fmla="*/ 211 w 305"/>
                  <a:gd name="T5" fmla="*/ 395 h 395"/>
                  <a:gd name="T6" fmla="*/ 0 w 305"/>
                  <a:gd name="T7" fmla="*/ 395 h 395"/>
                  <a:gd name="T8" fmla="*/ 0 w 305"/>
                  <a:gd name="T9" fmla="*/ 0 h 395"/>
                  <a:gd name="T10" fmla="*/ 305 w 305"/>
                  <a:gd name="T11" fmla="*/ 0 h 395"/>
                  <a:gd name="T12" fmla="*/ 305 w 305"/>
                  <a:gd name="T13" fmla="*/ 0 h 395"/>
                  <a:gd name="T14" fmla="*/ 305 w 305"/>
                  <a:gd name="T15" fmla="*/ 0 h 395"/>
                  <a:gd name="T16" fmla="*/ 32 w 305"/>
                  <a:gd name="T17" fmla="*/ 366 h 395"/>
                  <a:gd name="T18" fmla="*/ 177 w 305"/>
                  <a:gd name="T19" fmla="*/ 366 h 395"/>
                  <a:gd name="T20" fmla="*/ 177 w 305"/>
                  <a:gd name="T21" fmla="*/ 267 h 395"/>
                  <a:gd name="T22" fmla="*/ 274 w 305"/>
                  <a:gd name="T23" fmla="*/ 267 h 395"/>
                  <a:gd name="T24" fmla="*/ 274 w 305"/>
                  <a:gd name="T25" fmla="*/ 31 h 395"/>
                  <a:gd name="T26" fmla="*/ 32 w 305"/>
                  <a:gd name="T27" fmla="*/ 31 h 395"/>
                  <a:gd name="T28" fmla="*/ 32 w 305"/>
                  <a:gd name="T29" fmla="*/ 366 h 395"/>
                  <a:gd name="T30" fmla="*/ 32 w 305"/>
                  <a:gd name="T31" fmla="*/ 366 h 395"/>
                  <a:gd name="T32" fmla="*/ 32 w 305"/>
                  <a:gd name="T33" fmla="*/ 366 h 395"/>
                  <a:gd name="T34" fmla="*/ 267 w 305"/>
                  <a:gd name="T35" fmla="*/ 296 h 395"/>
                  <a:gd name="T36" fmla="*/ 206 w 305"/>
                  <a:gd name="T37" fmla="*/ 296 h 395"/>
                  <a:gd name="T38" fmla="*/ 206 w 305"/>
                  <a:gd name="T39" fmla="*/ 356 h 395"/>
                  <a:gd name="T40" fmla="*/ 267 w 305"/>
                  <a:gd name="T41" fmla="*/ 296 h 395"/>
                  <a:gd name="T42" fmla="*/ 267 w 305"/>
                  <a:gd name="T43" fmla="*/ 296 h 395"/>
                  <a:gd name="T44" fmla="*/ 267 w 305"/>
                  <a:gd name="T45" fmla="*/ 296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5" h="395">
                    <a:moveTo>
                      <a:pt x="305" y="0"/>
                    </a:moveTo>
                    <a:lnTo>
                      <a:pt x="305" y="301"/>
                    </a:lnTo>
                    <a:lnTo>
                      <a:pt x="211" y="395"/>
                    </a:lnTo>
                    <a:lnTo>
                      <a:pt x="0" y="395"/>
                    </a:lnTo>
                    <a:lnTo>
                      <a:pt x="0" y="0"/>
                    </a:lnTo>
                    <a:lnTo>
                      <a:pt x="305" y="0"/>
                    </a:lnTo>
                    <a:lnTo>
                      <a:pt x="305" y="0"/>
                    </a:lnTo>
                    <a:lnTo>
                      <a:pt x="305" y="0"/>
                    </a:lnTo>
                    <a:close/>
                    <a:moveTo>
                      <a:pt x="32" y="366"/>
                    </a:moveTo>
                    <a:lnTo>
                      <a:pt x="177" y="366"/>
                    </a:lnTo>
                    <a:lnTo>
                      <a:pt x="177" y="267"/>
                    </a:lnTo>
                    <a:lnTo>
                      <a:pt x="274" y="267"/>
                    </a:lnTo>
                    <a:lnTo>
                      <a:pt x="274" y="31"/>
                    </a:lnTo>
                    <a:lnTo>
                      <a:pt x="32" y="31"/>
                    </a:lnTo>
                    <a:lnTo>
                      <a:pt x="32" y="366"/>
                    </a:lnTo>
                    <a:lnTo>
                      <a:pt x="32" y="366"/>
                    </a:lnTo>
                    <a:lnTo>
                      <a:pt x="32" y="366"/>
                    </a:lnTo>
                    <a:close/>
                    <a:moveTo>
                      <a:pt x="267" y="296"/>
                    </a:moveTo>
                    <a:lnTo>
                      <a:pt x="206" y="296"/>
                    </a:lnTo>
                    <a:lnTo>
                      <a:pt x="206" y="356"/>
                    </a:lnTo>
                    <a:lnTo>
                      <a:pt x="267" y="296"/>
                    </a:lnTo>
                    <a:lnTo>
                      <a:pt x="267" y="296"/>
                    </a:lnTo>
                    <a:lnTo>
                      <a:pt x="267" y="296"/>
                    </a:lnTo>
                    <a:close/>
                  </a:path>
                </a:pathLst>
              </a:custGeom>
              <a:solidFill>
                <a:srgbClr val="0028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 tIns="27432" rIns="9144" bIns="9144" numCol="1" anchor="t" anchorCtr="0" compatLnSpc="1">
                <a:prstTxWarp prst="textNoShape">
                  <a:avLst/>
                </a:prstTxWarp>
              </a:bodyPr>
              <a:lstStyle/>
              <a:p>
                <a:pPr algn="ctr"/>
                <a:r>
                  <a:rPr lang="en-US" sz="300" b="1" dirty="0" smtClean="0">
                    <a:solidFill>
                      <a:srgbClr val="002856"/>
                    </a:solidFill>
                  </a:rPr>
                  <a:t>PDF</a:t>
                </a:r>
                <a:endParaRPr lang="en-US" sz="300" b="1" dirty="0">
                  <a:solidFill>
                    <a:srgbClr val="002856"/>
                  </a:solidFill>
                </a:endParaRPr>
              </a:p>
            </p:txBody>
          </p:sp>
          <p:sp>
            <p:nvSpPr>
              <p:cNvPr id="130" name="Freeform 5"/>
              <p:cNvSpPr>
                <a:spLocks noChangeAspect="1" noEditPoints="1"/>
              </p:cNvSpPr>
              <p:nvPr/>
            </p:nvSpPr>
            <p:spPr bwMode="gray">
              <a:xfrm>
                <a:off x="4490990" y="2667222"/>
                <a:ext cx="173736" cy="225002"/>
              </a:xfrm>
              <a:custGeom>
                <a:avLst/>
                <a:gdLst>
                  <a:gd name="T0" fmla="*/ 305 w 305"/>
                  <a:gd name="T1" fmla="*/ 0 h 395"/>
                  <a:gd name="T2" fmla="*/ 305 w 305"/>
                  <a:gd name="T3" fmla="*/ 301 h 395"/>
                  <a:gd name="T4" fmla="*/ 211 w 305"/>
                  <a:gd name="T5" fmla="*/ 395 h 395"/>
                  <a:gd name="T6" fmla="*/ 0 w 305"/>
                  <a:gd name="T7" fmla="*/ 395 h 395"/>
                  <a:gd name="T8" fmla="*/ 0 w 305"/>
                  <a:gd name="T9" fmla="*/ 0 h 395"/>
                  <a:gd name="T10" fmla="*/ 305 w 305"/>
                  <a:gd name="T11" fmla="*/ 0 h 395"/>
                  <a:gd name="T12" fmla="*/ 305 w 305"/>
                  <a:gd name="T13" fmla="*/ 0 h 395"/>
                  <a:gd name="T14" fmla="*/ 305 w 305"/>
                  <a:gd name="T15" fmla="*/ 0 h 395"/>
                  <a:gd name="T16" fmla="*/ 32 w 305"/>
                  <a:gd name="T17" fmla="*/ 366 h 395"/>
                  <a:gd name="T18" fmla="*/ 177 w 305"/>
                  <a:gd name="T19" fmla="*/ 366 h 395"/>
                  <a:gd name="T20" fmla="*/ 177 w 305"/>
                  <a:gd name="T21" fmla="*/ 267 h 395"/>
                  <a:gd name="T22" fmla="*/ 274 w 305"/>
                  <a:gd name="T23" fmla="*/ 267 h 395"/>
                  <a:gd name="T24" fmla="*/ 274 w 305"/>
                  <a:gd name="T25" fmla="*/ 31 h 395"/>
                  <a:gd name="T26" fmla="*/ 32 w 305"/>
                  <a:gd name="T27" fmla="*/ 31 h 395"/>
                  <a:gd name="T28" fmla="*/ 32 w 305"/>
                  <a:gd name="T29" fmla="*/ 366 h 395"/>
                  <a:gd name="T30" fmla="*/ 32 w 305"/>
                  <a:gd name="T31" fmla="*/ 366 h 395"/>
                  <a:gd name="T32" fmla="*/ 32 w 305"/>
                  <a:gd name="T33" fmla="*/ 366 h 395"/>
                  <a:gd name="T34" fmla="*/ 267 w 305"/>
                  <a:gd name="T35" fmla="*/ 296 h 395"/>
                  <a:gd name="T36" fmla="*/ 206 w 305"/>
                  <a:gd name="T37" fmla="*/ 296 h 395"/>
                  <a:gd name="T38" fmla="*/ 206 w 305"/>
                  <a:gd name="T39" fmla="*/ 356 h 395"/>
                  <a:gd name="T40" fmla="*/ 267 w 305"/>
                  <a:gd name="T41" fmla="*/ 296 h 395"/>
                  <a:gd name="T42" fmla="*/ 267 w 305"/>
                  <a:gd name="T43" fmla="*/ 296 h 395"/>
                  <a:gd name="T44" fmla="*/ 267 w 305"/>
                  <a:gd name="T45" fmla="*/ 296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5" h="395">
                    <a:moveTo>
                      <a:pt x="305" y="0"/>
                    </a:moveTo>
                    <a:lnTo>
                      <a:pt x="305" y="301"/>
                    </a:lnTo>
                    <a:lnTo>
                      <a:pt x="211" y="395"/>
                    </a:lnTo>
                    <a:lnTo>
                      <a:pt x="0" y="395"/>
                    </a:lnTo>
                    <a:lnTo>
                      <a:pt x="0" y="0"/>
                    </a:lnTo>
                    <a:lnTo>
                      <a:pt x="305" y="0"/>
                    </a:lnTo>
                    <a:lnTo>
                      <a:pt x="305" y="0"/>
                    </a:lnTo>
                    <a:lnTo>
                      <a:pt x="305" y="0"/>
                    </a:lnTo>
                    <a:close/>
                    <a:moveTo>
                      <a:pt x="32" y="366"/>
                    </a:moveTo>
                    <a:lnTo>
                      <a:pt x="177" y="366"/>
                    </a:lnTo>
                    <a:lnTo>
                      <a:pt x="177" y="267"/>
                    </a:lnTo>
                    <a:lnTo>
                      <a:pt x="274" y="267"/>
                    </a:lnTo>
                    <a:lnTo>
                      <a:pt x="274" y="31"/>
                    </a:lnTo>
                    <a:lnTo>
                      <a:pt x="32" y="31"/>
                    </a:lnTo>
                    <a:lnTo>
                      <a:pt x="32" y="366"/>
                    </a:lnTo>
                    <a:lnTo>
                      <a:pt x="32" y="366"/>
                    </a:lnTo>
                    <a:lnTo>
                      <a:pt x="32" y="366"/>
                    </a:lnTo>
                    <a:close/>
                    <a:moveTo>
                      <a:pt x="267" y="296"/>
                    </a:moveTo>
                    <a:lnTo>
                      <a:pt x="206" y="296"/>
                    </a:lnTo>
                    <a:lnTo>
                      <a:pt x="206" y="356"/>
                    </a:lnTo>
                    <a:lnTo>
                      <a:pt x="267" y="296"/>
                    </a:lnTo>
                    <a:lnTo>
                      <a:pt x="267" y="296"/>
                    </a:lnTo>
                    <a:lnTo>
                      <a:pt x="267" y="296"/>
                    </a:lnTo>
                    <a:close/>
                  </a:path>
                </a:pathLst>
              </a:custGeom>
              <a:solidFill>
                <a:srgbClr val="0028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 tIns="27432" rIns="9144" bIns="9144" numCol="1" anchor="t" anchorCtr="0" compatLnSpc="1">
                <a:prstTxWarp prst="textNoShape">
                  <a:avLst/>
                </a:prstTxWarp>
              </a:bodyPr>
              <a:lstStyle/>
              <a:p>
                <a:pPr algn="ctr"/>
                <a:r>
                  <a:rPr lang="en-US" sz="300" b="1" dirty="0" smtClean="0">
                    <a:solidFill>
                      <a:srgbClr val="002856"/>
                    </a:solidFill>
                  </a:rPr>
                  <a:t>PDF</a:t>
                </a:r>
                <a:endParaRPr lang="en-US" sz="300" b="1" dirty="0">
                  <a:solidFill>
                    <a:srgbClr val="002856"/>
                  </a:solidFill>
                </a:endParaRPr>
              </a:p>
            </p:txBody>
          </p:sp>
          <p:sp>
            <p:nvSpPr>
              <p:cNvPr id="131" name="Freeform 5"/>
              <p:cNvSpPr>
                <a:spLocks noChangeAspect="1" noEditPoints="1"/>
              </p:cNvSpPr>
              <p:nvPr/>
            </p:nvSpPr>
            <p:spPr bwMode="gray">
              <a:xfrm>
                <a:off x="4703464" y="2667222"/>
                <a:ext cx="173736" cy="225002"/>
              </a:xfrm>
              <a:custGeom>
                <a:avLst/>
                <a:gdLst>
                  <a:gd name="T0" fmla="*/ 305 w 305"/>
                  <a:gd name="T1" fmla="*/ 0 h 395"/>
                  <a:gd name="T2" fmla="*/ 305 w 305"/>
                  <a:gd name="T3" fmla="*/ 301 h 395"/>
                  <a:gd name="T4" fmla="*/ 211 w 305"/>
                  <a:gd name="T5" fmla="*/ 395 h 395"/>
                  <a:gd name="T6" fmla="*/ 0 w 305"/>
                  <a:gd name="T7" fmla="*/ 395 h 395"/>
                  <a:gd name="T8" fmla="*/ 0 w 305"/>
                  <a:gd name="T9" fmla="*/ 0 h 395"/>
                  <a:gd name="T10" fmla="*/ 305 w 305"/>
                  <a:gd name="T11" fmla="*/ 0 h 395"/>
                  <a:gd name="T12" fmla="*/ 305 w 305"/>
                  <a:gd name="T13" fmla="*/ 0 h 395"/>
                  <a:gd name="T14" fmla="*/ 305 w 305"/>
                  <a:gd name="T15" fmla="*/ 0 h 395"/>
                  <a:gd name="T16" fmla="*/ 32 w 305"/>
                  <a:gd name="T17" fmla="*/ 366 h 395"/>
                  <a:gd name="T18" fmla="*/ 177 w 305"/>
                  <a:gd name="T19" fmla="*/ 366 h 395"/>
                  <a:gd name="T20" fmla="*/ 177 w 305"/>
                  <a:gd name="T21" fmla="*/ 267 h 395"/>
                  <a:gd name="T22" fmla="*/ 274 w 305"/>
                  <a:gd name="T23" fmla="*/ 267 h 395"/>
                  <a:gd name="T24" fmla="*/ 274 w 305"/>
                  <a:gd name="T25" fmla="*/ 31 h 395"/>
                  <a:gd name="T26" fmla="*/ 32 w 305"/>
                  <a:gd name="T27" fmla="*/ 31 h 395"/>
                  <a:gd name="T28" fmla="*/ 32 w 305"/>
                  <a:gd name="T29" fmla="*/ 366 h 395"/>
                  <a:gd name="T30" fmla="*/ 32 w 305"/>
                  <a:gd name="T31" fmla="*/ 366 h 395"/>
                  <a:gd name="T32" fmla="*/ 32 w 305"/>
                  <a:gd name="T33" fmla="*/ 366 h 395"/>
                  <a:gd name="T34" fmla="*/ 267 w 305"/>
                  <a:gd name="T35" fmla="*/ 296 h 395"/>
                  <a:gd name="T36" fmla="*/ 206 w 305"/>
                  <a:gd name="T37" fmla="*/ 296 h 395"/>
                  <a:gd name="T38" fmla="*/ 206 w 305"/>
                  <a:gd name="T39" fmla="*/ 356 h 395"/>
                  <a:gd name="T40" fmla="*/ 267 w 305"/>
                  <a:gd name="T41" fmla="*/ 296 h 395"/>
                  <a:gd name="T42" fmla="*/ 267 w 305"/>
                  <a:gd name="T43" fmla="*/ 296 h 395"/>
                  <a:gd name="T44" fmla="*/ 267 w 305"/>
                  <a:gd name="T45" fmla="*/ 296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5" h="395">
                    <a:moveTo>
                      <a:pt x="305" y="0"/>
                    </a:moveTo>
                    <a:lnTo>
                      <a:pt x="305" y="301"/>
                    </a:lnTo>
                    <a:lnTo>
                      <a:pt x="211" y="395"/>
                    </a:lnTo>
                    <a:lnTo>
                      <a:pt x="0" y="395"/>
                    </a:lnTo>
                    <a:lnTo>
                      <a:pt x="0" y="0"/>
                    </a:lnTo>
                    <a:lnTo>
                      <a:pt x="305" y="0"/>
                    </a:lnTo>
                    <a:lnTo>
                      <a:pt x="305" y="0"/>
                    </a:lnTo>
                    <a:lnTo>
                      <a:pt x="305" y="0"/>
                    </a:lnTo>
                    <a:close/>
                    <a:moveTo>
                      <a:pt x="32" y="366"/>
                    </a:moveTo>
                    <a:lnTo>
                      <a:pt x="177" y="366"/>
                    </a:lnTo>
                    <a:lnTo>
                      <a:pt x="177" y="267"/>
                    </a:lnTo>
                    <a:lnTo>
                      <a:pt x="274" y="267"/>
                    </a:lnTo>
                    <a:lnTo>
                      <a:pt x="274" y="31"/>
                    </a:lnTo>
                    <a:lnTo>
                      <a:pt x="32" y="31"/>
                    </a:lnTo>
                    <a:lnTo>
                      <a:pt x="32" y="366"/>
                    </a:lnTo>
                    <a:lnTo>
                      <a:pt x="32" y="366"/>
                    </a:lnTo>
                    <a:lnTo>
                      <a:pt x="32" y="366"/>
                    </a:lnTo>
                    <a:close/>
                    <a:moveTo>
                      <a:pt x="267" y="296"/>
                    </a:moveTo>
                    <a:lnTo>
                      <a:pt x="206" y="296"/>
                    </a:lnTo>
                    <a:lnTo>
                      <a:pt x="206" y="356"/>
                    </a:lnTo>
                    <a:lnTo>
                      <a:pt x="267" y="296"/>
                    </a:lnTo>
                    <a:lnTo>
                      <a:pt x="267" y="296"/>
                    </a:lnTo>
                    <a:lnTo>
                      <a:pt x="267" y="296"/>
                    </a:lnTo>
                    <a:close/>
                  </a:path>
                </a:pathLst>
              </a:custGeom>
              <a:solidFill>
                <a:srgbClr val="0028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 tIns="27432" rIns="9144" bIns="9144" numCol="1" anchor="t" anchorCtr="0" compatLnSpc="1">
                <a:prstTxWarp prst="textNoShape">
                  <a:avLst/>
                </a:prstTxWarp>
              </a:bodyPr>
              <a:lstStyle/>
              <a:p>
                <a:pPr algn="ctr"/>
                <a:r>
                  <a:rPr lang="en-US" sz="300" b="1" dirty="0" smtClean="0">
                    <a:solidFill>
                      <a:srgbClr val="002856"/>
                    </a:solidFill>
                  </a:rPr>
                  <a:t>PDF</a:t>
                </a:r>
                <a:endParaRPr lang="en-US" sz="300" b="1" dirty="0">
                  <a:solidFill>
                    <a:srgbClr val="002856"/>
                  </a:solidFill>
                </a:endParaRPr>
              </a:p>
            </p:txBody>
          </p:sp>
          <p:sp>
            <p:nvSpPr>
              <p:cNvPr id="132" name="Freeform 5"/>
              <p:cNvSpPr>
                <a:spLocks noChangeAspect="1" noEditPoints="1"/>
              </p:cNvSpPr>
              <p:nvPr/>
            </p:nvSpPr>
            <p:spPr bwMode="gray">
              <a:xfrm>
                <a:off x="5360660" y="1896967"/>
                <a:ext cx="173736" cy="225002"/>
              </a:xfrm>
              <a:custGeom>
                <a:avLst/>
                <a:gdLst>
                  <a:gd name="T0" fmla="*/ 305 w 305"/>
                  <a:gd name="T1" fmla="*/ 0 h 395"/>
                  <a:gd name="T2" fmla="*/ 305 w 305"/>
                  <a:gd name="T3" fmla="*/ 301 h 395"/>
                  <a:gd name="T4" fmla="*/ 211 w 305"/>
                  <a:gd name="T5" fmla="*/ 395 h 395"/>
                  <a:gd name="T6" fmla="*/ 0 w 305"/>
                  <a:gd name="T7" fmla="*/ 395 h 395"/>
                  <a:gd name="T8" fmla="*/ 0 w 305"/>
                  <a:gd name="T9" fmla="*/ 0 h 395"/>
                  <a:gd name="T10" fmla="*/ 305 w 305"/>
                  <a:gd name="T11" fmla="*/ 0 h 395"/>
                  <a:gd name="T12" fmla="*/ 305 w 305"/>
                  <a:gd name="T13" fmla="*/ 0 h 395"/>
                  <a:gd name="T14" fmla="*/ 305 w 305"/>
                  <a:gd name="T15" fmla="*/ 0 h 395"/>
                  <a:gd name="T16" fmla="*/ 32 w 305"/>
                  <a:gd name="T17" fmla="*/ 366 h 395"/>
                  <a:gd name="T18" fmla="*/ 177 w 305"/>
                  <a:gd name="T19" fmla="*/ 366 h 395"/>
                  <a:gd name="T20" fmla="*/ 177 w 305"/>
                  <a:gd name="T21" fmla="*/ 267 h 395"/>
                  <a:gd name="T22" fmla="*/ 274 w 305"/>
                  <a:gd name="T23" fmla="*/ 267 h 395"/>
                  <a:gd name="T24" fmla="*/ 274 w 305"/>
                  <a:gd name="T25" fmla="*/ 31 h 395"/>
                  <a:gd name="T26" fmla="*/ 32 w 305"/>
                  <a:gd name="T27" fmla="*/ 31 h 395"/>
                  <a:gd name="T28" fmla="*/ 32 w 305"/>
                  <a:gd name="T29" fmla="*/ 366 h 395"/>
                  <a:gd name="T30" fmla="*/ 32 w 305"/>
                  <a:gd name="T31" fmla="*/ 366 h 395"/>
                  <a:gd name="T32" fmla="*/ 32 w 305"/>
                  <a:gd name="T33" fmla="*/ 366 h 395"/>
                  <a:gd name="T34" fmla="*/ 267 w 305"/>
                  <a:gd name="T35" fmla="*/ 296 h 395"/>
                  <a:gd name="T36" fmla="*/ 206 w 305"/>
                  <a:gd name="T37" fmla="*/ 296 h 395"/>
                  <a:gd name="T38" fmla="*/ 206 w 305"/>
                  <a:gd name="T39" fmla="*/ 356 h 395"/>
                  <a:gd name="T40" fmla="*/ 267 w 305"/>
                  <a:gd name="T41" fmla="*/ 296 h 395"/>
                  <a:gd name="T42" fmla="*/ 267 w 305"/>
                  <a:gd name="T43" fmla="*/ 296 h 395"/>
                  <a:gd name="T44" fmla="*/ 267 w 305"/>
                  <a:gd name="T45" fmla="*/ 296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5" h="395">
                    <a:moveTo>
                      <a:pt x="305" y="0"/>
                    </a:moveTo>
                    <a:lnTo>
                      <a:pt x="305" y="301"/>
                    </a:lnTo>
                    <a:lnTo>
                      <a:pt x="211" y="395"/>
                    </a:lnTo>
                    <a:lnTo>
                      <a:pt x="0" y="395"/>
                    </a:lnTo>
                    <a:lnTo>
                      <a:pt x="0" y="0"/>
                    </a:lnTo>
                    <a:lnTo>
                      <a:pt x="305" y="0"/>
                    </a:lnTo>
                    <a:lnTo>
                      <a:pt x="305" y="0"/>
                    </a:lnTo>
                    <a:lnTo>
                      <a:pt x="305" y="0"/>
                    </a:lnTo>
                    <a:close/>
                    <a:moveTo>
                      <a:pt x="32" y="366"/>
                    </a:moveTo>
                    <a:lnTo>
                      <a:pt x="177" y="366"/>
                    </a:lnTo>
                    <a:lnTo>
                      <a:pt x="177" y="267"/>
                    </a:lnTo>
                    <a:lnTo>
                      <a:pt x="274" y="267"/>
                    </a:lnTo>
                    <a:lnTo>
                      <a:pt x="274" y="31"/>
                    </a:lnTo>
                    <a:lnTo>
                      <a:pt x="32" y="31"/>
                    </a:lnTo>
                    <a:lnTo>
                      <a:pt x="32" y="366"/>
                    </a:lnTo>
                    <a:lnTo>
                      <a:pt x="32" y="366"/>
                    </a:lnTo>
                    <a:lnTo>
                      <a:pt x="32" y="366"/>
                    </a:lnTo>
                    <a:close/>
                    <a:moveTo>
                      <a:pt x="267" y="296"/>
                    </a:moveTo>
                    <a:lnTo>
                      <a:pt x="206" y="296"/>
                    </a:lnTo>
                    <a:lnTo>
                      <a:pt x="206" y="356"/>
                    </a:lnTo>
                    <a:lnTo>
                      <a:pt x="267" y="296"/>
                    </a:lnTo>
                    <a:lnTo>
                      <a:pt x="267" y="296"/>
                    </a:lnTo>
                    <a:lnTo>
                      <a:pt x="267" y="296"/>
                    </a:lnTo>
                    <a:close/>
                  </a:path>
                </a:pathLst>
              </a:custGeom>
              <a:solidFill>
                <a:srgbClr val="49C5F4"/>
              </a:solidFill>
              <a:ln>
                <a:noFill/>
              </a:ln>
            </p:spPr>
            <p:txBody>
              <a:bodyPr vert="horz" wrap="square" lIns="9144" tIns="27432" rIns="9144" bIns="9144" numCol="1" anchor="t" anchorCtr="0" compatLnSpc="1">
                <a:prstTxWarp prst="textNoShape">
                  <a:avLst/>
                </a:prstTxWarp>
              </a:bodyPr>
              <a:lstStyle/>
              <a:p>
                <a:pPr algn="ctr"/>
                <a:r>
                  <a:rPr lang="en-US" sz="300" b="1" dirty="0" smtClean="0">
                    <a:solidFill>
                      <a:srgbClr val="009AD7"/>
                    </a:solidFill>
                  </a:rPr>
                  <a:t>DOCX</a:t>
                </a:r>
                <a:endParaRPr lang="en-US" sz="300" b="1" dirty="0">
                  <a:solidFill>
                    <a:srgbClr val="009AD7"/>
                  </a:solidFill>
                </a:endParaRPr>
              </a:p>
            </p:txBody>
          </p:sp>
          <p:sp>
            <p:nvSpPr>
              <p:cNvPr id="133" name="Freeform 5"/>
              <p:cNvSpPr>
                <a:spLocks noChangeAspect="1" noEditPoints="1"/>
              </p:cNvSpPr>
              <p:nvPr/>
            </p:nvSpPr>
            <p:spPr bwMode="gray">
              <a:xfrm>
                <a:off x="6326746" y="3033760"/>
                <a:ext cx="173736" cy="225002"/>
              </a:xfrm>
              <a:custGeom>
                <a:avLst/>
                <a:gdLst>
                  <a:gd name="T0" fmla="*/ 305 w 305"/>
                  <a:gd name="T1" fmla="*/ 0 h 395"/>
                  <a:gd name="T2" fmla="*/ 305 w 305"/>
                  <a:gd name="T3" fmla="*/ 301 h 395"/>
                  <a:gd name="T4" fmla="*/ 211 w 305"/>
                  <a:gd name="T5" fmla="*/ 395 h 395"/>
                  <a:gd name="T6" fmla="*/ 0 w 305"/>
                  <a:gd name="T7" fmla="*/ 395 h 395"/>
                  <a:gd name="T8" fmla="*/ 0 w 305"/>
                  <a:gd name="T9" fmla="*/ 0 h 395"/>
                  <a:gd name="T10" fmla="*/ 305 w 305"/>
                  <a:gd name="T11" fmla="*/ 0 h 395"/>
                  <a:gd name="T12" fmla="*/ 305 w 305"/>
                  <a:gd name="T13" fmla="*/ 0 h 395"/>
                  <a:gd name="T14" fmla="*/ 305 w 305"/>
                  <a:gd name="T15" fmla="*/ 0 h 395"/>
                  <a:gd name="T16" fmla="*/ 32 w 305"/>
                  <a:gd name="T17" fmla="*/ 366 h 395"/>
                  <a:gd name="T18" fmla="*/ 177 w 305"/>
                  <a:gd name="T19" fmla="*/ 366 h 395"/>
                  <a:gd name="T20" fmla="*/ 177 w 305"/>
                  <a:gd name="T21" fmla="*/ 267 h 395"/>
                  <a:gd name="T22" fmla="*/ 274 w 305"/>
                  <a:gd name="T23" fmla="*/ 267 h 395"/>
                  <a:gd name="T24" fmla="*/ 274 w 305"/>
                  <a:gd name="T25" fmla="*/ 31 h 395"/>
                  <a:gd name="T26" fmla="*/ 32 w 305"/>
                  <a:gd name="T27" fmla="*/ 31 h 395"/>
                  <a:gd name="T28" fmla="*/ 32 w 305"/>
                  <a:gd name="T29" fmla="*/ 366 h 395"/>
                  <a:gd name="T30" fmla="*/ 32 w 305"/>
                  <a:gd name="T31" fmla="*/ 366 h 395"/>
                  <a:gd name="T32" fmla="*/ 32 w 305"/>
                  <a:gd name="T33" fmla="*/ 366 h 395"/>
                  <a:gd name="T34" fmla="*/ 267 w 305"/>
                  <a:gd name="T35" fmla="*/ 296 h 395"/>
                  <a:gd name="T36" fmla="*/ 206 w 305"/>
                  <a:gd name="T37" fmla="*/ 296 h 395"/>
                  <a:gd name="T38" fmla="*/ 206 w 305"/>
                  <a:gd name="T39" fmla="*/ 356 h 395"/>
                  <a:gd name="T40" fmla="*/ 267 w 305"/>
                  <a:gd name="T41" fmla="*/ 296 h 395"/>
                  <a:gd name="T42" fmla="*/ 267 w 305"/>
                  <a:gd name="T43" fmla="*/ 296 h 395"/>
                  <a:gd name="T44" fmla="*/ 267 w 305"/>
                  <a:gd name="T45" fmla="*/ 296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5" h="395">
                    <a:moveTo>
                      <a:pt x="305" y="0"/>
                    </a:moveTo>
                    <a:lnTo>
                      <a:pt x="305" y="301"/>
                    </a:lnTo>
                    <a:lnTo>
                      <a:pt x="211" y="395"/>
                    </a:lnTo>
                    <a:lnTo>
                      <a:pt x="0" y="395"/>
                    </a:lnTo>
                    <a:lnTo>
                      <a:pt x="0" y="0"/>
                    </a:lnTo>
                    <a:lnTo>
                      <a:pt x="305" y="0"/>
                    </a:lnTo>
                    <a:lnTo>
                      <a:pt x="305" y="0"/>
                    </a:lnTo>
                    <a:lnTo>
                      <a:pt x="305" y="0"/>
                    </a:lnTo>
                    <a:close/>
                    <a:moveTo>
                      <a:pt x="32" y="366"/>
                    </a:moveTo>
                    <a:lnTo>
                      <a:pt x="177" y="366"/>
                    </a:lnTo>
                    <a:lnTo>
                      <a:pt x="177" y="267"/>
                    </a:lnTo>
                    <a:lnTo>
                      <a:pt x="274" y="267"/>
                    </a:lnTo>
                    <a:lnTo>
                      <a:pt x="274" y="31"/>
                    </a:lnTo>
                    <a:lnTo>
                      <a:pt x="32" y="31"/>
                    </a:lnTo>
                    <a:lnTo>
                      <a:pt x="32" y="366"/>
                    </a:lnTo>
                    <a:lnTo>
                      <a:pt x="32" y="366"/>
                    </a:lnTo>
                    <a:lnTo>
                      <a:pt x="32" y="366"/>
                    </a:lnTo>
                    <a:close/>
                    <a:moveTo>
                      <a:pt x="267" y="296"/>
                    </a:moveTo>
                    <a:lnTo>
                      <a:pt x="206" y="296"/>
                    </a:lnTo>
                    <a:lnTo>
                      <a:pt x="206" y="356"/>
                    </a:lnTo>
                    <a:lnTo>
                      <a:pt x="267" y="296"/>
                    </a:lnTo>
                    <a:lnTo>
                      <a:pt x="267" y="296"/>
                    </a:lnTo>
                    <a:lnTo>
                      <a:pt x="267" y="296"/>
                    </a:lnTo>
                    <a:close/>
                  </a:path>
                </a:pathLst>
              </a:custGeom>
              <a:solidFill>
                <a:srgbClr val="002856"/>
              </a:solidFill>
              <a:ln>
                <a:noFill/>
              </a:ln>
            </p:spPr>
            <p:txBody>
              <a:bodyPr vert="horz" wrap="square" lIns="9144" tIns="27432" rIns="9144" bIns="9144" numCol="1" anchor="t" anchorCtr="0" compatLnSpc="1">
                <a:prstTxWarp prst="textNoShape">
                  <a:avLst/>
                </a:prstTxWarp>
              </a:bodyPr>
              <a:lstStyle/>
              <a:p>
                <a:pPr algn="ctr"/>
                <a:r>
                  <a:rPr lang="en-US" sz="300" b="1" dirty="0" smtClean="0">
                    <a:solidFill>
                      <a:srgbClr val="002856"/>
                    </a:solidFill>
                  </a:rPr>
                  <a:t>PDF</a:t>
                </a:r>
                <a:endParaRPr lang="en-US" sz="300" b="1" dirty="0">
                  <a:solidFill>
                    <a:srgbClr val="002856"/>
                  </a:solidFill>
                </a:endParaRPr>
              </a:p>
            </p:txBody>
          </p:sp>
        </p:grpSp>
      </p:grpSp>
    </p:spTree>
    <p:extLst>
      <p:ext uri="{BB962C8B-B14F-4D97-AF65-F5344CB8AC3E}">
        <p14:creationId xmlns:p14="http://schemas.microsoft.com/office/powerpoint/2010/main" val="4129100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bwMode="gray"/>
        <p:txBody>
          <a:bodyPr/>
          <a:lstStyle/>
          <a:p>
            <a:r>
              <a:rPr lang="en-US" dirty="0" smtClean="0"/>
              <a:t>Figure 1</a:t>
            </a:r>
            <a:endParaRPr lang="en-US" dirty="0">
              <a:solidFill>
                <a:srgbClr val="FF0000"/>
              </a:solidFill>
            </a:endParaRPr>
          </a:p>
        </p:txBody>
      </p:sp>
      <p:grpSp>
        <p:nvGrpSpPr>
          <p:cNvPr id="2" name="Group 1"/>
          <p:cNvGrpSpPr/>
          <p:nvPr/>
        </p:nvGrpSpPr>
        <p:grpSpPr bwMode="gray">
          <a:xfrm>
            <a:off x="1998133" y="1371600"/>
            <a:ext cx="8187267" cy="4682067"/>
            <a:chOff x="1998449" y="1371600"/>
            <a:chExt cx="8187267" cy="4682067"/>
          </a:xfrm>
        </p:grpSpPr>
        <p:sp>
          <p:nvSpPr>
            <p:cNvPr id="11" name="Rectangle 10"/>
            <p:cNvSpPr/>
            <p:nvPr/>
          </p:nvSpPr>
          <p:spPr bwMode="gray">
            <a:xfrm>
              <a:off x="1998449" y="1371600"/>
              <a:ext cx="8187267" cy="4682067"/>
            </a:xfrm>
            <a:prstGeom prst="rect">
              <a:avLst/>
            </a:prstGeom>
            <a:solidFill>
              <a:schemeClr val="bg1"/>
            </a:solid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defPPr>
                <a:defRPr lang="en-US"/>
              </a:defPPr>
              <a:lvl1pPr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a:lstStyle>
            <a:p>
              <a:pPr>
                <a:lnSpc>
                  <a:spcPct val="100000"/>
                </a:lnSpc>
                <a:spcBef>
                  <a:spcPct val="50000"/>
                </a:spcBef>
                <a:spcAft>
                  <a:spcPct val="0"/>
                </a:spcAft>
              </a:pPr>
              <a:endParaRPr lang="en-US" sz="1800" dirty="0" smtClean="0">
                <a:solidFill>
                  <a:srgbClr val="FFFFFF"/>
                </a:solidFill>
              </a:endParaRPr>
            </a:p>
          </p:txBody>
        </p:sp>
        <p:sp>
          <p:nvSpPr>
            <p:cNvPr id="12" name="Rectangle 11"/>
            <p:cNvSpPr/>
            <p:nvPr/>
          </p:nvSpPr>
          <p:spPr bwMode="gray">
            <a:xfrm>
              <a:off x="9063293" y="5838223"/>
              <a:ext cx="1122423" cy="215444"/>
            </a:xfrm>
            <a:prstGeom prst="rect">
              <a:avLst/>
            </a:prstGeom>
          </p:spPr>
          <p:txBody>
            <a:bodyPr wrap="none" lIns="91440" rIns="91440" anchor="b">
              <a:spAutoFit/>
            </a:bodyPr>
            <a:lstStyle>
              <a:defPPr>
                <a:defRPr lang="en-US"/>
              </a:defPPr>
              <a:lvl1pPr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a:lstStyle>
            <a:p>
              <a:pPr algn="r">
                <a:lnSpc>
                  <a:spcPct val="100000"/>
                </a:lnSpc>
                <a:spcBef>
                  <a:spcPts val="0"/>
                </a:spcBef>
                <a:spcAft>
                  <a:spcPts val="0"/>
                </a:spcAft>
              </a:pPr>
              <a:r>
                <a:rPr lang="en-US" sz="800" dirty="0">
                  <a:solidFill>
                    <a:srgbClr val="979D9D"/>
                  </a:solidFill>
                  <a:latin typeface="Arial" panose="020B0604020202020204" pitchFamily="34" charset="0"/>
                  <a:ea typeface="Calibri" panose="020F0502020204030204" pitchFamily="34" charset="0"/>
                  <a:cs typeface="Times New Roman" panose="02020603050405020304" pitchFamily="18" charset="0"/>
                </a:rPr>
                <a:t>© </a:t>
              </a:r>
              <a:r>
                <a:rPr lang="en-US" sz="800" dirty="0" smtClean="0">
                  <a:solidFill>
                    <a:srgbClr val="979D9D"/>
                  </a:solidFill>
                  <a:latin typeface="Arial" panose="020B0604020202020204" pitchFamily="34" charset="0"/>
                  <a:ea typeface="Calibri" panose="020F0502020204030204" pitchFamily="34" charset="0"/>
                  <a:cs typeface="Times New Roman" panose="02020603050405020304" pitchFamily="18" charset="0"/>
                </a:rPr>
                <a:t>2019 </a:t>
              </a:r>
              <a:r>
                <a:rPr lang="en-US" sz="800" dirty="0">
                  <a:solidFill>
                    <a:srgbClr val="979D9D"/>
                  </a:solidFill>
                  <a:latin typeface="Arial" panose="020B0604020202020204" pitchFamily="34" charset="0"/>
                  <a:ea typeface="Calibri" panose="020F0502020204030204" pitchFamily="34" charset="0"/>
                  <a:cs typeface="Times New Roman" panose="02020603050405020304" pitchFamily="18" charset="0"/>
                </a:rPr>
                <a:t>Gartner, Inc</a:t>
              </a:r>
              <a:r>
                <a:rPr lang="en-US" sz="800" dirty="0" smtClean="0">
                  <a:solidFill>
                    <a:srgbClr val="979D9D"/>
                  </a:solidFill>
                  <a:latin typeface="Arial" panose="020B0604020202020204" pitchFamily="34" charset="0"/>
                  <a:ea typeface="Calibri" panose="020F0502020204030204" pitchFamily="34" charset="0"/>
                  <a:cs typeface="Times New Roman" panose="02020603050405020304" pitchFamily="18" charset="0"/>
                </a:rPr>
                <a:t>.</a:t>
              </a:r>
              <a:endParaRPr lang="en-US" sz="1100" dirty="0">
                <a:solidFill>
                  <a:srgbClr val="979D9D"/>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0"/>
            <p:cNvSpPr txBox="1"/>
            <p:nvPr/>
          </p:nvSpPr>
          <p:spPr bwMode="gray">
            <a:xfrm>
              <a:off x="1998449" y="5838223"/>
              <a:ext cx="691215" cy="215444"/>
            </a:xfrm>
            <a:prstGeom prst="rect">
              <a:avLst/>
            </a:prstGeom>
            <a:noFill/>
          </p:spPr>
          <p:txBody>
            <a:bodyPr wrap="none" lIns="91440" rIns="91440" rtlCol="0" anchor="b">
              <a:spAutoFit/>
            </a:bodyPr>
            <a:lstStyle>
              <a:defPPr>
                <a:defRPr lang="en-US"/>
              </a:defPPr>
              <a:lvl1pPr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a:lstStyle>
            <a:p>
              <a:pPr algn="l">
                <a:lnSpc>
                  <a:spcPct val="100000"/>
                </a:lnSpc>
                <a:spcBef>
                  <a:spcPts val="0"/>
                </a:spcBef>
                <a:spcAft>
                  <a:spcPts val="0"/>
                </a:spcAft>
              </a:pPr>
              <a:r>
                <a:rPr lang="en-US" sz="800" dirty="0" smtClean="0">
                  <a:solidFill>
                    <a:srgbClr val="979D9D"/>
                  </a:solidFill>
                </a:rPr>
                <a:t>ID</a:t>
              </a:r>
              <a:r>
                <a:rPr lang="en-US" sz="800" dirty="0">
                  <a:solidFill>
                    <a:srgbClr val="979D9D"/>
                  </a:solidFill>
                </a:rPr>
                <a:t>: </a:t>
              </a:r>
              <a:r>
                <a:rPr lang="en-US" sz="800" dirty="0" smtClean="0">
                  <a:solidFill>
                    <a:srgbClr val="979D9D"/>
                  </a:solidFill>
                </a:rPr>
                <a:t>379554</a:t>
              </a:r>
              <a:endParaRPr lang="en-US" sz="800" dirty="0">
                <a:solidFill>
                  <a:srgbClr val="979D9D"/>
                </a:solidFill>
              </a:endParaRPr>
            </a:p>
          </p:txBody>
        </p:sp>
        <p:sp>
          <p:nvSpPr>
            <p:cNvPr id="14" name="TextBox 7"/>
            <p:cNvSpPr txBox="1"/>
            <p:nvPr/>
          </p:nvSpPr>
          <p:spPr bwMode="gray">
            <a:xfrm>
              <a:off x="1998449" y="1371600"/>
              <a:ext cx="5669280" cy="332399"/>
            </a:xfrm>
            <a:prstGeom prst="rect">
              <a:avLst/>
            </a:prstGeom>
            <a:noFill/>
          </p:spPr>
          <p:txBody>
            <a:bodyPr wrap="square" lIns="91440" tIns="91440" rIns="91440" rtlCol="0">
              <a:spAutoFit/>
            </a:bodyPr>
            <a:lstStyle>
              <a:defPPr>
                <a:defRPr lang="en-US"/>
              </a:defPPr>
              <a:lvl1pPr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a:lstStyle>
            <a:p>
              <a:pPr lvl="0" algn="l">
                <a:spcBef>
                  <a:spcPts val="0"/>
                </a:spcBef>
                <a:spcAft>
                  <a:spcPts val="600"/>
                </a:spcAft>
              </a:pPr>
              <a:r>
                <a:rPr lang="en-US" sz="1400" b="1" dirty="0"/>
                <a:t>Application Integration Options</a:t>
              </a:r>
              <a:endParaRPr lang="en-US" sz="1200" dirty="0"/>
            </a:p>
          </p:txBody>
        </p:sp>
      </p:grpSp>
      <p:grpSp>
        <p:nvGrpSpPr>
          <p:cNvPr id="199" name="Group 198">
            <a:extLst>
              <a:ext uri="{FF2B5EF4-FFF2-40B4-BE49-F238E27FC236}">
                <a16:creationId xmlns:a16="http://schemas.microsoft.com/office/drawing/2014/main" xmlns="" id="{695D011E-D08C-4BE9-AFC8-BC75994C2ADC}"/>
              </a:ext>
            </a:extLst>
          </p:cNvPr>
          <p:cNvGrpSpPr/>
          <p:nvPr/>
        </p:nvGrpSpPr>
        <p:grpSpPr bwMode="gray">
          <a:xfrm>
            <a:off x="2166843" y="4907390"/>
            <a:ext cx="4062055" cy="833618"/>
            <a:chOff x="2731570" y="4751784"/>
            <a:chExt cx="4062055" cy="833618"/>
          </a:xfrm>
        </p:grpSpPr>
        <p:sp>
          <p:nvSpPr>
            <p:cNvPr id="207" name="Rectangle 206">
              <a:extLst>
                <a:ext uri="{FF2B5EF4-FFF2-40B4-BE49-F238E27FC236}">
                  <a16:creationId xmlns:a16="http://schemas.microsoft.com/office/drawing/2014/main" xmlns="" id="{40A86FFA-771B-426F-AB81-A22F62503BFC}"/>
                </a:ext>
              </a:extLst>
            </p:cNvPr>
            <p:cNvSpPr/>
            <p:nvPr/>
          </p:nvSpPr>
          <p:spPr bwMode="gray">
            <a:xfrm>
              <a:off x="2731570" y="4751784"/>
              <a:ext cx="3977593" cy="829864"/>
            </a:xfrm>
            <a:prstGeom prst="rect">
              <a:avLst/>
            </a:prstGeom>
            <a:solidFill>
              <a:srgbClr val="FFFFFF"/>
            </a:solidFill>
            <a:ln w="9525" cap="flat" cmpd="sng" algn="ctr">
              <a:solidFill>
                <a:srgbClr val="979D9D"/>
              </a:solidFill>
              <a:prstDash val="soli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Arial"/>
                  <a:ea typeface="Arial Unicode MS"/>
                  <a:cs typeface="Arial Unicode MS"/>
                </a:rPr>
                <a:t>Key:</a:t>
              </a:r>
            </a:p>
          </p:txBody>
        </p:sp>
        <p:cxnSp>
          <p:nvCxnSpPr>
            <p:cNvPr id="208" name="Straight Arrow Connector 207">
              <a:extLst>
                <a:ext uri="{FF2B5EF4-FFF2-40B4-BE49-F238E27FC236}">
                  <a16:creationId xmlns:a16="http://schemas.microsoft.com/office/drawing/2014/main" xmlns="" id="{1EA06E36-0D7F-4DAC-9004-AB434F72BEC0}"/>
                </a:ext>
              </a:extLst>
            </p:cNvPr>
            <p:cNvCxnSpPr/>
            <p:nvPr/>
          </p:nvCxnSpPr>
          <p:spPr bwMode="gray">
            <a:xfrm>
              <a:off x="4635832" y="5121887"/>
              <a:ext cx="504351" cy="0"/>
            </a:xfrm>
            <a:prstGeom prst="straightConnector1">
              <a:avLst/>
            </a:prstGeom>
            <a:solidFill>
              <a:srgbClr val="00529B"/>
            </a:solidFill>
            <a:ln w="12700" cap="flat" cmpd="sng" algn="ctr">
              <a:solidFill>
                <a:srgbClr val="FF540A"/>
              </a:solidFill>
              <a:prstDash val="solid"/>
              <a:round/>
              <a:headEnd type="diamond" w="med" len="med"/>
              <a:tailEnd type="diamond" w="med" len="med"/>
            </a:ln>
            <a:effectLst/>
          </p:spPr>
        </p:cxnSp>
        <p:sp>
          <p:nvSpPr>
            <p:cNvPr id="209" name="Freeform 100">
              <a:extLst>
                <a:ext uri="{FF2B5EF4-FFF2-40B4-BE49-F238E27FC236}">
                  <a16:creationId xmlns:a16="http://schemas.microsoft.com/office/drawing/2014/main" xmlns="" id="{5C0C7E70-B695-4EA2-8F53-0BA858CD1073}"/>
                </a:ext>
              </a:extLst>
            </p:cNvPr>
            <p:cNvSpPr>
              <a:spLocks noChangeAspect="1" noEditPoints="1"/>
            </p:cNvSpPr>
            <p:nvPr/>
          </p:nvSpPr>
          <p:spPr bwMode="gray">
            <a:xfrm>
              <a:off x="5487602" y="4971187"/>
              <a:ext cx="249058" cy="250654"/>
            </a:xfrm>
            <a:custGeom>
              <a:avLst/>
              <a:gdLst>
                <a:gd name="T0" fmla="*/ 220 w 263"/>
                <a:gd name="T1" fmla="*/ 76 h 263"/>
                <a:gd name="T2" fmla="*/ 249 w 263"/>
                <a:gd name="T3" fmla="*/ 63 h 263"/>
                <a:gd name="T4" fmla="*/ 263 w 263"/>
                <a:gd name="T5" fmla="*/ 96 h 263"/>
                <a:gd name="T6" fmla="*/ 233 w 263"/>
                <a:gd name="T7" fmla="*/ 108 h 263"/>
                <a:gd name="T8" fmla="*/ 234 w 263"/>
                <a:gd name="T9" fmla="*/ 155 h 263"/>
                <a:gd name="T10" fmla="*/ 263 w 263"/>
                <a:gd name="T11" fmla="*/ 167 h 263"/>
                <a:gd name="T12" fmla="*/ 249 w 263"/>
                <a:gd name="T13" fmla="*/ 200 h 263"/>
                <a:gd name="T14" fmla="*/ 220 w 263"/>
                <a:gd name="T15" fmla="*/ 188 h 263"/>
                <a:gd name="T16" fmla="*/ 187 w 263"/>
                <a:gd name="T17" fmla="*/ 220 h 263"/>
                <a:gd name="T18" fmla="*/ 199 w 263"/>
                <a:gd name="T19" fmla="*/ 249 h 263"/>
                <a:gd name="T20" fmla="*/ 166 w 263"/>
                <a:gd name="T21" fmla="*/ 263 h 263"/>
                <a:gd name="T22" fmla="*/ 154 w 263"/>
                <a:gd name="T23" fmla="*/ 234 h 263"/>
                <a:gd name="T24" fmla="*/ 108 w 263"/>
                <a:gd name="T25" fmla="*/ 234 h 263"/>
                <a:gd name="T26" fmla="*/ 96 w 263"/>
                <a:gd name="T27" fmla="*/ 263 h 263"/>
                <a:gd name="T28" fmla="*/ 63 w 263"/>
                <a:gd name="T29" fmla="*/ 249 h 263"/>
                <a:gd name="T30" fmla="*/ 75 w 263"/>
                <a:gd name="T31" fmla="*/ 220 h 263"/>
                <a:gd name="T32" fmla="*/ 43 w 263"/>
                <a:gd name="T33" fmla="*/ 188 h 263"/>
                <a:gd name="T34" fmla="*/ 13 w 263"/>
                <a:gd name="T35" fmla="*/ 200 h 263"/>
                <a:gd name="T36" fmla="*/ 0 w 263"/>
                <a:gd name="T37" fmla="*/ 167 h 263"/>
                <a:gd name="T38" fmla="*/ 29 w 263"/>
                <a:gd name="T39" fmla="*/ 155 h 263"/>
                <a:gd name="T40" fmla="*/ 29 w 263"/>
                <a:gd name="T41" fmla="*/ 108 h 263"/>
                <a:gd name="T42" fmla="*/ 0 w 263"/>
                <a:gd name="T43" fmla="*/ 96 h 263"/>
                <a:gd name="T44" fmla="*/ 13 w 263"/>
                <a:gd name="T45" fmla="*/ 63 h 263"/>
                <a:gd name="T46" fmla="*/ 43 w 263"/>
                <a:gd name="T47" fmla="*/ 76 h 263"/>
                <a:gd name="T48" fmla="*/ 75 w 263"/>
                <a:gd name="T49" fmla="*/ 43 h 263"/>
                <a:gd name="T50" fmla="*/ 63 w 263"/>
                <a:gd name="T51" fmla="*/ 14 h 263"/>
                <a:gd name="T52" fmla="*/ 96 w 263"/>
                <a:gd name="T53" fmla="*/ 0 h 263"/>
                <a:gd name="T54" fmla="*/ 108 w 263"/>
                <a:gd name="T55" fmla="*/ 29 h 263"/>
                <a:gd name="T56" fmla="*/ 154 w 263"/>
                <a:gd name="T57" fmla="*/ 29 h 263"/>
                <a:gd name="T58" fmla="*/ 166 w 263"/>
                <a:gd name="T59" fmla="*/ 0 h 263"/>
                <a:gd name="T60" fmla="*/ 199 w 263"/>
                <a:gd name="T61" fmla="*/ 14 h 263"/>
                <a:gd name="T62" fmla="*/ 187 w 263"/>
                <a:gd name="T63" fmla="*/ 43 h 263"/>
                <a:gd name="T64" fmla="*/ 220 w 263"/>
                <a:gd name="T65" fmla="*/ 76 h 263"/>
                <a:gd name="T66" fmla="*/ 74 w 263"/>
                <a:gd name="T67" fmla="*/ 108 h 263"/>
                <a:gd name="T68" fmla="*/ 107 w 263"/>
                <a:gd name="T69" fmla="*/ 189 h 263"/>
                <a:gd name="T70" fmla="*/ 189 w 263"/>
                <a:gd name="T71" fmla="*/ 155 h 263"/>
                <a:gd name="T72" fmla="*/ 155 w 263"/>
                <a:gd name="T73" fmla="*/ 74 h 263"/>
                <a:gd name="T74" fmla="*/ 74 w 263"/>
                <a:gd name="T75" fmla="*/ 108 h 263"/>
                <a:gd name="T76" fmla="*/ 148 w 263"/>
                <a:gd name="T77" fmla="*/ 148 h 263"/>
                <a:gd name="T78" fmla="*/ 115 w 263"/>
                <a:gd name="T79" fmla="*/ 148 h 263"/>
                <a:gd name="T80" fmla="*/ 115 w 263"/>
                <a:gd name="T81" fmla="*/ 115 h 263"/>
                <a:gd name="T82" fmla="*/ 148 w 263"/>
                <a:gd name="T83" fmla="*/ 115 h 263"/>
                <a:gd name="T84" fmla="*/ 148 w 263"/>
                <a:gd name="T85" fmla="*/ 14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3" h="263">
                  <a:moveTo>
                    <a:pt x="220" y="76"/>
                  </a:moveTo>
                  <a:cubicBezTo>
                    <a:pt x="249" y="63"/>
                    <a:pt x="249" y="63"/>
                    <a:pt x="249" y="63"/>
                  </a:cubicBezTo>
                  <a:cubicBezTo>
                    <a:pt x="263" y="96"/>
                    <a:pt x="263" y="96"/>
                    <a:pt x="263" y="96"/>
                  </a:cubicBezTo>
                  <a:cubicBezTo>
                    <a:pt x="233" y="108"/>
                    <a:pt x="233" y="108"/>
                    <a:pt x="233" y="108"/>
                  </a:cubicBezTo>
                  <a:cubicBezTo>
                    <a:pt x="237" y="123"/>
                    <a:pt x="237" y="139"/>
                    <a:pt x="234" y="155"/>
                  </a:cubicBezTo>
                  <a:cubicBezTo>
                    <a:pt x="263" y="167"/>
                    <a:pt x="263" y="167"/>
                    <a:pt x="263" y="167"/>
                  </a:cubicBezTo>
                  <a:cubicBezTo>
                    <a:pt x="249" y="200"/>
                    <a:pt x="249" y="200"/>
                    <a:pt x="249" y="200"/>
                  </a:cubicBezTo>
                  <a:cubicBezTo>
                    <a:pt x="220" y="188"/>
                    <a:pt x="220" y="188"/>
                    <a:pt x="220" y="188"/>
                  </a:cubicBezTo>
                  <a:cubicBezTo>
                    <a:pt x="211" y="201"/>
                    <a:pt x="200" y="212"/>
                    <a:pt x="187" y="220"/>
                  </a:cubicBezTo>
                  <a:cubicBezTo>
                    <a:pt x="199" y="249"/>
                    <a:pt x="199" y="249"/>
                    <a:pt x="199" y="249"/>
                  </a:cubicBezTo>
                  <a:cubicBezTo>
                    <a:pt x="166" y="263"/>
                    <a:pt x="166" y="263"/>
                    <a:pt x="166" y="263"/>
                  </a:cubicBezTo>
                  <a:cubicBezTo>
                    <a:pt x="154" y="234"/>
                    <a:pt x="154" y="234"/>
                    <a:pt x="154" y="234"/>
                  </a:cubicBezTo>
                  <a:cubicBezTo>
                    <a:pt x="139" y="237"/>
                    <a:pt x="124" y="237"/>
                    <a:pt x="108" y="234"/>
                  </a:cubicBezTo>
                  <a:cubicBezTo>
                    <a:pt x="96" y="263"/>
                    <a:pt x="96" y="263"/>
                    <a:pt x="96" y="263"/>
                  </a:cubicBezTo>
                  <a:cubicBezTo>
                    <a:pt x="63" y="249"/>
                    <a:pt x="63" y="249"/>
                    <a:pt x="63" y="249"/>
                  </a:cubicBezTo>
                  <a:cubicBezTo>
                    <a:pt x="75" y="220"/>
                    <a:pt x="75" y="220"/>
                    <a:pt x="75" y="220"/>
                  </a:cubicBezTo>
                  <a:cubicBezTo>
                    <a:pt x="62" y="212"/>
                    <a:pt x="51" y="200"/>
                    <a:pt x="43" y="188"/>
                  </a:cubicBezTo>
                  <a:cubicBezTo>
                    <a:pt x="13" y="200"/>
                    <a:pt x="13" y="200"/>
                    <a:pt x="13" y="200"/>
                  </a:cubicBezTo>
                  <a:cubicBezTo>
                    <a:pt x="0" y="167"/>
                    <a:pt x="0" y="167"/>
                    <a:pt x="0" y="167"/>
                  </a:cubicBezTo>
                  <a:cubicBezTo>
                    <a:pt x="29" y="155"/>
                    <a:pt x="29" y="155"/>
                    <a:pt x="29" y="155"/>
                  </a:cubicBezTo>
                  <a:cubicBezTo>
                    <a:pt x="26" y="140"/>
                    <a:pt x="25" y="124"/>
                    <a:pt x="29" y="108"/>
                  </a:cubicBezTo>
                  <a:cubicBezTo>
                    <a:pt x="0" y="96"/>
                    <a:pt x="0" y="96"/>
                    <a:pt x="0" y="96"/>
                  </a:cubicBezTo>
                  <a:cubicBezTo>
                    <a:pt x="13" y="63"/>
                    <a:pt x="13" y="63"/>
                    <a:pt x="13" y="63"/>
                  </a:cubicBezTo>
                  <a:cubicBezTo>
                    <a:pt x="43" y="76"/>
                    <a:pt x="43" y="76"/>
                    <a:pt x="43" y="76"/>
                  </a:cubicBezTo>
                  <a:cubicBezTo>
                    <a:pt x="51" y="62"/>
                    <a:pt x="62" y="51"/>
                    <a:pt x="75" y="43"/>
                  </a:cubicBezTo>
                  <a:cubicBezTo>
                    <a:pt x="63" y="14"/>
                    <a:pt x="63" y="14"/>
                    <a:pt x="63" y="14"/>
                  </a:cubicBezTo>
                  <a:cubicBezTo>
                    <a:pt x="96" y="0"/>
                    <a:pt x="96" y="0"/>
                    <a:pt x="96" y="0"/>
                  </a:cubicBezTo>
                  <a:cubicBezTo>
                    <a:pt x="108" y="29"/>
                    <a:pt x="108" y="29"/>
                    <a:pt x="108" y="29"/>
                  </a:cubicBezTo>
                  <a:cubicBezTo>
                    <a:pt x="123" y="26"/>
                    <a:pt x="139" y="26"/>
                    <a:pt x="154" y="29"/>
                  </a:cubicBezTo>
                  <a:cubicBezTo>
                    <a:pt x="166" y="0"/>
                    <a:pt x="166" y="0"/>
                    <a:pt x="166" y="0"/>
                  </a:cubicBezTo>
                  <a:cubicBezTo>
                    <a:pt x="199" y="14"/>
                    <a:pt x="199" y="14"/>
                    <a:pt x="199" y="14"/>
                  </a:cubicBezTo>
                  <a:cubicBezTo>
                    <a:pt x="187" y="43"/>
                    <a:pt x="187" y="43"/>
                    <a:pt x="187" y="43"/>
                  </a:cubicBezTo>
                  <a:cubicBezTo>
                    <a:pt x="201" y="51"/>
                    <a:pt x="212" y="63"/>
                    <a:pt x="220" y="76"/>
                  </a:cubicBezTo>
                  <a:close/>
                  <a:moveTo>
                    <a:pt x="74" y="108"/>
                  </a:moveTo>
                  <a:cubicBezTo>
                    <a:pt x="61" y="139"/>
                    <a:pt x="76" y="176"/>
                    <a:pt x="107" y="189"/>
                  </a:cubicBezTo>
                  <a:cubicBezTo>
                    <a:pt x="139" y="202"/>
                    <a:pt x="176" y="187"/>
                    <a:pt x="189" y="155"/>
                  </a:cubicBezTo>
                  <a:cubicBezTo>
                    <a:pt x="202" y="124"/>
                    <a:pt x="187" y="87"/>
                    <a:pt x="155" y="74"/>
                  </a:cubicBezTo>
                  <a:cubicBezTo>
                    <a:pt x="123" y="61"/>
                    <a:pt x="87" y="76"/>
                    <a:pt x="74" y="108"/>
                  </a:cubicBezTo>
                  <a:close/>
                  <a:moveTo>
                    <a:pt x="148" y="148"/>
                  </a:moveTo>
                  <a:cubicBezTo>
                    <a:pt x="139" y="157"/>
                    <a:pt x="124" y="157"/>
                    <a:pt x="115" y="148"/>
                  </a:cubicBezTo>
                  <a:cubicBezTo>
                    <a:pt x="105" y="139"/>
                    <a:pt x="105" y="124"/>
                    <a:pt x="115" y="115"/>
                  </a:cubicBezTo>
                  <a:cubicBezTo>
                    <a:pt x="124" y="106"/>
                    <a:pt x="139" y="106"/>
                    <a:pt x="148" y="115"/>
                  </a:cubicBezTo>
                  <a:cubicBezTo>
                    <a:pt x="157" y="124"/>
                    <a:pt x="157" y="139"/>
                    <a:pt x="148" y="148"/>
                  </a:cubicBezTo>
                  <a:close/>
                </a:path>
              </a:pathLst>
            </a:custGeom>
            <a:solidFill>
              <a:srgbClr val="002856"/>
            </a:solidFill>
            <a:ln>
              <a:noFill/>
            </a:ln>
            <a:extLst/>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800" b="0" i="0" u="none" strike="noStrike" kern="0" cap="none" spc="0" normalizeH="0" baseline="0" noProof="0" dirty="0" smtClean="0">
                <a:ln>
                  <a:noFill/>
                </a:ln>
                <a:solidFill>
                  <a:srgbClr val="7F7F7F"/>
                </a:solidFill>
                <a:effectLst/>
                <a:uLnTx/>
                <a:uFillTx/>
                <a:ea typeface="Arial Unicode MS" pitchFamily="34" charset="-128"/>
                <a:cs typeface="Arial Unicode MS" pitchFamily="34" charset="-128"/>
              </a:endParaRPr>
            </a:p>
          </p:txBody>
        </p:sp>
        <p:sp>
          <p:nvSpPr>
            <p:cNvPr id="210" name="TextBox 209">
              <a:extLst>
                <a:ext uri="{FF2B5EF4-FFF2-40B4-BE49-F238E27FC236}">
                  <a16:creationId xmlns:a16="http://schemas.microsoft.com/office/drawing/2014/main" xmlns="" id="{13B24286-2BAB-4678-ABA8-F44DF907AC94}"/>
                </a:ext>
              </a:extLst>
            </p:cNvPr>
            <p:cNvSpPr txBox="1"/>
            <p:nvPr/>
          </p:nvSpPr>
          <p:spPr bwMode="gray">
            <a:xfrm>
              <a:off x="4486858" y="5227172"/>
              <a:ext cx="789282" cy="341632"/>
            </a:xfrm>
            <a:prstGeom prst="rect">
              <a:avLst/>
            </a:prstGeom>
            <a:noFill/>
          </p:spPr>
          <p:txBody>
            <a:bodyPr wrap="square" rtlCol="0">
              <a:sp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Integration Path</a:t>
              </a:r>
            </a:p>
          </p:txBody>
        </p:sp>
        <p:sp>
          <p:nvSpPr>
            <p:cNvPr id="211" name="TextBox 210">
              <a:extLst>
                <a:ext uri="{FF2B5EF4-FFF2-40B4-BE49-F238E27FC236}">
                  <a16:creationId xmlns:a16="http://schemas.microsoft.com/office/drawing/2014/main" xmlns="" id="{6D47DFC0-77AA-4A61-B03E-75EF59833C8E}"/>
                </a:ext>
              </a:extLst>
            </p:cNvPr>
            <p:cNvSpPr txBox="1"/>
            <p:nvPr/>
          </p:nvSpPr>
          <p:spPr bwMode="gray">
            <a:xfrm>
              <a:off x="5123665" y="5240016"/>
              <a:ext cx="971206" cy="341632"/>
            </a:xfrm>
            <a:prstGeom prst="rect">
              <a:avLst/>
            </a:prstGeom>
            <a:noFill/>
          </p:spPr>
          <p:txBody>
            <a:bodyPr wrap="square" rtlCol="0">
              <a:sp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Coded Integration</a:t>
              </a:r>
            </a:p>
          </p:txBody>
        </p:sp>
        <p:sp>
          <p:nvSpPr>
            <p:cNvPr id="212" name="Rounded Rectangle 103">
              <a:extLst>
                <a:ext uri="{FF2B5EF4-FFF2-40B4-BE49-F238E27FC236}">
                  <a16:creationId xmlns:a16="http://schemas.microsoft.com/office/drawing/2014/main" xmlns="" id="{DFE75CE8-7026-4B51-8EA3-66CDAD0DDCAB}"/>
                </a:ext>
              </a:extLst>
            </p:cNvPr>
            <p:cNvSpPr/>
            <p:nvPr/>
          </p:nvSpPr>
          <p:spPr bwMode="gray">
            <a:xfrm>
              <a:off x="3636040" y="4900346"/>
              <a:ext cx="610703" cy="282164"/>
            </a:xfrm>
            <a:prstGeom prst="rect">
              <a:avLst/>
            </a:prstGeom>
            <a:solidFill>
              <a:srgbClr val="FFFFFF"/>
            </a:solidFill>
            <a:ln w="12700" cap="flat" cmpd="sng" algn="ctr">
              <a:solidFill>
                <a:srgbClr val="6F7878"/>
              </a:solidFill>
              <a:prstDash val="dash"/>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000" b="0" i="0" u="none" strike="noStrike" kern="0" cap="none" spc="0" normalizeH="0" baseline="0" noProof="0" dirty="0" smtClean="0">
                <a:ln>
                  <a:noFill/>
                </a:ln>
                <a:solidFill>
                  <a:srgbClr val="FFFFFF"/>
                </a:solidFill>
                <a:effectLst/>
                <a:uLnTx/>
                <a:uFillTx/>
                <a:latin typeface="Arial"/>
                <a:ea typeface="Arial Unicode MS"/>
                <a:cs typeface="Arial Unicode MS"/>
              </a:endParaRPr>
            </a:p>
          </p:txBody>
        </p:sp>
        <p:sp>
          <p:nvSpPr>
            <p:cNvPr id="213" name="TextBox 212">
              <a:extLst>
                <a:ext uri="{FF2B5EF4-FFF2-40B4-BE49-F238E27FC236}">
                  <a16:creationId xmlns:a16="http://schemas.microsoft.com/office/drawing/2014/main" xmlns="" id="{30E8AE57-ABB4-4F7B-AB09-2D1785269B4B}"/>
                </a:ext>
              </a:extLst>
            </p:cNvPr>
            <p:cNvSpPr txBox="1"/>
            <p:nvPr/>
          </p:nvSpPr>
          <p:spPr bwMode="gray">
            <a:xfrm>
              <a:off x="3546750" y="5227172"/>
              <a:ext cx="789282" cy="341632"/>
            </a:xfrm>
            <a:prstGeom prst="rect">
              <a:avLst/>
            </a:prstGeom>
            <a:noFill/>
          </p:spPr>
          <p:txBody>
            <a:bodyPr wrap="square" rtlCol="0">
              <a:sp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Your Data Center</a:t>
              </a:r>
            </a:p>
          </p:txBody>
        </p:sp>
        <p:sp>
          <p:nvSpPr>
            <p:cNvPr id="214" name="Freeform 105">
              <a:extLst>
                <a:ext uri="{FF2B5EF4-FFF2-40B4-BE49-F238E27FC236}">
                  <a16:creationId xmlns:a16="http://schemas.microsoft.com/office/drawing/2014/main" xmlns="" id="{614B358D-2C9D-437B-A4FD-18DE22BDAD57}"/>
                </a:ext>
              </a:extLst>
            </p:cNvPr>
            <p:cNvSpPr>
              <a:spLocks noChangeAspect="1" noEditPoints="1"/>
            </p:cNvSpPr>
            <p:nvPr/>
          </p:nvSpPr>
          <p:spPr bwMode="gray">
            <a:xfrm>
              <a:off x="6181804" y="4982712"/>
              <a:ext cx="249058" cy="250654"/>
            </a:xfrm>
            <a:custGeom>
              <a:avLst/>
              <a:gdLst>
                <a:gd name="T0" fmla="*/ 220 w 263"/>
                <a:gd name="T1" fmla="*/ 76 h 263"/>
                <a:gd name="T2" fmla="*/ 249 w 263"/>
                <a:gd name="T3" fmla="*/ 63 h 263"/>
                <a:gd name="T4" fmla="*/ 263 w 263"/>
                <a:gd name="T5" fmla="*/ 96 h 263"/>
                <a:gd name="T6" fmla="*/ 233 w 263"/>
                <a:gd name="T7" fmla="*/ 108 h 263"/>
                <a:gd name="T8" fmla="*/ 234 w 263"/>
                <a:gd name="T9" fmla="*/ 155 h 263"/>
                <a:gd name="T10" fmla="*/ 263 w 263"/>
                <a:gd name="T11" fmla="*/ 167 h 263"/>
                <a:gd name="T12" fmla="*/ 249 w 263"/>
                <a:gd name="T13" fmla="*/ 200 h 263"/>
                <a:gd name="T14" fmla="*/ 220 w 263"/>
                <a:gd name="T15" fmla="*/ 188 h 263"/>
                <a:gd name="T16" fmla="*/ 187 w 263"/>
                <a:gd name="T17" fmla="*/ 220 h 263"/>
                <a:gd name="T18" fmla="*/ 199 w 263"/>
                <a:gd name="T19" fmla="*/ 249 h 263"/>
                <a:gd name="T20" fmla="*/ 166 w 263"/>
                <a:gd name="T21" fmla="*/ 263 h 263"/>
                <a:gd name="T22" fmla="*/ 154 w 263"/>
                <a:gd name="T23" fmla="*/ 234 h 263"/>
                <a:gd name="T24" fmla="*/ 108 w 263"/>
                <a:gd name="T25" fmla="*/ 234 h 263"/>
                <a:gd name="T26" fmla="*/ 96 w 263"/>
                <a:gd name="T27" fmla="*/ 263 h 263"/>
                <a:gd name="T28" fmla="*/ 63 w 263"/>
                <a:gd name="T29" fmla="*/ 249 h 263"/>
                <a:gd name="T30" fmla="*/ 75 w 263"/>
                <a:gd name="T31" fmla="*/ 220 h 263"/>
                <a:gd name="T32" fmla="*/ 43 w 263"/>
                <a:gd name="T33" fmla="*/ 188 h 263"/>
                <a:gd name="T34" fmla="*/ 13 w 263"/>
                <a:gd name="T35" fmla="*/ 200 h 263"/>
                <a:gd name="T36" fmla="*/ 0 w 263"/>
                <a:gd name="T37" fmla="*/ 167 h 263"/>
                <a:gd name="T38" fmla="*/ 29 w 263"/>
                <a:gd name="T39" fmla="*/ 155 h 263"/>
                <a:gd name="T40" fmla="*/ 29 w 263"/>
                <a:gd name="T41" fmla="*/ 108 h 263"/>
                <a:gd name="T42" fmla="*/ 0 w 263"/>
                <a:gd name="T43" fmla="*/ 96 h 263"/>
                <a:gd name="T44" fmla="*/ 13 w 263"/>
                <a:gd name="T45" fmla="*/ 63 h 263"/>
                <a:gd name="T46" fmla="*/ 43 w 263"/>
                <a:gd name="T47" fmla="*/ 76 h 263"/>
                <a:gd name="T48" fmla="*/ 75 w 263"/>
                <a:gd name="T49" fmla="*/ 43 h 263"/>
                <a:gd name="T50" fmla="*/ 63 w 263"/>
                <a:gd name="T51" fmla="*/ 14 h 263"/>
                <a:gd name="T52" fmla="*/ 96 w 263"/>
                <a:gd name="T53" fmla="*/ 0 h 263"/>
                <a:gd name="T54" fmla="*/ 108 w 263"/>
                <a:gd name="T55" fmla="*/ 29 h 263"/>
                <a:gd name="T56" fmla="*/ 154 w 263"/>
                <a:gd name="T57" fmla="*/ 29 h 263"/>
                <a:gd name="T58" fmla="*/ 166 w 263"/>
                <a:gd name="T59" fmla="*/ 0 h 263"/>
                <a:gd name="T60" fmla="*/ 199 w 263"/>
                <a:gd name="T61" fmla="*/ 14 h 263"/>
                <a:gd name="T62" fmla="*/ 187 w 263"/>
                <a:gd name="T63" fmla="*/ 43 h 263"/>
                <a:gd name="T64" fmla="*/ 220 w 263"/>
                <a:gd name="T65" fmla="*/ 76 h 263"/>
                <a:gd name="T66" fmla="*/ 74 w 263"/>
                <a:gd name="T67" fmla="*/ 108 h 263"/>
                <a:gd name="T68" fmla="*/ 107 w 263"/>
                <a:gd name="T69" fmla="*/ 189 h 263"/>
                <a:gd name="T70" fmla="*/ 189 w 263"/>
                <a:gd name="T71" fmla="*/ 155 h 263"/>
                <a:gd name="T72" fmla="*/ 155 w 263"/>
                <a:gd name="T73" fmla="*/ 74 h 263"/>
                <a:gd name="T74" fmla="*/ 74 w 263"/>
                <a:gd name="T75" fmla="*/ 108 h 263"/>
                <a:gd name="T76" fmla="*/ 148 w 263"/>
                <a:gd name="T77" fmla="*/ 148 h 263"/>
                <a:gd name="T78" fmla="*/ 115 w 263"/>
                <a:gd name="T79" fmla="*/ 148 h 263"/>
                <a:gd name="T80" fmla="*/ 115 w 263"/>
                <a:gd name="T81" fmla="*/ 115 h 263"/>
                <a:gd name="T82" fmla="*/ 148 w 263"/>
                <a:gd name="T83" fmla="*/ 115 h 263"/>
                <a:gd name="T84" fmla="*/ 148 w 263"/>
                <a:gd name="T85" fmla="*/ 14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3" h="263">
                  <a:moveTo>
                    <a:pt x="220" y="76"/>
                  </a:moveTo>
                  <a:cubicBezTo>
                    <a:pt x="249" y="63"/>
                    <a:pt x="249" y="63"/>
                    <a:pt x="249" y="63"/>
                  </a:cubicBezTo>
                  <a:cubicBezTo>
                    <a:pt x="263" y="96"/>
                    <a:pt x="263" y="96"/>
                    <a:pt x="263" y="96"/>
                  </a:cubicBezTo>
                  <a:cubicBezTo>
                    <a:pt x="233" y="108"/>
                    <a:pt x="233" y="108"/>
                    <a:pt x="233" y="108"/>
                  </a:cubicBezTo>
                  <a:cubicBezTo>
                    <a:pt x="237" y="123"/>
                    <a:pt x="237" y="139"/>
                    <a:pt x="234" y="155"/>
                  </a:cubicBezTo>
                  <a:cubicBezTo>
                    <a:pt x="263" y="167"/>
                    <a:pt x="263" y="167"/>
                    <a:pt x="263" y="167"/>
                  </a:cubicBezTo>
                  <a:cubicBezTo>
                    <a:pt x="249" y="200"/>
                    <a:pt x="249" y="200"/>
                    <a:pt x="249" y="200"/>
                  </a:cubicBezTo>
                  <a:cubicBezTo>
                    <a:pt x="220" y="188"/>
                    <a:pt x="220" y="188"/>
                    <a:pt x="220" y="188"/>
                  </a:cubicBezTo>
                  <a:cubicBezTo>
                    <a:pt x="211" y="201"/>
                    <a:pt x="200" y="212"/>
                    <a:pt x="187" y="220"/>
                  </a:cubicBezTo>
                  <a:cubicBezTo>
                    <a:pt x="199" y="249"/>
                    <a:pt x="199" y="249"/>
                    <a:pt x="199" y="249"/>
                  </a:cubicBezTo>
                  <a:cubicBezTo>
                    <a:pt x="166" y="263"/>
                    <a:pt x="166" y="263"/>
                    <a:pt x="166" y="263"/>
                  </a:cubicBezTo>
                  <a:cubicBezTo>
                    <a:pt x="154" y="234"/>
                    <a:pt x="154" y="234"/>
                    <a:pt x="154" y="234"/>
                  </a:cubicBezTo>
                  <a:cubicBezTo>
                    <a:pt x="139" y="237"/>
                    <a:pt x="124" y="237"/>
                    <a:pt x="108" y="234"/>
                  </a:cubicBezTo>
                  <a:cubicBezTo>
                    <a:pt x="96" y="263"/>
                    <a:pt x="96" y="263"/>
                    <a:pt x="96" y="263"/>
                  </a:cubicBezTo>
                  <a:cubicBezTo>
                    <a:pt x="63" y="249"/>
                    <a:pt x="63" y="249"/>
                    <a:pt x="63" y="249"/>
                  </a:cubicBezTo>
                  <a:cubicBezTo>
                    <a:pt x="75" y="220"/>
                    <a:pt x="75" y="220"/>
                    <a:pt x="75" y="220"/>
                  </a:cubicBezTo>
                  <a:cubicBezTo>
                    <a:pt x="62" y="212"/>
                    <a:pt x="51" y="200"/>
                    <a:pt x="43" y="188"/>
                  </a:cubicBezTo>
                  <a:cubicBezTo>
                    <a:pt x="13" y="200"/>
                    <a:pt x="13" y="200"/>
                    <a:pt x="13" y="200"/>
                  </a:cubicBezTo>
                  <a:cubicBezTo>
                    <a:pt x="0" y="167"/>
                    <a:pt x="0" y="167"/>
                    <a:pt x="0" y="167"/>
                  </a:cubicBezTo>
                  <a:cubicBezTo>
                    <a:pt x="29" y="155"/>
                    <a:pt x="29" y="155"/>
                    <a:pt x="29" y="155"/>
                  </a:cubicBezTo>
                  <a:cubicBezTo>
                    <a:pt x="26" y="140"/>
                    <a:pt x="25" y="124"/>
                    <a:pt x="29" y="108"/>
                  </a:cubicBezTo>
                  <a:cubicBezTo>
                    <a:pt x="0" y="96"/>
                    <a:pt x="0" y="96"/>
                    <a:pt x="0" y="96"/>
                  </a:cubicBezTo>
                  <a:cubicBezTo>
                    <a:pt x="13" y="63"/>
                    <a:pt x="13" y="63"/>
                    <a:pt x="13" y="63"/>
                  </a:cubicBezTo>
                  <a:cubicBezTo>
                    <a:pt x="43" y="76"/>
                    <a:pt x="43" y="76"/>
                    <a:pt x="43" y="76"/>
                  </a:cubicBezTo>
                  <a:cubicBezTo>
                    <a:pt x="51" y="62"/>
                    <a:pt x="62" y="51"/>
                    <a:pt x="75" y="43"/>
                  </a:cubicBezTo>
                  <a:cubicBezTo>
                    <a:pt x="63" y="14"/>
                    <a:pt x="63" y="14"/>
                    <a:pt x="63" y="14"/>
                  </a:cubicBezTo>
                  <a:cubicBezTo>
                    <a:pt x="96" y="0"/>
                    <a:pt x="96" y="0"/>
                    <a:pt x="96" y="0"/>
                  </a:cubicBezTo>
                  <a:cubicBezTo>
                    <a:pt x="108" y="29"/>
                    <a:pt x="108" y="29"/>
                    <a:pt x="108" y="29"/>
                  </a:cubicBezTo>
                  <a:cubicBezTo>
                    <a:pt x="123" y="26"/>
                    <a:pt x="139" y="26"/>
                    <a:pt x="154" y="29"/>
                  </a:cubicBezTo>
                  <a:cubicBezTo>
                    <a:pt x="166" y="0"/>
                    <a:pt x="166" y="0"/>
                    <a:pt x="166" y="0"/>
                  </a:cubicBezTo>
                  <a:cubicBezTo>
                    <a:pt x="199" y="14"/>
                    <a:pt x="199" y="14"/>
                    <a:pt x="199" y="14"/>
                  </a:cubicBezTo>
                  <a:cubicBezTo>
                    <a:pt x="187" y="43"/>
                    <a:pt x="187" y="43"/>
                    <a:pt x="187" y="43"/>
                  </a:cubicBezTo>
                  <a:cubicBezTo>
                    <a:pt x="201" y="51"/>
                    <a:pt x="212" y="63"/>
                    <a:pt x="220" y="76"/>
                  </a:cubicBezTo>
                  <a:close/>
                  <a:moveTo>
                    <a:pt x="74" y="108"/>
                  </a:moveTo>
                  <a:cubicBezTo>
                    <a:pt x="61" y="139"/>
                    <a:pt x="76" y="176"/>
                    <a:pt x="107" y="189"/>
                  </a:cubicBezTo>
                  <a:cubicBezTo>
                    <a:pt x="139" y="202"/>
                    <a:pt x="176" y="187"/>
                    <a:pt x="189" y="155"/>
                  </a:cubicBezTo>
                  <a:cubicBezTo>
                    <a:pt x="202" y="124"/>
                    <a:pt x="187" y="87"/>
                    <a:pt x="155" y="74"/>
                  </a:cubicBezTo>
                  <a:cubicBezTo>
                    <a:pt x="123" y="61"/>
                    <a:pt x="87" y="76"/>
                    <a:pt x="74" y="108"/>
                  </a:cubicBezTo>
                  <a:close/>
                  <a:moveTo>
                    <a:pt x="148" y="148"/>
                  </a:moveTo>
                  <a:cubicBezTo>
                    <a:pt x="139" y="157"/>
                    <a:pt x="124" y="157"/>
                    <a:pt x="115" y="148"/>
                  </a:cubicBezTo>
                  <a:cubicBezTo>
                    <a:pt x="105" y="139"/>
                    <a:pt x="105" y="124"/>
                    <a:pt x="115" y="115"/>
                  </a:cubicBezTo>
                  <a:cubicBezTo>
                    <a:pt x="124" y="106"/>
                    <a:pt x="139" y="106"/>
                    <a:pt x="148" y="115"/>
                  </a:cubicBezTo>
                  <a:cubicBezTo>
                    <a:pt x="157" y="124"/>
                    <a:pt x="157" y="139"/>
                    <a:pt x="148" y="148"/>
                  </a:cubicBezTo>
                  <a:close/>
                </a:path>
              </a:pathLst>
            </a:custGeom>
            <a:solidFill>
              <a:srgbClr val="009AD7"/>
            </a:solidFill>
            <a:ln>
              <a:noFill/>
            </a:ln>
            <a:extLst/>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800" b="0" i="0" u="none" strike="noStrike" kern="0" cap="none" spc="0" normalizeH="0" baseline="0" noProof="0" dirty="0" smtClean="0">
                <a:ln>
                  <a:noFill/>
                </a:ln>
                <a:solidFill>
                  <a:srgbClr val="7F7F7F"/>
                </a:solidFill>
                <a:effectLst/>
                <a:uLnTx/>
                <a:uFillTx/>
                <a:ea typeface="Arial Unicode MS" pitchFamily="34" charset="-128"/>
                <a:cs typeface="Arial Unicode MS" pitchFamily="34" charset="-128"/>
              </a:endParaRPr>
            </a:p>
          </p:txBody>
        </p:sp>
        <p:sp>
          <p:nvSpPr>
            <p:cNvPr id="215" name="TextBox 214">
              <a:extLst>
                <a:ext uri="{FF2B5EF4-FFF2-40B4-BE49-F238E27FC236}">
                  <a16:creationId xmlns:a16="http://schemas.microsoft.com/office/drawing/2014/main" xmlns="" id="{3ADD16AA-23A6-4671-B945-6E668FF36733}"/>
                </a:ext>
              </a:extLst>
            </p:cNvPr>
            <p:cNvSpPr txBox="1"/>
            <p:nvPr/>
          </p:nvSpPr>
          <p:spPr bwMode="gray">
            <a:xfrm>
              <a:off x="5822419" y="5243770"/>
              <a:ext cx="971206" cy="341632"/>
            </a:xfrm>
            <a:prstGeom prst="rect">
              <a:avLst/>
            </a:prstGeom>
            <a:noFill/>
          </p:spPr>
          <p:txBody>
            <a:bodyPr wrap="square" rtlCol="0">
              <a:sp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Configured Integration</a:t>
              </a:r>
            </a:p>
          </p:txBody>
        </p:sp>
      </p:grpSp>
      <p:grpSp>
        <p:nvGrpSpPr>
          <p:cNvPr id="8" name="Group 7"/>
          <p:cNvGrpSpPr/>
          <p:nvPr/>
        </p:nvGrpSpPr>
        <p:grpSpPr bwMode="gray">
          <a:xfrm>
            <a:off x="2173698" y="1815567"/>
            <a:ext cx="7844605" cy="3016697"/>
            <a:chOff x="2173698" y="1815567"/>
            <a:chExt cx="7844605" cy="3016697"/>
          </a:xfrm>
        </p:grpSpPr>
        <p:sp>
          <p:nvSpPr>
            <p:cNvPr id="155" name="Rectangle 154">
              <a:extLst>
                <a:ext uri="{FF2B5EF4-FFF2-40B4-BE49-F238E27FC236}">
                  <a16:creationId xmlns:a16="http://schemas.microsoft.com/office/drawing/2014/main" xmlns="" id="{C7E86994-F2F7-4876-B76C-757CB7D757C7}"/>
                </a:ext>
              </a:extLst>
            </p:cNvPr>
            <p:cNvSpPr/>
            <p:nvPr/>
          </p:nvSpPr>
          <p:spPr bwMode="gray">
            <a:xfrm>
              <a:off x="2173698" y="1815567"/>
              <a:ext cx="1462117" cy="3016697"/>
            </a:xfrm>
            <a:prstGeom prst="rect">
              <a:avLst/>
            </a:prstGeom>
            <a:solidFill>
              <a:srgbClr val="FFFFFF"/>
            </a:solidFill>
            <a:ln w="25400" cap="flat" cmpd="sng" algn="ctr">
              <a:solidFill>
                <a:srgbClr val="002856"/>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Arial"/>
                <a:ea typeface="Arial Unicode MS"/>
                <a:cs typeface="Arial Unicode MS"/>
              </a:endParaRPr>
            </a:p>
          </p:txBody>
        </p:sp>
        <p:sp>
          <p:nvSpPr>
            <p:cNvPr id="156" name="Rectangle 155">
              <a:extLst>
                <a:ext uri="{FF2B5EF4-FFF2-40B4-BE49-F238E27FC236}">
                  <a16:creationId xmlns:a16="http://schemas.microsoft.com/office/drawing/2014/main" xmlns="" id="{E6F7A471-51F3-40D3-94F6-3E92C0324555}"/>
                </a:ext>
              </a:extLst>
            </p:cNvPr>
            <p:cNvSpPr/>
            <p:nvPr/>
          </p:nvSpPr>
          <p:spPr bwMode="gray">
            <a:xfrm>
              <a:off x="3769320" y="1815567"/>
              <a:ext cx="1462117" cy="3016697"/>
            </a:xfrm>
            <a:prstGeom prst="rect">
              <a:avLst/>
            </a:prstGeom>
            <a:solidFill>
              <a:srgbClr val="FFFFFF"/>
            </a:solidFill>
            <a:ln w="25400" cap="flat" cmpd="sng" algn="ctr">
              <a:solidFill>
                <a:srgbClr val="002856"/>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Arial"/>
                <a:ea typeface="Arial Unicode MS"/>
                <a:cs typeface="Arial Unicode MS"/>
              </a:endParaRPr>
            </a:p>
          </p:txBody>
        </p:sp>
        <p:sp>
          <p:nvSpPr>
            <p:cNvPr id="157" name="Rectangle 156">
              <a:extLst>
                <a:ext uri="{FF2B5EF4-FFF2-40B4-BE49-F238E27FC236}">
                  <a16:creationId xmlns:a16="http://schemas.microsoft.com/office/drawing/2014/main" xmlns="" id="{113AAAAF-32AB-47E4-93CC-F25C3C31276A}"/>
                </a:ext>
              </a:extLst>
            </p:cNvPr>
            <p:cNvSpPr/>
            <p:nvPr/>
          </p:nvSpPr>
          <p:spPr bwMode="gray">
            <a:xfrm>
              <a:off x="5364942" y="1815567"/>
              <a:ext cx="1462117" cy="3016697"/>
            </a:xfrm>
            <a:prstGeom prst="rect">
              <a:avLst/>
            </a:prstGeom>
            <a:solidFill>
              <a:srgbClr val="FFFFFF"/>
            </a:solidFill>
            <a:ln w="25400" cap="flat" cmpd="sng" algn="ctr">
              <a:solidFill>
                <a:srgbClr val="002856"/>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Arial"/>
                <a:ea typeface="Arial Unicode MS"/>
                <a:cs typeface="Arial Unicode MS"/>
              </a:endParaRPr>
            </a:p>
          </p:txBody>
        </p:sp>
        <p:sp>
          <p:nvSpPr>
            <p:cNvPr id="158" name="Rectangle 157">
              <a:extLst>
                <a:ext uri="{FF2B5EF4-FFF2-40B4-BE49-F238E27FC236}">
                  <a16:creationId xmlns:a16="http://schemas.microsoft.com/office/drawing/2014/main" xmlns="" id="{14F25DCB-12A0-4D1B-B32F-3330241A38E4}"/>
                </a:ext>
              </a:extLst>
            </p:cNvPr>
            <p:cNvSpPr/>
            <p:nvPr/>
          </p:nvSpPr>
          <p:spPr bwMode="gray">
            <a:xfrm>
              <a:off x="6960564" y="1815567"/>
              <a:ext cx="1462117" cy="3016697"/>
            </a:xfrm>
            <a:prstGeom prst="rect">
              <a:avLst/>
            </a:prstGeom>
            <a:solidFill>
              <a:srgbClr val="FFFFFF"/>
            </a:solidFill>
            <a:ln w="25400" cap="flat" cmpd="sng" algn="ctr">
              <a:solidFill>
                <a:srgbClr val="002856"/>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Arial"/>
                <a:ea typeface="Arial Unicode MS"/>
                <a:cs typeface="Arial Unicode MS"/>
              </a:endParaRPr>
            </a:p>
          </p:txBody>
        </p:sp>
        <p:sp>
          <p:nvSpPr>
            <p:cNvPr id="159" name="Rectangle 158">
              <a:extLst>
                <a:ext uri="{FF2B5EF4-FFF2-40B4-BE49-F238E27FC236}">
                  <a16:creationId xmlns:a16="http://schemas.microsoft.com/office/drawing/2014/main" xmlns="" id="{42CB1BAA-6412-49AF-8C56-C47175235724}"/>
                </a:ext>
              </a:extLst>
            </p:cNvPr>
            <p:cNvSpPr/>
            <p:nvPr/>
          </p:nvSpPr>
          <p:spPr bwMode="gray">
            <a:xfrm>
              <a:off x="8556185" y="1815567"/>
              <a:ext cx="1462117" cy="3016697"/>
            </a:xfrm>
            <a:prstGeom prst="rect">
              <a:avLst/>
            </a:prstGeom>
            <a:solidFill>
              <a:srgbClr val="FFFFFF"/>
            </a:solidFill>
            <a:ln w="25400" cap="flat" cmpd="sng" algn="ctr">
              <a:solidFill>
                <a:srgbClr val="002856"/>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Arial"/>
                <a:ea typeface="Arial Unicode MS"/>
                <a:cs typeface="Arial Unicode MS"/>
              </a:endParaRPr>
            </a:p>
          </p:txBody>
        </p:sp>
        <p:sp>
          <p:nvSpPr>
            <p:cNvPr id="160" name="Rectangle 159">
              <a:extLst>
                <a:ext uri="{FF2B5EF4-FFF2-40B4-BE49-F238E27FC236}">
                  <a16:creationId xmlns:a16="http://schemas.microsoft.com/office/drawing/2014/main" xmlns="" id="{03F2E554-AD78-4B96-BE00-99433D2B5C84}"/>
                </a:ext>
              </a:extLst>
            </p:cNvPr>
            <p:cNvSpPr/>
            <p:nvPr/>
          </p:nvSpPr>
          <p:spPr bwMode="gray">
            <a:xfrm>
              <a:off x="2173698" y="1815567"/>
              <a:ext cx="1462117" cy="380999"/>
            </a:xfrm>
            <a:prstGeom prst="rect">
              <a:avLst/>
            </a:prstGeom>
            <a:solidFill>
              <a:srgbClr val="002856"/>
            </a:solidFill>
            <a:ln w="12700" cap="flat" cmpd="sng" algn="ctr">
              <a:solidFill>
                <a:srgbClr val="00285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Integration Platform </a:t>
              </a:r>
              <a:br>
                <a:rPr kumimoji="0" lang="en-US" sz="12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br>
              <a:r>
                <a:rPr kumimoji="0" lang="en-US" sz="12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Software</a:t>
              </a:r>
            </a:p>
          </p:txBody>
        </p:sp>
        <p:sp>
          <p:nvSpPr>
            <p:cNvPr id="161" name="Rectangle 160">
              <a:extLst>
                <a:ext uri="{FF2B5EF4-FFF2-40B4-BE49-F238E27FC236}">
                  <a16:creationId xmlns:a16="http://schemas.microsoft.com/office/drawing/2014/main" xmlns="" id="{50510E5B-3CDD-4E59-8495-9C47539B0A56}"/>
                </a:ext>
              </a:extLst>
            </p:cNvPr>
            <p:cNvSpPr/>
            <p:nvPr/>
          </p:nvSpPr>
          <p:spPr bwMode="gray">
            <a:xfrm>
              <a:off x="3769320" y="1815567"/>
              <a:ext cx="1462117" cy="380999"/>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iPaaS</a:t>
              </a:r>
            </a:p>
          </p:txBody>
        </p:sp>
        <p:sp>
          <p:nvSpPr>
            <p:cNvPr id="162" name="Rectangle 161">
              <a:extLst>
                <a:ext uri="{FF2B5EF4-FFF2-40B4-BE49-F238E27FC236}">
                  <a16:creationId xmlns:a16="http://schemas.microsoft.com/office/drawing/2014/main" xmlns="" id="{244F4B2B-6A14-400D-BADC-8F0D93CC2A25}"/>
                </a:ext>
              </a:extLst>
            </p:cNvPr>
            <p:cNvSpPr/>
            <p:nvPr/>
          </p:nvSpPr>
          <p:spPr bwMode="gray">
            <a:xfrm>
              <a:off x="5364942" y="1815567"/>
              <a:ext cx="1462117" cy="380999"/>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SaaS Vendor Tooling	</a:t>
              </a:r>
            </a:p>
          </p:txBody>
        </p:sp>
        <p:sp>
          <p:nvSpPr>
            <p:cNvPr id="163" name="Rectangle 162">
              <a:extLst>
                <a:ext uri="{FF2B5EF4-FFF2-40B4-BE49-F238E27FC236}">
                  <a16:creationId xmlns:a16="http://schemas.microsoft.com/office/drawing/2014/main" xmlns="" id="{EAA44AD8-F292-4F91-8C00-D7E77F341C25}"/>
                </a:ext>
              </a:extLst>
            </p:cNvPr>
            <p:cNvSpPr/>
            <p:nvPr/>
          </p:nvSpPr>
          <p:spPr bwMode="gray">
            <a:xfrm>
              <a:off x="6960564" y="1815567"/>
              <a:ext cx="1462117" cy="380999"/>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Custom Code</a:t>
              </a:r>
            </a:p>
          </p:txBody>
        </p:sp>
        <p:sp>
          <p:nvSpPr>
            <p:cNvPr id="164" name="Rectangle 163">
              <a:extLst>
                <a:ext uri="{FF2B5EF4-FFF2-40B4-BE49-F238E27FC236}">
                  <a16:creationId xmlns:a16="http://schemas.microsoft.com/office/drawing/2014/main" xmlns="" id="{0AE3DEE2-49C5-4AEE-8594-7FC6BE34FF48}"/>
                </a:ext>
              </a:extLst>
            </p:cNvPr>
            <p:cNvSpPr/>
            <p:nvPr/>
          </p:nvSpPr>
          <p:spPr bwMode="gray">
            <a:xfrm>
              <a:off x="8556186" y="1815567"/>
              <a:ext cx="1462117" cy="380999"/>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fPaaS</a:t>
              </a:r>
            </a:p>
          </p:txBody>
        </p:sp>
        <p:sp>
          <p:nvSpPr>
            <p:cNvPr id="284" name="TextBox 283">
              <a:extLst>
                <a:ext uri="{FF2B5EF4-FFF2-40B4-BE49-F238E27FC236}">
                  <a16:creationId xmlns:a16="http://schemas.microsoft.com/office/drawing/2014/main" xmlns="" id="{8B8DF2AB-7419-4F3C-BBA2-5CC95AC0653B}"/>
                </a:ext>
              </a:extLst>
            </p:cNvPr>
            <p:cNvSpPr txBox="1"/>
            <p:nvPr/>
          </p:nvSpPr>
          <p:spPr bwMode="gray">
            <a:xfrm>
              <a:off x="2525437" y="2877414"/>
              <a:ext cx="808235" cy="230832"/>
            </a:xfrm>
            <a:prstGeom prst="rect">
              <a:avLst/>
            </a:prstGeom>
            <a:noFill/>
            <a:effectLst/>
          </p:spPr>
          <p:txBody>
            <a:bodyPr wrap="none" rtlCol="0">
              <a:spAutoFit/>
            </a:bodyPr>
            <a:lstStyle>
              <a:defPPr>
                <a:defRPr lang="en-US"/>
              </a:defPPr>
              <a:lvl1pPr>
                <a:defRPr sz="900">
                  <a:solidFill>
                    <a:srgbClr val="FFFFFF">
                      <a:lumMod val="50000"/>
                    </a:srgbClr>
                  </a:solidFill>
                  <a:latin typeface="Arial" panose="020B0604020202020204" pitchFamily="34" charset="0"/>
                  <a:cs typeface="Arial" panose="020B0604020202020204" pitchFamily="34" charset="0"/>
                </a:defRPr>
              </a:lvl1p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000" b="0" i="0" u="none" strike="noStrike" kern="0" cap="none" spc="0" normalizeH="0" baseline="0" noProof="0" dirty="0">
                  <a:ln>
                    <a:noFill/>
                  </a:ln>
                  <a:solidFill>
                    <a:schemeClr val="tx1"/>
                  </a:solidFill>
                  <a:effectLst/>
                  <a:uLnTx/>
                  <a:uFillTx/>
                  <a:latin typeface="Arial" panose="020B0604020202020204" pitchFamily="34" charset="0"/>
                  <a:ea typeface="Arial Unicode MS" pitchFamily="34" charset="-128"/>
                  <a:cs typeface="Arial" panose="020B0604020202020204" pitchFamily="34" charset="0"/>
                </a:rPr>
                <a:t>Application</a:t>
              </a:r>
            </a:p>
          </p:txBody>
        </p:sp>
        <p:sp>
          <p:nvSpPr>
            <p:cNvPr id="280" name="TextBox 279">
              <a:extLst>
                <a:ext uri="{FF2B5EF4-FFF2-40B4-BE49-F238E27FC236}">
                  <a16:creationId xmlns:a16="http://schemas.microsoft.com/office/drawing/2014/main" xmlns="" id="{6A9E9431-B634-4396-BDAB-3165097522B3}"/>
                </a:ext>
              </a:extLst>
            </p:cNvPr>
            <p:cNvSpPr txBox="1"/>
            <p:nvPr/>
          </p:nvSpPr>
          <p:spPr bwMode="gray">
            <a:xfrm>
              <a:off x="2500639" y="4537170"/>
              <a:ext cx="808235" cy="230832"/>
            </a:xfrm>
            <a:prstGeom prst="rect">
              <a:avLst/>
            </a:prstGeom>
            <a:noFill/>
            <a:effectLst/>
          </p:spPr>
          <p:txBody>
            <a:bodyPr wrap="none" rtlCol="0">
              <a:spAutoFit/>
            </a:bodyPr>
            <a:lstStyle>
              <a:defPPr>
                <a:defRPr lang="en-US"/>
              </a:defPPr>
              <a:lvl1pPr>
                <a:defRPr sz="900">
                  <a:solidFill>
                    <a:srgbClr val="FFFFFF">
                      <a:lumMod val="50000"/>
                    </a:srgbClr>
                  </a:solidFill>
                  <a:latin typeface="Arial" panose="020B0604020202020204" pitchFamily="34" charset="0"/>
                  <a:cs typeface="Arial" panose="020B0604020202020204" pitchFamily="34" charset="0"/>
                </a:defRPr>
              </a:lvl1p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000" b="0" i="0" u="none" strike="noStrike" kern="0" cap="none" spc="0" normalizeH="0" baseline="0" noProof="0" dirty="0">
                  <a:ln>
                    <a:noFill/>
                  </a:ln>
                  <a:solidFill>
                    <a:schemeClr val="tx1"/>
                  </a:solidFill>
                  <a:effectLst/>
                  <a:uLnTx/>
                  <a:uFillTx/>
                  <a:latin typeface="Arial" panose="020B0604020202020204" pitchFamily="34" charset="0"/>
                  <a:ea typeface="Arial Unicode MS" pitchFamily="34" charset="-128"/>
                  <a:cs typeface="Arial" panose="020B0604020202020204" pitchFamily="34" charset="0"/>
                </a:rPr>
                <a:t>Application</a:t>
              </a:r>
            </a:p>
          </p:txBody>
        </p:sp>
        <p:sp>
          <p:nvSpPr>
            <p:cNvPr id="167" name="Rounded Rectangle 103">
              <a:extLst>
                <a:ext uri="{FF2B5EF4-FFF2-40B4-BE49-F238E27FC236}">
                  <a16:creationId xmlns:a16="http://schemas.microsoft.com/office/drawing/2014/main" xmlns="" id="{1EFFBD31-D3BE-4F3E-B7E9-EBAAC065B8CE}"/>
                </a:ext>
              </a:extLst>
            </p:cNvPr>
            <p:cNvSpPr/>
            <p:nvPr/>
          </p:nvSpPr>
          <p:spPr bwMode="gray">
            <a:xfrm>
              <a:off x="2362320" y="2288154"/>
              <a:ext cx="1134468" cy="1616190"/>
            </a:xfrm>
            <a:prstGeom prst="rect">
              <a:avLst/>
            </a:prstGeom>
            <a:noFill/>
            <a:ln w="12700" cap="flat" cmpd="sng" algn="ctr">
              <a:solidFill>
                <a:srgbClr val="6F7878"/>
              </a:solidFill>
              <a:prstDash val="dash"/>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000" b="0" i="0" u="none" strike="noStrike" kern="0" cap="none" spc="0" normalizeH="0" baseline="0" noProof="0" dirty="0" smtClean="0">
                <a:ln>
                  <a:noFill/>
                </a:ln>
                <a:solidFill>
                  <a:srgbClr val="FFFFFF"/>
                </a:solidFill>
                <a:effectLst/>
                <a:uLnTx/>
                <a:uFillTx/>
                <a:latin typeface="Arial"/>
                <a:ea typeface="Arial Unicode MS"/>
                <a:cs typeface="Arial Unicode MS"/>
              </a:endParaRPr>
            </a:p>
          </p:txBody>
        </p:sp>
        <p:sp>
          <p:nvSpPr>
            <p:cNvPr id="168" name="Rectangle 167">
              <a:extLst>
                <a:ext uri="{FF2B5EF4-FFF2-40B4-BE49-F238E27FC236}">
                  <a16:creationId xmlns:a16="http://schemas.microsoft.com/office/drawing/2014/main" xmlns="" id="{CF5FAFDC-5FEA-4CF1-993B-0158A6E498A8}"/>
                </a:ext>
              </a:extLst>
            </p:cNvPr>
            <p:cNvSpPr/>
            <p:nvPr/>
          </p:nvSpPr>
          <p:spPr bwMode="gray">
            <a:xfrm>
              <a:off x="2489279" y="3164721"/>
              <a:ext cx="824252" cy="536399"/>
            </a:xfrm>
            <a:prstGeom prst="rect">
              <a:avLst/>
            </a:prstGeom>
            <a:solidFill>
              <a:srgbClr val="C0D1E0"/>
            </a:solidFill>
            <a:ln w="9525" cap="flat" cmpd="sng" algn="ctr">
              <a:solidFill>
                <a:srgbClr val="D3D3D3"/>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endParaRPr>
            </a:p>
          </p:txBody>
        </p:sp>
        <p:grpSp>
          <p:nvGrpSpPr>
            <p:cNvPr id="169" name="Group 168">
              <a:extLst>
                <a:ext uri="{FF2B5EF4-FFF2-40B4-BE49-F238E27FC236}">
                  <a16:creationId xmlns:a16="http://schemas.microsoft.com/office/drawing/2014/main" xmlns="" id="{E8F654EB-A884-47AB-BB21-6B40FAF57B4C}"/>
                </a:ext>
              </a:extLst>
            </p:cNvPr>
            <p:cNvGrpSpPr/>
            <p:nvPr/>
          </p:nvGrpSpPr>
          <p:grpSpPr bwMode="gray">
            <a:xfrm>
              <a:off x="2564071" y="3236396"/>
              <a:ext cx="663831" cy="400487"/>
              <a:chOff x="953871" y="4013989"/>
              <a:chExt cx="663831" cy="400487"/>
            </a:xfrm>
            <a:solidFill>
              <a:srgbClr val="009AD7"/>
            </a:solidFill>
          </p:grpSpPr>
          <p:sp>
            <p:nvSpPr>
              <p:cNvPr id="272" name="Freeform 70">
                <a:extLst>
                  <a:ext uri="{FF2B5EF4-FFF2-40B4-BE49-F238E27FC236}">
                    <a16:creationId xmlns:a16="http://schemas.microsoft.com/office/drawing/2014/main" xmlns="" id="{D59FFB9F-B84F-405C-B018-CF8C77213276}"/>
                  </a:ext>
                </a:extLst>
              </p:cNvPr>
              <p:cNvSpPr>
                <a:spLocks noChangeAspect="1" noEditPoints="1"/>
              </p:cNvSpPr>
              <p:nvPr/>
            </p:nvSpPr>
            <p:spPr bwMode="gray">
              <a:xfrm>
                <a:off x="953871" y="4015044"/>
                <a:ext cx="170909" cy="172004"/>
              </a:xfrm>
              <a:custGeom>
                <a:avLst/>
                <a:gdLst>
                  <a:gd name="T0" fmla="*/ 220 w 263"/>
                  <a:gd name="T1" fmla="*/ 76 h 263"/>
                  <a:gd name="T2" fmla="*/ 249 w 263"/>
                  <a:gd name="T3" fmla="*/ 63 h 263"/>
                  <a:gd name="T4" fmla="*/ 263 w 263"/>
                  <a:gd name="T5" fmla="*/ 96 h 263"/>
                  <a:gd name="T6" fmla="*/ 233 w 263"/>
                  <a:gd name="T7" fmla="*/ 108 h 263"/>
                  <a:gd name="T8" fmla="*/ 234 w 263"/>
                  <a:gd name="T9" fmla="*/ 155 h 263"/>
                  <a:gd name="T10" fmla="*/ 263 w 263"/>
                  <a:gd name="T11" fmla="*/ 167 h 263"/>
                  <a:gd name="T12" fmla="*/ 249 w 263"/>
                  <a:gd name="T13" fmla="*/ 200 h 263"/>
                  <a:gd name="T14" fmla="*/ 220 w 263"/>
                  <a:gd name="T15" fmla="*/ 188 h 263"/>
                  <a:gd name="T16" fmla="*/ 187 w 263"/>
                  <a:gd name="T17" fmla="*/ 220 h 263"/>
                  <a:gd name="T18" fmla="*/ 199 w 263"/>
                  <a:gd name="T19" fmla="*/ 249 h 263"/>
                  <a:gd name="T20" fmla="*/ 166 w 263"/>
                  <a:gd name="T21" fmla="*/ 263 h 263"/>
                  <a:gd name="T22" fmla="*/ 154 w 263"/>
                  <a:gd name="T23" fmla="*/ 234 h 263"/>
                  <a:gd name="T24" fmla="*/ 108 w 263"/>
                  <a:gd name="T25" fmla="*/ 234 h 263"/>
                  <a:gd name="T26" fmla="*/ 96 w 263"/>
                  <a:gd name="T27" fmla="*/ 263 h 263"/>
                  <a:gd name="T28" fmla="*/ 63 w 263"/>
                  <a:gd name="T29" fmla="*/ 249 h 263"/>
                  <a:gd name="T30" fmla="*/ 75 w 263"/>
                  <a:gd name="T31" fmla="*/ 220 h 263"/>
                  <a:gd name="T32" fmla="*/ 43 w 263"/>
                  <a:gd name="T33" fmla="*/ 188 h 263"/>
                  <a:gd name="T34" fmla="*/ 13 w 263"/>
                  <a:gd name="T35" fmla="*/ 200 h 263"/>
                  <a:gd name="T36" fmla="*/ 0 w 263"/>
                  <a:gd name="T37" fmla="*/ 167 h 263"/>
                  <a:gd name="T38" fmla="*/ 29 w 263"/>
                  <a:gd name="T39" fmla="*/ 155 h 263"/>
                  <a:gd name="T40" fmla="*/ 29 w 263"/>
                  <a:gd name="T41" fmla="*/ 108 h 263"/>
                  <a:gd name="T42" fmla="*/ 0 w 263"/>
                  <a:gd name="T43" fmla="*/ 96 h 263"/>
                  <a:gd name="T44" fmla="*/ 13 w 263"/>
                  <a:gd name="T45" fmla="*/ 63 h 263"/>
                  <a:gd name="T46" fmla="*/ 43 w 263"/>
                  <a:gd name="T47" fmla="*/ 76 h 263"/>
                  <a:gd name="T48" fmla="*/ 75 w 263"/>
                  <a:gd name="T49" fmla="*/ 43 h 263"/>
                  <a:gd name="T50" fmla="*/ 63 w 263"/>
                  <a:gd name="T51" fmla="*/ 14 h 263"/>
                  <a:gd name="T52" fmla="*/ 96 w 263"/>
                  <a:gd name="T53" fmla="*/ 0 h 263"/>
                  <a:gd name="T54" fmla="*/ 108 w 263"/>
                  <a:gd name="T55" fmla="*/ 29 h 263"/>
                  <a:gd name="T56" fmla="*/ 154 w 263"/>
                  <a:gd name="T57" fmla="*/ 29 h 263"/>
                  <a:gd name="T58" fmla="*/ 166 w 263"/>
                  <a:gd name="T59" fmla="*/ 0 h 263"/>
                  <a:gd name="T60" fmla="*/ 199 w 263"/>
                  <a:gd name="T61" fmla="*/ 14 h 263"/>
                  <a:gd name="T62" fmla="*/ 187 w 263"/>
                  <a:gd name="T63" fmla="*/ 43 h 263"/>
                  <a:gd name="T64" fmla="*/ 220 w 263"/>
                  <a:gd name="T65" fmla="*/ 76 h 263"/>
                  <a:gd name="T66" fmla="*/ 74 w 263"/>
                  <a:gd name="T67" fmla="*/ 108 h 263"/>
                  <a:gd name="T68" fmla="*/ 107 w 263"/>
                  <a:gd name="T69" fmla="*/ 189 h 263"/>
                  <a:gd name="T70" fmla="*/ 189 w 263"/>
                  <a:gd name="T71" fmla="*/ 155 h 263"/>
                  <a:gd name="T72" fmla="*/ 155 w 263"/>
                  <a:gd name="T73" fmla="*/ 74 h 263"/>
                  <a:gd name="T74" fmla="*/ 74 w 263"/>
                  <a:gd name="T75" fmla="*/ 108 h 263"/>
                  <a:gd name="T76" fmla="*/ 148 w 263"/>
                  <a:gd name="T77" fmla="*/ 148 h 263"/>
                  <a:gd name="T78" fmla="*/ 115 w 263"/>
                  <a:gd name="T79" fmla="*/ 148 h 263"/>
                  <a:gd name="T80" fmla="*/ 115 w 263"/>
                  <a:gd name="T81" fmla="*/ 115 h 263"/>
                  <a:gd name="T82" fmla="*/ 148 w 263"/>
                  <a:gd name="T83" fmla="*/ 115 h 263"/>
                  <a:gd name="T84" fmla="*/ 148 w 263"/>
                  <a:gd name="T85" fmla="*/ 14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3" h="263">
                    <a:moveTo>
                      <a:pt x="220" y="76"/>
                    </a:moveTo>
                    <a:cubicBezTo>
                      <a:pt x="249" y="63"/>
                      <a:pt x="249" y="63"/>
                      <a:pt x="249" y="63"/>
                    </a:cubicBezTo>
                    <a:cubicBezTo>
                      <a:pt x="263" y="96"/>
                      <a:pt x="263" y="96"/>
                      <a:pt x="263" y="96"/>
                    </a:cubicBezTo>
                    <a:cubicBezTo>
                      <a:pt x="233" y="108"/>
                      <a:pt x="233" y="108"/>
                      <a:pt x="233" y="108"/>
                    </a:cubicBezTo>
                    <a:cubicBezTo>
                      <a:pt x="237" y="123"/>
                      <a:pt x="237" y="139"/>
                      <a:pt x="234" y="155"/>
                    </a:cubicBezTo>
                    <a:cubicBezTo>
                      <a:pt x="263" y="167"/>
                      <a:pt x="263" y="167"/>
                      <a:pt x="263" y="167"/>
                    </a:cubicBezTo>
                    <a:cubicBezTo>
                      <a:pt x="249" y="200"/>
                      <a:pt x="249" y="200"/>
                      <a:pt x="249" y="200"/>
                    </a:cubicBezTo>
                    <a:cubicBezTo>
                      <a:pt x="220" y="188"/>
                      <a:pt x="220" y="188"/>
                      <a:pt x="220" y="188"/>
                    </a:cubicBezTo>
                    <a:cubicBezTo>
                      <a:pt x="211" y="201"/>
                      <a:pt x="200" y="212"/>
                      <a:pt x="187" y="220"/>
                    </a:cubicBezTo>
                    <a:cubicBezTo>
                      <a:pt x="199" y="249"/>
                      <a:pt x="199" y="249"/>
                      <a:pt x="199" y="249"/>
                    </a:cubicBezTo>
                    <a:cubicBezTo>
                      <a:pt x="166" y="263"/>
                      <a:pt x="166" y="263"/>
                      <a:pt x="166" y="263"/>
                    </a:cubicBezTo>
                    <a:cubicBezTo>
                      <a:pt x="154" y="234"/>
                      <a:pt x="154" y="234"/>
                      <a:pt x="154" y="234"/>
                    </a:cubicBezTo>
                    <a:cubicBezTo>
                      <a:pt x="139" y="237"/>
                      <a:pt x="124" y="237"/>
                      <a:pt x="108" y="234"/>
                    </a:cubicBezTo>
                    <a:cubicBezTo>
                      <a:pt x="96" y="263"/>
                      <a:pt x="96" y="263"/>
                      <a:pt x="96" y="263"/>
                    </a:cubicBezTo>
                    <a:cubicBezTo>
                      <a:pt x="63" y="249"/>
                      <a:pt x="63" y="249"/>
                      <a:pt x="63" y="249"/>
                    </a:cubicBezTo>
                    <a:cubicBezTo>
                      <a:pt x="75" y="220"/>
                      <a:pt x="75" y="220"/>
                      <a:pt x="75" y="220"/>
                    </a:cubicBezTo>
                    <a:cubicBezTo>
                      <a:pt x="62" y="212"/>
                      <a:pt x="51" y="200"/>
                      <a:pt x="43" y="188"/>
                    </a:cubicBezTo>
                    <a:cubicBezTo>
                      <a:pt x="13" y="200"/>
                      <a:pt x="13" y="200"/>
                      <a:pt x="13" y="200"/>
                    </a:cubicBezTo>
                    <a:cubicBezTo>
                      <a:pt x="0" y="167"/>
                      <a:pt x="0" y="167"/>
                      <a:pt x="0" y="167"/>
                    </a:cubicBezTo>
                    <a:cubicBezTo>
                      <a:pt x="29" y="155"/>
                      <a:pt x="29" y="155"/>
                      <a:pt x="29" y="155"/>
                    </a:cubicBezTo>
                    <a:cubicBezTo>
                      <a:pt x="26" y="140"/>
                      <a:pt x="25" y="124"/>
                      <a:pt x="29" y="108"/>
                    </a:cubicBezTo>
                    <a:cubicBezTo>
                      <a:pt x="0" y="96"/>
                      <a:pt x="0" y="96"/>
                      <a:pt x="0" y="96"/>
                    </a:cubicBezTo>
                    <a:cubicBezTo>
                      <a:pt x="13" y="63"/>
                      <a:pt x="13" y="63"/>
                      <a:pt x="13" y="63"/>
                    </a:cubicBezTo>
                    <a:cubicBezTo>
                      <a:pt x="43" y="76"/>
                      <a:pt x="43" y="76"/>
                      <a:pt x="43" y="76"/>
                    </a:cubicBezTo>
                    <a:cubicBezTo>
                      <a:pt x="51" y="62"/>
                      <a:pt x="62" y="51"/>
                      <a:pt x="75" y="43"/>
                    </a:cubicBezTo>
                    <a:cubicBezTo>
                      <a:pt x="63" y="14"/>
                      <a:pt x="63" y="14"/>
                      <a:pt x="63" y="14"/>
                    </a:cubicBezTo>
                    <a:cubicBezTo>
                      <a:pt x="96" y="0"/>
                      <a:pt x="96" y="0"/>
                      <a:pt x="96" y="0"/>
                    </a:cubicBezTo>
                    <a:cubicBezTo>
                      <a:pt x="108" y="29"/>
                      <a:pt x="108" y="29"/>
                      <a:pt x="108" y="29"/>
                    </a:cubicBezTo>
                    <a:cubicBezTo>
                      <a:pt x="123" y="26"/>
                      <a:pt x="139" y="26"/>
                      <a:pt x="154" y="29"/>
                    </a:cubicBezTo>
                    <a:cubicBezTo>
                      <a:pt x="166" y="0"/>
                      <a:pt x="166" y="0"/>
                      <a:pt x="166" y="0"/>
                    </a:cubicBezTo>
                    <a:cubicBezTo>
                      <a:pt x="199" y="14"/>
                      <a:pt x="199" y="14"/>
                      <a:pt x="199" y="14"/>
                    </a:cubicBezTo>
                    <a:cubicBezTo>
                      <a:pt x="187" y="43"/>
                      <a:pt x="187" y="43"/>
                      <a:pt x="187" y="43"/>
                    </a:cubicBezTo>
                    <a:cubicBezTo>
                      <a:pt x="201" y="51"/>
                      <a:pt x="212" y="63"/>
                      <a:pt x="220" y="76"/>
                    </a:cubicBezTo>
                    <a:close/>
                    <a:moveTo>
                      <a:pt x="74" y="108"/>
                    </a:moveTo>
                    <a:cubicBezTo>
                      <a:pt x="61" y="139"/>
                      <a:pt x="76" y="176"/>
                      <a:pt x="107" y="189"/>
                    </a:cubicBezTo>
                    <a:cubicBezTo>
                      <a:pt x="139" y="202"/>
                      <a:pt x="176" y="187"/>
                      <a:pt x="189" y="155"/>
                    </a:cubicBezTo>
                    <a:cubicBezTo>
                      <a:pt x="202" y="124"/>
                      <a:pt x="187" y="87"/>
                      <a:pt x="155" y="74"/>
                    </a:cubicBezTo>
                    <a:cubicBezTo>
                      <a:pt x="123" y="61"/>
                      <a:pt x="87" y="76"/>
                      <a:pt x="74" y="108"/>
                    </a:cubicBezTo>
                    <a:close/>
                    <a:moveTo>
                      <a:pt x="148" y="148"/>
                    </a:moveTo>
                    <a:cubicBezTo>
                      <a:pt x="139" y="157"/>
                      <a:pt x="124" y="157"/>
                      <a:pt x="115" y="148"/>
                    </a:cubicBezTo>
                    <a:cubicBezTo>
                      <a:pt x="105" y="139"/>
                      <a:pt x="105" y="124"/>
                      <a:pt x="115" y="115"/>
                    </a:cubicBezTo>
                    <a:cubicBezTo>
                      <a:pt x="124" y="106"/>
                      <a:pt x="139" y="106"/>
                      <a:pt x="148" y="115"/>
                    </a:cubicBezTo>
                    <a:cubicBezTo>
                      <a:pt x="157" y="124"/>
                      <a:pt x="157" y="139"/>
                      <a:pt x="148"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800" b="0" i="0" u="none" strike="noStrike" kern="0" cap="none" spc="0" normalizeH="0" baseline="0" noProof="0" dirty="0" smtClean="0">
                  <a:ln>
                    <a:noFill/>
                  </a:ln>
                  <a:solidFill>
                    <a:srgbClr val="7F7F7F"/>
                  </a:solidFill>
                  <a:effectLst/>
                  <a:uLnTx/>
                  <a:uFillTx/>
                  <a:ea typeface="Arial Unicode MS" pitchFamily="34" charset="-128"/>
                  <a:cs typeface="Arial Unicode MS" pitchFamily="34" charset="-128"/>
                </a:endParaRPr>
              </a:p>
            </p:txBody>
          </p:sp>
          <p:sp>
            <p:nvSpPr>
              <p:cNvPr id="273" name="Freeform 71">
                <a:extLst>
                  <a:ext uri="{FF2B5EF4-FFF2-40B4-BE49-F238E27FC236}">
                    <a16:creationId xmlns:a16="http://schemas.microsoft.com/office/drawing/2014/main" xmlns="" id="{1459D14F-82C1-43DC-89E3-8D739381EB2B}"/>
                  </a:ext>
                </a:extLst>
              </p:cNvPr>
              <p:cNvSpPr>
                <a:spLocks noChangeAspect="1" noEditPoints="1"/>
              </p:cNvSpPr>
              <p:nvPr/>
            </p:nvSpPr>
            <p:spPr bwMode="gray">
              <a:xfrm>
                <a:off x="953871" y="4242201"/>
                <a:ext cx="170909" cy="172004"/>
              </a:xfrm>
              <a:custGeom>
                <a:avLst/>
                <a:gdLst>
                  <a:gd name="T0" fmla="*/ 220 w 263"/>
                  <a:gd name="T1" fmla="*/ 76 h 263"/>
                  <a:gd name="T2" fmla="*/ 249 w 263"/>
                  <a:gd name="T3" fmla="*/ 63 h 263"/>
                  <a:gd name="T4" fmla="*/ 263 w 263"/>
                  <a:gd name="T5" fmla="*/ 96 h 263"/>
                  <a:gd name="T6" fmla="*/ 233 w 263"/>
                  <a:gd name="T7" fmla="*/ 108 h 263"/>
                  <a:gd name="T8" fmla="*/ 234 w 263"/>
                  <a:gd name="T9" fmla="*/ 155 h 263"/>
                  <a:gd name="T10" fmla="*/ 263 w 263"/>
                  <a:gd name="T11" fmla="*/ 167 h 263"/>
                  <a:gd name="T12" fmla="*/ 249 w 263"/>
                  <a:gd name="T13" fmla="*/ 200 h 263"/>
                  <a:gd name="T14" fmla="*/ 220 w 263"/>
                  <a:gd name="T15" fmla="*/ 188 h 263"/>
                  <a:gd name="T16" fmla="*/ 187 w 263"/>
                  <a:gd name="T17" fmla="*/ 220 h 263"/>
                  <a:gd name="T18" fmla="*/ 199 w 263"/>
                  <a:gd name="T19" fmla="*/ 249 h 263"/>
                  <a:gd name="T20" fmla="*/ 166 w 263"/>
                  <a:gd name="T21" fmla="*/ 263 h 263"/>
                  <a:gd name="T22" fmla="*/ 154 w 263"/>
                  <a:gd name="T23" fmla="*/ 234 h 263"/>
                  <a:gd name="T24" fmla="*/ 108 w 263"/>
                  <a:gd name="T25" fmla="*/ 234 h 263"/>
                  <a:gd name="T26" fmla="*/ 96 w 263"/>
                  <a:gd name="T27" fmla="*/ 263 h 263"/>
                  <a:gd name="T28" fmla="*/ 63 w 263"/>
                  <a:gd name="T29" fmla="*/ 249 h 263"/>
                  <a:gd name="T30" fmla="*/ 75 w 263"/>
                  <a:gd name="T31" fmla="*/ 220 h 263"/>
                  <a:gd name="T32" fmla="*/ 43 w 263"/>
                  <a:gd name="T33" fmla="*/ 188 h 263"/>
                  <a:gd name="T34" fmla="*/ 13 w 263"/>
                  <a:gd name="T35" fmla="*/ 200 h 263"/>
                  <a:gd name="T36" fmla="*/ 0 w 263"/>
                  <a:gd name="T37" fmla="*/ 167 h 263"/>
                  <a:gd name="T38" fmla="*/ 29 w 263"/>
                  <a:gd name="T39" fmla="*/ 155 h 263"/>
                  <a:gd name="T40" fmla="*/ 29 w 263"/>
                  <a:gd name="T41" fmla="*/ 108 h 263"/>
                  <a:gd name="T42" fmla="*/ 0 w 263"/>
                  <a:gd name="T43" fmla="*/ 96 h 263"/>
                  <a:gd name="T44" fmla="*/ 13 w 263"/>
                  <a:gd name="T45" fmla="*/ 63 h 263"/>
                  <a:gd name="T46" fmla="*/ 43 w 263"/>
                  <a:gd name="T47" fmla="*/ 76 h 263"/>
                  <a:gd name="T48" fmla="*/ 75 w 263"/>
                  <a:gd name="T49" fmla="*/ 43 h 263"/>
                  <a:gd name="T50" fmla="*/ 63 w 263"/>
                  <a:gd name="T51" fmla="*/ 14 h 263"/>
                  <a:gd name="T52" fmla="*/ 96 w 263"/>
                  <a:gd name="T53" fmla="*/ 0 h 263"/>
                  <a:gd name="T54" fmla="*/ 108 w 263"/>
                  <a:gd name="T55" fmla="*/ 29 h 263"/>
                  <a:gd name="T56" fmla="*/ 154 w 263"/>
                  <a:gd name="T57" fmla="*/ 29 h 263"/>
                  <a:gd name="T58" fmla="*/ 166 w 263"/>
                  <a:gd name="T59" fmla="*/ 0 h 263"/>
                  <a:gd name="T60" fmla="*/ 199 w 263"/>
                  <a:gd name="T61" fmla="*/ 14 h 263"/>
                  <a:gd name="T62" fmla="*/ 187 w 263"/>
                  <a:gd name="T63" fmla="*/ 43 h 263"/>
                  <a:gd name="T64" fmla="*/ 220 w 263"/>
                  <a:gd name="T65" fmla="*/ 76 h 263"/>
                  <a:gd name="T66" fmla="*/ 74 w 263"/>
                  <a:gd name="T67" fmla="*/ 108 h 263"/>
                  <a:gd name="T68" fmla="*/ 107 w 263"/>
                  <a:gd name="T69" fmla="*/ 189 h 263"/>
                  <a:gd name="T70" fmla="*/ 189 w 263"/>
                  <a:gd name="T71" fmla="*/ 155 h 263"/>
                  <a:gd name="T72" fmla="*/ 155 w 263"/>
                  <a:gd name="T73" fmla="*/ 74 h 263"/>
                  <a:gd name="T74" fmla="*/ 74 w 263"/>
                  <a:gd name="T75" fmla="*/ 108 h 263"/>
                  <a:gd name="T76" fmla="*/ 148 w 263"/>
                  <a:gd name="T77" fmla="*/ 148 h 263"/>
                  <a:gd name="T78" fmla="*/ 115 w 263"/>
                  <a:gd name="T79" fmla="*/ 148 h 263"/>
                  <a:gd name="T80" fmla="*/ 115 w 263"/>
                  <a:gd name="T81" fmla="*/ 115 h 263"/>
                  <a:gd name="T82" fmla="*/ 148 w 263"/>
                  <a:gd name="T83" fmla="*/ 115 h 263"/>
                  <a:gd name="T84" fmla="*/ 148 w 263"/>
                  <a:gd name="T85" fmla="*/ 14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3" h="263">
                    <a:moveTo>
                      <a:pt x="220" y="76"/>
                    </a:moveTo>
                    <a:cubicBezTo>
                      <a:pt x="249" y="63"/>
                      <a:pt x="249" y="63"/>
                      <a:pt x="249" y="63"/>
                    </a:cubicBezTo>
                    <a:cubicBezTo>
                      <a:pt x="263" y="96"/>
                      <a:pt x="263" y="96"/>
                      <a:pt x="263" y="96"/>
                    </a:cubicBezTo>
                    <a:cubicBezTo>
                      <a:pt x="233" y="108"/>
                      <a:pt x="233" y="108"/>
                      <a:pt x="233" y="108"/>
                    </a:cubicBezTo>
                    <a:cubicBezTo>
                      <a:pt x="237" y="123"/>
                      <a:pt x="237" y="139"/>
                      <a:pt x="234" y="155"/>
                    </a:cubicBezTo>
                    <a:cubicBezTo>
                      <a:pt x="263" y="167"/>
                      <a:pt x="263" y="167"/>
                      <a:pt x="263" y="167"/>
                    </a:cubicBezTo>
                    <a:cubicBezTo>
                      <a:pt x="249" y="200"/>
                      <a:pt x="249" y="200"/>
                      <a:pt x="249" y="200"/>
                    </a:cubicBezTo>
                    <a:cubicBezTo>
                      <a:pt x="220" y="188"/>
                      <a:pt x="220" y="188"/>
                      <a:pt x="220" y="188"/>
                    </a:cubicBezTo>
                    <a:cubicBezTo>
                      <a:pt x="211" y="201"/>
                      <a:pt x="200" y="212"/>
                      <a:pt x="187" y="220"/>
                    </a:cubicBezTo>
                    <a:cubicBezTo>
                      <a:pt x="199" y="249"/>
                      <a:pt x="199" y="249"/>
                      <a:pt x="199" y="249"/>
                    </a:cubicBezTo>
                    <a:cubicBezTo>
                      <a:pt x="166" y="263"/>
                      <a:pt x="166" y="263"/>
                      <a:pt x="166" y="263"/>
                    </a:cubicBezTo>
                    <a:cubicBezTo>
                      <a:pt x="154" y="234"/>
                      <a:pt x="154" y="234"/>
                      <a:pt x="154" y="234"/>
                    </a:cubicBezTo>
                    <a:cubicBezTo>
                      <a:pt x="139" y="237"/>
                      <a:pt x="124" y="237"/>
                      <a:pt x="108" y="234"/>
                    </a:cubicBezTo>
                    <a:cubicBezTo>
                      <a:pt x="96" y="263"/>
                      <a:pt x="96" y="263"/>
                      <a:pt x="96" y="263"/>
                    </a:cubicBezTo>
                    <a:cubicBezTo>
                      <a:pt x="63" y="249"/>
                      <a:pt x="63" y="249"/>
                      <a:pt x="63" y="249"/>
                    </a:cubicBezTo>
                    <a:cubicBezTo>
                      <a:pt x="75" y="220"/>
                      <a:pt x="75" y="220"/>
                      <a:pt x="75" y="220"/>
                    </a:cubicBezTo>
                    <a:cubicBezTo>
                      <a:pt x="62" y="212"/>
                      <a:pt x="51" y="200"/>
                      <a:pt x="43" y="188"/>
                    </a:cubicBezTo>
                    <a:cubicBezTo>
                      <a:pt x="13" y="200"/>
                      <a:pt x="13" y="200"/>
                      <a:pt x="13" y="200"/>
                    </a:cubicBezTo>
                    <a:cubicBezTo>
                      <a:pt x="0" y="167"/>
                      <a:pt x="0" y="167"/>
                      <a:pt x="0" y="167"/>
                    </a:cubicBezTo>
                    <a:cubicBezTo>
                      <a:pt x="29" y="155"/>
                      <a:pt x="29" y="155"/>
                      <a:pt x="29" y="155"/>
                    </a:cubicBezTo>
                    <a:cubicBezTo>
                      <a:pt x="26" y="140"/>
                      <a:pt x="25" y="124"/>
                      <a:pt x="29" y="108"/>
                    </a:cubicBezTo>
                    <a:cubicBezTo>
                      <a:pt x="0" y="96"/>
                      <a:pt x="0" y="96"/>
                      <a:pt x="0" y="96"/>
                    </a:cubicBezTo>
                    <a:cubicBezTo>
                      <a:pt x="13" y="63"/>
                      <a:pt x="13" y="63"/>
                      <a:pt x="13" y="63"/>
                    </a:cubicBezTo>
                    <a:cubicBezTo>
                      <a:pt x="43" y="76"/>
                      <a:pt x="43" y="76"/>
                      <a:pt x="43" y="76"/>
                    </a:cubicBezTo>
                    <a:cubicBezTo>
                      <a:pt x="51" y="62"/>
                      <a:pt x="62" y="51"/>
                      <a:pt x="75" y="43"/>
                    </a:cubicBezTo>
                    <a:cubicBezTo>
                      <a:pt x="63" y="14"/>
                      <a:pt x="63" y="14"/>
                      <a:pt x="63" y="14"/>
                    </a:cubicBezTo>
                    <a:cubicBezTo>
                      <a:pt x="96" y="0"/>
                      <a:pt x="96" y="0"/>
                      <a:pt x="96" y="0"/>
                    </a:cubicBezTo>
                    <a:cubicBezTo>
                      <a:pt x="108" y="29"/>
                      <a:pt x="108" y="29"/>
                      <a:pt x="108" y="29"/>
                    </a:cubicBezTo>
                    <a:cubicBezTo>
                      <a:pt x="123" y="26"/>
                      <a:pt x="139" y="26"/>
                      <a:pt x="154" y="29"/>
                    </a:cubicBezTo>
                    <a:cubicBezTo>
                      <a:pt x="166" y="0"/>
                      <a:pt x="166" y="0"/>
                      <a:pt x="166" y="0"/>
                    </a:cubicBezTo>
                    <a:cubicBezTo>
                      <a:pt x="199" y="14"/>
                      <a:pt x="199" y="14"/>
                      <a:pt x="199" y="14"/>
                    </a:cubicBezTo>
                    <a:cubicBezTo>
                      <a:pt x="187" y="43"/>
                      <a:pt x="187" y="43"/>
                      <a:pt x="187" y="43"/>
                    </a:cubicBezTo>
                    <a:cubicBezTo>
                      <a:pt x="201" y="51"/>
                      <a:pt x="212" y="63"/>
                      <a:pt x="220" y="76"/>
                    </a:cubicBezTo>
                    <a:close/>
                    <a:moveTo>
                      <a:pt x="74" y="108"/>
                    </a:moveTo>
                    <a:cubicBezTo>
                      <a:pt x="61" y="139"/>
                      <a:pt x="76" y="176"/>
                      <a:pt x="107" y="189"/>
                    </a:cubicBezTo>
                    <a:cubicBezTo>
                      <a:pt x="139" y="202"/>
                      <a:pt x="176" y="187"/>
                      <a:pt x="189" y="155"/>
                    </a:cubicBezTo>
                    <a:cubicBezTo>
                      <a:pt x="202" y="124"/>
                      <a:pt x="187" y="87"/>
                      <a:pt x="155" y="74"/>
                    </a:cubicBezTo>
                    <a:cubicBezTo>
                      <a:pt x="123" y="61"/>
                      <a:pt x="87" y="76"/>
                      <a:pt x="74" y="108"/>
                    </a:cubicBezTo>
                    <a:close/>
                    <a:moveTo>
                      <a:pt x="148" y="148"/>
                    </a:moveTo>
                    <a:cubicBezTo>
                      <a:pt x="139" y="157"/>
                      <a:pt x="124" y="157"/>
                      <a:pt x="115" y="148"/>
                    </a:cubicBezTo>
                    <a:cubicBezTo>
                      <a:pt x="105" y="139"/>
                      <a:pt x="105" y="124"/>
                      <a:pt x="115" y="115"/>
                    </a:cubicBezTo>
                    <a:cubicBezTo>
                      <a:pt x="124" y="106"/>
                      <a:pt x="139" y="106"/>
                      <a:pt x="148" y="115"/>
                    </a:cubicBezTo>
                    <a:cubicBezTo>
                      <a:pt x="157" y="124"/>
                      <a:pt x="157" y="139"/>
                      <a:pt x="148"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800" b="0" i="0" u="none" strike="noStrike" kern="0" cap="none" spc="0" normalizeH="0" baseline="0" noProof="0" dirty="0" smtClean="0">
                  <a:ln>
                    <a:noFill/>
                  </a:ln>
                  <a:solidFill>
                    <a:srgbClr val="7F7F7F"/>
                  </a:solidFill>
                  <a:effectLst/>
                  <a:uLnTx/>
                  <a:uFillTx/>
                  <a:ea typeface="Arial Unicode MS" pitchFamily="34" charset="-128"/>
                  <a:cs typeface="Arial Unicode MS" pitchFamily="34" charset="-128"/>
                </a:endParaRPr>
              </a:p>
            </p:txBody>
          </p:sp>
          <p:sp>
            <p:nvSpPr>
              <p:cNvPr id="274" name="Freeform 72">
                <a:extLst>
                  <a:ext uri="{FF2B5EF4-FFF2-40B4-BE49-F238E27FC236}">
                    <a16:creationId xmlns:a16="http://schemas.microsoft.com/office/drawing/2014/main" xmlns="" id="{658F2CC2-3960-4CA0-9152-32E91C73797E}"/>
                  </a:ext>
                </a:extLst>
              </p:cNvPr>
              <p:cNvSpPr>
                <a:spLocks noChangeAspect="1" noEditPoints="1"/>
              </p:cNvSpPr>
              <p:nvPr/>
            </p:nvSpPr>
            <p:spPr bwMode="gray">
              <a:xfrm>
                <a:off x="1200332" y="4013989"/>
                <a:ext cx="170909" cy="172004"/>
              </a:xfrm>
              <a:custGeom>
                <a:avLst/>
                <a:gdLst>
                  <a:gd name="T0" fmla="*/ 220 w 263"/>
                  <a:gd name="T1" fmla="*/ 76 h 263"/>
                  <a:gd name="T2" fmla="*/ 249 w 263"/>
                  <a:gd name="T3" fmla="*/ 63 h 263"/>
                  <a:gd name="T4" fmla="*/ 263 w 263"/>
                  <a:gd name="T5" fmla="*/ 96 h 263"/>
                  <a:gd name="T6" fmla="*/ 233 w 263"/>
                  <a:gd name="T7" fmla="*/ 108 h 263"/>
                  <a:gd name="T8" fmla="*/ 234 w 263"/>
                  <a:gd name="T9" fmla="*/ 155 h 263"/>
                  <a:gd name="T10" fmla="*/ 263 w 263"/>
                  <a:gd name="T11" fmla="*/ 167 h 263"/>
                  <a:gd name="T12" fmla="*/ 249 w 263"/>
                  <a:gd name="T13" fmla="*/ 200 h 263"/>
                  <a:gd name="T14" fmla="*/ 220 w 263"/>
                  <a:gd name="T15" fmla="*/ 188 h 263"/>
                  <a:gd name="T16" fmla="*/ 187 w 263"/>
                  <a:gd name="T17" fmla="*/ 220 h 263"/>
                  <a:gd name="T18" fmla="*/ 199 w 263"/>
                  <a:gd name="T19" fmla="*/ 249 h 263"/>
                  <a:gd name="T20" fmla="*/ 166 w 263"/>
                  <a:gd name="T21" fmla="*/ 263 h 263"/>
                  <a:gd name="T22" fmla="*/ 154 w 263"/>
                  <a:gd name="T23" fmla="*/ 234 h 263"/>
                  <a:gd name="T24" fmla="*/ 108 w 263"/>
                  <a:gd name="T25" fmla="*/ 234 h 263"/>
                  <a:gd name="T26" fmla="*/ 96 w 263"/>
                  <a:gd name="T27" fmla="*/ 263 h 263"/>
                  <a:gd name="T28" fmla="*/ 63 w 263"/>
                  <a:gd name="T29" fmla="*/ 249 h 263"/>
                  <a:gd name="T30" fmla="*/ 75 w 263"/>
                  <a:gd name="T31" fmla="*/ 220 h 263"/>
                  <a:gd name="T32" fmla="*/ 43 w 263"/>
                  <a:gd name="T33" fmla="*/ 188 h 263"/>
                  <a:gd name="T34" fmla="*/ 13 w 263"/>
                  <a:gd name="T35" fmla="*/ 200 h 263"/>
                  <a:gd name="T36" fmla="*/ 0 w 263"/>
                  <a:gd name="T37" fmla="*/ 167 h 263"/>
                  <a:gd name="T38" fmla="*/ 29 w 263"/>
                  <a:gd name="T39" fmla="*/ 155 h 263"/>
                  <a:gd name="T40" fmla="*/ 29 w 263"/>
                  <a:gd name="T41" fmla="*/ 108 h 263"/>
                  <a:gd name="T42" fmla="*/ 0 w 263"/>
                  <a:gd name="T43" fmla="*/ 96 h 263"/>
                  <a:gd name="T44" fmla="*/ 13 w 263"/>
                  <a:gd name="T45" fmla="*/ 63 h 263"/>
                  <a:gd name="T46" fmla="*/ 43 w 263"/>
                  <a:gd name="T47" fmla="*/ 76 h 263"/>
                  <a:gd name="T48" fmla="*/ 75 w 263"/>
                  <a:gd name="T49" fmla="*/ 43 h 263"/>
                  <a:gd name="T50" fmla="*/ 63 w 263"/>
                  <a:gd name="T51" fmla="*/ 14 h 263"/>
                  <a:gd name="T52" fmla="*/ 96 w 263"/>
                  <a:gd name="T53" fmla="*/ 0 h 263"/>
                  <a:gd name="T54" fmla="*/ 108 w 263"/>
                  <a:gd name="T55" fmla="*/ 29 h 263"/>
                  <a:gd name="T56" fmla="*/ 154 w 263"/>
                  <a:gd name="T57" fmla="*/ 29 h 263"/>
                  <a:gd name="T58" fmla="*/ 166 w 263"/>
                  <a:gd name="T59" fmla="*/ 0 h 263"/>
                  <a:gd name="T60" fmla="*/ 199 w 263"/>
                  <a:gd name="T61" fmla="*/ 14 h 263"/>
                  <a:gd name="T62" fmla="*/ 187 w 263"/>
                  <a:gd name="T63" fmla="*/ 43 h 263"/>
                  <a:gd name="T64" fmla="*/ 220 w 263"/>
                  <a:gd name="T65" fmla="*/ 76 h 263"/>
                  <a:gd name="T66" fmla="*/ 74 w 263"/>
                  <a:gd name="T67" fmla="*/ 108 h 263"/>
                  <a:gd name="T68" fmla="*/ 107 w 263"/>
                  <a:gd name="T69" fmla="*/ 189 h 263"/>
                  <a:gd name="T70" fmla="*/ 189 w 263"/>
                  <a:gd name="T71" fmla="*/ 155 h 263"/>
                  <a:gd name="T72" fmla="*/ 155 w 263"/>
                  <a:gd name="T73" fmla="*/ 74 h 263"/>
                  <a:gd name="T74" fmla="*/ 74 w 263"/>
                  <a:gd name="T75" fmla="*/ 108 h 263"/>
                  <a:gd name="T76" fmla="*/ 148 w 263"/>
                  <a:gd name="T77" fmla="*/ 148 h 263"/>
                  <a:gd name="T78" fmla="*/ 115 w 263"/>
                  <a:gd name="T79" fmla="*/ 148 h 263"/>
                  <a:gd name="T80" fmla="*/ 115 w 263"/>
                  <a:gd name="T81" fmla="*/ 115 h 263"/>
                  <a:gd name="T82" fmla="*/ 148 w 263"/>
                  <a:gd name="T83" fmla="*/ 115 h 263"/>
                  <a:gd name="T84" fmla="*/ 148 w 263"/>
                  <a:gd name="T85" fmla="*/ 14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3" h="263">
                    <a:moveTo>
                      <a:pt x="220" y="76"/>
                    </a:moveTo>
                    <a:cubicBezTo>
                      <a:pt x="249" y="63"/>
                      <a:pt x="249" y="63"/>
                      <a:pt x="249" y="63"/>
                    </a:cubicBezTo>
                    <a:cubicBezTo>
                      <a:pt x="263" y="96"/>
                      <a:pt x="263" y="96"/>
                      <a:pt x="263" y="96"/>
                    </a:cubicBezTo>
                    <a:cubicBezTo>
                      <a:pt x="233" y="108"/>
                      <a:pt x="233" y="108"/>
                      <a:pt x="233" y="108"/>
                    </a:cubicBezTo>
                    <a:cubicBezTo>
                      <a:pt x="237" y="123"/>
                      <a:pt x="237" y="139"/>
                      <a:pt x="234" y="155"/>
                    </a:cubicBezTo>
                    <a:cubicBezTo>
                      <a:pt x="263" y="167"/>
                      <a:pt x="263" y="167"/>
                      <a:pt x="263" y="167"/>
                    </a:cubicBezTo>
                    <a:cubicBezTo>
                      <a:pt x="249" y="200"/>
                      <a:pt x="249" y="200"/>
                      <a:pt x="249" y="200"/>
                    </a:cubicBezTo>
                    <a:cubicBezTo>
                      <a:pt x="220" y="188"/>
                      <a:pt x="220" y="188"/>
                      <a:pt x="220" y="188"/>
                    </a:cubicBezTo>
                    <a:cubicBezTo>
                      <a:pt x="211" y="201"/>
                      <a:pt x="200" y="212"/>
                      <a:pt x="187" y="220"/>
                    </a:cubicBezTo>
                    <a:cubicBezTo>
                      <a:pt x="199" y="249"/>
                      <a:pt x="199" y="249"/>
                      <a:pt x="199" y="249"/>
                    </a:cubicBezTo>
                    <a:cubicBezTo>
                      <a:pt x="166" y="263"/>
                      <a:pt x="166" y="263"/>
                      <a:pt x="166" y="263"/>
                    </a:cubicBezTo>
                    <a:cubicBezTo>
                      <a:pt x="154" y="234"/>
                      <a:pt x="154" y="234"/>
                      <a:pt x="154" y="234"/>
                    </a:cubicBezTo>
                    <a:cubicBezTo>
                      <a:pt x="139" y="237"/>
                      <a:pt x="124" y="237"/>
                      <a:pt x="108" y="234"/>
                    </a:cubicBezTo>
                    <a:cubicBezTo>
                      <a:pt x="96" y="263"/>
                      <a:pt x="96" y="263"/>
                      <a:pt x="96" y="263"/>
                    </a:cubicBezTo>
                    <a:cubicBezTo>
                      <a:pt x="63" y="249"/>
                      <a:pt x="63" y="249"/>
                      <a:pt x="63" y="249"/>
                    </a:cubicBezTo>
                    <a:cubicBezTo>
                      <a:pt x="75" y="220"/>
                      <a:pt x="75" y="220"/>
                      <a:pt x="75" y="220"/>
                    </a:cubicBezTo>
                    <a:cubicBezTo>
                      <a:pt x="62" y="212"/>
                      <a:pt x="51" y="200"/>
                      <a:pt x="43" y="188"/>
                    </a:cubicBezTo>
                    <a:cubicBezTo>
                      <a:pt x="13" y="200"/>
                      <a:pt x="13" y="200"/>
                      <a:pt x="13" y="200"/>
                    </a:cubicBezTo>
                    <a:cubicBezTo>
                      <a:pt x="0" y="167"/>
                      <a:pt x="0" y="167"/>
                      <a:pt x="0" y="167"/>
                    </a:cubicBezTo>
                    <a:cubicBezTo>
                      <a:pt x="29" y="155"/>
                      <a:pt x="29" y="155"/>
                      <a:pt x="29" y="155"/>
                    </a:cubicBezTo>
                    <a:cubicBezTo>
                      <a:pt x="26" y="140"/>
                      <a:pt x="25" y="124"/>
                      <a:pt x="29" y="108"/>
                    </a:cubicBezTo>
                    <a:cubicBezTo>
                      <a:pt x="0" y="96"/>
                      <a:pt x="0" y="96"/>
                      <a:pt x="0" y="96"/>
                    </a:cubicBezTo>
                    <a:cubicBezTo>
                      <a:pt x="13" y="63"/>
                      <a:pt x="13" y="63"/>
                      <a:pt x="13" y="63"/>
                    </a:cubicBezTo>
                    <a:cubicBezTo>
                      <a:pt x="43" y="76"/>
                      <a:pt x="43" y="76"/>
                      <a:pt x="43" y="76"/>
                    </a:cubicBezTo>
                    <a:cubicBezTo>
                      <a:pt x="51" y="62"/>
                      <a:pt x="62" y="51"/>
                      <a:pt x="75" y="43"/>
                    </a:cubicBezTo>
                    <a:cubicBezTo>
                      <a:pt x="63" y="14"/>
                      <a:pt x="63" y="14"/>
                      <a:pt x="63" y="14"/>
                    </a:cubicBezTo>
                    <a:cubicBezTo>
                      <a:pt x="96" y="0"/>
                      <a:pt x="96" y="0"/>
                      <a:pt x="96" y="0"/>
                    </a:cubicBezTo>
                    <a:cubicBezTo>
                      <a:pt x="108" y="29"/>
                      <a:pt x="108" y="29"/>
                      <a:pt x="108" y="29"/>
                    </a:cubicBezTo>
                    <a:cubicBezTo>
                      <a:pt x="123" y="26"/>
                      <a:pt x="139" y="26"/>
                      <a:pt x="154" y="29"/>
                    </a:cubicBezTo>
                    <a:cubicBezTo>
                      <a:pt x="166" y="0"/>
                      <a:pt x="166" y="0"/>
                      <a:pt x="166" y="0"/>
                    </a:cubicBezTo>
                    <a:cubicBezTo>
                      <a:pt x="199" y="14"/>
                      <a:pt x="199" y="14"/>
                      <a:pt x="199" y="14"/>
                    </a:cubicBezTo>
                    <a:cubicBezTo>
                      <a:pt x="187" y="43"/>
                      <a:pt x="187" y="43"/>
                      <a:pt x="187" y="43"/>
                    </a:cubicBezTo>
                    <a:cubicBezTo>
                      <a:pt x="201" y="51"/>
                      <a:pt x="212" y="63"/>
                      <a:pt x="220" y="76"/>
                    </a:cubicBezTo>
                    <a:close/>
                    <a:moveTo>
                      <a:pt x="74" y="108"/>
                    </a:moveTo>
                    <a:cubicBezTo>
                      <a:pt x="61" y="139"/>
                      <a:pt x="76" y="176"/>
                      <a:pt x="107" y="189"/>
                    </a:cubicBezTo>
                    <a:cubicBezTo>
                      <a:pt x="139" y="202"/>
                      <a:pt x="176" y="187"/>
                      <a:pt x="189" y="155"/>
                    </a:cubicBezTo>
                    <a:cubicBezTo>
                      <a:pt x="202" y="124"/>
                      <a:pt x="187" y="87"/>
                      <a:pt x="155" y="74"/>
                    </a:cubicBezTo>
                    <a:cubicBezTo>
                      <a:pt x="123" y="61"/>
                      <a:pt x="87" y="76"/>
                      <a:pt x="74" y="108"/>
                    </a:cubicBezTo>
                    <a:close/>
                    <a:moveTo>
                      <a:pt x="148" y="148"/>
                    </a:moveTo>
                    <a:cubicBezTo>
                      <a:pt x="139" y="157"/>
                      <a:pt x="124" y="157"/>
                      <a:pt x="115" y="148"/>
                    </a:cubicBezTo>
                    <a:cubicBezTo>
                      <a:pt x="105" y="139"/>
                      <a:pt x="105" y="124"/>
                      <a:pt x="115" y="115"/>
                    </a:cubicBezTo>
                    <a:cubicBezTo>
                      <a:pt x="124" y="106"/>
                      <a:pt x="139" y="106"/>
                      <a:pt x="148" y="115"/>
                    </a:cubicBezTo>
                    <a:cubicBezTo>
                      <a:pt x="157" y="124"/>
                      <a:pt x="157" y="139"/>
                      <a:pt x="148"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800" b="0" i="0" u="none" strike="noStrike" kern="0" cap="none" spc="0" normalizeH="0" baseline="0" noProof="0" dirty="0" smtClean="0">
                  <a:ln>
                    <a:noFill/>
                  </a:ln>
                  <a:solidFill>
                    <a:srgbClr val="7F7F7F"/>
                  </a:solidFill>
                  <a:effectLst/>
                  <a:uLnTx/>
                  <a:uFillTx/>
                  <a:ea typeface="Arial Unicode MS" pitchFamily="34" charset="-128"/>
                  <a:cs typeface="Arial Unicode MS" pitchFamily="34" charset="-128"/>
                </a:endParaRPr>
              </a:p>
            </p:txBody>
          </p:sp>
          <p:sp>
            <p:nvSpPr>
              <p:cNvPr id="275" name="Freeform 73">
                <a:extLst>
                  <a:ext uri="{FF2B5EF4-FFF2-40B4-BE49-F238E27FC236}">
                    <a16:creationId xmlns:a16="http://schemas.microsoft.com/office/drawing/2014/main" xmlns="" id="{DD1A6A3D-3B21-4D62-9683-AF8064D35795}"/>
                  </a:ext>
                </a:extLst>
              </p:cNvPr>
              <p:cNvSpPr>
                <a:spLocks noChangeAspect="1" noEditPoints="1"/>
              </p:cNvSpPr>
              <p:nvPr/>
            </p:nvSpPr>
            <p:spPr bwMode="gray">
              <a:xfrm>
                <a:off x="1200332" y="4241146"/>
                <a:ext cx="170909" cy="172004"/>
              </a:xfrm>
              <a:custGeom>
                <a:avLst/>
                <a:gdLst>
                  <a:gd name="T0" fmla="*/ 220 w 263"/>
                  <a:gd name="T1" fmla="*/ 76 h 263"/>
                  <a:gd name="T2" fmla="*/ 249 w 263"/>
                  <a:gd name="T3" fmla="*/ 63 h 263"/>
                  <a:gd name="T4" fmla="*/ 263 w 263"/>
                  <a:gd name="T5" fmla="*/ 96 h 263"/>
                  <a:gd name="T6" fmla="*/ 233 w 263"/>
                  <a:gd name="T7" fmla="*/ 108 h 263"/>
                  <a:gd name="T8" fmla="*/ 234 w 263"/>
                  <a:gd name="T9" fmla="*/ 155 h 263"/>
                  <a:gd name="T10" fmla="*/ 263 w 263"/>
                  <a:gd name="T11" fmla="*/ 167 h 263"/>
                  <a:gd name="T12" fmla="*/ 249 w 263"/>
                  <a:gd name="T13" fmla="*/ 200 h 263"/>
                  <a:gd name="T14" fmla="*/ 220 w 263"/>
                  <a:gd name="T15" fmla="*/ 188 h 263"/>
                  <a:gd name="T16" fmla="*/ 187 w 263"/>
                  <a:gd name="T17" fmla="*/ 220 h 263"/>
                  <a:gd name="T18" fmla="*/ 199 w 263"/>
                  <a:gd name="T19" fmla="*/ 249 h 263"/>
                  <a:gd name="T20" fmla="*/ 166 w 263"/>
                  <a:gd name="T21" fmla="*/ 263 h 263"/>
                  <a:gd name="T22" fmla="*/ 154 w 263"/>
                  <a:gd name="T23" fmla="*/ 234 h 263"/>
                  <a:gd name="T24" fmla="*/ 108 w 263"/>
                  <a:gd name="T25" fmla="*/ 234 h 263"/>
                  <a:gd name="T26" fmla="*/ 96 w 263"/>
                  <a:gd name="T27" fmla="*/ 263 h 263"/>
                  <a:gd name="T28" fmla="*/ 63 w 263"/>
                  <a:gd name="T29" fmla="*/ 249 h 263"/>
                  <a:gd name="T30" fmla="*/ 75 w 263"/>
                  <a:gd name="T31" fmla="*/ 220 h 263"/>
                  <a:gd name="T32" fmla="*/ 43 w 263"/>
                  <a:gd name="T33" fmla="*/ 188 h 263"/>
                  <a:gd name="T34" fmla="*/ 13 w 263"/>
                  <a:gd name="T35" fmla="*/ 200 h 263"/>
                  <a:gd name="T36" fmla="*/ 0 w 263"/>
                  <a:gd name="T37" fmla="*/ 167 h 263"/>
                  <a:gd name="T38" fmla="*/ 29 w 263"/>
                  <a:gd name="T39" fmla="*/ 155 h 263"/>
                  <a:gd name="T40" fmla="*/ 29 w 263"/>
                  <a:gd name="T41" fmla="*/ 108 h 263"/>
                  <a:gd name="T42" fmla="*/ 0 w 263"/>
                  <a:gd name="T43" fmla="*/ 96 h 263"/>
                  <a:gd name="T44" fmla="*/ 13 w 263"/>
                  <a:gd name="T45" fmla="*/ 63 h 263"/>
                  <a:gd name="T46" fmla="*/ 43 w 263"/>
                  <a:gd name="T47" fmla="*/ 76 h 263"/>
                  <a:gd name="T48" fmla="*/ 75 w 263"/>
                  <a:gd name="T49" fmla="*/ 43 h 263"/>
                  <a:gd name="T50" fmla="*/ 63 w 263"/>
                  <a:gd name="T51" fmla="*/ 14 h 263"/>
                  <a:gd name="T52" fmla="*/ 96 w 263"/>
                  <a:gd name="T53" fmla="*/ 0 h 263"/>
                  <a:gd name="T54" fmla="*/ 108 w 263"/>
                  <a:gd name="T55" fmla="*/ 29 h 263"/>
                  <a:gd name="T56" fmla="*/ 154 w 263"/>
                  <a:gd name="T57" fmla="*/ 29 h 263"/>
                  <a:gd name="T58" fmla="*/ 166 w 263"/>
                  <a:gd name="T59" fmla="*/ 0 h 263"/>
                  <a:gd name="T60" fmla="*/ 199 w 263"/>
                  <a:gd name="T61" fmla="*/ 14 h 263"/>
                  <a:gd name="T62" fmla="*/ 187 w 263"/>
                  <a:gd name="T63" fmla="*/ 43 h 263"/>
                  <a:gd name="T64" fmla="*/ 220 w 263"/>
                  <a:gd name="T65" fmla="*/ 76 h 263"/>
                  <a:gd name="T66" fmla="*/ 74 w 263"/>
                  <a:gd name="T67" fmla="*/ 108 h 263"/>
                  <a:gd name="T68" fmla="*/ 107 w 263"/>
                  <a:gd name="T69" fmla="*/ 189 h 263"/>
                  <a:gd name="T70" fmla="*/ 189 w 263"/>
                  <a:gd name="T71" fmla="*/ 155 h 263"/>
                  <a:gd name="T72" fmla="*/ 155 w 263"/>
                  <a:gd name="T73" fmla="*/ 74 h 263"/>
                  <a:gd name="T74" fmla="*/ 74 w 263"/>
                  <a:gd name="T75" fmla="*/ 108 h 263"/>
                  <a:gd name="T76" fmla="*/ 148 w 263"/>
                  <a:gd name="T77" fmla="*/ 148 h 263"/>
                  <a:gd name="T78" fmla="*/ 115 w 263"/>
                  <a:gd name="T79" fmla="*/ 148 h 263"/>
                  <a:gd name="T80" fmla="*/ 115 w 263"/>
                  <a:gd name="T81" fmla="*/ 115 h 263"/>
                  <a:gd name="T82" fmla="*/ 148 w 263"/>
                  <a:gd name="T83" fmla="*/ 115 h 263"/>
                  <a:gd name="T84" fmla="*/ 148 w 263"/>
                  <a:gd name="T85" fmla="*/ 14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3" h="263">
                    <a:moveTo>
                      <a:pt x="220" y="76"/>
                    </a:moveTo>
                    <a:cubicBezTo>
                      <a:pt x="249" y="63"/>
                      <a:pt x="249" y="63"/>
                      <a:pt x="249" y="63"/>
                    </a:cubicBezTo>
                    <a:cubicBezTo>
                      <a:pt x="263" y="96"/>
                      <a:pt x="263" y="96"/>
                      <a:pt x="263" y="96"/>
                    </a:cubicBezTo>
                    <a:cubicBezTo>
                      <a:pt x="233" y="108"/>
                      <a:pt x="233" y="108"/>
                      <a:pt x="233" y="108"/>
                    </a:cubicBezTo>
                    <a:cubicBezTo>
                      <a:pt x="237" y="123"/>
                      <a:pt x="237" y="139"/>
                      <a:pt x="234" y="155"/>
                    </a:cubicBezTo>
                    <a:cubicBezTo>
                      <a:pt x="263" y="167"/>
                      <a:pt x="263" y="167"/>
                      <a:pt x="263" y="167"/>
                    </a:cubicBezTo>
                    <a:cubicBezTo>
                      <a:pt x="249" y="200"/>
                      <a:pt x="249" y="200"/>
                      <a:pt x="249" y="200"/>
                    </a:cubicBezTo>
                    <a:cubicBezTo>
                      <a:pt x="220" y="188"/>
                      <a:pt x="220" y="188"/>
                      <a:pt x="220" y="188"/>
                    </a:cubicBezTo>
                    <a:cubicBezTo>
                      <a:pt x="211" y="201"/>
                      <a:pt x="200" y="212"/>
                      <a:pt x="187" y="220"/>
                    </a:cubicBezTo>
                    <a:cubicBezTo>
                      <a:pt x="199" y="249"/>
                      <a:pt x="199" y="249"/>
                      <a:pt x="199" y="249"/>
                    </a:cubicBezTo>
                    <a:cubicBezTo>
                      <a:pt x="166" y="263"/>
                      <a:pt x="166" y="263"/>
                      <a:pt x="166" y="263"/>
                    </a:cubicBezTo>
                    <a:cubicBezTo>
                      <a:pt x="154" y="234"/>
                      <a:pt x="154" y="234"/>
                      <a:pt x="154" y="234"/>
                    </a:cubicBezTo>
                    <a:cubicBezTo>
                      <a:pt x="139" y="237"/>
                      <a:pt x="124" y="237"/>
                      <a:pt x="108" y="234"/>
                    </a:cubicBezTo>
                    <a:cubicBezTo>
                      <a:pt x="96" y="263"/>
                      <a:pt x="96" y="263"/>
                      <a:pt x="96" y="263"/>
                    </a:cubicBezTo>
                    <a:cubicBezTo>
                      <a:pt x="63" y="249"/>
                      <a:pt x="63" y="249"/>
                      <a:pt x="63" y="249"/>
                    </a:cubicBezTo>
                    <a:cubicBezTo>
                      <a:pt x="75" y="220"/>
                      <a:pt x="75" y="220"/>
                      <a:pt x="75" y="220"/>
                    </a:cubicBezTo>
                    <a:cubicBezTo>
                      <a:pt x="62" y="212"/>
                      <a:pt x="51" y="200"/>
                      <a:pt x="43" y="188"/>
                    </a:cubicBezTo>
                    <a:cubicBezTo>
                      <a:pt x="13" y="200"/>
                      <a:pt x="13" y="200"/>
                      <a:pt x="13" y="200"/>
                    </a:cubicBezTo>
                    <a:cubicBezTo>
                      <a:pt x="0" y="167"/>
                      <a:pt x="0" y="167"/>
                      <a:pt x="0" y="167"/>
                    </a:cubicBezTo>
                    <a:cubicBezTo>
                      <a:pt x="29" y="155"/>
                      <a:pt x="29" y="155"/>
                      <a:pt x="29" y="155"/>
                    </a:cubicBezTo>
                    <a:cubicBezTo>
                      <a:pt x="26" y="140"/>
                      <a:pt x="25" y="124"/>
                      <a:pt x="29" y="108"/>
                    </a:cubicBezTo>
                    <a:cubicBezTo>
                      <a:pt x="0" y="96"/>
                      <a:pt x="0" y="96"/>
                      <a:pt x="0" y="96"/>
                    </a:cubicBezTo>
                    <a:cubicBezTo>
                      <a:pt x="13" y="63"/>
                      <a:pt x="13" y="63"/>
                      <a:pt x="13" y="63"/>
                    </a:cubicBezTo>
                    <a:cubicBezTo>
                      <a:pt x="43" y="76"/>
                      <a:pt x="43" y="76"/>
                      <a:pt x="43" y="76"/>
                    </a:cubicBezTo>
                    <a:cubicBezTo>
                      <a:pt x="51" y="62"/>
                      <a:pt x="62" y="51"/>
                      <a:pt x="75" y="43"/>
                    </a:cubicBezTo>
                    <a:cubicBezTo>
                      <a:pt x="63" y="14"/>
                      <a:pt x="63" y="14"/>
                      <a:pt x="63" y="14"/>
                    </a:cubicBezTo>
                    <a:cubicBezTo>
                      <a:pt x="96" y="0"/>
                      <a:pt x="96" y="0"/>
                      <a:pt x="96" y="0"/>
                    </a:cubicBezTo>
                    <a:cubicBezTo>
                      <a:pt x="108" y="29"/>
                      <a:pt x="108" y="29"/>
                      <a:pt x="108" y="29"/>
                    </a:cubicBezTo>
                    <a:cubicBezTo>
                      <a:pt x="123" y="26"/>
                      <a:pt x="139" y="26"/>
                      <a:pt x="154" y="29"/>
                    </a:cubicBezTo>
                    <a:cubicBezTo>
                      <a:pt x="166" y="0"/>
                      <a:pt x="166" y="0"/>
                      <a:pt x="166" y="0"/>
                    </a:cubicBezTo>
                    <a:cubicBezTo>
                      <a:pt x="199" y="14"/>
                      <a:pt x="199" y="14"/>
                      <a:pt x="199" y="14"/>
                    </a:cubicBezTo>
                    <a:cubicBezTo>
                      <a:pt x="187" y="43"/>
                      <a:pt x="187" y="43"/>
                      <a:pt x="187" y="43"/>
                    </a:cubicBezTo>
                    <a:cubicBezTo>
                      <a:pt x="201" y="51"/>
                      <a:pt x="212" y="63"/>
                      <a:pt x="220" y="76"/>
                    </a:cubicBezTo>
                    <a:close/>
                    <a:moveTo>
                      <a:pt x="74" y="108"/>
                    </a:moveTo>
                    <a:cubicBezTo>
                      <a:pt x="61" y="139"/>
                      <a:pt x="76" y="176"/>
                      <a:pt x="107" y="189"/>
                    </a:cubicBezTo>
                    <a:cubicBezTo>
                      <a:pt x="139" y="202"/>
                      <a:pt x="176" y="187"/>
                      <a:pt x="189" y="155"/>
                    </a:cubicBezTo>
                    <a:cubicBezTo>
                      <a:pt x="202" y="124"/>
                      <a:pt x="187" y="87"/>
                      <a:pt x="155" y="74"/>
                    </a:cubicBezTo>
                    <a:cubicBezTo>
                      <a:pt x="123" y="61"/>
                      <a:pt x="87" y="76"/>
                      <a:pt x="74" y="108"/>
                    </a:cubicBezTo>
                    <a:close/>
                    <a:moveTo>
                      <a:pt x="148" y="148"/>
                    </a:moveTo>
                    <a:cubicBezTo>
                      <a:pt x="139" y="157"/>
                      <a:pt x="124" y="157"/>
                      <a:pt x="115" y="148"/>
                    </a:cubicBezTo>
                    <a:cubicBezTo>
                      <a:pt x="105" y="139"/>
                      <a:pt x="105" y="124"/>
                      <a:pt x="115" y="115"/>
                    </a:cubicBezTo>
                    <a:cubicBezTo>
                      <a:pt x="124" y="106"/>
                      <a:pt x="139" y="106"/>
                      <a:pt x="148" y="115"/>
                    </a:cubicBezTo>
                    <a:cubicBezTo>
                      <a:pt x="157" y="124"/>
                      <a:pt x="157" y="139"/>
                      <a:pt x="148"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800" b="0" i="0" u="none" strike="noStrike" kern="0" cap="none" spc="0" normalizeH="0" baseline="0" noProof="0" dirty="0" smtClean="0">
                  <a:ln>
                    <a:noFill/>
                  </a:ln>
                  <a:solidFill>
                    <a:srgbClr val="7F7F7F"/>
                  </a:solidFill>
                  <a:effectLst/>
                  <a:uLnTx/>
                  <a:uFillTx/>
                  <a:ea typeface="Arial Unicode MS" pitchFamily="34" charset="-128"/>
                  <a:cs typeface="Arial Unicode MS" pitchFamily="34" charset="-128"/>
                </a:endParaRPr>
              </a:p>
            </p:txBody>
          </p:sp>
          <p:sp>
            <p:nvSpPr>
              <p:cNvPr id="276" name="Freeform 74">
                <a:extLst>
                  <a:ext uri="{FF2B5EF4-FFF2-40B4-BE49-F238E27FC236}">
                    <a16:creationId xmlns:a16="http://schemas.microsoft.com/office/drawing/2014/main" xmlns="" id="{5C4451B5-9DFE-41A1-8C82-4EF3D0FF9456}"/>
                  </a:ext>
                </a:extLst>
              </p:cNvPr>
              <p:cNvSpPr>
                <a:spLocks noChangeAspect="1" noEditPoints="1"/>
              </p:cNvSpPr>
              <p:nvPr/>
            </p:nvSpPr>
            <p:spPr bwMode="gray">
              <a:xfrm>
                <a:off x="1446793" y="4242472"/>
                <a:ext cx="170909" cy="172004"/>
              </a:xfrm>
              <a:custGeom>
                <a:avLst/>
                <a:gdLst>
                  <a:gd name="T0" fmla="*/ 220 w 263"/>
                  <a:gd name="T1" fmla="*/ 76 h 263"/>
                  <a:gd name="T2" fmla="*/ 249 w 263"/>
                  <a:gd name="T3" fmla="*/ 63 h 263"/>
                  <a:gd name="T4" fmla="*/ 263 w 263"/>
                  <a:gd name="T5" fmla="*/ 96 h 263"/>
                  <a:gd name="T6" fmla="*/ 233 w 263"/>
                  <a:gd name="T7" fmla="*/ 108 h 263"/>
                  <a:gd name="T8" fmla="*/ 234 w 263"/>
                  <a:gd name="T9" fmla="*/ 155 h 263"/>
                  <a:gd name="T10" fmla="*/ 263 w 263"/>
                  <a:gd name="T11" fmla="*/ 167 h 263"/>
                  <a:gd name="T12" fmla="*/ 249 w 263"/>
                  <a:gd name="T13" fmla="*/ 200 h 263"/>
                  <a:gd name="T14" fmla="*/ 220 w 263"/>
                  <a:gd name="T15" fmla="*/ 188 h 263"/>
                  <a:gd name="T16" fmla="*/ 187 w 263"/>
                  <a:gd name="T17" fmla="*/ 220 h 263"/>
                  <a:gd name="T18" fmla="*/ 199 w 263"/>
                  <a:gd name="T19" fmla="*/ 249 h 263"/>
                  <a:gd name="T20" fmla="*/ 166 w 263"/>
                  <a:gd name="T21" fmla="*/ 263 h 263"/>
                  <a:gd name="T22" fmla="*/ 154 w 263"/>
                  <a:gd name="T23" fmla="*/ 234 h 263"/>
                  <a:gd name="T24" fmla="*/ 108 w 263"/>
                  <a:gd name="T25" fmla="*/ 234 h 263"/>
                  <a:gd name="T26" fmla="*/ 96 w 263"/>
                  <a:gd name="T27" fmla="*/ 263 h 263"/>
                  <a:gd name="T28" fmla="*/ 63 w 263"/>
                  <a:gd name="T29" fmla="*/ 249 h 263"/>
                  <a:gd name="T30" fmla="*/ 75 w 263"/>
                  <a:gd name="T31" fmla="*/ 220 h 263"/>
                  <a:gd name="T32" fmla="*/ 43 w 263"/>
                  <a:gd name="T33" fmla="*/ 188 h 263"/>
                  <a:gd name="T34" fmla="*/ 13 w 263"/>
                  <a:gd name="T35" fmla="*/ 200 h 263"/>
                  <a:gd name="T36" fmla="*/ 0 w 263"/>
                  <a:gd name="T37" fmla="*/ 167 h 263"/>
                  <a:gd name="T38" fmla="*/ 29 w 263"/>
                  <a:gd name="T39" fmla="*/ 155 h 263"/>
                  <a:gd name="T40" fmla="*/ 29 w 263"/>
                  <a:gd name="T41" fmla="*/ 108 h 263"/>
                  <a:gd name="T42" fmla="*/ 0 w 263"/>
                  <a:gd name="T43" fmla="*/ 96 h 263"/>
                  <a:gd name="T44" fmla="*/ 13 w 263"/>
                  <a:gd name="T45" fmla="*/ 63 h 263"/>
                  <a:gd name="T46" fmla="*/ 43 w 263"/>
                  <a:gd name="T47" fmla="*/ 76 h 263"/>
                  <a:gd name="T48" fmla="*/ 75 w 263"/>
                  <a:gd name="T49" fmla="*/ 43 h 263"/>
                  <a:gd name="T50" fmla="*/ 63 w 263"/>
                  <a:gd name="T51" fmla="*/ 14 h 263"/>
                  <a:gd name="T52" fmla="*/ 96 w 263"/>
                  <a:gd name="T53" fmla="*/ 0 h 263"/>
                  <a:gd name="T54" fmla="*/ 108 w 263"/>
                  <a:gd name="T55" fmla="*/ 29 h 263"/>
                  <a:gd name="T56" fmla="*/ 154 w 263"/>
                  <a:gd name="T57" fmla="*/ 29 h 263"/>
                  <a:gd name="T58" fmla="*/ 166 w 263"/>
                  <a:gd name="T59" fmla="*/ 0 h 263"/>
                  <a:gd name="T60" fmla="*/ 199 w 263"/>
                  <a:gd name="T61" fmla="*/ 14 h 263"/>
                  <a:gd name="T62" fmla="*/ 187 w 263"/>
                  <a:gd name="T63" fmla="*/ 43 h 263"/>
                  <a:gd name="T64" fmla="*/ 220 w 263"/>
                  <a:gd name="T65" fmla="*/ 76 h 263"/>
                  <a:gd name="T66" fmla="*/ 74 w 263"/>
                  <a:gd name="T67" fmla="*/ 108 h 263"/>
                  <a:gd name="T68" fmla="*/ 107 w 263"/>
                  <a:gd name="T69" fmla="*/ 189 h 263"/>
                  <a:gd name="T70" fmla="*/ 189 w 263"/>
                  <a:gd name="T71" fmla="*/ 155 h 263"/>
                  <a:gd name="T72" fmla="*/ 155 w 263"/>
                  <a:gd name="T73" fmla="*/ 74 h 263"/>
                  <a:gd name="T74" fmla="*/ 74 w 263"/>
                  <a:gd name="T75" fmla="*/ 108 h 263"/>
                  <a:gd name="T76" fmla="*/ 148 w 263"/>
                  <a:gd name="T77" fmla="*/ 148 h 263"/>
                  <a:gd name="T78" fmla="*/ 115 w 263"/>
                  <a:gd name="T79" fmla="*/ 148 h 263"/>
                  <a:gd name="T80" fmla="*/ 115 w 263"/>
                  <a:gd name="T81" fmla="*/ 115 h 263"/>
                  <a:gd name="T82" fmla="*/ 148 w 263"/>
                  <a:gd name="T83" fmla="*/ 115 h 263"/>
                  <a:gd name="T84" fmla="*/ 148 w 263"/>
                  <a:gd name="T85" fmla="*/ 14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3" h="263">
                    <a:moveTo>
                      <a:pt x="220" y="76"/>
                    </a:moveTo>
                    <a:cubicBezTo>
                      <a:pt x="249" y="63"/>
                      <a:pt x="249" y="63"/>
                      <a:pt x="249" y="63"/>
                    </a:cubicBezTo>
                    <a:cubicBezTo>
                      <a:pt x="263" y="96"/>
                      <a:pt x="263" y="96"/>
                      <a:pt x="263" y="96"/>
                    </a:cubicBezTo>
                    <a:cubicBezTo>
                      <a:pt x="233" y="108"/>
                      <a:pt x="233" y="108"/>
                      <a:pt x="233" y="108"/>
                    </a:cubicBezTo>
                    <a:cubicBezTo>
                      <a:pt x="237" y="123"/>
                      <a:pt x="237" y="139"/>
                      <a:pt x="234" y="155"/>
                    </a:cubicBezTo>
                    <a:cubicBezTo>
                      <a:pt x="263" y="167"/>
                      <a:pt x="263" y="167"/>
                      <a:pt x="263" y="167"/>
                    </a:cubicBezTo>
                    <a:cubicBezTo>
                      <a:pt x="249" y="200"/>
                      <a:pt x="249" y="200"/>
                      <a:pt x="249" y="200"/>
                    </a:cubicBezTo>
                    <a:cubicBezTo>
                      <a:pt x="220" y="188"/>
                      <a:pt x="220" y="188"/>
                      <a:pt x="220" y="188"/>
                    </a:cubicBezTo>
                    <a:cubicBezTo>
                      <a:pt x="211" y="201"/>
                      <a:pt x="200" y="212"/>
                      <a:pt x="187" y="220"/>
                    </a:cubicBezTo>
                    <a:cubicBezTo>
                      <a:pt x="199" y="249"/>
                      <a:pt x="199" y="249"/>
                      <a:pt x="199" y="249"/>
                    </a:cubicBezTo>
                    <a:cubicBezTo>
                      <a:pt x="166" y="263"/>
                      <a:pt x="166" y="263"/>
                      <a:pt x="166" y="263"/>
                    </a:cubicBezTo>
                    <a:cubicBezTo>
                      <a:pt x="154" y="234"/>
                      <a:pt x="154" y="234"/>
                      <a:pt x="154" y="234"/>
                    </a:cubicBezTo>
                    <a:cubicBezTo>
                      <a:pt x="139" y="237"/>
                      <a:pt x="124" y="237"/>
                      <a:pt x="108" y="234"/>
                    </a:cubicBezTo>
                    <a:cubicBezTo>
                      <a:pt x="96" y="263"/>
                      <a:pt x="96" y="263"/>
                      <a:pt x="96" y="263"/>
                    </a:cubicBezTo>
                    <a:cubicBezTo>
                      <a:pt x="63" y="249"/>
                      <a:pt x="63" y="249"/>
                      <a:pt x="63" y="249"/>
                    </a:cubicBezTo>
                    <a:cubicBezTo>
                      <a:pt x="75" y="220"/>
                      <a:pt x="75" y="220"/>
                      <a:pt x="75" y="220"/>
                    </a:cubicBezTo>
                    <a:cubicBezTo>
                      <a:pt x="62" y="212"/>
                      <a:pt x="51" y="200"/>
                      <a:pt x="43" y="188"/>
                    </a:cubicBezTo>
                    <a:cubicBezTo>
                      <a:pt x="13" y="200"/>
                      <a:pt x="13" y="200"/>
                      <a:pt x="13" y="200"/>
                    </a:cubicBezTo>
                    <a:cubicBezTo>
                      <a:pt x="0" y="167"/>
                      <a:pt x="0" y="167"/>
                      <a:pt x="0" y="167"/>
                    </a:cubicBezTo>
                    <a:cubicBezTo>
                      <a:pt x="29" y="155"/>
                      <a:pt x="29" y="155"/>
                      <a:pt x="29" y="155"/>
                    </a:cubicBezTo>
                    <a:cubicBezTo>
                      <a:pt x="26" y="140"/>
                      <a:pt x="25" y="124"/>
                      <a:pt x="29" y="108"/>
                    </a:cubicBezTo>
                    <a:cubicBezTo>
                      <a:pt x="0" y="96"/>
                      <a:pt x="0" y="96"/>
                      <a:pt x="0" y="96"/>
                    </a:cubicBezTo>
                    <a:cubicBezTo>
                      <a:pt x="13" y="63"/>
                      <a:pt x="13" y="63"/>
                      <a:pt x="13" y="63"/>
                    </a:cubicBezTo>
                    <a:cubicBezTo>
                      <a:pt x="43" y="76"/>
                      <a:pt x="43" y="76"/>
                      <a:pt x="43" y="76"/>
                    </a:cubicBezTo>
                    <a:cubicBezTo>
                      <a:pt x="51" y="62"/>
                      <a:pt x="62" y="51"/>
                      <a:pt x="75" y="43"/>
                    </a:cubicBezTo>
                    <a:cubicBezTo>
                      <a:pt x="63" y="14"/>
                      <a:pt x="63" y="14"/>
                      <a:pt x="63" y="14"/>
                    </a:cubicBezTo>
                    <a:cubicBezTo>
                      <a:pt x="96" y="0"/>
                      <a:pt x="96" y="0"/>
                      <a:pt x="96" y="0"/>
                    </a:cubicBezTo>
                    <a:cubicBezTo>
                      <a:pt x="108" y="29"/>
                      <a:pt x="108" y="29"/>
                      <a:pt x="108" y="29"/>
                    </a:cubicBezTo>
                    <a:cubicBezTo>
                      <a:pt x="123" y="26"/>
                      <a:pt x="139" y="26"/>
                      <a:pt x="154" y="29"/>
                    </a:cubicBezTo>
                    <a:cubicBezTo>
                      <a:pt x="166" y="0"/>
                      <a:pt x="166" y="0"/>
                      <a:pt x="166" y="0"/>
                    </a:cubicBezTo>
                    <a:cubicBezTo>
                      <a:pt x="199" y="14"/>
                      <a:pt x="199" y="14"/>
                      <a:pt x="199" y="14"/>
                    </a:cubicBezTo>
                    <a:cubicBezTo>
                      <a:pt x="187" y="43"/>
                      <a:pt x="187" y="43"/>
                      <a:pt x="187" y="43"/>
                    </a:cubicBezTo>
                    <a:cubicBezTo>
                      <a:pt x="201" y="51"/>
                      <a:pt x="212" y="63"/>
                      <a:pt x="220" y="76"/>
                    </a:cubicBezTo>
                    <a:close/>
                    <a:moveTo>
                      <a:pt x="74" y="108"/>
                    </a:moveTo>
                    <a:cubicBezTo>
                      <a:pt x="61" y="139"/>
                      <a:pt x="76" y="176"/>
                      <a:pt x="107" y="189"/>
                    </a:cubicBezTo>
                    <a:cubicBezTo>
                      <a:pt x="139" y="202"/>
                      <a:pt x="176" y="187"/>
                      <a:pt x="189" y="155"/>
                    </a:cubicBezTo>
                    <a:cubicBezTo>
                      <a:pt x="202" y="124"/>
                      <a:pt x="187" y="87"/>
                      <a:pt x="155" y="74"/>
                    </a:cubicBezTo>
                    <a:cubicBezTo>
                      <a:pt x="123" y="61"/>
                      <a:pt x="87" y="76"/>
                      <a:pt x="74" y="108"/>
                    </a:cubicBezTo>
                    <a:close/>
                    <a:moveTo>
                      <a:pt x="148" y="148"/>
                    </a:moveTo>
                    <a:cubicBezTo>
                      <a:pt x="139" y="157"/>
                      <a:pt x="124" y="157"/>
                      <a:pt x="115" y="148"/>
                    </a:cubicBezTo>
                    <a:cubicBezTo>
                      <a:pt x="105" y="139"/>
                      <a:pt x="105" y="124"/>
                      <a:pt x="115" y="115"/>
                    </a:cubicBezTo>
                    <a:cubicBezTo>
                      <a:pt x="124" y="106"/>
                      <a:pt x="139" y="106"/>
                      <a:pt x="148" y="115"/>
                    </a:cubicBezTo>
                    <a:cubicBezTo>
                      <a:pt x="157" y="124"/>
                      <a:pt x="157" y="139"/>
                      <a:pt x="148"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800" b="0" i="0" u="none" strike="noStrike" kern="0" cap="none" spc="0" normalizeH="0" baseline="0" noProof="0" dirty="0" smtClean="0">
                  <a:ln>
                    <a:noFill/>
                  </a:ln>
                  <a:solidFill>
                    <a:srgbClr val="7F7F7F"/>
                  </a:solidFill>
                  <a:effectLst/>
                  <a:uLnTx/>
                  <a:uFillTx/>
                  <a:ea typeface="Arial Unicode MS" pitchFamily="34" charset="-128"/>
                  <a:cs typeface="Arial Unicode MS" pitchFamily="34" charset="-128"/>
                </a:endParaRPr>
              </a:p>
            </p:txBody>
          </p:sp>
          <p:sp>
            <p:nvSpPr>
              <p:cNvPr id="277" name="Freeform 75">
                <a:extLst>
                  <a:ext uri="{FF2B5EF4-FFF2-40B4-BE49-F238E27FC236}">
                    <a16:creationId xmlns:a16="http://schemas.microsoft.com/office/drawing/2014/main" xmlns="" id="{BEFF9AF1-24B8-48EF-9EE4-9F968BFFBF78}"/>
                  </a:ext>
                </a:extLst>
              </p:cNvPr>
              <p:cNvSpPr>
                <a:spLocks noChangeAspect="1" noEditPoints="1"/>
              </p:cNvSpPr>
              <p:nvPr/>
            </p:nvSpPr>
            <p:spPr bwMode="gray">
              <a:xfrm>
                <a:off x="1446793" y="4015315"/>
                <a:ext cx="170909" cy="172004"/>
              </a:xfrm>
              <a:custGeom>
                <a:avLst/>
                <a:gdLst>
                  <a:gd name="T0" fmla="*/ 220 w 263"/>
                  <a:gd name="T1" fmla="*/ 76 h 263"/>
                  <a:gd name="T2" fmla="*/ 249 w 263"/>
                  <a:gd name="T3" fmla="*/ 63 h 263"/>
                  <a:gd name="T4" fmla="*/ 263 w 263"/>
                  <a:gd name="T5" fmla="*/ 96 h 263"/>
                  <a:gd name="T6" fmla="*/ 233 w 263"/>
                  <a:gd name="T7" fmla="*/ 108 h 263"/>
                  <a:gd name="T8" fmla="*/ 234 w 263"/>
                  <a:gd name="T9" fmla="*/ 155 h 263"/>
                  <a:gd name="T10" fmla="*/ 263 w 263"/>
                  <a:gd name="T11" fmla="*/ 167 h 263"/>
                  <a:gd name="T12" fmla="*/ 249 w 263"/>
                  <a:gd name="T13" fmla="*/ 200 h 263"/>
                  <a:gd name="T14" fmla="*/ 220 w 263"/>
                  <a:gd name="T15" fmla="*/ 188 h 263"/>
                  <a:gd name="T16" fmla="*/ 187 w 263"/>
                  <a:gd name="T17" fmla="*/ 220 h 263"/>
                  <a:gd name="T18" fmla="*/ 199 w 263"/>
                  <a:gd name="T19" fmla="*/ 249 h 263"/>
                  <a:gd name="T20" fmla="*/ 166 w 263"/>
                  <a:gd name="T21" fmla="*/ 263 h 263"/>
                  <a:gd name="T22" fmla="*/ 154 w 263"/>
                  <a:gd name="T23" fmla="*/ 234 h 263"/>
                  <a:gd name="T24" fmla="*/ 108 w 263"/>
                  <a:gd name="T25" fmla="*/ 234 h 263"/>
                  <a:gd name="T26" fmla="*/ 96 w 263"/>
                  <a:gd name="T27" fmla="*/ 263 h 263"/>
                  <a:gd name="T28" fmla="*/ 63 w 263"/>
                  <a:gd name="T29" fmla="*/ 249 h 263"/>
                  <a:gd name="T30" fmla="*/ 75 w 263"/>
                  <a:gd name="T31" fmla="*/ 220 h 263"/>
                  <a:gd name="T32" fmla="*/ 43 w 263"/>
                  <a:gd name="T33" fmla="*/ 188 h 263"/>
                  <a:gd name="T34" fmla="*/ 13 w 263"/>
                  <a:gd name="T35" fmla="*/ 200 h 263"/>
                  <a:gd name="T36" fmla="*/ 0 w 263"/>
                  <a:gd name="T37" fmla="*/ 167 h 263"/>
                  <a:gd name="T38" fmla="*/ 29 w 263"/>
                  <a:gd name="T39" fmla="*/ 155 h 263"/>
                  <a:gd name="T40" fmla="*/ 29 w 263"/>
                  <a:gd name="T41" fmla="*/ 108 h 263"/>
                  <a:gd name="T42" fmla="*/ 0 w 263"/>
                  <a:gd name="T43" fmla="*/ 96 h 263"/>
                  <a:gd name="T44" fmla="*/ 13 w 263"/>
                  <a:gd name="T45" fmla="*/ 63 h 263"/>
                  <a:gd name="T46" fmla="*/ 43 w 263"/>
                  <a:gd name="T47" fmla="*/ 76 h 263"/>
                  <a:gd name="T48" fmla="*/ 75 w 263"/>
                  <a:gd name="T49" fmla="*/ 43 h 263"/>
                  <a:gd name="T50" fmla="*/ 63 w 263"/>
                  <a:gd name="T51" fmla="*/ 14 h 263"/>
                  <a:gd name="T52" fmla="*/ 96 w 263"/>
                  <a:gd name="T53" fmla="*/ 0 h 263"/>
                  <a:gd name="T54" fmla="*/ 108 w 263"/>
                  <a:gd name="T55" fmla="*/ 29 h 263"/>
                  <a:gd name="T56" fmla="*/ 154 w 263"/>
                  <a:gd name="T57" fmla="*/ 29 h 263"/>
                  <a:gd name="T58" fmla="*/ 166 w 263"/>
                  <a:gd name="T59" fmla="*/ 0 h 263"/>
                  <a:gd name="T60" fmla="*/ 199 w 263"/>
                  <a:gd name="T61" fmla="*/ 14 h 263"/>
                  <a:gd name="T62" fmla="*/ 187 w 263"/>
                  <a:gd name="T63" fmla="*/ 43 h 263"/>
                  <a:gd name="T64" fmla="*/ 220 w 263"/>
                  <a:gd name="T65" fmla="*/ 76 h 263"/>
                  <a:gd name="T66" fmla="*/ 74 w 263"/>
                  <a:gd name="T67" fmla="*/ 108 h 263"/>
                  <a:gd name="T68" fmla="*/ 107 w 263"/>
                  <a:gd name="T69" fmla="*/ 189 h 263"/>
                  <a:gd name="T70" fmla="*/ 189 w 263"/>
                  <a:gd name="T71" fmla="*/ 155 h 263"/>
                  <a:gd name="T72" fmla="*/ 155 w 263"/>
                  <a:gd name="T73" fmla="*/ 74 h 263"/>
                  <a:gd name="T74" fmla="*/ 74 w 263"/>
                  <a:gd name="T75" fmla="*/ 108 h 263"/>
                  <a:gd name="T76" fmla="*/ 148 w 263"/>
                  <a:gd name="T77" fmla="*/ 148 h 263"/>
                  <a:gd name="T78" fmla="*/ 115 w 263"/>
                  <a:gd name="T79" fmla="*/ 148 h 263"/>
                  <a:gd name="T80" fmla="*/ 115 w 263"/>
                  <a:gd name="T81" fmla="*/ 115 h 263"/>
                  <a:gd name="T82" fmla="*/ 148 w 263"/>
                  <a:gd name="T83" fmla="*/ 115 h 263"/>
                  <a:gd name="T84" fmla="*/ 148 w 263"/>
                  <a:gd name="T85" fmla="*/ 14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3" h="263">
                    <a:moveTo>
                      <a:pt x="220" y="76"/>
                    </a:moveTo>
                    <a:cubicBezTo>
                      <a:pt x="249" y="63"/>
                      <a:pt x="249" y="63"/>
                      <a:pt x="249" y="63"/>
                    </a:cubicBezTo>
                    <a:cubicBezTo>
                      <a:pt x="263" y="96"/>
                      <a:pt x="263" y="96"/>
                      <a:pt x="263" y="96"/>
                    </a:cubicBezTo>
                    <a:cubicBezTo>
                      <a:pt x="233" y="108"/>
                      <a:pt x="233" y="108"/>
                      <a:pt x="233" y="108"/>
                    </a:cubicBezTo>
                    <a:cubicBezTo>
                      <a:pt x="237" y="123"/>
                      <a:pt x="237" y="139"/>
                      <a:pt x="234" y="155"/>
                    </a:cubicBezTo>
                    <a:cubicBezTo>
                      <a:pt x="263" y="167"/>
                      <a:pt x="263" y="167"/>
                      <a:pt x="263" y="167"/>
                    </a:cubicBezTo>
                    <a:cubicBezTo>
                      <a:pt x="249" y="200"/>
                      <a:pt x="249" y="200"/>
                      <a:pt x="249" y="200"/>
                    </a:cubicBezTo>
                    <a:cubicBezTo>
                      <a:pt x="220" y="188"/>
                      <a:pt x="220" y="188"/>
                      <a:pt x="220" y="188"/>
                    </a:cubicBezTo>
                    <a:cubicBezTo>
                      <a:pt x="211" y="201"/>
                      <a:pt x="200" y="212"/>
                      <a:pt x="187" y="220"/>
                    </a:cubicBezTo>
                    <a:cubicBezTo>
                      <a:pt x="199" y="249"/>
                      <a:pt x="199" y="249"/>
                      <a:pt x="199" y="249"/>
                    </a:cubicBezTo>
                    <a:cubicBezTo>
                      <a:pt x="166" y="263"/>
                      <a:pt x="166" y="263"/>
                      <a:pt x="166" y="263"/>
                    </a:cubicBezTo>
                    <a:cubicBezTo>
                      <a:pt x="154" y="234"/>
                      <a:pt x="154" y="234"/>
                      <a:pt x="154" y="234"/>
                    </a:cubicBezTo>
                    <a:cubicBezTo>
                      <a:pt x="139" y="237"/>
                      <a:pt x="124" y="237"/>
                      <a:pt x="108" y="234"/>
                    </a:cubicBezTo>
                    <a:cubicBezTo>
                      <a:pt x="96" y="263"/>
                      <a:pt x="96" y="263"/>
                      <a:pt x="96" y="263"/>
                    </a:cubicBezTo>
                    <a:cubicBezTo>
                      <a:pt x="63" y="249"/>
                      <a:pt x="63" y="249"/>
                      <a:pt x="63" y="249"/>
                    </a:cubicBezTo>
                    <a:cubicBezTo>
                      <a:pt x="75" y="220"/>
                      <a:pt x="75" y="220"/>
                      <a:pt x="75" y="220"/>
                    </a:cubicBezTo>
                    <a:cubicBezTo>
                      <a:pt x="62" y="212"/>
                      <a:pt x="51" y="200"/>
                      <a:pt x="43" y="188"/>
                    </a:cubicBezTo>
                    <a:cubicBezTo>
                      <a:pt x="13" y="200"/>
                      <a:pt x="13" y="200"/>
                      <a:pt x="13" y="200"/>
                    </a:cubicBezTo>
                    <a:cubicBezTo>
                      <a:pt x="0" y="167"/>
                      <a:pt x="0" y="167"/>
                      <a:pt x="0" y="167"/>
                    </a:cubicBezTo>
                    <a:cubicBezTo>
                      <a:pt x="29" y="155"/>
                      <a:pt x="29" y="155"/>
                      <a:pt x="29" y="155"/>
                    </a:cubicBezTo>
                    <a:cubicBezTo>
                      <a:pt x="26" y="140"/>
                      <a:pt x="25" y="124"/>
                      <a:pt x="29" y="108"/>
                    </a:cubicBezTo>
                    <a:cubicBezTo>
                      <a:pt x="0" y="96"/>
                      <a:pt x="0" y="96"/>
                      <a:pt x="0" y="96"/>
                    </a:cubicBezTo>
                    <a:cubicBezTo>
                      <a:pt x="13" y="63"/>
                      <a:pt x="13" y="63"/>
                      <a:pt x="13" y="63"/>
                    </a:cubicBezTo>
                    <a:cubicBezTo>
                      <a:pt x="43" y="76"/>
                      <a:pt x="43" y="76"/>
                      <a:pt x="43" y="76"/>
                    </a:cubicBezTo>
                    <a:cubicBezTo>
                      <a:pt x="51" y="62"/>
                      <a:pt x="62" y="51"/>
                      <a:pt x="75" y="43"/>
                    </a:cubicBezTo>
                    <a:cubicBezTo>
                      <a:pt x="63" y="14"/>
                      <a:pt x="63" y="14"/>
                      <a:pt x="63" y="14"/>
                    </a:cubicBezTo>
                    <a:cubicBezTo>
                      <a:pt x="96" y="0"/>
                      <a:pt x="96" y="0"/>
                      <a:pt x="96" y="0"/>
                    </a:cubicBezTo>
                    <a:cubicBezTo>
                      <a:pt x="108" y="29"/>
                      <a:pt x="108" y="29"/>
                      <a:pt x="108" y="29"/>
                    </a:cubicBezTo>
                    <a:cubicBezTo>
                      <a:pt x="123" y="26"/>
                      <a:pt x="139" y="26"/>
                      <a:pt x="154" y="29"/>
                    </a:cubicBezTo>
                    <a:cubicBezTo>
                      <a:pt x="166" y="0"/>
                      <a:pt x="166" y="0"/>
                      <a:pt x="166" y="0"/>
                    </a:cubicBezTo>
                    <a:cubicBezTo>
                      <a:pt x="199" y="14"/>
                      <a:pt x="199" y="14"/>
                      <a:pt x="199" y="14"/>
                    </a:cubicBezTo>
                    <a:cubicBezTo>
                      <a:pt x="187" y="43"/>
                      <a:pt x="187" y="43"/>
                      <a:pt x="187" y="43"/>
                    </a:cubicBezTo>
                    <a:cubicBezTo>
                      <a:pt x="201" y="51"/>
                      <a:pt x="212" y="63"/>
                      <a:pt x="220" y="76"/>
                    </a:cubicBezTo>
                    <a:close/>
                    <a:moveTo>
                      <a:pt x="74" y="108"/>
                    </a:moveTo>
                    <a:cubicBezTo>
                      <a:pt x="61" y="139"/>
                      <a:pt x="76" y="176"/>
                      <a:pt x="107" y="189"/>
                    </a:cubicBezTo>
                    <a:cubicBezTo>
                      <a:pt x="139" y="202"/>
                      <a:pt x="176" y="187"/>
                      <a:pt x="189" y="155"/>
                    </a:cubicBezTo>
                    <a:cubicBezTo>
                      <a:pt x="202" y="124"/>
                      <a:pt x="187" y="87"/>
                      <a:pt x="155" y="74"/>
                    </a:cubicBezTo>
                    <a:cubicBezTo>
                      <a:pt x="123" y="61"/>
                      <a:pt x="87" y="76"/>
                      <a:pt x="74" y="108"/>
                    </a:cubicBezTo>
                    <a:close/>
                    <a:moveTo>
                      <a:pt x="148" y="148"/>
                    </a:moveTo>
                    <a:cubicBezTo>
                      <a:pt x="139" y="157"/>
                      <a:pt x="124" y="157"/>
                      <a:pt x="115" y="148"/>
                    </a:cubicBezTo>
                    <a:cubicBezTo>
                      <a:pt x="105" y="139"/>
                      <a:pt x="105" y="124"/>
                      <a:pt x="115" y="115"/>
                    </a:cubicBezTo>
                    <a:cubicBezTo>
                      <a:pt x="124" y="106"/>
                      <a:pt x="139" y="106"/>
                      <a:pt x="148" y="115"/>
                    </a:cubicBezTo>
                    <a:cubicBezTo>
                      <a:pt x="157" y="124"/>
                      <a:pt x="157" y="139"/>
                      <a:pt x="148"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800" b="0" i="0" u="none" strike="noStrike" kern="0" cap="none" spc="0" normalizeH="0" baseline="0" noProof="0" dirty="0" smtClean="0">
                  <a:ln>
                    <a:noFill/>
                  </a:ln>
                  <a:solidFill>
                    <a:srgbClr val="7F7F7F"/>
                  </a:solidFill>
                  <a:effectLst/>
                  <a:uLnTx/>
                  <a:uFillTx/>
                  <a:ea typeface="Arial Unicode MS" pitchFamily="34" charset="-128"/>
                  <a:cs typeface="Arial Unicode MS" pitchFamily="34" charset="-128"/>
                </a:endParaRPr>
              </a:p>
            </p:txBody>
          </p:sp>
        </p:grpSp>
        <p:sp>
          <p:nvSpPr>
            <p:cNvPr id="170" name="TextBox 169">
              <a:extLst>
                <a:ext uri="{FF2B5EF4-FFF2-40B4-BE49-F238E27FC236}">
                  <a16:creationId xmlns:a16="http://schemas.microsoft.com/office/drawing/2014/main" xmlns="" id="{7334FFB0-EFA9-4866-A9E6-77A394ADB747}"/>
                </a:ext>
              </a:extLst>
            </p:cNvPr>
            <p:cNvSpPr txBox="1"/>
            <p:nvPr/>
          </p:nvSpPr>
          <p:spPr bwMode="gray">
            <a:xfrm>
              <a:off x="2683267" y="3687494"/>
              <a:ext cx="439544" cy="230832"/>
            </a:xfrm>
            <a:prstGeom prst="rect">
              <a:avLst/>
            </a:prstGeom>
            <a:noFill/>
            <a:effectLst/>
          </p:spPr>
          <p:txBody>
            <a:bodyPr wrap="none" rtlCol="0">
              <a:spAutoFit/>
            </a:bodyPr>
            <a:lstStyle>
              <a:defPPr>
                <a:defRPr lang="en-US"/>
              </a:defPPr>
              <a:lvl1pPr>
                <a:defRPr sz="900">
                  <a:solidFill>
                    <a:srgbClr val="FFFFFF">
                      <a:lumMod val="50000"/>
                    </a:srgbClr>
                  </a:solidFill>
                  <a:latin typeface="Arial" panose="020B0604020202020204" pitchFamily="34" charset="0"/>
                  <a:cs typeface="Arial" panose="020B0604020202020204" pitchFamily="34" charset="0"/>
                </a:defRPr>
              </a:lvl1p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000" b="0" i="0" u="none" strike="noStrike" kern="0" cap="none" spc="0" normalizeH="0" baseline="0" noProof="0" dirty="0">
                  <a:ln>
                    <a:noFill/>
                  </a:ln>
                  <a:solidFill>
                    <a:schemeClr val="tx1"/>
                  </a:solidFill>
                  <a:effectLst/>
                  <a:uLnTx/>
                  <a:uFillTx/>
                  <a:latin typeface="Arial" panose="020B0604020202020204" pitchFamily="34" charset="0"/>
                  <a:ea typeface="Arial Unicode MS" pitchFamily="34" charset="-128"/>
                  <a:cs typeface="Arial" panose="020B0604020202020204" pitchFamily="34" charset="0"/>
                </a:rPr>
                <a:t>ESB</a:t>
              </a:r>
            </a:p>
          </p:txBody>
        </p:sp>
        <p:cxnSp>
          <p:nvCxnSpPr>
            <p:cNvPr id="171" name="Straight Connector 170">
              <a:extLst>
                <a:ext uri="{FF2B5EF4-FFF2-40B4-BE49-F238E27FC236}">
                  <a16:creationId xmlns:a16="http://schemas.microsoft.com/office/drawing/2014/main" xmlns="" id="{351DC771-4B3D-4CB1-AAAE-0642B24F0AED}"/>
                </a:ext>
              </a:extLst>
            </p:cNvPr>
            <p:cNvCxnSpPr>
              <a:cxnSpLocks/>
              <a:stCxn id="284" idx="2"/>
              <a:endCxn id="274" idx="24"/>
            </p:cNvCxnSpPr>
            <p:nvPr/>
          </p:nvCxnSpPr>
          <p:spPr bwMode="gray">
            <a:xfrm flipH="1">
              <a:off x="2859270" y="3108246"/>
              <a:ext cx="70285" cy="156272"/>
            </a:xfrm>
            <a:prstGeom prst="line">
              <a:avLst/>
            </a:prstGeom>
            <a:solidFill>
              <a:srgbClr val="00529B"/>
            </a:solidFill>
            <a:ln w="12700" cap="flat" cmpd="sng" algn="ctr">
              <a:solidFill>
                <a:srgbClr val="FF540A"/>
              </a:solidFill>
              <a:prstDash val="solid"/>
              <a:round/>
              <a:headEnd type="diamond" w="med" len="med"/>
              <a:tailEnd type="diamond" w="med" len="med"/>
            </a:ln>
            <a:effectLst/>
          </p:spPr>
        </p:cxnSp>
        <p:cxnSp>
          <p:nvCxnSpPr>
            <p:cNvPr id="173" name="Straight Connector 172">
              <a:extLst>
                <a:ext uri="{FF2B5EF4-FFF2-40B4-BE49-F238E27FC236}">
                  <a16:creationId xmlns:a16="http://schemas.microsoft.com/office/drawing/2014/main" xmlns="" id="{D8F18E4E-BDFD-4D6B-BE81-262A366E3A77}"/>
                </a:ext>
              </a:extLst>
            </p:cNvPr>
            <p:cNvCxnSpPr>
              <a:stCxn id="274" idx="11"/>
              <a:endCxn id="276" idx="27"/>
            </p:cNvCxnSpPr>
            <p:nvPr/>
          </p:nvCxnSpPr>
          <p:spPr bwMode="gray">
            <a:xfrm>
              <a:off x="2910608" y="3389434"/>
              <a:ext cx="216568" cy="94411"/>
            </a:xfrm>
            <a:prstGeom prst="line">
              <a:avLst/>
            </a:prstGeom>
            <a:solidFill>
              <a:srgbClr val="00529B"/>
            </a:solidFill>
            <a:ln w="12700" cap="flat" cmpd="sng" algn="ctr">
              <a:solidFill>
                <a:srgbClr val="FF540A"/>
              </a:solidFill>
              <a:prstDash val="solid"/>
              <a:round/>
              <a:headEnd type="diamond" w="med" len="med"/>
              <a:tailEnd type="diamond" w="med" len="med"/>
            </a:ln>
            <a:effectLst/>
          </p:spPr>
        </p:cxnSp>
        <p:sp>
          <p:nvSpPr>
            <p:cNvPr id="267" name="TextBox 266">
              <a:extLst>
                <a:ext uri="{FF2B5EF4-FFF2-40B4-BE49-F238E27FC236}">
                  <a16:creationId xmlns:a16="http://schemas.microsoft.com/office/drawing/2014/main" xmlns="" id="{A2A9A807-4519-4DA8-8CE7-718F00707B17}"/>
                </a:ext>
              </a:extLst>
            </p:cNvPr>
            <p:cNvSpPr txBox="1"/>
            <p:nvPr/>
          </p:nvSpPr>
          <p:spPr bwMode="gray">
            <a:xfrm>
              <a:off x="4112851" y="2877414"/>
              <a:ext cx="808235" cy="230832"/>
            </a:xfrm>
            <a:prstGeom prst="rect">
              <a:avLst/>
            </a:prstGeom>
            <a:noFill/>
            <a:effectLst/>
          </p:spPr>
          <p:txBody>
            <a:bodyPr wrap="none" rtlCol="0">
              <a:spAutoFit/>
            </a:bodyPr>
            <a:lstStyle>
              <a:defPPr>
                <a:defRPr lang="en-US"/>
              </a:defPPr>
              <a:lvl1pPr>
                <a:defRPr sz="900">
                  <a:solidFill>
                    <a:srgbClr val="FFFFFF">
                      <a:lumMod val="50000"/>
                    </a:srgbClr>
                  </a:solidFill>
                  <a:latin typeface="Arial" panose="020B0604020202020204" pitchFamily="34" charset="0"/>
                  <a:cs typeface="Arial" panose="020B0604020202020204" pitchFamily="34" charset="0"/>
                </a:defRPr>
              </a:lvl1p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000" b="0" i="0" u="none" strike="noStrike" kern="0" cap="none" spc="0" normalizeH="0" baseline="0" noProof="0" dirty="0">
                  <a:ln>
                    <a:noFill/>
                  </a:ln>
                  <a:solidFill>
                    <a:schemeClr val="tx1"/>
                  </a:solidFill>
                  <a:effectLst/>
                  <a:uLnTx/>
                  <a:uFillTx/>
                  <a:latin typeface="Arial" panose="020B0604020202020204" pitchFamily="34" charset="0"/>
                  <a:ea typeface="Arial Unicode MS" pitchFamily="34" charset="-128"/>
                  <a:cs typeface="Arial" panose="020B0604020202020204" pitchFamily="34" charset="0"/>
                </a:rPr>
                <a:t>Application</a:t>
              </a:r>
            </a:p>
          </p:txBody>
        </p:sp>
        <p:sp>
          <p:nvSpPr>
            <p:cNvPr id="263" name="TextBox 262">
              <a:extLst>
                <a:ext uri="{FF2B5EF4-FFF2-40B4-BE49-F238E27FC236}">
                  <a16:creationId xmlns:a16="http://schemas.microsoft.com/office/drawing/2014/main" xmlns="" id="{01584D2C-1771-4C9E-854D-DDA3E19D5F2C}"/>
                </a:ext>
              </a:extLst>
            </p:cNvPr>
            <p:cNvSpPr txBox="1"/>
            <p:nvPr/>
          </p:nvSpPr>
          <p:spPr bwMode="gray">
            <a:xfrm>
              <a:off x="4096261" y="4537170"/>
              <a:ext cx="808235" cy="230832"/>
            </a:xfrm>
            <a:prstGeom prst="rect">
              <a:avLst/>
            </a:prstGeom>
            <a:noFill/>
            <a:effectLst/>
          </p:spPr>
          <p:txBody>
            <a:bodyPr wrap="none" rtlCol="0">
              <a:spAutoFit/>
            </a:bodyPr>
            <a:lstStyle>
              <a:defPPr>
                <a:defRPr lang="en-US"/>
              </a:defPPr>
              <a:lvl1pPr>
                <a:defRPr sz="900">
                  <a:solidFill>
                    <a:srgbClr val="FFFFFF">
                      <a:lumMod val="50000"/>
                    </a:srgbClr>
                  </a:solidFill>
                  <a:latin typeface="Arial" panose="020B0604020202020204" pitchFamily="34" charset="0"/>
                  <a:cs typeface="Arial" panose="020B0604020202020204" pitchFamily="34" charset="0"/>
                </a:defRPr>
              </a:lvl1p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000" b="0" i="0" u="none" strike="noStrike" kern="0" cap="none" spc="0" normalizeH="0" baseline="0" noProof="0" dirty="0">
                  <a:ln>
                    <a:noFill/>
                  </a:ln>
                  <a:solidFill>
                    <a:schemeClr val="tx1"/>
                  </a:solidFill>
                  <a:effectLst/>
                  <a:uLnTx/>
                  <a:uFillTx/>
                  <a:latin typeface="Arial" panose="020B0604020202020204" pitchFamily="34" charset="0"/>
                  <a:ea typeface="Arial Unicode MS" pitchFamily="34" charset="-128"/>
                  <a:cs typeface="Arial" panose="020B0604020202020204" pitchFamily="34" charset="0"/>
                </a:rPr>
                <a:t>Application</a:t>
              </a:r>
            </a:p>
          </p:txBody>
        </p:sp>
        <p:sp>
          <p:nvSpPr>
            <p:cNvPr id="176" name="Rounded Rectangle 103">
              <a:extLst>
                <a:ext uri="{FF2B5EF4-FFF2-40B4-BE49-F238E27FC236}">
                  <a16:creationId xmlns:a16="http://schemas.microsoft.com/office/drawing/2014/main" xmlns="" id="{9BC46A97-DCB8-406B-A42B-A4786A87DE74}"/>
                </a:ext>
              </a:extLst>
            </p:cNvPr>
            <p:cNvSpPr/>
            <p:nvPr/>
          </p:nvSpPr>
          <p:spPr bwMode="gray">
            <a:xfrm>
              <a:off x="3949734" y="2288153"/>
              <a:ext cx="1134468" cy="829049"/>
            </a:xfrm>
            <a:prstGeom prst="rect">
              <a:avLst/>
            </a:prstGeom>
            <a:noFill/>
            <a:ln w="12700" cap="flat" cmpd="sng" algn="ctr">
              <a:solidFill>
                <a:srgbClr val="6F7878"/>
              </a:solidFill>
              <a:prstDash val="dash"/>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000" b="0" i="0" u="none" strike="noStrike" kern="0" cap="none" spc="0" normalizeH="0" baseline="0" noProof="0" dirty="0" smtClean="0">
                <a:ln>
                  <a:noFill/>
                </a:ln>
                <a:solidFill>
                  <a:srgbClr val="FFFFFF"/>
                </a:solidFill>
                <a:effectLst/>
                <a:uLnTx/>
                <a:uFillTx/>
                <a:latin typeface="Arial"/>
                <a:ea typeface="Arial Unicode MS"/>
                <a:cs typeface="Arial Unicode MS"/>
              </a:endParaRPr>
            </a:p>
          </p:txBody>
        </p:sp>
        <p:sp>
          <p:nvSpPr>
            <p:cNvPr id="177" name="Rectangle 176">
              <a:extLst>
                <a:ext uri="{FF2B5EF4-FFF2-40B4-BE49-F238E27FC236}">
                  <a16:creationId xmlns:a16="http://schemas.microsoft.com/office/drawing/2014/main" xmlns="" id="{D9B46FE1-C5C9-4397-A95A-3F23DD926FBD}"/>
                </a:ext>
              </a:extLst>
            </p:cNvPr>
            <p:cNvSpPr/>
            <p:nvPr/>
          </p:nvSpPr>
          <p:spPr bwMode="gray">
            <a:xfrm>
              <a:off x="4076693" y="3164721"/>
              <a:ext cx="824252" cy="536399"/>
            </a:xfrm>
            <a:prstGeom prst="rect">
              <a:avLst/>
            </a:prstGeom>
            <a:solidFill>
              <a:srgbClr val="C0D1E0"/>
            </a:solidFill>
            <a:ln w="9525" cap="flat" cmpd="sng" algn="ctr">
              <a:solidFill>
                <a:srgbClr val="D3D3D3"/>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endParaRPr>
            </a:p>
          </p:txBody>
        </p:sp>
        <p:grpSp>
          <p:nvGrpSpPr>
            <p:cNvPr id="178" name="Group 177">
              <a:extLst>
                <a:ext uri="{FF2B5EF4-FFF2-40B4-BE49-F238E27FC236}">
                  <a16:creationId xmlns:a16="http://schemas.microsoft.com/office/drawing/2014/main" xmlns="" id="{D8E95039-C14B-49E4-96F7-38E3B5D2A91A}"/>
                </a:ext>
              </a:extLst>
            </p:cNvPr>
            <p:cNvGrpSpPr/>
            <p:nvPr/>
          </p:nvGrpSpPr>
          <p:grpSpPr bwMode="gray">
            <a:xfrm>
              <a:off x="4151485" y="3236396"/>
              <a:ext cx="663831" cy="400487"/>
              <a:chOff x="953871" y="4013989"/>
              <a:chExt cx="663831" cy="400487"/>
            </a:xfrm>
          </p:grpSpPr>
          <p:sp>
            <p:nvSpPr>
              <p:cNvPr id="255" name="Freeform 70">
                <a:extLst>
                  <a:ext uri="{FF2B5EF4-FFF2-40B4-BE49-F238E27FC236}">
                    <a16:creationId xmlns:a16="http://schemas.microsoft.com/office/drawing/2014/main" xmlns="" id="{E9097036-7959-49DC-B874-3F823AE3D396}"/>
                  </a:ext>
                </a:extLst>
              </p:cNvPr>
              <p:cNvSpPr>
                <a:spLocks noChangeAspect="1" noEditPoints="1"/>
              </p:cNvSpPr>
              <p:nvPr/>
            </p:nvSpPr>
            <p:spPr bwMode="gray">
              <a:xfrm>
                <a:off x="953871" y="4015044"/>
                <a:ext cx="170909" cy="172004"/>
              </a:xfrm>
              <a:custGeom>
                <a:avLst/>
                <a:gdLst>
                  <a:gd name="T0" fmla="*/ 220 w 263"/>
                  <a:gd name="T1" fmla="*/ 76 h 263"/>
                  <a:gd name="T2" fmla="*/ 249 w 263"/>
                  <a:gd name="T3" fmla="*/ 63 h 263"/>
                  <a:gd name="T4" fmla="*/ 263 w 263"/>
                  <a:gd name="T5" fmla="*/ 96 h 263"/>
                  <a:gd name="T6" fmla="*/ 233 w 263"/>
                  <a:gd name="T7" fmla="*/ 108 h 263"/>
                  <a:gd name="T8" fmla="*/ 234 w 263"/>
                  <a:gd name="T9" fmla="*/ 155 h 263"/>
                  <a:gd name="T10" fmla="*/ 263 w 263"/>
                  <a:gd name="T11" fmla="*/ 167 h 263"/>
                  <a:gd name="T12" fmla="*/ 249 w 263"/>
                  <a:gd name="T13" fmla="*/ 200 h 263"/>
                  <a:gd name="T14" fmla="*/ 220 w 263"/>
                  <a:gd name="T15" fmla="*/ 188 h 263"/>
                  <a:gd name="T16" fmla="*/ 187 w 263"/>
                  <a:gd name="T17" fmla="*/ 220 h 263"/>
                  <a:gd name="T18" fmla="*/ 199 w 263"/>
                  <a:gd name="T19" fmla="*/ 249 h 263"/>
                  <a:gd name="T20" fmla="*/ 166 w 263"/>
                  <a:gd name="T21" fmla="*/ 263 h 263"/>
                  <a:gd name="T22" fmla="*/ 154 w 263"/>
                  <a:gd name="T23" fmla="*/ 234 h 263"/>
                  <a:gd name="T24" fmla="*/ 108 w 263"/>
                  <a:gd name="T25" fmla="*/ 234 h 263"/>
                  <a:gd name="T26" fmla="*/ 96 w 263"/>
                  <a:gd name="T27" fmla="*/ 263 h 263"/>
                  <a:gd name="T28" fmla="*/ 63 w 263"/>
                  <a:gd name="T29" fmla="*/ 249 h 263"/>
                  <a:gd name="T30" fmla="*/ 75 w 263"/>
                  <a:gd name="T31" fmla="*/ 220 h 263"/>
                  <a:gd name="T32" fmla="*/ 43 w 263"/>
                  <a:gd name="T33" fmla="*/ 188 h 263"/>
                  <a:gd name="T34" fmla="*/ 13 w 263"/>
                  <a:gd name="T35" fmla="*/ 200 h 263"/>
                  <a:gd name="T36" fmla="*/ 0 w 263"/>
                  <a:gd name="T37" fmla="*/ 167 h 263"/>
                  <a:gd name="T38" fmla="*/ 29 w 263"/>
                  <a:gd name="T39" fmla="*/ 155 h 263"/>
                  <a:gd name="T40" fmla="*/ 29 w 263"/>
                  <a:gd name="T41" fmla="*/ 108 h 263"/>
                  <a:gd name="T42" fmla="*/ 0 w 263"/>
                  <a:gd name="T43" fmla="*/ 96 h 263"/>
                  <a:gd name="T44" fmla="*/ 13 w 263"/>
                  <a:gd name="T45" fmla="*/ 63 h 263"/>
                  <a:gd name="T46" fmla="*/ 43 w 263"/>
                  <a:gd name="T47" fmla="*/ 76 h 263"/>
                  <a:gd name="T48" fmla="*/ 75 w 263"/>
                  <a:gd name="T49" fmla="*/ 43 h 263"/>
                  <a:gd name="T50" fmla="*/ 63 w 263"/>
                  <a:gd name="T51" fmla="*/ 14 h 263"/>
                  <a:gd name="T52" fmla="*/ 96 w 263"/>
                  <a:gd name="T53" fmla="*/ 0 h 263"/>
                  <a:gd name="T54" fmla="*/ 108 w 263"/>
                  <a:gd name="T55" fmla="*/ 29 h 263"/>
                  <a:gd name="T56" fmla="*/ 154 w 263"/>
                  <a:gd name="T57" fmla="*/ 29 h 263"/>
                  <a:gd name="T58" fmla="*/ 166 w 263"/>
                  <a:gd name="T59" fmla="*/ 0 h 263"/>
                  <a:gd name="T60" fmla="*/ 199 w 263"/>
                  <a:gd name="T61" fmla="*/ 14 h 263"/>
                  <a:gd name="T62" fmla="*/ 187 w 263"/>
                  <a:gd name="T63" fmla="*/ 43 h 263"/>
                  <a:gd name="T64" fmla="*/ 220 w 263"/>
                  <a:gd name="T65" fmla="*/ 76 h 263"/>
                  <a:gd name="T66" fmla="*/ 74 w 263"/>
                  <a:gd name="T67" fmla="*/ 108 h 263"/>
                  <a:gd name="T68" fmla="*/ 107 w 263"/>
                  <a:gd name="T69" fmla="*/ 189 h 263"/>
                  <a:gd name="T70" fmla="*/ 189 w 263"/>
                  <a:gd name="T71" fmla="*/ 155 h 263"/>
                  <a:gd name="T72" fmla="*/ 155 w 263"/>
                  <a:gd name="T73" fmla="*/ 74 h 263"/>
                  <a:gd name="T74" fmla="*/ 74 w 263"/>
                  <a:gd name="T75" fmla="*/ 108 h 263"/>
                  <a:gd name="T76" fmla="*/ 148 w 263"/>
                  <a:gd name="T77" fmla="*/ 148 h 263"/>
                  <a:gd name="T78" fmla="*/ 115 w 263"/>
                  <a:gd name="T79" fmla="*/ 148 h 263"/>
                  <a:gd name="T80" fmla="*/ 115 w 263"/>
                  <a:gd name="T81" fmla="*/ 115 h 263"/>
                  <a:gd name="T82" fmla="*/ 148 w 263"/>
                  <a:gd name="T83" fmla="*/ 115 h 263"/>
                  <a:gd name="T84" fmla="*/ 148 w 263"/>
                  <a:gd name="T85" fmla="*/ 14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3" h="263">
                    <a:moveTo>
                      <a:pt x="220" y="76"/>
                    </a:moveTo>
                    <a:cubicBezTo>
                      <a:pt x="249" y="63"/>
                      <a:pt x="249" y="63"/>
                      <a:pt x="249" y="63"/>
                    </a:cubicBezTo>
                    <a:cubicBezTo>
                      <a:pt x="263" y="96"/>
                      <a:pt x="263" y="96"/>
                      <a:pt x="263" y="96"/>
                    </a:cubicBezTo>
                    <a:cubicBezTo>
                      <a:pt x="233" y="108"/>
                      <a:pt x="233" y="108"/>
                      <a:pt x="233" y="108"/>
                    </a:cubicBezTo>
                    <a:cubicBezTo>
                      <a:pt x="237" y="123"/>
                      <a:pt x="237" y="139"/>
                      <a:pt x="234" y="155"/>
                    </a:cubicBezTo>
                    <a:cubicBezTo>
                      <a:pt x="263" y="167"/>
                      <a:pt x="263" y="167"/>
                      <a:pt x="263" y="167"/>
                    </a:cubicBezTo>
                    <a:cubicBezTo>
                      <a:pt x="249" y="200"/>
                      <a:pt x="249" y="200"/>
                      <a:pt x="249" y="200"/>
                    </a:cubicBezTo>
                    <a:cubicBezTo>
                      <a:pt x="220" y="188"/>
                      <a:pt x="220" y="188"/>
                      <a:pt x="220" y="188"/>
                    </a:cubicBezTo>
                    <a:cubicBezTo>
                      <a:pt x="211" y="201"/>
                      <a:pt x="200" y="212"/>
                      <a:pt x="187" y="220"/>
                    </a:cubicBezTo>
                    <a:cubicBezTo>
                      <a:pt x="199" y="249"/>
                      <a:pt x="199" y="249"/>
                      <a:pt x="199" y="249"/>
                    </a:cubicBezTo>
                    <a:cubicBezTo>
                      <a:pt x="166" y="263"/>
                      <a:pt x="166" y="263"/>
                      <a:pt x="166" y="263"/>
                    </a:cubicBezTo>
                    <a:cubicBezTo>
                      <a:pt x="154" y="234"/>
                      <a:pt x="154" y="234"/>
                      <a:pt x="154" y="234"/>
                    </a:cubicBezTo>
                    <a:cubicBezTo>
                      <a:pt x="139" y="237"/>
                      <a:pt x="124" y="237"/>
                      <a:pt x="108" y="234"/>
                    </a:cubicBezTo>
                    <a:cubicBezTo>
                      <a:pt x="96" y="263"/>
                      <a:pt x="96" y="263"/>
                      <a:pt x="96" y="263"/>
                    </a:cubicBezTo>
                    <a:cubicBezTo>
                      <a:pt x="63" y="249"/>
                      <a:pt x="63" y="249"/>
                      <a:pt x="63" y="249"/>
                    </a:cubicBezTo>
                    <a:cubicBezTo>
                      <a:pt x="75" y="220"/>
                      <a:pt x="75" y="220"/>
                      <a:pt x="75" y="220"/>
                    </a:cubicBezTo>
                    <a:cubicBezTo>
                      <a:pt x="62" y="212"/>
                      <a:pt x="51" y="200"/>
                      <a:pt x="43" y="188"/>
                    </a:cubicBezTo>
                    <a:cubicBezTo>
                      <a:pt x="13" y="200"/>
                      <a:pt x="13" y="200"/>
                      <a:pt x="13" y="200"/>
                    </a:cubicBezTo>
                    <a:cubicBezTo>
                      <a:pt x="0" y="167"/>
                      <a:pt x="0" y="167"/>
                      <a:pt x="0" y="167"/>
                    </a:cubicBezTo>
                    <a:cubicBezTo>
                      <a:pt x="29" y="155"/>
                      <a:pt x="29" y="155"/>
                      <a:pt x="29" y="155"/>
                    </a:cubicBezTo>
                    <a:cubicBezTo>
                      <a:pt x="26" y="140"/>
                      <a:pt x="25" y="124"/>
                      <a:pt x="29" y="108"/>
                    </a:cubicBezTo>
                    <a:cubicBezTo>
                      <a:pt x="0" y="96"/>
                      <a:pt x="0" y="96"/>
                      <a:pt x="0" y="96"/>
                    </a:cubicBezTo>
                    <a:cubicBezTo>
                      <a:pt x="13" y="63"/>
                      <a:pt x="13" y="63"/>
                      <a:pt x="13" y="63"/>
                    </a:cubicBezTo>
                    <a:cubicBezTo>
                      <a:pt x="43" y="76"/>
                      <a:pt x="43" y="76"/>
                      <a:pt x="43" y="76"/>
                    </a:cubicBezTo>
                    <a:cubicBezTo>
                      <a:pt x="51" y="62"/>
                      <a:pt x="62" y="51"/>
                      <a:pt x="75" y="43"/>
                    </a:cubicBezTo>
                    <a:cubicBezTo>
                      <a:pt x="63" y="14"/>
                      <a:pt x="63" y="14"/>
                      <a:pt x="63" y="14"/>
                    </a:cubicBezTo>
                    <a:cubicBezTo>
                      <a:pt x="96" y="0"/>
                      <a:pt x="96" y="0"/>
                      <a:pt x="96" y="0"/>
                    </a:cubicBezTo>
                    <a:cubicBezTo>
                      <a:pt x="108" y="29"/>
                      <a:pt x="108" y="29"/>
                      <a:pt x="108" y="29"/>
                    </a:cubicBezTo>
                    <a:cubicBezTo>
                      <a:pt x="123" y="26"/>
                      <a:pt x="139" y="26"/>
                      <a:pt x="154" y="29"/>
                    </a:cubicBezTo>
                    <a:cubicBezTo>
                      <a:pt x="166" y="0"/>
                      <a:pt x="166" y="0"/>
                      <a:pt x="166" y="0"/>
                    </a:cubicBezTo>
                    <a:cubicBezTo>
                      <a:pt x="199" y="14"/>
                      <a:pt x="199" y="14"/>
                      <a:pt x="199" y="14"/>
                    </a:cubicBezTo>
                    <a:cubicBezTo>
                      <a:pt x="187" y="43"/>
                      <a:pt x="187" y="43"/>
                      <a:pt x="187" y="43"/>
                    </a:cubicBezTo>
                    <a:cubicBezTo>
                      <a:pt x="201" y="51"/>
                      <a:pt x="212" y="63"/>
                      <a:pt x="220" y="76"/>
                    </a:cubicBezTo>
                    <a:close/>
                    <a:moveTo>
                      <a:pt x="74" y="108"/>
                    </a:moveTo>
                    <a:cubicBezTo>
                      <a:pt x="61" y="139"/>
                      <a:pt x="76" y="176"/>
                      <a:pt x="107" y="189"/>
                    </a:cubicBezTo>
                    <a:cubicBezTo>
                      <a:pt x="139" y="202"/>
                      <a:pt x="176" y="187"/>
                      <a:pt x="189" y="155"/>
                    </a:cubicBezTo>
                    <a:cubicBezTo>
                      <a:pt x="202" y="124"/>
                      <a:pt x="187" y="87"/>
                      <a:pt x="155" y="74"/>
                    </a:cubicBezTo>
                    <a:cubicBezTo>
                      <a:pt x="123" y="61"/>
                      <a:pt x="87" y="76"/>
                      <a:pt x="74" y="108"/>
                    </a:cubicBezTo>
                    <a:close/>
                    <a:moveTo>
                      <a:pt x="148" y="148"/>
                    </a:moveTo>
                    <a:cubicBezTo>
                      <a:pt x="139" y="157"/>
                      <a:pt x="124" y="157"/>
                      <a:pt x="115" y="148"/>
                    </a:cubicBezTo>
                    <a:cubicBezTo>
                      <a:pt x="105" y="139"/>
                      <a:pt x="105" y="124"/>
                      <a:pt x="115" y="115"/>
                    </a:cubicBezTo>
                    <a:cubicBezTo>
                      <a:pt x="124" y="106"/>
                      <a:pt x="139" y="106"/>
                      <a:pt x="148" y="115"/>
                    </a:cubicBezTo>
                    <a:cubicBezTo>
                      <a:pt x="157" y="124"/>
                      <a:pt x="157" y="139"/>
                      <a:pt x="148" y="148"/>
                    </a:cubicBezTo>
                    <a:close/>
                  </a:path>
                </a:pathLst>
              </a:custGeom>
              <a:solidFill>
                <a:srgbClr val="00A5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800" b="0" i="0" u="none" strike="noStrike" kern="0" cap="none" spc="0" normalizeH="0" baseline="0" noProof="0" dirty="0" smtClean="0">
                  <a:ln>
                    <a:noFill/>
                  </a:ln>
                  <a:solidFill>
                    <a:srgbClr val="7F7F7F"/>
                  </a:solidFill>
                  <a:effectLst/>
                  <a:uLnTx/>
                  <a:uFillTx/>
                  <a:ea typeface="Arial Unicode MS" pitchFamily="34" charset="-128"/>
                  <a:cs typeface="Arial Unicode MS" pitchFamily="34" charset="-128"/>
                </a:endParaRPr>
              </a:p>
            </p:txBody>
          </p:sp>
          <p:sp>
            <p:nvSpPr>
              <p:cNvPr id="256" name="Freeform 71">
                <a:extLst>
                  <a:ext uri="{FF2B5EF4-FFF2-40B4-BE49-F238E27FC236}">
                    <a16:creationId xmlns:a16="http://schemas.microsoft.com/office/drawing/2014/main" xmlns="" id="{CCE331A8-1F57-46E8-B4CF-F9C0CFFC37DA}"/>
                  </a:ext>
                </a:extLst>
              </p:cNvPr>
              <p:cNvSpPr>
                <a:spLocks noChangeAspect="1" noEditPoints="1"/>
              </p:cNvSpPr>
              <p:nvPr/>
            </p:nvSpPr>
            <p:spPr bwMode="gray">
              <a:xfrm>
                <a:off x="953871" y="4242201"/>
                <a:ext cx="170909" cy="172004"/>
              </a:xfrm>
              <a:custGeom>
                <a:avLst/>
                <a:gdLst>
                  <a:gd name="T0" fmla="*/ 220 w 263"/>
                  <a:gd name="T1" fmla="*/ 76 h 263"/>
                  <a:gd name="T2" fmla="*/ 249 w 263"/>
                  <a:gd name="T3" fmla="*/ 63 h 263"/>
                  <a:gd name="T4" fmla="*/ 263 w 263"/>
                  <a:gd name="T5" fmla="*/ 96 h 263"/>
                  <a:gd name="T6" fmla="*/ 233 w 263"/>
                  <a:gd name="T7" fmla="*/ 108 h 263"/>
                  <a:gd name="T8" fmla="*/ 234 w 263"/>
                  <a:gd name="T9" fmla="*/ 155 h 263"/>
                  <a:gd name="T10" fmla="*/ 263 w 263"/>
                  <a:gd name="T11" fmla="*/ 167 h 263"/>
                  <a:gd name="T12" fmla="*/ 249 w 263"/>
                  <a:gd name="T13" fmla="*/ 200 h 263"/>
                  <a:gd name="T14" fmla="*/ 220 w 263"/>
                  <a:gd name="T15" fmla="*/ 188 h 263"/>
                  <a:gd name="T16" fmla="*/ 187 w 263"/>
                  <a:gd name="T17" fmla="*/ 220 h 263"/>
                  <a:gd name="T18" fmla="*/ 199 w 263"/>
                  <a:gd name="T19" fmla="*/ 249 h 263"/>
                  <a:gd name="T20" fmla="*/ 166 w 263"/>
                  <a:gd name="T21" fmla="*/ 263 h 263"/>
                  <a:gd name="T22" fmla="*/ 154 w 263"/>
                  <a:gd name="T23" fmla="*/ 234 h 263"/>
                  <a:gd name="T24" fmla="*/ 108 w 263"/>
                  <a:gd name="T25" fmla="*/ 234 h 263"/>
                  <a:gd name="T26" fmla="*/ 96 w 263"/>
                  <a:gd name="T27" fmla="*/ 263 h 263"/>
                  <a:gd name="T28" fmla="*/ 63 w 263"/>
                  <a:gd name="T29" fmla="*/ 249 h 263"/>
                  <a:gd name="T30" fmla="*/ 75 w 263"/>
                  <a:gd name="T31" fmla="*/ 220 h 263"/>
                  <a:gd name="T32" fmla="*/ 43 w 263"/>
                  <a:gd name="T33" fmla="*/ 188 h 263"/>
                  <a:gd name="T34" fmla="*/ 13 w 263"/>
                  <a:gd name="T35" fmla="*/ 200 h 263"/>
                  <a:gd name="T36" fmla="*/ 0 w 263"/>
                  <a:gd name="T37" fmla="*/ 167 h 263"/>
                  <a:gd name="T38" fmla="*/ 29 w 263"/>
                  <a:gd name="T39" fmla="*/ 155 h 263"/>
                  <a:gd name="T40" fmla="*/ 29 w 263"/>
                  <a:gd name="T41" fmla="*/ 108 h 263"/>
                  <a:gd name="T42" fmla="*/ 0 w 263"/>
                  <a:gd name="T43" fmla="*/ 96 h 263"/>
                  <a:gd name="T44" fmla="*/ 13 w 263"/>
                  <a:gd name="T45" fmla="*/ 63 h 263"/>
                  <a:gd name="T46" fmla="*/ 43 w 263"/>
                  <a:gd name="T47" fmla="*/ 76 h 263"/>
                  <a:gd name="T48" fmla="*/ 75 w 263"/>
                  <a:gd name="T49" fmla="*/ 43 h 263"/>
                  <a:gd name="T50" fmla="*/ 63 w 263"/>
                  <a:gd name="T51" fmla="*/ 14 h 263"/>
                  <a:gd name="T52" fmla="*/ 96 w 263"/>
                  <a:gd name="T53" fmla="*/ 0 h 263"/>
                  <a:gd name="T54" fmla="*/ 108 w 263"/>
                  <a:gd name="T55" fmla="*/ 29 h 263"/>
                  <a:gd name="T56" fmla="*/ 154 w 263"/>
                  <a:gd name="T57" fmla="*/ 29 h 263"/>
                  <a:gd name="T58" fmla="*/ 166 w 263"/>
                  <a:gd name="T59" fmla="*/ 0 h 263"/>
                  <a:gd name="T60" fmla="*/ 199 w 263"/>
                  <a:gd name="T61" fmla="*/ 14 h 263"/>
                  <a:gd name="T62" fmla="*/ 187 w 263"/>
                  <a:gd name="T63" fmla="*/ 43 h 263"/>
                  <a:gd name="T64" fmla="*/ 220 w 263"/>
                  <a:gd name="T65" fmla="*/ 76 h 263"/>
                  <a:gd name="T66" fmla="*/ 74 w 263"/>
                  <a:gd name="T67" fmla="*/ 108 h 263"/>
                  <a:gd name="T68" fmla="*/ 107 w 263"/>
                  <a:gd name="T69" fmla="*/ 189 h 263"/>
                  <a:gd name="T70" fmla="*/ 189 w 263"/>
                  <a:gd name="T71" fmla="*/ 155 h 263"/>
                  <a:gd name="T72" fmla="*/ 155 w 263"/>
                  <a:gd name="T73" fmla="*/ 74 h 263"/>
                  <a:gd name="T74" fmla="*/ 74 w 263"/>
                  <a:gd name="T75" fmla="*/ 108 h 263"/>
                  <a:gd name="T76" fmla="*/ 148 w 263"/>
                  <a:gd name="T77" fmla="*/ 148 h 263"/>
                  <a:gd name="T78" fmla="*/ 115 w 263"/>
                  <a:gd name="T79" fmla="*/ 148 h 263"/>
                  <a:gd name="T80" fmla="*/ 115 w 263"/>
                  <a:gd name="T81" fmla="*/ 115 h 263"/>
                  <a:gd name="T82" fmla="*/ 148 w 263"/>
                  <a:gd name="T83" fmla="*/ 115 h 263"/>
                  <a:gd name="T84" fmla="*/ 148 w 263"/>
                  <a:gd name="T85" fmla="*/ 14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3" h="263">
                    <a:moveTo>
                      <a:pt x="220" y="76"/>
                    </a:moveTo>
                    <a:cubicBezTo>
                      <a:pt x="249" y="63"/>
                      <a:pt x="249" y="63"/>
                      <a:pt x="249" y="63"/>
                    </a:cubicBezTo>
                    <a:cubicBezTo>
                      <a:pt x="263" y="96"/>
                      <a:pt x="263" y="96"/>
                      <a:pt x="263" y="96"/>
                    </a:cubicBezTo>
                    <a:cubicBezTo>
                      <a:pt x="233" y="108"/>
                      <a:pt x="233" y="108"/>
                      <a:pt x="233" y="108"/>
                    </a:cubicBezTo>
                    <a:cubicBezTo>
                      <a:pt x="237" y="123"/>
                      <a:pt x="237" y="139"/>
                      <a:pt x="234" y="155"/>
                    </a:cubicBezTo>
                    <a:cubicBezTo>
                      <a:pt x="263" y="167"/>
                      <a:pt x="263" y="167"/>
                      <a:pt x="263" y="167"/>
                    </a:cubicBezTo>
                    <a:cubicBezTo>
                      <a:pt x="249" y="200"/>
                      <a:pt x="249" y="200"/>
                      <a:pt x="249" y="200"/>
                    </a:cubicBezTo>
                    <a:cubicBezTo>
                      <a:pt x="220" y="188"/>
                      <a:pt x="220" y="188"/>
                      <a:pt x="220" y="188"/>
                    </a:cubicBezTo>
                    <a:cubicBezTo>
                      <a:pt x="211" y="201"/>
                      <a:pt x="200" y="212"/>
                      <a:pt x="187" y="220"/>
                    </a:cubicBezTo>
                    <a:cubicBezTo>
                      <a:pt x="199" y="249"/>
                      <a:pt x="199" y="249"/>
                      <a:pt x="199" y="249"/>
                    </a:cubicBezTo>
                    <a:cubicBezTo>
                      <a:pt x="166" y="263"/>
                      <a:pt x="166" y="263"/>
                      <a:pt x="166" y="263"/>
                    </a:cubicBezTo>
                    <a:cubicBezTo>
                      <a:pt x="154" y="234"/>
                      <a:pt x="154" y="234"/>
                      <a:pt x="154" y="234"/>
                    </a:cubicBezTo>
                    <a:cubicBezTo>
                      <a:pt x="139" y="237"/>
                      <a:pt x="124" y="237"/>
                      <a:pt x="108" y="234"/>
                    </a:cubicBezTo>
                    <a:cubicBezTo>
                      <a:pt x="96" y="263"/>
                      <a:pt x="96" y="263"/>
                      <a:pt x="96" y="263"/>
                    </a:cubicBezTo>
                    <a:cubicBezTo>
                      <a:pt x="63" y="249"/>
                      <a:pt x="63" y="249"/>
                      <a:pt x="63" y="249"/>
                    </a:cubicBezTo>
                    <a:cubicBezTo>
                      <a:pt x="75" y="220"/>
                      <a:pt x="75" y="220"/>
                      <a:pt x="75" y="220"/>
                    </a:cubicBezTo>
                    <a:cubicBezTo>
                      <a:pt x="62" y="212"/>
                      <a:pt x="51" y="200"/>
                      <a:pt x="43" y="188"/>
                    </a:cubicBezTo>
                    <a:cubicBezTo>
                      <a:pt x="13" y="200"/>
                      <a:pt x="13" y="200"/>
                      <a:pt x="13" y="200"/>
                    </a:cubicBezTo>
                    <a:cubicBezTo>
                      <a:pt x="0" y="167"/>
                      <a:pt x="0" y="167"/>
                      <a:pt x="0" y="167"/>
                    </a:cubicBezTo>
                    <a:cubicBezTo>
                      <a:pt x="29" y="155"/>
                      <a:pt x="29" y="155"/>
                      <a:pt x="29" y="155"/>
                    </a:cubicBezTo>
                    <a:cubicBezTo>
                      <a:pt x="26" y="140"/>
                      <a:pt x="25" y="124"/>
                      <a:pt x="29" y="108"/>
                    </a:cubicBezTo>
                    <a:cubicBezTo>
                      <a:pt x="0" y="96"/>
                      <a:pt x="0" y="96"/>
                      <a:pt x="0" y="96"/>
                    </a:cubicBezTo>
                    <a:cubicBezTo>
                      <a:pt x="13" y="63"/>
                      <a:pt x="13" y="63"/>
                      <a:pt x="13" y="63"/>
                    </a:cubicBezTo>
                    <a:cubicBezTo>
                      <a:pt x="43" y="76"/>
                      <a:pt x="43" y="76"/>
                      <a:pt x="43" y="76"/>
                    </a:cubicBezTo>
                    <a:cubicBezTo>
                      <a:pt x="51" y="62"/>
                      <a:pt x="62" y="51"/>
                      <a:pt x="75" y="43"/>
                    </a:cubicBezTo>
                    <a:cubicBezTo>
                      <a:pt x="63" y="14"/>
                      <a:pt x="63" y="14"/>
                      <a:pt x="63" y="14"/>
                    </a:cubicBezTo>
                    <a:cubicBezTo>
                      <a:pt x="96" y="0"/>
                      <a:pt x="96" y="0"/>
                      <a:pt x="96" y="0"/>
                    </a:cubicBezTo>
                    <a:cubicBezTo>
                      <a:pt x="108" y="29"/>
                      <a:pt x="108" y="29"/>
                      <a:pt x="108" y="29"/>
                    </a:cubicBezTo>
                    <a:cubicBezTo>
                      <a:pt x="123" y="26"/>
                      <a:pt x="139" y="26"/>
                      <a:pt x="154" y="29"/>
                    </a:cubicBezTo>
                    <a:cubicBezTo>
                      <a:pt x="166" y="0"/>
                      <a:pt x="166" y="0"/>
                      <a:pt x="166" y="0"/>
                    </a:cubicBezTo>
                    <a:cubicBezTo>
                      <a:pt x="199" y="14"/>
                      <a:pt x="199" y="14"/>
                      <a:pt x="199" y="14"/>
                    </a:cubicBezTo>
                    <a:cubicBezTo>
                      <a:pt x="187" y="43"/>
                      <a:pt x="187" y="43"/>
                      <a:pt x="187" y="43"/>
                    </a:cubicBezTo>
                    <a:cubicBezTo>
                      <a:pt x="201" y="51"/>
                      <a:pt x="212" y="63"/>
                      <a:pt x="220" y="76"/>
                    </a:cubicBezTo>
                    <a:close/>
                    <a:moveTo>
                      <a:pt x="74" y="108"/>
                    </a:moveTo>
                    <a:cubicBezTo>
                      <a:pt x="61" y="139"/>
                      <a:pt x="76" y="176"/>
                      <a:pt x="107" y="189"/>
                    </a:cubicBezTo>
                    <a:cubicBezTo>
                      <a:pt x="139" y="202"/>
                      <a:pt x="176" y="187"/>
                      <a:pt x="189" y="155"/>
                    </a:cubicBezTo>
                    <a:cubicBezTo>
                      <a:pt x="202" y="124"/>
                      <a:pt x="187" y="87"/>
                      <a:pt x="155" y="74"/>
                    </a:cubicBezTo>
                    <a:cubicBezTo>
                      <a:pt x="123" y="61"/>
                      <a:pt x="87" y="76"/>
                      <a:pt x="74" y="108"/>
                    </a:cubicBezTo>
                    <a:close/>
                    <a:moveTo>
                      <a:pt x="148" y="148"/>
                    </a:moveTo>
                    <a:cubicBezTo>
                      <a:pt x="139" y="157"/>
                      <a:pt x="124" y="157"/>
                      <a:pt x="115" y="148"/>
                    </a:cubicBezTo>
                    <a:cubicBezTo>
                      <a:pt x="105" y="139"/>
                      <a:pt x="105" y="124"/>
                      <a:pt x="115" y="115"/>
                    </a:cubicBezTo>
                    <a:cubicBezTo>
                      <a:pt x="124" y="106"/>
                      <a:pt x="139" y="106"/>
                      <a:pt x="148" y="115"/>
                    </a:cubicBezTo>
                    <a:cubicBezTo>
                      <a:pt x="157" y="124"/>
                      <a:pt x="157" y="139"/>
                      <a:pt x="148" y="148"/>
                    </a:cubicBezTo>
                    <a:close/>
                  </a:path>
                </a:pathLst>
              </a:custGeom>
              <a:solidFill>
                <a:srgbClr val="00A5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800" b="0" i="0" u="none" strike="noStrike" kern="0" cap="none" spc="0" normalizeH="0" baseline="0" noProof="0" dirty="0" smtClean="0">
                  <a:ln>
                    <a:noFill/>
                  </a:ln>
                  <a:solidFill>
                    <a:srgbClr val="7F7F7F"/>
                  </a:solidFill>
                  <a:effectLst/>
                  <a:uLnTx/>
                  <a:uFillTx/>
                  <a:ea typeface="Arial Unicode MS" pitchFamily="34" charset="-128"/>
                  <a:cs typeface="Arial Unicode MS" pitchFamily="34" charset="-128"/>
                </a:endParaRPr>
              </a:p>
            </p:txBody>
          </p:sp>
          <p:sp>
            <p:nvSpPr>
              <p:cNvPr id="257" name="Freeform 72">
                <a:extLst>
                  <a:ext uri="{FF2B5EF4-FFF2-40B4-BE49-F238E27FC236}">
                    <a16:creationId xmlns:a16="http://schemas.microsoft.com/office/drawing/2014/main" xmlns="" id="{0B7E868D-3464-4D3A-8AE8-FE410DB11E21}"/>
                  </a:ext>
                </a:extLst>
              </p:cNvPr>
              <p:cNvSpPr>
                <a:spLocks noChangeAspect="1" noEditPoints="1"/>
              </p:cNvSpPr>
              <p:nvPr/>
            </p:nvSpPr>
            <p:spPr bwMode="gray">
              <a:xfrm>
                <a:off x="1200332" y="4013989"/>
                <a:ext cx="170909" cy="172004"/>
              </a:xfrm>
              <a:custGeom>
                <a:avLst/>
                <a:gdLst>
                  <a:gd name="T0" fmla="*/ 220 w 263"/>
                  <a:gd name="T1" fmla="*/ 76 h 263"/>
                  <a:gd name="T2" fmla="*/ 249 w 263"/>
                  <a:gd name="T3" fmla="*/ 63 h 263"/>
                  <a:gd name="T4" fmla="*/ 263 w 263"/>
                  <a:gd name="T5" fmla="*/ 96 h 263"/>
                  <a:gd name="T6" fmla="*/ 233 w 263"/>
                  <a:gd name="T7" fmla="*/ 108 h 263"/>
                  <a:gd name="T8" fmla="*/ 234 w 263"/>
                  <a:gd name="T9" fmla="*/ 155 h 263"/>
                  <a:gd name="T10" fmla="*/ 263 w 263"/>
                  <a:gd name="T11" fmla="*/ 167 h 263"/>
                  <a:gd name="T12" fmla="*/ 249 w 263"/>
                  <a:gd name="T13" fmla="*/ 200 h 263"/>
                  <a:gd name="T14" fmla="*/ 220 w 263"/>
                  <a:gd name="T15" fmla="*/ 188 h 263"/>
                  <a:gd name="T16" fmla="*/ 187 w 263"/>
                  <a:gd name="T17" fmla="*/ 220 h 263"/>
                  <a:gd name="T18" fmla="*/ 199 w 263"/>
                  <a:gd name="T19" fmla="*/ 249 h 263"/>
                  <a:gd name="T20" fmla="*/ 166 w 263"/>
                  <a:gd name="T21" fmla="*/ 263 h 263"/>
                  <a:gd name="T22" fmla="*/ 154 w 263"/>
                  <a:gd name="T23" fmla="*/ 234 h 263"/>
                  <a:gd name="T24" fmla="*/ 108 w 263"/>
                  <a:gd name="T25" fmla="*/ 234 h 263"/>
                  <a:gd name="T26" fmla="*/ 96 w 263"/>
                  <a:gd name="T27" fmla="*/ 263 h 263"/>
                  <a:gd name="T28" fmla="*/ 63 w 263"/>
                  <a:gd name="T29" fmla="*/ 249 h 263"/>
                  <a:gd name="T30" fmla="*/ 75 w 263"/>
                  <a:gd name="T31" fmla="*/ 220 h 263"/>
                  <a:gd name="T32" fmla="*/ 43 w 263"/>
                  <a:gd name="T33" fmla="*/ 188 h 263"/>
                  <a:gd name="T34" fmla="*/ 13 w 263"/>
                  <a:gd name="T35" fmla="*/ 200 h 263"/>
                  <a:gd name="T36" fmla="*/ 0 w 263"/>
                  <a:gd name="T37" fmla="*/ 167 h 263"/>
                  <a:gd name="T38" fmla="*/ 29 w 263"/>
                  <a:gd name="T39" fmla="*/ 155 h 263"/>
                  <a:gd name="T40" fmla="*/ 29 w 263"/>
                  <a:gd name="T41" fmla="*/ 108 h 263"/>
                  <a:gd name="T42" fmla="*/ 0 w 263"/>
                  <a:gd name="T43" fmla="*/ 96 h 263"/>
                  <a:gd name="T44" fmla="*/ 13 w 263"/>
                  <a:gd name="T45" fmla="*/ 63 h 263"/>
                  <a:gd name="T46" fmla="*/ 43 w 263"/>
                  <a:gd name="T47" fmla="*/ 76 h 263"/>
                  <a:gd name="T48" fmla="*/ 75 w 263"/>
                  <a:gd name="T49" fmla="*/ 43 h 263"/>
                  <a:gd name="T50" fmla="*/ 63 w 263"/>
                  <a:gd name="T51" fmla="*/ 14 h 263"/>
                  <a:gd name="T52" fmla="*/ 96 w 263"/>
                  <a:gd name="T53" fmla="*/ 0 h 263"/>
                  <a:gd name="T54" fmla="*/ 108 w 263"/>
                  <a:gd name="T55" fmla="*/ 29 h 263"/>
                  <a:gd name="T56" fmla="*/ 154 w 263"/>
                  <a:gd name="T57" fmla="*/ 29 h 263"/>
                  <a:gd name="T58" fmla="*/ 166 w 263"/>
                  <a:gd name="T59" fmla="*/ 0 h 263"/>
                  <a:gd name="T60" fmla="*/ 199 w 263"/>
                  <a:gd name="T61" fmla="*/ 14 h 263"/>
                  <a:gd name="T62" fmla="*/ 187 w 263"/>
                  <a:gd name="T63" fmla="*/ 43 h 263"/>
                  <a:gd name="T64" fmla="*/ 220 w 263"/>
                  <a:gd name="T65" fmla="*/ 76 h 263"/>
                  <a:gd name="T66" fmla="*/ 74 w 263"/>
                  <a:gd name="T67" fmla="*/ 108 h 263"/>
                  <a:gd name="T68" fmla="*/ 107 w 263"/>
                  <a:gd name="T69" fmla="*/ 189 h 263"/>
                  <a:gd name="T70" fmla="*/ 189 w 263"/>
                  <a:gd name="T71" fmla="*/ 155 h 263"/>
                  <a:gd name="T72" fmla="*/ 155 w 263"/>
                  <a:gd name="T73" fmla="*/ 74 h 263"/>
                  <a:gd name="T74" fmla="*/ 74 w 263"/>
                  <a:gd name="T75" fmla="*/ 108 h 263"/>
                  <a:gd name="T76" fmla="*/ 148 w 263"/>
                  <a:gd name="T77" fmla="*/ 148 h 263"/>
                  <a:gd name="T78" fmla="*/ 115 w 263"/>
                  <a:gd name="T79" fmla="*/ 148 h 263"/>
                  <a:gd name="T80" fmla="*/ 115 w 263"/>
                  <a:gd name="T81" fmla="*/ 115 h 263"/>
                  <a:gd name="T82" fmla="*/ 148 w 263"/>
                  <a:gd name="T83" fmla="*/ 115 h 263"/>
                  <a:gd name="T84" fmla="*/ 148 w 263"/>
                  <a:gd name="T85" fmla="*/ 14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3" h="263">
                    <a:moveTo>
                      <a:pt x="220" y="76"/>
                    </a:moveTo>
                    <a:cubicBezTo>
                      <a:pt x="249" y="63"/>
                      <a:pt x="249" y="63"/>
                      <a:pt x="249" y="63"/>
                    </a:cubicBezTo>
                    <a:cubicBezTo>
                      <a:pt x="263" y="96"/>
                      <a:pt x="263" y="96"/>
                      <a:pt x="263" y="96"/>
                    </a:cubicBezTo>
                    <a:cubicBezTo>
                      <a:pt x="233" y="108"/>
                      <a:pt x="233" y="108"/>
                      <a:pt x="233" y="108"/>
                    </a:cubicBezTo>
                    <a:cubicBezTo>
                      <a:pt x="237" y="123"/>
                      <a:pt x="237" y="139"/>
                      <a:pt x="234" y="155"/>
                    </a:cubicBezTo>
                    <a:cubicBezTo>
                      <a:pt x="263" y="167"/>
                      <a:pt x="263" y="167"/>
                      <a:pt x="263" y="167"/>
                    </a:cubicBezTo>
                    <a:cubicBezTo>
                      <a:pt x="249" y="200"/>
                      <a:pt x="249" y="200"/>
                      <a:pt x="249" y="200"/>
                    </a:cubicBezTo>
                    <a:cubicBezTo>
                      <a:pt x="220" y="188"/>
                      <a:pt x="220" y="188"/>
                      <a:pt x="220" y="188"/>
                    </a:cubicBezTo>
                    <a:cubicBezTo>
                      <a:pt x="211" y="201"/>
                      <a:pt x="200" y="212"/>
                      <a:pt x="187" y="220"/>
                    </a:cubicBezTo>
                    <a:cubicBezTo>
                      <a:pt x="199" y="249"/>
                      <a:pt x="199" y="249"/>
                      <a:pt x="199" y="249"/>
                    </a:cubicBezTo>
                    <a:cubicBezTo>
                      <a:pt x="166" y="263"/>
                      <a:pt x="166" y="263"/>
                      <a:pt x="166" y="263"/>
                    </a:cubicBezTo>
                    <a:cubicBezTo>
                      <a:pt x="154" y="234"/>
                      <a:pt x="154" y="234"/>
                      <a:pt x="154" y="234"/>
                    </a:cubicBezTo>
                    <a:cubicBezTo>
                      <a:pt x="139" y="237"/>
                      <a:pt x="124" y="237"/>
                      <a:pt x="108" y="234"/>
                    </a:cubicBezTo>
                    <a:cubicBezTo>
                      <a:pt x="96" y="263"/>
                      <a:pt x="96" y="263"/>
                      <a:pt x="96" y="263"/>
                    </a:cubicBezTo>
                    <a:cubicBezTo>
                      <a:pt x="63" y="249"/>
                      <a:pt x="63" y="249"/>
                      <a:pt x="63" y="249"/>
                    </a:cubicBezTo>
                    <a:cubicBezTo>
                      <a:pt x="75" y="220"/>
                      <a:pt x="75" y="220"/>
                      <a:pt x="75" y="220"/>
                    </a:cubicBezTo>
                    <a:cubicBezTo>
                      <a:pt x="62" y="212"/>
                      <a:pt x="51" y="200"/>
                      <a:pt x="43" y="188"/>
                    </a:cubicBezTo>
                    <a:cubicBezTo>
                      <a:pt x="13" y="200"/>
                      <a:pt x="13" y="200"/>
                      <a:pt x="13" y="200"/>
                    </a:cubicBezTo>
                    <a:cubicBezTo>
                      <a:pt x="0" y="167"/>
                      <a:pt x="0" y="167"/>
                      <a:pt x="0" y="167"/>
                    </a:cubicBezTo>
                    <a:cubicBezTo>
                      <a:pt x="29" y="155"/>
                      <a:pt x="29" y="155"/>
                      <a:pt x="29" y="155"/>
                    </a:cubicBezTo>
                    <a:cubicBezTo>
                      <a:pt x="26" y="140"/>
                      <a:pt x="25" y="124"/>
                      <a:pt x="29" y="108"/>
                    </a:cubicBezTo>
                    <a:cubicBezTo>
                      <a:pt x="0" y="96"/>
                      <a:pt x="0" y="96"/>
                      <a:pt x="0" y="96"/>
                    </a:cubicBezTo>
                    <a:cubicBezTo>
                      <a:pt x="13" y="63"/>
                      <a:pt x="13" y="63"/>
                      <a:pt x="13" y="63"/>
                    </a:cubicBezTo>
                    <a:cubicBezTo>
                      <a:pt x="43" y="76"/>
                      <a:pt x="43" y="76"/>
                      <a:pt x="43" y="76"/>
                    </a:cubicBezTo>
                    <a:cubicBezTo>
                      <a:pt x="51" y="62"/>
                      <a:pt x="62" y="51"/>
                      <a:pt x="75" y="43"/>
                    </a:cubicBezTo>
                    <a:cubicBezTo>
                      <a:pt x="63" y="14"/>
                      <a:pt x="63" y="14"/>
                      <a:pt x="63" y="14"/>
                    </a:cubicBezTo>
                    <a:cubicBezTo>
                      <a:pt x="96" y="0"/>
                      <a:pt x="96" y="0"/>
                      <a:pt x="96" y="0"/>
                    </a:cubicBezTo>
                    <a:cubicBezTo>
                      <a:pt x="108" y="29"/>
                      <a:pt x="108" y="29"/>
                      <a:pt x="108" y="29"/>
                    </a:cubicBezTo>
                    <a:cubicBezTo>
                      <a:pt x="123" y="26"/>
                      <a:pt x="139" y="26"/>
                      <a:pt x="154" y="29"/>
                    </a:cubicBezTo>
                    <a:cubicBezTo>
                      <a:pt x="166" y="0"/>
                      <a:pt x="166" y="0"/>
                      <a:pt x="166" y="0"/>
                    </a:cubicBezTo>
                    <a:cubicBezTo>
                      <a:pt x="199" y="14"/>
                      <a:pt x="199" y="14"/>
                      <a:pt x="199" y="14"/>
                    </a:cubicBezTo>
                    <a:cubicBezTo>
                      <a:pt x="187" y="43"/>
                      <a:pt x="187" y="43"/>
                      <a:pt x="187" y="43"/>
                    </a:cubicBezTo>
                    <a:cubicBezTo>
                      <a:pt x="201" y="51"/>
                      <a:pt x="212" y="63"/>
                      <a:pt x="220" y="76"/>
                    </a:cubicBezTo>
                    <a:close/>
                    <a:moveTo>
                      <a:pt x="74" y="108"/>
                    </a:moveTo>
                    <a:cubicBezTo>
                      <a:pt x="61" y="139"/>
                      <a:pt x="76" y="176"/>
                      <a:pt x="107" y="189"/>
                    </a:cubicBezTo>
                    <a:cubicBezTo>
                      <a:pt x="139" y="202"/>
                      <a:pt x="176" y="187"/>
                      <a:pt x="189" y="155"/>
                    </a:cubicBezTo>
                    <a:cubicBezTo>
                      <a:pt x="202" y="124"/>
                      <a:pt x="187" y="87"/>
                      <a:pt x="155" y="74"/>
                    </a:cubicBezTo>
                    <a:cubicBezTo>
                      <a:pt x="123" y="61"/>
                      <a:pt x="87" y="76"/>
                      <a:pt x="74" y="108"/>
                    </a:cubicBezTo>
                    <a:close/>
                    <a:moveTo>
                      <a:pt x="148" y="148"/>
                    </a:moveTo>
                    <a:cubicBezTo>
                      <a:pt x="139" y="157"/>
                      <a:pt x="124" y="157"/>
                      <a:pt x="115" y="148"/>
                    </a:cubicBezTo>
                    <a:cubicBezTo>
                      <a:pt x="105" y="139"/>
                      <a:pt x="105" y="124"/>
                      <a:pt x="115" y="115"/>
                    </a:cubicBezTo>
                    <a:cubicBezTo>
                      <a:pt x="124" y="106"/>
                      <a:pt x="139" y="106"/>
                      <a:pt x="148" y="115"/>
                    </a:cubicBezTo>
                    <a:cubicBezTo>
                      <a:pt x="157" y="124"/>
                      <a:pt x="157" y="139"/>
                      <a:pt x="148" y="148"/>
                    </a:cubicBezTo>
                    <a:close/>
                  </a:path>
                </a:pathLst>
              </a:custGeom>
              <a:solidFill>
                <a:srgbClr val="00A5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800" b="0" i="0" u="none" strike="noStrike" kern="0" cap="none" spc="0" normalizeH="0" baseline="0" noProof="0" dirty="0" smtClean="0">
                  <a:ln>
                    <a:noFill/>
                  </a:ln>
                  <a:solidFill>
                    <a:srgbClr val="7F7F7F"/>
                  </a:solidFill>
                  <a:effectLst/>
                  <a:uLnTx/>
                  <a:uFillTx/>
                  <a:ea typeface="Arial Unicode MS" pitchFamily="34" charset="-128"/>
                  <a:cs typeface="Arial Unicode MS" pitchFamily="34" charset="-128"/>
                </a:endParaRPr>
              </a:p>
            </p:txBody>
          </p:sp>
          <p:sp>
            <p:nvSpPr>
              <p:cNvPr id="258" name="Freeform 73">
                <a:extLst>
                  <a:ext uri="{FF2B5EF4-FFF2-40B4-BE49-F238E27FC236}">
                    <a16:creationId xmlns:a16="http://schemas.microsoft.com/office/drawing/2014/main" xmlns="" id="{562036CB-FD76-4726-BA20-E49602FC02B3}"/>
                  </a:ext>
                </a:extLst>
              </p:cNvPr>
              <p:cNvSpPr>
                <a:spLocks noChangeAspect="1" noEditPoints="1"/>
              </p:cNvSpPr>
              <p:nvPr/>
            </p:nvSpPr>
            <p:spPr bwMode="gray">
              <a:xfrm>
                <a:off x="1200332" y="4241146"/>
                <a:ext cx="170909" cy="172004"/>
              </a:xfrm>
              <a:custGeom>
                <a:avLst/>
                <a:gdLst>
                  <a:gd name="T0" fmla="*/ 220 w 263"/>
                  <a:gd name="T1" fmla="*/ 76 h 263"/>
                  <a:gd name="T2" fmla="*/ 249 w 263"/>
                  <a:gd name="T3" fmla="*/ 63 h 263"/>
                  <a:gd name="T4" fmla="*/ 263 w 263"/>
                  <a:gd name="T5" fmla="*/ 96 h 263"/>
                  <a:gd name="T6" fmla="*/ 233 w 263"/>
                  <a:gd name="T7" fmla="*/ 108 h 263"/>
                  <a:gd name="T8" fmla="*/ 234 w 263"/>
                  <a:gd name="T9" fmla="*/ 155 h 263"/>
                  <a:gd name="T10" fmla="*/ 263 w 263"/>
                  <a:gd name="T11" fmla="*/ 167 h 263"/>
                  <a:gd name="T12" fmla="*/ 249 w 263"/>
                  <a:gd name="T13" fmla="*/ 200 h 263"/>
                  <a:gd name="T14" fmla="*/ 220 w 263"/>
                  <a:gd name="T15" fmla="*/ 188 h 263"/>
                  <a:gd name="T16" fmla="*/ 187 w 263"/>
                  <a:gd name="T17" fmla="*/ 220 h 263"/>
                  <a:gd name="T18" fmla="*/ 199 w 263"/>
                  <a:gd name="T19" fmla="*/ 249 h 263"/>
                  <a:gd name="T20" fmla="*/ 166 w 263"/>
                  <a:gd name="T21" fmla="*/ 263 h 263"/>
                  <a:gd name="T22" fmla="*/ 154 w 263"/>
                  <a:gd name="T23" fmla="*/ 234 h 263"/>
                  <a:gd name="T24" fmla="*/ 108 w 263"/>
                  <a:gd name="T25" fmla="*/ 234 h 263"/>
                  <a:gd name="T26" fmla="*/ 96 w 263"/>
                  <a:gd name="T27" fmla="*/ 263 h 263"/>
                  <a:gd name="T28" fmla="*/ 63 w 263"/>
                  <a:gd name="T29" fmla="*/ 249 h 263"/>
                  <a:gd name="T30" fmla="*/ 75 w 263"/>
                  <a:gd name="T31" fmla="*/ 220 h 263"/>
                  <a:gd name="T32" fmla="*/ 43 w 263"/>
                  <a:gd name="T33" fmla="*/ 188 h 263"/>
                  <a:gd name="T34" fmla="*/ 13 w 263"/>
                  <a:gd name="T35" fmla="*/ 200 h 263"/>
                  <a:gd name="T36" fmla="*/ 0 w 263"/>
                  <a:gd name="T37" fmla="*/ 167 h 263"/>
                  <a:gd name="T38" fmla="*/ 29 w 263"/>
                  <a:gd name="T39" fmla="*/ 155 h 263"/>
                  <a:gd name="T40" fmla="*/ 29 w 263"/>
                  <a:gd name="T41" fmla="*/ 108 h 263"/>
                  <a:gd name="T42" fmla="*/ 0 w 263"/>
                  <a:gd name="T43" fmla="*/ 96 h 263"/>
                  <a:gd name="T44" fmla="*/ 13 w 263"/>
                  <a:gd name="T45" fmla="*/ 63 h 263"/>
                  <a:gd name="T46" fmla="*/ 43 w 263"/>
                  <a:gd name="T47" fmla="*/ 76 h 263"/>
                  <a:gd name="T48" fmla="*/ 75 w 263"/>
                  <a:gd name="T49" fmla="*/ 43 h 263"/>
                  <a:gd name="T50" fmla="*/ 63 w 263"/>
                  <a:gd name="T51" fmla="*/ 14 h 263"/>
                  <a:gd name="T52" fmla="*/ 96 w 263"/>
                  <a:gd name="T53" fmla="*/ 0 h 263"/>
                  <a:gd name="T54" fmla="*/ 108 w 263"/>
                  <a:gd name="T55" fmla="*/ 29 h 263"/>
                  <a:gd name="T56" fmla="*/ 154 w 263"/>
                  <a:gd name="T57" fmla="*/ 29 h 263"/>
                  <a:gd name="T58" fmla="*/ 166 w 263"/>
                  <a:gd name="T59" fmla="*/ 0 h 263"/>
                  <a:gd name="T60" fmla="*/ 199 w 263"/>
                  <a:gd name="T61" fmla="*/ 14 h 263"/>
                  <a:gd name="T62" fmla="*/ 187 w 263"/>
                  <a:gd name="T63" fmla="*/ 43 h 263"/>
                  <a:gd name="T64" fmla="*/ 220 w 263"/>
                  <a:gd name="T65" fmla="*/ 76 h 263"/>
                  <a:gd name="T66" fmla="*/ 74 w 263"/>
                  <a:gd name="T67" fmla="*/ 108 h 263"/>
                  <a:gd name="T68" fmla="*/ 107 w 263"/>
                  <a:gd name="T69" fmla="*/ 189 h 263"/>
                  <a:gd name="T70" fmla="*/ 189 w 263"/>
                  <a:gd name="T71" fmla="*/ 155 h 263"/>
                  <a:gd name="T72" fmla="*/ 155 w 263"/>
                  <a:gd name="T73" fmla="*/ 74 h 263"/>
                  <a:gd name="T74" fmla="*/ 74 w 263"/>
                  <a:gd name="T75" fmla="*/ 108 h 263"/>
                  <a:gd name="T76" fmla="*/ 148 w 263"/>
                  <a:gd name="T77" fmla="*/ 148 h 263"/>
                  <a:gd name="T78" fmla="*/ 115 w 263"/>
                  <a:gd name="T79" fmla="*/ 148 h 263"/>
                  <a:gd name="T80" fmla="*/ 115 w 263"/>
                  <a:gd name="T81" fmla="*/ 115 h 263"/>
                  <a:gd name="T82" fmla="*/ 148 w 263"/>
                  <a:gd name="T83" fmla="*/ 115 h 263"/>
                  <a:gd name="T84" fmla="*/ 148 w 263"/>
                  <a:gd name="T85" fmla="*/ 14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3" h="263">
                    <a:moveTo>
                      <a:pt x="220" y="76"/>
                    </a:moveTo>
                    <a:cubicBezTo>
                      <a:pt x="249" y="63"/>
                      <a:pt x="249" y="63"/>
                      <a:pt x="249" y="63"/>
                    </a:cubicBezTo>
                    <a:cubicBezTo>
                      <a:pt x="263" y="96"/>
                      <a:pt x="263" y="96"/>
                      <a:pt x="263" y="96"/>
                    </a:cubicBezTo>
                    <a:cubicBezTo>
                      <a:pt x="233" y="108"/>
                      <a:pt x="233" y="108"/>
                      <a:pt x="233" y="108"/>
                    </a:cubicBezTo>
                    <a:cubicBezTo>
                      <a:pt x="237" y="123"/>
                      <a:pt x="237" y="139"/>
                      <a:pt x="234" y="155"/>
                    </a:cubicBezTo>
                    <a:cubicBezTo>
                      <a:pt x="263" y="167"/>
                      <a:pt x="263" y="167"/>
                      <a:pt x="263" y="167"/>
                    </a:cubicBezTo>
                    <a:cubicBezTo>
                      <a:pt x="249" y="200"/>
                      <a:pt x="249" y="200"/>
                      <a:pt x="249" y="200"/>
                    </a:cubicBezTo>
                    <a:cubicBezTo>
                      <a:pt x="220" y="188"/>
                      <a:pt x="220" y="188"/>
                      <a:pt x="220" y="188"/>
                    </a:cubicBezTo>
                    <a:cubicBezTo>
                      <a:pt x="211" y="201"/>
                      <a:pt x="200" y="212"/>
                      <a:pt x="187" y="220"/>
                    </a:cubicBezTo>
                    <a:cubicBezTo>
                      <a:pt x="199" y="249"/>
                      <a:pt x="199" y="249"/>
                      <a:pt x="199" y="249"/>
                    </a:cubicBezTo>
                    <a:cubicBezTo>
                      <a:pt x="166" y="263"/>
                      <a:pt x="166" y="263"/>
                      <a:pt x="166" y="263"/>
                    </a:cubicBezTo>
                    <a:cubicBezTo>
                      <a:pt x="154" y="234"/>
                      <a:pt x="154" y="234"/>
                      <a:pt x="154" y="234"/>
                    </a:cubicBezTo>
                    <a:cubicBezTo>
                      <a:pt x="139" y="237"/>
                      <a:pt x="124" y="237"/>
                      <a:pt x="108" y="234"/>
                    </a:cubicBezTo>
                    <a:cubicBezTo>
                      <a:pt x="96" y="263"/>
                      <a:pt x="96" y="263"/>
                      <a:pt x="96" y="263"/>
                    </a:cubicBezTo>
                    <a:cubicBezTo>
                      <a:pt x="63" y="249"/>
                      <a:pt x="63" y="249"/>
                      <a:pt x="63" y="249"/>
                    </a:cubicBezTo>
                    <a:cubicBezTo>
                      <a:pt x="75" y="220"/>
                      <a:pt x="75" y="220"/>
                      <a:pt x="75" y="220"/>
                    </a:cubicBezTo>
                    <a:cubicBezTo>
                      <a:pt x="62" y="212"/>
                      <a:pt x="51" y="200"/>
                      <a:pt x="43" y="188"/>
                    </a:cubicBezTo>
                    <a:cubicBezTo>
                      <a:pt x="13" y="200"/>
                      <a:pt x="13" y="200"/>
                      <a:pt x="13" y="200"/>
                    </a:cubicBezTo>
                    <a:cubicBezTo>
                      <a:pt x="0" y="167"/>
                      <a:pt x="0" y="167"/>
                      <a:pt x="0" y="167"/>
                    </a:cubicBezTo>
                    <a:cubicBezTo>
                      <a:pt x="29" y="155"/>
                      <a:pt x="29" y="155"/>
                      <a:pt x="29" y="155"/>
                    </a:cubicBezTo>
                    <a:cubicBezTo>
                      <a:pt x="26" y="140"/>
                      <a:pt x="25" y="124"/>
                      <a:pt x="29" y="108"/>
                    </a:cubicBezTo>
                    <a:cubicBezTo>
                      <a:pt x="0" y="96"/>
                      <a:pt x="0" y="96"/>
                      <a:pt x="0" y="96"/>
                    </a:cubicBezTo>
                    <a:cubicBezTo>
                      <a:pt x="13" y="63"/>
                      <a:pt x="13" y="63"/>
                      <a:pt x="13" y="63"/>
                    </a:cubicBezTo>
                    <a:cubicBezTo>
                      <a:pt x="43" y="76"/>
                      <a:pt x="43" y="76"/>
                      <a:pt x="43" y="76"/>
                    </a:cubicBezTo>
                    <a:cubicBezTo>
                      <a:pt x="51" y="62"/>
                      <a:pt x="62" y="51"/>
                      <a:pt x="75" y="43"/>
                    </a:cubicBezTo>
                    <a:cubicBezTo>
                      <a:pt x="63" y="14"/>
                      <a:pt x="63" y="14"/>
                      <a:pt x="63" y="14"/>
                    </a:cubicBezTo>
                    <a:cubicBezTo>
                      <a:pt x="96" y="0"/>
                      <a:pt x="96" y="0"/>
                      <a:pt x="96" y="0"/>
                    </a:cubicBezTo>
                    <a:cubicBezTo>
                      <a:pt x="108" y="29"/>
                      <a:pt x="108" y="29"/>
                      <a:pt x="108" y="29"/>
                    </a:cubicBezTo>
                    <a:cubicBezTo>
                      <a:pt x="123" y="26"/>
                      <a:pt x="139" y="26"/>
                      <a:pt x="154" y="29"/>
                    </a:cubicBezTo>
                    <a:cubicBezTo>
                      <a:pt x="166" y="0"/>
                      <a:pt x="166" y="0"/>
                      <a:pt x="166" y="0"/>
                    </a:cubicBezTo>
                    <a:cubicBezTo>
                      <a:pt x="199" y="14"/>
                      <a:pt x="199" y="14"/>
                      <a:pt x="199" y="14"/>
                    </a:cubicBezTo>
                    <a:cubicBezTo>
                      <a:pt x="187" y="43"/>
                      <a:pt x="187" y="43"/>
                      <a:pt x="187" y="43"/>
                    </a:cubicBezTo>
                    <a:cubicBezTo>
                      <a:pt x="201" y="51"/>
                      <a:pt x="212" y="63"/>
                      <a:pt x="220" y="76"/>
                    </a:cubicBezTo>
                    <a:close/>
                    <a:moveTo>
                      <a:pt x="74" y="108"/>
                    </a:moveTo>
                    <a:cubicBezTo>
                      <a:pt x="61" y="139"/>
                      <a:pt x="76" y="176"/>
                      <a:pt x="107" y="189"/>
                    </a:cubicBezTo>
                    <a:cubicBezTo>
                      <a:pt x="139" y="202"/>
                      <a:pt x="176" y="187"/>
                      <a:pt x="189" y="155"/>
                    </a:cubicBezTo>
                    <a:cubicBezTo>
                      <a:pt x="202" y="124"/>
                      <a:pt x="187" y="87"/>
                      <a:pt x="155" y="74"/>
                    </a:cubicBezTo>
                    <a:cubicBezTo>
                      <a:pt x="123" y="61"/>
                      <a:pt x="87" y="76"/>
                      <a:pt x="74" y="108"/>
                    </a:cubicBezTo>
                    <a:close/>
                    <a:moveTo>
                      <a:pt x="148" y="148"/>
                    </a:moveTo>
                    <a:cubicBezTo>
                      <a:pt x="139" y="157"/>
                      <a:pt x="124" y="157"/>
                      <a:pt x="115" y="148"/>
                    </a:cubicBezTo>
                    <a:cubicBezTo>
                      <a:pt x="105" y="139"/>
                      <a:pt x="105" y="124"/>
                      <a:pt x="115" y="115"/>
                    </a:cubicBezTo>
                    <a:cubicBezTo>
                      <a:pt x="124" y="106"/>
                      <a:pt x="139" y="106"/>
                      <a:pt x="148" y="115"/>
                    </a:cubicBezTo>
                    <a:cubicBezTo>
                      <a:pt x="157" y="124"/>
                      <a:pt x="157" y="139"/>
                      <a:pt x="148" y="148"/>
                    </a:cubicBezTo>
                    <a:close/>
                  </a:path>
                </a:pathLst>
              </a:custGeom>
              <a:solidFill>
                <a:srgbClr val="00A5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800" b="0" i="0" u="none" strike="noStrike" kern="0" cap="none" spc="0" normalizeH="0" baseline="0" noProof="0" dirty="0" smtClean="0">
                  <a:ln>
                    <a:noFill/>
                  </a:ln>
                  <a:solidFill>
                    <a:srgbClr val="7F7F7F"/>
                  </a:solidFill>
                  <a:effectLst/>
                  <a:uLnTx/>
                  <a:uFillTx/>
                  <a:ea typeface="Arial Unicode MS" pitchFamily="34" charset="-128"/>
                  <a:cs typeface="Arial Unicode MS" pitchFamily="34" charset="-128"/>
                </a:endParaRPr>
              </a:p>
            </p:txBody>
          </p:sp>
          <p:sp>
            <p:nvSpPr>
              <p:cNvPr id="259" name="Freeform 74">
                <a:extLst>
                  <a:ext uri="{FF2B5EF4-FFF2-40B4-BE49-F238E27FC236}">
                    <a16:creationId xmlns:a16="http://schemas.microsoft.com/office/drawing/2014/main" xmlns="" id="{B3093A30-35CE-475D-B695-2055863D1DD6}"/>
                  </a:ext>
                </a:extLst>
              </p:cNvPr>
              <p:cNvSpPr>
                <a:spLocks noChangeAspect="1" noEditPoints="1"/>
              </p:cNvSpPr>
              <p:nvPr/>
            </p:nvSpPr>
            <p:spPr bwMode="gray">
              <a:xfrm>
                <a:off x="1446793" y="4242472"/>
                <a:ext cx="170909" cy="172004"/>
              </a:xfrm>
              <a:custGeom>
                <a:avLst/>
                <a:gdLst>
                  <a:gd name="T0" fmla="*/ 220 w 263"/>
                  <a:gd name="T1" fmla="*/ 76 h 263"/>
                  <a:gd name="T2" fmla="*/ 249 w 263"/>
                  <a:gd name="T3" fmla="*/ 63 h 263"/>
                  <a:gd name="T4" fmla="*/ 263 w 263"/>
                  <a:gd name="T5" fmla="*/ 96 h 263"/>
                  <a:gd name="T6" fmla="*/ 233 w 263"/>
                  <a:gd name="T7" fmla="*/ 108 h 263"/>
                  <a:gd name="T8" fmla="*/ 234 w 263"/>
                  <a:gd name="T9" fmla="*/ 155 h 263"/>
                  <a:gd name="T10" fmla="*/ 263 w 263"/>
                  <a:gd name="T11" fmla="*/ 167 h 263"/>
                  <a:gd name="T12" fmla="*/ 249 w 263"/>
                  <a:gd name="T13" fmla="*/ 200 h 263"/>
                  <a:gd name="T14" fmla="*/ 220 w 263"/>
                  <a:gd name="T15" fmla="*/ 188 h 263"/>
                  <a:gd name="T16" fmla="*/ 187 w 263"/>
                  <a:gd name="T17" fmla="*/ 220 h 263"/>
                  <a:gd name="T18" fmla="*/ 199 w 263"/>
                  <a:gd name="T19" fmla="*/ 249 h 263"/>
                  <a:gd name="T20" fmla="*/ 166 w 263"/>
                  <a:gd name="T21" fmla="*/ 263 h 263"/>
                  <a:gd name="T22" fmla="*/ 154 w 263"/>
                  <a:gd name="T23" fmla="*/ 234 h 263"/>
                  <a:gd name="T24" fmla="*/ 108 w 263"/>
                  <a:gd name="T25" fmla="*/ 234 h 263"/>
                  <a:gd name="T26" fmla="*/ 96 w 263"/>
                  <a:gd name="T27" fmla="*/ 263 h 263"/>
                  <a:gd name="T28" fmla="*/ 63 w 263"/>
                  <a:gd name="T29" fmla="*/ 249 h 263"/>
                  <a:gd name="T30" fmla="*/ 75 w 263"/>
                  <a:gd name="T31" fmla="*/ 220 h 263"/>
                  <a:gd name="T32" fmla="*/ 43 w 263"/>
                  <a:gd name="T33" fmla="*/ 188 h 263"/>
                  <a:gd name="T34" fmla="*/ 13 w 263"/>
                  <a:gd name="T35" fmla="*/ 200 h 263"/>
                  <a:gd name="T36" fmla="*/ 0 w 263"/>
                  <a:gd name="T37" fmla="*/ 167 h 263"/>
                  <a:gd name="T38" fmla="*/ 29 w 263"/>
                  <a:gd name="T39" fmla="*/ 155 h 263"/>
                  <a:gd name="T40" fmla="*/ 29 w 263"/>
                  <a:gd name="T41" fmla="*/ 108 h 263"/>
                  <a:gd name="T42" fmla="*/ 0 w 263"/>
                  <a:gd name="T43" fmla="*/ 96 h 263"/>
                  <a:gd name="T44" fmla="*/ 13 w 263"/>
                  <a:gd name="T45" fmla="*/ 63 h 263"/>
                  <a:gd name="T46" fmla="*/ 43 w 263"/>
                  <a:gd name="T47" fmla="*/ 76 h 263"/>
                  <a:gd name="T48" fmla="*/ 75 w 263"/>
                  <a:gd name="T49" fmla="*/ 43 h 263"/>
                  <a:gd name="T50" fmla="*/ 63 w 263"/>
                  <a:gd name="T51" fmla="*/ 14 h 263"/>
                  <a:gd name="T52" fmla="*/ 96 w 263"/>
                  <a:gd name="T53" fmla="*/ 0 h 263"/>
                  <a:gd name="T54" fmla="*/ 108 w 263"/>
                  <a:gd name="T55" fmla="*/ 29 h 263"/>
                  <a:gd name="T56" fmla="*/ 154 w 263"/>
                  <a:gd name="T57" fmla="*/ 29 h 263"/>
                  <a:gd name="T58" fmla="*/ 166 w 263"/>
                  <a:gd name="T59" fmla="*/ 0 h 263"/>
                  <a:gd name="T60" fmla="*/ 199 w 263"/>
                  <a:gd name="T61" fmla="*/ 14 h 263"/>
                  <a:gd name="T62" fmla="*/ 187 w 263"/>
                  <a:gd name="T63" fmla="*/ 43 h 263"/>
                  <a:gd name="T64" fmla="*/ 220 w 263"/>
                  <a:gd name="T65" fmla="*/ 76 h 263"/>
                  <a:gd name="T66" fmla="*/ 74 w 263"/>
                  <a:gd name="T67" fmla="*/ 108 h 263"/>
                  <a:gd name="T68" fmla="*/ 107 w 263"/>
                  <a:gd name="T69" fmla="*/ 189 h 263"/>
                  <a:gd name="T70" fmla="*/ 189 w 263"/>
                  <a:gd name="T71" fmla="*/ 155 h 263"/>
                  <a:gd name="T72" fmla="*/ 155 w 263"/>
                  <a:gd name="T73" fmla="*/ 74 h 263"/>
                  <a:gd name="T74" fmla="*/ 74 w 263"/>
                  <a:gd name="T75" fmla="*/ 108 h 263"/>
                  <a:gd name="T76" fmla="*/ 148 w 263"/>
                  <a:gd name="T77" fmla="*/ 148 h 263"/>
                  <a:gd name="T78" fmla="*/ 115 w 263"/>
                  <a:gd name="T79" fmla="*/ 148 h 263"/>
                  <a:gd name="T80" fmla="*/ 115 w 263"/>
                  <a:gd name="T81" fmla="*/ 115 h 263"/>
                  <a:gd name="T82" fmla="*/ 148 w 263"/>
                  <a:gd name="T83" fmla="*/ 115 h 263"/>
                  <a:gd name="T84" fmla="*/ 148 w 263"/>
                  <a:gd name="T85" fmla="*/ 14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3" h="263">
                    <a:moveTo>
                      <a:pt x="220" y="76"/>
                    </a:moveTo>
                    <a:cubicBezTo>
                      <a:pt x="249" y="63"/>
                      <a:pt x="249" y="63"/>
                      <a:pt x="249" y="63"/>
                    </a:cubicBezTo>
                    <a:cubicBezTo>
                      <a:pt x="263" y="96"/>
                      <a:pt x="263" y="96"/>
                      <a:pt x="263" y="96"/>
                    </a:cubicBezTo>
                    <a:cubicBezTo>
                      <a:pt x="233" y="108"/>
                      <a:pt x="233" y="108"/>
                      <a:pt x="233" y="108"/>
                    </a:cubicBezTo>
                    <a:cubicBezTo>
                      <a:pt x="237" y="123"/>
                      <a:pt x="237" y="139"/>
                      <a:pt x="234" y="155"/>
                    </a:cubicBezTo>
                    <a:cubicBezTo>
                      <a:pt x="263" y="167"/>
                      <a:pt x="263" y="167"/>
                      <a:pt x="263" y="167"/>
                    </a:cubicBezTo>
                    <a:cubicBezTo>
                      <a:pt x="249" y="200"/>
                      <a:pt x="249" y="200"/>
                      <a:pt x="249" y="200"/>
                    </a:cubicBezTo>
                    <a:cubicBezTo>
                      <a:pt x="220" y="188"/>
                      <a:pt x="220" y="188"/>
                      <a:pt x="220" y="188"/>
                    </a:cubicBezTo>
                    <a:cubicBezTo>
                      <a:pt x="211" y="201"/>
                      <a:pt x="200" y="212"/>
                      <a:pt x="187" y="220"/>
                    </a:cubicBezTo>
                    <a:cubicBezTo>
                      <a:pt x="199" y="249"/>
                      <a:pt x="199" y="249"/>
                      <a:pt x="199" y="249"/>
                    </a:cubicBezTo>
                    <a:cubicBezTo>
                      <a:pt x="166" y="263"/>
                      <a:pt x="166" y="263"/>
                      <a:pt x="166" y="263"/>
                    </a:cubicBezTo>
                    <a:cubicBezTo>
                      <a:pt x="154" y="234"/>
                      <a:pt x="154" y="234"/>
                      <a:pt x="154" y="234"/>
                    </a:cubicBezTo>
                    <a:cubicBezTo>
                      <a:pt x="139" y="237"/>
                      <a:pt x="124" y="237"/>
                      <a:pt x="108" y="234"/>
                    </a:cubicBezTo>
                    <a:cubicBezTo>
                      <a:pt x="96" y="263"/>
                      <a:pt x="96" y="263"/>
                      <a:pt x="96" y="263"/>
                    </a:cubicBezTo>
                    <a:cubicBezTo>
                      <a:pt x="63" y="249"/>
                      <a:pt x="63" y="249"/>
                      <a:pt x="63" y="249"/>
                    </a:cubicBezTo>
                    <a:cubicBezTo>
                      <a:pt x="75" y="220"/>
                      <a:pt x="75" y="220"/>
                      <a:pt x="75" y="220"/>
                    </a:cubicBezTo>
                    <a:cubicBezTo>
                      <a:pt x="62" y="212"/>
                      <a:pt x="51" y="200"/>
                      <a:pt x="43" y="188"/>
                    </a:cubicBezTo>
                    <a:cubicBezTo>
                      <a:pt x="13" y="200"/>
                      <a:pt x="13" y="200"/>
                      <a:pt x="13" y="200"/>
                    </a:cubicBezTo>
                    <a:cubicBezTo>
                      <a:pt x="0" y="167"/>
                      <a:pt x="0" y="167"/>
                      <a:pt x="0" y="167"/>
                    </a:cubicBezTo>
                    <a:cubicBezTo>
                      <a:pt x="29" y="155"/>
                      <a:pt x="29" y="155"/>
                      <a:pt x="29" y="155"/>
                    </a:cubicBezTo>
                    <a:cubicBezTo>
                      <a:pt x="26" y="140"/>
                      <a:pt x="25" y="124"/>
                      <a:pt x="29" y="108"/>
                    </a:cubicBezTo>
                    <a:cubicBezTo>
                      <a:pt x="0" y="96"/>
                      <a:pt x="0" y="96"/>
                      <a:pt x="0" y="96"/>
                    </a:cubicBezTo>
                    <a:cubicBezTo>
                      <a:pt x="13" y="63"/>
                      <a:pt x="13" y="63"/>
                      <a:pt x="13" y="63"/>
                    </a:cubicBezTo>
                    <a:cubicBezTo>
                      <a:pt x="43" y="76"/>
                      <a:pt x="43" y="76"/>
                      <a:pt x="43" y="76"/>
                    </a:cubicBezTo>
                    <a:cubicBezTo>
                      <a:pt x="51" y="62"/>
                      <a:pt x="62" y="51"/>
                      <a:pt x="75" y="43"/>
                    </a:cubicBezTo>
                    <a:cubicBezTo>
                      <a:pt x="63" y="14"/>
                      <a:pt x="63" y="14"/>
                      <a:pt x="63" y="14"/>
                    </a:cubicBezTo>
                    <a:cubicBezTo>
                      <a:pt x="96" y="0"/>
                      <a:pt x="96" y="0"/>
                      <a:pt x="96" y="0"/>
                    </a:cubicBezTo>
                    <a:cubicBezTo>
                      <a:pt x="108" y="29"/>
                      <a:pt x="108" y="29"/>
                      <a:pt x="108" y="29"/>
                    </a:cubicBezTo>
                    <a:cubicBezTo>
                      <a:pt x="123" y="26"/>
                      <a:pt x="139" y="26"/>
                      <a:pt x="154" y="29"/>
                    </a:cubicBezTo>
                    <a:cubicBezTo>
                      <a:pt x="166" y="0"/>
                      <a:pt x="166" y="0"/>
                      <a:pt x="166" y="0"/>
                    </a:cubicBezTo>
                    <a:cubicBezTo>
                      <a:pt x="199" y="14"/>
                      <a:pt x="199" y="14"/>
                      <a:pt x="199" y="14"/>
                    </a:cubicBezTo>
                    <a:cubicBezTo>
                      <a:pt x="187" y="43"/>
                      <a:pt x="187" y="43"/>
                      <a:pt x="187" y="43"/>
                    </a:cubicBezTo>
                    <a:cubicBezTo>
                      <a:pt x="201" y="51"/>
                      <a:pt x="212" y="63"/>
                      <a:pt x="220" y="76"/>
                    </a:cubicBezTo>
                    <a:close/>
                    <a:moveTo>
                      <a:pt x="74" y="108"/>
                    </a:moveTo>
                    <a:cubicBezTo>
                      <a:pt x="61" y="139"/>
                      <a:pt x="76" y="176"/>
                      <a:pt x="107" y="189"/>
                    </a:cubicBezTo>
                    <a:cubicBezTo>
                      <a:pt x="139" y="202"/>
                      <a:pt x="176" y="187"/>
                      <a:pt x="189" y="155"/>
                    </a:cubicBezTo>
                    <a:cubicBezTo>
                      <a:pt x="202" y="124"/>
                      <a:pt x="187" y="87"/>
                      <a:pt x="155" y="74"/>
                    </a:cubicBezTo>
                    <a:cubicBezTo>
                      <a:pt x="123" y="61"/>
                      <a:pt x="87" y="76"/>
                      <a:pt x="74" y="108"/>
                    </a:cubicBezTo>
                    <a:close/>
                    <a:moveTo>
                      <a:pt x="148" y="148"/>
                    </a:moveTo>
                    <a:cubicBezTo>
                      <a:pt x="139" y="157"/>
                      <a:pt x="124" y="157"/>
                      <a:pt x="115" y="148"/>
                    </a:cubicBezTo>
                    <a:cubicBezTo>
                      <a:pt x="105" y="139"/>
                      <a:pt x="105" y="124"/>
                      <a:pt x="115" y="115"/>
                    </a:cubicBezTo>
                    <a:cubicBezTo>
                      <a:pt x="124" y="106"/>
                      <a:pt x="139" y="106"/>
                      <a:pt x="148" y="115"/>
                    </a:cubicBezTo>
                    <a:cubicBezTo>
                      <a:pt x="157" y="124"/>
                      <a:pt x="157" y="139"/>
                      <a:pt x="148" y="148"/>
                    </a:cubicBezTo>
                    <a:close/>
                  </a:path>
                </a:pathLst>
              </a:custGeom>
              <a:solidFill>
                <a:srgbClr val="00A5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800" b="0" i="0" u="none" strike="noStrike" kern="0" cap="none" spc="0" normalizeH="0" baseline="0" noProof="0" dirty="0" smtClean="0">
                  <a:ln>
                    <a:noFill/>
                  </a:ln>
                  <a:solidFill>
                    <a:srgbClr val="7F7F7F"/>
                  </a:solidFill>
                  <a:effectLst/>
                  <a:uLnTx/>
                  <a:uFillTx/>
                  <a:ea typeface="Arial Unicode MS" pitchFamily="34" charset="-128"/>
                  <a:cs typeface="Arial Unicode MS" pitchFamily="34" charset="-128"/>
                </a:endParaRPr>
              </a:p>
            </p:txBody>
          </p:sp>
          <p:sp>
            <p:nvSpPr>
              <p:cNvPr id="260" name="Freeform 75">
                <a:extLst>
                  <a:ext uri="{FF2B5EF4-FFF2-40B4-BE49-F238E27FC236}">
                    <a16:creationId xmlns:a16="http://schemas.microsoft.com/office/drawing/2014/main" xmlns="" id="{1AA91974-F0B2-4ED6-8549-E548E1CE5513}"/>
                  </a:ext>
                </a:extLst>
              </p:cNvPr>
              <p:cNvSpPr>
                <a:spLocks noChangeAspect="1" noEditPoints="1"/>
              </p:cNvSpPr>
              <p:nvPr/>
            </p:nvSpPr>
            <p:spPr bwMode="gray">
              <a:xfrm>
                <a:off x="1446793" y="4015315"/>
                <a:ext cx="170909" cy="172004"/>
              </a:xfrm>
              <a:custGeom>
                <a:avLst/>
                <a:gdLst>
                  <a:gd name="T0" fmla="*/ 220 w 263"/>
                  <a:gd name="T1" fmla="*/ 76 h 263"/>
                  <a:gd name="T2" fmla="*/ 249 w 263"/>
                  <a:gd name="T3" fmla="*/ 63 h 263"/>
                  <a:gd name="T4" fmla="*/ 263 w 263"/>
                  <a:gd name="T5" fmla="*/ 96 h 263"/>
                  <a:gd name="T6" fmla="*/ 233 w 263"/>
                  <a:gd name="T7" fmla="*/ 108 h 263"/>
                  <a:gd name="T8" fmla="*/ 234 w 263"/>
                  <a:gd name="T9" fmla="*/ 155 h 263"/>
                  <a:gd name="T10" fmla="*/ 263 w 263"/>
                  <a:gd name="T11" fmla="*/ 167 h 263"/>
                  <a:gd name="T12" fmla="*/ 249 w 263"/>
                  <a:gd name="T13" fmla="*/ 200 h 263"/>
                  <a:gd name="T14" fmla="*/ 220 w 263"/>
                  <a:gd name="T15" fmla="*/ 188 h 263"/>
                  <a:gd name="T16" fmla="*/ 187 w 263"/>
                  <a:gd name="T17" fmla="*/ 220 h 263"/>
                  <a:gd name="T18" fmla="*/ 199 w 263"/>
                  <a:gd name="T19" fmla="*/ 249 h 263"/>
                  <a:gd name="T20" fmla="*/ 166 w 263"/>
                  <a:gd name="T21" fmla="*/ 263 h 263"/>
                  <a:gd name="T22" fmla="*/ 154 w 263"/>
                  <a:gd name="T23" fmla="*/ 234 h 263"/>
                  <a:gd name="T24" fmla="*/ 108 w 263"/>
                  <a:gd name="T25" fmla="*/ 234 h 263"/>
                  <a:gd name="T26" fmla="*/ 96 w 263"/>
                  <a:gd name="T27" fmla="*/ 263 h 263"/>
                  <a:gd name="T28" fmla="*/ 63 w 263"/>
                  <a:gd name="T29" fmla="*/ 249 h 263"/>
                  <a:gd name="T30" fmla="*/ 75 w 263"/>
                  <a:gd name="T31" fmla="*/ 220 h 263"/>
                  <a:gd name="T32" fmla="*/ 43 w 263"/>
                  <a:gd name="T33" fmla="*/ 188 h 263"/>
                  <a:gd name="T34" fmla="*/ 13 w 263"/>
                  <a:gd name="T35" fmla="*/ 200 h 263"/>
                  <a:gd name="T36" fmla="*/ 0 w 263"/>
                  <a:gd name="T37" fmla="*/ 167 h 263"/>
                  <a:gd name="T38" fmla="*/ 29 w 263"/>
                  <a:gd name="T39" fmla="*/ 155 h 263"/>
                  <a:gd name="T40" fmla="*/ 29 w 263"/>
                  <a:gd name="T41" fmla="*/ 108 h 263"/>
                  <a:gd name="T42" fmla="*/ 0 w 263"/>
                  <a:gd name="T43" fmla="*/ 96 h 263"/>
                  <a:gd name="T44" fmla="*/ 13 w 263"/>
                  <a:gd name="T45" fmla="*/ 63 h 263"/>
                  <a:gd name="T46" fmla="*/ 43 w 263"/>
                  <a:gd name="T47" fmla="*/ 76 h 263"/>
                  <a:gd name="T48" fmla="*/ 75 w 263"/>
                  <a:gd name="T49" fmla="*/ 43 h 263"/>
                  <a:gd name="T50" fmla="*/ 63 w 263"/>
                  <a:gd name="T51" fmla="*/ 14 h 263"/>
                  <a:gd name="T52" fmla="*/ 96 w 263"/>
                  <a:gd name="T53" fmla="*/ 0 h 263"/>
                  <a:gd name="T54" fmla="*/ 108 w 263"/>
                  <a:gd name="T55" fmla="*/ 29 h 263"/>
                  <a:gd name="T56" fmla="*/ 154 w 263"/>
                  <a:gd name="T57" fmla="*/ 29 h 263"/>
                  <a:gd name="T58" fmla="*/ 166 w 263"/>
                  <a:gd name="T59" fmla="*/ 0 h 263"/>
                  <a:gd name="T60" fmla="*/ 199 w 263"/>
                  <a:gd name="T61" fmla="*/ 14 h 263"/>
                  <a:gd name="T62" fmla="*/ 187 w 263"/>
                  <a:gd name="T63" fmla="*/ 43 h 263"/>
                  <a:gd name="T64" fmla="*/ 220 w 263"/>
                  <a:gd name="T65" fmla="*/ 76 h 263"/>
                  <a:gd name="T66" fmla="*/ 74 w 263"/>
                  <a:gd name="T67" fmla="*/ 108 h 263"/>
                  <a:gd name="T68" fmla="*/ 107 w 263"/>
                  <a:gd name="T69" fmla="*/ 189 h 263"/>
                  <a:gd name="T70" fmla="*/ 189 w 263"/>
                  <a:gd name="T71" fmla="*/ 155 h 263"/>
                  <a:gd name="T72" fmla="*/ 155 w 263"/>
                  <a:gd name="T73" fmla="*/ 74 h 263"/>
                  <a:gd name="T74" fmla="*/ 74 w 263"/>
                  <a:gd name="T75" fmla="*/ 108 h 263"/>
                  <a:gd name="T76" fmla="*/ 148 w 263"/>
                  <a:gd name="T77" fmla="*/ 148 h 263"/>
                  <a:gd name="T78" fmla="*/ 115 w 263"/>
                  <a:gd name="T79" fmla="*/ 148 h 263"/>
                  <a:gd name="T80" fmla="*/ 115 w 263"/>
                  <a:gd name="T81" fmla="*/ 115 h 263"/>
                  <a:gd name="T82" fmla="*/ 148 w 263"/>
                  <a:gd name="T83" fmla="*/ 115 h 263"/>
                  <a:gd name="T84" fmla="*/ 148 w 263"/>
                  <a:gd name="T85" fmla="*/ 14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3" h="263">
                    <a:moveTo>
                      <a:pt x="220" y="76"/>
                    </a:moveTo>
                    <a:cubicBezTo>
                      <a:pt x="249" y="63"/>
                      <a:pt x="249" y="63"/>
                      <a:pt x="249" y="63"/>
                    </a:cubicBezTo>
                    <a:cubicBezTo>
                      <a:pt x="263" y="96"/>
                      <a:pt x="263" y="96"/>
                      <a:pt x="263" y="96"/>
                    </a:cubicBezTo>
                    <a:cubicBezTo>
                      <a:pt x="233" y="108"/>
                      <a:pt x="233" y="108"/>
                      <a:pt x="233" y="108"/>
                    </a:cubicBezTo>
                    <a:cubicBezTo>
                      <a:pt x="237" y="123"/>
                      <a:pt x="237" y="139"/>
                      <a:pt x="234" y="155"/>
                    </a:cubicBezTo>
                    <a:cubicBezTo>
                      <a:pt x="263" y="167"/>
                      <a:pt x="263" y="167"/>
                      <a:pt x="263" y="167"/>
                    </a:cubicBezTo>
                    <a:cubicBezTo>
                      <a:pt x="249" y="200"/>
                      <a:pt x="249" y="200"/>
                      <a:pt x="249" y="200"/>
                    </a:cubicBezTo>
                    <a:cubicBezTo>
                      <a:pt x="220" y="188"/>
                      <a:pt x="220" y="188"/>
                      <a:pt x="220" y="188"/>
                    </a:cubicBezTo>
                    <a:cubicBezTo>
                      <a:pt x="211" y="201"/>
                      <a:pt x="200" y="212"/>
                      <a:pt x="187" y="220"/>
                    </a:cubicBezTo>
                    <a:cubicBezTo>
                      <a:pt x="199" y="249"/>
                      <a:pt x="199" y="249"/>
                      <a:pt x="199" y="249"/>
                    </a:cubicBezTo>
                    <a:cubicBezTo>
                      <a:pt x="166" y="263"/>
                      <a:pt x="166" y="263"/>
                      <a:pt x="166" y="263"/>
                    </a:cubicBezTo>
                    <a:cubicBezTo>
                      <a:pt x="154" y="234"/>
                      <a:pt x="154" y="234"/>
                      <a:pt x="154" y="234"/>
                    </a:cubicBezTo>
                    <a:cubicBezTo>
                      <a:pt x="139" y="237"/>
                      <a:pt x="124" y="237"/>
                      <a:pt x="108" y="234"/>
                    </a:cubicBezTo>
                    <a:cubicBezTo>
                      <a:pt x="96" y="263"/>
                      <a:pt x="96" y="263"/>
                      <a:pt x="96" y="263"/>
                    </a:cubicBezTo>
                    <a:cubicBezTo>
                      <a:pt x="63" y="249"/>
                      <a:pt x="63" y="249"/>
                      <a:pt x="63" y="249"/>
                    </a:cubicBezTo>
                    <a:cubicBezTo>
                      <a:pt x="75" y="220"/>
                      <a:pt x="75" y="220"/>
                      <a:pt x="75" y="220"/>
                    </a:cubicBezTo>
                    <a:cubicBezTo>
                      <a:pt x="62" y="212"/>
                      <a:pt x="51" y="200"/>
                      <a:pt x="43" y="188"/>
                    </a:cubicBezTo>
                    <a:cubicBezTo>
                      <a:pt x="13" y="200"/>
                      <a:pt x="13" y="200"/>
                      <a:pt x="13" y="200"/>
                    </a:cubicBezTo>
                    <a:cubicBezTo>
                      <a:pt x="0" y="167"/>
                      <a:pt x="0" y="167"/>
                      <a:pt x="0" y="167"/>
                    </a:cubicBezTo>
                    <a:cubicBezTo>
                      <a:pt x="29" y="155"/>
                      <a:pt x="29" y="155"/>
                      <a:pt x="29" y="155"/>
                    </a:cubicBezTo>
                    <a:cubicBezTo>
                      <a:pt x="26" y="140"/>
                      <a:pt x="25" y="124"/>
                      <a:pt x="29" y="108"/>
                    </a:cubicBezTo>
                    <a:cubicBezTo>
                      <a:pt x="0" y="96"/>
                      <a:pt x="0" y="96"/>
                      <a:pt x="0" y="96"/>
                    </a:cubicBezTo>
                    <a:cubicBezTo>
                      <a:pt x="13" y="63"/>
                      <a:pt x="13" y="63"/>
                      <a:pt x="13" y="63"/>
                    </a:cubicBezTo>
                    <a:cubicBezTo>
                      <a:pt x="43" y="76"/>
                      <a:pt x="43" y="76"/>
                      <a:pt x="43" y="76"/>
                    </a:cubicBezTo>
                    <a:cubicBezTo>
                      <a:pt x="51" y="62"/>
                      <a:pt x="62" y="51"/>
                      <a:pt x="75" y="43"/>
                    </a:cubicBezTo>
                    <a:cubicBezTo>
                      <a:pt x="63" y="14"/>
                      <a:pt x="63" y="14"/>
                      <a:pt x="63" y="14"/>
                    </a:cubicBezTo>
                    <a:cubicBezTo>
                      <a:pt x="96" y="0"/>
                      <a:pt x="96" y="0"/>
                      <a:pt x="96" y="0"/>
                    </a:cubicBezTo>
                    <a:cubicBezTo>
                      <a:pt x="108" y="29"/>
                      <a:pt x="108" y="29"/>
                      <a:pt x="108" y="29"/>
                    </a:cubicBezTo>
                    <a:cubicBezTo>
                      <a:pt x="123" y="26"/>
                      <a:pt x="139" y="26"/>
                      <a:pt x="154" y="29"/>
                    </a:cubicBezTo>
                    <a:cubicBezTo>
                      <a:pt x="166" y="0"/>
                      <a:pt x="166" y="0"/>
                      <a:pt x="166" y="0"/>
                    </a:cubicBezTo>
                    <a:cubicBezTo>
                      <a:pt x="199" y="14"/>
                      <a:pt x="199" y="14"/>
                      <a:pt x="199" y="14"/>
                    </a:cubicBezTo>
                    <a:cubicBezTo>
                      <a:pt x="187" y="43"/>
                      <a:pt x="187" y="43"/>
                      <a:pt x="187" y="43"/>
                    </a:cubicBezTo>
                    <a:cubicBezTo>
                      <a:pt x="201" y="51"/>
                      <a:pt x="212" y="63"/>
                      <a:pt x="220" y="76"/>
                    </a:cubicBezTo>
                    <a:close/>
                    <a:moveTo>
                      <a:pt x="74" y="108"/>
                    </a:moveTo>
                    <a:cubicBezTo>
                      <a:pt x="61" y="139"/>
                      <a:pt x="76" y="176"/>
                      <a:pt x="107" y="189"/>
                    </a:cubicBezTo>
                    <a:cubicBezTo>
                      <a:pt x="139" y="202"/>
                      <a:pt x="176" y="187"/>
                      <a:pt x="189" y="155"/>
                    </a:cubicBezTo>
                    <a:cubicBezTo>
                      <a:pt x="202" y="124"/>
                      <a:pt x="187" y="87"/>
                      <a:pt x="155" y="74"/>
                    </a:cubicBezTo>
                    <a:cubicBezTo>
                      <a:pt x="123" y="61"/>
                      <a:pt x="87" y="76"/>
                      <a:pt x="74" y="108"/>
                    </a:cubicBezTo>
                    <a:close/>
                    <a:moveTo>
                      <a:pt x="148" y="148"/>
                    </a:moveTo>
                    <a:cubicBezTo>
                      <a:pt x="139" y="157"/>
                      <a:pt x="124" y="157"/>
                      <a:pt x="115" y="148"/>
                    </a:cubicBezTo>
                    <a:cubicBezTo>
                      <a:pt x="105" y="139"/>
                      <a:pt x="105" y="124"/>
                      <a:pt x="115" y="115"/>
                    </a:cubicBezTo>
                    <a:cubicBezTo>
                      <a:pt x="124" y="106"/>
                      <a:pt x="139" y="106"/>
                      <a:pt x="148" y="115"/>
                    </a:cubicBezTo>
                    <a:cubicBezTo>
                      <a:pt x="157" y="124"/>
                      <a:pt x="157" y="139"/>
                      <a:pt x="148" y="148"/>
                    </a:cubicBezTo>
                    <a:close/>
                  </a:path>
                </a:pathLst>
              </a:custGeom>
              <a:solidFill>
                <a:srgbClr val="00A5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800" b="0" i="0" u="none" strike="noStrike" kern="0" cap="none" spc="0" normalizeH="0" baseline="0" noProof="0" dirty="0" smtClean="0">
                  <a:ln>
                    <a:noFill/>
                  </a:ln>
                  <a:solidFill>
                    <a:srgbClr val="7F7F7F"/>
                  </a:solidFill>
                  <a:effectLst/>
                  <a:uLnTx/>
                  <a:uFillTx/>
                  <a:ea typeface="Arial Unicode MS" pitchFamily="34" charset="-128"/>
                  <a:cs typeface="Arial Unicode MS" pitchFamily="34" charset="-128"/>
                </a:endParaRPr>
              </a:p>
            </p:txBody>
          </p:sp>
        </p:grpSp>
        <p:sp>
          <p:nvSpPr>
            <p:cNvPr id="179" name="TextBox 178">
              <a:extLst>
                <a:ext uri="{FF2B5EF4-FFF2-40B4-BE49-F238E27FC236}">
                  <a16:creationId xmlns:a16="http://schemas.microsoft.com/office/drawing/2014/main" xmlns="" id="{276CB7EF-EBC9-49E1-AFFA-DD005ABEB182}"/>
                </a:ext>
              </a:extLst>
            </p:cNvPr>
            <p:cNvSpPr txBox="1"/>
            <p:nvPr/>
          </p:nvSpPr>
          <p:spPr bwMode="gray">
            <a:xfrm>
              <a:off x="4228201" y="3687494"/>
              <a:ext cx="524504" cy="230832"/>
            </a:xfrm>
            <a:prstGeom prst="rect">
              <a:avLst/>
            </a:prstGeom>
            <a:noFill/>
            <a:effectLst/>
          </p:spPr>
          <p:txBody>
            <a:bodyPr wrap="none" rtlCol="0">
              <a:spAutoFit/>
            </a:bodyPr>
            <a:lstStyle>
              <a:defPPr>
                <a:defRPr lang="en-US"/>
              </a:defPPr>
              <a:lvl1pPr>
                <a:defRPr sz="900">
                  <a:solidFill>
                    <a:srgbClr val="FFFFFF">
                      <a:lumMod val="50000"/>
                    </a:srgbClr>
                  </a:solidFill>
                  <a:latin typeface="Arial" panose="020B0604020202020204" pitchFamily="34" charset="0"/>
                  <a:cs typeface="Arial" panose="020B0604020202020204" pitchFamily="34" charset="0"/>
                </a:defRPr>
              </a:lvl1p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000" b="0" i="0" u="none" strike="noStrike" kern="0" cap="none" spc="0" normalizeH="0" baseline="0" noProof="0" dirty="0">
                  <a:ln>
                    <a:noFill/>
                  </a:ln>
                  <a:solidFill>
                    <a:schemeClr val="tx1"/>
                  </a:solidFill>
                  <a:effectLst/>
                  <a:uLnTx/>
                  <a:uFillTx/>
                  <a:latin typeface="Arial" panose="020B0604020202020204" pitchFamily="34" charset="0"/>
                  <a:ea typeface="Arial Unicode MS" pitchFamily="34" charset="-128"/>
                  <a:cs typeface="Arial" panose="020B0604020202020204" pitchFamily="34" charset="0"/>
                </a:rPr>
                <a:t>iPaaS</a:t>
              </a:r>
            </a:p>
          </p:txBody>
        </p:sp>
        <p:cxnSp>
          <p:nvCxnSpPr>
            <p:cNvPr id="180" name="Straight Connector 179">
              <a:extLst>
                <a:ext uri="{FF2B5EF4-FFF2-40B4-BE49-F238E27FC236}">
                  <a16:creationId xmlns:a16="http://schemas.microsoft.com/office/drawing/2014/main" xmlns="" id="{4E8EA92B-9119-4AAF-A641-8ACEB4BC499D}"/>
                </a:ext>
              </a:extLst>
            </p:cNvPr>
            <p:cNvCxnSpPr>
              <a:cxnSpLocks/>
              <a:stCxn id="267" idx="2"/>
              <a:endCxn id="257" idx="24"/>
            </p:cNvCxnSpPr>
            <p:nvPr/>
          </p:nvCxnSpPr>
          <p:spPr bwMode="gray">
            <a:xfrm flipH="1">
              <a:off x="4446684" y="3108246"/>
              <a:ext cx="70285" cy="156272"/>
            </a:xfrm>
            <a:prstGeom prst="line">
              <a:avLst/>
            </a:prstGeom>
            <a:solidFill>
              <a:srgbClr val="00529B"/>
            </a:solidFill>
            <a:ln w="12700" cap="flat" cmpd="sng" algn="ctr">
              <a:solidFill>
                <a:srgbClr val="FF540A"/>
              </a:solidFill>
              <a:prstDash val="solid"/>
              <a:round/>
              <a:headEnd type="diamond" w="med" len="med"/>
              <a:tailEnd type="diamond" w="med" len="med"/>
            </a:ln>
            <a:effectLst/>
          </p:spPr>
        </p:cxnSp>
        <p:cxnSp>
          <p:nvCxnSpPr>
            <p:cNvPr id="182" name="Straight Connector 181">
              <a:extLst>
                <a:ext uri="{FF2B5EF4-FFF2-40B4-BE49-F238E27FC236}">
                  <a16:creationId xmlns:a16="http://schemas.microsoft.com/office/drawing/2014/main" xmlns="" id="{7E69185C-D991-4B08-A8F6-76660159B107}"/>
                </a:ext>
              </a:extLst>
            </p:cNvPr>
            <p:cNvCxnSpPr>
              <a:stCxn id="257" idx="11"/>
              <a:endCxn id="259" idx="27"/>
            </p:cNvCxnSpPr>
            <p:nvPr/>
          </p:nvCxnSpPr>
          <p:spPr bwMode="gray">
            <a:xfrm>
              <a:off x="4498022" y="3389434"/>
              <a:ext cx="216568" cy="94411"/>
            </a:xfrm>
            <a:prstGeom prst="line">
              <a:avLst/>
            </a:prstGeom>
            <a:solidFill>
              <a:srgbClr val="00529B"/>
            </a:solidFill>
            <a:ln w="12700" cap="flat" cmpd="sng" algn="ctr">
              <a:solidFill>
                <a:srgbClr val="FF540A"/>
              </a:solidFill>
              <a:prstDash val="solid"/>
              <a:round/>
              <a:headEnd type="diamond" w="med" len="med"/>
              <a:tailEnd type="diamond" w="med" len="med"/>
            </a:ln>
            <a:effectLst/>
          </p:spPr>
        </p:cxnSp>
        <p:sp>
          <p:nvSpPr>
            <p:cNvPr id="250" name="TextBox 249">
              <a:extLst>
                <a:ext uri="{FF2B5EF4-FFF2-40B4-BE49-F238E27FC236}">
                  <a16:creationId xmlns:a16="http://schemas.microsoft.com/office/drawing/2014/main" xmlns="" id="{653ABE4C-D8EB-4637-9384-751E7FF70ED6}"/>
                </a:ext>
              </a:extLst>
            </p:cNvPr>
            <p:cNvSpPr txBox="1"/>
            <p:nvPr/>
          </p:nvSpPr>
          <p:spPr bwMode="gray">
            <a:xfrm>
              <a:off x="5680498" y="2877414"/>
              <a:ext cx="808235" cy="230832"/>
            </a:xfrm>
            <a:prstGeom prst="rect">
              <a:avLst/>
            </a:prstGeom>
            <a:noFill/>
            <a:effectLst/>
          </p:spPr>
          <p:txBody>
            <a:bodyPr wrap="none" rtlCol="0">
              <a:spAutoFit/>
            </a:bodyPr>
            <a:lstStyle>
              <a:defPPr>
                <a:defRPr lang="en-US"/>
              </a:defPPr>
              <a:lvl1pPr>
                <a:defRPr sz="900">
                  <a:solidFill>
                    <a:srgbClr val="FFFFFF">
                      <a:lumMod val="50000"/>
                    </a:srgbClr>
                  </a:solidFill>
                  <a:latin typeface="Arial" panose="020B0604020202020204" pitchFamily="34" charset="0"/>
                  <a:cs typeface="Arial" panose="020B0604020202020204" pitchFamily="34" charset="0"/>
                </a:defRPr>
              </a:lvl1p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000" b="0" i="0" u="none" strike="noStrike" kern="0" cap="none" spc="0" normalizeH="0" baseline="0" noProof="0" dirty="0">
                  <a:ln>
                    <a:noFill/>
                  </a:ln>
                  <a:solidFill>
                    <a:schemeClr val="tx1"/>
                  </a:solidFill>
                  <a:effectLst/>
                  <a:uLnTx/>
                  <a:uFillTx/>
                  <a:latin typeface="Arial" panose="020B0604020202020204" pitchFamily="34" charset="0"/>
                  <a:ea typeface="Arial Unicode MS" pitchFamily="34" charset="-128"/>
                  <a:cs typeface="Arial" panose="020B0604020202020204" pitchFamily="34" charset="0"/>
                </a:rPr>
                <a:t>Application</a:t>
              </a:r>
            </a:p>
          </p:txBody>
        </p:sp>
        <p:sp>
          <p:nvSpPr>
            <p:cNvPr id="246" name="TextBox 245">
              <a:extLst>
                <a:ext uri="{FF2B5EF4-FFF2-40B4-BE49-F238E27FC236}">
                  <a16:creationId xmlns:a16="http://schemas.microsoft.com/office/drawing/2014/main" xmlns="" id="{67059611-DA11-4245-80CE-C7E6E99FFE23}"/>
                </a:ext>
              </a:extLst>
            </p:cNvPr>
            <p:cNvSpPr txBox="1"/>
            <p:nvPr/>
          </p:nvSpPr>
          <p:spPr bwMode="gray">
            <a:xfrm>
              <a:off x="5518759" y="4537171"/>
              <a:ext cx="1154483" cy="230832"/>
            </a:xfrm>
            <a:prstGeom prst="rect">
              <a:avLst/>
            </a:prstGeom>
            <a:noFill/>
            <a:effectLst/>
          </p:spPr>
          <p:txBody>
            <a:bodyPr wrap="none" rtlCol="0">
              <a:spAutoFit/>
            </a:bodyPr>
            <a:lstStyle>
              <a:defPPr>
                <a:defRPr lang="en-US"/>
              </a:defPPr>
              <a:lvl1pPr>
                <a:defRPr sz="900">
                  <a:solidFill>
                    <a:srgbClr val="FFFFFF">
                      <a:lumMod val="50000"/>
                    </a:srgbClr>
                  </a:solidFill>
                  <a:latin typeface="Arial" panose="020B0604020202020204" pitchFamily="34" charset="0"/>
                  <a:cs typeface="Arial" panose="020B0604020202020204" pitchFamily="34" charset="0"/>
                </a:defRPr>
              </a:lvl1p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000" b="0" i="0" u="none" strike="noStrike" kern="0" cap="none" spc="0" normalizeH="0" baseline="0" noProof="0" dirty="0">
                  <a:ln>
                    <a:noFill/>
                  </a:ln>
                  <a:solidFill>
                    <a:schemeClr val="tx1"/>
                  </a:solidFill>
                  <a:effectLst/>
                  <a:uLnTx/>
                  <a:uFillTx/>
                  <a:latin typeface="Arial" panose="020B0604020202020204" pitchFamily="34" charset="0"/>
                  <a:ea typeface="Arial Unicode MS" pitchFamily="34" charset="-128"/>
                  <a:cs typeface="Arial" panose="020B0604020202020204" pitchFamily="34" charset="0"/>
                </a:rPr>
                <a:t>SaaS Application</a:t>
              </a:r>
            </a:p>
          </p:txBody>
        </p:sp>
        <p:sp>
          <p:nvSpPr>
            <p:cNvPr id="185" name="Rounded Rectangle 103">
              <a:extLst>
                <a:ext uri="{FF2B5EF4-FFF2-40B4-BE49-F238E27FC236}">
                  <a16:creationId xmlns:a16="http://schemas.microsoft.com/office/drawing/2014/main" xmlns="" id="{34C60756-F278-455C-90D7-6C3ABBC70D2E}"/>
                </a:ext>
              </a:extLst>
            </p:cNvPr>
            <p:cNvSpPr/>
            <p:nvPr/>
          </p:nvSpPr>
          <p:spPr bwMode="gray">
            <a:xfrm>
              <a:off x="5517381" y="2288153"/>
              <a:ext cx="1134468" cy="829049"/>
            </a:xfrm>
            <a:prstGeom prst="rect">
              <a:avLst/>
            </a:prstGeom>
            <a:noFill/>
            <a:ln w="12700" cap="flat" cmpd="sng" algn="ctr">
              <a:solidFill>
                <a:srgbClr val="6F7878"/>
              </a:solidFill>
              <a:prstDash val="dash"/>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000" b="0" i="0" u="none" strike="noStrike" kern="0" cap="none" spc="0" normalizeH="0" baseline="0" noProof="0" dirty="0" smtClean="0">
                <a:ln>
                  <a:noFill/>
                </a:ln>
                <a:solidFill>
                  <a:srgbClr val="FFFFFF"/>
                </a:solidFill>
                <a:effectLst/>
                <a:uLnTx/>
                <a:uFillTx/>
                <a:latin typeface="Arial"/>
                <a:ea typeface="Arial Unicode MS"/>
                <a:cs typeface="Arial Unicode MS"/>
              </a:endParaRPr>
            </a:p>
          </p:txBody>
        </p:sp>
        <p:grpSp>
          <p:nvGrpSpPr>
            <p:cNvPr id="186" name="Group 185">
              <a:extLst>
                <a:ext uri="{FF2B5EF4-FFF2-40B4-BE49-F238E27FC236}">
                  <a16:creationId xmlns:a16="http://schemas.microsoft.com/office/drawing/2014/main" xmlns="" id="{7D7B9B94-744A-4A78-A3D8-E0AB9CED0B86}"/>
                </a:ext>
              </a:extLst>
            </p:cNvPr>
            <p:cNvGrpSpPr/>
            <p:nvPr/>
          </p:nvGrpSpPr>
          <p:grpSpPr bwMode="gray">
            <a:xfrm>
              <a:off x="6281070" y="3895112"/>
              <a:ext cx="305591" cy="298983"/>
              <a:chOff x="1195881" y="3416593"/>
              <a:chExt cx="305591" cy="298983"/>
            </a:xfrm>
          </p:grpSpPr>
          <p:sp>
            <p:nvSpPr>
              <p:cNvPr id="242" name="Rectangle 241">
                <a:extLst>
                  <a:ext uri="{FF2B5EF4-FFF2-40B4-BE49-F238E27FC236}">
                    <a16:creationId xmlns:a16="http://schemas.microsoft.com/office/drawing/2014/main" xmlns="" id="{13C9D821-9B79-492D-B4AD-36FF5503679C}"/>
                  </a:ext>
                </a:extLst>
              </p:cNvPr>
              <p:cNvSpPr/>
              <p:nvPr/>
            </p:nvSpPr>
            <p:spPr bwMode="gray">
              <a:xfrm>
                <a:off x="1195881" y="3416593"/>
                <a:ext cx="305591" cy="298983"/>
              </a:xfrm>
              <a:prstGeom prst="rect">
                <a:avLst/>
              </a:prstGeom>
              <a:solidFill>
                <a:srgbClr val="FFFFFF"/>
              </a:solidFill>
              <a:ln w="9525" cap="flat" cmpd="sng" algn="ctr">
                <a:solidFill>
                  <a:srgbClr val="999999"/>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endParaRPr>
              </a:p>
            </p:txBody>
          </p:sp>
          <p:sp>
            <p:nvSpPr>
              <p:cNvPr id="243" name="Freeform 105">
                <a:extLst>
                  <a:ext uri="{FF2B5EF4-FFF2-40B4-BE49-F238E27FC236}">
                    <a16:creationId xmlns:a16="http://schemas.microsoft.com/office/drawing/2014/main" xmlns="" id="{EA49D7B6-D8AC-4A52-B398-E80DFDADF115}"/>
                  </a:ext>
                </a:extLst>
              </p:cNvPr>
              <p:cNvSpPr>
                <a:spLocks noChangeAspect="1" noEditPoints="1"/>
              </p:cNvSpPr>
              <p:nvPr/>
            </p:nvSpPr>
            <p:spPr bwMode="gray">
              <a:xfrm>
                <a:off x="1220350" y="3441172"/>
                <a:ext cx="249058" cy="250654"/>
              </a:xfrm>
              <a:custGeom>
                <a:avLst/>
                <a:gdLst>
                  <a:gd name="T0" fmla="*/ 220 w 263"/>
                  <a:gd name="T1" fmla="*/ 76 h 263"/>
                  <a:gd name="T2" fmla="*/ 249 w 263"/>
                  <a:gd name="T3" fmla="*/ 63 h 263"/>
                  <a:gd name="T4" fmla="*/ 263 w 263"/>
                  <a:gd name="T5" fmla="*/ 96 h 263"/>
                  <a:gd name="T6" fmla="*/ 233 w 263"/>
                  <a:gd name="T7" fmla="*/ 108 h 263"/>
                  <a:gd name="T8" fmla="*/ 234 w 263"/>
                  <a:gd name="T9" fmla="*/ 155 h 263"/>
                  <a:gd name="T10" fmla="*/ 263 w 263"/>
                  <a:gd name="T11" fmla="*/ 167 h 263"/>
                  <a:gd name="T12" fmla="*/ 249 w 263"/>
                  <a:gd name="T13" fmla="*/ 200 h 263"/>
                  <a:gd name="T14" fmla="*/ 220 w 263"/>
                  <a:gd name="T15" fmla="*/ 188 h 263"/>
                  <a:gd name="T16" fmla="*/ 187 w 263"/>
                  <a:gd name="T17" fmla="*/ 220 h 263"/>
                  <a:gd name="T18" fmla="*/ 199 w 263"/>
                  <a:gd name="T19" fmla="*/ 249 h 263"/>
                  <a:gd name="T20" fmla="*/ 166 w 263"/>
                  <a:gd name="T21" fmla="*/ 263 h 263"/>
                  <a:gd name="T22" fmla="*/ 154 w 263"/>
                  <a:gd name="T23" fmla="*/ 234 h 263"/>
                  <a:gd name="T24" fmla="*/ 108 w 263"/>
                  <a:gd name="T25" fmla="*/ 234 h 263"/>
                  <a:gd name="T26" fmla="*/ 96 w 263"/>
                  <a:gd name="T27" fmla="*/ 263 h 263"/>
                  <a:gd name="T28" fmla="*/ 63 w 263"/>
                  <a:gd name="T29" fmla="*/ 249 h 263"/>
                  <a:gd name="T30" fmla="*/ 75 w 263"/>
                  <a:gd name="T31" fmla="*/ 220 h 263"/>
                  <a:gd name="T32" fmla="*/ 43 w 263"/>
                  <a:gd name="T33" fmla="*/ 188 h 263"/>
                  <a:gd name="T34" fmla="*/ 13 w 263"/>
                  <a:gd name="T35" fmla="*/ 200 h 263"/>
                  <a:gd name="T36" fmla="*/ 0 w 263"/>
                  <a:gd name="T37" fmla="*/ 167 h 263"/>
                  <a:gd name="T38" fmla="*/ 29 w 263"/>
                  <a:gd name="T39" fmla="*/ 155 h 263"/>
                  <a:gd name="T40" fmla="*/ 29 w 263"/>
                  <a:gd name="T41" fmla="*/ 108 h 263"/>
                  <a:gd name="T42" fmla="*/ 0 w 263"/>
                  <a:gd name="T43" fmla="*/ 96 h 263"/>
                  <a:gd name="T44" fmla="*/ 13 w 263"/>
                  <a:gd name="T45" fmla="*/ 63 h 263"/>
                  <a:gd name="T46" fmla="*/ 43 w 263"/>
                  <a:gd name="T47" fmla="*/ 76 h 263"/>
                  <a:gd name="T48" fmla="*/ 75 w 263"/>
                  <a:gd name="T49" fmla="*/ 43 h 263"/>
                  <a:gd name="T50" fmla="*/ 63 w 263"/>
                  <a:gd name="T51" fmla="*/ 14 h 263"/>
                  <a:gd name="T52" fmla="*/ 96 w 263"/>
                  <a:gd name="T53" fmla="*/ 0 h 263"/>
                  <a:gd name="T54" fmla="*/ 108 w 263"/>
                  <a:gd name="T55" fmla="*/ 29 h 263"/>
                  <a:gd name="T56" fmla="*/ 154 w 263"/>
                  <a:gd name="T57" fmla="*/ 29 h 263"/>
                  <a:gd name="T58" fmla="*/ 166 w 263"/>
                  <a:gd name="T59" fmla="*/ 0 h 263"/>
                  <a:gd name="T60" fmla="*/ 199 w 263"/>
                  <a:gd name="T61" fmla="*/ 14 h 263"/>
                  <a:gd name="T62" fmla="*/ 187 w 263"/>
                  <a:gd name="T63" fmla="*/ 43 h 263"/>
                  <a:gd name="T64" fmla="*/ 220 w 263"/>
                  <a:gd name="T65" fmla="*/ 76 h 263"/>
                  <a:gd name="T66" fmla="*/ 74 w 263"/>
                  <a:gd name="T67" fmla="*/ 108 h 263"/>
                  <a:gd name="T68" fmla="*/ 107 w 263"/>
                  <a:gd name="T69" fmla="*/ 189 h 263"/>
                  <a:gd name="T70" fmla="*/ 189 w 263"/>
                  <a:gd name="T71" fmla="*/ 155 h 263"/>
                  <a:gd name="T72" fmla="*/ 155 w 263"/>
                  <a:gd name="T73" fmla="*/ 74 h 263"/>
                  <a:gd name="T74" fmla="*/ 74 w 263"/>
                  <a:gd name="T75" fmla="*/ 108 h 263"/>
                  <a:gd name="T76" fmla="*/ 148 w 263"/>
                  <a:gd name="T77" fmla="*/ 148 h 263"/>
                  <a:gd name="T78" fmla="*/ 115 w 263"/>
                  <a:gd name="T79" fmla="*/ 148 h 263"/>
                  <a:gd name="T80" fmla="*/ 115 w 263"/>
                  <a:gd name="T81" fmla="*/ 115 h 263"/>
                  <a:gd name="T82" fmla="*/ 148 w 263"/>
                  <a:gd name="T83" fmla="*/ 115 h 263"/>
                  <a:gd name="T84" fmla="*/ 148 w 263"/>
                  <a:gd name="T85" fmla="*/ 14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3" h="263">
                    <a:moveTo>
                      <a:pt x="220" y="76"/>
                    </a:moveTo>
                    <a:cubicBezTo>
                      <a:pt x="249" y="63"/>
                      <a:pt x="249" y="63"/>
                      <a:pt x="249" y="63"/>
                    </a:cubicBezTo>
                    <a:cubicBezTo>
                      <a:pt x="263" y="96"/>
                      <a:pt x="263" y="96"/>
                      <a:pt x="263" y="96"/>
                    </a:cubicBezTo>
                    <a:cubicBezTo>
                      <a:pt x="233" y="108"/>
                      <a:pt x="233" y="108"/>
                      <a:pt x="233" y="108"/>
                    </a:cubicBezTo>
                    <a:cubicBezTo>
                      <a:pt x="237" y="123"/>
                      <a:pt x="237" y="139"/>
                      <a:pt x="234" y="155"/>
                    </a:cubicBezTo>
                    <a:cubicBezTo>
                      <a:pt x="263" y="167"/>
                      <a:pt x="263" y="167"/>
                      <a:pt x="263" y="167"/>
                    </a:cubicBezTo>
                    <a:cubicBezTo>
                      <a:pt x="249" y="200"/>
                      <a:pt x="249" y="200"/>
                      <a:pt x="249" y="200"/>
                    </a:cubicBezTo>
                    <a:cubicBezTo>
                      <a:pt x="220" y="188"/>
                      <a:pt x="220" y="188"/>
                      <a:pt x="220" y="188"/>
                    </a:cubicBezTo>
                    <a:cubicBezTo>
                      <a:pt x="211" y="201"/>
                      <a:pt x="200" y="212"/>
                      <a:pt x="187" y="220"/>
                    </a:cubicBezTo>
                    <a:cubicBezTo>
                      <a:pt x="199" y="249"/>
                      <a:pt x="199" y="249"/>
                      <a:pt x="199" y="249"/>
                    </a:cubicBezTo>
                    <a:cubicBezTo>
                      <a:pt x="166" y="263"/>
                      <a:pt x="166" y="263"/>
                      <a:pt x="166" y="263"/>
                    </a:cubicBezTo>
                    <a:cubicBezTo>
                      <a:pt x="154" y="234"/>
                      <a:pt x="154" y="234"/>
                      <a:pt x="154" y="234"/>
                    </a:cubicBezTo>
                    <a:cubicBezTo>
                      <a:pt x="139" y="237"/>
                      <a:pt x="124" y="237"/>
                      <a:pt x="108" y="234"/>
                    </a:cubicBezTo>
                    <a:cubicBezTo>
                      <a:pt x="96" y="263"/>
                      <a:pt x="96" y="263"/>
                      <a:pt x="96" y="263"/>
                    </a:cubicBezTo>
                    <a:cubicBezTo>
                      <a:pt x="63" y="249"/>
                      <a:pt x="63" y="249"/>
                      <a:pt x="63" y="249"/>
                    </a:cubicBezTo>
                    <a:cubicBezTo>
                      <a:pt x="75" y="220"/>
                      <a:pt x="75" y="220"/>
                      <a:pt x="75" y="220"/>
                    </a:cubicBezTo>
                    <a:cubicBezTo>
                      <a:pt x="62" y="212"/>
                      <a:pt x="51" y="200"/>
                      <a:pt x="43" y="188"/>
                    </a:cubicBezTo>
                    <a:cubicBezTo>
                      <a:pt x="13" y="200"/>
                      <a:pt x="13" y="200"/>
                      <a:pt x="13" y="200"/>
                    </a:cubicBezTo>
                    <a:cubicBezTo>
                      <a:pt x="0" y="167"/>
                      <a:pt x="0" y="167"/>
                      <a:pt x="0" y="167"/>
                    </a:cubicBezTo>
                    <a:cubicBezTo>
                      <a:pt x="29" y="155"/>
                      <a:pt x="29" y="155"/>
                      <a:pt x="29" y="155"/>
                    </a:cubicBezTo>
                    <a:cubicBezTo>
                      <a:pt x="26" y="140"/>
                      <a:pt x="25" y="124"/>
                      <a:pt x="29" y="108"/>
                    </a:cubicBezTo>
                    <a:cubicBezTo>
                      <a:pt x="0" y="96"/>
                      <a:pt x="0" y="96"/>
                      <a:pt x="0" y="96"/>
                    </a:cubicBezTo>
                    <a:cubicBezTo>
                      <a:pt x="13" y="63"/>
                      <a:pt x="13" y="63"/>
                      <a:pt x="13" y="63"/>
                    </a:cubicBezTo>
                    <a:cubicBezTo>
                      <a:pt x="43" y="76"/>
                      <a:pt x="43" y="76"/>
                      <a:pt x="43" y="76"/>
                    </a:cubicBezTo>
                    <a:cubicBezTo>
                      <a:pt x="51" y="62"/>
                      <a:pt x="62" y="51"/>
                      <a:pt x="75" y="43"/>
                    </a:cubicBezTo>
                    <a:cubicBezTo>
                      <a:pt x="63" y="14"/>
                      <a:pt x="63" y="14"/>
                      <a:pt x="63" y="14"/>
                    </a:cubicBezTo>
                    <a:cubicBezTo>
                      <a:pt x="96" y="0"/>
                      <a:pt x="96" y="0"/>
                      <a:pt x="96" y="0"/>
                    </a:cubicBezTo>
                    <a:cubicBezTo>
                      <a:pt x="108" y="29"/>
                      <a:pt x="108" y="29"/>
                      <a:pt x="108" y="29"/>
                    </a:cubicBezTo>
                    <a:cubicBezTo>
                      <a:pt x="123" y="26"/>
                      <a:pt x="139" y="26"/>
                      <a:pt x="154" y="29"/>
                    </a:cubicBezTo>
                    <a:cubicBezTo>
                      <a:pt x="166" y="0"/>
                      <a:pt x="166" y="0"/>
                      <a:pt x="166" y="0"/>
                    </a:cubicBezTo>
                    <a:cubicBezTo>
                      <a:pt x="199" y="14"/>
                      <a:pt x="199" y="14"/>
                      <a:pt x="199" y="14"/>
                    </a:cubicBezTo>
                    <a:cubicBezTo>
                      <a:pt x="187" y="43"/>
                      <a:pt x="187" y="43"/>
                      <a:pt x="187" y="43"/>
                    </a:cubicBezTo>
                    <a:cubicBezTo>
                      <a:pt x="201" y="51"/>
                      <a:pt x="212" y="63"/>
                      <a:pt x="220" y="76"/>
                    </a:cubicBezTo>
                    <a:close/>
                    <a:moveTo>
                      <a:pt x="74" y="108"/>
                    </a:moveTo>
                    <a:cubicBezTo>
                      <a:pt x="61" y="139"/>
                      <a:pt x="76" y="176"/>
                      <a:pt x="107" y="189"/>
                    </a:cubicBezTo>
                    <a:cubicBezTo>
                      <a:pt x="139" y="202"/>
                      <a:pt x="176" y="187"/>
                      <a:pt x="189" y="155"/>
                    </a:cubicBezTo>
                    <a:cubicBezTo>
                      <a:pt x="202" y="124"/>
                      <a:pt x="187" y="87"/>
                      <a:pt x="155" y="74"/>
                    </a:cubicBezTo>
                    <a:cubicBezTo>
                      <a:pt x="123" y="61"/>
                      <a:pt x="87" y="76"/>
                      <a:pt x="74" y="108"/>
                    </a:cubicBezTo>
                    <a:close/>
                    <a:moveTo>
                      <a:pt x="148" y="148"/>
                    </a:moveTo>
                    <a:cubicBezTo>
                      <a:pt x="139" y="157"/>
                      <a:pt x="124" y="157"/>
                      <a:pt x="115" y="148"/>
                    </a:cubicBezTo>
                    <a:cubicBezTo>
                      <a:pt x="105" y="139"/>
                      <a:pt x="105" y="124"/>
                      <a:pt x="115" y="115"/>
                    </a:cubicBezTo>
                    <a:cubicBezTo>
                      <a:pt x="124" y="106"/>
                      <a:pt x="139" y="106"/>
                      <a:pt x="148" y="115"/>
                    </a:cubicBezTo>
                    <a:cubicBezTo>
                      <a:pt x="157" y="124"/>
                      <a:pt x="157" y="139"/>
                      <a:pt x="148" y="148"/>
                    </a:cubicBezTo>
                    <a:close/>
                  </a:path>
                </a:pathLst>
              </a:custGeom>
              <a:solidFill>
                <a:srgbClr val="00A5E3"/>
              </a:solidFill>
              <a:ln>
                <a:noFill/>
              </a:ln>
              <a:extLst/>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800" b="0" i="0" u="none" strike="noStrike" kern="0" cap="none" spc="0" normalizeH="0" baseline="0" noProof="0" dirty="0" smtClean="0">
                  <a:ln>
                    <a:noFill/>
                  </a:ln>
                  <a:solidFill>
                    <a:srgbClr val="7F7F7F"/>
                  </a:solidFill>
                  <a:effectLst/>
                  <a:uLnTx/>
                  <a:uFillTx/>
                  <a:ea typeface="Arial Unicode MS" pitchFamily="34" charset="-128"/>
                  <a:cs typeface="Arial Unicode MS" pitchFamily="34" charset="-128"/>
                </a:endParaRPr>
              </a:p>
            </p:txBody>
          </p:sp>
        </p:grpSp>
        <p:cxnSp>
          <p:nvCxnSpPr>
            <p:cNvPr id="187" name="Straight Connector 186">
              <a:extLst>
                <a:ext uri="{FF2B5EF4-FFF2-40B4-BE49-F238E27FC236}">
                  <a16:creationId xmlns:a16="http://schemas.microsoft.com/office/drawing/2014/main" xmlns="" id="{654F073A-8BF5-4C0D-BBA7-263525CB1716}"/>
                </a:ext>
              </a:extLst>
            </p:cNvPr>
            <p:cNvCxnSpPr>
              <a:cxnSpLocks/>
              <a:stCxn id="250" idx="2"/>
              <a:endCxn id="242" idx="0"/>
            </p:cNvCxnSpPr>
            <p:nvPr/>
          </p:nvCxnSpPr>
          <p:spPr bwMode="gray">
            <a:xfrm>
              <a:off x="6084616" y="3108246"/>
              <a:ext cx="349250" cy="786866"/>
            </a:xfrm>
            <a:prstGeom prst="line">
              <a:avLst/>
            </a:prstGeom>
            <a:solidFill>
              <a:srgbClr val="00529B"/>
            </a:solidFill>
            <a:ln w="12700" cap="flat" cmpd="sng" algn="ctr">
              <a:solidFill>
                <a:srgbClr val="FF540A"/>
              </a:solidFill>
              <a:prstDash val="solid"/>
              <a:round/>
              <a:headEnd type="diamond" w="med" len="med"/>
              <a:tailEnd type="diamond" w="med" len="med"/>
            </a:ln>
            <a:effectLst/>
          </p:spPr>
        </p:cxnSp>
        <p:sp>
          <p:nvSpPr>
            <p:cNvPr id="237" name="TextBox 236">
              <a:extLst>
                <a:ext uri="{FF2B5EF4-FFF2-40B4-BE49-F238E27FC236}">
                  <a16:creationId xmlns:a16="http://schemas.microsoft.com/office/drawing/2014/main" xmlns="" id="{41F4EDB6-596E-4215-AE33-2B36ED116E19}"/>
                </a:ext>
              </a:extLst>
            </p:cNvPr>
            <p:cNvSpPr txBox="1"/>
            <p:nvPr/>
          </p:nvSpPr>
          <p:spPr bwMode="gray">
            <a:xfrm>
              <a:off x="7307921" y="2877414"/>
              <a:ext cx="808235" cy="230832"/>
            </a:xfrm>
            <a:prstGeom prst="rect">
              <a:avLst/>
            </a:prstGeom>
            <a:noFill/>
            <a:effectLst/>
          </p:spPr>
          <p:txBody>
            <a:bodyPr wrap="none" rtlCol="0">
              <a:spAutoFit/>
            </a:bodyPr>
            <a:lstStyle>
              <a:defPPr>
                <a:defRPr lang="en-US"/>
              </a:defPPr>
              <a:lvl1pPr>
                <a:defRPr sz="900">
                  <a:solidFill>
                    <a:srgbClr val="FFFFFF">
                      <a:lumMod val="50000"/>
                    </a:srgbClr>
                  </a:solidFill>
                  <a:latin typeface="Arial" panose="020B0604020202020204" pitchFamily="34" charset="0"/>
                  <a:cs typeface="Arial" panose="020B0604020202020204" pitchFamily="34" charset="0"/>
                </a:defRPr>
              </a:lvl1p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000" b="0" i="0" u="none" strike="noStrike" kern="0" cap="none" spc="0" normalizeH="0" baseline="0" noProof="0" dirty="0">
                  <a:ln>
                    <a:noFill/>
                  </a:ln>
                  <a:solidFill>
                    <a:schemeClr val="tx1"/>
                  </a:solidFill>
                  <a:effectLst/>
                  <a:uLnTx/>
                  <a:uFillTx/>
                  <a:latin typeface="Arial" panose="020B0604020202020204" pitchFamily="34" charset="0"/>
                  <a:ea typeface="Arial Unicode MS" pitchFamily="34" charset="-128"/>
                  <a:cs typeface="Arial" panose="020B0604020202020204" pitchFamily="34" charset="0"/>
                </a:rPr>
                <a:t>Application</a:t>
              </a:r>
            </a:p>
          </p:txBody>
        </p:sp>
        <p:sp>
          <p:nvSpPr>
            <p:cNvPr id="233" name="TextBox 232">
              <a:extLst>
                <a:ext uri="{FF2B5EF4-FFF2-40B4-BE49-F238E27FC236}">
                  <a16:creationId xmlns:a16="http://schemas.microsoft.com/office/drawing/2014/main" xmlns="" id="{9160DF0F-A31F-4489-AEB5-C017562D8ACF}"/>
                </a:ext>
              </a:extLst>
            </p:cNvPr>
            <p:cNvSpPr txBox="1"/>
            <p:nvPr/>
          </p:nvSpPr>
          <p:spPr bwMode="gray">
            <a:xfrm>
              <a:off x="7287505" y="4537171"/>
              <a:ext cx="808235" cy="230832"/>
            </a:xfrm>
            <a:prstGeom prst="rect">
              <a:avLst/>
            </a:prstGeom>
            <a:noFill/>
            <a:effectLst/>
          </p:spPr>
          <p:txBody>
            <a:bodyPr wrap="none" rtlCol="0">
              <a:spAutoFit/>
            </a:bodyPr>
            <a:lstStyle>
              <a:defPPr>
                <a:defRPr lang="en-US"/>
              </a:defPPr>
              <a:lvl1pPr>
                <a:defRPr sz="900">
                  <a:solidFill>
                    <a:srgbClr val="FFFFFF">
                      <a:lumMod val="50000"/>
                    </a:srgbClr>
                  </a:solidFill>
                  <a:latin typeface="Arial" panose="020B0604020202020204" pitchFamily="34" charset="0"/>
                  <a:cs typeface="Arial" panose="020B0604020202020204" pitchFamily="34" charset="0"/>
                </a:defRPr>
              </a:lvl1p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000" b="0" i="0" u="none" strike="noStrike" kern="0" cap="none" spc="0" normalizeH="0" baseline="0" noProof="0" dirty="0">
                  <a:ln>
                    <a:noFill/>
                  </a:ln>
                  <a:solidFill>
                    <a:schemeClr val="tx1"/>
                  </a:solidFill>
                  <a:effectLst/>
                  <a:uLnTx/>
                  <a:uFillTx/>
                  <a:latin typeface="Arial" panose="020B0604020202020204" pitchFamily="34" charset="0"/>
                  <a:ea typeface="Arial Unicode MS" pitchFamily="34" charset="-128"/>
                  <a:cs typeface="Arial" panose="020B0604020202020204" pitchFamily="34" charset="0"/>
                </a:rPr>
                <a:t>Application</a:t>
              </a:r>
            </a:p>
          </p:txBody>
        </p:sp>
        <p:sp>
          <p:nvSpPr>
            <p:cNvPr id="190" name="Rounded Rectangle 103">
              <a:extLst>
                <a:ext uri="{FF2B5EF4-FFF2-40B4-BE49-F238E27FC236}">
                  <a16:creationId xmlns:a16="http://schemas.microsoft.com/office/drawing/2014/main" xmlns="" id="{D9DF8C33-CEB1-4C26-911E-71F1B5FBAFE2}"/>
                </a:ext>
              </a:extLst>
            </p:cNvPr>
            <p:cNvSpPr/>
            <p:nvPr/>
          </p:nvSpPr>
          <p:spPr bwMode="gray">
            <a:xfrm>
              <a:off x="7144804" y="2288153"/>
              <a:ext cx="1134468" cy="829049"/>
            </a:xfrm>
            <a:prstGeom prst="rect">
              <a:avLst/>
            </a:prstGeom>
            <a:noFill/>
            <a:ln w="12700" cap="flat" cmpd="sng" algn="ctr">
              <a:solidFill>
                <a:srgbClr val="6F7878"/>
              </a:solidFill>
              <a:prstDash val="dash"/>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000" b="0" i="0" u="none" strike="noStrike" kern="0" cap="none" spc="0" normalizeH="0" baseline="0" noProof="0" dirty="0" smtClean="0">
                <a:ln>
                  <a:noFill/>
                </a:ln>
                <a:solidFill>
                  <a:srgbClr val="FFFFFF"/>
                </a:solidFill>
                <a:effectLst/>
                <a:uLnTx/>
                <a:uFillTx/>
                <a:latin typeface="Arial"/>
                <a:ea typeface="Arial Unicode MS"/>
                <a:cs typeface="Arial Unicode MS"/>
              </a:endParaRPr>
            </a:p>
          </p:txBody>
        </p:sp>
        <p:sp>
          <p:nvSpPr>
            <p:cNvPr id="191" name="Rectangle 190">
              <a:extLst>
                <a:ext uri="{FF2B5EF4-FFF2-40B4-BE49-F238E27FC236}">
                  <a16:creationId xmlns:a16="http://schemas.microsoft.com/office/drawing/2014/main" xmlns="" id="{85077E73-6FE4-4F20-8945-FEE22B855339}"/>
                </a:ext>
              </a:extLst>
            </p:cNvPr>
            <p:cNvSpPr/>
            <p:nvPr/>
          </p:nvSpPr>
          <p:spPr bwMode="gray">
            <a:xfrm>
              <a:off x="9006954" y="3172663"/>
              <a:ext cx="572876" cy="536399"/>
            </a:xfrm>
            <a:prstGeom prst="rect">
              <a:avLst/>
            </a:prstGeom>
            <a:solidFill>
              <a:srgbClr val="9AACC7"/>
            </a:solidFill>
            <a:ln w="12700" cap="flat" cmpd="sng" algn="ctr">
              <a:no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endParaRPr>
            </a:p>
          </p:txBody>
        </p:sp>
        <p:grpSp>
          <p:nvGrpSpPr>
            <p:cNvPr id="192" name="Group 191">
              <a:extLst>
                <a:ext uri="{FF2B5EF4-FFF2-40B4-BE49-F238E27FC236}">
                  <a16:creationId xmlns:a16="http://schemas.microsoft.com/office/drawing/2014/main" xmlns="" id="{BDAD7C07-F3B5-4060-B9F9-0F758D0F6748}"/>
                </a:ext>
              </a:extLst>
            </p:cNvPr>
            <p:cNvGrpSpPr/>
            <p:nvPr/>
          </p:nvGrpSpPr>
          <p:grpSpPr bwMode="gray">
            <a:xfrm>
              <a:off x="9092087" y="3245393"/>
              <a:ext cx="389313" cy="399432"/>
              <a:chOff x="1152033" y="4015044"/>
              <a:chExt cx="389313" cy="399432"/>
            </a:xfrm>
          </p:grpSpPr>
          <p:sp>
            <p:nvSpPr>
              <p:cNvPr id="227" name="Freeform 38">
                <a:extLst>
                  <a:ext uri="{FF2B5EF4-FFF2-40B4-BE49-F238E27FC236}">
                    <a16:creationId xmlns:a16="http://schemas.microsoft.com/office/drawing/2014/main" xmlns="" id="{2ADB14E0-F1B1-4AAA-A096-447DB4FEA898}"/>
                  </a:ext>
                </a:extLst>
              </p:cNvPr>
              <p:cNvSpPr>
                <a:spLocks noChangeAspect="1" noEditPoints="1"/>
              </p:cNvSpPr>
              <p:nvPr/>
            </p:nvSpPr>
            <p:spPr bwMode="gray">
              <a:xfrm>
                <a:off x="1152033" y="4015044"/>
                <a:ext cx="170909" cy="172004"/>
              </a:xfrm>
              <a:custGeom>
                <a:avLst/>
                <a:gdLst>
                  <a:gd name="T0" fmla="*/ 220 w 263"/>
                  <a:gd name="T1" fmla="*/ 76 h 263"/>
                  <a:gd name="T2" fmla="*/ 249 w 263"/>
                  <a:gd name="T3" fmla="*/ 63 h 263"/>
                  <a:gd name="T4" fmla="*/ 263 w 263"/>
                  <a:gd name="T5" fmla="*/ 96 h 263"/>
                  <a:gd name="T6" fmla="*/ 233 w 263"/>
                  <a:gd name="T7" fmla="*/ 108 h 263"/>
                  <a:gd name="T8" fmla="*/ 234 w 263"/>
                  <a:gd name="T9" fmla="*/ 155 h 263"/>
                  <a:gd name="T10" fmla="*/ 263 w 263"/>
                  <a:gd name="T11" fmla="*/ 167 h 263"/>
                  <a:gd name="T12" fmla="*/ 249 w 263"/>
                  <a:gd name="T13" fmla="*/ 200 h 263"/>
                  <a:gd name="T14" fmla="*/ 220 w 263"/>
                  <a:gd name="T15" fmla="*/ 188 h 263"/>
                  <a:gd name="T16" fmla="*/ 187 w 263"/>
                  <a:gd name="T17" fmla="*/ 220 h 263"/>
                  <a:gd name="T18" fmla="*/ 199 w 263"/>
                  <a:gd name="T19" fmla="*/ 249 h 263"/>
                  <a:gd name="T20" fmla="*/ 166 w 263"/>
                  <a:gd name="T21" fmla="*/ 263 h 263"/>
                  <a:gd name="T22" fmla="*/ 154 w 263"/>
                  <a:gd name="T23" fmla="*/ 234 h 263"/>
                  <a:gd name="T24" fmla="*/ 108 w 263"/>
                  <a:gd name="T25" fmla="*/ 234 h 263"/>
                  <a:gd name="T26" fmla="*/ 96 w 263"/>
                  <a:gd name="T27" fmla="*/ 263 h 263"/>
                  <a:gd name="T28" fmla="*/ 63 w 263"/>
                  <a:gd name="T29" fmla="*/ 249 h 263"/>
                  <a:gd name="T30" fmla="*/ 75 w 263"/>
                  <a:gd name="T31" fmla="*/ 220 h 263"/>
                  <a:gd name="T32" fmla="*/ 43 w 263"/>
                  <a:gd name="T33" fmla="*/ 188 h 263"/>
                  <a:gd name="T34" fmla="*/ 13 w 263"/>
                  <a:gd name="T35" fmla="*/ 200 h 263"/>
                  <a:gd name="T36" fmla="*/ 0 w 263"/>
                  <a:gd name="T37" fmla="*/ 167 h 263"/>
                  <a:gd name="T38" fmla="*/ 29 w 263"/>
                  <a:gd name="T39" fmla="*/ 155 h 263"/>
                  <a:gd name="T40" fmla="*/ 29 w 263"/>
                  <a:gd name="T41" fmla="*/ 108 h 263"/>
                  <a:gd name="T42" fmla="*/ 0 w 263"/>
                  <a:gd name="T43" fmla="*/ 96 h 263"/>
                  <a:gd name="T44" fmla="*/ 13 w 263"/>
                  <a:gd name="T45" fmla="*/ 63 h 263"/>
                  <a:gd name="T46" fmla="*/ 43 w 263"/>
                  <a:gd name="T47" fmla="*/ 76 h 263"/>
                  <a:gd name="T48" fmla="*/ 75 w 263"/>
                  <a:gd name="T49" fmla="*/ 43 h 263"/>
                  <a:gd name="T50" fmla="*/ 63 w 263"/>
                  <a:gd name="T51" fmla="*/ 14 h 263"/>
                  <a:gd name="T52" fmla="*/ 96 w 263"/>
                  <a:gd name="T53" fmla="*/ 0 h 263"/>
                  <a:gd name="T54" fmla="*/ 108 w 263"/>
                  <a:gd name="T55" fmla="*/ 29 h 263"/>
                  <a:gd name="T56" fmla="*/ 154 w 263"/>
                  <a:gd name="T57" fmla="*/ 29 h 263"/>
                  <a:gd name="T58" fmla="*/ 166 w 263"/>
                  <a:gd name="T59" fmla="*/ 0 h 263"/>
                  <a:gd name="T60" fmla="*/ 199 w 263"/>
                  <a:gd name="T61" fmla="*/ 14 h 263"/>
                  <a:gd name="T62" fmla="*/ 187 w 263"/>
                  <a:gd name="T63" fmla="*/ 43 h 263"/>
                  <a:gd name="T64" fmla="*/ 220 w 263"/>
                  <a:gd name="T65" fmla="*/ 76 h 263"/>
                  <a:gd name="T66" fmla="*/ 74 w 263"/>
                  <a:gd name="T67" fmla="*/ 108 h 263"/>
                  <a:gd name="T68" fmla="*/ 107 w 263"/>
                  <a:gd name="T69" fmla="*/ 189 h 263"/>
                  <a:gd name="T70" fmla="*/ 189 w 263"/>
                  <a:gd name="T71" fmla="*/ 155 h 263"/>
                  <a:gd name="T72" fmla="*/ 155 w 263"/>
                  <a:gd name="T73" fmla="*/ 74 h 263"/>
                  <a:gd name="T74" fmla="*/ 74 w 263"/>
                  <a:gd name="T75" fmla="*/ 108 h 263"/>
                  <a:gd name="T76" fmla="*/ 148 w 263"/>
                  <a:gd name="T77" fmla="*/ 148 h 263"/>
                  <a:gd name="T78" fmla="*/ 115 w 263"/>
                  <a:gd name="T79" fmla="*/ 148 h 263"/>
                  <a:gd name="T80" fmla="*/ 115 w 263"/>
                  <a:gd name="T81" fmla="*/ 115 h 263"/>
                  <a:gd name="T82" fmla="*/ 148 w 263"/>
                  <a:gd name="T83" fmla="*/ 115 h 263"/>
                  <a:gd name="T84" fmla="*/ 148 w 263"/>
                  <a:gd name="T85" fmla="*/ 14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3" h="263">
                    <a:moveTo>
                      <a:pt x="220" y="76"/>
                    </a:moveTo>
                    <a:cubicBezTo>
                      <a:pt x="249" y="63"/>
                      <a:pt x="249" y="63"/>
                      <a:pt x="249" y="63"/>
                    </a:cubicBezTo>
                    <a:cubicBezTo>
                      <a:pt x="263" y="96"/>
                      <a:pt x="263" y="96"/>
                      <a:pt x="263" y="96"/>
                    </a:cubicBezTo>
                    <a:cubicBezTo>
                      <a:pt x="233" y="108"/>
                      <a:pt x="233" y="108"/>
                      <a:pt x="233" y="108"/>
                    </a:cubicBezTo>
                    <a:cubicBezTo>
                      <a:pt x="237" y="123"/>
                      <a:pt x="237" y="139"/>
                      <a:pt x="234" y="155"/>
                    </a:cubicBezTo>
                    <a:cubicBezTo>
                      <a:pt x="263" y="167"/>
                      <a:pt x="263" y="167"/>
                      <a:pt x="263" y="167"/>
                    </a:cubicBezTo>
                    <a:cubicBezTo>
                      <a:pt x="249" y="200"/>
                      <a:pt x="249" y="200"/>
                      <a:pt x="249" y="200"/>
                    </a:cubicBezTo>
                    <a:cubicBezTo>
                      <a:pt x="220" y="188"/>
                      <a:pt x="220" y="188"/>
                      <a:pt x="220" y="188"/>
                    </a:cubicBezTo>
                    <a:cubicBezTo>
                      <a:pt x="211" y="201"/>
                      <a:pt x="200" y="212"/>
                      <a:pt x="187" y="220"/>
                    </a:cubicBezTo>
                    <a:cubicBezTo>
                      <a:pt x="199" y="249"/>
                      <a:pt x="199" y="249"/>
                      <a:pt x="199" y="249"/>
                    </a:cubicBezTo>
                    <a:cubicBezTo>
                      <a:pt x="166" y="263"/>
                      <a:pt x="166" y="263"/>
                      <a:pt x="166" y="263"/>
                    </a:cubicBezTo>
                    <a:cubicBezTo>
                      <a:pt x="154" y="234"/>
                      <a:pt x="154" y="234"/>
                      <a:pt x="154" y="234"/>
                    </a:cubicBezTo>
                    <a:cubicBezTo>
                      <a:pt x="139" y="237"/>
                      <a:pt x="124" y="237"/>
                      <a:pt x="108" y="234"/>
                    </a:cubicBezTo>
                    <a:cubicBezTo>
                      <a:pt x="96" y="263"/>
                      <a:pt x="96" y="263"/>
                      <a:pt x="96" y="263"/>
                    </a:cubicBezTo>
                    <a:cubicBezTo>
                      <a:pt x="63" y="249"/>
                      <a:pt x="63" y="249"/>
                      <a:pt x="63" y="249"/>
                    </a:cubicBezTo>
                    <a:cubicBezTo>
                      <a:pt x="75" y="220"/>
                      <a:pt x="75" y="220"/>
                      <a:pt x="75" y="220"/>
                    </a:cubicBezTo>
                    <a:cubicBezTo>
                      <a:pt x="62" y="212"/>
                      <a:pt x="51" y="200"/>
                      <a:pt x="43" y="188"/>
                    </a:cubicBezTo>
                    <a:cubicBezTo>
                      <a:pt x="13" y="200"/>
                      <a:pt x="13" y="200"/>
                      <a:pt x="13" y="200"/>
                    </a:cubicBezTo>
                    <a:cubicBezTo>
                      <a:pt x="0" y="167"/>
                      <a:pt x="0" y="167"/>
                      <a:pt x="0" y="167"/>
                    </a:cubicBezTo>
                    <a:cubicBezTo>
                      <a:pt x="29" y="155"/>
                      <a:pt x="29" y="155"/>
                      <a:pt x="29" y="155"/>
                    </a:cubicBezTo>
                    <a:cubicBezTo>
                      <a:pt x="26" y="140"/>
                      <a:pt x="25" y="124"/>
                      <a:pt x="29" y="108"/>
                    </a:cubicBezTo>
                    <a:cubicBezTo>
                      <a:pt x="0" y="96"/>
                      <a:pt x="0" y="96"/>
                      <a:pt x="0" y="96"/>
                    </a:cubicBezTo>
                    <a:cubicBezTo>
                      <a:pt x="13" y="63"/>
                      <a:pt x="13" y="63"/>
                      <a:pt x="13" y="63"/>
                    </a:cubicBezTo>
                    <a:cubicBezTo>
                      <a:pt x="43" y="76"/>
                      <a:pt x="43" y="76"/>
                      <a:pt x="43" y="76"/>
                    </a:cubicBezTo>
                    <a:cubicBezTo>
                      <a:pt x="51" y="62"/>
                      <a:pt x="62" y="51"/>
                      <a:pt x="75" y="43"/>
                    </a:cubicBezTo>
                    <a:cubicBezTo>
                      <a:pt x="63" y="14"/>
                      <a:pt x="63" y="14"/>
                      <a:pt x="63" y="14"/>
                    </a:cubicBezTo>
                    <a:cubicBezTo>
                      <a:pt x="96" y="0"/>
                      <a:pt x="96" y="0"/>
                      <a:pt x="96" y="0"/>
                    </a:cubicBezTo>
                    <a:cubicBezTo>
                      <a:pt x="108" y="29"/>
                      <a:pt x="108" y="29"/>
                      <a:pt x="108" y="29"/>
                    </a:cubicBezTo>
                    <a:cubicBezTo>
                      <a:pt x="123" y="26"/>
                      <a:pt x="139" y="26"/>
                      <a:pt x="154" y="29"/>
                    </a:cubicBezTo>
                    <a:cubicBezTo>
                      <a:pt x="166" y="0"/>
                      <a:pt x="166" y="0"/>
                      <a:pt x="166" y="0"/>
                    </a:cubicBezTo>
                    <a:cubicBezTo>
                      <a:pt x="199" y="14"/>
                      <a:pt x="199" y="14"/>
                      <a:pt x="199" y="14"/>
                    </a:cubicBezTo>
                    <a:cubicBezTo>
                      <a:pt x="187" y="43"/>
                      <a:pt x="187" y="43"/>
                      <a:pt x="187" y="43"/>
                    </a:cubicBezTo>
                    <a:cubicBezTo>
                      <a:pt x="201" y="51"/>
                      <a:pt x="212" y="63"/>
                      <a:pt x="220" y="76"/>
                    </a:cubicBezTo>
                    <a:close/>
                    <a:moveTo>
                      <a:pt x="74" y="108"/>
                    </a:moveTo>
                    <a:cubicBezTo>
                      <a:pt x="61" y="139"/>
                      <a:pt x="76" y="176"/>
                      <a:pt x="107" y="189"/>
                    </a:cubicBezTo>
                    <a:cubicBezTo>
                      <a:pt x="139" y="202"/>
                      <a:pt x="176" y="187"/>
                      <a:pt x="189" y="155"/>
                    </a:cubicBezTo>
                    <a:cubicBezTo>
                      <a:pt x="202" y="124"/>
                      <a:pt x="187" y="87"/>
                      <a:pt x="155" y="74"/>
                    </a:cubicBezTo>
                    <a:cubicBezTo>
                      <a:pt x="123" y="61"/>
                      <a:pt x="87" y="76"/>
                      <a:pt x="74" y="108"/>
                    </a:cubicBezTo>
                    <a:close/>
                    <a:moveTo>
                      <a:pt x="148" y="148"/>
                    </a:moveTo>
                    <a:cubicBezTo>
                      <a:pt x="139" y="157"/>
                      <a:pt x="124" y="157"/>
                      <a:pt x="115" y="148"/>
                    </a:cubicBezTo>
                    <a:cubicBezTo>
                      <a:pt x="105" y="139"/>
                      <a:pt x="105" y="124"/>
                      <a:pt x="115" y="115"/>
                    </a:cubicBezTo>
                    <a:cubicBezTo>
                      <a:pt x="124" y="106"/>
                      <a:pt x="139" y="106"/>
                      <a:pt x="148" y="115"/>
                    </a:cubicBezTo>
                    <a:cubicBezTo>
                      <a:pt x="157" y="124"/>
                      <a:pt x="157" y="139"/>
                      <a:pt x="148" y="148"/>
                    </a:cubicBezTo>
                    <a:close/>
                  </a:path>
                </a:pathLst>
              </a:custGeom>
              <a:solidFill>
                <a:srgbClr val="0028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800" b="0" i="0" u="none" strike="noStrike" kern="0" cap="none" spc="0" normalizeH="0" baseline="0" noProof="0" dirty="0" smtClean="0">
                  <a:ln>
                    <a:noFill/>
                  </a:ln>
                  <a:solidFill>
                    <a:srgbClr val="7F7F7F"/>
                  </a:solidFill>
                  <a:effectLst/>
                  <a:uLnTx/>
                  <a:uFillTx/>
                  <a:ea typeface="Arial Unicode MS" pitchFamily="34" charset="-128"/>
                  <a:cs typeface="Arial Unicode MS" pitchFamily="34" charset="-128"/>
                </a:endParaRPr>
              </a:p>
            </p:txBody>
          </p:sp>
          <p:sp>
            <p:nvSpPr>
              <p:cNvPr id="228" name="Freeform 39">
                <a:extLst>
                  <a:ext uri="{FF2B5EF4-FFF2-40B4-BE49-F238E27FC236}">
                    <a16:creationId xmlns:a16="http://schemas.microsoft.com/office/drawing/2014/main" xmlns="" id="{F214E598-3CC1-466D-9D75-136927D15874}"/>
                  </a:ext>
                </a:extLst>
              </p:cNvPr>
              <p:cNvSpPr>
                <a:spLocks noChangeAspect="1" noEditPoints="1"/>
              </p:cNvSpPr>
              <p:nvPr/>
            </p:nvSpPr>
            <p:spPr bwMode="gray">
              <a:xfrm>
                <a:off x="1152033" y="4242201"/>
                <a:ext cx="170909" cy="172004"/>
              </a:xfrm>
              <a:custGeom>
                <a:avLst/>
                <a:gdLst>
                  <a:gd name="T0" fmla="*/ 220 w 263"/>
                  <a:gd name="T1" fmla="*/ 76 h 263"/>
                  <a:gd name="T2" fmla="*/ 249 w 263"/>
                  <a:gd name="T3" fmla="*/ 63 h 263"/>
                  <a:gd name="T4" fmla="*/ 263 w 263"/>
                  <a:gd name="T5" fmla="*/ 96 h 263"/>
                  <a:gd name="T6" fmla="*/ 233 w 263"/>
                  <a:gd name="T7" fmla="*/ 108 h 263"/>
                  <a:gd name="T8" fmla="*/ 234 w 263"/>
                  <a:gd name="T9" fmla="*/ 155 h 263"/>
                  <a:gd name="T10" fmla="*/ 263 w 263"/>
                  <a:gd name="T11" fmla="*/ 167 h 263"/>
                  <a:gd name="T12" fmla="*/ 249 w 263"/>
                  <a:gd name="T13" fmla="*/ 200 h 263"/>
                  <a:gd name="T14" fmla="*/ 220 w 263"/>
                  <a:gd name="T15" fmla="*/ 188 h 263"/>
                  <a:gd name="T16" fmla="*/ 187 w 263"/>
                  <a:gd name="T17" fmla="*/ 220 h 263"/>
                  <a:gd name="T18" fmla="*/ 199 w 263"/>
                  <a:gd name="T19" fmla="*/ 249 h 263"/>
                  <a:gd name="T20" fmla="*/ 166 w 263"/>
                  <a:gd name="T21" fmla="*/ 263 h 263"/>
                  <a:gd name="T22" fmla="*/ 154 w 263"/>
                  <a:gd name="T23" fmla="*/ 234 h 263"/>
                  <a:gd name="T24" fmla="*/ 108 w 263"/>
                  <a:gd name="T25" fmla="*/ 234 h 263"/>
                  <a:gd name="T26" fmla="*/ 96 w 263"/>
                  <a:gd name="T27" fmla="*/ 263 h 263"/>
                  <a:gd name="T28" fmla="*/ 63 w 263"/>
                  <a:gd name="T29" fmla="*/ 249 h 263"/>
                  <a:gd name="T30" fmla="*/ 75 w 263"/>
                  <a:gd name="T31" fmla="*/ 220 h 263"/>
                  <a:gd name="T32" fmla="*/ 43 w 263"/>
                  <a:gd name="T33" fmla="*/ 188 h 263"/>
                  <a:gd name="T34" fmla="*/ 13 w 263"/>
                  <a:gd name="T35" fmla="*/ 200 h 263"/>
                  <a:gd name="T36" fmla="*/ 0 w 263"/>
                  <a:gd name="T37" fmla="*/ 167 h 263"/>
                  <a:gd name="T38" fmla="*/ 29 w 263"/>
                  <a:gd name="T39" fmla="*/ 155 h 263"/>
                  <a:gd name="T40" fmla="*/ 29 w 263"/>
                  <a:gd name="T41" fmla="*/ 108 h 263"/>
                  <a:gd name="T42" fmla="*/ 0 w 263"/>
                  <a:gd name="T43" fmla="*/ 96 h 263"/>
                  <a:gd name="T44" fmla="*/ 13 w 263"/>
                  <a:gd name="T45" fmla="*/ 63 h 263"/>
                  <a:gd name="T46" fmla="*/ 43 w 263"/>
                  <a:gd name="T47" fmla="*/ 76 h 263"/>
                  <a:gd name="T48" fmla="*/ 75 w 263"/>
                  <a:gd name="T49" fmla="*/ 43 h 263"/>
                  <a:gd name="T50" fmla="*/ 63 w 263"/>
                  <a:gd name="T51" fmla="*/ 14 h 263"/>
                  <a:gd name="T52" fmla="*/ 96 w 263"/>
                  <a:gd name="T53" fmla="*/ 0 h 263"/>
                  <a:gd name="T54" fmla="*/ 108 w 263"/>
                  <a:gd name="T55" fmla="*/ 29 h 263"/>
                  <a:gd name="T56" fmla="*/ 154 w 263"/>
                  <a:gd name="T57" fmla="*/ 29 h 263"/>
                  <a:gd name="T58" fmla="*/ 166 w 263"/>
                  <a:gd name="T59" fmla="*/ 0 h 263"/>
                  <a:gd name="T60" fmla="*/ 199 w 263"/>
                  <a:gd name="T61" fmla="*/ 14 h 263"/>
                  <a:gd name="T62" fmla="*/ 187 w 263"/>
                  <a:gd name="T63" fmla="*/ 43 h 263"/>
                  <a:gd name="T64" fmla="*/ 220 w 263"/>
                  <a:gd name="T65" fmla="*/ 76 h 263"/>
                  <a:gd name="T66" fmla="*/ 74 w 263"/>
                  <a:gd name="T67" fmla="*/ 108 h 263"/>
                  <a:gd name="T68" fmla="*/ 107 w 263"/>
                  <a:gd name="T69" fmla="*/ 189 h 263"/>
                  <a:gd name="T70" fmla="*/ 189 w 263"/>
                  <a:gd name="T71" fmla="*/ 155 h 263"/>
                  <a:gd name="T72" fmla="*/ 155 w 263"/>
                  <a:gd name="T73" fmla="*/ 74 h 263"/>
                  <a:gd name="T74" fmla="*/ 74 w 263"/>
                  <a:gd name="T75" fmla="*/ 108 h 263"/>
                  <a:gd name="T76" fmla="*/ 148 w 263"/>
                  <a:gd name="T77" fmla="*/ 148 h 263"/>
                  <a:gd name="T78" fmla="*/ 115 w 263"/>
                  <a:gd name="T79" fmla="*/ 148 h 263"/>
                  <a:gd name="T80" fmla="*/ 115 w 263"/>
                  <a:gd name="T81" fmla="*/ 115 h 263"/>
                  <a:gd name="T82" fmla="*/ 148 w 263"/>
                  <a:gd name="T83" fmla="*/ 115 h 263"/>
                  <a:gd name="T84" fmla="*/ 148 w 263"/>
                  <a:gd name="T85" fmla="*/ 14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3" h="263">
                    <a:moveTo>
                      <a:pt x="220" y="76"/>
                    </a:moveTo>
                    <a:cubicBezTo>
                      <a:pt x="249" y="63"/>
                      <a:pt x="249" y="63"/>
                      <a:pt x="249" y="63"/>
                    </a:cubicBezTo>
                    <a:cubicBezTo>
                      <a:pt x="263" y="96"/>
                      <a:pt x="263" y="96"/>
                      <a:pt x="263" y="96"/>
                    </a:cubicBezTo>
                    <a:cubicBezTo>
                      <a:pt x="233" y="108"/>
                      <a:pt x="233" y="108"/>
                      <a:pt x="233" y="108"/>
                    </a:cubicBezTo>
                    <a:cubicBezTo>
                      <a:pt x="237" y="123"/>
                      <a:pt x="237" y="139"/>
                      <a:pt x="234" y="155"/>
                    </a:cubicBezTo>
                    <a:cubicBezTo>
                      <a:pt x="263" y="167"/>
                      <a:pt x="263" y="167"/>
                      <a:pt x="263" y="167"/>
                    </a:cubicBezTo>
                    <a:cubicBezTo>
                      <a:pt x="249" y="200"/>
                      <a:pt x="249" y="200"/>
                      <a:pt x="249" y="200"/>
                    </a:cubicBezTo>
                    <a:cubicBezTo>
                      <a:pt x="220" y="188"/>
                      <a:pt x="220" y="188"/>
                      <a:pt x="220" y="188"/>
                    </a:cubicBezTo>
                    <a:cubicBezTo>
                      <a:pt x="211" y="201"/>
                      <a:pt x="200" y="212"/>
                      <a:pt x="187" y="220"/>
                    </a:cubicBezTo>
                    <a:cubicBezTo>
                      <a:pt x="199" y="249"/>
                      <a:pt x="199" y="249"/>
                      <a:pt x="199" y="249"/>
                    </a:cubicBezTo>
                    <a:cubicBezTo>
                      <a:pt x="166" y="263"/>
                      <a:pt x="166" y="263"/>
                      <a:pt x="166" y="263"/>
                    </a:cubicBezTo>
                    <a:cubicBezTo>
                      <a:pt x="154" y="234"/>
                      <a:pt x="154" y="234"/>
                      <a:pt x="154" y="234"/>
                    </a:cubicBezTo>
                    <a:cubicBezTo>
                      <a:pt x="139" y="237"/>
                      <a:pt x="124" y="237"/>
                      <a:pt x="108" y="234"/>
                    </a:cubicBezTo>
                    <a:cubicBezTo>
                      <a:pt x="96" y="263"/>
                      <a:pt x="96" y="263"/>
                      <a:pt x="96" y="263"/>
                    </a:cubicBezTo>
                    <a:cubicBezTo>
                      <a:pt x="63" y="249"/>
                      <a:pt x="63" y="249"/>
                      <a:pt x="63" y="249"/>
                    </a:cubicBezTo>
                    <a:cubicBezTo>
                      <a:pt x="75" y="220"/>
                      <a:pt x="75" y="220"/>
                      <a:pt x="75" y="220"/>
                    </a:cubicBezTo>
                    <a:cubicBezTo>
                      <a:pt x="62" y="212"/>
                      <a:pt x="51" y="200"/>
                      <a:pt x="43" y="188"/>
                    </a:cubicBezTo>
                    <a:cubicBezTo>
                      <a:pt x="13" y="200"/>
                      <a:pt x="13" y="200"/>
                      <a:pt x="13" y="200"/>
                    </a:cubicBezTo>
                    <a:cubicBezTo>
                      <a:pt x="0" y="167"/>
                      <a:pt x="0" y="167"/>
                      <a:pt x="0" y="167"/>
                    </a:cubicBezTo>
                    <a:cubicBezTo>
                      <a:pt x="29" y="155"/>
                      <a:pt x="29" y="155"/>
                      <a:pt x="29" y="155"/>
                    </a:cubicBezTo>
                    <a:cubicBezTo>
                      <a:pt x="26" y="140"/>
                      <a:pt x="25" y="124"/>
                      <a:pt x="29" y="108"/>
                    </a:cubicBezTo>
                    <a:cubicBezTo>
                      <a:pt x="0" y="96"/>
                      <a:pt x="0" y="96"/>
                      <a:pt x="0" y="96"/>
                    </a:cubicBezTo>
                    <a:cubicBezTo>
                      <a:pt x="13" y="63"/>
                      <a:pt x="13" y="63"/>
                      <a:pt x="13" y="63"/>
                    </a:cubicBezTo>
                    <a:cubicBezTo>
                      <a:pt x="43" y="76"/>
                      <a:pt x="43" y="76"/>
                      <a:pt x="43" y="76"/>
                    </a:cubicBezTo>
                    <a:cubicBezTo>
                      <a:pt x="51" y="62"/>
                      <a:pt x="62" y="51"/>
                      <a:pt x="75" y="43"/>
                    </a:cubicBezTo>
                    <a:cubicBezTo>
                      <a:pt x="63" y="14"/>
                      <a:pt x="63" y="14"/>
                      <a:pt x="63" y="14"/>
                    </a:cubicBezTo>
                    <a:cubicBezTo>
                      <a:pt x="96" y="0"/>
                      <a:pt x="96" y="0"/>
                      <a:pt x="96" y="0"/>
                    </a:cubicBezTo>
                    <a:cubicBezTo>
                      <a:pt x="108" y="29"/>
                      <a:pt x="108" y="29"/>
                      <a:pt x="108" y="29"/>
                    </a:cubicBezTo>
                    <a:cubicBezTo>
                      <a:pt x="123" y="26"/>
                      <a:pt x="139" y="26"/>
                      <a:pt x="154" y="29"/>
                    </a:cubicBezTo>
                    <a:cubicBezTo>
                      <a:pt x="166" y="0"/>
                      <a:pt x="166" y="0"/>
                      <a:pt x="166" y="0"/>
                    </a:cubicBezTo>
                    <a:cubicBezTo>
                      <a:pt x="199" y="14"/>
                      <a:pt x="199" y="14"/>
                      <a:pt x="199" y="14"/>
                    </a:cubicBezTo>
                    <a:cubicBezTo>
                      <a:pt x="187" y="43"/>
                      <a:pt x="187" y="43"/>
                      <a:pt x="187" y="43"/>
                    </a:cubicBezTo>
                    <a:cubicBezTo>
                      <a:pt x="201" y="51"/>
                      <a:pt x="212" y="63"/>
                      <a:pt x="220" y="76"/>
                    </a:cubicBezTo>
                    <a:close/>
                    <a:moveTo>
                      <a:pt x="74" y="108"/>
                    </a:moveTo>
                    <a:cubicBezTo>
                      <a:pt x="61" y="139"/>
                      <a:pt x="76" y="176"/>
                      <a:pt x="107" y="189"/>
                    </a:cubicBezTo>
                    <a:cubicBezTo>
                      <a:pt x="139" y="202"/>
                      <a:pt x="176" y="187"/>
                      <a:pt x="189" y="155"/>
                    </a:cubicBezTo>
                    <a:cubicBezTo>
                      <a:pt x="202" y="124"/>
                      <a:pt x="187" y="87"/>
                      <a:pt x="155" y="74"/>
                    </a:cubicBezTo>
                    <a:cubicBezTo>
                      <a:pt x="123" y="61"/>
                      <a:pt x="87" y="76"/>
                      <a:pt x="74" y="108"/>
                    </a:cubicBezTo>
                    <a:close/>
                    <a:moveTo>
                      <a:pt x="148" y="148"/>
                    </a:moveTo>
                    <a:cubicBezTo>
                      <a:pt x="139" y="157"/>
                      <a:pt x="124" y="157"/>
                      <a:pt x="115" y="148"/>
                    </a:cubicBezTo>
                    <a:cubicBezTo>
                      <a:pt x="105" y="139"/>
                      <a:pt x="105" y="124"/>
                      <a:pt x="115" y="115"/>
                    </a:cubicBezTo>
                    <a:cubicBezTo>
                      <a:pt x="124" y="106"/>
                      <a:pt x="139" y="106"/>
                      <a:pt x="148" y="115"/>
                    </a:cubicBezTo>
                    <a:cubicBezTo>
                      <a:pt x="157" y="124"/>
                      <a:pt x="157" y="139"/>
                      <a:pt x="148" y="148"/>
                    </a:cubicBezTo>
                    <a:close/>
                  </a:path>
                </a:pathLst>
              </a:custGeom>
              <a:solidFill>
                <a:srgbClr val="0028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800" b="0" i="0" u="none" strike="noStrike" kern="0" cap="none" spc="0" normalizeH="0" baseline="0" noProof="0" dirty="0" smtClean="0">
                  <a:ln>
                    <a:noFill/>
                  </a:ln>
                  <a:solidFill>
                    <a:srgbClr val="7F7F7F"/>
                  </a:solidFill>
                  <a:effectLst/>
                  <a:uLnTx/>
                  <a:uFillTx/>
                  <a:ea typeface="Arial Unicode MS" pitchFamily="34" charset="-128"/>
                  <a:cs typeface="Arial Unicode MS" pitchFamily="34" charset="-128"/>
                </a:endParaRPr>
              </a:p>
            </p:txBody>
          </p:sp>
          <p:sp>
            <p:nvSpPr>
              <p:cNvPr id="229" name="Freeform 40">
                <a:extLst>
                  <a:ext uri="{FF2B5EF4-FFF2-40B4-BE49-F238E27FC236}">
                    <a16:creationId xmlns:a16="http://schemas.microsoft.com/office/drawing/2014/main" xmlns="" id="{18298476-EBE1-4DBB-B526-6AAF1448E7F3}"/>
                  </a:ext>
                </a:extLst>
              </p:cNvPr>
              <p:cNvSpPr>
                <a:spLocks noChangeAspect="1" noEditPoints="1"/>
              </p:cNvSpPr>
              <p:nvPr/>
            </p:nvSpPr>
            <p:spPr bwMode="gray">
              <a:xfrm>
                <a:off x="1370437" y="4242472"/>
                <a:ext cx="170909" cy="172004"/>
              </a:xfrm>
              <a:custGeom>
                <a:avLst/>
                <a:gdLst>
                  <a:gd name="T0" fmla="*/ 220 w 263"/>
                  <a:gd name="T1" fmla="*/ 76 h 263"/>
                  <a:gd name="T2" fmla="*/ 249 w 263"/>
                  <a:gd name="T3" fmla="*/ 63 h 263"/>
                  <a:gd name="T4" fmla="*/ 263 w 263"/>
                  <a:gd name="T5" fmla="*/ 96 h 263"/>
                  <a:gd name="T6" fmla="*/ 233 w 263"/>
                  <a:gd name="T7" fmla="*/ 108 h 263"/>
                  <a:gd name="T8" fmla="*/ 234 w 263"/>
                  <a:gd name="T9" fmla="*/ 155 h 263"/>
                  <a:gd name="T10" fmla="*/ 263 w 263"/>
                  <a:gd name="T11" fmla="*/ 167 h 263"/>
                  <a:gd name="T12" fmla="*/ 249 w 263"/>
                  <a:gd name="T13" fmla="*/ 200 h 263"/>
                  <a:gd name="T14" fmla="*/ 220 w 263"/>
                  <a:gd name="T15" fmla="*/ 188 h 263"/>
                  <a:gd name="T16" fmla="*/ 187 w 263"/>
                  <a:gd name="T17" fmla="*/ 220 h 263"/>
                  <a:gd name="T18" fmla="*/ 199 w 263"/>
                  <a:gd name="T19" fmla="*/ 249 h 263"/>
                  <a:gd name="T20" fmla="*/ 166 w 263"/>
                  <a:gd name="T21" fmla="*/ 263 h 263"/>
                  <a:gd name="T22" fmla="*/ 154 w 263"/>
                  <a:gd name="T23" fmla="*/ 234 h 263"/>
                  <a:gd name="T24" fmla="*/ 108 w 263"/>
                  <a:gd name="T25" fmla="*/ 234 h 263"/>
                  <a:gd name="T26" fmla="*/ 96 w 263"/>
                  <a:gd name="T27" fmla="*/ 263 h 263"/>
                  <a:gd name="T28" fmla="*/ 63 w 263"/>
                  <a:gd name="T29" fmla="*/ 249 h 263"/>
                  <a:gd name="T30" fmla="*/ 75 w 263"/>
                  <a:gd name="T31" fmla="*/ 220 h 263"/>
                  <a:gd name="T32" fmla="*/ 43 w 263"/>
                  <a:gd name="T33" fmla="*/ 188 h 263"/>
                  <a:gd name="T34" fmla="*/ 13 w 263"/>
                  <a:gd name="T35" fmla="*/ 200 h 263"/>
                  <a:gd name="T36" fmla="*/ 0 w 263"/>
                  <a:gd name="T37" fmla="*/ 167 h 263"/>
                  <a:gd name="T38" fmla="*/ 29 w 263"/>
                  <a:gd name="T39" fmla="*/ 155 h 263"/>
                  <a:gd name="T40" fmla="*/ 29 w 263"/>
                  <a:gd name="T41" fmla="*/ 108 h 263"/>
                  <a:gd name="T42" fmla="*/ 0 w 263"/>
                  <a:gd name="T43" fmla="*/ 96 h 263"/>
                  <a:gd name="T44" fmla="*/ 13 w 263"/>
                  <a:gd name="T45" fmla="*/ 63 h 263"/>
                  <a:gd name="T46" fmla="*/ 43 w 263"/>
                  <a:gd name="T47" fmla="*/ 76 h 263"/>
                  <a:gd name="T48" fmla="*/ 75 w 263"/>
                  <a:gd name="T49" fmla="*/ 43 h 263"/>
                  <a:gd name="T50" fmla="*/ 63 w 263"/>
                  <a:gd name="T51" fmla="*/ 14 h 263"/>
                  <a:gd name="T52" fmla="*/ 96 w 263"/>
                  <a:gd name="T53" fmla="*/ 0 h 263"/>
                  <a:gd name="T54" fmla="*/ 108 w 263"/>
                  <a:gd name="T55" fmla="*/ 29 h 263"/>
                  <a:gd name="T56" fmla="*/ 154 w 263"/>
                  <a:gd name="T57" fmla="*/ 29 h 263"/>
                  <a:gd name="T58" fmla="*/ 166 w 263"/>
                  <a:gd name="T59" fmla="*/ 0 h 263"/>
                  <a:gd name="T60" fmla="*/ 199 w 263"/>
                  <a:gd name="T61" fmla="*/ 14 h 263"/>
                  <a:gd name="T62" fmla="*/ 187 w 263"/>
                  <a:gd name="T63" fmla="*/ 43 h 263"/>
                  <a:gd name="T64" fmla="*/ 220 w 263"/>
                  <a:gd name="T65" fmla="*/ 76 h 263"/>
                  <a:gd name="T66" fmla="*/ 74 w 263"/>
                  <a:gd name="T67" fmla="*/ 108 h 263"/>
                  <a:gd name="T68" fmla="*/ 107 w 263"/>
                  <a:gd name="T69" fmla="*/ 189 h 263"/>
                  <a:gd name="T70" fmla="*/ 189 w 263"/>
                  <a:gd name="T71" fmla="*/ 155 h 263"/>
                  <a:gd name="T72" fmla="*/ 155 w 263"/>
                  <a:gd name="T73" fmla="*/ 74 h 263"/>
                  <a:gd name="T74" fmla="*/ 74 w 263"/>
                  <a:gd name="T75" fmla="*/ 108 h 263"/>
                  <a:gd name="T76" fmla="*/ 148 w 263"/>
                  <a:gd name="T77" fmla="*/ 148 h 263"/>
                  <a:gd name="T78" fmla="*/ 115 w 263"/>
                  <a:gd name="T79" fmla="*/ 148 h 263"/>
                  <a:gd name="T80" fmla="*/ 115 w 263"/>
                  <a:gd name="T81" fmla="*/ 115 h 263"/>
                  <a:gd name="T82" fmla="*/ 148 w 263"/>
                  <a:gd name="T83" fmla="*/ 115 h 263"/>
                  <a:gd name="T84" fmla="*/ 148 w 263"/>
                  <a:gd name="T85" fmla="*/ 14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3" h="263">
                    <a:moveTo>
                      <a:pt x="220" y="76"/>
                    </a:moveTo>
                    <a:cubicBezTo>
                      <a:pt x="249" y="63"/>
                      <a:pt x="249" y="63"/>
                      <a:pt x="249" y="63"/>
                    </a:cubicBezTo>
                    <a:cubicBezTo>
                      <a:pt x="263" y="96"/>
                      <a:pt x="263" y="96"/>
                      <a:pt x="263" y="96"/>
                    </a:cubicBezTo>
                    <a:cubicBezTo>
                      <a:pt x="233" y="108"/>
                      <a:pt x="233" y="108"/>
                      <a:pt x="233" y="108"/>
                    </a:cubicBezTo>
                    <a:cubicBezTo>
                      <a:pt x="237" y="123"/>
                      <a:pt x="237" y="139"/>
                      <a:pt x="234" y="155"/>
                    </a:cubicBezTo>
                    <a:cubicBezTo>
                      <a:pt x="263" y="167"/>
                      <a:pt x="263" y="167"/>
                      <a:pt x="263" y="167"/>
                    </a:cubicBezTo>
                    <a:cubicBezTo>
                      <a:pt x="249" y="200"/>
                      <a:pt x="249" y="200"/>
                      <a:pt x="249" y="200"/>
                    </a:cubicBezTo>
                    <a:cubicBezTo>
                      <a:pt x="220" y="188"/>
                      <a:pt x="220" y="188"/>
                      <a:pt x="220" y="188"/>
                    </a:cubicBezTo>
                    <a:cubicBezTo>
                      <a:pt x="211" y="201"/>
                      <a:pt x="200" y="212"/>
                      <a:pt x="187" y="220"/>
                    </a:cubicBezTo>
                    <a:cubicBezTo>
                      <a:pt x="199" y="249"/>
                      <a:pt x="199" y="249"/>
                      <a:pt x="199" y="249"/>
                    </a:cubicBezTo>
                    <a:cubicBezTo>
                      <a:pt x="166" y="263"/>
                      <a:pt x="166" y="263"/>
                      <a:pt x="166" y="263"/>
                    </a:cubicBezTo>
                    <a:cubicBezTo>
                      <a:pt x="154" y="234"/>
                      <a:pt x="154" y="234"/>
                      <a:pt x="154" y="234"/>
                    </a:cubicBezTo>
                    <a:cubicBezTo>
                      <a:pt x="139" y="237"/>
                      <a:pt x="124" y="237"/>
                      <a:pt x="108" y="234"/>
                    </a:cubicBezTo>
                    <a:cubicBezTo>
                      <a:pt x="96" y="263"/>
                      <a:pt x="96" y="263"/>
                      <a:pt x="96" y="263"/>
                    </a:cubicBezTo>
                    <a:cubicBezTo>
                      <a:pt x="63" y="249"/>
                      <a:pt x="63" y="249"/>
                      <a:pt x="63" y="249"/>
                    </a:cubicBezTo>
                    <a:cubicBezTo>
                      <a:pt x="75" y="220"/>
                      <a:pt x="75" y="220"/>
                      <a:pt x="75" y="220"/>
                    </a:cubicBezTo>
                    <a:cubicBezTo>
                      <a:pt x="62" y="212"/>
                      <a:pt x="51" y="200"/>
                      <a:pt x="43" y="188"/>
                    </a:cubicBezTo>
                    <a:cubicBezTo>
                      <a:pt x="13" y="200"/>
                      <a:pt x="13" y="200"/>
                      <a:pt x="13" y="200"/>
                    </a:cubicBezTo>
                    <a:cubicBezTo>
                      <a:pt x="0" y="167"/>
                      <a:pt x="0" y="167"/>
                      <a:pt x="0" y="167"/>
                    </a:cubicBezTo>
                    <a:cubicBezTo>
                      <a:pt x="29" y="155"/>
                      <a:pt x="29" y="155"/>
                      <a:pt x="29" y="155"/>
                    </a:cubicBezTo>
                    <a:cubicBezTo>
                      <a:pt x="26" y="140"/>
                      <a:pt x="25" y="124"/>
                      <a:pt x="29" y="108"/>
                    </a:cubicBezTo>
                    <a:cubicBezTo>
                      <a:pt x="0" y="96"/>
                      <a:pt x="0" y="96"/>
                      <a:pt x="0" y="96"/>
                    </a:cubicBezTo>
                    <a:cubicBezTo>
                      <a:pt x="13" y="63"/>
                      <a:pt x="13" y="63"/>
                      <a:pt x="13" y="63"/>
                    </a:cubicBezTo>
                    <a:cubicBezTo>
                      <a:pt x="43" y="76"/>
                      <a:pt x="43" y="76"/>
                      <a:pt x="43" y="76"/>
                    </a:cubicBezTo>
                    <a:cubicBezTo>
                      <a:pt x="51" y="62"/>
                      <a:pt x="62" y="51"/>
                      <a:pt x="75" y="43"/>
                    </a:cubicBezTo>
                    <a:cubicBezTo>
                      <a:pt x="63" y="14"/>
                      <a:pt x="63" y="14"/>
                      <a:pt x="63" y="14"/>
                    </a:cubicBezTo>
                    <a:cubicBezTo>
                      <a:pt x="96" y="0"/>
                      <a:pt x="96" y="0"/>
                      <a:pt x="96" y="0"/>
                    </a:cubicBezTo>
                    <a:cubicBezTo>
                      <a:pt x="108" y="29"/>
                      <a:pt x="108" y="29"/>
                      <a:pt x="108" y="29"/>
                    </a:cubicBezTo>
                    <a:cubicBezTo>
                      <a:pt x="123" y="26"/>
                      <a:pt x="139" y="26"/>
                      <a:pt x="154" y="29"/>
                    </a:cubicBezTo>
                    <a:cubicBezTo>
                      <a:pt x="166" y="0"/>
                      <a:pt x="166" y="0"/>
                      <a:pt x="166" y="0"/>
                    </a:cubicBezTo>
                    <a:cubicBezTo>
                      <a:pt x="199" y="14"/>
                      <a:pt x="199" y="14"/>
                      <a:pt x="199" y="14"/>
                    </a:cubicBezTo>
                    <a:cubicBezTo>
                      <a:pt x="187" y="43"/>
                      <a:pt x="187" y="43"/>
                      <a:pt x="187" y="43"/>
                    </a:cubicBezTo>
                    <a:cubicBezTo>
                      <a:pt x="201" y="51"/>
                      <a:pt x="212" y="63"/>
                      <a:pt x="220" y="76"/>
                    </a:cubicBezTo>
                    <a:close/>
                    <a:moveTo>
                      <a:pt x="74" y="108"/>
                    </a:moveTo>
                    <a:cubicBezTo>
                      <a:pt x="61" y="139"/>
                      <a:pt x="76" y="176"/>
                      <a:pt x="107" y="189"/>
                    </a:cubicBezTo>
                    <a:cubicBezTo>
                      <a:pt x="139" y="202"/>
                      <a:pt x="176" y="187"/>
                      <a:pt x="189" y="155"/>
                    </a:cubicBezTo>
                    <a:cubicBezTo>
                      <a:pt x="202" y="124"/>
                      <a:pt x="187" y="87"/>
                      <a:pt x="155" y="74"/>
                    </a:cubicBezTo>
                    <a:cubicBezTo>
                      <a:pt x="123" y="61"/>
                      <a:pt x="87" y="76"/>
                      <a:pt x="74" y="108"/>
                    </a:cubicBezTo>
                    <a:close/>
                    <a:moveTo>
                      <a:pt x="148" y="148"/>
                    </a:moveTo>
                    <a:cubicBezTo>
                      <a:pt x="139" y="157"/>
                      <a:pt x="124" y="157"/>
                      <a:pt x="115" y="148"/>
                    </a:cubicBezTo>
                    <a:cubicBezTo>
                      <a:pt x="105" y="139"/>
                      <a:pt x="105" y="124"/>
                      <a:pt x="115" y="115"/>
                    </a:cubicBezTo>
                    <a:cubicBezTo>
                      <a:pt x="124" y="106"/>
                      <a:pt x="139" y="106"/>
                      <a:pt x="148" y="115"/>
                    </a:cubicBezTo>
                    <a:cubicBezTo>
                      <a:pt x="157" y="124"/>
                      <a:pt x="157" y="139"/>
                      <a:pt x="148" y="148"/>
                    </a:cubicBezTo>
                    <a:close/>
                  </a:path>
                </a:pathLst>
              </a:custGeom>
              <a:solidFill>
                <a:srgbClr val="0028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800" b="0" i="0" u="none" strike="noStrike" kern="0" cap="none" spc="0" normalizeH="0" baseline="0" noProof="0" dirty="0" smtClean="0">
                  <a:ln>
                    <a:noFill/>
                  </a:ln>
                  <a:solidFill>
                    <a:srgbClr val="7F7F7F"/>
                  </a:solidFill>
                  <a:effectLst/>
                  <a:uLnTx/>
                  <a:uFillTx/>
                  <a:ea typeface="Arial Unicode MS" pitchFamily="34" charset="-128"/>
                  <a:cs typeface="Arial Unicode MS" pitchFamily="34" charset="-128"/>
                </a:endParaRPr>
              </a:p>
            </p:txBody>
          </p:sp>
          <p:sp>
            <p:nvSpPr>
              <p:cNvPr id="230" name="Freeform 41">
                <a:extLst>
                  <a:ext uri="{FF2B5EF4-FFF2-40B4-BE49-F238E27FC236}">
                    <a16:creationId xmlns:a16="http://schemas.microsoft.com/office/drawing/2014/main" xmlns="" id="{F4258805-B3BD-4218-A64B-08AC71A159AC}"/>
                  </a:ext>
                </a:extLst>
              </p:cNvPr>
              <p:cNvSpPr>
                <a:spLocks noChangeAspect="1" noEditPoints="1"/>
              </p:cNvSpPr>
              <p:nvPr/>
            </p:nvSpPr>
            <p:spPr bwMode="gray">
              <a:xfrm>
                <a:off x="1370437" y="4015315"/>
                <a:ext cx="170909" cy="172004"/>
              </a:xfrm>
              <a:custGeom>
                <a:avLst/>
                <a:gdLst>
                  <a:gd name="T0" fmla="*/ 220 w 263"/>
                  <a:gd name="T1" fmla="*/ 76 h 263"/>
                  <a:gd name="T2" fmla="*/ 249 w 263"/>
                  <a:gd name="T3" fmla="*/ 63 h 263"/>
                  <a:gd name="T4" fmla="*/ 263 w 263"/>
                  <a:gd name="T5" fmla="*/ 96 h 263"/>
                  <a:gd name="T6" fmla="*/ 233 w 263"/>
                  <a:gd name="T7" fmla="*/ 108 h 263"/>
                  <a:gd name="T8" fmla="*/ 234 w 263"/>
                  <a:gd name="T9" fmla="*/ 155 h 263"/>
                  <a:gd name="T10" fmla="*/ 263 w 263"/>
                  <a:gd name="T11" fmla="*/ 167 h 263"/>
                  <a:gd name="T12" fmla="*/ 249 w 263"/>
                  <a:gd name="T13" fmla="*/ 200 h 263"/>
                  <a:gd name="T14" fmla="*/ 220 w 263"/>
                  <a:gd name="T15" fmla="*/ 188 h 263"/>
                  <a:gd name="T16" fmla="*/ 187 w 263"/>
                  <a:gd name="T17" fmla="*/ 220 h 263"/>
                  <a:gd name="T18" fmla="*/ 199 w 263"/>
                  <a:gd name="T19" fmla="*/ 249 h 263"/>
                  <a:gd name="T20" fmla="*/ 166 w 263"/>
                  <a:gd name="T21" fmla="*/ 263 h 263"/>
                  <a:gd name="T22" fmla="*/ 154 w 263"/>
                  <a:gd name="T23" fmla="*/ 234 h 263"/>
                  <a:gd name="T24" fmla="*/ 108 w 263"/>
                  <a:gd name="T25" fmla="*/ 234 h 263"/>
                  <a:gd name="T26" fmla="*/ 96 w 263"/>
                  <a:gd name="T27" fmla="*/ 263 h 263"/>
                  <a:gd name="T28" fmla="*/ 63 w 263"/>
                  <a:gd name="T29" fmla="*/ 249 h 263"/>
                  <a:gd name="T30" fmla="*/ 75 w 263"/>
                  <a:gd name="T31" fmla="*/ 220 h 263"/>
                  <a:gd name="T32" fmla="*/ 43 w 263"/>
                  <a:gd name="T33" fmla="*/ 188 h 263"/>
                  <a:gd name="T34" fmla="*/ 13 w 263"/>
                  <a:gd name="T35" fmla="*/ 200 h 263"/>
                  <a:gd name="T36" fmla="*/ 0 w 263"/>
                  <a:gd name="T37" fmla="*/ 167 h 263"/>
                  <a:gd name="T38" fmla="*/ 29 w 263"/>
                  <a:gd name="T39" fmla="*/ 155 h 263"/>
                  <a:gd name="T40" fmla="*/ 29 w 263"/>
                  <a:gd name="T41" fmla="*/ 108 h 263"/>
                  <a:gd name="T42" fmla="*/ 0 w 263"/>
                  <a:gd name="T43" fmla="*/ 96 h 263"/>
                  <a:gd name="T44" fmla="*/ 13 w 263"/>
                  <a:gd name="T45" fmla="*/ 63 h 263"/>
                  <a:gd name="T46" fmla="*/ 43 w 263"/>
                  <a:gd name="T47" fmla="*/ 76 h 263"/>
                  <a:gd name="T48" fmla="*/ 75 w 263"/>
                  <a:gd name="T49" fmla="*/ 43 h 263"/>
                  <a:gd name="T50" fmla="*/ 63 w 263"/>
                  <a:gd name="T51" fmla="*/ 14 h 263"/>
                  <a:gd name="T52" fmla="*/ 96 w 263"/>
                  <a:gd name="T53" fmla="*/ 0 h 263"/>
                  <a:gd name="T54" fmla="*/ 108 w 263"/>
                  <a:gd name="T55" fmla="*/ 29 h 263"/>
                  <a:gd name="T56" fmla="*/ 154 w 263"/>
                  <a:gd name="T57" fmla="*/ 29 h 263"/>
                  <a:gd name="T58" fmla="*/ 166 w 263"/>
                  <a:gd name="T59" fmla="*/ 0 h 263"/>
                  <a:gd name="T60" fmla="*/ 199 w 263"/>
                  <a:gd name="T61" fmla="*/ 14 h 263"/>
                  <a:gd name="T62" fmla="*/ 187 w 263"/>
                  <a:gd name="T63" fmla="*/ 43 h 263"/>
                  <a:gd name="T64" fmla="*/ 220 w 263"/>
                  <a:gd name="T65" fmla="*/ 76 h 263"/>
                  <a:gd name="T66" fmla="*/ 74 w 263"/>
                  <a:gd name="T67" fmla="*/ 108 h 263"/>
                  <a:gd name="T68" fmla="*/ 107 w 263"/>
                  <a:gd name="T69" fmla="*/ 189 h 263"/>
                  <a:gd name="T70" fmla="*/ 189 w 263"/>
                  <a:gd name="T71" fmla="*/ 155 h 263"/>
                  <a:gd name="T72" fmla="*/ 155 w 263"/>
                  <a:gd name="T73" fmla="*/ 74 h 263"/>
                  <a:gd name="T74" fmla="*/ 74 w 263"/>
                  <a:gd name="T75" fmla="*/ 108 h 263"/>
                  <a:gd name="T76" fmla="*/ 148 w 263"/>
                  <a:gd name="T77" fmla="*/ 148 h 263"/>
                  <a:gd name="T78" fmla="*/ 115 w 263"/>
                  <a:gd name="T79" fmla="*/ 148 h 263"/>
                  <a:gd name="T80" fmla="*/ 115 w 263"/>
                  <a:gd name="T81" fmla="*/ 115 h 263"/>
                  <a:gd name="T82" fmla="*/ 148 w 263"/>
                  <a:gd name="T83" fmla="*/ 115 h 263"/>
                  <a:gd name="T84" fmla="*/ 148 w 263"/>
                  <a:gd name="T85" fmla="*/ 14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3" h="263">
                    <a:moveTo>
                      <a:pt x="220" y="76"/>
                    </a:moveTo>
                    <a:cubicBezTo>
                      <a:pt x="249" y="63"/>
                      <a:pt x="249" y="63"/>
                      <a:pt x="249" y="63"/>
                    </a:cubicBezTo>
                    <a:cubicBezTo>
                      <a:pt x="263" y="96"/>
                      <a:pt x="263" y="96"/>
                      <a:pt x="263" y="96"/>
                    </a:cubicBezTo>
                    <a:cubicBezTo>
                      <a:pt x="233" y="108"/>
                      <a:pt x="233" y="108"/>
                      <a:pt x="233" y="108"/>
                    </a:cubicBezTo>
                    <a:cubicBezTo>
                      <a:pt x="237" y="123"/>
                      <a:pt x="237" y="139"/>
                      <a:pt x="234" y="155"/>
                    </a:cubicBezTo>
                    <a:cubicBezTo>
                      <a:pt x="263" y="167"/>
                      <a:pt x="263" y="167"/>
                      <a:pt x="263" y="167"/>
                    </a:cubicBezTo>
                    <a:cubicBezTo>
                      <a:pt x="249" y="200"/>
                      <a:pt x="249" y="200"/>
                      <a:pt x="249" y="200"/>
                    </a:cubicBezTo>
                    <a:cubicBezTo>
                      <a:pt x="220" y="188"/>
                      <a:pt x="220" y="188"/>
                      <a:pt x="220" y="188"/>
                    </a:cubicBezTo>
                    <a:cubicBezTo>
                      <a:pt x="211" y="201"/>
                      <a:pt x="200" y="212"/>
                      <a:pt x="187" y="220"/>
                    </a:cubicBezTo>
                    <a:cubicBezTo>
                      <a:pt x="199" y="249"/>
                      <a:pt x="199" y="249"/>
                      <a:pt x="199" y="249"/>
                    </a:cubicBezTo>
                    <a:cubicBezTo>
                      <a:pt x="166" y="263"/>
                      <a:pt x="166" y="263"/>
                      <a:pt x="166" y="263"/>
                    </a:cubicBezTo>
                    <a:cubicBezTo>
                      <a:pt x="154" y="234"/>
                      <a:pt x="154" y="234"/>
                      <a:pt x="154" y="234"/>
                    </a:cubicBezTo>
                    <a:cubicBezTo>
                      <a:pt x="139" y="237"/>
                      <a:pt x="124" y="237"/>
                      <a:pt x="108" y="234"/>
                    </a:cubicBezTo>
                    <a:cubicBezTo>
                      <a:pt x="96" y="263"/>
                      <a:pt x="96" y="263"/>
                      <a:pt x="96" y="263"/>
                    </a:cubicBezTo>
                    <a:cubicBezTo>
                      <a:pt x="63" y="249"/>
                      <a:pt x="63" y="249"/>
                      <a:pt x="63" y="249"/>
                    </a:cubicBezTo>
                    <a:cubicBezTo>
                      <a:pt x="75" y="220"/>
                      <a:pt x="75" y="220"/>
                      <a:pt x="75" y="220"/>
                    </a:cubicBezTo>
                    <a:cubicBezTo>
                      <a:pt x="62" y="212"/>
                      <a:pt x="51" y="200"/>
                      <a:pt x="43" y="188"/>
                    </a:cubicBezTo>
                    <a:cubicBezTo>
                      <a:pt x="13" y="200"/>
                      <a:pt x="13" y="200"/>
                      <a:pt x="13" y="200"/>
                    </a:cubicBezTo>
                    <a:cubicBezTo>
                      <a:pt x="0" y="167"/>
                      <a:pt x="0" y="167"/>
                      <a:pt x="0" y="167"/>
                    </a:cubicBezTo>
                    <a:cubicBezTo>
                      <a:pt x="29" y="155"/>
                      <a:pt x="29" y="155"/>
                      <a:pt x="29" y="155"/>
                    </a:cubicBezTo>
                    <a:cubicBezTo>
                      <a:pt x="26" y="140"/>
                      <a:pt x="25" y="124"/>
                      <a:pt x="29" y="108"/>
                    </a:cubicBezTo>
                    <a:cubicBezTo>
                      <a:pt x="0" y="96"/>
                      <a:pt x="0" y="96"/>
                      <a:pt x="0" y="96"/>
                    </a:cubicBezTo>
                    <a:cubicBezTo>
                      <a:pt x="13" y="63"/>
                      <a:pt x="13" y="63"/>
                      <a:pt x="13" y="63"/>
                    </a:cubicBezTo>
                    <a:cubicBezTo>
                      <a:pt x="43" y="76"/>
                      <a:pt x="43" y="76"/>
                      <a:pt x="43" y="76"/>
                    </a:cubicBezTo>
                    <a:cubicBezTo>
                      <a:pt x="51" y="62"/>
                      <a:pt x="62" y="51"/>
                      <a:pt x="75" y="43"/>
                    </a:cubicBezTo>
                    <a:cubicBezTo>
                      <a:pt x="63" y="14"/>
                      <a:pt x="63" y="14"/>
                      <a:pt x="63" y="14"/>
                    </a:cubicBezTo>
                    <a:cubicBezTo>
                      <a:pt x="96" y="0"/>
                      <a:pt x="96" y="0"/>
                      <a:pt x="96" y="0"/>
                    </a:cubicBezTo>
                    <a:cubicBezTo>
                      <a:pt x="108" y="29"/>
                      <a:pt x="108" y="29"/>
                      <a:pt x="108" y="29"/>
                    </a:cubicBezTo>
                    <a:cubicBezTo>
                      <a:pt x="123" y="26"/>
                      <a:pt x="139" y="26"/>
                      <a:pt x="154" y="29"/>
                    </a:cubicBezTo>
                    <a:cubicBezTo>
                      <a:pt x="166" y="0"/>
                      <a:pt x="166" y="0"/>
                      <a:pt x="166" y="0"/>
                    </a:cubicBezTo>
                    <a:cubicBezTo>
                      <a:pt x="199" y="14"/>
                      <a:pt x="199" y="14"/>
                      <a:pt x="199" y="14"/>
                    </a:cubicBezTo>
                    <a:cubicBezTo>
                      <a:pt x="187" y="43"/>
                      <a:pt x="187" y="43"/>
                      <a:pt x="187" y="43"/>
                    </a:cubicBezTo>
                    <a:cubicBezTo>
                      <a:pt x="201" y="51"/>
                      <a:pt x="212" y="63"/>
                      <a:pt x="220" y="76"/>
                    </a:cubicBezTo>
                    <a:close/>
                    <a:moveTo>
                      <a:pt x="74" y="108"/>
                    </a:moveTo>
                    <a:cubicBezTo>
                      <a:pt x="61" y="139"/>
                      <a:pt x="76" y="176"/>
                      <a:pt x="107" y="189"/>
                    </a:cubicBezTo>
                    <a:cubicBezTo>
                      <a:pt x="139" y="202"/>
                      <a:pt x="176" y="187"/>
                      <a:pt x="189" y="155"/>
                    </a:cubicBezTo>
                    <a:cubicBezTo>
                      <a:pt x="202" y="124"/>
                      <a:pt x="187" y="87"/>
                      <a:pt x="155" y="74"/>
                    </a:cubicBezTo>
                    <a:cubicBezTo>
                      <a:pt x="123" y="61"/>
                      <a:pt x="87" y="76"/>
                      <a:pt x="74" y="108"/>
                    </a:cubicBezTo>
                    <a:close/>
                    <a:moveTo>
                      <a:pt x="148" y="148"/>
                    </a:moveTo>
                    <a:cubicBezTo>
                      <a:pt x="139" y="157"/>
                      <a:pt x="124" y="157"/>
                      <a:pt x="115" y="148"/>
                    </a:cubicBezTo>
                    <a:cubicBezTo>
                      <a:pt x="105" y="139"/>
                      <a:pt x="105" y="124"/>
                      <a:pt x="115" y="115"/>
                    </a:cubicBezTo>
                    <a:cubicBezTo>
                      <a:pt x="124" y="106"/>
                      <a:pt x="139" y="106"/>
                      <a:pt x="148" y="115"/>
                    </a:cubicBezTo>
                    <a:cubicBezTo>
                      <a:pt x="157" y="124"/>
                      <a:pt x="157" y="139"/>
                      <a:pt x="148" y="148"/>
                    </a:cubicBezTo>
                    <a:close/>
                  </a:path>
                </a:pathLst>
              </a:custGeom>
              <a:solidFill>
                <a:srgbClr val="0028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800" b="0" i="0" u="none" strike="noStrike" kern="0" cap="none" spc="0" normalizeH="0" baseline="0" noProof="0" dirty="0" smtClean="0">
                  <a:ln>
                    <a:noFill/>
                  </a:ln>
                  <a:solidFill>
                    <a:srgbClr val="7F7F7F"/>
                  </a:solidFill>
                  <a:effectLst/>
                  <a:uLnTx/>
                  <a:uFillTx/>
                  <a:ea typeface="Arial Unicode MS" pitchFamily="34" charset="-128"/>
                  <a:cs typeface="Arial Unicode MS" pitchFamily="34" charset="-128"/>
                </a:endParaRPr>
              </a:p>
            </p:txBody>
          </p:sp>
        </p:grpSp>
        <p:sp>
          <p:nvSpPr>
            <p:cNvPr id="222" name="TextBox 221">
              <a:extLst>
                <a:ext uri="{FF2B5EF4-FFF2-40B4-BE49-F238E27FC236}">
                  <a16:creationId xmlns:a16="http://schemas.microsoft.com/office/drawing/2014/main" xmlns="" id="{02BAC336-00DB-4EB4-A78A-0010885D97AF}"/>
                </a:ext>
              </a:extLst>
            </p:cNvPr>
            <p:cNvSpPr txBox="1"/>
            <p:nvPr/>
          </p:nvSpPr>
          <p:spPr bwMode="gray">
            <a:xfrm>
              <a:off x="8899304" y="2877057"/>
              <a:ext cx="808235" cy="230832"/>
            </a:xfrm>
            <a:prstGeom prst="rect">
              <a:avLst/>
            </a:prstGeom>
            <a:noFill/>
            <a:effectLst/>
          </p:spPr>
          <p:txBody>
            <a:bodyPr wrap="none" rtlCol="0">
              <a:spAutoFit/>
            </a:bodyPr>
            <a:lstStyle>
              <a:defPPr>
                <a:defRPr lang="en-US"/>
              </a:defPPr>
              <a:lvl1pPr>
                <a:defRPr sz="900">
                  <a:solidFill>
                    <a:srgbClr val="FFFFFF">
                      <a:lumMod val="50000"/>
                    </a:srgbClr>
                  </a:solidFill>
                  <a:latin typeface="Arial" panose="020B0604020202020204" pitchFamily="34" charset="0"/>
                  <a:cs typeface="Arial" panose="020B0604020202020204" pitchFamily="34" charset="0"/>
                </a:defRPr>
              </a:lvl1p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000" b="0" i="0" u="none" strike="noStrike" kern="0" cap="none" spc="0" normalizeH="0" baseline="0" noProof="0" dirty="0">
                  <a:ln>
                    <a:noFill/>
                  </a:ln>
                  <a:solidFill>
                    <a:schemeClr val="tx1"/>
                  </a:solidFill>
                  <a:effectLst/>
                  <a:uLnTx/>
                  <a:uFillTx/>
                  <a:latin typeface="Arial" panose="020B0604020202020204" pitchFamily="34" charset="0"/>
                  <a:ea typeface="Arial Unicode MS" pitchFamily="34" charset="-128"/>
                  <a:cs typeface="Arial" panose="020B0604020202020204" pitchFamily="34" charset="0"/>
                </a:rPr>
                <a:t>Application</a:t>
              </a:r>
            </a:p>
          </p:txBody>
        </p:sp>
        <p:sp>
          <p:nvSpPr>
            <p:cNvPr id="218" name="TextBox 217">
              <a:extLst>
                <a:ext uri="{FF2B5EF4-FFF2-40B4-BE49-F238E27FC236}">
                  <a16:creationId xmlns:a16="http://schemas.microsoft.com/office/drawing/2014/main" xmlns="" id="{F33A7003-0432-4C51-A11E-908E823E1B21}"/>
                </a:ext>
              </a:extLst>
            </p:cNvPr>
            <p:cNvSpPr txBox="1"/>
            <p:nvPr/>
          </p:nvSpPr>
          <p:spPr bwMode="gray">
            <a:xfrm>
              <a:off x="8883126" y="4536814"/>
              <a:ext cx="808235" cy="230832"/>
            </a:xfrm>
            <a:prstGeom prst="rect">
              <a:avLst/>
            </a:prstGeom>
            <a:noFill/>
            <a:effectLst/>
          </p:spPr>
          <p:txBody>
            <a:bodyPr wrap="none" rtlCol="0">
              <a:spAutoFit/>
            </a:bodyPr>
            <a:lstStyle>
              <a:defPPr>
                <a:defRPr lang="en-US"/>
              </a:defPPr>
              <a:lvl1pPr>
                <a:defRPr sz="900">
                  <a:solidFill>
                    <a:srgbClr val="FFFFFF">
                      <a:lumMod val="50000"/>
                    </a:srgbClr>
                  </a:solidFill>
                  <a:latin typeface="Arial" panose="020B0604020202020204" pitchFamily="34" charset="0"/>
                  <a:cs typeface="Arial" panose="020B0604020202020204" pitchFamily="34" charset="0"/>
                </a:defRPr>
              </a:lvl1p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000" b="0" i="0" u="none" strike="noStrike" kern="0" cap="none" spc="0" normalizeH="0" baseline="0" noProof="0" dirty="0">
                  <a:ln>
                    <a:noFill/>
                  </a:ln>
                  <a:solidFill>
                    <a:schemeClr val="tx1"/>
                  </a:solidFill>
                  <a:effectLst/>
                  <a:uLnTx/>
                  <a:uFillTx/>
                  <a:latin typeface="Arial" panose="020B0604020202020204" pitchFamily="34" charset="0"/>
                  <a:ea typeface="Arial Unicode MS" pitchFamily="34" charset="-128"/>
                  <a:cs typeface="Arial" panose="020B0604020202020204" pitchFamily="34" charset="0"/>
                </a:rPr>
                <a:t>Application</a:t>
              </a:r>
            </a:p>
          </p:txBody>
        </p:sp>
        <p:sp>
          <p:nvSpPr>
            <p:cNvPr id="195" name="Rounded Rectangle 103">
              <a:extLst>
                <a:ext uri="{FF2B5EF4-FFF2-40B4-BE49-F238E27FC236}">
                  <a16:creationId xmlns:a16="http://schemas.microsoft.com/office/drawing/2014/main" xmlns="" id="{D6FD0B47-95AC-4BAB-A7BF-837624BF849F}"/>
                </a:ext>
              </a:extLst>
            </p:cNvPr>
            <p:cNvSpPr/>
            <p:nvPr/>
          </p:nvSpPr>
          <p:spPr bwMode="gray">
            <a:xfrm>
              <a:off x="8736187" y="2287796"/>
              <a:ext cx="1134468" cy="829049"/>
            </a:xfrm>
            <a:prstGeom prst="rect">
              <a:avLst/>
            </a:prstGeom>
            <a:noFill/>
            <a:ln w="12700" cap="flat" cmpd="sng" algn="ctr">
              <a:solidFill>
                <a:srgbClr val="6F7878"/>
              </a:solidFill>
              <a:prstDash val="dash"/>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000" b="0" i="0" u="none" strike="noStrike" kern="0" cap="none" spc="0" normalizeH="0" baseline="0" noProof="0" dirty="0" smtClean="0">
                <a:ln>
                  <a:noFill/>
                </a:ln>
                <a:solidFill>
                  <a:srgbClr val="FFFFFF"/>
                </a:solidFill>
                <a:effectLst/>
                <a:uLnTx/>
                <a:uFillTx/>
                <a:latin typeface="Arial"/>
                <a:ea typeface="Arial Unicode MS"/>
                <a:cs typeface="Arial Unicode MS"/>
              </a:endParaRPr>
            </a:p>
          </p:txBody>
        </p:sp>
        <p:cxnSp>
          <p:nvCxnSpPr>
            <p:cNvPr id="196" name="Straight Connector 195">
              <a:extLst>
                <a:ext uri="{FF2B5EF4-FFF2-40B4-BE49-F238E27FC236}">
                  <a16:creationId xmlns:a16="http://schemas.microsoft.com/office/drawing/2014/main" xmlns="" id="{D221CADE-E47D-4BB3-BA85-858FF17AAEB3}"/>
                </a:ext>
              </a:extLst>
            </p:cNvPr>
            <p:cNvCxnSpPr>
              <a:cxnSpLocks/>
              <a:stCxn id="229" idx="11"/>
            </p:cNvCxnSpPr>
            <p:nvPr/>
          </p:nvCxnSpPr>
          <p:spPr bwMode="gray">
            <a:xfrm>
              <a:off x="9410567" y="3625859"/>
              <a:ext cx="41071" cy="402878"/>
            </a:xfrm>
            <a:prstGeom prst="line">
              <a:avLst/>
            </a:prstGeom>
            <a:solidFill>
              <a:srgbClr val="00529B"/>
            </a:solidFill>
            <a:ln w="12700" cap="flat" cmpd="sng" algn="ctr">
              <a:solidFill>
                <a:srgbClr val="FF540A"/>
              </a:solidFill>
              <a:prstDash val="solid"/>
              <a:round/>
              <a:headEnd type="diamond" w="med" len="med"/>
              <a:tailEnd type="diamond" w="med" len="med"/>
            </a:ln>
            <a:effectLst/>
          </p:spPr>
        </p:cxnSp>
        <p:sp>
          <p:nvSpPr>
            <p:cNvPr id="197" name="TextBox 196">
              <a:extLst>
                <a:ext uri="{FF2B5EF4-FFF2-40B4-BE49-F238E27FC236}">
                  <a16:creationId xmlns:a16="http://schemas.microsoft.com/office/drawing/2014/main" xmlns="" id="{334F29EE-F552-48DC-8D52-C5C6469C95BB}"/>
                </a:ext>
              </a:extLst>
            </p:cNvPr>
            <p:cNvSpPr txBox="1"/>
            <p:nvPr/>
          </p:nvSpPr>
          <p:spPr bwMode="gray">
            <a:xfrm>
              <a:off x="8926705" y="3703608"/>
              <a:ext cx="530915" cy="230832"/>
            </a:xfrm>
            <a:prstGeom prst="rect">
              <a:avLst/>
            </a:prstGeom>
            <a:noFill/>
            <a:effectLst/>
          </p:spPr>
          <p:txBody>
            <a:bodyPr wrap="none" rtlCol="0">
              <a:spAutoFit/>
            </a:bodyPr>
            <a:lstStyle>
              <a:defPPr>
                <a:defRPr lang="en-US"/>
              </a:defPPr>
              <a:lvl1pPr>
                <a:defRPr sz="900">
                  <a:solidFill>
                    <a:srgbClr val="FFFFFF">
                      <a:lumMod val="50000"/>
                    </a:srgbClr>
                  </a:solidFill>
                  <a:latin typeface="Arial" panose="020B0604020202020204" pitchFamily="34" charset="0"/>
                  <a:cs typeface="Arial" panose="020B0604020202020204" pitchFamily="34" charset="0"/>
                </a:defRPr>
              </a:lvl1p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000" b="0" i="0" u="none" strike="noStrike" kern="0" cap="none" spc="0" normalizeH="0" baseline="0" noProof="0" dirty="0">
                  <a:ln>
                    <a:noFill/>
                  </a:ln>
                  <a:solidFill>
                    <a:schemeClr val="tx1"/>
                  </a:solidFill>
                  <a:effectLst/>
                  <a:uLnTx/>
                  <a:uFillTx/>
                  <a:latin typeface="Arial" panose="020B0604020202020204" pitchFamily="34" charset="0"/>
                  <a:ea typeface="Arial Unicode MS" pitchFamily="34" charset="-128"/>
                  <a:cs typeface="Arial" panose="020B0604020202020204" pitchFamily="34" charset="0"/>
                </a:rPr>
                <a:t>fPaaS</a:t>
              </a:r>
            </a:p>
          </p:txBody>
        </p:sp>
        <p:cxnSp>
          <p:nvCxnSpPr>
            <p:cNvPr id="198" name="Straight Arrow Connector 197">
              <a:extLst>
                <a:ext uri="{FF2B5EF4-FFF2-40B4-BE49-F238E27FC236}">
                  <a16:creationId xmlns:a16="http://schemas.microsoft.com/office/drawing/2014/main" xmlns="" id="{79E3D93D-FA5E-41F6-B2B4-14FE0FEB7FE1}"/>
                </a:ext>
              </a:extLst>
            </p:cNvPr>
            <p:cNvCxnSpPr>
              <a:cxnSpLocks/>
              <a:stCxn id="229" idx="27"/>
              <a:endCxn id="227" idx="11"/>
            </p:cNvCxnSpPr>
            <p:nvPr/>
          </p:nvCxnSpPr>
          <p:spPr bwMode="gray">
            <a:xfrm flipH="1" flipV="1">
              <a:off x="9192163" y="3398431"/>
              <a:ext cx="188511" cy="93356"/>
            </a:xfrm>
            <a:prstGeom prst="straightConnector1">
              <a:avLst/>
            </a:prstGeom>
            <a:solidFill>
              <a:srgbClr val="00529B"/>
            </a:solidFill>
            <a:ln w="12700" cap="flat" cmpd="sng" algn="ctr">
              <a:solidFill>
                <a:srgbClr val="FF540A"/>
              </a:solidFill>
              <a:prstDash val="solid"/>
              <a:round/>
              <a:headEnd type="diamond" w="med" len="med"/>
              <a:tailEnd type="diamond" w="med" len="med"/>
            </a:ln>
            <a:effectLst/>
          </p:spPr>
        </p:cxnSp>
        <p:cxnSp>
          <p:nvCxnSpPr>
            <p:cNvPr id="200" name="Straight Connector 199">
              <a:extLst>
                <a:ext uri="{FF2B5EF4-FFF2-40B4-BE49-F238E27FC236}">
                  <a16:creationId xmlns:a16="http://schemas.microsoft.com/office/drawing/2014/main" xmlns="" id="{809C241A-CFCB-4198-B9F5-5F6B3211991F}"/>
                </a:ext>
              </a:extLst>
            </p:cNvPr>
            <p:cNvCxnSpPr>
              <a:cxnSpLocks/>
              <a:endCxn id="242" idx="2"/>
            </p:cNvCxnSpPr>
            <p:nvPr/>
          </p:nvCxnSpPr>
          <p:spPr bwMode="gray">
            <a:xfrm flipV="1">
              <a:off x="6281069" y="4194095"/>
              <a:ext cx="152797" cy="101952"/>
            </a:xfrm>
            <a:prstGeom prst="line">
              <a:avLst/>
            </a:prstGeom>
            <a:solidFill>
              <a:srgbClr val="00529B"/>
            </a:solidFill>
            <a:ln w="12700" cap="flat" cmpd="sng" algn="ctr">
              <a:solidFill>
                <a:srgbClr val="FF540A"/>
              </a:solidFill>
              <a:prstDash val="solid"/>
              <a:round/>
              <a:headEnd type="diamond" w="med" len="med"/>
              <a:tailEnd type="diamond" w="med" len="med"/>
            </a:ln>
            <a:effectLst/>
          </p:spPr>
        </p:cxnSp>
        <p:sp>
          <p:nvSpPr>
            <p:cNvPr id="205" name="Rectangle 204">
              <a:extLst>
                <a:ext uri="{FF2B5EF4-FFF2-40B4-BE49-F238E27FC236}">
                  <a16:creationId xmlns:a16="http://schemas.microsoft.com/office/drawing/2014/main" xmlns="" id="{AAFDA5A9-30ED-4447-989D-0E81ACB19D75}"/>
                </a:ext>
              </a:extLst>
            </p:cNvPr>
            <p:cNvSpPr/>
            <p:nvPr/>
          </p:nvSpPr>
          <p:spPr bwMode="gray">
            <a:xfrm>
              <a:off x="7915672" y="2547680"/>
              <a:ext cx="305591" cy="298983"/>
            </a:xfrm>
            <a:prstGeom prst="rect">
              <a:avLst/>
            </a:prstGeom>
            <a:solidFill>
              <a:srgbClr val="FFFFFF"/>
            </a:solidFill>
            <a:ln w="9525" cap="flat" cmpd="sng" algn="ctr">
              <a:solidFill>
                <a:srgbClr val="999999"/>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endParaRPr>
            </a:p>
          </p:txBody>
        </p:sp>
        <p:sp>
          <p:nvSpPr>
            <p:cNvPr id="206" name="Freeform 100">
              <a:extLst>
                <a:ext uri="{FF2B5EF4-FFF2-40B4-BE49-F238E27FC236}">
                  <a16:creationId xmlns:a16="http://schemas.microsoft.com/office/drawing/2014/main" xmlns="" id="{56CADC70-D836-46F8-820E-68BEAD464D68}"/>
                </a:ext>
              </a:extLst>
            </p:cNvPr>
            <p:cNvSpPr>
              <a:spLocks noChangeAspect="1" noEditPoints="1"/>
            </p:cNvSpPr>
            <p:nvPr/>
          </p:nvSpPr>
          <p:spPr bwMode="gray">
            <a:xfrm>
              <a:off x="7940044" y="2570410"/>
              <a:ext cx="249058" cy="250654"/>
            </a:xfrm>
            <a:custGeom>
              <a:avLst/>
              <a:gdLst>
                <a:gd name="T0" fmla="*/ 220 w 263"/>
                <a:gd name="T1" fmla="*/ 76 h 263"/>
                <a:gd name="T2" fmla="*/ 249 w 263"/>
                <a:gd name="T3" fmla="*/ 63 h 263"/>
                <a:gd name="T4" fmla="*/ 263 w 263"/>
                <a:gd name="T5" fmla="*/ 96 h 263"/>
                <a:gd name="T6" fmla="*/ 233 w 263"/>
                <a:gd name="T7" fmla="*/ 108 h 263"/>
                <a:gd name="T8" fmla="*/ 234 w 263"/>
                <a:gd name="T9" fmla="*/ 155 h 263"/>
                <a:gd name="T10" fmla="*/ 263 w 263"/>
                <a:gd name="T11" fmla="*/ 167 h 263"/>
                <a:gd name="T12" fmla="*/ 249 w 263"/>
                <a:gd name="T13" fmla="*/ 200 h 263"/>
                <a:gd name="T14" fmla="*/ 220 w 263"/>
                <a:gd name="T15" fmla="*/ 188 h 263"/>
                <a:gd name="T16" fmla="*/ 187 w 263"/>
                <a:gd name="T17" fmla="*/ 220 h 263"/>
                <a:gd name="T18" fmla="*/ 199 w 263"/>
                <a:gd name="T19" fmla="*/ 249 h 263"/>
                <a:gd name="T20" fmla="*/ 166 w 263"/>
                <a:gd name="T21" fmla="*/ 263 h 263"/>
                <a:gd name="T22" fmla="*/ 154 w 263"/>
                <a:gd name="T23" fmla="*/ 234 h 263"/>
                <a:gd name="T24" fmla="*/ 108 w 263"/>
                <a:gd name="T25" fmla="*/ 234 h 263"/>
                <a:gd name="T26" fmla="*/ 96 w 263"/>
                <a:gd name="T27" fmla="*/ 263 h 263"/>
                <a:gd name="T28" fmla="*/ 63 w 263"/>
                <a:gd name="T29" fmla="*/ 249 h 263"/>
                <a:gd name="T30" fmla="*/ 75 w 263"/>
                <a:gd name="T31" fmla="*/ 220 h 263"/>
                <a:gd name="T32" fmla="*/ 43 w 263"/>
                <a:gd name="T33" fmla="*/ 188 h 263"/>
                <a:gd name="T34" fmla="*/ 13 w 263"/>
                <a:gd name="T35" fmla="*/ 200 h 263"/>
                <a:gd name="T36" fmla="*/ 0 w 263"/>
                <a:gd name="T37" fmla="*/ 167 h 263"/>
                <a:gd name="T38" fmla="*/ 29 w 263"/>
                <a:gd name="T39" fmla="*/ 155 h 263"/>
                <a:gd name="T40" fmla="*/ 29 w 263"/>
                <a:gd name="T41" fmla="*/ 108 h 263"/>
                <a:gd name="T42" fmla="*/ 0 w 263"/>
                <a:gd name="T43" fmla="*/ 96 h 263"/>
                <a:gd name="T44" fmla="*/ 13 w 263"/>
                <a:gd name="T45" fmla="*/ 63 h 263"/>
                <a:gd name="T46" fmla="*/ 43 w 263"/>
                <a:gd name="T47" fmla="*/ 76 h 263"/>
                <a:gd name="T48" fmla="*/ 75 w 263"/>
                <a:gd name="T49" fmla="*/ 43 h 263"/>
                <a:gd name="T50" fmla="*/ 63 w 263"/>
                <a:gd name="T51" fmla="*/ 14 h 263"/>
                <a:gd name="T52" fmla="*/ 96 w 263"/>
                <a:gd name="T53" fmla="*/ 0 h 263"/>
                <a:gd name="T54" fmla="*/ 108 w 263"/>
                <a:gd name="T55" fmla="*/ 29 h 263"/>
                <a:gd name="T56" fmla="*/ 154 w 263"/>
                <a:gd name="T57" fmla="*/ 29 h 263"/>
                <a:gd name="T58" fmla="*/ 166 w 263"/>
                <a:gd name="T59" fmla="*/ 0 h 263"/>
                <a:gd name="T60" fmla="*/ 199 w 263"/>
                <a:gd name="T61" fmla="*/ 14 h 263"/>
                <a:gd name="T62" fmla="*/ 187 w 263"/>
                <a:gd name="T63" fmla="*/ 43 h 263"/>
                <a:gd name="T64" fmla="*/ 220 w 263"/>
                <a:gd name="T65" fmla="*/ 76 h 263"/>
                <a:gd name="T66" fmla="*/ 74 w 263"/>
                <a:gd name="T67" fmla="*/ 108 h 263"/>
                <a:gd name="T68" fmla="*/ 107 w 263"/>
                <a:gd name="T69" fmla="*/ 189 h 263"/>
                <a:gd name="T70" fmla="*/ 189 w 263"/>
                <a:gd name="T71" fmla="*/ 155 h 263"/>
                <a:gd name="T72" fmla="*/ 155 w 263"/>
                <a:gd name="T73" fmla="*/ 74 h 263"/>
                <a:gd name="T74" fmla="*/ 74 w 263"/>
                <a:gd name="T75" fmla="*/ 108 h 263"/>
                <a:gd name="T76" fmla="*/ 148 w 263"/>
                <a:gd name="T77" fmla="*/ 148 h 263"/>
                <a:gd name="T78" fmla="*/ 115 w 263"/>
                <a:gd name="T79" fmla="*/ 148 h 263"/>
                <a:gd name="T80" fmla="*/ 115 w 263"/>
                <a:gd name="T81" fmla="*/ 115 h 263"/>
                <a:gd name="T82" fmla="*/ 148 w 263"/>
                <a:gd name="T83" fmla="*/ 115 h 263"/>
                <a:gd name="T84" fmla="*/ 148 w 263"/>
                <a:gd name="T85" fmla="*/ 14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3" h="263">
                  <a:moveTo>
                    <a:pt x="220" y="76"/>
                  </a:moveTo>
                  <a:cubicBezTo>
                    <a:pt x="249" y="63"/>
                    <a:pt x="249" y="63"/>
                    <a:pt x="249" y="63"/>
                  </a:cubicBezTo>
                  <a:cubicBezTo>
                    <a:pt x="263" y="96"/>
                    <a:pt x="263" y="96"/>
                    <a:pt x="263" y="96"/>
                  </a:cubicBezTo>
                  <a:cubicBezTo>
                    <a:pt x="233" y="108"/>
                    <a:pt x="233" y="108"/>
                    <a:pt x="233" y="108"/>
                  </a:cubicBezTo>
                  <a:cubicBezTo>
                    <a:pt x="237" y="123"/>
                    <a:pt x="237" y="139"/>
                    <a:pt x="234" y="155"/>
                  </a:cubicBezTo>
                  <a:cubicBezTo>
                    <a:pt x="263" y="167"/>
                    <a:pt x="263" y="167"/>
                    <a:pt x="263" y="167"/>
                  </a:cubicBezTo>
                  <a:cubicBezTo>
                    <a:pt x="249" y="200"/>
                    <a:pt x="249" y="200"/>
                    <a:pt x="249" y="200"/>
                  </a:cubicBezTo>
                  <a:cubicBezTo>
                    <a:pt x="220" y="188"/>
                    <a:pt x="220" y="188"/>
                    <a:pt x="220" y="188"/>
                  </a:cubicBezTo>
                  <a:cubicBezTo>
                    <a:pt x="211" y="201"/>
                    <a:pt x="200" y="212"/>
                    <a:pt x="187" y="220"/>
                  </a:cubicBezTo>
                  <a:cubicBezTo>
                    <a:pt x="199" y="249"/>
                    <a:pt x="199" y="249"/>
                    <a:pt x="199" y="249"/>
                  </a:cubicBezTo>
                  <a:cubicBezTo>
                    <a:pt x="166" y="263"/>
                    <a:pt x="166" y="263"/>
                    <a:pt x="166" y="263"/>
                  </a:cubicBezTo>
                  <a:cubicBezTo>
                    <a:pt x="154" y="234"/>
                    <a:pt x="154" y="234"/>
                    <a:pt x="154" y="234"/>
                  </a:cubicBezTo>
                  <a:cubicBezTo>
                    <a:pt x="139" y="237"/>
                    <a:pt x="124" y="237"/>
                    <a:pt x="108" y="234"/>
                  </a:cubicBezTo>
                  <a:cubicBezTo>
                    <a:pt x="96" y="263"/>
                    <a:pt x="96" y="263"/>
                    <a:pt x="96" y="263"/>
                  </a:cubicBezTo>
                  <a:cubicBezTo>
                    <a:pt x="63" y="249"/>
                    <a:pt x="63" y="249"/>
                    <a:pt x="63" y="249"/>
                  </a:cubicBezTo>
                  <a:cubicBezTo>
                    <a:pt x="75" y="220"/>
                    <a:pt x="75" y="220"/>
                    <a:pt x="75" y="220"/>
                  </a:cubicBezTo>
                  <a:cubicBezTo>
                    <a:pt x="62" y="212"/>
                    <a:pt x="51" y="200"/>
                    <a:pt x="43" y="188"/>
                  </a:cubicBezTo>
                  <a:cubicBezTo>
                    <a:pt x="13" y="200"/>
                    <a:pt x="13" y="200"/>
                    <a:pt x="13" y="200"/>
                  </a:cubicBezTo>
                  <a:cubicBezTo>
                    <a:pt x="0" y="167"/>
                    <a:pt x="0" y="167"/>
                    <a:pt x="0" y="167"/>
                  </a:cubicBezTo>
                  <a:cubicBezTo>
                    <a:pt x="29" y="155"/>
                    <a:pt x="29" y="155"/>
                    <a:pt x="29" y="155"/>
                  </a:cubicBezTo>
                  <a:cubicBezTo>
                    <a:pt x="26" y="140"/>
                    <a:pt x="25" y="124"/>
                    <a:pt x="29" y="108"/>
                  </a:cubicBezTo>
                  <a:cubicBezTo>
                    <a:pt x="0" y="96"/>
                    <a:pt x="0" y="96"/>
                    <a:pt x="0" y="96"/>
                  </a:cubicBezTo>
                  <a:cubicBezTo>
                    <a:pt x="13" y="63"/>
                    <a:pt x="13" y="63"/>
                    <a:pt x="13" y="63"/>
                  </a:cubicBezTo>
                  <a:cubicBezTo>
                    <a:pt x="43" y="76"/>
                    <a:pt x="43" y="76"/>
                    <a:pt x="43" y="76"/>
                  </a:cubicBezTo>
                  <a:cubicBezTo>
                    <a:pt x="51" y="62"/>
                    <a:pt x="62" y="51"/>
                    <a:pt x="75" y="43"/>
                  </a:cubicBezTo>
                  <a:cubicBezTo>
                    <a:pt x="63" y="14"/>
                    <a:pt x="63" y="14"/>
                    <a:pt x="63" y="14"/>
                  </a:cubicBezTo>
                  <a:cubicBezTo>
                    <a:pt x="96" y="0"/>
                    <a:pt x="96" y="0"/>
                    <a:pt x="96" y="0"/>
                  </a:cubicBezTo>
                  <a:cubicBezTo>
                    <a:pt x="108" y="29"/>
                    <a:pt x="108" y="29"/>
                    <a:pt x="108" y="29"/>
                  </a:cubicBezTo>
                  <a:cubicBezTo>
                    <a:pt x="123" y="26"/>
                    <a:pt x="139" y="26"/>
                    <a:pt x="154" y="29"/>
                  </a:cubicBezTo>
                  <a:cubicBezTo>
                    <a:pt x="166" y="0"/>
                    <a:pt x="166" y="0"/>
                    <a:pt x="166" y="0"/>
                  </a:cubicBezTo>
                  <a:cubicBezTo>
                    <a:pt x="199" y="14"/>
                    <a:pt x="199" y="14"/>
                    <a:pt x="199" y="14"/>
                  </a:cubicBezTo>
                  <a:cubicBezTo>
                    <a:pt x="187" y="43"/>
                    <a:pt x="187" y="43"/>
                    <a:pt x="187" y="43"/>
                  </a:cubicBezTo>
                  <a:cubicBezTo>
                    <a:pt x="201" y="51"/>
                    <a:pt x="212" y="63"/>
                    <a:pt x="220" y="76"/>
                  </a:cubicBezTo>
                  <a:close/>
                  <a:moveTo>
                    <a:pt x="74" y="108"/>
                  </a:moveTo>
                  <a:cubicBezTo>
                    <a:pt x="61" y="139"/>
                    <a:pt x="76" y="176"/>
                    <a:pt x="107" y="189"/>
                  </a:cubicBezTo>
                  <a:cubicBezTo>
                    <a:pt x="139" y="202"/>
                    <a:pt x="176" y="187"/>
                    <a:pt x="189" y="155"/>
                  </a:cubicBezTo>
                  <a:cubicBezTo>
                    <a:pt x="202" y="124"/>
                    <a:pt x="187" y="87"/>
                    <a:pt x="155" y="74"/>
                  </a:cubicBezTo>
                  <a:cubicBezTo>
                    <a:pt x="123" y="61"/>
                    <a:pt x="87" y="76"/>
                    <a:pt x="74" y="108"/>
                  </a:cubicBezTo>
                  <a:close/>
                  <a:moveTo>
                    <a:pt x="148" y="148"/>
                  </a:moveTo>
                  <a:cubicBezTo>
                    <a:pt x="139" y="157"/>
                    <a:pt x="124" y="157"/>
                    <a:pt x="115" y="148"/>
                  </a:cubicBezTo>
                  <a:cubicBezTo>
                    <a:pt x="105" y="139"/>
                    <a:pt x="105" y="124"/>
                    <a:pt x="115" y="115"/>
                  </a:cubicBezTo>
                  <a:cubicBezTo>
                    <a:pt x="124" y="106"/>
                    <a:pt x="139" y="106"/>
                    <a:pt x="148" y="115"/>
                  </a:cubicBezTo>
                  <a:cubicBezTo>
                    <a:pt x="157" y="124"/>
                    <a:pt x="157" y="139"/>
                    <a:pt x="148" y="148"/>
                  </a:cubicBezTo>
                  <a:close/>
                </a:path>
              </a:pathLst>
            </a:custGeom>
            <a:solidFill>
              <a:srgbClr val="002856"/>
            </a:solidFill>
            <a:ln>
              <a:noFill/>
            </a:ln>
            <a:extLst/>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800" b="0" i="0" u="none" strike="noStrike" kern="0" cap="none" spc="0" normalizeH="0" baseline="0" noProof="0" dirty="0" smtClean="0">
                <a:ln>
                  <a:noFill/>
                </a:ln>
                <a:solidFill>
                  <a:srgbClr val="7F7F7F"/>
                </a:solidFill>
                <a:effectLst/>
                <a:uLnTx/>
                <a:uFillTx/>
                <a:ea typeface="Arial Unicode MS" pitchFamily="34" charset="-128"/>
                <a:cs typeface="Arial Unicode MS" pitchFamily="34" charset="-128"/>
              </a:endParaRPr>
            </a:p>
          </p:txBody>
        </p:sp>
        <p:cxnSp>
          <p:nvCxnSpPr>
            <p:cNvPr id="202" name="Straight Connector 201">
              <a:extLst>
                <a:ext uri="{FF2B5EF4-FFF2-40B4-BE49-F238E27FC236}">
                  <a16:creationId xmlns:a16="http://schemas.microsoft.com/office/drawing/2014/main" xmlns="" id="{18A1556C-6055-43F3-A9E4-C164C8E2A1A7}"/>
                </a:ext>
              </a:extLst>
            </p:cNvPr>
            <p:cNvCxnSpPr>
              <a:cxnSpLocks/>
              <a:endCxn id="205" idx="2"/>
            </p:cNvCxnSpPr>
            <p:nvPr/>
          </p:nvCxnSpPr>
          <p:spPr bwMode="gray">
            <a:xfrm flipV="1">
              <a:off x="7808618" y="2846663"/>
              <a:ext cx="259850" cy="1118825"/>
            </a:xfrm>
            <a:prstGeom prst="line">
              <a:avLst/>
            </a:prstGeom>
            <a:solidFill>
              <a:srgbClr val="00529B"/>
            </a:solidFill>
            <a:ln w="12700" cap="flat" cmpd="sng" algn="ctr">
              <a:solidFill>
                <a:srgbClr val="FF540A"/>
              </a:solidFill>
              <a:prstDash val="solid"/>
              <a:round/>
              <a:headEnd type="diamond" w="med" len="med"/>
              <a:tailEnd type="diamond" w="med" len="med"/>
            </a:ln>
            <a:effectLst/>
          </p:spPr>
        </p:cxnSp>
        <p:cxnSp>
          <p:nvCxnSpPr>
            <p:cNvPr id="204" name="Straight Arrow Connector 203">
              <a:extLst>
                <a:ext uri="{FF2B5EF4-FFF2-40B4-BE49-F238E27FC236}">
                  <a16:creationId xmlns:a16="http://schemas.microsoft.com/office/drawing/2014/main" xmlns="" id="{F50F8CC2-4E08-4257-AA40-410167A20AD2}"/>
                </a:ext>
              </a:extLst>
            </p:cNvPr>
            <p:cNvCxnSpPr>
              <a:cxnSpLocks/>
              <a:stCxn id="227" idx="24"/>
            </p:cNvCxnSpPr>
            <p:nvPr/>
          </p:nvCxnSpPr>
          <p:spPr bwMode="gray">
            <a:xfrm flipV="1">
              <a:off x="9140825" y="3116845"/>
              <a:ext cx="87492" cy="156670"/>
            </a:xfrm>
            <a:prstGeom prst="straightConnector1">
              <a:avLst/>
            </a:prstGeom>
            <a:solidFill>
              <a:srgbClr val="00529B"/>
            </a:solidFill>
            <a:ln w="12700" cap="flat" cmpd="sng" algn="ctr">
              <a:solidFill>
                <a:srgbClr val="FF540A"/>
              </a:solidFill>
              <a:prstDash val="solid"/>
              <a:round/>
              <a:headEnd type="diamond" w="med" len="med"/>
              <a:tailEnd type="diamond" w="med" len="med"/>
            </a:ln>
            <a:effectLst/>
          </p:spPr>
        </p:cxnSp>
        <p:cxnSp>
          <p:nvCxnSpPr>
            <p:cNvPr id="203" name="Straight Connector 202">
              <a:extLst>
                <a:ext uri="{FF2B5EF4-FFF2-40B4-BE49-F238E27FC236}">
                  <a16:creationId xmlns:a16="http://schemas.microsoft.com/office/drawing/2014/main" xmlns="" id="{08740278-86B3-43BF-AE4D-E456C39AA655}"/>
                </a:ext>
              </a:extLst>
            </p:cNvPr>
            <p:cNvCxnSpPr>
              <a:cxnSpLocks/>
              <a:endCxn id="205" idx="0"/>
            </p:cNvCxnSpPr>
            <p:nvPr/>
          </p:nvCxnSpPr>
          <p:spPr bwMode="gray">
            <a:xfrm>
              <a:off x="7865525" y="2445955"/>
              <a:ext cx="202943" cy="101725"/>
            </a:xfrm>
            <a:prstGeom prst="line">
              <a:avLst/>
            </a:prstGeom>
            <a:solidFill>
              <a:srgbClr val="00529B"/>
            </a:solidFill>
            <a:ln w="12700" cap="flat" cmpd="sng" algn="ctr">
              <a:solidFill>
                <a:srgbClr val="FF540A"/>
              </a:solidFill>
              <a:prstDash val="solid"/>
              <a:round/>
              <a:headEnd type="diamond" w="med" len="med"/>
              <a:tailEnd type="diamond" w="med" len="med"/>
            </a:ln>
            <a:effectLst/>
          </p:spPr>
        </p:cxnSp>
        <p:cxnSp>
          <p:nvCxnSpPr>
            <p:cNvPr id="181" name="Straight Connector 180">
              <a:extLst>
                <a:ext uri="{FF2B5EF4-FFF2-40B4-BE49-F238E27FC236}">
                  <a16:creationId xmlns:a16="http://schemas.microsoft.com/office/drawing/2014/main" xmlns="" id="{2F672F92-7EA1-4AE9-B8E0-4E9FB0E54ED1}"/>
                </a:ext>
              </a:extLst>
            </p:cNvPr>
            <p:cNvCxnSpPr>
              <a:cxnSpLocks/>
              <a:stCxn id="259" idx="8"/>
            </p:cNvCxnSpPr>
            <p:nvPr/>
          </p:nvCxnSpPr>
          <p:spPr bwMode="gray">
            <a:xfrm flipH="1">
              <a:off x="4619625" y="3608761"/>
              <a:ext cx="146303" cy="385389"/>
            </a:xfrm>
            <a:prstGeom prst="line">
              <a:avLst/>
            </a:prstGeom>
            <a:solidFill>
              <a:srgbClr val="00529B"/>
            </a:solidFill>
            <a:ln w="12700" cap="flat" cmpd="sng" algn="ctr">
              <a:solidFill>
                <a:srgbClr val="FF540A"/>
              </a:solidFill>
              <a:prstDash val="solid"/>
              <a:round/>
              <a:headEnd type="diamond" w="med" len="med"/>
              <a:tailEnd type="diamond" w="med" len="med"/>
            </a:ln>
            <a:effectLst/>
          </p:spPr>
        </p:cxnSp>
        <p:cxnSp>
          <p:nvCxnSpPr>
            <p:cNvPr id="172" name="Straight Connector 171">
              <a:extLst>
                <a:ext uri="{FF2B5EF4-FFF2-40B4-BE49-F238E27FC236}">
                  <a16:creationId xmlns:a16="http://schemas.microsoft.com/office/drawing/2014/main" xmlns="" id="{B18F628E-EFAB-4877-AF2D-D9154E63C7F5}"/>
                </a:ext>
              </a:extLst>
            </p:cNvPr>
            <p:cNvCxnSpPr>
              <a:cxnSpLocks/>
              <a:stCxn id="276" idx="8"/>
            </p:cNvCxnSpPr>
            <p:nvPr/>
          </p:nvCxnSpPr>
          <p:spPr bwMode="gray">
            <a:xfrm flipH="1">
              <a:off x="3038475" y="3608761"/>
              <a:ext cx="140039" cy="375864"/>
            </a:xfrm>
            <a:prstGeom prst="line">
              <a:avLst/>
            </a:prstGeom>
            <a:solidFill>
              <a:srgbClr val="00529B"/>
            </a:solidFill>
            <a:ln w="12700" cap="flat" cmpd="sng" algn="ctr">
              <a:solidFill>
                <a:srgbClr val="FF540A"/>
              </a:solidFill>
              <a:prstDash val="solid"/>
              <a:round/>
              <a:headEnd type="diamond" w="med" len="med"/>
              <a:tailEnd type="diamond" w="med" len="med"/>
            </a:ln>
            <a:effectLst/>
          </p:spPr>
        </p:cxnSp>
      </p:grpSp>
      <p:grpSp>
        <p:nvGrpSpPr>
          <p:cNvPr id="109" name="Group 108"/>
          <p:cNvGrpSpPr/>
          <p:nvPr/>
        </p:nvGrpSpPr>
        <p:grpSpPr>
          <a:xfrm>
            <a:off x="2656830" y="2351514"/>
            <a:ext cx="492536" cy="515894"/>
            <a:chOff x="588805" y="3953597"/>
            <a:chExt cx="492536" cy="515894"/>
          </a:xfrm>
        </p:grpSpPr>
        <p:sp>
          <p:nvSpPr>
            <p:cNvPr id="110" name="Freeform 61">
              <a:extLst>
                <a:ext uri="{FF2B5EF4-FFF2-40B4-BE49-F238E27FC236}">
                  <a16:creationId xmlns="" xmlns:a16="http://schemas.microsoft.com/office/drawing/2014/main" id="{681749B7-F417-42AE-A7CA-85AA18CA087D}"/>
                </a:ext>
              </a:extLst>
            </p:cNvPr>
            <p:cNvSpPr>
              <a:spLocks/>
            </p:cNvSpPr>
            <p:nvPr/>
          </p:nvSpPr>
          <p:spPr bwMode="auto">
            <a:xfrm>
              <a:off x="748441" y="4113231"/>
              <a:ext cx="332900" cy="356260"/>
            </a:xfrm>
            <a:custGeom>
              <a:avLst/>
              <a:gdLst>
                <a:gd name="T0" fmla="*/ 184 w 193"/>
                <a:gd name="T1" fmla="*/ 0 h 207"/>
                <a:gd name="T2" fmla="*/ 167 w 193"/>
                <a:gd name="T3" fmla="*/ 0 h 207"/>
                <a:gd name="T4" fmla="*/ 167 w 193"/>
                <a:gd name="T5" fmla="*/ 173 h 207"/>
                <a:gd name="T6" fmla="*/ 157 w 193"/>
                <a:gd name="T7" fmla="*/ 183 h 207"/>
                <a:gd name="T8" fmla="*/ 0 w 193"/>
                <a:gd name="T9" fmla="*/ 183 h 207"/>
                <a:gd name="T10" fmla="*/ 0 w 193"/>
                <a:gd name="T11" fmla="*/ 199 h 207"/>
                <a:gd name="T12" fmla="*/ 9 w 193"/>
                <a:gd name="T13" fmla="*/ 207 h 207"/>
                <a:gd name="T14" fmla="*/ 184 w 193"/>
                <a:gd name="T15" fmla="*/ 207 h 207"/>
                <a:gd name="T16" fmla="*/ 193 w 193"/>
                <a:gd name="T17" fmla="*/ 199 h 207"/>
                <a:gd name="T18" fmla="*/ 193 w 193"/>
                <a:gd name="T19" fmla="*/ 8 h 207"/>
                <a:gd name="T20" fmla="*/ 184 w 19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207">
                  <a:moveTo>
                    <a:pt x="184" y="0"/>
                  </a:moveTo>
                  <a:cubicBezTo>
                    <a:pt x="167" y="0"/>
                    <a:pt x="167" y="0"/>
                    <a:pt x="167" y="0"/>
                  </a:cubicBezTo>
                  <a:cubicBezTo>
                    <a:pt x="167" y="173"/>
                    <a:pt x="167" y="173"/>
                    <a:pt x="167" y="173"/>
                  </a:cubicBezTo>
                  <a:cubicBezTo>
                    <a:pt x="167" y="179"/>
                    <a:pt x="163" y="183"/>
                    <a:pt x="157" y="183"/>
                  </a:cubicBezTo>
                  <a:cubicBezTo>
                    <a:pt x="0" y="183"/>
                    <a:pt x="0" y="183"/>
                    <a:pt x="0" y="183"/>
                  </a:cubicBezTo>
                  <a:cubicBezTo>
                    <a:pt x="0" y="199"/>
                    <a:pt x="0" y="199"/>
                    <a:pt x="0" y="199"/>
                  </a:cubicBezTo>
                  <a:cubicBezTo>
                    <a:pt x="0" y="204"/>
                    <a:pt x="4" y="207"/>
                    <a:pt x="9" y="207"/>
                  </a:cubicBezTo>
                  <a:cubicBezTo>
                    <a:pt x="184" y="207"/>
                    <a:pt x="184" y="207"/>
                    <a:pt x="184" y="207"/>
                  </a:cubicBezTo>
                  <a:cubicBezTo>
                    <a:pt x="189" y="207"/>
                    <a:pt x="193" y="204"/>
                    <a:pt x="193" y="199"/>
                  </a:cubicBezTo>
                  <a:cubicBezTo>
                    <a:pt x="193" y="8"/>
                    <a:pt x="193" y="8"/>
                    <a:pt x="193" y="8"/>
                  </a:cubicBezTo>
                  <a:cubicBezTo>
                    <a:pt x="193" y="4"/>
                    <a:pt x="189" y="0"/>
                    <a:pt x="184" y="0"/>
                  </a:cubicBez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111" name="Freeform 62">
              <a:extLst>
                <a:ext uri="{FF2B5EF4-FFF2-40B4-BE49-F238E27FC236}">
                  <a16:creationId xmlns="" xmlns:a16="http://schemas.microsoft.com/office/drawing/2014/main" id="{0F82ACDE-705B-4EB6-9474-3713FD4363FF}"/>
                </a:ext>
              </a:extLst>
            </p:cNvPr>
            <p:cNvSpPr>
              <a:spLocks/>
            </p:cNvSpPr>
            <p:nvPr/>
          </p:nvSpPr>
          <p:spPr bwMode="auto">
            <a:xfrm>
              <a:off x="670570" y="4033414"/>
              <a:ext cx="329006" cy="356260"/>
            </a:xfrm>
            <a:custGeom>
              <a:avLst/>
              <a:gdLst>
                <a:gd name="T0" fmla="*/ 184 w 192"/>
                <a:gd name="T1" fmla="*/ 0 h 208"/>
                <a:gd name="T2" fmla="*/ 167 w 192"/>
                <a:gd name="T3" fmla="*/ 0 h 208"/>
                <a:gd name="T4" fmla="*/ 167 w 192"/>
                <a:gd name="T5" fmla="*/ 174 h 208"/>
                <a:gd name="T6" fmla="*/ 157 w 192"/>
                <a:gd name="T7" fmla="*/ 184 h 208"/>
                <a:gd name="T8" fmla="*/ 0 w 192"/>
                <a:gd name="T9" fmla="*/ 184 h 208"/>
                <a:gd name="T10" fmla="*/ 0 w 192"/>
                <a:gd name="T11" fmla="*/ 200 h 208"/>
                <a:gd name="T12" fmla="*/ 8 w 192"/>
                <a:gd name="T13" fmla="*/ 208 h 208"/>
                <a:gd name="T14" fmla="*/ 184 w 192"/>
                <a:gd name="T15" fmla="*/ 208 h 208"/>
                <a:gd name="T16" fmla="*/ 192 w 192"/>
                <a:gd name="T17" fmla="*/ 200 h 208"/>
                <a:gd name="T18" fmla="*/ 192 w 192"/>
                <a:gd name="T19" fmla="*/ 9 h 208"/>
                <a:gd name="T20" fmla="*/ 184 w 192"/>
                <a:gd name="T2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208">
                  <a:moveTo>
                    <a:pt x="184" y="0"/>
                  </a:moveTo>
                  <a:cubicBezTo>
                    <a:pt x="167" y="0"/>
                    <a:pt x="167" y="0"/>
                    <a:pt x="167" y="0"/>
                  </a:cubicBezTo>
                  <a:cubicBezTo>
                    <a:pt x="167" y="174"/>
                    <a:pt x="167" y="174"/>
                    <a:pt x="167" y="174"/>
                  </a:cubicBezTo>
                  <a:cubicBezTo>
                    <a:pt x="167" y="180"/>
                    <a:pt x="162" y="184"/>
                    <a:pt x="157" y="184"/>
                  </a:cubicBezTo>
                  <a:cubicBezTo>
                    <a:pt x="0" y="184"/>
                    <a:pt x="0" y="184"/>
                    <a:pt x="0" y="184"/>
                  </a:cubicBezTo>
                  <a:cubicBezTo>
                    <a:pt x="0" y="200"/>
                    <a:pt x="0" y="200"/>
                    <a:pt x="0" y="200"/>
                  </a:cubicBezTo>
                  <a:cubicBezTo>
                    <a:pt x="0" y="204"/>
                    <a:pt x="4" y="208"/>
                    <a:pt x="8" y="208"/>
                  </a:cubicBezTo>
                  <a:cubicBezTo>
                    <a:pt x="184" y="208"/>
                    <a:pt x="184" y="208"/>
                    <a:pt x="184" y="208"/>
                  </a:cubicBezTo>
                  <a:cubicBezTo>
                    <a:pt x="188" y="208"/>
                    <a:pt x="192" y="204"/>
                    <a:pt x="192" y="200"/>
                  </a:cubicBezTo>
                  <a:cubicBezTo>
                    <a:pt x="192" y="9"/>
                    <a:pt x="192" y="9"/>
                    <a:pt x="192" y="9"/>
                  </a:cubicBezTo>
                  <a:cubicBezTo>
                    <a:pt x="192" y="4"/>
                    <a:pt x="188" y="0"/>
                    <a:pt x="184" y="0"/>
                  </a:cubicBez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112" name="Freeform 63">
              <a:extLst>
                <a:ext uri="{FF2B5EF4-FFF2-40B4-BE49-F238E27FC236}">
                  <a16:creationId xmlns="" xmlns:a16="http://schemas.microsoft.com/office/drawing/2014/main" id="{964A9A8E-8F75-44A1-BCF9-ACBA8AB86720}"/>
                </a:ext>
              </a:extLst>
            </p:cNvPr>
            <p:cNvSpPr>
              <a:spLocks noEditPoints="1"/>
            </p:cNvSpPr>
            <p:nvPr/>
          </p:nvSpPr>
          <p:spPr bwMode="auto">
            <a:xfrm>
              <a:off x="588805" y="3953597"/>
              <a:ext cx="332900" cy="358208"/>
            </a:xfrm>
            <a:custGeom>
              <a:avLst/>
              <a:gdLst>
                <a:gd name="T0" fmla="*/ 193 w 193"/>
                <a:gd name="T1" fmla="*/ 8 h 208"/>
                <a:gd name="T2" fmla="*/ 193 w 193"/>
                <a:gd name="T3" fmla="*/ 199 h 208"/>
                <a:gd name="T4" fmla="*/ 184 w 193"/>
                <a:gd name="T5" fmla="*/ 208 h 208"/>
                <a:gd name="T6" fmla="*/ 9 w 193"/>
                <a:gd name="T7" fmla="*/ 208 h 208"/>
                <a:gd name="T8" fmla="*/ 0 w 193"/>
                <a:gd name="T9" fmla="*/ 199 h 208"/>
                <a:gd name="T10" fmla="*/ 0 w 193"/>
                <a:gd name="T11" fmla="*/ 64 h 208"/>
                <a:gd name="T12" fmla="*/ 51 w 193"/>
                <a:gd name="T13" fmla="*/ 64 h 208"/>
                <a:gd name="T14" fmla="*/ 65 w 193"/>
                <a:gd name="T15" fmla="*/ 51 h 208"/>
                <a:gd name="T16" fmla="*/ 65 w 193"/>
                <a:gd name="T17" fmla="*/ 0 h 208"/>
                <a:gd name="T18" fmla="*/ 184 w 193"/>
                <a:gd name="T19" fmla="*/ 0 h 208"/>
                <a:gd name="T20" fmla="*/ 193 w 193"/>
                <a:gd name="T21" fmla="*/ 8 h 208"/>
                <a:gd name="T22" fmla="*/ 0 w 193"/>
                <a:gd name="T23" fmla="*/ 50 h 208"/>
                <a:gd name="T24" fmla="*/ 42 w 193"/>
                <a:gd name="T25" fmla="*/ 50 h 208"/>
                <a:gd name="T26" fmla="*/ 50 w 193"/>
                <a:gd name="T27" fmla="*/ 41 h 208"/>
                <a:gd name="T28" fmla="*/ 50 w 193"/>
                <a:gd name="T29" fmla="*/ 0 h 208"/>
                <a:gd name="T30" fmla="*/ 0 w 193"/>
                <a:gd name="T31" fmla="*/ 5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208">
                  <a:moveTo>
                    <a:pt x="193" y="8"/>
                  </a:moveTo>
                  <a:cubicBezTo>
                    <a:pt x="193" y="199"/>
                    <a:pt x="193" y="199"/>
                    <a:pt x="193" y="199"/>
                  </a:cubicBezTo>
                  <a:cubicBezTo>
                    <a:pt x="193" y="204"/>
                    <a:pt x="189" y="208"/>
                    <a:pt x="184" y="208"/>
                  </a:cubicBezTo>
                  <a:cubicBezTo>
                    <a:pt x="9" y="208"/>
                    <a:pt x="9" y="208"/>
                    <a:pt x="9" y="208"/>
                  </a:cubicBezTo>
                  <a:cubicBezTo>
                    <a:pt x="4" y="208"/>
                    <a:pt x="0" y="204"/>
                    <a:pt x="0" y="199"/>
                  </a:cubicBezTo>
                  <a:cubicBezTo>
                    <a:pt x="0" y="64"/>
                    <a:pt x="0" y="64"/>
                    <a:pt x="0" y="64"/>
                  </a:cubicBezTo>
                  <a:cubicBezTo>
                    <a:pt x="51" y="64"/>
                    <a:pt x="51" y="64"/>
                    <a:pt x="51" y="64"/>
                  </a:cubicBezTo>
                  <a:cubicBezTo>
                    <a:pt x="59" y="64"/>
                    <a:pt x="65" y="58"/>
                    <a:pt x="65" y="51"/>
                  </a:cubicBezTo>
                  <a:cubicBezTo>
                    <a:pt x="65" y="0"/>
                    <a:pt x="65" y="0"/>
                    <a:pt x="65" y="0"/>
                  </a:cubicBezTo>
                  <a:cubicBezTo>
                    <a:pt x="184" y="0"/>
                    <a:pt x="184" y="0"/>
                    <a:pt x="184" y="0"/>
                  </a:cubicBezTo>
                  <a:cubicBezTo>
                    <a:pt x="189" y="0"/>
                    <a:pt x="193" y="4"/>
                    <a:pt x="193" y="8"/>
                  </a:cubicBezTo>
                  <a:close/>
                  <a:moveTo>
                    <a:pt x="0" y="50"/>
                  </a:moveTo>
                  <a:cubicBezTo>
                    <a:pt x="42" y="50"/>
                    <a:pt x="42" y="50"/>
                    <a:pt x="42" y="50"/>
                  </a:cubicBezTo>
                  <a:cubicBezTo>
                    <a:pt x="46" y="50"/>
                    <a:pt x="50" y="46"/>
                    <a:pt x="50" y="41"/>
                  </a:cubicBezTo>
                  <a:cubicBezTo>
                    <a:pt x="50" y="0"/>
                    <a:pt x="50" y="0"/>
                    <a:pt x="50" y="0"/>
                  </a:cubicBezTo>
                  <a:lnTo>
                    <a:pt x="0" y="50"/>
                  </a:lnTo>
                  <a:close/>
                </a:path>
              </a:pathLst>
            </a:custGeom>
            <a:solidFill>
              <a:srgbClr val="95B6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113" name="Freeform 64">
              <a:extLst>
                <a:ext uri="{FF2B5EF4-FFF2-40B4-BE49-F238E27FC236}">
                  <a16:creationId xmlns="" xmlns:a16="http://schemas.microsoft.com/office/drawing/2014/main" id="{56D13E3D-073C-4D27-BCA7-D4348471705F}"/>
                </a:ext>
              </a:extLst>
            </p:cNvPr>
            <p:cNvSpPr>
              <a:spLocks noEditPoints="1"/>
            </p:cNvSpPr>
            <p:nvPr/>
          </p:nvSpPr>
          <p:spPr bwMode="auto">
            <a:xfrm>
              <a:off x="653049" y="4037308"/>
              <a:ext cx="212200" cy="214146"/>
            </a:xfrm>
            <a:custGeom>
              <a:avLst/>
              <a:gdLst>
                <a:gd name="T0" fmla="*/ 109 w 109"/>
                <a:gd name="T1" fmla="*/ 110 h 110"/>
                <a:gd name="T2" fmla="*/ 86 w 109"/>
                <a:gd name="T3" fmla="*/ 110 h 110"/>
                <a:gd name="T4" fmla="*/ 76 w 109"/>
                <a:gd name="T5" fmla="*/ 85 h 110"/>
                <a:gd name="T6" fmla="*/ 33 w 109"/>
                <a:gd name="T7" fmla="*/ 85 h 110"/>
                <a:gd name="T8" fmla="*/ 23 w 109"/>
                <a:gd name="T9" fmla="*/ 110 h 110"/>
                <a:gd name="T10" fmla="*/ 0 w 109"/>
                <a:gd name="T11" fmla="*/ 110 h 110"/>
                <a:gd name="T12" fmla="*/ 42 w 109"/>
                <a:gd name="T13" fmla="*/ 0 h 110"/>
                <a:gd name="T14" fmla="*/ 66 w 109"/>
                <a:gd name="T15" fmla="*/ 0 h 110"/>
                <a:gd name="T16" fmla="*/ 109 w 109"/>
                <a:gd name="T17" fmla="*/ 110 h 110"/>
                <a:gd name="T18" fmla="*/ 69 w 109"/>
                <a:gd name="T19" fmla="*/ 67 h 110"/>
                <a:gd name="T20" fmla="*/ 54 w 109"/>
                <a:gd name="T21" fmla="*/ 26 h 110"/>
                <a:gd name="T22" fmla="*/ 39 w 109"/>
                <a:gd name="T23" fmla="*/ 67 h 110"/>
                <a:gd name="T24" fmla="*/ 69 w 109"/>
                <a:gd name="T25" fmla="*/ 6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10">
                  <a:moveTo>
                    <a:pt x="109" y="110"/>
                  </a:moveTo>
                  <a:lnTo>
                    <a:pt x="86" y="110"/>
                  </a:lnTo>
                  <a:lnTo>
                    <a:pt x="76" y="85"/>
                  </a:lnTo>
                  <a:lnTo>
                    <a:pt x="33" y="85"/>
                  </a:lnTo>
                  <a:lnTo>
                    <a:pt x="23" y="110"/>
                  </a:lnTo>
                  <a:lnTo>
                    <a:pt x="0" y="110"/>
                  </a:lnTo>
                  <a:lnTo>
                    <a:pt x="42" y="0"/>
                  </a:lnTo>
                  <a:lnTo>
                    <a:pt x="66" y="0"/>
                  </a:lnTo>
                  <a:lnTo>
                    <a:pt x="109" y="110"/>
                  </a:lnTo>
                  <a:close/>
                  <a:moveTo>
                    <a:pt x="69" y="67"/>
                  </a:moveTo>
                  <a:lnTo>
                    <a:pt x="54" y="26"/>
                  </a:lnTo>
                  <a:lnTo>
                    <a:pt x="39" y="67"/>
                  </a:lnTo>
                  <a:lnTo>
                    <a:pt x="69" y="67"/>
                  </a:ln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grpSp>
      <p:grpSp>
        <p:nvGrpSpPr>
          <p:cNvPr id="114" name="Group 113"/>
          <p:cNvGrpSpPr/>
          <p:nvPr/>
        </p:nvGrpSpPr>
        <p:grpSpPr>
          <a:xfrm>
            <a:off x="2664340" y="4033414"/>
            <a:ext cx="492536" cy="515894"/>
            <a:chOff x="588805" y="3953597"/>
            <a:chExt cx="492536" cy="515894"/>
          </a:xfrm>
        </p:grpSpPr>
        <p:sp>
          <p:nvSpPr>
            <p:cNvPr id="115" name="Freeform 61">
              <a:extLst>
                <a:ext uri="{FF2B5EF4-FFF2-40B4-BE49-F238E27FC236}">
                  <a16:creationId xmlns="" xmlns:a16="http://schemas.microsoft.com/office/drawing/2014/main" id="{681749B7-F417-42AE-A7CA-85AA18CA087D}"/>
                </a:ext>
              </a:extLst>
            </p:cNvPr>
            <p:cNvSpPr>
              <a:spLocks/>
            </p:cNvSpPr>
            <p:nvPr/>
          </p:nvSpPr>
          <p:spPr bwMode="auto">
            <a:xfrm>
              <a:off x="748441" y="4113231"/>
              <a:ext cx="332900" cy="356260"/>
            </a:xfrm>
            <a:custGeom>
              <a:avLst/>
              <a:gdLst>
                <a:gd name="T0" fmla="*/ 184 w 193"/>
                <a:gd name="T1" fmla="*/ 0 h 207"/>
                <a:gd name="T2" fmla="*/ 167 w 193"/>
                <a:gd name="T3" fmla="*/ 0 h 207"/>
                <a:gd name="T4" fmla="*/ 167 w 193"/>
                <a:gd name="T5" fmla="*/ 173 h 207"/>
                <a:gd name="T6" fmla="*/ 157 w 193"/>
                <a:gd name="T7" fmla="*/ 183 h 207"/>
                <a:gd name="T8" fmla="*/ 0 w 193"/>
                <a:gd name="T9" fmla="*/ 183 h 207"/>
                <a:gd name="T10" fmla="*/ 0 w 193"/>
                <a:gd name="T11" fmla="*/ 199 h 207"/>
                <a:gd name="T12" fmla="*/ 9 w 193"/>
                <a:gd name="T13" fmla="*/ 207 h 207"/>
                <a:gd name="T14" fmla="*/ 184 w 193"/>
                <a:gd name="T15" fmla="*/ 207 h 207"/>
                <a:gd name="T16" fmla="*/ 193 w 193"/>
                <a:gd name="T17" fmla="*/ 199 h 207"/>
                <a:gd name="T18" fmla="*/ 193 w 193"/>
                <a:gd name="T19" fmla="*/ 8 h 207"/>
                <a:gd name="T20" fmla="*/ 184 w 19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207">
                  <a:moveTo>
                    <a:pt x="184" y="0"/>
                  </a:moveTo>
                  <a:cubicBezTo>
                    <a:pt x="167" y="0"/>
                    <a:pt x="167" y="0"/>
                    <a:pt x="167" y="0"/>
                  </a:cubicBezTo>
                  <a:cubicBezTo>
                    <a:pt x="167" y="173"/>
                    <a:pt x="167" y="173"/>
                    <a:pt x="167" y="173"/>
                  </a:cubicBezTo>
                  <a:cubicBezTo>
                    <a:pt x="167" y="179"/>
                    <a:pt x="163" y="183"/>
                    <a:pt x="157" y="183"/>
                  </a:cubicBezTo>
                  <a:cubicBezTo>
                    <a:pt x="0" y="183"/>
                    <a:pt x="0" y="183"/>
                    <a:pt x="0" y="183"/>
                  </a:cubicBezTo>
                  <a:cubicBezTo>
                    <a:pt x="0" y="199"/>
                    <a:pt x="0" y="199"/>
                    <a:pt x="0" y="199"/>
                  </a:cubicBezTo>
                  <a:cubicBezTo>
                    <a:pt x="0" y="204"/>
                    <a:pt x="4" y="207"/>
                    <a:pt x="9" y="207"/>
                  </a:cubicBezTo>
                  <a:cubicBezTo>
                    <a:pt x="184" y="207"/>
                    <a:pt x="184" y="207"/>
                    <a:pt x="184" y="207"/>
                  </a:cubicBezTo>
                  <a:cubicBezTo>
                    <a:pt x="189" y="207"/>
                    <a:pt x="193" y="204"/>
                    <a:pt x="193" y="199"/>
                  </a:cubicBezTo>
                  <a:cubicBezTo>
                    <a:pt x="193" y="8"/>
                    <a:pt x="193" y="8"/>
                    <a:pt x="193" y="8"/>
                  </a:cubicBezTo>
                  <a:cubicBezTo>
                    <a:pt x="193" y="4"/>
                    <a:pt x="189" y="0"/>
                    <a:pt x="184" y="0"/>
                  </a:cubicBez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116" name="Freeform 62">
              <a:extLst>
                <a:ext uri="{FF2B5EF4-FFF2-40B4-BE49-F238E27FC236}">
                  <a16:creationId xmlns="" xmlns:a16="http://schemas.microsoft.com/office/drawing/2014/main" id="{0F82ACDE-705B-4EB6-9474-3713FD4363FF}"/>
                </a:ext>
              </a:extLst>
            </p:cNvPr>
            <p:cNvSpPr>
              <a:spLocks/>
            </p:cNvSpPr>
            <p:nvPr/>
          </p:nvSpPr>
          <p:spPr bwMode="auto">
            <a:xfrm>
              <a:off x="670570" y="4033414"/>
              <a:ext cx="329006" cy="356260"/>
            </a:xfrm>
            <a:custGeom>
              <a:avLst/>
              <a:gdLst>
                <a:gd name="T0" fmla="*/ 184 w 192"/>
                <a:gd name="T1" fmla="*/ 0 h 208"/>
                <a:gd name="T2" fmla="*/ 167 w 192"/>
                <a:gd name="T3" fmla="*/ 0 h 208"/>
                <a:gd name="T4" fmla="*/ 167 w 192"/>
                <a:gd name="T5" fmla="*/ 174 h 208"/>
                <a:gd name="T6" fmla="*/ 157 w 192"/>
                <a:gd name="T7" fmla="*/ 184 h 208"/>
                <a:gd name="T8" fmla="*/ 0 w 192"/>
                <a:gd name="T9" fmla="*/ 184 h 208"/>
                <a:gd name="T10" fmla="*/ 0 w 192"/>
                <a:gd name="T11" fmla="*/ 200 h 208"/>
                <a:gd name="T12" fmla="*/ 8 w 192"/>
                <a:gd name="T13" fmla="*/ 208 h 208"/>
                <a:gd name="T14" fmla="*/ 184 w 192"/>
                <a:gd name="T15" fmla="*/ 208 h 208"/>
                <a:gd name="T16" fmla="*/ 192 w 192"/>
                <a:gd name="T17" fmla="*/ 200 h 208"/>
                <a:gd name="T18" fmla="*/ 192 w 192"/>
                <a:gd name="T19" fmla="*/ 9 h 208"/>
                <a:gd name="T20" fmla="*/ 184 w 192"/>
                <a:gd name="T2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208">
                  <a:moveTo>
                    <a:pt x="184" y="0"/>
                  </a:moveTo>
                  <a:cubicBezTo>
                    <a:pt x="167" y="0"/>
                    <a:pt x="167" y="0"/>
                    <a:pt x="167" y="0"/>
                  </a:cubicBezTo>
                  <a:cubicBezTo>
                    <a:pt x="167" y="174"/>
                    <a:pt x="167" y="174"/>
                    <a:pt x="167" y="174"/>
                  </a:cubicBezTo>
                  <a:cubicBezTo>
                    <a:pt x="167" y="180"/>
                    <a:pt x="162" y="184"/>
                    <a:pt x="157" y="184"/>
                  </a:cubicBezTo>
                  <a:cubicBezTo>
                    <a:pt x="0" y="184"/>
                    <a:pt x="0" y="184"/>
                    <a:pt x="0" y="184"/>
                  </a:cubicBezTo>
                  <a:cubicBezTo>
                    <a:pt x="0" y="200"/>
                    <a:pt x="0" y="200"/>
                    <a:pt x="0" y="200"/>
                  </a:cubicBezTo>
                  <a:cubicBezTo>
                    <a:pt x="0" y="204"/>
                    <a:pt x="4" y="208"/>
                    <a:pt x="8" y="208"/>
                  </a:cubicBezTo>
                  <a:cubicBezTo>
                    <a:pt x="184" y="208"/>
                    <a:pt x="184" y="208"/>
                    <a:pt x="184" y="208"/>
                  </a:cubicBezTo>
                  <a:cubicBezTo>
                    <a:pt x="188" y="208"/>
                    <a:pt x="192" y="204"/>
                    <a:pt x="192" y="200"/>
                  </a:cubicBezTo>
                  <a:cubicBezTo>
                    <a:pt x="192" y="9"/>
                    <a:pt x="192" y="9"/>
                    <a:pt x="192" y="9"/>
                  </a:cubicBezTo>
                  <a:cubicBezTo>
                    <a:pt x="192" y="4"/>
                    <a:pt x="188" y="0"/>
                    <a:pt x="184" y="0"/>
                  </a:cubicBez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117" name="Freeform 63">
              <a:extLst>
                <a:ext uri="{FF2B5EF4-FFF2-40B4-BE49-F238E27FC236}">
                  <a16:creationId xmlns="" xmlns:a16="http://schemas.microsoft.com/office/drawing/2014/main" id="{964A9A8E-8F75-44A1-BCF9-ACBA8AB86720}"/>
                </a:ext>
              </a:extLst>
            </p:cNvPr>
            <p:cNvSpPr>
              <a:spLocks noEditPoints="1"/>
            </p:cNvSpPr>
            <p:nvPr/>
          </p:nvSpPr>
          <p:spPr bwMode="auto">
            <a:xfrm>
              <a:off x="588805" y="3953597"/>
              <a:ext cx="332900" cy="358208"/>
            </a:xfrm>
            <a:custGeom>
              <a:avLst/>
              <a:gdLst>
                <a:gd name="T0" fmla="*/ 193 w 193"/>
                <a:gd name="T1" fmla="*/ 8 h 208"/>
                <a:gd name="T2" fmla="*/ 193 w 193"/>
                <a:gd name="T3" fmla="*/ 199 h 208"/>
                <a:gd name="T4" fmla="*/ 184 w 193"/>
                <a:gd name="T5" fmla="*/ 208 h 208"/>
                <a:gd name="T6" fmla="*/ 9 w 193"/>
                <a:gd name="T7" fmla="*/ 208 h 208"/>
                <a:gd name="T8" fmla="*/ 0 w 193"/>
                <a:gd name="T9" fmla="*/ 199 h 208"/>
                <a:gd name="T10" fmla="*/ 0 w 193"/>
                <a:gd name="T11" fmla="*/ 64 h 208"/>
                <a:gd name="T12" fmla="*/ 51 w 193"/>
                <a:gd name="T13" fmla="*/ 64 h 208"/>
                <a:gd name="T14" fmla="*/ 65 w 193"/>
                <a:gd name="T15" fmla="*/ 51 h 208"/>
                <a:gd name="T16" fmla="*/ 65 w 193"/>
                <a:gd name="T17" fmla="*/ 0 h 208"/>
                <a:gd name="T18" fmla="*/ 184 w 193"/>
                <a:gd name="T19" fmla="*/ 0 h 208"/>
                <a:gd name="T20" fmla="*/ 193 w 193"/>
                <a:gd name="T21" fmla="*/ 8 h 208"/>
                <a:gd name="T22" fmla="*/ 0 w 193"/>
                <a:gd name="T23" fmla="*/ 50 h 208"/>
                <a:gd name="T24" fmla="*/ 42 w 193"/>
                <a:gd name="T25" fmla="*/ 50 h 208"/>
                <a:gd name="T26" fmla="*/ 50 w 193"/>
                <a:gd name="T27" fmla="*/ 41 h 208"/>
                <a:gd name="T28" fmla="*/ 50 w 193"/>
                <a:gd name="T29" fmla="*/ 0 h 208"/>
                <a:gd name="T30" fmla="*/ 0 w 193"/>
                <a:gd name="T31" fmla="*/ 5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208">
                  <a:moveTo>
                    <a:pt x="193" y="8"/>
                  </a:moveTo>
                  <a:cubicBezTo>
                    <a:pt x="193" y="199"/>
                    <a:pt x="193" y="199"/>
                    <a:pt x="193" y="199"/>
                  </a:cubicBezTo>
                  <a:cubicBezTo>
                    <a:pt x="193" y="204"/>
                    <a:pt x="189" y="208"/>
                    <a:pt x="184" y="208"/>
                  </a:cubicBezTo>
                  <a:cubicBezTo>
                    <a:pt x="9" y="208"/>
                    <a:pt x="9" y="208"/>
                    <a:pt x="9" y="208"/>
                  </a:cubicBezTo>
                  <a:cubicBezTo>
                    <a:pt x="4" y="208"/>
                    <a:pt x="0" y="204"/>
                    <a:pt x="0" y="199"/>
                  </a:cubicBezTo>
                  <a:cubicBezTo>
                    <a:pt x="0" y="64"/>
                    <a:pt x="0" y="64"/>
                    <a:pt x="0" y="64"/>
                  </a:cubicBezTo>
                  <a:cubicBezTo>
                    <a:pt x="51" y="64"/>
                    <a:pt x="51" y="64"/>
                    <a:pt x="51" y="64"/>
                  </a:cubicBezTo>
                  <a:cubicBezTo>
                    <a:pt x="59" y="64"/>
                    <a:pt x="65" y="58"/>
                    <a:pt x="65" y="51"/>
                  </a:cubicBezTo>
                  <a:cubicBezTo>
                    <a:pt x="65" y="0"/>
                    <a:pt x="65" y="0"/>
                    <a:pt x="65" y="0"/>
                  </a:cubicBezTo>
                  <a:cubicBezTo>
                    <a:pt x="184" y="0"/>
                    <a:pt x="184" y="0"/>
                    <a:pt x="184" y="0"/>
                  </a:cubicBezTo>
                  <a:cubicBezTo>
                    <a:pt x="189" y="0"/>
                    <a:pt x="193" y="4"/>
                    <a:pt x="193" y="8"/>
                  </a:cubicBezTo>
                  <a:close/>
                  <a:moveTo>
                    <a:pt x="0" y="50"/>
                  </a:moveTo>
                  <a:cubicBezTo>
                    <a:pt x="42" y="50"/>
                    <a:pt x="42" y="50"/>
                    <a:pt x="42" y="50"/>
                  </a:cubicBezTo>
                  <a:cubicBezTo>
                    <a:pt x="46" y="50"/>
                    <a:pt x="50" y="46"/>
                    <a:pt x="50" y="41"/>
                  </a:cubicBezTo>
                  <a:cubicBezTo>
                    <a:pt x="50" y="0"/>
                    <a:pt x="50" y="0"/>
                    <a:pt x="50" y="0"/>
                  </a:cubicBezTo>
                  <a:lnTo>
                    <a:pt x="0" y="50"/>
                  </a:lnTo>
                  <a:close/>
                </a:path>
              </a:pathLst>
            </a:custGeom>
            <a:solidFill>
              <a:srgbClr val="95B6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118" name="Freeform 64">
              <a:extLst>
                <a:ext uri="{FF2B5EF4-FFF2-40B4-BE49-F238E27FC236}">
                  <a16:creationId xmlns="" xmlns:a16="http://schemas.microsoft.com/office/drawing/2014/main" id="{56D13E3D-073C-4D27-BCA7-D4348471705F}"/>
                </a:ext>
              </a:extLst>
            </p:cNvPr>
            <p:cNvSpPr>
              <a:spLocks noEditPoints="1"/>
            </p:cNvSpPr>
            <p:nvPr/>
          </p:nvSpPr>
          <p:spPr bwMode="auto">
            <a:xfrm>
              <a:off x="653049" y="4037308"/>
              <a:ext cx="212200" cy="214146"/>
            </a:xfrm>
            <a:custGeom>
              <a:avLst/>
              <a:gdLst>
                <a:gd name="T0" fmla="*/ 109 w 109"/>
                <a:gd name="T1" fmla="*/ 110 h 110"/>
                <a:gd name="T2" fmla="*/ 86 w 109"/>
                <a:gd name="T3" fmla="*/ 110 h 110"/>
                <a:gd name="T4" fmla="*/ 76 w 109"/>
                <a:gd name="T5" fmla="*/ 85 h 110"/>
                <a:gd name="T6" fmla="*/ 33 w 109"/>
                <a:gd name="T7" fmla="*/ 85 h 110"/>
                <a:gd name="T8" fmla="*/ 23 w 109"/>
                <a:gd name="T9" fmla="*/ 110 h 110"/>
                <a:gd name="T10" fmla="*/ 0 w 109"/>
                <a:gd name="T11" fmla="*/ 110 h 110"/>
                <a:gd name="T12" fmla="*/ 42 w 109"/>
                <a:gd name="T13" fmla="*/ 0 h 110"/>
                <a:gd name="T14" fmla="*/ 66 w 109"/>
                <a:gd name="T15" fmla="*/ 0 h 110"/>
                <a:gd name="T16" fmla="*/ 109 w 109"/>
                <a:gd name="T17" fmla="*/ 110 h 110"/>
                <a:gd name="T18" fmla="*/ 69 w 109"/>
                <a:gd name="T19" fmla="*/ 67 h 110"/>
                <a:gd name="T20" fmla="*/ 54 w 109"/>
                <a:gd name="T21" fmla="*/ 26 h 110"/>
                <a:gd name="T22" fmla="*/ 39 w 109"/>
                <a:gd name="T23" fmla="*/ 67 h 110"/>
                <a:gd name="T24" fmla="*/ 69 w 109"/>
                <a:gd name="T25" fmla="*/ 6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10">
                  <a:moveTo>
                    <a:pt x="109" y="110"/>
                  </a:moveTo>
                  <a:lnTo>
                    <a:pt x="86" y="110"/>
                  </a:lnTo>
                  <a:lnTo>
                    <a:pt x="76" y="85"/>
                  </a:lnTo>
                  <a:lnTo>
                    <a:pt x="33" y="85"/>
                  </a:lnTo>
                  <a:lnTo>
                    <a:pt x="23" y="110"/>
                  </a:lnTo>
                  <a:lnTo>
                    <a:pt x="0" y="110"/>
                  </a:lnTo>
                  <a:lnTo>
                    <a:pt x="42" y="0"/>
                  </a:lnTo>
                  <a:lnTo>
                    <a:pt x="66" y="0"/>
                  </a:lnTo>
                  <a:lnTo>
                    <a:pt x="109" y="110"/>
                  </a:lnTo>
                  <a:close/>
                  <a:moveTo>
                    <a:pt x="69" y="67"/>
                  </a:moveTo>
                  <a:lnTo>
                    <a:pt x="54" y="26"/>
                  </a:lnTo>
                  <a:lnTo>
                    <a:pt x="39" y="67"/>
                  </a:lnTo>
                  <a:lnTo>
                    <a:pt x="69" y="67"/>
                  </a:ln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grpSp>
      <p:grpSp>
        <p:nvGrpSpPr>
          <p:cNvPr id="119" name="Group 118"/>
          <p:cNvGrpSpPr/>
          <p:nvPr/>
        </p:nvGrpSpPr>
        <p:grpSpPr>
          <a:xfrm>
            <a:off x="4290927" y="2352860"/>
            <a:ext cx="492536" cy="515894"/>
            <a:chOff x="588805" y="3953597"/>
            <a:chExt cx="492536" cy="515894"/>
          </a:xfrm>
        </p:grpSpPr>
        <p:sp>
          <p:nvSpPr>
            <p:cNvPr id="120" name="Freeform 61">
              <a:extLst>
                <a:ext uri="{FF2B5EF4-FFF2-40B4-BE49-F238E27FC236}">
                  <a16:creationId xmlns="" xmlns:a16="http://schemas.microsoft.com/office/drawing/2014/main" id="{681749B7-F417-42AE-A7CA-85AA18CA087D}"/>
                </a:ext>
              </a:extLst>
            </p:cNvPr>
            <p:cNvSpPr>
              <a:spLocks/>
            </p:cNvSpPr>
            <p:nvPr/>
          </p:nvSpPr>
          <p:spPr bwMode="auto">
            <a:xfrm>
              <a:off x="748441" y="4113231"/>
              <a:ext cx="332900" cy="356260"/>
            </a:xfrm>
            <a:custGeom>
              <a:avLst/>
              <a:gdLst>
                <a:gd name="T0" fmla="*/ 184 w 193"/>
                <a:gd name="T1" fmla="*/ 0 h 207"/>
                <a:gd name="T2" fmla="*/ 167 w 193"/>
                <a:gd name="T3" fmla="*/ 0 h 207"/>
                <a:gd name="T4" fmla="*/ 167 w 193"/>
                <a:gd name="T5" fmla="*/ 173 h 207"/>
                <a:gd name="T6" fmla="*/ 157 w 193"/>
                <a:gd name="T7" fmla="*/ 183 h 207"/>
                <a:gd name="T8" fmla="*/ 0 w 193"/>
                <a:gd name="T9" fmla="*/ 183 h 207"/>
                <a:gd name="T10" fmla="*/ 0 w 193"/>
                <a:gd name="T11" fmla="*/ 199 h 207"/>
                <a:gd name="T12" fmla="*/ 9 w 193"/>
                <a:gd name="T13" fmla="*/ 207 h 207"/>
                <a:gd name="T14" fmla="*/ 184 w 193"/>
                <a:gd name="T15" fmla="*/ 207 h 207"/>
                <a:gd name="T16" fmla="*/ 193 w 193"/>
                <a:gd name="T17" fmla="*/ 199 h 207"/>
                <a:gd name="T18" fmla="*/ 193 w 193"/>
                <a:gd name="T19" fmla="*/ 8 h 207"/>
                <a:gd name="T20" fmla="*/ 184 w 19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207">
                  <a:moveTo>
                    <a:pt x="184" y="0"/>
                  </a:moveTo>
                  <a:cubicBezTo>
                    <a:pt x="167" y="0"/>
                    <a:pt x="167" y="0"/>
                    <a:pt x="167" y="0"/>
                  </a:cubicBezTo>
                  <a:cubicBezTo>
                    <a:pt x="167" y="173"/>
                    <a:pt x="167" y="173"/>
                    <a:pt x="167" y="173"/>
                  </a:cubicBezTo>
                  <a:cubicBezTo>
                    <a:pt x="167" y="179"/>
                    <a:pt x="163" y="183"/>
                    <a:pt x="157" y="183"/>
                  </a:cubicBezTo>
                  <a:cubicBezTo>
                    <a:pt x="0" y="183"/>
                    <a:pt x="0" y="183"/>
                    <a:pt x="0" y="183"/>
                  </a:cubicBezTo>
                  <a:cubicBezTo>
                    <a:pt x="0" y="199"/>
                    <a:pt x="0" y="199"/>
                    <a:pt x="0" y="199"/>
                  </a:cubicBezTo>
                  <a:cubicBezTo>
                    <a:pt x="0" y="204"/>
                    <a:pt x="4" y="207"/>
                    <a:pt x="9" y="207"/>
                  </a:cubicBezTo>
                  <a:cubicBezTo>
                    <a:pt x="184" y="207"/>
                    <a:pt x="184" y="207"/>
                    <a:pt x="184" y="207"/>
                  </a:cubicBezTo>
                  <a:cubicBezTo>
                    <a:pt x="189" y="207"/>
                    <a:pt x="193" y="204"/>
                    <a:pt x="193" y="199"/>
                  </a:cubicBezTo>
                  <a:cubicBezTo>
                    <a:pt x="193" y="8"/>
                    <a:pt x="193" y="8"/>
                    <a:pt x="193" y="8"/>
                  </a:cubicBezTo>
                  <a:cubicBezTo>
                    <a:pt x="193" y="4"/>
                    <a:pt x="189" y="0"/>
                    <a:pt x="184" y="0"/>
                  </a:cubicBez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121" name="Freeform 62">
              <a:extLst>
                <a:ext uri="{FF2B5EF4-FFF2-40B4-BE49-F238E27FC236}">
                  <a16:creationId xmlns="" xmlns:a16="http://schemas.microsoft.com/office/drawing/2014/main" id="{0F82ACDE-705B-4EB6-9474-3713FD4363FF}"/>
                </a:ext>
              </a:extLst>
            </p:cNvPr>
            <p:cNvSpPr>
              <a:spLocks/>
            </p:cNvSpPr>
            <p:nvPr/>
          </p:nvSpPr>
          <p:spPr bwMode="auto">
            <a:xfrm>
              <a:off x="670570" y="4033414"/>
              <a:ext cx="329006" cy="356260"/>
            </a:xfrm>
            <a:custGeom>
              <a:avLst/>
              <a:gdLst>
                <a:gd name="T0" fmla="*/ 184 w 192"/>
                <a:gd name="T1" fmla="*/ 0 h 208"/>
                <a:gd name="T2" fmla="*/ 167 w 192"/>
                <a:gd name="T3" fmla="*/ 0 h 208"/>
                <a:gd name="T4" fmla="*/ 167 w 192"/>
                <a:gd name="T5" fmla="*/ 174 h 208"/>
                <a:gd name="T6" fmla="*/ 157 w 192"/>
                <a:gd name="T7" fmla="*/ 184 h 208"/>
                <a:gd name="T8" fmla="*/ 0 w 192"/>
                <a:gd name="T9" fmla="*/ 184 h 208"/>
                <a:gd name="T10" fmla="*/ 0 w 192"/>
                <a:gd name="T11" fmla="*/ 200 h 208"/>
                <a:gd name="T12" fmla="*/ 8 w 192"/>
                <a:gd name="T13" fmla="*/ 208 h 208"/>
                <a:gd name="T14" fmla="*/ 184 w 192"/>
                <a:gd name="T15" fmla="*/ 208 h 208"/>
                <a:gd name="T16" fmla="*/ 192 w 192"/>
                <a:gd name="T17" fmla="*/ 200 h 208"/>
                <a:gd name="T18" fmla="*/ 192 w 192"/>
                <a:gd name="T19" fmla="*/ 9 h 208"/>
                <a:gd name="T20" fmla="*/ 184 w 192"/>
                <a:gd name="T2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208">
                  <a:moveTo>
                    <a:pt x="184" y="0"/>
                  </a:moveTo>
                  <a:cubicBezTo>
                    <a:pt x="167" y="0"/>
                    <a:pt x="167" y="0"/>
                    <a:pt x="167" y="0"/>
                  </a:cubicBezTo>
                  <a:cubicBezTo>
                    <a:pt x="167" y="174"/>
                    <a:pt x="167" y="174"/>
                    <a:pt x="167" y="174"/>
                  </a:cubicBezTo>
                  <a:cubicBezTo>
                    <a:pt x="167" y="180"/>
                    <a:pt x="162" y="184"/>
                    <a:pt x="157" y="184"/>
                  </a:cubicBezTo>
                  <a:cubicBezTo>
                    <a:pt x="0" y="184"/>
                    <a:pt x="0" y="184"/>
                    <a:pt x="0" y="184"/>
                  </a:cubicBezTo>
                  <a:cubicBezTo>
                    <a:pt x="0" y="200"/>
                    <a:pt x="0" y="200"/>
                    <a:pt x="0" y="200"/>
                  </a:cubicBezTo>
                  <a:cubicBezTo>
                    <a:pt x="0" y="204"/>
                    <a:pt x="4" y="208"/>
                    <a:pt x="8" y="208"/>
                  </a:cubicBezTo>
                  <a:cubicBezTo>
                    <a:pt x="184" y="208"/>
                    <a:pt x="184" y="208"/>
                    <a:pt x="184" y="208"/>
                  </a:cubicBezTo>
                  <a:cubicBezTo>
                    <a:pt x="188" y="208"/>
                    <a:pt x="192" y="204"/>
                    <a:pt x="192" y="200"/>
                  </a:cubicBezTo>
                  <a:cubicBezTo>
                    <a:pt x="192" y="9"/>
                    <a:pt x="192" y="9"/>
                    <a:pt x="192" y="9"/>
                  </a:cubicBezTo>
                  <a:cubicBezTo>
                    <a:pt x="192" y="4"/>
                    <a:pt x="188" y="0"/>
                    <a:pt x="184" y="0"/>
                  </a:cubicBez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122" name="Freeform 63">
              <a:extLst>
                <a:ext uri="{FF2B5EF4-FFF2-40B4-BE49-F238E27FC236}">
                  <a16:creationId xmlns="" xmlns:a16="http://schemas.microsoft.com/office/drawing/2014/main" id="{964A9A8E-8F75-44A1-BCF9-ACBA8AB86720}"/>
                </a:ext>
              </a:extLst>
            </p:cNvPr>
            <p:cNvSpPr>
              <a:spLocks noEditPoints="1"/>
            </p:cNvSpPr>
            <p:nvPr/>
          </p:nvSpPr>
          <p:spPr bwMode="auto">
            <a:xfrm>
              <a:off x="588805" y="3953597"/>
              <a:ext cx="332900" cy="358208"/>
            </a:xfrm>
            <a:custGeom>
              <a:avLst/>
              <a:gdLst>
                <a:gd name="T0" fmla="*/ 193 w 193"/>
                <a:gd name="T1" fmla="*/ 8 h 208"/>
                <a:gd name="T2" fmla="*/ 193 w 193"/>
                <a:gd name="T3" fmla="*/ 199 h 208"/>
                <a:gd name="T4" fmla="*/ 184 w 193"/>
                <a:gd name="T5" fmla="*/ 208 h 208"/>
                <a:gd name="T6" fmla="*/ 9 w 193"/>
                <a:gd name="T7" fmla="*/ 208 h 208"/>
                <a:gd name="T8" fmla="*/ 0 w 193"/>
                <a:gd name="T9" fmla="*/ 199 h 208"/>
                <a:gd name="T10" fmla="*/ 0 w 193"/>
                <a:gd name="T11" fmla="*/ 64 h 208"/>
                <a:gd name="T12" fmla="*/ 51 w 193"/>
                <a:gd name="T13" fmla="*/ 64 h 208"/>
                <a:gd name="T14" fmla="*/ 65 w 193"/>
                <a:gd name="T15" fmla="*/ 51 h 208"/>
                <a:gd name="T16" fmla="*/ 65 w 193"/>
                <a:gd name="T17" fmla="*/ 0 h 208"/>
                <a:gd name="T18" fmla="*/ 184 w 193"/>
                <a:gd name="T19" fmla="*/ 0 h 208"/>
                <a:gd name="T20" fmla="*/ 193 w 193"/>
                <a:gd name="T21" fmla="*/ 8 h 208"/>
                <a:gd name="T22" fmla="*/ 0 w 193"/>
                <a:gd name="T23" fmla="*/ 50 h 208"/>
                <a:gd name="T24" fmla="*/ 42 w 193"/>
                <a:gd name="T25" fmla="*/ 50 h 208"/>
                <a:gd name="T26" fmla="*/ 50 w 193"/>
                <a:gd name="T27" fmla="*/ 41 h 208"/>
                <a:gd name="T28" fmla="*/ 50 w 193"/>
                <a:gd name="T29" fmla="*/ 0 h 208"/>
                <a:gd name="T30" fmla="*/ 0 w 193"/>
                <a:gd name="T31" fmla="*/ 5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208">
                  <a:moveTo>
                    <a:pt x="193" y="8"/>
                  </a:moveTo>
                  <a:cubicBezTo>
                    <a:pt x="193" y="199"/>
                    <a:pt x="193" y="199"/>
                    <a:pt x="193" y="199"/>
                  </a:cubicBezTo>
                  <a:cubicBezTo>
                    <a:pt x="193" y="204"/>
                    <a:pt x="189" y="208"/>
                    <a:pt x="184" y="208"/>
                  </a:cubicBezTo>
                  <a:cubicBezTo>
                    <a:pt x="9" y="208"/>
                    <a:pt x="9" y="208"/>
                    <a:pt x="9" y="208"/>
                  </a:cubicBezTo>
                  <a:cubicBezTo>
                    <a:pt x="4" y="208"/>
                    <a:pt x="0" y="204"/>
                    <a:pt x="0" y="199"/>
                  </a:cubicBezTo>
                  <a:cubicBezTo>
                    <a:pt x="0" y="64"/>
                    <a:pt x="0" y="64"/>
                    <a:pt x="0" y="64"/>
                  </a:cubicBezTo>
                  <a:cubicBezTo>
                    <a:pt x="51" y="64"/>
                    <a:pt x="51" y="64"/>
                    <a:pt x="51" y="64"/>
                  </a:cubicBezTo>
                  <a:cubicBezTo>
                    <a:pt x="59" y="64"/>
                    <a:pt x="65" y="58"/>
                    <a:pt x="65" y="51"/>
                  </a:cubicBezTo>
                  <a:cubicBezTo>
                    <a:pt x="65" y="0"/>
                    <a:pt x="65" y="0"/>
                    <a:pt x="65" y="0"/>
                  </a:cubicBezTo>
                  <a:cubicBezTo>
                    <a:pt x="184" y="0"/>
                    <a:pt x="184" y="0"/>
                    <a:pt x="184" y="0"/>
                  </a:cubicBezTo>
                  <a:cubicBezTo>
                    <a:pt x="189" y="0"/>
                    <a:pt x="193" y="4"/>
                    <a:pt x="193" y="8"/>
                  </a:cubicBezTo>
                  <a:close/>
                  <a:moveTo>
                    <a:pt x="0" y="50"/>
                  </a:moveTo>
                  <a:cubicBezTo>
                    <a:pt x="42" y="50"/>
                    <a:pt x="42" y="50"/>
                    <a:pt x="42" y="50"/>
                  </a:cubicBezTo>
                  <a:cubicBezTo>
                    <a:pt x="46" y="50"/>
                    <a:pt x="50" y="46"/>
                    <a:pt x="50" y="41"/>
                  </a:cubicBezTo>
                  <a:cubicBezTo>
                    <a:pt x="50" y="0"/>
                    <a:pt x="50" y="0"/>
                    <a:pt x="50" y="0"/>
                  </a:cubicBezTo>
                  <a:lnTo>
                    <a:pt x="0" y="50"/>
                  </a:lnTo>
                  <a:close/>
                </a:path>
              </a:pathLst>
            </a:custGeom>
            <a:solidFill>
              <a:srgbClr val="95B6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123" name="Freeform 64">
              <a:extLst>
                <a:ext uri="{FF2B5EF4-FFF2-40B4-BE49-F238E27FC236}">
                  <a16:creationId xmlns="" xmlns:a16="http://schemas.microsoft.com/office/drawing/2014/main" id="{56D13E3D-073C-4D27-BCA7-D4348471705F}"/>
                </a:ext>
              </a:extLst>
            </p:cNvPr>
            <p:cNvSpPr>
              <a:spLocks noEditPoints="1"/>
            </p:cNvSpPr>
            <p:nvPr/>
          </p:nvSpPr>
          <p:spPr bwMode="auto">
            <a:xfrm>
              <a:off x="653049" y="4037308"/>
              <a:ext cx="212200" cy="214146"/>
            </a:xfrm>
            <a:custGeom>
              <a:avLst/>
              <a:gdLst>
                <a:gd name="T0" fmla="*/ 109 w 109"/>
                <a:gd name="T1" fmla="*/ 110 h 110"/>
                <a:gd name="T2" fmla="*/ 86 w 109"/>
                <a:gd name="T3" fmla="*/ 110 h 110"/>
                <a:gd name="T4" fmla="*/ 76 w 109"/>
                <a:gd name="T5" fmla="*/ 85 h 110"/>
                <a:gd name="T6" fmla="*/ 33 w 109"/>
                <a:gd name="T7" fmla="*/ 85 h 110"/>
                <a:gd name="T8" fmla="*/ 23 w 109"/>
                <a:gd name="T9" fmla="*/ 110 h 110"/>
                <a:gd name="T10" fmla="*/ 0 w 109"/>
                <a:gd name="T11" fmla="*/ 110 h 110"/>
                <a:gd name="T12" fmla="*/ 42 w 109"/>
                <a:gd name="T13" fmla="*/ 0 h 110"/>
                <a:gd name="T14" fmla="*/ 66 w 109"/>
                <a:gd name="T15" fmla="*/ 0 h 110"/>
                <a:gd name="T16" fmla="*/ 109 w 109"/>
                <a:gd name="T17" fmla="*/ 110 h 110"/>
                <a:gd name="T18" fmla="*/ 69 w 109"/>
                <a:gd name="T19" fmla="*/ 67 h 110"/>
                <a:gd name="T20" fmla="*/ 54 w 109"/>
                <a:gd name="T21" fmla="*/ 26 h 110"/>
                <a:gd name="T22" fmla="*/ 39 w 109"/>
                <a:gd name="T23" fmla="*/ 67 h 110"/>
                <a:gd name="T24" fmla="*/ 69 w 109"/>
                <a:gd name="T25" fmla="*/ 6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10">
                  <a:moveTo>
                    <a:pt x="109" y="110"/>
                  </a:moveTo>
                  <a:lnTo>
                    <a:pt x="86" y="110"/>
                  </a:lnTo>
                  <a:lnTo>
                    <a:pt x="76" y="85"/>
                  </a:lnTo>
                  <a:lnTo>
                    <a:pt x="33" y="85"/>
                  </a:lnTo>
                  <a:lnTo>
                    <a:pt x="23" y="110"/>
                  </a:lnTo>
                  <a:lnTo>
                    <a:pt x="0" y="110"/>
                  </a:lnTo>
                  <a:lnTo>
                    <a:pt x="42" y="0"/>
                  </a:lnTo>
                  <a:lnTo>
                    <a:pt x="66" y="0"/>
                  </a:lnTo>
                  <a:lnTo>
                    <a:pt x="109" y="110"/>
                  </a:lnTo>
                  <a:close/>
                  <a:moveTo>
                    <a:pt x="69" y="67"/>
                  </a:moveTo>
                  <a:lnTo>
                    <a:pt x="54" y="26"/>
                  </a:lnTo>
                  <a:lnTo>
                    <a:pt x="39" y="67"/>
                  </a:lnTo>
                  <a:lnTo>
                    <a:pt x="69" y="67"/>
                  </a:ln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grpSp>
      <p:grpSp>
        <p:nvGrpSpPr>
          <p:cNvPr id="124" name="Group 123"/>
          <p:cNvGrpSpPr/>
          <p:nvPr/>
        </p:nvGrpSpPr>
        <p:grpSpPr>
          <a:xfrm>
            <a:off x="4249241" y="4030482"/>
            <a:ext cx="492536" cy="515894"/>
            <a:chOff x="588805" y="3953597"/>
            <a:chExt cx="492536" cy="515894"/>
          </a:xfrm>
        </p:grpSpPr>
        <p:sp>
          <p:nvSpPr>
            <p:cNvPr id="125" name="Freeform 61">
              <a:extLst>
                <a:ext uri="{FF2B5EF4-FFF2-40B4-BE49-F238E27FC236}">
                  <a16:creationId xmlns="" xmlns:a16="http://schemas.microsoft.com/office/drawing/2014/main" id="{681749B7-F417-42AE-A7CA-85AA18CA087D}"/>
                </a:ext>
              </a:extLst>
            </p:cNvPr>
            <p:cNvSpPr>
              <a:spLocks/>
            </p:cNvSpPr>
            <p:nvPr/>
          </p:nvSpPr>
          <p:spPr bwMode="auto">
            <a:xfrm>
              <a:off x="748441" y="4113231"/>
              <a:ext cx="332900" cy="356260"/>
            </a:xfrm>
            <a:custGeom>
              <a:avLst/>
              <a:gdLst>
                <a:gd name="T0" fmla="*/ 184 w 193"/>
                <a:gd name="T1" fmla="*/ 0 h 207"/>
                <a:gd name="T2" fmla="*/ 167 w 193"/>
                <a:gd name="T3" fmla="*/ 0 h 207"/>
                <a:gd name="T4" fmla="*/ 167 w 193"/>
                <a:gd name="T5" fmla="*/ 173 h 207"/>
                <a:gd name="T6" fmla="*/ 157 w 193"/>
                <a:gd name="T7" fmla="*/ 183 h 207"/>
                <a:gd name="T8" fmla="*/ 0 w 193"/>
                <a:gd name="T9" fmla="*/ 183 h 207"/>
                <a:gd name="T10" fmla="*/ 0 w 193"/>
                <a:gd name="T11" fmla="*/ 199 h 207"/>
                <a:gd name="T12" fmla="*/ 9 w 193"/>
                <a:gd name="T13" fmla="*/ 207 h 207"/>
                <a:gd name="T14" fmla="*/ 184 w 193"/>
                <a:gd name="T15" fmla="*/ 207 h 207"/>
                <a:gd name="T16" fmla="*/ 193 w 193"/>
                <a:gd name="T17" fmla="*/ 199 h 207"/>
                <a:gd name="T18" fmla="*/ 193 w 193"/>
                <a:gd name="T19" fmla="*/ 8 h 207"/>
                <a:gd name="T20" fmla="*/ 184 w 19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207">
                  <a:moveTo>
                    <a:pt x="184" y="0"/>
                  </a:moveTo>
                  <a:cubicBezTo>
                    <a:pt x="167" y="0"/>
                    <a:pt x="167" y="0"/>
                    <a:pt x="167" y="0"/>
                  </a:cubicBezTo>
                  <a:cubicBezTo>
                    <a:pt x="167" y="173"/>
                    <a:pt x="167" y="173"/>
                    <a:pt x="167" y="173"/>
                  </a:cubicBezTo>
                  <a:cubicBezTo>
                    <a:pt x="167" y="179"/>
                    <a:pt x="163" y="183"/>
                    <a:pt x="157" y="183"/>
                  </a:cubicBezTo>
                  <a:cubicBezTo>
                    <a:pt x="0" y="183"/>
                    <a:pt x="0" y="183"/>
                    <a:pt x="0" y="183"/>
                  </a:cubicBezTo>
                  <a:cubicBezTo>
                    <a:pt x="0" y="199"/>
                    <a:pt x="0" y="199"/>
                    <a:pt x="0" y="199"/>
                  </a:cubicBezTo>
                  <a:cubicBezTo>
                    <a:pt x="0" y="204"/>
                    <a:pt x="4" y="207"/>
                    <a:pt x="9" y="207"/>
                  </a:cubicBezTo>
                  <a:cubicBezTo>
                    <a:pt x="184" y="207"/>
                    <a:pt x="184" y="207"/>
                    <a:pt x="184" y="207"/>
                  </a:cubicBezTo>
                  <a:cubicBezTo>
                    <a:pt x="189" y="207"/>
                    <a:pt x="193" y="204"/>
                    <a:pt x="193" y="199"/>
                  </a:cubicBezTo>
                  <a:cubicBezTo>
                    <a:pt x="193" y="8"/>
                    <a:pt x="193" y="8"/>
                    <a:pt x="193" y="8"/>
                  </a:cubicBezTo>
                  <a:cubicBezTo>
                    <a:pt x="193" y="4"/>
                    <a:pt x="189" y="0"/>
                    <a:pt x="184" y="0"/>
                  </a:cubicBez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126" name="Freeform 62">
              <a:extLst>
                <a:ext uri="{FF2B5EF4-FFF2-40B4-BE49-F238E27FC236}">
                  <a16:creationId xmlns="" xmlns:a16="http://schemas.microsoft.com/office/drawing/2014/main" id="{0F82ACDE-705B-4EB6-9474-3713FD4363FF}"/>
                </a:ext>
              </a:extLst>
            </p:cNvPr>
            <p:cNvSpPr>
              <a:spLocks/>
            </p:cNvSpPr>
            <p:nvPr/>
          </p:nvSpPr>
          <p:spPr bwMode="auto">
            <a:xfrm>
              <a:off x="670570" y="4033414"/>
              <a:ext cx="329006" cy="356260"/>
            </a:xfrm>
            <a:custGeom>
              <a:avLst/>
              <a:gdLst>
                <a:gd name="T0" fmla="*/ 184 w 192"/>
                <a:gd name="T1" fmla="*/ 0 h 208"/>
                <a:gd name="T2" fmla="*/ 167 w 192"/>
                <a:gd name="T3" fmla="*/ 0 h 208"/>
                <a:gd name="T4" fmla="*/ 167 w 192"/>
                <a:gd name="T5" fmla="*/ 174 h 208"/>
                <a:gd name="T6" fmla="*/ 157 w 192"/>
                <a:gd name="T7" fmla="*/ 184 h 208"/>
                <a:gd name="T8" fmla="*/ 0 w 192"/>
                <a:gd name="T9" fmla="*/ 184 h 208"/>
                <a:gd name="T10" fmla="*/ 0 w 192"/>
                <a:gd name="T11" fmla="*/ 200 h 208"/>
                <a:gd name="T12" fmla="*/ 8 w 192"/>
                <a:gd name="T13" fmla="*/ 208 h 208"/>
                <a:gd name="T14" fmla="*/ 184 w 192"/>
                <a:gd name="T15" fmla="*/ 208 h 208"/>
                <a:gd name="T16" fmla="*/ 192 w 192"/>
                <a:gd name="T17" fmla="*/ 200 h 208"/>
                <a:gd name="T18" fmla="*/ 192 w 192"/>
                <a:gd name="T19" fmla="*/ 9 h 208"/>
                <a:gd name="T20" fmla="*/ 184 w 192"/>
                <a:gd name="T2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208">
                  <a:moveTo>
                    <a:pt x="184" y="0"/>
                  </a:moveTo>
                  <a:cubicBezTo>
                    <a:pt x="167" y="0"/>
                    <a:pt x="167" y="0"/>
                    <a:pt x="167" y="0"/>
                  </a:cubicBezTo>
                  <a:cubicBezTo>
                    <a:pt x="167" y="174"/>
                    <a:pt x="167" y="174"/>
                    <a:pt x="167" y="174"/>
                  </a:cubicBezTo>
                  <a:cubicBezTo>
                    <a:pt x="167" y="180"/>
                    <a:pt x="162" y="184"/>
                    <a:pt x="157" y="184"/>
                  </a:cubicBezTo>
                  <a:cubicBezTo>
                    <a:pt x="0" y="184"/>
                    <a:pt x="0" y="184"/>
                    <a:pt x="0" y="184"/>
                  </a:cubicBezTo>
                  <a:cubicBezTo>
                    <a:pt x="0" y="200"/>
                    <a:pt x="0" y="200"/>
                    <a:pt x="0" y="200"/>
                  </a:cubicBezTo>
                  <a:cubicBezTo>
                    <a:pt x="0" y="204"/>
                    <a:pt x="4" y="208"/>
                    <a:pt x="8" y="208"/>
                  </a:cubicBezTo>
                  <a:cubicBezTo>
                    <a:pt x="184" y="208"/>
                    <a:pt x="184" y="208"/>
                    <a:pt x="184" y="208"/>
                  </a:cubicBezTo>
                  <a:cubicBezTo>
                    <a:pt x="188" y="208"/>
                    <a:pt x="192" y="204"/>
                    <a:pt x="192" y="200"/>
                  </a:cubicBezTo>
                  <a:cubicBezTo>
                    <a:pt x="192" y="9"/>
                    <a:pt x="192" y="9"/>
                    <a:pt x="192" y="9"/>
                  </a:cubicBezTo>
                  <a:cubicBezTo>
                    <a:pt x="192" y="4"/>
                    <a:pt x="188" y="0"/>
                    <a:pt x="184" y="0"/>
                  </a:cubicBez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127" name="Freeform 63">
              <a:extLst>
                <a:ext uri="{FF2B5EF4-FFF2-40B4-BE49-F238E27FC236}">
                  <a16:creationId xmlns="" xmlns:a16="http://schemas.microsoft.com/office/drawing/2014/main" id="{964A9A8E-8F75-44A1-BCF9-ACBA8AB86720}"/>
                </a:ext>
              </a:extLst>
            </p:cNvPr>
            <p:cNvSpPr>
              <a:spLocks noEditPoints="1"/>
            </p:cNvSpPr>
            <p:nvPr/>
          </p:nvSpPr>
          <p:spPr bwMode="auto">
            <a:xfrm>
              <a:off x="588805" y="3953597"/>
              <a:ext cx="332900" cy="358208"/>
            </a:xfrm>
            <a:custGeom>
              <a:avLst/>
              <a:gdLst>
                <a:gd name="T0" fmla="*/ 193 w 193"/>
                <a:gd name="T1" fmla="*/ 8 h 208"/>
                <a:gd name="T2" fmla="*/ 193 w 193"/>
                <a:gd name="T3" fmla="*/ 199 h 208"/>
                <a:gd name="T4" fmla="*/ 184 w 193"/>
                <a:gd name="T5" fmla="*/ 208 h 208"/>
                <a:gd name="T6" fmla="*/ 9 w 193"/>
                <a:gd name="T7" fmla="*/ 208 h 208"/>
                <a:gd name="T8" fmla="*/ 0 w 193"/>
                <a:gd name="T9" fmla="*/ 199 h 208"/>
                <a:gd name="T10" fmla="*/ 0 w 193"/>
                <a:gd name="T11" fmla="*/ 64 h 208"/>
                <a:gd name="T12" fmla="*/ 51 w 193"/>
                <a:gd name="T13" fmla="*/ 64 h 208"/>
                <a:gd name="T14" fmla="*/ 65 w 193"/>
                <a:gd name="T15" fmla="*/ 51 h 208"/>
                <a:gd name="T16" fmla="*/ 65 w 193"/>
                <a:gd name="T17" fmla="*/ 0 h 208"/>
                <a:gd name="T18" fmla="*/ 184 w 193"/>
                <a:gd name="T19" fmla="*/ 0 h 208"/>
                <a:gd name="T20" fmla="*/ 193 w 193"/>
                <a:gd name="T21" fmla="*/ 8 h 208"/>
                <a:gd name="T22" fmla="*/ 0 w 193"/>
                <a:gd name="T23" fmla="*/ 50 h 208"/>
                <a:gd name="T24" fmla="*/ 42 w 193"/>
                <a:gd name="T25" fmla="*/ 50 h 208"/>
                <a:gd name="T26" fmla="*/ 50 w 193"/>
                <a:gd name="T27" fmla="*/ 41 h 208"/>
                <a:gd name="T28" fmla="*/ 50 w 193"/>
                <a:gd name="T29" fmla="*/ 0 h 208"/>
                <a:gd name="T30" fmla="*/ 0 w 193"/>
                <a:gd name="T31" fmla="*/ 5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208">
                  <a:moveTo>
                    <a:pt x="193" y="8"/>
                  </a:moveTo>
                  <a:cubicBezTo>
                    <a:pt x="193" y="199"/>
                    <a:pt x="193" y="199"/>
                    <a:pt x="193" y="199"/>
                  </a:cubicBezTo>
                  <a:cubicBezTo>
                    <a:pt x="193" y="204"/>
                    <a:pt x="189" y="208"/>
                    <a:pt x="184" y="208"/>
                  </a:cubicBezTo>
                  <a:cubicBezTo>
                    <a:pt x="9" y="208"/>
                    <a:pt x="9" y="208"/>
                    <a:pt x="9" y="208"/>
                  </a:cubicBezTo>
                  <a:cubicBezTo>
                    <a:pt x="4" y="208"/>
                    <a:pt x="0" y="204"/>
                    <a:pt x="0" y="199"/>
                  </a:cubicBezTo>
                  <a:cubicBezTo>
                    <a:pt x="0" y="64"/>
                    <a:pt x="0" y="64"/>
                    <a:pt x="0" y="64"/>
                  </a:cubicBezTo>
                  <a:cubicBezTo>
                    <a:pt x="51" y="64"/>
                    <a:pt x="51" y="64"/>
                    <a:pt x="51" y="64"/>
                  </a:cubicBezTo>
                  <a:cubicBezTo>
                    <a:pt x="59" y="64"/>
                    <a:pt x="65" y="58"/>
                    <a:pt x="65" y="51"/>
                  </a:cubicBezTo>
                  <a:cubicBezTo>
                    <a:pt x="65" y="0"/>
                    <a:pt x="65" y="0"/>
                    <a:pt x="65" y="0"/>
                  </a:cubicBezTo>
                  <a:cubicBezTo>
                    <a:pt x="184" y="0"/>
                    <a:pt x="184" y="0"/>
                    <a:pt x="184" y="0"/>
                  </a:cubicBezTo>
                  <a:cubicBezTo>
                    <a:pt x="189" y="0"/>
                    <a:pt x="193" y="4"/>
                    <a:pt x="193" y="8"/>
                  </a:cubicBezTo>
                  <a:close/>
                  <a:moveTo>
                    <a:pt x="0" y="50"/>
                  </a:moveTo>
                  <a:cubicBezTo>
                    <a:pt x="42" y="50"/>
                    <a:pt x="42" y="50"/>
                    <a:pt x="42" y="50"/>
                  </a:cubicBezTo>
                  <a:cubicBezTo>
                    <a:pt x="46" y="50"/>
                    <a:pt x="50" y="46"/>
                    <a:pt x="50" y="41"/>
                  </a:cubicBezTo>
                  <a:cubicBezTo>
                    <a:pt x="50" y="0"/>
                    <a:pt x="50" y="0"/>
                    <a:pt x="50" y="0"/>
                  </a:cubicBezTo>
                  <a:lnTo>
                    <a:pt x="0" y="50"/>
                  </a:lnTo>
                  <a:close/>
                </a:path>
              </a:pathLst>
            </a:custGeom>
            <a:solidFill>
              <a:srgbClr val="95B6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128" name="Freeform 64">
              <a:extLst>
                <a:ext uri="{FF2B5EF4-FFF2-40B4-BE49-F238E27FC236}">
                  <a16:creationId xmlns="" xmlns:a16="http://schemas.microsoft.com/office/drawing/2014/main" id="{56D13E3D-073C-4D27-BCA7-D4348471705F}"/>
                </a:ext>
              </a:extLst>
            </p:cNvPr>
            <p:cNvSpPr>
              <a:spLocks noEditPoints="1"/>
            </p:cNvSpPr>
            <p:nvPr/>
          </p:nvSpPr>
          <p:spPr bwMode="auto">
            <a:xfrm>
              <a:off x="653049" y="4037308"/>
              <a:ext cx="212200" cy="214146"/>
            </a:xfrm>
            <a:custGeom>
              <a:avLst/>
              <a:gdLst>
                <a:gd name="T0" fmla="*/ 109 w 109"/>
                <a:gd name="T1" fmla="*/ 110 h 110"/>
                <a:gd name="T2" fmla="*/ 86 w 109"/>
                <a:gd name="T3" fmla="*/ 110 h 110"/>
                <a:gd name="T4" fmla="*/ 76 w 109"/>
                <a:gd name="T5" fmla="*/ 85 h 110"/>
                <a:gd name="T6" fmla="*/ 33 w 109"/>
                <a:gd name="T7" fmla="*/ 85 h 110"/>
                <a:gd name="T8" fmla="*/ 23 w 109"/>
                <a:gd name="T9" fmla="*/ 110 h 110"/>
                <a:gd name="T10" fmla="*/ 0 w 109"/>
                <a:gd name="T11" fmla="*/ 110 h 110"/>
                <a:gd name="T12" fmla="*/ 42 w 109"/>
                <a:gd name="T13" fmla="*/ 0 h 110"/>
                <a:gd name="T14" fmla="*/ 66 w 109"/>
                <a:gd name="T15" fmla="*/ 0 h 110"/>
                <a:gd name="T16" fmla="*/ 109 w 109"/>
                <a:gd name="T17" fmla="*/ 110 h 110"/>
                <a:gd name="T18" fmla="*/ 69 w 109"/>
                <a:gd name="T19" fmla="*/ 67 h 110"/>
                <a:gd name="T20" fmla="*/ 54 w 109"/>
                <a:gd name="T21" fmla="*/ 26 h 110"/>
                <a:gd name="T22" fmla="*/ 39 w 109"/>
                <a:gd name="T23" fmla="*/ 67 h 110"/>
                <a:gd name="T24" fmla="*/ 69 w 109"/>
                <a:gd name="T25" fmla="*/ 6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10">
                  <a:moveTo>
                    <a:pt x="109" y="110"/>
                  </a:moveTo>
                  <a:lnTo>
                    <a:pt x="86" y="110"/>
                  </a:lnTo>
                  <a:lnTo>
                    <a:pt x="76" y="85"/>
                  </a:lnTo>
                  <a:lnTo>
                    <a:pt x="33" y="85"/>
                  </a:lnTo>
                  <a:lnTo>
                    <a:pt x="23" y="110"/>
                  </a:lnTo>
                  <a:lnTo>
                    <a:pt x="0" y="110"/>
                  </a:lnTo>
                  <a:lnTo>
                    <a:pt x="42" y="0"/>
                  </a:lnTo>
                  <a:lnTo>
                    <a:pt x="66" y="0"/>
                  </a:lnTo>
                  <a:lnTo>
                    <a:pt x="109" y="110"/>
                  </a:lnTo>
                  <a:close/>
                  <a:moveTo>
                    <a:pt x="69" y="67"/>
                  </a:moveTo>
                  <a:lnTo>
                    <a:pt x="54" y="26"/>
                  </a:lnTo>
                  <a:lnTo>
                    <a:pt x="39" y="67"/>
                  </a:lnTo>
                  <a:lnTo>
                    <a:pt x="69" y="67"/>
                  </a:ln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grpSp>
      <p:grpSp>
        <p:nvGrpSpPr>
          <p:cNvPr id="129" name="Group 128"/>
          <p:cNvGrpSpPr/>
          <p:nvPr/>
        </p:nvGrpSpPr>
        <p:grpSpPr>
          <a:xfrm>
            <a:off x="5838490" y="2361163"/>
            <a:ext cx="492536" cy="515894"/>
            <a:chOff x="588805" y="3953597"/>
            <a:chExt cx="492536" cy="515894"/>
          </a:xfrm>
        </p:grpSpPr>
        <p:sp>
          <p:nvSpPr>
            <p:cNvPr id="130" name="Freeform 61">
              <a:extLst>
                <a:ext uri="{FF2B5EF4-FFF2-40B4-BE49-F238E27FC236}">
                  <a16:creationId xmlns="" xmlns:a16="http://schemas.microsoft.com/office/drawing/2014/main" id="{681749B7-F417-42AE-A7CA-85AA18CA087D}"/>
                </a:ext>
              </a:extLst>
            </p:cNvPr>
            <p:cNvSpPr>
              <a:spLocks/>
            </p:cNvSpPr>
            <p:nvPr/>
          </p:nvSpPr>
          <p:spPr bwMode="auto">
            <a:xfrm>
              <a:off x="748441" y="4113231"/>
              <a:ext cx="332900" cy="356260"/>
            </a:xfrm>
            <a:custGeom>
              <a:avLst/>
              <a:gdLst>
                <a:gd name="T0" fmla="*/ 184 w 193"/>
                <a:gd name="T1" fmla="*/ 0 h 207"/>
                <a:gd name="T2" fmla="*/ 167 w 193"/>
                <a:gd name="T3" fmla="*/ 0 h 207"/>
                <a:gd name="T4" fmla="*/ 167 w 193"/>
                <a:gd name="T5" fmla="*/ 173 h 207"/>
                <a:gd name="T6" fmla="*/ 157 w 193"/>
                <a:gd name="T7" fmla="*/ 183 h 207"/>
                <a:gd name="T8" fmla="*/ 0 w 193"/>
                <a:gd name="T9" fmla="*/ 183 h 207"/>
                <a:gd name="T10" fmla="*/ 0 w 193"/>
                <a:gd name="T11" fmla="*/ 199 h 207"/>
                <a:gd name="T12" fmla="*/ 9 w 193"/>
                <a:gd name="T13" fmla="*/ 207 h 207"/>
                <a:gd name="T14" fmla="*/ 184 w 193"/>
                <a:gd name="T15" fmla="*/ 207 h 207"/>
                <a:gd name="T16" fmla="*/ 193 w 193"/>
                <a:gd name="T17" fmla="*/ 199 h 207"/>
                <a:gd name="T18" fmla="*/ 193 w 193"/>
                <a:gd name="T19" fmla="*/ 8 h 207"/>
                <a:gd name="T20" fmla="*/ 184 w 19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207">
                  <a:moveTo>
                    <a:pt x="184" y="0"/>
                  </a:moveTo>
                  <a:cubicBezTo>
                    <a:pt x="167" y="0"/>
                    <a:pt x="167" y="0"/>
                    <a:pt x="167" y="0"/>
                  </a:cubicBezTo>
                  <a:cubicBezTo>
                    <a:pt x="167" y="173"/>
                    <a:pt x="167" y="173"/>
                    <a:pt x="167" y="173"/>
                  </a:cubicBezTo>
                  <a:cubicBezTo>
                    <a:pt x="167" y="179"/>
                    <a:pt x="163" y="183"/>
                    <a:pt x="157" y="183"/>
                  </a:cubicBezTo>
                  <a:cubicBezTo>
                    <a:pt x="0" y="183"/>
                    <a:pt x="0" y="183"/>
                    <a:pt x="0" y="183"/>
                  </a:cubicBezTo>
                  <a:cubicBezTo>
                    <a:pt x="0" y="199"/>
                    <a:pt x="0" y="199"/>
                    <a:pt x="0" y="199"/>
                  </a:cubicBezTo>
                  <a:cubicBezTo>
                    <a:pt x="0" y="204"/>
                    <a:pt x="4" y="207"/>
                    <a:pt x="9" y="207"/>
                  </a:cubicBezTo>
                  <a:cubicBezTo>
                    <a:pt x="184" y="207"/>
                    <a:pt x="184" y="207"/>
                    <a:pt x="184" y="207"/>
                  </a:cubicBezTo>
                  <a:cubicBezTo>
                    <a:pt x="189" y="207"/>
                    <a:pt x="193" y="204"/>
                    <a:pt x="193" y="199"/>
                  </a:cubicBezTo>
                  <a:cubicBezTo>
                    <a:pt x="193" y="8"/>
                    <a:pt x="193" y="8"/>
                    <a:pt x="193" y="8"/>
                  </a:cubicBezTo>
                  <a:cubicBezTo>
                    <a:pt x="193" y="4"/>
                    <a:pt x="189" y="0"/>
                    <a:pt x="184" y="0"/>
                  </a:cubicBez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131" name="Freeform 62">
              <a:extLst>
                <a:ext uri="{FF2B5EF4-FFF2-40B4-BE49-F238E27FC236}">
                  <a16:creationId xmlns="" xmlns:a16="http://schemas.microsoft.com/office/drawing/2014/main" id="{0F82ACDE-705B-4EB6-9474-3713FD4363FF}"/>
                </a:ext>
              </a:extLst>
            </p:cNvPr>
            <p:cNvSpPr>
              <a:spLocks/>
            </p:cNvSpPr>
            <p:nvPr/>
          </p:nvSpPr>
          <p:spPr bwMode="auto">
            <a:xfrm>
              <a:off x="670570" y="4033414"/>
              <a:ext cx="329006" cy="356260"/>
            </a:xfrm>
            <a:custGeom>
              <a:avLst/>
              <a:gdLst>
                <a:gd name="T0" fmla="*/ 184 w 192"/>
                <a:gd name="T1" fmla="*/ 0 h 208"/>
                <a:gd name="T2" fmla="*/ 167 w 192"/>
                <a:gd name="T3" fmla="*/ 0 h 208"/>
                <a:gd name="T4" fmla="*/ 167 w 192"/>
                <a:gd name="T5" fmla="*/ 174 h 208"/>
                <a:gd name="T6" fmla="*/ 157 w 192"/>
                <a:gd name="T7" fmla="*/ 184 h 208"/>
                <a:gd name="T8" fmla="*/ 0 w 192"/>
                <a:gd name="T9" fmla="*/ 184 h 208"/>
                <a:gd name="T10" fmla="*/ 0 w 192"/>
                <a:gd name="T11" fmla="*/ 200 h 208"/>
                <a:gd name="T12" fmla="*/ 8 w 192"/>
                <a:gd name="T13" fmla="*/ 208 h 208"/>
                <a:gd name="T14" fmla="*/ 184 w 192"/>
                <a:gd name="T15" fmla="*/ 208 h 208"/>
                <a:gd name="T16" fmla="*/ 192 w 192"/>
                <a:gd name="T17" fmla="*/ 200 h 208"/>
                <a:gd name="T18" fmla="*/ 192 w 192"/>
                <a:gd name="T19" fmla="*/ 9 h 208"/>
                <a:gd name="T20" fmla="*/ 184 w 192"/>
                <a:gd name="T2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208">
                  <a:moveTo>
                    <a:pt x="184" y="0"/>
                  </a:moveTo>
                  <a:cubicBezTo>
                    <a:pt x="167" y="0"/>
                    <a:pt x="167" y="0"/>
                    <a:pt x="167" y="0"/>
                  </a:cubicBezTo>
                  <a:cubicBezTo>
                    <a:pt x="167" y="174"/>
                    <a:pt x="167" y="174"/>
                    <a:pt x="167" y="174"/>
                  </a:cubicBezTo>
                  <a:cubicBezTo>
                    <a:pt x="167" y="180"/>
                    <a:pt x="162" y="184"/>
                    <a:pt x="157" y="184"/>
                  </a:cubicBezTo>
                  <a:cubicBezTo>
                    <a:pt x="0" y="184"/>
                    <a:pt x="0" y="184"/>
                    <a:pt x="0" y="184"/>
                  </a:cubicBezTo>
                  <a:cubicBezTo>
                    <a:pt x="0" y="200"/>
                    <a:pt x="0" y="200"/>
                    <a:pt x="0" y="200"/>
                  </a:cubicBezTo>
                  <a:cubicBezTo>
                    <a:pt x="0" y="204"/>
                    <a:pt x="4" y="208"/>
                    <a:pt x="8" y="208"/>
                  </a:cubicBezTo>
                  <a:cubicBezTo>
                    <a:pt x="184" y="208"/>
                    <a:pt x="184" y="208"/>
                    <a:pt x="184" y="208"/>
                  </a:cubicBezTo>
                  <a:cubicBezTo>
                    <a:pt x="188" y="208"/>
                    <a:pt x="192" y="204"/>
                    <a:pt x="192" y="200"/>
                  </a:cubicBezTo>
                  <a:cubicBezTo>
                    <a:pt x="192" y="9"/>
                    <a:pt x="192" y="9"/>
                    <a:pt x="192" y="9"/>
                  </a:cubicBezTo>
                  <a:cubicBezTo>
                    <a:pt x="192" y="4"/>
                    <a:pt x="188" y="0"/>
                    <a:pt x="184" y="0"/>
                  </a:cubicBez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132" name="Freeform 63">
              <a:extLst>
                <a:ext uri="{FF2B5EF4-FFF2-40B4-BE49-F238E27FC236}">
                  <a16:creationId xmlns="" xmlns:a16="http://schemas.microsoft.com/office/drawing/2014/main" id="{964A9A8E-8F75-44A1-BCF9-ACBA8AB86720}"/>
                </a:ext>
              </a:extLst>
            </p:cNvPr>
            <p:cNvSpPr>
              <a:spLocks noEditPoints="1"/>
            </p:cNvSpPr>
            <p:nvPr/>
          </p:nvSpPr>
          <p:spPr bwMode="auto">
            <a:xfrm>
              <a:off x="588805" y="3953597"/>
              <a:ext cx="332900" cy="358208"/>
            </a:xfrm>
            <a:custGeom>
              <a:avLst/>
              <a:gdLst>
                <a:gd name="T0" fmla="*/ 193 w 193"/>
                <a:gd name="T1" fmla="*/ 8 h 208"/>
                <a:gd name="T2" fmla="*/ 193 w 193"/>
                <a:gd name="T3" fmla="*/ 199 h 208"/>
                <a:gd name="T4" fmla="*/ 184 w 193"/>
                <a:gd name="T5" fmla="*/ 208 h 208"/>
                <a:gd name="T6" fmla="*/ 9 w 193"/>
                <a:gd name="T7" fmla="*/ 208 h 208"/>
                <a:gd name="T8" fmla="*/ 0 w 193"/>
                <a:gd name="T9" fmla="*/ 199 h 208"/>
                <a:gd name="T10" fmla="*/ 0 w 193"/>
                <a:gd name="T11" fmla="*/ 64 h 208"/>
                <a:gd name="T12" fmla="*/ 51 w 193"/>
                <a:gd name="T13" fmla="*/ 64 h 208"/>
                <a:gd name="T14" fmla="*/ 65 w 193"/>
                <a:gd name="T15" fmla="*/ 51 h 208"/>
                <a:gd name="T16" fmla="*/ 65 w 193"/>
                <a:gd name="T17" fmla="*/ 0 h 208"/>
                <a:gd name="T18" fmla="*/ 184 w 193"/>
                <a:gd name="T19" fmla="*/ 0 h 208"/>
                <a:gd name="T20" fmla="*/ 193 w 193"/>
                <a:gd name="T21" fmla="*/ 8 h 208"/>
                <a:gd name="T22" fmla="*/ 0 w 193"/>
                <a:gd name="T23" fmla="*/ 50 h 208"/>
                <a:gd name="T24" fmla="*/ 42 w 193"/>
                <a:gd name="T25" fmla="*/ 50 h 208"/>
                <a:gd name="T26" fmla="*/ 50 w 193"/>
                <a:gd name="T27" fmla="*/ 41 h 208"/>
                <a:gd name="T28" fmla="*/ 50 w 193"/>
                <a:gd name="T29" fmla="*/ 0 h 208"/>
                <a:gd name="T30" fmla="*/ 0 w 193"/>
                <a:gd name="T31" fmla="*/ 5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208">
                  <a:moveTo>
                    <a:pt x="193" y="8"/>
                  </a:moveTo>
                  <a:cubicBezTo>
                    <a:pt x="193" y="199"/>
                    <a:pt x="193" y="199"/>
                    <a:pt x="193" y="199"/>
                  </a:cubicBezTo>
                  <a:cubicBezTo>
                    <a:pt x="193" y="204"/>
                    <a:pt x="189" y="208"/>
                    <a:pt x="184" y="208"/>
                  </a:cubicBezTo>
                  <a:cubicBezTo>
                    <a:pt x="9" y="208"/>
                    <a:pt x="9" y="208"/>
                    <a:pt x="9" y="208"/>
                  </a:cubicBezTo>
                  <a:cubicBezTo>
                    <a:pt x="4" y="208"/>
                    <a:pt x="0" y="204"/>
                    <a:pt x="0" y="199"/>
                  </a:cubicBezTo>
                  <a:cubicBezTo>
                    <a:pt x="0" y="64"/>
                    <a:pt x="0" y="64"/>
                    <a:pt x="0" y="64"/>
                  </a:cubicBezTo>
                  <a:cubicBezTo>
                    <a:pt x="51" y="64"/>
                    <a:pt x="51" y="64"/>
                    <a:pt x="51" y="64"/>
                  </a:cubicBezTo>
                  <a:cubicBezTo>
                    <a:pt x="59" y="64"/>
                    <a:pt x="65" y="58"/>
                    <a:pt x="65" y="51"/>
                  </a:cubicBezTo>
                  <a:cubicBezTo>
                    <a:pt x="65" y="0"/>
                    <a:pt x="65" y="0"/>
                    <a:pt x="65" y="0"/>
                  </a:cubicBezTo>
                  <a:cubicBezTo>
                    <a:pt x="184" y="0"/>
                    <a:pt x="184" y="0"/>
                    <a:pt x="184" y="0"/>
                  </a:cubicBezTo>
                  <a:cubicBezTo>
                    <a:pt x="189" y="0"/>
                    <a:pt x="193" y="4"/>
                    <a:pt x="193" y="8"/>
                  </a:cubicBezTo>
                  <a:close/>
                  <a:moveTo>
                    <a:pt x="0" y="50"/>
                  </a:moveTo>
                  <a:cubicBezTo>
                    <a:pt x="42" y="50"/>
                    <a:pt x="42" y="50"/>
                    <a:pt x="42" y="50"/>
                  </a:cubicBezTo>
                  <a:cubicBezTo>
                    <a:pt x="46" y="50"/>
                    <a:pt x="50" y="46"/>
                    <a:pt x="50" y="41"/>
                  </a:cubicBezTo>
                  <a:cubicBezTo>
                    <a:pt x="50" y="0"/>
                    <a:pt x="50" y="0"/>
                    <a:pt x="50" y="0"/>
                  </a:cubicBezTo>
                  <a:lnTo>
                    <a:pt x="0" y="50"/>
                  </a:lnTo>
                  <a:close/>
                </a:path>
              </a:pathLst>
            </a:custGeom>
            <a:solidFill>
              <a:srgbClr val="95B6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133" name="Freeform 64">
              <a:extLst>
                <a:ext uri="{FF2B5EF4-FFF2-40B4-BE49-F238E27FC236}">
                  <a16:creationId xmlns="" xmlns:a16="http://schemas.microsoft.com/office/drawing/2014/main" id="{56D13E3D-073C-4D27-BCA7-D4348471705F}"/>
                </a:ext>
              </a:extLst>
            </p:cNvPr>
            <p:cNvSpPr>
              <a:spLocks noEditPoints="1"/>
            </p:cNvSpPr>
            <p:nvPr/>
          </p:nvSpPr>
          <p:spPr bwMode="auto">
            <a:xfrm>
              <a:off x="653049" y="4037308"/>
              <a:ext cx="212200" cy="214146"/>
            </a:xfrm>
            <a:custGeom>
              <a:avLst/>
              <a:gdLst>
                <a:gd name="T0" fmla="*/ 109 w 109"/>
                <a:gd name="T1" fmla="*/ 110 h 110"/>
                <a:gd name="T2" fmla="*/ 86 w 109"/>
                <a:gd name="T3" fmla="*/ 110 h 110"/>
                <a:gd name="T4" fmla="*/ 76 w 109"/>
                <a:gd name="T5" fmla="*/ 85 h 110"/>
                <a:gd name="T6" fmla="*/ 33 w 109"/>
                <a:gd name="T7" fmla="*/ 85 h 110"/>
                <a:gd name="T8" fmla="*/ 23 w 109"/>
                <a:gd name="T9" fmla="*/ 110 h 110"/>
                <a:gd name="T10" fmla="*/ 0 w 109"/>
                <a:gd name="T11" fmla="*/ 110 h 110"/>
                <a:gd name="T12" fmla="*/ 42 w 109"/>
                <a:gd name="T13" fmla="*/ 0 h 110"/>
                <a:gd name="T14" fmla="*/ 66 w 109"/>
                <a:gd name="T15" fmla="*/ 0 h 110"/>
                <a:gd name="T16" fmla="*/ 109 w 109"/>
                <a:gd name="T17" fmla="*/ 110 h 110"/>
                <a:gd name="T18" fmla="*/ 69 w 109"/>
                <a:gd name="T19" fmla="*/ 67 h 110"/>
                <a:gd name="T20" fmla="*/ 54 w 109"/>
                <a:gd name="T21" fmla="*/ 26 h 110"/>
                <a:gd name="T22" fmla="*/ 39 w 109"/>
                <a:gd name="T23" fmla="*/ 67 h 110"/>
                <a:gd name="T24" fmla="*/ 69 w 109"/>
                <a:gd name="T25" fmla="*/ 6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10">
                  <a:moveTo>
                    <a:pt x="109" y="110"/>
                  </a:moveTo>
                  <a:lnTo>
                    <a:pt x="86" y="110"/>
                  </a:lnTo>
                  <a:lnTo>
                    <a:pt x="76" y="85"/>
                  </a:lnTo>
                  <a:lnTo>
                    <a:pt x="33" y="85"/>
                  </a:lnTo>
                  <a:lnTo>
                    <a:pt x="23" y="110"/>
                  </a:lnTo>
                  <a:lnTo>
                    <a:pt x="0" y="110"/>
                  </a:lnTo>
                  <a:lnTo>
                    <a:pt x="42" y="0"/>
                  </a:lnTo>
                  <a:lnTo>
                    <a:pt x="66" y="0"/>
                  </a:lnTo>
                  <a:lnTo>
                    <a:pt x="109" y="110"/>
                  </a:lnTo>
                  <a:close/>
                  <a:moveTo>
                    <a:pt x="69" y="67"/>
                  </a:moveTo>
                  <a:lnTo>
                    <a:pt x="54" y="26"/>
                  </a:lnTo>
                  <a:lnTo>
                    <a:pt x="39" y="67"/>
                  </a:lnTo>
                  <a:lnTo>
                    <a:pt x="69" y="67"/>
                  </a:ln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grpSp>
      <p:grpSp>
        <p:nvGrpSpPr>
          <p:cNvPr id="134" name="Group 133"/>
          <p:cNvGrpSpPr/>
          <p:nvPr/>
        </p:nvGrpSpPr>
        <p:grpSpPr>
          <a:xfrm>
            <a:off x="5765499" y="3987124"/>
            <a:ext cx="492536" cy="515894"/>
            <a:chOff x="588805" y="3953597"/>
            <a:chExt cx="492536" cy="515894"/>
          </a:xfrm>
        </p:grpSpPr>
        <p:sp>
          <p:nvSpPr>
            <p:cNvPr id="135" name="Freeform 61">
              <a:extLst>
                <a:ext uri="{FF2B5EF4-FFF2-40B4-BE49-F238E27FC236}">
                  <a16:creationId xmlns="" xmlns:a16="http://schemas.microsoft.com/office/drawing/2014/main" id="{681749B7-F417-42AE-A7CA-85AA18CA087D}"/>
                </a:ext>
              </a:extLst>
            </p:cNvPr>
            <p:cNvSpPr>
              <a:spLocks/>
            </p:cNvSpPr>
            <p:nvPr/>
          </p:nvSpPr>
          <p:spPr bwMode="auto">
            <a:xfrm>
              <a:off x="748441" y="4113231"/>
              <a:ext cx="332900" cy="356260"/>
            </a:xfrm>
            <a:custGeom>
              <a:avLst/>
              <a:gdLst>
                <a:gd name="T0" fmla="*/ 184 w 193"/>
                <a:gd name="T1" fmla="*/ 0 h 207"/>
                <a:gd name="T2" fmla="*/ 167 w 193"/>
                <a:gd name="T3" fmla="*/ 0 h 207"/>
                <a:gd name="T4" fmla="*/ 167 w 193"/>
                <a:gd name="T5" fmla="*/ 173 h 207"/>
                <a:gd name="T6" fmla="*/ 157 w 193"/>
                <a:gd name="T7" fmla="*/ 183 h 207"/>
                <a:gd name="T8" fmla="*/ 0 w 193"/>
                <a:gd name="T9" fmla="*/ 183 h 207"/>
                <a:gd name="T10" fmla="*/ 0 w 193"/>
                <a:gd name="T11" fmla="*/ 199 h 207"/>
                <a:gd name="T12" fmla="*/ 9 w 193"/>
                <a:gd name="T13" fmla="*/ 207 h 207"/>
                <a:gd name="T14" fmla="*/ 184 w 193"/>
                <a:gd name="T15" fmla="*/ 207 h 207"/>
                <a:gd name="T16" fmla="*/ 193 w 193"/>
                <a:gd name="T17" fmla="*/ 199 h 207"/>
                <a:gd name="T18" fmla="*/ 193 w 193"/>
                <a:gd name="T19" fmla="*/ 8 h 207"/>
                <a:gd name="T20" fmla="*/ 184 w 19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207">
                  <a:moveTo>
                    <a:pt x="184" y="0"/>
                  </a:moveTo>
                  <a:cubicBezTo>
                    <a:pt x="167" y="0"/>
                    <a:pt x="167" y="0"/>
                    <a:pt x="167" y="0"/>
                  </a:cubicBezTo>
                  <a:cubicBezTo>
                    <a:pt x="167" y="173"/>
                    <a:pt x="167" y="173"/>
                    <a:pt x="167" y="173"/>
                  </a:cubicBezTo>
                  <a:cubicBezTo>
                    <a:pt x="167" y="179"/>
                    <a:pt x="163" y="183"/>
                    <a:pt x="157" y="183"/>
                  </a:cubicBezTo>
                  <a:cubicBezTo>
                    <a:pt x="0" y="183"/>
                    <a:pt x="0" y="183"/>
                    <a:pt x="0" y="183"/>
                  </a:cubicBezTo>
                  <a:cubicBezTo>
                    <a:pt x="0" y="199"/>
                    <a:pt x="0" y="199"/>
                    <a:pt x="0" y="199"/>
                  </a:cubicBezTo>
                  <a:cubicBezTo>
                    <a:pt x="0" y="204"/>
                    <a:pt x="4" y="207"/>
                    <a:pt x="9" y="207"/>
                  </a:cubicBezTo>
                  <a:cubicBezTo>
                    <a:pt x="184" y="207"/>
                    <a:pt x="184" y="207"/>
                    <a:pt x="184" y="207"/>
                  </a:cubicBezTo>
                  <a:cubicBezTo>
                    <a:pt x="189" y="207"/>
                    <a:pt x="193" y="204"/>
                    <a:pt x="193" y="199"/>
                  </a:cubicBezTo>
                  <a:cubicBezTo>
                    <a:pt x="193" y="8"/>
                    <a:pt x="193" y="8"/>
                    <a:pt x="193" y="8"/>
                  </a:cubicBezTo>
                  <a:cubicBezTo>
                    <a:pt x="193" y="4"/>
                    <a:pt x="189" y="0"/>
                    <a:pt x="184" y="0"/>
                  </a:cubicBez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136" name="Freeform 62">
              <a:extLst>
                <a:ext uri="{FF2B5EF4-FFF2-40B4-BE49-F238E27FC236}">
                  <a16:creationId xmlns="" xmlns:a16="http://schemas.microsoft.com/office/drawing/2014/main" id="{0F82ACDE-705B-4EB6-9474-3713FD4363FF}"/>
                </a:ext>
              </a:extLst>
            </p:cNvPr>
            <p:cNvSpPr>
              <a:spLocks/>
            </p:cNvSpPr>
            <p:nvPr/>
          </p:nvSpPr>
          <p:spPr bwMode="auto">
            <a:xfrm>
              <a:off x="670570" y="4033414"/>
              <a:ext cx="329006" cy="356260"/>
            </a:xfrm>
            <a:custGeom>
              <a:avLst/>
              <a:gdLst>
                <a:gd name="T0" fmla="*/ 184 w 192"/>
                <a:gd name="T1" fmla="*/ 0 h 208"/>
                <a:gd name="T2" fmla="*/ 167 w 192"/>
                <a:gd name="T3" fmla="*/ 0 h 208"/>
                <a:gd name="T4" fmla="*/ 167 w 192"/>
                <a:gd name="T5" fmla="*/ 174 h 208"/>
                <a:gd name="T6" fmla="*/ 157 w 192"/>
                <a:gd name="T7" fmla="*/ 184 h 208"/>
                <a:gd name="T8" fmla="*/ 0 w 192"/>
                <a:gd name="T9" fmla="*/ 184 h 208"/>
                <a:gd name="T10" fmla="*/ 0 w 192"/>
                <a:gd name="T11" fmla="*/ 200 h 208"/>
                <a:gd name="T12" fmla="*/ 8 w 192"/>
                <a:gd name="T13" fmla="*/ 208 h 208"/>
                <a:gd name="T14" fmla="*/ 184 w 192"/>
                <a:gd name="T15" fmla="*/ 208 h 208"/>
                <a:gd name="T16" fmla="*/ 192 w 192"/>
                <a:gd name="T17" fmla="*/ 200 h 208"/>
                <a:gd name="T18" fmla="*/ 192 w 192"/>
                <a:gd name="T19" fmla="*/ 9 h 208"/>
                <a:gd name="T20" fmla="*/ 184 w 192"/>
                <a:gd name="T2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208">
                  <a:moveTo>
                    <a:pt x="184" y="0"/>
                  </a:moveTo>
                  <a:cubicBezTo>
                    <a:pt x="167" y="0"/>
                    <a:pt x="167" y="0"/>
                    <a:pt x="167" y="0"/>
                  </a:cubicBezTo>
                  <a:cubicBezTo>
                    <a:pt x="167" y="174"/>
                    <a:pt x="167" y="174"/>
                    <a:pt x="167" y="174"/>
                  </a:cubicBezTo>
                  <a:cubicBezTo>
                    <a:pt x="167" y="180"/>
                    <a:pt x="162" y="184"/>
                    <a:pt x="157" y="184"/>
                  </a:cubicBezTo>
                  <a:cubicBezTo>
                    <a:pt x="0" y="184"/>
                    <a:pt x="0" y="184"/>
                    <a:pt x="0" y="184"/>
                  </a:cubicBezTo>
                  <a:cubicBezTo>
                    <a:pt x="0" y="200"/>
                    <a:pt x="0" y="200"/>
                    <a:pt x="0" y="200"/>
                  </a:cubicBezTo>
                  <a:cubicBezTo>
                    <a:pt x="0" y="204"/>
                    <a:pt x="4" y="208"/>
                    <a:pt x="8" y="208"/>
                  </a:cubicBezTo>
                  <a:cubicBezTo>
                    <a:pt x="184" y="208"/>
                    <a:pt x="184" y="208"/>
                    <a:pt x="184" y="208"/>
                  </a:cubicBezTo>
                  <a:cubicBezTo>
                    <a:pt x="188" y="208"/>
                    <a:pt x="192" y="204"/>
                    <a:pt x="192" y="200"/>
                  </a:cubicBezTo>
                  <a:cubicBezTo>
                    <a:pt x="192" y="9"/>
                    <a:pt x="192" y="9"/>
                    <a:pt x="192" y="9"/>
                  </a:cubicBezTo>
                  <a:cubicBezTo>
                    <a:pt x="192" y="4"/>
                    <a:pt x="188" y="0"/>
                    <a:pt x="184" y="0"/>
                  </a:cubicBez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137" name="Freeform 63">
              <a:extLst>
                <a:ext uri="{FF2B5EF4-FFF2-40B4-BE49-F238E27FC236}">
                  <a16:creationId xmlns="" xmlns:a16="http://schemas.microsoft.com/office/drawing/2014/main" id="{964A9A8E-8F75-44A1-BCF9-ACBA8AB86720}"/>
                </a:ext>
              </a:extLst>
            </p:cNvPr>
            <p:cNvSpPr>
              <a:spLocks noEditPoints="1"/>
            </p:cNvSpPr>
            <p:nvPr/>
          </p:nvSpPr>
          <p:spPr bwMode="auto">
            <a:xfrm>
              <a:off x="588805" y="3953597"/>
              <a:ext cx="332900" cy="358208"/>
            </a:xfrm>
            <a:custGeom>
              <a:avLst/>
              <a:gdLst>
                <a:gd name="T0" fmla="*/ 193 w 193"/>
                <a:gd name="T1" fmla="*/ 8 h 208"/>
                <a:gd name="T2" fmla="*/ 193 w 193"/>
                <a:gd name="T3" fmla="*/ 199 h 208"/>
                <a:gd name="T4" fmla="*/ 184 w 193"/>
                <a:gd name="T5" fmla="*/ 208 h 208"/>
                <a:gd name="T6" fmla="*/ 9 w 193"/>
                <a:gd name="T7" fmla="*/ 208 h 208"/>
                <a:gd name="T8" fmla="*/ 0 w 193"/>
                <a:gd name="T9" fmla="*/ 199 h 208"/>
                <a:gd name="T10" fmla="*/ 0 w 193"/>
                <a:gd name="T11" fmla="*/ 64 h 208"/>
                <a:gd name="T12" fmla="*/ 51 w 193"/>
                <a:gd name="T13" fmla="*/ 64 h 208"/>
                <a:gd name="T14" fmla="*/ 65 w 193"/>
                <a:gd name="T15" fmla="*/ 51 h 208"/>
                <a:gd name="T16" fmla="*/ 65 w 193"/>
                <a:gd name="T17" fmla="*/ 0 h 208"/>
                <a:gd name="T18" fmla="*/ 184 w 193"/>
                <a:gd name="T19" fmla="*/ 0 h 208"/>
                <a:gd name="T20" fmla="*/ 193 w 193"/>
                <a:gd name="T21" fmla="*/ 8 h 208"/>
                <a:gd name="T22" fmla="*/ 0 w 193"/>
                <a:gd name="T23" fmla="*/ 50 h 208"/>
                <a:gd name="T24" fmla="*/ 42 w 193"/>
                <a:gd name="T25" fmla="*/ 50 h 208"/>
                <a:gd name="T26" fmla="*/ 50 w 193"/>
                <a:gd name="T27" fmla="*/ 41 h 208"/>
                <a:gd name="T28" fmla="*/ 50 w 193"/>
                <a:gd name="T29" fmla="*/ 0 h 208"/>
                <a:gd name="T30" fmla="*/ 0 w 193"/>
                <a:gd name="T31" fmla="*/ 5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208">
                  <a:moveTo>
                    <a:pt x="193" y="8"/>
                  </a:moveTo>
                  <a:cubicBezTo>
                    <a:pt x="193" y="199"/>
                    <a:pt x="193" y="199"/>
                    <a:pt x="193" y="199"/>
                  </a:cubicBezTo>
                  <a:cubicBezTo>
                    <a:pt x="193" y="204"/>
                    <a:pt x="189" y="208"/>
                    <a:pt x="184" y="208"/>
                  </a:cubicBezTo>
                  <a:cubicBezTo>
                    <a:pt x="9" y="208"/>
                    <a:pt x="9" y="208"/>
                    <a:pt x="9" y="208"/>
                  </a:cubicBezTo>
                  <a:cubicBezTo>
                    <a:pt x="4" y="208"/>
                    <a:pt x="0" y="204"/>
                    <a:pt x="0" y="199"/>
                  </a:cubicBezTo>
                  <a:cubicBezTo>
                    <a:pt x="0" y="64"/>
                    <a:pt x="0" y="64"/>
                    <a:pt x="0" y="64"/>
                  </a:cubicBezTo>
                  <a:cubicBezTo>
                    <a:pt x="51" y="64"/>
                    <a:pt x="51" y="64"/>
                    <a:pt x="51" y="64"/>
                  </a:cubicBezTo>
                  <a:cubicBezTo>
                    <a:pt x="59" y="64"/>
                    <a:pt x="65" y="58"/>
                    <a:pt x="65" y="51"/>
                  </a:cubicBezTo>
                  <a:cubicBezTo>
                    <a:pt x="65" y="0"/>
                    <a:pt x="65" y="0"/>
                    <a:pt x="65" y="0"/>
                  </a:cubicBezTo>
                  <a:cubicBezTo>
                    <a:pt x="184" y="0"/>
                    <a:pt x="184" y="0"/>
                    <a:pt x="184" y="0"/>
                  </a:cubicBezTo>
                  <a:cubicBezTo>
                    <a:pt x="189" y="0"/>
                    <a:pt x="193" y="4"/>
                    <a:pt x="193" y="8"/>
                  </a:cubicBezTo>
                  <a:close/>
                  <a:moveTo>
                    <a:pt x="0" y="50"/>
                  </a:moveTo>
                  <a:cubicBezTo>
                    <a:pt x="42" y="50"/>
                    <a:pt x="42" y="50"/>
                    <a:pt x="42" y="50"/>
                  </a:cubicBezTo>
                  <a:cubicBezTo>
                    <a:pt x="46" y="50"/>
                    <a:pt x="50" y="46"/>
                    <a:pt x="50" y="41"/>
                  </a:cubicBezTo>
                  <a:cubicBezTo>
                    <a:pt x="50" y="0"/>
                    <a:pt x="50" y="0"/>
                    <a:pt x="50" y="0"/>
                  </a:cubicBezTo>
                  <a:lnTo>
                    <a:pt x="0" y="50"/>
                  </a:lnTo>
                  <a:close/>
                </a:path>
              </a:pathLst>
            </a:custGeom>
            <a:solidFill>
              <a:srgbClr val="95B6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138" name="Freeform 64">
              <a:extLst>
                <a:ext uri="{FF2B5EF4-FFF2-40B4-BE49-F238E27FC236}">
                  <a16:creationId xmlns="" xmlns:a16="http://schemas.microsoft.com/office/drawing/2014/main" id="{56D13E3D-073C-4D27-BCA7-D4348471705F}"/>
                </a:ext>
              </a:extLst>
            </p:cNvPr>
            <p:cNvSpPr>
              <a:spLocks noEditPoints="1"/>
            </p:cNvSpPr>
            <p:nvPr/>
          </p:nvSpPr>
          <p:spPr bwMode="auto">
            <a:xfrm>
              <a:off x="653049" y="4037308"/>
              <a:ext cx="212200" cy="214146"/>
            </a:xfrm>
            <a:custGeom>
              <a:avLst/>
              <a:gdLst>
                <a:gd name="T0" fmla="*/ 109 w 109"/>
                <a:gd name="T1" fmla="*/ 110 h 110"/>
                <a:gd name="T2" fmla="*/ 86 w 109"/>
                <a:gd name="T3" fmla="*/ 110 h 110"/>
                <a:gd name="T4" fmla="*/ 76 w 109"/>
                <a:gd name="T5" fmla="*/ 85 h 110"/>
                <a:gd name="T6" fmla="*/ 33 w 109"/>
                <a:gd name="T7" fmla="*/ 85 h 110"/>
                <a:gd name="T8" fmla="*/ 23 w 109"/>
                <a:gd name="T9" fmla="*/ 110 h 110"/>
                <a:gd name="T10" fmla="*/ 0 w 109"/>
                <a:gd name="T11" fmla="*/ 110 h 110"/>
                <a:gd name="T12" fmla="*/ 42 w 109"/>
                <a:gd name="T13" fmla="*/ 0 h 110"/>
                <a:gd name="T14" fmla="*/ 66 w 109"/>
                <a:gd name="T15" fmla="*/ 0 h 110"/>
                <a:gd name="T16" fmla="*/ 109 w 109"/>
                <a:gd name="T17" fmla="*/ 110 h 110"/>
                <a:gd name="T18" fmla="*/ 69 w 109"/>
                <a:gd name="T19" fmla="*/ 67 h 110"/>
                <a:gd name="T20" fmla="*/ 54 w 109"/>
                <a:gd name="T21" fmla="*/ 26 h 110"/>
                <a:gd name="T22" fmla="*/ 39 w 109"/>
                <a:gd name="T23" fmla="*/ 67 h 110"/>
                <a:gd name="T24" fmla="*/ 69 w 109"/>
                <a:gd name="T25" fmla="*/ 6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10">
                  <a:moveTo>
                    <a:pt x="109" y="110"/>
                  </a:moveTo>
                  <a:lnTo>
                    <a:pt x="86" y="110"/>
                  </a:lnTo>
                  <a:lnTo>
                    <a:pt x="76" y="85"/>
                  </a:lnTo>
                  <a:lnTo>
                    <a:pt x="33" y="85"/>
                  </a:lnTo>
                  <a:lnTo>
                    <a:pt x="23" y="110"/>
                  </a:lnTo>
                  <a:lnTo>
                    <a:pt x="0" y="110"/>
                  </a:lnTo>
                  <a:lnTo>
                    <a:pt x="42" y="0"/>
                  </a:lnTo>
                  <a:lnTo>
                    <a:pt x="66" y="0"/>
                  </a:lnTo>
                  <a:lnTo>
                    <a:pt x="109" y="110"/>
                  </a:lnTo>
                  <a:close/>
                  <a:moveTo>
                    <a:pt x="69" y="67"/>
                  </a:moveTo>
                  <a:lnTo>
                    <a:pt x="54" y="26"/>
                  </a:lnTo>
                  <a:lnTo>
                    <a:pt x="39" y="67"/>
                  </a:lnTo>
                  <a:lnTo>
                    <a:pt x="69" y="67"/>
                  </a:ln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grpSp>
      <p:grpSp>
        <p:nvGrpSpPr>
          <p:cNvPr id="139" name="Group 138"/>
          <p:cNvGrpSpPr/>
          <p:nvPr/>
        </p:nvGrpSpPr>
        <p:grpSpPr>
          <a:xfrm>
            <a:off x="7410950" y="2382586"/>
            <a:ext cx="492536" cy="515894"/>
            <a:chOff x="588805" y="3953597"/>
            <a:chExt cx="492536" cy="515894"/>
          </a:xfrm>
        </p:grpSpPr>
        <p:sp>
          <p:nvSpPr>
            <p:cNvPr id="140" name="Freeform 61">
              <a:extLst>
                <a:ext uri="{FF2B5EF4-FFF2-40B4-BE49-F238E27FC236}">
                  <a16:creationId xmlns="" xmlns:a16="http://schemas.microsoft.com/office/drawing/2014/main" id="{681749B7-F417-42AE-A7CA-85AA18CA087D}"/>
                </a:ext>
              </a:extLst>
            </p:cNvPr>
            <p:cNvSpPr>
              <a:spLocks/>
            </p:cNvSpPr>
            <p:nvPr/>
          </p:nvSpPr>
          <p:spPr bwMode="auto">
            <a:xfrm>
              <a:off x="748441" y="4113231"/>
              <a:ext cx="332900" cy="356260"/>
            </a:xfrm>
            <a:custGeom>
              <a:avLst/>
              <a:gdLst>
                <a:gd name="T0" fmla="*/ 184 w 193"/>
                <a:gd name="T1" fmla="*/ 0 h 207"/>
                <a:gd name="T2" fmla="*/ 167 w 193"/>
                <a:gd name="T3" fmla="*/ 0 h 207"/>
                <a:gd name="T4" fmla="*/ 167 w 193"/>
                <a:gd name="T5" fmla="*/ 173 h 207"/>
                <a:gd name="T6" fmla="*/ 157 w 193"/>
                <a:gd name="T7" fmla="*/ 183 h 207"/>
                <a:gd name="T8" fmla="*/ 0 w 193"/>
                <a:gd name="T9" fmla="*/ 183 h 207"/>
                <a:gd name="T10" fmla="*/ 0 w 193"/>
                <a:gd name="T11" fmla="*/ 199 h 207"/>
                <a:gd name="T12" fmla="*/ 9 w 193"/>
                <a:gd name="T13" fmla="*/ 207 h 207"/>
                <a:gd name="T14" fmla="*/ 184 w 193"/>
                <a:gd name="T15" fmla="*/ 207 h 207"/>
                <a:gd name="T16" fmla="*/ 193 w 193"/>
                <a:gd name="T17" fmla="*/ 199 h 207"/>
                <a:gd name="T18" fmla="*/ 193 w 193"/>
                <a:gd name="T19" fmla="*/ 8 h 207"/>
                <a:gd name="T20" fmla="*/ 184 w 19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207">
                  <a:moveTo>
                    <a:pt x="184" y="0"/>
                  </a:moveTo>
                  <a:cubicBezTo>
                    <a:pt x="167" y="0"/>
                    <a:pt x="167" y="0"/>
                    <a:pt x="167" y="0"/>
                  </a:cubicBezTo>
                  <a:cubicBezTo>
                    <a:pt x="167" y="173"/>
                    <a:pt x="167" y="173"/>
                    <a:pt x="167" y="173"/>
                  </a:cubicBezTo>
                  <a:cubicBezTo>
                    <a:pt x="167" y="179"/>
                    <a:pt x="163" y="183"/>
                    <a:pt x="157" y="183"/>
                  </a:cubicBezTo>
                  <a:cubicBezTo>
                    <a:pt x="0" y="183"/>
                    <a:pt x="0" y="183"/>
                    <a:pt x="0" y="183"/>
                  </a:cubicBezTo>
                  <a:cubicBezTo>
                    <a:pt x="0" y="199"/>
                    <a:pt x="0" y="199"/>
                    <a:pt x="0" y="199"/>
                  </a:cubicBezTo>
                  <a:cubicBezTo>
                    <a:pt x="0" y="204"/>
                    <a:pt x="4" y="207"/>
                    <a:pt x="9" y="207"/>
                  </a:cubicBezTo>
                  <a:cubicBezTo>
                    <a:pt x="184" y="207"/>
                    <a:pt x="184" y="207"/>
                    <a:pt x="184" y="207"/>
                  </a:cubicBezTo>
                  <a:cubicBezTo>
                    <a:pt x="189" y="207"/>
                    <a:pt x="193" y="204"/>
                    <a:pt x="193" y="199"/>
                  </a:cubicBezTo>
                  <a:cubicBezTo>
                    <a:pt x="193" y="8"/>
                    <a:pt x="193" y="8"/>
                    <a:pt x="193" y="8"/>
                  </a:cubicBezTo>
                  <a:cubicBezTo>
                    <a:pt x="193" y="4"/>
                    <a:pt x="189" y="0"/>
                    <a:pt x="184" y="0"/>
                  </a:cubicBez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141" name="Freeform 62">
              <a:extLst>
                <a:ext uri="{FF2B5EF4-FFF2-40B4-BE49-F238E27FC236}">
                  <a16:creationId xmlns="" xmlns:a16="http://schemas.microsoft.com/office/drawing/2014/main" id="{0F82ACDE-705B-4EB6-9474-3713FD4363FF}"/>
                </a:ext>
              </a:extLst>
            </p:cNvPr>
            <p:cNvSpPr>
              <a:spLocks/>
            </p:cNvSpPr>
            <p:nvPr/>
          </p:nvSpPr>
          <p:spPr bwMode="auto">
            <a:xfrm>
              <a:off x="670570" y="4033414"/>
              <a:ext cx="329006" cy="356260"/>
            </a:xfrm>
            <a:custGeom>
              <a:avLst/>
              <a:gdLst>
                <a:gd name="T0" fmla="*/ 184 w 192"/>
                <a:gd name="T1" fmla="*/ 0 h 208"/>
                <a:gd name="T2" fmla="*/ 167 w 192"/>
                <a:gd name="T3" fmla="*/ 0 h 208"/>
                <a:gd name="T4" fmla="*/ 167 w 192"/>
                <a:gd name="T5" fmla="*/ 174 h 208"/>
                <a:gd name="T6" fmla="*/ 157 w 192"/>
                <a:gd name="T7" fmla="*/ 184 h 208"/>
                <a:gd name="T8" fmla="*/ 0 w 192"/>
                <a:gd name="T9" fmla="*/ 184 h 208"/>
                <a:gd name="T10" fmla="*/ 0 w 192"/>
                <a:gd name="T11" fmla="*/ 200 h 208"/>
                <a:gd name="T12" fmla="*/ 8 w 192"/>
                <a:gd name="T13" fmla="*/ 208 h 208"/>
                <a:gd name="T14" fmla="*/ 184 w 192"/>
                <a:gd name="T15" fmla="*/ 208 h 208"/>
                <a:gd name="T16" fmla="*/ 192 w 192"/>
                <a:gd name="T17" fmla="*/ 200 h 208"/>
                <a:gd name="T18" fmla="*/ 192 w 192"/>
                <a:gd name="T19" fmla="*/ 9 h 208"/>
                <a:gd name="T20" fmla="*/ 184 w 192"/>
                <a:gd name="T2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208">
                  <a:moveTo>
                    <a:pt x="184" y="0"/>
                  </a:moveTo>
                  <a:cubicBezTo>
                    <a:pt x="167" y="0"/>
                    <a:pt x="167" y="0"/>
                    <a:pt x="167" y="0"/>
                  </a:cubicBezTo>
                  <a:cubicBezTo>
                    <a:pt x="167" y="174"/>
                    <a:pt x="167" y="174"/>
                    <a:pt x="167" y="174"/>
                  </a:cubicBezTo>
                  <a:cubicBezTo>
                    <a:pt x="167" y="180"/>
                    <a:pt x="162" y="184"/>
                    <a:pt x="157" y="184"/>
                  </a:cubicBezTo>
                  <a:cubicBezTo>
                    <a:pt x="0" y="184"/>
                    <a:pt x="0" y="184"/>
                    <a:pt x="0" y="184"/>
                  </a:cubicBezTo>
                  <a:cubicBezTo>
                    <a:pt x="0" y="200"/>
                    <a:pt x="0" y="200"/>
                    <a:pt x="0" y="200"/>
                  </a:cubicBezTo>
                  <a:cubicBezTo>
                    <a:pt x="0" y="204"/>
                    <a:pt x="4" y="208"/>
                    <a:pt x="8" y="208"/>
                  </a:cubicBezTo>
                  <a:cubicBezTo>
                    <a:pt x="184" y="208"/>
                    <a:pt x="184" y="208"/>
                    <a:pt x="184" y="208"/>
                  </a:cubicBezTo>
                  <a:cubicBezTo>
                    <a:pt x="188" y="208"/>
                    <a:pt x="192" y="204"/>
                    <a:pt x="192" y="200"/>
                  </a:cubicBezTo>
                  <a:cubicBezTo>
                    <a:pt x="192" y="9"/>
                    <a:pt x="192" y="9"/>
                    <a:pt x="192" y="9"/>
                  </a:cubicBezTo>
                  <a:cubicBezTo>
                    <a:pt x="192" y="4"/>
                    <a:pt x="188" y="0"/>
                    <a:pt x="184" y="0"/>
                  </a:cubicBez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142" name="Freeform 63">
              <a:extLst>
                <a:ext uri="{FF2B5EF4-FFF2-40B4-BE49-F238E27FC236}">
                  <a16:creationId xmlns="" xmlns:a16="http://schemas.microsoft.com/office/drawing/2014/main" id="{964A9A8E-8F75-44A1-BCF9-ACBA8AB86720}"/>
                </a:ext>
              </a:extLst>
            </p:cNvPr>
            <p:cNvSpPr>
              <a:spLocks noEditPoints="1"/>
            </p:cNvSpPr>
            <p:nvPr/>
          </p:nvSpPr>
          <p:spPr bwMode="auto">
            <a:xfrm>
              <a:off x="588805" y="3953597"/>
              <a:ext cx="332900" cy="358208"/>
            </a:xfrm>
            <a:custGeom>
              <a:avLst/>
              <a:gdLst>
                <a:gd name="T0" fmla="*/ 193 w 193"/>
                <a:gd name="T1" fmla="*/ 8 h 208"/>
                <a:gd name="T2" fmla="*/ 193 w 193"/>
                <a:gd name="T3" fmla="*/ 199 h 208"/>
                <a:gd name="T4" fmla="*/ 184 w 193"/>
                <a:gd name="T5" fmla="*/ 208 h 208"/>
                <a:gd name="T6" fmla="*/ 9 w 193"/>
                <a:gd name="T7" fmla="*/ 208 h 208"/>
                <a:gd name="T8" fmla="*/ 0 w 193"/>
                <a:gd name="T9" fmla="*/ 199 h 208"/>
                <a:gd name="T10" fmla="*/ 0 w 193"/>
                <a:gd name="T11" fmla="*/ 64 h 208"/>
                <a:gd name="T12" fmla="*/ 51 w 193"/>
                <a:gd name="T13" fmla="*/ 64 h 208"/>
                <a:gd name="T14" fmla="*/ 65 w 193"/>
                <a:gd name="T15" fmla="*/ 51 h 208"/>
                <a:gd name="T16" fmla="*/ 65 w 193"/>
                <a:gd name="T17" fmla="*/ 0 h 208"/>
                <a:gd name="T18" fmla="*/ 184 w 193"/>
                <a:gd name="T19" fmla="*/ 0 h 208"/>
                <a:gd name="T20" fmla="*/ 193 w 193"/>
                <a:gd name="T21" fmla="*/ 8 h 208"/>
                <a:gd name="T22" fmla="*/ 0 w 193"/>
                <a:gd name="T23" fmla="*/ 50 h 208"/>
                <a:gd name="T24" fmla="*/ 42 w 193"/>
                <a:gd name="T25" fmla="*/ 50 h 208"/>
                <a:gd name="T26" fmla="*/ 50 w 193"/>
                <a:gd name="T27" fmla="*/ 41 h 208"/>
                <a:gd name="T28" fmla="*/ 50 w 193"/>
                <a:gd name="T29" fmla="*/ 0 h 208"/>
                <a:gd name="T30" fmla="*/ 0 w 193"/>
                <a:gd name="T31" fmla="*/ 5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208">
                  <a:moveTo>
                    <a:pt x="193" y="8"/>
                  </a:moveTo>
                  <a:cubicBezTo>
                    <a:pt x="193" y="199"/>
                    <a:pt x="193" y="199"/>
                    <a:pt x="193" y="199"/>
                  </a:cubicBezTo>
                  <a:cubicBezTo>
                    <a:pt x="193" y="204"/>
                    <a:pt x="189" y="208"/>
                    <a:pt x="184" y="208"/>
                  </a:cubicBezTo>
                  <a:cubicBezTo>
                    <a:pt x="9" y="208"/>
                    <a:pt x="9" y="208"/>
                    <a:pt x="9" y="208"/>
                  </a:cubicBezTo>
                  <a:cubicBezTo>
                    <a:pt x="4" y="208"/>
                    <a:pt x="0" y="204"/>
                    <a:pt x="0" y="199"/>
                  </a:cubicBezTo>
                  <a:cubicBezTo>
                    <a:pt x="0" y="64"/>
                    <a:pt x="0" y="64"/>
                    <a:pt x="0" y="64"/>
                  </a:cubicBezTo>
                  <a:cubicBezTo>
                    <a:pt x="51" y="64"/>
                    <a:pt x="51" y="64"/>
                    <a:pt x="51" y="64"/>
                  </a:cubicBezTo>
                  <a:cubicBezTo>
                    <a:pt x="59" y="64"/>
                    <a:pt x="65" y="58"/>
                    <a:pt x="65" y="51"/>
                  </a:cubicBezTo>
                  <a:cubicBezTo>
                    <a:pt x="65" y="0"/>
                    <a:pt x="65" y="0"/>
                    <a:pt x="65" y="0"/>
                  </a:cubicBezTo>
                  <a:cubicBezTo>
                    <a:pt x="184" y="0"/>
                    <a:pt x="184" y="0"/>
                    <a:pt x="184" y="0"/>
                  </a:cubicBezTo>
                  <a:cubicBezTo>
                    <a:pt x="189" y="0"/>
                    <a:pt x="193" y="4"/>
                    <a:pt x="193" y="8"/>
                  </a:cubicBezTo>
                  <a:close/>
                  <a:moveTo>
                    <a:pt x="0" y="50"/>
                  </a:moveTo>
                  <a:cubicBezTo>
                    <a:pt x="42" y="50"/>
                    <a:pt x="42" y="50"/>
                    <a:pt x="42" y="50"/>
                  </a:cubicBezTo>
                  <a:cubicBezTo>
                    <a:pt x="46" y="50"/>
                    <a:pt x="50" y="46"/>
                    <a:pt x="50" y="41"/>
                  </a:cubicBezTo>
                  <a:cubicBezTo>
                    <a:pt x="50" y="0"/>
                    <a:pt x="50" y="0"/>
                    <a:pt x="50" y="0"/>
                  </a:cubicBezTo>
                  <a:lnTo>
                    <a:pt x="0" y="50"/>
                  </a:lnTo>
                  <a:close/>
                </a:path>
              </a:pathLst>
            </a:custGeom>
            <a:solidFill>
              <a:srgbClr val="95B6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143" name="Freeform 64">
              <a:extLst>
                <a:ext uri="{FF2B5EF4-FFF2-40B4-BE49-F238E27FC236}">
                  <a16:creationId xmlns="" xmlns:a16="http://schemas.microsoft.com/office/drawing/2014/main" id="{56D13E3D-073C-4D27-BCA7-D4348471705F}"/>
                </a:ext>
              </a:extLst>
            </p:cNvPr>
            <p:cNvSpPr>
              <a:spLocks noEditPoints="1"/>
            </p:cNvSpPr>
            <p:nvPr/>
          </p:nvSpPr>
          <p:spPr bwMode="auto">
            <a:xfrm>
              <a:off x="653049" y="4037308"/>
              <a:ext cx="212200" cy="214146"/>
            </a:xfrm>
            <a:custGeom>
              <a:avLst/>
              <a:gdLst>
                <a:gd name="T0" fmla="*/ 109 w 109"/>
                <a:gd name="T1" fmla="*/ 110 h 110"/>
                <a:gd name="T2" fmla="*/ 86 w 109"/>
                <a:gd name="T3" fmla="*/ 110 h 110"/>
                <a:gd name="T4" fmla="*/ 76 w 109"/>
                <a:gd name="T5" fmla="*/ 85 h 110"/>
                <a:gd name="T6" fmla="*/ 33 w 109"/>
                <a:gd name="T7" fmla="*/ 85 h 110"/>
                <a:gd name="T8" fmla="*/ 23 w 109"/>
                <a:gd name="T9" fmla="*/ 110 h 110"/>
                <a:gd name="T10" fmla="*/ 0 w 109"/>
                <a:gd name="T11" fmla="*/ 110 h 110"/>
                <a:gd name="T12" fmla="*/ 42 w 109"/>
                <a:gd name="T13" fmla="*/ 0 h 110"/>
                <a:gd name="T14" fmla="*/ 66 w 109"/>
                <a:gd name="T15" fmla="*/ 0 h 110"/>
                <a:gd name="T16" fmla="*/ 109 w 109"/>
                <a:gd name="T17" fmla="*/ 110 h 110"/>
                <a:gd name="T18" fmla="*/ 69 w 109"/>
                <a:gd name="T19" fmla="*/ 67 h 110"/>
                <a:gd name="T20" fmla="*/ 54 w 109"/>
                <a:gd name="T21" fmla="*/ 26 h 110"/>
                <a:gd name="T22" fmla="*/ 39 w 109"/>
                <a:gd name="T23" fmla="*/ 67 h 110"/>
                <a:gd name="T24" fmla="*/ 69 w 109"/>
                <a:gd name="T25" fmla="*/ 6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10">
                  <a:moveTo>
                    <a:pt x="109" y="110"/>
                  </a:moveTo>
                  <a:lnTo>
                    <a:pt x="86" y="110"/>
                  </a:lnTo>
                  <a:lnTo>
                    <a:pt x="76" y="85"/>
                  </a:lnTo>
                  <a:lnTo>
                    <a:pt x="33" y="85"/>
                  </a:lnTo>
                  <a:lnTo>
                    <a:pt x="23" y="110"/>
                  </a:lnTo>
                  <a:lnTo>
                    <a:pt x="0" y="110"/>
                  </a:lnTo>
                  <a:lnTo>
                    <a:pt x="42" y="0"/>
                  </a:lnTo>
                  <a:lnTo>
                    <a:pt x="66" y="0"/>
                  </a:lnTo>
                  <a:lnTo>
                    <a:pt x="109" y="110"/>
                  </a:lnTo>
                  <a:close/>
                  <a:moveTo>
                    <a:pt x="69" y="67"/>
                  </a:moveTo>
                  <a:lnTo>
                    <a:pt x="54" y="26"/>
                  </a:lnTo>
                  <a:lnTo>
                    <a:pt x="39" y="67"/>
                  </a:lnTo>
                  <a:lnTo>
                    <a:pt x="69" y="67"/>
                  </a:ln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grpSp>
      <p:grpSp>
        <p:nvGrpSpPr>
          <p:cNvPr id="144" name="Group 143"/>
          <p:cNvGrpSpPr/>
          <p:nvPr/>
        </p:nvGrpSpPr>
        <p:grpSpPr>
          <a:xfrm>
            <a:off x="7442554" y="3998380"/>
            <a:ext cx="492536" cy="515894"/>
            <a:chOff x="588805" y="3953597"/>
            <a:chExt cx="492536" cy="515894"/>
          </a:xfrm>
        </p:grpSpPr>
        <p:sp>
          <p:nvSpPr>
            <p:cNvPr id="145" name="Freeform 61">
              <a:extLst>
                <a:ext uri="{FF2B5EF4-FFF2-40B4-BE49-F238E27FC236}">
                  <a16:creationId xmlns="" xmlns:a16="http://schemas.microsoft.com/office/drawing/2014/main" id="{681749B7-F417-42AE-A7CA-85AA18CA087D}"/>
                </a:ext>
              </a:extLst>
            </p:cNvPr>
            <p:cNvSpPr>
              <a:spLocks/>
            </p:cNvSpPr>
            <p:nvPr/>
          </p:nvSpPr>
          <p:spPr bwMode="auto">
            <a:xfrm>
              <a:off x="748441" y="4113231"/>
              <a:ext cx="332900" cy="356260"/>
            </a:xfrm>
            <a:custGeom>
              <a:avLst/>
              <a:gdLst>
                <a:gd name="T0" fmla="*/ 184 w 193"/>
                <a:gd name="T1" fmla="*/ 0 h 207"/>
                <a:gd name="T2" fmla="*/ 167 w 193"/>
                <a:gd name="T3" fmla="*/ 0 h 207"/>
                <a:gd name="T4" fmla="*/ 167 w 193"/>
                <a:gd name="T5" fmla="*/ 173 h 207"/>
                <a:gd name="T6" fmla="*/ 157 w 193"/>
                <a:gd name="T7" fmla="*/ 183 h 207"/>
                <a:gd name="T8" fmla="*/ 0 w 193"/>
                <a:gd name="T9" fmla="*/ 183 h 207"/>
                <a:gd name="T10" fmla="*/ 0 w 193"/>
                <a:gd name="T11" fmla="*/ 199 h 207"/>
                <a:gd name="T12" fmla="*/ 9 w 193"/>
                <a:gd name="T13" fmla="*/ 207 h 207"/>
                <a:gd name="T14" fmla="*/ 184 w 193"/>
                <a:gd name="T15" fmla="*/ 207 h 207"/>
                <a:gd name="T16" fmla="*/ 193 w 193"/>
                <a:gd name="T17" fmla="*/ 199 h 207"/>
                <a:gd name="T18" fmla="*/ 193 w 193"/>
                <a:gd name="T19" fmla="*/ 8 h 207"/>
                <a:gd name="T20" fmla="*/ 184 w 19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207">
                  <a:moveTo>
                    <a:pt x="184" y="0"/>
                  </a:moveTo>
                  <a:cubicBezTo>
                    <a:pt x="167" y="0"/>
                    <a:pt x="167" y="0"/>
                    <a:pt x="167" y="0"/>
                  </a:cubicBezTo>
                  <a:cubicBezTo>
                    <a:pt x="167" y="173"/>
                    <a:pt x="167" y="173"/>
                    <a:pt x="167" y="173"/>
                  </a:cubicBezTo>
                  <a:cubicBezTo>
                    <a:pt x="167" y="179"/>
                    <a:pt x="163" y="183"/>
                    <a:pt x="157" y="183"/>
                  </a:cubicBezTo>
                  <a:cubicBezTo>
                    <a:pt x="0" y="183"/>
                    <a:pt x="0" y="183"/>
                    <a:pt x="0" y="183"/>
                  </a:cubicBezTo>
                  <a:cubicBezTo>
                    <a:pt x="0" y="199"/>
                    <a:pt x="0" y="199"/>
                    <a:pt x="0" y="199"/>
                  </a:cubicBezTo>
                  <a:cubicBezTo>
                    <a:pt x="0" y="204"/>
                    <a:pt x="4" y="207"/>
                    <a:pt x="9" y="207"/>
                  </a:cubicBezTo>
                  <a:cubicBezTo>
                    <a:pt x="184" y="207"/>
                    <a:pt x="184" y="207"/>
                    <a:pt x="184" y="207"/>
                  </a:cubicBezTo>
                  <a:cubicBezTo>
                    <a:pt x="189" y="207"/>
                    <a:pt x="193" y="204"/>
                    <a:pt x="193" y="199"/>
                  </a:cubicBezTo>
                  <a:cubicBezTo>
                    <a:pt x="193" y="8"/>
                    <a:pt x="193" y="8"/>
                    <a:pt x="193" y="8"/>
                  </a:cubicBezTo>
                  <a:cubicBezTo>
                    <a:pt x="193" y="4"/>
                    <a:pt x="189" y="0"/>
                    <a:pt x="184" y="0"/>
                  </a:cubicBez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146" name="Freeform 62">
              <a:extLst>
                <a:ext uri="{FF2B5EF4-FFF2-40B4-BE49-F238E27FC236}">
                  <a16:creationId xmlns="" xmlns:a16="http://schemas.microsoft.com/office/drawing/2014/main" id="{0F82ACDE-705B-4EB6-9474-3713FD4363FF}"/>
                </a:ext>
              </a:extLst>
            </p:cNvPr>
            <p:cNvSpPr>
              <a:spLocks/>
            </p:cNvSpPr>
            <p:nvPr/>
          </p:nvSpPr>
          <p:spPr bwMode="auto">
            <a:xfrm>
              <a:off x="670570" y="4033414"/>
              <a:ext cx="329006" cy="356260"/>
            </a:xfrm>
            <a:custGeom>
              <a:avLst/>
              <a:gdLst>
                <a:gd name="T0" fmla="*/ 184 w 192"/>
                <a:gd name="T1" fmla="*/ 0 h 208"/>
                <a:gd name="T2" fmla="*/ 167 w 192"/>
                <a:gd name="T3" fmla="*/ 0 h 208"/>
                <a:gd name="T4" fmla="*/ 167 w 192"/>
                <a:gd name="T5" fmla="*/ 174 h 208"/>
                <a:gd name="T6" fmla="*/ 157 w 192"/>
                <a:gd name="T7" fmla="*/ 184 h 208"/>
                <a:gd name="T8" fmla="*/ 0 w 192"/>
                <a:gd name="T9" fmla="*/ 184 h 208"/>
                <a:gd name="T10" fmla="*/ 0 w 192"/>
                <a:gd name="T11" fmla="*/ 200 h 208"/>
                <a:gd name="T12" fmla="*/ 8 w 192"/>
                <a:gd name="T13" fmla="*/ 208 h 208"/>
                <a:gd name="T14" fmla="*/ 184 w 192"/>
                <a:gd name="T15" fmla="*/ 208 h 208"/>
                <a:gd name="T16" fmla="*/ 192 w 192"/>
                <a:gd name="T17" fmla="*/ 200 h 208"/>
                <a:gd name="T18" fmla="*/ 192 w 192"/>
                <a:gd name="T19" fmla="*/ 9 h 208"/>
                <a:gd name="T20" fmla="*/ 184 w 192"/>
                <a:gd name="T2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208">
                  <a:moveTo>
                    <a:pt x="184" y="0"/>
                  </a:moveTo>
                  <a:cubicBezTo>
                    <a:pt x="167" y="0"/>
                    <a:pt x="167" y="0"/>
                    <a:pt x="167" y="0"/>
                  </a:cubicBezTo>
                  <a:cubicBezTo>
                    <a:pt x="167" y="174"/>
                    <a:pt x="167" y="174"/>
                    <a:pt x="167" y="174"/>
                  </a:cubicBezTo>
                  <a:cubicBezTo>
                    <a:pt x="167" y="180"/>
                    <a:pt x="162" y="184"/>
                    <a:pt x="157" y="184"/>
                  </a:cubicBezTo>
                  <a:cubicBezTo>
                    <a:pt x="0" y="184"/>
                    <a:pt x="0" y="184"/>
                    <a:pt x="0" y="184"/>
                  </a:cubicBezTo>
                  <a:cubicBezTo>
                    <a:pt x="0" y="200"/>
                    <a:pt x="0" y="200"/>
                    <a:pt x="0" y="200"/>
                  </a:cubicBezTo>
                  <a:cubicBezTo>
                    <a:pt x="0" y="204"/>
                    <a:pt x="4" y="208"/>
                    <a:pt x="8" y="208"/>
                  </a:cubicBezTo>
                  <a:cubicBezTo>
                    <a:pt x="184" y="208"/>
                    <a:pt x="184" y="208"/>
                    <a:pt x="184" y="208"/>
                  </a:cubicBezTo>
                  <a:cubicBezTo>
                    <a:pt x="188" y="208"/>
                    <a:pt x="192" y="204"/>
                    <a:pt x="192" y="200"/>
                  </a:cubicBezTo>
                  <a:cubicBezTo>
                    <a:pt x="192" y="9"/>
                    <a:pt x="192" y="9"/>
                    <a:pt x="192" y="9"/>
                  </a:cubicBezTo>
                  <a:cubicBezTo>
                    <a:pt x="192" y="4"/>
                    <a:pt x="188" y="0"/>
                    <a:pt x="184" y="0"/>
                  </a:cubicBez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147" name="Freeform 63">
              <a:extLst>
                <a:ext uri="{FF2B5EF4-FFF2-40B4-BE49-F238E27FC236}">
                  <a16:creationId xmlns="" xmlns:a16="http://schemas.microsoft.com/office/drawing/2014/main" id="{964A9A8E-8F75-44A1-BCF9-ACBA8AB86720}"/>
                </a:ext>
              </a:extLst>
            </p:cNvPr>
            <p:cNvSpPr>
              <a:spLocks noEditPoints="1"/>
            </p:cNvSpPr>
            <p:nvPr/>
          </p:nvSpPr>
          <p:spPr bwMode="auto">
            <a:xfrm>
              <a:off x="588805" y="3953597"/>
              <a:ext cx="332900" cy="358208"/>
            </a:xfrm>
            <a:custGeom>
              <a:avLst/>
              <a:gdLst>
                <a:gd name="T0" fmla="*/ 193 w 193"/>
                <a:gd name="T1" fmla="*/ 8 h 208"/>
                <a:gd name="T2" fmla="*/ 193 w 193"/>
                <a:gd name="T3" fmla="*/ 199 h 208"/>
                <a:gd name="T4" fmla="*/ 184 w 193"/>
                <a:gd name="T5" fmla="*/ 208 h 208"/>
                <a:gd name="T6" fmla="*/ 9 w 193"/>
                <a:gd name="T7" fmla="*/ 208 h 208"/>
                <a:gd name="T8" fmla="*/ 0 w 193"/>
                <a:gd name="T9" fmla="*/ 199 h 208"/>
                <a:gd name="T10" fmla="*/ 0 w 193"/>
                <a:gd name="T11" fmla="*/ 64 h 208"/>
                <a:gd name="T12" fmla="*/ 51 w 193"/>
                <a:gd name="T13" fmla="*/ 64 h 208"/>
                <a:gd name="T14" fmla="*/ 65 w 193"/>
                <a:gd name="T15" fmla="*/ 51 h 208"/>
                <a:gd name="T16" fmla="*/ 65 w 193"/>
                <a:gd name="T17" fmla="*/ 0 h 208"/>
                <a:gd name="T18" fmla="*/ 184 w 193"/>
                <a:gd name="T19" fmla="*/ 0 h 208"/>
                <a:gd name="T20" fmla="*/ 193 w 193"/>
                <a:gd name="T21" fmla="*/ 8 h 208"/>
                <a:gd name="T22" fmla="*/ 0 w 193"/>
                <a:gd name="T23" fmla="*/ 50 h 208"/>
                <a:gd name="T24" fmla="*/ 42 w 193"/>
                <a:gd name="T25" fmla="*/ 50 h 208"/>
                <a:gd name="T26" fmla="*/ 50 w 193"/>
                <a:gd name="T27" fmla="*/ 41 h 208"/>
                <a:gd name="T28" fmla="*/ 50 w 193"/>
                <a:gd name="T29" fmla="*/ 0 h 208"/>
                <a:gd name="T30" fmla="*/ 0 w 193"/>
                <a:gd name="T31" fmla="*/ 5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208">
                  <a:moveTo>
                    <a:pt x="193" y="8"/>
                  </a:moveTo>
                  <a:cubicBezTo>
                    <a:pt x="193" y="199"/>
                    <a:pt x="193" y="199"/>
                    <a:pt x="193" y="199"/>
                  </a:cubicBezTo>
                  <a:cubicBezTo>
                    <a:pt x="193" y="204"/>
                    <a:pt x="189" y="208"/>
                    <a:pt x="184" y="208"/>
                  </a:cubicBezTo>
                  <a:cubicBezTo>
                    <a:pt x="9" y="208"/>
                    <a:pt x="9" y="208"/>
                    <a:pt x="9" y="208"/>
                  </a:cubicBezTo>
                  <a:cubicBezTo>
                    <a:pt x="4" y="208"/>
                    <a:pt x="0" y="204"/>
                    <a:pt x="0" y="199"/>
                  </a:cubicBezTo>
                  <a:cubicBezTo>
                    <a:pt x="0" y="64"/>
                    <a:pt x="0" y="64"/>
                    <a:pt x="0" y="64"/>
                  </a:cubicBezTo>
                  <a:cubicBezTo>
                    <a:pt x="51" y="64"/>
                    <a:pt x="51" y="64"/>
                    <a:pt x="51" y="64"/>
                  </a:cubicBezTo>
                  <a:cubicBezTo>
                    <a:pt x="59" y="64"/>
                    <a:pt x="65" y="58"/>
                    <a:pt x="65" y="51"/>
                  </a:cubicBezTo>
                  <a:cubicBezTo>
                    <a:pt x="65" y="0"/>
                    <a:pt x="65" y="0"/>
                    <a:pt x="65" y="0"/>
                  </a:cubicBezTo>
                  <a:cubicBezTo>
                    <a:pt x="184" y="0"/>
                    <a:pt x="184" y="0"/>
                    <a:pt x="184" y="0"/>
                  </a:cubicBezTo>
                  <a:cubicBezTo>
                    <a:pt x="189" y="0"/>
                    <a:pt x="193" y="4"/>
                    <a:pt x="193" y="8"/>
                  </a:cubicBezTo>
                  <a:close/>
                  <a:moveTo>
                    <a:pt x="0" y="50"/>
                  </a:moveTo>
                  <a:cubicBezTo>
                    <a:pt x="42" y="50"/>
                    <a:pt x="42" y="50"/>
                    <a:pt x="42" y="50"/>
                  </a:cubicBezTo>
                  <a:cubicBezTo>
                    <a:pt x="46" y="50"/>
                    <a:pt x="50" y="46"/>
                    <a:pt x="50" y="41"/>
                  </a:cubicBezTo>
                  <a:cubicBezTo>
                    <a:pt x="50" y="0"/>
                    <a:pt x="50" y="0"/>
                    <a:pt x="50" y="0"/>
                  </a:cubicBezTo>
                  <a:lnTo>
                    <a:pt x="0" y="50"/>
                  </a:lnTo>
                  <a:close/>
                </a:path>
              </a:pathLst>
            </a:custGeom>
            <a:solidFill>
              <a:srgbClr val="95B6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148" name="Freeform 64">
              <a:extLst>
                <a:ext uri="{FF2B5EF4-FFF2-40B4-BE49-F238E27FC236}">
                  <a16:creationId xmlns="" xmlns:a16="http://schemas.microsoft.com/office/drawing/2014/main" id="{56D13E3D-073C-4D27-BCA7-D4348471705F}"/>
                </a:ext>
              </a:extLst>
            </p:cNvPr>
            <p:cNvSpPr>
              <a:spLocks noEditPoints="1"/>
            </p:cNvSpPr>
            <p:nvPr/>
          </p:nvSpPr>
          <p:spPr bwMode="auto">
            <a:xfrm>
              <a:off x="653049" y="4037308"/>
              <a:ext cx="212200" cy="214146"/>
            </a:xfrm>
            <a:custGeom>
              <a:avLst/>
              <a:gdLst>
                <a:gd name="T0" fmla="*/ 109 w 109"/>
                <a:gd name="T1" fmla="*/ 110 h 110"/>
                <a:gd name="T2" fmla="*/ 86 w 109"/>
                <a:gd name="T3" fmla="*/ 110 h 110"/>
                <a:gd name="T4" fmla="*/ 76 w 109"/>
                <a:gd name="T5" fmla="*/ 85 h 110"/>
                <a:gd name="T6" fmla="*/ 33 w 109"/>
                <a:gd name="T7" fmla="*/ 85 h 110"/>
                <a:gd name="T8" fmla="*/ 23 w 109"/>
                <a:gd name="T9" fmla="*/ 110 h 110"/>
                <a:gd name="T10" fmla="*/ 0 w 109"/>
                <a:gd name="T11" fmla="*/ 110 h 110"/>
                <a:gd name="T12" fmla="*/ 42 w 109"/>
                <a:gd name="T13" fmla="*/ 0 h 110"/>
                <a:gd name="T14" fmla="*/ 66 w 109"/>
                <a:gd name="T15" fmla="*/ 0 h 110"/>
                <a:gd name="T16" fmla="*/ 109 w 109"/>
                <a:gd name="T17" fmla="*/ 110 h 110"/>
                <a:gd name="T18" fmla="*/ 69 w 109"/>
                <a:gd name="T19" fmla="*/ 67 h 110"/>
                <a:gd name="T20" fmla="*/ 54 w 109"/>
                <a:gd name="T21" fmla="*/ 26 h 110"/>
                <a:gd name="T22" fmla="*/ 39 w 109"/>
                <a:gd name="T23" fmla="*/ 67 h 110"/>
                <a:gd name="T24" fmla="*/ 69 w 109"/>
                <a:gd name="T25" fmla="*/ 6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10">
                  <a:moveTo>
                    <a:pt x="109" y="110"/>
                  </a:moveTo>
                  <a:lnTo>
                    <a:pt x="86" y="110"/>
                  </a:lnTo>
                  <a:lnTo>
                    <a:pt x="76" y="85"/>
                  </a:lnTo>
                  <a:lnTo>
                    <a:pt x="33" y="85"/>
                  </a:lnTo>
                  <a:lnTo>
                    <a:pt x="23" y="110"/>
                  </a:lnTo>
                  <a:lnTo>
                    <a:pt x="0" y="110"/>
                  </a:lnTo>
                  <a:lnTo>
                    <a:pt x="42" y="0"/>
                  </a:lnTo>
                  <a:lnTo>
                    <a:pt x="66" y="0"/>
                  </a:lnTo>
                  <a:lnTo>
                    <a:pt x="109" y="110"/>
                  </a:lnTo>
                  <a:close/>
                  <a:moveTo>
                    <a:pt x="69" y="67"/>
                  </a:moveTo>
                  <a:lnTo>
                    <a:pt x="54" y="26"/>
                  </a:lnTo>
                  <a:lnTo>
                    <a:pt x="39" y="67"/>
                  </a:lnTo>
                  <a:lnTo>
                    <a:pt x="69" y="67"/>
                  </a:ln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grpSp>
      <p:grpSp>
        <p:nvGrpSpPr>
          <p:cNvPr id="149" name="Group 148"/>
          <p:cNvGrpSpPr/>
          <p:nvPr/>
        </p:nvGrpSpPr>
        <p:grpSpPr>
          <a:xfrm>
            <a:off x="9057153" y="2363631"/>
            <a:ext cx="492536" cy="515894"/>
            <a:chOff x="588805" y="3953597"/>
            <a:chExt cx="492536" cy="515894"/>
          </a:xfrm>
        </p:grpSpPr>
        <p:sp>
          <p:nvSpPr>
            <p:cNvPr id="150" name="Freeform 61">
              <a:extLst>
                <a:ext uri="{FF2B5EF4-FFF2-40B4-BE49-F238E27FC236}">
                  <a16:creationId xmlns="" xmlns:a16="http://schemas.microsoft.com/office/drawing/2014/main" id="{681749B7-F417-42AE-A7CA-85AA18CA087D}"/>
                </a:ext>
              </a:extLst>
            </p:cNvPr>
            <p:cNvSpPr>
              <a:spLocks/>
            </p:cNvSpPr>
            <p:nvPr/>
          </p:nvSpPr>
          <p:spPr bwMode="auto">
            <a:xfrm>
              <a:off x="748441" y="4113231"/>
              <a:ext cx="332900" cy="356260"/>
            </a:xfrm>
            <a:custGeom>
              <a:avLst/>
              <a:gdLst>
                <a:gd name="T0" fmla="*/ 184 w 193"/>
                <a:gd name="T1" fmla="*/ 0 h 207"/>
                <a:gd name="T2" fmla="*/ 167 w 193"/>
                <a:gd name="T3" fmla="*/ 0 h 207"/>
                <a:gd name="T4" fmla="*/ 167 w 193"/>
                <a:gd name="T5" fmla="*/ 173 h 207"/>
                <a:gd name="T6" fmla="*/ 157 w 193"/>
                <a:gd name="T7" fmla="*/ 183 h 207"/>
                <a:gd name="T8" fmla="*/ 0 w 193"/>
                <a:gd name="T9" fmla="*/ 183 h 207"/>
                <a:gd name="T10" fmla="*/ 0 w 193"/>
                <a:gd name="T11" fmla="*/ 199 h 207"/>
                <a:gd name="T12" fmla="*/ 9 w 193"/>
                <a:gd name="T13" fmla="*/ 207 h 207"/>
                <a:gd name="T14" fmla="*/ 184 w 193"/>
                <a:gd name="T15" fmla="*/ 207 h 207"/>
                <a:gd name="T16" fmla="*/ 193 w 193"/>
                <a:gd name="T17" fmla="*/ 199 h 207"/>
                <a:gd name="T18" fmla="*/ 193 w 193"/>
                <a:gd name="T19" fmla="*/ 8 h 207"/>
                <a:gd name="T20" fmla="*/ 184 w 19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207">
                  <a:moveTo>
                    <a:pt x="184" y="0"/>
                  </a:moveTo>
                  <a:cubicBezTo>
                    <a:pt x="167" y="0"/>
                    <a:pt x="167" y="0"/>
                    <a:pt x="167" y="0"/>
                  </a:cubicBezTo>
                  <a:cubicBezTo>
                    <a:pt x="167" y="173"/>
                    <a:pt x="167" y="173"/>
                    <a:pt x="167" y="173"/>
                  </a:cubicBezTo>
                  <a:cubicBezTo>
                    <a:pt x="167" y="179"/>
                    <a:pt x="163" y="183"/>
                    <a:pt x="157" y="183"/>
                  </a:cubicBezTo>
                  <a:cubicBezTo>
                    <a:pt x="0" y="183"/>
                    <a:pt x="0" y="183"/>
                    <a:pt x="0" y="183"/>
                  </a:cubicBezTo>
                  <a:cubicBezTo>
                    <a:pt x="0" y="199"/>
                    <a:pt x="0" y="199"/>
                    <a:pt x="0" y="199"/>
                  </a:cubicBezTo>
                  <a:cubicBezTo>
                    <a:pt x="0" y="204"/>
                    <a:pt x="4" y="207"/>
                    <a:pt x="9" y="207"/>
                  </a:cubicBezTo>
                  <a:cubicBezTo>
                    <a:pt x="184" y="207"/>
                    <a:pt x="184" y="207"/>
                    <a:pt x="184" y="207"/>
                  </a:cubicBezTo>
                  <a:cubicBezTo>
                    <a:pt x="189" y="207"/>
                    <a:pt x="193" y="204"/>
                    <a:pt x="193" y="199"/>
                  </a:cubicBezTo>
                  <a:cubicBezTo>
                    <a:pt x="193" y="8"/>
                    <a:pt x="193" y="8"/>
                    <a:pt x="193" y="8"/>
                  </a:cubicBezTo>
                  <a:cubicBezTo>
                    <a:pt x="193" y="4"/>
                    <a:pt x="189" y="0"/>
                    <a:pt x="184" y="0"/>
                  </a:cubicBez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151" name="Freeform 62">
              <a:extLst>
                <a:ext uri="{FF2B5EF4-FFF2-40B4-BE49-F238E27FC236}">
                  <a16:creationId xmlns="" xmlns:a16="http://schemas.microsoft.com/office/drawing/2014/main" id="{0F82ACDE-705B-4EB6-9474-3713FD4363FF}"/>
                </a:ext>
              </a:extLst>
            </p:cNvPr>
            <p:cNvSpPr>
              <a:spLocks/>
            </p:cNvSpPr>
            <p:nvPr/>
          </p:nvSpPr>
          <p:spPr bwMode="auto">
            <a:xfrm>
              <a:off x="670570" y="4033414"/>
              <a:ext cx="329006" cy="356260"/>
            </a:xfrm>
            <a:custGeom>
              <a:avLst/>
              <a:gdLst>
                <a:gd name="T0" fmla="*/ 184 w 192"/>
                <a:gd name="T1" fmla="*/ 0 h 208"/>
                <a:gd name="T2" fmla="*/ 167 w 192"/>
                <a:gd name="T3" fmla="*/ 0 h 208"/>
                <a:gd name="T4" fmla="*/ 167 w 192"/>
                <a:gd name="T5" fmla="*/ 174 h 208"/>
                <a:gd name="T6" fmla="*/ 157 w 192"/>
                <a:gd name="T7" fmla="*/ 184 h 208"/>
                <a:gd name="T8" fmla="*/ 0 w 192"/>
                <a:gd name="T9" fmla="*/ 184 h 208"/>
                <a:gd name="T10" fmla="*/ 0 w 192"/>
                <a:gd name="T11" fmla="*/ 200 h 208"/>
                <a:gd name="T12" fmla="*/ 8 w 192"/>
                <a:gd name="T13" fmla="*/ 208 h 208"/>
                <a:gd name="T14" fmla="*/ 184 w 192"/>
                <a:gd name="T15" fmla="*/ 208 h 208"/>
                <a:gd name="T16" fmla="*/ 192 w 192"/>
                <a:gd name="T17" fmla="*/ 200 h 208"/>
                <a:gd name="T18" fmla="*/ 192 w 192"/>
                <a:gd name="T19" fmla="*/ 9 h 208"/>
                <a:gd name="T20" fmla="*/ 184 w 192"/>
                <a:gd name="T2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208">
                  <a:moveTo>
                    <a:pt x="184" y="0"/>
                  </a:moveTo>
                  <a:cubicBezTo>
                    <a:pt x="167" y="0"/>
                    <a:pt x="167" y="0"/>
                    <a:pt x="167" y="0"/>
                  </a:cubicBezTo>
                  <a:cubicBezTo>
                    <a:pt x="167" y="174"/>
                    <a:pt x="167" y="174"/>
                    <a:pt x="167" y="174"/>
                  </a:cubicBezTo>
                  <a:cubicBezTo>
                    <a:pt x="167" y="180"/>
                    <a:pt x="162" y="184"/>
                    <a:pt x="157" y="184"/>
                  </a:cubicBezTo>
                  <a:cubicBezTo>
                    <a:pt x="0" y="184"/>
                    <a:pt x="0" y="184"/>
                    <a:pt x="0" y="184"/>
                  </a:cubicBezTo>
                  <a:cubicBezTo>
                    <a:pt x="0" y="200"/>
                    <a:pt x="0" y="200"/>
                    <a:pt x="0" y="200"/>
                  </a:cubicBezTo>
                  <a:cubicBezTo>
                    <a:pt x="0" y="204"/>
                    <a:pt x="4" y="208"/>
                    <a:pt x="8" y="208"/>
                  </a:cubicBezTo>
                  <a:cubicBezTo>
                    <a:pt x="184" y="208"/>
                    <a:pt x="184" y="208"/>
                    <a:pt x="184" y="208"/>
                  </a:cubicBezTo>
                  <a:cubicBezTo>
                    <a:pt x="188" y="208"/>
                    <a:pt x="192" y="204"/>
                    <a:pt x="192" y="200"/>
                  </a:cubicBezTo>
                  <a:cubicBezTo>
                    <a:pt x="192" y="9"/>
                    <a:pt x="192" y="9"/>
                    <a:pt x="192" y="9"/>
                  </a:cubicBezTo>
                  <a:cubicBezTo>
                    <a:pt x="192" y="4"/>
                    <a:pt x="188" y="0"/>
                    <a:pt x="184" y="0"/>
                  </a:cubicBez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152" name="Freeform 63">
              <a:extLst>
                <a:ext uri="{FF2B5EF4-FFF2-40B4-BE49-F238E27FC236}">
                  <a16:creationId xmlns="" xmlns:a16="http://schemas.microsoft.com/office/drawing/2014/main" id="{964A9A8E-8F75-44A1-BCF9-ACBA8AB86720}"/>
                </a:ext>
              </a:extLst>
            </p:cNvPr>
            <p:cNvSpPr>
              <a:spLocks noEditPoints="1"/>
            </p:cNvSpPr>
            <p:nvPr/>
          </p:nvSpPr>
          <p:spPr bwMode="auto">
            <a:xfrm>
              <a:off x="588805" y="3953597"/>
              <a:ext cx="332900" cy="358208"/>
            </a:xfrm>
            <a:custGeom>
              <a:avLst/>
              <a:gdLst>
                <a:gd name="T0" fmla="*/ 193 w 193"/>
                <a:gd name="T1" fmla="*/ 8 h 208"/>
                <a:gd name="T2" fmla="*/ 193 w 193"/>
                <a:gd name="T3" fmla="*/ 199 h 208"/>
                <a:gd name="T4" fmla="*/ 184 w 193"/>
                <a:gd name="T5" fmla="*/ 208 h 208"/>
                <a:gd name="T6" fmla="*/ 9 w 193"/>
                <a:gd name="T7" fmla="*/ 208 h 208"/>
                <a:gd name="T8" fmla="*/ 0 w 193"/>
                <a:gd name="T9" fmla="*/ 199 h 208"/>
                <a:gd name="T10" fmla="*/ 0 w 193"/>
                <a:gd name="T11" fmla="*/ 64 h 208"/>
                <a:gd name="T12" fmla="*/ 51 w 193"/>
                <a:gd name="T13" fmla="*/ 64 h 208"/>
                <a:gd name="T14" fmla="*/ 65 w 193"/>
                <a:gd name="T15" fmla="*/ 51 h 208"/>
                <a:gd name="T16" fmla="*/ 65 w 193"/>
                <a:gd name="T17" fmla="*/ 0 h 208"/>
                <a:gd name="T18" fmla="*/ 184 w 193"/>
                <a:gd name="T19" fmla="*/ 0 h 208"/>
                <a:gd name="T20" fmla="*/ 193 w 193"/>
                <a:gd name="T21" fmla="*/ 8 h 208"/>
                <a:gd name="T22" fmla="*/ 0 w 193"/>
                <a:gd name="T23" fmla="*/ 50 h 208"/>
                <a:gd name="T24" fmla="*/ 42 w 193"/>
                <a:gd name="T25" fmla="*/ 50 h 208"/>
                <a:gd name="T26" fmla="*/ 50 w 193"/>
                <a:gd name="T27" fmla="*/ 41 h 208"/>
                <a:gd name="T28" fmla="*/ 50 w 193"/>
                <a:gd name="T29" fmla="*/ 0 h 208"/>
                <a:gd name="T30" fmla="*/ 0 w 193"/>
                <a:gd name="T31" fmla="*/ 5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208">
                  <a:moveTo>
                    <a:pt x="193" y="8"/>
                  </a:moveTo>
                  <a:cubicBezTo>
                    <a:pt x="193" y="199"/>
                    <a:pt x="193" y="199"/>
                    <a:pt x="193" y="199"/>
                  </a:cubicBezTo>
                  <a:cubicBezTo>
                    <a:pt x="193" y="204"/>
                    <a:pt x="189" y="208"/>
                    <a:pt x="184" y="208"/>
                  </a:cubicBezTo>
                  <a:cubicBezTo>
                    <a:pt x="9" y="208"/>
                    <a:pt x="9" y="208"/>
                    <a:pt x="9" y="208"/>
                  </a:cubicBezTo>
                  <a:cubicBezTo>
                    <a:pt x="4" y="208"/>
                    <a:pt x="0" y="204"/>
                    <a:pt x="0" y="199"/>
                  </a:cubicBezTo>
                  <a:cubicBezTo>
                    <a:pt x="0" y="64"/>
                    <a:pt x="0" y="64"/>
                    <a:pt x="0" y="64"/>
                  </a:cubicBezTo>
                  <a:cubicBezTo>
                    <a:pt x="51" y="64"/>
                    <a:pt x="51" y="64"/>
                    <a:pt x="51" y="64"/>
                  </a:cubicBezTo>
                  <a:cubicBezTo>
                    <a:pt x="59" y="64"/>
                    <a:pt x="65" y="58"/>
                    <a:pt x="65" y="51"/>
                  </a:cubicBezTo>
                  <a:cubicBezTo>
                    <a:pt x="65" y="0"/>
                    <a:pt x="65" y="0"/>
                    <a:pt x="65" y="0"/>
                  </a:cubicBezTo>
                  <a:cubicBezTo>
                    <a:pt x="184" y="0"/>
                    <a:pt x="184" y="0"/>
                    <a:pt x="184" y="0"/>
                  </a:cubicBezTo>
                  <a:cubicBezTo>
                    <a:pt x="189" y="0"/>
                    <a:pt x="193" y="4"/>
                    <a:pt x="193" y="8"/>
                  </a:cubicBezTo>
                  <a:close/>
                  <a:moveTo>
                    <a:pt x="0" y="50"/>
                  </a:moveTo>
                  <a:cubicBezTo>
                    <a:pt x="42" y="50"/>
                    <a:pt x="42" y="50"/>
                    <a:pt x="42" y="50"/>
                  </a:cubicBezTo>
                  <a:cubicBezTo>
                    <a:pt x="46" y="50"/>
                    <a:pt x="50" y="46"/>
                    <a:pt x="50" y="41"/>
                  </a:cubicBezTo>
                  <a:cubicBezTo>
                    <a:pt x="50" y="0"/>
                    <a:pt x="50" y="0"/>
                    <a:pt x="50" y="0"/>
                  </a:cubicBezTo>
                  <a:lnTo>
                    <a:pt x="0" y="50"/>
                  </a:lnTo>
                  <a:close/>
                </a:path>
              </a:pathLst>
            </a:custGeom>
            <a:solidFill>
              <a:srgbClr val="95B6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153" name="Freeform 64">
              <a:extLst>
                <a:ext uri="{FF2B5EF4-FFF2-40B4-BE49-F238E27FC236}">
                  <a16:creationId xmlns="" xmlns:a16="http://schemas.microsoft.com/office/drawing/2014/main" id="{56D13E3D-073C-4D27-BCA7-D4348471705F}"/>
                </a:ext>
              </a:extLst>
            </p:cNvPr>
            <p:cNvSpPr>
              <a:spLocks noEditPoints="1"/>
            </p:cNvSpPr>
            <p:nvPr/>
          </p:nvSpPr>
          <p:spPr bwMode="auto">
            <a:xfrm>
              <a:off x="653049" y="4037308"/>
              <a:ext cx="212200" cy="214146"/>
            </a:xfrm>
            <a:custGeom>
              <a:avLst/>
              <a:gdLst>
                <a:gd name="T0" fmla="*/ 109 w 109"/>
                <a:gd name="T1" fmla="*/ 110 h 110"/>
                <a:gd name="T2" fmla="*/ 86 w 109"/>
                <a:gd name="T3" fmla="*/ 110 h 110"/>
                <a:gd name="T4" fmla="*/ 76 w 109"/>
                <a:gd name="T5" fmla="*/ 85 h 110"/>
                <a:gd name="T6" fmla="*/ 33 w 109"/>
                <a:gd name="T7" fmla="*/ 85 h 110"/>
                <a:gd name="T8" fmla="*/ 23 w 109"/>
                <a:gd name="T9" fmla="*/ 110 h 110"/>
                <a:gd name="T10" fmla="*/ 0 w 109"/>
                <a:gd name="T11" fmla="*/ 110 h 110"/>
                <a:gd name="T12" fmla="*/ 42 w 109"/>
                <a:gd name="T13" fmla="*/ 0 h 110"/>
                <a:gd name="T14" fmla="*/ 66 w 109"/>
                <a:gd name="T15" fmla="*/ 0 h 110"/>
                <a:gd name="T16" fmla="*/ 109 w 109"/>
                <a:gd name="T17" fmla="*/ 110 h 110"/>
                <a:gd name="T18" fmla="*/ 69 w 109"/>
                <a:gd name="T19" fmla="*/ 67 h 110"/>
                <a:gd name="T20" fmla="*/ 54 w 109"/>
                <a:gd name="T21" fmla="*/ 26 h 110"/>
                <a:gd name="T22" fmla="*/ 39 w 109"/>
                <a:gd name="T23" fmla="*/ 67 h 110"/>
                <a:gd name="T24" fmla="*/ 69 w 109"/>
                <a:gd name="T25" fmla="*/ 6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10">
                  <a:moveTo>
                    <a:pt x="109" y="110"/>
                  </a:moveTo>
                  <a:lnTo>
                    <a:pt x="86" y="110"/>
                  </a:lnTo>
                  <a:lnTo>
                    <a:pt x="76" y="85"/>
                  </a:lnTo>
                  <a:lnTo>
                    <a:pt x="33" y="85"/>
                  </a:lnTo>
                  <a:lnTo>
                    <a:pt x="23" y="110"/>
                  </a:lnTo>
                  <a:lnTo>
                    <a:pt x="0" y="110"/>
                  </a:lnTo>
                  <a:lnTo>
                    <a:pt x="42" y="0"/>
                  </a:lnTo>
                  <a:lnTo>
                    <a:pt x="66" y="0"/>
                  </a:lnTo>
                  <a:lnTo>
                    <a:pt x="109" y="110"/>
                  </a:lnTo>
                  <a:close/>
                  <a:moveTo>
                    <a:pt x="69" y="67"/>
                  </a:moveTo>
                  <a:lnTo>
                    <a:pt x="54" y="26"/>
                  </a:lnTo>
                  <a:lnTo>
                    <a:pt x="39" y="67"/>
                  </a:lnTo>
                  <a:lnTo>
                    <a:pt x="69" y="67"/>
                  </a:ln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grpSp>
      <p:grpSp>
        <p:nvGrpSpPr>
          <p:cNvPr id="154" name="Group 153"/>
          <p:cNvGrpSpPr/>
          <p:nvPr/>
        </p:nvGrpSpPr>
        <p:grpSpPr>
          <a:xfrm>
            <a:off x="9057153" y="4019771"/>
            <a:ext cx="492536" cy="515894"/>
            <a:chOff x="588805" y="3953597"/>
            <a:chExt cx="492536" cy="515894"/>
          </a:xfrm>
        </p:grpSpPr>
        <p:sp>
          <p:nvSpPr>
            <p:cNvPr id="165" name="Freeform 61">
              <a:extLst>
                <a:ext uri="{FF2B5EF4-FFF2-40B4-BE49-F238E27FC236}">
                  <a16:creationId xmlns="" xmlns:a16="http://schemas.microsoft.com/office/drawing/2014/main" id="{681749B7-F417-42AE-A7CA-85AA18CA087D}"/>
                </a:ext>
              </a:extLst>
            </p:cNvPr>
            <p:cNvSpPr>
              <a:spLocks/>
            </p:cNvSpPr>
            <p:nvPr/>
          </p:nvSpPr>
          <p:spPr bwMode="auto">
            <a:xfrm>
              <a:off x="748441" y="4113231"/>
              <a:ext cx="332900" cy="356260"/>
            </a:xfrm>
            <a:custGeom>
              <a:avLst/>
              <a:gdLst>
                <a:gd name="T0" fmla="*/ 184 w 193"/>
                <a:gd name="T1" fmla="*/ 0 h 207"/>
                <a:gd name="T2" fmla="*/ 167 w 193"/>
                <a:gd name="T3" fmla="*/ 0 h 207"/>
                <a:gd name="T4" fmla="*/ 167 w 193"/>
                <a:gd name="T5" fmla="*/ 173 h 207"/>
                <a:gd name="T6" fmla="*/ 157 w 193"/>
                <a:gd name="T7" fmla="*/ 183 h 207"/>
                <a:gd name="T8" fmla="*/ 0 w 193"/>
                <a:gd name="T9" fmla="*/ 183 h 207"/>
                <a:gd name="T10" fmla="*/ 0 w 193"/>
                <a:gd name="T11" fmla="*/ 199 h 207"/>
                <a:gd name="T12" fmla="*/ 9 w 193"/>
                <a:gd name="T13" fmla="*/ 207 h 207"/>
                <a:gd name="T14" fmla="*/ 184 w 193"/>
                <a:gd name="T15" fmla="*/ 207 h 207"/>
                <a:gd name="T16" fmla="*/ 193 w 193"/>
                <a:gd name="T17" fmla="*/ 199 h 207"/>
                <a:gd name="T18" fmla="*/ 193 w 193"/>
                <a:gd name="T19" fmla="*/ 8 h 207"/>
                <a:gd name="T20" fmla="*/ 184 w 19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207">
                  <a:moveTo>
                    <a:pt x="184" y="0"/>
                  </a:moveTo>
                  <a:cubicBezTo>
                    <a:pt x="167" y="0"/>
                    <a:pt x="167" y="0"/>
                    <a:pt x="167" y="0"/>
                  </a:cubicBezTo>
                  <a:cubicBezTo>
                    <a:pt x="167" y="173"/>
                    <a:pt x="167" y="173"/>
                    <a:pt x="167" y="173"/>
                  </a:cubicBezTo>
                  <a:cubicBezTo>
                    <a:pt x="167" y="179"/>
                    <a:pt x="163" y="183"/>
                    <a:pt x="157" y="183"/>
                  </a:cubicBezTo>
                  <a:cubicBezTo>
                    <a:pt x="0" y="183"/>
                    <a:pt x="0" y="183"/>
                    <a:pt x="0" y="183"/>
                  </a:cubicBezTo>
                  <a:cubicBezTo>
                    <a:pt x="0" y="199"/>
                    <a:pt x="0" y="199"/>
                    <a:pt x="0" y="199"/>
                  </a:cubicBezTo>
                  <a:cubicBezTo>
                    <a:pt x="0" y="204"/>
                    <a:pt x="4" y="207"/>
                    <a:pt x="9" y="207"/>
                  </a:cubicBezTo>
                  <a:cubicBezTo>
                    <a:pt x="184" y="207"/>
                    <a:pt x="184" y="207"/>
                    <a:pt x="184" y="207"/>
                  </a:cubicBezTo>
                  <a:cubicBezTo>
                    <a:pt x="189" y="207"/>
                    <a:pt x="193" y="204"/>
                    <a:pt x="193" y="199"/>
                  </a:cubicBezTo>
                  <a:cubicBezTo>
                    <a:pt x="193" y="8"/>
                    <a:pt x="193" y="8"/>
                    <a:pt x="193" y="8"/>
                  </a:cubicBezTo>
                  <a:cubicBezTo>
                    <a:pt x="193" y="4"/>
                    <a:pt x="189" y="0"/>
                    <a:pt x="184" y="0"/>
                  </a:cubicBez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166" name="Freeform 62">
              <a:extLst>
                <a:ext uri="{FF2B5EF4-FFF2-40B4-BE49-F238E27FC236}">
                  <a16:creationId xmlns="" xmlns:a16="http://schemas.microsoft.com/office/drawing/2014/main" id="{0F82ACDE-705B-4EB6-9474-3713FD4363FF}"/>
                </a:ext>
              </a:extLst>
            </p:cNvPr>
            <p:cNvSpPr>
              <a:spLocks/>
            </p:cNvSpPr>
            <p:nvPr/>
          </p:nvSpPr>
          <p:spPr bwMode="auto">
            <a:xfrm>
              <a:off x="670570" y="4033414"/>
              <a:ext cx="329006" cy="356260"/>
            </a:xfrm>
            <a:custGeom>
              <a:avLst/>
              <a:gdLst>
                <a:gd name="T0" fmla="*/ 184 w 192"/>
                <a:gd name="T1" fmla="*/ 0 h 208"/>
                <a:gd name="T2" fmla="*/ 167 w 192"/>
                <a:gd name="T3" fmla="*/ 0 h 208"/>
                <a:gd name="T4" fmla="*/ 167 w 192"/>
                <a:gd name="T5" fmla="*/ 174 h 208"/>
                <a:gd name="T6" fmla="*/ 157 w 192"/>
                <a:gd name="T7" fmla="*/ 184 h 208"/>
                <a:gd name="T8" fmla="*/ 0 w 192"/>
                <a:gd name="T9" fmla="*/ 184 h 208"/>
                <a:gd name="T10" fmla="*/ 0 w 192"/>
                <a:gd name="T11" fmla="*/ 200 h 208"/>
                <a:gd name="T12" fmla="*/ 8 w 192"/>
                <a:gd name="T13" fmla="*/ 208 h 208"/>
                <a:gd name="T14" fmla="*/ 184 w 192"/>
                <a:gd name="T15" fmla="*/ 208 h 208"/>
                <a:gd name="T16" fmla="*/ 192 w 192"/>
                <a:gd name="T17" fmla="*/ 200 h 208"/>
                <a:gd name="T18" fmla="*/ 192 w 192"/>
                <a:gd name="T19" fmla="*/ 9 h 208"/>
                <a:gd name="T20" fmla="*/ 184 w 192"/>
                <a:gd name="T2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208">
                  <a:moveTo>
                    <a:pt x="184" y="0"/>
                  </a:moveTo>
                  <a:cubicBezTo>
                    <a:pt x="167" y="0"/>
                    <a:pt x="167" y="0"/>
                    <a:pt x="167" y="0"/>
                  </a:cubicBezTo>
                  <a:cubicBezTo>
                    <a:pt x="167" y="174"/>
                    <a:pt x="167" y="174"/>
                    <a:pt x="167" y="174"/>
                  </a:cubicBezTo>
                  <a:cubicBezTo>
                    <a:pt x="167" y="180"/>
                    <a:pt x="162" y="184"/>
                    <a:pt x="157" y="184"/>
                  </a:cubicBezTo>
                  <a:cubicBezTo>
                    <a:pt x="0" y="184"/>
                    <a:pt x="0" y="184"/>
                    <a:pt x="0" y="184"/>
                  </a:cubicBezTo>
                  <a:cubicBezTo>
                    <a:pt x="0" y="200"/>
                    <a:pt x="0" y="200"/>
                    <a:pt x="0" y="200"/>
                  </a:cubicBezTo>
                  <a:cubicBezTo>
                    <a:pt x="0" y="204"/>
                    <a:pt x="4" y="208"/>
                    <a:pt x="8" y="208"/>
                  </a:cubicBezTo>
                  <a:cubicBezTo>
                    <a:pt x="184" y="208"/>
                    <a:pt x="184" y="208"/>
                    <a:pt x="184" y="208"/>
                  </a:cubicBezTo>
                  <a:cubicBezTo>
                    <a:pt x="188" y="208"/>
                    <a:pt x="192" y="204"/>
                    <a:pt x="192" y="200"/>
                  </a:cubicBezTo>
                  <a:cubicBezTo>
                    <a:pt x="192" y="9"/>
                    <a:pt x="192" y="9"/>
                    <a:pt x="192" y="9"/>
                  </a:cubicBezTo>
                  <a:cubicBezTo>
                    <a:pt x="192" y="4"/>
                    <a:pt x="188" y="0"/>
                    <a:pt x="184" y="0"/>
                  </a:cubicBez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174" name="Freeform 63">
              <a:extLst>
                <a:ext uri="{FF2B5EF4-FFF2-40B4-BE49-F238E27FC236}">
                  <a16:creationId xmlns="" xmlns:a16="http://schemas.microsoft.com/office/drawing/2014/main" id="{964A9A8E-8F75-44A1-BCF9-ACBA8AB86720}"/>
                </a:ext>
              </a:extLst>
            </p:cNvPr>
            <p:cNvSpPr>
              <a:spLocks noEditPoints="1"/>
            </p:cNvSpPr>
            <p:nvPr/>
          </p:nvSpPr>
          <p:spPr bwMode="auto">
            <a:xfrm>
              <a:off x="588805" y="3953597"/>
              <a:ext cx="332900" cy="358208"/>
            </a:xfrm>
            <a:custGeom>
              <a:avLst/>
              <a:gdLst>
                <a:gd name="T0" fmla="*/ 193 w 193"/>
                <a:gd name="T1" fmla="*/ 8 h 208"/>
                <a:gd name="T2" fmla="*/ 193 w 193"/>
                <a:gd name="T3" fmla="*/ 199 h 208"/>
                <a:gd name="T4" fmla="*/ 184 w 193"/>
                <a:gd name="T5" fmla="*/ 208 h 208"/>
                <a:gd name="T6" fmla="*/ 9 w 193"/>
                <a:gd name="T7" fmla="*/ 208 h 208"/>
                <a:gd name="T8" fmla="*/ 0 w 193"/>
                <a:gd name="T9" fmla="*/ 199 h 208"/>
                <a:gd name="T10" fmla="*/ 0 w 193"/>
                <a:gd name="T11" fmla="*/ 64 h 208"/>
                <a:gd name="T12" fmla="*/ 51 w 193"/>
                <a:gd name="T13" fmla="*/ 64 h 208"/>
                <a:gd name="T14" fmla="*/ 65 w 193"/>
                <a:gd name="T15" fmla="*/ 51 h 208"/>
                <a:gd name="T16" fmla="*/ 65 w 193"/>
                <a:gd name="T17" fmla="*/ 0 h 208"/>
                <a:gd name="T18" fmla="*/ 184 w 193"/>
                <a:gd name="T19" fmla="*/ 0 h 208"/>
                <a:gd name="T20" fmla="*/ 193 w 193"/>
                <a:gd name="T21" fmla="*/ 8 h 208"/>
                <a:gd name="T22" fmla="*/ 0 w 193"/>
                <a:gd name="T23" fmla="*/ 50 h 208"/>
                <a:gd name="T24" fmla="*/ 42 w 193"/>
                <a:gd name="T25" fmla="*/ 50 h 208"/>
                <a:gd name="T26" fmla="*/ 50 w 193"/>
                <a:gd name="T27" fmla="*/ 41 h 208"/>
                <a:gd name="T28" fmla="*/ 50 w 193"/>
                <a:gd name="T29" fmla="*/ 0 h 208"/>
                <a:gd name="T30" fmla="*/ 0 w 193"/>
                <a:gd name="T31" fmla="*/ 5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208">
                  <a:moveTo>
                    <a:pt x="193" y="8"/>
                  </a:moveTo>
                  <a:cubicBezTo>
                    <a:pt x="193" y="199"/>
                    <a:pt x="193" y="199"/>
                    <a:pt x="193" y="199"/>
                  </a:cubicBezTo>
                  <a:cubicBezTo>
                    <a:pt x="193" y="204"/>
                    <a:pt x="189" y="208"/>
                    <a:pt x="184" y="208"/>
                  </a:cubicBezTo>
                  <a:cubicBezTo>
                    <a:pt x="9" y="208"/>
                    <a:pt x="9" y="208"/>
                    <a:pt x="9" y="208"/>
                  </a:cubicBezTo>
                  <a:cubicBezTo>
                    <a:pt x="4" y="208"/>
                    <a:pt x="0" y="204"/>
                    <a:pt x="0" y="199"/>
                  </a:cubicBezTo>
                  <a:cubicBezTo>
                    <a:pt x="0" y="64"/>
                    <a:pt x="0" y="64"/>
                    <a:pt x="0" y="64"/>
                  </a:cubicBezTo>
                  <a:cubicBezTo>
                    <a:pt x="51" y="64"/>
                    <a:pt x="51" y="64"/>
                    <a:pt x="51" y="64"/>
                  </a:cubicBezTo>
                  <a:cubicBezTo>
                    <a:pt x="59" y="64"/>
                    <a:pt x="65" y="58"/>
                    <a:pt x="65" y="51"/>
                  </a:cubicBezTo>
                  <a:cubicBezTo>
                    <a:pt x="65" y="0"/>
                    <a:pt x="65" y="0"/>
                    <a:pt x="65" y="0"/>
                  </a:cubicBezTo>
                  <a:cubicBezTo>
                    <a:pt x="184" y="0"/>
                    <a:pt x="184" y="0"/>
                    <a:pt x="184" y="0"/>
                  </a:cubicBezTo>
                  <a:cubicBezTo>
                    <a:pt x="189" y="0"/>
                    <a:pt x="193" y="4"/>
                    <a:pt x="193" y="8"/>
                  </a:cubicBezTo>
                  <a:close/>
                  <a:moveTo>
                    <a:pt x="0" y="50"/>
                  </a:moveTo>
                  <a:cubicBezTo>
                    <a:pt x="42" y="50"/>
                    <a:pt x="42" y="50"/>
                    <a:pt x="42" y="50"/>
                  </a:cubicBezTo>
                  <a:cubicBezTo>
                    <a:pt x="46" y="50"/>
                    <a:pt x="50" y="46"/>
                    <a:pt x="50" y="41"/>
                  </a:cubicBezTo>
                  <a:cubicBezTo>
                    <a:pt x="50" y="0"/>
                    <a:pt x="50" y="0"/>
                    <a:pt x="50" y="0"/>
                  </a:cubicBezTo>
                  <a:lnTo>
                    <a:pt x="0" y="50"/>
                  </a:lnTo>
                  <a:close/>
                </a:path>
              </a:pathLst>
            </a:custGeom>
            <a:solidFill>
              <a:srgbClr val="95B6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175" name="Freeform 64">
              <a:extLst>
                <a:ext uri="{FF2B5EF4-FFF2-40B4-BE49-F238E27FC236}">
                  <a16:creationId xmlns="" xmlns:a16="http://schemas.microsoft.com/office/drawing/2014/main" id="{56D13E3D-073C-4D27-BCA7-D4348471705F}"/>
                </a:ext>
              </a:extLst>
            </p:cNvPr>
            <p:cNvSpPr>
              <a:spLocks noEditPoints="1"/>
            </p:cNvSpPr>
            <p:nvPr/>
          </p:nvSpPr>
          <p:spPr bwMode="auto">
            <a:xfrm>
              <a:off x="653049" y="4037308"/>
              <a:ext cx="212200" cy="214146"/>
            </a:xfrm>
            <a:custGeom>
              <a:avLst/>
              <a:gdLst>
                <a:gd name="T0" fmla="*/ 109 w 109"/>
                <a:gd name="T1" fmla="*/ 110 h 110"/>
                <a:gd name="T2" fmla="*/ 86 w 109"/>
                <a:gd name="T3" fmla="*/ 110 h 110"/>
                <a:gd name="T4" fmla="*/ 76 w 109"/>
                <a:gd name="T5" fmla="*/ 85 h 110"/>
                <a:gd name="T6" fmla="*/ 33 w 109"/>
                <a:gd name="T7" fmla="*/ 85 h 110"/>
                <a:gd name="T8" fmla="*/ 23 w 109"/>
                <a:gd name="T9" fmla="*/ 110 h 110"/>
                <a:gd name="T10" fmla="*/ 0 w 109"/>
                <a:gd name="T11" fmla="*/ 110 h 110"/>
                <a:gd name="T12" fmla="*/ 42 w 109"/>
                <a:gd name="T13" fmla="*/ 0 h 110"/>
                <a:gd name="T14" fmla="*/ 66 w 109"/>
                <a:gd name="T15" fmla="*/ 0 h 110"/>
                <a:gd name="T16" fmla="*/ 109 w 109"/>
                <a:gd name="T17" fmla="*/ 110 h 110"/>
                <a:gd name="T18" fmla="*/ 69 w 109"/>
                <a:gd name="T19" fmla="*/ 67 h 110"/>
                <a:gd name="T20" fmla="*/ 54 w 109"/>
                <a:gd name="T21" fmla="*/ 26 h 110"/>
                <a:gd name="T22" fmla="*/ 39 w 109"/>
                <a:gd name="T23" fmla="*/ 67 h 110"/>
                <a:gd name="T24" fmla="*/ 69 w 109"/>
                <a:gd name="T25" fmla="*/ 6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10">
                  <a:moveTo>
                    <a:pt x="109" y="110"/>
                  </a:moveTo>
                  <a:lnTo>
                    <a:pt x="86" y="110"/>
                  </a:lnTo>
                  <a:lnTo>
                    <a:pt x="76" y="85"/>
                  </a:lnTo>
                  <a:lnTo>
                    <a:pt x="33" y="85"/>
                  </a:lnTo>
                  <a:lnTo>
                    <a:pt x="23" y="110"/>
                  </a:lnTo>
                  <a:lnTo>
                    <a:pt x="0" y="110"/>
                  </a:lnTo>
                  <a:lnTo>
                    <a:pt x="42" y="0"/>
                  </a:lnTo>
                  <a:lnTo>
                    <a:pt x="66" y="0"/>
                  </a:lnTo>
                  <a:lnTo>
                    <a:pt x="109" y="110"/>
                  </a:lnTo>
                  <a:close/>
                  <a:moveTo>
                    <a:pt x="69" y="67"/>
                  </a:moveTo>
                  <a:lnTo>
                    <a:pt x="54" y="26"/>
                  </a:lnTo>
                  <a:lnTo>
                    <a:pt x="39" y="67"/>
                  </a:lnTo>
                  <a:lnTo>
                    <a:pt x="69" y="67"/>
                  </a:ln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grpSp>
    </p:spTree>
    <p:extLst>
      <p:ext uri="{BB962C8B-B14F-4D97-AF65-F5344CB8AC3E}">
        <p14:creationId xmlns:p14="http://schemas.microsoft.com/office/powerpoint/2010/main" val="1271101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p:txBody>
          <a:bodyPr/>
          <a:lstStyle/>
          <a:p>
            <a:r>
              <a:rPr lang="en-US" dirty="0"/>
              <a:t>Figure </a:t>
            </a:r>
            <a:r>
              <a:rPr lang="en-US" dirty="0" smtClean="0"/>
              <a:t>2</a:t>
            </a:r>
            <a:endParaRPr lang="en-US" dirty="0"/>
          </a:p>
        </p:txBody>
      </p:sp>
      <p:grpSp>
        <p:nvGrpSpPr>
          <p:cNvPr id="166" name="Group 165">
            <a:extLst>
              <a:ext uri="{FF2B5EF4-FFF2-40B4-BE49-F238E27FC236}">
                <a16:creationId xmlns="" xmlns:a16="http://schemas.microsoft.com/office/drawing/2014/main" id="{BBFF993A-B2A9-413C-B799-9C3160E088D5}"/>
              </a:ext>
            </a:extLst>
          </p:cNvPr>
          <p:cNvGrpSpPr/>
          <p:nvPr/>
        </p:nvGrpSpPr>
        <p:grpSpPr>
          <a:xfrm>
            <a:off x="3147060" y="755582"/>
            <a:ext cx="5897880" cy="5334000"/>
            <a:chOff x="3145917" y="1161418"/>
            <a:chExt cx="5897880" cy="5334000"/>
          </a:xfrm>
          <a:noFill/>
        </p:grpSpPr>
        <p:sp>
          <p:nvSpPr>
            <p:cNvPr id="174" name="Rectangle 173">
              <a:extLst>
                <a:ext uri="{FF2B5EF4-FFF2-40B4-BE49-F238E27FC236}">
                  <a16:creationId xmlns="" xmlns:a16="http://schemas.microsoft.com/office/drawing/2014/main" id="{8D1F785B-54F8-412C-9750-5913930BB648}"/>
                </a:ext>
              </a:extLst>
            </p:cNvPr>
            <p:cNvSpPr/>
            <p:nvPr/>
          </p:nvSpPr>
          <p:spPr bwMode="auto">
            <a:xfrm>
              <a:off x="3145917" y="1161418"/>
              <a:ext cx="5897880" cy="5334000"/>
            </a:xfrm>
            <a:prstGeom prst="rect">
              <a:avLst/>
            </a:prstGeom>
            <a:grp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75" name="Rectangle 174">
              <a:extLst>
                <a:ext uri="{FF2B5EF4-FFF2-40B4-BE49-F238E27FC236}">
                  <a16:creationId xmlns="" xmlns:a16="http://schemas.microsoft.com/office/drawing/2014/main" id="{76AE9257-EFFB-41C5-939A-69E725440D38}"/>
                </a:ext>
              </a:extLst>
            </p:cNvPr>
            <p:cNvSpPr/>
            <p:nvPr/>
          </p:nvSpPr>
          <p:spPr>
            <a:xfrm>
              <a:off x="7921374" y="6279974"/>
              <a:ext cx="1122423" cy="215444"/>
            </a:xfrm>
            <a:prstGeom prst="rect">
              <a:avLst/>
            </a:prstGeom>
            <a:grpFill/>
          </p:spPr>
          <p:txBody>
            <a:bodyPr wrap="none" lIns="91440" rIns="91440" anchor="b">
              <a:spAutoFit/>
            </a:bodyPr>
            <a:lstStyle/>
            <a:p>
              <a:pPr marL="0" marR="0" algn="r">
                <a:spcBef>
                  <a:spcPts val="0"/>
                </a:spcBef>
                <a:spcAft>
                  <a:spcPts val="0"/>
                </a:spcAft>
              </a:pPr>
              <a:r>
                <a:rPr lang="en-US" sz="800" dirty="0">
                  <a:solidFill>
                    <a:srgbClr val="979D9D"/>
                  </a:solidFill>
                  <a:latin typeface="Arial" panose="020B0604020202020204" pitchFamily="34" charset="0"/>
                  <a:ea typeface="Calibri" panose="020F0502020204030204" pitchFamily="34" charset="0"/>
                  <a:cs typeface="Times New Roman" panose="02020603050405020304" pitchFamily="18" charset="0"/>
                </a:rPr>
                <a:t>© 2019 Gartner, Inc.</a:t>
              </a:r>
              <a:endParaRPr lang="en-US" sz="1100" dirty="0">
                <a:solidFill>
                  <a:srgbClr val="979D9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3" name="TextBox 182">
              <a:extLst>
                <a:ext uri="{FF2B5EF4-FFF2-40B4-BE49-F238E27FC236}">
                  <a16:creationId xmlns="" xmlns:a16="http://schemas.microsoft.com/office/drawing/2014/main" id="{B6947DC9-1CAB-437C-82D7-D9D776F6F514}"/>
                </a:ext>
              </a:extLst>
            </p:cNvPr>
            <p:cNvSpPr txBox="1"/>
            <p:nvPr/>
          </p:nvSpPr>
          <p:spPr>
            <a:xfrm>
              <a:off x="3154384" y="6279974"/>
              <a:ext cx="1107831" cy="215444"/>
            </a:xfrm>
            <a:prstGeom prst="rect">
              <a:avLst/>
            </a:prstGeom>
            <a:grpFill/>
          </p:spPr>
          <p:txBody>
            <a:bodyPr wrap="square" lIns="91440" rIns="91440" rtlCol="0" anchor="b">
              <a:spAutoFit/>
            </a:bodyPr>
            <a:lstStyle/>
            <a:p>
              <a:pPr algn="l">
                <a:lnSpc>
                  <a:spcPct val="100000"/>
                </a:lnSpc>
                <a:spcBef>
                  <a:spcPts val="0"/>
                </a:spcBef>
                <a:spcAft>
                  <a:spcPts val="0"/>
                </a:spcAft>
              </a:pPr>
              <a:r>
                <a:rPr lang="en-US" sz="800" dirty="0">
                  <a:solidFill>
                    <a:srgbClr val="979D9D"/>
                  </a:solidFill>
                </a:rPr>
                <a:t>ID: 379554</a:t>
              </a:r>
            </a:p>
          </p:txBody>
        </p:sp>
        <p:sp>
          <p:nvSpPr>
            <p:cNvPr id="184" name="TextBox 183">
              <a:extLst>
                <a:ext uri="{FF2B5EF4-FFF2-40B4-BE49-F238E27FC236}">
                  <a16:creationId xmlns="" xmlns:a16="http://schemas.microsoft.com/office/drawing/2014/main" id="{BE363401-C2D9-4DCF-B2EA-DF4F9FD6C80E}"/>
                </a:ext>
              </a:extLst>
            </p:cNvPr>
            <p:cNvSpPr txBox="1"/>
            <p:nvPr/>
          </p:nvSpPr>
          <p:spPr>
            <a:xfrm>
              <a:off x="3154384" y="1169885"/>
              <a:ext cx="4270485" cy="353943"/>
            </a:xfrm>
            <a:prstGeom prst="rect">
              <a:avLst/>
            </a:prstGeom>
            <a:grpFill/>
          </p:spPr>
          <p:txBody>
            <a:bodyPr wrap="square" lIns="91440" tIns="91440" rIns="91440" rtlCol="0">
              <a:spAutoFit/>
            </a:bodyPr>
            <a:lstStyle/>
            <a:p>
              <a:pPr algn="l"/>
              <a:r>
                <a:rPr lang="en-US" sz="1400" b="1" dirty="0"/>
                <a:t>Comparison of Integration Connection Options</a:t>
              </a:r>
              <a:endParaRPr lang="en-US" sz="1200" dirty="0"/>
            </a:p>
          </p:txBody>
        </p:sp>
      </p:grpSp>
      <p:grpSp>
        <p:nvGrpSpPr>
          <p:cNvPr id="15" name="Group 14"/>
          <p:cNvGrpSpPr/>
          <p:nvPr/>
        </p:nvGrpSpPr>
        <p:grpSpPr>
          <a:xfrm>
            <a:off x="3354538" y="1168794"/>
            <a:ext cx="5482925" cy="4647675"/>
            <a:chOff x="9581890" y="1374281"/>
            <a:chExt cx="5482925" cy="4647675"/>
          </a:xfrm>
        </p:grpSpPr>
        <p:sp>
          <p:nvSpPr>
            <p:cNvPr id="102" name="TextBox 101"/>
            <p:cNvSpPr txBox="1"/>
            <p:nvPr/>
          </p:nvSpPr>
          <p:spPr bwMode="gray">
            <a:xfrm>
              <a:off x="9690175" y="2069718"/>
              <a:ext cx="1110221" cy="230832"/>
            </a:xfrm>
            <a:prstGeom prst="rect">
              <a:avLst/>
            </a:prstGeom>
            <a:noFill/>
          </p:spPr>
          <p:txBody>
            <a:bodyPr wrap="square" lIns="0" rtlCol="0" anchor="ctr">
              <a:spAutoFit/>
            </a:bodyPr>
            <a:lstStyle/>
            <a:p>
              <a:pPr algn="r">
                <a:spcBef>
                  <a:spcPts val="0"/>
                </a:spcBef>
                <a:spcAft>
                  <a:spcPts val="0"/>
                </a:spcAft>
              </a:pPr>
              <a:r>
                <a:rPr lang="en-US" sz="1000" dirty="0"/>
                <a:t>Ability to adapt</a:t>
              </a:r>
            </a:p>
          </p:txBody>
        </p:sp>
        <p:sp>
          <p:nvSpPr>
            <p:cNvPr id="103" name="TextBox 102"/>
            <p:cNvSpPr txBox="1"/>
            <p:nvPr/>
          </p:nvSpPr>
          <p:spPr bwMode="gray">
            <a:xfrm>
              <a:off x="9802366" y="2483405"/>
              <a:ext cx="998030" cy="246221"/>
            </a:xfrm>
            <a:prstGeom prst="rect">
              <a:avLst/>
            </a:prstGeom>
            <a:noFill/>
          </p:spPr>
          <p:txBody>
            <a:bodyPr wrap="none" lIns="0" rtlCol="0" anchor="ctr">
              <a:spAutoFit/>
            </a:bodyPr>
            <a:lstStyle/>
            <a:p>
              <a:pPr algn="r">
                <a:spcBef>
                  <a:spcPts val="0"/>
                </a:spcBef>
                <a:spcAft>
                  <a:spcPts val="0"/>
                </a:spcAft>
              </a:pPr>
              <a:r>
                <a:rPr lang="en-US" sz="1000" dirty="0"/>
                <a:t>Ability to extend</a:t>
              </a:r>
            </a:p>
          </p:txBody>
        </p:sp>
        <p:sp>
          <p:nvSpPr>
            <p:cNvPr id="104" name="TextBox 103"/>
            <p:cNvSpPr txBox="1"/>
            <p:nvPr/>
          </p:nvSpPr>
          <p:spPr bwMode="gray">
            <a:xfrm>
              <a:off x="9763894" y="2894665"/>
              <a:ext cx="1036502" cy="246221"/>
            </a:xfrm>
            <a:prstGeom prst="rect">
              <a:avLst/>
            </a:prstGeom>
            <a:noFill/>
          </p:spPr>
          <p:txBody>
            <a:bodyPr wrap="none" lIns="0" rtlCol="0" anchor="ctr">
              <a:spAutoFit/>
            </a:bodyPr>
            <a:lstStyle/>
            <a:p>
              <a:pPr algn="r">
                <a:spcBef>
                  <a:spcPts val="0"/>
                </a:spcBef>
                <a:spcAft>
                  <a:spcPts val="0"/>
                </a:spcAft>
              </a:pPr>
              <a:r>
                <a:rPr lang="en-US" sz="1000" dirty="0"/>
                <a:t>Ability to monitor</a:t>
              </a:r>
            </a:p>
          </p:txBody>
        </p:sp>
        <p:sp>
          <p:nvSpPr>
            <p:cNvPr id="105" name="TextBox 104"/>
            <p:cNvSpPr txBox="1"/>
            <p:nvPr/>
          </p:nvSpPr>
          <p:spPr bwMode="gray">
            <a:xfrm>
              <a:off x="9690175" y="3324975"/>
              <a:ext cx="1110221" cy="246221"/>
            </a:xfrm>
            <a:prstGeom prst="rect">
              <a:avLst/>
            </a:prstGeom>
            <a:noFill/>
          </p:spPr>
          <p:txBody>
            <a:bodyPr wrap="square" lIns="0" rtlCol="0" anchor="ctr">
              <a:spAutoFit/>
            </a:bodyPr>
            <a:lstStyle/>
            <a:p>
              <a:pPr algn="r">
                <a:spcBef>
                  <a:spcPts val="0"/>
                </a:spcBef>
                <a:spcAft>
                  <a:spcPts val="0"/>
                </a:spcAft>
              </a:pPr>
              <a:r>
                <a:rPr lang="en-US" sz="1000" dirty="0"/>
                <a:t>Ability to reuse</a:t>
              </a:r>
            </a:p>
          </p:txBody>
        </p:sp>
        <p:sp>
          <p:nvSpPr>
            <p:cNvPr id="106" name="TextBox 105"/>
            <p:cNvSpPr txBox="1"/>
            <p:nvPr/>
          </p:nvSpPr>
          <p:spPr bwMode="gray">
            <a:xfrm>
              <a:off x="9763895" y="3671291"/>
              <a:ext cx="1036502" cy="369332"/>
            </a:xfrm>
            <a:prstGeom prst="rect">
              <a:avLst/>
            </a:prstGeom>
            <a:noFill/>
          </p:spPr>
          <p:txBody>
            <a:bodyPr wrap="square" lIns="0" rtlCol="0" anchor="ctr">
              <a:spAutoFit/>
            </a:bodyPr>
            <a:lstStyle/>
            <a:p>
              <a:pPr algn="r">
                <a:spcBef>
                  <a:spcPts val="0"/>
                </a:spcBef>
                <a:spcAft>
                  <a:spcPts val="0"/>
                </a:spcAft>
              </a:pPr>
              <a:r>
                <a:rPr lang="en-US" sz="1000" dirty="0"/>
                <a:t>Security and data governance</a:t>
              </a:r>
            </a:p>
          </p:txBody>
        </p:sp>
        <p:sp>
          <p:nvSpPr>
            <p:cNvPr id="107" name="TextBox 106"/>
            <p:cNvSpPr txBox="1"/>
            <p:nvPr/>
          </p:nvSpPr>
          <p:spPr bwMode="gray">
            <a:xfrm>
              <a:off x="9871296" y="4093280"/>
              <a:ext cx="929099" cy="369332"/>
            </a:xfrm>
            <a:prstGeom prst="rect">
              <a:avLst/>
            </a:prstGeom>
            <a:noFill/>
          </p:spPr>
          <p:txBody>
            <a:bodyPr wrap="square" lIns="0" rtlCol="0" anchor="ctr">
              <a:spAutoFit/>
            </a:bodyPr>
            <a:lstStyle/>
            <a:p>
              <a:pPr algn="r">
                <a:spcBef>
                  <a:spcPts val="0"/>
                </a:spcBef>
                <a:spcAft>
                  <a:spcPts val="0"/>
                </a:spcAft>
              </a:pPr>
              <a:r>
                <a:rPr lang="en-US" sz="1000" dirty="0"/>
                <a:t>Support for ad hoc integrators</a:t>
              </a:r>
            </a:p>
          </p:txBody>
        </p:sp>
        <p:sp>
          <p:nvSpPr>
            <p:cNvPr id="108" name="TextBox 107"/>
            <p:cNvSpPr txBox="1"/>
            <p:nvPr/>
          </p:nvSpPr>
          <p:spPr bwMode="gray">
            <a:xfrm>
              <a:off x="9871296" y="4481360"/>
              <a:ext cx="929099" cy="369332"/>
            </a:xfrm>
            <a:prstGeom prst="rect">
              <a:avLst/>
            </a:prstGeom>
            <a:noFill/>
          </p:spPr>
          <p:txBody>
            <a:bodyPr wrap="square" lIns="0" rtlCol="0" anchor="ctr">
              <a:spAutoFit/>
            </a:bodyPr>
            <a:lstStyle/>
            <a:p>
              <a:pPr algn="r">
                <a:spcBef>
                  <a:spcPts val="0"/>
                </a:spcBef>
                <a:spcAft>
                  <a:spcPts val="0"/>
                </a:spcAft>
              </a:pPr>
              <a:r>
                <a:rPr lang="en-US" sz="1000" dirty="0"/>
                <a:t>Support for mediation</a:t>
              </a:r>
            </a:p>
          </p:txBody>
        </p:sp>
        <p:sp>
          <p:nvSpPr>
            <p:cNvPr id="109" name="TextBox 108"/>
            <p:cNvSpPr txBox="1"/>
            <p:nvPr/>
          </p:nvSpPr>
          <p:spPr bwMode="gray">
            <a:xfrm>
              <a:off x="9581890" y="4923728"/>
              <a:ext cx="1218505" cy="369332"/>
            </a:xfrm>
            <a:prstGeom prst="rect">
              <a:avLst/>
            </a:prstGeom>
            <a:noFill/>
          </p:spPr>
          <p:txBody>
            <a:bodyPr wrap="square" lIns="0" rtlCol="0" anchor="ctr">
              <a:spAutoFit/>
            </a:bodyPr>
            <a:lstStyle/>
            <a:p>
              <a:pPr algn="r">
                <a:spcBef>
                  <a:spcPts val="0"/>
                </a:spcBef>
                <a:spcAft>
                  <a:spcPts val="0"/>
                </a:spcAft>
              </a:pPr>
              <a:r>
                <a:rPr lang="en-US" sz="1000" dirty="0"/>
                <a:t>Support for reliable communications</a:t>
              </a:r>
            </a:p>
          </p:txBody>
        </p:sp>
        <p:graphicFrame>
          <p:nvGraphicFramePr>
            <p:cNvPr id="110" name="Chart 109"/>
            <p:cNvGraphicFramePr/>
            <p:nvPr>
              <p:extLst/>
            </p:nvPr>
          </p:nvGraphicFramePr>
          <p:xfrm>
            <a:off x="10762295" y="1715699"/>
            <a:ext cx="4302520" cy="3880414"/>
          </p:xfrm>
          <a:graphic>
            <a:graphicData uri="http://schemas.openxmlformats.org/drawingml/2006/chart">
              <c:chart xmlns:c="http://schemas.openxmlformats.org/drawingml/2006/chart" xmlns:r="http://schemas.openxmlformats.org/officeDocument/2006/relationships" r:id="rId7"/>
            </a:graphicData>
          </a:graphic>
        </p:graphicFrame>
        <p:sp>
          <p:nvSpPr>
            <p:cNvPr id="111" name="Rectangle 110"/>
            <p:cNvSpPr/>
            <p:nvPr/>
          </p:nvSpPr>
          <p:spPr bwMode="auto">
            <a:xfrm>
              <a:off x="10762295" y="1666284"/>
              <a:ext cx="4302520" cy="134385"/>
            </a:xfrm>
            <a:prstGeom prst="rect">
              <a:avLst/>
            </a:prstGeom>
            <a:solidFill>
              <a:schemeClr val="bg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chemeClr val="bg1"/>
                </a:solidFill>
                <a:effectLst/>
                <a:latin typeface="Arial" charset="0"/>
              </a:endParaRPr>
            </a:p>
          </p:txBody>
        </p:sp>
        <p:sp>
          <p:nvSpPr>
            <p:cNvPr id="113" name="TextBox 112"/>
            <p:cNvSpPr txBox="1"/>
            <p:nvPr/>
          </p:nvSpPr>
          <p:spPr bwMode="gray">
            <a:xfrm>
              <a:off x="11132783" y="1374281"/>
              <a:ext cx="809837" cy="553998"/>
            </a:xfrm>
            <a:prstGeom prst="rect">
              <a:avLst/>
            </a:prstGeom>
            <a:solidFill>
              <a:schemeClr val="bg1"/>
            </a:solidFill>
          </p:spPr>
          <p:txBody>
            <a:bodyPr wrap="square" lIns="45720" tIns="0" rIns="45720" bIns="91440" rtlCol="0" anchor="b">
              <a:spAutoFit/>
            </a:bodyPr>
            <a:lstStyle/>
            <a:p>
              <a:pPr algn="ctr"/>
              <a:r>
                <a:rPr lang="en-US" sz="1000" b="1" dirty="0">
                  <a:solidFill>
                    <a:srgbClr val="002856"/>
                  </a:solidFill>
                </a:rPr>
                <a:t>Integration</a:t>
              </a:r>
            </a:p>
            <a:p>
              <a:pPr algn="ctr"/>
              <a:r>
                <a:rPr lang="en-US" sz="1000" b="1" dirty="0">
                  <a:solidFill>
                    <a:srgbClr val="002856"/>
                  </a:solidFill>
                </a:rPr>
                <a:t>Platform</a:t>
              </a:r>
              <a:br>
                <a:rPr lang="en-US" sz="1000" b="1" dirty="0">
                  <a:solidFill>
                    <a:srgbClr val="002856"/>
                  </a:solidFill>
                </a:rPr>
              </a:br>
              <a:r>
                <a:rPr lang="en-US" sz="1000" b="1" dirty="0">
                  <a:solidFill>
                    <a:srgbClr val="002856"/>
                  </a:solidFill>
                </a:rPr>
                <a:t>Software</a:t>
              </a:r>
            </a:p>
          </p:txBody>
        </p:sp>
        <p:sp>
          <p:nvSpPr>
            <p:cNvPr id="114" name="TextBox 113"/>
            <p:cNvSpPr txBox="1"/>
            <p:nvPr/>
          </p:nvSpPr>
          <p:spPr bwMode="gray">
            <a:xfrm>
              <a:off x="12507416" y="1374281"/>
              <a:ext cx="754374" cy="553998"/>
            </a:xfrm>
            <a:prstGeom prst="rect">
              <a:avLst/>
            </a:prstGeom>
            <a:solidFill>
              <a:schemeClr val="bg1"/>
            </a:solidFill>
          </p:spPr>
          <p:txBody>
            <a:bodyPr wrap="none" lIns="45720" tIns="0" rIns="45720" bIns="91440" rtlCol="0" anchor="b">
              <a:noAutofit/>
            </a:bodyPr>
            <a:lstStyle/>
            <a:p>
              <a:pPr algn="ctr"/>
              <a:r>
                <a:rPr lang="en-US" sz="1000" b="1" dirty="0">
                  <a:solidFill>
                    <a:srgbClr val="002856"/>
                  </a:solidFill>
                </a:rPr>
                <a:t>SaaS</a:t>
              </a:r>
              <a:br>
                <a:rPr lang="en-US" sz="1000" b="1" dirty="0">
                  <a:solidFill>
                    <a:srgbClr val="002856"/>
                  </a:solidFill>
                </a:rPr>
              </a:br>
              <a:r>
                <a:rPr lang="en-US" sz="1000" b="1" dirty="0">
                  <a:solidFill>
                    <a:srgbClr val="002856"/>
                  </a:solidFill>
                </a:rPr>
                <a:t>Vendor</a:t>
              </a:r>
              <a:br>
                <a:rPr lang="en-US" sz="1000" b="1" dirty="0">
                  <a:solidFill>
                    <a:srgbClr val="002856"/>
                  </a:solidFill>
                </a:rPr>
              </a:br>
              <a:r>
                <a:rPr lang="en-US" sz="1000" b="1" dirty="0">
                  <a:solidFill>
                    <a:srgbClr val="002856"/>
                  </a:solidFill>
                </a:rPr>
                <a:t>Tooling</a:t>
              </a:r>
            </a:p>
          </p:txBody>
        </p:sp>
        <p:sp>
          <p:nvSpPr>
            <p:cNvPr id="115" name="TextBox 114"/>
            <p:cNvSpPr txBox="1"/>
            <p:nvPr/>
          </p:nvSpPr>
          <p:spPr bwMode="gray">
            <a:xfrm>
              <a:off x="13292305" y="1528169"/>
              <a:ext cx="625171" cy="400110"/>
            </a:xfrm>
            <a:prstGeom prst="rect">
              <a:avLst/>
            </a:prstGeom>
            <a:solidFill>
              <a:schemeClr val="bg1"/>
            </a:solidFill>
          </p:spPr>
          <p:txBody>
            <a:bodyPr wrap="square" lIns="0" tIns="0" rIns="0" bIns="91440" rtlCol="0" anchor="b">
              <a:spAutoFit/>
            </a:bodyPr>
            <a:lstStyle/>
            <a:p>
              <a:pPr algn="ctr"/>
              <a:r>
                <a:rPr lang="en-US" sz="1000" b="1" dirty="0">
                  <a:solidFill>
                    <a:srgbClr val="002856"/>
                  </a:solidFill>
                </a:rPr>
                <a:t>Custom Code</a:t>
              </a:r>
            </a:p>
          </p:txBody>
        </p:sp>
        <p:sp>
          <p:nvSpPr>
            <p:cNvPr id="116" name="TextBox 115"/>
            <p:cNvSpPr txBox="1"/>
            <p:nvPr/>
          </p:nvSpPr>
          <p:spPr bwMode="gray">
            <a:xfrm>
              <a:off x="13900032" y="1682058"/>
              <a:ext cx="787395" cy="246221"/>
            </a:xfrm>
            <a:prstGeom prst="rect">
              <a:avLst/>
            </a:prstGeom>
            <a:solidFill>
              <a:schemeClr val="bg1"/>
            </a:solidFill>
          </p:spPr>
          <p:txBody>
            <a:bodyPr wrap="square" tIns="0" bIns="91440" rtlCol="0" anchor="b">
              <a:spAutoFit/>
            </a:bodyPr>
            <a:lstStyle/>
            <a:p>
              <a:pPr algn="ctr"/>
              <a:r>
                <a:rPr lang="en-US" sz="1000" b="1" dirty="0">
                  <a:solidFill>
                    <a:srgbClr val="002856"/>
                  </a:solidFill>
                </a:rPr>
                <a:t>fPaaS</a:t>
              </a:r>
            </a:p>
          </p:txBody>
        </p:sp>
        <p:sp>
          <p:nvSpPr>
            <p:cNvPr id="117" name="TextBox 116"/>
            <p:cNvSpPr txBox="1"/>
            <p:nvPr/>
          </p:nvSpPr>
          <p:spPr bwMode="gray">
            <a:xfrm>
              <a:off x="11874185" y="1682058"/>
              <a:ext cx="674865" cy="246221"/>
            </a:xfrm>
            <a:prstGeom prst="rect">
              <a:avLst/>
            </a:prstGeom>
            <a:solidFill>
              <a:schemeClr val="bg1"/>
            </a:solidFill>
          </p:spPr>
          <p:txBody>
            <a:bodyPr wrap="square" lIns="0" tIns="0" rIns="0" bIns="91440" rtlCol="0" anchor="b">
              <a:spAutoFit/>
            </a:bodyPr>
            <a:lstStyle/>
            <a:p>
              <a:pPr algn="ctr"/>
              <a:r>
                <a:rPr lang="en-US" sz="1000" b="1" dirty="0">
                  <a:solidFill>
                    <a:srgbClr val="002856"/>
                  </a:solidFill>
                </a:rPr>
                <a:t>iPaaS</a:t>
              </a:r>
            </a:p>
          </p:txBody>
        </p:sp>
        <p:grpSp>
          <p:nvGrpSpPr>
            <p:cNvPr id="235" name="Group 234"/>
            <p:cNvGrpSpPr>
              <a:grpSpLocks noChangeAspect="1"/>
            </p:cNvGrpSpPr>
            <p:nvPr/>
          </p:nvGrpSpPr>
          <p:grpSpPr>
            <a:xfrm>
              <a:off x="11724835" y="5509063"/>
              <a:ext cx="2407920" cy="512893"/>
              <a:chOff x="7614128" y="5202146"/>
              <a:chExt cx="2888875" cy="615337"/>
            </a:xfrm>
          </p:grpSpPr>
          <p:grpSp>
            <p:nvGrpSpPr>
              <p:cNvPr id="236" name="Group 235"/>
              <p:cNvGrpSpPr/>
              <p:nvPr/>
            </p:nvGrpSpPr>
            <p:grpSpPr>
              <a:xfrm>
                <a:off x="7614128" y="5252539"/>
                <a:ext cx="2154587" cy="564944"/>
                <a:chOff x="4790072" y="4981454"/>
                <a:chExt cx="2154587" cy="564944"/>
              </a:xfrm>
            </p:grpSpPr>
            <p:grpSp>
              <p:nvGrpSpPr>
                <p:cNvPr id="240" name="Group 239"/>
                <p:cNvGrpSpPr/>
                <p:nvPr/>
              </p:nvGrpSpPr>
              <p:grpSpPr>
                <a:xfrm>
                  <a:off x="4790072" y="5059762"/>
                  <a:ext cx="269304" cy="486636"/>
                  <a:chOff x="5293928" y="5059762"/>
                  <a:chExt cx="269304" cy="486636"/>
                </a:xfrm>
              </p:grpSpPr>
              <p:sp>
                <p:nvSpPr>
                  <p:cNvPr id="254" name="Oval 253"/>
                  <p:cNvSpPr/>
                  <p:nvPr/>
                </p:nvSpPr>
                <p:spPr bwMode="auto">
                  <a:xfrm>
                    <a:off x="5362017" y="5059762"/>
                    <a:ext cx="133126" cy="133124"/>
                  </a:xfrm>
                  <a:prstGeom prst="ellipse">
                    <a:avLst/>
                  </a:prstGeom>
                  <a:solidFill>
                    <a:srgbClr val="C0D1E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900" b="0" i="0" u="none" strike="noStrike" cap="none" normalizeH="0" baseline="0" dirty="0">
                        <a:ln>
                          <a:noFill/>
                        </a:ln>
                        <a:effectLst/>
                        <a:latin typeface="Arial" charset="0"/>
                      </a:rPr>
                      <a:t>1</a:t>
                    </a:r>
                  </a:p>
                </p:txBody>
              </p:sp>
              <p:sp>
                <p:nvSpPr>
                  <p:cNvPr id="261" name="TextBox 260"/>
                  <p:cNvSpPr txBox="1"/>
                  <p:nvPr/>
                </p:nvSpPr>
                <p:spPr>
                  <a:xfrm>
                    <a:off x="5293928" y="5315566"/>
                    <a:ext cx="269304" cy="230832"/>
                  </a:xfrm>
                  <a:prstGeom prst="rect">
                    <a:avLst/>
                  </a:prstGeom>
                  <a:noFill/>
                </p:spPr>
                <p:txBody>
                  <a:bodyPr wrap="none" lIns="0" rIns="0" rtlCol="0">
                    <a:noAutofit/>
                  </a:bodyPr>
                  <a:lstStyle/>
                  <a:p>
                    <a:r>
                      <a:rPr lang="en-US" sz="1000" dirty="0"/>
                      <a:t>Poor</a:t>
                    </a:r>
                  </a:p>
                </p:txBody>
              </p:sp>
            </p:grpSp>
            <p:grpSp>
              <p:nvGrpSpPr>
                <p:cNvPr id="241" name="Group 240"/>
                <p:cNvGrpSpPr/>
                <p:nvPr/>
              </p:nvGrpSpPr>
              <p:grpSpPr>
                <a:xfrm>
                  <a:off x="6335518" y="4981454"/>
                  <a:ext cx="609141" cy="564944"/>
                  <a:chOff x="6451431" y="4981454"/>
                  <a:chExt cx="609141" cy="564944"/>
                </a:xfrm>
              </p:grpSpPr>
              <p:sp>
                <p:nvSpPr>
                  <p:cNvPr id="252" name="Oval 251"/>
                  <p:cNvSpPr/>
                  <p:nvPr/>
                </p:nvSpPr>
                <p:spPr bwMode="auto">
                  <a:xfrm>
                    <a:off x="6629415" y="4981454"/>
                    <a:ext cx="289741" cy="289738"/>
                  </a:xfrm>
                  <a:prstGeom prst="ellipse">
                    <a:avLst/>
                  </a:prstGeom>
                  <a:solidFill>
                    <a:srgbClr val="355578"/>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900" b="0" i="0" u="none" strike="noStrike" cap="none" normalizeH="0" baseline="0" dirty="0">
                        <a:ln>
                          <a:noFill/>
                        </a:ln>
                        <a:solidFill>
                          <a:schemeClr val="bg1"/>
                        </a:solidFill>
                        <a:effectLst/>
                        <a:latin typeface="Arial" charset="0"/>
                      </a:rPr>
                      <a:t>4</a:t>
                    </a:r>
                  </a:p>
                </p:txBody>
              </p:sp>
              <p:sp>
                <p:nvSpPr>
                  <p:cNvPr id="253" name="TextBox 252"/>
                  <p:cNvSpPr txBox="1"/>
                  <p:nvPr/>
                </p:nvSpPr>
                <p:spPr>
                  <a:xfrm>
                    <a:off x="6451431" y="5315566"/>
                    <a:ext cx="609141" cy="230832"/>
                  </a:xfrm>
                  <a:prstGeom prst="rect">
                    <a:avLst/>
                  </a:prstGeom>
                  <a:noFill/>
                </p:spPr>
                <p:txBody>
                  <a:bodyPr wrap="none" lIns="0" rIns="0" rtlCol="0">
                    <a:noAutofit/>
                  </a:bodyPr>
                  <a:lstStyle/>
                  <a:p>
                    <a:r>
                      <a:rPr lang="en-US" sz="1000" dirty="0"/>
                      <a:t>Very Good</a:t>
                    </a:r>
                  </a:p>
                </p:txBody>
              </p:sp>
            </p:grpSp>
            <p:grpSp>
              <p:nvGrpSpPr>
                <p:cNvPr id="244" name="Group 243"/>
                <p:cNvGrpSpPr/>
                <p:nvPr/>
              </p:nvGrpSpPr>
              <p:grpSpPr>
                <a:xfrm>
                  <a:off x="5343467" y="5028440"/>
                  <a:ext cx="221214" cy="517958"/>
                  <a:chOff x="5563112" y="5028440"/>
                  <a:chExt cx="221214" cy="517958"/>
                </a:xfrm>
              </p:grpSpPr>
              <p:sp>
                <p:nvSpPr>
                  <p:cNvPr id="249" name="Oval 248"/>
                  <p:cNvSpPr/>
                  <p:nvPr/>
                </p:nvSpPr>
                <p:spPr bwMode="auto">
                  <a:xfrm>
                    <a:off x="5575834" y="5028440"/>
                    <a:ext cx="195770" cy="195768"/>
                  </a:xfrm>
                  <a:prstGeom prst="ellipse">
                    <a:avLst/>
                  </a:prstGeom>
                  <a:solidFill>
                    <a:srgbClr val="9AACC7"/>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900" b="0" i="0" u="none" strike="noStrike" cap="none" normalizeH="0" baseline="0" dirty="0">
                        <a:ln>
                          <a:noFill/>
                        </a:ln>
                        <a:effectLst/>
                        <a:latin typeface="Arial" charset="0"/>
                      </a:rPr>
                      <a:t>2</a:t>
                    </a:r>
                  </a:p>
                </p:txBody>
              </p:sp>
              <p:sp>
                <p:nvSpPr>
                  <p:cNvPr id="251" name="TextBox 250"/>
                  <p:cNvSpPr txBox="1"/>
                  <p:nvPr/>
                </p:nvSpPr>
                <p:spPr>
                  <a:xfrm>
                    <a:off x="5563112" y="5315566"/>
                    <a:ext cx="221214" cy="230832"/>
                  </a:xfrm>
                  <a:prstGeom prst="rect">
                    <a:avLst/>
                  </a:prstGeom>
                  <a:noFill/>
                </p:spPr>
                <p:txBody>
                  <a:bodyPr wrap="none" lIns="0" rIns="0" rtlCol="0">
                    <a:noAutofit/>
                  </a:bodyPr>
                  <a:lstStyle/>
                  <a:p>
                    <a:r>
                      <a:rPr lang="en-US" sz="1000" dirty="0"/>
                      <a:t>Fair</a:t>
                    </a:r>
                  </a:p>
                </p:txBody>
              </p:sp>
            </p:grpSp>
            <p:grpSp>
              <p:nvGrpSpPr>
                <p:cNvPr id="245" name="Group 244"/>
                <p:cNvGrpSpPr/>
                <p:nvPr/>
              </p:nvGrpSpPr>
              <p:grpSpPr>
                <a:xfrm>
                  <a:off x="5833600" y="5004949"/>
                  <a:ext cx="310984" cy="541449"/>
                  <a:chOff x="5911687" y="5004949"/>
                  <a:chExt cx="310984" cy="541449"/>
                </a:xfrm>
              </p:grpSpPr>
              <p:sp>
                <p:nvSpPr>
                  <p:cNvPr id="247" name="Oval 246"/>
                  <p:cNvSpPr/>
                  <p:nvPr/>
                </p:nvSpPr>
                <p:spPr bwMode="auto">
                  <a:xfrm>
                    <a:off x="5945802" y="5004949"/>
                    <a:ext cx="242754" cy="242750"/>
                  </a:xfrm>
                  <a:prstGeom prst="ellipse">
                    <a:avLst/>
                  </a:prstGeom>
                  <a:solidFill>
                    <a:srgbClr val="6E7D9D"/>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900" b="0" i="0" u="none" strike="noStrike" cap="none" normalizeH="0" baseline="0" dirty="0">
                        <a:ln>
                          <a:noFill/>
                        </a:ln>
                        <a:solidFill>
                          <a:schemeClr val="bg1"/>
                        </a:solidFill>
                        <a:effectLst/>
                        <a:latin typeface="Arial" charset="0"/>
                      </a:rPr>
                      <a:t>3</a:t>
                    </a:r>
                  </a:p>
                </p:txBody>
              </p:sp>
              <p:sp>
                <p:nvSpPr>
                  <p:cNvPr id="248" name="TextBox 247"/>
                  <p:cNvSpPr txBox="1"/>
                  <p:nvPr/>
                </p:nvSpPr>
                <p:spPr>
                  <a:xfrm>
                    <a:off x="5911687" y="5315566"/>
                    <a:ext cx="310984" cy="230832"/>
                  </a:xfrm>
                  <a:prstGeom prst="rect">
                    <a:avLst/>
                  </a:prstGeom>
                  <a:noFill/>
                </p:spPr>
                <p:txBody>
                  <a:bodyPr wrap="none" lIns="0" rIns="0" rtlCol="0">
                    <a:noAutofit/>
                  </a:bodyPr>
                  <a:lstStyle/>
                  <a:p>
                    <a:r>
                      <a:rPr lang="en-US" sz="1000" dirty="0"/>
                      <a:t>Good</a:t>
                    </a:r>
                  </a:p>
                </p:txBody>
              </p:sp>
            </p:grpSp>
          </p:grpSp>
          <p:sp>
            <p:nvSpPr>
              <p:cNvPr id="238" name="Oval 237"/>
              <p:cNvSpPr/>
              <p:nvPr/>
            </p:nvSpPr>
            <p:spPr bwMode="auto">
              <a:xfrm>
                <a:off x="10034503" y="5202146"/>
                <a:ext cx="390526" cy="390525"/>
              </a:xfrm>
              <a:prstGeom prst="ellipse">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900" b="0" i="0" u="none" strike="noStrike" cap="none" normalizeH="0" baseline="0" dirty="0">
                    <a:ln>
                      <a:noFill/>
                    </a:ln>
                    <a:solidFill>
                      <a:schemeClr val="bg1"/>
                    </a:solidFill>
                    <a:effectLst/>
                    <a:latin typeface="Arial" charset="0"/>
                  </a:rPr>
                  <a:t>5</a:t>
                </a:r>
              </a:p>
            </p:txBody>
          </p:sp>
          <p:sp>
            <p:nvSpPr>
              <p:cNvPr id="239" name="TextBox 238"/>
              <p:cNvSpPr txBox="1"/>
              <p:nvPr/>
            </p:nvSpPr>
            <p:spPr>
              <a:xfrm>
                <a:off x="9985234" y="5586148"/>
                <a:ext cx="517769" cy="230832"/>
              </a:xfrm>
              <a:prstGeom prst="rect">
                <a:avLst/>
              </a:prstGeom>
              <a:noFill/>
            </p:spPr>
            <p:txBody>
              <a:bodyPr wrap="none" lIns="0" rIns="0" rtlCol="0">
                <a:noAutofit/>
              </a:bodyPr>
              <a:lstStyle>
                <a:defPPr>
                  <a:defRPr lang="en-US"/>
                </a:defPPr>
                <a:lvl1pPr>
                  <a:defRPr sz="1000"/>
                </a:lvl1pPr>
              </a:lstStyle>
              <a:p>
                <a:r>
                  <a:rPr lang="en-US" dirty="0"/>
                  <a:t>Excellent</a:t>
                </a:r>
              </a:p>
            </p:txBody>
          </p:sp>
        </p:grpSp>
      </p:grpSp>
    </p:spTree>
    <p:extLst>
      <p:ext uri="{BB962C8B-B14F-4D97-AF65-F5344CB8AC3E}">
        <p14:creationId xmlns:p14="http://schemas.microsoft.com/office/powerpoint/2010/main" val="175801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bwMode="gray"/>
        <p:txBody>
          <a:bodyPr/>
          <a:lstStyle/>
          <a:p>
            <a:r>
              <a:rPr lang="en-US" dirty="0" smtClean="0"/>
              <a:t>Figure 3</a:t>
            </a:r>
            <a:endParaRPr lang="en-US" dirty="0"/>
          </a:p>
        </p:txBody>
      </p:sp>
      <p:grpSp>
        <p:nvGrpSpPr>
          <p:cNvPr id="2" name="Group 1"/>
          <p:cNvGrpSpPr/>
          <p:nvPr/>
        </p:nvGrpSpPr>
        <p:grpSpPr>
          <a:xfrm>
            <a:off x="3147060" y="1492182"/>
            <a:ext cx="5897880" cy="3293443"/>
            <a:chOff x="3147060" y="1492182"/>
            <a:chExt cx="5897880" cy="3293443"/>
          </a:xfrm>
        </p:grpSpPr>
        <p:grpSp>
          <p:nvGrpSpPr>
            <p:cNvPr id="8" name="Group 7"/>
            <p:cNvGrpSpPr/>
            <p:nvPr/>
          </p:nvGrpSpPr>
          <p:grpSpPr bwMode="gray">
            <a:xfrm>
              <a:off x="3147060" y="1492182"/>
              <a:ext cx="5897880" cy="3293443"/>
              <a:chOff x="3147060" y="755582"/>
              <a:chExt cx="5897880" cy="3293443"/>
            </a:xfrm>
          </p:grpSpPr>
          <p:grpSp>
            <p:nvGrpSpPr>
              <p:cNvPr id="166" name="Group 165">
                <a:extLst>
                  <a:ext uri="{FF2B5EF4-FFF2-40B4-BE49-F238E27FC236}">
                    <a16:creationId xmlns:a16="http://schemas.microsoft.com/office/drawing/2014/main" xmlns="" id="{BBFF993A-B2A9-413C-B799-9C3160E088D5}"/>
                  </a:ext>
                </a:extLst>
              </p:cNvPr>
              <p:cNvGrpSpPr/>
              <p:nvPr/>
            </p:nvGrpSpPr>
            <p:grpSpPr bwMode="gray">
              <a:xfrm>
                <a:off x="3147060" y="755582"/>
                <a:ext cx="5897880" cy="3293443"/>
                <a:chOff x="3145917" y="1161418"/>
                <a:chExt cx="5897880" cy="3293443"/>
              </a:xfrm>
              <a:noFill/>
            </p:grpSpPr>
            <p:sp>
              <p:nvSpPr>
                <p:cNvPr id="174" name="Rectangle 173">
                  <a:extLst>
                    <a:ext uri="{FF2B5EF4-FFF2-40B4-BE49-F238E27FC236}">
                      <a16:creationId xmlns:a16="http://schemas.microsoft.com/office/drawing/2014/main" xmlns="" id="{8D1F785B-54F8-412C-9750-5913930BB648}"/>
                    </a:ext>
                  </a:extLst>
                </p:cNvPr>
                <p:cNvSpPr/>
                <p:nvPr/>
              </p:nvSpPr>
              <p:spPr bwMode="gray">
                <a:xfrm>
                  <a:off x="3145917" y="1161418"/>
                  <a:ext cx="5897880" cy="3293443"/>
                </a:xfrm>
                <a:prstGeom prst="rect">
                  <a:avLst/>
                </a:prstGeom>
                <a:grp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75" name="Rectangle 174">
                  <a:extLst>
                    <a:ext uri="{FF2B5EF4-FFF2-40B4-BE49-F238E27FC236}">
                      <a16:creationId xmlns:a16="http://schemas.microsoft.com/office/drawing/2014/main" xmlns="" id="{76AE9257-EFFB-41C5-939A-69E725440D38}"/>
                    </a:ext>
                  </a:extLst>
                </p:cNvPr>
                <p:cNvSpPr/>
                <p:nvPr/>
              </p:nvSpPr>
              <p:spPr bwMode="gray">
                <a:xfrm>
                  <a:off x="7921374" y="4239417"/>
                  <a:ext cx="1122423" cy="215444"/>
                </a:xfrm>
                <a:prstGeom prst="rect">
                  <a:avLst/>
                </a:prstGeom>
                <a:grpFill/>
              </p:spPr>
              <p:txBody>
                <a:bodyPr wrap="none" lIns="91440" rIns="91440" anchor="b">
                  <a:spAutoFit/>
                </a:bodyPr>
                <a:lstStyle/>
                <a:p>
                  <a:pPr marL="0" marR="0" algn="r">
                    <a:spcBef>
                      <a:spcPts val="0"/>
                    </a:spcBef>
                    <a:spcAft>
                      <a:spcPts val="0"/>
                    </a:spcAft>
                  </a:pPr>
                  <a:r>
                    <a:rPr lang="en-US" sz="800" dirty="0">
                      <a:solidFill>
                        <a:srgbClr val="979D9D"/>
                      </a:solidFill>
                      <a:latin typeface="Arial" panose="020B0604020202020204" pitchFamily="34" charset="0"/>
                      <a:ea typeface="Calibri" panose="020F0502020204030204" pitchFamily="34" charset="0"/>
                      <a:cs typeface="Times New Roman" panose="02020603050405020304" pitchFamily="18" charset="0"/>
                    </a:rPr>
                    <a:t>© </a:t>
                  </a:r>
                  <a:r>
                    <a:rPr lang="en-US" sz="800" dirty="0" smtClean="0">
                      <a:solidFill>
                        <a:srgbClr val="979D9D"/>
                      </a:solidFill>
                      <a:latin typeface="Arial" panose="020B0604020202020204" pitchFamily="34" charset="0"/>
                      <a:ea typeface="Calibri" panose="020F0502020204030204" pitchFamily="34" charset="0"/>
                      <a:cs typeface="Times New Roman" panose="02020603050405020304" pitchFamily="18" charset="0"/>
                    </a:rPr>
                    <a:t>2019 </a:t>
                  </a:r>
                  <a:r>
                    <a:rPr lang="en-US" sz="800" dirty="0">
                      <a:solidFill>
                        <a:srgbClr val="979D9D"/>
                      </a:solidFill>
                      <a:latin typeface="Arial" panose="020B0604020202020204" pitchFamily="34" charset="0"/>
                      <a:ea typeface="Calibri" panose="020F0502020204030204" pitchFamily="34" charset="0"/>
                      <a:cs typeface="Times New Roman" panose="02020603050405020304" pitchFamily="18" charset="0"/>
                    </a:rPr>
                    <a:t>Gartner, Inc.</a:t>
                  </a:r>
                  <a:endParaRPr lang="en-US" sz="1100" dirty="0">
                    <a:solidFill>
                      <a:srgbClr val="979D9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3" name="TextBox 182">
                  <a:extLst>
                    <a:ext uri="{FF2B5EF4-FFF2-40B4-BE49-F238E27FC236}">
                      <a16:creationId xmlns:a16="http://schemas.microsoft.com/office/drawing/2014/main" xmlns="" id="{B6947DC9-1CAB-437C-82D7-D9D776F6F514}"/>
                    </a:ext>
                  </a:extLst>
                </p:cNvPr>
                <p:cNvSpPr txBox="1"/>
                <p:nvPr/>
              </p:nvSpPr>
              <p:spPr bwMode="gray">
                <a:xfrm>
                  <a:off x="3154384" y="4239417"/>
                  <a:ext cx="1107831" cy="215444"/>
                </a:xfrm>
                <a:prstGeom prst="rect">
                  <a:avLst/>
                </a:prstGeom>
                <a:grpFill/>
              </p:spPr>
              <p:txBody>
                <a:bodyPr wrap="square" lIns="91440" rIns="91440" rtlCol="0" anchor="b">
                  <a:spAutoFit/>
                </a:bodyPr>
                <a:lstStyle/>
                <a:p>
                  <a:pPr algn="l">
                    <a:lnSpc>
                      <a:spcPct val="100000"/>
                    </a:lnSpc>
                    <a:spcBef>
                      <a:spcPts val="0"/>
                    </a:spcBef>
                    <a:spcAft>
                      <a:spcPts val="0"/>
                    </a:spcAft>
                  </a:pPr>
                  <a:r>
                    <a:rPr lang="en-US" sz="800" dirty="0" smtClean="0">
                      <a:solidFill>
                        <a:srgbClr val="979D9D"/>
                      </a:solidFill>
                    </a:rPr>
                    <a:t>ID</a:t>
                  </a:r>
                  <a:r>
                    <a:rPr lang="en-US" sz="800" dirty="0">
                      <a:solidFill>
                        <a:srgbClr val="979D9D"/>
                      </a:solidFill>
                    </a:rPr>
                    <a:t>: </a:t>
                  </a:r>
                  <a:r>
                    <a:rPr lang="en-US" sz="800" dirty="0" smtClean="0">
                      <a:solidFill>
                        <a:srgbClr val="979D9D"/>
                      </a:solidFill>
                    </a:rPr>
                    <a:t>379554</a:t>
                  </a:r>
                  <a:endParaRPr lang="en-US" sz="800" dirty="0">
                    <a:solidFill>
                      <a:srgbClr val="979D9D"/>
                    </a:solidFill>
                  </a:endParaRPr>
                </a:p>
              </p:txBody>
            </p:sp>
            <p:sp>
              <p:nvSpPr>
                <p:cNvPr id="184" name="TextBox 183">
                  <a:extLst>
                    <a:ext uri="{FF2B5EF4-FFF2-40B4-BE49-F238E27FC236}">
                      <a16:creationId xmlns:a16="http://schemas.microsoft.com/office/drawing/2014/main" xmlns="" id="{BE363401-C2D9-4DCF-B2EA-DF4F9FD6C80E}"/>
                    </a:ext>
                  </a:extLst>
                </p:cNvPr>
                <p:cNvSpPr txBox="1"/>
                <p:nvPr/>
              </p:nvSpPr>
              <p:spPr bwMode="gray">
                <a:xfrm>
                  <a:off x="3154384" y="1169885"/>
                  <a:ext cx="4270485" cy="353943"/>
                </a:xfrm>
                <a:prstGeom prst="rect">
                  <a:avLst/>
                </a:prstGeom>
                <a:grpFill/>
              </p:spPr>
              <p:txBody>
                <a:bodyPr wrap="square" lIns="91440" tIns="91440" rIns="91440" rtlCol="0">
                  <a:spAutoFit/>
                </a:bodyPr>
                <a:lstStyle/>
                <a:p>
                  <a:r>
                    <a:rPr lang="en-US" sz="1400" b="1" dirty="0"/>
                    <a:t>Logical Flows of Data in Application Integration</a:t>
                  </a:r>
                  <a:endParaRPr lang="en-US" sz="1200" dirty="0"/>
                </a:p>
              </p:txBody>
            </p:sp>
          </p:grpSp>
          <p:grpSp>
            <p:nvGrpSpPr>
              <p:cNvPr id="7" name="Group 6"/>
              <p:cNvGrpSpPr/>
              <p:nvPr/>
            </p:nvGrpSpPr>
            <p:grpSpPr bwMode="gray">
              <a:xfrm>
                <a:off x="3321804" y="1242609"/>
                <a:ext cx="5548392" cy="2487785"/>
                <a:chOff x="3405109" y="1242609"/>
                <a:chExt cx="5548392" cy="2487785"/>
              </a:xfrm>
            </p:grpSpPr>
            <p:sp>
              <p:nvSpPr>
                <p:cNvPr id="49" name="TextBox 48">
                  <a:extLst>
                    <a:ext uri="{FF2B5EF4-FFF2-40B4-BE49-F238E27FC236}">
                      <a16:creationId xmlns:a16="http://schemas.microsoft.com/office/drawing/2014/main" xmlns="" id="{A29C5644-3B94-417D-9207-07F579206B9D}"/>
                    </a:ext>
                  </a:extLst>
                </p:cNvPr>
                <p:cNvSpPr txBox="1"/>
                <p:nvPr/>
              </p:nvSpPr>
              <p:spPr bwMode="gray">
                <a:xfrm>
                  <a:off x="3540617" y="1700333"/>
                  <a:ext cx="327013" cy="215444"/>
                </a:xfrm>
                <a:prstGeom prst="rect">
                  <a:avLst/>
                </a:prstGeom>
                <a:noFill/>
                <a:ln>
                  <a:noFill/>
                </a:ln>
              </p:spPr>
              <p:txBody>
                <a:bodyPr wrap="none" lIns="0" rIns="0" rtlCol="0">
                  <a:spAutoFit/>
                </a:bodyPr>
                <a:lstStyle/>
                <a:p>
                  <a:pPr algn="ctr"/>
                  <a:r>
                    <a:rPr lang="en-US" sz="800" dirty="0"/>
                    <a:t>Source</a:t>
                  </a:r>
                  <a:endParaRPr lang="en-US" sz="1050" dirty="0"/>
                </a:p>
              </p:txBody>
            </p:sp>
            <p:sp>
              <p:nvSpPr>
                <p:cNvPr id="50" name="TextBox 49">
                  <a:extLst>
                    <a:ext uri="{FF2B5EF4-FFF2-40B4-BE49-F238E27FC236}">
                      <a16:creationId xmlns:a16="http://schemas.microsoft.com/office/drawing/2014/main" xmlns="" id="{A6B08C29-5985-4E9B-8FD4-FE4E4C343CC0}"/>
                    </a:ext>
                  </a:extLst>
                </p:cNvPr>
                <p:cNvSpPr txBox="1"/>
                <p:nvPr/>
              </p:nvSpPr>
              <p:spPr bwMode="gray">
                <a:xfrm>
                  <a:off x="3571838" y="3489819"/>
                  <a:ext cx="298159" cy="215444"/>
                </a:xfrm>
                <a:prstGeom prst="rect">
                  <a:avLst/>
                </a:prstGeom>
                <a:noFill/>
              </p:spPr>
              <p:txBody>
                <a:bodyPr wrap="none" lIns="0" rIns="0" rtlCol="0">
                  <a:spAutoFit/>
                </a:bodyPr>
                <a:lstStyle/>
                <a:p>
                  <a:pPr algn="ctr"/>
                  <a:r>
                    <a:rPr lang="en-US" sz="800" dirty="0"/>
                    <a:t>Target</a:t>
                  </a:r>
                  <a:endParaRPr lang="en-US" sz="1050" dirty="0"/>
                </a:p>
              </p:txBody>
            </p:sp>
            <p:sp>
              <p:nvSpPr>
                <p:cNvPr id="45" name="TextBox 44">
                  <a:extLst>
                    <a:ext uri="{FF2B5EF4-FFF2-40B4-BE49-F238E27FC236}">
                      <a16:creationId xmlns:a16="http://schemas.microsoft.com/office/drawing/2014/main" xmlns="" id="{3CB7189C-C951-48F9-9436-A3B6ED78D4AF}"/>
                    </a:ext>
                  </a:extLst>
                </p:cNvPr>
                <p:cNvSpPr txBox="1"/>
                <p:nvPr/>
              </p:nvSpPr>
              <p:spPr bwMode="gray">
                <a:xfrm>
                  <a:off x="3405109" y="1242609"/>
                  <a:ext cx="626774" cy="430887"/>
                </a:xfrm>
                <a:prstGeom prst="rect">
                  <a:avLst/>
                </a:prstGeom>
                <a:noFill/>
              </p:spPr>
              <p:txBody>
                <a:bodyPr wrap="none" lIns="0" rIns="0" rtlCol="0">
                  <a:spAutoFit/>
                </a:bodyPr>
                <a:lstStyle/>
                <a:p>
                  <a:pPr algn="ctr"/>
                  <a:r>
                    <a:rPr lang="en-US" sz="1100" dirty="0" smtClean="0"/>
                    <a:t>One-Time</a:t>
                  </a:r>
                  <a:br>
                    <a:rPr lang="en-US" sz="1100" dirty="0" smtClean="0"/>
                  </a:br>
                  <a:r>
                    <a:rPr lang="en-US" sz="1100" dirty="0" smtClean="0"/>
                    <a:t>Move</a:t>
                  </a:r>
                  <a:endParaRPr lang="en-US" sz="1100" dirty="0"/>
                </a:p>
              </p:txBody>
            </p:sp>
            <p:sp>
              <p:nvSpPr>
                <p:cNvPr id="57" name="TextBox 56">
                  <a:extLst>
                    <a:ext uri="{FF2B5EF4-FFF2-40B4-BE49-F238E27FC236}">
                      <a16:creationId xmlns:a16="http://schemas.microsoft.com/office/drawing/2014/main" xmlns="" id="{DED1669B-9043-422E-86E6-D25373EA1C7A}"/>
                    </a:ext>
                  </a:extLst>
                </p:cNvPr>
                <p:cNvSpPr txBox="1"/>
                <p:nvPr/>
              </p:nvSpPr>
              <p:spPr bwMode="gray">
                <a:xfrm>
                  <a:off x="4292909" y="1700333"/>
                  <a:ext cx="327013" cy="215444"/>
                </a:xfrm>
                <a:prstGeom prst="rect">
                  <a:avLst/>
                </a:prstGeom>
                <a:noFill/>
                <a:ln>
                  <a:noFill/>
                </a:ln>
              </p:spPr>
              <p:txBody>
                <a:bodyPr wrap="none" lIns="0" rIns="0" rtlCol="0">
                  <a:spAutoFit/>
                </a:bodyPr>
                <a:lstStyle/>
                <a:p>
                  <a:pPr algn="ctr"/>
                  <a:r>
                    <a:rPr lang="en-US" sz="800" dirty="0"/>
                    <a:t>Source</a:t>
                  </a:r>
                </a:p>
              </p:txBody>
            </p:sp>
            <p:sp>
              <p:nvSpPr>
                <p:cNvPr id="58" name="TextBox 57">
                  <a:extLst>
                    <a:ext uri="{FF2B5EF4-FFF2-40B4-BE49-F238E27FC236}">
                      <a16:creationId xmlns:a16="http://schemas.microsoft.com/office/drawing/2014/main" xmlns="" id="{9D2FCE4B-7ED4-4069-8EC3-7AD83D67E836}"/>
                    </a:ext>
                  </a:extLst>
                </p:cNvPr>
                <p:cNvSpPr txBox="1"/>
                <p:nvPr/>
              </p:nvSpPr>
              <p:spPr bwMode="gray">
                <a:xfrm>
                  <a:off x="4307336" y="3480301"/>
                  <a:ext cx="298159" cy="215444"/>
                </a:xfrm>
                <a:prstGeom prst="rect">
                  <a:avLst/>
                </a:prstGeom>
                <a:noFill/>
              </p:spPr>
              <p:txBody>
                <a:bodyPr wrap="none" lIns="0" rIns="0" rtlCol="0">
                  <a:spAutoFit/>
                </a:bodyPr>
                <a:lstStyle/>
                <a:p>
                  <a:pPr algn="ctr"/>
                  <a:r>
                    <a:rPr lang="en-US" sz="800" dirty="0"/>
                    <a:t>Target</a:t>
                  </a:r>
                  <a:endParaRPr lang="en-US" sz="1050" dirty="0"/>
                </a:p>
              </p:txBody>
            </p:sp>
            <p:sp>
              <p:nvSpPr>
                <p:cNvPr id="53" name="TextBox 52">
                  <a:extLst>
                    <a:ext uri="{FF2B5EF4-FFF2-40B4-BE49-F238E27FC236}">
                      <a16:creationId xmlns:a16="http://schemas.microsoft.com/office/drawing/2014/main" xmlns="" id="{B03338D3-0331-40E1-8A4F-BF21F1AEE525}"/>
                    </a:ext>
                  </a:extLst>
                </p:cNvPr>
                <p:cNvSpPr txBox="1"/>
                <p:nvPr/>
              </p:nvSpPr>
              <p:spPr bwMode="gray">
                <a:xfrm>
                  <a:off x="4156109" y="1242609"/>
                  <a:ext cx="594714" cy="430887"/>
                </a:xfrm>
                <a:prstGeom prst="rect">
                  <a:avLst/>
                </a:prstGeom>
                <a:noFill/>
              </p:spPr>
              <p:txBody>
                <a:bodyPr wrap="none" lIns="0" rIns="0" rtlCol="0">
                  <a:spAutoFit/>
                </a:bodyPr>
                <a:lstStyle/>
                <a:p>
                  <a:pPr algn="ctr"/>
                  <a:r>
                    <a:rPr lang="en-US" sz="1100" dirty="0" smtClean="0"/>
                    <a:t>One-Way</a:t>
                  </a:r>
                  <a:br>
                    <a:rPr lang="en-US" sz="1100" dirty="0" smtClean="0"/>
                  </a:br>
                  <a:r>
                    <a:rPr lang="en-US" sz="1100" dirty="0" smtClean="0"/>
                    <a:t>Sync</a:t>
                  </a:r>
                  <a:endParaRPr lang="en-US" sz="1100" dirty="0"/>
                </a:p>
              </p:txBody>
            </p:sp>
            <p:sp>
              <p:nvSpPr>
                <p:cNvPr id="66" name="TextBox 65">
                  <a:extLst>
                    <a:ext uri="{FF2B5EF4-FFF2-40B4-BE49-F238E27FC236}">
                      <a16:creationId xmlns:a16="http://schemas.microsoft.com/office/drawing/2014/main" xmlns="" id="{3D64DD8F-4C15-401D-B03A-2C4E26380B1B}"/>
                    </a:ext>
                  </a:extLst>
                </p:cNvPr>
                <p:cNvSpPr txBox="1"/>
                <p:nvPr/>
              </p:nvSpPr>
              <p:spPr bwMode="gray">
                <a:xfrm>
                  <a:off x="5044535" y="1700333"/>
                  <a:ext cx="327013" cy="215444"/>
                </a:xfrm>
                <a:prstGeom prst="rect">
                  <a:avLst/>
                </a:prstGeom>
                <a:noFill/>
                <a:ln>
                  <a:noFill/>
                </a:ln>
              </p:spPr>
              <p:txBody>
                <a:bodyPr wrap="none" lIns="0" rIns="0" rtlCol="0">
                  <a:spAutoFit/>
                </a:bodyPr>
                <a:lstStyle/>
                <a:p>
                  <a:pPr algn="ctr"/>
                  <a:r>
                    <a:rPr lang="en-US" sz="800" dirty="0"/>
                    <a:t>Source</a:t>
                  </a:r>
                  <a:endParaRPr lang="en-US" sz="1050" dirty="0"/>
                </a:p>
              </p:txBody>
            </p:sp>
            <p:sp>
              <p:nvSpPr>
                <p:cNvPr id="67" name="TextBox 66">
                  <a:extLst>
                    <a:ext uri="{FF2B5EF4-FFF2-40B4-BE49-F238E27FC236}">
                      <a16:creationId xmlns:a16="http://schemas.microsoft.com/office/drawing/2014/main" xmlns="" id="{CEB8AC78-7BD0-44C2-828B-757A43EEDC9A}"/>
                    </a:ext>
                  </a:extLst>
                </p:cNvPr>
                <p:cNvSpPr txBox="1"/>
                <p:nvPr/>
              </p:nvSpPr>
              <p:spPr bwMode="gray">
                <a:xfrm>
                  <a:off x="5048013" y="3488601"/>
                  <a:ext cx="327013" cy="215444"/>
                </a:xfrm>
                <a:prstGeom prst="rect">
                  <a:avLst/>
                </a:prstGeom>
                <a:noFill/>
              </p:spPr>
              <p:txBody>
                <a:bodyPr wrap="none" lIns="0" rIns="0" rtlCol="0">
                  <a:spAutoFit/>
                </a:bodyPr>
                <a:lstStyle/>
                <a:p>
                  <a:pPr algn="ctr"/>
                  <a:r>
                    <a:rPr lang="en-US" sz="800" dirty="0"/>
                    <a:t>Source</a:t>
                  </a:r>
                  <a:endParaRPr lang="en-US" sz="1050" dirty="0"/>
                </a:p>
              </p:txBody>
            </p:sp>
            <p:sp>
              <p:nvSpPr>
                <p:cNvPr id="61" name="TextBox 60">
                  <a:extLst>
                    <a:ext uri="{FF2B5EF4-FFF2-40B4-BE49-F238E27FC236}">
                      <a16:creationId xmlns:a16="http://schemas.microsoft.com/office/drawing/2014/main" xmlns="" id="{78E8D8D2-D5F0-4EC6-B995-8FE80CC1A7EE}"/>
                    </a:ext>
                  </a:extLst>
                </p:cNvPr>
                <p:cNvSpPr txBox="1"/>
                <p:nvPr/>
              </p:nvSpPr>
              <p:spPr bwMode="gray">
                <a:xfrm>
                  <a:off x="4909884" y="1250909"/>
                  <a:ext cx="596317" cy="430887"/>
                </a:xfrm>
                <a:prstGeom prst="rect">
                  <a:avLst/>
                </a:prstGeom>
                <a:noFill/>
              </p:spPr>
              <p:txBody>
                <a:bodyPr wrap="none" lIns="0" rIns="0" rtlCol="0">
                  <a:spAutoFit/>
                </a:bodyPr>
                <a:lstStyle/>
                <a:p>
                  <a:pPr algn="ctr"/>
                  <a:r>
                    <a:rPr lang="en-US" sz="1100" dirty="0" smtClean="0"/>
                    <a:t>Two-Way</a:t>
                  </a:r>
                  <a:br>
                    <a:rPr lang="en-US" sz="1100" dirty="0" smtClean="0"/>
                  </a:br>
                  <a:r>
                    <a:rPr lang="en-US" sz="1100" dirty="0" smtClean="0"/>
                    <a:t>Sync</a:t>
                  </a:r>
                  <a:endParaRPr lang="en-US" sz="1100" dirty="0"/>
                </a:p>
              </p:txBody>
            </p:sp>
            <p:sp>
              <p:nvSpPr>
                <p:cNvPr id="78" name="TextBox 77">
                  <a:extLst>
                    <a:ext uri="{FF2B5EF4-FFF2-40B4-BE49-F238E27FC236}">
                      <a16:creationId xmlns:a16="http://schemas.microsoft.com/office/drawing/2014/main" xmlns="" id="{81B4E59C-0B0D-4AB9-A212-AABC7BC515D0}"/>
                    </a:ext>
                  </a:extLst>
                </p:cNvPr>
                <p:cNvSpPr txBox="1"/>
                <p:nvPr/>
              </p:nvSpPr>
              <p:spPr bwMode="gray">
                <a:xfrm>
                  <a:off x="6333821" y="1700333"/>
                  <a:ext cx="327013" cy="215444"/>
                </a:xfrm>
                <a:prstGeom prst="rect">
                  <a:avLst/>
                </a:prstGeom>
                <a:noFill/>
                <a:ln>
                  <a:noFill/>
                </a:ln>
              </p:spPr>
              <p:txBody>
                <a:bodyPr wrap="none" lIns="0" rIns="0" rtlCol="0">
                  <a:spAutoFit/>
                </a:bodyPr>
                <a:lstStyle/>
                <a:p>
                  <a:pPr algn="ctr"/>
                  <a:r>
                    <a:rPr lang="en-US" sz="800" dirty="0"/>
                    <a:t>Source</a:t>
                  </a:r>
                  <a:endParaRPr lang="en-US" sz="1050" dirty="0"/>
                </a:p>
              </p:txBody>
            </p:sp>
            <p:sp>
              <p:nvSpPr>
                <p:cNvPr id="79" name="TextBox 78">
                  <a:extLst>
                    <a:ext uri="{FF2B5EF4-FFF2-40B4-BE49-F238E27FC236}">
                      <a16:creationId xmlns:a16="http://schemas.microsoft.com/office/drawing/2014/main" xmlns="" id="{7FDA80A4-9C02-4CBB-A2AD-569951CD55BA}"/>
                    </a:ext>
                  </a:extLst>
                </p:cNvPr>
                <p:cNvSpPr txBox="1"/>
                <p:nvPr/>
              </p:nvSpPr>
              <p:spPr bwMode="gray">
                <a:xfrm>
                  <a:off x="6232816" y="3514950"/>
                  <a:ext cx="527387" cy="215444"/>
                </a:xfrm>
                <a:prstGeom prst="rect">
                  <a:avLst/>
                </a:prstGeom>
                <a:noFill/>
              </p:spPr>
              <p:txBody>
                <a:bodyPr wrap="none" lIns="0" rIns="0" rtlCol="0">
                  <a:spAutoFit/>
                </a:bodyPr>
                <a:lstStyle/>
                <a:p>
                  <a:pPr algn="ctr"/>
                  <a:r>
                    <a:rPr lang="en-US" sz="800" dirty="0"/>
                    <a:t>Requesters</a:t>
                  </a:r>
                  <a:endParaRPr lang="en-US" sz="1050" dirty="0"/>
                </a:p>
              </p:txBody>
            </p:sp>
            <p:sp>
              <p:nvSpPr>
                <p:cNvPr id="70" name="TextBox 69">
                  <a:extLst>
                    <a:ext uri="{FF2B5EF4-FFF2-40B4-BE49-F238E27FC236}">
                      <a16:creationId xmlns:a16="http://schemas.microsoft.com/office/drawing/2014/main" xmlns="" id="{EB53A926-1CC8-4D82-BA27-1D8E4E57E221}"/>
                    </a:ext>
                  </a:extLst>
                </p:cNvPr>
                <p:cNvSpPr txBox="1"/>
                <p:nvPr/>
              </p:nvSpPr>
              <p:spPr bwMode="gray">
                <a:xfrm>
                  <a:off x="6118665" y="1264558"/>
                  <a:ext cx="767838" cy="430887"/>
                </a:xfrm>
                <a:prstGeom prst="rect">
                  <a:avLst/>
                </a:prstGeom>
                <a:noFill/>
              </p:spPr>
              <p:txBody>
                <a:bodyPr wrap="none" lIns="0" rIns="0" rtlCol="0">
                  <a:spAutoFit/>
                </a:bodyPr>
                <a:lstStyle/>
                <a:p>
                  <a:pPr algn="ctr"/>
                  <a:r>
                    <a:rPr lang="en-US" sz="1100" dirty="0" smtClean="0"/>
                    <a:t>On-Demand</a:t>
                  </a:r>
                  <a:br>
                    <a:rPr lang="en-US" sz="1100" dirty="0" smtClean="0"/>
                  </a:br>
                  <a:r>
                    <a:rPr lang="en-US" sz="1100" dirty="0" smtClean="0"/>
                    <a:t>Data</a:t>
                  </a:r>
                  <a:endParaRPr lang="en-US" sz="1100" dirty="0"/>
                </a:p>
              </p:txBody>
            </p:sp>
            <p:grpSp>
              <p:nvGrpSpPr>
                <p:cNvPr id="5" name="Group 4"/>
                <p:cNvGrpSpPr/>
                <p:nvPr/>
              </p:nvGrpSpPr>
              <p:grpSpPr bwMode="gray">
                <a:xfrm>
                  <a:off x="3480021" y="1926101"/>
                  <a:ext cx="5473480" cy="1582498"/>
                  <a:chOff x="3480021" y="1926101"/>
                  <a:chExt cx="5473480" cy="1582498"/>
                </a:xfrm>
              </p:grpSpPr>
              <p:sp>
                <p:nvSpPr>
                  <p:cNvPr id="46" name="Oval 45">
                    <a:extLst>
                      <a:ext uri="{FF2B5EF4-FFF2-40B4-BE49-F238E27FC236}">
                        <a16:creationId xmlns:a16="http://schemas.microsoft.com/office/drawing/2014/main" xmlns="" id="{81D91181-9731-4AB5-B3A4-E023FF5AB910}"/>
                      </a:ext>
                    </a:extLst>
                  </p:cNvPr>
                  <p:cNvSpPr/>
                  <p:nvPr/>
                </p:nvSpPr>
                <p:spPr bwMode="gray">
                  <a:xfrm>
                    <a:off x="3480021" y="1935617"/>
                    <a:ext cx="476950" cy="476950"/>
                  </a:xfrm>
                  <a:prstGeom prst="ellipse">
                    <a:avLst/>
                  </a:prstGeom>
                  <a:ln w="28575">
                    <a:solidFill>
                      <a:srgbClr val="002856"/>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0" tIns="45720" rIns="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sp>
                <p:nvSpPr>
                  <p:cNvPr id="47" name="Rectangle 46">
                    <a:extLst>
                      <a:ext uri="{FF2B5EF4-FFF2-40B4-BE49-F238E27FC236}">
                        <a16:creationId xmlns:a16="http://schemas.microsoft.com/office/drawing/2014/main" xmlns="" id="{7D44941D-E1CE-4975-BF15-76BF3EEE650F}"/>
                      </a:ext>
                    </a:extLst>
                  </p:cNvPr>
                  <p:cNvSpPr/>
                  <p:nvPr/>
                </p:nvSpPr>
                <p:spPr bwMode="gray">
                  <a:xfrm>
                    <a:off x="3503206" y="3019216"/>
                    <a:ext cx="437204" cy="437205"/>
                  </a:xfrm>
                  <a:prstGeom prst="rect">
                    <a:avLst/>
                  </a:prstGeom>
                  <a:ln w="28575">
                    <a:solidFill>
                      <a:srgbClr val="002856"/>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0" tIns="45720" rIns="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cxnSp>
                <p:nvCxnSpPr>
                  <p:cNvPr id="48" name="Straight Arrow Connector 47">
                    <a:extLst>
                      <a:ext uri="{FF2B5EF4-FFF2-40B4-BE49-F238E27FC236}">
                        <a16:creationId xmlns:a16="http://schemas.microsoft.com/office/drawing/2014/main" xmlns="" id="{99A6E437-9D54-4A9C-8DCB-1BB7A0A2E23C}"/>
                      </a:ext>
                    </a:extLst>
                  </p:cNvPr>
                  <p:cNvCxnSpPr>
                    <a:stCxn id="46" idx="4"/>
                    <a:endCxn id="47" idx="0"/>
                  </p:cNvCxnSpPr>
                  <p:nvPr/>
                </p:nvCxnSpPr>
                <p:spPr bwMode="gray">
                  <a:xfrm>
                    <a:off x="3718496" y="2412568"/>
                    <a:ext cx="3312" cy="606649"/>
                  </a:xfrm>
                  <a:prstGeom prst="straightConnector1">
                    <a:avLst/>
                  </a:prstGeom>
                  <a:solidFill>
                    <a:srgbClr val="00529B"/>
                  </a:solidFill>
                  <a:ln w="38100" cap="flat" cmpd="sng" algn="ctr">
                    <a:solidFill>
                      <a:srgbClr val="002856"/>
                    </a:solidFill>
                    <a:prstDash val="sysDot"/>
                    <a:round/>
                    <a:headEnd type="none" w="med" len="med"/>
                    <a:tailEnd type="triangle"/>
                  </a:ln>
                  <a:effectLst/>
                </p:spPr>
              </p:cxnSp>
              <p:sp>
                <p:nvSpPr>
                  <p:cNvPr id="54" name="Oval 53">
                    <a:extLst>
                      <a:ext uri="{FF2B5EF4-FFF2-40B4-BE49-F238E27FC236}">
                        <a16:creationId xmlns:a16="http://schemas.microsoft.com/office/drawing/2014/main" xmlns="" id="{C41ED429-6490-496D-A41E-0D0C64CBE7F4}"/>
                      </a:ext>
                    </a:extLst>
                  </p:cNvPr>
                  <p:cNvSpPr/>
                  <p:nvPr/>
                </p:nvSpPr>
                <p:spPr bwMode="gray">
                  <a:xfrm>
                    <a:off x="4214991" y="1926101"/>
                    <a:ext cx="476950" cy="476950"/>
                  </a:xfrm>
                  <a:prstGeom prst="ellipse">
                    <a:avLst/>
                  </a:prstGeom>
                  <a:ln w="28575">
                    <a:solidFill>
                      <a:srgbClr val="002856"/>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0" tIns="45720" rIns="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cxnSp>
                <p:nvCxnSpPr>
                  <p:cNvPr id="55" name="Straight Arrow Connector 54">
                    <a:extLst>
                      <a:ext uri="{FF2B5EF4-FFF2-40B4-BE49-F238E27FC236}">
                        <a16:creationId xmlns:a16="http://schemas.microsoft.com/office/drawing/2014/main" xmlns="" id="{FAE4AD92-80FC-43DE-BD61-1908DCE43417}"/>
                      </a:ext>
                    </a:extLst>
                  </p:cNvPr>
                  <p:cNvCxnSpPr>
                    <a:cxnSpLocks/>
                    <a:stCxn id="54" idx="4"/>
                  </p:cNvCxnSpPr>
                  <p:nvPr/>
                </p:nvCxnSpPr>
                <p:spPr bwMode="gray">
                  <a:xfrm>
                    <a:off x="4453466" y="2403051"/>
                    <a:ext cx="0" cy="606649"/>
                  </a:xfrm>
                  <a:prstGeom prst="straightConnector1">
                    <a:avLst/>
                  </a:prstGeom>
                  <a:solidFill>
                    <a:srgbClr val="00529B"/>
                  </a:solidFill>
                  <a:ln w="38100" cap="flat" cmpd="sng" algn="ctr">
                    <a:solidFill>
                      <a:srgbClr val="002856"/>
                    </a:solidFill>
                    <a:prstDash val="solid"/>
                    <a:round/>
                    <a:headEnd type="none" w="med" len="med"/>
                    <a:tailEnd type="triangle"/>
                  </a:ln>
                  <a:effectLst/>
                </p:spPr>
              </p:cxnSp>
              <p:sp>
                <p:nvSpPr>
                  <p:cNvPr id="62" name="Oval 61">
                    <a:extLst>
                      <a:ext uri="{FF2B5EF4-FFF2-40B4-BE49-F238E27FC236}">
                        <a16:creationId xmlns:a16="http://schemas.microsoft.com/office/drawing/2014/main" xmlns="" id="{2A9EF190-4AE7-4C20-ACD5-4790D8DE89ED}"/>
                      </a:ext>
                    </a:extLst>
                  </p:cNvPr>
                  <p:cNvSpPr/>
                  <p:nvPr/>
                </p:nvSpPr>
                <p:spPr bwMode="gray">
                  <a:xfrm>
                    <a:off x="4969567" y="1934401"/>
                    <a:ext cx="476950" cy="476950"/>
                  </a:xfrm>
                  <a:prstGeom prst="ellipse">
                    <a:avLst/>
                  </a:prstGeom>
                  <a:ln w="28575">
                    <a:solidFill>
                      <a:srgbClr val="002856"/>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0" tIns="45720" rIns="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sp>
                <p:nvSpPr>
                  <p:cNvPr id="63" name="Oval 62">
                    <a:extLst>
                      <a:ext uri="{FF2B5EF4-FFF2-40B4-BE49-F238E27FC236}">
                        <a16:creationId xmlns:a16="http://schemas.microsoft.com/office/drawing/2014/main" xmlns="" id="{5318C55A-854D-4149-9760-D0858696CE9E}"/>
                      </a:ext>
                    </a:extLst>
                  </p:cNvPr>
                  <p:cNvSpPr/>
                  <p:nvPr/>
                </p:nvSpPr>
                <p:spPr bwMode="gray">
                  <a:xfrm>
                    <a:off x="4969567" y="3018000"/>
                    <a:ext cx="476950" cy="476950"/>
                  </a:xfrm>
                  <a:prstGeom prst="ellipse">
                    <a:avLst/>
                  </a:prstGeom>
                  <a:ln w="28575">
                    <a:solidFill>
                      <a:srgbClr val="002856"/>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0" tIns="45720" rIns="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sp>
                <p:nvSpPr>
                  <p:cNvPr id="64" name="Freeform: Shape 235">
                    <a:extLst>
                      <a:ext uri="{FF2B5EF4-FFF2-40B4-BE49-F238E27FC236}">
                        <a16:creationId xmlns:a16="http://schemas.microsoft.com/office/drawing/2014/main" xmlns="" id="{E69BC88B-8BFA-4437-91E8-D9169D63ADF7}"/>
                      </a:ext>
                    </a:extLst>
                  </p:cNvPr>
                  <p:cNvSpPr/>
                  <p:nvPr/>
                </p:nvSpPr>
                <p:spPr bwMode="gray">
                  <a:xfrm>
                    <a:off x="5270822" y="2395881"/>
                    <a:ext cx="122097" cy="638680"/>
                  </a:xfrm>
                  <a:custGeom>
                    <a:avLst/>
                    <a:gdLst>
                      <a:gd name="connsiteX0" fmla="*/ 0 w 229899"/>
                      <a:gd name="connsiteY0" fmla="*/ 0 h 790575"/>
                      <a:gd name="connsiteX1" fmla="*/ 228600 w 229899"/>
                      <a:gd name="connsiteY1" fmla="*/ 428625 h 790575"/>
                      <a:gd name="connsiteX2" fmla="*/ 76200 w 229899"/>
                      <a:gd name="connsiteY2" fmla="*/ 790575 h 790575"/>
                      <a:gd name="connsiteX0" fmla="*/ 0 w 165145"/>
                      <a:gd name="connsiteY0" fmla="*/ 0 h 777875"/>
                      <a:gd name="connsiteX1" fmla="*/ 165100 w 165145"/>
                      <a:gd name="connsiteY1" fmla="*/ 415925 h 777875"/>
                      <a:gd name="connsiteX2" fmla="*/ 12700 w 165145"/>
                      <a:gd name="connsiteY2" fmla="*/ 777875 h 777875"/>
                      <a:gd name="connsiteX0" fmla="*/ 25400 w 152865"/>
                      <a:gd name="connsiteY0" fmla="*/ 0 h 771525"/>
                      <a:gd name="connsiteX1" fmla="*/ 152400 w 152865"/>
                      <a:gd name="connsiteY1" fmla="*/ 409575 h 771525"/>
                      <a:gd name="connsiteX2" fmla="*/ 0 w 152865"/>
                      <a:gd name="connsiteY2" fmla="*/ 771525 h 771525"/>
                      <a:gd name="connsiteX0" fmla="*/ 25400 w 190705"/>
                      <a:gd name="connsiteY0" fmla="*/ 0 h 771525"/>
                      <a:gd name="connsiteX1" fmla="*/ 190500 w 190705"/>
                      <a:gd name="connsiteY1" fmla="*/ 377825 h 771525"/>
                      <a:gd name="connsiteX2" fmla="*/ 0 w 190705"/>
                      <a:gd name="connsiteY2" fmla="*/ 771525 h 771525"/>
                      <a:gd name="connsiteX0" fmla="*/ 25400 w 140449"/>
                      <a:gd name="connsiteY0" fmla="*/ 0 h 771525"/>
                      <a:gd name="connsiteX1" fmla="*/ 139700 w 140449"/>
                      <a:gd name="connsiteY1" fmla="*/ 384493 h 771525"/>
                      <a:gd name="connsiteX2" fmla="*/ 0 w 140449"/>
                      <a:gd name="connsiteY2" fmla="*/ 771525 h 771525"/>
                    </a:gdLst>
                    <a:ahLst/>
                    <a:cxnLst>
                      <a:cxn ang="0">
                        <a:pos x="connsiteX0" y="connsiteY0"/>
                      </a:cxn>
                      <a:cxn ang="0">
                        <a:pos x="connsiteX1" y="connsiteY1"/>
                      </a:cxn>
                      <a:cxn ang="0">
                        <a:pos x="connsiteX2" y="connsiteY2"/>
                      </a:cxn>
                    </a:cxnLst>
                    <a:rect l="l" t="t" r="r" b="b"/>
                    <a:pathLst>
                      <a:path w="140449" h="771525">
                        <a:moveTo>
                          <a:pt x="25400" y="0"/>
                        </a:moveTo>
                        <a:cubicBezTo>
                          <a:pt x="133350" y="148431"/>
                          <a:pt x="143933" y="255906"/>
                          <a:pt x="139700" y="384493"/>
                        </a:cubicBezTo>
                        <a:cubicBezTo>
                          <a:pt x="135467" y="513080"/>
                          <a:pt x="82550" y="656431"/>
                          <a:pt x="0" y="771525"/>
                        </a:cubicBezTo>
                      </a:path>
                    </a:pathLst>
                  </a:custGeom>
                  <a:noFill/>
                  <a:ln w="38100" cap="flat" cmpd="sng" algn="ctr">
                    <a:solidFill>
                      <a:srgbClr val="002856"/>
                    </a:solidFill>
                    <a:prstDash val="solid"/>
                    <a:round/>
                    <a:headEnd type="none" w="med" len="med"/>
                    <a:tailEnd type="triangle" w="med" len="med"/>
                  </a:ln>
                  <a:effectLst/>
                </p:spPr>
                <p:txBody>
                  <a:bodyPr wrap="none" lIns="0" rIns="0" rtlCol="0" anchor="ctr"/>
                  <a:lstStyle/>
                  <a:p>
                    <a:pPr algn="ctr"/>
                    <a:endParaRPr lang="en-US" sz="1600" dirty="0"/>
                  </a:p>
                </p:txBody>
              </p:sp>
              <p:sp>
                <p:nvSpPr>
                  <p:cNvPr id="65" name="Freeform: Shape 236">
                    <a:extLst>
                      <a:ext uri="{FF2B5EF4-FFF2-40B4-BE49-F238E27FC236}">
                        <a16:creationId xmlns:a16="http://schemas.microsoft.com/office/drawing/2014/main" xmlns="" id="{4F2331A5-1F90-4D9E-8B73-ED418B101347}"/>
                      </a:ext>
                    </a:extLst>
                  </p:cNvPr>
                  <p:cNvSpPr/>
                  <p:nvPr/>
                </p:nvSpPr>
                <p:spPr bwMode="gray">
                  <a:xfrm rot="10800000">
                    <a:off x="5049984" y="2411349"/>
                    <a:ext cx="122097" cy="606650"/>
                  </a:xfrm>
                  <a:custGeom>
                    <a:avLst/>
                    <a:gdLst>
                      <a:gd name="connsiteX0" fmla="*/ 0 w 229899"/>
                      <a:gd name="connsiteY0" fmla="*/ 0 h 790575"/>
                      <a:gd name="connsiteX1" fmla="*/ 228600 w 229899"/>
                      <a:gd name="connsiteY1" fmla="*/ 428625 h 790575"/>
                      <a:gd name="connsiteX2" fmla="*/ 76200 w 229899"/>
                      <a:gd name="connsiteY2" fmla="*/ 790575 h 790575"/>
                      <a:gd name="connsiteX0" fmla="*/ 0 w 165145"/>
                      <a:gd name="connsiteY0" fmla="*/ 0 h 777875"/>
                      <a:gd name="connsiteX1" fmla="*/ 165100 w 165145"/>
                      <a:gd name="connsiteY1" fmla="*/ 415925 h 777875"/>
                      <a:gd name="connsiteX2" fmla="*/ 12700 w 165145"/>
                      <a:gd name="connsiteY2" fmla="*/ 777875 h 777875"/>
                      <a:gd name="connsiteX0" fmla="*/ 25400 w 152865"/>
                      <a:gd name="connsiteY0" fmla="*/ 0 h 771525"/>
                      <a:gd name="connsiteX1" fmla="*/ 152400 w 152865"/>
                      <a:gd name="connsiteY1" fmla="*/ 409575 h 771525"/>
                      <a:gd name="connsiteX2" fmla="*/ 0 w 152865"/>
                      <a:gd name="connsiteY2" fmla="*/ 771525 h 771525"/>
                      <a:gd name="connsiteX0" fmla="*/ 25400 w 190705"/>
                      <a:gd name="connsiteY0" fmla="*/ 0 h 771525"/>
                      <a:gd name="connsiteX1" fmla="*/ 190500 w 190705"/>
                      <a:gd name="connsiteY1" fmla="*/ 377825 h 771525"/>
                      <a:gd name="connsiteX2" fmla="*/ 0 w 190705"/>
                      <a:gd name="connsiteY2" fmla="*/ 771525 h 771525"/>
                      <a:gd name="connsiteX0" fmla="*/ 25400 w 140449"/>
                      <a:gd name="connsiteY0" fmla="*/ 0 h 771525"/>
                      <a:gd name="connsiteX1" fmla="*/ 139700 w 140449"/>
                      <a:gd name="connsiteY1" fmla="*/ 377825 h 771525"/>
                      <a:gd name="connsiteX2" fmla="*/ 0 w 140449"/>
                      <a:gd name="connsiteY2" fmla="*/ 771525 h 771525"/>
                    </a:gdLst>
                    <a:ahLst/>
                    <a:cxnLst>
                      <a:cxn ang="0">
                        <a:pos x="connsiteX0" y="connsiteY0"/>
                      </a:cxn>
                      <a:cxn ang="0">
                        <a:pos x="connsiteX1" y="connsiteY1"/>
                      </a:cxn>
                      <a:cxn ang="0">
                        <a:pos x="connsiteX2" y="connsiteY2"/>
                      </a:cxn>
                    </a:cxnLst>
                    <a:rect l="l" t="t" r="r" b="b"/>
                    <a:pathLst>
                      <a:path w="140449" h="771525">
                        <a:moveTo>
                          <a:pt x="25400" y="0"/>
                        </a:moveTo>
                        <a:cubicBezTo>
                          <a:pt x="133350" y="148431"/>
                          <a:pt x="143933" y="249238"/>
                          <a:pt x="139700" y="377825"/>
                        </a:cubicBezTo>
                        <a:cubicBezTo>
                          <a:pt x="135467" y="506412"/>
                          <a:pt x="82550" y="656431"/>
                          <a:pt x="0" y="771525"/>
                        </a:cubicBezTo>
                      </a:path>
                    </a:pathLst>
                  </a:custGeom>
                  <a:noFill/>
                  <a:ln w="38100" cap="flat" cmpd="sng" algn="ctr">
                    <a:solidFill>
                      <a:srgbClr val="002856"/>
                    </a:solidFill>
                    <a:prstDash val="solid"/>
                    <a:round/>
                    <a:headEnd type="none" w="med" len="med"/>
                    <a:tailEnd type="triangle" w="med" len="med"/>
                  </a:ln>
                  <a:effectLst/>
                </p:spPr>
                <p:txBody>
                  <a:bodyPr wrap="none" lIns="0" rIns="0" rtlCol="0" anchor="ctr"/>
                  <a:lstStyle/>
                  <a:p>
                    <a:pPr algn="ctr"/>
                    <a:endParaRPr lang="en-US" sz="1600" dirty="0"/>
                  </a:p>
                </p:txBody>
              </p:sp>
              <p:sp>
                <p:nvSpPr>
                  <p:cNvPr id="71" name="Oval 70">
                    <a:extLst>
                      <a:ext uri="{FF2B5EF4-FFF2-40B4-BE49-F238E27FC236}">
                        <a16:creationId xmlns:a16="http://schemas.microsoft.com/office/drawing/2014/main" xmlns="" id="{24346C47-6531-4CE4-8D21-F5E1FFE75EA7}"/>
                      </a:ext>
                    </a:extLst>
                  </p:cNvPr>
                  <p:cNvSpPr/>
                  <p:nvPr/>
                </p:nvSpPr>
                <p:spPr bwMode="gray">
                  <a:xfrm>
                    <a:off x="6258853" y="1948049"/>
                    <a:ext cx="476950" cy="476950"/>
                  </a:xfrm>
                  <a:prstGeom prst="ellipse">
                    <a:avLst/>
                  </a:prstGeom>
                  <a:ln w="28575">
                    <a:solidFill>
                      <a:srgbClr val="002856"/>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0" tIns="45720" rIns="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cxnSp>
                <p:nvCxnSpPr>
                  <p:cNvPr id="72" name="Straight Arrow Connector 71">
                    <a:extLst>
                      <a:ext uri="{FF2B5EF4-FFF2-40B4-BE49-F238E27FC236}">
                        <a16:creationId xmlns:a16="http://schemas.microsoft.com/office/drawing/2014/main" xmlns="" id="{62F070DA-3E19-450C-8B67-B8481991C02B}"/>
                      </a:ext>
                    </a:extLst>
                  </p:cNvPr>
                  <p:cNvCxnSpPr>
                    <a:cxnSpLocks/>
                    <a:stCxn id="71" idx="4"/>
                  </p:cNvCxnSpPr>
                  <p:nvPr/>
                </p:nvCxnSpPr>
                <p:spPr bwMode="gray">
                  <a:xfrm>
                    <a:off x="6497328" y="2425000"/>
                    <a:ext cx="0" cy="608795"/>
                  </a:xfrm>
                  <a:prstGeom prst="straightConnector1">
                    <a:avLst/>
                  </a:prstGeom>
                  <a:solidFill>
                    <a:srgbClr val="00529B"/>
                  </a:solidFill>
                  <a:ln w="38100" cap="flat" cmpd="sng" algn="ctr">
                    <a:solidFill>
                      <a:srgbClr val="002856"/>
                    </a:solidFill>
                    <a:prstDash val="solid"/>
                    <a:round/>
                    <a:headEnd type="none" w="med" len="med"/>
                    <a:tailEnd type="triangle" w="med" len="med"/>
                  </a:ln>
                  <a:effectLst/>
                </p:spPr>
              </p:cxnSp>
              <p:sp>
                <p:nvSpPr>
                  <p:cNvPr id="73" name="Hexagon 72">
                    <a:extLst>
                      <a:ext uri="{FF2B5EF4-FFF2-40B4-BE49-F238E27FC236}">
                        <a16:creationId xmlns:a16="http://schemas.microsoft.com/office/drawing/2014/main" xmlns="" id="{AE79BC58-4474-4730-98F5-9058CEEEE32C}"/>
                      </a:ext>
                    </a:extLst>
                  </p:cNvPr>
                  <p:cNvSpPr/>
                  <p:nvPr/>
                </p:nvSpPr>
                <p:spPr bwMode="gray">
                  <a:xfrm>
                    <a:off x="6258853" y="3031648"/>
                    <a:ext cx="476950" cy="476950"/>
                  </a:xfrm>
                  <a:prstGeom prst="hexagon">
                    <a:avLst/>
                  </a:prstGeom>
                  <a:ln w="28575">
                    <a:solidFill>
                      <a:srgbClr val="002856"/>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0" tIns="45720" rIns="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sp>
                <p:nvSpPr>
                  <p:cNvPr id="74" name="Pentagon 240">
                    <a:extLst>
                      <a:ext uri="{FF2B5EF4-FFF2-40B4-BE49-F238E27FC236}">
                        <a16:creationId xmlns:a16="http://schemas.microsoft.com/office/drawing/2014/main" xmlns="" id="{C6C80C0A-6EE1-4EBF-9B1C-8C89E21F4158}"/>
                      </a:ext>
                    </a:extLst>
                  </p:cNvPr>
                  <p:cNvSpPr/>
                  <p:nvPr/>
                </p:nvSpPr>
                <p:spPr bwMode="gray">
                  <a:xfrm>
                    <a:off x="6843278" y="3031648"/>
                    <a:ext cx="476950" cy="476950"/>
                  </a:xfrm>
                  <a:prstGeom prst="pentagon">
                    <a:avLst/>
                  </a:prstGeom>
                  <a:ln w="28575">
                    <a:solidFill>
                      <a:srgbClr val="002856"/>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0" tIns="45720" rIns="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cxnSp>
                <p:nvCxnSpPr>
                  <p:cNvPr id="75" name="Straight Arrow Connector 74">
                    <a:extLst>
                      <a:ext uri="{FF2B5EF4-FFF2-40B4-BE49-F238E27FC236}">
                        <a16:creationId xmlns:a16="http://schemas.microsoft.com/office/drawing/2014/main" xmlns="" id="{1CF9CE9B-2C4F-4BC8-8E31-88C9D8E05AAE}"/>
                      </a:ext>
                    </a:extLst>
                  </p:cNvPr>
                  <p:cNvCxnSpPr>
                    <a:cxnSpLocks/>
                    <a:stCxn id="71" idx="5"/>
                    <a:endCxn id="74" idx="0"/>
                  </p:cNvCxnSpPr>
                  <p:nvPr/>
                </p:nvCxnSpPr>
                <p:spPr bwMode="gray">
                  <a:xfrm>
                    <a:off x="6665956" y="2355152"/>
                    <a:ext cx="415797" cy="676496"/>
                  </a:xfrm>
                  <a:prstGeom prst="straightConnector1">
                    <a:avLst/>
                  </a:prstGeom>
                  <a:solidFill>
                    <a:srgbClr val="00529B"/>
                  </a:solidFill>
                  <a:ln w="38100" cap="flat" cmpd="sng" algn="ctr">
                    <a:solidFill>
                      <a:srgbClr val="002856"/>
                    </a:solidFill>
                    <a:prstDash val="solid"/>
                    <a:round/>
                    <a:headEnd type="none" w="med" len="med"/>
                    <a:tailEnd type="triangle" w="med" len="med"/>
                  </a:ln>
                  <a:effectLst/>
                </p:spPr>
              </p:cxnSp>
              <p:sp>
                <p:nvSpPr>
                  <p:cNvPr id="76" name="Cross 75">
                    <a:extLst>
                      <a:ext uri="{FF2B5EF4-FFF2-40B4-BE49-F238E27FC236}">
                        <a16:creationId xmlns:a16="http://schemas.microsoft.com/office/drawing/2014/main" xmlns="" id="{1B5F696E-475C-4A61-9495-573BBEDEC36F}"/>
                      </a:ext>
                    </a:extLst>
                  </p:cNvPr>
                  <p:cNvSpPr/>
                  <p:nvPr/>
                </p:nvSpPr>
                <p:spPr bwMode="gray">
                  <a:xfrm>
                    <a:off x="5688038" y="3031648"/>
                    <a:ext cx="476950" cy="476950"/>
                  </a:xfrm>
                  <a:prstGeom prst="plus">
                    <a:avLst/>
                  </a:prstGeom>
                  <a:ln w="28575">
                    <a:solidFill>
                      <a:srgbClr val="002856"/>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0" tIns="45720" rIns="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cxnSp>
                <p:nvCxnSpPr>
                  <p:cNvPr id="77" name="Straight Arrow Connector 76">
                    <a:extLst>
                      <a:ext uri="{FF2B5EF4-FFF2-40B4-BE49-F238E27FC236}">
                        <a16:creationId xmlns:a16="http://schemas.microsoft.com/office/drawing/2014/main" xmlns="" id="{2EE8E235-926E-4715-AAF5-ECBA161E6C1D}"/>
                      </a:ext>
                    </a:extLst>
                  </p:cNvPr>
                  <p:cNvCxnSpPr>
                    <a:cxnSpLocks/>
                    <a:stCxn id="71" idx="3"/>
                    <a:endCxn id="76" idx="0"/>
                  </p:cNvCxnSpPr>
                  <p:nvPr/>
                </p:nvCxnSpPr>
                <p:spPr bwMode="gray">
                  <a:xfrm flipH="1">
                    <a:off x="5926513" y="2355152"/>
                    <a:ext cx="402187" cy="676496"/>
                  </a:xfrm>
                  <a:prstGeom prst="straightConnector1">
                    <a:avLst/>
                  </a:prstGeom>
                  <a:solidFill>
                    <a:srgbClr val="00529B"/>
                  </a:solidFill>
                  <a:ln w="38100" cap="flat" cmpd="sng" algn="ctr">
                    <a:solidFill>
                      <a:srgbClr val="002856"/>
                    </a:solidFill>
                    <a:prstDash val="solid"/>
                    <a:round/>
                    <a:headEnd type="none" w="med" len="med"/>
                    <a:tailEnd type="triangle" w="med" len="med"/>
                  </a:ln>
                  <a:effectLst/>
                </p:spPr>
              </p:cxnSp>
              <p:sp>
                <p:nvSpPr>
                  <p:cNvPr id="83" name="Oval 82">
                    <a:extLst>
                      <a:ext uri="{FF2B5EF4-FFF2-40B4-BE49-F238E27FC236}">
                        <a16:creationId xmlns:a16="http://schemas.microsoft.com/office/drawing/2014/main" xmlns="" id="{65C02D81-CDA4-4A3C-9266-B140C4259257}"/>
                      </a:ext>
                    </a:extLst>
                  </p:cNvPr>
                  <p:cNvSpPr/>
                  <p:nvPr/>
                </p:nvSpPr>
                <p:spPr bwMode="gray">
                  <a:xfrm rot="10800000">
                    <a:off x="7899090" y="3031649"/>
                    <a:ext cx="476950" cy="476950"/>
                  </a:xfrm>
                  <a:prstGeom prst="ellipse">
                    <a:avLst/>
                  </a:prstGeom>
                  <a:ln w="28575">
                    <a:solidFill>
                      <a:srgbClr val="002856"/>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0" tIns="45720" rIns="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cxnSp>
                <p:nvCxnSpPr>
                  <p:cNvPr id="84" name="Straight Arrow Connector 83">
                    <a:extLst>
                      <a:ext uri="{FF2B5EF4-FFF2-40B4-BE49-F238E27FC236}">
                        <a16:creationId xmlns:a16="http://schemas.microsoft.com/office/drawing/2014/main" xmlns="" id="{091B50C0-80E5-47AD-9A3C-36A3E4B32AD1}"/>
                      </a:ext>
                    </a:extLst>
                  </p:cNvPr>
                  <p:cNvCxnSpPr>
                    <a:cxnSpLocks/>
                    <a:stCxn id="83" idx="4"/>
                  </p:cNvCxnSpPr>
                  <p:nvPr/>
                </p:nvCxnSpPr>
                <p:spPr bwMode="gray">
                  <a:xfrm flipV="1">
                    <a:off x="8137565" y="2337323"/>
                    <a:ext cx="0" cy="694326"/>
                  </a:xfrm>
                  <a:prstGeom prst="straightConnector1">
                    <a:avLst/>
                  </a:prstGeom>
                  <a:solidFill>
                    <a:srgbClr val="00529B"/>
                  </a:solidFill>
                  <a:ln w="38100" cap="flat" cmpd="sng" algn="ctr">
                    <a:solidFill>
                      <a:srgbClr val="002856"/>
                    </a:solidFill>
                    <a:prstDash val="solid"/>
                    <a:round/>
                    <a:headEnd type="triangle" w="med" len="med"/>
                    <a:tailEnd type="none" w="med" len="med"/>
                  </a:ln>
                  <a:effectLst/>
                </p:spPr>
              </p:cxnSp>
              <p:sp>
                <p:nvSpPr>
                  <p:cNvPr id="85" name="Hexagon 84">
                    <a:extLst>
                      <a:ext uri="{FF2B5EF4-FFF2-40B4-BE49-F238E27FC236}">
                        <a16:creationId xmlns:a16="http://schemas.microsoft.com/office/drawing/2014/main" xmlns="" id="{2048E893-8B24-4421-8E2F-EBF644C346A7}"/>
                      </a:ext>
                    </a:extLst>
                  </p:cNvPr>
                  <p:cNvSpPr/>
                  <p:nvPr/>
                </p:nvSpPr>
                <p:spPr bwMode="gray">
                  <a:xfrm rot="10800000">
                    <a:off x="7893831" y="1959120"/>
                    <a:ext cx="476950" cy="476950"/>
                  </a:xfrm>
                  <a:prstGeom prst="hexagon">
                    <a:avLst/>
                  </a:prstGeom>
                  <a:ln w="28575">
                    <a:solidFill>
                      <a:srgbClr val="002856"/>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0" tIns="45720" rIns="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sp>
                <p:nvSpPr>
                  <p:cNvPr id="86" name="Pentagon 257">
                    <a:extLst>
                      <a:ext uri="{FF2B5EF4-FFF2-40B4-BE49-F238E27FC236}">
                        <a16:creationId xmlns:a16="http://schemas.microsoft.com/office/drawing/2014/main" xmlns="" id="{ED7AAF81-C4F7-483E-AD75-5F1E1B0849F8}"/>
                      </a:ext>
                    </a:extLst>
                  </p:cNvPr>
                  <p:cNvSpPr/>
                  <p:nvPr/>
                </p:nvSpPr>
                <p:spPr bwMode="gray">
                  <a:xfrm rot="10800000">
                    <a:off x="7345165" y="1959120"/>
                    <a:ext cx="476950" cy="476950"/>
                  </a:xfrm>
                  <a:prstGeom prst="pentagon">
                    <a:avLst/>
                  </a:prstGeom>
                  <a:ln w="28575">
                    <a:solidFill>
                      <a:srgbClr val="002856"/>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0" tIns="45720" rIns="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cxnSp>
                <p:nvCxnSpPr>
                  <p:cNvPr id="87" name="Straight Arrow Connector 86">
                    <a:extLst>
                      <a:ext uri="{FF2B5EF4-FFF2-40B4-BE49-F238E27FC236}">
                        <a16:creationId xmlns:a16="http://schemas.microsoft.com/office/drawing/2014/main" xmlns="" id="{C82FEE14-9BB6-44AA-858E-5B6229E9A063}"/>
                      </a:ext>
                    </a:extLst>
                  </p:cNvPr>
                  <p:cNvCxnSpPr>
                    <a:cxnSpLocks/>
                    <a:stCxn id="83" idx="5"/>
                    <a:endCxn id="86" idx="0"/>
                  </p:cNvCxnSpPr>
                  <p:nvPr/>
                </p:nvCxnSpPr>
                <p:spPr bwMode="gray">
                  <a:xfrm flipH="1" flipV="1">
                    <a:off x="7583640" y="2436071"/>
                    <a:ext cx="385297" cy="665426"/>
                  </a:xfrm>
                  <a:prstGeom prst="straightConnector1">
                    <a:avLst/>
                  </a:prstGeom>
                  <a:solidFill>
                    <a:srgbClr val="00529B"/>
                  </a:solidFill>
                  <a:ln w="38100" cap="flat" cmpd="sng" algn="ctr">
                    <a:solidFill>
                      <a:srgbClr val="002856"/>
                    </a:solidFill>
                    <a:prstDash val="solid"/>
                    <a:round/>
                    <a:headEnd type="triangle" w="med" len="med"/>
                    <a:tailEnd type="none" w="med" len="med"/>
                  </a:ln>
                  <a:effectLst/>
                </p:spPr>
              </p:cxnSp>
              <p:sp>
                <p:nvSpPr>
                  <p:cNvPr id="88" name="Cross 87">
                    <a:extLst>
                      <a:ext uri="{FF2B5EF4-FFF2-40B4-BE49-F238E27FC236}">
                        <a16:creationId xmlns:a16="http://schemas.microsoft.com/office/drawing/2014/main" xmlns="" id="{92F5E014-BAAC-4127-AB0E-3A1CDE95B1E0}"/>
                      </a:ext>
                    </a:extLst>
                  </p:cNvPr>
                  <p:cNvSpPr/>
                  <p:nvPr/>
                </p:nvSpPr>
                <p:spPr bwMode="gray">
                  <a:xfrm rot="10800000">
                    <a:off x="8476551" y="1959120"/>
                    <a:ext cx="476950" cy="476950"/>
                  </a:xfrm>
                  <a:prstGeom prst="plus">
                    <a:avLst/>
                  </a:prstGeom>
                  <a:ln w="28575">
                    <a:solidFill>
                      <a:srgbClr val="002856"/>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0" tIns="45720" rIns="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cxnSp>
                <p:nvCxnSpPr>
                  <p:cNvPr id="89" name="Straight Arrow Connector 88">
                    <a:extLst>
                      <a:ext uri="{FF2B5EF4-FFF2-40B4-BE49-F238E27FC236}">
                        <a16:creationId xmlns:a16="http://schemas.microsoft.com/office/drawing/2014/main" xmlns="" id="{19B5E935-5998-47C9-87F7-7257974A7B3B}"/>
                      </a:ext>
                    </a:extLst>
                  </p:cNvPr>
                  <p:cNvCxnSpPr>
                    <a:cxnSpLocks/>
                    <a:stCxn id="83" idx="3"/>
                    <a:endCxn id="88" idx="0"/>
                  </p:cNvCxnSpPr>
                  <p:nvPr/>
                </p:nvCxnSpPr>
                <p:spPr bwMode="gray">
                  <a:xfrm flipV="1">
                    <a:off x="8306193" y="2436071"/>
                    <a:ext cx="408833" cy="665426"/>
                  </a:xfrm>
                  <a:prstGeom prst="straightConnector1">
                    <a:avLst/>
                  </a:prstGeom>
                  <a:solidFill>
                    <a:srgbClr val="00529B"/>
                  </a:solidFill>
                  <a:ln w="38100" cap="flat" cmpd="sng" algn="ctr">
                    <a:solidFill>
                      <a:srgbClr val="002856"/>
                    </a:solidFill>
                    <a:prstDash val="solid"/>
                    <a:round/>
                    <a:headEnd type="triangle" w="med" len="med"/>
                    <a:tailEnd type="none" w="med" len="med"/>
                  </a:ln>
                  <a:effectLst/>
                </p:spPr>
              </p:cxnSp>
            </p:grpSp>
            <p:sp>
              <p:nvSpPr>
                <p:cNvPr id="90" name="TextBox 89">
                  <a:extLst>
                    <a:ext uri="{FF2B5EF4-FFF2-40B4-BE49-F238E27FC236}">
                      <a16:creationId xmlns:a16="http://schemas.microsoft.com/office/drawing/2014/main" xmlns="" id="{703D944B-64FA-4991-862E-9E50C3CB69C9}"/>
                    </a:ext>
                  </a:extLst>
                </p:cNvPr>
                <p:cNvSpPr txBox="1"/>
                <p:nvPr/>
              </p:nvSpPr>
              <p:spPr bwMode="gray">
                <a:xfrm>
                  <a:off x="7974058" y="3514950"/>
                  <a:ext cx="327013" cy="215444"/>
                </a:xfrm>
                <a:prstGeom prst="rect">
                  <a:avLst/>
                </a:prstGeom>
                <a:noFill/>
              </p:spPr>
              <p:txBody>
                <a:bodyPr wrap="none" lIns="0" rIns="0" rtlCol="0">
                  <a:spAutoFit/>
                </a:bodyPr>
                <a:lstStyle/>
                <a:p>
                  <a:pPr algn="ctr"/>
                  <a:r>
                    <a:rPr lang="en-US" sz="800" dirty="0"/>
                    <a:t>Source</a:t>
                  </a:r>
                  <a:endParaRPr lang="en-US" sz="1050" dirty="0"/>
                </a:p>
              </p:txBody>
            </p:sp>
            <p:sp>
              <p:nvSpPr>
                <p:cNvPr id="91" name="TextBox 90">
                  <a:extLst>
                    <a:ext uri="{FF2B5EF4-FFF2-40B4-BE49-F238E27FC236}">
                      <a16:creationId xmlns:a16="http://schemas.microsoft.com/office/drawing/2014/main" xmlns="" id="{C1F2568F-4681-4F1F-B2A8-71694C6F46F6}"/>
                    </a:ext>
                  </a:extLst>
                </p:cNvPr>
                <p:cNvSpPr txBox="1"/>
                <p:nvPr/>
              </p:nvSpPr>
              <p:spPr bwMode="gray">
                <a:xfrm>
                  <a:off x="7880517" y="1700334"/>
                  <a:ext cx="527387" cy="215444"/>
                </a:xfrm>
                <a:prstGeom prst="rect">
                  <a:avLst/>
                </a:prstGeom>
                <a:noFill/>
                <a:ln>
                  <a:noFill/>
                </a:ln>
              </p:spPr>
              <p:txBody>
                <a:bodyPr wrap="none" lIns="0" rIns="0" rtlCol="0">
                  <a:spAutoFit/>
                </a:bodyPr>
                <a:lstStyle/>
                <a:p>
                  <a:pPr algn="ctr"/>
                  <a:r>
                    <a:rPr lang="en-US" sz="800" dirty="0"/>
                    <a:t>Requesters</a:t>
                  </a:r>
                  <a:endParaRPr lang="en-US" sz="1050" dirty="0"/>
                </a:p>
              </p:txBody>
            </p:sp>
            <p:sp>
              <p:nvSpPr>
                <p:cNvPr id="82" name="TextBox 81">
                  <a:extLst>
                    <a:ext uri="{FF2B5EF4-FFF2-40B4-BE49-F238E27FC236}">
                      <a16:creationId xmlns:a16="http://schemas.microsoft.com/office/drawing/2014/main" xmlns="" id="{883D2587-8414-4833-85B8-C960852DF0C7}"/>
                    </a:ext>
                  </a:extLst>
                </p:cNvPr>
                <p:cNvSpPr txBox="1"/>
                <p:nvPr/>
              </p:nvSpPr>
              <p:spPr bwMode="gray">
                <a:xfrm>
                  <a:off x="7740821" y="1256258"/>
                  <a:ext cx="793486" cy="430887"/>
                </a:xfrm>
                <a:prstGeom prst="rect">
                  <a:avLst/>
                </a:prstGeom>
                <a:noFill/>
              </p:spPr>
              <p:txBody>
                <a:bodyPr wrap="none" lIns="0" rIns="0" rtlCol="0">
                  <a:spAutoFit/>
                </a:bodyPr>
                <a:lstStyle/>
                <a:p>
                  <a:pPr algn="ctr"/>
                  <a:r>
                    <a:rPr lang="en-US" sz="1100" dirty="0" smtClean="0"/>
                    <a:t>On-Demand</a:t>
                  </a:r>
                  <a:br>
                    <a:rPr lang="en-US" sz="1100" dirty="0" smtClean="0"/>
                  </a:br>
                  <a:r>
                    <a:rPr lang="en-US" sz="1100" dirty="0" smtClean="0"/>
                    <a:t>Functionality</a:t>
                  </a:r>
                  <a:endParaRPr lang="en-US" sz="1100" dirty="0"/>
                </a:p>
              </p:txBody>
            </p:sp>
          </p:grpSp>
        </p:grpSp>
        <p:sp>
          <p:nvSpPr>
            <p:cNvPr id="51" name="Rectangle 50">
              <a:extLst>
                <a:ext uri="{FF2B5EF4-FFF2-40B4-BE49-F238E27FC236}">
                  <a16:creationId xmlns:a16="http://schemas.microsoft.com/office/drawing/2014/main" xmlns="" id="{7D44941D-E1CE-4975-BF15-76BF3EEE650F}"/>
                </a:ext>
              </a:extLst>
            </p:cNvPr>
            <p:cNvSpPr/>
            <p:nvPr/>
          </p:nvSpPr>
          <p:spPr bwMode="gray">
            <a:xfrm>
              <a:off x="4143816" y="3755816"/>
              <a:ext cx="437204" cy="437205"/>
            </a:xfrm>
            <a:prstGeom prst="rect">
              <a:avLst/>
            </a:prstGeom>
            <a:ln w="28575">
              <a:solidFill>
                <a:srgbClr val="002856"/>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0" tIns="45720" rIns="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ndParaRPr>
            </a:p>
          </p:txBody>
        </p:sp>
      </p:grpSp>
    </p:spTree>
    <p:extLst>
      <p:ext uri="{BB962C8B-B14F-4D97-AF65-F5344CB8AC3E}">
        <p14:creationId xmlns:p14="http://schemas.microsoft.com/office/powerpoint/2010/main" val="2909577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9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bwMode="gray"/>
        <p:txBody>
          <a:bodyPr/>
          <a:lstStyle/>
          <a:p>
            <a:r>
              <a:rPr lang="en-US" dirty="0" smtClean="0"/>
              <a:t>Figure 4</a:t>
            </a:r>
            <a:endParaRPr lang="en-US" dirty="0"/>
          </a:p>
        </p:txBody>
      </p:sp>
      <p:grpSp>
        <p:nvGrpSpPr>
          <p:cNvPr id="2" name="Group 1"/>
          <p:cNvGrpSpPr/>
          <p:nvPr/>
        </p:nvGrpSpPr>
        <p:grpSpPr bwMode="gray">
          <a:xfrm>
            <a:off x="3147060" y="1492182"/>
            <a:ext cx="5897880" cy="3783203"/>
            <a:chOff x="3147060" y="1492182"/>
            <a:chExt cx="5897880" cy="3783203"/>
          </a:xfrm>
        </p:grpSpPr>
        <p:grpSp>
          <p:nvGrpSpPr>
            <p:cNvPr id="166" name="Group 165">
              <a:extLst>
                <a:ext uri="{FF2B5EF4-FFF2-40B4-BE49-F238E27FC236}">
                  <a16:creationId xmlns:a16="http://schemas.microsoft.com/office/drawing/2014/main" xmlns="" id="{BBFF993A-B2A9-413C-B799-9C3160E088D5}"/>
                </a:ext>
              </a:extLst>
            </p:cNvPr>
            <p:cNvGrpSpPr/>
            <p:nvPr/>
          </p:nvGrpSpPr>
          <p:grpSpPr bwMode="gray">
            <a:xfrm>
              <a:off x="3147060" y="1492182"/>
              <a:ext cx="5897880" cy="3783203"/>
              <a:chOff x="3145917" y="1161418"/>
              <a:chExt cx="5897880" cy="3783203"/>
            </a:xfrm>
            <a:noFill/>
          </p:grpSpPr>
          <p:sp>
            <p:nvSpPr>
              <p:cNvPr id="174" name="Rectangle 173">
                <a:extLst>
                  <a:ext uri="{FF2B5EF4-FFF2-40B4-BE49-F238E27FC236}">
                    <a16:creationId xmlns:a16="http://schemas.microsoft.com/office/drawing/2014/main" xmlns="" id="{8D1F785B-54F8-412C-9750-5913930BB648}"/>
                  </a:ext>
                </a:extLst>
              </p:cNvPr>
              <p:cNvSpPr/>
              <p:nvPr/>
            </p:nvSpPr>
            <p:spPr bwMode="gray">
              <a:xfrm>
                <a:off x="3145917" y="1161418"/>
                <a:ext cx="5897880" cy="3783203"/>
              </a:xfrm>
              <a:prstGeom prst="rect">
                <a:avLst/>
              </a:prstGeom>
              <a:grp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75" name="Rectangle 174">
                <a:extLst>
                  <a:ext uri="{FF2B5EF4-FFF2-40B4-BE49-F238E27FC236}">
                    <a16:creationId xmlns:a16="http://schemas.microsoft.com/office/drawing/2014/main" xmlns="" id="{76AE9257-EFFB-41C5-939A-69E725440D38}"/>
                  </a:ext>
                </a:extLst>
              </p:cNvPr>
              <p:cNvSpPr/>
              <p:nvPr/>
            </p:nvSpPr>
            <p:spPr bwMode="gray">
              <a:xfrm>
                <a:off x="7921374" y="4729177"/>
                <a:ext cx="1122423" cy="215444"/>
              </a:xfrm>
              <a:prstGeom prst="rect">
                <a:avLst/>
              </a:prstGeom>
              <a:grpFill/>
            </p:spPr>
            <p:txBody>
              <a:bodyPr wrap="none" lIns="91440" rIns="91440" anchor="b">
                <a:spAutoFit/>
              </a:bodyPr>
              <a:lstStyle/>
              <a:p>
                <a:pPr marL="0" marR="0" algn="r">
                  <a:spcBef>
                    <a:spcPts val="0"/>
                  </a:spcBef>
                  <a:spcAft>
                    <a:spcPts val="0"/>
                  </a:spcAft>
                </a:pPr>
                <a:r>
                  <a:rPr lang="en-US" sz="800" dirty="0">
                    <a:solidFill>
                      <a:srgbClr val="979D9D"/>
                    </a:solidFill>
                    <a:latin typeface="Arial" panose="020B0604020202020204" pitchFamily="34" charset="0"/>
                    <a:ea typeface="Calibri" panose="020F0502020204030204" pitchFamily="34" charset="0"/>
                    <a:cs typeface="Times New Roman" panose="02020603050405020304" pitchFamily="18" charset="0"/>
                  </a:rPr>
                  <a:t>© </a:t>
                </a:r>
                <a:r>
                  <a:rPr lang="en-US" sz="800" dirty="0" smtClean="0">
                    <a:solidFill>
                      <a:srgbClr val="979D9D"/>
                    </a:solidFill>
                    <a:latin typeface="Arial" panose="020B0604020202020204" pitchFamily="34" charset="0"/>
                    <a:ea typeface="Calibri" panose="020F0502020204030204" pitchFamily="34" charset="0"/>
                    <a:cs typeface="Times New Roman" panose="02020603050405020304" pitchFamily="18" charset="0"/>
                  </a:rPr>
                  <a:t>2019 </a:t>
                </a:r>
                <a:r>
                  <a:rPr lang="en-US" sz="800" dirty="0">
                    <a:solidFill>
                      <a:srgbClr val="979D9D"/>
                    </a:solidFill>
                    <a:latin typeface="Arial" panose="020B0604020202020204" pitchFamily="34" charset="0"/>
                    <a:ea typeface="Calibri" panose="020F0502020204030204" pitchFamily="34" charset="0"/>
                    <a:cs typeface="Times New Roman" panose="02020603050405020304" pitchFamily="18" charset="0"/>
                  </a:rPr>
                  <a:t>Gartner, Inc.</a:t>
                </a:r>
                <a:endParaRPr lang="en-US" sz="1100" dirty="0">
                  <a:solidFill>
                    <a:srgbClr val="979D9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3" name="TextBox 182">
                <a:extLst>
                  <a:ext uri="{FF2B5EF4-FFF2-40B4-BE49-F238E27FC236}">
                    <a16:creationId xmlns:a16="http://schemas.microsoft.com/office/drawing/2014/main" xmlns="" id="{B6947DC9-1CAB-437C-82D7-D9D776F6F514}"/>
                  </a:ext>
                </a:extLst>
              </p:cNvPr>
              <p:cNvSpPr txBox="1"/>
              <p:nvPr/>
            </p:nvSpPr>
            <p:spPr bwMode="gray">
              <a:xfrm>
                <a:off x="3154384" y="4729177"/>
                <a:ext cx="1107831" cy="215444"/>
              </a:xfrm>
              <a:prstGeom prst="rect">
                <a:avLst/>
              </a:prstGeom>
              <a:grpFill/>
            </p:spPr>
            <p:txBody>
              <a:bodyPr wrap="square" lIns="91440" rIns="91440" rtlCol="0" anchor="b">
                <a:spAutoFit/>
              </a:bodyPr>
              <a:lstStyle/>
              <a:p>
                <a:pPr algn="l">
                  <a:lnSpc>
                    <a:spcPct val="100000"/>
                  </a:lnSpc>
                  <a:spcBef>
                    <a:spcPts val="0"/>
                  </a:spcBef>
                  <a:spcAft>
                    <a:spcPts val="0"/>
                  </a:spcAft>
                </a:pPr>
                <a:r>
                  <a:rPr lang="en-US" sz="800" dirty="0" smtClean="0">
                    <a:solidFill>
                      <a:srgbClr val="979D9D"/>
                    </a:solidFill>
                  </a:rPr>
                  <a:t>ID</a:t>
                </a:r>
                <a:r>
                  <a:rPr lang="en-US" sz="800" dirty="0">
                    <a:solidFill>
                      <a:srgbClr val="979D9D"/>
                    </a:solidFill>
                  </a:rPr>
                  <a:t>: </a:t>
                </a:r>
                <a:r>
                  <a:rPr lang="en-US" sz="800" dirty="0" smtClean="0">
                    <a:solidFill>
                      <a:srgbClr val="979D9D"/>
                    </a:solidFill>
                  </a:rPr>
                  <a:t>379554</a:t>
                </a:r>
                <a:endParaRPr lang="en-US" sz="800" dirty="0">
                  <a:solidFill>
                    <a:srgbClr val="979D9D"/>
                  </a:solidFill>
                </a:endParaRPr>
              </a:p>
            </p:txBody>
          </p:sp>
          <p:sp>
            <p:nvSpPr>
              <p:cNvPr id="184" name="TextBox 183">
                <a:extLst>
                  <a:ext uri="{FF2B5EF4-FFF2-40B4-BE49-F238E27FC236}">
                    <a16:creationId xmlns:a16="http://schemas.microsoft.com/office/drawing/2014/main" xmlns="" id="{BE363401-C2D9-4DCF-B2EA-DF4F9FD6C80E}"/>
                  </a:ext>
                </a:extLst>
              </p:cNvPr>
              <p:cNvSpPr txBox="1"/>
              <p:nvPr/>
            </p:nvSpPr>
            <p:spPr bwMode="gray">
              <a:xfrm>
                <a:off x="3154384" y="1169885"/>
                <a:ext cx="4270485" cy="353943"/>
              </a:xfrm>
              <a:prstGeom prst="rect">
                <a:avLst/>
              </a:prstGeom>
              <a:grpFill/>
            </p:spPr>
            <p:txBody>
              <a:bodyPr wrap="square" lIns="91440" tIns="91440" rIns="91440" rtlCol="0">
                <a:spAutoFit/>
              </a:bodyPr>
              <a:lstStyle/>
              <a:p>
                <a:r>
                  <a:rPr lang="en-US" sz="1400" b="1" dirty="0"/>
                  <a:t>Comparison of Integration Approaches</a:t>
                </a:r>
                <a:endParaRPr lang="en-US" sz="1200" dirty="0"/>
              </a:p>
            </p:txBody>
          </p:sp>
        </p:grpSp>
        <p:grpSp>
          <p:nvGrpSpPr>
            <p:cNvPr id="100" name="Group 99"/>
            <p:cNvGrpSpPr/>
            <p:nvPr/>
          </p:nvGrpSpPr>
          <p:grpSpPr bwMode="gray">
            <a:xfrm>
              <a:off x="3299339" y="1892449"/>
              <a:ext cx="5606591" cy="3189875"/>
              <a:chOff x="3299339" y="1725395"/>
              <a:chExt cx="5606591" cy="3189875"/>
            </a:xfrm>
          </p:grpSpPr>
          <p:sp>
            <p:nvSpPr>
              <p:cNvPr id="101" name="TextBox 100"/>
              <p:cNvSpPr txBox="1"/>
              <p:nvPr/>
            </p:nvSpPr>
            <p:spPr bwMode="gray">
              <a:xfrm>
                <a:off x="5825492" y="1725395"/>
                <a:ext cx="356828" cy="258532"/>
              </a:xfrm>
              <a:prstGeom prst="rect">
                <a:avLst/>
              </a:prstGeom>
              <a:noFill/>
            </p:spPr>
            <p:txBody>
              <a:bodyPr wrap="none" lIns="45720" tIns="45720" rIns="45720" bIns="45720" rtlCol="0">
                <a:sp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2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Buy</a:t>
                </a:r>
              </a:p>
            </p:txBody>
          </p:sp>
          <p:sp>
            <p:nvSpPr>
              <p:cNvPr id="102" name="TextBox 101"/>
              <p:cNvSpPr txBox="1"/>
              <p:nvPr/>
            </p:nvSpPr>
            <p:spPr bwMode="gray">
              <a:xfrm>
                <a:off x="5771624" y="4656738"/>
                <a:ext cx="432170" cy="258532"/>
              </a:xfrm>
              <a:prstGeom prst="rect">
                <a:avLst/>
              </a:prstGeom>
              <a:noFill/>
            </p:spPr>
            <p:txBody>
              <a:bodyPr wrap="none" lIns="45720" tIns="45720" rIns="45720" bIns="45720" rtlCol="0">
                <a:sp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2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Build</a:t>
                </a:r>
              </a:p>
            </p:txBody>
          </p:sp>
          <p:sp>
            <p:nvSpPr>
              <p:cNvPr id="103" name="TextBox 102"/>
              <p:cNvSpPr txBox="1"/>
              <p:nvPr/>
            </p:nvSpPr>
            <p:spPr bwMode="gray">
              <a:xfrm>
                <a:off x="3299339" y="3190874"/>
                <a:ext cx="493084" cy="258532"/>
              </a:xfrm>
              <a:prstGeom prst="rect">
                <a:avLst/>
              </a:prstGeom>
              <a:noFill/>
            </p:spPr>
            <p:txBody>
              <a:bodyPr wrap="none" lIns="45720" tIns="45720" rIns="45720" bIns="45720" rtlCol="0">
                <a:spAutoFit/>
              </a:bodyPr>
              <a:lstStyle/>
              <a:p>
                <a:pPr marL="0" marR="0" lvl="0" indent="0" algn="r" defTabSz="914400" eaLnBrk="0" fontAlgn="base" latinLnBrk="0" hangingPunct="0">
                  <a:lnSpc>
                    <a:spcPct val="90000"/>
                  </a:lnSpc>
                  <a:spcBef>
                    <a:spcPct val="30000"/>
                  </a:spcBef>
                  <a:spcAft>
                    <a:spcPct val="10000"/>
                  </a:spcAft>
                  <a:buClrTx/>
                  <a:buSzTx/>
                  <a:buFontTx/>
                  <a:buNone/>
                  <a:tabLst/>
                  <a:defRPr/>
                </a:pPr>
                <a:r>
                  <a:rPr kumimoji="0" lang="en-US" sz="12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Direct</a:t>
                </a:r>
              </a:p>
            </p:txBody>
          </p:sp>
          <p:sp>
            <p:nvSpPr>
              <p:cNvPr id="104" name="TextBox 103"/>
              <p:cNvSpPr txBox="1"/>
              <p:nvPr/>
            </p:nvSpPr>
            <p:spPr bwMode="gray">
              <a:xfrm>
                <a:off x="8183616" y="3192898"/>
                <a:ext cx="722314" cy="258532"/>
              </a:xfrm>
              <a:prstGeom prst="rect">
                <a:avLst/>
              </a:prstGeom>
              <a:noFill/>
            </p:spPr>
            <p:txBody>
              <a:bodyPr wrap="none" lIns="45720" tIns="45720" rIns="45720" bIns="45720" rtlCol="0">
                <a:spAutoFit/>
              </a:bodyPr>
              <a:lstStyle/>
              <a:p>
                <a:pPr marL="0" marR="0" lvl="0" indent="0" defTabSz="914400" eaLnBrk="0" fontAlgn="base" latinLnBrk="0" hangingPunct="0">
                  <a:lnSpc>
                    <a:spcPct val="90000"/>
                  </a:lnSpc>
                  <a:spcBef>
                    <a:spcPct val="30000"/>
                  </a:spcBef>
                  <a:spcAft>
                    <a:spcPct val="10000"/>
                  </a:spcAft>
                  <a:buClrTx/>
                  <a:buSzTx/>
                  <a:buFontTx/>
                  <a:buNone/>
                  <a:tabLst/>
                  <a:defRPr/>
                </a:pPr>
                <a:r>
                  <a:rPr kumimoji="0" lang="en-US" sz="12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Mediated</a:t>
                </a:r>
              </a:p>
            </p:txBody>
          </p:sp>
          <p:grpSp>
            <p:nvGrpSpPr>
              <p:cNvPr id="105" name="Group 104"/>
              <p:cNvGrpSpPr/>
              <p:nvPr/>
            </p:nvGrpSpPr>
            <p:grpSpPr bwMode="gray">
              <a:xfrm>
                <a:off x="3793167" y="3120844"/>
                <a:ext cx="4393871" cy="372117"/>
                <a:chOff x="2532367" y="2837450"/>
                <a:chExt cx="5106682" cy="432485"/>
              </a:xfrm>
            </p:grpSpPr>
            <p:sp>
              <p:nvSpPr>
                <p:cNvPr id="114" name="Right Arrow 113"/>
                <p:cNvSpPr/>
                <p:nvPr/>
              </p:nvSpPr>
              <p:spPr bwMode="gray">
                <a:xfrm>
                  <a:off x="5083718" y="2837450"/>
                  <a:ext cx="2555331" cy="432485"/>
                </a:xfrm>
                <a:prstGeom prst="rightArrow">
                  <a:avLst/>
                </a:prstGeom>
                <a:gradFill>
                  <a:gsLst>
                    <a:gs pos="0">
                      <a:srgbClr val="002856"/>
                    </a:gs>
                    <a:gs pos="100000">
                      <a:srgbClr val="002856"/>
                    </a:gs>
                  </a:gsLst>
                  <a:lin ang="0" scaled="0"/>
                </a:gra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r" defTabSz="914400" eaLnBrk="0" fontAlgn="base" latinLnBrk="0" hangingPunct="0">
                    <a:lnSpc>
                      <a:spcPct val="100000"/>
                    </a:lnSpc>
                    <a:spcBef>
                      <a:spcPct val="50000"/>
                    </a:spcBef>
                    <a:spcAft>
                      <a:spcPct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Greater control</a:t>
                  </a:r>
                </a:p>
              </p:txBody>
            </p:sp>
            <p:sp>
              <p:nvSpPr>
                <p:cNvPr id="115" name="Left Arrow 114"/>
                <p:cNvSpPr/>
                <p:nvPr/>
              </p:nvSpPr>
              <p:spPr bwMode="gray">
                <a:xfrm>
                  <a:off x="2532367" y="2837450"/>
                  <a:ext cx="2550559" cy="432485"/>
                </a:xfrm>
                <a:prstGeom prst="leftArrow">
                  <a:avLst/>
                </a:prstGeom>
                <a:gradFill>
                  <a:gsLst>
                    <a:gs pos="0">
                      <a:srgbClr val="002856"/>
                    </a:gs>
                    <a:gs pos="100000">
                      <a:srgbClr val="002856"/>
                    </a:gs>
                  </a:gsLst>
                  <a:lin ang="10800000" scaled="0"/>
                </a:gra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Lower overhead</a:t>
                  </a:r>
                </a:p>
              </p:txBody>
            </p:sp>
          </p:grpSp>
          <p:grpSp>
            <p:nvGrpSpPr>
              <p:cNvPr id="106" name="Group 105"/>
              <p:cNvGrpSpPr/>
              <p:nvPr/>
            </p:nvGrpSpPr>
            <p:grpSpPr bwMode="gray">
              <a:xfrm rot="16200000">
                <a:off x="4660461" y="3116268"/>
                <a:ext cx="2666902" cy="372117"/>
                <a:chOff x="2784598" y="2837450"/>
                <a:chExt cx="4597449" cy="432485"/>
              </a:xfrm>
            </p:grpSpPr>
            <p:sp>
              <p:nvSpPr>
                <p:cNvPr id="112" name="Right Arrow 111"/>
                <p:cNvSpPr/>
                <p:nvPr/>
              </p:nvSpPr>
              <p:spPr bwMode="gray">
                <a:xfrm>
                  <a:off x="5083719" y="2837450"/>
                  <a:ext cx="2298328" cy="432485"/>
                </a:xfrm>
                <a:prstGeom prst="rightArrow">
                  <a:avLst/>
                </a:prstGeom>
                <a:gradFill>
                  <a:gsLst>
                    <a:gs pos="0">
                      <a:srgbClr val="002856"/>
                    </a:gs>
                    <a:gs pos="100000">
                      <a:srgbClr val="002856"/>
                    </a:gs>
                  </a:gsLst>
                  <a:lin ang="0" scaled="0"/>
                </a:gra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r" defTabSz="914400" eaLnBrk="0" fontAlgn="base" latinLnBrk="0" hangingPunct="0">
                    <a:lnSpc>
                      <a:spcPct val="100000"/>
                    </a:lnSpc>
                    <a:spcBef>
                      <a:spcPct val="50000"/>
                    </a:spcBef>
                    <a:spcAft>
                      <a:spcPct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Configuration</a:t>
                  </a:r>
                </a:p>
              </p:txBody>
            </p:sp>
            <p:sp>
              <p:nvSpPr>
                <p:cNvPr id="113" name="Left Arrow 112"/>
                <p:cNvSpPr/>
                <p:nvPr/>
              </p:nvSpPr>
              <p:spPr bwMode="gray">
                <a:xfrm>
                  <a:off x="2784598" y="2837450"/>
                  <a:ext cx="2298328" cy="432485"/>
                </a:xfrm>
                <a:prstGeom prst="leftArrow">
                  <a:avLst/>
                </a:prstGeom>
                <a:gradFill>
                  <a:gsLst>
                    <a:gs pos="0">
                      <a:srgbClr val="002856"/>
                    </a:gs>
                    <a:gs pos="100000">
                      <a:srgbClr val="002856"/>
                    </a:gs>
                  </a:gsLst>
                  <a:lin ang="10800000" scaled="0"/>
                </a:gra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Customization</a:t>
                  </a:r>
                </a:p>
              </p:txBody>
            </p:sp>
          </p:grpSp>
          <p:sp>
            <p:nvSpPr>
              <p:cNvPr id="107" name="Oval 106"/>
              <p:cNvSpPr/>
              <p:nvPr/>
            </p:nvSpPr>
            <p:spPr bwMode="gray">
              <a:xfrm>
                <a:off x="4015090" y="3143516"/>
                <a:ext cx="2515680" cy="1292379"/>
              </a:xfrm>
              <a:prstGeom prst="ellipse">
                <a:avLst/>
              </a:prstGeom>
              <a:noFill/>
              <a:ln w="19050" cap="flat" cmpd="sng" algn="ctr">
                <a:solidFill>
                  <a:srgbClr val="009AD7"/>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Arial"/>
                    <a:ea typeface="Arial Unicode MS"/>
                    <a:cs typeface="Arial Unicode MS"/>
                  </a:rPr>
                  <a:t>Custom </a:t>
                </a:r>
                <a:br>
                  <a:rPr kumimoji="0" lang="en-US" sz="1200" b="0" i="0" u="none" strike="noStrike" kern="0" cap="none" spc="0" normalizeH="0" baseline="0" noProof="0" dirty="0" smtClean="0">
                    <a:ln>
                      <a:noFill/>
                    </a:ln>
                    <a:solidFill>
                      <a:srgbClr val="000000"/>
                    </a:solidFill>
                    <a:effectLst/>
                    <a:uLnTx/>
                    <a:uFillTx/>
                    <a:latin typeface="Arial"/>
                    <a:ea typeface="Arial Unicode MS"/>
                    <a:cs typeface="Arial Unicode MS"/>
                  </a:rPr>
                </a:br>
                <a:r>
                  <a:rPr kumimoji="0" lang="en-US" sz="1200" b="0" i="0" u="none" strike="noStrike" kern="0" cap="none" spc="0" normalizeH="0" baseline="0" noProof="0" dirty="0" smtClean="0">
                    <a:ln>
                      <a:noFill/>
                    </a:ln>
                    <a:solidFill>
                      <a:srgbClr val="000000"/>
                    </a:solidFill>
                    <a:effectLst/>
                    <a:uLnTx/>
                    <a:uFillTx/>
                    <a:latin typeface="Arial"/>
                    <a:ea typeface="Arial Unicode MS"/>
                    <a:cs typeface="Arial Unicode MS"/>
                  </a:rPr>
                  <a:t>Code</a:t>
                </a:r>
              </a:p>
            </p:txBody>
          </p:sp>
          <p:sp>
            <p:nvSpPr>
              <p:cNvPr id="108" name="Oval 107"/>
              <p:cNvSpPr/>
              <p:nvPr/>
            </p:nvSpPr>
            <p:spPr bwMode="gray">
              <a:xfrm>
                <a:off x="6342871" y="2442411"/>
                <a:ext cx="1789054" cy="969345"/>
              </a:xfrm>
              <a:prstGeom prst="ellipse">
                <a:avLst/>
              </a:prstGeom>
              <a:noFill/>
              <a:ln w="19050" cap="flat" cmpd="sng" algn="ctr">
                <a:solidFill>
                  <a:srgbClr val="009AD7"/>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Arial"/>
                    <a:ea typeface="Arial Unicode MS"/>
                    <a:cs typeface="Arial Unicode MS"/>
                  </a:rPr>
                  <a:t/>
                </a:r>
                <a:br>
                  <a:rPr kumimoji="0" lang="en-US" sz="1200" b="0" i="0" u="none" strike="noStrike" kern="0" cap="none" spc="0" normalizeH="0" baseline="0" noProof="0" dirty="0" smtClean="0">
                    <a:ln>
                      <a:noFill/>
                    </a:ln>
                    <a:solidFill>
                      <a:srgbClr val="000000"/>
                    </a:solidFill>
                    <a:effectLst/>
                    <a:uLnTx/>
                    <a:uFillTx/>
                    <a:latin typeface="Arial"/>
                    <a:ea typeface="Arial Unicode MS"/>
                    <a:cs typeface="Arial Unicode MS"/>
                  </a:rPr>
                </a:br>
                <a:r>
                  <a:rPr kumimoji="0" lang="en-US" sz="1200" b="0" i="0" u="none" strike="noStrike" kern="0" cap="none" spc="0" normalizeH="0" baseline="0" noProof="0" dirty="0" smtClean="0">
                    <a:ln>
                      <a:noFill/>
                    </a:ln>
                    <a:solidFill>
                      <a:srgbClr val="000000"/>
                    </a:solidFill>
                    <a:effectLst/>
                    <a:uLnTx/>
                    <a:uFillTx/>
                    <a:latin typeface="Arial"/>
                    <a:ea typeface="Arial Unicode MS"/>
                    <a:cs typeface="Arial Unicode MS"/>
                  </a:rPr>
                  <a:t>Integration Platform </a:t>
                </a:r>
                <a:br>
                  <a:rPr kumimoji="0" lang="en-US" sz="1200" b="0" i="0" u="none" strike="noStrike" kern="0" cap="none" spc="0" normalizeH="0" baseline="0" noProof="0" dirty="0" smtClean="0">
                    <a:ln>
                      <a:noFill/>
                    </a:ln>
                    <a:solidFill>
                      <a:srgbClr val="000000"/>
                    </a:solidFill>
                    <a:effectLst/>
                    <a:uLnTx/>
                    <a:uFillTx/>
                    <a:latin typeface="Arial"/>
                    <a:ea typeface="Arial Unicode MS"/>
                    <a:cs typeface="Arial Unicode MS"/>
                  </a:rPr>
                </a:br>
                <a:r>
                  <a:rPr kumimoji="0" lang="en-US" sz="1200" b="0" i="0" u="none" strike="noStrike" kern="0" cap="none" spc="0" normalizeH="0" baseline="0" noProof="0" dirty="0" smtClean="0">
                    <a:ln>
                      <a:noFill/>
                    </a:ln>
                    <a:solidFill>
                      <a:srgbClr val="000000"/>
                    </a:solidFill>
                    <a:effectLst/>
                    <a:uLnTx/>
                    <a:uFillTx/>
                    <a:latin typeface="Arial"/>
                    <a:ea typeface="Arial Unicode MS"/>
                    <a:cs typeface="Arial Unicode MS"/>
                  </a:rPr>
                  <a:t>Software</a:t>
                </a:r>
              </a:p>
            </p:txBody>
          </p:sp>
          <p:sp>
            <p:nvSpPr>
              <p:cNvPr id="109" name="Oval 108"/>
              <p:cNvSpPr/>
              <p:nvPr/>
            </p:nvSpPr>
            <p:spPr bwMode="gray">
              <a:xfrm>
                <a:off x="4090358" y="2071765"/>
                <a:ext cx="1183513" cy="735794"/>
              </a:xfrm>
              <a:prstGeom prst="ellipse">
                <a:avLst/>
              </a:prstGeom>
              <a:noFill/>
              <a:ln w="19050" cap="flat" cmpd="sng" algn="ctr">
                <a:solidFill>
                  <a:srgbClr val="009AD7"/>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Arial"/>
                    <a:ea typeface="Arial Unicode MS"/>
                    <a:cs typeface="Arial Unicode MS"/>
                  </a:rPr>
                  <a:t>SaaS Vendor </a:t>
                </a:r>
                <a:br>
                  <a:rPr kumimoji="0" lang="en-US" sz="1200" b="0" i="0" u="none" strike="noStrike" kern="0" cap="none" spc="0" normalizeH="0" baseline="0" noProof="0" dirty="0" smtClean="0">
                    <a:ln>
                      <a:noFill/>
                    </a:ln>
                    <a:solidFill>
                      <a:srgbClr val="000000"/>
                    </a:solidFill>
                    <a:effectLst/>
                    <a:uLnTx/>
                    <a:uFillTx/>
                    <a:latin typeface="Arial"/>
                    <a:ea typeface="Arial Unicode MS"/>
                    <a:cs typeface="Arial Unicode MS"/>
                  </a:rPr>
                </a:br>
                <a:r>
                  <a:rPr kumimoji="0" lang="en-US" sz="1200" b="0" i="0" u="none" strike="noStrike" kern="0" cap="none" spc="0" normalizeH="0" baseline="0" noProof="0" dirty="0" smtClean="0">
                    <a:ln>
                      <a:noFill/>
                    </a:ln>
                    <a:solidFill>
                      <a:srgbClr val="000000"/>
                    </a:solidFill>
                    <a:effectLst/>
                    <a:uLnTx/>
                    <a:uFillTx/>
                    <a:latin typeface="Arial"/>
                    <a:ea typeface="Arial Unicode MS"/>
                    <a:cs typeface="Arial Unicode MS"/>
                  </a:rPr>
                  <a:t>Tooling</a:t>
                </a:r>
              </a:p>
            </p:txBody>
          </p:sp>
          <p:sp>
            <p:nvSpPr>
              <p:cNvPr id="110" name="Oval 109"/>
              <p:cNvSpPr/>
              <p:nvPr/>
            </p:nvSpPr>
            <p:spPr bwMode="gray">
              <a:xfrm>
                <a:off x="6557104" y="3770552"/>
                <a:ext cx="1150189" cy="649016"/>
              </a:xfrm>
              <a:prstGeom prst="ellipse">
                <a:avLst/>
              </a:prstGeom>
              <a:noFill/>
              <a:ln w="19050" cap="flat" cmpd="sng" algn="ctr">
                <a:solidFill>
                  <a:srgbClr val="009AD7"/>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Arial"/>
                    <a:ea typeface="Arial Unicode MS"/>
                    <a:cs typeface="Arial Unicode MS"/>
                  </a:rPr>
                  <a:t>fPaaS</a:t>
                </a:r>
              </a:p>
            </p:txBody>
          </p:sp>
          <p:sp>
            <p:nvSpPr>
              <p:cNvPr id="111" name="Oval 110"/>
              <p:cNvSpPr/>
              <p:nvPr/>
            </p:nvSpPr>
            <p:spPr bwMode="gray">
              <a:xfrm>
                <a:off x="6050715" y="1977358"/>
                <a:ext cx="1607385" cy="848862"/>
              </a:xfrm>
              <a:prstGeom prst="ellipse">
                <a:avLst/>
              </a:prstGeom>
              <a:noFill/>
              <a:ln w="19050" cap="flat" cmpd="sng" algn="ctr">
                <a:solidFill>
                  <a:srgbClr val="009AD7"/>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Arial"/>
                    <a:ea typeface="Arial Unicode MS"/>
                    <a:cs typeface="Arial Unicode MS"/>
                  </a:rPr>
                  <a:t>iPaaS</a:t>
                </a:r>
                <a:br>
                  <a:rPr kumimoji="0" lang="en-US" sz="1200" b="0" i="0" u="none" strike="noStrike" kern="0" cap="none" spc="0" normalizeH="0" baseline="0" noProof="0" dirty="0" smtClean="0">
                    <a:ln>
                      <a:noFill/>
                    </a:ln>
                    <a:solidFill>
                      <a:srgbClr val="000000"/>
                    </a:solidFill>
                    <a:effectLst/>
                    <a:uLnTx/>
                    <a:uFillTx/>
                    <a:latin typeface="Arial"/>
                    <a:ea typeface="Arial Unicode MS"/>
                    <a:cs typeface="Arial Unicode MS"/>
                  </a:rPr>
                </a:br>
                <a:endParaRPr kumimoji="0" lang="en-US" sz="1200" b="0" i="0" u="none" strike="noStrike" kern="0" cap="none" spc="0" normalizeH="0" baseline="0" noProof="0" dirty="0" smtClean="0">
                  <a:ln>
                    <a:noFill/>
                  </a:ln>
                  <a:solidFill>
                    <a:srgbClr val="000000"/>
                  </a:solidFill>
                  <a:effectLst/>
                  <a:uLnTx/>
                  <a:uFillTx/>
                  <a:latin typeface="Arial"/>
                  <a:ea typeface="Arial Unicode MS"/>
                  <a:cs typeface="Arial Unicode MS"/>
                </a:endParaRPr>
              </a:p>
            </p:txBody>
          </p:sp>
        </p:grpSp>
      </p:grpSp>
    </p:spTree>
    <p:extLst>
      <p:ext uri="{BB962C8B-B14F-4D97-AF65-F5344CB8AC3E}">
        <p14:creationId xmlns:p14="http://schemas.microsoft.com/office/powerpoint/2010/main" val="2335710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bwMode="gray"/>
        <p:txBody>
          <a:bodyPr/>
          <a:lstStyle/>
          <a:p>
            <a:r>
              <a:rPr lang="en-US" dirty="0" smtClean="0"/>
              <a:t>Figure 5</a:t>
            </a:r>
            <a:endParaRPr lang="en-US" dirty="0">
              <a:solidFill>
                <a:srgbClr val="FF0000"/>
              </a:solidFill>
            </a:endParaRPr>
          </a:p>
        </p:txBody>
      </p:sp>
      <p:grpSp>
        <p:nvGrpSpPr>
          <p:cNvPr id="3" name="Group 2"/>
          <p:cNvGrpSpPr/>
          <p:nvPr/>
        </p:nvGrpSpPr>
        <p:grpSpPr bwMode="gray">
          <a:xfrm>
            <a:off x="1752600" y="1097545"/>
            <a:ext cx="8686800" cy="4842931"/>
            <a:chOff x="1752600" y="1097545"/>
            <a:chExt cx="8686800" cy="4842931"/>
          </a:xfrm>
        </p:grpSpPr>
        <p:grpSp>
          <p:nvGrpSpPr>
            <p:cNvPr id="166" name="Group 165">
              <a:extLst>
                <a:ext uri="{FF2B5EF4-FFF2-40B4-BE49-F238E27FC236}">
                  <a16:creationId xmlns:a16="http://schemas.microsoft.com/office/drawing/2014/main" xmlns="" id="{BBFF993A-B2A9-413C-B799-9C3160E088D5}"/>
                </a:ext>
              </a:extLst>
            </p:cNvPr>
            <p:cNvGrpSpPr/>
            <p:nvPr/>
          </p:nvGrpSpPr>
          <p:grpSpPr bwMode="gray">
            <a:xfrm>
              <a:off x="1752600" y="1097545"/>
              <a:ext cx="8686800" cy="4842931"/>
              <a:chOff x="3145917" y="1161417"/>
              <a:chExt cx="8686800" cy="4842931"/>
            </a:xfrm>
            <a:noFill/>
          </p:grpSpPr>
          <p:sp>
            <p:nvSpPr>
              <p:cNvPr id="174" name="Rectangle 173">
                <a:extLst>
                  <a:ext uri="{FF2B5EF4-FFF2-40B4-BE49-F238E27FC236}">
                    <a16:creationId xmlns:a16="http://schemas.microsoft.com/office/drawing/2014/main" xmlns="" id="{8D1F785B-54F8-412C-9750-5913930BB648}"/>
                  </a:ext>
                </a:extLst>
              </p:cNvPr>
              <p:cNvSpPr/>
              <p:nvPr/>
            </p:nvSpPr>
            <p:spPr bwMode="gray">
              <a:xfrm>
                <a:off x="3145917" y="1161417"/>
                <a:ext cx="8686800" cy="4842931"/>
              </a:xfrm>
              <a:prstGeom prst="rect">
                <a:avLst/>
              </a:prstGeom>
              <a:grp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75" name="Rectangle 174">
                <a:extLst>
                  <a:ext uri="{FF2B5EF4-FFF2-40B4-BE49-F238E27FC236}">
                    <a16:creationId xmlns:a16="http://schemas.microsoft.com/office/drawing/2014/main" xmlns="" id="{76AE9257-EFFB-41C5-939A-69E725440D38}"/>
                  </a:ext>
                </a:extLst>
              </p:cNvPr>
              <p:cNvSpPr/>
              <p:nvPr/>
            </p:nvSpPr>
            <p:spPr bwMode="gray">
              <a:xfrm>
                <a:off x="10710294" y="5788904"/>
                <a:ext cx="1122423" cy="215444"/>
              </a:xfrm>
              <a:prstGeom prst="rect">
                <a:avLst/>
              </a:prstGeom>
              <a:grpFill/>
            </p:spPr>
            <p:txBody>
              <a:bodyPr wrap="none" lIns="91440" rIns="91440" anchor="b">
                <a:spAutoFit/>
              </a:bodyPr>
              <a:lstStyle/>
              <a:p>
                <a:pPr marL="0" marR="0" algn="r">
                  <a:spcBef>
                    <a:spcPts val="0"/>
                  </a:spcBef>
                  <a:spcAft>
                    <a:spcPts val="0"/>
                  </a:spcAft>
                </a:pPr>
                <a:r>
                  <a:rPr lang="en-US" sz="800" dirty="0">
                    <a:solidFill>
                      <a:srgbClr val="979D9D"/>
                    </a:solidFill>
                    <a:latin typeface="Arial" panose="020B0604020202020204" pitchFamily="34" charset="0"/>
                    <a:ea typeface="Calibri" panose="020F0502020204030204" pitchFamily="34" charset="0"/>
                    <a:cs typeface="Times New Roman" panose="02020603050405020304" pitchFamily="18" charset="0"/>
                  </a:rPr>
                  <a:t>© </a:t>
                </a:r>
                <a:r>
                  <a:rPr lang="en-US" sz="800" dirty="0" smtClean="0">
                    <a:solidFill>
                      <a:srgbClr val="979D9D"/>
                    </a:solidFill>
                    <a:latin typeface="Arial" panose="020B0604020202020204" pitchFamily="34" charset="0"/>
                    <a:ea typeface="Calibri" panose="020F0502020204030204" pitchFamily="34" charset="0"/>
                    <a:cs typeface="Times New Roman" panose="02020603050405020304" pitchFamily="18" charset="0"/>
                  </a:rPr>
                  <a:t>2019 </a:t>
                </a:r>
                <a:r>
                  <a:rPr lang="en-US" sz="800" dirty="0">
                    <a:solidFill>
                      <a:srgbClr val="979D9D"/>
                    </a:solidFill>
                    <a:latin typeface="Arial" panose="020B0604020202020204" pitchFamily="34" charset="0"/>
                    <a:ea typeface="Calibri" panose="020F0502020204030204" pitchFamily="34" charset="0"/>
                    <a:cs typeface="Times New Roman" panose="02020603050405020304" pitchFamily="18" charset="0"/>
                  </a:rPr>
                  <a:t>Gartner, Inc.</a:t>
                </a:r>
                <a:endParaRPr lang="en-US" sz="1100" dirty="0">
                  <a:solidFill>
                    <a:srgbClr val="979D9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3" name="TextBox 182">
                <a:extLst>
                  <a:ext uri="{FF2B5EF4-FFF2-40B4-BE49-F238E27FC236}">
                    <a16:creationId xmlns:a16="http://schemas.microsoft.com/office/drawing/2014/main" xmlns="" id="{B6947DC9-1CAB-437C-82D7-D9D776F6F514}"/>
                  </a:ext>
                </a:extLst>
              </p:cNvPr>
              <p:cNvSpPr txBox="1"/>
              <p:nvPr/>
            </p:nvSpPr>
            <p:spPr bwMode="gray">
              <a:xfrm>
                <a:off x="3154384" y="5788904"/>
                <a:ext cx="1107831" cy="215444"/>
              </a:xfrm>
              <a:prstGeom prst="rect">
                <a:avLst/>
              </a:prstGeom>
              <a:grpFill/>
            </p:spPr>
            <p:txBody>
              <a:bodyPr wrap="square" lIns="91440" rIns="91440" rtlCol="0" anchor="b">
                <a:spAutoFit/>
              </a:bodyPr>
              <a:lstStyle/>
              <a:p>
                <a:pPr algn="l">
                  <a:lnSpc>
                    <a:spcPct val="100000"/>
                  </a:lnSpc>
                  <a:spcBef>
                    <a:spcPts val="0"/>
                  </a:spcBef>
                  <a:spcAft>
                    <a:spcPts val="0"/>
                  </a:spcAft>
                </a:pPr>
                <a:r>
                  <a:rPr lang="en-US" sz="800" dirty="0" smtClean="0">
                    <a:solidFill>
                      <a:srgbClr val="979D9D"/>
                    </a:solidFill>
                  </a:rPr>
                  <a:t>ID</a:t>
                </a:r>
                <a:r>
                  <a:rPr lang="en-US" sz="800" dirty="0">
                    <a:solidFill>
                      <a:srgbClr val="979D9D"/>
                    </a:solidFill>
                  </a:rPr>
                  <a:t>: </a:t>
                </a:r>
                <a:r>
                  <a:rPr lang="en-US" sz="800" dirty="0" smtClean="0">
                    <a:solidFill>
                      <a:srgbClr val="979D9D"/>
                    </a:solidFill>
                  </a:rPr>
                  <a:t>379554</a:t>
                </a:r>
                <a:endParaRPr lang="en-US" sz="800" dirty="0">
                  <a:solidFill>
                    <a:srgbClr val="979D9D"/>
                  </a:solidFill>
                </a:endParaRPr>
              </a:p>
            </p:txBody>
          </p:sp>
          <p:sp>
            <p:nvSpPr>
              <p:cNvPr id="184" name="TextBox 183">
                <a:extLst>
                  <a:ext uri="{FF2B5EF4-FFF2-40B4-BE49-F238E27FC236}">
                    <a16:creationId xmlns:a16="http://schemas.microsoft.com/office/drawing/2014/main" xmlns="" id="{BE363401-C2D9-4DCF-B2EA-DF4F9FD6C80E}"/>
                  </a:ext>
                </a:extLst>
              </p:cNvPr>
              <p:cNvSpPr txBox="1"/>
              <p:nvPr/>
            </p:nvSpPr>
            <p:spPr bwMode="gray">
              <a:xfrm>
                <a:off x="3154384" y="1169885"/>
                <a:ext cx="6080907" cy="353943"/>
              </a:xfrm>
              <a:prstGeom prst="rect">
                <a:avLst/>
              </a:prstGeom>
              <a:grpFill/>
            </p:spPr>
            <p:txBody>
              <a:bodyPr wrap="square" lIns="91440" tIns="91440" rIns="91440" rtlCol="0">
                <a:spAutoFit/>
              </a:bodyPr>
              <a:lstStyle/>
              <a:p>
                <a:r>
                  <a:rPr lang="en-US" sz="1400" b="1" dirty="0"/>
                  <a:t>Gartner’s Hybrid Integration Platform Capability Framework</a:t>
                </a:r>
                <a:endParaRPr lang="en-US" sz="1200" dirty="0"/>
              </a:p>
            </p:txBody>
          </p:sp>
        </p:grpSp>
        <p:grpSp>
          <p:nvGrpSpPr>
            <p:cNvPr id="195" name="Group 194"/>
            <p:cNvGrpSpPr/>
            <p:nvPr/>
          </p:nvGrpSpPr>
          <p:grpSpPr bwMode="gray">
            <a:xfrm>
              <a:off x="1844040" y="1525399"/>
              <a:ext cx="8503920" cy="4158437"/>
              <a:chOff x="1844040" y="1376314"/>
              <a:chExt cx="8503920" cy="4158437"/>
            </a:xfrm>
          </p:grpSpPr>
          <p:sp>
            <p:nvSpPr>
              <p:cNvPr id="196" name="TextBox 195">
                <a:extLst>
                  <a:ext uri="{FF2B5EF4-FFF2-40B4-BE49-F238E27FC236}">
                    <a16:creationId xmlns:a16="http://schemas.microsoft.com/office/drawing/2014/main" xmlns="" id="{92582054-C1DF-40F5-9C56-F7FFF981E35E}"/>
                  </a:ext>
                </a:extLst>
              </p:cNvPr>
              <p:cNvSpPr txBox="1"/>
              <p:nvPr/>
            </p:nvSpPr>
            <p:spPr bwMode="gray">
              <a:xfrm>
                <a:off x="1844040" y="1376314"/>
                <a:ext cx="8503920" cy="653562"/>
              </a:xfrm>
              <a:prstGeom prst="rect">
                <a:avLst/>
              </a:prstGeom>
              <a:solidFill>
                <a:srgbClr val="C0D1E0"/>
              </a:solidFill>
              <a:ln>
                <a:noFill/>
              </a:ln>
            </p:spPr>
            <p:txBody>
              <a:bodyPr vert="horz" wrap="square" lIns="91440" tIns="64008" rIns="91440" bIns="45720" rtlCol="0" anchor="t" anchorCtr="0">
                <a:no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100" b="1" i="0" u="none" strike="noStrike" kern="0" cap="none" spc="0" normalizeH="0" baseline="0" noProof="0" dirty="0">
                    <a:ln>
                      <a:noFill/>
                    </a:ln>
                    <a:solidFill>
                      <a:srgbClr val="000000"/>
                    </a:solidFill>
                    <a:effectLst/>
                    <a:uLnTx/>
                    <a:uFillTx/>
                    <a:ea typeface="Arial Unicode MS"/>
                    <a:cs typeface="Arial Unicode MS"/>
                  </a:rPr>
                  <a:t>Role-Based User Experience</a:t>
                </a:r>
              </a:p>
            </p:txBody>
          </p:sp>
          <p:grpSp>
            <p:nvGrpSpPr>
              <p:cNvPr id="197" name="Group 196">
                <a:extLst>
                  <a:ext uri="{FF2B5EF4-FFF2-40B4-BE49-F238E27FC236}">
                    <a16:creationId xmlns:a16="http://schemas.microsoft.com/office/drawing/2014/main" xmlns="" id="{4B6CF4E3-F087-4397-A7AB-89B9E5FB52D4}"/>
                  </a:ext>
                </a:extLst>
              </p:cNvPr>
              <p:cNvGrpSpPr/>
              <p:nvPr/>
            </p:nvGrpSpPr>
            <p:grpSpPr bwMode="gray">
              <a:xfrm>
                <a:off x="2369896" y="1736833"/>
                <a:ext cx="7452208" cy="210312"/>
                <a:chOff x="1344794" y="1548297"/>
                <a:chExt cx="7452208" cy="210312"/>
              </a:xfrm>
            </p:grpSpPr>
            <p:sp>
              <p:nvSpPr>
                <p:cNvPr id="281" name="TextBox 280">
                  <a:extLst>
                    <a:ext uri="{FF2B5EF4-FFF2-40B4-BE49-F238E27FC236}">
                      <a16:creationId xmlns:a16="http://schemas.microsoft.com/office/drawing/2014/main" xmlns="" id="{5653F7B4-A886-491E-8F35-DCCB9C88B7B1}"/>
                    </a:ext>
                  </a:extLst>
                </p:cNvPr>
                <p:cNvSpPr txBox="1"/>
                <p:nvPr/>
              </p:nvSpPr>
              <p:spPr bwMode="gray">
                <a:xfrm>
                  <a:off x="1344794" y="1548297"/>
                  <a:ext cx="1641233" cy="210312"/>
                </a:xfrm>
                <a:prstGeom prst="rect">
                  <a:avLst/>
                </a:prstGeom>
                <a:solidFill>
                  <a:srgbClr val="FFFFFF"/>
                </a:solidFill>
                <a:ln>
                  <a:solidFill>
                    <a:srgbClr val="002856"/>
                  </a:solidFill>
                </a:ln>
              </p:spPr>
              <p:txBody>
                <a:bodyPr vert="horz" wrap="square" lIns="91440" tIns="0" rIns="0" bIns="0" rtlCol="0" anchor="ctr" anchorCtr="0">
                  <a:no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000" b="0" i="0" u="none" strike="noStrike" kern="0" cap="none" spc="0" normalizeH="0" baseline="0" noProof="0" dirty="0">
                      <a:ln>
                        <a:noFill/>
                      </a:ln>
                      <a:solidFill>
                        <a:srgbClr val="000000"/>
                      </a:solidFill>
                      <a:effectLst/>
                      <a:uLnTx/>
                      <a:uFillTx/>
                      <a:ea typeface="Arial Unicode MS"/>
                      <a:cs typeface="Arial Unicode MS"/>
                    </a:rPr>
                    <a:t>Integration Specialist UX</a:t>
                  </a:r>
                </a:p>
              </p:txBody>
            </p:sp>
            <p:sp>
              <p:nvSpPr>
                <p:cNvPr id="282" name="TextBox 281">
                  <a:extLst>
                    <a:ext uri="{FF2B5EF4-FFF2-40B4-BE49-F238E27FC236}">
                      <a16:creationId xmlns:a16="http://schemas.microsoft.com/office/drawing/2014/main" xmlns="" id="{1A694349-B939-4A0A-91FB-A3882D1D2CDB}"/>
                    </a:ext>
                  </a:extLst>
                </p:cNvPr>
                <p:cNvSpPr txBox="1"/>
                <p:nvPr/>
              </p:nvSpPr>
              <p:spPr bwMode="gray">
                <a:xfrm>
                  <a:off x="3372573" y="1548297"/>
                  <a:ext cx="1642699" cy="210312"/>
                </a:xfrm>
                <a:prstGeom prst="rect">
                  <a:avLst/>
                </a:prstGeom>
                <a:solidFill>
                  <a:srgbClr val="FFFFFF"/>
                </a:solidFill>
                <a:ln>
                  <a:solidFill>
                    <a:srgbClr val="002856"/>
                  </a:solidFill>
                </a:ln>
              </p:spPr>
              <p:txBody>
                <a:bodyPr vert="horz" wrap="square" lIns="182880" tIns="0" rIns="91440" bIns="0" rtlCol="0" anchor="ctr" anchorCtr="0">
                  <a:no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000" b="0" i="0" u="none" strike="noStrike" kern="0" cap="none" spc="0" normalizeH="0" baseline="0" noProof="0" dirty="0">
                      <a:ln>
                        <a:noFill/>
                      </a:ln>
                      <a:solidFill>
                        <a:srgbClr val="000000"/>
                      </a:solidFill>
                      <a:effectLst/>
                      <a:uLnTx/>
                      <a:uFillTx/>
                      <a:ea typeface="Arial Unicode MS"/>
                      <a:cs typeface="Arial Unicode MS"/>
                    </a:rPr>
                    <a:t>Ad Hoc Integrator UX</a:t>
                  </a:r>
                </a:p>
              </p:txBody>
            </p:sp>
            <p:sp>
              <p:nvSpPr>
                <p:cNvPr id="283" name="TextBox 282">
                  <a:extLst>
                    <a:ext uri="{FF2B5EF4-FFF2-40B4-BE49-F238E27FC236}">
                      <a16:creationId xmlns:a16="http://schemas.microsoft.com/office/drawing/2014/main" xmlns="" id="{A14E1EBB-5B49-40E2-9990-371973C21311}"/>
                    </a:ext>
                  </a:extLst>
                </p:cNvPr>
                <p:cNvSpPr txBox="1"/>
                <p:nvPr/>
              </p:nvSpPr>
              <p:spPr bwMode="gray">
                <a:xfrm>
                  <a:off x="5119008" y="1548297"/>
                  <a:ext cx="1645527" cy="210312"/>
                </a:xfrm>
                <a:prstGeom prst="rect">
                  <a:avLst/>
                </a:prstGeom>
                <a:solidFill>
                  <a:srgbClr val="FFFFFF"/>
                </a:solidFill>
                <a:ln>
                  <a:solidFill>
                    <a:srgbClr val="002856"/>
                  </a:solidFill>
                </a:ln>
              </p:spPr>
              <p:txBody>
                <a:bodyPr vert="horz" wrap="square" lIns="91440" tIns="0" rIns="91440" bIns="0" rtlCol="0" anchor="ctr" anchorCtr="0">
                  <a:no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000" b="0" i="0" u="none" strike="noStrike" kern="0" cap="none" spc="0" normalizeH="0" baseline="0" noProof="0" dirty="0">
                      <a:ln>
                        <a:noFill/>
                      </a:ln>
                      <a:solidFill>
                        <a:srgbClr val="000000"/>
                      </a:solidFill>
                      <a:effectLst/>
                      <a:uLnTx/>
                      <a:uFillTx/>
                      <a:ea typeface="Arial Unicode MS"/>
                      <a:cs typeface="Arial Unicode MS"/>
                    </a:rPr>
                    <a:t>Citizen Integrator UX</a:t>
                  </a:r>
                </a:p>
              </p:txBody>
            </p:sp>
            <p:sp>
              <p:nvSpPr>
                <p:cNvPr id="284" name="TextBox 283">
                  <a:extLst>
                    <a:ext uri="{FF2B5EF4-FFF2-40B4-BE49-F238E27FC236}">
                      <a16:creationId xmlns:a16="http://schemas.microsoft.com/office/drawing/2014/main" xmlns="" id="{1DB8E1C4-7E46-4A8D-8293-5FF45CB90367}"/>
                    </a:ext>
                  </a:extLst>
                </p:cNvPr>
                <p:cNvSpPr txBox="1"/>
                <p:nvPr/>
              </p:nvSpPr>
              <p:spPr bwMode="gray">
                <a:xfrm>
                  <a:off x="7151082" y="1548297"/>
                  <a:ext cx="1645920" cy="210312"/>
                </a:xfrm>
                <a:prstGeom prst="rect">
                  <a:avLst/>
                </a:prstGeom>
                <a:solidFill>
                  <a:srgbClr val="FFFFFF"/>
                </a:solidFill>
                <a:ln>
                  <a:solidFill>
                    <a:srgbClr val="002856"/>
                  </a:solidFill>
                </a:ln>
              </p:spPr>
              <p:txBody>
                <a:bodyPr vert="horz" wrap="square" lIns="91440" tIns="0" rIns="91440" bIns="0" rtlCol="0" anchor="ctr" anchorCtr="0">
                  <a:no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000" b="0" i="0" u="none" strike="noStrike" kern="0" cap="none" spc="0" normalizeH="0" baseline="0" noProof="0" dirty="0">
                      <a:ln>
                        <a:noFill/>
                      </a:ln>
                      <a:solidFill>
                        <a:srgbClr val="000000"/>
                      </a:solidFill>
                      <a:effectLst/>
                      <a:uLnTx/>
                      <a:uFillTx/>
                      <a:ea typeface="Arial Unicode MS"/>
                      <a:cs typeface="Arial Unicode MS"/>
                    </a:rPr>
                    <a:t>HIP Administrator UX</a:t>
                  </a:r>
                </a:p>
              </p:txBody>
            </p:sp>
          </p:grpSp>
          <p:grpSp>
            <p:nvGrpSpPr>
              <p:cNvPr id="198" name="Group 197">
                <a:extLst>
                  <a:ext uri="{FF2B5EF4-FFF2-40B4-BE49-F238E27FC236}">
                    <a16:creationId xmlns:a16="http://schemas.microsoft.com/office/drawing/2014/main" xmlns="" id="{1E9326F8-81DC-475D-A555-CC84920C74B6}"/>
                  </a:ext>
                </a:extLst>
              </p:cNvPr>
              <p:cNvGrpSpPr/>
              <p:nvPr/>
            </p:nvGrpSpPr>
            <p:grpSpPr bwMode="gray">
              <a:xfrm>
                <a:off x="1844040" y="4696823"/>
                <a:ext cx="8503920" cy="837928"/>
                <a:chOff x="450203" y="4611984"/>
                <a:chExt cx="8503920" cy="837928"/>
              </a:xfrm>
            </p:grpSpPr>
            <p:sp>
              <p:nvSpPr>
                <p:cNvPr id="258" name="TextBox 257">
                  <a:extLst>
                    <a:ext uri="{FF2B5EF4-FFF2-40B4-BE49-F238E27FC236}">
                      <a16:creationId xmlns:a16="http://schemas.microsoft.com/office/drawing/2014/main" xmlns="" id="{240595A1-86B4-4781-9B4F-5B684296DD85}"/>
                    </a:ext>
                  </a:extLst>
                </p:cNvPr>
                <p:cNvSpPr txBox="1"/>
                <p:nvPr/>
              </p:nvSpPr>
              <p:spPr bwMode="gray">
                <a:xfrm>
                  <a:off x="450203" y="4611984"/>
                  <a:ext cx="8503920" cy="837928"/>
                </a:xfrm>
                <a:prstGeom prst="rect">
                  <a:avLst/>
                </a:prstGeom>
                <a:solidFill>
                  <a:srgbClr val="C0D1E0"/>
                </a:solidFill>
                <a:ln>
                  <a:noFill/>
                </a:ln>
              </p:spPr>
              <p:txBody>
                <a:bodyPr vert="horz" wrap="square" lIns="91440" tIns="45720" rIns="91440" bIns="45720" rtlCol="0" anchor="t" anchorCtr="0">
                  <a:no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100" b="1" i="0" u="none" strike="noStrike" kern="0" cap="none" spc="0" normalizeH="0" baseline="0" noProof="0" dirty="0">
                      <a:ln>
                        <a:noFill/>
                      </a:ln>
                      <a:solidFill>
                        <a:srgbClr val="000000"/>
                      </a:solidFill>
                      <a:effectLst/>
                      <a:uLnTx/>
                      <a:uFillTx/>
                      <a:ea typeface="Arial Unicode MS"/>
                      <a:cs typeface="Arial Unicode MS"/>
                    </a:rPr>
                    <a:t>Deployment Models</a:t>
                  </a:r>
                </a:p>
              </p:txBody>
            </p:sp>
            <p:grpSp>
              <p:nvGrpSpPr>
                <p:cNvPr id="259" name="Group 258">
                  <a:extLst>
                    <a:ext uri="{FF2B5EF4-FFF2-40B4-BE49-F238E27FC236}">
                      <a16:creationId xmlns:a16="http://schemas.microsoft.com/office/drawing/2014/main" xmlns="" id="{FD36FC41-BAA2-4DA0-A60D-16AC15B196D1}"/>
                    </a:ext>
                  </a:extLst>
                </p:cNvPr>
                <p:cNvGrpSpPr/>
                <p:nvPr/>
              </p:nvGrpSpPr>
              <p:grpSpPr bwMode="gray">
                <a:xfrm>
                  <a:off x="926469" y="4721167"/>
                  <a:ext cx="7551389" cy="652161"/>
                  <a:chOff x="1178226" y="4721167"/>
                  <a:chExt cx="7551389" cy="652161"/>
                </a:xfrm>
              </p:grpSpPr>
              <p:grpSp>
                <p:nvGrpSpPr>
                  <p:cNvPr id="260" name="Group 259">
                    <a:extLst>
                      <a:ext uri="{FF2B5EF4-FFF2-40B4-BE49-F238E27FC236}">
                        <a16:creationId xmlns:a16="http://schemas.microsoft.com/office/drawing/2014/main" xmlns="" id="{547E4DF4-6EF5-4ECF-953F-67404D045ED5}"/>
                      </a:ext>
                    </a:extLst>
                  </p:cNvPr>
                  <p:cNvGrpSpPr/>
                  <p:nvPr/>
                </p:nvGrpSpPr>
                <p:grpSpPr bwMode="gray">
                  <a:xfrm>
                    <a:off x="1178226" y="4721167"/>
                    <a:ext cx="2684735" cy="652161"/>
                    <a:chOff x="688032" y="4721167"/>
                    <a:chExt cx="2684735" cy="652161"/>
                  </a:xfrm>
                </p:grpSpPr>
                <p:grpSp>
                  <p:nvGrpSpPr>
                    <p:cNvPr id="271" name="Group 270">
                      <a:extLst>
                        <a:ext uri="{FF2B5EF4-FFF2-40B4-BE49-F238E27FC236}">
                          <a16:creationId xmlns:a16="http://schemas.microsoft.com/office/drawing/2014/main" xmlns="" id="{D547A7BE-D096-4CFF-B5F7-BF063FDF50EE}"/>
                        </a:ext>
                      </a:extLst>
                    </p:cNvPr>
                    <p:cNvGrpSpPr/>
                    <p:nvPr/>
                  </p:nvGrpSpPr>
                  <p:grpSpPr bwMode="gray">
                    <a:xfrm>
                      <a:off x="688032" y="4721167"/>
                      <a:ext cx="787074" cy="652161"/>
                      <a:chOff x="1753262" y="4692886"/>
                      <a:chExt cx="787074" cy="652161"/>
                    </a:xfrm>
                  </p:grpSpPr>
                  <p:sp>
                    <p:nvSpPr>
                      <p:cNvPr id="277" name="TextBox 276">
                        <a:extLst>
                          <a:ext uri="{FF2B5EF4-FFF2-40B4-BE49-F238E27FC236}">
                            <a16:creationId xmlns:a16="http://schemas.microsoft.com/office/drawing/2014/main" xmlns="" id="{FB18E39D-B82A-4670-86D9-1F806AB6BB6B}"/>
                          </a:ext>
                        </a:extLst>
                      </p:cNvPr>
                      <p:cNvSpPr txBox="1"/>
                      <p:nvPr/>
                    </p:nvSpPr>
                    <p:spPr bwMode="gray">
                      <a:xfrm>
                        <a:off x="1753262" y="5153456"/>
                        <a:ext cx="787074" cy="191591"/>
                      </a:xfrm>
                      <a:prstGeom prst="rect">
                        <a:avLst/>
                      </a:prstGeom>
                      <a:noFill/>
                    </p:spPr>
                    <p:txBody>
                      <a:bodyPr vert="horz" wrap="none" lIns="0" tIns="45720" rIns="0" bIns="0" rtlCol="0" anchor="ctr" anchorCtr="0">
                        <a:sp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050" b="0" i="0" u="none" strike="noStrike" kern="0" cap="none" spc="0" normalizeH="0" baseline="0" noProof="0" dirty="0">
                            <a:ln>
                              <a:noFill/>
                            </a:ln>
                            <a:solidFill>
                              <a:srgbClr val="000000"/>
                            </a:solidFill>
                            <a:effectLst/>
                            <a:uLnTx/>
                            <a:uFillTx/>
                            <a:ea typeface="Arial Unicode MS"/>
                            <a:cs typeface="Arial Unicode MS"/>
                          </a:rPr>
                          <a:t>On-Premises</a:t>
                        </a:r>
                      </a:p>
                    </p:txBody>
                  </p:sp>
                  <p:grpSp>
                    <p:nvGrpSpPr>
                      <p:cNvPr id="278" name="Group 277">
                        <a:extLst>
                          <a:ext uri="{FF2B5EF4-FFF2-40B4-BE49-F238E27FC236}">
                            <a16:creationId xmlns:a16="http://schemas.microsoft.com/office/drawing/2014/main" xmlns="" id="{F63A1C9B-DAF7-4CD8-8685-03D081B955AC}"/>
                          </a:ext>
                        </a:extLst>
                      </p:cNvPr>
                      <p:cNvGrpSpPr/>
                      <p:nvPr/>
                    </p:nvGrpSpPr>
                    <p:grpSpPr bwMode="gray">
                      <a:xfrm>
                        <a:off x="1855710" y="4692886"/>
                        <a:ext cx="582179" cy="457200"/>
                        <a:chOff x="807071" y="4696498"/>
                        <a:chExt cx="709326" cy="557052"/>
                      </a:xfrm>
                    </p:grpSpPr>
                    <p:sp>
                      <p:nvSpPr>
                        <p:cNvPr id="279" name="Freeform 85">
                          <a:extLst>
                            <a:ext uri="{FF2B5EF4-FFF2-40B4-BE49-F238E27FC236}">
                              <a16:creationId xmlns:a16="http://schemas.microsoft.com/office/drawing/2014/main" xmlns="" id="{20838E0A-B172-47A5-9E07-EEA5DC2EAF3A}"/>
                            </a:ext>
                          </a:extLst>
                        </p:cNvPr>
                        <p:cNvSpPr>
                          <a:spLocks noEditPoints="1"/>
                        </p:cNvSpPr>
                        <p:nvPr/>
                      </p:nvSpPr>
                      <p:spPr bwMode="gray">
                        <a:xfrm>
                          <a:off x="1195260" y="4696498"/>
                          <a:ext cx="321137" cy="557052"/>
                        </a:xfrm>
                        <a:custGeom>
                          <a:avLst/>
                          <a:gdLst>
                            <a:gd name="T0" fmla="*/ 112 w 128"/>
                            <a:gd name="T1" fmla="*/ 16 h 224"/>
                            <a:gd name="T2" fmla="*/ 112 w 128"/>
                            <a:gd name="T3" fmla="*/ 208 h 224"/>
                            <a:gd name="T4" fmla="*/ 16 w 128"/>
                            <a:gd name="T5" fmla="*/ 208 h 224"/>
                            <a:gd name="T6" fmla="*/ 16 w 128"/>
                            <a:gd name="T7" fmla="*/ 16 h 224"/>
                            <a:gd name="T8" fmla="*/ 112 w 128"/>
                            <a:gd name="T9" fmla="*/ 16 h 224"/>
                            <a:gd name="T10" fmla="*/ 128 w 128"/>
                            <a:gd name="T11" fmla="*/ 0 h 224"/>
                            <a:gd name="T12" fmla="*/ 0 w 128"/>
                            <a:gd name="T13" fmla="*/ 0 h 224"/>
                            <a:gd name="T14" fmla="*/ 0 w 128"/>
                            <a:gd name="T15" fmla="*/ 224 h 224"/>
                            <a:gd name="T16" fmla="*/ 128 w 128"/>
                            <a:gd name="T17" fmla="*/ 224 h 224"/>
                            <a:gd name="T18" fmla="*/ 128 w 128"/>
                            <a:gd name="T19" fmla="*/ 0 h 224"/>
                            <a:gd name="T20" fmla="*/ 64 w 128"/>
                            <a:gd name="T21" fmla="*/ 168 h 224"/>
                            <a:gd name="T22" fmla="*/ 64 w 128"/>
                            <a:gd name="T23" fmla="*/ 168 h 224"/>
                            <a:gd name="T24" fmla="*/ 64 w 128"/>
                            <a:gd name="T25" fmla="*/ 168 h 224"/>
                            <a:gd name="T26" fmla="*/ 64 w 128"/>
                            <a:gd name="T27" fmla="*/ 152 h 224"/>
                            <a:gd name="T28" fmla="*/ 48 w 128"/>
                            <a:gd name="T29" fmla="*/ 168 h 224"/>
                            <a:gd name="T30" fmla="*/ 64 w 128"/>
                            <a:gd name="T31" fmla="*/ 184 h 224"/>
                            <a:gd name="T32" fmla="*/ 80 w 128"/>
                            <a:gd name="T33" fmla="*/ 168 h 224"/>
                            <a:gd name="T34" fmla="*/ 64 w 128"/>
                            <a:gd name="T35" fmla="*/ 152 h 224"/>
                            <a:gd name="T36" fmla="*/ 96 w 128"/>
                            <a:gd name="T37" fmla="*/ 96 h 224"/>
                            <a:gd name="T38" fmla="*/ 32 w 128"/>
                            <a:gd name="T39" fmla="*/ 96 h 224"/>
                            <a:gd name="T40" fmla="*/ 32 w 128"/>
                            <a:gd name="T41" fmla="*/ 112 h 224"/>
                            <a:gd name="T42" fmla="*/ 96 w 128"/>
                            <a:gd name="T43" fmla="*/ 112 h 224"/>
                            <a:gd name="T44" fmla="*/ 96 w 128"/>
                            <a:gd name="T45" fmla="*/ 96 h 224"/>
                            <a:gd name="T46" fmla="*/ 96 w 128"/>
                            <a:gd name="T47" fmla="*/ 64 h 224"/>
                            <a:gd name="T48" fmla="*/ 32 w 128"/>
                            <a:gd name="T49" fmla="*/ 64 h 224"/>
                            <a:gd name="T50" fmla="*/ 32 w 128"/>
                            <a:gd name="T51" fmla="*/ 80 h 224"/>
                            <a:gd name="T52" fmla="*/ 96 w 128"/>
                            <a:gd name="T53" fmla="*/ 80 h 224"/>
                            <a:gd name="T54" fmla="*/ 96 w 128"/>
                            <a:gd name="T55" fmla="*/ 64 h 224"/>
                            <a:gd name="T56" fmla="*/ 96 w 128"/>
                            <a:gd name="T57" fmla="*/ 32 h 224"/>
                            <a:gd name="T58" fmla="*/ 32 w 128"/>
                            <a:gd name="T59" fmla="*/ 32 h 224"/>
                            <a:gd name="T60" fmla="*/ 32 w 128"/>
                            <a:gd name="T61" fmla="*/ 48 h 224"/>
                            <a:gd name="T62" fmla="*/ 96 w 128"/>
                            <a:gd name="T63" fmla="*/ 48 h 224"/>
                            <a:gd name="T64" fmla="*/ 96 w 128"/>
                            <a:gd name="T65" fmla="*/ 3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8" h="224">
                              <a:moveTo>
                                <a:pt x="112" y="16"/>
                              </a:moveTo>
                              <a:cubicBezTo>
                                <a:pt x="112" y="208"/>
                                <a:pt x="112" y="208"/>
                                <a:pt x="112" y="208"/>
                              </a:cubicBezTo>
                              <a:cubicBezTo>
                                <a:pt x="16" y="208"/>
                                <a:pt x="16" y="208"/>
                                <a:pt x="16" y="208"/>
                              </a:cubicBezTo>
                              <a:cubicBezTo>
                                <a:pt x="16" y="16"/>
                                <a:pt x="16" y="16"/>
                                <a:pt x="16" y="16"/>
                              </a:cubicBezTo>
                              <a:cubicBezTo>
                                <a:pt x="112" y="16"/>
                                <a:pt x="112" y="16"/>
                                <a:pt x="112" y="16"/>
                              </a:cubicBezTo>
                              <a:moveTo>
                                <a:pt x="128" y="0"/>
                              </a:moveTo>
                              <a:cubicBezTo>
                                <a:pt x="0" y="0"/>
                                <a:pt x="0" y="0"/>
                                <a:pt x="0" y="0"/>
                              </a:cubicBezTo>
                              <a:cubicBezTo>
                                <a:pt x="0" y="224"/>
                                <a:pt x="0" y="224"/>
                                <a:pt x="0" y="224"/>
                              </a:cubicBezTo>
                              <a:cubicBezTo>
                                <a:pt x="128" y="224"/>
                                <a:pt x="128" y="224"/>
                                <a:pt x="128" y="224"/>
                              </a:cubicBezTo>
                              <a:cubicBezTo>
                                <a:pt x="128" y="0"/>
                                <a:pt x="128" y="0"/>
                                <a:pt x="128" y="0"/>
                              </a:cubicBezTo>
                              <a:close/>
                              <a:moveTo>
                                <a:pt x="64" y="168"/>
                              </a:moveTo>
                              <a:cubicBezTo>
                                <a:pt x="64" y="168"/>
                                <a:pt x="64" y="168"/>
                                <a:pt x="64" y="168"/>
                              </a:cubicBezTo>
                              <a:cubicBezTo>
                                <a:pt x="64" y="168"/>
                                <a:pt x="64" y="168"/>
                                <a:pt x="64" y="168"/>
                              </a:cubicBezTo>
                              <a:moveTo>
                                <a:pt x="64" y="152"/>
                              </a:moveTo>
                              <a:cubicBezTo>
                                <a:pt x="55" y="152"/>
                                <a:pt x="48" y="159"/>
                                <a:pt x="48" y="168"/>
                              </a:cubicBezTo>
                              <a:cubicBezTo>
                                <a:pt x="48" y="177"/>
                                <a:pt x="55" y="184"/>
                                <a:pt x="64" y="184"/>
                              </a:cubicBezTo>
                              <a:cubicBezTo>
                                <a:pt x="73" y="184"/>
                                <a:pt x="80" y="177"/>
                                <a:pt x="80" y="168"/>
                              </a:cubicBezTo>
                              <a:cubicBezTo>
                                <a:pt x="80" y="159"/>
                                <a:pt x="73" y="152"/>
                                <a:pt x="64" y="152"/>
                              </a:cubicBezTo>
                              <a:close/>
                              <a:moveTo>
                                <a:pt x="96" y="96"/>
                              </a:moveTo>
                              <a:cubicBezTo>
                                <a:pt x="32" y="96"/>
                                <a:pt x="32" y="96"/>
                                <a:pt x="32" y="96"/>
                              </a:cubicBezTo>
                              <a:cubicBezTo>
                                <a:pt x="32" y="112"/>
                                <a:pt x="32" y="112"/>
                                <a:pt x="32" y="112"/>
                              </a:cubicBezTo>
                              <a:cubicBezTo>
                                <a:pt x="96" y="112"/>
                                <a:pt x="96" y="112"/>
                                <a:pt x="96" y="112"/>
                              </a:cubicBezTo>
                              <a:lnTo>
                                <a:pt x="96" y="96"/>
                              </a:lnTo>
                              <a:close/>
                              <a:moveTo>
                                <a:pt x="96" y="64"/>
                              </a:moveTo>
                              <a:cubicBezTo>
                                <a:pt x="32" y="64"/>
                                <a:pt x="32" y="64"/>
                                <a:pt x="32" y="64"/>
                              </a:cubicBezTo>
                              <a:cubicBezTo>
                                <a:pt x="32" y="80"/>
                                <a:pt x="32" y="80"/>
                                <a:pt x="32" y="80"/>
                              </a:cubicBezTo>
                              <a:cubicBezTo>
                                <a:pt x="96" y="80"/>
                                <a:pt x="96" y="80"/>
                                <a:pt x="96" y="80"/>
                              </a:cubicBezTo>
                              <a:lnTo>
                                <a:pt x="96" y="64"/>
                              </a:lnTo>
                              <a:close/>
                              <a:moveTo>
                                <a:pt x="96" y="32"/>
                              </a:moveTo>
                              <a:cubicBezTo>
                                <a:pt x="32" y="32"/>
                                <a:pt x="32" y="32"/>
                                <a:pt x="32" y="32"/>
                              </a:cubicBezTo>
                              <a:cubicBezTo>
                                <a:pt x="32" y="48"/>
                                <a:pt x="32" y="48"/>
                                <a:pt x="32" y="48"/>
                              </a:cubicBezTo>
                              <a:cubicBezTo>
                                <a:pt x="96" y="48"/>
                                <a:pt x="96" y="48"/>
                                <a:pt x="96" y="48"/>
                              </a:cubicBezTo>
                              <a:lnTo>
                                <a:pt x="96" y="32"/>
                              </a:lnTo>
                              <a:close/>
                            </a:path>
                          </a:pathLst>
                        </a:custGeom>
                        <a:solidFill>
                          <a:srgbClr val="002856"/>
                        </a:solidFill>
                        <a:ln>
                          <a:noFill/>
                        </a:ln>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endParaRPr>
                        </a:p>
                      </p:txBody>
                    </p:sp>
                    <p:sp>
                      <p:nvSpPr>
                        <p:cNvPr id="280" name="Freeform 85">
                          <a:extLst>
                            <a:ext uri="{FF2B5EF4-FFF2-40B4-BE49-F238E27FC236}">
                              <a16:creationId xmlns:a16="http://schemas.microsoft.com/office/drawing/2014/main" xmlns="" id="{1FBDD2CE-00D6-4AE5-A14B-ECB7B7E7EA08}"/>
                            </a:ext>
                          </a:extLst>
                        </p:cNvPr>
                        <p:cNvSpPr>
                          <a:spLocks noEditPoints="1"/>
                        </p:cNvSpPr>
                        <p:nvPr/>
                      </p:nvSpPr>
                      <p:spPr bwMode="gray">
                        <a:xfrm>
                          <a:off x="807071" y="4696498"/>
                          <a:ext cx="321137" cy="557052"/>
                        </a:xfrm>
                        <a:custGeom>
                          <a:avLst/>
                          <a:gdLst>
                            <a:gd name="T0" fmla="*/ 112 w 128"/>
                            <a:gd name="T1" fmla="*/ 16 h 224"/>
                            <a:gd name="T2" fmla="*/ 112 w 128"/>
                            <a:gd name="T3" fmla="*/ 208 h 224"/>
                            <a:gd name="T4" fmla="*/ 16 w 128"/>
                            <a:gd name="T5" fmla="*/ 208 h 224"/>
                            <a:gd name="T6" fmla="*/ 16 w 128"/>
                            <a:gd name="T7" fmla="*/ 16 h 224"/>
                            <a:gd name="T8" fmla="*/ 112 w 128"/>
                            <a:gd name="T9" fmla="*/ 16 h 224"/>
                            <a:gd name="T10" fmla="*/ 128 w 128"/>
                            <a:gd name="T11" fmla="*/ 0 h 224"/>
                            <a:gd name="T12" fmla="*/ 0 w 128"/>
                            <a:gd name="T13" fmla="*/ 0 h 224"/>
                            <a:gd name="T14" fmla="*/ 0 w 128"/>
                            <a:gd name="T15" fmla="*/ 224 h 224"/>
                            <a:gd name="T16" fmla="*/ 128 w 128"/>
                            <a:gd name="T17" fmla="*/ 224 h 224"/>
                            <a:gd name="T18" fmla="*/ 128 w 128"/>
                            <a:gd name="T19" fmla="*/ 0 h 224"/>
                            <a:gd name="T20" fmla="*/ 64 w 128"/>
                            <a:gd name="T21" fmla="*/ 168 h 224"/>
                            <a:gd name="T22" fmla="*/ 64 w 128"/>
                            <a:gd name="T23" fmla="*/ 168 h 224"/>
                            <a:gd name="T24" fmla="*/ 64 w 128"/>
                            <a:gd name="T25" fmla="*/ 168 h 224"/>
                            <a:gd name="T26" fmla="*/ 64 w 128"/>
                            <a:gd name="T27" fmla="*/ 152 h 224"/>
                            <a:gd name="T28" fmla="*/ 48 w 128"/>
                            <a:gd name="T29" fmla="*/ 168 h 224"/>
                            <a:gd name="T30" fmla="*/ 64 w 128"/>
                            <a:gd name="T31" fmla="*/ 184 h 224"/>
                            <a:gd name="T32" fmla="*/ 80 w 128"/>
                            <a:gd name="T33" fmla="*/ 168 h 224"/>
                            <a:gd name="T34" fmla="*/ 64 w 128"/>
                            <a:gd name="T35" fmla="*/ 152 h 224"/>
                            <a:gd name="T36" fmla="*/ 96 w 128"/>
                            <a:gd name="T37" fmla="*/ 96 h 224"/>
                            <a:gd name="T38" fmla="*/ 32 w 128"/>
                            <a:gd name="T39" fmla="*/ 96 h 224"/>
                            <a:gd name="T40" fmla="*/ 32 w 128"/>
                            <a:gd name="T41" fmla="*/ 112 h 224"/>
                            <a:gd name="T42" fmla="*/ 96 w 128"/>
                            <a:gd name="T43" fmla="*/ 112 h 224"/>
                            <a:gd name="T44" fmla="*/ 96 w 128"/>
                            <a:gd name="T45" fmla="*/ 96 h 224"/>
                            <a:gd name="T46" fmla="*/ 96 w 128"/>
                            <a:gd name="T47" fmla="*/ 64 h 224"/>
                            <a:gd name="T48" fmla="*/ 32 w 128"/>
                            <a:gd name="T49" fmla="*/ 64 h 224"/>
                            <a:gd name="T50" fmla="*/ 32 w 128"/>
                            <a:gd name="T51" fmla="*/ 80 h 224"/>
                            <a:gd name="T52" fmla="*/ 96 w 128"/>
                            <a:gd name="T53" fmla="*/ 80 h 224"/>
                            <a:gd name="T54" fmla="*/ 96 w 128"/>
                            <a:gd name="T55" fmla="*/ 64 h 224"/>
                            <a:gd name="T56" fmla="*/ 96 w 128"/>
                            <a:gd name="T57" fmla="*/ 32 h 224"/>
                            <a:gd name="T58" fmla="*/ 32 w 128"/>
                            <a:gd name="T59" fmla="*/ 32 h 224"/>
                            <a:gd name="T60" fmla="*/ 32 w 128"/>
                            <a:gd name="T61" fmla="*/ 48 h 224"/>
                            <a:gd name="T62" fmla="*/ 96 w 128"/>
                            <a:gd name="T63" fmla="*/ 48 h 224"/>
                            <a:gd name="T64" fmla="*/ 96 w 128"/>
                            <a:gd name="T65" fmla="*/ 3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8" h="224">
                              <a:moveTo>
                                <a:pt x="112" y="16"/>
                              </a:moveTo>
                              <a:cubicBezTo>
                                <a:pt x="112" y="208"/>
                                <a:pt x="112" y="208"/>
                                <a:pt x="112" y="208"/>
                              </a:cubicBezTo>
                              <a:cubicBezTo>
                                <a:pt x="16" y="208"/>
                                <a:pt x="16" y="208"/>
                                <a:pt x="16" y="208"/>
                              </a:cubicBezTo>
                              <a:cubicBezTo>
                                <a:pt x="16" y="16"/>
                                <a:pt x="16" y="16"/>
                                <a:pt x="16" y="16"/>
                              </a:cubicBezTo>
                              <a:cubicBezTo>
                                <a:pt x="112" y="16"/>
                                <a:pt x="112" y="16"/>
                                <a:pt x="112" y="16"/>
                              </a:cubicBezTo>
                              <a:moveTo>
                                <a:pt x="128" y="0"/>
                              </a:moveTo>
                              <a:cubicBezTo>
                                <a:pt x="0" y="0"/>
                                <a:pt x="0" y="0"/>
                                <a:pt x="0" y="0"/>
                              </a:cubicBezTo>
                              <a:cubicBezTo>
                                <a:pt x="0" y="224"/>
                                <a:pt x="0" y="224"/>
                                <a:pt x="0" y="224"/>
                              </a:cubicBezTo>
                              <a:cubicBezTo>
                                <a:pt x="128" y="224"/>
                                <a:pt x="128" y="224"/>
                                <a:pt x="128" y="224"/>
                              </a:cubicBezTo>
                              <a:cubicBezTo>
                                <a:pt x="128" y="0"/>
                                <a:pt x="128" y="0"/>
                                <a:pt x="128" y="0"/>
                              </a:cubicBezTo>
                              <a:close/>
                              <a:moveTo>
                                <a:pt x="64" y="168"/>
                              </a:moveTo>
                              <a:cubicBezTo>
                                <a:pt x="64" y="168"/>
                                <a:pt x="64" y="168"/>
                                <a:pt x="64" y="168"/>
                              </a:cubicBezTo>
                              <a:cubicBezTo>
                                <a:pt x="64" y="168"/>
                                <a:pt x="64" y="168"/>
                                <a:pt x="64" y="168"/>
                              </a:cubicBezTo>
                              <a:moveTo>
                                <a:pt x="64" y="152"/>
                              </a:moveTo>
                              <a:cubicBezTo>
                                <a:pt x="55" y="152"/>
                                <a:pt x="48" y="159"/>
                                <a:pt x="48" y="168"/>
                              </a:cubicBezTo>
                              <a:cubicBezTo>
                                <a:pt x="48" y="177"/>
                                <a:pt x="55" y="184"/>
                                <a:pt x="64" y="184"/>
                              </a:cubicBezTo>
                              <a:cubicBezTo>
                                <a:pt x="73" y="184"/>
                                <a:pt x="80" y="177"/>
                                <a:pt x="80" y="168"/>
                              </a:cubicBezTo>
                              <a:cubicBezTo>
                                <a:pt x="80" y="159"/>
                                <a:pt x="73" y="152"/>
                                <a:pt x="64" y="152"/>
                              </a:cubicBezTo>
                              <a:close/>
                              <a:moveTo>
                                <a:pt x="96" y="96"/>
                              </a:moveTo>
                              <a:cubicBezTo>
                                <a:pt x="32" y="96"/>
                                <a:pt x="32" y="96"/>
                                <a:pt x="32" y="96"/>
                              </a:cubicBezTo>
                              <a:cubicBezTo>
                                <a:pt x="32" y="112"/>
                                <a:pt x="32" y="112"/>
                                <a:pt x="32" y="112"/>
                              </a:cubicBezTo>
                              <a:cubicBezTo>
                                <a:pt x="96" y="112"/>
                                <a:pt x="96" y="112"/>
                                <a:pt x="96" y="112"/>
                              </a:cubicBezTo>
                              <a:lnTo>
                                <a:pt x="96" y="96"/>
                              </a:lnTo>
                              <a:close/>
                              <a:moveTo>
                                <a:pt x="96" y="64"/>
                              </a:moveTo>
                              <a:cubicBezTo>
                                <a:pt x="32" y="64"/>
                                <a:pt x="32" y="64"/>
                                <a:pt x="32" y="64"/>
                              </a:cubicBezTo>
                              <a:cubicBezTo>
                                <a:pt x="32" y="80"/>
                                <a:pt x="32" y="80"/>
                                <a:pt x="32" y="80"/>
                              </a:cubicBezTo>
                              <a:cubicBezTo>
                                <a:pt x="96" y="80"/>
                                <a:pt x="96" y="80"/>
                                <a:pt x="96" y="80"/>
                              </a:cubicBezTo>
                              <a:lnTo>
                                <a:pt x="96" y="64"/>
                              </a:lnTo>
                              <a:close/>
                              <a:moveTo>
                                <a:pt x="96" y="32"/>
                              </a:moveTo>
                              <a:cubicBezTo>
                                <a:pt x="32" y="32"/>
                                <a:pt x="32" y="32"/>
                                <a:pt x="32" y="32"/>
                              </a:cubicBezTo>
                              <a:cubicBezTo>
                                <a:pt x="32" y="48"/>
                                <a:pt x="32" y="48"/>
                                <a:pt x="32" y="48"/>
                              </a:cubicBezTo>
                              <a:cubicBezTo>
                                <a:pt x="96" y="48"/>
                                <a:pt x="96" y="48"/>
                                <a:pt x="96" y="48"/>
                              </a:cubicBezTo>
                              <a:lnTo>
                                <a:pt x="96" y="32"/>
                              </a:lnTo>
                              <a:close/>
                            </a:path>
                          </a:pathLst>
                        </a:custGeom>
                        <a:solidFill>
                          <a:srgbClr val="002856"/>
                        </a:solidFill>
                        <a:ln>
                          <a:noFill/>
                        </a:ln>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endParaRPr>
                        </a:p>
                      </p:txBody>
                    </p:sp>
                  </p:grpSp>
                </p:grpSp>
                <p:grpSp>
                  <p:nvGrpSpPr>
                    <p:cNvPr id="272" name="Group 271">
                      <a:extLst>
                        <a:ext uri="{FF2B5EF4-FFF2-40B4-BE49-F238E27FC236}">
                          <a16:creationId xmlns:a16="http://schemas.microsoft.com/office/drawing/2014/main" xmlns="" id="{F707AC78-F387-42B9-932B-250BBD926AD3}"/>
                        </a:ext>
                      </a:extLst>
                    </p:cNvPr>
                    <p:cNvGrpSpPr/>
                    <p:nvPr/>
                  </p:nvGrpSpPr>
                  <p:grpSpPr bwMode="gray">
                    <a:xfrm>
                      <a:off x="2741224" y="4721167"/>
                      <a:ext cx="631543" cy="652161"/>
                      <a:chOff x="4109994" y="4692886"/>
                      <a:chExt cx="631543" cy="652161"/>
                    </a:xfrm>
                  </p:grpSpPr>
                  <p:sp>
                    <p:nvSpPr>
                      <p:cNvPr id="273" name="TextBox 272">
                        <a:extLst>
                          <a:ext uri="{FF2B5EF4-FFF2-40B4-BE49-F238E27FC236}">
                            <a16:creationId xmlns:a16="http://schemas.microsoft.com/office/drawing/2014/main" xmlns="" id="{A8CDCF55-1DEA-47D8-9C56-5F83DDB9C74E}"/>
                          </a:ext>
                        </a:extLst>
                      </p:cNvPr>
                      <p:cNvSpPr txBox="1"/>
                      <p:nvPr/>
                    </p:nvSpPr>
                    <p:spPr bwMode="gray">
                      <a:xfrm>
                        <a:off x="4212417" y="5153456"/>
                        <a:ext cx="391133" cy="191591"/>
                      </a:xfrm>
                      <a:prstGeom prst="rect">
                        <a:avLst/>
                      </a:prstGeom>
                      <a:noFill/>
                    </p:spPr>
                    <p:txBody>
                      <a:bodyPr vert="horz" wrap="none" lIns="0" tIns="45720" rIns="0" bIns="0" rtlCol="0" anchor="ctr" anchorCtr="0">
                        <a:sp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050" b="0" i="0" u="none" strike="noStrike" kern="0" cap="none" spc="0" normalizeH="0" baseline="0" noProof="0" dirty="0">
                            <a:ln>
                              <a:noFill/>
                            </a:ln>
                            <a:solidFill>
                              <a:srgbClr val="000000"/>
                            </a:solidFill>
                            <a:effectLst/>
                            <a:uLnTx/>
                            <a:uFillTx/>
                            <a:ea typeface="Arial Unicode MS"/>
                            <a:cs typeface="Arial Unicode MS"/>
                          </a:rPr>
                          <a:t>Hybrid</a:t>
                        </a:r>
                      </a:p>
                    </p:txBody>
                  </p:sp>
                  <p:grpSp>
                    <p:nvGrpSpPr>
                      <p:cNvPr id="274" name="Group 273">
                        <a:extLst>
                          <a:ext uri="{FF2B5EF4-FFF2-40B4-BE49-F238E27FC236}">
                            <a16:creationId xmlns:a16="http://schemas.microsoft.com/office/drawing/2014/main" xmlns="" id="{CA601372-7768-422D-BB06-A9696362A6EC}"/>
                          </a:ext>
                        </a:extLst>
                      </p:cNvPr>
                      <p:cNvGrpSpPr/>
                      <p:nvPr/>
                    </p:nvGrpSpPr>
                    <p:grpSpPr bwMode="gray">
                      <a:xfrm>
                        <a:off x="4109994" y="4692886"/>
                        <a:ext cx="631543" cy="457200"/>
                        <a:chOff x="3228214" y="5608022"/>
                        <a:chExt cx="769471" cy="557052"/>
                      </a:xfrm>
                    </p:grpSpPr>
                    <p:sp>
                      <p:nvSpPr>
                        <p:cNvPr id="275" name="Freeform 402">
                          <a:extLst>
                            <a:ext uri="{FF2B5EF4-FFF2-40B4-BE49-F238E27FC236}">
                              <a16:creationId xmlns:a16="http://schemas.microsoft.com/office/drawing/2014/main" xmlns="" id="{2D227008-C5B7-478A-BC07-DE46D3367D5B}"/>
                            </a:ext>
                          </a:extLst>
                        </p:cNvPr>
                        <p:cNvSpPr>
                          <a:spLocks noEditPoints="1"/>
                        </p:cNvSpPr>
                        <p:nvPr/>
                      </p:nvSpPr>
                      <p:spPr bwMode="gray">
                        <a:xfrm>
                          <a:off x="3546663" y="5873467"/>
                          <a:ext cx="451022" cy="282784"/>
                        </a:xfrm>
                        <a:custGeom>
                          <a:avLst/>
                          <a:gdLst>
                            <a:gd name="T0" fmla="*/ 98 w 240"/>
                            <a:gd name="T1" fmla="*/ 16 h 151"/>
                            <a:gd name="T2" fmla="*/ 142 w 240"/>
                            <a:gd name="T3" fmla="*/ 45 h 151"/>
                            <a:gd name="T4" fmla="*/ 165 w 240"/>
                            <a:gd name="T5" fmla="*/ 35 h 151"/>
                            <a:gd name="T6" fmla="*/ 194 w 240"/>
                            <a:gd name="T7" fmla="*/ 64 h 151"/>
                            <a:gd name="T8" fmla="*/ 192 w 240"/>
                            <a:gd name="T9" fmla="*/ 76 h 151"/>
                            <a:gd name="T10" fmla="*/ 194 w 240"/>
                            <a:gd name="T11" fmla="*/ 75 h 151"/>
                            <a:gd name="T12" fmla="*/ 224 w 240"/>
                            <a:gd name="T13" fmla="*/ 105 h 151"/>
                            <a:gd name="T14" fmla="*/ 194 w 240"/>
                            <a:gd name="T15" fmla="*/ 135 h 151"/>
                            <a:gd name="T16" fmla="*/ 49 w 240"/>
                            <a:gd name="T17" fmla="*/ 135 h 151"/>
                            <a:gd name="T18" fmla="*/ 16 w 240"/>
                            <a:gd name="T19" fmla="*/ 101 h 151"/>
                            <a:gd name="T20" fmla="*/ 49 w 240"/>
                            <a:gd name="T21" fmla="*/ 68 h 151"/>
                            <a:gd name="T22" fmla="*/ 50 w 240"/>
                            <a:gd name="T23" fmla="*/ 68 h 151"/>
                            <a:gd name="T24" fmla="*/ 49 w 240"/>
                            <a:gd name="T25" fmla="*/ 64 h 151"/>
                            <a:gd name="T26" fmla="*/ 98 w 240"/>
                            <a:gd name="T27" fmla="*/ 16 h 151"/>
                            <a:gd name="T28" fmla="*/ 98 w 240"/>
                            <a:gd name="T29" fmla="*/ 0 h 151"/>
                            <a:gd name="T30" fmla="*/ 34 w 240"/>
                            <a:gd name="T31" fmla="*/ 54 h 151"/>
                            <a:gd name="T32" fmla="*/ 0 w 240"/>
                            <a:gd name="T33" fmla="*/ 101 h 151"/>
                            <a:gd name="T34" fmla="*/ 49 w 240"/>
                            <a:gd name="T35" fmla="*/ 151 h 151"/>
                            <a:gd name="T36" fmla="*/ 194 w 240"/>
                            <a:gd name="T37" fmla="*/ 151 h 151"/>
                            <a:gd name="T38" fmla="*/ 240 w 240"/>
                            <a:gd name="T39" fmla="*/ 105 h 151"/>
                            <a:gd name="T40" fmla="*/ 210 w 240"/>
                            <a:gd name="T41" fmla="*/ 62 h 151"/>
                            <a:gd name="T42" fmla="*/ 165 w 240"/>
                            <a:gd name="T43" fmla="*/ 19 h 151"/>
                            <a:gd name="T44" fmla="*/ 146 w 240"/>
                            <a:gd name="T45" fmla="*/ 22 h 151"/>
                            <a:gd name="T46" fmla="*/ 98 w 240"/>
                            <a:gd name="T4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0" h="151">
                              <a:moveTo>
                                <a:pt x="98" y="16"/>
                              </a:moveTo>
                              <a:cubicBezTo>
                                <a:pt x="118" y="16"/>
                                <a:pt x="135" y="28"/>
                                <a:pt x="142" y="45"/>
                              </a:cubicBezTo>
                              <a:cubicBezTo>
                                <a:pt x="147" y="39"/>
                                <a:pt x="156" y="35"/>
                                <a:pt x="165" y="35"/>
                              </a:cubicBezTo>
                              <a:cubicBezTo>
                                <a:pt x="181" y="35"/>
                                <a:pt x="194" y="48"/>
                                <a:pt x="194" y="64"/>
                              </a:cubicBezTo>
                              <a:cubicBezTo>
                                <a:pt x="194" y="68"/>
                                <a:pt x="193" y="72"/>
                                <a:pt x="192" y="76"/>
                              </a:cubicBezTo>
                              <a:cubicBezTo>
                                <a:pt x="193" y="75"/>
                                <a:pt x="194" y="75"/>
                                <a:pt x="194" y="75"/>
                              </a:cubicBezTo>
                              <a:cubicBezTo>
                                <a:pt x="211" y="75"/>
                                <a:pt x="224" y="89"/>
                                <a:pt x="224" y="105"/>
                              </a:cubicBezTo>
                              <a:cubicBezTo>
                                <a:pt x="224" y="122"/>
                                <a:pt x="211" y="135"/>
                                <a:pt x="194" y="135"/>
                              </a:cubicBezTo>
                              <a:cubicBezTo>
                                <a:pt x="49" y="135"/>
                                <a:pt x="49" y="135"/>
                                <a:pt x="49" y="135"/>
                              </a:cubicBezTo>
                              <a:cubicBezTo>
                                <a:pt x="31" y="135"/>
                                <a:pt x="16" y="120"/>
                                <a:pt x="16" y="101"/>
                              </a:cubicBezTo>
                              <a:cubicBezTo>
                                <a:pt x="16" y="83"/>
                                <a:pt x="31" y="68"/>
                                <a:pt x="49" y="68"/>
                              </a:cubicBezTo>
                              <a:cubicBezTo>
                                <a:pt x="49" y="68"/>
                                <a:pt x="50" y="68"/>
                                <a:pt x="50" y="68"/>
                              </a:cubicBezTo>
                              <a:cubicBezTo>
                                <a:pt x="50" y="67"/>
                                <a:pt x="49" y="66"/>
                                <a:pt x="49" y="64"/>
                              </a:cubicBezTo>
                              <a:cubicBezTo>
                                <a:pt x="49" y="38"/>
                                <a:pt x="71" y="16"/>
                                <a:pt x="98" y="16"/>
                              </a:cubicBezTo>
                              <a:moveTo>
                                <a:pt x="98" y="0"/>
                              </a:moveTo>
                              <a:cubicBezTo>
                                <a:pt x="66" y="0"/>
                                <a:pt x="39" y="24"/>
                                <a:pt x="34" y="54"/>
                              </a:cubicBezTo>
                              <a:cubicBezTo>
                                <a:pt x="14" y="61"/>
                                <a:pt x="0" y="79"/>
                                <a:pt x="0" y="101"/>
                              </a:cubicBezTo>
                              <a:cubicBezTo>
                                <a:pt x="0" y="129"/>
                                <a:pt x="22" y="151"/>
                                <a:pt x="49" y="151"/>
                              </a:cubicBezTo>
                              <a:cubicBezTo>
                                <a:pt x="194" y="151"/>
                                <a:pt x="194" y="151"/>
                                <a:pt x="194" y="151"/>
                              </a:cubicBezTo>
                              <a:cubicBezTo>
                                <a:pt x="219" y="151"/>
                                <a:pt x="240" y="130"/>
                                <a:pt x="240" y="105"/>
                              </a:cubicBezTo>
                              <a:cubicBezTo>
                                <a:pt x="240" y="86"/>
                                <a:pt x="228" y="69"/>
                                <a:pt x="210" y="62"/>
                              </a:cubicBezTo>
                              <a:cubicBezTo>
                                <a:pt x="209" y="38"/>
                                <a:pt x="189" y="19"/>
                                <a:pt x="165" y="19"/>
                              </a:cubicBezTo>
                              <a:cubicBezTo>
                                <a:pt x="158" y="19"/>
                                <a:pt x="152" y="20"/>
                                <a:pt x="146" y="22"/>
                              </a:cubicBezTo>
                              <a:cubicBezTo>
                                <a:pt x="134" y="8"/>
                                <a:pt x="117" y="0"/>
                                <a:pt x="98" y="0"/>
                              </a:cubicBezTo>
                            </a:path>
                          </a:pathLst>
                        </a:custGeom>
                        <a:solidFill>
                          <a:srgbClr val="002856"/>
                        </a:solidFill>
                        <a:ln>
                          <a:noFill/>
                        </a:ln>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endParaRPr>
                        </a:p>
                      </p:txBody>
                    </p:sp>
                    <p:sp>
                      <p:nvSpPr>
                        <p:cNvPr id="276" name="Freeform 85">
                          <a:extLst>
                            <a:ext uri="{FF2B5EF4-FFF2-40B4-BE49-F238E27FC236}">
                              <a16:creationId xmlns:a16="http://schemas.microsoft.com/office/drawing/2014/main" xmlns="" id="{3019B3EF-795F-49A7-97CF-D36A2E262ED3}"/>
                            </a:ext>
                          </a:extLst>
                        </p:cNvPr>
                        <p:cNvSpPr>
                          <a:spLocks noEditPoints="1"/>
                        </p:cNvSpPr>
                        <p:nvPr/>
                      </p:nvSpPr>
                      <p:spPr bwMode="gray">
                        <a:xfrm>
                          <a:off x="3228214" y="5608022"/>
                          <a:ext cx="321137" cy="557052"/>
                        </a:xfrm>
                        <a:custGeom>
                          <a:avLst/>
                          <a:gdLst>
                            <a:gd name="T0" fmla="*/ 112 w 128"/>
                            <a:gd name="T1" fmla="*/ 16 h 224"/>
                            <a:gd name="T2" fmla="*/ 112 w 128"/>
                            <a:gd name="T3" fmla="*/ 208 h 224"/>
                            <a:gd name="T4" fmla="*/ 16 w 128"/>
                            <a:gd name="T5" fmla="*/ 208 h 224"/>
                            <a:gd name="T6" fmla="*/ 16 w 128"/>
                            <a:gd name="T7" fmla="*/ 16 h 224"/>
                            <a:gd name="T8" fmla="*/ 112 w 128"/>
                            <a:gd name="T9" fmla="*/ 16 h 224"/>
                            <a:gd name="T10" fmla="*/ 128 w 128"/>
                            <a:gd name="T11" fmla="*/ 0 h 224"/>
                            <a:gd name="T12" fmla="*/ 0 w 128"/>
                            <a:gd name="T13" fmla="*/ 0 h 224"/>
                            <a:gd name="T14" fmla="*/ 0 w 128"/>
                            <a:gd name="T15" fmla="*/ 224 h 224"/>
                            <a:gd name="T16" fmla="*/ 128 w 128"/>
                            <a:gd name="T17" fmla="*/ 224 h 224"/>
                            <a:gd name="T18" fmla="*/ 128 w 128"/>
                            <a:gd name="T19" fmla="*/ 0 h 224"/>
                            <a:gd name="T20" fmla="*/ 64 w 128"/>
                            <a:gd name="T21" fmla="*/ 168 h 224"/>
                            <a:gd name="T22" fmla="*/ 64 w 128"/>
                            <a:gd name="T23" fmla="*/ 168 h 224"/>
                            <a:gd name="T24" fmla="*/ 64 w 128"/>
                            <a:gd name="T25" fmla="*/ 168 h 224"/>
                            <a:gd name="T26" fmla="*/ 64 w 128"/>
                            <a:gd name="T27" fmla="*/ 152 h 224"/>
                            <a:gd name="T28" fmla="*/ 48 w 128"/>
                            <a:gd name="T29" fmla="*/ 168 h 224"/>
                            <a:gd name="T30" fmla="*/ 64 w 128"/>
                            <a:gd name="T31" fmla="*/ 184 h 224"/>
                            <a:gd name="T32" fmla="*/ 80 w 128"/>
                            <a:gd name="T33" fmla="*/ 168 h 224"/>
                            <a:gd name="T34" fmla="*/ 64 w 128"/>
                            <a:gd name="T35" fmla="*/ 152 h 224"/>
                            <a:gd name="T36" fmla="*/ 96 w 128"/>
                            <a:gd name="T37" fmla="*/ 96 h 224"/>
                            <a:gd name="T38" fmla="*/ 32 w 128"/>
                            <a:gd name="T39" fmla="*/ 96 h 224"/>
                            <a:gd name="T40" fmla="*/ 32 w 128"/>
                            <a:gd name="T41" fmla="*/ 112 h 224"/>
                            <a:gd name="T42" fmla="*/ 96 w 128"/>
                            <a:gd name="T43" fmla="*/ 112 h 224"/>
                            <a:gd name="T44" fmla="*/ 96 w 128"/>
                            <a:gd name="T45" fmla="*/ 96 h 224"/>
                            <a:gd name="T46" fmla="*/ 96 w 128"/>
                            <a:gd name="T47" fmla="*/ 64 h 224"/>
                            <a:gd name="T48" fmla="*/ 32 w 128"/>
                            <a:gd name="T49" fmla="*/ 64 h 224"/>
                            <a:gd name="T50" fmla="*/ 32 w 128"/>
                            <a:gd name="T51" fmla="*/ 80 h 224"/>
                            <a:gd name="T52" fmla="*/ 96 w 128"/>
                            <a:gd name="T53" fmla="*/ 80 h 224"/>
                            <a:gd name="T54" fmla="*/ 96 w 128"/>
                            <a:gd name="T55" fmla="*/ 64 h 224"/>
                            <a:gd name="T56" fmla="*/ 96 w 128"/>
                            <a:gd name="T57" fmla="*/ 32 h 224"/>
                            <a:gd name="T58" fmla="*/ 32 w 128"/>
                            <a:gd name="T59" fmla="*/ 32 h 224"/>
                            <a:gd name="T60" fmla="*/ 32 w 128"/>
                            <a:gd name="T61" fmla="*/ 48 h 224"/>
                            <a:gd name="T62" fmla="*/ 96 w 128"/>
                            <a:gd name="T63" fmla="*/ 48 h 224"/>
                            <a:gd name="T64" fmla="*/ 96 w 128"/>
                            <a:gd name="T65" fmla="*/ 3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8" h="224">
                              <a:moveTo>
                                <a:pt x="112" y="16"/>
                              </a:moveTo>
                              <a:cubicBezTo>
                                <a:pt x="112" y="208"/>
                                <a:pt x="112" y="208"/>
                                <a:pt x="112" y="208"/>
                              </a:cubicBezTo>
                              <a:cubicBezTo>
                                <a:pt x="16" y="208"/>
                                <a:pt x="16" y="208"/>
                                <a:pt x="16" y="208"/>
                              </a:cubicBezTo>
                              <a:cubicBezTo>
                                <a:pt x="16" y="16"/>
                                <a:pt x="16" y="16"/>
                                <a:pt x="16" y="16"/>
                              </a:cubicBezTo>
                              <a:cubicBezTo>
                                <a:pt x="112" y="16"/>
                                <a:pt x="112" y="16"/>
                                <a:pt x="112" y="16"/>
                              </a:cubicBezTo>
                              <a:moveTo>
                                <a:pt x="128" y="0"/>
                              </a:moveTo>
                              <a:cubicBezTo>
                                <a:pt x="0" y="0"/>
                                <a:pt x="0" y="0"/>
                                <a:pt x="0" y="0"/>
                              </a:cubicBezTo>
                              <a:cubicBezTo>
                                <a:pt x="0" y="224"/>
                                <a:pt x="0" y="224"/>
                                <a:pt x="0" y="224"/>
                              </a:cubicBezTo>
                              <a:cubicBezTo>
                                <a:pt x="128" y="224"/>
                                <a:pt x="128" y="224"/>
                                <a:pt x="128" y="224"/>
                              </a:cubicBezTo>
                              <a:cubicBezTo>
                                <a:pt x="128" y="0"/>
                                <a:pt x="128" y="0"/>
                                <a:pt x="128" y="0"/>
                              </a:cubicBezTo>
                              <a:close/>
                              <a:moveTo>
                                <a:pt x="64" y="168"/>
                              </a:moveTo>
                              <a:cubicBezTo>
                                <a:pt x="64" y="168"/>
                                <a:pt x="64" y="168"/>
                                <a:pt x="64" y="168"/>
                              </a:cubicBezTo>
                              <a:cubicBezTo>
                                <a:pt x="64" y="168"/>
                                <a:pt x="64" y="168"/>
                                <a:pt x="64" y="168"/>
                              </a:cubicBezTo>
                              <a:moveTo>
                                <a:pt x="64" y="152"/>
                              </a:moveTo>
                              <a:cubicBezTo>
                                <a:pt x="55" y="152"/>
                                <a:pt x="48" y="159"/>
                                <a:pt x="48" y="168"/>
                              </a:cubicBezTo>
                              <a:cubicBezTo>
                                <a:pt x="48" y="177"/>
                                <a:pt x="55" y="184"/>
                                <a:pt x="64" y="184"/>
                              </a:cubicBezTo>
                              <a:cubicBezTo>
                                <a:pt x="73" y="184"/>
                                <a:pt x="80" y="177"/>
                                <a:pt x="80" y="168"/>
                              </a:cubicBezTo>
                              <a:cubicBezTo>
                                <a:pt x="80" y="159"/>
                                <a:pt x="73" y="152"/>
                                <a:pt x="64" y="152"/>
                              </a:cubicBezTo>
                              <a:close/>
                              <a:moveTo>
                                <a:pt x="96" y="96"/>
                              </a:moveTo>
                              <a:cubicBezTo>
                                <a:pt x="32" y="96"/>
                                <a:pt x="32" y="96"/>
                                <a:pt x="32" y="96"/>
                              </a:cubicBezTo>
                              <a:cubicBezTo>
                                <a:pt x="32" y="112"/>
                                <a:pt x="32" y="112"/>
                                <a:pt x="32" y="112"/>
                              </a:cubicBezTo>
                              <a:cubicBezTo>
                                <a:pt x="96" y="112"/>
                                <a:pt x="96" y="112"/>
                                <a:pt x="96" y="112"/>
                              </a:cubicBezTo>
                              <a:lnTo>
                                <a:pt x="96" y="96"/>
                              </a:lnTo>
                              <a:close/>
                              <a:moveTo>
                                <a:pt x="96" y="64"/>
                              </a:moveTo>
                              <a:cubicBezTo>
                                <a:pt x="32" y="64"/>
                                <a:pt x="32" y="64"/>
                                <a:pt x="32" y="64"/>
                              </a:cubicBezTo>
                              <a:cubicBezTo>
                                <a:pt x="32" y="80"/>
                                <a:pt x="32" y="80"/>
                                <a:pt x="32" y="80"/>
                              </a:cubicBezTo>
                              <a:cubicBezTo>
                                <a:pt x="96" y="80"/>
                                <a:pt x="96" y="80"/>
                                <a:pt x="96" y="80"/>
                              </a:cubicBezTo>
                              <a:lnTo>
                                <a:pt x="96" y="64"/>
                              </a:lnTo>
                              <a:close/>
                              <a:moveTo>
                                <a:pt x="96" y="32"/>
                              </a:moveTo>
                              <a:cubicBezTo>
                                <a:pt x="32" y="32"/>
                                <a:pt x="32" y="32"/>
                                <a:pt x="32" y="32"/>
                              </a:cubicBezTo>
                              <a:cubicBezTo>
                                <a:pt x="32" y="48"/>
                                <a:pt x="32" y="48"/>
                                <a:pt x="32" y="48"/>
                              </a:cubicBezTo>
                              <a:cubicBezTo>
                                <a:pt x="96" y="48"/>
                                <a:pt x="96" y="48"/>
                                <a:pt x="96" y="48"/>
                              </a:cubicBezTo>
                              <a:lnTo>
                                <a:pt x="96" y="32"/>
                              </a:lnTo>
                              <a:close/>
                            </a:path>
                          </a:pathLst>
                        </a:custGeom>
                        <a:solidFill>
                          <a:srgbClr val="002856"/>
                        </a:solidFill>
                        <a:ln>
                          <a:noFill/>
                        </a:ln>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endParaRPr>
                        </a:p>
                      </p:txBody>
                    </p:sp>
                  </p:grpSp>
                </p:grpSp>
              </p:grpSp>
              <p:grpSp>
                <p:nvGrpSpPr>
                  <p:cNvPr id="261" name="Group 260">
                    <a:extLst>
                      <a:ext uri="{FF2B5EF4-FFF2-40B4-BE49-F238E27FC236}">
                        <a16:creationId xmlns:a16="http://schemas.microsoft.com/office/drawing/2014/main" xmlns="" id="{F4CE6DCA-A069-4FB1-B27B-A04737BEB4D6}"/>
                      </a:ext>
                    </a:extLst>
                  </p:cNvPr>
                  <p:cNvGrpSpPr/>
                  <p:nvPr/>
                </p:nvGrpSpPr>
                <p:grpSpPr bwMode="gray">
                  <a:xfrm>
                    <a:off x="6073903" y="4732234"/>
                    <a:ext cx="2655712" cy="641094"/>
                    <a:chOff x="6073903" y="4732234"/>
                    <a:chExt cx="2655712" cy="641094"/>
                  </a:xfrm>
                </p:grpSpPr>
                <p:grpSp>
                  <p:nvGrpSpPr>
                    <p:cNvPr id="262" name="Group 261">
                      <a:extLst>
                        <a:ext uri="{FF2B5EF4-FFF2-40B4-BE49-F238E27FC236}">
                          <a16:creationId xmlns:a16="http://schemas.microsoft.com/office/drawing/2014/main" xmlns="" id="{396CFC23-CE7D-49CA-B99C-35364C2B398E}"/>
                        </a:ext>
                      </a:extLst>
                    </p:cNvPr>
                    <p:cNvGrpSpPr/>
                    <p:nvPr/>
                  </p:nvGrpSpPr>
                  <p:grpSpPr bwMode="gray">
                    <a:xfrm>
                      <a:off x="6073903" y="4847261"/>
                      <a:ext cx="825973" cy="526067"/>
                      <a:chOff x="7264454" y="4818980"/>
                      <a:chExt cx="825973" cy="526067"/>
                    </a:xfrm>
                  </p:grpSpPr>
                  <p:sp>
                    <p:nvSpPr>
                      <p:cNvPr id="266" name="TextBox 265">
                        <a:extLst>
                          <a:ext uri="{FF2B5EF4-FFF2-40B4-BE49-F238E27FC236}">
                            <a16:creationId xmlns:a16="http://schemas.microsoft.com/office/drawing/2014/main" xmlns="" id="{1129A972-7E15-4152-B929-839FC5BC06AE}"/>
                          </a:ext>
                        </a:extLst>
                      </p:cNvPr>
                      <p:cNvSpPr txBox="1"/>
                      <p:nvPr/>
                    </p:nvSpPr>
                    <p:spPr bwMode="gray">
                      <a:xfrm>
                        <a:off x="7372870" y="5153456"/>
                        <a:ext cx="609141" cy="191591"/>
                      </a:xfrm>
                      <a:prstGeom prst="rect">
                        <a:avLst/>
                      </a:prstGeom>
                      <a:noFill/>
                    </p:spPr>
                    <p:txBody>
                      <a:bodyPr vert="horz" wrap="none" lIns="0" tIns="45720" rIns="0" bIns="0" rtlCol="0" anchor="ctr" anchorCtr="0">
                        <a:sp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050" b="0" i="0" u="none" strike="noStrike" kern="0" cap="none" spc="0" normalizeH="0" baseline="0" noProof="0" dirty="0">
                            <a:ln>
                              <a:noFill/>
                            </a:ln>
                            <a:solidFill>
                              <a:srgbClr val="000000"/>
                            </a:solidFill>
                            <a:effectLst/>
                            <a:uLnTx/>
                            <a:uFillTx/>
                            <a:ea typeface="Arial Unicode MS"/>
                            <a:cs typeface="Arial Unicode MS"/>
                          </a:rPr>
                          <a:t>Multicloud</a:t>
                        </a:r>
                      </a:p>
                    </p:txBody>
                  </p:sp>
                  <p:grpSp>
                    <p:nvGrpSpPr>
                      <p:cNvPr id="267" name="Group 266">
                        <a:extLst>
                          <a:ext uri="{FF2B5EF4-FFF2-40B4-BE49-F238E27FC236}">
                            <a16:creationId xmlns:a16="http://schemas.microsoft.com/office/drawing/2014/main" xmlns="" id="{37EDD9C5-FE85-4477-8D5F-16B1B50756EA}"/>
                          </a:ext>
                        </a:extLst>
                      </p:cNvPr>
                      <p:cNvGrpSpPr>
                        <a:grpSpLocks noChangeAspect="1"/>
                      </p:cNvGrpSpPr>
                      <p:nvPr/>
                    </p:nvGrpSpPr>
                    <p:grpSpPr bwMode="gray">
                      <a:xfrm>
                        <a:off x="7264454" y="4818980"/>
                        <a:ext cx="825973" cy="320040"/>
                        <a:chOff x="5202740" y="5660366"/>
                        <a:chExt cx="971011" cy="376238"/>
                      </a:xfrm>
                    </p:grpSpPr>
                    <p:sp>
                      <p:nvSpPr>
                        <p:cNvPr id="268" name="Freeform 402">
                          <a:extLst>
                            <a:ext uri="{FF2B5EF4-FFF2-40B4-BE49-F238E27FC236}">
                              <a16:creationId xmlns:a16="http://schemas.microsoft.com/office/drawing/2014/main" xmlns="" id="{200ACFCD-D2E0-4518-8D62-A7DE33ABE43E}"/>
                            </a:ext>
                          </a:extLst>
                        </p:cNvPr>
                        <p:cNvSpPr>
                          <a:spLocks noEditPoints="1"/>
                        </p:cNvSpPr>
                        <p:nvPr/>
                      </p:nvSpPr>
                      <p:spPr bwMode="gray">
                        <a:xfrm>
                          <a:off x="5573676" y="5660366"/>
                          <a:ext cx="600075" cy="376238"/>
                        </a:xfrm>
                        <a:custGeom>
                          <a:avLst/>
                          <a:gdLst>
                            <a:gd name="T0" fmla="*/ 98 w 240"/>
                            <a:gd name="T1" fmla="*/ 16 h 151"/>
                            <a:gd name="T2" fmla="*/ 142 w 240"/>
                            <a:gd name="T3" fmla="*/ 45 h 151"/>
                            <a:gd name="T4" fmla="*/ 165 w 240"/>
                            <a:gd name="T5" fmla="*/ 35 h 151"/>
                            <a:gd name="T6" fmla="*/ 194 w 240"/>
                            <a:gd name="T7" fmla="*/ 64 h 151"/>
                            <a:gd name="T8" fmla="*/ 192 w 240"/>
                            <a:gd name="T9" fmla="*/ 76 h 151"/>
                            <a:gd name="T10" fmla="*/ 194 w 240"/>
                            <a:gd name="T11" fmla="*/ 75 h 151"/>
                            <a:gd name="T12" fmla="*/ 224 w 240"/>
                            <a:gd name="T13" fmla="*/ 105 h 151"/>
                            <a:gd name="T14" fmla="*/ 194 w 240"/>
                            <a:gd name="T15" fmla="*/ 135 h 151"/>
                            <a:gd name="T16" fmla="*/ 49 w 240"/>
                            <a:gd name="T17" fmla="*/ 135 h 151"/>
                            <a:gd name="T18" fmla="*/ 16 w 240"/>
                            <a:gd name="T19" fmla="*/ 101 h 151"/>
                            <a:gd name="T20" fmla="*/ 49 w 240"/>
                            <a:gd name="T21" fmla="*/ 68 h 151"/>
                            <a:gd name="T22" fmla="*/ 50 w 240"/>
                            <a:gd name="T23" fmla="*/ 68 h 151"/>
                            <a:gd name="T24" fmla="*/ 49 w 240"/>
                            <a:gd name="T25" fmla="*/ 64 h 151"/>
                            <a:gd name="T26" fmla="*/ 98 w 240"/>
                            <a:gd name="T27" fmla="*/ 16 h 151"/>
                            <a:gd name="T28" fmla="*/ 98 w 240"/>
                            <a:gd name="T29" fmla="*/ 0 h 151"/>
                            <a:gd name="T30" fmla="*/ 34 w 240"/>
                            <a:gd name="T31" fmla="*/ 54 h 151"/>
                            <a:gd name="T32" fmla="*/ 0 w 240"/>
                            <a:gd name="T33" fmla="*/ 101 h 151"/>
                            <a:gd name="T34" fmla="*/ 49 w 240"/>
                            <a:gd name="T35" fmla="*/ 151 h 151"/>
                            <a:gd name="T36" fmla="*/ 194 w 240"/>
                            <a:gd name="T37" fmla="*/ 151 h 151"/>
                            <a:gd name="T38" fmla="*/ 240 w 240"/>
                            <a:gd name="T39" fmla="*/ 105 h 151"/>
                            <a:gd name="T40" fmla="*/ 210 w 240"/>
                            <a:gd name="T41" fmla="*/ 62 h 151"/>
                            <a:gd name="T42" fmla="*/ 165 w 240"/>
                            <a:gd name="T43" fmla="*/ 19 h 151"/>
                            <a:gd name="T44" fmla="*/ 146 w 240"/>
                            <a:gd name="T45" fmla="*/ 22 h 151"/>
                            <a:gd name="T46" fmla="*/ 98 w 240"/>
                            <a:gd name="T4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0" h="151">
                              <a:moveTo>
                                <a:pt x="98" y="16"/>
                              </a:moveTo>
                              <a:cubicBezTo>
                                <a:pt x="118" y="16"/>
                                <a:pt x="135" y="28"/>
                                <a:pt x="142" y="45"/>
                              </a:cubicBezTo>
                              <a:cubicBezTo>
                                <a:pt x="147" y="39"/>
                                <a:pt x="156" y="35"/>
                                <a:pt x="165" y="35"/>
                              </a:cubicBezTo>
                              <a:cubicBezTo>
                                <a:pt x="181" y="35"/>
                                <a:pt x="194" y="48"/>
                                <a:pt x="194" y="64"/>
                              </a:cubicBezTo>
                              <a:cubicBezTo>
                                <a:pt x="194" y="68"/>
                                <a:pt x="193" y="72"/>
                                <a:pt x="192" y="76"/>
                              </a:cubicBezTo>
                              <a:cubicBezTo>
                                <a:pt x="193" y="75"/>
                                <a:pt x="194" y="75"/>
                                <a:pt x="194" y="75"/>
                              </a:cubicBezTo>
                              <a:cubicBezTo>
                                <a:pt x="211" y="75"/>
                                <a:pt x="224" y="89"/>
                                <a:pt x="224" y="105"/>
                              </a:cubicBezTo>
                              <a:cubicBezTo>
                                <a:pt x="224" y="122"/>
                                <a:pt x="211" y="135"/>
                                <a:pt x="194" y="135"/>
                              </a:cubicBezTo>
                              <a:cubicBezTo>
                                <a:pt x="49" y="135"/>
                                <a:pt x="49" y="135"/>
                                <a:pt x="49" y="135"/>
                              </a:cubicBezTo>
                              <a:cubicBezTo>
                                <a:pt x="31" y="135"/>
                                <a:pt x="16" y="120"/>
                                <a:pt x="16" y="101"/>
                              </a:cubicBezTo>
                              <a:cubicBezTo>
                                <a:pt x="16" y="83"/>
                                <a:pt x="31" y="68"/>
                                <a:pt x="49" y="68"/>
                              </a:cubicBezTo>
                              <a:cubicBezTo>
                                <a:pt x="49" y="68"/>
                                <a:pt x="50" y="68"/>
                                <a:pt x="50" y="68"/>
                              </a:cubicBezTo>
                              <a:cubicBezTo>
                                <a:pt x="50" y="67"/>
                                <a:pt x="49" y="66"/>
                                <a:pt x="49" y="64"/>
                              </a:cubicBezTo>
                              <a:cubicBezTo>
                                <a:pt x="49" y="38"/>
                                <a:pt x="71" y="16"/>
                                <a:pt x="98" y="16"/>
                              </a:cubicBezTo>
                              <a:moveTo>
                                <a:pt x="98" y="0"/>
                              </a:moveTo>
                              <a:cubicBezTo>
                                <a:pt x="66" y="0"/>
                                <a:pt x="39" y="24"/>
                                <a:pt x="34" y="54"/>
                              </a:cubicBezTo>
                              <a:cubicBezTo>
                                <a:pt x="14" y="61"/>
                                <a:pt x="0" y="79"/>
                                <a:pt x="0" y="101"/>
                              </a:cubicBezTo>
                              <a:cubicBezTo>
                                <a:pt x="0" y="129"/>
                                <a:pt x="22" y="151"/>
                                <a:pt x="49" y="151"/>
                              </a:cubicBezTo>
                              <a:cubicBezTo>
                                <a:pt x="194" y="151"/>
                                <a:pt x="194" y="151"/>
                                <a:pt x="194" y="151"/>
                              </a:cubicBezTo>
                              <a:cubicBezTo>
                                <a:pt x="219" y="151"/>
                                <a:pt x="240" y="130"/>
                                <a:pt x="240" y="105"/>
                              </a:cubicBezTo>
                              <a:cubicBezTo>
                                <a:pt x="240" y="86"/>
                                <a:pt x="228" y="69"/>
                                <a:pt x="210" y="62"/>
                              </a:cubicBezTo>
                              <a:cubicBezTo>
                                <a:pt x="209" y="38"/>
                                <a:pt x="189" y="19"/>
                                <a:pt x="165" y="19"/>
                              </a:cubicBezTo>
                              <a:cubicBezTo>
                                <a:pt x="158" y="19"/>
                                <a:pt x="152" y="20"/>
                                <a:pt x="146" y="22"/>
                              </a:cubicBezTo>
                              <a:cubicBezTo>
                                <a:pt x="134" y="8"/>
                                <a:pt x="117" y="0"/>
                                <a:pt x="98" y="0"/>
                              </a:cubicBezTo>
                            </a:path>
                          </a:pathLst>
                        </a:custGeom>
                        <a:solidFill>
                          <a:srgbClr val="002856"/>
                        </a:solidFill>
                        <a:ln>
                          <a:noFill/>
                        </a:ln>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endParaRPr>
                        </a:p>
                      </p:txBody>
                    </p:sp>
                    <p:sp>
                      <p:nvSpPr>
                        <p:cNvPr id="269" name="Oval 268">
                          <a:extLst>
                            <a:ext uri="{FF2B5EF4-FFF2-40B4-BE49-F238E27FC236}">
                              <a16:creationId xmlns:a16="http://schemas.microsoft.com/office/drawing/2014/main" xmlns="" id="{3A3C4619-62E7-4725-85EE-CD87466CBC47}"/>
                            </a:ext>
                          </a:extLst>
                        </p:cNvPr>
                        <p:cNvSpPr/>
                        <p:nvPr/>
                      </p:nvSpPr>
                      <p:spPr bwMode="gray">
                        <a:xfrm>
                          <a:off x="5503653" y="5753820"/>
                          <a:ext cx="276045" cy="250166"/>
                        </a:xfrm>
                        <a:prstGeom prst="ellipse">
                          <a:avLst/>
                        </a:prstGeom>
                        <a:solidFill>
                          <a:srgbClr val="C0D1E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2400" b="0" i="0" u="none" strike="noStrike" kern="0" cap="none" spc="0" normalizeH="0" baseline="0" noProof="0" dirty="0" smtClean="0">
                            <a:ln>
                              <a:noFill/>
                            </a:ln>
                            <a:solidFill>
                              <a:srgbClr val="FFFFFF"/>
                            </a:solidFill>
                            <a:effectLst/>
                            <a:uLnTx/>
                            <a:uFillTx/>
                            <a:latin typeface="Arial"/>
                            <a:ea typeface="Arial Unicode MS"/>
                            <a:cs typeface="Arial Unicode MS"/>
                          </a:endParaRPr>
                        </a:p>
                      </p:txBody>
                    </p:sp>
                    <p:sp>
                      <p:nvSpPr>
                        <p:cNvPr id="270" name="Freeform 402">
                          <a:extLst>
                            <a:ext uri="{FF2B5EF4-FFF2-40B4-BE49-F238E27FC236}">
                              <a16:creationId xmlns:a16="http://schemas.microsoft.com/office/drawing/2014/main" xmlns="" id="{2B1DE458-2A0A-41F4-A20D-D9E04009AD4D}"/>
                            </a:ext>
                          </a:extLst>
                        </p:cNvPr>
                        <p:cNvSpPr>
                          <a:spLocks noEditPoints="1"/>
                        </p:cNvSpPr>
                        <p:nvPr/>
                      </p:nvSpPr>
                      <p:spPr bwMode="gray">
                        <a:xfrm>
                          <a:off x="5202740" y="5660366"/>
                          <a:ext cx="600075" cy="376238"/>
                        </a:xfrm>
                        <a:custGeom>
                          <a:avLst/>
                          <a:gdLst>
                            <a:gd name="T0" fmla="*/ 98 w 240"/>
                            <a:gd name="T1" fmla="*/ 16 h 151"/>
                            <a:gd name="T2" fmla="*/ 142 w 240"/>
                            <a:gd name="T3" fmla="*/ 45 h 151"/>
                            <a:gd name="T4" fmla="*/ 165 w 240"/>
                            <a:gd name="T5" fmla="*/ 35 h 151"/>
                            <a:gd name="T6" fmla="*/ 194 w 240"/>
                            <a:gd name="T7" fmla="*/ 64 h 151"/>
                            <a:gd name="T8" fmla="*/ 192 w 240"/>
                            <a:gd name="T9" fmla="*/ 76 h 151"/>
                            <a:gd name="T10" fmla="*/ 194 w 240"/>
                            <a:gd name="T11" fmla="*/ 75 h 151"/>
                            <a:gd name="T12" fmla="*/ 224 w 240"/>
                            <a:gd name="T13" fmla="*/ 105 h 151"/>
                            <a:gd name="T14" fmla="*/ 194 w 240"/>
                            <a:gd name="T15" fmla="*/ 135 h 151"/>
                            <a:gd name="T16" fmla="*/ 49 w 240"/>
                            <a:gd name="T17" fmla="*/ 135 h 151"/>
                            <a:gd name="T18" fmla="*/ 16 w 240"/>
                            <a:gd name="T19" fmla="*/ 101 h 151"/>
                            <a:gd name="T20" fmla="*/ 49 w 240"/>
                            <a:gd name="T21" fmla="*/ 68 h 151"/>
                            <a:gd name="T22" fmla="*/ 50 w 240"/>
                            <a:gd name="T23" fmla="*/ 68 h 151"/>
                            <a:gd name="T24" fmla="*/ 49 w 240"/>
                            <a:gd name="T25" fmla="*/ 64 h 151"/>
                            <a:gd name="T26" fmla="*/ 98 w 240"/>
                            <a:gd name="T27" fmla="*/ 16 h 151"/>
                            <a:gd name="T28" fmla="*/ 98 w 240"/>
                            <a:gd name="T29" fmla="*/ 0 h 151"/>
                            <a:gd name="T30" fmla="*/ 34 w 240"/>
                            <a:gd name="T31" fmla="*/ 54 h 151"/>
                            <a:gd name="T32" fmla="*/ 0 w 240"/>
                            <a:gd name="T33" fmla="*/ 101 h 151"/>
                            <a:gd name="T34" fmla="*/ 49 w 240"/>
                            <a:gd name="T35" fmla="*/ 151 h 151"/>
                            <a:gd name="T36" fmla="*/ 194 w 240"/>
                            <a:gd name="T37" fmla="*/ 151 h 151"/>
                            <a:gd name="T38" fmla="*/ 240 w 240"/>
                            <a:gd name="T39" fmla="*/ 105 h 151"/>
                            <a:gd name="T40" fmla="*/ 210 w 240"/>
                            <a:gd name="T41" fmla="*/ 62 h 151"/>
                            <a:gd name="T42" fmla="*/ 165 w 240"/>
                            <a:gd name="T43" fmla="*/ 19 h 151"/>
                            <a:gd name="T44" fmla="*/ 146 w 240"/>
                            <a:gd name="T45" fmla="*/ 22 h 151"/>
                            <a:gd name="T46" fmla="*/ 98 w 240"/>
                            <a:gd name="T4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0" h="151">
                              <a:moveTo>
                                <a:pt x="98" y="16"/>
                              </a:moveTo>
                              <a:cubicBezTo>
                                <a:pt x="118" y="16"/>
                                <a:pt x="135" y="28"/>
                                <a:pt x="142" y="45"/>
                              </a:cubicBezTo>
                              <a:cubicBezTo>
                                <a:pt x="147" y="39"/>
                                <a:pt x="156" y="35"/>
                                <a:pt x="165" y="35"/>
                              </a:cubicBezTo>
                              <a:cubicBezTo>
                                <a:pt x="181" y="35"/>
                                <a:pt x="194" y="48"/>
                                <a:pt x="194" y="64"/>
                              </a:cubicBezTo>
                              <a:cubicBezTo>
                                <a:pt x="194" y="68"/>
                                <a:pt x="193" y="72"/>
                                <a:pt x="192" y="76"/>
                              </a:cubicBezTo>
                              <a:cubicBezTo>
                                <a:pt x="193" y="75"/>
                                <a:pt x="194" y="75"/>
                                <a:pt x="194" y="75"/>
                              </a:cubicBezTo>
                              <a:cubicBezTo>
                                <a:pt x="211" y="75"/>
                                <a:pt x="224" y="89"/>
                                <a:pt x="224" y="105"/>
                              </a:cubicBezTo>
                              <a:cubicBezTo>
                                <a:pt x="224" y="122"/>
                                <a:pt x="211" y="135"/>
                                <a:pt x="194" y="135"/>
                              </a:cubicBezTo>
                              <a:cubicBezTo>
                                <a:pt x="49" y="135"/>
                                <a:pt x="49" y="135"/>
                                <a:pt x="49" y="135"/>
                              </a:cubicBezTo>
                              <a:cubicBezTo>
                                <a:pt x="31" y="135"/>
                                <a:pt x="16" y="120"/>
                                <a:pt x="16" y="101"/>
                              </a:cubicBezTo>
                              <a:cubicBezTo>
                                <a:pt x="16" y="83"/>
                                <a:pt x="31" y="68"/>
                                <a:pt x="49" y="68"/>
                              </a:cubicBezTo>
                              <a:cubicBezTo>
                                <a:pt x="49" y="68"/>
                                <a:pt x="50" y="68"/>
                                <a:pt x="50" y="68"/>
                              </a:cubicBezTo>
                              <a:cubicBezTo>
                                <a:pt x="50" y="67"/>
                                <a:pt x="49" y="66"/>
                                <a:pt x="49" y="64"/>
                              </a:cubicBezTo>
                              <a:cubicBezTo>
                                <a:pt x="49" y="38"/>
                                <a:pt x="71" y="16"/>
                                <a:pt x="98" y="16"/>
                              </a:cubicBezTo>
                              <a:moveTo>
                                <a:pt x="98" y="0"/>
                              </a:moveTo>
                              <a:cubicBezTo>
                                <a:pt x="66" y="0"/>
                                <a:pt x="39" y="24"/>
                                <a:pt x="34" y="54"/>
                              </a:cubicBezTo>
                              <a:cubicBezTo>
                                <a:pt x="14" y="61"/>
                                <a:pt x="0" y="79"/>
                                <a:pt x="0" y="101"/>
                              </a:cubicBezTo>
                              <a:cubicBezTo>
                                <a:pt x="0" y="129"/>
                                <a:pt x="22" y="151"/>
                                <a:pt x="49" y="151"/>
                              </a:cubicBezTo>
                              <a:cubicBezTo>
                                <a:pt x="194" y="151"/>
                                <a:pt x="194" y="151"/>
                                <a:pt x="194" y="151"/>
                              </a:cubicBezTo>
                              <a:cubicBezTo>
                                <a:pt x="219" y="151"/>
                                <a:pt x="240" y="130"/>
                                <a:pt x="240" y="105"/>
                              </a:cubicBezTo>
                              <a:cubicBezTo>
                                <a:pt x="240" y="86"/>
                                <a:pt x="228" y="69"/>
                                <a:pt x="210" y="62"/>
                              </a:cubicBezTo>
                              <a:cubicBezTo>
                                <a:pt x="209" y="38"/>
                                <a:pt x="189" y="19"/>
                                <a:pt x="165" y="19"/>
                              </a:cubicBezTo>
                              <a:cubicBezTo>
                                <a:pt x="158" y="19"/>
                                <a:pt x="152" y="20"/>
                                <a:pt x="146" y="22"/>
                              </a:cubicBezTo>
                              <a:cubicBezTo>
                                <a:pt x="134" y="8"/>
                                <a:pt x="117" y="0"/>
                                <a:pt x="98" y="0"/>
                              </a:cubicBezTo>
                            </a:path>
                          </a:pathLst>
                        </a:custGeom>
                        <a:solidFill>
                          <a:srgbClr val="002856"/>
                        </a:solidFill>
                        <a:ln>
                          <a:noFill/>
                        </a:ln>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endParaRPr>
                        </a:p>
                      </p:txBody>
                    </p:sp>
                  </p:grpSp>
                </p:grpSp>
                <p:grpSp>
                  <p:nvGrpSpPr>
                    <p:cNvPr id="263" name="Group 262">
                      <a:extLst>
                        <a:ext uri="{FF2B5EF4-FFF2-40B4-BE49-F238E27FC236}">
                          <a16:creationId xmlns:a16="http://schemas.microsoft.com/office/drawing/2014/main" xmlns="" id="{601AC215-BF5A-4346-B40E-CEE08500DD89}"/>
                        </a:ext>
                      </a:extLst>
                    </p:cNvPr>
                    <p:cNvGrpSpPr/>
                    <p:nvPr/>
                  </p:nvGrpSpPr>
                  <p:grpSpPr bwMode="gray">
                    <a:xfrm>
                      <a:off x="7722929" y="4732234"/>
                      <a:ext cx="1006686" cy="641094"/>
                      <a:chOff x="8929559" y="4703953"/>
                      <a:chExt cx="1006686" cy="641094"/>
                    </a:xfrm>
                  </p:grpSpPr>
                  <p:sp>
                    <p:nvSpPr>
                      <p:cNvPr id="264" name="TextBox 263">
                        <a:extLst>
                          <a:ext uri="{FF2B5EF4-FFF2-40B4-BE49-F238E27FC236}">
                            <a16:creationId xmlns:a16="http://schemas.microsoft.com/office/drawing/2014/main" xmlns="" id="{C1955030-F9D0-4440-A0BA-874A297ABCA2}"/>
                          </a:ext>
                        </a:extLst>
                      </p:cNvPr>
                      <p:cNvSpPr txBox="1"/>
                      <p:nvPr/>
                    </p:nvSpPr>
                    <p:spPr bwMode="gray">
                      <a:xfrm>
                        <a:off x="8929559" y="5153456"/>
                        <a:ext cx="1006686" cy="191591"/>
                      </a:xfrm>
                      <a:prstGeom prst="rect">
                        <a:avLst/>
                      </a:prstGeom>
                      <a:noFill/>
                    </p:spPr>
                    <p:txBody>
                      <a:bodyPr vert="horz" wrap="none" lIns="0" tIns="45720" rIns="0" bIns="0" rtlCol="0" anchor="ctr" anchorCtr="0">
                        <a:sp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050" b="0" i="0" u="none" strike="noStrike" kern="0" cap="none" spc="0" normalizeH="0" baseline="0" noProof="0" dirty="0">
                            <a:ln>
                              <a:noFill/>
                            </a:ln>
                            <a:solidFill>
                              <a:srgbClr val="000000"/>
                            </a:solidFill>
                            <a:effectLst/>
                            <a:uLnTx/>
                            <a:uFillTx/>
                            <a:ea typeface="Arial Unicode MS"/>
                            <a:cs typeface="Arial Unicode MS"/>
                          </a:rPr>
                          <a:t>Embedded/Edge</a:t>
                        </a:r>
                      </a:p>
                    </p:txBody>
                  </p:sp>
                  <p:sp>
                    <p:nvSpPr>
                      <p:cNvPr id="265" name="Freeform 5">
                        <a:extLst>
                          <a:ext uri="{FF2B5EF4-FFF2-40B4-BE49-F238E27FC236}">
                            <a16:creationId xmlns:a16="http://schemas.microsoft.com/office/drawing/2014/main" xmlns="" id="{74729E8F-390E-4B3E-A01F-F1CCED88F444}"/>
                          </a:ext>
                        </a:extLst>
                      </p:cNvPr>
                      <p:cNvSpPr>
                        <a:spLocks noEditPoints="1"/>
                      </p:cNvSpPr>
                      <p:nvPr/>
                    </p:nvSpPr>
                    <p:spPr bwMode="gray">
                      <a:xfrm>
                        <a:off x="9200500" y="4703953"/>
                        <a:ext cx="464805" cy="435067"/>
                      </a:xfrm>
                      <a:custGeom>
                        <a:avLst/>
                        <a:gdLst>
                          <a:gd name="T0" fmla="*/ 67 w 240"/>
                          <a:gd name="T1" fmla="*/ 133 h 224"/>
                          <a:gd name="T2" fmla="*/ 151 w 240"/>
                          <a:gd name="T3" fmla="*/ 172 h 224"/>
                          <a:gd name="T4" fmla="*/ 222 w 240"/>
                          <a:gd name="T5" fmla="*/ 172 h 224"/>
                          <a:gd name="T6" fmla="*/ 128 w 240"/>
                          <a:gd name="T7" fmla="*/ 208 h 224"/>
                          <a:gd name="T8" fmla="*/ 222 w 240"/>
                          <a:gd name="T9" fmla="*/ 172 h 224"/>
                          <a:gd name="T10" fmla="*/ 120 w 240"/>
                          <a:gd name="T11" fmla="*/ 32 h 224"/>
                          <a:gd name="T12" fmla="*/ 189 w 240"/>
                          <a:gd name="T13" fmla="*/ 90 h 224"/>
                          <a:gd name="T14" fmla="*/ 179 w 240"/>
                          <a:gd name="T15" fmla="*/ 174 h 224"/>
                          <a:gd name="T16" fmla="*/ 169 w 240"/>
                          <a:gd name="T17" fmla="*/ 162 h 224"/>
                          <a:gd name="T18" fmla="*/ 193 w 240"/>
                          <a:gd name="T19" fmla="*/ 150 h 224"/>
                          <a:gd name="T20" fmla="*/ 197 w 240"/>
                          <a:gd name="T21" fmla="*/ 135 h 224"/>
                          <a:gd name="T22" fmla="*/ 186 w 240"/>
                          <a:gd name="T23" fmla="*/ 139 h 224"/>
                          <a:gd name="T24" fmla="*/ 200 w 240"/>
                          <a:gd name="T25" fmla="*/ 119 h 224"/>
                          <a:gd name="T26" fmla="*/ 208 w 240"/>
                          <a:gd name="T27" fmla="*/ 111 h 224"/>
                          <a:gd name="T28" fmla="*/ 192 w 240"/>
                          <a:gd name="T29" fmla="*/ 111 h 224"/>
                          <a:gd name="T30" fmla="*/ 83 w 240"/>
                          <a:gd name="T31" fmla="*/ 67 h 224"/>
                          <a:gd name="T32" fmla="*/ 72 w 240"/>
                          <a:gd name="T33" fmla="*/ 55 h 224"/>
                          <a:gd name="T34" fmla="*/ 101 w 240"/>
                          <a:gd name="T35" fmla="*/ 53 h 224"/>
                          <a:gd name="T36" fmla="*/ 108 w 240"/>
                          <a:gd name="T37" fmla="*/ 42 h 224"/>
                          <a:gd name="T38" fmla="*/ 93 w 240"/>
                          <a:gd name="T39" fmla="*/ 48 h 224"/>
                          <a:gd name="T40" fmla="*/ 66 w 240"/>
                          <a:gd name="T41" fmla="*/ 91 h 224"/>
                          <a:gd name="T42" fmla="*/ 66 w 240"/>
                          <a:gd name="T43" fmla="*/ 77 h 224"/>
                          <a:gd name="T44" fmla="*/ 54 w 240"/>
                          <a:gd name="T45" fmla="*/ 84 h 224"/>
                          <a:gd name="T46" fmla="*/ 229 w 240"/>
                          <a:gd name="T47" fmla="*/ 147 h 224"/>
                          <a:gd name="T48" fmla="*/ 231 w 240"/>
                          <a:gd name="T49" fmla="*/ 131 h 224"/>
                          <a:gd name="T50" fmla="*/ 226 w 240"/>
                          <a:gd name="T51" fmla="*/ 146 h 224"/>
                          <a:gd name="T52" fmla="*/ 232 w 240"/>
                          <a:gd name="T53" fmla="*/ 115 h 224"/>
                          <a:gd name="T54" fmla="*/ 231 w 240"/>
                          <a:gd name="T55" fmla="*/ 99 h 224"/>
                          <a:gd name="T56" fmla="*/ 226 w 240"/>
                          <a:gd name="T57" fmla="*/ 84 h 224"/>
                          <a:gd name="T58" fmla="*/ 233 w 240"/>
                          <a:gd name="T59" fmla="*/ 73 h 224"/>
                          <a:gd name="T60" fmla="*/ 218 w 240"/>
                          <a:gd name="T61" fmla="*/ 79 h 224"/>
                          <a:gd name="T62" fmla="*/ 215 w 240"/>
                          <a:gd name="T63" fmla="*/ 54 h 224"/>
                          <a:gd name="T64" fmla="*/ 205 w 240"/>
                          <a:gd name="T65" fmla="*/ 42 h 224"/>
                          <a:gd name="T66" fmla="*/ 187 w 240"/>
                          <a:gd name="T67" fmla="*/ 34 h 224"/>
                          <a:gd name="T68" fmla="*/ 191 w 240"/>
                          <a:gd name="T69" fmla="*/ 20 h 224"/>
                          <a:gd name="T70" fmla="*/ 182 w 240"/>
                          <a:gd name="T71" fmla="*/ 33 h 224"/>
                          <a:gd name="T72" fmla="*/ 166 w 240"/>
                          <a:gd name="T73" fmla="*/ 15 h 224"/>
                          <a:gd name="T74" fmla="*/ 150 w 240"/>
                          <a:gd name="T75" fmla="*/ 10 h 224"/>
                          <a:gd name="T76" fmla="*/ 102 w 240"/>
                          <a:gd name="T77" fmla="*/ 221 h 224"/>
                          <a:gd name="T78" fmla="*/ 104 w 240"/>
                          <a:gd name="T79" fmla="*/ 205 h 224"/>
                          <a:gd name="T80" fmla="*/ 100 w 240"/>
                          <a:gd name="T81" fmla="*/ 220 h 224"/>
                          <a:gd name="T82" fmla="*/ 80 w 240"/>
                          <a:gd name="T83" fmla="*/ 204 h 224"/>
                          <a:gd name="T84" fmla="*/ 66 w 240"/>
                          <a:gd name="T85" fmla="*/ 196 h 224"/>
                          <a:gd name="T86" fmla="*/ 49 w 240"/>
                          <a:gd name="T87" fmla="*/ 187 h 224"/>
                          <a:gd name="T88" fmla="*/ 55 w 240"/>
                          <a:gd name="T89" fmla="*/ 174 h 224"/>
                          <a:gd name="T90" fmla="*/ 43 w 240"/>
                          <a:gd name="T91" fmla="*/ 184 h 224"/>
                          <a:gd name="T92" fmla="*/ 35 w 240"/>
                          <a:gd name="T93" fmla="*/ 160 h 224"/>
                          <a:gd name="T94" fmla="*/ 39 w 240"/>
                          <a:gd name="T95" fmla="*/ 149 h 224"/>
                          <a:gd name="T96" fmla="*/ 25 w 240"/>
                          <a:gd name="T97" fmla="*/ 155 h 224"/>
                          <a:gd name="T98" fmla="*/ 128 w 240"/>
                          <a:gd name="T99" fmla="*/ 16 h 224"/>
                          <a:gd name="T100" fmla="*/ 48 w 240"/>
                          <a:gd name="T101" fmla="*/ 33 h 224"/>
                          <a:gd name="T102" fmla="*/ 39 w 240"/>
                          <a:gd name="T103" fmla="*/ 75 h 224"/>
                          <a:gd name="T104" fmla="*/ 0 w 240"/>
                          <a:gd name="T105" fmla="*/ 120 h 224"/>
                          <a:gd name="T106" fmla="*/ 168 w 240"/>
                          <a:gd name="T107" fmla="*/ 112 h 224"/>
                          <a:gd name="T108" fmla="*/ 128 w 240"/>
                          <a:gd name="T109" fmla="*/ 13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0" h="224">
                            <a:moveTo>
                              <a:pt x="128" y="192"/>
                            </a:moveTo>
                            <a:cubicBezTo>
                              <a:pt x="97" y="192"/>
                              <a:pt x="70" y="175"/>
                              <a:pt x="56" y="148"/>
                            </a:cubicBezTo>
                            <a:cubicBezTo>
                              <a:pt x="53" y="140"/>
                              <a:pt x="53" y="140"/>
                              <a:pt x="53" y="140"/>
                            </a:cubicBezTo>
                            <a:cubicBezTo>
                              <a:pt x="67" y="133"/>
                              <a:pt x="67" y="133"/>
                              <a:pt x="67" y="133"/>
                            </a:cubicBezTo>
                            <a:cubicBezTo>
                              <a:pt x="71" y="140"/>
                              <a:pt x="71" y="140"/>
                              <a:pt x="71" y="140"/>
                            </a:cubicBezTo>
                            <a:cubicBezTo>
                              <a:pt x="82" y="162"/>
                              <a:pt x="104" y="176"/>
                              <a:pt x="128" y="176"/>
                            </a:cubicBezTo>
                            <a:cubicBezTo>
                              <a:pt x="133" y="176"/>
                              <a:pt x="138" y="175"/>
                              <a:pt x="143" y="174"/>
                            </a:cubicBezTo>
                            <a:cubicBezTo>
                              <a:pt x="151" y="172"/>
                              <a:pt x="151" y="172"/>
                              <a:pt x="151" y="172"/>
                            </a:cubicBezTo>
                            <a:cubicBezTo>
                              <a:pt x="154" y="188"/>
                              <a:pt x="154" y="188"/>
                              <a:pt x="154" y="188"/>
                            </a:cubicBezTo>
                            <a:cubicBezTo>
                              <a:pt x="147" y="190"/>
                              <a:pt x="147" y="190"/>
                              <a:pt x="147" y="190"/>
                            </a:cubicBezTo>
                            <a:cubicBezTo>
                              <a:pt x="141" y="191"/>
                              <a:pt x="134" y="192"/>
                              <a:pt x="128" y="192"/>
                            </a:cubicBezTo>
                            <a:close/>
                            <a:moveTo>
                              <a:pt x="222" y="172"/>
                            </a:moveTo>
                            <a:cubicBezTo>
                              <a:pt x="227" y="165"/>
                              <a:pt x="227" y="165"/>
                              <a:pt x="227" y="165"/>
                            </a:cubicBezTo>
                            <a:cubicBezTo>
                              <a:pt x="213" y="157"/>
                              <a:pt x="213" y="157"/>
                              <a:pt x="213" y="157"/>
                            </a:cubicBezTo>
                            <a:cubicBezTo>
                              <a:pt x="209" y="164"/>
                              <a:pt x="209" y="164"/>
                              <a:pt x="209" y="164"/>
                            </a:cubicBezTo>
                            <a:cubicBezTo>
                              <a:pt x="191" y="191"/>
                              <a:pt x="161" y="208"/>
                              <a:pt x="128" y="208"/>
                            </a:cubicBezTo>
                            <a:cubicBezTo>
                              <a:pt x="120" y="208"/>
                              <a:pt x="120" y="208"/>
                              <a:pt x="120" y="208"/>
                            </a:cubicBezTo>
                            <a:cubicBezTo>
                              <a:pt x="120" y="224"/>
                              <a:pt x="120" y="224"/>
                              <a:pt x="120" y="224"/>
                            </a:cubicBezTo>
                            <a:cubicBezTo>
                              <a:pt x="128" y="224"/>
                              <a:pt x="128" y="224"/>
                              <a:pt x="128" y="224"/>
                            </a:cubicBezTo>
                            <a:cubicBezTo>
                              <a:pt x="166" y="224"/>
                              <a:pt x="202" y="205"/>
                              <a:pt x="222" y="172"/>
                            </a:cubicBezTo>
                            <a:close/>
                            <a:moveTo>
                              <a:pt x="203" y="83"/>
                            </a:moveTo>
                            <a:cubicBezTo>
                              <a:pt x="199" y="76"/>
                              <a:pt x="199" y="76"/>
                              <a:pt x="199" y="76"/>
                            </a:cubicBezTo>
                            <a:cubicBezTo>
                              <a:pt x="186" y="49"/>
                              <a:pt x="158" y="32"/>
                              <a:pt x="128" y="32"/>
                            </a:cubicBezTo>
                            <a:cubicBezTo>
                              <a:pt x="120" y="32"/>
                              <a:pt x="120" y="32"/>
                              <a:pt x="120" y="32"/>
                            </a:cubicBezTo>
                            <a:cubicBezTo>
                              <a:pt x="120" y="48"/>
                              <a:pt x="120" y="48"/>
                              <a:pt x="120" y="48"/>
                            </a:cubicBezTo>
                            <a:cubicBezTo>
                              <a:pt x="128" y="48"/>
                              <a:pt x="128" y="48"/>
                              <a:pt x="128" y="48"/>
                            </a:cubicBezTo>
                            <a:cubicBezTo>
                              <a:pt x="152" y="48"/>
                              <a:pt x="174" y="62"/>
                              <a:pt x="185" y="83"/>
                            </a:cubicBezTo>
                            <a:cubicBezTo>
                              <a:pt x="189" y="90"/>
                              <a:pt x="189" y="90"/>
                              <a:pt x="189" y="90"/>
                            </a:cubicBezTo>
                            <a:lnTo>
                              <a:pt x="203" y="83"/>
                            </a:lnTo>
                            <a:close/>
                            <a:moveTo>
                              <a:pt x="174" y="176"/>
                            </a:moveTo>
                            <a:cubicBezTo>
                              <a:pt x="174" y="176"/>
                              <a:pt x="174" y="176"/>
                              <a:pt x="174" y="176"/>
                            </a:cubicBezTo>
                            <a:cubicBezTo>
                              <a:pt x="175" y="176"/>
                              <a:pt x="177" y="175"/>
                              <a:pt x="179" y="174"/>
                            </a:cubicBezTo>
                            <a:cubicBezTo>
                              <a:pt x="179" y="174"/>
                              <a:pt x="179" y="174"/>
                              <a:pt x="179" y="174"/>
                            </a:cubicBezTo>
                            <a:cubicBezTo>
                              <a:pt x="182" y="171"/>
                              <a:pt x="183" y="166"/>
                              <a:pt x="180" y="163"/>
                            </a:cubicBezTo>
                            <a:cubicBezTo>
                              <a:pt x="180" y="163"/>
                              <a:pt x="180" y="163"/>
                              <a:pt x="180" y="163"/>
                            </a:cubicBezTo>
                            <a:cubicBezTo>
                              <a:pt x="177" y="159"/>
                              <a:pt x="172" y="159"/>
                              <a:pt x="169" y="162"/>
                            </a:cubicBezTo>
                            <a:cubicBezTo>
                              <a:pt x="169" y="162"/>
                              <a:pt x="169" y="162"/>
                              <a:pt x="169" y="162"/>
                            </a:cubicBezTo>
                            <a:cubicBezTo>
                              <a:pt x="165" y="164"/>
                              <a:pt x="165" y="169"/>
                              <a:pt x="167" y="173"/>
                            </a:cubicBezTo>
                            <a:cubicBezTo>
                              <a:pt x="169" y="175"/>
                              <a:pt x="171" y="176"/>
                              <a:pt x="174" y="176"/>
                            </a:cubicBezTo>
                            <a:close/>
                            <a:moveTo>
                              <a:pt x="193" y="150"/>
                            </a:moveTo>
                            <a:cubicBezTo>
                              <a:pt x="193" y="150"/>
                              <a:pt x="193" y="150"/>
                              <a:pt x="193" y="150"/>
                            </a:cubicBezTo>
                            <a:cubicBezTo>
                              <a:pt x="196" y="150"/>
                              <a:pt x="199" y="149"/>
                              <a:pt x="201" y="146"/>
                            </a:cubicBezTo>
                            <a:cubicBezTo>
                              <a:pt x="201" y="146"/>
                              <a:pt x="201" y="146"/>
                              <a:pt x="201" y="146"/>
                            </a:cubicBezTo>
                            <a:cubicBezTo>
                              <a:pt x="202" y="142"/>
                              <a:pt x="201" y="137"/>
                              <a:pt x="197" y="135"/>
                            </a:cubicBezTo>
                            <a:cubicBezTo>
                              <a:pt x="197" y="135"/>
                              <a:pt x="197" y="135"/>
                              <a:pt x="197" y="135"/>
                            </a:cubicBezTo>
                            <a:cubicBezTo>
                              <a:pt x="193" y="133"/>
                              <a:pt x="188" y="135"/>
                              <a:pt x="186" y="139"/>
                            </a:cubicBezTo>
                            <a:cubicBezTo>
                              <a:pt x="186" y="139"/>
                              <a:pt x="186" y="139"/>
                              <a:pt x="186" y="139"/>
                            </a:cubicBezTo>
                            <a:cubicBezTo>
                              <a:pt x="186" y="139"/>
                              <a:pt x="186" y="139"/>
                              <a:pt x="186" y="139"/>
                            </a:cubicBezTo>
                            <a:cubicBezTo>
                              <a:pt x="186" y="139"/>
                              <a:pt x="186" y="139"/>
                              <a:pt x="186" y="139"/>
                            </a:cubicBezTo>
                            <a:cubicBezTo>
                              <a:pt x="184" y="143"/>
                              <a:pt x="186" y="148"/>
                              <a:pt x="190" y="150"/>
                            </a:cubicBezTo>
                            <a:cubicBezTo>
                              <a:pt x="191" y="150"/>
                              <a:pt x="192" y="150"/>
                              <a:pt x="193" y="150"/>
                            </a:cubicBezTo>
                            <a:close/>
                            <a:moveTo>
                              <a:pt x="200" y="119"/>
                            </a:moveTo>
                            <a:cubicBezTo>
                              <a:pt x="200" y="119"/>
                              <a:pt x="200" y="119"/>
                              <a:pt x="200" y="119"/>
                            </a:cubicBezTo>
                            <a:cubicBezTo>
                              <a:pt x="200" y="119"/>
                              <a:pt x="200" y="119"/>
                              <a:pt x="200" y="119"/>
                            </a:cubicBezTo>
                            <a:cubicBezTo>
                              <a:pt x="200" y="119"/>
                              <a:pt x="200" y="119"/>
                              <a:pt x="200" y="119"/>
                            </a:cubicBezTo>
                            <a:cubicBezTo>
                              <a:pt x="205" y="119"/>
                              <a:pt x="208" y="115"/>
                              <a:pt x="208" y="111"/>
                            </a:cubicBezTo>
                            <a:cubicBezTo>
                              <a:pt x="208" y="111"/>
                              <a:pt x="208" y="111"/>
                              <a:pt x="208" y="111"/>
                            </a:cubicBezTo>
                            <a:cubicBezTo>
                              <a:pt x="208" y="106"/>
                              <a:pt x="204" y="103"/>
                              <a:pt x="200" y="103"/>
                            </a:cubicBezTo>
                            <a:cubicBezTo>
                              <a:pt x="200" y="103"/>
                              <a:pt x="200" y="103"/>
                              <a:pt x="200" y="103"/>
                            </a:cubicBezTo>
                            <a:cubicBezTo>
                              <a:pt x="195" y="103"/>
                              <a:pt x="192" y="107"/>
                              <a:pt x="192" y="111"/>
                            </a:cubicBezTo>
                            <a:cubicBezTo>
                              <a:pt x="192" y="115"/>
                              <a:pt x="196" y="119"/>
                              <a:pt x="200" y="119"/>
                            </a:cubicBezTo>
                            <a:close/>
                            <a:moveTo>
                              <a:pt x="77" y="69"/>
                            </a:moveTo>
                            <a:cubicBezTo>
                              <a:pt x="77" y="69"/>
                              <a:pt x="77" y="69"/>
                              <a:pt x="77" y="69"/>
                            </a:cubicBezTo>
                            <a:cubicBezTo>
                              <a:pt x="79" y="69"/>
                              <a:pt x="81" y="68"/>
                              <a:pt x="83" y="67"/>
                            </a:cubicBezTo>
                            <a:cubicBezTo>
                              <a:pt x="83" y="67"/>
                              <a:pt x="83" y="67"/>
                              <a:pt x="83" y="67"/>
                            </a:cubicBezTo>
                            <a:cubicBezTo>
                              <a:pt x="86" y="63"/>
                              <a:pt x="86" y="58"/>
                              <a:pt x="83" y="55"/>
                            </a:cubicBezTo>
                            <a:cubicBezTo>
                              <a:pt x="83" y="55"/>
                              <a:pt x="83" y="55"/>
                              <a:pt x="83" y="55"/>
                            </a:cubicBezTo>
                            <a:cubicBezTo>
                              <a:pt x="80" y="52"/>
                              <a:pt x="75" y="52"/>
                              <a:pt x="72" y="55"/>
                            </a:cubicBezTo>
                            <a:cubicBezTo>
                              <a:pt x="72" y="55"/>
                              <a:pt x="72" y="55"/>
                              <a:pt x="72" y="55"/>
                            </a:cubicBezTo>
                            <a:cubicBezTo>
                              <a:pt x="69" y="58"/>
                              <a:pt x="69" y="63"/>
                              <a:pt x="72" y="66"/>
                            </a:cubicBezTo>
                            <a:cubicBezTo>
                              <a:pt x="73" y="68"/>
                              <a:pt x="75" y="69"/>
                              <a:pt x="77" y="69"/>
                            </a:cubicBezTo>
                            <a:close/>
                            <a:moveTo>
                              <a:pt x="101" y="53"/>
                            </a:moveTo>
                            <a:cubicBezTo>
                              <a:pt x="101" y="53"/>
                              <a:pt x="101" y="53"/>
                              <a:pt x="101" y="53"/>
                            </a:cubicBezTo>
                            <a:cubicBezTo>
                              <a:pt x="102" y="53"/>
                              <a:pt x="103" y="53"/>
                              <a:pt x="104" y="53"/>
                            </a:cubicBezTo>
                            <a:cubicBezTo>
                              <a:pt x="104" y="53"/>
                              <a:pt x="104" y="53"/>
                              <a:pt x="104" y="53"/>
                            </a:cubicBezTo>
                            <a:cubicBezTo>
                              <a:pt x="108" y="51"/>
                              <a:pt x="110" y="46"/>
                              <a:pt x="108" y="42"/>
                            </a:cubicBezTo>
                            <a:cubicBezTo>
                              <a:pt x="108" y="42"/>
                              <a:pt x="108" y="42"/>
                              <a:pt x="108" y="42"/>
                            </a:cubicBezTo>
                            <a:cubicBezTo>
                              <a:pt x="106" y="38"/>
                              <a:pt x="102" y="36"/>
                              <a:pt x="98" y="38"/>
                            </a:cubicBezTo>
                            <a:cubicBezTo>
                              <a:pt x="98" y="38"/>
                              <a:pt x="98" y="38"/>
                              <a:pt x="98" y="38"/>
                            </a:cubicBezTo>
                            <a:cubicBezTo>
                              <a:pt x="93" y="40"/>
                              <a:pt x="92" y="44"/>
                              <a:pt x="93" y="48"/>
                            </a:cubicBezTo>
                            <a:cubicBezTo>
                              <a:pt x="94" y="52"/>
                              <a:pt x="97" y="53"/>
                              <a:pt x="101" y="53"/>
                            </a:cubicBezTo>
                            <a:close/>
                            <a:moveTo>
                              <a:pt x="63" y="92"/>
                            </a:moveTo>
                            <a:cubicBezTo>
                              <a:pt x="64" y="92"/>
                              <a:pt x="64" y="92"/>
                              <a:pt x="65" y="91"/>
                            </a:cubicBezTo>
                            <a:cubicBezTo>
                              <a:pt x="65" y="91"/>
                              <a:pt x="66" y="91"/>
                              <a:pt x="66" y="91"/>
                            </a:cubicBezTo>
                            <a:cubicBezTo>
                              <a:pt x="67" y="90"/>
                              <a:pt x="67" y="90"/>
                              <a:pt x="67" y="90"/>
                            </a:cubicBezTo>
                            <a:cubicBezTo>
                              <a:pt x="69" y="88"/>
                              <a:pt x="70" y="86"/>
                              <a:pt x="70" y="84"/>
                            </a:cubicBezTo>
                            <a:cubicBezTo>
                              <a:pt x="70" y="82"/>
                              <a:pt x="69" y="80"/>
                              <a:pt x="67" y="78"/>
                            </a:cubicBezTo>
                            <a:cubicBezTo>
                              <a:pt x="67" y="78"/>
                              <a:pt x="67" y="78"/>
                              <a:pt x="66" y="77"/>
                            </a:cubicBezTo>
                            <a:cubicBezTo>
                              <a:pt x="66" y="77"/>
                              <a:pt x="65" y="77"/>
                              <a:pt x="65" y="77"/>
                            </a:cubicBezTo>
                            <a:cubicBezTo>
                              <a:pt x="64" y="76"/>
                              <a:pt x="64" y="76"/>
                              <a:pt x="63" y="76"/>
                            </a:cubicBezTo>
                            <a:cubicBezTo>
                              <a:pt x="61" y="76"/>
                              <a:pt x="58" y="76"/>
                              <a:pt x="56" y="78"/>
                            </a:cubicBezTo>
                            <a:cubicBezTo>
                              <a:pt x="55" y="80"/>
                              <a:pt x="54" y="82"/>
                              <a:pt x="54" y="84"/>
                            </a:cubicBezTo>
                            <a:cubicBezTo>
                              <a:pt x="54" y="86"/>
                              <a:pt x="55" y="88"/>
                              <a:pt x="56" y="90"/>
                            </a:cubicBezTo>
                            <a:cubicBezTo>
                              <a:pt x="57" y="91"/>
                              <a:pt x="60" y="92"/>
                              <a:pt x="62" y="92"/>
                            </a:cubicBezTo>
                            <a:cubicBezTo>
                              <a:pt x="62" y="92"/>
                              <a:pt x="63" y="92"/>
                              <a:pt x="63" y="92"/>
                            </a:cubicBezTo>
                            <a:close/>
                            <a:moveTo>
                              <a:pt x="229" y="147"/>
                            </a:moveTo>
                            <a:cubicBezTo>
                              <a:pt x="229" y="147"/>
                              <a:pt x="229" y="147"/>
                              <a:pt x="229" y="147"/>
                            </a:cubicBezTo>
                            <a:cubicBezTo>
                              <a:pt x="232" y="147"/>
                              <a:pt x="235" y="144"/>
                              <a:pt x="236" y="141"/>
                            </a:cubicBezTo>
                            <a:cubicBezTo>
                              <a:pt x="236" y="141"/>
                              <a:pt x="236" y="141"/>
                              <a:pt x="236" y="141"/>
                            </a:cubicBezTo>
                            <a:cubicBezTo>
                              <a:pt x="237" y="136"/>
                              <a:pt x="235" y="132"/>
                              <a:pt x="231" y="131"/>
                            </a:cubicBezTo>
                            <a:cubicBezTo>
                              <a:pt x="231" y="131"/>
                              <a:pt x="231" y="131"/>
                              <a:pt x="231" y="131"/>
                            </a:cubicBezTo>
                            <a:cubicBezTo>
                              <a:pt x="226" y="130"/>
                              <a:pt x="222" y="132"/>
                              <a:pt x="221" y="137"/>
                            </a:cubicBezTo>
                            <a:cubicBezTo>
                              <a:pt x="221" y="137"/>
                              <a:pt x="221" y="137"/>
                              <a:pt x="221" y="137"/>
                            </a:cubicBezTo>
                            <a:cubicBezTo>
                              <a:pt x="220" y="141"/>
                              <a:pt x="222" y="145"/>
                              <a:pt x="226" y="146"/>
                            </a:cubicBezTo>
                            <a:cubicBezTo>
                              <a:pt x="227" y="147"/>
                              <a:pt x="228" y="147"/>
                              <a:pt x="229" y="147"/>
                            </a:cubicBezTo>
                            <a:close/>
                            <a:moveTo>
                              <a:pt x="232" y="115"/>
                            </a:moveTo>
                            <a:cubicBezTo>
                              <a:pt x="232" y="115"/>
                              <a:pt x="232" y="115"/>
                              <a:pt x="232" y="115"/>
                            </a:cubicBezTo>
                            <a:cubicBezTo>
                              <a:pt x="232" y="115"/>
                              <a:pt x="232" y="115"/>
                              <a:pt x="232" y="115"/>
                            </a:cubicBezTo>
                            <a:cubicBezTo>
                              <a:pt x="232" y="115"/>
                              <a:pt x="232" y="115"/>
                              <a:pt x="232" y="115"/>
                            </a:cubicBezTo>
                            <a:cubicBezTo>
                              <a:pt x="237" y="115"/>
                              <a:pt x="240" y="111"/>
                              <a:pt x="240" y="107"/>
                            </a:cubicBezTo>
                            <a:cubicBezTo>
                              <a:pt x="240" y="107"/>
                              <a:pt x="240" y="107"/>
                              <a:pt x="240" y="107"/>
                            </a:cubicBezTo>
                            <a:cubicBezTo>
                              <a:pt x="240" y="102"/>
                              <a:pt x="236" y="99"/>
                              <a:pt x="231" y="99"/>
                            </a:cubicBezTo>
                            <a:cubicBezTo>
                              <a:pt x="231" y="99"/>
                              <a:pt x="231" y="99"/>
                              <a:pt x="231" y="99"/>
                            </a:cubicBezTo>
                            <a:cubicBezTo>
                              <a:pt x="227" y="99"/>
                              <a:pt x="224" y="103"/>
                              <a:pt x="224" y="107"/>
                            </a:cubicBezTo>
                            <a:cubicBezTo>
                              <a:pt x="224" y="112"/>
                              <a:pt x="228" y="115"/>
                              <a:pt x="232" y="115"/>
                            </a:cubicBezTo>
                            <a:close/>
                            <a:moveTo>
                              <a:pt x="226" y="84"/>
                            </a:moveTo>
                            <a:cubicBezTo>
                              <a:pt x="226" y="84"/>
                              <a:pt x="226" y="84"/>
                              <a:pt x="226" y="84"/>
                            </a:cubicBezTo>
                            <a:cubicBezTo>
                              <a:pt x="226" y="84"/>
                              <a:pt x="227" y="84"/>
                              <a:pt x="228" y="83"/>
                            </a:cubicBezTo>
                            <a:cubicBezTo>
                              <a:pt x="228" y="83"/>
                              <a:pt x="228" y="83"/>
                              <a:pt x="228" y="83"/>
                            </a:cubicBezTo>
                            <a:cubicBezTo>
                              <a:pt x="232" y="82"/>
                              <a:pt x="235" y="77"/>
                              <a:pt x="233" y="73"/>
                            </a:cubicBezTo>
                            <a:cubicBezTo>
                              <a:pt x="233" y="73"/>
                              <a:pt x="233" y="73"/>
                              <a:pt x="233" y="73"/>
                            </a:cubicBezTo>
                            <a:cubicBezTo>
                              <a:pt x="231" y="69"/>
                              <a:pt x="227" y="67"/>
                              <a:pt x="223" y="68"/>
                            </a:cubicBezTo>
                            <a:cubicBezTo>
                              <a:pt x="223" y="68"/>
                              <a:pt x="223" y="68"/>
                              <a:pt x="223" y="68"/>
                            </a:cubicBezTo>
                            <a:cubicBezTo>
                              <a:pt x="219" y="70"/>
                              <a:pt x="216" y="74"/>
                              <a:pt x="218" y="79"/>
                            </a:cubicBezTo>
                            <a:cubicBezTo>
                              <a:pt x="219" y="82"/>
                              <a:pt x="222" y="84"/>
                              <a:pt x="226" y="84"/>
                            </a:cubicBezTo>
                            <a:close/>
                            <a:moveTo>
                              <a:pt x="210" y="56"/>
                            </a:moveTo>
                            <a:cubicBezTo>
                              <a:pt x="210" y="56"/>
                              <a:pt x="210" y="56"/>
                              <a:pt x="210" y="56"/>
                            </a:cubicBezTo>
                            <a:cubicBezTo>
                              <a:pt x="212" y="56"/>
                              <a:pt x="213" y="55"/>
                              <a:pt x="215" y="54"/>
                            </a:cubicBezTo>
                            <a:cubicBezTo>
                              <a:pt x="215" y="54"/>
                              <a:pt x="215" y="54"/>
                              <a:pt x="215" y="54"/>
                            </a:cubicBezTo>
                            <a:cubicBezTo>
                              <a:pt x="218" y="52"/>
                              <a:pt x="219" y="47"/>
                              <a:pt x="216" y="43"/>
                            </a:cubicBezTo>
                            <a:cubicBezTo>
                              <a:pt x="216" y="43"/>
                              <a:pt x="216" y="43"/>
                              <a:pt x="216" y="43"/>
                            </a:cubicBezTo>
                            <a:cubicBezTo>
                              <a:pt x="214" y="40"/>
                              <a:pt x="209" y="39"/>
                              <a:pt x="205" y="42"/>
                            </a:cubicBezTo>
                            <a:cubicBezTo>
                              <a:pt x="205" y="42"/>
                              <a:pt x="205" y="42"/>
                              <a:pt x="205" y="42"/>
                            </a:cubicBezTo>
                            <a:cubicBezTo>
                              <a:pt x="202" y="44"/>
                              <a:pt x="201" y="49"/>
                              <a:pt x="204" y="53"/>
                            </a:cubicBezTo>
                            <a:cubicBezTo>
                              <a:pt x="205" y="55"/>
                              <a:pt x="208" y="56"/>
                              <a:pt x="210" y="56"/>
                            </a:cubicBezTo>
                            <a:close/>
                            <a:moveTo>
                              <a:pt x="187" y="34"/>
                            </a:moveTo>
                            <a:cubicBezTo>
                              <a:pt x="187" y="34"/>
                              <a:pt x="187" y="34"/>
                              <a:pt x="187" y="34"/>
                            </a:cubicBezTo>
                            <a:cubicBezTo>
                              <a:pt x="189" y="34"/>
                              <a:pt x="192" y="33"/>
                              <a:pt x="193" y="31"/>
                            </a:cubicBezTo>
                            <a:cubicBezTo>
                              <a:pt x="193" y="31"/>
                              <a:pt x="193" y="31"/>
                              <a:pt x="193" y="31"/>
                            </a:cubicBezTo>
                            <a:cubicBezTo>
                              <a:pt x="196" y="27"/>
                              <a:pt x="195" y="22"/>
                              <a:pt x="191" y="20"/>
                            </a:cubicBezTo>
                            <a:cubicBezTo>
                              <a:pt x="191" y="20"/>
                              <a:pt x="191" y="20"/>
                              <a:pt x="191" y="20"/>
                            </a:cubicBezTo>
                            <a:cubicBezTo>
                              <a:pt x="188" y="17"/>
                              <a:pt x="183" y="18"/>
                              <a:pt x="180" y="22"/>
                            </a:cubicBezTo>
                            <a:cubicBezTo>
                              <a:pt x="180" y="22"/>
                              <a:pt x="180" y="22"/>
                              <a:pt x="180" y="22"/>
                            </a:cubicBezTo>
                            <a:cubicBezTo>
                              <a:pt x="178" y="25"/>
                              <a:pt x="179" y="30"/>
                              <a:pt x="182" y="33"/>
                            </a:cubicBezTo>
                            <a:cubicBezTo>
                              <a:pt x="184" y="34"/>
                              <a:pt x="185" y="34"/>
                              <a:pt x="187" y="34"/>
                            </a:cubicBezTo>
                            <a:close/>
                            <a:moveTo>
                              <a:pt x="158" y="20"/>
                            </a:moveTo>
                            <a:cubicBezTo>
                              <a:pt x="158" y="20"/>
                              <a:pt x="158" y="20"/>
                              <a:pt x="158" y="20"/>
                            </a:cubicBezTo>
                            <a:cubicBezTo>
                              <a:pt x="161" y="20"/>
                              <a:pt x="165" y="18"/>
                              <a:pt x="166" y="15"/>
                            </a:cubicBezTo>
                            <a:cubicBezTo>
                              <a:pt x="166" y="15"/>
                              <a:pt x="166" y="15"/>
                              <a:pt x="166" y="15"/>
                            </a:cubicBezTo>
                            <a:cubicBezTo>
                              <a:pt x="167" y="10"/>
                              <a:pt x="165" y="6"/>
                              <a:pt x="160" y="5"/>
                            </a:cubicBezTo>
                            <a:cubicBezTo>
                              <a:pt x="160" y="5"/>
                              <a:pt x="160" y="5"/>
                              <a:pt x="160" y="5"/>
                            </a:cubicBezTo>
                            <a:cubicBezTo>
                              <a:pt x="156" y="3"/>
                              <a:pt x="152" y="6"/>
                              <a:pt x="150" y="10"/>
                            </a:cubicBezTo>
                            <a:cubicBezTo>
                              <a:pt x="150" y="10"/>
                              <a:pt x="150" y="10"/>
                              <a:pt x="150" y="10"/>
                            </a:cubicBezTo>
                            <a:cubicBezTo>
                              <a:pt x="149" y="14"/>
                              <a:pt x="151" y="19"/>
                              <a:pt x="156" y="20"/>
                            </a:cubicBezTo>
                            <a:cubicBezTo>
                              <a:pt x="156" y="20"/>
                              <a:pt x="157" y="20"/>
                              <a:pt x="158" y="20"/>
                            </a:cubicBezTo>
                            <a:close/>
                            <a:moveTo>
                              <a:pt x="102" y="221"/>
                            </a:moveTo>
                            <a:cubicBezTo>
                              <a:pt x="102" y="221"/>
                              <a:pt x="102" y="221"/>
                              <a:pt x="102" y="221"/>
                            </a:cubicBezTo>
                            <a:cubicBezTo>
                              <a:pt x="106" y="221"/>
                              <a:pt x="109" y="218"/>
                              <a:pt x="110" y="215"/>
                            </a:cubicBezTo>
                            <a:cubicBezTo>
                              <a:pt x="110" y="215"/>
                              <a:pt x="110" y="215"/>
                              <a:pt x="110" y="215"/>
                            </a:cubicBezTo>
                            <a:cubicBezTo>
                              <a:pt x="111" y="210"/>
                              <a:pt x="108" y="206"/>
                              <a:pt x="104" y="205"/>
                            </a:cubicBezTo>
                            <a:cubicBezTo>
                              <a:pt x="104" y="205"/>
                              <a:pt x="104" y="205"/>
                              <a:pt x="104" y="205"/>
                            </a:cubicBezTo>
                            <a:cubicBezTo>
                              <a:pt x="100" y="204"/>
                              <a:pt x="95" y="206"/>
                              <a:pt x="94" y="211"/>
                            </a:cubicBezTo>
                            <a:cubicBezTo>
                              <a:pt x="94" y="211"/>
                              <a:pt x="94" y="211"/>
                              <a:pt x="94" y="211"/>
                            </a:cubicBezTo>
                            <a:cubicBezTo>
                              <a:pt x="93" y="215"/>
                              <a:pt x="96" y="219"/>
                              <a:pt x="100" y="220"/>
                            </a:cubicBezTo>
                            <a:cubicBezTo>
                              <a:pt x="101" y="221"/>
                              <a:pt x="101" y="221"/>
                              <a:pt x="102" y="221"/>
                            </a:cubicBezTo>
                            <a:close/>
                            <a:moveTo>
                              <a:pt x="73" y="208"/>
                            </a:moveTo>
                            <a:cubicBezTo>
                              <a:pt x="73" y="208"/>
                              <a:pt x="73" y="208"/>
                              <a:pt x="73" y="208"/>
                            </a:cubicBezTo>
                            <a:cubicBezTo>
                              <a:pt x="75" y="208"/>
                              <a:pt x="78" y="207"/>
                              <a:pt x="80" y="204"/>
                            </a:cubicBezTo>
                            <a:cubicBezTo>
                              <a:pt x="80" y="204"/>
                              <a:pt x="80" y="204"/>
                              <a:pt x="80" y="204"/>
                            </a:cubicBezTo>
                            <a:cubicBezTo>
                              <a:pt x="82" y="201"/>
                              <a:pt x="81" y="196"/>
                              <a:pt x="77" y="193"/>
                            </a:cubicBezTo>
                            <a:cubicBezTo>
                              <a:pt x="77" y="193"/>
                              <a:pt x="77" y="193"/>
                              <a:pt x="77" y="193"/>
                            </a:cubicBezTo>
                            <a:cubicBezTo>
                              <a:pt x="73" y="191"/>
                              <a:pt x="68" y="192"/>
                              <a:pt x="66" y="196"/>
                            </a:cubicBezTo>
                            <a:cubicBezTo>
                              <a:pt x="66" y="196"/>
                              <a:pt x="66" y="196"/>
                              <a:pt x="66" y="196"/>
                            </a:cubicBezTo>
                            <a:cubicBezTo>
                              <a:pt x="64" y="200"/>
                              <a:pt x="65" y="205"/>
                              <a:pt x="69" y="207"/>
                            </a:cubicBezTo>
                            <a:cubicBezTo>
                              <a:pt x="70" y="208"/>
                              <a:pt x="71" y="208"/>
                              <a:pt x="73" y="208"/>
                            </a:cubicBezTo>
                            <a:close/>
                            <a:moveTo>
                              <a:pt x="49" y="187"/>
                            </a:moveTo>
                            <a:cubicBezTo>
                              <a:pt x="49" y="187"/>
                              <a:pt x="49" y="187"/>
                              <a:pt x="49" y="187"/>
                            </a:cubicBezTo>
                            <a:cubicBezTo>
                              <a:pt x="51" y="187"/>
                              <a:pt x="52" y="187"/>
                              <a:pt x="54" y="185"/>
                            </a:cubicBezTo>
                            <a:cubicBezTo>
                              <a:pt x="54" y="185"/>
                              <a:pt x="54" y="185"/>
                              <a:pt x="54" y="185"/>
                            </a:cubicBezTo>
                            <a:cubicBezTo>
                              <a:pt x="57" y="183"/>
                              <a:pt x="58" y="177"/>
                              <a:pt x="55" y="174"/>
                            </a:cubicBezTo>
                            <a:cubicBezTo>
                              <a:pt x="55" y="174"/>
                              <a:pt x="55" y="174"/>
                              <a:pt x="55" y="174"/>
                            </a:cubicBezTo>
                            <a:cubicBezTo>
                              <a:pt x="52" y="171"/>
                              <a:pt x="47" y="170"/>
                              <a:pt x="44" y="173"/>
                            </a:cubicBezTo>
                            <a:cubicBezTo>
                              <a:pt x="44" y="173"/>
                              <a:pt x="44" y="173"/>
                              <a:pt x="44" y="173"/>
                            </a:cubicBezTo>
                            <a:cubicBezTo>
                              <a:pt x="40" y="176"/>
                              <a:pt x="40" y="181"/>
                              <a:pt x="43" y="184"/>
                            </a:cubicBezTo>
                            <a:cubicBezTo>
                              <a:pt x="44" y="186"/>
                              <a:pt x="46" y="187"/>
                              <a:pt x="49" y="187"/>
                            </a:cubicBezTo>
                            <a:close/>
                            <a:moveTo>
                              <a:pt x="32" y="160"/>
                            </a:moveTo>
                            <a:cubicBezTo>
                              <a:pt x="32" y="160"/>
                              <a:pt x="32" y="160"/>
                              <a:pt x="32" y="160"/>
                            </a:cubicBezTo>
                            <a:cubicBezTo>
                              <a:pt x="33" y="160"/>
                              <a:pt x="34" y="160"/>
                              <a:pt x="35" y="160"/>
                            </a:cubicBezTo>
                            <a:cubicBezTo>
                              <a:pt x="35" y="160"/>
                              <a:pt x="35" y="160"/>
                              <a:pt x="35" y="160"/>
                            </a:cubicBezTo>
                            <a:cubicBezTo>
                              <a:pt x="39" y="158"/>
                              <a:pt x="41" y="153"/>
                              <a:pt x="39" y="149"/>
                            </a:cubicBezTo>
                            <a:cubicBezTo>
                              <a:pt x="39" y="149"/>
                              <a:pt x="39" y="149"/>
                              <a:pt x="39" y="149"/>
                            </a:cubicBezTo>
                            <a:cubicBezTo>
                              <a:pt x="39" y="149"/>
                              <a:pt x="39" y="149"/>
                              <a:pt x="39" y="149"/>
                            </a:cubicBezTo>
                            <a:cubicBezTo>
                              <a:pt x="39" y="149"/>
                              <a:pt x="39" y="149"/>
                              <a:pt x="39" y="149"/>
                            </a:cubicBezTo>
                            <a:cubicBezTo>
                              <a:pt x="38" y="145"/>
                              <a:pt x="33" y="143"/>
                              <a:pt x="29" y="145"/>
                            </a:cubicBezTo>
                            <a:cubicBezTo>
                              <a:pt x="29" y="145"/>
                              <a:pt x="29" y="145"/>
                              <a:pt x="29" y="145"/>
                            </a:cubicBezTo>
                            <a:cubicBezTo>
                              <a:pt x="25" y="146"/>
                              <a:pt x="23" y="151"/>
                              <a:pt x="25" y="155"/>
                            </a:cubicBezTo>
                            <a:cubicBezTo>
                              <a:pt x="26" y="158"/>
                              <a:pt x="29" y="160"/>
                              <a:pt x="32" y="160"/>
                            </a:cubicBezTo>
                            <a:close/>
                            <a:moveTo>
                              <a:pt x="39" y="75"/>
                            </a:moveTo>
                            <a:cubicBezTo>
                              <a:pt x="44" y="64"/>
                              <a:pt x="51" y="53"/>
                              <a:pt x="60" y="45"/>
                            </a:cubicBezTo>
                            <a:cubicBezTo>
                              <a:pt x="78" y="26"/>
                              <a:pt x="102" y="16"/>
                              <a:pt x="128" y="16"/>
                            </a:cubicBezTo>
                            <a:cubicBezTo>
                              <a:pt x="136" y="16"/>
                              <a:pt x="136" y="16"/>
                              <a:pt x="136" y="16"/>
                            </a:cubicBezTo>
                            <a:cubicBezTo>
                              <a:pt x="136" y="0"/>
                              <a:pt x="136" y="0"/>
                              <a:pt x="136" y="0"/>
                            </a:cubicBezTo>
                            <a:cubicBezTo>
                              <a:pt x="128" y="0"/>
                              <a:pt x="128" y="0"/>
                              <a:pt x="128" y="0"/>
                            </a:cubicBezTo>
                            <a:cubicBezTo>
                              <a:pt x="98" y="0"/>
                              <a:pt x="69" y="12"/>
                              <a:pt x="48" y="33"/>
                            </a:cubicBezTo>
                            <a:cubicBezTo>
                              <a:pt x="38" y="44"/>
                              <a:pt x="30" y="56"/>
                              <a:pt x="25" y="69"/>
                            </a:cubicBezTo>
                            <a:cubicBezTo>
                              <a:pt x="22" y="76"/>
                              <a:pt x="22" y="76"/>
                              <a:pt x="22" y="76"/>
                            </a:cubicBezTo>
                            <a:cubicBezTo>
                              <a:pt x="36" y="82"/>
                              <a:pt x="36" y="82"/>
                              <a:pt x="36" y="82"/>
                            </a:cubicBezTo>
                            <a:lnTo>
                              <a:pt x="39" y="75"/>
                            </a:lnTo>
                            <a:close/>
                            <a:moveTo>
                              <a:pt x="168" y="112"/>
                            </a:moveTo>
                            <a:cubicBezTo>
                              <a:pt x="168" y="134"/>
                              <a:pt x="150" y="152"/>
                              <a:pt x="128" y="152"/>
                            </a:cubicBezTo>
                            <a:cubicBezTo>
                              <a:pt x="109" y="152"/>
                              <a:pt x="93" y="138"/>
                              <a:pt x="89" y="120"/>
                            </a:cubicBezTo>
                            <a:cubicBezTo>
                              <a:pt x="0" y="120"/>
                              <a:pt x="0" y="120"/>
                              <a:pt x="0" y="120"/>
                            </a:cubicBezTo>
                            <a:cubicBezTo>
                              <a:pt x="0" y="104"/>
                              <a:pt x="0" y="104"/>
                              <a:pt x="0" y="104"/>
                            </a:cubicBezTo>
                            <a:cubicBezTo>
                              <a:pt x="89" y="104"/>
                              <a:pt x="89" y="104"/>
                              <a:pt x="89" y="104"/>
                            </a:cubicBezTo>
                            <a:cubicBezTo>
                              <a:pt x="93" y="86"/>
                              <a:pt x="109" y="72"/>
                              <a:pt x="128" y="72"/>
                            </a:cubicBezTo>
                            <a:cubicBezTo>
                              <a:pt x="150" y="72"/>
                              <a:pt x="168" y="90"/>
                              <a:pt x="168" y="112"/>
                            </a:cubicBezTo>
                            <a:close/>
                            <a:moveTo>
                              <a:pt x="152" y="112"/>
                            </a:moveTo>
                            <a:cubicBezTo>
                              <a:pt x="152" y="99"/>
                              <a:pt x="141" y="88"/>
                              <a:pt x="128" y="88"/>
                            </a:cubicBezTo>
                            <a:cubicBezTo>
                              <a:pt x="115" y="88"/>
                              <a:pt x="104" y="99"/>
                              <a:pt x="104" y="112"/>
                            </a:cubicBezTo>
                            <a:cubicBezTo>
                              <a:pt x="104" y="125"/>
                              <a:pt x="115" y="136"/>
                              <a:pt x="128" y="136"/>
                            </a:cubicBezTo>
                            <a:cubicBezTo>
                              <a:pt x="141" y="136"/>
                              <a:pt x="152" y="125"/>
                              <a:pt x="152" y="112"/>
                            </a:cubicBezTo>
                            <a:close/>
                          </a:path>
                        </a:pathLst>
                      </a:custGeom>
                      <a:solidFill>
                        <a:srgbClr val="002856"/>
                      </a:solidFill>
                      <a:ln>
                        <a:noFill/>
                      </a:ln>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endParaRPr>
                      </a:p>
                    </p:txBody>
                  </p:sp>
                </p:grpSp>
              </p:grpSp>
            </p:grpSp>
          </p:grpSp>
          <p:grpSp>
            <p:nvGrpSpPr>
              <p:cNvPr id="199" name="Group 198">
                <a:extLst>
                  <a:ext uri="{FF2B5EF4-FFF2-40B4-BE49-F238E27FC236}">
                    <a16:creationId xmlns:a16="http://schemas.microsoft.com/office/drawing/2014/main" xmlns="" id="{D08E595F-78CC-4F1D-8C65-121BA2F060E3}"/>
                  </a:ext>
                </a:extLst>
              </p:cNvPr>
              <p:cNvGrpSpPr/>
              <p:nvPr/>
            </p:nvGrpSpPr>
            <p:grpSpPr bwMode="gray">
              <a:xfrm>
                <a:off x="1844040" y="2086738"/>
                <a:ext cx="8503920" cy="2553221"/>
                <a:chOff x="450203" y="1903371"/>
                <a:chExt cx="8503920" cy="2553221"/>
              </a:xfrm>
            </p:grpSpPr>
            <p:sp>
              <p:nvSpPr>
                <p:cNvPr id="224" name="TextBox 223">
                  <a:extLst>
                    <a:ext uri="{FF2B5EF4-FFF2-40B4-BE49-F238E27FC236}">
                      <a16:creationId xmlns:a16="http://schemas.microsoft.com/office/drawing/2014/main" xmlns="" id="{73CEEA2F-8FAB-453A-B778-CE453FA54832}"/>
                    </a:ext>
                  </a:extLst>
                </p:cNvPr>
                <p:cNvSpPr txBox="1"/>
                <p:nvPr/>
              </p:nvSpPr>
              <p:spPr bwMode="gray">
                <a:xfrm>
                  <a:off x="450203" y="1903371"/>
                  <a:ext cx="1783080" cy="2551176"/>
                </a:xfrm>
                <a:prstGeom prst="rect">
                  <a:avLst/>
                </a:prstGeom>
                <a:solidFill>
                  <a:srgbClr val="C0D1E0"/>
                </a:solidFill>
                <a:ln>
                  <a:noFill/>
                </a:ln>
              </p:spPr>
              <p:txBody>
                <a:bodyPr vert="horz" wrap="square" lIns="91440" tIns="45720" rIns="91440" bIns="45720" rtlCol="0" anchor="t" anchorCtr="0">
                  <a:no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050" b="1" i="0" u="none" strike="noStrike" kern="0" cap="none" spc="0" normalizeH="0" baseline="0" noProof="0" dirty="0">
                      <a:ln>
                        <a:noFill/>
                      </a:ln>
                      <a:solidFill>
                        <a:srgbClr val="000000"/>
                      </a:solidFill>
                      <a:effectLst/>
                      <a:uLnTx/>
                      <a:uFillTx/>
                      <a:ea typeface="Arial Unicode MS"/>
                      <a:cs typeface="Arial Unicode MS"/>
                    </a:rPr>
                    <a:t>Governance:</a:t>
                  </a:r>
                </a:p>
                <a:p>
                  <a:pPr marL="112713" marR="0" lvl="0" indent="-112713" defTabSz="914400" eaLnBrk="0" fontAlgn="base" latinLnBrk="0" hangingPunct="0">
                    <a:lnSpc>
                      <a:spcPct val="90000"/>
                    </a:lnSpc>
                    <a:spcBef>
                      <a:spcPts val="300"/>
                    </a:spcBef>
                    <a:spcAft>
                      <a:spcPct val="10000"/>
                    </a:spcAft>
                    <a:buClr>
                      <a:srgbClr val="002856"/>
                    </a:buClr>
                    <a:buSzPct val="90000"/>
                    <a:buFont typeface="Wingdings" panose="05000000000000000000" pitchFamily="2" charset="2"/>
                    <a:buChar char="§"/>
                    <a:tabLst/>
                    <a:defRPr/>
                  </a:pPr>
                  <a:r>
                    <a:rPr kumimoji="0" lang="en-US" sz="1050" b="0" i="0" u="none" strike="noStrike" kern="0" cap="none" spc="0" normalizeH="0" baseline="0" noProof="0" dirty="0">
                      <a:ln>
                        <a:noFill/>
                      </a:ln>
                      <a:solidFill>
                        <a:srgbClr val="000000"/>
                      </a:solidFill>
                      <a:effectLst/>
                      <a:uLnTx/>
                      <a:uFillTx/>
                      <a:ea typeface="Arial Unicode MS"/>
                      <a:cs typeface="Arial Unicode MS"/>
                    </a:rPr>
                    <a:t>Policy Management</a:t>
                  </a:r>
                </a:p>
                <a:p>
                  <a:pPr marL="112713" marR="0" lvl="0" indent="-112713" defTabSz="914400" eaLnBrk="0" fontAlgn="base" latinLnBrk="0" hangingPunct="0">
                    <a:lnSpc>
                      <a:spcPct val="90000"/>
                    </a:lnSpc>
                    <a:spcBef>
                      <a:spcPts val="300"/>
                    </a:spcBef>
                    <a:spcAft>
                      <a:spcPct val="10000"/>
                    </a:spcAft>
                    <a:buClr>
                      <a:srgbClr val="002856"/>
                    </a:buClr>
                    <a:buSzPct val="90000"/>
                    <a:buFont typeface="Wingdings" panose="05000000000000000000" pitchFamily="2" charset="2"/>
                    <a:buChar char="§"/>
                    <a:tabLst/>
                    <a:defRPr/>
                  </a:pPr>
                  <a:r>
                    <a:rPr kumimoji="0" lang="en-US" sz="1050" b="0" i="0" u="none" strike="noStrike" kern="0" cap="none" spc="0" normalizeH="0" baseline="0" noProof="0" dirty="0">
                      <a:ln>
                        <a:noFill/>
                      </a:ln>
                      <a:solidFill>
                        <a:srgbClr val="000000"/>
                      </a:solidFill>
                      <a:effectLst/>
                      <a:uLnTx/>
                      <a:uFillTx/>
                      <a:ea typeface="Arial Unicode MS"/>
                      <a:cs typeface="Arial Unicode MS"/>
                    </a:rPr>
                    <a:t>APIs, Events and Integration Services Catalog</a:t>
                  </a:r>
                </a:p>
                <a:p>
                  <a:pPr marL="112713" marR="0" lvl="0" indent="-112713" defTabSz="914400" eaLnBrk="0" fontAlgn="base" latinLnBrk="0" hangingPunct="0">
                    <a:lnSpc>
                      <a:spcPct val="90000"/>
                    </a:lnSpc>
                    <a:spcBef>
                      <a:spcPts val="300"/>
                    </a:spcBef>
                    <a:spcAft>
                      <a:spcPct val="10000"/>
                    </a:spcAft>
                    <a:buClr>
                      <a:srgbClr val="002856"/>
                    </a:buClr>
                    <a:buSzPct val="90000"/>
                    <a:buFont typeface="Wingdings" panose="05000000000000000000" pitchFamily="2" charset="2"/>
                    <a:buChar char="§"/>
                    <a:tabLst/>
                    <a:defRPr/>
                  </a:pPr>
                  <a:r>
                    <a:rPr kumimoji="0" lang="en-US" sz="1050" b="0" i="0" u="none" strike="noStrike" kern="0" cap="none" spc="0" normalizeH="0" baseline="0" noProof="0" dirty="0">
                      <a:ln>
                        <a:noFill/>
                      </a:ln>
                      <a:solidFill>
                        <a:srgbClr val="000000"/>
                      </a:solidFill>
                      <a:effectLst/>
                      <a:uLnTx/>
                      <a:uFillTx/>
                      <a:ea typeface="Arial Unicode MS"/>
                      <a:cs typeface="Arial Unicode MS"/>
                    </a:rPr>
                    <a:t>Events Subscription Management</a:t>
                  </a:r>
                </a:p>
                <a:p>
                  <a:pPr marL="112713" marR="0" lvl="0" indent="-112713" defTabSz="914400" eaLnBrk="0" fontAlgn="base" latinLnBrk="0" hangingPunct="0">
                    <a:lnSpc>
                      <a:spcPct val="90000"/>
                    </a:lnSpc>
                    <a:spcBef>
                      <a:spcPts val="300"/>
                    </a:spcBef>
                    <a:spcAft>
                      <a:spcPct val="10000"/>
                    </a:spcAft>
                    <a:buClr>
                      <a:srgbClr val="002856"/>
                    </a:buClr>
                    <a:buSzPct val="90000"/>
                    <a:buFont typeface="Wingdings" panose="05000000000000000000" pitchFamily="2" charset="2"/>
                    <a:buChar char="§"/>
                    <a:tabLst/>
                    <a:defRPr/>
                  </a:pPr>
                  <a:r>
                    <a:rPr kumimoji="0" lang="en-US" sz="1050" b="0" i="0" u="none" strike="noStrike" kern="0" cap="none" spc="0" normalizeH="0" baseline="0" noProof="0" dirty="0">
                      <a:ln>
                        <a:noFill/>
                      </a:ln>
                      <a:solidFill>
                        <a:srgbClr val="000000"/>
                      </a:solidFill>
                      <a:effectLst/>
                      <a:uLnTx/>
                      <a:uFillTx/>
                      <a:ea typeface="Arial Unicode MS"/>
                      <a:cs typeface="Arial Unicode MS"/>
                    </a:rPr>
                    <a:t>Life Cycle Management</a:t>
                  </a:r>
                </a:p>
                <a:p>
                  <a:pPr marL="112713" marR="0" lvl="0" indent="-112713" defTabSz="914400" eaLnBrk="0" fontAlgn="base" latinLnBrk="0" hangingPunct="0">
                    <a:lnSpc>
                      <a:spcPct val="90000"/>
                    </a:lnSpc>
                    <a:spcBef>
                      <a:spcPts val="300"/>
                    </a:spcBef>
                    <a:spcAft>
                      <a:spcPct val="10000"/>
                    </a:spcAft>
                    <a:buClr>
                      <a:srgbClr val="002856"/>
                    </a:buClr>
                    <a:buSzPct val="90000"/>
                    <a:buFont typeface="Wingdings" panose="05000000000000000000" pitchFamily="2" charset="2"/>
                    <a:buChar char="§"/>
                    <a:tabLst/>
                    <a:defRPr/>
                  </a:pPr>
                  <a:r>
                    <a:rPr kumimoji="0" lang="en-US" sz="1050" b="0" i="0" u="none" strike="noStrike" kern="0" cap="none" spc="0" normalizeH="0" baseline="0" noProof="0" dirty="0">
                      <a:ln>
                        <a:noFill/>
                      </a:ln>
                      <a:solidFill>
                        <a:srgbClr val="000000"/>
                      </a:solidFill>
                      <a:effectLst/>
                      <a:uLnTx/>
                      <a:uFillTx/>
                      <a:ea typeface="Arial Unicode MS"/>
                      <a:cs typeface="Arial Unicode MS"/>
                    </a:rPr>
                    <a:t>Metadata Management</a:t>
                  </a:r>
                </a:p>
                <a:p>
                  <a:pPr marL="112713" marR="0" lvl="0" indent="-112713" defTabSz="914400" eaLnBrk="0" fontAlgn="base" latinLnBrk="0" hangingPunct="0">
                    <a:lnSpc>
                      <a:spcPct val="90000"/>
                    </a:lnSpc>
                    <a:spcBef>
                      <a:spcPts val="300"/>
                    </a:spcBef>
                    <a:spcAft>
                      <a:spcPct val="10000"/>
                    </a:spcAft>
                    <a:buClr>
                      <a:srgbClr val="002856"/>
                    </a:buClr>
                    <a:buSzPct val="90000"/>
                    <a:buFont typeface="Wingdings" panose="05000000000000000000" pitchFamily="2" charset="2"/>
                    <a:buChar char="§"/>
                    <a:tabLst/>
                    <a:defRPr/>
                  </a:pPr>
                  <a:r>
                    <a:rPr kumimoji="0" lang="en-US" sz="1050" b="0" i="0" u="none" strike="noStrike" kern="0" cap="none" spc="0" normalizeH="0" baseline="0" noProof="0" dirty="0">
                      <a:ln>
                        <a:noFill/>
                      </a:ln>
                      <a:solidFill>
                        <a:srgbClr val="000000"/>
                      </a:solidFill>
                      <a:effectLst/>
                      <a:uLnTx/>
                      <a:uFillTx/>
                      <a:ea typeface="Arial Unicode MS"/>
                      <a:cs typeface="Arial Unicode MS"/>
                    </a:rPr>
                    <a:t>Data Quality</a:t>
                  </a:r>
                </a:p>
                <a:p>
                  <a:pPr marL="112713" marR="0" lvl="0" indent="-112713" defTabSz="914400" eaLnBrk="0" fontAlgn="base" latinLnBrk="0" hangingPunct="0">
                    <a:lnSpc>
                      <a:spcPct val="90000"/>
                    </a:lnSpc>
                    <a:spcBef>
                      <a:spcPts val="300"/>
                    </a:spcBef>
                    <a:spcAft>
                      <a:spcPct val="10000"/>
                    </a:spcAft>
                    <a:buClr>
                      <a:srgbClr val="002856"/>
                    </a:buClr>
                    <a:buSzPct val="90000"/>
                    <a:buFont typeface="Wingdings" panose="05000000000000000000" pitchFamily="2" charset="2"/>
                    <a:buChar char="§"/>
                    <a:tabLst/>
                    <a:defRPr/>
                  </a:pPr>
                  <a:r>
                    <a:rPr kumimoji="0" lang="en-US" sz="1050" b="0" i="0" u="none" strike="noStrike" kern="0" cap="none" spc="0" normalizeH="0" baseline="0" noProof="0" dirty="0">
                      <a:ln>
                        <a:noFill/>
                      </a:ln>
                      <a:solidFill>
                        <a:srgbClr val="000000"/>
                      </a:solidFill>
                      <a:effectLst/>
                      <a:uLnTx/>
                      <a:uFillTx/>
                      <a:ea typeface="Arial Unicode MS"/>
                      <a:cs typeface="Arial Unicode MS"/>
                    </a:rPr>
                    <a:t>Tracking</a:t>
                  </a:r>
                </a:p>
                <a:p>
                  <a:pPr marL="112713" marR="0" lvl="0" indent="-112713" defTabSz="914400" eaLnBrk="0" fontAlgn="base" latinLnBrk="0" hangingPunct="0">
                    <a:lnSpc>
                      <a:spcPct val="90000"/>
                    </a:lnSpc>
                    <a:spcBef>
                      <a:spcPts val="300"/>
                    </a:spcBef>
                    <a:spcAft>
                      <a:spcPct val="10000"/>
                    </a:spcAft>
                    <a:buClr>
                      <a:srgbClr val="002856"/>
                    </a:buClr>
                    <a:buSzPct val="90000"/>
                    <a:buFont typeface="Wingdings" panose="05000000000000000000" pitchFamily="2" charset="2"/>
                    <a:buChar char="§"/>
                    <a:tabLst/>
                    <a:defRPr/>
                  </a:pPr>
                  <a:r>
                    <a:rPr kumimoji="0" lang="en-US" sz="1050" b="0" i="0" u="none" strike="noStrike" kern="0" cap="none" spc="0" normalizeH="0" baseline="0" noProof="0" dirty="0">
                      <a:ln>
                        <a:noFill/>
                      </a:ln>
                      <a:solidFill>
                        <a:srgbClr val="000000"/>
                      </a:solidFill>
                      <a:effectLst/>
                      <a:uLnTx/>
                      <a:uFillTx/>
                      <a:ea typeface="Arial Unicode MS"/>
                      <a:cs typeface="Arial Unicode MS"/>
                    </a:rPr>
                    <a:t>Operational Analytics</a:t>
                  </a:r>
                </a:p>
              </p:txBody>
            </p:sp>
            <p:sp>
              <p:nvSpPr>
                <p:cNvPr id="225" name="TextBox 224">
                  <a:extLst>
                    <a:ext uri="{FF2B5EF4-FFF2-40B4-BE49-F238E27FC236}">
                      <a16:creationId xmlns:a16="http://schemas.microsoft.com/office/drawing/2014/main" xmlns="" id="{6A409408-F22C-4DFF-B02F-A9418D8D840C}"/>
                    </a:ext>
                  </a:extLst>
                </p:cNvPr>
                <p:cNvSpPr txBox="1"/>
                <p:nvPr/>
              </p:nvSpPr>
              <p:spPr bwMode="gray">
                <a:xfrm>
                  <a:off x="7171043" y="1903371"/>
                  <a:ext cx="1783080" cy="2551176"/>
                </a:xfrm>
                <a:prstGeom prst="rect">
                  <a:avLst/>
                </a:prstGeom>
                <a:solidFill>
                  <a:srgbClr val="C0D1E0"/>
                </a:solidFill>
                <a:ln>
                  <a:noFill/>
                </a:ln>
              </p:spPr>
              <p:txBody>
                <a:bodyPr vert="horz" wrap="square" lIns="91440" tIns="45720" rIns="91440" bIns="45720" rtlCol="0" anchor="t" anchorCtr="0">
                  <a:no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050" b="1" i="0" u="none" strike="noStrike" kern="0" cap="none" spc="0" normalizeH="0" baseline="0" noProof="0" dirty="0">
                      <a:ln>
                        <a:noFill/>
                      </a:ln>
                      <a:solidFill>
                        <a:srgbClr val="000000"/>
                      </a:solidFill>
                      <a:effectLst/>
                      <a:uLnTx/>
                      <a:uFillTx/>
                      <a:ea typeface="Arial Unicode MS"/>
                      <a:cs typeface="Arial Unicode MS"/>
                    </a:rPr>
                    <a:t>Operations:</a:t>
                  </a:r>
                </a:p>
                <a:p>
                  <a:pPr marL="112713" marR="0" lvl="0" indent="-112713" defTabSz="914400" eaLnBrk="0" fontAlgn="base" latinLnBrk="0" hangingPunct="0">
                    <a:lnSpc>
                      <a:spcPct val="90000"/>
                    </a:lnSpc>
                    <a:spcBef>
                      <a:spcPts val="300"/>
                    </a:spcBef>
                    <a:spcAft>
                      <a:spcPct val="10000"/>
                    </a:spcAft>
                    <a:buClr>
                      <a:srgbClr val="002856"/>
                    </a:buClr>
                    <a:buSzPct val="90000"/>
                    <a:buFont typeface="Wingdings" panose="05000000000000000000" pitchFamily="2" charset="2"/>
                    <a:buChar char="§"/>
                    <a:tabLst/>
                    <a:defRPr/>
                  </a:pPr>
                  <a:r>
                    <a:rPr kumimoji="0" lang="en-US" sz="1050" b="0" i="0" u="none" strike="noStrike" kern="0" cap="none" spc="0" normalizeH="0" baseline="0" noProof="0" dirty="0">
                      <a:ln>
                        <a:noFill/>
                      </a:ln>
                      <a:solidFill>
                        <a:srgbClr val="000000"/>
                      </a:solidFill>
                      <a:effectLst/>
                      <a:uLnTx/>
                      <a:uFillTx/>
                      <a:ea typeface="Arial Unicode MS"/>
                      <a:cs typeface="Arial Unicode MS"/>
                    </a:rPr>
                    <a:t>Administration</a:t>
                  </a:r>
                </a:p>
                <a:p>
                  <a:pPr marL="112713" marR="0" lvl="0" indent="-112713" defTabSz="914400" eaLnBrk="0" fontAlgn="base" latinLnBrk="0" hangingPunct="0">
                    <a:lnSpc>
                      <a:spcPct val="90000"/>
                    </a:lnSpc>
                    <a:spcBef>
                      <a:spcPts val="300"/>
                    </a:spcBef>
                    <a:spcAft>
                      <a:spcPct val="10000"/>
                    </a:spcAft>
                    <a:buClr>
                      <a:srgbClr val="002856"/>
                    </a:buClr>
                    <a:buSzPct val="90000"/>
                    <a:buFont typeface="Wingdings" panose="05000000000000000000" pitchFamily="2" charset="2"/>
                    <a:buChar char="§"/>
                    <a:tabLst/>
                    <a:defRPr/>
                  </a:pPr>
                  <a:r>
                    <a:rPr kumimoji="0" lang="en-US" sz="1050" b="0" i="0" u="none" strike="noStrike" kern="0" cap="none" spc="0" normalizeH="0" baseline="0" noProof="0" dirty="0">
                      <a:ln>
                        <a:noFill/>
                      </a:ln>
                      <a:solidFill>
                        <a:srgbClr val="000000"/>
                      </a:solidFill>
                      <a:effectLst/>
                      <a:uLnTx/>
                      <a:uFillTx/>
                      <a:ea typeface="Arial Unicode MS"/>
                      <a:cs typeface="Arial Unicode MS"/>
                    </a:rPr>
                    <a:t>Monitoring</a:t>
                  </a:r>
                </a:p>
                <a:p>
                  <a:pPr marL="112713" marR="0" lvl="0" indent="-112713" defTabSz="914400" eaLnBrk="0" fontAlgn="base" latinLnBrk="0" hangingPunct="0">
                    <a:lnSpc>
                      <a:spcPct val="90000"/>
                    </a:lnSpc>
                    <a:spcBef>
                      <a:spcPts val="300"/>
                    </a:spcBef>
                    <a:spcAft>
                      <a:spcPct val="10000"/>
                    </a:spcAft>
                    <a:buClr>
                      <a:srgbClr val="002856"/>
                    </a:buClr>
                    <a:buSzPct val="90000"/>
                    <a:buFont typeface="Wingdings" panose="05000000000000000000" pitchFamily="2" charset="2"/>
                    <a:buChar char="§"/>
                    <a:tabLst/>
                    <a:defRPr/>
                  </a:pPr>
                  <a:r>
                    <a:rPr kumimoji="0" lang="en-US" sz="1050" b="0" i="0" u="none" strike="noStrike" kern="0" cap="none" spc="0" normalizeH="0" baseline="0" noProof="0" dirty="0">
                      <a:ln>
                        <a:noFill/>
                      </a:ln>
                      <a:solidFill>
                        <a:srgbClr val="000000"/>
                      </a:solidFill>
                      <a:effectLst/>
                      <a:uLnTx/>
                      <a:uFillTx/>
                      <a:ea typeface="Arial Unicode MS"/>
                      <a:cs typeface="Arial Unicode MS"/>
                    </a:rPr>
                    <a:t>Management</a:t>
                  </a:r>
                </a:p>
                <a:p>
                  <a:pPr marL="112713" marR="0" lvl="0" indent="-112713" defTabSz="914400" eaLnBrk="0" fontAlgn="base" latinLnBrk="0" hangingPunct="0">
                    <a:lnSpc>
                      <a:spcPct val="90000"/>
                    </a:lnSpc>
                    <a:spcBef>
                      <a:spcPts val="300"/>
                    </a:spcBef>
                    <a:spcAft>
                      <a:spcPct val="10000"/>
                    </a:spcAft>
                    <a:buClr>
                      <a:srgbClr val="002856"/>
                    </a:buClr>
                    <a:buSzPct val="90000"/>
                    <a:buFont typeface="Wingdings" panose="05000000000000000000" pitchFamily="2" charset="2"/>
                    <a:buChar char="§"/>
                    <a:tabLst/>
                    <a:defRPr/>
                  </a:pPr>
                  <a:r>
                    <a:rPr kumimoji="0" lang="en-US" sz="1050" b="0" i="0" u="none" strike="noStrike" kern="0" cap="none" spc="0" normalizeH="0" baseline="0" noProof="0" dirty="0">
                      <a:ln>
                        <a:noFill/>
                      </a:ln>
                      <a:solidFill>
                        <a:srgbClr val="000000"/>
                      </a:solidFill>
                      <a:effectLst/>
                      <a:uLnTx/>
                      <a:uFillTx/>
                      <a:ea typeface="Arial Unicode MS"/>
                      <a:cs typeface="Arial Unicode MS"/>
                    </a:rPr>
                    <a:t>Security</a:t>
                  </a:r>
                </a:p>
              </p:txBody>
            </p:sp>
            <p:grpSp>
              <p:nvGrpSpPr>
                <p:cNvPr id="226" name="Group 225">
                  <a:extLst>
                    <a:ext uri="{FF2B5EF4-FFF2-40B4-BE49-F238E27FC236}">
                      <a16:creationId xmlns:a16="http://schemas.microsoft.com/office/drawing/2014/main" xmlns="" id="{6EEC15FB-3B75-461D-A54B-C6BE03CF1339}"/>
                    </a:ext>
                  </a:extLst>
                </p:cNvPr>
                <p:cNvGrpSpPr/>
                <p:nvPr/>
              </p:nvGrpSpPr>
              <p:grpSpPr bwMode="gray">
                <a:xfrm>
                  <a:off x="2301863" y="1903371"/>
                  <a:ext cx="4800600" cy="2553221"/>
                  <a:chOff x="2301863" y="1914990"/>
                  <a:chExt cx="4800600" cy="2553221"/>
                </a:xfrm>
              </p:grpSpPr>
              <p:grpSp>
                <p:nvGrpSpPr>
                  <p:cNvPr id="227" name="Group 226">
                    <a:extLst>
                      <a:ext uri="{FF2B5EF4-FFF2-40B4-BE49-F238E27FC236}">
                        <a16:creationId xmlns:a16="http://schemas.microsoft.com/office/drawing/2014/main" xmlns="" id="{1431D161-9C4A-438F-B6DB-CE0874FF5C0B}"/>
                      </a:ext>
                    </a:extLst>
                  </p:cNvPr>
                  <p:cNvGrpSpPr/>
                  <p:nvPr/>
                </p:nvGrpSpPr>
                <p:grpSpPr bwMode="gray">
                  <a:xfrm>
                    <a:off x="2301863" y="3947003"/>
                    <a:ext cx="4800600" cy="521208"/>
                    <a:chOff x="2301863" y="3975284"/>
                    <a:chExt cx="4800600" cy="521208"/>
                  </a:xfrm>
                </p:grpSpPr>
                <p:sp>
                  <p:nvSpPr>
                    <p:cNvPr id="253" name="TextBox 252">
                      <a:extLst>
                        <a:ext uri="{FF2B5EF4-FFF2-40B4-BE49-F238E27FC236}">
                          <a16:creationId xmlns:a16="http://schemas.microsoft.com/office/drawing/2014/main" xmlns="" id="{31454397-330D-4D20-9808-63DE0075025C}"/>
                        </a:ext>
                      </a:extLst>
                    </p:cNvPr>
                    <p:cNvSpPr txBox="1"/>
                    <p:nvPr/>
                  </p:nvSpPr>
                  <p:spPr bwMode="gray">
                    <a:xfrm>
                      <a:off x="2301863" y="3975284"/>
                      <a:ext cx="4800600" cy="521208"/>
                    </a:xfrm>
                    <a:prstGeom prst="rect">
                      <a:avLst/>
                    </a:prstGeom>
                    <a:solidFill>
                      <a:srgbClr val="C0D1E0"/>
                    </a:solidFill>
                    <a:ln>
                      <a:noFill/>
                    </a:ln>
                  </p:spPr>
                  <p:txBody>
                    <a:bodyPr vert="horz" wrap="square" lIns="91440" tIns="45720" rIns="91440" bIns="45720" rtlCol="0" anchor="t" anchorCtr="0">
                      <a:no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100" b="1" i="0" u="none" strike="noStrike" kern="0" cap="none" spc="0" normalizeH="0" baseline="0" noProof="0" dirty="0">
                          <a:ln>
                            <a:noFill/>
                          </a:ln>
                          <a:solidFill>
                            <a:srgbClr val="000000"/>
                          </a:solidFill>
                          <a:effectLst/>
                          <a:uLnTx/>
                          <a:uFillTx/>
                          <a:ea typeface="Arial Unicode MS"/>
                          <a:cs typeface="Arial Unicode MS"/>
                        </a:rPr>
                        <a:t>Communication Styles and Protocols</a:t>
                      </a:r>
                    </a:p>
                  </p:txBody>
                </p:sp>
                <p:grpSp>
                  <p:nvGrpSpPr>
                    <p:cNvPr id="254" name="Group 253">
                      <a:extLst>
                        <a:ext uri="{FF2B5EF4-FFF2-40B4-BE49-F238E27FC236}">
                          <a16:creationId xmlns:a16="http://schemas.microsoft.com/office/drawing/2014/main" xmlns="" id="{AFB2FD9F-ABC2-4588-AE91-3A39C201B8E6}"/>
                        </a:ext>
                      </a:extLst>
                    </p:cNvPr>
                    <p:cNvGrpSpPr/>
                    <p:nvPr/>
                  </p:nvGrpSpPr>
                  <p:grpSpPr bwMode="gray">
                    <a:xfrm>
                      <a:off x="2391113" y="4216466"/>
                      <a:ext cx="4622100" cy="201168"/>
                      <a:chOff x="2382772" y="4329590"/>
                      <a:chExt cx="4622100" cy="201168"/>
                    </a:xfrm>
                  </p:grpSpPr>
                  <p:sp>
                    <p:nvSpPr>
                      <p:cNvPr id="255" name="TextBox 254">
                        <a:extLst>
                          <a:ext uri="{FF2B5EF4-FFF2-40B4-BE49-F238E27FC236}">
                            <a16:creationId xmlns:a16="http://schemas.microsoft.com/office/drawing/2014/main" xmlns="" id="{47BB13FD-D13B-4A20-804C-0F91C3A54507}"/>
                          </a:ext>
                        </a:extLst>
                      </p:cNvPr>
                      <p:cNvSpPr txBox="1"/>
                      <p:nvPr/>
                    </p:nvSpPr>
                    <p:spPr bwMode="gray">
                      <a:xfrm>
                        <a:off x="2382772" y="4329590"/>
                        <a:ext cx="1487925" cy="201168"/>
                      </a:xfrm>
                      <a:prstGeom prst="rect">
                        <a:avLst/>
                      </a:prstGeom>
                      <a:solidFill>
                        <a:srgbClr val="FFFFFF"/>
                      </a:solidFill>
                      <a:ln>
                        <a:solidFill>
                          <a:srgbClr val="002856"/>
                        </a:solidFill>
                      </a:ln>
                    </p:spPr>
                    <p:txBody>
                      <a:bodyPr vert="horz" wrap="square" lIns="91440" tIns="0" rIns="91440" bIns="0" rtlCol="0" anchor="ctr" anchorCtr="0">
                        <a:no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000" b="0" i="0" u="none" strike="noStrike" kern="0" cap="none" spc="0" normalizeH="0" baseline="0" noProof="0" dirty="0">
                            <a:ln>
                              <a:noFill/>
                            </a:ln>
                            <a:solidFill>
                              <a:srgbClr val="000000"/>
                            </a:solidFill>
                            <a:effectLst/>
                            <a:uLnTx/>
                            <a:uFillTx/>
                            <a:ea typeface="Arial Unicode MS"/>
                            <a:cs typeface="Arial Unicode MS"/>
                          </a:rPr>
                          <a:t>Request-Driven</a:t>
                        </a:r>
                      </a:p>
                    </p:txBody>
                  </p:sp>
                  <p:sp>
                    <p:nvSpPr>
                      <p:cNvPr id="256" name="TextBox 255">
                        <a:extLst>
                          <a:ext uri="{FF2B5EF4-FFF2-40B4-BE49-F238E27FC236}">
                            <a16:creationId xmlns:a16="http://schemas.microsoft.com/office/drawing/2014/main" xmlns="" id="{7765ECD3-8122-4241-9D2A-EA068C127FB6}"/>
                          </a:ext>
                        </a:extLst>
                      </p:cNvPr>
                      <p:cNvSpPr txBox="1"/>
                      <p:nvPr/>
                    </p:nvSpPr>
                    <p:spPr bwMode="gray">
                      <a:xfrm>
                        <a:off x="3949859" y="4329590"/>
                        <a:ext cx="1487925" cy="201168"/>
                      </a:xfrm>
                      <a:prstGeom prst="rect">
                        <a:avLst/>
                      </a:prstGeom>
                      <a:solidFill>
                        <a:srgbClr val="FFFFFF"/>
                      </a:solidFill>
                      <a:ln>
                        <a:solidFill>
                          <a:srgbClr val="002856"/>
                        </a:solidFill>
                      </a:ln>
                    </p:spPr>
                    <p:txBody>
                      <a:bodyPr vert="horz" wrap="square" lIns="91440" tIns="0" rIns="91440" bIns="0" rtlCol="0" anchor="ctr" anchorCtr="0">
                        <a:no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000" b="0" i="0" u="none" strike="noStrike" kern="0" cap="none" spc="0" normalizeH="0" baseline="0" noProof="0" dirty="0">
                            <a:ln>
                              <a:noFill/>
                            </a:ln>
                            <a:solidFill>
                              <a:srgbClr val="000000"/>
                            </a:solidFill>
                            <a:effectLst/>
                            <a:uLnTx/>
                            <a:uFillTx/>
                            <a:ea typeface="Arial Unicode MS"/>
                            <a:cs typeface="Arial Unicode MS"/>
                          </a:rPr>
                          <a:t>Event-Driven</a:t>
                        </a:r>
                      </a:p>
                    </p:txBody>
                  </p:sp>
                  <p:sp>
                    <p:nvSpPr>
                      <p:cNvPr id="257" name="TextBox 256">
                        <a:extLst>
                          <a:ext uri="{FF2B5EF4-FFF2-40B4-BE49-F238E27FC236}">
                            <a16:creationId xmlns:a16="http://schemas.microsoft.com/office/drawing/2014/main" xmlns="" id="{02E33C0D-0477-4E37-8EBF-EE3A4905F414}"/>
                          </a:ext>
                        </a:extLst>
                      </p:cNvPr>
                      <p:cNvSpPr txBox="1"/>
                      <p:nvPr/>
                    </p:nvSpPr>
                    <p:spPr bwMode="gray">
                      <a:xfrm>
                        <a:off x="5516947" y="4329590"/>
                        <a:ext cx="1487925" cy="201168"/>
                      </a:xfrm>
                      <a:prstGeom prst="rect">
                        <a:avLst/>
                      </a:prstGeom>
                      <a:solidFill>
                        <a:srgbClr val="FFFFFF"/>
                      </a:solidFill>
                      <a:ln>
                        <a:solidFill>
                          <a:srgbClr val="002856"/>
                        </a:solidFill>
                      </a:ln>
                    </p:spPr>
                    <p:txBody>
                      <a:bodyPr vert="horz" wrap="square" lIns="91440" tIns="0" rIns="91440" bIns="0" rtlCol="0" anchor="ctr" anchorCtr="0">
                        <a:no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000" b="0" i="0" u="none" strike="noStrike" kern="0" cap="none" spc="0" normalizeH="0" baseline="0" noProof="0" dirty="0">
                            <a:ln>
                              <a:noFill/>
                            </a:ln>
                            <a:solidFill>
                              <a:srgbClr val="000000"/>
                            </a:solidFill>
                            <a:effectLst/>
                            <a:uLnTx/>
                            <a:uFillTx/>
                            <a:ea typeface="Arial Unicode MS"/>
                            <a:cs typeface="Arial Unicode MS"/>
                          </a:rPr>
                          <a:t>File-Driven</a:t>
                        </a:r>
                      </a:p>
                    </p:txBody>
                  </p:sp>
                </p:grpSp>
              </p:grpSp>
              <p:grpSp>
                <p:nvGrpSpPr>
                  <p:cNvPr id="228" name="Group 227">
                    <a:extLst>
                      <a:ext uri="{FF2B5EF4-FFF2-40B4-BE49-F238E27FC236}">
                        <a16:creationId xmlns:a16="http://schemas.microsoft.com/office/drawing/2014/main" xmlns="" id="{D749E560-0D56-4E27-8350-868B24A6315E}"/>
                      </a:ext>
                    </a:extLst>
                  </p:cNvPr>
                  <p:cNvGrpSpPr/>
                  <p:nvPr/>
                </p:nvGrpSpPr>
                <p:grpSpPr bwMode="gray">
                  <a:xfrm>
                    <a:off x="2301863" y="3498538"/>
                    <a:ext cx="4800600" cy="411480"/>
                    <a:chOff x="2301863" y="3620946"/>
                    <a:chExt cx="4800600" cy="411480"/>
                  </a:xfrm>
                </p:grpSpPr>
                <p:sp>
                  <p:nvSpPr>
                    <p:cNvPr id="250" name="TextBox 249">
                      <a:extLst>
                        <a:ext uri="{FF2B5EF4-FFF2-40B4-BE49-F238E27FC236}">
                          <a16:creationId xmlns:a16="http://schemas.microsoft.com/office/drawing/2014/main" xmlns="" id="{6A071721-E754-4851-89F7-17AD44538B7F}"/>
                        </a:ext>
                      </a:extLst>
                    </p:cNvPr>
                    <p:cNvSpPr txBox="1"/>
                    <p:nvPr/>
                  </p:nvSpPr>
                  <p:spPr bwMode="gray">
                    <a:xfrm>
                      <a:off x="2301863" y="3620946"/>
                      <a:ext cx="1554480" cy="411480"/>
                    </a:xfrm>
                    <a:prstGeom prst="rect">
                      <a:avLst/>
                    </a:prstGeom>
                    <a:solidFill>
                      <a:srgbClr val="C0D1E0"/>
                    </a:solidFill>
                    <a:ln>
                      <a:noFill/>
                    </a:ln>
                  </p:spPr>
                  <p:txBody>
                    <a:bodyPr vert="horz" wrap="square" lIns="0" tIns="45720" rIns="0" bIns="45720" rtlCol="0" anchor="ctr" anchorCtr="0">
                      <a:no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100" b="1" i="0" u="none" strike="noStrike" kern="0" cap="none" spc="0" normalizeH="0" baseline="0" noProof="0" dirty="0">
                          <a:ln>
                            <a:noFill/>
                          </a:ln>
                          <a:solidFill>
                            <a:srgbClr val="000000"/>
                          </a:solidFill>
                          <a:effectLst/>
                          <a:uLnTx/>
                          <a:uFillTx/>
                          <a:ea typeface="Arial Unicode MS"/>
                          <a:cs typeface="Arial Unicode MS"/>
                        </a:rPr>
                        <a:t>Service Mediation</a:t>
                      </a:r>
                    </a:p>
                  </p:txBody>
                </p:sp>
                <p:sp>
                  <p:nvSpPr>
                    <p:cNvPr id="251" name="TextBox 250">
                      <a:extLst>
                        <a:ext uri="{FF2B5EF4-FFF2-40B4-BE49-F238E27FC236}">
                          <a16:creationId xmlns:a16="http://schemas.microsoft.com/office/drawing/2014/main" xmlns="" id="{A947744B-2E46-4DAF-AA66-4C23F93B572D}"/>
                        </a:ext>
                      </a:extLst>
                    </p:cNvPr>
                    <p:cNvSpPr txBox="1"/>
                    <p:nvPr/>
                  </p:nvSpPr>
                  <p:spPr bwMode="gray">
                    <a:xfrm>
                      <a:off x="3924923" y="3620946"/>
                      <a:ext cx="1554480" cy="411480"/>
                    </a:xfrm>
                    <a:prstGeom prst="rect">
                      <a:avLst/>
                    </a:prstGeom>
                    <a:solidFill>
                      <a:srgbClr val="C0D1E0"/>
                    </a:solidFill>
                    <a:ln>
                      <a:noFill/>
                    </a:ln>
                  </p:spPr>
                  <p:txBody>
                    <a:bodyPr vert="horz" wrap="square" lIns="0" tIns="45720" rIns="0" bIns="45720" rtlCol="0" anchor="ctr" anchorCtr="0">
                      <a:no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100" b="1" i="0" u="none" strike="noStrike" kern="0" cap="none" spc="0" normalizeH="0" baseline="0" noProof="0" dirty="0">
                          <a:ln>
                            <a:noFill/>
                          </a:ln>
                          <a:solidFill>
                            <a:srgbClr val="000000"/>
                          </a:solidFill>
                          <a:effectLst/>
                          <a:uLnTx/>
                          <a:uFillTx/>
                          <a:ea typeface="Arial Unicode MS"/>
                          <a:cs typeface="Arial Unicode MS"/>
                        </a:rPr>
                        <a:t>Event Brokering</a:t>
                      </a:r>
                    </a:p>
                  </p:txBody>
                </p:sp>
                <p:sp>
                  <p:nvSpPr>
                    <p:cNvPr id="252" name="TextBox 251">
                      <a:extLst>
                        <a:ext uri="{FF2B5EF4-FFF2-40B4-BE49-F238E27FC236}">
                          <a16:creationId xmlns:a16="http://schemas.microsoft.com/office/drawing/2014/main" xmlns="" id="{97F73996-5661-455E-B97C-B4FADB7EE8A4}"/>
                        </a:ext>
                      </a:extLst>
                    </p:cNvPr>
                    <p:cNvSpPr txBox="1"/>
                    <p:nvPr/>
                  </p:nvSpPr>
                  <p:spPr bwMode="gray">
                    <a:xfrm>
                      <a:off x="5547983" y="3620946"/>
                      <a:ext cx="1554480" cy="411480"/>
                    </a:xfrm>
                    <a:prstGeom prst="rect">
                      <a:avLst/>
                    </a:prstGeom>
                    <a:solidFill>
                      <a:srgbClr val="C0D1E0"/>
                    </a:solidFill>
                    <a:ln>
                      <a:noFill/>
                    </a:ln>
                  </p:spPr>
                  <p:txBody>
                    <a:bodyPr vert="horz" wrap="square" lIns="0" tIns="45720" rIns="0" bIns="45720" rtlCol="0" anchor="ctr" anchorCtr="0">
                      <a:no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100" b="1" i="0" u="none" strike="noStrike" kern="0" cap="none" spc="0" normalizeH="0" baseline="0" noProof="0" dirty="0">
                          <a:ln>
                            <a:noFill/>
                          </a:ln>
                          <a:solidFill>
                            <a:srgbClr val="000000"/>
                          </a:solidFill>
                          <a:effectLst/>
                          <a:uLnTx/>
                          <a:uFillTx/>
                          <a:ea typeface="Arial Unicode MS"/>
                          <a:cs typeface="Arial Unicode MS"/>
                        </a:rPr>
                        <a:t>Core Application and Data Integration</a:t>
                      </a:r>
                    </a:p>
                  </p:txBody>
                </p:sp>
              </p:grpSp>
              <p:sp>
                <p:nvSpPr>
                  <p:cNvPr id="229" name="TextBox 228">
                    <a:extLst>
                      <a:ext uri="{FF2B5EF4-FFF2-40B4-BE49-F238E27FC236}">
                        <a16:creationId xmlns:a16="http://schemas.microsoft.com/office/drawing/2014/main" xmlns="" id="{99C2F0EB-651E-486C-84C8-1986BB771304}"/>
                      </a:ext>
                    </a:extLst>
                  </p:cNvPr>
                  <p:cNvSpPr txBox="1"/>
                  <p:nvPr/>
                </p:nvSpPr>
                <p:spPr bwMode="gray">
                  <a:xfrm>
                    <a:off x="2301863" y="2180575"/>
                    <a:ext cx="4800600" cy="228600"/>
                  </a:xfrm>
                  <a:prstGeom prst="rect">
                    <a:avLst/>
                  </a:prstGeom>
                  <a:solidFill>
                    <a:srgbClr val="C0D1E0"/>
                  </a:solidFill>
                  <a:ln>
                    <a:noFill/>
                  </a:ln>
                </p:spPr>
                <p:txBody>
                  <a:bodyPr vert="horz" wrap="square" lIns="91440" tIns="45720" rIns="91440" bIns="45720" rtlCol="0" anchor="ctr" anchorCtr="0">
                    <a:no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100" b="1" i="0" u="none" strike="noStrike" kern="0" cap="none" spc="0" normalizeH="0" baseline="0" noProof="0" dirty="0">
                        <a:ln>
                          <a:noFill/>
                        </a:ln>
                        <a:solidFill>
                          <a:srgbClr val="000000"/>
                        </a:solidFill>
                        <a:effectLst/>
                        <a:uLnTx/>
                        <a:uFillTx/>
                        <a:ea typeface="Arial Unicode MS"/>
                        <a:cs typeface="Arial Unicode MS"/>
                      </a:rPr>
                      <a:t>Orchestration and Choreography</a:t>
                    </a:r>
                  </a:p>
                </p:txBody>
              </p:sp>
              <p:sp>
                <p:nvSpPr>
                  <p:cNvPr id="230" name="TextBox 229">
                    <a:extLst>
                      <a:ext uri="{FF2B5EF4-FFF2-40B4-BE49-F238E27FC236}">
                        <a16:creationId xmlns:a16="http://schemas.microsoft.com/office/drawing/2014/main" xmlns="" id="{5F30BF81-4F0E-4E33-A4D4-D439E79264B5}"/>
                      </a:ext>
                    </a:extLst>
                  </p:cNvPr>
                  <p:cNvSpPr txBox="1"/>
                  <p:nvPr/>
                </p:nvSpPr>
                <p:spPr bwMode="gray">
                  <a:xfrm>
                    <a:off x="2301863" y="1914990"/>
                    <a:ext cx="4800600" cy="228600"/>
                  </a:xfrm>
                  <a:prstGeom prst="rect">
                    <a:avLst/>
                  </a:prstGeom>
                  <a:solidFill>
                    <a:srgbClr val="C0D1E0"/>
                  </a:solidFill>
                  <a:ln>
                    <a:noFill/>
                  </a:ln>
                </p:spPr>
                <p:txBody>
                  <a:bodyPr vert="horz" wrap="square" lIns="91440" tIns="45720" rIns="91440" bIns="45720" rtlCol="0" anchor="ctr" anchorCtr="0">
                    <a:no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100" b="1" i="0" u="none" strike="noStrike" kern="0" cap="none" spc="0" normalizeH="0" baseline="0" noProof="0" dirty="0">
                        <a:ln>
                          <a:noFill/>
                        </a:ln>
                        <a:solidFill>
                          <a:srgbClr val="000000"/>
                        </a:solidFill>
                        <a:effectLst/>
                        <a:uLnTx/>
                        <a:uFillTx/>
                        <a:ea typeface="Arial Unicode MS"/>
                        <a:cs typeface="Arial Unicode MS"/>
                      </a:rPr>
                      <a:t>Prepackaged Integration Content</a:t>
                    </a:r>
                  </a:p>
                </p:txBody>
              </p:sp>
              <p:sp>
                <p:nvSpPr>
                  <p:cNvPr id="231" name="TextBox 230">
                    <a:extLst>
                      <a:ext uri="{FF2B5EF4-FFF2-40B4-BE49-F238E27FC236}">
                        <a16:creationId xmlns:a16="http://schemas.microsoft.com/office/drawing/2014/main" xmlns="" id="{7ED267EF-698F-476D-B04A-456E45E84739}"/>
                      </a:ext>
                    </a:extLst>
                  </p:cNvPr>
                  <p:cNvSpPr txBox="1"/>
                  <p:nvPr/>
                </p:nvSpPr>
                <p:spPr bwMode="gray">
                  <a:xfrm>
                    <a:off x="2301863" y="3232953"/>
                    <a:ext cx="4800600" cy="228600"/>
                  </a:xfrm>
                  <a:prstGeom prst="rect">
                    <a:avLst/>
                  </a:prstGeom>
                  <a:solidFill>
                    <a:srgbClr val="C0D1E0"/>
                  </a:solidFill>
                  <a:ln>
                    <a:noFill/>
                  </a:ln>
                </p:spPr>
                <p:txBody>
                  <a:bodyPr vert="horz" wrap="square" lIns="91440" tIns="45720" rIns="91440" bIns="45720" rtlCol="0" anchor="ctr" anchorCtr="0">
                    <a:no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100" b="1" i="0" u="none" strike="noStrike" kern="0" cap="none" spc="0" normalizeH="0" baseline="0" noProof="0" dirty="0">
                        <a:ln>
                          <a:noFill/>
                        </a:ln>
                        <a:solidFill>
                          <a:srgbClr val="000000"/>
                        </a:solidFill>
                        <a:effectLst/>
                        <a:uLnTx/>
                        <a:uFillTx/>
                        <a:ea typeface="Arial Unicode MS"/>
                        <a:cs typeface="Arial Unicode MS"/>
                      </a:rPr>
                      <a:t>Digital Integrator Support</a:t>
                    </a:r>
                  </a:p>
                </p:txBody>
              </p:sp>
              <p:grpSp>
                <p:nvGrpSpPr>
                  <p:cNvPr id="232" name="Group 231">
                    <a:extLst>
                      <a:ext uri="{FF2B5EF4-FFF2-40B4-BE49-F238E27FC236}">
                        <a16:creationId xmlns:a16="http://schemas.microsoft.com/office/drawing/2014/main" xmlns="" id="{CB32E7DC-99C9-4B4A-BC4B-96365B51109F}"/>
                      </a:ext>
                    </a:extLst>
                  </p:cNvPr>
                  <p:cNvGrpSpPr/>
                  <p:nvPr/>
                </p:nvGrpSpPr>
                <p:grpSpPr bwMode="gray">
                  <a:xfrm>
                    <a:off x="2301863" y="2446160"/>
                    <a:ext cx="4800600" cy="749808"/>
                    <a:chOff x="2301863" y="2457203"/>
                    <a:chExt cx="4800600" cy="749808"/>
                  </a:xfrm>
                </p:grpSpPr>
                <p:sp>
                  <p:nvSpPr>
                    <p:cNvPr id="233" name="TextBox 232">
                      <a:extLst>
                        <a:ext uri="{FF2B5EF4-FFF2-40B4-BE49-F238E27FC236}">
                          <a16:creationId xmlns:a16="http://schemas.microsoft.com/office/drawing/2014/main" xmlns="" id="{8FD9F679-3CF7-4032-A064-86103C66234E}"/>
                        </a:ext>
                      </a:extLst>
                    </p:cNvPr>
                    <p:cNvSpPr txBox="1"/>
                    <p:nvPr/>
                  </p:nvSpPr>
                  <p:spPr bwMode="gray">
                    <a:xfrm>
                      <a:off x="2301863" y="2457203"/>
                      <a:ext cx="4800600" cy="749808"/>
                    </a:xfrm>
                    <a:prstGeom prst="rect">
                      <a:avLst/>
                    </a:prstGeom>
                    <a:solidFill>
                      <a:srgbClr val="C0D1E0"/>
                    </a:solidFill>
                    <a:ln>
                      <a:noFill/>
                    </a:ln>
                  </p:spPr>
                  <p:txBody>
                    <a:bodyPr vert="horz" wrap="square" lIns="91440" tIns="45720" rIns="91440" bIns="45720" rtlCol="0" anchor="t" anchorCtr="0">
                      <a:no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100" b="1" i="0" u="none" strike="noStrike" kern="0" cap="none" spc="0" normalizeH="0" baseline="0" noProof="0" dirty="0">
                          <a:ln>
                            <a:noFill/>
                          </a:ln>
                          <a:solidFill>
                            <a:srgbClr val="000000"/>
                          </a:solidFill>
                          <a:effectLst/>
                          <a:uLnTx/>
                          <a:uFillTx/>
                          <a:ea typeface="Arial Unicode MS"/>
                          <a:cs typeface="Arial Unicode MS"/>
                        </a:rPr>
                        <a:t>Integration Scenario-Specific Support</a:t>
                      </a:r>
                    </a:p>
                  </p:txBody>
                </p:sp>
                <p:grpSp>
                  <p:nvGrpSpPr>
                    <p:cNvPr id="234" name="Group 233">
                      <a:extLst>
                        <a:ext uri="{FF2B5EF4-FFF2-40B4-BE49-F238E27FC236}">
                          <a16:creationId xmlns:a16="http://schemas.microsoft.com/office/drawing/2014/main" xmlns="" id="{5361FB90-1565-49B0-AFC6-B0777746FFAF}"/>
                        </a:ext>
                      </a:extLst>
                    </p:cNvPr>
                    <p:cNvGrpSpPr/>
                    <p:nvPr/>
                  </p:nvGrpSpPr>
                  <p:grpSpPr bwMode="gray">
                    <a:xfrm>
                      <a:off x="2358558" y="2686566"/>
                      <a:ext cx="4687210" cy="440549"/>
                      <a:chOff x="2347651" y="2686566"/>
                      <a:chExt cx="4687210" cy="440549"/>
                    </a:xfrm>
                  </p:grpSpPr>
                  <p:grpSp>
                    <p:nvGrpSpPr>
                      <p:cNvPr id="235" name="Group 234">
                        <a:extLst>
                          <a:ext uri="{FF2B5EF4-FFF2-40B4-BE49-F238E27FC236}">
                            <a16:creationId xmlns:a16="http://schemas.microsoft.com/office/drawing/2014/main" xmlns="" id="{CDDD4E87-8AA5-4B12-A825-FAFCD687FEE3}"/>
                          </a:ext>
                        </a:extLst>
                      </p:cNvPr>
                      <p:cNvGrpSpPr/>
                      <p:nvPr/>
                    </p:nvGrpSpPr>
                    <p:grpSpPr bwMode="gray">
                      <a:xfrm>
                        <a:off x="3293139" y="2686566"/>
                        <a:ext cx="905256" cy="440549"/>
                        <a:chOff x="3308529" y="2686566"/>
                        <a:chExt cx="905256" cy="440549"/>
                      </a:xfrm>
                    </p:grpSpPr>
                    <p:sp>
                      <p:nvSpPr>
                        <p:cNvPr id="248" name="TextBox 247">
                          <a:extLst>
                            <a:ext uri="{FF2B5EF4-FFF2-40B4-BE49-F238E27FC236}">
                              <a16:creationId xmlns:a16="http://schemas.microsoft.com/office/drawing/2014/main" xmlns="" id="{5C668F10-ED83-4AFC-856A-4D9FEE76D0D6}"/>
                            </a:ext>
                          </a:extLst>
                        </p:cNvPr>
                        <p:cNvSpPr txBox="1"/>
                        <p:nvPr/>
                      </p:nvSpPr>
                      <p:spPr bwMode="gray">
                        <a:xfrm>
                          <a:off x="3308529" y="2686566"/>
                          <a:ext cx="905256" cy="201168"/>
                        </a:xfrm>
                        <a:prstGeom prst="rect">
                          <a:avLst/>
                        </a:prstGeom>
                        <a:solidFill>
                          <a:srgbClr val="FFFFFF"/>
                        </a:solidFill>
                        <a:ln>
                          <a:solidFill>
                            <a:srgbClr val="002856"/>
                          </a:solidFill>
                        </a:ln>
                      </p:spPr>
                      <p:txBody>
                        <a:bodyPr vert="horz" wrap="square" lIns="91440" tIns="0" rIns="91440" bIns="0" rtlCol="0" anchor="ctr" anchorCtr="0">
                          <a:no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000" b="0" i="0" u="none" strike="noStrike" kern="0" cap="none" spc="0" normalizeH="0" baseline="0" noProof="0" dirty="0">
                              <a:ln>
                                <a:noFill/>
                              </a:ln>
                              <a:solidFill>
                                <a:srgbClr val="000000"/>
                              </a:solidFill>
                              <a:effectLst/>
                              <a:uLnTx/>
                              <a:uFillTx/>
                              <a:ea typeface="Arial Unicode MS"/>
                              <a:cs typeface="Arial Unicode MS"/>
                            </a:rPr>
                            <a:t>Data</a:t>
                          </a:r>
                        </a:p>
                      </p:txBody>
                    </p:sp>
                    <p:sp>
                      <p:nvSpPr>
                        <p:cNvPr id="249" name="TextBox 248">
                          <a:extLst>
                            <a:ext uri="{FF2B5EF4-FFF2-40B4-BE49-F238E27FC236}">
                              <a16:creationId xmlns:a16="http://schemas.microsoft.com/office/drawing/2014/main" xmlns="" id="{514F7976-F535-496D-8703-856F7D66F1E3}"/>
                            </a:ext>
                          </a:extLst>
                        </p:cNvPr>
                        <p:cNvSpPr txBox="1"/>
                        <p:nvPr/>
                      </p:nvSpPr>
                      <p:spPr bwMode="gray">
                        <a:xfrm>
                          <a:off x="3308529" y="2925947"/>
                          <a:ext cx="905256" cy="201168"/>
                        </a:xfrm>
                        <a:prstGeom prst="rect">
                          <a:avLst/>
                        </a:prstGeom>
                        <a:solidFill>
                          <a:srgbClr val="FFFFFF"/>
                        </a:solidFill>
                        <a:ln>
                          <a:solidFill>
                            <a:srgbClr val="002856"/>
                          </a:solidFill>
                          <a:prstDash val="dash"/>
                        </a:ln>
                      </p:spPr>
                      <p:txBody>
                        <a:bodyPr vert="horz" wrap="square" lIns="91440" tIns="0" rIns="91440" bIns="0" rtlCol="0" anchor="ctr" anchorCtr="0">
                          <a:no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000" b="0" i="0" u="none" strike="noStrike" kern="0" cap="none" spc="0" normalizeH="0" baseline="0" noProof="0" dirty="0">
                              <a:ln>
                                <a:noFill/>
                              </a:ln>
                              <a:solidFill>
                                <a:srgbClr val="000000"/>
                              </a:solidFill>
                              <a:effectLst/>
                              <a:uLnTx/>
                              <a:uFillTx/>
                              <a:ea typeface="Arial Unicode MS"/>
                              <a:cs typeface="Arial Unicode MS"/>
                            </a:rPr>
                            <a:t>Events</a:t>
                          </a:r>
                        </a:p>
                      </p:txBody>
                    </p:sp>
                  </p:grpSp>
                  <p:grpSp>
                    <p:nvGrpSpPr>
                      <p:cNvPr id="236" name="Group 235">
                        <a:extLst>
                          <a:ext uri="{FF2B5EF4-FFF2-40B4-BE49-F238E27FC236}">
                            <a16:creationId xmlns:a16="http://schemas.microsoft.com/office/drawing/2014/main" xmlns="" id="{2A90E571-1EF4-42D2-90AA-5E723AAFF4DE}"/>
                          </a:ext>
                        </a:extLst>
                      </p:cNvPr>
                      <p:cNvGrpSpPr/>
                      <p:nvPr/>
                    </p:nvGrpSpPr>
                    <p:grpSpPr bwMode="gray">
                      <a:xfrm>
                        <a:off x="2347651" y="2686566"/>
                        <a:ext cx="905256" cy="440549"/>
                        <a:chOff x="2366505" y="2686566"/>
                        <a:chExt cx="905256" cy="440549"/>
                      </a:xfrm>
                    </p:grpSpPr>
                    <p:sp>
                      <p:nvSpPr>
                        <p:cNvPr id="246" name="TextBox 245">
                          <a:extLst>
                            <a:ext uri="{FF2B5EF4-FFF2-40B4-BE49-F238E27FC236}">
                              <a16:creationId xmlns:a16="http://schemas.microsoft.com/office/drawing/2014/main" xmlns="" id="{EDA4CE91-8519-4D25-81C5-C747358DE766}"/>
                            </a:ext>
                          </a:extLst>
                        </p:cNvPr>
                        <p:cNvSpPr txBox="1"/>
                        <p:nvPr/>
                      </p:nvSpPr>
                      <p:spPr bwMode="gray">
                        <a:xfrm>
                          <a:off x="2366505" y="2686566"/>
                          <a:ext cx="905256" cy="201168"/>
                        </a:xfrm>
                        <a:prstGeom prst="rect">
                          <a:avLst/>
                        </a:prstGeom>
                        <a:solidFill>
                          <a:srgbClr val="FFFFFF"/>
                        </a:solidFill>
                        <a:ln>
                          <a:solidFill>
                            <a:srgbClr val="002856"/>
                          </a:solidFill>
                        </a:ln>
                      </p:spPr>
                      <p:txBody>
                        <a:bodyPr vert="horz" wrap="square" lIns="91440" tIns="0" rIns="91440" bIns="0" rtlCol="0" anchor="ctr" anchorCtr="0">
                          <a:no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000" b="0" i="0" u="none" strike="noStrike" kern="0" cap="none" spc="0" normalizeH="0" baseline="0" noProof="0" dirty="0">
                              <a:ln>
                                <a:noFill/>
                              </a:ln>
                              <a:solidFill>
                                <a:srgbClr val="000000"/>
                              </a:solidFill>
                              <a:effectLst/>
                              <a:uLnTx/>
                              <a:uFillTx/>
                              <a:ea typeface="Arial Unicode MS"/>
                              <a:cs typeface="Arial Unicode MS"/>
                            </a:rPr>
                            <a:t>Application</a:t>
                          </a:r>
                        </a:p>
                      </p:txBody>
                    </p:sp>
                    <p:sp>
                      <p:nvSpPr>
                        <p:cNvPr id="247" name="TextBox 246">
                          <a:extLst>
                            <a:ext uri="{FF2B5EF4-FFF2-40B4-BE49-F238E27FC236}">
                              <a16:creationId xmlns:a16="http://schemas.microsoft.com/office/drawing/2014/main" xmlns="" id="{734B13BC-D914-4637-AA1C-17FB066286C3}"/>
                            </a:ext>
                          </a:extLst>
                        </p:cNvPr>
                        <p:cNvSpPr txBox="1"/>
                        <p:nvPr/>
                      </p:nvSpPr>
                      <p:spPr bwMode="gray">
                        <a:xfrm>
                          <a:off x="2366505" y="2925947"/>
                          <a:ext cx="905256" cy="201168"/>
                        </a:xfrm>
                        <a:prstGeom prst="rect">
                          <a:avLst/>
                        </a:prstGeom>
                        <a:solidFill>
                          <a:srgbClr val="FFFFFF"/>
                        </a:solidFill>
                        <a:ln>
                          <a:solidFill>
                            <a:srgbClr val="002856"/>
                          </a:solidFill>
                          <a:prstDash val="dash"/>
                        </a:ln>
                      </p:spPr>
                      <p:txBody>
                        <a:bodyPr vert="horz" wrap="square" lIns="91440" tIns="0" rIns="91440" bIns="0" rtlCol="0" anchor="ctr" anchorCtr="0">
                          <a:no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000" b="0" i="0" u="none" strike="noStrike" kern="0" cap="none" spc="0" normalizeH="0" baseline="0" noProof="0" dirty="0">
                              <a:ln>
                                <a:noFill/>
                              </a:ln>
                              <a:solidFill>
                                <a:srgbClr val="000000"/>
                              </a:solidFill>
                              <a:effectLst/>
                              <a:uLnTx/>
                              <a:uFillTx/>
                              <a:ea typeface="Arial Unicode MS"/>
                              <a:cs typeface="Arial Unicode MS"/>
                            </a:rPr>
                            <a:t>IoT</a:t>
                          </a:r>
                        </a:p>
                      </p:txBody>
                    </p:sp>
                  </p:grpSp>
                  <p:grpSp>
                    <p:nvGrpSpPr>
                      <p:cNvPr id="237" name="Group 236">
                        <a:extLst>
                          <a:ext uri="{FF2B5EF4-FFF2-40B4-BE49-F238E27FC236}">
                            <a16:creationId xmlns:a16="http://schemas.microsoft.com/office/drawing/2014/main" xmlns="" id="{1A774F3C-F18A-4256-A503-D0FDB0A7A233}"/>
                          </a:ext>
                        </a:extLst>
                      </p:cNvPr>
                      <p:cNvGrpSpPr/>
                      <p:nvPr/>
                    </p:nvGrpSpPr>
                    <p:grpSpPr bwMode="gray">
                      <a:xfrm>
                        <a:off x="4238627" y="2686566"/>
                        <a:ext cx="905256" cy="440549"/>
                        <a:chOff x="4251999" y="2686566"/>
                        <a:chExt cx="905256" cy="440549"/>
                      </a:xfrm>
                    </p:grpSpPr>
                    <p:sp>
                      <p:nvSpPr>
                        <p:cNvPr id="244" name="TextBox 243">
                          <a:extLst>
                            <a:ext uri="{FF2B5EF4-FFF2-40B4-BE49-F238E27FC236}">
                              <a16:creationId xmlns:a16="http://schemas.microsoft.com/office/drawing/2014/main" xmlns="" id="{9CB1C9EA-CF8B-46E0-9E3E-34F6AF0CB9AA}"/>
                            </a:ext>
                          </a:extLst>
                        </p:cNvPr>
                        <p:cNvSpPr txBox="1"/>
                        <p:nvPr/>
                      </p:nvSpPr>
                      <p:spPr bwMode="gray">
                        <a:xfrm>
                          <a:off x="4251999" y="2686566"/>
                          <a:ext cx="905256" cy="201168"/>
                        </a:xfrm>
                        <a:prstGeom prst="rect">
                          <a:avLst/>
                        </a:prstGeom>
                        <a:solidFill>
                          <a:srgbClr val="FFFFFF"/>
                        </a:solidFill>
                        <a:ln>
                          <a:solidFill>
                            <a:srgbClr val="002856"/>
                          </a:solidFill>
                        </a:ln>
                      </p:spPr>
                      <p:txBody>
                        <a:bodyPr vert="horz" wrap="square" lIns="91440" tIns="0" rIns="91440" bIns="0" rtlCol="0" anchor="ctr" anchorCtr="0">
                          <a:no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000" b="0" i="0" u="none" strike="noStrike" kern="0" cap="none" spc="0" normalizeH="0" baseline="0" noProof="0" dirty="0">
                              <a:ln>
                                <a:noFill/>
                              </a:ln>
                              <a:solidFill>
                                <a:srgbClr val="000000"/>
                              </a:solidFill>
                              <a:effectLst/>
                              <a:uLnTx/>
                              <a:uFillTx/>
                              <a:ea typeface="Arial Unicode MS"/>
                              <a:cs typeface="Arial Unicode MS"/>
                            </a:rPr>
                            <a:t>Ecosystems</a:t>
                          </a:r>
                        </a:p>
                      </p:txBody>
                    </p:sp>
                    <p:sp>
                      <p:nvSpPr>
                        <p:cNvPr id="245" name="TextBox 244">
                          <a:extLst>
                            <a:ext uri="{FF2B5EF4-FFF2-40B4-BE49-F238E27FC236}">
                              <a16:creationId xmlns:a16="http://schemas.microsoft.com/office/drawing/2014/main" xmlns="" id="{52EF3EBB-60F7-4BAF-921C-069569EC48FE}"/>
                            </a:ext>
                          </a:extLst>
                        </p:cNvPr>
                        <p:cNvSpPr txBox="1"/>
                        <p:nvPr/>
                      </p:nvSpPr>
                      <p:spPr bwMode="gray">
                        <a:xfrm>
                          <a:off x="4251999" y="2925947"/>
                          <a:ext cx="905256" cy="201168"/>
                        </a:xfrm>
                        <a:prstGeom prst="rect">
                          <a:avLst/>
                        </a:prstGeom>
                        <a:solidFill>
                          <a:srgbClr val="FFFFFF"/>
                        </a:solidFill>
                        <a:ln>
                          <a:solidFill>
                            <a:srgbClr val="002856"/>
                          </a:solidFill>
                          <a:prstDash val="dash"/>
                        </a:ln>
                      </p:spPr>
                      <p:txBody>
                        <a:bodyPr vert="horz" wrap="square" lIns="91440" tIns="0" rIns="91440" bIns="0" rtlCol="0" anchor="ctr" anchorCtr="0">
                          <a:no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000" b="0" i="0" u="none" strike="noStrike" kern="0" cap="none" spc="0" normalizeH="0" baseline="0" noProof="0" dirty="0">
                              <a:ln>
                                <a:noFill/>
                              </a:ln>
                              <a:solidFill>
                                <a:srgbClr val="000000"/>
                              </a:solidFill>
                              <a:effectLst/>
                              <a:uLnTx/>
                              <a:uFillTx/>
                              <a:ea typeface="Arial Unicode MS"/>
                              <a:cs typeface="Arial Unicode MS"/>
                            </a:rPr>
                            <a:t>DIH</a:t>
                          </a:r>
                        </a:p>
                      </p:txBody>
                    </p:sp>
                  </p:grpSp>
                  <p:grpSp>
                    <p:nvGrpSpPr>
                      <p:cNvPr id="238" name="Group 237">
                        <a:extLst>
                          <a:ext uri="{FF2B5EF4-FFF2-40B4-BE49-F238E27FC236}">
                            <a16:creationId xmlns:a16="http://schemas.microsoft.com/office/drawing/2014/main" xmlns="" id="{A7F1CA20-C3A8-451F-A3D9-95EA9926897E}"/>
                          </a:ext>
                        </a:extLst>
                      </p:cNvPr>
                      <p:cNvGrpSpPr/>
                      <p:nvPr/>
                    </p:nvGrpSpPr>
                    <p:grpSpPr bwMode="gray">
                      <a:xfrm>
                        <a:off x="5184115" y="2686566"/>
                        <a:ext cx="905256" cy="440549"/>
                        <a:chOff x="5188232" y="2686566"/>
                        <a:chExt cx="905256" cy="440549"/>
                      </a:xfrm>
                    </p:grpSpPr>
                    <p:sp>
                      <p:nvSpPr>
                        <p:cNvPr id="242" name="TextBox 241">
                          <a:extLst>
                            <a:ext uri="{FF2B5EF4-FFF2-40B4-BE49-F238E27FC236}">
                              <a16:creationId xmlns:a16="http://schemas.microsoft.com/office/drawing/2014/main" xmlns="" id="{B87311E9-9BDF-407C-B48D-B89FFFA34447}"/>
                            </a:ext>
                          </a:extLst>
                        </p:cNvPr>
                        <p:cNvSpPr txBox="1"/>
                        <p:nvPr/>
                      </p:nvSpPr>
                      <p:spPr bwMode="gray">
                        <a:xfrm>
                          <a:off x="5188232" y="2686566"/>
                          <a:ext cx="905256" cy="201168"/>
                        </a:xfrm>
                        <a:prstGeom prst="rect">
                          <a:avLst/>
                        </a:prstGeom>
                        <a:solidFill>
                          <a:srgbClr val="FFFFFF"/>
                        </a:solidFill>
                        <a:ln>
                          <a:solidFill>
                            <a:srgbClr val="002856"/>
                          </a:solidFill>
                        </a:ln>
                      </p:spPr>
                      <p:txBody>
                        <a:bodyPr vert="horz" wrap="square" lIns="91440" tIns="0" rIns="91440" bIns="0" rtlCol="0" anchor="ctr" anchorCtr="0">
                          <a:no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000" b="0" i="0" u="none" strike="noStrike" kern="0" cap="none" spc="0" normalizeH="0" baseline="0" noProof="0" dirty="0">
                              <a:ln>
                                <a:noFill/>
                              </a:ln>
                              <a:solidFill>
                                <a:srgbClr val="000000"/>
                              </a:solidFill>
                              <a:effectLst/>
                              <a:uLnTx/>
                              <a:uFillTx/>
                              <a:ea typeface="Arial Unicode MS"/>
                              <a:cs typeface="Arial Unicode MS"/>
                            </a:rPr>
                            <a:t>APIs</a:t>
                          </a:r>
                        </a:p>
                      </p:txBody>
                    </p:sp>
                    <p:sp>
                      <p:nvSpPr>
                        <p:cNvPr id="243" name="TextBox 242">
                          <a:extLst>
                            <a:ext uri="{FF2B5EF4-FFF2-40B4-BE49-F238E27FC236}">
                              <a16:creationId xmlns:a16="http://schemas.microsoft.com/office/drawing/2014/main" xmlns="" id="{153A887F-21EE-4693-AF1A-8488070F5FA3}"/>
                            </a:ext>
                          </a:extLst>
                        </p:cNvPr>
                        <p:cNvSpPr txBox="1"/>
                        <p:nvPr/>
                      </p:nvSpPr>
                      <p:spPr bwMode="gray">
                        <a:xfrm>
                          <a:off x="5188232" y="2925947"/>
                          <a:ext cx="905256" cy="201168"/>
                        </a:xfrm>
                        <a:prstGeom prst="rect">
                          <a:avLst/>
                        </a:prstGeom>
                        <a:solidFill>
                          <a:srgbClr val="FFFFFF"/>
                        </a:solidFill>
                        <a:ln>
                          <a:solidFill>
                            <a:srgbClr val="002856"/>
                          </a:solidFill>
                          <a:prstDash val="dash"/>
                        </a:ln>
                      </p:spPr>
                      <p:txBody>
                        <a:bodyPr vert="horz" wrap="square" lIns="91440" tIns="0" rIns="91440" bIns="0" rtlCol="0" anchor="ctr" anchorCtr="0">
                          <a:no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000" b="0" i="0" u="none" strike="noStrike" kern="0" cap="none" spc="0" normalizeH="0" baseline="0" noProof="0" dirty="0">
                              <a:ln>
                                <a:noFill/>
                              </a:ln>
                              <a:solidFill>
                                <a:srgbClr val="000000"/>
                              </a:solidFill>
                              <a:effectLst/>
                              <a:uLnTx/>
                              <a:uFillTx/>
                              <a:ea typeface="Arial Unicode MS"/>
                              <a:cs typeface="Arial Unicode MS"/>
                            </a:rPr>
                            <a:t>RPA</a:t>
                          </a:r>
                        </a:p>
                      </p:txBody>
                    </p:sp>
                  </p:grpSp>
                  <p:grpSp>
                    <p:nvGrpSpPr>
                      <p:cNvPr id="239" name="Group 238">
                        <a:extLst>
                          <a:ext uri="{FF2B5EF4-FFF2-40B4-BE49-F238E27FC236}">
                            <a16:creationId xmlns:a16="http://schemas.microsoft.com/office/drawing/2014/main" xmlns="" id="{04FA12AA-6932-48AC-B25F-7C44702D7693}"/>
                          </a:ext>
                        </a:extLst>
                      </p:cNvPr>
                      <p:cNvGrpSpPr/>
                      <p:nvPr/>
                    </p:nvGrpSpPr>
                    <p:grpSpPr bwMode="gray">
                      <a:xfrm>
                        <a:off x="6129605" y="2686566"/>
                        <a:ext cx="905256" cy="440549"/>
                        <a:chOff x="6129605" y="2686566"/>
                        <a:chExt cx="905256" cy="440549"/>
                      </a:xfrm>
                    </p:grpSpPr>
                    <p:sp>
                      <p:nvSpPr>
                        <p:cNvPr id="240" name="TextBox 239">
                          <a:extLst>
                            <a:ext uri="{FF2B5EF4-FFF2-40B4-BE49-F238E27FC236}">
                              <a16:creationId xmlns:a16="http://schemas.microsoft.com/office/drawing/2014/main" xmlns="" id="{D01FC84C-E4B3-4255-AAD2-AF82EA0E99C2}"/>
                            </a:ext>
                          </a:extLst>
                        </p:cNvPr>
                        <p:cNvSpPr txBox="1"/>
                        <p:nvPr/>
                      </p:nvSpPr>
                      <p:spPr bwMode="gray">
                        <a:xfrm>
                          <a:off x="6129605" y="2925947"/>
                          <a:ext cx="905256" cy="201168"/>
                        </a:xfrm>
                        <a:prstGeom prst="rect">
                          <a:avLst/>
                        </a:prstGeom>
                        <a:solidFill>
                          <a:srgbClr val="FFFFFF"/>
                        </a:solidFill>
                        <a:ln>
                          <a:solidFill>
                            <a:srgbClr val="002856"/>
                          </a:solidFill>
                          <a:prstDash val="dash"/>
                        </a:ln>
                      </p:spPr>
                      <p:txBody>
                        <a:bodyPr vert="horz" wrap="square" lIns="91440" tIns="0" rIns="91440" bIns="0" rtlCol="0" anchor="ctr" anchorCtr="0">
                          <a:no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000" b="0" i="0" u="none" strike="noStrike" kern="0" cap="none" spc="0" normalizeH="0" baseline="0" noProof="0" dirty="0">
                              <a:ln>
                                <a:noFill/>
                              </a:ln>
                              <a:solidFill>
                                <a:srgbClr val="000000"/>
                              </a:solidFill>
                              <a:effectLst/>
                              <a:uLnTx/>
                              <a:uFillTx/>
                              <a:ea typeface="Arial Unicode MS"/>
                              <a:cs typeface="Arial Unicode MS"/>
                            </a:rPr>
                            <a:t>AI Systems</a:t>
                          </a:r>
                        </a:p>
                      </p:txBody>
                    </p:sp>
                    <p:sp>
                      <p:nvSpPr>
                        <p:cNvPr id="241" name="TextBox 240">
                          <a:extLst>
                            <a:ext uri="{FF2B5EF4-FFF2-40B4-BE49-F238E27FC236}">
                              <a16:creationId xmlns:a16="http://schemas.microsoft.com/office/drawing/2014/main" xmlns="" id="{3B4500CE-98C3-4158-8752-EF624C1650AF}"/>
                            </a:ext>
                          </a:extLst>
                        </p:cNvPr>
                        <p:cNvSpPr txBox="1"/>
                        <p:nvPr/>
                      </p:nvSpPr>
                      <p:spPr bwMode="gray">
                        <a:xfrm>
                          <a:off x="6129605" y="2686566"/>
                          <a:ext cx="905256" cy="201168"/>
                        </a:xfrm>
                        <a:prstGeom prst="rect">
                          <a:avLst/>
                        </a:prstGeom>
                        <a:solidFill>
                          <a:srgbClr val="FFFFFF"/>
                        </a:solidFill>
                        <a:ln>
                          <a:solidFill>
                            <a:srgbClr val="002856"/>
                          </a:solidFill>
                        </a:ln>
                      </p:spPr>
                      <p:txBody>
                        <a:bodyPr vert="horz" wrap="square" lIns="91440" tIns="0" rIns="91440" bIns="0" rtlCol="0" anchor="ctr" anchorCtr="0">
                          <a:noAutofit/>
                        </a:bodyPr>
                        <a:lstStyle/>
                        <a:p>
                          <a:pPr marL="0" marR="0" lvl="0" indent="0" algn="ctr" defTabSz="914400" eaLnBrk="0" fontAlgn="base" latinLnBrk="0" hangingPunct="0">
                            <a:lnSpc>
                              <a:spcPct val="90000"/>
                            </a:lnSpc>
                            <a:spcBef>
                              <a:spcPts val="300"/>
                            </a:spcBef>
                            <a:spcAft>
                              <a:spcPct val="10000"/>
                            </a:spcAft>
                            <a:buClrTx/>
                            <a:buSzTx/>
                            <a:buFontTx/>
                            <a:buNone/>
                            <a:tabLst/>
                            <a:defRPr/>
                          </a:pPr>
                          <a:r>
                            <a:rPr kumimoji="0" lang="en-US" sz="1000" b="0" i="0" u="none" strike="noStrike" kern="0" cap="none" spc="0" normalizeH="0" baseline="0" noProof="0" dirty="0">
                              <a:ln>
                                <a:noFill/>
                              </a:ln>
                              <a:solidFill>
                                <a:srgbClr val="000000"/>
                              </a:solidFill>
                              <a:effectLst/>
                              <a:uLnTx/>
                              <a:uFillTx/>
                              <a:ea typeface="Arial Unicode MS"/>
                              <a:cs typeface="Arial Unicode MS"/>
                            </a:rPr>
                            <a:t>Process</a:t>
                          </a:r>
                        </a:p>
                      </p:txBody>
                    </p:sp>
                  </p:grpSp>
                </p:grpSp>
              </p:grpSp>
            </p:grpSp>
          </p:grpSp>
          <p:grpSp>
            <p:nvGrpSpPr>
              <p:cNvPr id="200" name="Group 199">
                <a:extLst>
                  <a:ext uri="{FF2B5EF4-FFF2-40B4-BE49-F238E27FC236}">
                    <a16:creationId xmlns:a16="http://schemas.microsoft.com/office/drawing/2014/main" xmlns="" id="{3585E5FD-7764-4899-8D5C-A70B181F0052}"/>
                  </a:ext>
                </a:extLst>
              </p:cNvPr>
              <p:cNvGrpSpPr>
                <a:grpSpLocks noChangeAspect="1"/>
              </p:cNvGrpSpPr>
              <p:nvPr/>
            </p:nvGrpSpPr>
            <p:grpSpPr bwMode="gray">
              <a:xfrm>
                <a:off x="1928402" y="1431695"/>
                <a:ext cx="574068" cy="548640"/>
                <a:chOff x="1448966" y="83663"/>
                <a:chExt cx="689986" cy="659423"/>
              </a:xfrm>
            </p:grpSpPr>
            <p:sp>
              <p:nvSpPr>
                <p:cNvPr id="218" name="Freeform 481">
                  <a:extLst>
                    <a:ext uri="{FF2B5EF4-FFF2-40B4-BE49-F238E27FC236}">
                      <a16:creationId xmlns:a16="http://schemas.microsoft.com/office/drawing/2014/main" xmlns="" id="{57B532E1-D1E2-42BF-9DFE-1980955F514B}"/>
                    </a:ext>
                  </a:extLst>
                </p:cNvPr>
                <p:cNvSpPr>
                  <a:spLocks noEditPoints="1"/>
                </p:cNvSpPr>
                <p:nvPr/>
              </p:nvSpPr>
              <p:spPr bwMode="gray">
                <a:xfrm>
                  <a:off x="1448966" y="83663"/>
                  <a:ext cx="400050" cy="481013"/>
                </a:xfrm>
                <a:custGeom>
                  <a:avLst/>
                  <a:gdLst>
                    <a:gd name="T0" fmla="*/ 16 w 160"/>
                    <a:gd name="T1" fmla="*/ 116 h 192"/>
                    <a:gd name="T2" fmla="*/ 144 w 160"/>
                    <a:gd name="T3" fmla="*/ 116 h 192"/>
                    <a:gd name="T4" fmla="*/ 144 w 160"/>
                    <a:gd name="T5" fmla="*/ 192 h 192"/>
                    <a:gd name="T6" fmla="*/ 160 w 160"/>
                    <a:gd name="T7" fmla="*/ 192 h 192"/>
                    <a:gd name="T8" fmla="*/ 160 w 160"/>
                    <a:gd name="T9" fmla="*/ 100 h 192"/>
                    <a:gd name="T10" fmla="*/ 114 w 160"/>
                    <a:gd name="T11" fmla="*/ 100 h 192"/>
                    <a:gd name="T12" fmla="*/ 136 w 160"/>
                    <a:gd name="T13" fmla="*/ 56 h 192"/>
                    <a:gd name="T14" fmla="*/ 80 w 160"/>
                    <a:gd name="T15" fmla="*/ 0 h 192"/>
                    <a:gd name="T16" fmla="*/ 24 w 160"/>
                    <a:gd name="T17" fmla="*/ 56 h 192"/>
                    <a:gd name="T18" fmla="*/ 46 w 160"/>
                    <a:gd name="T19" fmla="*/ 100 h 192"/>
                    <a:gd name="T20" fmla="*/ 0 w 160"/>
                    <a:gd name="T21" fmla="*/ 100 h 192"/>
                    <a:gd name="T22" fmla="*/ 0 w 160"/>
                    <a:gd name="T23" fmla="*/ 192 h 192"/>
                    <a:gd name="T24" fmla="*/ 16 w 160"/>
                    <a:gd name="T25" fmla="*/ 192 h 192"/>
                    <a:gd name="T26" fmla="*/ 16 w 160"/>
                    <a:gd name="T27" fmla="*/ 116 h 192"/>
                    <a:gd name="T28" fmla="*/ 40 w 160"/>
                    <a:gd name="T29" fmla="*/ 56 h 192"/>
                    <a:gd name="T30" fmla="*/ 80 w 160"/>
                    <a:gd name="T31" fmla="*/ 16 h 192"/>
                    <a:gd name="T32" fmla="*/ 120 w 160"/>
                    <a:gd name="T33" fmla="*/ 56 h 192"/>
                    <a:gd name="T34" fmla="*/ 80 w 160"/>
                    <a:gd name="T35" fmla="*/ 96 h 192"/>
                    <a:gd name="T36" fmla="*/ 40 w 160"/>
                    <a:gd name="T37" fmla="*/ 5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92">
                      <a:moveTo>
                        <a:pt x="16" y="116"/>
                      </a:moveTo>
                      <a:cubicBezTo>
                        <a:pt x="144" y="116"/>
                        <a:pt x="144" y="116"/>
                        <a:pt x="144" y="116"/>
                      </a:cubicBezTo>
                      <a:cubicBezTo>
                        <a:pt x="144" y="192"/>
                        <a:pt x="144" y="192"/>
                        <a:pt x="144" y="192"/>
                      </a:cubicBezTo>
                      <a:cubicBezTo>
                        <a:pt x="160" y="192"/>
                        <a:pt x="160" y="192"/>
                        <a:pt x="160" y="192"/>
                      </a:cubicBezTo>
                      <a:cubicBezTo>
                        <a:pt x="160" y="100"/>
                        <a:pt x="160" y="100"/>
                        <a:pt x="160" y="100"/>
                      </a:cubicBezTo>
                      <a:cubicBezTo>
                        <a:pt x="114" y="100"/>
                        <a:pt x="114" y="100"/>
                        <a:pt x="114" y="100"/>
                      </a:cubicBezTo>
                      <a:cubicBezTo>
                        <a:pt x="127" y="90"/>
                        <a:pt x="136" y="74"/>
                        <a:pt x="136" y="56"/>
                      </a:cubicBezTo>
                      <a:cubicBezTo>
                        <a:pt x="136" y="25"/>
                        <a:pt x="111" y="0"/>
                        <a:pt x="80" y="0"/>
                      </a:cubicBezTo>
                      <a:cubicBezTo>
                        <a:pt x="49" y="0"/>
                        <a:pt x="24" y="25"/>
                        <a:pt x="24" y="56"/>
                      </a:cubicBezTo>
                      <a:cubicBezTo>
                        <a:pt x="24" y="74"/>
                        <a:pt x="33" y="90"/>
                        <a:pt x="46" y="100"/>
                      </a:cubicBezTo>
                      <a:cubicBezTo>
                        <a:pt x="0" y="100"/>
                        <a:pt x="0" y="100"/>
                        <a:pt x="0" y="100"/>
                      </a:cubicBezTo>
                      <a:cubicBezTo>
                        <a:pt x="0" y="192"/>
                        <a:pt x="0" y="192"/>
                        <a:pt x="0" y="192"/>
                      </a:cubicBezTo>
                      <a:cubicBezTo>
                        <a:pt x="16" y="192"/>
                        <a:pt x="16" y="192"/>
                        <a:pt x="16" y="192"/>
                      </a:cubicBezTo>
                      <a:lnTo>
                        <a:pt x="16" y="116"/>
                      </a:lnTo>
                      <a:close/>
                      <a:moveTo>
                        <a:pt x="40" y="56"/>
                      </a:moveTo>
                      <a:cubicBezTo>
                        <a:pt x="40" y="34"/>
                        <a:pt x="58" y="16"/>
                        <a:pt x="80" y="16"/>
                      </a:cubicBezTo>
                      <a:cubicBezTo>
                        <a:pt x="102" y="16"/>
                        <a:pt x="120" y="34"/>
                        <a:pt x="120" y="56"/>
                      </a:cubicBezTo>
                      <a:cubicBezTo>
                        <a:pt x="120" y="78"/>
                        <a:pt x="102" y="96"/>
                        <a:pt x="80" y="96"/>
                      </a:cubicBezTo>
                      <a:cubicBezTo>
                        <a:pt x="58" y="96"/>
                        <a:pt x="40" y="78"/>
                        <a:pt x="40" y="56"/>
                      </a:cubicBezTo>
                    </a:path>
                  </a:pathLst>
                </a:custGeom>
                <a:solidFill>
                  <a:srgbClr val="002856"/>
                </a:solidFill>
                <a:ln>
                  <a:noFill/>
                </a:ln>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endParaRPr>
                </a:p>
              </p:txBody>
            </p:sp>
            <p:grpSp>
              <p:nvGrpSpPr>
                <p:cNvPr id="219" name="Group 218">
                  <a:extLst>
                    <a:ext uri="{FF2B5EF4-FFF2-40B4-BE49-F238E27FC236}">
                      <a16:creationId xmlns:a16="http://schemas.microsoft.com/office/drawing/2014/main" xmlns="" id="{960B88A7-B40F-46A0-BAA9-18F3D96C808B}"/>
                    </a:ext>
                  </a:extLst>
                </p:cNvPr>
                <p:cNvGrpSpPr/>
                <p:nvPr/>
              </p:nvGrpSpPr>
              <p:grpSpPr bwMode="gray">
                <a:xfrm>
                  <a:off x="1738862" y="377326"/>
                  <a:ext cx="400090" cy="365760"/>
                  <a:chOff x="2945492" y="254777"/>
                  <a:chExt cx="400090" cy="365760"/>
                </a:xfrm>
              </p:grpSpPr>
              <p:sp>
                <p:nvSpPr>
                  <p:cNvPr id="220" name="Rectangle 219">
                    <a:extLst>
                      <a:ext uri="{FF2B5EF4-FFF2-40B4-BE49-F238E27FC236}">
                        <a16:creationId xmlns:a16="http://schemas.microsoft.com/office/drawing/2014/main" xmlns="" id="{9D97DD5A-C2F2-48AF-8746-B2408EC15E1E}"/>
                      </a:ext>
                    </a:extLst>
                  </p:cNvPr>
                  <p:cNvSpPr/>
                  <p:nvPr/>
                </p:nvSpPr>
                <p:spPr bwMode="gray">
                  <a:xfrm>
                    <a:off x="2964833" y="288414"/>
                    <a:ext cx="372256" cy="232205"/>
                  </a:xfrm>
                  <a:prstGeom prst="rect">
                    <a:avLst/>
                  </a:prstGeom>
                  <a:solidFill>
                    <a:srgbClr val="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2400" b="0" i="0" u="none" strike="noStrike" kern="0" cap="none" spc="0" normalizeH="0" baseline="0" noProof="0" dirty="0" smtClean="0">
                      <a:ln>
                        <a:noFill/>
                      </a:ln>
                      <a:solidFill>
                        <a:srgbClr val="FFFFFF"/>
                      </a:solidFill>
                      <a:effectLst/>
                      <a:uLnTx/>
                      <a:uFillTx/>
                      <a:latin typeface="Arial"/>
                      <a:ea typeface="Arial Unicode MS"/>
                      <a:cs typeface="Arial Unicode MS"/>
                    </a:endParaRPr>
                  </a:p>
                </p:txBody>
              </p:sp>
              <p:grpSp>
                <p:nvGrpSpPr>
                  <p:cNvPr id="221" name="Group 220">
                    <a:extLst>
                      <a:ext uri="{FF2B5EF4-FFF2-40B4-BE49-F238E27FC236}">
                        <a16:creationId xmlns:a16="http://schemas.microsoft.com/office/drawing/2014/main" xmlns="" id="{6B203B24-257F-4FFA-B59A-3ED3E0EEB928}"/>
                      </a:ext>
                    </a:extLst>
                  </p:cNvPr>
                  <p:cNvGrpSpPr>
                    <a:grpSpLocks noChangeAspect="1"/>
                  </p:cNvGrpSpPr>
                  <p:nvPr/>
                </p:nvGrpSpPr>
                <p:grpSpPr bwMode="gray">
                  <a:xfrm>
                    <a:off x="2945492" y="254777"/>
                    <a:ext cx="400090" cy="365760"/>
                    <a:chOff x="2945492" y="254777"/>
                    <a:chExt cx="481012" cy="439738"/>
                  </a:xfrm>
                </p:grpSpPr>
                <p:sp>
                  <p:nvSpPr>
                    <p:cNvPr id="222" name="Freeform 474">
                      <a:extLst>
                        <a:ext uri="{FF2B5EF4-FFF2-40B4-BE49-F238E27FC236}">
                          <a16:creationId xmlns:a16="http://schemas.microsoft.com/office/drawing/2014/main" xmlns="" id="{C5131442-7A6F-4B74-9F0D-856EDD2C1246}"/>
                        </a:ext>
                      </a:extLst>
                    </p:cNvPr>
                    <p:cNvSpPr>
                      <a:spLocks noEditPoints="1"/>
                    </p:cNvSpPr>
                    <p:nvPr/>
                  </p:nvSpPr>
                  <p:spPr bwMode="gray">
                    <a:xfrm>
                      <a:off x="2945492" y="254777"/>
                      <a:ext cx="481012" cy="439738"/>
                    </a:xfrm>
                    <a:custGeom>
                      <a:avLst/>
                      <a:gdLst>
                        <a:gd name="T0" fmla="*/ 303 w 303"/>
                        <a:gd name="T1" fmla="*/ 214 h 277"/>
                        <a:gd name="T2" fmla="*/ 303 w 303"/>
                        <a:gd name="T3" fmla="*/ 0 h 277"/>
                        <a:gd name="T4" fmla="*/ 0 w 303"/>
                        <a:gd name="T5" fmla="*/ 0 h 277"/>
                        <a:gd name="T6" fmla="*/ 0 w 303"/>
                        <a:gd name="T7" fmla="*/ 214 h 277"/>
                        <a:gd name="T8" fmla="*/ 139 w 303"/>
                        <a:gd name="T9" fmla="*/ 214 h 277"/>
                        <a:gd name="T10" fmla="*/ 139 w 303"/>
                        <a:gd name="T11" fmla="*/ 252 h 277"/>
                        <a:gd name="T12" fmla="*/ 95 w 303"/>
                        <a:gd name="T13" fmla="*/ 252 h 277"/>
                        <a:gd name="T14" fmla="*/ 95 w 303"/>
                        <a:gd name="T15" fmla="*/ 277 h 277"/>
                        <a:gd name="T16" fmla="*/ 208 w 303"/>
                        <a:gd name="T17" fmla="*/ 277 h 277"/>
                        <a:gd name="T18" fmla="*/ 208 w 303"/>
                        <a:gd name="T19" fmla="*/ 252 h 277"/>
                        <a:gd name="T20" fmla="*/ 164 w 303"/>
                        <a:gd name="T21" fmla="*/ 252 h 277"/>
                        <a:gd name="T22" fmla="*/ 164 w 303"/>
                        <a:gd name="T23" fmla="*/ 214 h 277"/>
                        <a:gd name="T24" fmla="*/ 303 w 303"/>
                        <a:gd name="T25" fmla="*/ 214 h 277"/>
                        <a:gd name="T26" fmla="*/ 25 w 303"/>
                        <a:gd name="T27" fmla="*/ 25 h 277"/>
                        <a:gd name="T28" fmla="*/ 277 w 303"/>
                        <a:gd name="T29" fmla="*/ 25 h 277"/>
                        <a:gd name="T30" fmla="*/ 277 w 303"/>
                        <a:gd name="T31" fmla="*/ 189 h 277"/>
                        <a:gd name="T32" fmla="*/ 25 w 303"/>
                        <a:gd name="T33" fmla="*/ 189 h 277"/>
                        <a:gd name="T34" fmla="*/ 25 w 303"/>
                        <a:gd name="T35" fmla="*/ 2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3" h="277">
                          <a:moveTo>
                            <a:pt x="303" y="214"/>
                          </a:moveTo>
                          <a:lnTo>
                            <a:pt x="303" y="0"/>
                          </a:lnTo>
                          <a:lnTo>
                            <a:pt x="0" y="0"/>
                          </a:lnTo>
                          <a:lnTo>
                            <a:pt x="0" y="214"/>
                          </a:lnTo>
                          <a:lnTo>
                            <a:pt x="139" y="214"/>
                          </a:lnTo>
                          <a:lnTo>
                            <a:pt x="139" y="252"/>
                          </a:lnTo>
                          <a:lnTo>
                            <a:pt x="95" y="252"/>
                          </a:lnTo>
                          <a:lnTo>
                            <a:pt x="95" y="277"/>
                          </a:lnTo>
                          <a:lnTo>
                            <a:pt x="208" y="277"/>
                          </a:lnTo>
                          <a:lnTo>
                            <a:pt x="208" y="252"/>
                          </a:lnTo>
                          <a:lnTo>
                            <a:pt x="164" y="252"/>
                          </a:lnTo>
                          <a:lnTo>
                            <a:pt x="164" y="214"/>
                          </a:lnTo>
                          <a:lnTo>
                            <a:pt x="303" y="214"/>
                          </a:lnTo>
                          <a:close/>
                          <a:moveTo>
                            <a:pt x="25" y="25"/>
                          </a:moveTo>
                          <a:lnTo>
                            <a:pt x="277" y="25"/>
                          </a:lnTo>
                          <a:lnTo>
                            <a:pt x="277" y="189"/>
                          </a:lnTo>
                          <a:lnTo>
                            <a:pt x="25" y="189"/>
                          </a:lnTo>
                          <a:lnTo>
                            <a:pt x="25" y="25"/>
                          </a:lnTo>
                          <a:close/>
                        </a:path>
                      </a:pathLst>
                    </a:custGeom>
                    <a:solidFill>
                      <a:srgbClr val="002856"/>
                    </a:solidFill>
                    <a:ln>
                      <a:noFill/>
                    </a:ln>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endParaRPr>
                    </a:p>
                  </p:txBody>
                </p:sp>
                <p:sp>
                  <p:nvSpPr>
                    <p:cNvPr id="223" name="Freeform 418">
                      <a:extLst>
                        <a:ext uri="{FF2B5EF4-FFF2-40B4-BE49-F238E27FC236}">
                          <a16:creationId xmlns:a16="http://schemas.microsoft.com/office/drawing/2014/main" xmlns="" id="{DEC3342C-BB8A-481E-B71A-05852CD72770}"/>
                        </a:ext>
                      </a:extLst>
                    </p:cNvPr>
                    <p:cNvSpPr>
                      <a:spLocks noEditPoints="1"/>
                    </p:cNvSpPr>
                    <p:nvPr/>
                  </p:nvSpPr>
                  <p:spPr bwMode="gray">
                    <a:xfrm>
                      <a:off x="3083919" y="319566"/>
                      <a:ext cx="204158" cy="204158"/>
                    </a:xfrm>
                    <a:custGeom>
                      <a:avLst/>
                      <a:gdLst>
                        <a:gd name="T0" fmla="*/ 195 w 224"/>
                        <a:gd name="T1" fmla="*/ 84 h 224"/>
                        <a:gd name="T2" fmla="*/ 200 w 224"/>
                        <a:gd name="T3" fmla="*/ 64 h 224"/>
                        <a:gd name="T4" fmla="*/ 200 w 224"/>
                        <a:gd name="T5" fmla="*/ 41 h 224"/>
                        <a:gd name="T6" fmla="*/ 171 w 224"/>
                        <a:gd name="T7" fmla="*/ 13 h 224"/>
                        <a:gd name="T8" fmla="*/ 151 w 224"/>
                        <a:gd name="T9" fmla="*/ 33 h 224"/>
                        <a:gd name="T10" fmla="*/ 140 w 224"/>
                        <a:gd name="T11" fmla="*/ 16 h 224"/>
                        <a:gd name="T12" fmla="*/ 124 w 224"/>
                        <a:gd name="T13" fmla="*/ 0 h 224"/>
                        <a:gd name="T14" fmla="*/ 84 w 224"/>
                        <a:gd name="T15" fmla="*/ 0 h 224"/>
                        <a:gd name="T16" fmla="*/ 84 w 224"/>
                        <a:gd name="T17" fmla="*/ 29 h 224"/>
                        <a:gd name="T18" fmla="*/ 64 w 224"/>
                        <a:gd name="T19" fmla="*/ 24 h 224"/>
                        <a:gd name="T20" fmla="*/ 41 w 224"/>
                        <a:gd name="T21" fmla="*/ 24 h 224"/>
                        <a:gd name="T22" fmla="*/ 13 w 224"/>
                        <a:gd name="T23" fmla="*/ 53 h 224"/>
                        <a:gd name="T24" fmla="*/ 33 w 224"/>
                        <a:gd name="T25" fmla="*/ 73 h 224"/>
                        <a:gd name="T26" fmla="*/ 16 w 224"/>
                        <a:gd name="T27" fmla="*/ 84 h 224"/>
                        <a:gd name="T28" fmla="*/ 0 w 224"/>
                        <a:gd name="T29" fmla="*/ 100 h 224"/>
                        <a:gd name="T30" fmla="*/ 0 w 224"/>
                        <a:gd name="T31" fmla="*/ 140 h 224"/>
                        <a:gd name="T32" fmla="*/ 29 w 224"/>
                        <a:gd name="T33" fmla="*/ 140 h 224"/>
                        <a:gd name="T34" fmla="*/ 24 w 224"/>
                        <a:gd name="T35" fmla="*/ 160 h 224"/>
                        <a:gd name="T36" fmla="*/ 24 w 224"/>
                        <a:gd name="T37" fmla="*/ 183 h 224"/>
                        <a:gd name="T38" fmla="*/ 53 w 224"/>
                        <a:gd name="T39" fmla="*/ 211 h 224"/>
                        <a:gd name="T40" fmla="*/ 73 w 224"/>
                        <a:gd name="T41" fmla="*/ 191 h 224"/>
                        <a:gd name="T42" fmla="*/ 84 w 224"/>
                        <a:gd name="T43" fmla="*/ 208 h 224"/>
                        <a:gd name="T44" fmla="*/ 100 w 224"/>
                        <a:gd name="T45" fmla="*/ 224 h 224"/>
                        <a:gd name="T46" fmla="*/ 140 w 224"/>
                        <a:gd name="T47" fmla="*/ 224 h 224"/>
                        <a:gd name="T48" fmla="*/ 140 w 224"/>
                        <a:gd name="T49" fmla="*/ 195 h 224"/>
                        <a:gd name="T50" fmla="*/ 160 w 224"/>
                        <a:gd name="T51" fmla="*/ 200 h 224"/>
                        <a:gd name="T52" fmla="*/ 183 w 224"/>
                        <a:gd name="T53" fmla="*/ 200 h 224"/>
                        <a:gd name="T54" fmla="*/ 211 w 224"/>
                        <a:gd name="T55" fmla="*/ 171 h 224"/>
                        <a:gd name="T56" fmla="*/ 191 w 224"/>
                        <a:gd name="T57" fmla="*/ 151 h 224"/>
                        <a:gd name="T58" fmla="*/ 208 w 224"/>
                        <a:gd name="T59" fmla="*/ 140 h 224"/>
                        <a:gd name="T60" fmla="*/ 224 w 224"/>
                        <a:gd name="T61" fmla="*/ 124 h 224"/>
                        <a:gd name="T62" fmla="*/ 224 w 224"/>
                        <a:gd name="T63" fmla="*/ 84 h 224"/>
                        <a:gd name="T64" fmla="*/ 208 w 224"/>
                        <a:gd name="T65" fmla="*/ 124 h 224"/>
                        <a:gd name="T66" fmla="*/ 171 w 224"/>
                        <a:gd name="T67" fmla="*/ 154 h 224"/>
                        <a:gd name="T68" fmla="*/ 171 w 224"/>
                        <a:gd name="T69" fmla="*/ 188 h 224"/>
                        <a:gd name="T70" fmla="*/ 124 w 224"/>
                        <a:gd name="T71" fmla="*/ 183 h 224"/>
                        <a:gd name="T72" fmla="*/ 100 w 224"/>
                        <a:gd name="T73" fmla="*/ 208 h 224"/>
                        <a:gd name="T74" fmla="*/ 70 w 224"/>
                        <a:gd name="T75" fmla="*/ 171 h 224"/>
                        <a:gd name="T76" fmla="*/ 36 w 224"/>
                        <a:gd name="T77" fmla="*/ 171 h 224"/>
                        <a:gd name="T78" fmla="*/ 41 w 224"/>
                        <a:gd name="T79" fmla="*/ 124 h 224"/>
                        <a:gd name="T80" fmla="*/ 16 w 224"/>
                        <a:gd name="T81" fmla="*/ 100 h 224"/>
                        <a:gd name="T82" fmla="*/ 53 w 224"/>
                        <a:gd name="T83" fmla="*/ 70 h 224"/>
                        <a:gd name="T84" fmla="*/ 53 w 224"/>
                        <a:gd name="T85" fmla="*/ 36 h 224"/>
                        <a:gd name="T86" fmla="*/ 100 w 224"/>
                        <a:gd name="T87" fmla="*/ 41 h 224"/>
                        <a:gd name="T88" fmla="*/ 124 w 224"/>
                        <a:gd name="T89" fmla="*/ 16 h 224"/>
                        <a:gd name="T90" fmla="*/ 154 w 224"/>
                        <a:gd name="T91" fmla="*/ 53 h 224"/>
                        <a:gd name="T92" fmla="*/ 188 w 224"/>
                        <a:gd name="T93" fmla="*/ 53 h 224"/>
                        <a:gd name="T94" fmla="*/ 183 w 224"/>
                        <a:gd name="T95" fmla="*/ 100 h 224"/>
                        <a:gd name="T96" fmla="*/ 208 w 224"/>
                        <a:gd name="T97" fmla="*/ 124 h 224"/>
                        <a:gd name="T98" fmla="*/ 60 w 224"/>
                        <a:gd name="T99" fmla="*/ 112 h 224"/>
                        <a:gd name="T100" fmla="*/ 164 w 224"/>
                        <a:gd name="T101" fmla="*/ 112 h 224"/>
                        <a:gd name="T102" fmla="*/ 112 w 224"/>
                        <a:gd name="T103" fmla="*/ 148 h 224"/>
                        <a:gd name="T104" fmla="*/ 112 w 224"/>
                        <a:gd name="T105" fmla="*/ 76 h 224"/>
                        <a:gd name="T106" fmla="*/ 112 w 224"/>
                        <a:gd name="T107" fmla="*/ 14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4" h="224">
                          <a:moveTo>
                            <a:pt x="208" y="84"/>
                          </a:moveTo>
                          <a:cubicBezTo>
                            <a:pt x="195" y="84"/>
                            <a:pt x="195" y="84"/>
                            <a:pt x="195" y="84"/>
                          </a:cubicBezTo>
                          <a:cubicBezTo>
                            <a:pt x="194" y="80"/>
                            <a:pt x="193" y="76"/>
                            <a:pt x="191" y="73"/>
                          </a:cubicBezTo>
                          <a:cubicBezTo>
                            <a:pt x="200" y="64"/>
                            <a:pt x="200" y="64"/>
                            <a:pt x="200" y="64"/>
                          </a:cubicBezTo>
                          <a:cubicBezTo>
                            <a:pt x="211" y="53"/>
                            <a:pt x="211" y="53"/>
                            <a:pt x="211" y="53"/>
                          </a:cubicBezTo>
                          <a:cubicBezTo>
                            <a:pt x="200" y="41"/>
                            <a:pt x="200" y="41"/>
                            <a:pt x="200" y="41"/>
                          </a:cubicBezTo>
                          <a:cubicBezTo>
                            <a:pt x="183" y="24"/>
                            <a:pt x="183" y="24"/>
                            <a:pt x="183" y="24"/>
                          </a:cubicBezTo>
                          <a:cubicBezTo>
                            <a:pt x="171" y="13"/>
                            <a:pt x="171" y="13"/>
                            <a:pt x="171" y="13"/>
                          </a:cubicBezTo>
                          <a:cubicBezTo>
                            <a:pt x="160" y="24"/>
                            <a:pt x="160" y="24"/>
                            <a:pt x="160" y="24"/>
                          </a:cubicBezTo>
                          <a:cubicBezTo>
                            <a:pt x="151" y="33"/>
                            <a:pt x="151" y="33"/>
                            <a:pt x="151" y="33"/>
                          </a:cubicBezTo>
                          <a:cubicBezTo>
                            <a:pt x="148" y="31"/>
                            <a:pt x="144" y="30"/>
                            <a:pt x="140" y="29"/>
                          </a:cubicBezTo>
                          <a:cubicBezTo>
                            <a:pt x="140" y="16"/>
                            <a:pt x="140" y="16"/>
                            <a:pt x="140" y="16"/>
                          </a:cubicBezTo>
                          <a:cubicBezTo>
                            <a:pt x="140" y="0"/>
                            <a:pt x="140" y="0"/>
                            <a:pt x="140" y="0"/>
                          </a:cubicBezTo>
                          <a:cubicBezTo>
                            <a:pt x="124" y="0"/>
                            <a:pt x="124" y="0"/>
                            <a:pt x="124" y="0"/>
                          </a:cubicBezTo>
                          <a:cubicBezTo>
                            <a:pt x="100" y="0"/>
                            <a:pt x="100" y="0"/>
                            <a:pt x="100" y="0"/>
                          </a:cubicBezTo>
                          <a:cubicBezTo>
                            <a:pt x="84" y="0"/>
                            <a:pt x="84" y="0"/>
                            <a:pt x="84" y="0"/>
                          </a:cubicBezTo>
                          <a:cubicBezTo>
                            <a:pt x="84" y="16"/>
                            <a:pt x="84" y="16"/>
                            <a:pt x="84" y="16"/>
                          </a:cubicBezTo>
                          <a:cubicBezTo>
                            <a:pt x="84" y="29"/>
                            <a:pt x="84" y="29"/>
                            <a:pt x="84" y="29"/>
                          </a:cubicBezTo>
                          <a:cubicBezTo>
                            <a:pt x="80" y="30"/>
                            <a:pt x="76" y="31"/>
                            <a:pt x="73" y="33"/>
                          </a:cubicBezTo>
                          <a:cubicBezTo>
                            <a:pt x="64" y="24"/>
                            <a:pt x="64" y="24"/>
                            <a:pt x="64" y="24"/>
                          </a:cubicBezTo>
                          <a:cubicBezTo>
                            <a:pt x="53" y="13"/>
                            <a:pt x="53" y="13"/>
                            <a:pt x="53" y="13"/>
                          </a:cubicBezTo>
                          <a:cubicBezTo>
                            <a:pt x="41" y="24"/>
                            <a:pt x="41" y="24"/>
                            <a:pt x="41" y="24"/>
                          </a:cubicBezTo>
                          <a:cubicBezTo>
                            <a:pt x="24" y="41"/>
                            <a:pt x="24" y="41"/>
                            <a:pt x="24" y="41"/>
                          </a:cubicBezTo>
                          <a:cubicBezTo>
                            <a:pt x="13" y="53"/>
                            <a:pt x="13" y="53"/>
                            <a:pt x="13" y="53"/>
                          </a:cubicBezTo>
                          <a:cubicBezTo>
                            <a:pt x="24" y="64"/>
                            <a:pt x="24" y="64"/>
                            <a:pt x="24" y="64"/>
                          </a:cubicBezTo>
                          <a:cubicBezTo>
                            <a:pt x="33" y="73"/>
                            <a:pt x="33" y="73"/>
                            <a:pt x="33" y="73"/>
                          </a:cubicBezTo>
                          <a:cubicBezTo>
                            <a:pt x="31" y="76"/>
                            <a:pt x="30" y="80"/>
                            <a:pt x="29" y="84"/>
                          </a:cubicBezTo>
                          <a:cubicBezTo>
                            <a:pt x="16" y="84"/>
                            <a:pt x="16" y="84"/>
                            <a:pt x="16" y="84"/>
                          </a:cubicBezTo>
                          <a:cubicBezTo>
                            <a:pt x="0" y="84"/>
                            <a:pt x="0" y="84"/>
                            <a:pt x="0" y="84"/>
                          </a:cubicBezTo>
                          <a:cubicBezTo>
                            <a:pt x="0" y="100"/>
                            <a:pt x="0" y="100"/>
                            <a:pt x="0" y="100"/>
                          </a:cubicBezTo>
                          <a:cubicBezTo>
                            <a:pt x="0" y="124"/>
                            <a:pt x="0" y="124"/>
                            <a:pt x="0" y="124"/>
                          </a:cubicBezTo>
                          <a:cubicBezTo>
                            <a:pt x="0" y="140"/>
                            <a:pt x="0" y="140"/>
                            <a:pt x="0" y="140"/>
                          </a:cubicBezTo>
                          <a:cubicBezTo>
                            <a:pt x="16" y="140"/>
                            <a:pt x="16" y="140"/>
                            <a:pt x="16" y="140"/>
                          </a:cubicBezTo>
                          <a:cubicBezTo>
                            <a:pt x="29" y="140"/>
                            <a:pt x="29" y="140"/>
                            <a:pt x="29" y="140"/>
                          </a:cubicBezTo>
                          <a:cubicBezTo>
                            <a:pt x="30" y="144"/>
                            <a:pt x="31" y="148"/>
                            <a:pt x="33" y="151"/>
                          </a:cubicBezTo>
                          <a:cubicBezTo>
                            <a:pt x="24" y="160"/>
                            <a:pt x="24" y="160"/>
                            <a:pt x="24" y="160"/>
                          </a:cubicBezTo>
                          <a:cubicBezTo>
                            <a:pt x="13" y="171"/>
                            <a:pt x="13" y="171"/>
                            <a:pt x="13" y="171"/>
                          </a:cubicBezTo>
                          <a:cubicBezTo>
                            <a:pt x="24" y="183"/>
                            <a:pt x="24" y="183"/>
                            <a:pt x="24" y="183"/>
                          </a:cubicBezTo>
                          <a:cubicBezTo>
                            <a:pt x="41" y="200"/>
                            <a:pt x="41" y="200"/>
                            <a:pt x="41" y="200"/>
                          </a:cubicBezTo>
                          <a:cubicBezTo>
                            <a:pt x="53" y="211"/>
                            <a:pt x="53" y="211"/>
                            <a:pt x="53" y="211"/>
                          </a:cubicBezTo>
                          <a:cubicBezTo>
                            <a:pt x="64" y="200"/>
                            <a:pt x="64" y="200"/>
                            <a:pt x="64" y="200"/>
                          </a:cubicBezTo>
                          <a:cubicBezTo>
                            <a:pt x="73" y="191"/>
                            <a:pt x="73" y="191"/>
                            <a:pt x="73" y="191"/>
                          </a:cubicBezTo>
                          <a:cubicBezTo>
                            <a:pt x="76" y="193"/>
                            <a:pt x="80" y="194"/>
                            <a:pt x="84" y="195"/>
                          </a:cubicBezTo>
                          <a:cubicBezTo>
                            <a:pt x="84" y="208"/>
                            <a:pt x="84" y="208"/>
                            <a:pt x="84" y="208"/>
                          </a:cubicBezTo>
                          <a:cubicBezTo>
                            <a:pt x="84" y="224"/>
                            <a:pt x="84" y="224"/>
                            <a:pt x="84" y="224"/>
                          </a:cubicBezTo>
                          <a:cubicBezTo>
                            <a:pt x="100" y="224"/>
                            <a:pt x="100" y="224"/>
                            <a:pt x="100" y="224"/>
                          </a:cubicBezTo>
                          <a:cubicBezTo>
                            <a:pt x="124" y="224"/>
                            <a:pt x="124" y="224"/>
                            <a:pt x="124" y="224"/>
                          </a:cubicBezTo>
                          <a:cubicBezTo>
                            <a:pt x="140" y="224"/>
                            <a:pt x="140" y="224"/>
                            <a:pt x="140" y="224"/>
                          </a:cubicBezTo>
                          <a:cubicBezTo>
                            <a:pt x="140" y="208"/>
                            <a:pt x="140" y="208"/>
                            <a:pt x="140" y="208"/>
                          </a:cubicBezTo>
                          <a:cubicBezTo>
                            <a:pt x="140" y="195"/>
                            <a:pt x="140" y="195"/>
                            <a:pt x="140" y="195"/>
                          </a:cubicBezTo>
                          <a:cubicBezTo>
                            <a:pt x="144" y="194"/>
                            <a:pt x="148" y="193"/>
                            <a:pt x="151" y="191"/>
                          </a:cubicBezTo>
                          <a:cubicBezTo>
                            <a:pt x="160" y="200"/>
                            <a:pt x="160" y="200"/>
                            <a:pt x="160" y="200"/>
                          </a:cubicBezTo>
                          <a:cubicBezTo>
                            <a:pt x="171" y="211"/>
                            <a:pt x="171" y="211"/>
                            <a:pt x="171" y="211"/>
                          </a:cubicBezTo>
                          <a:cubicBezTo>
                            <a:pt x="183" y="200"/>
                            <a:pt x="183" y="200"/>
                            <a:pt x="183" y="200"/>
                          </a:cubicBezTo>
                          <a:cubicBezTo>
                            <a:pt x="200" y="183"/>
                            <a:pt x="200" y="183"/>
                            <a:pt x="200" y="183"/>
                          </a:cubicBezTo>
                          <a:cubicBezTo>
                            <a:pt x="211" y="171"/>
                            <a:pt x="211" y="171"/>
                            <a:pt x="211" y="171"/>
                          </a:cubicBezTo>
                          <a:cubicBezTo>
                            <a:pt x="200" y="160"/>
                            <a:pt x="200" y="160"/>
                            <a:pt x="200" y="160"/>
                          </a:cubicBezTo>
                          <a:cubicBezTo>
                            <a:pt x="191" y="151"/>
                            <a:pt x="191" y="151"/>
                            <a:pt x="191" y="151"/>
                          </a:cubicBezTo>
                          <a:cubicBezTo>
                            <a:pt x="193" y="148"/>
                            <a:pt x="194" y="144"/>
                            <a:pt x="195" y="140"/>
                          </a:cubicBezTo>
                          <a:cubicBezTo>
                            <a:pt x="208" y="140"/>
                            <a:pt x="208" y="140"/>
                            <a:pt x="208" y="140"/>
                          </a:cubicBezTo>
                          <a:cubicBezTo>
                            <a:pt x="224" y="140"/>
                            <a:pt x="224" y="140"/>
                            <a:pt x="224" y="140"/>
                          </a:cubicBezTo>
                          <a:cubicBezTo>
                            <a:pt x="224" y="124"/>
                            <a:pt x="224" y="124"/>
                            <a:pt x="224" y="124"/>
                          </a:cubicBezTo>
                          <a:cubicBezTo>
                            <a:pt x="224" y="100"/>
                            <a:pt x="224" y="100"/>
                            <a:pt x="224" y="100"/>
                          </a:cubicBezTo>
                          <a:cubicBezTo>
                            <a:pt x="224" y="84"/>
                            <a:pt x="224" y="84"/>
                            <a:pt x="224" y="84"/>
                          </a:cubicBezTo>
                          <a:lnTo>
                            <a:pt x="208" y="84"/>
                          </a:lnTo>
                          <a:close/>
                          <a:moveTo>
                            <a:pt x="208" y="124"/>
                          </a:moveTo>
                          <a:cubicBezTo>
                            <a:pt x="183" y="124"/>
                            <a:pt x="183" y="124"/>
                            <a:pt x="183" y="124"/>
                          </a:cubicBezTo>
                          <a:cubicBezTo>
                            <a:pt x="181" y="135"/>
                            <a:pt x="177" y="145"/>
                            <a:pt x="171" y="154"/>
                          </a:cubicBezTo>
                          <a:cubicBezTo>
                            <a:pt x="188" y="171"/>
                            <a:pt x="188" y="171"/>
                            <a:pt x="188" y="171"/>
                          </a:cubicBezTo>
                          <a:cubicBezTo>
                            <a:pt x="171" y="188"/>
                            <a:pt x="171" y="188"/>
                            <a:pt x="171" y="188"/>
                          </a:cubicBezTo>
                          <a:cubicBezTo>
                            <a:pt x="154" y="171"/>
                            <a:pt x="154" y="171"/>
                            <a:pt x="154" y="171"/>
                          </a:cubicBezTo>
                          <a:cubicBezTo>
                            <a:pt x="145" y="177"/>
                            <a:pt x="135" y="181"/>
                            <a:pt x="124" y="183"/>
                          </a:cubicBezTo>
                          <a:cubicBezTo>
                            <a:pt x="124" y="208"/>
                            <a:pt x="124" y="208"/>
                            <a:pt x="124" y="208"/>
                          </a:cubicBezTo>
                          <a:cubicBezTo>
                            <a:pt x="100" y="208"/>
                            <a:pt x="100" y="208"/>
                            <a:pt x="100" y="208"/>
                          </a:cubicBezTo>
                          <a:cubicBezTo>
                            <a:pt x="100" y="183"/>
                            <a:pt x="100" y="183"/>
                            <a:pt x="100" y="183"/>
                          </a:cubicBezTo>
                          <a:cubicBezTo>
                            <a:pt x="89" y="181"/>
                            <a:pt x="79" y="177"/>
                            <a:pt x="70" y="171"/>
                          </a:cubicBezTo>
                          <a:cubicBezTo>
                            <a:pt x="53" y="188"/>
                            <a:pt x="53" y="188"/>
                            <a:pt x="53" y="188"/>
                          </a:cubicBezTo>
                          <a:cubicBezTo>
                            <a:pt x="36" y="171"/>
                            <a:pt x="36" y="171"/>
                            <a:pt x="36" y="171"/>
                          </a:cubicBezTo>
                          <a:cubicBezTo>
                            <a:pt x="53" y="154"/>
                            <a:pt x="53" y="154"/>
                            <a:pt x="53" y="154"/>
                          </a:cubicBezTo>
                          <a:cubicBezTo>
                            <a:pt x="47" y="145"/>
                            <a:pt x="43" y="135"/>
                            <a:pt x="41" y="124"/>
                          </a:cubicBezTo>
                          <a:cubicBezTo>
                            <a:pt x="16" y="124"/>
                            <a:pt x="16" y="124"/>
                            <a:pt x="16" y="124"/>
                          </a:cubicBezTo>
                          <a:cubicBezTo>
                            <a:pt x="16" y="100"/>
                            <a:pt x="16" y="100"/>
                            <a:pt x="16" y="100"/>
                          </a:cubicBezTo>
                          <a:cubicBezTo>
                            <a:pt x="41" y="100"/>
                            <a:pt x="41" y="100"/>
                            <a:pt x="41" y="100"/>
                          </a:cubicBezTo>
                          <a:cubicBezTo>
                            <a:pt x="43" y="89"/>
                            <a:pt x="47" y="79"/>
                            <a:pt x="53" y="70"/>
                          </a:cubicBezTo>
                          <a:cubicBezTo>
                            <a:pt x="36" y="53"/>
                            <a:pt x="36" y="53"/>
                            <a:pt x="36" y="53"/>
                          </a:cubicBezTo>
                          <a:cubicBezTo>
                            <a:pt x="53" y="36"/>
                            <a:pt x="53" y="36"/>
                            <a:pt x="53" y="36"/>
                          </a:cubicBezTo>
                          <a:cubicBezTo>
                            <a:pt x="70" y="53"/>
                            <a:pt x="70" y="53"/>
                            <a:pt x="70" y="53"/>
                          </a:cubicBezTo>
                          <a:cubicBezTo>
                            <a:pt x="79" y="47"/>
                            <a:pt x="89" y="43"/>
                            <a:pt x="100" y="41"/>
                          </a:cubicBezTo>
                          <a:cubicBezTo>
                            <a:pt x="100" y="16"/>
                            <a:pt x="100" y="16"/>
                            <a:pt x="100" y="16"/>
                          </a:cubicBezTo>
                          <a:cubicBezTo>
                            <a:pt x="124" y="16"/>
                            <a:pt x="124" y="16"/>
                            <a:pt x="124" y="16"/>
                          </a:cubicBezTo>
                          <a:cubicBezTo>
                            <a:pt x="124" y="41"/>
                            <a:pt x="124" y="41"/>
                            <a:pt x="124" y="41"/>
                          </a:cubicBezTo>
                          <a:cubicBezTo>
                            <a:pt x="135" y="43"/>
                            <a:pt x="145" y="47"/>
                            <a:pt x="154" y="53"/>
                          </a:cubicBezTo>
                          <a:cubicBezTo>
                            <a:pt x="171" y="36"/>
                            <a:pt x="171" y="36"/>
                            <a:pt x="171" y="36"/>
                          </a:cubicBezTo>
                          <a:cubicBezTo>
                            <a:pt x="188" y="53"/>
                            <a:pt x="188" y="53"/>
                            <a:pt x="188" y="53"/>
                          </a:cubicBezTo>
                          <a:cubicBezTo>
                            <a:pt x="171" y="70"/>
                            <a:pt x="171" y="70"/>
                            <a:pt x="171" y="70"/>
                          </a:cubicBezTo>
                          <a:cubicBezTo>
                            <a:pt x="177" y="79"/>
                            <a:pt x="181" y="89"/>
                            <a:pt x="183" y="100"/>
                          </a:cubicBezTo>
                          <a:cubicBezTo>
                            <a:pt x="208" y="100"/>
                            <a:pt x="208" y="100"/>
                            <a:pt x="208" y="100"/>
                          </a:cubicBezTo>
                          <a:lnTo>
                            <a:pt x="208" y="124"/>
                          </a:lnTo>
                          <a:close/>
                          <a:moveTo>
                            <a:pt x="112" y="60"/>
                          </a:moveTo>
                          <a:cubicBezTo>
                            <a:pt x="83" y="60"/>
                            <a:pt x="60" y="83"/>
                            <a:pt x="60" y="112"/>
                          </a:cubicBezTo>
                          <a:cubicBezTo>
                            <a:pt x="60" y="141"/>
                            <a:pt x="83" y="164"/>
                            <a:pt x="112" y="164"/>
                          </a:cubicBezTo>
                          <a:cubicBezTo>
                            <a:pt x="141" y="164"/>
                            <a:pt x="164" y="141"/>
                            <a:pt x="164" y="112"/>
                          </a:cubicBezTo>
                          <a:cubicBezTo>
                            <a:pt x="164" y="83"/>
                            <a:pt x="141" y="60"/>
                            <a:pt x="112" y="60"/>
                          </a:cubicBezTo>
                          <a:moveTo>
                            <a:pt x="112" y="148"/>
                          </a:moveTo>
                          <a:cubicBezTo>
                            <a:pt x="92" y="148"/>
                            <a:pt x="76" y="132"/>
                            <a:pt x="76" y="112"/>
                          </a:cubicBezTo>
                          <a:cubicBezTo>
                            <a:pt x="76" y="92"/>
                            <a:pt x="92" y="76"/>
                            <a:pt x="112" y="76"/>
                          </a:cubicBezTo>
                          <a:cubicBezTo>
                            <a:pt x="132" y="76"/>
                            <a:pt x="148" y="92"/>
                            <a:pt x="148" y="112"/>
                          </a:cubicBezTo>
                          <a:cubicBezTo>
                            <a:pt x="148" y="132"/>
                            <a:pt x="132" y="148"/>
                            <a:pt x="112" y="148"/>
                          </a:cubicBezTo>
                        </a:path>
                      </a:pathLst>
                    </a:custGeom>
                    <a:solidFill>
                      <a:srgbClr val="002856"/>
                    </a:solidFill>
                    <a:ln>
                      <a:noFill/>
                    </a:ln>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endParaRPr>
                    </a:p>
                  </p:txBody>
                </p:sp>
              </p:grpSp>
            </p:grpSp>
          </p:grpSp>
          <p:grpSp>
            <p:nvGrpSpPr>
              <p:cNvPr id="201" name="Group 200">
                <a:extLst>
                  <a:ext uri="{FF2B5EF4-FFF2-40B4-BE49-F238E27FC236}">
                    <a16:creationId xmlns:a16="http://schemas.microsoft.com/office/drawing/2014/main" xmlns="" id="{3DF6C946-8B54-4A9B-BB08-D3D325F2E8C1}"/>
                  </a:ext>
                </a:extLst>
              </p:cNvPr>
              <p:cNvGrpSpPr/>
              <p:nvPr/>
            </p:nvGrpSpPr>
            <p:grpSpPr bwMode="gray">
              <a:xfrm>
                <a:off x="9795402" y="1500552"/>
                <a:ext cx="481012" cy="439738"/>
                <a:chOff x="10079537" y="410052"/>
                <a:chExt cx="481012" cy="439738"/>
              </a:xfrm>
            </p:grpSpPr>
            <p:sp>
              <p:nvSpPr>
                <p:cNvPr id="214" name="Rectangle 213">
                  <a:extLst>
                    <a:ext uri="{FF2B5EF4-FFF2-40B4-BE49-F238E27FC236}">
                      <a16:creationId xmlns:a16="http://schemas.microsoft.com/office/drawing/2014/main" xmlns="" id="{255BF18F-B82A-4622-AD0C-97DD2EA089BB}"/>
                    </a:ext>
                  </a:extLst>
                </p:cNvPr>
                <p:cNvSpPr/>
                <p:nvPr/>
              </p:nvSpPr>
              <p:spPr bwMode="gray">
                <a:xfrm>
                  <a:off x="10114961" y="443061"/>
                  <a:ext cx="414779" cy="273376"/>
                </a:xfrm>
                <a:prstGeom prst="rect">
                  <a:avLst/>
                </a:prstGeom>
                <a:solidFill>
                  <a:srgbClr val="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2400" b="0" i="0" u="none" strike="noStrike" kern="0" cap="none" spc="0" normalizeH="0" baseline="0" noProof="0" dirty="0" smtClean="0">
                    <a:ln>
                      <a:noFill/>
                    </a:ln>
                    <a:solidFill>
                      <a:srgbClr val="FFFFFF"/>
                    </a:solidFill>
                    <a:effectLst/>
                    <a:uLnTx/>
                    <a:uFillTx/>
                    <a:latin typeface="Arial"/>
                    <a:ea typeface="Arial Unicode MS"/>
                    <a:cs typeface="Arial Unicode MS"/>
                  </a:endParaRPr>
                </a:p>
              </p:txBody>
            </p:sp>
            <p:grpSp>
              <p:nvGrpSpPr>
                <p:cNvPr id="215" name="Group 214">
                  <a:extLst>
                    <a:ext uri="{FF2B5EF4-FFF2-40B4-BE49-F238E27FC236}">
                      <a16:creationId xmlns:a16="http://schemas.microsoft.com/office/drawing/2014/main" xmlns="" id="{0DCCA4EA-25C8-488B-9ED9-3BF9708211D8}"/>
                    </a:ext>
                  </a:extLst>
                </p:cNvPr>
                <p:cNvGrpSpPr/>
                <p:nvPr/>
              </p:nvGrpSpPr>
              <p:grpSpPr bwMode="gray">
                <a:xfrm>
                  <a:off x="10079537" y="410052"/>
                  <a:ext cx="481012" cy="439738"/>
                  <a:chOff x="2945492" y="254777"/>
                  <a:chExt cx="481012" cy="439738"/>
                </a:xfrm>
              </p:grpSpPr>
              <p:sp>
                <p:nvSpPr>
                  <p:cNvPr id="216" name="Freeform 474">
                    <a:extLst>
                      <a:ext uri="{FF2B5EF4-FFF2-40B4-BE49-F238E27FC236}">
                        <a16:creationId xmlns:a16="http://schemas.microsoft.com/office/drawing/2014/main" xmlns="" id="{757F0F4E-2D19-4CBF-AB75-F8055D2B8A60}"/>
                      </a:ext>
                    </a:extLst>
                  </p:cNvPr>
                  <p:cNvSpPr>
                    <a:spLocks noEditPoints="1"/>
                  </p:cNvSpPr>
                  <p:nvPr/>
                </p:nvSpPr>
                <p:spPr bwMode="gray">
                  <a:xfrm>
                    <a:off x="2945492" y="254777"/>
                    <a:ext cx="481012" cy="439738"/>
                  </a:xfrm>
                  <a:custGeom>
                    <a:avLst/>
                    <a:gdLst>
                      <a:gd name="T0" fmla="*/ 303 w 303"/>
                      <a:gd name="T1" fmla="*/ 214 h 277"/>
                      <a:gd name="T2" fmla="*/ 303 w 303"/>
                      <a:gd name="T3" fmla="*/ 0 h 277"/>
                      <a:gd name="T4" fmla="*/ 0 w 303"/>
                      <a:gd name="T5" fmla="*/ 0 h 277"/>
                      <a:gd name="T6" fmla="*/ 0 w 303"/>
                      <a:gd name="T7" fmla="*/ 214 h 277"/>
                      <a:gd name="T8" fmla="*/ 139 w 303"/>
                      <a:gd name="T9" fmla="*/ 214 h 277"/>
                      <a:gd name="T10" fmla="*/ 139 w 303"/>
                      <a:gd name="T11" fmla="*/ 252 h 277"/>
                      <a:gd name="T12" fmla="*/ 95 w 303"/>
                      <a:gd name="T13" fmla="*/ 252 h 277"/>
                      <a:gd name="T14" fmla="*/ 95 w 303"/>
                      <a:gd name="T15" fmla="*/ 277 h 277"/>
                      <a:gd name="T16" fmla="*/ 208 w 303"/>
                      <a:gd name="T17" fmla="*/ 277 h 277"/>
                      <a:gd name="T18" fmla="*/ 208 w 303"/>
                      <a:gd name="T19" fmla="*/ 252 h 277"/>
                      <a:gd name="T20" fmla="*/ 164 w 303"/>
                      <a:gd name="T21" fmla="*/ 252 h 277"/>
                      <a:gd name="T22" fmla="*/ 164 w 303"/>
                      <a:gd name="T23" fmla="*/ 214 h 277"/>
                      <a:gd name="T24" fmla="*/ 303 w 303"/>
                      <a:gd name="T25" fmla="*/ 214 h 277"/>
                      <a:gd name="T26" fmla="*/ 25 w 303"/>
                      <a:gd name="T27" fmla="*/ 25 h 277"/>
                      <a:gd name="T28" fmla="*/ 277 w 303"/>
                      <a:gd name="T29" fmla="*/ 25 h 277"/>
                      <a:gd name="T30" fmla="*/ 277 w 303"/>
                      <a:gd name="T31" fmla="*/ 189 h 277"/>
                      <a:gd name="T32" fmla="*/ 25 w 303"/>
                      <a:gd name="T33" fmla="*/ 189 h 277"/>
                      <a:gd name="T34" fmla="*/ 25 w 303"/>
                      <a:gd name="T35" fmla="*/ 2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3" h="277">
                        <a:moveTo>
                          <a:pt x="303" y="214"/>
                        </a:moveTo>
                        <a:lnTo>
                          <a:pt x="303" y="0"/>
                        </a:lnTo>
                        <a:lnTo>
                          <a:pt x="0" y="0"/>
                        </a:lnTo>
                        <a:lnTo>
                          <a:pt x="0" y="214"/>
                        </a:lnTo>
                        <a:lnTo>
                          <a:pt x="139" y="214"/>
                        </a:lnTo>
                        <a:lnTo>
                          <a:pt x="139" y="252"/>
                        </a:lnTo>
                        <a:lnTo>
                          <a:pt x="95" y="252"/>
                        </a:lnTo>
                        <a:lnTo>
                          <a:pt x="95" y="277"/>
                        </a:lnTo>
                        <a:lnTo>
                          <a:pt x="208" y="277"/>
                        </a:lnTo>
                        <a:lnTo>
                          <a:pt x="208" y="252"/>
                        </a:lnTo>
                        <a:lnTo>
                          <a:pt x="164" y="252"/>
                        </a:lnTo>
                        <a:lnTo>
                          <a:pt x="164" y="214"/>
                        </a:lnTo>
                        <a:lnTo>
                          <a:pt x="303" y="214"/>
                        </a:lnTo>
                        <a:close/>
                        <a:moveTo>
                          <a:pt x="25" y="25"/>
                        </a:moveTo>
                        <a:lnTo>
                          <a:pt x="277" y="25"/>
                        </a:lnTo>
                        <a:lnTo>
                          <a:pt x="277" y="189"/>
                        </a:lnTo>
                        <a:lnTo>
                          <a:pt x="25" y="189"/>
                        </a:lnTo>
                        <a:lnTo>
                          <a:pt x="25" y="25"/>
                        </a:lnTo>
                        <a:close/>
                      </a:path>
                    </a:pathLst>
                  </a:custGeom>
                  <a:solidFill>
                    <a:srgbClr val="002856"/>
                  </a:solidFill>
                  <a:ln>
                    <a:noFill/>
                  </a:ln>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endParaRPr>
                  </a:p>
                </p:txBody>
              </p:sp>
              <p:sp>
                <p:nvSpPr>
                  <p:cNvPr id="217" name="Freeform 418">
                    <a:extLst>
                      <a:ext uri="{FF2B5EF4-FFF2-40B4-BE49-F238E27FC236}">
                        <a16:creationId xmlns:a16="http://schemas.microsoft.com/office/drawing/2014/main" xmlns="" id="{0AA57301-5166-4612-8FD2-25BCFFDFCA51}"/>
                      </a:ext>
                    </a:extLst>
                  </p:cNvPr>
                  <p:cNvSpPr>
                    <a:spLocks noEditPoints="1"/>
                  </p:cNvSpPr>
                  <p:nvPr/>
                </p:nvSpPr>
                <p:spPr bwMode="gray">
                  <a:xfrm>
                    <a:off x="3083919" y="319566"/>
                    <a:ext cx="204158" cy="204158"/>
                  </a:xfrm>
                  <a:custGeom>
                    <a:avLst/>
                    <a:gdLst>
                      <a:gd name="T0" fmla="*/ 195 w 224"/>
                      <a:gd name="T1" fmla="*/ 84 h 224"/>
                      <a:gd name="T2" fmla="*/ 200 w 224"/>
                      <a:gd name="T3" fmla="*/ 64 h 224"/>
                      <a:gd name="T4" fmla="*/ 200 w 224"/>
                      <a:gd name="T5" fmla="*/ 41 h 224"/>
                      <a:gd name="T6" fmla="*/ 171 w 224"/>
                      <a:gd name="T7" fmla="*/ 13 h 224"/>
                      <a:gd name="T8" fmla="*/ 151 w 224"/>
                      <a:gd name="T9" fmla="*/ 33 h 224"/>
                      <a:gd name="T10" fmla="*/ 140 w 224"/>
                      <a:gd name="T11" fmla="*/ 16 h 224"/>
                      <a:gd name="T12" fmla="*/ 124 w 224"/>
                      <a:gd name="T13" fmla="*/ 0 h 224"/>
                      <a:gd name="T14" fmla="*/ 84 w 224"/>
                      <a:gd name="T15" fmla="*/ 0 h 224"/>
                      <a:gd name="T16" fmla="*/ 84 w 224"/>
                      <a:gd name="T17" fmla="*/ 29 h 224"/>
                      <a:gd name="T18" fmla="*/ 64 w 224"/>
                      <a:gd name="T19" fmla="*/ 24 h 224"/>
                      <a:gd name="T20" fmla="*/ 41 w 224"/>
                      <a:gd name="T21" fmla="*/ 24 h 224"/>
                      <a:gd name="T22" fmla="*/ 13 w 224"/>
                      <a:gd name="T23" fmla="*/ 53 h 224"/>
                      <a:gd name="T24" fmla="*/ 33 w 224"/>
                      <a:gd name="T25" fmla="*/ 73 h 224"/>
                      <a:gd name="T26" fmla="*/ 16 w 224"/>
                      <a:gd name="T27" fmla="*/ 84 h 224"/>
                      <a:gd name="T28" fmla="*/ 0 w 224"/>
                      <a:gd name="T29" fmla="*/ 100 h 224"/>
                      <a:gd name="T30" fmla="*/ 0 w 224"/>
                      <a:gd name="T31" fmla="*/ 140 h 224"/>
                      <a:gd name="T32" fmla="*/ 29 w 224"/>
                      <a:gd name="T33" fmla="*/ 140 h 224"/>
                      <a:gd name="T34" fmla="*/ 24 w 224"/>
                      <a:gd name="T35" fmla="*/ 160 h 224"/>
                      <a:gd name="T36" fmla="*/ 24 w 224"/>
                      <a:gd name="T37" fmla="*/ 183 h 224"/>
                      <a:gd name="T38" fmla="*/ 53 w 224"/>
                      <a:gd name="T39" fmla="*/ 211 h 224"/>
                      <a:gd name="T40" fmla="*/ 73 w 224"/>
                      <a:gd name="T41" fmla="*/ 191 h 224"/>
                      <a:gd name="T42" fmla="*/ 84 w 224"/>
                      <a:gd name="T43" fmla="*/ 208 h 224"/>
                      <a:gd name="T44" fmla="*/ 100 w 224"/>
                      <a:gd name="T45" fmla="*/ 224 h 224"/>
                      <a:gd name="T46" fmla="*/ 140 w 224"/>
                      <a:gd name="T47" fmla="*/ 224 h 224"/>
                      <a:gd name="T48" fmla="*/ 140 w 224"/>
                      <a:gd name="T49" fmla="*/ 195 h 224"/>
                      <a:gd name="T50" fmla="*/ 160 w 224"/>
                      <a:gd name="T51" fmla="*/ 200 h 224"/>
                      <a:gd name="T52" fmla="*/ 183 w 224"/>
                      <a:gd name="T53" fmla="*/ 200 h 224"/>
                      <a:gd name="T54" fmla="*/ 211 w 224"/>
                      <a:gd name="T55" fmla="*/ 171 h 224"/>
                      <a:gd name="T56" fmla="*/ 191 w 224"/>
                      <a:gd name="T57" fmla="*/ 151 h 224"/>
                      <a:gd name="T58" fmla="*/ 208 w 224"/>
                      <a:gd name="T59" fmla="*/ 140 h 224"/>
                      <a:gd name="T60" fmla="*/ 224 w 224"/>
                      <a:gd name="T61" fmla="*/ 124 h 224"/>
                      <a:gd name="T62" fmla="*/ 224 w 224"/>
                      <a:gd name="T63" fmla="*/ 84 h 224"/>
                      <a:gd name="T64" fmla="*/ 208 w 224"/>
                      <a:gd name="T65" fmla="*/ 124 h 224"/>
                      <a:gd name="T66" fmla="*/ 171 w 224"/>
                      <a:gd name="T67" fmla="*/ 154 h 224"/>
                      <a:gd name="T68" fmla="*/ 171 w 224"/>
                      <a:gd name="T69" fmla="*/ 188 h 224"/>
                      <a:gd name="T70" fmla="*/ 124 w 224"/>
                      <a:gd name="T71" fmla="*/ 183 h 224"/>
                      <a:gd name="T72" fmla="*/ 100 w 224"/>
                      <a:gd name="T73" fmla="*/ 208 h 224"/>
                      <a:gd name="T74" fmla="*/ 70 w 224"/>
                      <a:gd name="T75" fmla="*/ 171 h 224"/>
                      <a:gd name="T76" fmla="*/ 36 w 224"/>
                      <a:gd name="T77" fmla="*/ 171 h 224"/>
                      <a:gd name="T78" fmla="*/ 41 w 224"/>
                      <a:gd name="T79" fmla="*/ 124 h 224"/>
                      <a:gd name="T80" fmla="*/ 16 w 224"/>
                      <a:gd name="T81" fmla="*/ 100 h 224"/>
                      <a:gd name="T82" fmla="*/ 53 w 224"/>
                      <a:gd name="T83" fmla="*/ 70 h 224"/>
                      <a:gd name="T84" fmla="*/ 53 w 224"/>
                      <a:gd name="T85" fmla="*/ 36 h 224"/>
                      <a:gd name="T86" fmla="*/ 100 w 224"/>
                      <a:gd name="T87" fmla="*/ 41 h 224"/>
                      <a:gd name="T88" fmla="*/ 124 w 224"/>
                      <a:gd name="T89" fmla="*/ 16 h 224"/>
                      <a:gd name="T90" fmla="*/ 154 w 224"/>
                      <a:gd name="T91" fmla="*/ 53 h 224"/>
                      <a:gd name="T92" fmla="*/ 188 w 224"/>
                      <a:gd name="T93" fmla="*/ 53 h 224"/>
                      <a:gd name="T94" fmla="*/ 183 w 224"/>
                      <a:gd name="T95" fmla="*/ 100 h 224"/>
                      <a:gd name="T96" fmla="*/ 208 w 224"/>
                      <a:gd name="T97" fmla="*/ 124 h 224"/>
                      <a:gd name="T98" fmla="*/ 60 w 224"/>
                      <a:gd name="T99" fmla="*/ 112 h 224"/>
                      <a:gd name="T100" fmla="*/ 164 w 224"/>
                      <a:gd name="T101" fmla="*/ 112 h 224"/>
                      <a:gd name="T102" fmla="*/ 112 w 224"/>
                      <a:gd name="T103" fmla="*/ 148 h 224"/>
                      <a:gd name="T104" fmla="*/ 112 w 224"/>
                      <a:gd name="T105" fmla="*/ 76 h 224"/>
                      <a:gd name="T106" fmla="*/ 112 w 224"/>
                      <a:gd name="T107" fmla="*/ 14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4" h="224">
                        <a:moveTo>
                          <a:pt x="208" y="84"/>
                        </a:moveTo>
                        <a:cubicBezTo>
                          <a:pt x="195" y="84"/>
                          <a:pt x="195" y="84"/>
                          <a:pt x="195" y="84"/>
                        </a:cubicBezTo>
                        <a:cubicBezTo>
                          <a:pt x="194" y="80"/>
                          <a:pt x="193" y="76"/>
                          <a:pt x="191" y="73"/>
                        </a:cubicBezTo>
                        <a:cubicBezTo>
                          <a:pt x="200" y="64"/>
                          <a:pt x="200" y="64"/>
                          <a:pt x="200" y="64"/>
                        </a:cubicBezTo>
                        <a:cubicBezTo>
                          <a:pt x="211" y="53"/>
                          <a:pt x="211" y="53"/>
                          <a:pt x="211" y="53"/>
                        </a:cubicBezTo>
                        <a:cubicBezTo>
                          <a:pt x="200" y="41"/>
                          <a:pt x="200" y="41"/>
                          <a:pt x="200" y="41"/>
                        </a:cubicBezTo>
                        <a:cubicBezTo>
                          <a:pt x="183" y="24"/>
                          <a:pt x="183" y="24"/>
                          <a:pt x="183" y="24"/>
                        </a:cubicBezTo>
                        <a:cubicBezTo>
                          <a:pt x="171" y="13"/>
                          <a:pt x="171" y="13"/>
                          <a:pt x="171" y="13"/>
                        </a:cubicBezTo>
                        <a:cubicBezTo>
                          <a:pt x="160" y="24"/>
                          <a:pt x="160" y="24"/>
                          <a:pt x="160" y="24"/>
                        </a:cubicBezTo>
                        <a:cubicBezTo>
                          <a:pt x="151" y="33"/>
                          <a:pt x="151" y="33"/>
                          <a:pt x="151" y="33"/>
                        </a:cubicBezTo>
                        <a:cubicBezTo>
                          <a:pt x="148" y="31"/>
                          <a:pt x="144" y="30"/>
                          <a:pt x="140" y="29"/>
                        </a:cubicBezTo>
                        <a:cubicBezTo>
                          <a:pt x="140" y="16"/>
                          <a:pt x="140" y="16"/>
                          <a:pt x="140" y="16"/>
                        </a:cubicBezTo>
                        <a:cubicBezTo>
                          <a:pt x="140" y="0"/>
                          <a:pt x="140" y="0"/>
                          <a:pt x="140" y="0"/>
                        </a:cubicBezTo>
                        <a:cubicBezTo>
                          <a:pt x="124" y="0"/>
                          <a:pt x="124" y="0"/>
                          <a:pt x="124" y="0"/>
                        </a:cubicBezTo>
                        <a:cubicBezTo>
                          <a:pt x="100" y="0"/>
                          <a:pt x="100" y="0"/>
                          <a:pt x="100" y="0"/>
                        </a:cubicBezTo>
                        <a:cubicBezTo>
                          <a:pt x="84" y="0"/>
                          <a:pt x="84" y="0"/>
                          <a:pt x="84" y="0"/>
                        </a:cubicBezTo>
                        <a:cubicBezTo>
                          <a:pt x="84" y="16"/>
                          <a:pt x="84" y="16"/>
                          <a:pt x="84" y="16"/>
                        </a:cubicBezTo>
                        <a:cubicBezTo>
                          <a:pt x="84" y="29"/>
                          <a:pt x="84" y="29"/>
                          <a:pt x="84" y="29"/>
                        </a:cubicBezTo>
                        <a:cubicBezTo>
                          <a:pt x="80" y="30"/>
                          <a:pt x="76" y="31"/>
                          <a:pt x="73" y="33"/>
                        </a:cubicBezTo>
                        <a:cubicBezTo>
                          <a:pt x="64" y="24"/>
                          <a:pt x="64" y="24"/>
                          <a:pt x="64" y="24"/>
                        </a:cubicBezTo>
                        <a:cubicBezTo>
                          <a:pt x="53" y="13"/>
                          <a:pt x="53" y="13"/>
                          <a:pt x="53" y="13"/>
                        </a:cubicBezTo>
                        <a:cubicBezTo>
                          <a:pt x="41" y="24"/>
                          <a:pt x="41" y="24"/>
                          <a:pt x="41" y="24"/>
                        </a:cubicBezTo>
                        <a:cubicBezTo>
                          <a:pt x="24" y="41"/>
                          <a:pt x="24" y="41"/>
                          <a:pt x="24" y="41"/>
                        </a:cubicBezTo>
                        <a:cubicBezTo>
                          <a:pt x="13" y="53"/>
                          <a:pt x="13" y="53"/>
                          <a:pt x="13" y="53"/>
                        </a:cubicBezTo>
                        <a:cubicBezTo>
                          <a:pt x="24" y="64"/>
                          <a:pt x="24" y="64"/>
                          <a:pt x="24" y="64"/>
                        </a:cubicBezTo>
                        <a:cubicBezTo>
                          <a:pt x="33" y="73"/>
                          <a:pt x="33" y="73"/>
                          <a:pt x="33" y="73"/>
                        </a:cubicBezTo>
                        <a:cubicBezTo>
                          <a:pt x="31" y="76"/>
                          <a:pt x="30" y="80"/>
                          <a:pt x="29" y="84"/>
                        </a:cubicBezTo>
                        <a:cubicBezTo>
                          <a:pt x="16" y="84"/>
                          <a:pt x="16" y="84"/>
                          <a:pt x="16" y="84"/>
                        </a:cubicBezTo>
                        <a:cubicBezTo>
                          <a:pt x="0" y="84"/>
                          <a:pt x="0" y="84"/>
                          <a:pt x="0" y="84"/>
                        </a:cubicBezTo>
                        <a:cubicBezTo>
                          <a:pt x="0" y="100"/>
                          <a:pt x="0" y="100"/>
                          <a:pt x="0" y="100"/>
                        </a:cubicBezTo>
                        <a:cubicBezTo>
                          <a:pt x="0" y="124"/>
                          <a:pt x="0" y="124"/>
                          <a:pt x="0" y="124"/>
                        </a:cubicBezTo>
                        <a:cubicBezTo>
                          <a:pt x="0" y="140"/>
                          <a:pt x="0" y="140"/>
                          <a:pt x="0" y="140"/>
                        </a:cubicBezTo>
                        <a:cubicBezTo>
                          <a:pt x="16" y="140"/>
                          <a:pt x="16" y="140"/>
                          <a:pt x="16" y="140"/>
                        </a:cubicBezTo>
                        <a:cubicBezTo>
                          <a:pt x="29" y="140"/>
                          <a:pt x="29" y="140"/>
                          <a:pt x="29" y="140"/>
                        </a:cubicBezTo>
                        <a:cubicBezTo>
                          <a:pt x="30" y="144"/>
                          <a:pt x="31" y="148"/>
                          <a:pt x="33" y="151"/>
                        </a:cubicBezTo>
                        <a:cubicBezTo>
                          <a:pt x="24" y="160"/>
                          <a:pt x="24" y="160"/>
                          <a:pt x="24" y="160"/>
                        </a:cubicBezTo>
                        <a:cubicBezTo>
                          <a:pt x="13" y="171"/>
                          <a:pt x="13" y="171"/>
                          <a:pt x="13" y="171"/>
                        </a:cubicBezTo>
                        <a:cubicBezTo>
                          <a:pt x="24" y="183"/>
                          <a:pt x="24" y="183"/>
                          <a:pt x="24" y="183"/>
                        </a:cubicBezTo>
                        <a:cubicBezTo>
                          <a:pt x="41" y="200"/>
                          <a:pt x="41" y="200"/>
                          <a:pt x="41" y="200"/>
                        </a:cubicBezTo>
                        <a:cubicBezTo>
                          <a:pt x="53" y="211"/>
                          <a:pt x="53" y="211"/>
                          <a:pt x="53" y="211"/>
                        </a:cubicBezTo>
                        <a:cubicBezTo>
                          <a:pt x="64" y="200"/>
                          <a:pt x="64" y="200"/>
                          <a:pt x="64" y="200"/>
                        </a:cubicBezTo>
                        <a:cubicBezTo>
                          <a:pt x="73" y="191"/>
                          <a:pt x="73" y="191"/>
                          <a:pt x="73" y="191"/>
                        </a:cubicBezTo>
                        <a:cubicBezTo>
                          <a:pt x="76" y="193"/>
                          <a:pt x="80" y="194"/>
                          <a:pt x="84" y="195"/>
                        </a:cubicBezTo>
                        <a:cubicBezTo>
                          <a:pt x="84" y="208"/>
                          <a:pt x="84" y="208"/>
                          <a:pt x="84" y="208"/>
                        </a:cubicBezTo>
                        <a:cubicBezTo>
                          <a:pt x="84" y="224"/>
                          <a:pt x="84" y="224"/>
                          <a:pt x="84" y="224"/>
                        </a:cubicBezTo>
                        <a:cubicBezTo>
                          <a:pt x="100" y="224"/>
                          <a:pt x="100" y="224"/>
                          <a:pt x="100" y="224"/>
                        </a:cubicBezTo>
                        <a:cubicBezTo>
                          <a:pt x="124" y="224"/>
                          <a:pt x="124" y="224"/>
                          <a:pt x="124" y="224"/>
                        </a:cubicBezTo>
                        <a:cubicBezTo>
                          <a:pt x="140" y="224"/>
                          <a:pt x="140" y="224"/>
                          <a:pt x="140" y="224"/>
                        </a:cubicBezTo>
                        <a:cubicBezTo>
                          <a:pt x="140" y="208"/>
                          <a:pt x="140" y="208"/>
                          <a:pt x="140" y="208"/>
                        </a:cubicBezTo>
                        <a:cubicBezTo>
                          <a:pt x="140" y="195"/>
                          <a:pt x="140" y="195"/>
                          <a:pt x="140" y="195"/>
                        </a:cubicBezTo>
                        <a:cubicBezTo>
                          <a:pt x="144" y="194"/>
                          <a:pt x="148" y="193"/>
                          <a:pt x="151" y="191"/>
                        </a:cubicBezTo>
                        <a:cubicBezTo>
                          <a:pt x="160" y="200"/>
                          <a:pt x="160" y="200"/>
                          <a:pt x="160" y="200"/>
                        </a:cubicBezTo>
                        <a:cubicBezTo>
                          <a:pt x="171" y="211"/>
                          <a:pt x="171" y="211"/>
                          <a:pt x="171" y="211"/>
                        </a:cubicBezTo>
                        <a:cubicBezTo>
                          <a:pt x="183" y="200"/>
                          <a:pt x="183" y="200"/>
                          <a:pt x="183" y="200"/>
                        </a:cubicBezTo>
                        <a:cubicBezTo>
                          <a:pt x="200" y="183"/>
                          <a:pt x="200" y="183"/>
                          <a:pt x="200" y="183"/>
                        </a:cubicBezTo>
                        <a:cubicBezTo>
                          <a:pt x="211" y="171"/>
                          <a:pt x="211" y="171"/>
                          <a:pt x="211" y="171"/>
                        </a:cubicBezTo>
                        <a:cubicBezTo>
                          <a:pt x="200" y="160"/>
                          <a:pt x="200" y="160"/>
                          <a:pt x="200" y="160"/>
                        </a:cubicBezTo>
                        <a:cubicBezTo>
                          <a:pt x="191" y="151"/>
                          <a:pt x="191" y="151"/>
                          <a:pt x="191" y="151"/>
                        </a:cubicBezTo>
                        <a:cubicBezTo>
                          <a:pt x="193" y="148"/>
                          <a:pt x="194" y="144"/>
                          <a:pt x="195" y="140"/>
                        </a:cubicBezTo>
                        <a:cubicBezTo>
                          <a:pt x="208" y="140"/>
                          <a:pt x="208" y="140"/>
                          <a:pt x="208" y="140"/>
                        </a:cubicBezTo>
                        <a:cubicBezTo>
                          <a:pt x="224" y="140"/>
                          <a:pt x="224" y="140"/>
                          <a:pt x="224" y="140"/>
                        </a:cubicBezTo>
                        <a:cubicBezTo>
                          <a:pt x="224" y="124"/>
                          <a:pt x="224" y="124"/>
                          <a:pt x="224" y="124"/>
                        </a:cubicBezTo>
                        <a:cubicBezTo>
                          <a:pt x="224" y="100"/>
                          <a:pt x="224" y="100"/>
                          <a:pt x="224" y="100"/>
                        </a:cubicBezTo>
                        <a:cubicBezTo>
                          <a:pt x="224" y="84"/>
                          <a:pt x="224" y="84"/>
                          <a:pt x="224" y="84"/>
                        </a:cubicBezTo>
                        <a:lnTo>
                          <a:pt x="208" y="84"/>
                        </a:lnTo>
                        <a:close/>
                        <a:moveTo>
                          <a:pt x="208" y="124"/>
                        </a:moveTo>
                        <a:cubicBezTo>
                          <a:pt x="183" y="124"/>
                          <a:pt x="183" y="124"/>
                          <a:pt x="183" y="124"/>
                        </a:cubicBezTo>
                        <a:cubicBezTo>
                          <a:pt x="181" y="135"/>
                          <a:pt x="177" y="145"/>
                          <a:pt x="171" y="154"/>
                        </a:cubicBezTo>
                        <a:cubicBezTo>
                          <a:pt x="188" y="171"/>
                          <a:pt x="188" y="171"/>
                          <a:pt x="188" y="171"/>
                        </a:cubicBezTo>
                        <a:cubicBezTo>
                          <a:pt x="171" y="188"/>
                          <a:pt x="171" y="188"/>
                          <a:pt x="171" y="188"/>
                        </a:cubicBezTo>
                        <a:cubicBezTo>
                          <a:pt x="154" y="171"/>
                          <a:pt x="154" y="171"/>
                          <a:pt x="154" y="171"/>
                        </a:cubicBezTo>
                        <a:cubicBezTo>
                          <a:pt x="145" y="177"/>
                          <a:pt x="135" y="181"/>
                          <a:pt x="124" y="183"/>
                        </a:cubicBezTo>
                        <a:cubicBezTo>
                          <a:pt x="124" y="208"/>
                          <a:pt x="124" y="208"/>
                          <a:pt x="124" y="208"/>
                        </a:cubicBezTo>
                        <a:cubicBezTo>
                          <a:pt x="100" y="208"/>
                          <a:pt x="100" y="208"/>
                          <a:pt x="100" y="208"/>
                        </a:cubicBezTo>
                        <a:cubicBezTo>
                          <a:pt x="100" y="183"/>
                          <a:pt x="100" y="183"/>
                          <a:pt x="100" y="183"/>
                        </a:cubicBezTo>
                        <a:cubicBezTo>
                          <a:pt x="89" y="181"/>
                          <a:pt x="79" y="177"/>
                          <a:pt x="70" y="171"/>
                        </a:cubicBezTo>
                        <a:cubicBezTo>
                          <a:pt x="53" y="188"/>
                          <a:pt x="53" y="188"/>
                          <a:pt x="53" y="188"/>
                        </a:cubicBezTo>
                        <a:cubicBezTo>
                          <a:pt x="36" y="171"/>
                          <a:pt x="36" y="171"/>
                          <a:pt x="36" y="171"/>
                        </a:cubicBezTo>
                        <a:cubicBezTo>
                          <a:pt x="53" y="154"/>
                          <a:pt x="53" y="154"/>
                          <a:pt x="53" y="154"/>
                        </a:cubicBezTo>
                        <a:cubicBezTo>
                          <a:pt x="47" y="145"/>
                          <a:pt x="43" y="135"/>
                          <a:pt x="41" y="124"/>
                        </a:cubicBezTo>
                        <a:cubicBezTo>
                          <a:pt x="16" y="124"/>
                          <a:pt x="16" y="124"/>
                          <a:pt x="16" y="124"/>
                        </a:cubicBezTo>
                        <a:cubicBezTo>
                          <a:pt x="16" y="100"/>
                          <a:pt x="16" y="100"/>
                          <a:pt x="16" y="100"/>
                        </a:cubicBezTo>
                        <a:cubicBezTo>
                          <a:pt x="41" y="100"/>
                          <a:pt x="41" y="100"/>
                          <a:pt x="41" y="100"/>
                        </a:cubicBezTo>
                        <a:cubicBezTo>
                          <a:pt x="43" y="89"/>
                          <a:pt x="47" y="79"/>
                          <a:pt x="53" y="70"/>
                        </a:cubicBezTo>
                        <a:cubicBezTo>
                          <a:pt x="36" y="53"/>
                          <a:pt x="36" y="53"/>
                          <a:pt x="36" y="53"/>
                        </a:cubicBezTo>
                        <a:cubicBezTo>
                          <a:pt x="53" y="36"/>
                          <a:pt x="53" y="36"/>
                          <a:pt x="53" y="36"/>
                        </a:cubicBezTo>
                        <a:cubicBezTo>
                          <a:pt x="70" y="53"/>
                          <a:pt x="70" y="53"/>
                          <a:pt x="70" y="53"/>
                        </a:cubicBezTo>
                        <a:cubicBezTo>
                          <a:pt x="79" y="47"/>
                          <a:pt x="89" y="43"/>
                          <a:pt x="100" y="41"/>
                        </a:cubicBezTo>
                        <a:cubicBezTo>
                          <a:pt x="100" y="16"/>
                          <a:pt x="100" y="16"/>
                          <a:pt x="100" y="16"/>
                        </a:cubicBezTo>
                        <a:cubicBezTo>
                          <a:pt x="124" y="16"/>
                          <a:pt x="124" y="16"/>
                          <a:pt x="124" y="16"/>
                        </a:cubicBezTo>
                        <a:cubicBezTo>
                          <a:pt x="124" y="41"/>
                          <a:pt x="124" y="41"/>
                          <a:pt x="124" y="41"/>
                        </a:cubicBezTo>
                        <a:cubicBezTo>
                          <a:pt x="135" y="43"/>
                          <a:pt x="145" y="47"/>
                          <a:pt x="154" y="53"/>
                        </a:cubicBezTo>
                        <a:cubicBezTo>
                          <a:pt x="171" y="36"/>
                          <a:pt x="171" y="36"/>
                          <a:pt x="171" y="36"/>
                        </a:cubicBezTo>
                        <a:cubicBezTo>
                          <a:pt x="188" y="53"/>
                          <a:pt x="188" y="53"/>
                          <a:pt x="188" y="53"/>
                        </a:cubicBezTo>
                        <a:cubicBezTo>
                          <a:pt x="171" y="70"/>
                          <a:pt x="171" y="70"/>
                          <a:pt x="171" y="70"/>
                        </a:cubicBezTo>
                        <a:cubicBezTo>
                          <a:pt x="177" y="79"/>
                          <a:pt x="181" y="89"/>
                          <a:pt x="183" y="100"/>
                        </a:cubicBezTo>
                        <a:cubicBezTo>
                          <a:pt x="208" y="100"/>
                          <a:pt x="208" y="100"/>
                          <a:pt x="208" y="100"/>
                        </a:cubicBezTo>
                        <a:lnTo>
                          <a:pt x="208" y="124"/>
                        </a:lnTo>
                        <a:close/>
                        <a:moveTo>
                          <a:pt x="112" y="60"/>
                        </a:moveTo>
                        <a:cubicBezTo>
                          <a:pt x="83" y="60"/>
                          <a:pt x="60" y="83"/>
                          <a:pt x="60" y="112"/>
                        </a:cubicBezTo>
                        <a:cubicBezTo>
                          <a:pt x="60" y="141"/>
                          <a:pt x="83" y="164"/>
                          <a:pt x="112" y="164"/>
                        </a:cubicBezTo>
                        <a:cubicBezTo>
                          <a:pt x="141" y="164"/>
                          <a:pt x="164" y="141"/>
                          <a:pt x="164" y="112"/>
                        </a:cubicBezTo>
                        <a:cubicBezTo>
                          <a:pt x="164" y="83"/>
                          <a:pt x="141" y="60"/>
                          <a:pt x="112" y="60"/>
                        </a:cubicBezTo>
                        <a:moveTo>
                          <a:pt x="112" y="148"/>
                        </a:moveTo>
                        <a:cubicBezTo>
                          <a:pt x="92" y="148"/>
                          <a:pt x="76" y="132"/>
                          <a:pt x="76" y="112"/>
                        </a:cubicBezTo>
                        <a:cubicBezTo>
                          <a:pt x="76" y="92"/>
                          <a:pt x="92" y="76"/>
                          <a:pt x="112" y="76"/>
                        </a:cubicBezTo>
                        <a:cubicBezTo>
                          <a:pt x="132" y="76"/>
                          <a:pt x="148" y="92"/>
                          <a:pt x="148" y="112"/>
                        </a:cubicBezTo>
                        <a:cubicBezTo>
                          <a:pt x="148" y="132"/>
                          <a:pt x="132" y="148"/>
                          <a:pt x="112" y="148"/>
                        </a:cubicBezTo>
                      </a:path>
                    </a:pathLst>
                  </a:custGeom>
                  <a:solidFill>
                    <a:srgbClr val="002856"/>
                  </a:solidFill>
                  <a:ln>
                    <a:noFill/>
                  </a:ln>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endParaRPr>
                  </a:p>
                </p:txBody>
              </p:sp>
            </p:grpSp>
          </p:grpSp>
          <p:grpSp>
            <p:nvGrpSpPr>
              <p:cNvPr id="202" name="Group 201">
                <a:extLst>
                  <a:ext uri="{FF2B5EF4-FFF2-40B4-BE49-F238E27FC236}">
                    <a16:creationId xmlns:a16="http://schemas.microsoft.com/office/drawing/2014/main" xmlns="" id="{FEF8258D-77B9-472F-99CE-281B0E509720}"/>
                  </a:ext>
                </a:extLst>
              </p:cNvPr>
              <p:cNvGrpSpPr>
                <a:grpSpLocks noChangeAspect="1"/>
              </p:cNvGrpSpPr>
              <p:nvPr/>
            </p:nvGrpSpPr>
            <p:grpSpPr bwMode="gray">
              <a:xfrm flipH="1">
                <a:off x="7678751" y="1431695"/>
                <a:ext cx="419577" cy="548640"/>
                <a:chOff x="4550384" y="83663"/>
                <a:chExt cx="504300" cy="659423"/>
              </a:xfrm>
            </p:grpSpPr>
            <p:sp>
              <p:nvSpPr>
                <p:cNvPr id="209" name="Freeform 481">
                  <a:extLst>
                    <a:ext uri="{FF2B5EF4-FFF2-40B4-BE49-F238E27FC236}">
                      <a16:creationId xmlns:a16="http://schemas.microsoft.com/office/drawing/2014/main" xmlns="" id="{82B4D36C-A6DC-4CE6-84FC-A9CF724345E2}"/>
                    </a:ext>
                  </a:extLst>
                </p:cNvPr>
                <p:cNvSpPr>
                  <a:spLocks noEditPoints="1"/>
                </p:cNvSpPr>
                <p:nvPr/>
              </p:nvSpPr>
              <p:spPr bwMode="gray">
                <a:xfrm>
                  <a:off x="4550384" y="83663"/>
                  <a:ext cx="400050" cy="481013"/>
                </a:xfrm>
                <a:custGeom>
                  <a:avLst/>
                  <a:gdLst>
                    <a:gd name="T0" fmla="*/ 16 w 160"/>
                    <a:gd name="T1" fmla="*/ 116 h 192"/>
                    <a:gd name="T2" fmla="*/ 144 w 160"/>
                    <a:gd name="T3" fmla="*/ 116 h 192"/>
                    <a:gd name="T4" fmla="*/ 144 w 160"/>
                    <a:gd name="T5" fmla="*/ 192 h 192"/>
                    <a:gd name="T6" fmla="*/ 160 w 160"/>
                    <a:gd name="T7" fmla="*/ 192 h 192"/>
                    <a:gd name="T8" fmla="*/ 160 w 160"/>
                    <a:gd name="T9" fmla="*/ 100 h 192"/>
                    <a:gd name="T10" fmla="*/ 114 w 160"/>
                    <a:gd name="T11" fmla="*/ 100 h 192"/>
                    <a:gd name="T12" fmla="*/ 136 w 160"/>
                    <a:gd name="T13" fmla="*/ 56 h 192"/>
                    <a:gd name="T14" fmla="*/ 80 w 160"/>
                    <a:gd name="T15" fmla="*/ 0 h 192"/>
                    <a:gd name="T16" fmla="*/ 24 w 160"/>
                    <a:gd name="T17" fmla="*/ 56 h 192"/>
                    <a:gd name="T18" fmla="*/ 46 w 160"/>
                    <a:gd name="T19" fmla="*/ 100 h 192"/>
                    <a:gd name="T20" fmla="*/ 0 w 160"/>
                    <a:gd name="T21" fmla="*/ 100 h 192"/>
                    <a:gd name="T22" fmla="*/ 0 w 160"/>
                    <a:gd name="T23" fmla="*/ 192 h 192"/>
                    <a:gd name="T24" fmla="*/ 16 w 160"/>
                    <a:gd name="T25" fmla="*/ 192 h 192"/>
                    <a:gd name="T26" fmla="*/ 16 w 160"/>
                    <a:gd name="T27" fmla="*/ 116 h 192"/>
                    <a:gd name="T28" fmla="*/ 40 w 160"/>
                    <a:gd name="T29" fmla="*/ 56 h 192"/>
                    <a:gd name="T30" fmla="*/ 80 w 160"/>
                    <a:gd name="T31" fmla="*/ 16 h 192"/>
                    <a:gd name="T32" fmla="*/ 120 w 160"/>
                    <a:gd name="T33" fmla="*/ 56 h 192"/>
                    <a:gd name="T34" fmla="*/ 80 w 160"/>
                    <a:gd name="T35" fmla="*/ 96 h 192"/>
                    <a:gd name="T36" fmla="*/ 40 w 160"/>
                    <a:gd name="T37" fmla="*/ 5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92">
                      <a:moveTo>
                        <a:pt x="16" y="116"/>
                      </a:moveTo>
                      <a:cubicBezTo>
                        <a:pt x="144" y="116"/>
                        <a:pt x="144" y="116"/>
                        <a:pt x="144" y="116"/>
                      </a:cubicBezTo>
                      <a:cubicBezTo>
                        <a:pt x="144" y="192"/>
                        <a:pt x="144" y="192"/>
                        <a:pt x="144" y="192"/>
                      </a:cubicBezTo>
                      <a:cubicBezTo>
                        <a:pt x="160" y="192"/>
                        <a:pt x="160" y="192"/>
                        <a:pt x="160" y="192"/>
                      </a:cubicBezTo>
                      <a:cubicBezTo>
                        <a:pt x="160" y="100"/>
                        <a:pt x="160" y="100"/>
                        <a:pt x="160" y="100"/>
                      </a:cubicBezTo>
                      <a:cubicBezTo>
                        <a:pt x="114" y="100"/>
                        <a:pt x="114" y="100"/>
                        <a:pt x="114" y="100"/>
                      </a:cubicBezTo>
                      <a:cubicBezTo>
                        <a:pt x="127" y="90"/>
                        <a:pt x="136" y="74"/>
                        <a:pt x="136" y="56"/>
                      </a:cubicBezTo>
                      <a:cubicBezTo>
                        <a:pt x="136" y="25"/>
                        <a:pt x="111" y="0"/>
                        <a:pt x="80" y="0"/>
                      </a:cubicBezTo>
                      <a:cubicBezTo>
                        <a:pt x="49" y="0"/>
                        <a:pt x="24" y="25"/>
                        <a:pt x="24" y="56"/>
                      </a:cubicBezTo>
                      <a:cubicBezTo>
                        <a:pt x="24" y="74"/>
                        <a:pt x="33" y="90"/>
                        <a:pt x="46" y="100"/>
                      </a:cubicBezTo>
                      <a:cubicBezTo>
                        <a:pt x="0" y="100"/>
                        <a:pt x="0" y="100"/>
                        <a:pt x="0" y="100"/>
                      </a:cubicBezTo>
                      <a:cubicBezTo>
                        <a:pt x="0" y="192"/>
                        <a:pt x="0" y="192"/>
                        <a:pt x="0" y="192"/>
                      </a:cubicBezTo>
                      <a:cubicBezTo>
                        <a:pt x="16" y="192"/>
                        <a:pt x="16" y="192"/>
                        <a:pt x="16" y="192"/>
                      </a:cubicBezTo>
                      <a:lnTo>
                        <a:pt x="16" y="116"/>
                      </a:lnTo>
                      <a:close/>
                      <a:moveTo>
                        <a:pt x="40" y="56"/>
                      </a:moveTo>
                      <a:cubicBezTo>
                        <a:pt x="40" y="34"/>
                        <a:pt x="58" y="16"/>
                        <a:pt x="80" y="16"/>
                      </a:cubicBezTo>
                      <a:cubicBezTo>
                        <a:pt x="102" y="16"/>
                        <a:pt x="120" y="34"/>
                        <a:pt x="120" y="56"/>
                      </a:cubicBezTo>
                      <a:cubicBezTo>
                        <a:pt x="120" y="78"/>
                        <a:pt x="102" y="96"/>
                        <a:pt x="80" y="96"/>
                      </a:cubicBezTo>
                      <a:cubicBezTo>
                        <a:pt x="58" y="96"/>
                        <a:pt x="40" y="78"/>
                        <a:pt x="40" y="56"/>
                      </a:cubicBezTo>
                    </a:path>
                  </a:pathLst>
                </a:custGeom>
                <a:solidFill>
                  <a:srgbClr val="002856"/>
                </a:solidFill>
                <a:ln>
                  <a:noFill/>
                </a:ln>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endParaRPr>
                </a:p>
              </p:txBody>
            </p:sp>
            <p:grpSp>
              <p:nvGrpSpPr>
                <p:cNvPr id="210" name="Group 209">
                  <a:extLst>
                    <a:ext uri="{FF2B5EF4-FFF2-40B4-BE49-F238E27FC236}">
                      <a16:creationId xmlns:a16="http://schemas.microsoft.com/office/drawing/2014/main" xmlns="" id="{38B00EB0-D6FC-49F4-ACDC-08765FB1DA40}"/>
                    </a:ext>
                  </a:extLst>
                </p:cNvPr>
                <p:cNvGrpSpPr/>
                <p:nvPr/>
              </p:nvGrpSpPr>
              <p:grpSpPr bwMode="gray">
                <a:xfrm>
                  <a:off x="4887044" y="468766"/>
                  <a:ext cx="167640" cy="274320"/>
                  <a:chOff x="4887044" y="324569"/>
                  <a:chExt cx="167640" cy="274320"/>
                </a:xfrm>
              </p:grpSpPr>
              <p:sp>
                <p:nvSpPr>
                  <p:cNvPr id="211" name="Rectangle 210">
                    <a:extLst>
                      <a:ext uri="{FF2B5EF4-FFF2-40B4-BE49-F238E27FC236}">
                        <a16:creationId xmlns:a16="http://schemas.microsoft.com/office/drawing/2014/main" xmlns="" id="{9C73D906-E350-4B81-B0BE-5DF7328EEA9B}"/>
                      </a:ext>
                    </a:extLst>
                  </p:cNvPr>
                  <p:cNvSpPr/>
                  <p:nvPr/>
                </p:nvSpPr>
                <p:spPr bwMode="gray">
                  <a:xfrm>
                    <a:off x="4900163" y="329939"/>
                    <a:ext cx="141402" cy="245096"/>
                  </a:xfrm>
                  <a:prstGeom prst="rect">
                    <a:avLst/>
                  </a:prstGeom>
                  <a:solidFill>
                    <a:srgbClr val="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2400" b="0" i="0" u="none" strike="noStrike" kern="0" cap="none" spc="0" normalizeH="0" baseline="0" noProof="0" dirty="0" smtClean="0">
                      <a:ln>
                        <a:noFill/>
                      </a:ln>
                      <a:solidFill>
                        <a:srgbClr val="FFFFFF"/>
                      </a:solidFill>
                      <a:effectLst/>
                      <a:uLnTx/>
                      <a:uFillTx/>
                      <a:latin typeface="Arial"/>
                      <a:ea typeface="Arial Unicode MS"/>
                      <a:cs typeface="Arial Unicode MS"/>
                    </a:endParaRPr>
                  </a:p>
                </p:txBody>
              </p:sp>
              <p:pic>
                <p:nvPicPr>
                  <p:cNvPr id="212" name="Graphic 63">
                    <a:extLst>
                      <a:ext uri="{FF2B5EF4-FFF2-40B4-BE49-F238E27FC236}">
                        <a16:creationId xmlns:a16="http://schemas.microsoft.com/office/drawing/2014/main" xmlns="" id="{FB833410-F6AE-49DB-A7D0-88A04ADB5639}"/>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bwMode="gray">
                  <a:xfrm>
                    <a:off x="4887044" y="324569"/>
                    <a:ext cx="167640" cy="274320"/>
                  </a:xfrm>
                  <a:prstGeom prst="rect">
                    <a:avLst/>
                  </a:prstGeom>
                </p:spPr>
              </p:pic>
              <p:sp>
                <p:nvSpPr>
                  <p:cNvPr id="213" name="Freeform 418">
                    <a:extLst>
                      <a:ext uri="{FF2B5EF4-FFF2-40B4-BE49-F238E27FC236}">
                        <a16:creationId xmlns:a16="http://schemas.microsoft.com/office/drawing/2014/main" xmlns="" id="{76214E00-0441-4848-9EBC-A0CD2C33FEA8}"/>
                      </a:ext>
                    </a:extLst>
                  </p:cNvPr>
                  <p:cNvSpPr>
                    <a:spLocks noChangeAspect="1" noEditPoints="1"/>
                  </p:cNvSpPr>
                  <p:nvPr/>
                </p:nvSpPr>
                <p:spPr bwMode="gray">
                  <a:xfrm>
                    <a:off x="4916000" y="395078"/>
                    <a:ext cx="109728" cy="109728"/>
                  </a:xfrm>
                  <a:custGeom>
                    <a:avLst/>
                    <a:gdLst>
                      <a:gd name="T0" fmla="*/ 195 w 224"/>
                      <a:gd name="T1" fmla="*/ 84 h 224"/>
                      <a:gd name="T2" fmla="*/ 200 w 224"/>
                      <a:gd name="T3" fmla="*/ 64 h 224"/>
                      <a:gd name="T4" fmla="*/ 200 w 224"/>
                      <a:gd name="T5" fmla="*/ 41 h 224"/>
                      <a:gd name="T6" fmla="*/ 171 w 224"/>
                      <a:gd name="T7" fmla="*/ 13 h 224"/>
                      <a:gd name="T8" fmla="*/ 151 w 224"/>
                      <a:gd name="T9" fmla="*/ 33 h 224"/>
                      <a:gd name="T10" fmla="*/ 140 w 224"/>
                      <a:gd name="T11" fmla="*/ 16 h 224"/>
                      <a:gd name="T12" fmla="*/ 124 w 224"/>
                      <a:gd name="T13" fmla="*/ 0 h 224"/>
                      <a:gd name="T14" fmla="*/ 84 w 224"/>
                      <a:gd name="T15" fmla="*/ 0 h 224"/>
                      <a:gd name="T16" fmla="*/ 84 w 224"/>
                      <a:gd name="T17" fmla="*/ 29 h 224"/>
                      <a:gd name="T18" fmla="*/ 64 w 224"/>
                      <a:gd name="T19" fmla="*/ 24 h 224"/>
                      <a:gd name="T20" fmla="*/ 41 w 224"/>
                      <a:gd name="T21" fmla="*/ 24 h 224"/>
                      <a:gd name="T22" fmla="*/ 13 w 224"/>
                      <a:gd name="T23" fmla="*/ 53 h 224"/>
                      <a:gd name="T24" fmla="*/ 33 w 224"/>
                      <a:gd name="T25" fmla="*/ 73 h 224"/>
                      <a:gd name="T26" fmla="*/ 16 w 224"/>
                      <a:gd name="T27" fmla="*/ 84 h 224"/>
                      <a:gd name="T28" fmla="*/ 0 w 224"/>
                      <a:gd name="T29" fmla="*/ 100 h 224"/>
                      <a:gd name="T30" fmla="*/ 0 w 224"/>
                      <a:gd name="T31" fmla="*/ 140 h 224"/>
                      <a:gd name="T32" fmla="*/ 29 w 224"/>
                      <a:gd name="T33" fmla="*/ 140 h 224"/>
                      <a:gd name="T34" fmla="*/ 24 w 224"/>
                      <a:gd name="T35" fmla="*/ 160 h 224"/>
                      <a:gd name="T36" fmla="*/ 24 w 224"/>
                      <a:gd name="T37" fmla="*/ 183 h 224"/>
                      <a:gd name="T38" fmla="*/ 53 w 224"/>
                      <a:gd name="T39" fmla="*/ 211 h 224"/>
                      <a:gd name="T40" fmla="*/ 73 w 224"/>
                      <a:gd name="T41" fmla="*/ 191 h 224"/>
                      <a:gd name="T42" fmla="*/ 84 w 224"/>
                      <a:gd name="T43" fmla="*/ 208 h 224"/>
                      <a:gd name="T44" fmla="*/ 100 w 224"/>
                      <a:gd name="T45" fmla="*/ 224 h 224"/>
                      <a:gd name="T46" fmla="*/ 140 w 224"/>
                      <a:gd name="T47" fmla="*/ 224 h 224"/>
                      <a:gd name="T48" fmla="*/ 140 w 224"/>
                      <a:gd name="T49" fmla="*/ 195 h 224"/>
                      <a:gd name="T50" fmla="*/ 160 w 224"/>
                      <a:gd name="T51" fmla="*/ 200 h 224"/>
                      <a:gd name="T52" fmla="*/ 183 w 224"/>
                      <a:gd name="T53" fmla="*/ 200 h 224"/>
                      <a:gd name="T54" fmla="*/ 211 w 224"/>
                      <a:gd name="T55" fmla="*/ 171 h 224"/>
                      <a:gd name="T56" fmla="*/ 191 w 224"/>
                      <a:gd name="T57" fmla="*/ 151 h 224"/>
                      <a:gd name="T58" fmla="*/ 208 w 224"/>
                      <a:gd name="T59" fmla="*/ 140 h 224"/>
                      <a:gd name="T60" fmla="*/ 224 w 224"/>
                      <a:gd name="T61" fmla="*/ 124 h 224"/>
                      <a:gd name="T62" fmla="*/ 224 w 224"/>
                      <a:gd name="T63" fmla="*/ 84 h 224"/>
                      <a:gd name="T64" fmla="*/ 208 w 224"/>
                      <a:gd name="T65" fmla="*/ 124 h 224"/>
                      <a:gd name="T66" fmla="*/ 171 w 224"/>
                      <a:gd name="T67" fmla="*/ 154 h 224"/>
                      <a:gd name="T68" fmla="*/ 171 w 224"/>
                      <a:gd name="T69" fmla="*/ 188 h 224"/>
                      <a:gd name="T70" fmla="*/ 124 w 224"/>
                      <a:gd name="T71" fmla="*/ 183 h 224"/>
                      <a:gd name="T72" fmla="*/ 100 w 224"/>
                      <a:gd name="T73" fmla="*/ 208 h 224"/>
                      <a:gd name="T74" fmla="*/ 70 w 224"/>
                      <a:gd name="T75" fmla="*/ 171 h 224"/>
                      <a:gd name="T76" fmla="*/ 36 w 224"/>
                      <a:gd name="T77" fmla="*/ 171 h 224"/>
                      <a:gd name="T78" fmla="*/ 41 w 224"/>
                      <a:gd name="T79" fmla="*/ 124 h 224"/>
                      <a:gd name="T80" fmla="*/ 16 w 224"/>
                      <a:gd name="T81" fmla="*/ 100 h 224"/>
                      <a:gd name="T82" fmla="*/ 53 w 224"/>
                      <a:gd name="T83" fmla="*/ 70 h 224"/>
                      <a:gd name="T84" fmla="*/ 53 w 224"/>
                      <a:gd name="T85" fmla="*/ 36 h 224"/>
                      <a:gd name="T86" fmla="*/ 100 w 224"/>
                      <a:gd name="T87" fmla="*/ 41 h 224"/>
                      <a:gd name="T88" fmla="*/ 124 w 224"/>
                      <a:gd name="T89" fmla="*/ 16 h 224"/>
                      <a:gd name="T90" fmla="*/ 154 w 224"/>
                      <a:gd name="T91" fmla="*/ 53 h 224"/>
                      <a:gd name="T92" fmla="*/ 188 w 224"/>
                      <a:gd name="T93" fmla="*/ 53 h 224"/>
                      <a:gd name="T94" fmla="*/ 183 w 224"/>
                      <a:gd name="T95" fmla="*/ 100 h 224"/>
                      <a:gd name="T96" fmla="*/ 208 w 224"/>
                      <a:gd name="T97" fmla="*/ 124 h 224"/>
                      <a:gd name="T98" fmla="*/ 60 w 224"/>
                      <a:gd name="T99" fmla="*/ 112 h 224"/>
                      <a:gd name="T100" fmla="*/ 164 w 224"/>
                      <a:gd name="T101" fmla="*/ 112 h 224"/>
                      <a:gd name="T102" fmla="*/ 112 w 224"/>
                      <a:gd name="T103" fmla="*/ 148 h 224"/>
                      <a:gd name="T104" fmla="*/ 112 w 224"/>
                      <a:gd name="T105" fmla="*/ 76 h 224"/>
                      <a:gd name="T106" fmla="*/ 112 w 224"/>
                      <a:gd name="T107" fmla="*/ 14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4" h="224">
                        <a:moveTo>
                          <a:pt x="208" y="84"/>
                        </a:moveTo>
                        <a:cubicBezTo>
                          <a:pt x="195" y="84"/>
                          <a:pt x="195" y="84"/>
                          <a:pt x="195" y="84"/>
                        </a:cubicBezTo>
                        <a:cubicBezTo>
                          <a:pt x="194" y="80"/>
                          <a:pt x="193" y="76"/>
                          <a:pt x="191" y="73"/>
                        </a:cubicBezTo>
                        <a:cubicBezTo>
                          <a:pt x="200" y="64"/>
                          <a:pt x="200" y="64"/>
                          <a:pt x="200" y="64"/>
                        </a:cubicBezTo>
                        <a:cubicBezTo>
                          <a:pt x="211" y="53"/>
                          <a:pt x="211" y="53"/>
                          <a:pt x="211" y="53"/>
                        </a:cubicBezTo>
                        <a:cubicBezTo>
                          <a:pt x="200" y="41"/>
                          <a:pt x="200" y="41"/>
                          <a:pt x="200" y="41"/>
                        </a:cubicBezTo>
                        <a:cubicBezTo>
                          <a:pt x="183" y="24"/>
                          <a:pt x="183" y="24"/>
                          <a:pt x="183" y="24"/>
                        </a:cubicBezTo>
                        <a:cubicBezTo>
                          <a:pt x="171" y="13"/>
                          <a:pt x="171" y="13"/>
                          <a:pt x="171" y="13"/>
                        </a:cubicBezTo>
                        <a:cubicBezTo>
                          <a:pt x="160" y="24"/>
                          <a:pt x="160" y="24"/>
                          <a:pt x="160" y="24"/>
                        </a:cubicBezTo>
                        <a:cubicBezTo>
                          <a:pt x="151" y="33"/>
                          <a:pt x="151" y="33"/>
                          <a:pt x="151" y="33"/>
                        </a:cubicBezTo>
                        <a:cubicBezTo>
                          <a:pt x="148" y="31"/>
                          <a:pt x="144" y="30"/>
                          <a:pt x="140" y="29"/>
                        </a:cubicBezTo>
                        <a:cubicBezTo>
                          <a:pt x="140" y="16"/>
                          <a:pt x="140" y="16"/>
                          <a:pt x="140" y="16"/>
                        </a:cubicBezTo>
                        <a:cubicBezTo>
                          <a:pt x="140" y="0"/>
                          <a:pt x="140" y="0"/>
                          <a:pt x="140" y="0"/>
                        </a:cubicBezTo>
                        <a:cubicBezTo>
                          <a:pt x="124" y="0"/>
                          <a:pt x="124" y="0"/>
                          <a:pt x="124" y="0"/>
                        </a:cubicBezTo>
                        <a:cubicBezTo>
                          <a:pt x="100" y="0"/>
                          <a:pt x="100" y="0"/>
                          <a:pt x="100" y="0"/>
                        </a:cubicBezTo>
                        <a:cubicBezTo>
                          <a:pt x="84" y="0"/>
                          <a:pt x="84" y="0"/>
                          <a:pt x="84" y="0"/>
                        </a:cubicBezTo>
                        <a:cubicBezTo>
                          <a:pt x="84" y="16"/>
                          <a:pt x="84" y="16"/>
                          <a:pt x="84" y="16"/>
                        </a:cubicBezTo>
                        <a:cubicBezTo>
                          <a:pt x="84" y="29"/>
                          <a:pt x="84" y="29"/>
                          <a:pt x="84" y="29"/>
                        </a:cubicBezTo>
                        <a:cubicBezTo>
                          <a:pt x="80" y="30"/>
                          <a:pt x="76" y="31"/>
                          <a:pt x="73" y="33"/>
                        </a:cubicBezTo>
                        <a:cubicBezTo>
                          <a:pt x="64" y="24"/>
                          <a:pt x="64" y="24"/>
                          <a:pt x="64" y="24"/>
                        </a:cubicBezTo>
                        <a:cubicBezTo>
                          <a:pt x="53" y="13"/>
                          <a:pt x="53" y="13"/>
                          <a:pt x="53" y="13"/>
                        </a:cubicBezTo>
                        <a:cubicBezTo>
                          <a:pt x="41" y="24"/>
                          <a:pt x="41" y="24"/>
                          <a:pt x="41" y="24"/>
                        </a:cubicBezTo>
                        <a:cubicBezTo>
                          <a:pt x="24" y="41"/>
                          <a:pt x="24" y="41"/>
                          <a:pt x="24" y="41"/>
                        </a:cubicBezTo>
                        <a:cubicBezTo>
                          <a:pt x="13" y="53"/>
                          <a:pt x="13" y="53"/>
                          <a:pt x="13" y="53"/>
                        </a:cubicBezTo>
                        <a:cubicBezTo>
                          <a:pt x="24" y="64"/>
                          <a:pt x="24" y="64"/>
                          <a:pt x="24" y="64"/>
                        </a:cubicBezTo>
                        <a:cubicBezTo>
                          <a:pt x="33" y="73"/>
                          <a:pt x="33" y="73"/>
                          <a:pt x="33" y="73"/>
                        </a:cubicBezTo>
                        <a:cubicBezTo>
                          <a:pt x="31" y="76"/>
                          <a:pt x="30" y="80"/>
                          <a:pt x="29" y="84"/>
                        </a:cubicBezTo>
                        <a:cubicBezTo>
                          <a:pt x="16" y="84"/>
                          <a:pt x="16" y="84"/>
                          <a:pt x="16" y="84"/>
                        </a:cubicBezTo>
                        <a:cubicBezTo>
                          <a:pt x="0" y="84"/>
                          <a:pt x="0" y="84"/>
                          <a:pt x="0" y="84"/>
                        </a:cubicBezTo>
                        <a:cubicBezTo>
                          <a:pt x="0" y="100"/>
                          <a:pt x="0" y="100"/>
                          <a:pt x="0" y="100"/>
                        </a:cubicBezTo>
                        <a:cubicBezTo>
                          <a:pt x="0" y="124"/>
                          <a:pt x="0" y="124"/>
                          <a:pt x="0" y="124"/>
                        </a:cubicBezTo>
                        <a:cubicBezTo>
                          <a:pt x="0" y="140"/>
                          <a:pt x="0" y="140"/>
                          <a:pt x="0" y="140"/>
                        </a:cubicBezTo>
                        <a:cubicBezTo>
                          <a:pt x="16" y="140"/>
                          <a:pt x="16" y="140"/>
                          <a:pt x="16" y="140"/>
                        </a:cubicBezTo>
                        <a:cubicBezTo>
                          <a:pt x="29" y="140"/>
                          <a:pt x="29" y="140"/>
                          <a:pt x="29" y="140"/>
                        </a:cubicBezTo>
                        <a:cubicBezTo>
                          <a:pt x="30" y="144"/>
                          <a:pt x="31" y="148"/>
                          <a:pt x="33" y="151"/>
                        </a:cubicBezTo>
                        <a:cubicBezTo>
                          <a:pt x="24" y="160"/>
                          <a:pt x="24" y="160"/>
                          <a:pt x="24" y="160"/>
                        </a:cubicBezTo>
                        <a:cubicBezTo>
                          <a:pt x="13" y="171"/>
                          <a:pt x="13" y="171"/>
                          <a:pt x="13" y="171"/>
                        </a:cubicBezTo>
                        <a:cubicBezTo>
                          <a:pt x="24" y="183"/>
                          <a:pt x="24" y="183"/>
                          <a:pt x="24" y="183"/>
                        </a:cubicBezTo>
                        <a:cubicBezTo>
                          <a:pt x="41" y="200"/>
                          <a:pt x="41" y="200"/>
                          <a:pt x="41" y="200"/>
                        </a:cubicBezTo>
                        <a:cubicBezTo>
                          <a:pt x="53" y="211"/>
                          <a:pt x="53" y="211"/>
                          <a:pt x="53" y="211"/>
                        </a:cubicBezTo>
                        <a:cubicBezTo>
                          <a:pt x="64" y="200"/>
                          <a:pt x="64" y="200"/>
                          <a:pt x="64" y="200"/>
                        </a:cubicBezTo>
                        <a:cubicBezTo>
                          <a:pt x="73" y="191"/>
                          <a:pt x="73" y="191"/>
                          <a:pt x="73" y="191"/>
                        </a:cubicBezTo>
                        <a:cubicBezTo>
                          <a:pt x="76" y="193"/>
                          <a:pt x="80" y="194"/>
                          <a:pt x="84" y="195"/>
                        </a:cubicBezTo>
                        <a:cubicBezTo>
                          <a:pt x="84" y="208"/>
                          <a:pt x="84" y="208"/>
                          <a:pt x="84" y="208"/>
                        </a:cubicBezTo>
                        <a:cubicBezTo>
                          <a:pt x="84" y="224"/>
                          <a:pt x="84" y="224"/>
                          <a:pt x="84" y="224"/>
                        </a:cubicBezTo>
                        <a:cubicBezTo>
                          <a:pt x="100" y="224"/>
                          <a:pt x="100" y="224"/>
                          <a:pt x="100" y="224"/>
                        </a:cubicBezTo>
                        <a:cubicBezTo>
                          <a:pt x="124" y="224"/>
                          <a:pt x="124" y="224"/>
                          <a:pt x="124" y="224"/>
                        </a:cubicBezTo>
                        <a:cubicBezTo>
                          <a:pt x="140" y="224"/>
                          <a:pt x="140" y="224"/>
                          <a:pt x="140" y="224"/>
                        </a:cubicBezTo>
                        <a:cubicBezTo>
                          <a:pt x="140" y="208"/>
                          <a:pt x="140" y="208"/>
                          <a:pt x="140" y="208"/>
                        </a:cubicBezTo>
                        <a:cubicBezTo>
                          <a:pt x="140" y="195"/>
                          <a:pt x="140" y="195"/>
                          <a:pt x="140" y="195"/>
                        </a:cubicBezTo>
                        <a:cubicBezTo>
                          <a:pt x="144" y="194"/>
                          <a:pt x="148" y="193"/>
                          <a:pt x="151" y="191"/>
                        </a:cubicBezTo>
                        <a:cubicBezTo>
                          <a:pt x="160" y="200"/>
                          <a:pt x="160" y="200"/>
                          <a:pt x="160" y="200"/>
                        </a:cubicBezTo>
                        <a:cubicBezTo>
                          <a:pt x="171" y="211"/>
                          <a:pt x="171" y="211"/>
                          <a:pt x="171" y="211"/>
                        </a:cubicBezTo>
                        <a:cubicBezTo>
                          <a:pt x="183" y="200"/>
                          <a:pt x="183" y="200"/>
                          <a:pt x="183" y="200"/>
                        </a:cubicBezTo>
                        <a:cubicBezTo>
                          <a:pt x="200" y="183"/>
                          <a:pt x="200" y="183"/>
                          <a:pt x="200" y="183"/>
                        </a:cubicBezTo>
                        <a:cubicBezTo>
                          <a:pt x="211" y="171"/>
                          <a:pt x="211" y="171"/>
                          <a:pt x="211" y="171"/>
                        </a:cubicBezTo>
                        <a:cubicBezTo>
                          <a:pt x="200" y="160"/>
                          <a:pt x="200" y="160"/>
                          <a:pt x="200" y="160"/>
                        </a:cubicBezTo>
                        <a:cubicBezTo>
                          <a:pt x="191" y="151"/>
                          <a:pt x="191" y="151"/>
                          <a:pt x="191" y="151"/>
                        </a:cubicBezTo>
                        <a:cubicBezTo>
                          <a:pt x="193" y="148"/>
                          <a:pt x="194" y="144"/>
                          <a:pt x="195" y="140"/>
                        </a:cubicBezTo>
                        <a:cubicBezTo>
                          <a:pt x="208" y="140"/>
                          <a:pt x="208" y="140"/>
                          <a:pt x="208" y="140"/>
                        </a:cubicBezTo>
                        <a:cubicBezTo>
                          <a:pt x="224" y="140"/>
                          <a:pt x="224" y="140"/>
                          <a:pt x="224" y="140"/>
                        </a:cubicBezTo>
                        <a:cubicBezTo>
                          <a:pt x="224" y="124"/>
                          <a:pt x="224" y="124"/>
                          <a:pt x="224" y="124"/>
                        </a:cubicBezTo>
                        <a:cubicBezTo>
                          <a:pt x="224" y="100"/>
                          <a:pt x="224" y="100"/>
                          <a:pt x="224" y="100"/>
                        </a:cubicBezTo>
                        <a:cubicBezTo>
                          <a:pt x="224" y="84"/>
                          <a:pt x="224" y="84"/>
                          <a:pt x="224" y="84"/>
                        </a:cubicBezTo>
                        <a:lnTo>
                          <a:pt x="208" y="84"/>
                        </a:lnTo>
                        <a:close/>
                        <a:moveTo>
                          <a:pt x="208" y="124"/>
                        </a:moveTo>
                        <a:cubicBezTo>
                          <a:pt x="183" y="124"/>
                          <a:pt x="183" y="124"/>
                          <a:pt x="183" y="124"/>
                        </a:cubicBezTo>
                        <a:cubicBezTo>
                          <a:pt x="181" y="135"/>
                          <a:pt x="177" y="145"/>
                          <a:pt x="171" y="154"/>
                        </a:cubicBezTo>
                        <a:cubicBezTo>
                          <a:pt x="188" y="171"/>
                          <a:pt x="188" y="171"/>
                          <a:pt x="188" y="171"/>
                        </a:cubicBezTo>
                        <a:cubicBezTo>
                          <a:pt x="171" y="188"/>
                          <a:pt x="171" y="188"/>
                          <a:pt x="171" y="188"/>
                        </a:cubicBezTo>
                        <a:cubicBezTo>
                          <a:pt x="154" y="171"/>
                          <a:pt x="154" y="171"/>
                          <a:pt x="154" y="171"/>
                        </a:cubicBezTo>
                        <a:cubicBezTo>
                          <a:pt x="145" y="177"/>
                          <a:pt x="135" y="181"/>
                          <a:pt x="124" y="183"/>
                        </a:cubicBezTo>
                        <a:cubicBezTo>
                          <a:pt x="124" y="208"/>
                          <a:pt x="124" y="208"/>
                          <a:pt x="124" y="208"/>
                        </a:cubicBezTo>
                        <a:cubicBezTo>
                          <a:pt x="100" y="208"/>
                          <a:pt x="100" y="208"/>
                          <a:pt x="100" y="208"/>
                        </a:cubicBezTo>
                        <a:cubicBezTo>
                          <a:pt x="100" y="183"/>
                          <a:pt x="100" y="183"/>
                          <a:pt x="100" y="183"/>
                        </a:cubicBezTo>
                        <a:cubicBezTo>
                          <a:pt x="89" y="181"/>
                          <a:pt x="79" y="177"/>
                          <a:pt x="70" y="171"/>
                        </a:cubicBezTo>
                        <a:cubicBezTo>
                          <a:pt x="53" y="188"/>
                          <a:pt x="53" y="188"/>
                          <a:pt x="53" y="188"/>
                        </a:cubicBezTo>
                        <a:cubicBezTo>
                          <a:pt x="36" y="171"/>
                          <a:pt x="36" y="171"/>
                          <a:pt x="36" y="171"/>
                        </a:cubicBezTo>
                        <a:cubicBezTo>
                          <a:pt x="53" y="154"/>
                          <a:pt x="53" y="154"/>
                          <a:pt x="53" y="154"/>
                        </a:cubicBezTo>
                        <a:cubicBezTo>
                          <a:pt x="47" y="145"/>
                          <a:pt x="43" y="135"/>
                          <a:pt x="41" y="124"/>
                        </a:cubicBezTo>
                        <a:cubicBezTo>
                          <a:pt x="16" y="124"/>
                          <a:pt x="16" y="124"/>
                          <a:pt x="16" y="124"/>
                        </a:cubicBezTo>
                        <a:cubicBezTo>
                          <a:pt x="16" y="100"/>
                          <a:pt x="16" y="100"/>
                          <a:pt x="16" y="100"/>
                        </a:cubicBezTo>
                        <a:cubicBezTo>
                          <a:pt x="41" y="100"/>
                          <a:pt x="41" y="100"/>
                          <a:pt x="41" y="100"/>
                        </a:cubicBezTo>
                        <a:cubicBezTo>
                          <a:pt x="43" y="89"/>
                          <a:pt x="47" y="79"/>
                          <a:pt x="53" y="70"/>
                        </a:cubicBezTo>
                        <a:cubicBezTo>
                          <a:pt x="36" y="53"/>
                          <a:pt x="36" y="53"/>
                          <a:pt x="36" y="53"/>
                        </a:cubicBezTo>
                        <a:cubicBezTo>
                          <a:pt x="53" y="36"/>
                          <a:pt x="53" y="36"/>
                          <a:pt x="53" y="36"/>
                        </a:cubicBezTo>
                        <a:cubicBezTo>
                          <a:pt x="70" y="53"/>
                          <a:pt x="70" y="53"/>
                          <a:pt x="70" y="53"/>
                        </a:cubicBezTo>
                        <a:cubicBezTo>
                          <a:pt x="79" y="47"/>
                          <a:pt x="89" y="43"/>
                          <a:pt x="100" y="41"/>
                        </a:cubicBezTo>
                        <a:cubicBezTo>
                          <a:pt x="100" y="16"/>
                          <a:pt x="100" y="16"/>
                          <a:pt x="100" y="16"/>
                        </a:cubicBezTo>
                        <a:cubicBezTo>
                          <a:pt x="124" y="16"/>
                          <a:pt x="124" y="16"/>
                          <a:pt x="124" y="16"/>
                        </a:cubicBezTo>
                        <a:cubicBezTo>
                          <a:pt x="124" y="41"/>
                          <a:pt x="124" y="41"/>
                          <a:pt x="124" y="41"/>
                        </a:cubicBezTo>
                        <a:cubicBezTo>
                          <a:pt x="135" y="43"/>
                          <a:pt x="145" y="47"/>
                          <a:pt x="154" y="53"/>
                        </a:cubicBezTo>
                        <a:cubicBezTo>
                          <a:pt x="171" y="36"/>
                          <a:pt x="171" y="36"/>
                          <a:pt x="171" y="36"/>
                        </a:cubicBezTo>
                        <a:cubicBezTo>
                          <a:pt x="188" y="53"/>
                          <a:pt x="188" y="53"/>
                          <a:pt x="188" y="53"/>
                        </a:cubicBezTo>
                        <a:cubicBezTo>
                          <a:pt x="171" y="70"/>
                          <a:pt x="171" y="70"/>
                          <a:pt x="171" y="70"/>
                        </a:cubicBezTo>
                        <a:cubicBezTo>
                          <a:pt x="177" y="79"/>
                          <a:pt x="181" y="89"/>
                          <a:pt x="183" y="100"/>
                        </a:cubicBezTo>
                        <a:cubicBezTo>
                          <a:pt x="208" y="100"/>
                          <a:pt x="208" y="100"/>
                          <a:pt x="208" y="100"/>
                        </a:cubicBezTo>
                        <a:lnTo>
                          <a:pt x="208" y="124"/>
                        </a:lnTo>
                        <a:close/>
                        <a:moveTo>
                          <a:pt x="112" y="60"/>
                        </a:moveTo>
                        <a:cubicBezTo>
                          <a:pt x="83" y="60"/>
                          <a:pt x="60" y="83"/>
                          <a:pt x="60" y="112"/>
                        </a:cubicBezTo>
                        <a:cubicBezTo>
                          <a:pt x="60" y="141"/>
                          <a:pt x="83" y="164"/>
                          <a:pt x="112" y="164"/>
                        </a:cubicBezTo>
                        <a:cubicBezTo>
                          <a:pt x="141" y="164"/>
                          <a:pt x="164" y="141"/>
                          <a:pt x="164" y="112"/>
                        </a:cubicBezTo>
                        <a:cubicBezTo>
                          <a:pt x="164" y="83"/>
                          <a:pt x="141" y="60"/>
                          <a:pt x="112" y="60"/>
                        </a:cubicBezTo>
                        <a:moveTo>
                          <a:pt x="112" y="148"/>
                        </a:moveTo>
                        <a:cubicBezTo>
                          <a:pt x="92" y="148"/>
                          <a:pt x="76" y="132"/>
                          <a:pt x="76" y="112"/>
                        </a:cubicBezTo>
                        <a:cubicBezTo>
                          <a:pt x="76" y="92"/>
                          <a:pt x="92" y="76"/>
                          <a:pt x="112" y="76"/>
                        </a:cubicBezTo>
                        <a:cubicBezTo>
                          <a:pt x="132" y="76"/>
                          <a:pt x="148" y="92"/>
                          <a:pt x="148" y="112"/>
                        </a:cubicBezTo>
                        <a:cubicBezTo>
                          <a:pt x="148" y="132"/>
                          <a:pt x="132" y="148"/>
                          <a:pt x="112" y="148"/>
                        </a:cubicBezTo>
                      </a:path>
                    </a:pathLst>
                  </a:custGeom>
                  <a:solidFill>
                    <a:srgbClr val="002856"/>
                  </a:solidFill>
                  <a:ln>
                    <a:noFill/>
                  </a:ln>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endParaRPr>
                  </a:p>
                </p:txBody>
              </p:sp>
            </p:grpSp>
          </p:grpSp>
          <p:grpSp>
            <p:nvGrpSpPr>
              <p:cNvPr id="203" name="Group 202">
                <a:extLst>
                  <a:ext uri="{FF2B5EF4-FFF2-40B4-BE49-F238E27FC236}">
                    <a16:creationId xmlns:a16="http://schemas.microsoft.com/office/drawing/2014/main" xmlns="" id="{B22CE95D-9496-4096-B64D-2D7F580AB1DD}"/>
                  </a:ext>
                </a:extLst>
              </p:cNvPr>
              <p:cNvGrpSpPr>
                <a:grpSpLocks noChangeAspect="1"/>
              </p:cNvGrpSpPr>
              <p:nvPr/>
            </p:nvGrpSpPr>
            <p:grpSpPr bwMode="gray">
              <a:xfrm>
                <a:off x="4096568" y="1431695"/>
                <a:ext cx="592365" cy="548640"/>
                <a:chOff x="3758533" y="83663"/>
                <a:chExt cx="711977" cy="659423"/>
              </a:xfrm>
            </p:grpSpPr>
            <p:sp>
              <p:nvSpPr>
                <p:cNvPr id="204" name="Freeform 481">
                  <a:extLst>
                    <a:ext uri="{FF2B5EF4-FFF2-40B4-BE49-F238E27FC236}">
                      <a16:creationId xmlns:a16="http://schemas.microsoft.com/office/drawing/2014/main" xmlns="" id="{E89CF60E-CA57-4DB4-B659-81A47961D6B2}"/>
                    </a:ext>
                  </a:extLst>
                </p:cNvPr>
                <p:cNvSpPr>
                  <a:spLocks noEditPoints="1"/>
                </p:cNvSpPr>
                <p:nvPr/>
              </p:nvSpPr>
              <p:spPr bwMode="gray">
                <a:xfrm>
                  <a:off x="3758533" y="83663"/>
                  <a:ext cx="400050" cy="481013"/>
                </a:xfrm>
                <a:custGeom>
                  <a:avLst/>
                  <a:gdLst>
                    <a:gd name="T0" fmla="*/ 16 w 160"/>
                    <a:gd name="T1" fmla="*/ 116 h 192"/>
                    <a:gd name="T2" fmla="*/ 144 w 160"/>
                    <a:gd name="T3" fmla="*/ 116 h 192"/>
                    <a:gd name="T4" fmla="*/ 144 w 160"/>
                    <a:gd name="T5" fmla="*/ 192 h 192"/>
                    <a:gd name="T6" fmla="*/ 160 w 160"/>
                    <a:gd name="T7" fmla="*/ 192 h 192"/>
                    <a:gd name="T8" fmla="*/ 160 w 160"/>
                    <a:gd name="T9" fmla="*/ 100 h 192"/>
                    <a:gd name="T10" fmla="*/ 114 w 160"/>
                    <a:gd name="T11" fmla="*/ 100 h 192"/>
                    <a:gd name="T12" fmla="*/ 136 w 160"/>
                    <a:gd name="T13" fmla="*/ 56 h 192"/>
                    <a:gd name="T14" fmla="*/ 80 w 160"/>
                    <a:gd name="T15" fmla="*/ 0 h 192"/>
                    <a:gd name="T16" fmla="*/ 24 w 160"/>
                    <a:gd name="T17" fmla="*/ 56 h 192"/>
                    <a:gd name="T18" fmla="*/ 46 w 160"/>
                    <a:gd name="T19" fmla="*/ 100 h 192"/>
                    <a:gd name="T20" fmla="*/ 0 w 160"/>
                    <a:gd name="T21" fmla="*/ 100 h 192"/>
                    <a:gd name="T22" fmla="*/ 0 w 160"/>
                    <a:gd name="T23" fmla="*/ 192 h 192"/>
                    <a:gd name="T24" fmla="*/ 16 w 160"/>
                    <a:gd name="T25" fmla="*/ 192 h 192"/>
                    <a:gd name="T26" fmla="*/ 16 w 160"/>
                    <a:gd name="T27" fmla="*/ 116 h 192"/>
                    <a:gd name="T28" fmla="*/ 40 w 160"/>
                    <a:gd name="T29" fmla="*/ 56 h 192"/>
                    <a:gd name="T30" fmla="*/ 80 w 160"/>
                    <a:gd name="T31" fmla="*/ 16 h 192"/>
                    <a:gd name="T32" fmla="*/ 120 w 160"/>
                    <a:gd name="T33" fmla="*/ 56 h 192"/>
                    <a:gd name="T34" fmla="*/ 80 w 160"/>
                    <a:gd name="T35" fmla="*/ 96 h 192"/>
                    <a:gd name="T36" fmla="*/ 40 w 160"/>
                    <a:gd name="T37" fmla="*/ 5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92">
                      <a:moveTo>
                        <a:pt x="16" y="116"/>
                      </a:moveTo>
                      <a:cubicBezTo>
                        <a:pt x="144" y="116"/>
                        <a:pt x="144" y="116"/>
                        <a:pt x="144" y="116"/>
                      </a:cubicBezTo>
                      <a:cubicBezTo>
                        <a:pt x="144" y="192"/>
                        <a:pt x="144" y="192"/>
                        <a:pt x="144" y="192"/>
                      </a:cubicBezTo>
                      <a:cubicBezTo>
                        <a:pt x="160" y="192"/>
                        <a:pt x="160" y="192"/>
                        <a:pt x="160" y="192"/>
                      </a:cubicBezTo>
                      <a:cubicBezTo>
                        <a:pt x="160" y="100"/>
                        <a:pt x="160" y="100"/>
                        <a:pt x="160" y="100"/>
                      </a:cubicBezTo>
                      <a:cubicBezTo>
                        <a:pt x="114" y="100"/>
                        <a:pt x="114" y="100"/>
                        <a:pt x="114" y="100"/>
                      </a:cubicBezTo>
                      <a:cubicBezTo>
                        <a:pt x="127" y="90"/>
                        <a:pt x="136" y="74"/>
                        <a:pt x="136" y="56"/>
                      </a:cubicBezTo>
                      <a:cubicBezTo>
                        <a:pt x="136" y="25"/>
                        <a:pt x="111" y="0"/>
                        <a:pt x="80" y="0"/>
                      </a:cubicBezTo>
                      <a:cubicBezTo>
                        <a:pt x="49" y="0"/>
                        <a:pt x="24" y="25"/>
                        <a:pt x="24" y="56"/>
                      </a:cubicBezTo>
                      <a:cubicBezTo>
                        <a:pt x="24" y="74"/>
                        <a:pt x="33" y="90"/>
                        <a:pt x="46" y="100"/>
                      </a:cubicBezTo>
                      <a:cubicBezTo>
                        <a:pt x="0" y="100"/>
                        <a:pt x="0" y="100"/>
                        <a:pt x="0" y="100"/>
                      </a:cubicBezTo>
                      <a:cubicBezTo>
                        <a:pt x="0" y="192"/>
                        <a:pt x="0" y="192"/>
                        <a:pt x="0" y="192"/>
                      </a:cubicBezTo>
                      <a:cubicBezTo>
                        <a:pt x="16" y="192"/>
                        <a:pt x="16" y="192"/>
                        <a:pt x="16" y="192"/>
                      </a:cubicBezTo>
                      <a:lnTo>
                        <a:pt x="16" y="116"/>
                      </a:lnTo>
                      <a:close/>
                      <a:moveTo>
                        <a:pt x="40" y="56"/>
                      </a:moveTo>
                      <a:cubicBezTo>
                        <a:pt x="40" y="34"/>
                        <a:pt x="58" y="16"/>
                        <a:pt x="80" y="16"/>
                      </a:cubicBezTo>
                      <a:cubicBezTo>
                        <a:pt x="102" y="16"/>
                        <a:pt x="120" y="34"/>
                        <a:pt x="120" y="56"/>
                      </a:cubicBezTo>
                      <a:cubicBezTo>
                        <a:pt x="120" y="78"/>
                        <a:pt x="102" y="96"/>
                        <a:pt x="80" y="96"/>
                      </a:cubicBezTo>
                      <a:cubicBezTo>
                        <a:pt x="58" y="96"/>
                        <a:pt x="40" y="78"/>
                        <a:pt x="40" y="56"/>
                      </a:cubicBezTo>
                    </a:path>
                  </a:pathLst>
                </a:custGeom>
                <a:solidFill>
                  <a:srgbClr val="002856"/>
                </a:solidFill>
                <a:ln>
                  <a:noFill/>
                </a:ln>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endParaRPr>
                </a:p>
              </p:txBody>
            </p:sp>
            <p:grpSp>
              <p:nvGrpSpPr>
                <p:cNvPr id="205" name="Group 204">
                  <a:extLst>
                    <a:ext uri="{FF2B5EF4-FFF2-40B4-BE49-F238E27FC236}">
                      <a16:creationId xmlns:a16="http://schemas.microsoft.com/office/drawing/2014/main" xmlns="" id="{6B0FFA9A-6DCE-4CEF-AB76-AAC8FFADBDED}"/>
                    </a:ext>
                  </a:extLst>
                </p:cNvPr>
                <p:cNvGrpSpPr/>
                <p:nvPr/>
              </p:nvGrpSpPr>
              <p:grpSpPr bwMode="gray">
                <a:xfrm>
                  <a:off x="4013310" y="438286"/>
                  <a:ext cx="457200" cy="304800"/>
                  <a:chOff x="4069870" y="329959"/>
                  <a:chExt cx="457200" cy="304800"/>
                </a:xfrm>
              </p:grpSpPr>
              <p:pic>
                <p:nvPicPr>
                  <p:cNvPr id="206" name="Graphic 57">
                    <a:extLst>
                      <a:ext uri="{FF2B5EF4-FFF2-40B4-BE49-F238E27FC236}">
                        <a16:creationId xmlns:a16="http://schemas.microsoft.com/office/drawing/2014/main" xmlns="" id="{FF1C1119-B3E5-477A-AB81-4103A344E817}"/>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bwMode="gray">
                  <a:xfrm>
                    <a:off x="4069870" y="329959"/>
                    <a:ext cx="457200" cy="304800"/>
                  </a:xfrm>
                  <a:prstGeom prst="rect">
                    <a:avLst/>
                  </a:prstGeom>
                </p:spPr>
              </p:pic>
              <p:sp>
                <p:nvSpPr>
                  <p:cNvPr id="207" name="Rectangle 206">
                    <a:extLst>
                      <a:ext uri="{FF2B5EF4-FFF2-40B4-BE49-F238E27FC236}">
                        <a16:creationId xmlns:a16="http://schemas.microsoft.com/office/drawing/2014/main" xmlns="" id="{2EE8386B-366F-42D7-A557-8CFB6D52553A}"/>
                      </a:ext>
                    </a:extLst>
                  </p:cNvPr>
                  <p:cNvSpPr/>
                  <p:nvPr/>
                </p:nvSpPr>
                <p:spPr bwMode="gray">
                  <a:xfrm>
                    <a:off x="4160921" y="357390"/>
                    <a:ext cx="279030" cy="185083"/>
                  </a:xfrm>
                  <a:prstGeom prst="rect">
                    <a:avLst/>
                  </a:prstGeom>
                  <a:solidFill>
                    <a:srgbClr val="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2400" b="0" i="0" u="none" strike="noStrike" kern="0" cap="none" spc="0" normalizeH="0" baseline="0" noProof="0" dirty="0" smtClean="0">
                      <a:ln>
                        <a:noFill/>
                      </a:ln>
                      <a:solidFill>
                        <a:srgbClr val="FFFFFF"/>
                      </a:solidFill>
                      <a:effectLst/>
                      <a:uLnTx/>
                      <a:uFillTx/>
                      <a:latin typeface="Arial"/>
                      <a:ea typeface="Arial Unicode MS"/>
                      <a:cs typeface="Arial Unicode MS"/>
                    </a:endParaRPr>
                  </a:p>
                </p:txBody>
              </p:sp>
              <p:sp>
                <p:nvSpPr>
                  <p:cNvPr id="208" name="Freeform 418">
                    <a:extLst>
                      <a:ext uri="{FF2B5EF4-FFF2-40B4-BE49-F238E27FC236}">
                        <a16:creationId xmlns:a16="http://schemas.microsoft.com/office/drawing/2014/main" xmlns="" id="{108BBC3D-C414-4305-9DD4-065A5BF7D750}"/>
                      </a:ext>
                    </a:extLst>
                  </p:cNvPr>
                  <p:cNvSpPr>
                    <a:spLocks noChangeAspect="1" noEditPoints="1"/>
                  </p:cNvSpPr>
                  <p:nvPr/>
                </p:nvSpPr>
                <p:spPr bwMode="gray">
                  <a:xfrm>
                    <a:off x="4229890" y="376225"/>
                    <a:ext cx="137160" cy="137160"/>
                  </a:xfrm>
                  <a:custGeom>
                    <a:avLst/>
                    <a:gdLst>
                      <a:gd name="T0" fmla="*/ 195 w 224"/>
                      <a:gd name="T1" fmla="*/ 84 h 224"/>
                      <a:gd name="T2" fmla="*/ 200 w 224"/>
                      <a:gd name="T3" fmla="*/ 64 h 224"/>
                      <a:gd name="T4" fmla="*/ 200 w 224"/>
                      <a:gd name="T5" fmla="*/ 41 h 224"/>
                      <a:gd name="T6" fmla="*/ 171 w 224"/>
                      <a:gd name="T7" fmla="*/ 13 h 224"/>
                      <a:gd name="T8" fmla="*/ 151 w 224"/>
                      <a:gd name="T9" fmla="*/ 33 h 224"/>
                      <a:gd name="T10" fmla="*/ 140 w 224"/>
                      <a:gd name="T11" fmla="*/ 16 h 224"/>
                      <a:gd name="T12" fmla="*/ 124 w 224"/>
                      <a:gd name="T13" fmla="*/ 0 h 224"/>
                      <a:gd name="T14" fmla="*/ 84 w 224"/>
                      <a:gd name="T15" fmla="*/ 0 h 224"/>
                      <a:gd name="T16" fmla="*/ 84 w 224"/>
                      <a:gd name="T17" fmla="*/ 29 h 224"/>
                      <a:gd name="T18" fmla="*/ 64 w 224"/>
                      <a:gd name="T19" fmla="*/ 24 h 224"/>
                      <a:gd name="T20" fmla="*/ 41 w 224"/>
                      <a:gd name="T21" fmla="*/ 24 h 224"/>
                      <a:gd name="T22" fmla="*/ 13 w 224"/>
                      <a:gd name="T23" fmla="*/ 53 h 224"/>
                      <a:gd name="T24" fmla="*/ 33 w 224"/>
                      <a:gd name="T25" fmla="*/ 73 h 224"/>
                      <a:gd name="T26" fmla="*/ 16 w 224"/>
                      <a:gd name="T27" fmla="*/ 84 h 224"/>
                      <a:gd name="T28" fmla="*/ 0 w 224"/>
                      <a:gd name="T29" fmla="*/ 100 h 224"/>
                      <a:gd name="T30" fmla="*/ 0 w 224"/>
                      <a:gd name="T31" fmla="*/ 140 h 224"/>
                      <a:gd name="T32" fmla="*/ 29 w 224"/>
                      <a:gd name="T33" fmla="*/ 140 h 224"/>
                      <a:gd name="T34" fmla="*/ 24 w 224"/>
                      <a:gd name="T35" fmla="*/ 160 h 224"/>
                      <a:gd name="T36" fmla="*/ 24 w 224"/>
                      <a:gd name="T37" fmla="*/ 183 h 224"/>
                      <a:gd name="T38" fmla="*/ 53 w 224"/>
                      <a:gd name="T39" fmla="*/ 211 h 224"/>
                      <a:gd name="T40" fmla="*/ 73 w 224"/>
                      <a:gd name="T41" fmla="*/ 191 h 224"/>
                      <a:gd name="T42" fmla="*/ 84 w 224"/>
                      <a:gd name="T43" fmla="*/ 208 h 224"/>
                      <a:gd name="T44" fmla="*/ 100 w 224"/>
                      <a:gd name="T45" fmla="*/ 224 h 224"/>
                      <a:gd name="T46" fmla="*/ 140 w 224"/>
                      <a:gd name="T47" fmla="*/ 224 h 224"/>
                      <a:gd name="T48" fmla="*/ 140 w 224"/>
                      <a:gd name="T49" fmla="*/ 195 h 224"/>
                      <a:gd name="T50" fmla="*/ 160 w 224"/>
                      <a:gd name="T51" fmla="*/ 200 h 224"/>
                      <a:gd name="T52" fmla="*/ 183 w 224"/>
                      <a:gd name="T53" fmla="*/ 200 h 224"/>
                      <a:gd name="T54" fmla="*/ 211 w 224"/>
                      <a:gd name="T55" fmla="*/ 171 h 224"/>
                      <a:gd name="T56" fmla="*/ 191 w 224"/>
                      <a:gd name="T57" fmla="*/ 151 h 224"/>
                      <a:gd name="T58" fmla="*/ 208 w 224"/>
                      <a:gd name="T59" fmla="*/ 140 h 224"/>
                      <a:gd name="T60" fmla="*/ 224 w 224"/>
                      <a:gd name="T61" fmla="*/ 124 h 224"/>
                      <a:gd name="T62" fmla="*/ 224 w 224"/>
                      <a:gd name="T63" fmla="*/ 84 h 224"/>
                      <a:gd name="T64" fmla="*/ 208 w 224"/>
                      <a:gd name="T65" fmla="*/ 124 h 224"/>
                      <a:gd name="T66" fmla="*/ 171 w 224"/>
                      <a:gd name="T67" fmla="*/ 154 h 224"/>
                      <a:gd name="T68" fmla="*/ 171 w 224"/>
                      <a:gd name="T69" fmla="*/ 188 h 224"/>
                      <a:gd name="T70" fmla="*/ 124 w 224"/>
                      <a:gd name="T71" fmla="*/ 183 h 224"/>
                      <a:gd name="T72" fmla="*/ 100 w 224"/>
                      <a:gd name="T73" fmla="*/ 208 h 224"/>
                      <a:gd name="T74" fmla="*/ 70 w 224"/>
                      <a:gd name="T75" fmla="*/ 171 h 224"/>
                      <a:gd name="T76" fmla="*/ 36 w 224"/>
                      <a:gd name="T77" fmla="*/ 171 h 224"/>
                      <a:gd name="T78" fmla="*/ 41 w 224"/>
                      <a:gd name="T79" fmla="*/ 124 h 224"/>
                      <a:gd name="T80" fmla="*/ 16 w 224"/>
                      <a:gd name="T81" fmla="*/ 100 h 224"/>
                      <a:gd name="T82" fmla="*/ 53 w 224"/>
                      <a:gd name="T83" fmla="*/ 70 h 224"/>
                      <a:gd name="T84" fmla="*/ 53 w 224"/>
                      <a:gd name="T85" fmla="*/ 36 h 224"/>
                      <a:gd name="T86" fmla="*/ 100 w 224"/>
                      <a:gd name="T87" fmla="*/ 41 h 224"/>
                      <a:gd name="T88" fmla="*/ 124 w 224"/>
                      <a:gd name="T89" fmla="*/ 16 h 224"/>
                      <a:gd name="T90" fmla="*/ 154 w 224"/>
                      <a:gd name="T91" fmla="*/ 53 h 224"/>
                      <a:gd name="T92" fmla="*/ 188 w 224"/>
                      <a:gd name="T93" fmla="*/ 53 h 224"/>
                      <a:gd name="T94" fmla="*/ 183 w 224"/>
                      <a:gd name="T95" fmla="*/ 100 h 224"/>
                      <a:gd name="T96" fmla="*/ 208 w 224"/>
                      <a:gd name="T97" fmla="*/ 124 h 224"/>
                      <a:gd name="T98" fmla="*/ 60 w 224"/>
                      <a:gd name="T99" fmla="*/ 112 h 224"/>
                      <a:gd name="T100" fmla="*/ 164 w 224"/>
                      <a:gd name="T101" fmla="*/ 112 h 224"/>
                      <a:gd name="T102" fmla="*/ 112 w 224"/>
                      <a:gd name="T103" fmla="*/ 148 h 224"/>
                      <a:gd name="T104" fmla="*/ 112 w 224"/>
                      <a:gd name="T105" fmla="*/ 76 h 224"/>
                      <a:gd name="T106" fmla="*/ 112 w 224"/>
                      <a:gd name="T107" fmla="*/ 14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4" h="224">
                        <a:moveTo>
                          <a:pt x="208" y="84"/>
                        </a:moveTo>
                        <a:cubicBezTo>
                          <a:pt x="195" y="84"/>
                          <a:pt x="195" y="84"/>
                          <a:pt x="195" y="84"/>
                        </a:cubicBezTo>
                        <a:cubicBezTo>
                          <a:pt x="194" y="80"/>
                          <a:pt x="193" y="76"/>
                          <a:pt x="191" y="73"/>
                        </a:cubicBezTo>
                        <a:cubicBezTo>
                          <a:pt x="200" y="64"/>
                          <a:pt x="200" y="64"/>
                          <a:pt x="200" y="64"/>
                        </a:cubicBezTo>
                        <a:cubicBezTo>
                          <a:pt x="211" y="53"/>
                          <a:pt x="211" y="53"/>
                          <a:pt x="211" y="53"/>
                        </a:cubicBezTo>
                        <a:cubicBezTo>
                          <a:pt x="200" y="41"/>
                          <a:pt x="200" y="41"/>
                          <a:pt x="200" y="41"/>
                        </a:cubicBezTo>
                        <a:cubicBezTo>
                          <a:pt x="183" y="24"/>
                          <a:pt x="183" y="24"/>
                          <a:pt x="183" y="24"/>
                        </a:cubicBezTo>
                        <a:cubicBezTo>
                          <a:pt x="171" y="13"/>
                          <a:pt x="171" y="13"/>
                          <a:pt x="171" y="13"/>
                        </a:cubicBezTo>
                        <a:cubicBezTo>
                          <a:pt x="160" y="24"/>
                          <a:pt x="160" y="24"/>
                          <a:pt x="160" y="24"/>
                        </a:cubicBezTo>
                        <a:cubicBezTo>
                          <a:pt x="151" y="33"/>
                          <a:pt x="151" y="33"/>
                          <a:pt x="151" y="33"/>
                        </a:cubicBezTo>
                        <a:cubicBezTo>
                          <a:pt x="148" y="31"/>
                          <a:pt x="144" y="30"/>
                          <a:pt x="140" y="29"/>
                        </a:cubicBezTo>
                        <a:cubicBezTo>
                          <a:pt x="140" y="16"/>
                          <a:pt x="140" y="16"/>
                          <a:pt x="140" y="16"/>
                        </a:cubicBezTo>
                        <a:cubicBezTo>
                          <a:pt x="140" y="0"/>
                          <a:pt x="140" y="0"/>
                          <a:pt x="140" y="0"/>
                        </a:cubicBezTo>
                        <a:cubicBezTo>
                          <a:pt x="124" y="0"/>
                          <a:pt x="124" y="0"/>
                          <a:pt x="124" y="0"/>
                        </a:cubicBezTo>
                        <a:cubicBezTo>
                          <a:pt x="100" y="0"/>
                          <a:pt x="100" y="0"/>
                          <a:pt x="100" y="0"/>
                        </a:cubicBezTo>
                        <a:cubicBezTo>
                          <a:pt x="84" y="0"/>
                          <a:pt x="84" y="0"/>
                          <a:pt x="84" y="0"/>
                        </a:cubicBezTo>
                        <a:cubicBezTo>
                          <a:pt x="84" y="16"/>
                          <a:pt x="84" y="16"/>
                          <a:pt x="84" y="16"/>
                        </a:cubicBezTo>
                        <a:cubicBezTo>
                          <a:pt x="84" y="29"/>
                          <a:pt x="84" y="29"/>
                          <a:pt x="84" y="29"/>
                        </a:cubicBezTo>
                        <a:cubicBezTo>
                          <a:pt x="80" y="30"/>
                          <a:pt x="76" y="31"/>
                          <a:pt x="73" y="33"/>
                        </a:cubicBezTo>
                        <a:cubicBezTo>
                          <a:pt x="64" y="24"/>
                          <a:pt x="64" y="24"/>
                          <a:pt x="64" y="24"/>
                        </a:cubicBezTo>
                        <a:cubicBezTo>
                          <a:pt x="53" y="13"/>
                          <a:pt x="53" y="13"/>
                          <a:pt x="53" y="13"/>
                        </a:cubicBezTo>
                        <a:cubicBezTo>
                          <a:pt x="41" y="24"/>
                          <a:pt x="41" y="24"/>
                          <a:pt x="41" y="24"/>
                        </a:cubicBezTo>
                        <a:cubicBezTo>
                          <a:pt x="24" y="41"/>
                          <a:pt x="24" y="41"/>
                          <a:pt x="24" y="41"/>
                        </a:cubicBezTo>
                        <a:cubicBezTo>
                          <a:pt x="13" y="53"/>
                          <a:pt x="13" y="53"/>
                          <a:pt x="13" y="53"/>
                        </a:cubicBezTo>
                        <a:cubicBezTo>
                          <a:pt x="24" y="64"/>
                          <a:pt x="24" y="64"/>
                          <a:pt x="24" y="64"/>
                        </a:cubicBezTo>
                        <a:cubicBezTo>
                          <a:pt x="33" y="73"/>
                          <a:pt x="33" y="73"/>
                          <a:pt x="33" y="73"/>
                        </a:cubicBezTo>
                        <a:cubicBezTo>
                          <a:pt x="31" y="76"/>
                          <a:pt x="30" y="80"/>
                          <a:pt x="29" y="84"/>
                        </a:cubicBezTo>
                        <a:cubicBezTo>
                          <a:pt x="16" y="84"/>
                          <a:pt x="16" y="84"/>
                          <a:pt x="16" y="84"/>
                        </a:cubicBezTo>
                        <a:cubicBezTo>
                          <a:pt x="0" y="84"/>
                          <a:pt x="0" y="84"/>
                          <a:pt x="0" y="84"/>
                        </a:cubicBezTo>
                        <a:cubicBezTo>
                          <a:pt x="0" y="100"/>
                          <a:pt x="0" y="100"/>
                          <a:pt x="0" y="100"/>
                        </a:cubicBezTo>
                        <a:cubicBezTo>
                          <a:pt x="0" y="124"/>
                          <a:pt x="0" y="124"/>
                          <a:pt x="0" y="124"/>
                        </a:cubicBezTo>
                        <a:cubicBezTo>
                          <a:pt x="0" y="140"/>
                          <a:pt x="0" y="140"/>
                          <a:pt x="0" y="140"/>
                        </a:cubicBezTo>
                        <a:cubicBezTo>
                          <a:pt x="16" y="140"/>
                          <a:pt x="16" y="140"/>
                          <a:pt x="16" y="140"/>
                        </a:cubicBezTo>
                        <a:cubicBezTo>
                          <a:pt x="29" y="140"/>
                          <a:pt x="29" y="140"/>
                          <a:pt x="29" y="140"/>
                        </a:cubicBezTo>
                        <a:cubicBezTo>
                          <a:pt x="30" y="144"/>
                          <a:pt x="31" y="148"/>
                          <a:pt x="33" y="151"/>
                        </a:cubicBezTo>
                        <a:cubicBezTo>
                          <a:pt x="24" y="160"/>
                          <a:pt x="24" y="160"/>
                          <a:pt x="24" y="160"/>
                        </a:cubicBezTo>
                        <a:cubicBezTo>
                          <a:pt x="13" y="171"/>
                          <a:pt x="13" y="171"/>
                          <a:pt x="13" y="171"/>
                        </a:cubicBezTo>
                        <a:cubicBezTo>
                          <a:pt x="24" y="183"/>
                          <a:pt x="24" y="183"/>
                          <a:pt x="24" y="183"/>
                        </a:cubicBezTo>
                        <a:cubicBezTo>
                          <a:pt x="41" y="200"/>
                          <a:pt x="41" y="200"/>
                          <a:pt x="41" y="200"/>
                        </a:cubicBezTo>
                        <a:cubicBezTo>
                          <a:pt x="53" y="211"/>
                          <a:pt x="53" y="211"/>
                          <a:pt x="53" y="211"/>
                        </a:cubicBezTo>
                        <a:cubicBezTo>
                          <a:pt x="64" y="200"/>
                          <a:pt x="64" y="200"/>
                          <a:pt x="64" y="200"/>
                        </a:cubicBezTo>
                        <a:cubicBezTo>
                          <a:pt x="73" y="191"/>
                          <a:pt x="73" y="191"/>
                          <a:pt x="73" y="191"/>
                        </a:cubicBezTo>
                        <a:cubicBezTo>
                          <a:pt x="76" y="193"/>
                          <a:pt x="80" y="194"/>
                          <a:pt x="84" y="195"/>
                        </a:cubicBezTo>
                        <a:cubicBezTo>
                          <a:pt x="84" y="208"/>
                          <a:pt x="84" y="208"/>
                          <a:pt x="84" y="208"/>
                        </a:cubicBezTo>
                        <a:cubicBezTo>
                          <a:pt x="84" y="224"/>
                          <a:pt x="84" y="224"/>
                          <a:pt x="84" y="224"/>
                        </a:cubicBezTo>
                        <a:cubicBezTo>
                          <a:pt x="100" y="224"/>
                          <a:pt x="100" y="224"/>
                          <a:pt x="100" y="224"/>
                        </a:cubicBezTo>
                        <a:cubicBezTo>
                          <a:pt x="124" y="224"/>
                          <a:pt x="124" y="224"/>
                          <a:pt x="124" y="224"/>
                        </a:cubicBezTo>
                        <a:cubicBezTo>
                          <a:pt x="140" y="224"/>
                          <a:pt x="140" y="224"/>
                          <a:pt x="140" y="224"/>
                        </a:cubicBezTo>
                        <a:cubicBezTo>
                          <a:pt x="140" y="208"/>
                          <a:pt x="140" y="208"/>
                          <a:pt x="140" y="208"/>
                        </a:cubicBezTo>
                        <a:cubicBezTo>
                          <a:pt x="140" y="195"/>
                          <a:pt x="140" y="195"/>
                          <a:pt x="140" y="195"/>
                        </a:cubicBezTo>
                        <a:cubicBezTo>
                          <a:pt x="144" y="194"/>
                          <a:pt x="148" y="193"/>
                          <a:pt x="151" y="191"/>
                        </a:cubicBezTo>
                        <a:cubicBezTo>
                          <a:pt x="160" y="200"/>
                          <a:pt x="160" y="200"/>
                          <a:pt x="160" y="200"/>
                        </a:cubicBezTo>
                        <a:cubicBezTo>
                          <a:pt x="171" y="211"/>
                          <a:pt x="171" y="211"/>
                          <a:pt x="171" y="211"/>
                        </a:cubicBezTo>
                        <a:cubicBezTo>
                          <a:pt x="183" y="200"/>
                          <a:pt x="183" y="200"/>
                          <a:pt x="183" y="200"/>
                        </a:cubicBezTo>
                        <a:cubicBezTo>
                          <a:pt x="200" y="183"/>
                          <a:pt x="200" y="183"/>
                          <a:pt x="200" y="183"/>
                        </a:cubicBezTo>
                        <a:cubicBezTo>
                          <a:pt x="211" y="171"/>
                          <a:pt x="211" y="171"/>
                          <a:pt x="211" y="171"/>
                        </a:cubicBezTo>
                        <a:cubicBezTo>
                          <a:pt x="200" y="160"/>
                          <a:pt x="200" y="160"/>
                          <a:pt x="200" y="160"/>
                        </a:cubicBezTo>
                        <a:cubicBezTo>
                          <a:pt x="191" y="151"/>
                          <a:pt x="191" y="151"/>
                          <a:pt x="191" y="151"/>
                        </a:cubicBezTo>
                        <a:cubicBezTo>
                          <a:pt x="193" y="148"/>
                          <a:pt x="194" y="144"/>
                          <a:pt x="195" y="140"/>
                        </a:cubicBezTo>
                        <a:cubicBezTo>
                          <a:pt x="208" y="140"/>
                          <a:pt x="208" y="140"/>
                          <a:pt x="208" y="140"/>
                        </a:cubicBezTo>
                        <a:cubicBezTo>
                          <a:pt x="224" y="140"/>
                          <a:pt x="224" y="140"/>
                          <a:pt x="224" y="140"/>
                        </a:cubicBezTo>
                        <a:cubicBezTo>
                          <a:pt x="224" y="124"/>
                          <a:pt x="224" y="124"/>
                          <a:pt x="224" y="124"/>
                        </a:cubicBezTo>
                        <a:cubicBezTo>
                          <a:pt x="224" y="100"/>
                          <a:pt x="224" y="100"/>
                          <a:pt x="224" y="100"/>
                        </a:cubicBezTo>
                        <a:cubicBezTo>
                          <a:pt x="224" y="84"/>
                          <a:pt x="224" y="84"/>
                          <a:pt x="224" y="84"/>
                        </a:cubicBezTo>
                        <a:lnTo>
                          <a:pt x="208" y="84"/>
                        </a:lnTo>
                        <a:close/>
                        <a:moveTo>
                          <a:pt x="208" y="124"/>
                        </a:moveTo>
                        <a:cubicBezTo>
                          <a:pt x="183" y="124"/>
                          <a:pt x="183" y="124"/>
                          <a:pt x="183" y="124"/>
                        </a:cubicBezTo>
                        <a:cubicBezTo>
                          <a:pt x="181" y="135"/>
                          <a:pt x="177" y="145"/>
                          <a:pt x="171" y="154"/>
                        </a:cubicBezTo>
                        <a:cubicBezTo>
                          <a:pt x="188" y="171"/>
                          <a:pt x="188" y="171"/>
                          <a:pt x="188" y="171"/>
                        </a:cubicBezTo>
                        <a:cubicBezTo>
                          <a:pt x="171" y="188"/>
                          <a:pt x="171" y="188"/>
                          <a:pt x="171" y="188"/>
                        </a:cubicBezTo>
                        <a:cubicBezTo>
                          <a:pt x="154" y="171"/>
                          <a:pt x="154" y="171"/>
                          <a:pt x="154" y="171"/>
                        </a:cubicBezTo>
                        <a:cubicBezTo>
                          <a:pt x="145" y="177"/>
                          <a:pt x="135" y="181"/>
                          <a:pt x="124" y="183"/>
                        </a:cubicBezTo>
                        <a:cubicBezTo>
                          <a:pt x="124" y="208"/>
                          <a:pt x="124" y="208"/>
                          <a:pt x="124" y="208"/>
                        </a:cubicBezTo>
                        <a:cubicBezTo>
                          <a:pt x="100" y="208"/>
                          <a:pt x="100" y="208"/>
                          <a:pt x="100" y="208"/>
                        </a:cubicBezTo>
                        <a:cubicBezTo>
                          <a:pt x="100" y="183"/>
                          <a:pt x="100" y="183"/>
                          <a:pt x="100" y="183"/>
                        </a:cubicBezTo>
                        <a:cubicBezTo>
                          <a:pt x="89" y="181"/>
                          <a:pt x="79" y="177"/>
                          <a:pt x="70" y="171"/>
                        </a:cubicBezTo>
                        <a:cubicBezTo>
                          <a:pt x="53" y="188"/>
                          <a:pt x="53" y="188"/>
                          <a:pt x="53" y="188"/>
                        </a:cubicBezTo>
                        <a:cubicBezTo>
                          <a:pt x="36" y="171"/>
                          <a:pt x="36" y="171"/>
                          <a:pt x="36" y="171"/>
                        </a:cubicBezTo>
                        <a:cubicBezTo>
                          <a:pt x="53" y="154"/>
                          <a:pt x="53" y="154"/>
                          <a:pt x="53" y="154"/>
                        </a:cubicBezTo>
                        <a:cubicBezTo>
                          <a:pt x="47" y="145"/>
                          <a:pt x="43" y="135"/>
                          <a:pt x="41" y="124"/>
                        </a:cubicBezTo>
                        <a:cubicBezTo>
                          <a:pt x="16" y="124"/>
                          <a:pt x="16" y="124"/>
                          <a:pt x="16" y="124"/>
                        </a:cubicBezTo>
                        <a:cubicBezTo>
                          <a:pt x="16" y="100"/>
                          <a:pt x="16" y="100"/>
                          <a:pt x="16" y="100"/>
                        </a:cubicBezTo>
                        <a:cubicBezTo>
                          <a:pt x="41" y="100"/>
                          <a:pt x="41" y="100"/>
                          <a:pt x="41" y="100"/>
                        </a:cubicBezTo>
                        <a:cubicBezTo>
                          <a:pt x="43" y="89"/>
                          <a:pt x="47" y="79"/>
                          <a:pt x="53" y="70"/>
                        </a:cubicBezTo>
                        <a:cubicBezTo>
                          <a:pt x="36" y="53"/>
                          <a:pt x="36" y="53"/>
                          <a:pt x="36" y="53"/>
                        </a:cubicBezTo>
                        <a:cubicBezTo>
                          <a:pt x="53" y="36"/>
                          <a:pt x="53" y="36"/>
                          <a:pt x="53" y="36"/>
                        </a:cubicBezTo>
                        <a:cubicBezTo>
                          <a:pt x="70" y="53"/>
                          <a:pt x="70" y="53"/>
                          <a:pt x="70" y="53"/>
                        </a:cubicBezTo>
                        <a:cubicBezTo>
                          <a:pt x="79" y="47"/>
                          <a:pt x="89" y="43"/>
                          <a:pt x="100" y="41"/>
                        </a:cubicBezTo>
                        <a:cubicBezTo>
                          <a:pt x="100" y="16"/>
                          <a:pt x="100" y="16"/>
                          <a:pt x="100" y="16"/>
                        </a:cubicBezTo>
                        <a:cubicBezTo>
                          <a:pt x="124" y="16"/>
                          <a:pt x="124" y="16"/>
                          <a:pt x="124" y="16"/>
                        </a:cubicBezTo>
                        <a:cubicBezTo>
                          <a:pt x="124" y="41"/>
                          <a:pt x="124" y="41"/>
                          <a:pt x="124" y="41"/>
                        </a:cubicBezTo>
                        <a:cubicBezTo>
                          <a:pt x="135" y="43"/>
                          <a:pt x="145" y="47"/>
                          <a:pt x="154" y="53"/>
                        </a:cubicBezTo>
                        <a:cubicBezTo>
                          <a:pt x="171" y="36"/>
                          <a:pt x="171" y="36"/>
                          <a:pt x="171" y="36"/>
                        </a:cubicBezTo>
                        <a:cubicBezTo>
                          <a:pt x="188" y="53"/>
                          <a:pt x="188" y="53"/>
                          <a:pt x="188" y="53"/>
                        </a:cubicBezTo>
                        <a:cubicBezTo>
                          <a:pt x="171" y="70"/>
                          <a:pt x="171" y="70"/>
                          <a:pt x="171" y="70"/>
                        </a:cubicBezTo>
                        <a:cubicBezTo>
                          <a:pt x="177" y="79"/>
                          <a:pt x="181" y="89"/>
                          <a:pt x="183" y="100"/>
                        </a:cubicBezTo>
                        <a:cubicBezTo>
                          <a:pt x="208" y="100"/>
                          <a:pt x="208" y="100"/>
                          <a:pt x="208" y="100"/>
                        </a:cubicBezTo>
                        <a:lnTo>
                          <a:pt x="208" y="124"/>
                        </a:lnTo>
                        <a:close/>
                        <a:moveTo>
                          <a:pt x="112" y="60"/>
                        </a:moveTo>
                        <a:cubicBezTo>
                          <a:pt x="83" y="60"/>
                          <a:pt x="60" y="83"/>
                          <a:pt x="60" y="112"/>
                        </a:cubicBezTo>
                        <a:cubicBezTo>
                          <a:pt x="60" y="141"/>
                          <a:pt x="83" y="164"/>
                          <a:pt x="112" y="164"/>
                        </a:cubicBezTo>
                        <a:cubicBezTo>
                          <a:pt x="141" y="164"/>
                          <a:pt x="164" y="141"/>
                          <a:pt x="164" y="112"/>
                        </a:cubicBezTo>
                        <a:cubicBezTo>
                          <a:pt x="164" y="83"/>
                          <a:pt x="141" y="60"/>
                          <a:pt x="112" y="60"/>
                        </a:cubicBezTo>
                        <a:moveTo>
                          <a:pt x="112" y="148"/>
                        </a:moveTo>
                        <a:cubicBezTo>
                          <a:pt x="92" y="148"/>
                          <a:pt x="76" y="132"/>
                          <a:pt x="76" y="112"/>
                        </a:cubicBezTo>
                        <a:cubicBezTo>
                          <a:pt x="76" y="92"/>
                          <a:pt x="92" y="76"/>
                          <a:pt x="112" y="76"/>
                        </a:cubicBezTo>
                        <a:cubicBezTo>
                          <a:pt x="132" y="76"/>
                          <a:pt x="148" y="92"/>
                          <a:pt x="148" y="112"/>
                        </a:cubicBezTo>
                        <a:cubicBezTo>
                          <a:pt x="148" y="132"/>
                          <a:pt x="132" y="148"/>
                          <a:pt x="112" y="148"/>
                        </a:cubicBezTo>
                      </a:path>
                    </a:pathLst>
                  </a:custGeom>
                  <a:solidFill>
                    <a:srgbClr val="002856"/>
                  </a:solidFill>
                  <a:ln>
                    <a:noFill/>
                  </a:ln>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endParaRPr>
                  </a:p>
                </p:txBody>
              </p:sp>
            </p:grpSp>
          </p:grpSp>
        </p:grpSp>
      </p:grpSp>
    </p:spTree>
    <p:extLst>
      <p:ext uri="{BB962C8B-B14F-4D97-AF65-F5344CB8AC3E}">
        <p14:creationId xmlns:p14="http://schemas.microsoft.com/office/powerpoint/2010/main" val="3958427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4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bwMode="gray"/>
        <p:txBody>
          <a:bodyPr/>
          <a:lstStyle/>
          <a:p>
            <a:r>
              <a:rPr lang="en-US" dirty="0" smtClean="0"/>
              <a:t>Figure 6</a:t>
            </a:r>
            <a:endParaRPr lang="en-US" dirty="0"/>
          </a:p>
        </p:txBody>
      </p:sp>
      <p:grpSp>
        <p:nvGrpSpPr>
          <p:cNvPr id="13" name="Group 12"/>
          <p:cNvGrpSpPr/>
          <p:nvPr/>
        </p:nvGrpSpPr>
        <p:grpSpPr bwMode="gray">
          <a:xfrm>
            <a:off x="3147060" y="1492183"/>
            <a:ext cx="5897880" cy="3281948"/>
            <a:chOff x="3147060" y="1492183"/>
            <a:chExt cx="5897880" cy="3281948"/>
          </a:xfrm>
        </p:grpSpPr>
        <p:grpSp>
          <p:nvGrpSpPr>
            <p:cNvPr id="166" name="Group 165">
              <a:extLst>
                <a:ext uri="{FF2B5EF4-FFF2-40B4-BE49-F238E27FC236}">
                  <a16:creationId xmlns:a16="http://schemas.microsoft.com/office/drawing/2014/main" xmlns="" id="{BBFF993A-B2A9-413C-B799-9C3160E088D5}"/>
                </a:ext>
              </a:extLst>
            </p:cNvPr>
            <p:cNvGrpSpPr/>
            <p:nvPr/>
          </p:nvGrpSpPr>
          <p:grpSpPr bwMode="gray">
            <a:xfrm>
              <a:off x="3147060" y="1492183"/>
              <a:ext cx="5897880" cy="3281948"/>
              <a:chOff x="3145917" y="1161419"/>
              <a:chExt cx="5897880" cy="3281948"/>
            </a:xfrm>
            <a:noFill/>
          </p:grpSpPr>
          <p:sp>
            <p:nvSpPr>
              <p:cNvPr id="174" name="Rectangle 173">
                <a:extLst>
                  <a:ext uri="{FF2B5EF4-FFF2-40B4-BE49-F238E27FC236}">
                    <a16:creationId xmlns:a16="http://schemas.microsoft.com/office/drawing/2014/main" xmlns="" id="{8D1F785B-54F8-412C-9750-5913930BB648}"/>
                  </a:ext>
                </a:extLst>
              </p:cNvPr>
              <p:cNvSpPr/>
              <p:nvPr/>
            </p:nvSpPr>
            <p:spPr bwMode="gray">
              <a:xfrm>
                <a:off x="3145917" y="1161419"/>
                <a:ext cx="5897880" cy="3281948"/>
              </a:xfrm>
              <a:prstGeom prst="rect">
                <a:avLst/>
              </a:prstGeom>
              <a:grp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75" name="Rectangle 174">
                <a:extLst>
                  <a:ext uri="{FF2B5EF4-FFF2-40B4-BE49-F238E27FC236}">
                    <a16:creationId xmlns:a16="http://schemas.microsoft.com/office/drawing/2014/main" xmlns="" id="{76AE9257-EFFB-41C5-939A-69E725440D38}"/>
                  </a:ext>
                </a:extLst>
              </p:cNvPr>
              <p:cNvSpPr/>
              <p:nvPr/>
            </p:nvSpPr>
            <p:spPr bwMode="gray">
              <a:xfrm>
                <a:off x="7921374" y="4227922"/>
                <a:ext cx="1122423" cy="215444"/>
              </a:xfrm>
              <a:prstGeom prst="rect">
                <a:avLst/>
              </a:prstGeom>
              <a:grpFill/>
            </p:spPr>
            <p:txBody>
              <a:bodyPr wrap="none" lIns="91440" rIns="91440" anchor="b">
                <a:spAutoFit/>
              </a:bodyPr>
              <a:lstStyle/>
              <a:p>
                <a:pPr marL="0" marR="0" algn="r">
                  <a:spcBef>
                    <a:spcPts val="0"/>
                  </a:spcBef>
                  <a:spcAft>
                    <a:spcPts val="0"/>
                  </a:spcAft>
                </a:pPr>
                <a:r>
                  <a:rPr lang="en-US" sz="800" dirty="0">
                    <a:solidFill>
                      <a:srgbClr val="979D9D"/>
                    </a:solidFill>
                    <a:latin typeface="Arial" panose="020B0604020202020204" pitchFamily="34" charset="0"/>
                    <a:ea typeface="Calibri" panose="020F0502020204030204" pitchFamily="34" charset="0"/>
                    <a:cs typeface="Times New Roman" panose="02020603050405020304" pitchFamily="18" charset="0"/>
                  </a:rPr>
                  <a:t>© </a:t>
                </a:r>
                <a:r>
                  <a:rPr lang="en-US" sz="800" dirty="0" smtClean="0">
                    <a:solidFill>
                      <a:srgbClr val="979D9D"/>
                    </a:solidFill>
                    <a:latin typeface="Arial" panose="020B0604020202020204" pitchFamily="34" charset="0"/>
                    <a:ea typeface="Calibri" panose="020F0502020204030204" pitchFamily="34" charset="0"/>
                    <a:cs typeface="Times New Roman" panose="02020603050405020304" pitchFamily="18" charset="0"/>
                  </a:rPr>
                  <a:t>2019 </a:t>
                </a:r>
                <a:r>
                  <a:rPr lang="en-US" sz="800" dirty="0">
                    <a:solidFill>
                      <a:srgbClr val="979D9D"/>
                    </a:solidFill>
                    <a:latin typeface="Arial" panose="020B0604020202020204" pitchFamily="34" charset="0"/>
                    <a:ea typeface="Calibri" panose="020F0502020204030204" pitchFamily="34" charset="0"/>
                    <a:cs typeface="Times New Roman" panose="02020603050405020304" pitchFamily="18" charset="0"/>
                  </a:rPr>
                  <a:t>Gartner, Inc.</a:t>
                </a:r>
                <a:endParaRPr lang="en-US" sz="1100" dirty="0">
                  <a:solidFill>
                    <a:srgbClr val="979D9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3" name="TextBox 182">
                <a:extLst>
                  <a:ext uri="{FF2B5EF4-FFF2-40B4-BE49-F238E27FC236}">
                    <a16:creationId xmlns:a16="http://schemas.microsoft.com/office/drawing/2014/main" xmlns="" id="{B6947DC9-1CAB-437C-82D7-D9D776F6F514}"/>
                  </a:ext>
                </a:extLst>
              </p:cNvPr>
              <p:cNvSpPr txBox="1"/>
              <p:nvPr/>
            </p:nvSpPr>
            <p:spPr bwMode="gray">
              <a:xfrm>
                <a:off x="3154384" y="4227922"/>
                <a:ext cx="1107831" cy="215444"/>
              </a:xfrm>
              <a:prstGeom prst="rect">
                <a:avLst/>
              </a:prstGeom>
              <a:grpFill/>
            </p:spPr>
            <p:txBody>
              <a:bodyPr wrap="square" lIns="91440" rIns="91440" rtlCol="0" anchor="b">
                <a:spAutoFit/>
              </a:bodyPr>
              <a:lstStyle/>
              <a:p>
                <a:pPr algn="l">
                  <a:lnSpc>
                    <a:spcPct val="100000"/>
                  </a:lnSpc>
                  <a:spcBef>
                    <a:spcPts val="0"/>
                  </a:spcBef>
                  <a:spcAft>
                    <a:spcPts val="0"/>
                  </a:spcAft>
                </a:pPr>
                <a:r>
                  <a:rPr lang="en-US" sz="800" dirty="0" smtClean="0">
                    <a:solidFill>
                      <a:srgbClr val="979D9D"/>
                    </a:solidFill>
                  </a:rPr>
                  <a:t>ID</a:t>
                </a:r>
                <a:r>
                  <a:rPr lang="en-US" sz="800" dirty="0">
                    <a:solidFill>
                      <a:srgbClr val="979D9D"/>
                    </a:solidFill>
                  </a:rPr>
                  <a:t>: </a:t>
                </a:r>
                <a:r>
                  <a:rPr lang="en-US" sz="800" dirty="0" smtClean="0">
                    <a:solidFill>
                      <a:srgbClr val="979D9D"/>
                    </a:solidFill>
                  </a:rPr>
                  <a:t>379554</a:t>
                </a:r>
                <a:endParaRPr lang="en-US" sz="800" dirty="0">
                  <a:solidFill>
                    <a:srgbClr val="979D9D"/>
                  </a:solidFill>
                </a:endParaRPr>
              </a:p>
            </p:txBody>
          </p:sp>
          <p:sp>
            <p:nvSpPr>
              <p:cNvPr id="184" name="TextBox 183">
                <a:extLst>
                  <a:ext uri="{FF2B5EF4-FFF2-40B4-BE49-F238E27FC236}">
                    <a16:creationId xmlns:a16="http://schemas.microsoft.com/office/drawing/2014/main" xmlns="" id="{BE363401-C2D9-4DCF-B2EA-DF4F9FD6C80E}"/>
                  </a:ext>
                </a:extLst>
              </p:cNvPr>
              <p:cNvSpPr txBox="1"/>
              <p:nvPr/>
            </p:nvSpPr>
            <p:spPr bwMode="gray">
              <a:xfrm>
                <a:off x="3154384" y="1169885"/>
                <a:ext cx="5151075" cy="353943"/>
              </a:xfrm>
              <a:prstGeom prst="rect">
                <a:avLst/>
              </a:prstGeom>
              <a:grpFill/>
            </p:spPr>
            <p:txBody>
              <a:bodyPr wrap="square" lIns="91440" tIns="91440" rIns="91440" rtlCol="0">
                <a:spAutoFit/>
              </a:bodyPr>
              <a:lstStyle/>
              <a:p>
                <a:r>
                  <a:rPr lang="en-US" sz="1400" b="1" dirty="0"/>
                  <a:t>Some Possible Reasons for Integrations to Break</a:t>
                </a:r>
                <a:endParaRPr lang="en-US" sz="1200" dirty="0"/>
              </a:p>
            </p:txBody>
          </p:sp>
        </p:grpSp>
        <p:grpSp>
          <p:nvGrpSpPr>
            <p:cNvPr id="12" name="Group 11"/>
            <p:cNvGrpSpPr/>
            <p:nvPr/>
          </p:nvGrpSpPr>
          <p:grpSpPr bwMode="gray">
            <a:xfrm>
              <a:off x="3289817" y="1932551"/>
              <a:ext cx="5612366" cy="2535968"/>
              <a:chOff x="3289817" y="1932551"/>
              <a:chExt cx="5612366" cy="2535968"/>
            </a:xfrm>
          </p:grpSpPr>
          <p:sp>
            <p:nvSpPr>
              <p:cNvPr id="142" name="Rectangle 141">
                <a:extLst>
                  <a:ext uri="{FF2B5EF4-FFF2-40B4-BE49-F238E27FC236}">
                    <a16:creationId xmlns:a16="http://schemas.microsoft.com/office/drawing/2014/main" xmlns="" id="{29D0E3B8-635B-474F-BC7A-EED27A4823BB}"/>
                  </a:ext>
                </a:extLst>
              </p:cNvPr>
              <p:cNvSpPr/>
              <p:nvPr/>
            </p:nvSpPr>
            <p:spPr bwMode="gray">
              <a:xfrm>
                <a:off x="7371520" y="2498811"/>
                <a:ext cx="1530663" cy="1348485"/>
              </a:xfrm>
              <a:prstGeom prst="rect">
                <a:avLst/>
              </a:prstGeom>
              <a:solidFill>
                <a:srgbClr val="FFFFFF"/>
              </a:solidFill>
              <a:ln w="19050" cap="flat" cmpd="sng" algn="ctr">
                <a:solidFill>
                  <a:srgbClr val="6F7878"/>
                </a:solidFill>
                <a:prstDash val="dash"/>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Arial"/>
                  <a:ea typeface="Arial Unicode MS"/>
                  <a:cs typeface="Arial Unicode MS"/>
                </a:endParaRPr>
              </a:p>
            </p:txBody>
          </p:sp>
          <p:sp>
            <p:nvSpPr>
              <p:cNvPr id="143" name="Rectangle 142">
                <a:extLst>
                  <a:ext uri="{FF2B5EF4-FFF2-40B4-BE49-F238E27FC236}">
                    <a16:creationId xmlns:a16="http://schemas.microsoft.com/office/drawing/2014/main" xmlns="" id="{E498AA30-4CA7-433D-8E0F-9DCEC3EF9FB3}"/>
                  </a:ext>
                </a:extLst>
              </p:cNvPr>
              <p:cNvSpPr/>
              <p:nvPr/>
            </p:nvSpPr>
            <p:spPr bwMode="gray">
              <a:xfrm>
                <a:off x="3289817" y="2403430"/>
                <a:ext cx="1530663" cy="1348485"/>
              </a:xfrm>
              <a:prstGeom prst="rect">
                <a:avLst/>
              </a:prstGeom>
              <a:solidFill>
                <a:srgbClr val="FFFFFF"/>
              </a:solidFill>
              <a:ln w="19050" cap="flat" cmpd="sng" algn="ctr">
                <a:solidFill>
                  <a:srgbClr val="6F7878"/>
                </a:solidFill>
                <a:prstDash val="dash"/>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Arial"/>
                  <a:ea typeface="Arial Unicode MS"/>
                  <a:cs typeface="Arial Unicode MS"/>
                </a:endParaRPr>
              </a:p>
            </p:txBody>
          </p:sp>
          <p:sp>
            <p:nvSpPr>
              <p:cNvPr id="197" name="Rectangle 196">
                <a:extLst>
                  <a:ext uri="{FF2B5EF4-FFF2-40B4-BE49-F238E27FC236}">
                    <a16:creationId xmlns:a16="http://schemas.microsoft.com/office/drawing/2014/main" xmlns="" id="{DB1594C3-080B-4D5A-82B1-5321198319E3}"/>
                  </a:ext>
                </a:extLst>
              </p:cNvPr>
              <p:cNvSpPr/>
              <p:nvPr/>
            </p:nvSpPr>
            <p:spPr bwMode="gray">
              <a:xfrm>
                <a:off x="4569577" y="3053662"/>
                <a:ext cx="454958" cy="226819"/>
              </a:xfrm>
              <a:prstGeom prst="rect">
                <a:avLst/>
              </a:prstGeom>
              <a:solidFill>
                <a:srgbClr val="FFFFFF"/>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endParaRPr>
              </a:p>
            </p:txBody>
          </p:sp>
          <p:sp>
            <p:nvSpPr>
              <p:cNvPr id="200" name="TextBox 199">
                <a:extLst>
                  <a:ext uri="{FF2B5EF4-FFF2-40B4-BE49-F238E27FC236}">
                    <a16:creationId xmlns:a16="http://schemas.microsoft.com/office/drawing/2014/main" xmlns="" id="{6462412E-BA1B-4E5F-9CC6-858E27951A9E}"/>
                  </a:ext>
                </a:extLst>
              </p:cNvPr>
              <p:cNvSpPr txBox="1"/>
              <p:nvPr/>
            </p:nvSpPr>
            <p:spPr bwMode="gray">
              <a:xfrm>
                <a:off x="4483855" y="3273938"/>
                <a:ext cx="627095" cy="230832"/>
              </a:xfrm>
              <a:prstGeom prst="rect">
                <a:avLst/>
              </a:prstGeom>
              <a:solidFill>
                <a:srgbClr val="FFFFFF"/>
              </a:solidFill>
              <a:effectLst/>
            </p:spPr>
            <p:txBody>
              <a:bodyPr wrap="none" rtlCol="0">
                <a:sp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000" b="0" i="0" u="none" strike="noStrike" kern="0" cap="none" spc="0" normalizeH="0" baseline="0" noProof="0" dirty="0" smtClean="0">
                    <a:ln>
                      <a:noFill/>
                    </a:ln>
                    <a:effectLst/>
                    <a:uLnTx/>
                    <a:uFillTx/>
                    <a:ea typeface="Arial Unicode MS" pitchFamily="34" charset="-128"/>
                    <a:cs typeface="Arial Unicode MS" pitchFamily="34" charset="-128"/>
                  </a:rPr>
                  <a:t>Firewall</a:t>
                </a:r>
              </a:p>
            </p:txBody>
          </p:sp>
          <p:sp>
            <p:nvSpPr>
              <p:cNvPr id="178" name="Rectangle 177">
                <a:extLst>
                  <a:ext uri="{FF2B5EF4-FFF2-40B4-BE49-F238E27FC236}">
                    <a16:creationId xmlns:a16="http://schemas.microsoft.com/office/drawing/2014/main" xmlns="" id="{F2C0ABE3-8143-4272-A511-83C61713E7D1}"/>
                  </a:ext>
                </a:extLst>
              </p:cNvPr>
              <p:cNvSpPr/>
              <p:nvPr/>
            </p:nvSpPr>
            <p:spPr bwMode="gray">
              <a:xfrm>
                <a:off x="5448738" y="4222298"/>
                <a:ext cx="793807" cy="246221"/>
              </a:xfrm>
              <a:prstGeom prst="rect">
                <a:avLst/>
              </a:prstGeom>
            </p:spPr>
            <p:txBody>
              <a:bodyPr wrap="none">
                <a:spAutoFit/>
              </a:bodyPr>
              <a:lstStyle/>
              <a:p>
                <a:pPr marL="0" marR="0" lvl="0" indent="0" algn="ctr" defTabSz="914400" eaLnBrk="0" fontAlgn="base"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effectLst/>
                    <a:uLnTx/>
                    <a:uFillTx/>
                    <a:ea typeface="Arial Unicode MS" pitchFamily="34" charset="-128"/>
                    <a:cs typeface="Arial Unicode MS" pitchFamily="34" charset="-128"/>
                  </a:rPr>
                  <a:t>Data Store</a:t>
                </a:r>
              </a:p>
            </p:txBody>
          </p:sp>
          <p:sp>
            <p:nvSpPr>
              <p:cNvPr id="170" name="TextBox 169">
                <a:extLst>
                  <a:ext uri="{FF2B5EF4-FFF2-40B4-BE49-F238E27FC236}">
                    <a16:creationId xmlns:a16="http://schemas.microsoft.com/office/drawing/2014/main" xmlns="" id="{2E5560AD-A84F-46D7-A4C9-D12CCFBD4F5F}"/>
                  </a:ext>
                </a:extLst>
              </p:cNvPr>
              <p:cNvSpPr txBox="1"/>
              <p:nvPr/>
            </p:nvSpPr>
            <p:spPr bwMode="gray">
              <a:xfrm>
                <a:off x="3431307" y="3438395"/>
                <a:ext cx="808235" cy="230832"/>
              </a:xfrm>
              <a:prstGeom prst="rect">
                <a:avLst/>
              </a:prstGeom>
              <a:noFill/>
              <a:effectLst/>
            </p:spPr>
            <p:txBody>
              <a:bodyPr wrap="none" rtlCol="0">
                <a:spAutoFit/>
              </a:bodyPr>
              <a:lstStyle>
                <a:defPPr>
                  <a:defRPr lang="en-US"/>
                </a:defPPr>
                <a:lvl1pPr>
                  <a:defRPr sz="900">
                    <a:solidFill>
                      <a:srgbClr val="FFFFFF">
                        <a:lumMod val="50000"/>
                      </a:srgbClr>
                    </a:solidFill>
                    <a:latin typeface="Arial" panose="020B0604020202020204" pitchFamily="34" charset="0"/>
                    <a:cs typeface="Arial" panose="020B0604020202020204" pitchFamily="34" charset="0"/>
                  </a:defRPr>
                </a:lvl1p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000" b="0" i="0" u="none" strike="noStrike" kern="0" cap="none" spc="0" normalizeH="0" baseline="0" noProof="0" dirty="0">
                    <a:ln>
                      <a:noFill/>
                    </a:ln>
                    <a:solidFill>
                      <a:schemeClr val="tx1"/>
                    </a:solidFill>
                    <a:effectLst/>
                    <a:uLnTx/>
                    <a:uFillTx/>
                    <a:latin typeface="Arial" panose="020B0604020202020204" pitchFamily="34" charset="0"/>
                    <a:ea typeface="Arial Unicode MS" pitchFamily="34" charset="-128"/>
                    <a:cs typeface="Arial" panose="020B0604020202020204" pitchFamily="34" charset="0"/>
                  </a:rPr>
                  <a:t>Application</a:t>
                </a:r>
              </a:p>
            </p:txBody>
          </p:sp>
          <p:grpSp>
            <p:nvGrpSpPr>
              <p:cNvPr id="165" name="Group 164">
                <a:extLst>
                  <a:ext uri="{FF2B5EF4-FFF2-40B4-BE49-F238E27FC236}">
                    <a16:creationId xmlns:a16="http://schemas.microsoft.com/office/drawing/2014/main" xmlns="" id="{A31B21C5-2B92-4BB1-92A3-5919E28FA957}"/>
                  </a:ext>
                </a:extLst>
              </p:cNvPr>
              <p:cNvGrpSpPr/>
              <p:nvPr/>
            </p:nvGrpSpPr>
            <p:grpSpPr bwMode="gray">
              <a:xfrm>
                <a:off x="5631079" y="2825262"/>
                <a:ext cx="520266" cy="484543"/>
                <a:chOff x="7822845" y="3047115"/>
                <a:chExt cx="246462" cy="229539"/>
              </a:xfrm>
            </p:grpSpPr>
            <p:sp>
              <p:nvSpPr>
                <p:cNvPr id="168" name="Rectangle 167">
                  <a:extLst>
                    <a:ext uri="{FF2B5EF4-FFF2-40B4-BE49-F238E27FC236}">
                      <a16:creationId xmlns:a16="http://schemas.microsoft.com/office/drawing/2014/main" xmlns="" id="{073F4D4F-843F-4BA1-8F5F-B60979F921CB}"/>
                    </a:ext>
                  </a:extLst>
                </p:cNvPr>
                <p:cNvSpPr/>
                <p:nvPr/>
              </p:nvSpPr>
              <p:spPr bwMode="gray">
                <a:xfrm>
                  <a:off x="7822845" y="3047115"/>
                  <a:ext cx="246462" cy="229539"/>
                </a:xfrm>
                <a:prstGeom prst="rect">
                  <a:avLst/>
                </a:prstGeom>
                <a:solidFill>
                  <a:srgbClr val="FFFFFF"/>
                </a:solidFill>
                <a:ln w="9525" cap="flat" cmpd="sng" algn="ctr">
                  <a:solidFill>
                    <a:srgbClr val="6F7878"/>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endParaRPr>
                </a:p>
              </p:txBody>
            </p:sp>
            <p:sp>
              <p:nvSpPr>
                <p:cNvPr id="169" name="Freeform 89">
                  <a:extLst>
                    <a:ext uri="{FF2B5EF4-FFF2-40B4-BE49-F238E27FC236}">
                      <a16:creationId xmlns:a16="http://schemas.microsoft.com/office/drawing/2014/main" xmlns="" id="{52960163-3C91-4C02-9694-21B35BB94CE1}"/>
                    </a:ext>
                  </a:extLst>
                </p:cNvPr>
                <p:cNvSpPr>
                  <a:spLocks noChangeAspect="1" noEditPoints="1"/>
                </p:cNvSpPr>
                <p:nvPr/>
              </p:nvSpPr>
              <p:spPr bwMode="gray">
                <a:xfrm>
                  <a:off x="7860621" y="3075882"/>
                  <a:ext cx="170909" cy="172004"/>
                </a:xfrm>
                <a:custGeom>
                  <a:avLst/>
                  <a:gdLst>
                    <a:gd name="T0" fmla="*/ 220 w 263"/>
                    <a:gd name="T1" fmla="*/ 76 h 263"/>
                    <a:gd name="T2" fmla="*/ 249 w 263"/>
                    <a:gd name="T3" fmla="*/ 63 h 263"/>
                    <a:gd name="T4" fmla="*/ 263 w 263"/>
                    <a:gd name="T5" fmla="*/ 96 h 263"/>
                    <a:gd name="T6" fmla="*/ 233 w 263"/>
                    <a:gd name="T7" fmla="*/ 108 h 263"/>
                    <a:gd name="T8" fmla="*/ 234 w 263"/>
                    <a:gd name="T9" fmla="*/ 155 h 263"/>
                    <a:gd name="T10" fmla="*/ 263 w 263"/>
                    <a:gd name="T11" fmla="*/ 167 h 263"/>
                    <a:gd name="T12" fmla="*/ 249 w 263"/>
                    <a:gd name="T13" fmla="*/ 200 h 263"/>
                    <a:gd name="T14" fmla="*/ 220 w 263"/>
                    <a:gd name="T15" fmla="*/ 188 h 263"/>
                    <a:gd name="T16" fmla="*/ 187 w 263"/>
                    <a:gd name="T17" fmla="*/ 220 h 263"/>
                    <a:gd name="T18" fmla="*/ 199 w 263"/>
                    <a:gd name="T19" fmla="*/ 249 h 263"/>
                    <a:gd name="T20" fmla="*/ 166 w 263"/>
                    <a:gd name="T21" fmla="*/ 263 h 263"/>
                    <a:gd name="T22" fmla="*/ 154 w 263"/>
                    <a:gd name="T23" fmla="*/ 234 h 263"/>
                    <a:gd name="T24" fmla="*/ 108 w 263"/>
                    <a:gd name="T25" fmla="*/ 234 h 263"/>
                    <a:gd name="T26" fmla="*/ 96 w 263"/>
                    <a:gd name="T27" fmla="*/ 263 h 263"/>
                    <a:gd name="T28" fmla="*/ 63 w 263"/>
                    <a:gd name="T29" fmla="*/ 249 h 263"/>
                    <a:gd name="T30" fmla="*/ 75 w 263"/>
                    <a:gd name="T31" fmla="*/ 220 h 263"/>
                    <a:gd name="T32" fmla="*/ 43 w 263"/>
                    <a:gd name="T33" fmla="*/ 188 h 263"/>
                    <a:gd name="T34" fmla="*/ 13 w 263"/>
                    <a:gd name="T35" fmla="*/ 200 h 263"/>
                    <a:gd name="T36" fmla="*/ 0 w 263"/>
                    <a:gd name="T37" fmla="*/ 167 h 263"/>
                    <a:gd name="T38" fmla="*/ 29 w 263"/>
                    <a:gd name="T39" fmla="*/ 155 h 263"/>
                    <a:gd name="T40" fmla="*/ 29 w 263"/>
                    <a:gd name="T41" fmla="*/ 108 h 263"/>
                    <a:gd name="T42" fmla="*/ 0 w 263"/>
                    <a:gd name="T43" fmla="*/ 96 h 263"/>
                    <a:gd name="T44" fmla="*/ 13 w 263"/>
                    <a:gd name="T45" fmla="*/ 63 h 263"/>
                    <a:gd name="T46" fmla="*/ 43 w 263"/>
                    <a:gd name="T47" fmla="*/ 76 h 263"/>
                    <a:gd name="T48" fmla="*/ 75 w 263"/>
                    <a:gd name="T49" fmla="*/ 43 h 263"/>
                    <a:gd name="T50" fmla="*/ 63 w 263"/>
                    <a:gd name="T51" fmla="*/ 14 h 263"/>
                    <a:gd name="T52" fmla="*/ 96 w 263"/>
                    <a:gd name="T53" fmla="*/ 0 h 263"/>
                    <a:gd name="T54" fmla="*/ 108 w 263"/>
                    <a:gd name="T55" fmla="*/ 29 h 263"/>
                    <a:gd name="T56" fmla="*/ 154 w 263"/>
                    <a:gd name="T57" fmla="*/ 29 h 263"/>
                    <a:gd name="T58" fmla="*/ 166 w 263"/>
                    <a:gd name="T59" fmla="*/ 0 h 263"/>
                    <a:gd name="T60" fmla="*/ 199 w 263"/>
                    <a:gd name="T61" fmla="*/ 14 h 263"/>
                    <a:gd name="T62" fmla="*/ 187 w 263"/>
                    <a:gd name="T63" fmla="*/ 43 h 263"/>
                    <a:gd name="T64" fmla="*/ 220 w 263"/>
                    <a:gd name="T65" fmla="*/ 76 h 263"/>
                    <a:gd name="T66" fmla="*/ 74 w 263"/>
                    <a:gd name="T67" fmla="*/ 108 h 263"/>
                    <a:gd name="T68" fmla="*/ 107 w 263"/>
                    <a:gd name="T69" fmla="*/ 189 h 263"/>
                    <a:gd name="T70" fmla="*/ 189 w 263"/>
                    <a:gd name="T71" fmla="*/ 155 h 263"/>
                    <a:gd name="T72" fmla="*/ 155 w 263"/>
                    <a:gd name="T73" fmla="*/ 74 h 263"/>
                    <a:gd name="T74" fmla="*/ 74 w 263"/>
                    <a:gd name="T75" fmla="*/ 108 h 263"/>
                    <a:gd name="T76" fmla="*/ 148 w 263"/>
                    <a:gd name="T77" fmla="*/ 148 h 263"/>
                    <a:gd name="T78" fmla="*/ 115 w 263"/>
                    <a:gd name="T79" fmla="*/ 148 h 263"/>
                    <a:gd name="T80" fmla="*/ 115 w 263"/>
                    <a:gd name="T81" fmla="*/ 115 h 263"/>
                    <a:gd name="T82" fmla="*/ 148 w 263"/>
                    <a:gd name="T83" fmla="*/ 115 h 263"/>
                    <a:gd name="T84" fmla="*/ 148 w 263"/>
                    <a:gd name="T85" fmla="*/ 14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3" h="263">
                      <a:moveTo>
                        <a:pt x="220" y="76"/>
                      </a:moveTo>
                      <a:cubicBezTo>
                        <a:pt x="249" y="63"/>
                        <a:pt x="249" y="63"/>
                        <a:pt x="249" y="63"/>
                      </a:cubicBezTo>
                      <a:cubicBezTo>
                        <a:pt x="263" y="96"/>
                        <a:pt x="263" y="96"/>
                        <a:pt x="263" y="96"/>
                      </a:cubicBezTo>
                      <a:cubicBezTo>
                        <a:pt x="233" y="108"/>
                        <a:pt x="233" y="108"/>
                        <a:pt x="233" y="108"/>
                      </a:cubicBezTo>
                      <a:cubicBezTo>
                        <a:pt x="237" y="123"/>
                        <a:pt x="237" y="139"/>
                        <a:pt x="234" y="155"/>
                      </a:cubicBezTo>
                      <a:cubicBezTo>
                        <a:pt x="263" y="167"/>
                        <a:pt x="263" y="167"/>
                        <a:pt x="263" y="167"/>
                      </a:cubicBezTo>
                      <a:cubicBezTo>
                        <a:pt x="249" y="200"/>
                        <a:pt x="249" y="200"/>
                        <a:pt x="249" y="200"/>
                      </a:cubicBezTo>
                      <a:cubicBezTo>
                        <a:pt x="220" y="188"/>
                        <a:pt x="220" y="188"/>
                        <a:pt x="220" y="188"/>
                      </a:cubicBezTo>
                      <a:cubicBezTo>
                        <a:pt x="211" y="201"/>
                        <a:pt x="200" y="212"/>
                        <a:pt x="187" y="220"/>
                      </a:cubicBezTo>
                      <a:cubicBezTo>
                        <a:pt x="199" y="249"/>
                        <a:pt x="199" y="249"/>
                        <a:pt x="199" y="249"/>
                      </a:cubicBezTo>
                      <a:cubicBezTo>
                        <a:pt x="166" y="263"/>
                        <a:pt x="166" y="263"/>
                        <a:pt x="166" y="263"/>
                      </a:cubicBezTo>
                      <a:cubicBezTo>
                        <a:pt x="154" y="234"/>
                        <a:pt x="154" y="234"/>
                        <a:pt x="154" y="234"/>
                      </a:cubicBezTo>
                      <a:cubicBezTo>
                        <a:pt x="139" y="237"/>
                        <a:pt x="124" y="237"/>
                        <a:pt x="108" y="234"/>
                      </a:cubicBezTo>
                      <a:cubicBezTo>
                        <a:pt x="96" y="263"/>
                        <a:pt x="96" y="263"/>
                        <a:pt x="96" y="263"/>
                      </a:cubicBezTo>
                      <a:cubicBezTo>
                        <a:pt x="63" y="249"/>
                        <a:pt x="63" y="249"/>
                        <a:pt x="63" y="249"/>
                      </a:cubicBezTo>
                      <a:cubicBezTo>
                        <a:pt x="75" y="220"/>
                        <a:pt x="75" y="220"/>
                        <a:pt x="75" y="220"/>
                      </a:cubicBezTo>
                      <a:cubicBezTo>
                        <a:pt x="62" y="212"/>
                        <a:pt x="51" y="200"/>
                        <a:pt x="43" y="188"/>
                      </a:cubicBezTo>
                      <a:cubicBezTo>
                        <a:pt x="13" y="200"/>
                        <a:pt x="13" y="200"/>
                        <a:pt x="13" y="200"/>
                      </a:cubicBezTo>
                      <a:cubicBezTo>
                        <a:pt x="0" y="167"/>
                        <a:pt x="0" y="167"/>
                        <a:pt x="0" y="167"/>
                      </a:cubicBezTo>
                      <a:cubicBezTo>
                        <a:pt x="29" y="155"/>
                        <a:pt x="29" y="155"/>
                        <a:pt x="29" y="155"/>
                      </a:cubicBezTo>
                      <a:cubicBezTo>
                        <a:pt x="26" y="140"/>
                        <a:pt x="25" y="124"/>
                        <a:pt x="29" y="108"/>
                      </a:cubicBezTo>
                      <a:cubicBezTo>
                        <a:pt x="0" y="96"/>
                        <a:pt x="0" y="96"/>
                        <a:pt x="0" y="96"/>
                      </a:cubicBezTo>
                      <a:cubicBezTo>
                        <a:pt x="13" y="63"/>
                        <a:pt x="13" y="63"/>
                        <a:pt x="13" y="63"/>
                      </a:cubicBezTo>
                      <a:cubicBezTo>
                        <a:pt x="43" y="76"/>
                        <a:pt x="43" y="76"/>
                        <a:pt x="43" y="76"/>
                      </a:cubicBezTo>
                      <a:cubicBezTo>
                        <a:pt x="51" y="62"/>
                        <a:pt x="62" y="51"/>
                        <a:pt x="75" y="43"/>
                      </a:cubicBezTo>
                      <a:cubicBezTo>
                        <a:pt x="63" y="14"/>
                        <a:pt x="63" y="14"/>
                        <a:pt x="63" y="14"/>
                      </a:cubicBezTo>
                      <a:cubicBezTo>
                        <a:pt x="96" y="0"/>
                        <a:pt x="96" y="0"/>
                        <a:pt x="96" y="0"/>
                      </a:cubicBezTo>
                      <a:cubicBezTo>
                        <a:pt x="108" y="29"/>
                        <a:pt x="108" y="29"/>
                        <a:pt x="108" y="29"/>
                      </a:cubicBezTo>
                      <a:cubicBezTo>
                        <a:pt x="123" y="26"/>
                        <a:pt x="139" y="26"/>
                        <a:pt x="154" y="29"/>
                      </a:cubicBezTo>
                      <a:cubicBezTo>
                        <a:pt x="166" y="0"/>
                        <a:pt x="166" y="0"/>
                        <a:pt x="166" y="0"/>
                      </a:cubicBezTo>
                      <a:cubicBezTo>
                        <a:pt x="199" y="14"/>
                        <a:pt x="199" y="14"/>
                        <a:pt x="199" y="14"/>
                      </a:cubicBezTo>
                      <a:cubicBezTo>
                        <a:pt x="187" y="43"/>
                        <a:pt x="187" y="43"/>
                        <a:pt x="187" y="43"/>
                      </a:cubicBezTo>
                      <a:cubicBezTo>
                        <a:pt x="201" y="51"/>
                        <a:pt x="212" y="63"/>
                        <a:pt x="220" y="76"/>
                      </a:cubicBezTo>
                      <a:close/>
                      <a:moveTo>
                        <a:pt x="74" y="108"/>
                      </a:moveTo>
                      <a:cubicBezTo>
                        <a:pt x="61" y="139"/>
                        <a:pt x="76" y="176"/>
                        <a:pt x="107" y="189"/>
                      </a:cubicBezTo>
                      <a:cubicBezTo>
                        <a:pt x="139" y="202"/>
                        <a:pt x="176" y="187"/>
                        <a:pt x="189" y="155"/>
                      </a:cubicBezTo>
                      <a:cubicBezTo>
                        <a:pt x="202" y="124"/>
                        <a:pt x="187" y="87"/>
                        <a:pt x="155" y="74"/>
                      </a:cubicBezTo>
                      <a:cubicBezTo>
                        <a:pt x="123" y="61"/>
                        <a:pt x="87" y="76"/>
                        <a:pt x="74" y="108"/>
                      </a:cubicBezTo>
                      <a:close/>
                      <a:moveTo>
                        <a:pt x="148" y="148"/>
                      </a:moveTo>
                      <a:cubicBezTo>
                        <a:pt x="139" y="157"/>
                        <a:pt x="124" y="157"/>
                        <a:pt x="115" y="148"/>
                      </a:cubicBezTo>
                      <a:cubicBezTo>
                        <a:pt x="105" y="139"/>
                        <a:pt x="105" y="124"/>
                        <a:pt x="115" y="115"/>
                      </a:cubicBezTo>
                      <a:cubicBezTo>
                        <a:pt x="124" y="106"/>
                        <a:pt x="139" y="106"/>
                        <a:pt x="148" y="115"/>
                      </a:cubicBezTo>
                      <a:cubicBezTo>
                        <a:pt x="157" y="124"/>
                        <a:pt x="157" y="139"/>
                        <a:pt x="148" y="148"/>
                      </a:cubicBezTo>
                      <a:close/>
                    </a:path>
                  </a:pathLst>
                </a:custGeom>
                <a:solidFill>
                  <a:srgbClr val="0028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90000"/>
                    </a:lnSpc>
                    <a:spcBef>
                      <a:spcPct val="30000"/>
                    </a:spcBef>
                    <a:spcAft>
                      <a:spcPct val="10000"/>
                    </a:spcAft>
                    <a:buClrTx/>
                    <a:buSzTx/>
                    <a:buFontTx/>
                    <a:buNone/>
                    <a:tabLst/>
                    <a:defRPr/>
                  </a:pPr>
                  <a:endParaRPr kumimoji="0" lang="en-US" sz="800" b="0" i="0" u="none" strike="noStrike" kern="0" cap="none" spc="0" normalizeH="0" baseline="0" noProof="0" dirty="0" smtClean="0">
                    <a:ln>
                      <a:noFill/>
                    </a:ln>
                    <a:solidFill>
                      <a:srgbClr val="7F7F7F"/>
                    </a:solidFill>
                    <a:effectLst/>
                    <a:uLnTx/>
                    <a:uFillTx/>
                    <a:ea typeface="Arial Unicode MS" pitchFamily="34" charset="-128"/>
                    <a:cs typeface="Arial Unicode MS" pitchFamily="34" charset="-128"/>
                  </a:endParaRPr>
                </a:p>
              </p:txBody>
            </p:sp>
          </p:grpSp>
          <p:sp>
            <p:nvSpPr>
              <p:cNvPr id="167" name="TextBox 166">
                <a:extLst>
                  <a:ext uri="{FF2B5EF4-FFF2-40B4-BE49-F238E27FC236}">
                    <a16:creationId xmlns:a16="http://schemas.microsoft.com/office/drawing/2014/main" xmlns="" id="{436F4EA4-5F03-40C8-AC75-FD403B4594D9}"/>
                  </a:ext>
                </a:extLst>
              </p:cNvPr>
              <p:cNvSpPr txBox="1"/>
              <p:nvPr/>
            </p:nvSpPr>
            <p:spPr bwMode="gray">
              <a:xfrm>
                <a:off x="5394159" y="2584781"/>
                <a:ext cx="997400" cy="258532"/>
              </a:xfrm>
              <a:prstGeom prst="rect">
                <a:avLst/>
              </a:prstGeom>
              <a:noFill/>
            </p:spPr>
            <p:txBody>
              <a:bodyPr wrap="square" rtlCol="0">
                <a:sp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200" b="0" i="1"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Integration</a:t>
                </a:r>
              </a:p>
            </p:txBody>
          </p:sp>
          <p:sp>
            <p:nvSpPr>
              <p:cNvPr id="161" name="TextBox 160">
                <a:extLst>
                  <a:ext uri="{FF2B5EF4-FFF2-40B4-BE49-F238E27FC236}">
                    <a16:creationId xmlns:a16="http://schemas.microsoft.com/office/drawing/2014/main" xmlns="" id="{349238F9-C4FF-405A-B199-9B1CE6C80C8D}"/>
                  </a:ext>
                </a:extLst>
              </p:cNvPr>
              <p:cNvSpPr txBox="1"/>
              <p:nvPr/>
            </p:nvSpPr>
            <p:spPr bwMode="gray">
              <a:xfrm>
                <a:off x="7827317" y="3438395"/>
                <a:ext cx="808235" cy="230832"/>
              </a:xfrm>
              <a:prstGeom prst="rect">
                <a:avLst/>
              </a:prstGeom>
              <a:noFill/>
              <a:effectLst/>
            </p:spPr>
            <p:txBody>
              <a:bodyPr wrap="none" rtlCol="0">
                <a:spAutoFit/>
              </a:bodyPr>
              <a:lstStyle>
                <a:defPPr>
                  <a:defRPr lang="en-US"/>
                </a:defPPr>
                <a:lvl1pPr>
                  <a:defRPr sz="900">
                    <a:solidFill>
                      <a:srgbClr val="FFFFFF">
                        <a:lumMod val="50000"/>
                      </a:srgbClr>
                    </a:solidFill>
                    <a:latin typeface="Arial" panose="020B0604020202020204" pitchFamily="34" charset="0"/>
                    <a:cs typeface="Arial" panose="020B0604020202020204" pitchFamily="34" charset="0"/>
                  </a:defRPr>
                </a:lvl1p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000" b="0" i="0" u="none" strike="noStrike" kern="0" cap="none" spc="0" normalizeH="0" baseline="0" noProof="0" dirty="0">
                    <a:ln>
                      <a:noFill/>
                    </a:ln>
                    <a:solidFill>
                      <a:schemeClr val="tx1"/>
                    </a:solidFill>
                    <a:effectLst/>
                    <a:uLnTx/>
                    <a:uFillTx/>
                    <a:latin typeface="Arial" panose="020B0604020202020204" pitchFamily="34" charset="0"/>
                    <a:ea typeface="Arial Unicode MS" pitchFamily="34" charset="-128"/>
                    <a:cs typeface="Arial" panose="020B0604020202020204" pitchFamily="34" charset="0"/>
                  </a:rPr>
                  <a:t>Application</a:t>
                </a:r>
              </a:p>
            </p:txBody>
          </p:sp>
          <p:sp>
            <p:nvSpPr>
              <p:cNvPr id="157" name="TextBox 156">
                <a:extLst>
                  <a:ext uri="{FF2B5EF4-FFF2-40B4-BE49-F238E27FC236}">
                    <a16:creationId xmlns:a16="http://schemas.microsoft.com/office/drawing/2014/main" xmlns="" id="{72A9E658-2D76-4024-B800-33CD76886679}"/>
                  </a:ext>
                </a:extLst>
              </p:cNvPr>
              <p:cNvSpPr txBox="1"/>
              <p:nvPr/>
            </p:nvSpPr>
            <p:spPr bwMode="gray">
              <a:xfrm>
                <a:off x="6957368" y="3130219"/>
                <a:ext cx="780453" cy="369332"/>
              </a:xfrm>
              <a:prstGeom prst="rect">
                <a:avLst/>
              </a:prstGeom>
              <a:solidFill>
                <a:srgbClr val="FFFFFF"/>
              </a:solidFill>
              <a:effectLst/>
            </p:spPr>
            <p:txBody>
              <a:bodyPr wrap="square" rtlCol="0">
                <a:spAutoFit/>
              </a:bodyPr>
              <a:lstStyle>
                <a:defPPr>
                  <a:defRPr lang="en-US"/>
                </a:defPPr>
                <a:lvl1pPr>
                  <a:defRPr sz="800">
                    <a:solidFill>
                      <a:srgbClr val="FFFFFF">
                        <a:lumMod val="50000"/>
                      </a:srgbClr>
                    </a:solidFill>
                    <a:latin typeface="Arial" panose="020B0604020202020204" pitchFamily="34" charset="0"/>
                    <a:cs typeface="Arial" panose="020B0604020202020204" pitchFamily="34" charset="0"/>
                  </a:defRPr>
                </a:lvl1p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1000" b="0" i="0" u="none" strike="noStrike" kern="0" cap="none" spc="0" normalizeH="0" baseline="0" noProof="0" dirty="0">
                    <a:ln>
                      <a:noFill/>
                    </a:ln>
                    <a:solidFill>
                      <a:schemeClr val="tx1"/>
                    </a:solidFill>
                    <a:effectLst/>
                    <a:uLnTx/>
                    <a:uFillTx/>
                    <a:latin typeface="Arial" panose="020B0604020202020204" pitchFamily="34" charset="0"/>
                    <a:ea typeface="Arial Unicode MS" pitchFamily="34" charset="-128"/>
                    <a:cs typeface="Arial" panose="020B0604020202020204" pitchFamily="34" charset="0"/>
                  </a:rPr>
                  <a:t>Certificate Policies</a:t>
                </a:r>
              </a:p>
            </p:txBody>
          </p:sp>
          <p:cxnSp>
            <p:nvCxnSpPr>
              <p:cNvPr id="150" name="Straight Arrow Connector 149">
                <a:extLst>
                  <a:ext uri="{FF2B5EF4-FFF2-40B4-BE49-F238E27FC236}">
                    <a16:creationId xmlns:a16="http://schemas.microsoft.com/office/drawing/2014/main" xmlns="" id="{09EA9DD4-ACD9-411D-833D-6E61B12E42A7}"/>
                  </a:ext>
                </a:extLst>
              </p:cNvPr>
              <p:cNvCxnSpPr>
                <a:cxnSpLocks/>
                <a:stCxn id="168" idx="1"/>
              </p:cNvCxnSpPr>
              <p:nvPr/>
            </p:nvCxnSpPr>
            <p:spPr bwMode="gray">
              <a:xfrm flipH="1">
                <a:off x="4107296" y="3067534"/>
                <a:ext cx="1523783" cy="0"/>
              </a:xfrm>
              <a:prstGeom prst="straightConnector1">
                <a:avLst/>
              </a:prstGeom>
              <a:solidFill>
                <a:srgbClr val="00529B"/>
              </a:solidFill>
              <a:ln w="12700" cap="flat" cmpd="sng" algn="ctr">
                <a:solidFill>
                  <a:srgbClr val="6F7878"/>
                </a:solidFill>
                <a:prstDash val="solid"/>
                <a:round/>
                <a:headEnd type="none" w="med" len="med"/>
                <a:tailEnd type="triangle"/>
              </a:ln>
              <a:effectLst/>
            </p:spPr>
          </p:cxnSp>
          <p:cxnSp>
            <p:nvCxnSpPr>
              <p:cNvPr id="151" name="Straight Arrow Connector 150">
                <a:extLst>
                  <a:ext uri="{FF2B5EF4-FFF2-40B4-BE49-F238E27FC236}">
                    <a16:creationId xmlns:a16="http://schemas.microsoft.com/office/drawing/2014/main" xmlns="" id="{C2418E03-9B7C-4168-827A-7E9035E486A2}"/>
                  </a:ext>
                </a:extLst>
              </p:cNvPr>
              <p:cNvCxnSpPr>
                <a:stCxn id="168" idx="3"/>
              </p:cNvCxnSpPr>
              <p:nvPr/>
            </p:nvCxnSpPr>
            <p:spPr bwMode="gray">
              <a:xfrm>
                <a:off x="6151345" y="3067534"/>
                <a:ext cx="1848665" cy="0"/>
              </a:xfrm>
              <a:prstGeom prst="straightConnector1">
                <a:avLst/>
              </a:prstGeom>
              <a:solidFill>
                <a:srgbClr val="00529B"/>
              </a:solidFill>
              <a:ln w="12700" cap="flat" cmpd="sng" algn="ctr">
                <a:solidFill>
                  <a:srgbClr val="6F7878"/>
                </a:solidFill>
                <a:prstDash val="solid"/>
                <a:round/>
                <a:headEnd type="none" w="med" len="med"/>
                <a:tailEnd type="triangle"/>
              </a:ln>
              <a:effectLst/>
            </p:spPr>
          </p:cxnSp>
          <p:cxnSp>
            <p:nvCxnSpPr>
              <p:cNvPr id="152" name="Straight Arrow Connector 151">
                <a:extLst>
                  <a:ext uri="{FF2B5EF4-FFF2-40B4-BE49-F238E27FC236}">
                    <a16:creationId xmlns:a16="http://schemas.microsoft.com/office/drawing/2014/main" xmlns="" id="{1069DFEE-CD5D-4A04-AF58-2E416E641C7E}"/>
                  </a:ext>
                </a:extLst>
              </p:cNvPr>
              <p:cNvCxnSpPr>
                <a:cxnSpLocks/>
                <a:stCxn id="168" idx="2"/>
              </p:cNvCxnSpPr>
              <p:nvPr/>
            </p:nvCxnSpPr>
            <p:spPr bwMode="gray">
              <a:xfrm flipH="1">
                <a:off x="5886886" y="3309805"/>
                <a:ext cx="0" cy="482899"/>
              </a:xfrm>
              <a:prstGeom prst="straightConnector1">
                <a:avLst/>
              </a:prstGeom>
              <a:solidFill>
                <a:srgbClr val="00529B"/>
              </a:solidFill>
              <a:ln w="12700" cap="flat" cmpd="sng" algn="ctr">
                <a:solidFill>
                  <a:srgbClr val="6F7878"/>
                </a:solidFill>
                <a:prstDash val="solid"/>
                <a:round/>
                <a:headEnd type="none" w="med" len="med"/>
                <a:tailEnd type="triangle"/>
              </a:ln>
              <a:effectLst/>
            </p:spPr>
          </p:cxnSp>
          <p:sp>
            <p:nvSpPr>
              <p:cNvPr id="153" name="Speech Bubble: Rectangle 88">
                <a:extLst>
                  <a:ext uri="{FF2B5EF4-FFF2-40B4-BE49-F238E27FC236}">
                    <a16:creationId xmlns:a16="http://schemas.microsoft.com/office/drawing/2014/main" xmlns="" id="{B229F600-E286-443D-9C10-C33B364CFBDD}"/>
                  </a:ext>
                </a:extLst>
              </p:cNvPr>
              <p:cNvSpPr/>
              <p:nvPr/>
            </p:nvSpPr>
            <p:spPr bwMode="gray">
              <a:xfrm>
                <a:off x="4434990" y="3879952"/>
                <a:ext cx="849445" cy="364057"/>
              </a:xfrm>
              <a:prstGeom prst="wedgeRectCallout">
                <a:avLst>
                  <a:gd name="adj1" fmla="val 12462"/>
                  <a:gd name="adj2" fmla="val -161217"/>
                </a:avLst>
              </a:prstGeom>
              <a:solidFill>
                <a:srgbClr val="FFFFFF"/>
              </a:solidFill>
              <a:ln w="12700" cap="flat" cmpd="sng" algn="ctr">
                <a:solidFill>
                  <a:srgbClr val="E5550D"/>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000" b="0" i="0" u="none" strike="noStrike" kern="0" cap="none" spc="0" normalizeH="0" baseline="0" noProof="0" dirty="0" smtClean="0">
                    <a:ln>
                      <a:noFill/>
                    </a:ln>
                    <a:solidFill>
                      <a:srgbClr val="000000"/>
                    </a:solidFill>
                    <a:effectLst/>
                    <a:uLnTx/>
                    <a:uFillTx/>
                    <a:latin typeface="Arial"/>
                    <a:ea typeface="Arial Unicode MS"/>
                    <a:cs typeface="Arial Unicode MS"/>
                  </a:rPr>
                  <a:t>Changed </a:t>
                </a:r>
                <a:br>
                  <a:rPr kumimoji="0" lang="en-US" sz="1000" b="0" i="0" u="none" strike="noStrike" kern="0" cap="none" spc="0" normalizeH="0" baseline="0" noProof="0" dirty="0" smtClean="0">
                    <a:ln>
                      <a:noFill/>
                    </a:ln>
                    <a:solidFill>
                      <a:srgbClr val="000000"/>
                    </a:solidFill>
                    <a:effectLst/>
                    <a:uLnTx/>
                    <a:uFillTx/>
                    <a:latin typeface="Arial"/>
                    <a:ea typeface="Arial Unicode MS"/>
                    <a:cs typeface="Arial Unicode MS"/>
                  </a:rPr>
                </a:br>
                <a:r>
                  <a:rPr kumimoji="0" lang="en-US" sz="1000" b="0" i="0" u="none" strike="noStrike" kern="0" cap="none" spc="0" normalizeH="0" baseline="0" noProof="0" dirty="0" smtClean="0">
                    <a:ln>
                      <a:noFill/>
                    </a:ln>
                    <a:solidFill>
                      <a:srgbClr val="000000"/>
                    </a:solidFill>
                    <a:effectLst/>
                    <a:uLnTx/>
                    <a:uFillTx/>
                    <a:latin typeface="Arial"/>
                    <a:ea typeface="Arial Unicode MS"/>
                    <a:cs typeface="Arial Unicode MS"/>
                  </a:rPr>
                  <a:t>firewall rules</a:t>
                </a:r>
              </a:p>
            </p:txBody>
          </p:sp>
          <p:sp>
            <p:nvSpPr>
              <p:cNvPr id="154" name="Speech Bubble: Rectangle 90">
                <a:extLst>
                  <a:ext uri="{FF2B5EF4-FFF2-40B4-BE49-F238E27FC236}">
                    <a16:creationId xmlns:a16="http://schemas.microsoft.com/office/drawing/2014/main" xmlns="" id="{021F99AA-A1CD-471C-8DF8-4024C26B08D3}"/>
                  </a:ext>
                </a:extLst>
              </p:cNvPr>
              <p:cNvSpPr/>
              <p:nvPr/>
            </p:nvSpPr>
            <p:spPr bwMode="gray">
              <a:xfrm>
                <a:off x="6391559" y="2066506"/>
                <a:ext cx="850392" cy="365760"/>
              </a:xfrm>
              <a:prstGeom prst="wedgeRectCallout">
                <a:avLst>
                  <a:gd name="adj1" fmla="val 42406"/>
                  <a:gd name="adj2" fmla="val 126216"/>
                </a:avLst>
              </a:prstGeom>
              <a:solidFill>
                <a:srgbClr val="FFFFFF"/>
              </a:solidFill>
              <a:ln w="12700" cap="flat" cmpd="sng" algn="ctr">
                <a:solidFill>
                  <a:srgbClr val="E5550D"/>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000" b="0" i="0" u="none" strike="noStrike" kern="0" cap="none" spc="0" normalizeH="0" baseline="0" noProof="0" dirty="0" smtClean="0">
                    <a:ln>
                      <a:noFill/>
                    </a:ln>
                    <a:solidFill>
                      <a:srgbClr val="000000"/>
                    </a:solidFill>
                    <a:effectLst/>
                    <a:uLnTx/>
                    <a:uFillTx/>
                    <a:latin typeface="Arial"/>
                    <a:ea typeface="Arial Unicode MS"/>
                    <a:cs typeface="Arial Unicode MS"/>
                  </a:rPr>
                  <a:t>Expired </a:t>
                </a:r>
                <a:br>
                  <a:rPr kumimoji="0" lang="en-US" sz="1000" b="0" i="0" u="none" strike="noStrike" kern="0" cap="none" spc="0" normalizeH="0" baseline="0" noProof="0" dirty="0" smtClean="0">
                    <a:ln>
                      <a:noFill/>
                    </a:ln>
                    <a:solidFill>
                      <a:srgbClr val="000000"/>
                    </a:solidFill>
                    <a:effectLst/>
                    <a:uLnTx/>
                    <a:uFillTx/>
                    <a:latin typeface="Arial"/>
                    <a:ea typeface="Arial Unicode MS"/>
                    <a:cs typeface="Arial Unicode MS"/>
                  </a:rPr>
                </a:br>
                <a:r>
                  <a:rPr kumimoji="0" lang="en-US" sz="1000" b="0" i="0" u="none" strike="noStrike" kern="0" cap="none" spc="0" normalizeH="0" baseline="0" noProof="0" dirty="0" smtClean="0">
                    <a:ln>
                      <a:noFill/>
                    </a:ln>
                    <a:solidFill>
                      <a:srgbClr val="000000"/>
                    </a:solidFill>
                    <a:effectLst/>
                    <a:uLnTx/>
                    <a:uFillTx/>
                    <a:latin typeface="Arial"/>
                    <a:ea typeface="Arial Unicode MS"/>
                    <a:cs typeface="Arial Unicode MS"/>
                  </a:rPr>
                  <a:t>certificate</a:t>
                </a:r>
              </a:p>
            </p:txBody>
          </p:sp>
          <p:sp>
            <p:nvSpPr>
              <p:cNvPr id="155" name="Speech Bubble: Rectangle 91">
                <a:extLst>
                  <a:ext uri="{FF2B5EF4-FFF2-40B4-BE49-F238E27FC236}">
                    <a16:creationId xmlns:a16="http://schemas.microsoft.com/office/drawing/2014/main" xmlns="" id="{877CC3AF-A116-4C76-B7F7-B385B936AEFE}"/>
                  </a:ext>
                </a:extLst>
              </p:cNvPr>
              <p:cNvSpPr/>
              <p:nvPr/>
            </p:nvSpPr>
            <p:spPr bwMode="gray">
              <a:xfrm>
                <a:off x="6373313" y="4104462"/>
                <a:ext cx="849445" cy="364057"/>
              </a:xfrm>
              <a:prstGeom prst="wedgeRectCallout">
                <a:avLst>
                  <a:gd name="adj1" fmla="val -71007"/>
                  <a:gd name="adj2" fmla="val -100077"/>
                </a:avLst>
              </a:prstGeom>
              <a:solidFill>
                <a:srgbClr val="FFFFFF"/>
              </a:solidFill>
              <a:ln w="12700" cap="flat" cmpd="sng" algn="ctr">
                <a:solidFill>
                  <a:srgbClr val="E5550D"/>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000" b="0" i="0" u="none" strike="noStrike" kern="0" cap="none" spc="0" normalizeH="0" baseline="0" noProof="0" dirty="0" smtClean="0">
                    <a:ln>
                      <a:noFill/>
                    </a:ln>
                    <a:solidFill>
                      <a:srgbClr val="000000"/>
                    </a:solidFill>
                    <a:effectLst/>
                    <a:uLnTx/>
                    <a:uFillTx/>
                    <a:latin typeface="Arial"/>
                    <a:ea typeface="Arial Unicode MS"/>
                    <a:cs typeface="Arial Unicode MS"/>
                  </a:rPr>
                  <a:t>Disk full</a:t>
                </a:r>
              </a:p>
            </p:txBody>
          </p:sp>
          <p:sp>
            <p:nvSpPr>
              <p:cNvPr id="156" name="Speech Bubble: Rectangle 92">
                <a:extLst>
                  <a:ext uri="{FF2B5EF4-FFF2-40B4-BE49-F238E27FC236}">
                    <a16:creationId xmlns:a16="http://schemas.microsoft.com/office/drawing/2014/main" xmlns="" id="{7985D820-5C4D-404B-ADE7-41647369F5A3}"/>
                  </a:ext>
                </a:extLst>
              </p:cNvPr>
              <p:cNvSpPr/>
              <p:nvPr/>
            </p:nvSpPr>
            <p:spPr bwMode="gray">
              <a:xfrm>
                <a:off x="7721919" y="1932551"/>
                <a:ext cx="850392" cy="365760"/>
              </a:xfrm>
              <a:prstGeom prst="wedgeRectCallout">
                <a:avLst>
                  <a:gd name="adj1" fmla="val -18895"/>
                  <a:gd name="adj2" fmla="val 203646"/>
                </a:avLst>
              </a:prstGeom>
              <a:solidFill>
                <a:srgbClr val="FFFFFF"/>
              </a:solidFill>
              <a:ln w="12700" cap="flat" cmpd="sng" algn="ctr">
                <a:solidFill>
                  <a:srgbClr val="E5550D"/>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000" b="0" i="0" u="none" strike="noStrike" kern="0" cap="none" spc="0" normalizeH="0" baseline="0" noProof="0" dirty="0" smtClean="0">
                    <a:ln>
                      <a:noFill/>
                    </a:ln>
                    <a:solidFill>
                      <a:srgbClr val="000000"/>
                    </a:solidFill>
                    <a:effectLst/>
                    <a:uLnTx/>
                    <a:uFillTx/>
                    <a:latin typeface="Arial"/>
                    <a:ea typeface="Arial Unicode MS"/>
                    <a:cs typeface="Arial Unicode MS"/>
                  </a:rPr>
                  <a:t>Change </a:t>
                </a:r>
                <a:br>
                  <a:rPr kumimoji="0" lang="en-US" sz="1000" b="0" i="0" u="none" strike="noStrike" kern="0" cap="none" spc="0" normalizeH="0" baseline="0" noProof="0" dirty="0" smtClean="0">
                    <a:ln>
                      <a:noFill/>
                    </a:ln>
                    <a:solidFill>
                      <a:srgbClr val="000000"/>
                    </a:solidFill>
                    <a:effectLst/>
                    <a:uLnTx/>
                    <a:uFillTx/>
                    <a:latin typeface="Arial"/>
                    <a:ea typeface="Arial Unicode MS"/>
                    <a:cs typeface="Arial Unicode MS"/>
                  </a:rPr>
                </a:br>
                <a:r>
                  <a:rPr kumimoji="0" lang="en-US" sz="1000" b="0" i="0" u="none" strike="noStrike" kern="0" cap="none" spc="0" normalizeH="0" baseline="0" noProof="0" dirty="0" smtClean="0">
                    <a:ln>
                      <a:noFill/>
                    </a:ln>
                    <a:solidFill>
                      <a:srgbClr val="000000"/>
                    </a:solidFill>
                    <a:effectLst/>
                    <a:uLnTx/>
                    <a:uFillTx/>
                    <a:latin typeface="Arial"/>
                    <a:ea typeface="Arial Unicode MS"/>
                    <a:cs typeface="Arial Unicode MS"/>
                  </a:rPr>
                  <a:t>to API</a:t>
                </a:r>
              </a:p>
            </p:txBody>
          </p:sp>
          <p:grpSp>
            <p:nvGrpSpPr>
              <p:cNvPr id="3" name="Group 2"/>
              <p:cNvGrpSpPr/>
              <p:nvPr/>
            </p:nvGrpSpPr>
            <p:grpSpPr bwMode="gray">
              <a:xfrm>
                <a:off x="4481129" y="2752801"/>
                <a:ext cx="731520" cy="503557"/>
                <a:chOff x="4481129" y="2752801"/>
                <a:chExt cx="731520" cy="503557"/>
              </a:xfrm>
            </p:grpSpPr>
            <p:sp>
              <p:nvSpPr>
                <p:cNvPr id="2" name="Rectangle 1"/>
                <p:cNvSpPr/>
                <p:nvPr/>
              </p:nvSpPr>
              <p:spPr bwMode="gray">
                <a:xfrm>
                  <a:off x="4483378" y="2997563"/>
                  <a:ext cx="627571" cy="1796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endParaRPr>
                </a:p>
              </p:txBody>
            </p:sp>
            <p:sp>
              <p:nvSpPr>
                <p:cNvPr id="205" name="Freeform 14"/>
                <p:cNvSpPr>
                  <a:spLocks noChangeAspect="1" noEditPoints="1"/>
                </p:cNvSpPr>
                <p:nvPr/>
              </p:nvSpPr>
              <p:spPr bwMode="gray">
                <a:xfrm>
                  <a:off x="4481129" y="2752801"/>
                  <a:ext cx="731520" cy="503557"/>
                </a:xfrm>
                <a:custGeom>
                  <a:avLst/>
                  <a:gdLst>
                    <a:gd name="T0" fmla="*/ 84 w 270"/>
                    <a:gd name="T1" fmla="*/ 113 h 185"/>
                    <a:gd name="T2" fmla="*/ 52 w 270"/>
                    <a:gd name="T3" fmla="*/ 129 h 185"/>
                    <a:gd name="T4" fmla="*/ 8 w 270"/>
                    <a:gd name="T5" fmla="*/ 129 h 185"/>
                    <a:gd name="T6" fmla="*/ 40 w 270"/>
                    <a:gd name="T7" fmla="*/ 113 h 185"/>
                    <a:gd name="T8" fmla="*/ 8 w 270"/>
                    <a:gd name="T9" fmla="*/ 129 h 185"/>
                    <a:gd name="T10" fmla="*/ 112 w 270"/>
                    <a:gd name="T11" fmla="*/ 157 h 185"/>
                    <a:gd name="T12" fmla="*/ 80 w 270"/>
                    <a:gd name="T13" fmla="*/ 141 h 185"/>
                    <a:gd name="T14" fmla="*/ 8 w 270"/>
                    <a:gd name="T15" fmla="*/ 157 h 185"/>
                    <a:gd name="T16" fmla="*/ 24 w 270"/>
                    <a:gd name="T17" fmla="*/ 141 h 185"/>
                    <a:gd name="T18" fmla="*/ 8 w 270"/>
                    <a:gd name="T19" fmla="*/ 157 h 185"/>
                    <a:gd name="T20" fmla="*/ 68 w 270"/>
                    <a:gd name="T21" fmla="*/ 157 h 185"/>
                    <a:gd name="T22" fmla="*/ 36 w 270"/>
                    <a:gd name="T23" fmla="*/ 141 h 185"/>
                    <a:gd name="T24" fmla="*/ 52 w 270"/>
                    <a:gd name="T25" fmla="*/ 185 h 185"/>
                    <a:gd name="T26" fmla="*/ 84 w 270"/>
                    <a:gd name="T27" fmla="*/ 169 h 185"/>
                    <a:gd name="T28" fmla="*/ 52 w 270"/>
                    <a:gd name="T29" fmla="*/ 185 h 185"/>
                    <a:gd name="T30" fmla="*/ 128 w 270"/>
                    <a:gd name="T31" fmla="*/ 185 h 185"/>
                    <a:gd name="T32" fmla="*/ 96 w 270"/>
                    <a:gd name="T33" fmla="*/ 169 h 185"/>
                    <a:gd name="T34" fmla="*/ 8 w 270"/>
                    <a:gd name="T35" fmla="*/ 185 h 185"/>
                    <a:gd name="T36" fmla="*/ 40 w 270"/>
                    <a:gd name="T37" fmla="*/ 169 h 185"/>
                    <a:gd name="T38" fmla="*/ 8 w 270"/>
                    <a:gd name="T39" fmla="*/ 185 h 185"/>
                    <a:gd name="T40" fmla="*/ 180 w 270"/>
                    <a:gd name="T41" fmla="*/ 185 h 185"/>
                    <a:gd name="T42" fmla="*/ 140 w 270"/>
                    <a:gd name="T43" fmla="*/ 185 h 185"/>
                    <a:gd name="T44" fmla="*/ 120 w 270"/>
                    <a:gd name="T45" fmla="*/ 129 h 185"/>
                    <a:gd name="T46" fmla="*/ 96 w 270"/>
                    <a:gd name="T47" fmla="*/ 113 h 185"/>
                    <a:gd name="T48" fmla="*/ 127 w 270"/>
                    <a:gd name="T49" fmla="*/ 101 h 185"/>
                    <a:gd name="T50" fmla="*/ 0 w 270"/>
                    <a:gd name="T51" fmla="*/ 85 h 185"/>
                    <a:gd name="T52" fmla="*/ 139 w 270"/>
                    <a:gd name="T53" fmla="*/ 84 h 185"/>
                    <a:gd name="T54" fmla="*/ 200 w 270"/>
                    <a:gd name="T55" fmla="*/ 105 h 185"/>
                    <a:gd name="T56" fmla="*/ 220 w 270"/>
                    <a:gd name="T57" fmla="*/ 117 h 185"/>
                    <a:gd name="T58" fmla="*/ 181 w 270"/>
                    <a:gd name="T59" fmla="*/ 185 h 185"/>
                    <a:gd name="T60" fmla="*/ 211 w 270"/>
                    <a:gd name="T61" fmla="*/ 139 h 185"/>
                    <a:gd name="T62" fmla="*/ 186 w 270"/>
                    <a:gd name="T63" fmla="*/ 98 h 185"/>
                    <a:gd name="T64" fmla="*/ 198 w 270"/>
                    <a:gd name="T65" fmla="*/ 60 h 185"/>
                    <a:gd name="T66" fmla="*/ 151 w 270"/>
                    <a:gd name="T67" fmla="*/ 95 h 185"/>
                    <a:gd name="T68" fmla="*/ 181 w 270"/>
                    <a:gd name="T69" fmla="*/ 169 h 185"/>
                    <a:gd name="T70" fmla="*/ 229 w 270"/>
                    <a:gd name="T71" fmla="*/ 13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0" h="185">
                      <a:moveTo>
                        <a:pt x="52" y="113"/>
                      </a:moveTo>
                      <a:cubicBezTo>
                        <a:pt x="84" y="113"/>
                        <a:pt x="84" y="113"/>
                        <a:pt x="84" y="113"/>
                      </a:cubicBezTo>
                      <a:cubicBezTo>
                        <a:pt x="84" y="129"/>
                        <a:pt x="84" y="129"/>
                        <a:pt x="84" y="129"/>
                      </a:cubicBezTo>
                      <a:cubicBezTo>
                        <a:pt x="52" y="129"/>
                        <a:pt x="52" y="129"/>
                        <a:pt x="52" y="129"/>
                      </a:cubicBezTo>
                      <a:lnTo>
                        <a:pt x="52" y="113"/>
                      </a:lnTo>
                      <a:close/>
                      <a:moveTo>
                        <a:pt x="8" y="129"/>
                      </a:moveTo>
                      <a:cubicBezTo>
                        <a:pt x="40" y="129"/>
                        <a:pt x="40" y="129"/>
                        <a:pt x="40" y="129"/>
                      </a:cubicBezTo>
                      <a:cubicBezTo>
                        <a:pt x="40" y="113"/>
                        <a:pt x="40" y="113"/>
                        <a:pt x="40" y="113"/>
                      </a:cubicBezTo>
                      <a:cubicBezTo>
                        <a:pt x="8" y="113"/>
                        <a:pt x="8" y="113"/>
                        <a:pt x="8" y="113"/>
                      </a:cubicBezTo>
                      <a:lnTo>
                        <a:pt x="8" y="129"/>
                      </a:lnTo>
                      <a:close/>
                      <a:moveTo>
                        <a:pt x="80" y="157"/>
                      </a:moveTo>
                      <a:cubicBezTo>
                        <a:pt x="112" y="157"/>
                        <a:pt x="112" y="157"/>
                        <a:pt x="112" y="157"/>
                      </a:cubicBezTo>
                      <a:cubicBezTo>
                        <a:pt x="112" y="141"/>
                        <a:pt x="112" y="141"/>
                        <a:pt x="112" y="141"/>
                      </a:cubicBezTo>
                      <a:cubicBezTo>
                        <a:pt x="80" y="141"/>
                        <a:pt x="80" y="141"/>
                        <a:pt x="80" y="141"/>
                      </a:cubicBezTo>
                      <a:lnTo>
                        <a:pt x="80" y="157"/>
                      </a:lnTo>
                      <a:close/>
                      <a:moveTo>
                        <a:pt x="8" y="157"/>
                      </a:moveTo>
                      <a:cubicBezTo>
                        <a:pt x="24" y="157"/>
                        <a:pt x="24" y="157"/>
                        <a:pt x="24" y="157"/>
                      </a:cubicBezTo>
                      <a:cubicBezTo>
                        <a:pt x="24" y="141"/>
                        <a:pt x="24" y="141"/>
                        <a:pt x="24" y="141"/>
                      </a:cubicBezTo>
                      <a:cubicBezTo>
                        <a:pt x="8" y="141"/>
                        <a:pt x="8" y="141"/>
                        <a:pt x="8" y="141"/>
                      </a:cubicBezTo>
                      <a:lnTo>
                        <a:pt x="8" y="157"/>
                      </a:lnTo>
                      <a:close/>
                      <a:moveTo>
                        <a:pt x="36" y="157"/>
                      </a:moveTo>
                      <a:cubicBezTo>
                        <a:pt x="68" y="157"/>
                        <a:pt x="68" y="157"/>
                        <a:pt x="68" y="157"/>
                      </a:cubicBezTo>
                      <a:cubicBezTo>
                        <a:pt x="68" y="141"/>
                        <a:pt x="68" y="141"/>
                        <a:pt x="68" y="141"/>
                      </a:cubicBezTo>
                      <a:cubicBezTo>
                        <a:pt x="36" y="141"/>
                        <a:pt x="36" y="141"/>
                        <a:pt x="36" y="141"/>
                      </a:cubicBezTo>
                      <a:lnTo>
                        <a:pt x="36" y="157"/>
                      </a:lnTo>
                      <a:close/>
                      <a:moveTo>
                        <a:pt x="52" y="185"/>
                      </a:moveTo>
                      <a:cubicBezTo>
                        <a:pt x="84" y="185"/>
                        <a:pt x="84" y="185"/>
                        <a:pt x="84" y="185"/>
                      </a:cubicBezTo>
                      <a:cubicBezTo>
                        <a:pt x="84" y="169"/>
                        <a:pt x="84" y="169"/>
                        <a:pt x="84" y="169"/>
                      </a:cubicBezTo>
                      <a:cubicBezTo>
                        <a:pt x="52" y="169"/>
                        <a:pt x="52" y="169"/>
                        <a:pt x="52" y="169"/>
                      </a:cubicBezTo>
                      <a:lnTo>
                        <a:pt x="52" y="185"/>
                      </a:lnTo>
                      <a:close/>
                      <a:moveTo>
                        <a:pt x="96" y="185"/>
                      </a:moveTo>
                      <a:cubicBezTo>
                        <a:pt x="128" y="185"/>
                        <a:pt x="128" y="185"/>
                        <a:pt x="128" y="185"/>
                      </a:cubicBezTo>
                      <a:cubicBezTo>
                        <a:pt x="128" y="169"/>
                        <a:pt x="128" y="169"/>
                        <a:pt x="128" y="169"/>
                      </a:cubicBezTo>
                      <a:cubicBezTo>
                        <a:pt x="96" y="169"/>
                        <a:pt x="96" y="169"/>
                        <a:pt x="96" y="169"/>
                      </a:cubicBezTo>
                      <a:lnTo>
                        <a:pt x="96" y="185"/>
                      </a:lnTo>
                      <a:close/>
                      <a:moveTo>
                        <a:pt x="8" y="185"/>
                      </a:moveTo>
                      <a:cubicBezTo>
                        <a:pt x="40" y="185"/>
                        <a:pt x="40" y="185"/>
                        <a:pt x="40" y="185"/>
                      </a:cubicBezTo>
                      <a:cubicBezTo>
                        <a:pt x="40" y="169"/>
                        <a:pt x="40" y="169"/>
                        <a:pt x="40" y="169"/>
                      </a:cubicBezTo>
                      <a:cubicBezTo>
                        <a:pt x="8" y="169"/>
                        <a:pt x="8" y="169"/>
                        <a:pt x="8" y="169"/>
                      </a:cubicBezTo>
                      <a:lnTo>
                        <a:pt x="8" y="185"/>
                      </a:lnTo>
                      <a:close/>
                      <a:moveTo>
                        <a:pt x="181" y="185"/>
                      </a:moveTo>
                      <a:cubicBezTo>
                        <a:pt x="181" y="185"/>
                        <a:pt x="180" y="185"/>
                        <a:pt x="180" y="185"/>
                      </a:cubicBezTo>
                      <a:cubicBezTo>
                        <a:pt x="180" y="185"/>
                        <a:pt x="180" y="185"/>
                        <a:pt x="180" y="185"/>
                      </a:cubicBezTo>
                      <a:cubicBezTo>
                        <a:pt x="140" y="185"/>
                        <a:pt x="140" y="185"/>
                        <a:pt x="140" y="185"/>
                      </a:cubicBezTo>
                      <a:cubicBezTo>
                        <a:pt x="140" y="171"/>
                        <a:pt x="140" y="171"/>
                        <a:pt x="140" y="171"/>
                      </a:cubicBezTo>
                      <a:cubicBezTo>
                        <a:pt x="128" y="160"/>
                        <a:pt x="120" y="145"/>
                        <a:pt x="120" y="129"/>
                      </a:cubicBezTo>
                      <a:cubicBezTo>
                        <a:pt x="96" y="129"/>
                        <a:pt x="96" y="129"/>
                        <a:pt x="96" y="129"/>
                      </a:cubicBezTo>
                      <a:cubicBezTo>
                        <a:pt x="96" y="113"/>
                        <a:pt x="96" y="113"/>
                        <a:pt x="96" y="113"/>
                      </a:cubicBezTo>
                      <a:cubicBezTo>
                        <a:pt x="122" y="113"/>
                        <a:pt x="122" y="113"/>
                        <a:pt x="122" y="113"/>
                      </a:cubicBezTo>
                      <a:cubicBezTo>
                        <a:pt x="123" y="109"/>
                        <a:pt x="125" y="105"/>
                        <a:pt x="127" y="101"/>
                      </a:cubicBezTo>
                      <a:cubicBezTo>
                        <a:pt x="0" y="101"/>
                        <a:pt x="0" y="101"/>
                        <a:pt x="0" y="101"/>
                      </a:cubicBezTo>
                      <a:cubicBezTo>
                        <a:pt x="0" y="85"/>
                        <a:pt x="0" y="85"/>
                        <a:pt x="0" y="85"/>
                      </a:cubicBezTo>
                      <a:cubicBezTo>
                        <a:pt x="138" y="85"/>
                        <a:pt x="138" y="85"/>
                        <a:pt x="138" y="85"/>
                      </a:cubicBezTo>
                      <a:cubicBezTo>
                        <a:pt x="138" y="85"/>
                        <a:pt x="138" y="84"/>
                        <a:pt x="139" y="84"/>
                      </a:cubicBezTo>
                      <a:cubicBezTo>
                        <a:pt x="180" y="39"/>
                        <a:pt x="141" y="0"/>
                        <a:pt x="141" y="0"/>
                      </a:cubicBezTo>
                      <a:cubicBezTo>
                        <a:pt x="247" y="44"/>
                        <a:pt x="211" y="83"/>
                        <a:pt x="200" y="105"/>
                      </a:cubicBezTo>
                      <a:cubicBezTo>
                        <a:pt x="195" y="116"/>
                        <a:pt x="203" y="123"/>
                        <a:pt x="211" y="123"/>
                      </a:cubicBezTo>
                      <a:cubicBezTo>
                        <a:pt x="214" y="123"/>
                        <a:pt x="218" y="121"/>
                        <a:pt x="220" y="117"/>
                      </a:cubicBezTo>
                      <a:cubicBezTo>
                        <a:pt x="228" y="101"/>
                        <a:pt x="226" y="64"/>
                        <a:pt x="226" y="64"/>
                      </a:cubicBezTo>
                      <a:cubicBezTo>
                        <a:pt x="270" y="134"/>
                        <a:pt x="233" y="185"/>
                        <a:pt x="181" y="185"/>
                      </a:cubicBezTo>
                      <a:close/>
                      <a:moveTo>
                        <a:pt x="229" y="132"/>
                      </a:moveTo>
                      <a:cubicBezTo>
                        <a:pt x="224" y="136"/>
                        <a:pt x="218" y="139"/>
                        <a:pt x="211" y="139"/>
                      </a:cubicBezTo>
                      <a:cubicBezTo>
                        <a:pt x="201" y="139"/>
                        <a:pt x="191" y="134"/>
                        <a:pt x="186" y="126"/>
                      </a:cubicBezTo>
                      <a:cubicBezTo>
                        <a:pt x="181" y="118"/>
                        <a:pt x="181" y="108"/>
                        <a:pt x="186" y="98"/>
                      </a:cubicBezTo>
                      <a:cubicBezTo>
                        <a:pt x="187" y="96"/>
                        <a:pt x="188" y="93"/>
                        <a:pt x="190" y="91"/>
                      </a:cubicBezTo>
                      <a:cubicBezTo>
                        <a:pt x="197" y="79"/>
                        <a:pt x="201" y="69"/>
                        <a:pt x="198" y="60"/>
                      </a:cubicBezTo>
                      <a:cubicBezTo>
                        <a:pt x="196" y="53"/>
                        <a:pt x="189" y="45"/>
                        <a:pt x="174" y="34"/>
                      </a:cubicBezTo>
                      <a:cubicBezTo>
                        <a:pt x="175" y="53"/>
                        <a:pt x="170" y="74"/>
                        <a:pt x="151" y="95"/>
                      </a:cubicBezTo>
                      <a:cubicBezTo>
                        <a:pt x="137" y="110"/>
                        <a:pt x="132" y="128"/>
                        <a:pt x="139" y="143"/>
                      </a:cubicBezTo>
                      <a:cubicBezTo>
                        <a:pt x="146" y="159"/>
                        <a:pt x="163" y="169"/>
                        <a:pt x="181" y="169"/>
                      </a:cubicBezTo>
                      <a:cubicBezTo>
                        <a:pt x="200" y="169"/>
                        <a:pt x="216" y="161"/>
                        <a:pt x="224" y="146"/>
                      </a:cubicBezTo>
                      <a:cubicBezTo>
                        <a:pt x="226" y="142"/>
                        <a:pt x="228" y="137"/>
                        <a:pt x="229" y="132"/>
                      </a:cubicBezTo>
                      <a:close/>
                    </a:path>
                  </a:pathLst>
                </a:custGeom>
                <a:solidFill>
                  <a:srgbClr val="002856"/>
                </a:solidFill>
                <a:ln>
                  <a:noFill/>
                </a:ln>
              </p:spPr>
              <p:txBody>
                <a:bodyPr vert="horz" wrap="square" lIns="91440" tIns="45720" rIns="91440" bIns="45720" numCol="1" anchor="t" anchorCtr="0" compatLnSpc="1">
                  <a:prstTxWarp prst="textNoShape">
                    <a:avLst/>
                  </a:prstTxWarp>
                </a:bodyPr>
                <a:lstStyle/>
                <a:p>
                  <a:pPr>
                    <a:buClr>
                      <a:srgbClr val="000000"/>
                    </a:buClr>
                    <a:buFont typeface="Arial"/>
                    <a:buNone/>
                  </a:pPr>
                  <a:endParaRPr lang="en-US" sz="1400" kern="0" dirty="0">
                    <a:solidFill>
                      <a:srgbClr val="000000"/>
                    </a:solidFill>
                    <a:cs typeface="Arial"/>
                    <a:sym typeface="Arial"/>
                  </a:endParaRPr>
                </a:p>
              </p:txBody>
            </p:sp>
          </p:grpSp>
          <p:grpSp>
            <p:nvGrpSpPr>
              <p:cNvPr id="10" name="Group 9"/>
              <p:cNvGrpSpPr/>
              <p:nvPr/>
            </p:nvGrpSpPr>
            <p:grpSpPr bwMode="gray">
              <a:xfrm>
                <a:off x="7084633" y="2769740"/>
                <a:ext cx="542925" cy="371953"/>
                <a:chOff x="7084633" y="2769740"/>
                <a:chExt cx="542925" cy="371953"/>
              </a:xfrm>
            </p:grpSpPr>
            <p:sp>
              <p:nvSpPr>
                <p:cNvPr id="9" name="Rectangle 8"/>
                <p:cNvSpPr/>
                <p:nvPr/>
              </p:nvSpPr>
              <p:spPr bwMode="gray">
                <a:xfrm>
                  <a:off x="7107767" y="2790942"/>
                  <a:ext cx="503766" cy="3320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endParaRPr>
                </a:p>
              </p:txBody>
            </p:sp>
            <p:sp>
              <p:nvSpPr>
                <p:cNvPr id="206" name="Freeform: Shape 59">
                  <a:extLst>
                    <a:ext uri="{FF2B5EF4-FFF2-40B4-BE49-F238E27FC236}">
                      <a16:creationId xmlns:a16="http://schemas.microsoft.com/office/drawing/2014/main" xmlns="" id="{6E3F6CBD-F57B-4275-8E32-8E332E025FAB}"/>
                    </a:ext>
                  </a:extLst>
                </p:cNvPr>
                <p:cNvSpPr/>
                <p:nvPr/>
              </p:nvSpPr>
              <p:spPr bwMode="gray">
                <a:xfrm>
                  <a:off x="7084633" y="2769740"/>
                  <a:ext cx="542925" cy="371953"/>
                </a:xfrm>
                <a:custGeom>
                  <a:avLst/>
                  <a:gdLst>
                    <a:gd name="connsiteX0" fmla="*/ 102394 w 542925"/>
                    <a:gd name="connsiteY0" fmla="*/ 302419 h 390525"/>
                    <a:gd name="connsiteX1" fmla="*/ 159544 w 542925"/>
                    <a:gd name="connsiteY1" fmla="*/ 264319 h 390525"/>
                    <a:gd name="connsiteX2" fmla="*/ 216694 w 542925"/>
                    <a:gd name="connsiteY2" fmla="*/ 302419 h 390525"/>
                    <a:gd name="connsiteX3" fmla="*/ 216694 w 542925"/>
                    <a:gd name="connsiteY3" fmla="*/ 219361 h 390525"/>
                    <a:gd name="connsiteX4" fmla="*/ 235744 w 542925"/>
                    <a:gd name="connsiteY4" fmla="*/ 169069 h 390525"/>
                    <a:gd name="connsiteX5" fmla="*/ 159544 w 542925"/>
                    <a:gd name="connsiteY5" fmla="*/ 92869 h 390525"/>
                    <a:gd name="connsiteX6" fmla="*/ 83344 w 542925"/>
                    <a:gd name="connsiteY6" fmla="*/ 169069 h 390525"/>
                    <a:gd name="connsiteX7" fmla="*/ 102394 w 542925"/>
                    <a:gd name="connsiteY7" fmla="*/ 219361 h 390525"/>
                    <a:gd name="connsiteX8" fmla="*/ 102394 w 542925"/>
                    <a:gd name="connsiteY8" fmla="*/ 302419 h 390525"/>
                    <a:gd name="connsiteX9" fmla="*/ 159544 w 542925"/>
                    <a:gd name="connsiteY9" fmla="*/ 130969 h 390525"/>
                    <a:gd name="connsiteX10" fmla="*/ 197644 w 542925"/>
                    <a:gd name="connsiteY10" fmla="*/ 169069 h 390525"/>
                    <a:gd name="connsiteX11" fmla="*/ 192310 w 542925"/>
                    <a:gd name="connsiteY11" fmla="*/ 188119 h 390525"/>
                    <a:gd name="connsiteX12" fmla="*/ 159544 w 542925"/>
                    <a:gd name="connsiteY12" fmla="*/ 207169 h 390525"/>
                    <a:gd name="connsiteX13" fmla="*/ 126778 w 542925"/>
                    <a:gd name="connsiteY13" fmla="*/ 188119 h 390525"/>
                    <a:gd name="connsiteX14" fmla="*/ 121444 w 542925"/>
                    <a:gd name="connsiteY14" fmla="*/ 169069 h 390525"/>
                    <a:gd name="connsiteX15" fmla="*/ 159544 w 542925"/>
                    <a:gd name="connsiteY15" fmla="*/ 130969 h 390525"/>
                    <a:gd name="connsiteX16" fmla="*/ 7144 w 542925"/>
                    <a:gd name="connsiteY16" fmla="*/ 7144 h 390525"/>
                    <a:gd name="connsiteX17" fmla="*/ 7144 w 542925"/>
                    <a:gd name="connsiteY17" fmla="*/ 388144 h 390525"/>
                    <a:gd name="connsiteX18" fmla="*/ 540544 w 542925"/>
                    <a:gd name="connsiteY18" fmla="*/ 388144 h 390525"/>
                    <a:gd name="connsiteX19" fmla="*/ 540544 w 542925"/>
                    <a:gd name="connsiteY19" fmla="*/ 7144 h 390525"/>
                    <a:gd name="connsiteX20" fmla="*/ 7144 w 542925"/>
                    <a:gd name="connsiteY20" fmla="*/ 7144 h 390525"/>
                    <a:gd name="connsiteX21" fmla="*/ 502444 w 542925"/>
                    <a:gd name="connsiteY21" fmla="*/ 350044 h 390525"/>
                    <a:gd name="connsiteX22" fmla="*/ 45244 w 542925"/>
                    <a:gd name="connsiteY22" fmla="*/ 350044 h 390525"/>
                    <a:gd name="connsiteX23" fmla="*/ 45244 w 542925"/>
                    <a:gd name="connsiteY23" fmla="*/ 45244 h 390525"/>
                    <a:gd name="connsiteX24" fmla="*/ 502444 w 542925"/>
                    <a:gd name="connsiteY24" fmla="*/ 45244 h 390525"/>
                    <a:gd name="connsiteX25" fmla="*/ 502444 w 542925"/>
                    <a:gd name="connsiteY25" fmla="*/ 350044 h 390525"/>
                    <a:gd name="connsiteX26" fmla="*/ 464344 w 542925"/>
                    <a:gd name="connsiteY26" fmla="*/ 140494 h 390525"/>
                    <a:gd name="connsiteX27" fmla="*/ 273844 w 542925"/>
                    <a:gd name="connsiteY27" fmla="*/ 140494 h 390525"/>
                    <a:gd name="connsiteX28" fmla="*/ 273844 w 542925"/>
                    <a:gd name="connsiteY28" fmla="*/ 102394 h 390525"/>
                    <a:gd name="connsiteX29" fmla="*/ 464344 w 542925"/>
                    <a:gd name="connsiteY29" fmla="*/ 102394 h 390525"/>
                    <a:gd name="connsiteX30" fmla="*/ 464344 w 542925"/>
                    <a:gd name="connsiteY30" fmla="*/ 140494 h 390525"/>
                    <a:gd name="connsiteX31" fmla="*/ 464344 w 542925"/>
                    <a:gd name="connsiteY31" fmla="*/ 216694 h 390525"/>
                    <a:gd name="connsiteX32" fmla="*/ 273844 w 542925"/>
                    <a:gd name="connsiteY32" fmla="*/ 216694 h 390525"/>
                    <a:gd name="connsiteX33" fmla="*/ 273844 w 542925"/>
                    <a:gd name="connsiteY33" fmla="*/ 178594 h 390525"/>
                    <a:gd name="connsiteX34" fmla="*/ 464344 w 542925"/>
                    <a:gd name="connsiteY34" fmla="*/ 178594 h 390525"/>
                    <a:gd name="connsiteX35" fmla="*/ 464344 w 542925"/>
                    <a:gd name="connsiteY35" fmla="*/ 216694 h 390525"/>
                    <a:gd name="connsiteX36" fmla="*/ 464344 w 542925"/>
                    <a:gd name="connsiteY36" fmla="*/ 292894 h 390525"/>
                    <a:gd name="connsiteX37" fmla="*/ 273844 w 542925"/>
                    <a:gd name="connsiteY37" fmla="*/ 292894 h 390525"/>
                    <a:gd name="connsiteX38" fmla="*/ 273844 w 542925"/>
                    <a:gd name="connsiteY38" fmla="*/ 254794 h 390525"/>
                    <a:gd name="connsiteX39" fmla="*/ 464344 w 542925"/>
                    <a:gd name="connsiteY39" fmla="*/ 254794 h 390525"/>
                    <a:gd name="connsiteX40" fmla="*/ 464344 w 542925"/>
                    <a:gd name="connsiteY40" fmla="*/ 29289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42925" h="390525">
                      <a:moveTo>
                        <a:pt x="102394" y="302419"/>
                      </a:moveTo>
                      <a:lnTo>
                        <a:pt x="159544" y="264319"/>
                      </a:lnTo>
                      <a:lnTo>
                        <a:pt x="216694" y="302419"/>
                      </a:lnTo>
                      <a:lnTo>
                        <a:pt x="216694" y="219361"/>
                      </a:lnTo>
                      <a:cubicBezTo>
                        <a:pt x="228505" y="205931"/>
                        <a:pt x="235744" y="188405"/>
                        <a:pt x="235744" y="169069"/>
                      </a:cubicBezTo>
                      <a:cubicBezTo>
                        <a:pt x="235744" y="126968"/>
                        <a:pt x="201644" y="92869"/>
                        <a:pt x="159544" y="92869"/>
                      </a:cubicBezTo>
                      <a:cubicBezTo>
                        <a:pt x="117443" y="92869"/>
                        <a:pt x="83344" y="126968"/>
                        <a:pt x="83344" y="169069"/>
                      </a:cubicBezTo>
                      <a:cubicBezTo>
                        <a:pt x="83344" y="188405"/>
                        <a:pt x="90583" y="205931"/>
                        <a:pt x="102394" y="219361"/>
                      </a:cubicBezTo>
                      <a:lnTo>
                        <a:pt x="102394" y="302419"/>
                      </a:lnTo>
                      <a:close/>
                      <a:moveTo>
                        <a:pt x="159544" y="130969"/>
                      </a:moveTo>
                      <a:cubicBezTo>
                        <a:pt x="180594" y="130969"/>
                        <a:pt x="197644" y="148019"/>
                        <a:pt x="197644" y="169069"/>
                      </a:cubicBezTo>
                      <a:cubicBezTo>
                        <a:pt x="197644" y="176022"/>
                        <a:pt x="195643" y="182499"/>
                        <a:pt x="192310" y="188119"/>
                      </a:cubicBezTo>
                      <a:cubicBezTo>
                        <a:pt x="185738" y="199454"/>
                        <a:pt x="173546" y="207169"/>
                        <a:pt x="159544" y="207169"/>
                      </a:cubicBezTo>
                      <a:cubicBezTo>
                        <a:pt x="145542" y="207169"/>
                        <a:pt x="133350" y="199454"/>
                        <a:pt x="126778" y="188119"/>
                      </a:cubicBezTo>
                      <a:cubicBezTo>
                        <a:pt x="123539" y="182499"/>
                        <a:pt x="121444" y="176022"/>
                        <a:pt x="121444" y="169069"/>
                      </a:cubicBezTo>
                      <a:cubicBezTo>
                        <a:pt x="121444" y="148019"/>
                        <a:pt x="138493" y="130969"/>
                        <a:pt x="159544" y="130969"/>
                      </a:cubicBezTo>
                      <a:close/>
                      <a:moveTo>
                        <a:pt x="7144" y="7144"/>
                      </a:moveTo>
                      <a:lnTo>
                        <a:pt x="7144" y="388144"/>
                      </a:lnTo>
                      <a:lnTo>
                        <a:pt x="540544" y="388144"/>
                      </a:lnTo>
                      <a:lnTo>
                        <a:pt x="540544" y="7144"/>
                      </a:lnTo>
                      <a:lnTo>
                        <a:pt x="7144" y="7144"/>
                      </a:lnTo>
                      <a:close/>
                      <a:moveTo>
                        <a:pt x="502444" y="350044"/>
                      </a:moveTo>
                      <a:lnTo>
                        <a:pt x="45244" y="350044"/>
                      </a:lnTo>
                      <a:lnTo>
                        <a:pt x="45244" y="45244"/>
                      </a:lnTo>
                      <a:lnTo>
                        <a:pt x="502444" y="45244"/>
                      </a:lnTo>
                      <a:lnTo>
                        <a:pt x="502444" y="350044"/>
                      </a:lnTo>
                      <a:close/>
                      <a:moveTo>
                        <a:pt x="464344" y="140494"/>
                      </a:moveTo>
                      <a:lnTo>
                        <a:pt x="273844" y="140494"/>
                      </a:lnTo>
                      <a:lnTo>
                        <a:pt x="273844" y="102394"/>
                      </a:lnTo>
                      <a:lnTo>
                        <a:pt x="464344" y="102394"/>
                      </a:lnTo>
                      <a:lnTo>
                        <a:pt x="464344" y="140494"/>
                      </a:lnTo>
                      <a:close/>
                      <a:moveTo>
                        <a:pt x="464344" y="216694"/>
                      </a:moveTo>
                      <a:lnTo>
                        <a:pt x="273844" y="216694"/>
                      </a:lnTo>
                      <a:lnTo>
                        <a:pt x="273844" y="178594"/>
                      </a:lnTo>
                      <a:lnTo>
                        <a:pt x="464344" y="178594"/>
                      </a:lnTo>
                      <a:lnTo>
                        <a:pt x="464344" y="216694"/>
                      </a:lnTo>
                      <a:close/>
                      <a:moveTo>
                        <a:pt x="464344" y="292894"/>
                      </a:moveTo>
                      <a:lnTo>
                        <a:pt x="273844" y="292894"/>
                      </a:lnTo>
                      <a:lnTo>
                        <a:pt x="273844" y="254794"/>
                      </a:lnTo>
                      <a:lnTo>
                        <a:pt x="464344" y="254794"/>
                      </a:lnTo>
                      <a:lnTo>
                        <a:pt x="464344" y="292894"/>
                      </a:lnTo>
                      <a:close/>
                    </a:path>
                  </a:pathLst>
                </a:custGeom>
                <a:solidFill>
                  <a:srgbClr val="002856"/>
                </a:solidFill>
                <a:ln w="9525" cap="flat">
                  <a:noFill/>
                  <a:prstDash val="solid"/>
                  <a:miter/>
                </a:ln>
              </p:spPr>
              <p:txBody>
                <a:bodyPr rtlCol="0" anchor="ctr"/>
                <a:lstStyle/>
                <a:p>
                  <a:pPr>
                    <a:buClr>
                      <a:srgbClr val="000000"/>
                    </a:buClr>
                    <a:buFont typeface="Arial"/>
                    <a:buNone/>
                  </a:pPr>
                  <a:endParaRPr lang="en-US" sz="1400" kern="0" dirty="0">
                    <a:solidFill>
                      <a:srgbClr val="000000"/>
                    </a:solidFill>
                    <a:cs typeface="Arial"/>
                    <a:sym typeface="Arial"/>
                  </a:endParaRPr>
                </a:p>
              </p:txBody>
            </p:sp>
          </p:grpSp>
          <p:grpSp>
            <p:nvGrpSpPr>
              <p:cNvPr id="11" name="Group 10"/>
              <p:cNvGrpSpPr/>
              <p:nvPr/>
            </p:nvGrpSpPr>
            <p:grpSpPr bwMode="gray">
              <a:xfrm>
                <a:off x="5571322" y="3793829"/>
                <a:ext cx="575945" cy="428771"/>
                <a:chOff x="5559828" y="3761788"/>
                <a:chExt cx="575945" cy="428771"/>
              </a:xfrm>
            </p:grpSpPr>
            <p:sp>
              <p:nvSpPr>
                <p:cNvPr id="207" name="Freeform 101"/>
                <p:cNvSpPr>
                  <a:spLocks noChangeAspect="1" noEditPoints="1"/>
                </p:cNvSpPr>
                <p:nvPr/>
              </p:nvSpPr>
              <p:spPr bwMode="gray">
                <a:xfrm>
                  <a:off x="5559828" y="3761788"/>
                  <a:ext cx="274320" cy="381911"/>
                </a:xfrm>
                <a:custGeom>
                  <a:avLst/>
                  <a:gdLst>
                    <a:gd name="T0" fmla="*/ 80 w 160"/>
                    <a:gd name="T1" fmla="*/ 0 h 224"/>
                    <a:gd name="T2" fmla="*/ 0 w 160"/>
                    <a:gd name="T3" fmla="*/ 28 h 224"/>
                    <a:gd name="T4" fmla="*/ 0 w 160"/>
                    <a:gd name="T5" fmla="*/ 196 h 224"/>
                    <a:gd name="T6" fmla="*/ 80 w 160"/>
                    <a:gd name="T7" fmla="*/ 224 h 224"/>
                    <a:gd name="T8" fmla="*/ 160 w 160"/>
                    <a:gd name="T9" fmla="*/ 196 h 224"/>
                    <a:gd name="T10" fmla="*/ 160 w 160"/>
                    <a:gd name="T11" fmla="*/ 28 h 224"/>
                    <a:gd name="T12" fmla="*/ 80 w 160"/>
                    <a:gd name="T13" fmla="*/ 0 h 224"/>
                    <a:gd name="T14" fmla="*/ 80 w 160"/>
                    <a:gd name="T15" fmla="*/ 16 h 224"/>
                    <a:gd name="T16" fmla="*/ 142 w 160"/>
                    <a:gd name="T17" fmla="*/ 28 h 224"/>
                    <a:gd name="T18" fmla="*/ 80 w 160"/>
                    <a:gd name="T19" fmla="*/ 40 h 224"/>
                    <a:gd name="T20" fmla="*/ 18 w 160"/>
                    <a:gd name="T21" fmla="*/ 28 h 224"/>
                    <a:gd name="T22" fmla="*/ 80 w 160"/>
                    <a:gd name="T23" fmla="*/ 16 h 224"/>
                    <a:gd name="T24" fmla="*/ 80 w 160"/>
                    <a:gd name="T25" fmla="*/ 208 h 224"/>
                    <a:gd name="T26" fmla="*/ 16 w 160"/>
                    <a:gd name="T27" fmla="*/ 194 h 224"/>
                    <a:gd name="T28" fmla="*/ 16 w 160"/>
                    <a:gd name="T29" fmla="*/ 45 h 224"/>
                    <a:gd name="T30" fmla="*/ 80 w 160"/>
                    <a:gd name="T31" fmla="*/ 56 h 224"/>
                    <a:gd name="T32" fmla="*/ 144 w 160"/>
                    <a:gd name="T33" fmla="*/ 45 h 224"/>
                    <a:gd name="T34" fmla="*/ 144 w 160"/>
                    <a:gd name="T35" fmla="*/ 194 h 224"/>
                    <a:gd name="T36" fmla="*/ 80 w 160"/>
                    <a:gd name="T37" fmla="*/ 2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224">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vert="horz" wrap="square" lIns="91440" tIns="45720" rIns="91440" bIns="45720" numCol="1" anchor="t" anchorCtr="0" compatLnSpc="1">
                  <a:prstTxWarp prst="textNoShape">
                    <a:avLst/>
                  </a:prstTxWarp>
                </a:bodyPr>
                <a:lstStyle/>
                <a:p>
                  <a:pPr>
                    <a:buClr>
                      <a:srgbClr val="000000"/>
                    </a:buClr>
                    <a:buFont typeface="Arial"/>
                    <a:buNone/>
                  </a:pPr>
                  <a:endParaRPr lang="en-US" sz="1400" kern="0" dirty="0">
                    <a:solidFill>
                      <a:srgbClr val="000000"/>
                    </a:solidFill>
                    <a:cs typeface="Arial"/>
                    <a:sym typeface="Arial"/>
                  </a:endParaRPr>
                </a:p>
              </p:txBody>
            </p:sp>
            <p:sp>
              <p:nvSpPr>
                <p:cNvPr id="208" name="Freeform 101"/>
                <p:cNvSpPr>
                  <a:spLocks noChangeAspect="1" noEditPoints="1"/>
                </p:cNvSpPr>
                <p:nvPr/>
              </p:nvSpPr>
              <p:spPr bwMode="gray">
                <a:xfrm>
                  <a:off x="5861453" y="3808648"/>
                  <a:ext cx="274320" cy="381911"/>
                </a:xfrm>
                <a:custGeom>
                  <a:avLst/>
                  <a:gdLst>
                    <a:gd name="T0" fmla="*/ 80 w 160"/>
                    <a:gd name="T1" fmla="*/ 0 h 224"/>
                    <a:gd name="T2" fmla="*/ 0 w 160"/>
                    <a:gd name="T3" fmla="*/ 28 h 224"/>
                    <a:gd name="T4" fmla="*/ 0 w 160"/>
                    <a:gd name="T5" fmla="*/ 196 h 224"/>
                    <a:gd name="T6" fmla="*/ 80 w 160"/>
                    <a:gd name="T7" fmla="*/ 224 h 224"/>
                    <a:gd name="T8" fmla="*/ 160 w 160"/>
                    <a:gd name="T9" fmla="*/ 196 h 224"/>
                    <a:gd name="T10" fmla="*/ 160 w 160"/>
                    <a:gd name="T11" fmla="*/ 28 h 224"/>
                    <a:gd name="T12" fmla="*/ 80 w 160"/>
                    <a:gd name="T13" fmla="*/ 0 h 224"/>
                    <a:gd name="T14" fmla="*/ 80 w 160"/>
                    <a:gd name="T15" fmla="*/ 16 h 224"/>
                    <a:gd name="T16" fmla="*/ 142 w 160"/>
                    <a:gd name="T17" fmla="*/ 28 h 224"/>
                    <a:gd name="T18" fmla="*/ 80 w 160"/>
                    <a:gd name="T19" fmla="*/ 40 h 224"/>
                    <a:gd name="T20" fmla="*/ 18 w 160"/>
                    <a:gd name="T21" fmla="*/ 28 h 224"/>
                    <a:gd name="T22" fmla="*/ 80 w 160"/>
                    <a:gd name="T23" fmla="*/ 16 h 224"/>
                    <a:gd name="T24" fmla="*/ 80 w 160"/>
                    <a:gd name="T25" fmla="*/ 208 h 224"/>
                    <a:gd name="T26" fmla="*/ 16 w 160"/>
                    <a:gd name="T27" fmla="*/ 194 h 224"/>
                    <a:gd name="T28" fmla="*/ 16 w 160"/>
                    <a:gd name="T29" fmla="*/ 45 h 224"/>
                    <a:gd name="T30" fmla="*/ 80 w 160"/>
                    <a:gd name="T31" fmla="*/ 56 h 224"/>
                    <a:gd name="T32" fmla="*/ 144 w 160"/>
                    <a:gd name="T33" fmla="*/ 45 h 224"/>
                    <a:gd name="T34" fmla="*/ 144 w 160"/>
                    <a:gd name="T35" fmla="*/ 194 h 224"/>
                    <a:gd name="T36" fmla="*/ 80 w 160"/>
                    <a:gd name="T37" fmla="*/ 2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224">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vert="horz" wrap="square" lIns="91440" tIns="45720" rIns="91440" bIns="45720" numCol="1" anchor="t" anchorCtr="0" compatLnSpc="1">
                  <a:prstTxWarp prst="textNoShape">
                    <a:avLst/>
                  </a:prstTxWarp>
                </a:bodyPr>
                <a:lstStyle/>
                <a:p>
                  <a:pPr>
                    <a:buClr>
                      <a:srgbClr val="000000"/>
                    </a:buClr>
                    <a:buFont typeface="Arial"/>
                    <a:buNone/>
                  </a:pPr>
                  <a:endParaRPr lang="en-US" sz="1400" kern="0" dirty="0">
                    <a:solidFill>
                      <a:srgbClr val="000000"/>
                    </a:solidFill>
                    <a:cs typeface="Arial"/>
                    <a:sym typeface="Arial"/>
                  </a:endParaRPr>
                </a:p>
              </p:txBody>
            </p:sp>
          </p:grpSp>
        </p:grpSp>
      </p:grpSp>
      <p:grpSp>
        <p:nvGrpSpPr>
          <p:cNvPr id="41" name="Group 40"/>
          <p:cNvGrpSpPr/>
          <p:nvPr/>
        </p:nvGrpSpPr>
        <p:grpSpPr>
          <a:xfrm>
            <a:off x="3589616" y="2802044"/>
            <a:ext cx="492536" cy="515894"/>
            <a:chOff x="588805" y="3953597"/>
            <a:chExt cx="492536" cy="515894"/>
          </a:xfrm>
        </p:grpSpPr>
        <p:sp>
          <p:nvSpPr>
            <p:cNvPr id="42" name="Freeform 61">
              <a:extLst>
                <a:ext uri="{FF2B5EF4-FFF2-40B4-BE49-F238E27FC236}">
                  <a16:creationId xmlns="" xmlns:a16="http://schemas.microsoft.com/office/drawing/2014/main" id="{681749B7-F417-42AE-A7CA-85AA18CA087D}"/>
                </a:ext>
              </a:extLst>
            </p:cNvPr>
            <p:cNvSpPr>
              <a:spLocks/>
            </p:cNvSpPr>
            <p:nvPr/>
          </p:nvSpPr>
          <p:spPr bwMode="auto">
            <a:xfrm>
              <a:off x="748441" y="4113231"/>
              <a:ext cx="332900" cy="356260"/>
            </a:xfrm>
            <a:custGeom>
              <a:avLst/>
              <a:gdLst>
                <a:gd name="T0" fmla="*/ 184 w 193"/>
                <a:gd name="T1" fmla="*/ 0 h 207"/>
                <a:gd name="T2" fmla="*/ 167 w 193"/>
                <a:gd name="T3" fmla="*/ 0 h 207"/>
                <a:gd name="T4" fmla="*/ 167 w 193"/>
                <a:gd name="T5" fmla="*/ 173 h 207"/>
                <a:gd name="T6" fmla="*/ 157 w 193"/>
                <a:gd name="T7" fmla="*/ 183 h 207"/>
                <a:gd name="T8" fmla="*/ 0 w 193"/>
                <a:gd name="T9" fmla="*/ 183 h 207"/>
                <a:gd name="T10" fmla="*/ 0 w 193"/>
                <a:gd name="T11" fmla="*/ 199 h 207"/>
                <a:gd name="T12" fmla="*/ 9 w 193"/>
                <a:gd name="T13" fmla="*/ 207 h 207"/>
                <a:gd name="T14" fmla="*/ 184 w 193"/>
                <a:gd name="T15" fmla="*/ 207 h 207"/>
                <a:gd name="T16" fmla="*/ 193 w 193"/>
                <a:gd name="T17" fmla="*/ 199 h 207"/>
                <a:gd name="T18" fmla="*/ 193 w 193"/>
                <a:gd name="T19" fmla="*/ 8 h 207"/>
                <a:gd name="T20" fmla="*/ 184 w 19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207">
                  <a:moveTo>
                    <a:pt x="184" y="0"/>
                  </a:moveTo>
                  <a:cubicBezTo>
                    <a:pt x="167" y="0"/>
                    <a:pt x="167" y="0"/>
                    <a:pt x="167" y="0"/>
                  </a:cubicBezTo>
                  <a:cubicBezTo>
                    <a:pt x="167" y="173"/>
                    <a:pt x="167" y="173"/>
                    <a:pt x="167" y="173"/>
                  </a:cubicBezTo>
                  <a:cubicBezTo>
                    <a:pt x="167" y="179"/>
                    <a:pt x="163" y="183"/>
                    <a:pt x="157" y="183"/>
                  </a:cubicBezTo>
                  <a:cubicBezTo>
                    <a:pt x="0" y="183"/>
                    <a:pt x="0" y="183"/>
                    <a:pt x="0" y="183"/>
                  </a:cubicBezTo>
                  <a:cubicBezTo>
                    <a:pt x="0" y="199"/>
                    <a:pt x="0" y="199"/>
                    <a:pt x="0" y="199"/>
                  </a:cubicBezTo>
                  <a:cubicBezTo>
                    <a:pt x="0" y="204"/>
                    <a:pt x="4" y="207"/>
                    <a:pt x="9" y="207"/>
                  </a:cubicBezTo>
                  <a:cubicBezTo>
                    <a:pt x="184" y="207"/>
                    <a:pt x="184" y="207"/>
                    <a:pt x="184" y="207"/>
                  </a:cubicBezTo>
                  <a:cubicBezTo>
                    <a:pt x="189" y="207"/>
                    <a:pt x="193" y="204"/>
                    <a:pt x="193" y="199"/>
                  </a:cubicBezTo>
                  <a:cubicBezTo>
                    <a:pt x="193" y="8"/>
                    <a:pt x="193" y="8"/>
                    <a:pt x="193" y="8"/>
                  </a:cubicBezTo>
                  <a:cubicBezTo>
                    <a:pt x="193" y="4"/>
                    <a:pt x="189" y="0"/>
                    <a:pt x="184" y="0"/>
                  </a:cubicBez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43" name="Freeform 62">
              <a:extLst>
                <a:ext uri="{FF2B5EF4-FFF2-40B4-BE49-F238E27FC236}">
                  <a16:creationId xmlns="" xmlns:a16="http://schemas.microsoft.com/office/drawing/2014/main" id="{0F82ACDE-705B-4EB6-9474-3713FD4363FF}"/>
                </a:ext>
              </a:extLst>
            </p:cNvPr>
            <p:cNvSpPr>
              <a:spLocks/>
            </p:cNvSpPr>
            <p:nvPr/>
          </p:nvSpPr>
          <p:spPr bwMode="auto">
            <a:xfrm>
              <a:off x="670570" y="4033414"/>
              <a:ext cx="329006" cy="356260"/>
            </a:xfrm>
            <a:custGeom>
              <a:avLst/>
              <a:gdLst>
                <a:gd name="T0" fmla="*/ 184 w 192"/>
                <a:gd name="T1" fmla="*/ 0 h 208"/>
                <a:gd name="T2" fmla="*/ 167 w 192"/>
                <a:gd name="T3" fmla="*/ 0 h 208"/>
                <a:gd name="T4" fmla="*/ 167 w 192"/>
                <a:gd name="T5" fmla="*/ 174 h 208"/>
                <a:gd name="T6" fmla="*/ 157 w 192"/>
                <a:gd name="T7" fmla="*/ 184 h 208"/>
                <a:gd name="T8" fmla="*/ 0 w 192"/>
                <a:gd name="T9" fmla="*/ 184 h 208"/>
                <a:gd name="T10" fmla="*/ 0 w 192"/>
                <a:gd name="T11" fmla="*/ 200 h 208"/>
                <a:gd name="T12" fmla="*/ 8 w 192"/>
                <a:gd name="T13" fmla="*/ 208 h 208"/>
                <a:gd name="T14" fmla="*/ 184 w 192"/>
                <a:gd name="T15" fmla="*/ 208 h 208"/>
                <a:gd name="T16" fmla="*/ 192 w 192"/>
                <a:gd name="T17" fmla="*/ 200 h 208"/>
                <a:gd name="T18" fmla="*/ 192 w 192"/>
                <a:gd name="T19" fmla="*/ 9 h 208"/>
                <a:gd name="T20" fmla="*/ 184 w 192"/>
                <a:gd name="T2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208">
                  <a:moveTo>
                    <a:pt x="184" y="0"/>
                  </a:moveTo>
                  <a:cubicBezTo>
                    <a:pt x="167" y="0"/>
                    <a:pt x="167" y="0"/>
                    <a:pt x="167" y="0"/>
                  </a:cubicBezTo>
                  <a:cubicBezTo>
                    <a:pt x="167" y="174"/>
                    <a:pt x="167" y="174"/>
                    <a:pt x="167" y="174"/>
                  </a:cubicBezTo>
                  <a:cubicBezTo>
                    <a:pt x="167" y="180"/>
                    <a:pt x="162" y="184"/>
                    <a:pt x="157" y="184"/>
                  </a:cubicBezTo>
                  <a:cubicBezTo>
                    <a:pt x="0" y="184"/>
                    <a:pt x="0" y="184"/>
                    <a:pt x="0" y="184"/>
                  </a:cubicBezTo>
                  <a:cubicBezTo>
                    <a:pt x="0" y="200"/>
                    <a:pt x="0" y="200"/>
                    <a:pt x="0" y="200"/>
                  </a:cubicBezTo>
                  <a:cubicBezTo>
                    <a:pt x="0" y="204"/>
                    <a:pt x="4" y="208"/>
                    <a:pt x="8" y="208"/>
                  </a:cubicBezTo>
                  <a:cubicBezTo>
                    <a:pt x="184" y="208"/>
                    <a:pt x="184" y="208"/>
                    <a:pt x="184" y="208"/>
                  </a:cubicBezTo>
                  <a:cubicBezTo>
                    <a:pt x="188" y="208"/>
                    <a:pt x="192" y="204"/>
                    <a:pt x="192" y="200"/>
                  </a:cubicBezTo>
                  <a:cubicBezTo>
                    <a:pt x="192" y="9"/>
                    <a:pt x="192" y="9"/>
                    <a:pt x="192" y="9"/>
                  </a:cubicBezTo>
                  <a:cubicBezTo>
                    <a:pt x="192" y="4"/>
                    <a:pt x="188" y="0"/>
                    <a:pt x="184" y="0"/>
                  </a:cubicBez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44" name="Freeform 63">
              <a:extLst>
                <a:ext uri="{FF2B5EF4-FFF2-40B4-BE49-F238E27FC236}">
                  <a16:creationId xmlns="" xmlns:a16="http://schemas.microsoft.com/office/drawing/2014/main" id="{964A9A8E-8F75-44A1-BCF9-ACBA8AB86720}"/>
                </a:ext>
              </a:extLst>
            </p:cNvPr>
            <p:cNvSpPr>
              <a:spLocks noEditPoints="1"/>
            </p:cNvSpPr>
            <p:nvPr/>
          </p:nvSpPr>
          <p:spPr bwMode="auto">
            <a:xfrm>
              <a:off x="588805" y="3953597"/>
              <a:ext cx="332900" cy="358208"/>
            </a:xfrm>
            <a:custGeom>
              <a:avLst/>
              <a:gdLst>
                <a:gd name="T0" fmla="*/ 193 w 193"/>
                <a:gd name="T1" fmla="*/ 8 h 208"/>
                <a:gd name="T2" fmla="*/ 193 w 193"/>
                <a:gd name="T3" fmla="*/ 199 h 208"/>
                <a:gd name="T4" fmla="*/ 184 w 193"/>
                <a:gd name="T5" fmla="*/ 208 h 208"/>
                <a:gd name="T6" fmla="*/ 9 w 193"/>
                <a:gd name="T7" fmla="*/ 208 h 208"/>
                <a:gd name="T8" fmla="*/ 0 w 193"/>
                <a:gd name="T9" fmla="*/ 199 h 208"/>
                <a:gd name="T10" fmla="*/ 0 w 193"/>
                <a:gd name="T11" fmla="*/ 64 h 208"/>
                <a:gd name="T12" fmla="*/ 51 w 193"/>
                <a:gd name="T13" fmla="*/ 64 h 208"/>
                <a:gd name="T14" fmla="*/ 65 w 193"/>
                <a:gd name="T15" fmla="*/ 51 h 208"/>
                <a:gd name="T16" fmla="*/ 65 w 193"/>
                <a:gd name="T17" fmla="*/ 0 h 208"/>
                <a:gd name="T18" fmla="*/ 184 w 193"/>
                <a:gd name="T19" fmla="*/ 0 h 208"/>
                <a:gd name="T20" fmla="*/ 193 w 193"/>
                <a:gd name="T21" fmla="*/ 8 h 208"/>
                <a:gd name="T22" fmla="*/ 0 w 193"/>
                <a:gd name="T23" fmla="*/ 50 h 208"/>
                <a:gd name="T24" fmla="*/ 42 w 193"/>
                <a:gd name="T25" fmla="*/ 50 h 208"/>
                <a:gd name="T26" fmla="*/ 50 w 193"/>
                <a:gd name="T27" fmla="*/ 41 h 208"/>
                <a:gd name="T28" fmla="*/ 50 w 193"/>
                <a:gd name="T29" fmla="*/ 0 h 208"/>
                <a:gd name="T30" fmla="*/ 0 w 193"/>
                <a:gd name="T31" fmla="*/ 5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208">
                  <a:moveTo>
                    <a:pt x="193" y="8"/>
                  </a:moveTo>
                  <a:cubicBezTo>
                    <a:pt x="193" y="199"/>
                    <a:pt x="193" y="199"/>
                    <a:pt x="193" y="199"/>
                  </a:cubicBezTo>
                  <a:cubicBezTo>
                    <a:pt x="193" y="204"/>
                    <a:pt x="189" y="208"/>
                    <a:pt x="184" y="208"/>
                  </a:cubicBezTo>
                  <a:cubicBezTo>
                    <a:pt x="9" y="208"/>
                    <a:pt x="9" y="208"/>
                    <a:pt x="9" y="208"/>
                  </a:cubicBezTo>
                  <a:cubicBezTo>
                    <a:pt x="4" y="208"/>
                    <a:pt x="0" y="204"/>
                    <a:pt x="0" y="199"/>
                  </a:cubicBezTo>
                  <a:cubicBezTo>
                    <a:pt x="0" y="64"/>
                    <a:pt x="0" y="64"/>
                    <a:pt x="0" y="64"/>
                  </a:cubicBezTo>
                  <a:cubicBezTo>
                    <a:pt x="51" y="64"/>
                    <a:pt x="51" y="64"/>
                    <a:pt x="51" y="64"/>
                  </a:cubicBezTo>
                  <a:cubicBezTo>
                    <a:pt x="59" y="64"/>
                    <a:pt x="65" y="58"/>
                    <a:pt x="65" y="51"/>
                  </a:cubicBezTo>
                  <a:cubicBezTo>
                    <a:pt x="65" y="0"/>
                    <a:pt x="65" y="0"/>
                    <a:pt x="65" y="0"/>
                  </a:cubicBezTo>
                  <a:cubicBezTo>
                    <a:pt x="184" y="0"/>
                    <a:pt x="184" y="0"/>
                    <a:pt x="184" y="0"/>
                  </a:cubicBezTo>
                  <a:cubicBezTo>
                    <a:pt x="189" y="0"/>
                    <a:pt x="193" y="4"/>
                    <a:pt x="193" y="8"/>
                  </a:cubicBezTo>
                  <a:close/>
                  <a:moveTo>
                    <a:pt x="0" y="50"/>
                  </a:moveTo>
                  <a:cubicBezTo>
                    <a:pt x="42" y="50"/>
                    <a:pt x="42" y="50"/>
                    <a:pt x="42" y="50"/>
                  </a:cubicBezTo>
                  <a:cubicBezTo>
                    <a:pt x="46" y="50"/>
                    <a:pt x="50" y="46"/>
                    <a:pt x="50" y="41"/>
                  </a:cubicBezTo>
                  <a:cubicBezTo>
                    <a:pt x="50" y="0"/>
                    <a:pt x="50" y="0"/>
                    <a:pt x="50" y="0"/>
                  </a:cubicBezTo>
                  <a:lnTo>
                    <a:pt x="0" y="50"/>
                  </a:lnTo>
                  <a:close/>
                </a:path>
              </a:pathLst>
            </a:custGeom>
            <a:solidFill>
              <a:srgbClr val="95B6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45" name="Freeform 64">
              <a:extLst>
                <a:ext uri="{FF2B5EF4-FFF2-40B4-BE49-F238E27FC236}">
                  <a16:creationId xmlns="" xmlns:a16="http://schemas.microsoft.com/office/drawing/2014/main" id="{56D13E3D-073C-4D27-BCA7-D4348471705F}"/>
                </a:ext>
              </a:extLst>
            </p:cNvPr>
            <p:cNvSpPr>
              <a:spLocks noEditPoints="1"/>
            </p:cNvSpPr>
            <p:nvPr/>
          </p:nvSpPr>
          <p:spPr bwMode="auto">
            <a:xfrm>
              <a:off x="653049" y="4037308"/>
              <a:ext cx="212200" cy="214146"/>
            </a:xfrm>
            <a:custGeom>
              <a:avLst/>
              <a:gdLst>
                <a:gd name="T0" fmla="*/ 109 w 109"/>
                <a:gd name="T1" fmla="*/ 110 h 110"/>
                <a:gd name="T2" fmla="*/ 86 w 109"/>
                <a:gd name="T3" fmla="*/ 110 h 110"/>
                <a:gd name="T4" fmla="*/ 76 w 109"/>
                <a:gd name="T5" fmla="*/ 85 h 110"/>
                <a:gd name="T6" fmla="*/ 33 w 109"/>
                <a:gd name="T7" fmla="*/ 85 h 110"/>
                <a:gd name="T8" fmla="*/ 23 w 109"/>
                <a:gd name="T9" fmla="*/ 110 h 110"/>
                <a:gd name="T10" fmla="*/ 0 w 109"/>
                <a:gd name="T11" fmla="*/ 110 h 110"/>
                <a:gd name="T12" fmla="*/ 42 w 109"/>
                <a:gd name="T13" fmla="*/ 0 h 110"/>
                <a:gd name="T14" fmla="*/ 66 w 109"/>
                <a:gd name="T15" fmla="*/ 0 h 110"/>
                <a:gd name="T16" fmla="*/ 109 w 109"/>
                <a:gd name="T17" fmla="*/ 110 h 110"/>
                <a:gd name="T18" fmla="*/ 69 w 109"/>
                <a:gd name="T19" fmla="*/ 67 h 110"/>
                <a:gd name="T20" fmla="*/ 54 w 109"/>
                <a:gd name="T21" fmla="*/ 26 h 110"/>
                <a:gd name="T22" fmla="*/ 39 w 109"/>
                <a:gd name="T23" fmla="*/ 67 h 110"/>
                <a:gd name="T24" fmla="*/ 69 w 109"/>
                <a:gd name="T25" fmla="*/ 6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10">
                  <a:moveTo>
                    <a:pt x="109" y="110"/>
                  </a:moveTo>
                  <a:lnTo>
                    <a:pt x="86" y="110"/>
                  </a:lnTo>
                  <a:lnTo>
                    <a:pt x="76" y="85"/>
                  </a:lnTo>
                  <a:lnTo>
                    <a:pt x="33" y="85"/>
                  </a:lnTo>
                  <a:lnTo>
                    <a:pt x="23" y="110"/>
                  </a:lnTo>
                  <a:lnTo>
                    <a:pt x="0" y="110"/>
                  </a:lnTo>
                  <a:lnTo>
                    <a:pt x="42" y="0"/>
                  </a:lnTo>
                  <a:lnTo>
                    <a:pt x="66" y="0"/>
                  </a:lnTo>
                  <a:lnTo>
                    <a:pt x="109" y="110"/>
                  </a:lnTo>
                  <a:close/>
                  <a:moveTo>
                    <a:pt x="69" y="67"/>
                  </a:moveTo>
                  <a:lnTo>
                    <a:pt x="54" y="26"/>
                  </a:lnTo>
                  <a:lnTo>
                    <a:pt x="39" y="67"/>
                  </a:lnTo>
                  <a:lnTo>
                    <a:pt x="69" y="67"/>
                  </a:ln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grpSp>
      <p:grpSp>
        <p:nvGrpSpPr>
          <p:cNvPr id="46" name="Group 45"/>
          <p:cNvGrpSpPr/>
          <p:nvPr/>
        </p:nvGrpSpPr>
        <p:grpSpPr>
          <a:xfrm>
            <a:off x="8051308" y="2865058"/>
            <a:ext cx="492536" cy="515894"/>
            <a:chOff x="588805" y="3953597"/>
            <a:chExt cx="492536" cy="515894"/>
          </a:xfrm>
        </p:grpSpPr>
        <p:sp>
          <p:nvSpPr>
            <p:cNvPr id="47" name="Freeform 61">
              <a:extLst>
                <a:ext uri="{FF2B5EF4-FFF2-40B4-BE49-F238E27FC236}">
                  <a16:creationId xmlns="" xmlns:a16="http://schemas.microsoft.com/office/drawing/2014/main" id="{681749B7-F417-42AE-A7CA-85AA18CA087D}"/>
                </a:ext>
              </a:extLst>
            </p:cNvPr>
            <p:cNvSpPr>
              <a:spLocks/>
            </p:cNvSpPr>
            <p:nvPr/>
          </p:nvSpPr>
          <p:spPr bwMode="auto">
            <a:xfrm>
              <a:off x="748441" y="4113231"/>
              <a:ext cx="332900" cy="356260"/>
            </a:xfrm>
            <a:custGeom>
              <a:avLst/>
              <a:gdLst>
                <a:gd name="T0" fmla="*/ 184 w 193"/>
                <a:gd name="T1" fmla="*/ 0 h 207"/>
                <a:gd name="T2" fmla="*/ 167 w 193"/>
                <a:gd name="T3" fmla="*/ 0 h 207"/>
                <a:gd name="T4" fmla="*/ 167 w 193"/>
                <a:gd name="T5" fmla="*/ 173 h 207"/>
                <a:gd name="T6" fmla="*/ 157 w 193"/>
                <a:gd name="T7" fmla="*/ 183 h 207"/>
                <a:gd name="T8" fmla="*/ 0 w 193"/>
                <a:gd name="T9" fmla="*/ 183 h 207"/>
                <a:gd name="T10" fmla="*/ 0 w 193"/>
                <a:gd name="T11" fmla="*/ 199 h 207"/>
                <a:gd name="T12" fmla="*/ 9 w 193"/>
                <a:gd name="T13" fmla="*/ 207 h 207"/>
                <a:gd name="T14" fmla="*/ 184 w 193"/>
                <a:gd name="T15" fmla="*/ 207 h 207"/>
                <a:gd name="T16" fmla="*/ 193 w 193"/>
                <a:gd name="T17" fmla="*/ 199 h 207"/>
                <a:gd name="T18" fmla="*/ 193 w 193"/>
                <a:gd name="T19" fmla="*/ 8 h 207"/>
                <a:gd name="T20" fmla="*/ 184 w 19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207">
                  <a:moveTo>
                    <a:pt x="184" y="0"/>
                  </a:moveTo>
                  <a:cubicBezTo>
                    <a:pt x="167" y="0"/>
                    <a:pt x="167" y="0"/>
                    <a:pt x="167" y="0"/>
                  </a:cubicBezTo>
                  <a:cubicBezTo>
                    <a:pt x="167" y="173"/>
                    <a:pt x="167" y="173"/>
                    <a:pt x="167" y="173"/>
                  </a:cubicBezTo>
                  <a:cubicBezTo>
                    <a:pt x="167" y="179"/>
                    <a:pt x="163" y="183"/>
                    <a:pt x="157" y="183"/>
                  </a:cubicBezTo>
                  <a:cubicBezTo>
                    <a:pt x="0" y="183"/>
                    <a:pt x="0" y="183"/>
                    <a:pt x="0" y="183"/>
                  </a:cubicBezTo>
                  <a:cubicBezTo>
                    <a:pt x="0" y="199"/>
                    <a:pt x="0" y="199"/>
                    <a:pt x="0" y="199"/>
                  </a:cubicBezTo>
                  <a:cubicBezTo>
                    <a:pt x="0" y="204"/>
                    <a:pt x="4" y="207"/>
                    <a:pt x="9" y="207"/>
                  </a:cubicBezTo>
                  <a:cubicBezTo>
                    <a:pt x="184" y="207"/>
                    <a:pt x="184" y="207"/>
                    <a:pt x="184" y="207"/>
                  </a:cubicBezTo>
                  <a:cubicBezTo>
                    <a:pt x="189" y="207"/>
                    <a:pt x="193" y="204"/>
                    <a:pt x="193" y="199"/>
                  </a:cubicBezTo>
                  <a:cubicBezTo>
                    <a:pt x="193" y="8"/>
                    <a:pt x="193" y="8"/>
                    <a:pt x="193" y="8"/>
                  </a:cubicBezTo>
                  <a:cubicBezTo>
                    <a:pt x="193" y="4"/>
                    <a:pt x="189" y="0"/>
                    <a:pt x="184" y="0"/>
                  </a:cubicBez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48" name="Freeform 62">
              <a:extLst>
                <a:ext uri="{FF2B5EF4-FFF2-40B4-BE49-F238E27FC236}">
                  <a16:creationId xmlns="" xmlns:a16="http://schemas.microsoft.com/office/drawing/2014/main" id="{0F82ACDE-705B-4EB6-9474-3713FD4363FF}"/>
                </a:ext>
              </a:extLst>
            </p:cNvPr>
            <p:cNvSpPr>
              <a:spLocks/>
            </p:cNvSpPr>
            <p:nvPr/>
          </p:nvSpPr>
          <p:spPr bwMode="auto">
            <a:xfrm>
              <a:off x="670570" y="4033414"/>
              <a:ext cx="329006" cy="356260"/>
            </a:xfrm>
            <a:custGeom>
              <a:avLst/>
              <a:gdLst>
                <a:gd name="T0" fmla="*/ 184 w 192"/>
                <a:gd name="T1" fmla="*/ 0 h 208"/>
                <a:gd name="T2" fmla="*/ 167 w 192"/>
                <a:gd name="T3" fmla="*/ 0 h 208"/>
                <a:gd name="T4" fmla="*/ 167 w 192"/>
                <a:gd name="T5" fmla="*/ 174 h 208"/>
                <a:gd name="T6" fmla="*/ 157 w 192"/>
                <a:gd name="T7" fmla="*/ 184 h 208"/>
                <a:gd name="T8" fmla="*/ 0 w 192"/>
                <a:gd name="T9" fmla="*/ 184 h 208"/>
                <a:gd name="T10" fmla="*/ 0 w 192"/>
                <a:gd name="T11" fmla="*/ 200 h 208"/>
                <a:gd name="T12" fmla="*/ 8 w 192"/>
                <a:gd name="T13" fmla="*/ 208 h 208"/>
                <a:gd name="T14" fmla="*/ 184 w 192"/>
                <a:gd name="T15" fmla="*/ 208 h 208"/>
                <a:gd name="T16" fmla="*/ 192 w 192"/>
                <a:gd name="T17" fmla="*/ 200 h 208"/>
                <a:gd name="T18" fmla="*/ 192 w 192"/>
                <a:gd name="T19" fmla="*/ 9 h 208"/>
                <a:gd name="T20" fmla="*/ 184 w 192"/>
                <a:gd name="T2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208">
                  <a:moveTo>
                    <a:pt x="184" y="0"/>
                  </a:moveTo>
                  <a:cubicBezTo>
                    <a:pt x="167" y="0"/>
                    <a:pt x="167" y="0"/>
                    <a:pt x="167" y="0"/>
                  </a:cubicBezTo>
                  <a:cubicBezTo>
                    <a:pt x="167" y="174"/>
                    <a:pt x="167" y="174"/>
                    <a:pt x="167" y="174"/>
                  </a:cubicBezTo>
                  <a:cubicBezTo>
                    <a:pt x="167" y="180"/>
                    <a:pt x="162" y="184"/>
                    <a:pt x="157" y="184"/>
                  </a:cubicBezTo>
                  <a:cubicBezTo>
                    <a:pt x="0" y="184"/>
                    <a:pt x="0" y="184"/>
                    <a:pt x="0" y="184"/>
                  </a:cubicBezTo>
                  <a:cubicBezTo>
                    <a:pt x="0" y="200"/>
                    <a:pt x="0" y="200"/>
                    <a:pt x="0" y="200"/>
                  </a:cubicBezTo>
                  <a:cubicBezTo>
                    <a:pt x="0" y="204"/>
                    <a:pt x="4" y="208"/>
                    <a:pt x="8" y="208"/>
                  </a:cubicBezTo>
                  <a:cubicBezTo>
                    <a:pt x="184" y="208"/>
                    <a:pt x="184" y="208"/>
                    <a:pt x="184" y="208"/>
                  </a:cubicBezTo>
                  <a:cubicBezTo>
                    <a:pt x="188" y="208"/>
                    <a:pt x="192" y="204"/>
                    <a:pt x="192" y="200"/>
                  </a:cubicBezTo>
                  <a:cubicBezTo>
                    <a:pt x="192" y="9"/>
                    <a:pt x="192" y="9"/>
                    <a:pt x="192" y="9"/>
                  </a:cubicBezTo>
                  <a:cubicBezTo>
                    <a:pt x="192" y="4"/>
                    <a:pt x="188" y="0"/>
                    <a:pt x="184" y="0"/>
                  </a:cubicBez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49" name="Freeform 63">
              <a:extLst>
                <a:ext uri="{FF2B5EF4-FFF2-40B4-BE49-F238E27FC236}">
                  <a16:creationId xmlns="" xmlns:a16="http://schemas.microsoft.com/office/drawing/2014/main" id="{964A9A8E-8F75-44A1-BCF9-ACBA8AB86720}"/>
                </a:ext>
              </a:extLst>
            </p:cNvPr>
            <p:cNvSpPr>
              <a:spLocks noEditPoints="1"/>
            </p:cNvSpPr>
            <p:nvPr/>
          </p:nvSpPr>
          <p:spPr bwMode="auto">
            <a:xfrm>
              <a:off x="588805" y="3953597"/>
              <a:ext cx="332900" cy="358208"/>
            </a:xfrm>
            <a:custGeom>
              <a:avLst/>
              <a:gdLst>
                <a:gd name="T0" fmla="*/ 193 w 193"/>
                <a:gd name="T1" fmla="*/ 8 h 208"/>
                <a:gd name="T2" fmla="*/ 193 w 193"/>
                <a:gd name="T3" fmla="*/ 199 h 208"/>
                <a:gd name="T4" fmla="*/ 184 w 193"/>
                <a:gd name="T5" fmla="*/ 208 h 208"/>
                <a:gd name="T6" fmla="*/ 9 w 193"/>
                <a:gd name="T7" fmla="*/ 208 h 208"/>
                <a:gd name="T8" fmla="*/ 0 w 193"/>
                <a:gd name="T9" fmla="*/ 199 h 208"/>
                <a:gd name="T10" fmla="*/ 0 w 193"/>
                <a:gd name="T11" fmla="*/ 64 h 208"/>
                <a:gd name="T12" fmla="*/ 51 w 193"/>
                <a:gd name="T13" fmla="*/ 64 h 208"/>
                <a:gd name="T14" fmla="*/ 65 w 193"/>
                <a:gd name="T15" fmla="*/ 51 h 208"/>
                <a:gd name="T16" fmla="*/ 65 w 193"/>
                <a:gd name="T17" fmla="*/ 0 h 208"/>
                <a:gd name="T18" fmla="*/ 184 w 193"/>
                <a:gd name="T19" fmla="*/ 0 h 208"/>
                <a:gd name="T20" fmla="*/ 193 w 193"/>
                <a:gd name="T21" fmla="*/ 8 h 208"/>
                <a:gd name="T22" fmla="*/ 0 w 193"/>
                <a:gd name="T23" fmla="*/ 50 h 208"/>
                <a:gd name="T24" fmla="*/ 42 w 193"/>
                <a:gd name="T25" fmla="*/ 50 h 208"/>
                <a:gd name="T26" fmla="*/ 50 w 193"/>
                <a:gd name="T27" fmla="*/ 41 h 208"/>
                <a:gd name="T28" fmla="*/ 50 w 193"/>
                <a:gd name="T29" fmla="*/ 0 h 208"/>
                <a:gd name="T30" fmla="*/ 0 w 193"/>
                <a:gd name="T31" fmla="*/ 5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208">
                  <a:moveTo>
                    <a:pt x="193" y="8"/>
                  </a:moveTo>
                  <a:cubicBezTo>
                    <a:pt x="193" y="199"/>
                    <a:pt x="193" y="199"/>
                    <a:pt x="193" y="199"/>
                  </a:cubicBezTo>
                  <a:cubicBezTo>
                    <a:pt x="193" y="204"/>
                    <a:pt x="189" y="208"/>
                    <a:pt x="184" y="208"/>
                  </a:cubicBezTo>
                  <a:cubicBezTo>
                    <a:pt x="9" y="208"/>
                    <a:pt x="9" y="208"/>
                    <a:pt x="9" y="208"/>
                  </a:cubicBezTo>
                  <a:cubicBezTo>
                    <a:pt x="4" y="208"/>
                    <a:pt x="0" y="204"/>
                    <a:pt x="0" y="199"/>
                  </a:cubicBezTo>
                  <a:cubicBezTo>
                    <a:pt x="0" y="64"/>
                    <a:pt x="0" y="64"/>
                    <a:pt x="0" y="64"/>
                  </a:cubicBezTo>
                  <a:cubicBezTo>
                    <a:pt x="51" y="64"/>
                    <a:pt x="51" y="64"/>
                    <a:pt x="51" y="64"/>
                  </a:cubicBezTo>
                  <a:cubicBezTo>
                    <a:pt x="59" y="64"/>
                    <a:pt x="65" y="58"/>
                    <a:pt x="65" y="51"/>
                  </a:cubicBezTo>
                  <a:cubicBezTo>
                    <a:pt x="65" y="0"/>
                    <a:pt x="65" y="0"/>
                    <a:pt x="65" y="0"/>
                  </a:cubicBezTo>
                  <a:cubicBezTo>
                    <a:pt x="184" y="0"/>
                    <a:pt x="184" y="0"/>
                    <a:pt x="184" y="0"/>
                  </a:cubicBezTo>
                  <a:cubicBezTo>
                    <a:pt x="189" y="0"/>
                    <a:pt x="193" y="4"/>
                    <a:pt x="193" y="8"/>
                  </a:cubicBezTo>
                  <a:close/>
                  <a:moveTo>
                    <a:pt x="0" y="50"/>
                  </a:moveTo>
                  <a:cubicBezTo>
                    <a:pt x="42" y="50"/>
                    <a:pt x="42" y="50"/>
                    <a:pt x="42" y="50"/>
                  </a:cubicBezTo>
                  <a:cubicBezTo>
                    <a:pt x="46" y="50"/>
                    <a:pt x="50" y="46"/>
                    <a:pt x="50" y="41"/>
                  </a:cubicBezTo>
                  <a:cubicBezTo>
                    <a:pt x="50" y="0"/>
                    <a:pt x="50" y="0"/>
                    <a:pt x="50" y="0"/>
                  </a:cubicBezTo>
                  <a:lnTo>
                    <a:pt x="0" y="50"/>
                  </a:lnTo>
                  <a:close/>
                </a:path>
              </a:pathLst>
            </a:custGeom>
            <a:solidFill>
              <a:srgbClr val="95B6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50" name="Freeform 64">
              <a:extLst>
                <a:ext uri="{FF2B5EF4-FFF2-40B4-BE49-F238E27FC236}">
                  <a16:creationId xmlns="" xmlns:a16="http://schemas.microsoft.com/office/drawing/2014/main" id="{56D13E3D-073C-4D27-BCA7-D4348471705F}"/>
                </a:ext>
              </a:extLst>
            </p:cNvPr>
            <p:cNvSpPr>
              <a:spLocks noEditPoints="1"/>
            </p:cNvSpPr>
            <p:nvPr/>
          </p:nvSpPr>
          <p:spPr bwMode="auto">
            <a:xfrm>
              <a:off x="653049" y="4037308"/>
              <a:ext cx="212200" cy="214146"/>
            </a:xfrm>
            <a:custGeom>
              <a:avLst/>
              <a:gdLst>
                <a:gd name="T0" fmla="*/ 109 w 109"/>
                <a:gd name="T1" fmla="*/ 110 h 110"/>
                <a:gd name="T2" fmla="*/ 86 w 109"/>
                <a:gd name="T3" fmla="*/ 110 h 110"/>
                <a:gd name="T4" fmla="*/ 76 w 109"/>
                <a:gd name="T5" fmla="*/ 85 h 110"/>
                <a:gd name="T6" fmla="*/ 33 w 109"/>
                <a:gd name="T7" fmla="*/ 85 h 110"/>
                <a:gd name="T8" fmla="*/ 23 w 109"/>
                <a:gd name="T9" fmla="*/ 110 h 110"/>
                <a:gd name="T10" fmla="*/ 0 w 109"/>
                <a:gd name="T11" fmla="*/ 110 h 110"/>
                <a:gd name="T12" fmla="*/ 42 w 109"/>
                <a:gd name="T13" fmla="*/ 0 h 110"/>
                <a:gd name="T14" fmla="*/ 66 w 109"/>
                <a:gd name="T15" fmla="*/ 0 h 110"/>
                <a:gd name="T16" fmla="*/ 109 w 109"/>
                <a:gd name="T17" fmla="*/ 110 h 110"/>
                <a:gd name="T18" fmla="*/ 69 w 109"/>
                <a:gd name="T19" fmla="*/ 67 h 110"/>
                <a:gd name="T20" fmla="*/ 54 w 109"/>
                <a:gd name="T21" fmla="*/ 26 h 110"/>
                <a:gd name="T22" fmla="*/ 39 w 109"/>
                <a:gd name="T23" fmla="*/ 67 h 110"/>
                <a:gd name="T24" fmla="*/ 69 w 109"/>
                <a:gd name="T25" fmla="*/ 6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10">
                  <a:moveTo>
                    <a:pt x="109" y="110"/>
                  </a:moveTo>
                  <a:lnTo>
                    <a:pt x="86" y="110"/>
                  </a:lnTo>
                  <a:lnTo>
                    <a:pt x="76" y="85"/>
                  </a:lnTo>
                  <a:lnTo>
                    <a:pt x="33" y="85"/>
                  </a:lnTo>
                  <a:lnTo>
                    <a:pt x="23" y="110"/>
                  </a:lnTo>
                  <a:lnTo>
                    <a:pt x="0" y="110"/>
                  </a:lnTo>
                  <a:lnTo>
                    <a:pt x="42" y="0"/>
                  </a:lnTo>
                  <a:lnTo>
                    <a:pt x="66" y="0"/>
                  </a:lnTo>
                  <a:lnTo>
                    <a:pt x="109" y="110"/>
                  </a:lnTo>
                  <a:close/>
                  <a:moveTo>
                    <a:pt x="69" y="67"/>
                  </a:moveTo>
                  <a:lnTo>
                    <a:pt x="54" y="26"/>
                  </a:lnTo>
                  <a:lnTo>
                    <a:pt x="39" y="67"/>
                  </a:lnTo>
                  <a:lnTo>
                    <a:pt x="69" y="67"/>
                  </a:ln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grpSp>
    </p:spTree>
    <p:extLst>
      <p:ext uri="{BB962C8B-B14F-4D97-AF65-F5344CB8AC3E}">
        <p14:creationId xmlns:p14="http://schemas.microsoft.com/office/powerpoint/2010/main" val="2555964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bwMode="gray"/>
        <p:txBody>
          <a:bodyPr/>
          <a:lstStyle/>
          <a:p>
            <a:r>
              <a:rPr lang="en-US" dirty="0" smtClean="0"/>
              <a:t>Figure 7</a:t>
            </a:r>
            <a:endParaRPr lang="en-US" dirty="0"/>
          </a:p>
        </p:txBody>
      </p:sp>
      <p:grpSp>
        <p:nvGrpSpPr>
          <p:cNvPr id="19" name="Group 18"/>
          <p:cNvGrpSpPr/>
          <p:nvPr/>
        </p:nvGrpSpPr>
        <p:grpSpPr bwMode="gray">
          <a:xfrm>
            <a:off x="3147060" y="1492182"/>
            <a:ext cx="5897880" cy="3454467"/>
            <a:chOff x="3147060" y="1492182"/>
            <a:chExt cx="5897880" cy="3454467"/>
          </a:xfrm>
        </p:grpSpPr>
        <p:grpSp>
          <p:nvGrpSpPr>
            <p:cNvPr id="166" name="Group 165">
              <a:extLst>
                <a:ext uri="{FF2B5EF4-FFF2-40B4-BE49-F238E27FC236}">
                  <a16:creationId xmlns:a16="http://schemas.microsoft.com/office/drawing/2014/main" xmlns="" id="{BBFF993A-B2A9-413C-B799-9C3160E088D5}"/>
                </a:ext>
              </a:extLst>
            </p:cNvPr>
            <p:cNvGrpSpPr/>
            <p:nvPr/>
          </p:nvGrpSpPr>
          <p:grpSpPr bwMode="gray">
            <a:xfrm>
              <a:off x="3147060" y="1492182"/>
              <a:ext cx="5897880" cy="3454467"/>
              <a:chOff x="3145917" y="1161418"/>
              <a:chExt cx="5897880" cy="3454467"/>
            </a:xfrm>
            <a:noFill/>
          </p:grpSpPr>
          <p:sp>
            <p:nvSpPr>
              <p:cNvPr id="174" name="Rectangle 173">
                <a:extLst>
                  <a:ext uri="{FF2B5EF4-FFF2-40B4-BE49-F238E27FC236}">
                    <a16:creationId xmlns:a16="http://schemas.microsoft.com/office/drawing/2014/main" xmlns="" id="{8D1F785B-54F8-412C-9750-5913930BB648}"/>
                  </a:ext>
                </a:extLst>
              </p:cNvPr>
              <p:cNvSpPr/>
              <p:nvPr/>
            </p:nvSpPr>
            <p:spPr bwMode="gray">
              <a:xfrm>
                <a:off x="3145917" y="1161418"/>
                <a:ext cx="5897880" cy="3454467"/>
              </a:xfrm>
              <a:prstGeom prst="rect">
                <a:avLst/>
              </a:prstGeom>
              <a:grp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75" name="Rectangle 174">
                <a:extLst>
                  <a:ext uri="{FF2B5EF4-FFF2-40B4-BE49-F238E27FC236}">
                    <a16:creationId xmlns:a16="http://schemas.microsoft.com/office/drawing/2014/main" xmlns="" id="{76AE9257-EFFB-41C5-939A-69E725440D38}"/>
                  </a:ext>
                </a:extLst>
              </p:cNvPr>
              <p:cNvSpPr/>
              <p:nvPr/>
            </p:nvSpPr>
            <p:spPr bwMode="gray">
              <a:xfrm>
                <a:off x="7921374" y="4400441"/>
                <a:ext cx="1122423" cy="215444"/>
              </a:xfrm>
              <a:prstGeom prst="rect">
                <a:avLst/>
              </a:prstGeom>
              <a:grpFill/>
            </p:spPr>
            <p:txBody>
              <a:bodyPr wrap="none" lIns="91440" rIns="91440" anchor="b">
                <a:spAutoFit/>
              </a:bodyPr>
              <a:lstStyle/>
              <a:p>
                <a:pPr marL="0" marR="0" algn="r">
                  <a:spcBef>
                    <a:spcPts val="0"/>
                  </a:spcBef>
                  <a:spcAft>
                    <a:spcPts val="0"/>
                  </a:spcAft>
                </a:pPr>
                <a:r>
                  <a:rPr lang="en-US" sz="800" dirty="0">
                    <a:solidFill>
                      <a:srgbClr val="979D9D"/>
                    </a:solidFill>
                    <a:latin typeface="Arial" panose="020B0604020202020204" pitchFamily="34" charset="0"/>
                    <a:ea typeface="Calibri" panose="020F0502020204030204" pitchFamily="34" charset="0"/>
                    <a:cs typeface="Times New Roman" panose="02020603050405020304" pitchFamily="18" charset="0"/>
                  </a:rPr>
                  <a:t>© </a:t>
                </a:r>
                <a:r>
                  <a:rPr lang="en-US" sz="800" dirty="0" smtClean="0">
                    <a:solidFill>
                      <a:srgbClr val="979D9D"/>
                    </a:solidFill>
                    <a:latin typeface="Arial" panose="020B0604020202020204" pitchFamily="34" charset="0"/>
                    <a:ea typeface="Calibri" panose="020F0502020204030204" pitchFamily="34" charset="0"/>
                    <a:cs typeface="Times New Roman" panose="02020603050405020304" pitchFamily="18" charset="0"/>
                  </a:rPr>
                  <a:t>2019 </a:t>
                </a:r>
                <a:r>
                  <a:rPr lang="en-US" sz="800" dirty="0">
                    <a:solidFill>
                      <a:srgbClr val="979D9D"/>
                    </a:solidFill>
                    <a:latin typeface="Arial" panose="020B0604020202020204" pitchFamily="34" charset="0"/>
                    <a:ea typeface="Calibri" panose="020F0502020204030204" pitchFamily="34" charset="0"/>
                    <a:cs typeface="Times New Roman" panose="02020603050405020304" pitchFamily="18" charset="0"/>
                  </a:rPr>
                  <a:t>Gartner, Inc.</a:t>
                </a:r>
                <a:endParaRPr lang="en-US" sz="1100" dirty="0">
                  <a:solidFill>
                    <a:srgbClr val="979D9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3" name="TextBox 182">
                <a:extLst>
                  <a:ext uri="{FF2B5EF4-FFF2-40B4-BE49-F238E27FC236}">
                    <a16:creationId xmlns:a16="http://schemas.microsoft.com/office/drawing/2014/main" xmlns="" id="{B6947DC9-1CAB-437C-82D7-D9D776F6F514}"/>
                  </a:ext>
                </a:extLst>
              </p:cNvPr>
              <p:cNvSpPr txBox="1"/>
              <p:nvPr/>
            </p:nvSpPr>
            <p:spPr bwMode="gray">
              <a:xfrm>
                <a:off x="3154384" y="4400441"/>
                <a:ext cx="1107831" cy="215444"/>
              </a:xfrm>
              <a:prstGeom prst="rect">
                <a:avLst/>
              </a:prstGeom>
              <a:grpFill/>
            </p:spPr>
            <p:txBody>
              <a:bodyPr wrap="square" lIns="91440" rIns="91440" rtlCol="0" anchor="b">
                <a:spAutoFit/>
              </a:bodyPr>
              <a:lstStyle/>
              <a:p>
                <a:pPr algn="l">
                  <a:lnSpc>
                    <a:spcPct val="100000"/>
                  </a:lnSpc>
                  <a:spcBef>
                    <a:spcPts val="0"/>
                  </a:spcBef>
                  <a:spcAft>
                    <a:spcPts val="0"/>
                  </a:spcAft>
                </a:pPr>
                <a:r>
                  <a:rPr lang="en-US" sz="800" dirty="0" smtClean="0">
                    <a:solidFill>
                      <a:srgbClr val="979D9D"/>
                    </a:solidFill>
                  </a:rPr>
                  <a:t>ID</a:t>
                </a:r>
                <a:r>
                  <a:rPr lang="en-US" sz="800" dirty="0">
                    <a:solidFill>
                      <a:srgbClr val="979D9D"/>
                    </a:solidFill>
                  </a:rPr>
                  <a:t>: </a:t>
                </a:r>
                <a:r>
                  <a:rPr lang="en-US" sz="800" dirty="0" smtClean="0">
                    <a:solidFill>
                      <a:srgbClr val="979D9D"/>
                    </a:solidFill>
                  </a:rPr>
                  <a:t>379554</a:t>
                </a:r>
                <a:endParaRPr lang="en-US" sz="800" dirty="0">
                  <a:solidFill>
                    <a:srgbClr val="979D9D"/>
                  </a:solidFill>
                </a:endParaRPr>
              </a:p>
            </p:txBody>
          </p:sp>
          <p:sp>
            <p:nvSpPr>
              <p:cNvPr id="184" name="TextBox 183">
                <a:extLst>
                  <a:ext uri="{FF2B5EF4-FFF2-40B4-BE49-F238E27FC236}">
                    <a16:creationId xmlns:a16="http://schemas.microsoft.com/office/drawing/2014/main" xmlns="" id="{BE363401-C2D9-4DCF-B2EA-DF4F9FD6C80E}"/>
                  </a:ext>
                </a:extLst>
              </p:cNvPr>
              <p:cNvSpPr txBox="1"/>
              <p:nvPr/>
            </p:nvSpPr>
            <p:spPr bwMode="gray">
              <a:xfrm>
                <a:off x="3154384" y="1169885"/>
                <a:ext cx="5151075" cy="353943"/>
              </a:xfrm>
              <a:prstGeom prst="rect">
                <a:avLst/>
              </a:prstGeom>
              <a:grpFill/>
            </p:spPr>
            <p:txBody>
              <a:bodyPr wrap="square" lIns="91440" tIns="91440" rIns="91440" rtlCol="0">
                <a:spAutoFit/>
              </a:bodyPr>
              <a:lstStyle/>
              <a:p>
                <a:r>
                  <a:rPr lang="en-US" sz="1400" b="1" dirty="0"/>
                  <a:t>Point-to-Point Integrations Scale Poorly</a:t>
                </a:r>
                <a:endParaRPr lang="en-US" sz="1200" dirty="0"/>
              </a:p>
            </p:txBody>
          </p:sp>
        </p:grpSp>
        <p:grpSp>
          <p:nvGrpSpPr>
            <p:cNvPr id="18" name="Group 17"/>
            <p:cNvGrpSpPr/>
            <p:nvPr/>
          </p:nvGrpSpPr>
          <p:grpSpPr bwMode="gray">
            <a:xfrm>
              <a:off x="3429000" y="1933723"/>
              <a:ext cx="5354329" cy="2719907"/>
              <a:chOff x="3429000" y="1933723"/>
              <a:chExt cx="5354329" cy="2719907"/>
            </a:xfrm>
          </p:grpSpPr>
          <p:grpSp>
            <p:nvGrpSpPr>
              <p:cNvPr id="15" name="Group 14"/>
              <p:cNvGrpSpPr/>
              <p:nvPr/>
            </p:nvGrpSpPr>
            <p:grpSpPr bwMode="gray">
              <a:xfrm>
                <a:off x="3429000" y="2033581"/>
                <a:ext cx="2410367" cy="2620049"/>
                <a:chOff x="3429000" y="2033581"/>
                <a:chExt cx="2410367" cy="2620049"/>
              </a:xfrm>
            </p:grpSpPr>
            <p:sp>
              <p:nvSpPr>
                <p:cNvPr id="97" name="TextBox 96">
                  <a:extLst>
                    <a:ext uri="{FF2B5EF4-FFF2-40B4-BE49-F238E27FC236}">
                      <a16:creationId xmlns:a16="http://schemas.microsoft.com/office/drawing/2014/main" xmlns="" id="{F520BB30-24A9-46C5-9234-47761048DC0A}"/>
                    </a:ext>
                  </a:extLst>
                </p:cNvPr>
                <p:cNvSpPr txBox="1"/>
                <p:nvPr/>
              </p:nvSpPr>
              <p:spPr bwMode="gray">
                <a:xfrm>
                  <a:off x="3646052" y="4311998"/>
                  <a:ext cx="1976263" cy="341632"/>
                </a:xfrm>
                <a:prstGeom prst="rect">
                  <a:avLst/>
                </a:prstGeom>
                <a:noFill/>
              </p:spPr>
              <p:txBody>
                <a:bodyPr wrap="square" rtlCol="0">
                  <a:sp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Point-to-Point Integrations Create (N*M) Connections</a:t>
                  </a:r>
                </a:p>
              </p:txBody>
            </p:sp>
            <p:grpSp>
              <p:nvGrpSpPr>
                <p:cNvPr id="14" name="Group 13"/>
                <p:cNvGrpSpPr/>
                <p:nvPr/>
              </p:nvGrpSpPr>
              <p:grpSpPr bwMode="gray">
                <a:xfrm>
                  <a:off x="3429000" y="2033581"/>
                  <a:ext cx="2410367" cy="2228651"/>
                  <a:chOff x="3429000" y="2033581"/>
                  <a:chExt cx="2410367" cy="2228651"/>
                </a:xfrm>
              </p:grpSpPr>
              <p:sp>
                <p:nvSpPr>
                  <p:cNvPr id="94" name="Rectangle 93">
                    <a:extLst>
                      <a:ext uri="{FF2B5EF4-FFF2-40B4-BE49-F238E27FC236}">
                        <a16:creationId xmlns:a16="http://schemas.microsoft.com/office/drawing/2014/main" xmlns="" id="{C1305EC3-FDE4-47E7-8B79-5C12E8F1C2F9}"/>
                      </a:ext>
                    </a:extLst>
                  </p:cNvPr>
                  <p:cNvSpPr/>
                  <p:nvPr/>
                </p:nvSpPr>
                <p:spPr bwMode="gray">
                  <a:xfrm>
                    <a:off x="3429000" y="2185087"/>
                    <a:ext cx="710337" cy="374172"/>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Application</a:t>
                    </a:r>
                  </a:p>
                </p:txBody>
              </p:sp>
              <p:sp>
                <p:nvSpPr>
                  <p:cNvPr id="95" name="Rectangle 94">
                    <a:extLst>
                      <a:ext uri="{FF2B5EF4-FFF2-40B4-BE49-F238E27FC236}">
                        <a16:creationId xmlns:a16="http://schemas.microsoft.com/office/drawing/2014/main" xmlns="" id="{ABB80A7F-A17E-4176-8E20-BEDA8E727C17}"/>
                      </a:ext>
                    </a:extLst>
                  </p:cNvPr>
                  <p:cNvSpPr/>
                  <p:nvPr/>
                </p:nvSpPr>
                <p:spPr bwMode="gray">
                  <a:xfrm>
                    <a:off x="5128988" y="2493720"/>
                    <a:ext cx="710337" cy="374172"/>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Application</a:t>
                    </a:r>
                  </a:p>
                </p:txBody>
              </p:sp>
              <p:sp>
                <p:nvSpPr>
                  <p:cNvPr id="96" name="Rectangle 95">
                    <a:extLst>
                      <a:ext uri="{FF2B5EF4-FFF2-40B4-BE49-F238E27FC236}">
                        <a16:creationId xmlns:a16="http://schemas.microsoft.com/office/drawing/2014/main" xmlns="" id="{5AD78831-10A3-4EE3-8E9F-9BE4154A6AC1}"/>
                      </a:ext>
                    </a:extLst>
                  </p:cNvPr>
                  <p:cNvSpPr/>
                  <p:nvPr/>
                </p:nvSpPr>
                <p:spPr bwMode="gray">
                  <a:xfrm>
                    <a:off x="5128988" y="2033581"/>
                    <a:ext cx="710337" cy="374172"/>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Application</a:t>
                    </a:r>
                  </a:p>
                </p:txBody>
              </p:sp>
              <p:sp>
                <p:nvSpPr>
                  <p:cNvPr id="98" name="Rectangle 97">
                    <a:extLst>
                      <a:ext uri="{FF2B5EF4-FFF2-40B4-BE49-F238E27FC236}">
                        <a16:creationId xmlns:a16="http://schemas.microsoft.com/office/drawing/2014/main" xmlns="" id="{3E8F2BF7-C5B0-4F02-868A-4B4D91CF60B6}"/>
                      </a:ext>
                    </a:extLst>
                  </p:cNvPr>
                  <p:cNvSpPr/>
                  <p:nvPr/>
                </p:nvSpPr>
                <p:spPr bwMode="gray">
                  <a:xfrm>
                    <a:off x="3429000" y="2653449"/>
                    <a:ext cx="710337" cy="374172"/>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Application</a:t>
                    </a:r>
                  </a:p>
                </p:txBody>
              </p:sp>
              <p:sp>
                <p:nvSpPr>
                  <p:cNvPr id="99" name="Rectangle 98">
                    <a:extLst>
                      <a:ext uri="{FF2B5EF4-FFF2-40B4-BE49-F238E27FC236}">
                        <a16:creationId xmlns:a16="http://schemas.microsoft.com/office/drawing/2014/main" xmlns="" id="{D412C70B-98FD-4192-BFA3-EA6750E7F148}"/>
                      </a:ext>
                    </a:extLst>
                  </p:cNvPr>
                  <p:cNvSpPr/>
                  <p:nvPr/>
                </p:nvSpPr>
                <p:spPr bwMode="gray">
                  <a:xfrm>
                    <a:off x="3429000" y="3121811"/>
                    <a:ext cx="710337" cy="374172"/>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Application</a:t>
                    </a:r>
                  </a:p>
                </p:txBody>
              </p:sp>
              <p:sp>
                <p:nvSpPr>
                  <p:cNvPr id="100" name="Rectangle 99">
                    <a:extLst>
                      <a:ext uri="{FF2B5EF4-FFF2-40B4-BE49-F238E27FC236}">
                        <a16:creationId xmlns:a16="http://schemas.microsoft.com/office/drawing/2014/main" xmlns="" id="{62B2F56C-A1BD-478A-92AA-EA36D30E468A}"/>
                      </a:ext>
                    </a:extLst>
                  </p:cNvPr>
                  <p:cNvSpPr/>
                  <p:nvPr/>
                </p:nvSpPr>
                <p:spPr bwMode="gray">
                  <a:xfrm>
                    <a:off x="3429000" y="3590173"/>
                    <a:ext cx="710337" cy="374172"/>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Application</a:t>
                    </a:r>
                  </a:p>
                </p:txBody>
              </p:sp>
              <p:sp>
                <p:nvSpPr>
                  <p:cNvPr id="101" name="Rectangle 100">
                    <a:extLst>
                      <a:ext uri="{FF2B5EF4-FFF2-40B4-BE49-F238E27FC236}">
                        <a16:creationId xmlns:a16="http://schemas.microsoft.com/office/drawing/2014/main" xmlns="" id="{32D65E99-1797-42CB-A584-5DC9FD13074B}"/>
                      </a:ext>
                    </a:extLst>
                  </p:cNvPr>
                  <p:cNvSpPr/>
                  <p:nvPr/>
                </p:nvSpPr>
                <p:spPr bwMode="gray">
                  <a:xfrm>
                    <a:off x="5129002" y="2958500"/>
                    <a:ext cx="710337" cy="374172"/>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Application</a:t>
                    </a:r>
                  </a:p>
                </p:txBody>
              </p:sp>
              <p:sp>
                <p:nvSpPr>
                  <p:cNvPr id="102" name="Rectangle 101">
                    <a:extLst>
                      <a:ext uri="{FF2B5EF4-FFF2-40B4-BE49-F238E27FC236}">
                        <a16:creationId xmlns:a16="http://schemas.microsoft.com/office/drawing/2014/main" xmlns="" id="{908A093E-4A29-47CE-B6A3-ABA9C1B49332}"/>
                      </a:ext>
                    </a:extLst>
                  </p:cNvPr>
                  <p:cNvSpPr/>
                  <p:nvPr/>
                </p:nvSpPr>
                <p:spPr bwMode="gray">
                  <a:xfrm>
                    <a:off x="5129016" y="3423280"/>
                    <a:ext cx="710337" cy="374172"/>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Application</a:t>
                    </a:r>
                  </a:p>
                </p:txBody>
              </p:sp>
              <p:sp>
                <p:nvSpPr>
                  <p:cNvPr id="103" name="Rectangle 102">
                    <a:extLst>
                      <a:ext uri="{FF2B5EF4-FFF2-40B4-BE49-F238E27FC236}">
                        <a16:creationId xmlns:a16="http://schemas.microsoft.com/office/drawing/2014/main" xmlns="" id="{1D7D1336-5C99-4337-8746-DB16CB93300F}"/>
                      </a:ext>
                    </a:extLst>
                  </p:cNvPr>
                  <p:cNvSpPr/>
                  <p:nvPr/>
                </p:nvSpPr>
                <p:spPr bwMode="gray">
                  <a:xfrm>
                    <a:off x="5129030" y="3888060"/>
                    <a:ext cx="710337" cy="374172"/>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Application</a:t>
                    </a:r>
                  </a:p>
                </p:txBody>
              </p:sp>
              <p:cxnSp>
                <p:nvCxnSpPr>
                  <p:cNvPr id="104" name="Straight Arrow Connector 103">
                    <a:extLst>
                      <a:ext uri="{FF2B5EF4-FFF2-40B4-BE49-F238E27FC236}">
                        <a16:creationId xmlns:a16="http://schemas.microsoft.com/office/drawing/2014/main" xmlns="" id="{E70F31CB-8FCB-42D6-9A2F-B142B6716F0A}"/>
                      </a:ext>
                    </a:extLst>
                  </p:cNvPr>
                  <p:cNvCxnSpPr>
                    <a:stCxn id="94" idx="3"/>
                    <a:endCxn id="96" idx="1"/>
                  </p:cNvCxnSpPr>
                  <p:nvPr/>
                </p:nvCxnSpPr>
                <p:spPr bwMode="gray">
                  <a:xfrm flipV="1">
                    <a:off x="4139337" y="2220667"/>
                    <a:ext cx="989651" cy="151506"/>
                  </a:xfrm>
                  <a:prstGeom prst="straightConnector1">
                    <a:avLst/>
                  </a:prstGeom>
                  <a:solidFill>
                    <a:srgbClr val="00529B"/>
                  </a:solidFill>
                  <a:ln w="12700" cap="flat" cmpd="sng" algn="ctr">
                    <a:solidFill>
                      <a:srgbClr val="979D9D"/>
                    </a:solidFill>
                    <a:prstDash val="solid"/>
                    <a:round/>
                    <a:headEnd type="triangle" w="med" len="med"/>
                    <a:tailEnd type="triangle" w="med" len="med"/>
                  </a:ln>
                  <a:effectLst/>
                </p:spPr>
              </p:cxnSp>
              <p:cxnSp>
                <p:nvCxnSpPr>
                  <p:cNvPr id="105" name="Straight Arrow Connector 104">
                    <a:extLst>
                      <a:ext uri="{FF2B5EF4-FFF2-40B4-BE49-F238E27FC236}">
                        <a16:creationId xmlns:a16="http://schemas.microsoft.com/office/drawing/2014/main" xmlns="" id="{0D6E75C3-9E7B-4331-9D89-838CF6C449ED}"/>
                      </a:ext>
                    </a:extLst>
                  </p:cNvPr>
                  <p:cNvCxnSpPr>
                    <a:stCxn id="94" idx="3"/>
                    <a:endCxn id="95" idx="1"/>
                  </p:cNvCxnSpPr>
                  <p:nvPr/>
                </p:nvCxnSpPr>
                <p:spPr bwMode="gray">
                  <a:xfrm>
                    <a:off x="4139337" y="2372173"/>
                    <a:ext cx="989651" cy="308633"/>
                  </a:xfrm>
                  <a:prstGeom prst="straightConnector1">
                    <a:avLst/>
                  </a:prstGeom>
                  <a:solidFill>
                    <a:srgbClr val="00529B"/>
                  </a:solidFill>
                  <a:ln w="12700" cap="flat" cmpd="sng" algn="ctr">
                    <a:solidFill>
                      <a:srgbClr val="979D9D"/>
                    </a:solidFill>
                    <a:prstDash val="solid"/>
                    <a:round/>
                    <a:headEnd type="triangle" w="med" len="med"/>
                    <a:tailEnd type="triangle" w="med" len="med"/>
                  </a:ln>
                  <a:effectLst/>
                </p:spPr>
              </p:cxnSp>
              <p:cxnSp>
                <p:nvCxnSpPr>
                  <p:cNvPr id="106" name="Straight Arrow Connector 105">
                    <a:extLst>
                      <a:ext uri="{FF2B5EF4-FFF2-40B4-BE49-F238E27FC236}">
                        <a16:creationId xmlns:a16="http://schemas.microsoft.com/office/drawing/2014/main" xmlns="" id="{85838300-2A17-4B25-A392-39177CA7C9C1}"/>
                      </a:ext>
                    </a:extLst>
                  </p:cNvPr>
                  <p:cNvCxnSpPr>
                    <a:stCxn id="94" idx="3"/>
                    <a:endCxn id="101" idx="1"/>
                  </p:cNvCxnSpPr>
                  <p:nvPr/>
                </p:nvCxnSpPr>
                <p:spPr bwMode="gray">
                  <a:xfrm>
                    <a:off x="4139337" y="2372173"/>
                    <a:ext cx="989665" cy="773413"/>
                  </a:xfrm>
                  <a:prstGeom prst="straightConnector1">
                    <a:avLst/>
                  </a:prstGeom>
                  <a:solidFill>
                    <a:srgbClr val="00529B"/>
                  </a:solidFill>
                  <a:ln w="12700" cap="flat" cmpd="sng" algn="ctr">
                    <a:solidFill>
                      <a:srgbClr val="979D9D"/>
                    </a:solidFill>
                    <a:prstDash val="solid"/>
                    <a:round/>
                    <a:headEnd type="triangle" w="med" len="med"/>
                    <a:tailEnd type="triangle" w="med" len="med"/>
                  </a:ln>
                  <a:effectLst/>
                </p:spPr>
              </p:cxnSp>
              <p:cxnSp>
                <p:nvCxnSpPr>
                  <p:cNvPr id="107" name="Straight Arrow Connector 106">
                    <a:extLst>
                      <a:ext uri="{FF2B5EF4-FFF2-40B4-BE49-F238E27FC236}">
                        <a16:creationId xmlns:a16="http://schemas.microsoft.com/office/drawing/2014/main" xmlns="" id="{6EDC9B59-AA91-4A33-922E-639964BD5FCD}"/>
                      </a:ext>
                    </a:extLst>
                  </p:cNvPr>
                  <p:cNvCxnSpPr>
                    <a:stCxn id="94" idx="3"/>
                    <a:endCxn id="102" idx="1"/>
                  </p:cNvCxnSpPr>
                  <p:nvPr/>
                </p:nvCxnSpPr>
                <p:spPr bwMode="gray">
                  <a:xfrm>
                    <a:off x="4139337" y="2372173"/>
                    <a:ext cx="989680" cy="1238193"/>
                  </a:xfrm>
                  <a:prstGeom prst="straightConnector1">
                    <a:avLst/>
                  </a:prstGeom>
                  <a:solidFill>
                    <a:srgbClr val="00529B"/>
                  </a:solidFill>
                  <a:ln w="12700" cap="flat" cmpd="sng" algn="ctr">
                    <a:solidFill>
                      <a:srgbClr val="979D9D"/>
                    </a:solidFill>
                    <a:prstDash val="solid"/>
                    <a:round/>
                    <a:headEnd type="triangle" w="med" len="med"/>
                    <a:tailEnd type="triangle" w="med" len="med"/>
                  </a:ln>
                  <a:effectLst/>
                </p:spPr>
              </p:cxnSp>
              <p:cxnSp>
                <p:nvCxnSpPr>
                  <p:cNvPr id="108" name="Straight Arrow Connector 107">
                    <a:extLst>
                      <a:ext uri="{FF2B5EF4-FFF2-40B4-BE49-F238E27FC236}">
                        <a16:creationId xmlns:a16="http://schemas.microsoft.com/office/drawing/2014/main" xmlns="" id="{BFEA65BB-110D-43EA-9853-404AF01B20C6}"/>
                      </a:ext>
                    </a:extLst>
                  </p:cNvPr>
                  <p:cNvCxnSpPr>
                    <a:stCxn id="94" idx="3"/>
                    <a:endCxn id="103" idx="1"/>
                  </p:cNvCxnSpPr>
                  <p:nvPr/>
                </p:nvCxnSpPr>
                <p:spPr bwMode="gray">
                  <a:xfrm>
                    <a:off x="4139337" y="2372173"/>
                    <a:ext cx="989694" cy="1702973"/>
                  </a:xfrm>
                  <a:prstGeom prst="straightConnector1">
                    <a:avLst/>
                  </a:prstGeom>
                  <a:solidFill>
                    <a:srgbClr val="00529B"/>
                  </a:solidFill>
                  <a:ln w="12700" cap="flat" cmpd="sng" algn="ctr">
                    <a:solidFill>
                      <a:srgbClr val="979D9D"/>
                    </a:solidFill>
                    <a:prstDash val="solid"/>
                    <a:round/>
                    <a:headEnd type="triangle" w="med" len="med"/>
                    <a:tailEnd type="triangle" w="med" len="med"/>
                  </a:ln>
                  <a:effectLst/>
                </p:spPr>
              </p:cxnSp>
              <p:cxnSp>
                <p:nvCxnSpPr>
                  <p:cNvPr id="109" name="Straight Arrow Connector 108">
                    <a:extLst>
                      <a:ext uri="{FF2B5EF4-FFF2-40B4-BE49-F238E27FC236}">
                        <a16:creationId xmlns:a16="http://schemas.microsoft.com/office/drawing/2014/main" xmlns="" id="{ABE37F3E-582F-457D-8061-C798F1EAA918}"/>
                      </a:ext>
                    </a:extLst>
                  </p:cNvPr>
                  <p:cNvCxnSpPr>
                    <a:stCxn id="98" idx="3"/>
                    <a:endCxn id="96" idx="1"/>
                  </p:cNvCxnSpPr>
                  <p:nvPr/>
                </p:nvCxnSpPr>
                <p:spPr bwMode="gray">
                  <a:xfrm flipV="1">
                    <a:off x="4139337" y="2220667"/>
                    <a:ext cx="989651" cy="619868"/>
                  </a:xfrm>
                  <a:prstGeom prst="straightConnector1">
                    <a:avLst/>
                  </a:prstGeom>
                  <a:solidFill>
                    <a:srgbClr val="00529B"/>
                  </a:solidFill>
                  <a:ln w="12700" cap="flat" cmpd="sng" algn="ctr">
                    <a:solidFill>
                      <a:srgbClr val="979D9D"/>
                    </a:solidFill>
                    <a:prstDash val="solid"/>
                    <a:round/>
                    <a:headEnd type="triangle" w="med" len="med"/>
                    <a:tailEnd type="triangle" w="med" len="med"/>
                  </a:ln>
                  <a:effectLst/>
                </p:spPr>
              </p:cxnSp>
              <p:cxnSp>
                <p:nvCxnSpPr>
                  <p:cNvPr id="110" name="Straight Arrow Connector 109">
                    <a:extLst>
                      <a:ext uri="{FF2B5EF4-FFF2-40B4-BE49-F238E27FC236}">
                        <a16:creationId xmlns:a16="http://schemas.microsoft.com/office/drawing/2014/main" xmlns="" id="{3AA3A28C-BCCC-4DB4-ACEA-5928BFEF3B5A}"/>
                      </a:ext>
                    </a:extLst>
                  </p:cNvPr>
                  <p:cNvCxnSpPr>
                    <a:endCxn id="95" idx="1"/>
                  </p:cNvCxnSpPr>
                  <p:nvPr/>
                </p:nvCxnSpPr>
                <p:spPr bwMode="gray">
                  <a:xfrm flipV="1">
                    <a:off x="4139323" y="2680806"/>
                    <a:ext cx="989665" cy="154846"/>
                  </a:xfrm>
                  <a:prstGeom prst="straightConnector1">
                    <a:avLst/>
                  </a:prstGeom>
                  <a:solidFill>
                    <a:srgbClr val="00529B"/>
                  </a:solidFill>
                  <a:ln w="12700" cap="flat" cmpd="sng" algn="ctr">
                    <a:solidFill>
                      <a:srgbClr val="979D9D"/>
                    </a:solidFill>
                    <a:prstDash val="solid"/>
                    <a:round/>
                    <a:headEnd type="triangle" w="med" len="med"/>
                    <a:tailEnd type="triangle" w="med" len="med"/>
                  </a:ln>
                  <a:effectLst/>
                </p:spPr>
              </p:cxnSp>
              <p:cxnSp>
                <p:nvCxnSpPr>
                  <p:cNvPr id="111" name="Straight Arrow Connector 110">
                    <a:extLst>
                      <a:ext uri="{FF2B5EF4-FFF2-40B4-BE49-F238E27FC236}">
                        <a16:creationId xmlns:a16="http://schemas.microsoft.com/office/drawing/2014/main" xmlns="" id="{AFDF512F-C356-4838-8CC5-6D1153800D1A}"/>
                      </a:ext>
                    </a:extLst>
                  </p:cNvPr>
                  <p:cNvCxnSpPr>
                    <a:stCxn id="98" idx="3"/>
                    <a:endCxn id="101" idx="1"/>
                  </p:cNvCxnSpPr>
                  <p:nvPr/>
                </p:nvCxnSpPr>
                <p:spPr bwMode="gray">
                  <a:xfrm>
                    <a:off x="4139337" y="2840535"/>
                    <a:ext cx="989665" cy="305051"/>
                  </a:xfrm>
                  <a:prstGeom prst="straightConnector1">
                    <a:avLst/>
                  </a:prstGeom>
                  <a:solidFill>
                    <a:srgbClr val="00529B"/>
                  </a:solidFill>
                  <a:ln w="12700" cap="flat" cmpd="sng" algn="ctr">
                    <a:solidFill>
                      <a:srgbClr val="979D9D"/>
                    </a:solidFill>
                    <a:prstDash val="solid"/>
                    <a:round/>
                    <a:headEnd type="triangle" w="med" len="med"/>
                    <a:tailEnd type="triangle" w="med" len="med"/>
                  </a:ln>
                  <a:effectLst/>
                </p:spPr>
              </p:cxnSp>
              <p:cxnSp>
                <p:nvCxnSpPr>
                  <p:cNvPr id="112" name="Straight Arrow Connector 111">
                    <a:extLst>
                      <a:ext uri="{FF2B5EF4-FFF2-40B4-BE49-F238E27FC236}">
                        <a16:creationId xmlns:a16="http://schemas.microsoft.com/office/drawing/2014/main" xmlns="" id="{17CEEA0E-B8CE-4866-A791-3B09FDE534A5}"/>
                      </a:ext>
                    </a:extLst>
                  </p:cNvPr>
                  <p:cNvCxnSpPr>
                    <a:stCxn id="98" idx="3"/>
                    <a:endCxn id="102" idx="1"/>
                  </p:cNvCxnSpPr>
                  <p:nvPr/>
                </p:nvCxnSpPr>
                <p:spPr bwMode="gray">
                  <a:xfrm>
                    <a:off x="4139337" y="2840535"/>
                    <a:ext cx="989680" cy="769831"/>
                  </a:xfrm>
                  <a:prstGeom prst="straightConnector1">
                    <a:avLst/>
                  </a:prstGeom>
                  <a:solidFill>
                    <a:srgbClr val="00529B"/>
                  </a:solidFill>
                  <a:ln w="12700" cap="flat" cmpd="sng" algn="ctr">
                    <a:solidFill>
                      <a:srgbClr val="979D9D"/>
                    </a:solidFill>
                    <a:prstDash val="solid"/>
                    <a:round/>
                    <a:headEnd type="triangle" w="med" len="med"/>
                    <a:tailEnd type="triangle" w="med" len="med"/>
                  </a:ln>
                  <a:effectLst/>
                </p:spPr>
              </p:cxnSp>
              <p:cxnSp>
                <p:nvCxnSpPr>
                  <p:cNvPr id="113" name="Straight Arrow Connector 112">
                    <a:extLst>
                      <a:ext uri="{FF2B5EF4-FFF2-40B4-BE49-F238E27FC236}">
                        <a16:creationId xmlns:a16="http://schemas.microsoft.com/office/drawing/2014/main" xmlns="" id="{327A098E-741F-4EAC-8EF2-6874C13108E6}"/>
                      </a:ext>
                    </a:extLst>
                  </p:cNvPr>
                  <p:cNvCxnSpPr>
                    <a:stCxn id="98" idx="3"/>
                    <a:endCxn id="103" idx="1"/>
                  </p:cNvCxnSpPr>
                  <p:nvPr/>
                </p:nvCxnSpPr>
                <p:spPr bwMode="gray">
                  <a:xfrm>
                    <a:off x="4139337" y="2840535"/>
                    <a:ext cx="989694" cy="1234611"/>
                  </a:xfrm>
                  <a:prstGeom prst="straightConnector1">
                    <a:avLst/>
                  </a:prstGeom>
                  <a:solidFill>
                    <a:srgbClr val="00529B"/>
                  </a:solidFill>
                  <a:ln w="12700" cap="flat" cmpd="sng" algn="ctr">
                    <a:solidFill>
                      <a:srgbClr val="979D9D"/>
                    </a:solidFill>
                    <a:prstDash val="solid"/>
                    <a:round/>
                    <a:headEnd type="triangle" w="med" len="med"/>
                    <a:tailEnd type="triangle" w="med" len="med"/>
                  </a:ln>
                  <a:effectLst/>
                </p:spPr>
              </p:cxnSp>
              <p:cxnSp>
                <p:nvCxnSpPr>
                  <p:cNvPr id="114" name="Straight Arrow Connector 113">
                    <a:extLst>
                      <a:ext uri="{FF2B5EF4-FFF2-40B4-BE49-F238E27FC236}">
                        <a16:creationId xmlns:a16="http://schemas.microsoft.com/office/drawing/2014/main" xmlns="" id="{7283A2E1-C19B-4278-9A25-297A59995C42}"/>
                      </a:ext>
                    </a:extLst>
                  </p:cNvPr>
                  <p:cNvCxnSpPr>
                    <a:stCxn id="99" idx="3"/>
                    <a:endCxn id="96" idx="1"/>
                  </p:cNvCxnSpPr>
                  <p:nvPr/>
                </p:nvCxnSpPr>
                <p:spPr bwMode="gray">
                  <a:xfrm flipV="1">
                    <a:off x="4139337" y="2220667"/>
                    <a:ext cx="989651" cy="1088230"/>
                  </a:xfrm>
                  <a:prstGeom prst="straightConnector1">
                    <a:avLst/>
                  </a:prstGeom>
                  <a:solidFill>
                    <a:srgbClr val="00529B"/>
                  </a:solidFill>
                  <a:ln w="12700" cap="flat" cmpd="sng" algn="ctr">
                    <a:solidFill>
                      <a:srgbClr val="979D9D"/>
                    </a:solidFill>
                    <a:prstDash val="solid"/>
                    <a:round/>
                    <a:headEnd type="triangle" w="med" len="med"/>
                    <a:tailEnd type="triangle" w="med" len="med"/>
                  </a:ln>
                  <a:effectLst/>
                </p:spPr>
              </p:cxnSp>
              <p:cxnSp>
                <p:nvCxnSpPr>
                  <p:cNvPr id="115" name="Straight Arrow Connector 114">
                    <a:extLst>
                      <a:ext uri="{FF2B5EF4-FFF2-40B4-BE49-F238E27FC236}">
                        <a16:creationId xmlns:a16="http://schemas.microsoft.com/office/drawing/2014/main" xmlns="" id="{165CAAF5-1C3D-48A1-8BB1-BABEC084A003}"/>
                      </a:ext>
                    </a:extLst>
                  </p:cNvPr>
                  <p:cNvCxnSpPr>
                    <a:endCxn id="95" idx="1"/>
                  </p:cNvCxnSpPr>
                  <p:nvPr/>
                </p:nvCxnSpPr>
                <p:spPr bwMode="gray">
                  <a:xfrm flipV="1">
                    <a:off x="4139309" y="2680806"/>
                    <a:ext cx="989680" cy="617835"/>
                  </a:xfrm>
                  <a:prstGeom prst="straightConnector1">
                    <a:avLst/>
                  </a:prstGeom>
                  <a:solidFill>
                    <a:srgbClr val="00529B"/>
                  </a:solidFill>
                  <a:ln w="12700" cap="flat" cmpd="sng" algn="ctr">
                    <a:solidFill>
                      <a:srgbClr val="979D9D"/>
                    </a:solidFill>
                    <a:prstDash val="solid"/>
                    <a:round/>
                    <a:headEnd type="triangle" w="med" len="med"/>
                    <a:tailEnd type="triangle" w="med" len="med"/>
                  </a:ln>
                  <a:effectLst/>
                </p:spPr>
              </p:cxnSp>
              <p:cxnSp>
                <p:nvCxnSpPr>
                  <p:cNvPr id="116" name="Straight Arrow Connector 115">
                    <a:extLst>
                      <a:ext uri="{FF2B5EF4-FFF2-40B4-BE49-F238E27FC236}">
                        <a16:creationId xmlns:a16="http://schemas.microsoft.com/office/drawing/2014/main" xmlns="" id="{553905A8-22B0-4AD3-8864-829A7F978AF8}"/>
                      </a:ext>
                    </a:extLst>
                  </p:cNvPr>
                  <p:cNvCxnSpPr>
                    <a:stCxn id="99" idx="3"/>
                    <a:endCxn id="101" idx="1"/>
                  </p:cNvCxnSpPr>
                  <p:nvPr/>
                </p:nvCxnSpPr>
                <p:spPr bwMode="gray">
                  <a:xfrm flipV="1">
                    <a:off x="4139337" y="3145586"/>
                    <a:ext cx="989665" cy="163311"/>
                  </a:xfrm>
                  <a:prstGeom prst="straightConnector1">
                    <a:avLst/>
                  </a:prstGeom>
                  <a:solidFill>
                    <a:srgbClr val="00529B"/>
                  </a:solidFill>
                  <a:ln w="12700" cap="flat" cmpd="sng" algn="ctr">
                    <a:solidFill>
                      <a:srgbClr val="979D9D"/>
                    </a:solidFill>
                    <a:prstDash val="solid"/>
                    <a:round/>
                    <a:headEnd type="triangle" w="med" len="med"/>
                    <a:tailEnd type="triangle" w="med" len="med"/>
                  </a:ln>
                  <a:effectLst/>
                </p:spPr>
              </p:cxnSp>
              <p:cxnSp>
                <p:nvCxnSpPr>
                  <p:cNvPr id="117" name="Straight Arrow Connector 116">
                    <a:extLst>
                      <a:ext uri="{FF2B5EF4-FFF2-40B4-BE49-F238E27FC236}">
                        <a16:creationId xmlns:a16="http://schemas.microsoft.com/office/drawing/2014/main" xmlns="" id="{D610D2BC-A661-430B-B0BD-0C89313A120E}"/>
                      </a:ext>
                    </a:extLst>
                  </p:cNvPr>
                  <p:cNvCxnSpPr>
                    <a:stCxn id="99" idx="3"/>
                    <a:endCxn id="102" idx="1"/>
                  </p:cNvCxnSpPr>
                  <p:nvPr/>
                </p:nvCxnSpPr>
                <p:spPr bwMode="gray">
                  <a:xfrm>
                    <a:off x="4139337" y="3308897"/>
                    <a:ext cx="989680" cy="301469"/>
                  </a:xfrm>
                  <a:prstGeom prst="straightConnector1">
                    <a:avLst/>
                  </a:prstGeom>
                  <a:solidFill>
                    <a:srgbClr val="00529B"/>
                  </a:solidFill>
                  <a:ln w="12700" cap="flat" cmpd="sng" algn="ctr">
                    <a:solidFill>
                      <a:srgbClr val="979D9D"/>
                    </a:solidFill>
                    <a:prstDash val="solid"/>
                    <a:round/>
                    <a:headEnd type="triangle" w="med" len="med"/>
                    <a:tailEnd type="triangle" w="med" len="med"/>
                  </a:ln>
                  <a:effectLst/>
                </p:spPr>
              </p:cxnSp>
              <p:cxnSp>
                <p:nvCxnSpPr>
                  <p:cNvPr id="118" name="Straight Arrow Connector 117">
                    <a:extLst>
                      <a:ext uri="{FF2B5EF4-FFF2-40B4-BE49-F238E27FC236}">
                        <a16:creationId xmlns:a16="http://schemas.microsoft.com/office/drawing/2014/main" xmlns="" id="{50BCABAF-6ACA-4830-9915-61C54CE172C2}"/>
                      </a:ext>
                    </a:extLst>
                  </p:cNvPr>
                  <p:cNvCxnSpPr>
                    <a:stCxn id="99" idx="3"/>
                    <a:endCxn id="103" idx="1"/>
                  </p:cNvCxnSpPr>
                  <p:nvPr/>
                </p:nvCxnSpPr>
                <p:spPr bwMode="gray">
                  <a:xfrm>
                    <a:off x="4139337" y="3308897"/>
                    <a:ext cx="989694" cy="766249"/>
                  </a:xfrm>
                  <a:prstGeom prst="straightConnector1">
                    <a:avLst/>
                  </a:prstGeom>
                  <a:solidFill>
                    <a:srgbClr val="00529B"/>
                  </a:solidFill>
                  <a:ln w="12700" cap="flat" cmpd="sng" algn="ctr">
                    <a:solidFill>
                      <a:srgbClr val="979D9D"/>
                    </a:solidFill>
                    <a:prstDash val="solid"/>
                    <a:round/>
                    <a:headEnd type="triangle" w="med" len="med"/>
                    <a:tailEnd type="triangle" w="med" len="med"/>
                  </a:ln>
                  <a:effectLst/>
                </p:spPr>
              </p:cxnSp>
              <p:cxnSp>
                <p:nvCxnSpPr>
                  <p:cNvPr id="119" name="Straight Arrow Connector 118">
                    <a:extLst>
                      <a:ext uri="{FF2B5EF4-FFF2-40B4-BE49-F238E27FC236}">
                        <a16:creationId xmlns:a16="http://schemas.microsoft.com/office/drawing/2014/main" xmlns="" id="{377EA23A-993F-4FB9-BCD7-A217DD89D592}"/>
                      </a:ext>
                    </a:extLst>
                  </p:cNvPr>
                  <p:cNvCxnSpPr>
                    <a:stCxn id="100" idx="3"/>
                    <a:endCxn id="96" idx="1"/>
                  </p:cNvCxnSpPr>
                  <p:nvPr/>
                </p:nvCxnSpPr>
                <p:spPr bwMode="gray">
                  <a:xfrm flipV="1">
                    <a:off x="4139337" y="2220667"/>
                    <a:ext cx="989651" cy="1556592"/>
                  </a:xfrm>
                  <a:prstGeom prst="straightConnector1">
                    <a:avLst/>
                  </a:prstGeom>
                  <a:solidFill>
                    <a:srgbClr val="00529B"/>
                  </a:solidFill>
                  <a:ln w="12700" cap="flat" cmpd="sng" algn="ctr">
                    <a:solidFill>
                      <a:srgbClr val="979D9D"/>
                    </a:solidFill>
                    <a:prstDash val="solid"/>
                    <a:round/>
                    <a:headEnd type="triangle" w="med" len="med"/>
                    <a:tailEnd type="triangle" w="med" len="med"/>
                  </a:ln>
                  <a:effectLst/>
                </p:spPr>
              </p:cxnSp>
              <p:cxnSp>
                <p:nvCxnSpPr>
                  <p:cNvPr id="120" name="Straight Arrow Connector 119">
                    <a:extLst>
                      <a:ext uri="{FF2B5EF4-FFF2-40B4-BE49-F238E27FC236}">
                        <a16:creationId xmlns:a16="http://schemas.microsoft.com/office/drawing/2014/main" xmlns="" id="{5BB4E002-D461-4FCE-8E23-2C997D6E03C0}"/>
                      </a:ext>
                    </a:extLst>
                  </p:cNvPr>
                  <p:cNvCxnSpPr>
                    <a:stCxn id="100" idx="3"/>
                    <a:endCxn id="95" idx="1"/>
                  </p:cNvCxnSpPr>
                  <p:nvPr/>
                </p:nvCxnSpPr>
                <p:spPr bwMode="gray">
                  <a:xfrm flipV="1">
                    <a:off x="4139337" y="2680806"/>
                    <a:ext cx="989651" cy="1096453"/>
                  </a:xfrm>
                  <a:prstGeom prst="straightConnector1">
                    <a:avLst/>
                  </a:prstGeom>
                  <a:solidFill>
                    <a:srgbClr val="00529B"/>
                  </a:solidFill>
                  <a:ln w="12700" cap="flat" cmpd="sng" algn="ctr">
                    <a:solidFill>
                      <a:srgbClr val="979D9D"/>
                    </a:solidFill>
                    <a:prstDash val="solid"/>
                    <a:round/>
                    <a:headEnd type="triangle" w="med" len="med"/>
                    <a:tailEnd type="triangle" w="med" len="med"/>
                  </a:ln>
                  <a:effectLst/>
                </p:spPr>
              </p:cxnSp>
              <p:cxnSp>
                <p:nvCxnSpPr>
                  <p:cNvPr id="121" name="Straight Arrow Connector 120">
                    <a:extLst>
                      <a:ext uri="{FF2B5EF4-FFF2-40B4-BE49-F238E27FC236}">
                        <a16:creationId xmlns:a16="http://schemas.microsoft.com/office/drawing/2014/main" xmlns="" id="{85856664-4019-4DC4-B55A-196EF737989B}"/>
                      </a:ext>
                    </a:extLst>
                  </p:cNvPr>
                  <p:cNvCxnSpPr>
                    <a:stCxn id="100" idx="3"/>
                    <a:endCxn id="101" idx="1"/>
                  </p:cNvCxnSpPr>
                  <p:nvPr/>
                </p:nvCxnSpPr>
                <p:spPr bwMode="gray">
                  <a:xfrm flipV="1">
                    <a:off x="4139337" y="3145586"/>
                    <a:ext cx="989665" cy="631673"/>
                  </a:xfrm>
                  <a:prstGeom prst="straightConnector1">
                    <a:avLst/>
                  </a:prstGeom>
                  <a:solidFill>
                    <a:srgbClr val="00529B"/>
                  </a:solidFill>
                  <a:ln w="12700" cap="flat" cmpd="sng" algn="ctr">
                    <a:solidFill>
                      <a:srgbClr val="979D9D"/>
                    </a:solidFill>
                    <a:prstDash val="solid"/>
                    <a:round/>
                    <a:headEnd type="triangle" w="med" len="med"/>
                    <a:tailEnd type="triangle" w="med" len="med"/>
                  </a:ln>
                  <a:effectLst/>
                </p:spPr>
              </p:cxnSp>
              <p:cxnSp>
                <p:nvCxnSpPr>
                  <p:cNvPr id="122" name="Straight Arrow Connector 121">
                    <a:extLst>
                      <a:ext uri="{FF2B5EF4-FFF2-40B4-BE49-F238E27FC236}">
                        <a16:creationId xmlns:a16="http://schemas.microsoft.com/office/drawing/2014/main" xmlns="" id="{0BF2835A-7358-41B8-ABA2-3804A5C21401}"/>
                      </a:ext>
                    </a:extLst>
                  </p:cNvPr>
                  <p:cNvCxnSpPr>
                    <a:stCxn id="100" idx="3"/>
                    <a:endCxn id="102" idx="1"/>
                  </p:cNvCxnSpPr>
                  <p:nvPr/>
                </p:nvCxnSpPr>
                <p:spPr bwMode="gray">
                  <a:xfrm flipV="1">
                    <a:off x="4139337" y="3610366"/>
                    <a:ext cx="989680" cy="166893"/>
                  </a:xfrm>
                  <a:prstGeom prst="straightConnector1">
                    <a:avLst/>
                  </a:prstGeom>
                  <a:solidFill>
                    <a:srgbClr val="00529B"/>
                  </a:solidFill>
                  <a:ln w="12700" cap="flat" cmpd="sng" algn="ctr">
                    <a:solidFill>
                      <a:srgbClr val="979D9D"/>
                    </a:solidFill>
                    <a:prstDash val="solid"/>
                    <a:round/>
                    <a:headEnd type="triangle" w="med" len="med"/>
                    <a:tailEnd type="triangle" w="med" len="med"/>
                  </a:ln>
                  <a:effectLst/>
                </p:spPr>
              </p:cxnSp>
              <p:cxnSp>
                <p:nvCxnSpPr>
                  <p:cNvPr id="123" name="Straight Arrow Connector 122">
                    <a:extLst>
                      <a:ext uri="{FF2B5EF4-FFF2-40B4-BE49-F238E27FC236}">
                        <a16:creationId xmlns:a16="http://schemas.microsoft.com/office/drawing/2014/main" xmlns="" id="{20443A93-D7EB-402E-9B76-40F3823B07FA}"/>
                      </a:ext>
                    </a:extLst>
                  </p:cNvPr>
                  <p:cNvCxnSpPr>
                    <a:stCxn id="100" idx="3"/>
                    <a:endCxn id="103" idx="1"/>
                  </p:cNvCxnSpPr>
                  <p:nvPr/>
                </p:nvCxnSpPr>
                <p:spPr bwMode="gray">
                  <a:xfrm>
                    <a:off x="4139337" y="3777259"/>
                    <a:ext cx="989694" cy="297887"/>
                  </a:xfrm>
                  <a:prstGeom prst="straightConnector1">
                    <a:avLst/>
                  </a:prstGeom>
                  <a:solidFill>
                    <a:srgbClr val="00529B"/>
                  </a:solidFill>
                  <a:ln w="12700" cap="flat" cmpd="sng" algn="ctr">
                    <a:solidFill>
                      <a:srgbClr val="979D9D"/>
                    </a:solidFill>
                    <a:prstDash val="solid"/>
                    <a:round/>
                    <a:headEnd type="triangle" w="med" len="med"/>
                    <a:tailEnd type="triangle" w="med" len="med"/>
                  </a:ln>
                  <a:effectLst/>
                </p:spPr>
              </p:cxnSp>
            </p:grpSp>
          </p:grpSp>
          <p:grpSp>
            <p:nvGrpSpPr>
              <p:cNvPr id="17" name="Group 16"/>
              <p:cNvGrpSpPr/>
              <p:nvPr/>
            </p:nvGrpSpPr>
            <p:grpSpPr bwMode="gray">
              <a:xfrm>
                <a:off x="6372962" y="2033581"/>
                <a:ext cx="2410367" cy="2620049"/>
                <a:chOff x="6372962" y="2033581"/>
                <a:chExt cx="2410367" cy="2620049"/>
              </a:xfrm>
            </p:grpSpPr>
            <p:sp>
              <p:nvSpPr>
                <p:cNvPr id="127" name="TextBox 126">
                  <a:extLst>
                    <a:ext uri="{FF2B5EF4-FFF2-40B4-BE49-F238E27FC236}">
                      <a16:creationId xmlns:a16="http://schemas.microsoft.com/office/drawing/2014/main" xmlns="" id="{193B3DAC-4772-488D-8AB0-729C55A1A526}"/>
                    </a:ext>
                  </a:extLst>
                </p:cNvPr>
                <p:cNvSpPr txBox="1"/>
                <p:nvPr/>
              </p:nvSpPr>
              <p:spPr bwMode="gray">
                <a:xfrm>
                  <a:off x="6590014" y="4311998"/>
                  <a:ext cx="1976263" cy="341632"/>
                </a:xfrm>
                <a:prstGeom prst="rect">
                  <a:avLst/>
                </a:prstGeom>
                <a:noFill/>
              </p:spPr>
              <p:txBody>
                <a:bodyPr wrap="square" rtlCol="0">
                  <a:spAutoFit/>
                </a:bodyPr>
                <a:lstStyle/>
                <a:p>
                  <a:pPr marL="0" marR="0" lvl="0" indent="0" algn="ctr" defTabSz="914400" eaLnBrk="0" fontAlgn="base" latinLnBrk="0" hangingPunct="0">
                    <a:lnSpc>
                      <a:spcPct val="90000"/>
                    </a:lnSpc>
                    <a:spcBef>
                      <a:spcPct val="30000"/>
                    </a:spcBef>
                    <a:spcAft>
                      <a:spcPct val="10000"/>
                    </a:spcAft>
                    <a:buClrTx/>
                    <a:buSzTx/>
                    <a:buFontTx/>
                    <a:buNone/>
                    <a:tabLst/>
                    <a:defRPr/>
                  </a:pPr>
                  <a:r>
                    <a:rPr kumimoji="0" lang="en-US" sz="9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rPr>
                    <a:t>Mediated Integrations Create (N+M) Connections</a:t>
                  </a:r>
                </a:p>
              </p:txBody>
            </p:sp>
            <p:grpSp>
              <p:nvGrpSpPr>
                <p:cNvPr id="16" name="Group 15"/>
                <p:cNvGrpSpPr/>
                <p:nvPr/>
              </p:nvGrpSpPr>
              <p:grpSpPr bwMode="gray">
                <a:xfrm>
                  <a:off x="6372962" y="2033581"/>
                  <a:ext cx="2410367" cy="2228651"/>
                  <a:chOff x="6372962" y="2033581"/>
                  <a:chExt cx="2410367" cy="2228651"/>
                </a:xfrm>
              </p:grpSpPr>
              <p:sp>
                <p:nvSpPr>
                  <p:cNvPr id="124" name="Rectangle 123">
                    <a:extLst>
                      <a:ext uri="{FF2B5EF4-FFF2-40B4-BE49-F238E27FC236}">
                        <a16:creationId xmlns:a16="http://schemas.microsoft.com/office/drawing/2014/main" xmlns="" id="{F5CA12BE-E423-456B-A7EB-796B63982ACC}"/>
                      </a:ext>
                    </a:extLst>
                  </p:cNvPr>
                  <p:cNvSpPr/>
                  <p:nvPr/>
                </p:nvSpPr>
                <p:spPr bwMode="gray">
                  <a:xfrm>
                    <a:off x="6372962" y="2185087"/>
                    <a:ext cx="710337" cy="374172"/>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Application</a:t>
                    </a:r>
                  </a:p>
                </p:txBody>
              </p:sp>
              <p:sp>
                <p:nvSpPr>
                  <p:cNvPr id="125" name="Rectangle 124">
                    <a:extLst>
                      <a:ext uri="{FF2B5EF4-FFF2-40B4-BE49-F238E27FC236}">
                        <a16:creationId xmlns:a16="http://schemas.microsoft.com/office/drawing/2014/main" xmlns="" id="{515CDE98-6199-4DF8-BCD7-9336DD319BFA}"/>
                      </a:ext>
                    </a:extLst>
                  </p:cNvPr>
                  <p:cNvSpPr/>
                  <p:nvPr/>
                </p:nvSpPr>
                <p:spPr bwMode="gray">
                  <a:xfrm>
                    <a:off x="8072950" y="2493720"/>
                    <a:ext cx="710337" cy="374172"/>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Application</a:t>
                    </a:r>
                  </a:p>
                </p:txBody>
              </p:sp>
              <p:sp>
                <p:nvSpPr>
                  <p:cNvPr id="126" name="Rectangle 125">
                    <a:extLst>
                      <a:ext uri="{FF2B5EF4-FFF2-40B4-BE49-F238E27FC236}">
                        <a16:creationId xmlns:a16="http://schemas.microsoft.com/office/drawing/2014/main" xmlns="" id="{D6F84AE0-DBBC-481F-A800-01A72C5369B8}"/>
                      </a:ext>
                    </a:extLst>
                  </p:cNvPr>
                  <p:cNvSpPr/>
                  <p:nvPr/>
                </p:nvSpPr>
                <p:spPr bwMode="gray">
                  <a:xfrm>
                    <a:off x="8072950" y="2033581"/>
                    <a:ext cx="710337" cy="374172"/>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Application</a:t>
                    </a:r>
                  </a:p>
                </p:txBody>
              </p:sp>
              <p:sp>
                <p:nvSpPr>
                  <p:cNvPr id="128" name="Rectangle 127">
                    <a:extLst>
                      <a:ext uri="{FF2B5EF4-FFF2-40B4-BE49-F238E27FC236}">
                        <a16:creationId xmlns:a16="http://schemas.microsoft.com/office/drawing/2014/main" xmlns="" id="{5E226EA8-AE21-4DB6-A1E6-6D7F4370C6E7}"/>
                      </a:ext>
                    </a:extLst>
                  </p:cNvPr>
                  <p:cNvSpPr/>
                  <p:nvPr/>
                </p:nvSpPr>
                <p:spPr bwMode="gray">
                  <a:xfrm>
                    <a:off x="6372962" y="2653449"/>
                    <a:ext cx="710337" cy="374172"/>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Application</a:t>
                    </a:r>
                  </a:p>
                </p:txBody>
              </p:sp>
              <p:sp>
                <p:nvSpPr>
                  <p:cNvPr id="129" name="Rectangle 128">
                    <a:extLst>
                      <a:ext uri="{FF2B5EF4-FFF2-40B4-BE49-F238E27FC236}">
                        <a16:creationId xmlns:a16="http://schemas.microsoft.com/office/drawing/2014/main" xmlns="" id="{C7F0B127-1F46-472F-8841-17D4B4F6E04A}"/>
                      </a:ext>
                    </a:extLst>
                  </p:cNvPr>
                  <p:cNvSpPr/>
                  <p:nvPr/>
                </p:nvSpPr>
                <p:spPr bwMode="gray">
                  <a:xfrm>
                    <a:off x="6372962" y="3121811"/>
                    <a:ext cx="710337" cy="374172"/>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Application</a:t>
                    </a:r>
                  </a:p>
                </p:txBody>
              </p:sp>
              <p:sp>
                <p:nvSpPr>
                  <p:cNvPr id="130" name="Rectangle 129">
                    <a:extLst>
                      <a:ext uri="{FF2B5EF4-FFF2-40B4-BE49-F238E27FC236}">
                        <a16:creationId xmlns:a16="http://schemas.microsoft.com/office/drawing/2014/main" xmlns="" id="{ACF9CF6C-550E-4BEC-BC1F-05A87CD8098C}"/>
                      </a:ext>
                    </a:extLst>
                  </p:cNvPr>
                  <p:cNvSpPr/>
                  <p:nvPr/>
                </p:nvSpPr>
                <p:spPr bwMode="gray">
                  <a:xfrm>
                    <a:off x="6372962" y="3590173"/>
                    <a:ext cx="710337" cy="374172"/>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Application</a:t>
                    </a:r>
                  </a:p>
                </p:txBody>
              </p:sp>
              <p:sp>
                <p:nvSpPr>
                  <p:cNvPr id="131" name="Rectangle 130">
                    <a:extLst>
                      <a:ext uri="{FF2B5EF4-FFF2-40B4-BE49-F238E27FC236}">
                        <a16:creationId xmlns:a16="http://schemas.microsoft.com/office/drawing/2014/main" xmlns="" id="{78802161-E2C2-4977-A7F2-232E6D7C7008}"/>
                      </a:ext>
                    </a:extLst>
                  </p:cNvPr>
                  <p:cNvSpPr/>
                  <p:nvPr/>
                </p:nvSpPr>
                <p:spPr bwMode="gray">
                  <a:xfrm>
                    <a:off x="8072964" y="2958500"/>
                    <a:ext cx="710337" cy="374172"/>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Application</a:t>
                    </a:r>
                  </a:p>
                </p:txBody>
              </p:sp>
              <p:sp>
                <p:nvSpPr>
                  <p:cNvPr id="132" name="Rectangle 131">
                    <a:extLst>
                      <a:ext uri="{FF2B5EF4-FFF2-40B4-BE49-F238E27FC236}">
                        <a16:creationId xmlns:a16="http://schemas.microsoft.com/office/drawing/2014/main" xmlns="" id="{2F081BDA-6CA4-4D5D-B558-4D7F62050150}"/>
                      </a:ext>
                    </a:extLst>
                  </p:cNvPr>
                  <p:cNvSpPr/>
                  <p:nvPr/>
                </p:nvSpPr>
                <p:spPr bwMode="gray">
                  <a:xfrm>
                    <a:off x="8072978" y="3423280"/>
                    <a:ext cx="710337" cy="374172"/>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Application</a:t>
                    </a:r>
                  </a:p>
                </p:txBody>
              </p:sp>
              <p:sp>
                <p:nvSpPr>
                  <p:cNvPr id="133" name="Rectangle 132">
                    <a:extLst>
                      <a:ext uri="{FF2B5EF4-FFF2-40B4-BE49-F238E27FC236}">
                        <a16:creationId xmlns:a16="http://schemas.microsoft.com/office/drawing/2014/main" xmlns="" id="{F1E516AA-F2F2-48B9-9BC1-0214E92E71B9}"/>
                      </a:ext>
                    </a:extLst>
                  </p:cNvPr>
                  <p:cNvSpPr/>
                  <p:nvPr/>
                </p:nvSpPr>
                <p:spPr bwMode="gray">
                  <a:xfrm>
                    <a:off x="8072992" y="3888060"/>
                    <a:ext cx="710337" cy="374172"/>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Application</a:t>
                    </a:r>
                  </a:p>
                </p:txBody>
              </p:sp>
              <p:sp>
                <p:nvSpPr>
                  <p:cNvPr id="134" name="Rectangle 133">
                    <a:extLst>
                      <a:ext uri="{FF2B5EF4-FFF2-40B4-BE49-F238E27FC236}">
                        <a16:creationId xmlns:a16="http://schemas.microsoft.com/office/drawing/2014/main" xmlns="" id="{F4781898-B3FA-4005-A486-032D715055BD}"/>
                      </a:ext>
                    </a:extLst>
                  </p:cNvPr>
                  <p:cNvSpPr/>
                  <p:nvPr/>
                </p:nvSpPr>
                <p:spPr bwMode="gray">
                  <a:xfrm rot="16200000">
                    <a:off x="6833936" y="2899816"/>
                    <a:ext cx="1488348" cy="337390"/>
                  </a:xfrm>
                  <a:prstGeom prst="rect">
                    <a:avLst/>
                  </a:prstGeom>
                  <a:solidFill>
                    <a:srgbClr val="009AD7"/>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ea typeface="Arial Unicode MS" pitchFamily="34" charset="-128"/>
                        <a:cs typeface="Arial Unicode MS" pitchFamily="34" charset="-128"/>
                      </a:rPr>
                      <a:t>Integration Middleware</a:t>
                    </a:r>
                  </a:p>
                </p:txBody>
              </p:sp>
              <p:cxnSp>
                <p:nvCxnSpPr>
                  <p:cNvPr id="135" name="Straight Arrow Connector 134">
                    <a:extLst>
                      <a:ext uri="{FF2B5EF4-FFF2-40B4-BE49-F238E27FC236}">
                        <a16:creationId xmlns:a16="http://schemas.microsoft.com/office/drawing/2014/main" xmlns="" id="{89D98265-B5BF-4795-8584-57AF10E78363}"/>
                      </a:ext>
                    </a:extLst>
                  </p:cNvPr>
                  <p:cNvCxnSpPr>
                    <a:stCxn id="124" idx="3"/>
                    <a:endCxn id="134" idx="0"/>
                  </p:cNvCxnSpPr>
                  <p:nvPr/>
                </p:nvCxnSpPr>
                <p:spPr bwMode="gray">
                  <a:xfrm>
                    <a:off x="7083299" y="2372173"/>
                    <a:ext cx="326117" cy="696338"/>
                  </a:xfrm>
                  <a:prstGeom prst="straightConnector1">
                    <a:avLst/>
                  </a:prstGeom>
                  <a:solidFill>
                    <a:srgbClr val="00529B"/>
                  </a:solidFill>
                  <a:ln w="12700" cap="flat" cmpd="sng" algn="ctr">
                    <a:solidFill>
                      <a:srgbClr val="979D9D"/>
                    </a:solidFill>
                    <a:prstDash val="solid"/>
                    <a:round/>
                    <a:headEnd type="none" w="med" len="med"/>
                    <a:tailEnd type="triangle"/>
                  </a:ln>
                  <a:effectLst/>
                </p:spPr>
              </p:cxnSp>
              <p:cxnSp>
                <p:nvCxnSpPr>
                  <p:cNvPr id="136" name="Straight Arrow Connector 135">
                    <a:extLst>
                      <a:ext uri="{FF2B5EF4-FFF2-40B4-BE49-F238E27FC236}">
                        <a16:creationId xmlns:a16="http://schemas.microsoft.com/office/drawing/2014/main" xmlns="" id="{1ED35C29-08ED-4E34-87CC-236756EF0F0A}"/>
                      </a:ext>
                    </a:extLst>
                  </p:cNvPr>
                  <p:cNvCxnSpPr>
                    <a:stCxn id="128" idx="3"/>
                    <a:endCxn id="134" idx="0"/>
                  </p:cNvCxnSpPr>
                  <p:nvPr/>
                </p:nvCxnSpPr>
                <p:spPr bwMode="gray">
                  <a:xfrm>
                    <a:off x="7083299" y="2840535"/>
                    <a:ext cx="326117" cy="227976"/>
                  </a:xfrm>
                  <a:prstGeom prst="straightConnector1">
                    <a:avLst/>
                  </a:prstGeom>
                  <a:solidFill>
                    <a:srgbClr val="00529B"/>
                  </a:solidFill>
                  <a:ln w="12700" cap="flat" cmpd="sng" algn="ctr">
                    <a:solidFill>
                      <a:srgbClr val="979D9D"/>
                    </a:solidFill>
                    <a:prstDash val="solid"/>
                    <a:round/>
                    <a:headEnd type="none" w="med" len="med"/>
                    <a:tailEnd type="triangle"/>
                  </a:ln>
                  <a:effectLst/>
                </p:spPr>
              </p:cxnSp>
              <p:cxnSp>
                <p:nvCxnSpPr>
                  <p:cNvPr id="137" name="Straight Arrow Connector 136">
                    <a:extLst>
                      <a:ext uri="{FF2B5EF4-FFF2-40B4-BE49-F238E27FC236}">
                        <a16:creationId xmlns:a16="http://schemas.microsoft.com/office/drawing/2014/main" xmlns="" id="{CF561C16-2C07-49EB-98BF-63D3FA321B1F}"/>
                      </a:ext>
                    </a:extLst>
                  </p:cNvPr>
                  <p:cNvCxnSpPr>
                    <a:stCxn id="129" idx="3"/>
                    <a:endCxn id="134" idx="0"/>
                  </p:cNvCxnSpPr>
                  <p:nvPr/>
                </p:nvCxnSpPr>
                <p:spPr bwMode="gray">
                  <a:xfrm flipV="1">
                    <a:off x="7083299" y="3068511"/>
                    <a:ext cx="326117" cy="240386"/>
                  </a:xfrm>
                  <a:prstGeom prst="straightConnector1">
                    <a:avLst/>
                  </a:prstGeom>
                  <a:solidFill>
                    <a:srgbClr val="00529B"/>
                  </a:solidFill>
                  <a:ln w="12700" cap="flat" cmpd="sng" algn="ctr">
                    <a:solidFill>
                      <a:srgbClr val="979D9D"/>
                    </a:solidFill>
                    <a:prstDash val="solid"/>
                    <a:round/>
                    <a:headEnd type="none" w="med" len="med"/>
                    <a:tailEnd type="triangle"/>
                  </a:ln>
                  <a:effectLst/>
                </p:spPr>
              </p:cxnSp>
              <p:cxnSp>
                <p:nvCxnSpPr>
                  <p:cNvPr id="138" name="Straight Arrow Connector 137">
                    <a:extLst>
                      <a:ext uri="{FF2B5EF4-FFF2-40B4-BE49-F238E27FC236}">
                        <a16:creationId xmlns:a16="http://schemas.microsoft.com/office/drawing/2014/main" xmlns="" id="{759AB9C1-E6E0-45AE-B119-67DC102F8412}"/>
                      </a:ext>
                    </a:extLst>
                  </p:cNvPr>
                  <p:cNvCxnSpPr>
                    <a:stCxn id="130" idx="3"/>
                    <a:endCxn id="134" idx="0"/>
                  </p:cNvCxnSpPr>
                  <p:nvPr/>
                </p:nvCxnSpPr>
                <p:spPr bwMode="gray">
                  <a:xfrm flipV="1">
                    <a:off x="7083299" y="3068511"/>
                    <a:ext cx="326117" cy="708748"/>
                  </a:xfrm>
                  <a:prstGeom prst="straightConnector1">
                    <a:avLst/>
                  </a:prstGeom>
                  <a:solidFill>
                    <a:srgbClr val="00529B"/>
                  </a:solidFill>
                  <a:ln w="12700" cap="flat" cmpd="sng" algn="ctr">
                    <a:solidFill>
                      <a:srgbClr val="979D9D"/>
                    </a:solidFill>
                    <a:prstDash val="solid"/>
                    <a:round/>
                    <a:headEnd type="none" w="med" len="med"/>
                    <a:tailEnd type="triangle"/>
                  </a:ln>
                  <a:effectLst/>
                </p:spPr>
              </p:cxnSp>
              <p:cxnSp>
                <p:nvCxnSpPr>
                  <p:cNvPr id="139" name="Straight Arrow Connector 138">
                    <a:extLst>
                      <a:ext uri="{FF2B5EF4-FFF2-40B4-BE49-F238E27FC236}">
                        <a16:creationId xmlns:a16="http://schemas.microsoft.com/office/drawing/2014/main" xmlns="" id="{35A28233-17ED-4AFA-9D58-AEAF6602F28E}"/>
                      </a:ext>
                    </a:extLst>
                  </p:cNvPr>
                  <p:cNvCxnSpPr>
                    <a:stCxn id="134" idx="2"/>
                    <a:endCxn id="126" idx="1"/>
                  </p:cNvCxnSpPr>
                  <p:nvPr/>
                </p:nvCxnSpPr>
                <p:spPr bwMode="gray">
                  <a:xfrm flipV="1">
                    <a:off x="7746805" y="2220667"/>
                    <a:ext cx="326145" cy="847844"/>
                  </a:xfrm>
                  <a:prstGeom prst="straightConnector1">
                    <a:avLst/>
                  </a:prstGeom>
                  <a:solidFill>
                    <a:srgbClr val="00529B"/>
                  </a:solidFill>
                  <a:ln w="12700" cap="flat" cmpd="sng" algn="ctr">
                    <a:solidFill>
                      <a:srgbClr val="979D9D"/>
                    </a:solidFill>
                    <a:prstDash val="solid"/>
                    <a:round/>
                    <a:headEnd type="none" w="med" len="med"/>
                    <a:tailEnd type="triangle"/>
                  </a:ln>
                  <a:effectLst/>
                </p:spPr>
              </p:cxnSp>
              <p:cxnSp>
                <p:nvCxnSpPr>
                  <p:cNvPr id="140" name="Straight Arrow Connector 139">
                    <a:extLst>
                      <a:ext uri="{FF2B5EF4-FFF2-40B4-BE49-F238E27FC236}">
                        <a16:creationId xmlns:a16="http://schemas.microsoft.com/office/drawing/2014/main" xmlns="" id="{C19F33AA-4B03-4E65-A63E-19675B54BAB8}"/>
                      </a:ext>
                    </a:extLst>
                  </p:cNvPr>
                  <p:cNvCxnSpPr>
                    <a:stCxn id="134" idx="2"/>
                    <a:endCxn id="125" idx="1"/>
                  </p:cNvCxnSpPr>
                  <p:nvPr/>
                </p:nvCxnSpPr>
                <p:spPr bwMode="gray">
                  <a:xfrm flipV="1">
                    <a:off x="7746805" y="2680806"/>
                    <a:ext cx="326145" cy="387705"/>
                  </a:xfrm>
                  <a:prstGeom prst="straightConnector1">
                    <a:avLst/>
                  </a:prstGeom>
                  <a:solidFill>
                    <a:srgbClr val="00529B"/>
                  </a:solidFill>
                  <a:ln w="12700" cap="flat" cmpd="sng" algn="ctr">
                    <a:solidFill>
                      <a:srgbClr val="979D9D"/>
                    </a:solidFill>
                    <a:prstDash val="solid"/>
                    <a:round/>
                    <a:headEnd type="none" w="med" len="med"/>
                    <a:tailEnd type="triangle"/>
                  </a:ln>
                  <a:effectLst/>
                </p:spPr>
              </p:cxnSp>
              <p:cxnSp>
                <p:nvCxnSpPr>
                  <p:cNvPr id="141" name="Straight Arrow Connector 140">
                    <a:extLst>
                      <a:ext uri="{FF2B5EF4-FFF2-40B4-BE49-F238E27FC236}">
                        <a16:creationId xmlns:a16="http://schemas.microsoft.com/office/drawing/2014/main" xmlns="" id="{41AF2D68-C068-4B10-9622-97AB6220798D}"/>
                      </a:ext>
                    </a:extLst>
                  </p:cNvPr>
                  <p:cNvCxnSpPr>
                    <a:stCxn id="134" idx="2"/>
                    <a:endCxn id="131" idx="1"/>
                  </p:cNvCxnSpPr>
                  <p:nvPr/>
                </p:nvCxnSpPr>
                <p:spPr bwMode="gray">
                  <a:xfrm>
                    <a:off x="7746805" y="3068511"/>
                    <a:ext cx="326159" cy="77075"/>
                  </a:xfrm>
                  <a:prstGeom prst="straightConnector1">
                    <a:avLst/>
                  </a:prstGeom>
                  <a:solidFill>
                    <a:srgbClr val="00529B"/>
                  </a:solidFill>
                  <a:ln w="12700" cap="flat" cmpd="sng" algn="ctr">
                    <a:solidFill>
                      <a:srgbClr val="979D9D"/>
                    </a:solidFill>
                    <a:prstDash val="solid"/>
                    <a:round/>
                    <a:headEnd type="none" w="med" len="med"/>
                    <a:tailEnd type="triangle"/>
                  </a:ln>
                  <a:effectLst/>
                </p:spPr>
              </p:cxnSp>
              <p:cxnSp>
                <p:nvCxnSpPr>
                  <p:cNvPr id="144" name="Straight Arrow Connector 143">
                    <a:extLst>
                      <a:ext uri="{FF2B5EF4-FFF2-40B4-BE49-F238E27FC236}">
                        <a16:creationId xmlns:a16="http://schemas.microsoft.com/office/drawing/2014/main" xmlns="" id="{BD5545C4-6530-4A69-9CD7-C81882CF0D30}"/>
                      </a:ext>
                    </a:extLst>
                  </p:cNvPr>
                  <p:cNvCxnSpPr>
                    <a:stCxn id="134" idx="2"/>
                    <a:endCxn id="132" idx="1"/>
                  </p:cNvCxnSpPr>
                  <p:nvPr/>
                </p:nvCxnSpPr>
                <p:spPr bwMode="gray">
                  <a:xfrm>
                    <a:off x="7746805" y="3068511"/>
                    <a:ext cx="326173" cy="541855"/>
                  </a:xfrm>
                  <a:prstGeom prst="straightConnector1">
                    <a:avLst/>
                  </a:prstGeom>
                  <a:solidFill>
                    <a:srgbClr val="00529B"/>
                  </a:solidFill>
                  <a:ln w="12700" cap="flat" cmpd="sng" algn="ctr">
                    <a:solidFill>
                      <a:srgbClr val="979D9D"/>
                    </a:solidFill>
                    <a:prstDash val="solid"/>
                    <a:round/>
                    <a:headEnd type="none" w="med" len="med"/>
                    <a:tailEnd type="triangle"/>
                  </a:ln>
                  <a:effectLst/>
                </p:spPr>
              </p:cxnSp>
              <p:cxnSp>
                <p:nvCxnSpPr>
                  <p:cNvPr id="145" name="Straight Arrow Connector 144">
                    <a:extLst>
                      <a:ext uri="{FF2B5EF4-FFF2-40B4-BE49-F238E27FC236}">
                        <a16:creationId xmlns:a16="http://schemas.microsoft.com/office/drawing/2014/main" xmlns="" id="{2593C3F3-E4E1-4C0A-931B-68F835B0B3F7}"/>
                      </a:ext>
                    </a:extLst>
                  </p:cNvPr>
                  <p:cNvCxnSpPr>
                    <a:stCxn id="134" idx="2"/>
                    <a:endCxn id="133" idx="1"/>
                  </p:cNvCxnSpPr>
                  <p:nvPr/>
                </p:nvCxnSpPr>
                <p:spPr bwMode="gray">
                  <a:xfrm>
                    <a:off x="7746805" y="3068511"/>
                    <a:ext cx="326187" cy="1006635"/>
                  </a:xfrm>
                  <a:prstGeom prst="straightConnector1">
                    <a:avLst/>
                  </a:prstGeom>
                  <a:solidFill>
                    <a:srgbClr val="00529B"/>
                  </a:solidFill>
                  <a:ln w="12700" cap="flat" cmpd="sng" algn="ctr">
                    <a:solidFill>
                      <a:srgbClr val="979D9D"/>
                    </a:solidFill>
                    <a:prstDash val="solid"/>
                    <a:round/>
                    <a:headEnd type="none" w="med" len="med"/>
                    <a:tailEnd type="triangle"/>
                  </a:ln>
                  <a:effectLst/>
                </p:spPr>
              </p:cxnSp>
            </p:grpSp>
          </p:grpSp>
          <p:cxnSp>
            <p:nvCxnSpPr>
              <p:cNvPr id="146" name="Straight Connector 145">
                <a:extLst>
                  <a:ext uri="{FF2B5EF4-FFF2-40B4-BE49-F238E27FC236}">
                    <a16:creationId xmlns:a16="http://schemas.microsoft.com/office/drawing/2014/main" xmlns="" id="{0936909C-6809-4369-8D3B-E49EF52A0106}"/>
                  </a:ext>
                </a:extLst>
              </p:cNvPr>
              <p:cNvCxnSpPr/>
              <p:nvPr/>
            </p:nvCxnSpPr>
            <p:spPr bwMode="gray">
              <a:xfrm>
                <a:off x="6090541" y="1933723"/>
                <a:ext cx="0" cy="2549377"/>
              </a:xfrm>
              <a:prstGeom prst="line">
                <a:avLst/>
              </a:prstGeom>
              <a:solidFill>
                <a:srgbClr val="00529B"/>
              </a:solidFill>
              <a:ln w="19050" cap="flat" cmpd="sng" algn="ctr">
                <a:solidFill>
                  <a:srgbClr val="6F7878"/>
                </a:solidFill>
                <a:prstDash val="solid"/>
                <a:round/>
                <a:headEnd type="none" w="med" len="med"/>
                <a:tailEnd type="none" w="lg" len="lg"/>
              </a:ln>
              <a:effectLst/>
            </p:spPr>
          </p:cxnSp>
        </p:grpSp>
      </p:grpSp>
    </p:spTree>
    <p:extLst>
      <p:ext uri="{BB962C8B-B14F-4D97-AF65-F5344CB8AC3E}">
        <p14:creationId xmlns:p14="http://schemas.microsoft.com/office/powerpoint/2010/main" val="3441666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9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bwMode="gray"/>
        <p:txBody>
          <a:bodyPr/>
          <a:lstStyle/>
          <a:p>
            <a:r>
              <a:rPr lang="en-US" dirty="0" smtClean="0"/>
              <a:t>Figure 8</a:t>
            </a:r>
            <a:endParaRPr lang="en-US" dirty="0"/>
          </a:p>
        </p:txBody>
      </p:sp>
      <p:grpSp>
        <p:nvGrpSpPr>
          <p:cNvPr id="8" name="Group 7"/>
          <p:cNvGrpSpPr/>
          <p:nvPr/>
        </p:nvGrpSpPr>
        <p:grpSpPr bwMode="gray">
          <a:xfrm>
            <a:off x="3147060" y="1492182"/>
            <a:ext cx="5897880" cy="3553951"/>
            <a:chOff x="3147060" y="1492182"/>
            <a:chExt cx="5897880" cy="3553951"/>
          </a:xfrm>
        </p:grpSpPr>
        <p:grpSp>
          <p:nvGrpSpPr>
            <p:cNvPr id="166" name="Group 165">
              <a:extLst>
                <a:ext uri="{FF2B5EF4-FFF2-40B4-BE49-F238E27FC236}">
                  <a16:creationId xmlns:a16="http://schemas.microsoft.com/office/drawing/2014/main" xmlns="" id="{BBFF993A-B2A9-413C-B799-9C3160E088D5}"/>
                </a:ext>
              </a:extLst>
            </p:cNvPr>
            <p:cNvGrpSpPr/>
            <p:nvPr/>
          </p:nvGrpSpPr>
          <p:grpSpPr bwMode="gray">
            <a:xfrm>
              <a:off x="3147060" y="1492182"/>
              <a:ext cx="5897880" cy="3553951"/>
              <a:chOff x="3145917" y="1161418"/>
              <a:chExt cx="5897880" cy="3553951"/>
            </a:xfrm>
            <a:noFill/>
          </p:grpSpPr>
          <p:sp>
            <p:nvSpPr>
              <p:cNvPr id="174" name="Rectangle 173">
                <a:extLst>
                  <a:ext uri="{FF2B5EF4-FFF2-40B4-BE49-F238E27FC236}">
                    <a16:creationId xmlns:a16="http://schemas.microsoft.com/office/drawing/2014/main" xmlns="" id="{8D1F785B-54F8-412C-9750-5913930BB648}"/>
                  </a:ext>
                </a:extLst>
              </p:cNvPr>
              <p:cNvSpPr/>
              <p:nvPr/>
            </p:nvSpPr>
            <p:spPr bwMode="gray">
              <a:xfrm>
                <a:off x="3145917" y="1161418"/>
                <a:ext cx="5897880" cy="3553951"/>
              </a:xfrm>
              <a:prstGeom prst="rect">
                <a:avLst/>
              </a:prstGeom>
              <a:grp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75" name="Rectangle 174">
                <a:extLst>
                  <a:ext uri="{FF2B5EF4-FFF2-40B4-BE49-F238E27FC236}">
                    <a16:creationId xmlns:a16="http://schemas.microsoft.com/office/drawing/2014/main" xmlns="" id="{76AE9257-EFFB-41C5-939A-69E725440D38}"/>
                  </a:ext>
                </a:extLst>
              </p:cNvPr>
              <p:cNvSpPr/>
              <p:nvPr/>
            </p:nvSpPr>
            <p:spPr bwMode="gray">
              <a:xfrm>
                <a:off x="7921374" y="4499925"/>
                <a:ext cx="1122423" cy="215444"/>
              </a:xfrm>
              <a:prstGeom prst="rect">
                <a:avLst/>
              </a:prstGeom>
              <a:grpFill/>
            </p:spPr>
            <p:txBody>
              <a:bodyPr wrap="none" lIns="91440" rIns="91440" anchor="b">
                <a:spAutoFit/>
              </a:bodyPr>
              <a:lstStyle/>
              <a:p>
                <a:pPr marL="0" marR="0" algn="r">
                  <a:spcBef>
                    <a:spcPts val="0"/>
                  </a:spcBef>
                  <a:spcAft>
                    <a:spcPts val="0"/>
                  </a:spcAft>
                </a:pPr>
                <a:r>
                  <a:rPr lang="en-US" sz="800" dirty="0">
                    <a:solidFill>
                      <a:srgbClr val="979D9D"/>
                    </a:solidFill>
                    <a:latin typeface="Arial" panose="020B0604020202020204" pitchFamily="34" charset="0"/>
                    <a:ea typeface="Calibri" panose="020F0502020204030204" pitchFamily="34" charset="0"/>
                    <a:cs typeface="Times New Roman" panose="02020603050405020304" pitchFamily="18" charset="0"/>
                  </a:rPr>
                  <a:t>© </a:t>
                </a:r>
                <a:r>
                  <a:rPr lang="en-US" sz="800" dirty="0" smtClean="0">
                    <a:solidFill>
                      <a:srgbClr val="979D9D"/>
                    </a:solidFill>
                    <a:latin typeface="Arial" panose="020B0604020202020204" pitchFamily="34" charset="0"/>
                    <a:ea typeface="Calibri" panose="020F0502020204030204" pitchFamily="34" charset="0"/>
                    <a:cs typeface="Times New Roman" panose="02020603050405020304" pitchFamily="18" charset="0"/>
                  </a:rPr>
                  <a:t>2019 </a:t>
                </a:r>
                <a:r>
                  <a:rPr lang="en-US" sz="800" dirty="0">
                    <a:solidFill>
                      <a:srgbClr val="979D9D"/>
                    </a:solidFill>
                    <a:latin typeface="Arial" panose="020B0604020202020204" pitchFamily="34" charset="0"/>
                    <a:ea typeface="Calibri" panose="020F0502020204030204" pitchFamily="34" charset="0"/>
                    <a:cs typeface="Times New Roman" panose="02020603050405020304" pitchFamily="18" charset="0"/>
                  </a:rPr>
                  <a:t>Gartner, Inc.</a:t>
                </a:r>
                <a:endParaRPr lang="en-US" sz="1100" dirty="0">
                  <a:solidFill>
                    <a:srgbClr val="979D9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3" name="TextBox 182">
                <a:extLst>
                  <a:ext uri="{FF2B5EF4-FFF2-40B4-BE49-F238E27FC236}">
                    <a16:creationId xmlns:a16="http://schemas.microsoft.com/office/drawing/2014/main" xmlns="" id="{B6947DC9-1CAB-437C-82D7-D9D776F6F514}"/>
                  </a:ext>
                </a:extLst>
              </p:cNvPr>
              <p:cNvSpPr txBox="1"/>
              <p:nvPr/>
            </p:nvSpPr>
            <p:spPr bwMode="gray">
              <a:xfrm>
                <a:off x="3154384" y="4499925"/>
                <a:ext cx="1107831" cy="215444"/>
              </a:xfrm>
              <a:prstGeom prst="rect">
                <a:avLst/>
              </a:prstGeom>
              <a:grpFill/>
            </p:spPr>
            <p:txBody>
              <a:bodyPr wrap="square" lIns="91440" rIns="91440" rtlCol="0" anchor="b">
                <a:spAutoFit/>
              </a:bodyPr>
              <a:lstStyle/>
              <a:p>
                <a:pPr algn="l">
                  <a:lnSpc>
                    <a:spcPct val="100000"/>
                  </a:lnSpc>
                  <a:spcBef>
                    <a:spcPts val="0"/>
                  </a:spcBef>
                  <a:spcAft>
                    <a:spcPts val="0"/>
                  </a:spcAft>
                </a:pPr>
                <a:r>
                  <a:rPr lang="en-US" sz="800" dirty="0" smtClean="0">
                    <a:solidFill>
                      <a:srgbClr val="979D9D"/>
                    </a:solidFill>
                  </a:rPr>
                  <a:t>ID</a:t>
                </a:r>
                <a:r>
                  <a:rPr lang="en-US" sz="800" dirty="0">
                    <a:solidFill>
                      <a:srgbClr val="979D9D"/>
                    </a:solidFill>
                  </a:rPr>
                  <a:t>: </a:t>
                </a:r>
                <a:r>
                  <a:rPr lang="en-US" sz="800" dirty="0" smtClean="0">
                    <a:solidFill>
                      <a:srgbClr val="979D9D"/>
                    </a:solidFill>
                  </a:rPr>
                  <a:t>379554</a:t>
                </a:r>
                <a:endParaRPr lang="en-US" sz="800" dirty="0">
                  <a:solidFill>
                    <a:srgbClr val="979D9D"/>
                  </a:solidFill>
                </a:endParaRPr>
              </a:p>
            </p:txBody>
          </p:sp>
          <p:sp>
            <p:nvSpPr>
              <p:cNvPr id="184" name="TextBox 183">
                <a:extLst>
                  <a:ext uri="{FF2B5EF4-FFF2-40B4-BE49-F238E27FC236}">
                    <a16:creationId xmlns:a16="http://schemas.microsoft.com/office/drawing/2014/main" xmlns="" id="{BE363401-C2D9-4DCF-B2EA-DF4F9FD6C80E}"/>
                  </a:ext>
                </a:extLst>
              </p:cNvPr>
              <p:cNvSpPr txBox="1"/>
              <p:nvPr/>
            </p:nvSpPr>
            <p:spPr bwMode="gray">
              <a:xfrm>
                <a:off x="3154384" y="1169885"/>
                <a:ext cx="5151075" cy="353943"/>
              </a:xfrm>
              <a:prstGeom prst="rect">
                <a:avLst/>
              </a:prstGeom>
              <a:grpFill/>
            </p:spPr>
            <p:txBody>
              <a:bodyPr wrap="square" lIns="91440" tIns="91440" rIns="91440" rtlCol="0">
                <a:spAutoFit/>
              </a:bodyPr>
              <a:lstStyle/>
              <a:p>
                <a:r>
                  <a:rPr lang="en-US" sz="1400" b="1" dirty="0"/>
                  <a:t>Integration Personas</a:t>
                </a:r>
                <a:endParaRPr lang="en-US" sz="1200" dirty="0"/>
              </a:p>
            </p:txBody>
          </p:sp>
        </p:grpSp>
        <p:grpSp>
          <p:nvGrpSpPr>
            <p:cNvPr id="7" name="Group 6"/>
            <p:cNvGrpSpPr/>
            <p:nvPr/>
          </p:nvGrpSpPr>
          <p:grpSpPr bwMode="gray">
            <a:xfrm>
              <a:off x="3267461" y="1926705"/>
              <a:ext cx="5625607" cy="2781187"/>
              <a:chOff x="3267461" y="1926705"/>
              <a:chExt cx="5625607" cy="2781187"/>
            </a:xfrm>
          </p:grpSpPr>
          <p:sp>
            <p:nvSpPr>
              <p:cNvPr id="68" name="Rectangle 67">
                <a:extLst>
                  <a:ext uri="{FF2B5EF4-FFF2-40B4-BE49-F238E27FC236}">
                    <a16:creationId xmlns:a16="http://schemas.microsoft.com/office/drawing/2014/main" xmlns="" id="{528087F7-4A91-4BBA-B323-A6C7CE75A646}"/>
                  </a:ext>
                </a:extLst>
              </p:cNvPr>
              <p:cNvSpPr/>
              <p:nvPr/>
            </p:nvSpPr>
            <p:spPr bwMode="gray">
              <a:xfrm>
                <a:off x="3269013" y="4282301"/>
                <a:ext cx="1746504" cy="425590"/>
              </a:xfrm>
              <a:prstGeom prst="rect">
                <a:avLst/>
              </a:prstGeom>
              <a:solidFill>
                <a:srgbClr val="C0D1E0"/>
              </a:solidFill>
            </p:spPr>
            <p:txBody>
              <a:bodyPr wrap="square" lIns="34290" tIns="20574" rIns="20574" bIns="20574" anchor="ctr" anchorCtr="0">
                <a:noAutofit/>
              </a:bodyPr>
              <a:lstStyle/>
              <a:p>
                <a:pPr algn="ctr"/>
                <a:r>
                  <a:rPr lang="en-US" sz="900" dirty="0"/>
                  <a:t>Enterprise Services</a:t>
                </a:r>
                <a:br>
                  <a:rPr lang="en-US" sz="900" dirty="0"/>
                </a:br>
                <a:r>
                  <a:rPr lang="en-US" sz="900" dirty="0"/>
                  <a:t>Bulk Data Processing</a:t>
                </a:r>
              </a:p>
            </p:txBody>
          </p:sp>
          <p:sp>
            <p:nvSpPr>
              <p:cNvPr id="69" name="Rectangle 68">
                <a:extLst>
                  <a:ext uri="{FF2B5EF4-FFF2-40B4-BE49-F238E27FC236}">
                    <a16:creationId xmlns:a16="http://schemas.microsoft.com/office/drawing/2014/main" xmlns="" id="{DE5DAE48-EA42-4507-BC83-2702CCF00934}"/>
                  </a:ext>
                </a:extLst>
              </p:cNvPr>
              <p:cNvSpPr/>
              <p:nvPr/>
            </p:nvSpPr>
            <p:spPr bwMode="gray">
              <a:xfrm>
                <a:off x="3270492" y="1926705"/>
                <a:ext cx="1743469" cy="510156"/>
              </a:xfrm>
              <a:prstGeom prst="rect">
                <a:avLst/>
              </a:prstGeom>
              <a:solidFill>
                <a:srgbClr val="002856"/>
              </a:solidFill>
            </p:spPr>
            <p:txBody>
              <a:bodyPr wrap="square" lIns="0" tIns="0" rIns="0" bIns="0" anchor="ctr" anchorCtr="0">
                <a:noAutofit/>
              </a:bodyPr>
              <a:lstStyle/>
              <a:p>
                <a:pPr algn="ctr"/>
                <a:r>
                  <a:rPr lang="en-US" sz="900" dirty="0">
                    <a:solidFill>
                      <a:schemeClr val="bg1"/>
                    </a:solidFill>
                  </a:rPr>
                  <a:t>Integration Specialists</a:t>
                </a:r>
                <a:br>
                  <a:rPr lang="en-US" sz="900" dirty="0">
                    <a:solidFill>
                      <a:schemeClr val="bg1"/>
                    </a:solidFill>
                  </a:rPr>
                </a:br>
                <a:r>
                  <a:rPr lang="en-US" sz="900" dirty="0">
                    <a:solidFill>
                      <a:schemeClr val="bg1"/>
                    </a:solidFill>
                  </a:rPr>
                  <a:t>(ICC, </a:t>
                </a:r>
                <a:r>
                  <a:rPr lang="en-US" sz="900" dirty="0" smtClean="0">
                    <a:solidFill>
                      <a:schemeClr val="bg1"/>
                    </a:solidFill>
                  </a:rPr>
                  <a:t>Data Integration, Etc.)</a:t>
                </a:r>
                <a:endParaRPr lang="en-US" sz="900" dirty="0">
                  <a:solidFill>
                    <a:schemeClr val="bg1"/>
                  </a:solidFill>
                </a:endParaRPr>
              </a:p>
            </p:txBody>
          </p:sp>
          <p:sp>
            <p:nvSpPr>
              <p:cNvPr id="70" name="TextBox 69">
                <a:extLst>
                  <a:ext uri="{FF2B5EF4-FFF2-40B4-BE49-F238E27FC236}">
                    <a16:creationId xmlns:a16="http://schemas.microsoft.com/office/drawing/2014/main" xmlns="" id="{94038B4D-7FFA-4D38-AEC7-3D6AC3752AEF}"/>
                  </a:ext>
                </a:extLst>
              </p:cNvPr>
              <p:cNvSpPr txBox="1"/>
              <p:nvPr/>
            </p:nvSpPr>
            <p:spPr bwMode="gray">
              <a:xfrm>
                <a:off x="3269013" y="3597017"/>
                <a:ext cx="1748370" cy="636071"/>
              </a:xfrm>
              <a:prstGeom prst="rect">
                <a:avLst/>
              </a:prstGeom>
              <a:noFill/>
            </p:spPr>
            <p:txBody>
              <a:bodyPr wrap="square" lIns="45720" rIns="0" rtlCol="0">
                <a:spAutoFit/>
              </a:bodyPr>
              <a:lstStyle>
                <a:defPPr>
                  <a:defRPr lang="en-US"/>
                </a:defPPr>
                <a:lvl1pPr marL="274306" indent="-274306" algn="l" eaLnBrk="1" hangingPunct="1">
                  <a:spcBef>
                    <a:spcPts val="400"/>
                  </a:spcBef>
                  <a:spcAft>
                    <a:spcPts val="200"/>
                  </a:spcAft>
                  <a:buClr>
                    <a:srgbClr val="00529B"/>
                  </a:buClr>
                  <a:buSzPct val="100000"/>
                  <a:buFont typeface="Arial" panose="020B0604020202020204" pitchFamily="34" charset="0"/>
                  <a:buChar char="•"/>
                  <a:defRPr sz="2000" kern="0">
                    <a:latin typeface="+mn-lt"/>
                    <a:ea typeface="+mn-ea"/>
                    <a:cs typeface="+mn-cs"/>
                  </a:defRPr>
                </a:lvl1pPr>
              </a:lstStyle>
              <a:p>
                <a:pPr marL="114300" indent="-114300">
                  <a:spcBef>
                    <a:spcPts val="450"/>
                  </a:spcBef>
                  <a:spcAft>
                    <a:spcPts val="0"/>
                  </a:spcAft>
                  <a:buClr>
                    <a:srgbClr val="002856"/>
                  </a:buClr>
                  <a:buSzPct val="90000"/>
                  <a:buFont typeface="Wingdings" panose="05000000000000000000" pitchFamily="2" charset="2"/>
                  <a:buChar char="§"/>
                </a:pPr>
                <a:r>
                  <a:rPr lang="en-US" sz="900" dirty="0"/>
                  <a:t>Enterprise projects</a:t>
                </a:r>
              </a:p>
              <a:p>
                <a:pPr marL="114300" indent="-114300">
                  <a:spcBef>
                    <a:spcPts val="450"/>
                  </a:spcBef>
                  <a:spcAft>
                    <a:spcPts val="0"/>
                  </a:spcAft>
                  <a:buClr>
                    <a:srgbClr val="002856"/>
                  </a:buClr>
                  <a:buSzPct val="90000"/>
                  <a:buFont typeface="Wingdings" panose="05000000000000000000" pitchFamily="2" charset="2"/>
                  <a:buChar char="§"/>
                </a:pPr>
                <a:r>
                  <a:rPr lang="en-US" sz="900" dirty="0" err="1" smtClean="0"/>
                  <a:t>QoS</a:t>
                </a:r>
                <a:r>
                  <a:rPr lang="en-US" sz="900" dirty="0" smtClean="0"/>
                  <a:t>/governance</a:t>
                </a:r>
                <a:endParaRPr lang="en-US" sz="900" dirty="0"/>
              </a:p>
              <a:p>
                <a:pPr marL="114300" indent="-114300">
                  <a:spcBef>
                    <a:spcPts val="450"/>
                  </a:spcBef>
                  <a:spcAft>
                    <a:spcPts val="0"/>
                  </a:spcAft>
                  <a:buClr>
                    <a:srgbClr val="002856"/>
                  </a:buClr>
                  <a:buSzPct val="90000"/>
                  <a:buFont typeface="Wingdings" panose="05000000000000000000" pitchFamily="2" charset="2"/>
                  <a:buChar char="§"/>
                </a:pPr>
                <a:r>
                  <a:rPr lang="en-US" sz="900" dirty="0"/>
                  <a:t>Comprehensive tools</a:t>
                </a:r>
              </a:p>
            </p:txBody>
          </p:sp>
          <p:sp>
            <p:nvSpPr>
              <p:cNvPr id="73" name="TextBox 72">
                <a:extLst>
                  <a:ext uri="{FF2B5EF4-FFF2-40B4-BE49-F238E27FC236}">
                    <a16:creationId xmlns:a16="http://schemas.microsoft.com/office/drawing/2014/main" xmlns="" id="{5F4F5D4E-B1B3-4C69-A56F-2BB74735C96C}"/>
                  </a:ext>
                </a:extLst>
              </p:cNvPr>
              <p:cNvSpPr txBox="1"/>
              <p:nvPr/>
            </p:nvSpPr>
            <p:spPr bwMode="gray">
              <a:xfrm>
                <a:off x="4551954" y="2583704"/>
                <a:ext cx="340157" cy="246221"/>
              </a:xfrm>
              <a:prstGeom prst="rect">
                <a:avLst/>
              </a:prstGeom>
              <a:noFill/>
            </p:spPr>
            <p:txBody>
              <a:bodyPr wrap="none" rtlCol="0">
                <a:spAutoFit/>
              </a:bodyPr>
              <a:lstStyle/>
              <a:p>
                <a:pPr algn="ctr"/>
                <a:r>
                  <a:rPr lang="en-GB" sz="1000" b="1" dirty="0">
                    <a:solidFill>
                      <a:srgbClr val="FF540A"/>
                    </a:solidFill>
                  </a:rPr>
                  <a:t>1X</a:t>
                </a:r>
              </a:p>
            </p:txBody>
          </p:sp>
          <p:sp>
            <p:nvSpPr>
              <p:cNvPr id="79" name="Rectangle 78">
                <a:extLst>
                  <a:ext uri="{FF2B5EF4-FFF2-40B4-BE49-F238E27FC236}">
                    <a16:creationId xmlns:a16="http://schemas.microsoft.com/office/drawing/2014/main" xmlns="" id="{BC9367C7-E91B-49F0-8D6C-9325D835944E}"/>
                  </a:ext>
                </a:extLst>
              </p:cNvPr>
              <p:cNvSpPr/>
              <p:nvPr/>
            </p:nvSpPr>
            <p:spPr bwMode="gray">
              <a:xfrm>
                <a:off x="5200369" y="4282301"/>
                <a:ext cx="1746504" cy="425590"/>
              </a:xfrm>
              <a:prstGeom prst="rect">
                <a:avLst/>
              </a:prstGeom>
              <a:solidFill>
                <a:srgbClr val="91DCF8"/>
              </a:solidFill>
            </p:spPr>
            <p:txBody>
              <a:bodyPr wrap="square" lIns="34290" tIns="20574" rIns="20574" bIns="20574" anchor="ctr" anchorCtr="0">
                <a:noAutofit/>
              </a:bodyPr>
              <a:lstStyle/>
              <a:p>
                <a:pPr algn="ctr"/>
                <a:r>
                  <a:rPr lang="en-US" sz="900" dirty="0"/>
                  <a:t>Mobile App Dev</a:t>
                </a:r>
                <a:br>
                  <a:rPr lang="en-US" sz="900" dirty="0"/>
                </a:br>
                <a:r>
                  <a:rPr lang="en-US" sz="900" dirty="0"/>
                  <a:t>API Development</a:t>
                </a:r>
              </a:p>
            </p:txBody>
          </p:sp>
          <p:sp>
            <p:nvSpPr>
              <p:cNvPr id="80" name="Rectangle 79">
                <a:extLst>
                  <a:ext uri="{FF2B5EF4-FFF2-40B4-BE49-F238E27FC236}">
                    <a16:creationId xmlns:a16="http://schemas.microsoft.com/office/drawing/2014/main" xmlns="" id="{9C708B96-AAB5-47BF-963C-7102F733F92B}"/>
                  </a:ext>
                </a:extLst>
              </p:cNvPr>
              <p:cNvSpPr/>
              <p:nvPr/>
            </p:nvSpPr>
            <p:spPr bwMode="gray">
              <a:xfrm>
                <a:off x="5196068" y="1926705"/>
                <a:ext cx="1748368" cy="515872"/>
              </a:xfrm>
              <a:prstGeom prst="rect">
                <a:avLst/>
              </a:prstGeom>
              <a:solidFill>
                <a:srgbClr val="009AD7"/>
              </a:solidFill>
            </p:spPr>
            <p:txBody>
              <a:bodyPr wrap="square" lIns="0" tIns="0" rIns="0" bIns="0" anchor="ctr" anchorCtr="0">
                <a:noAutofit/>
              </a:bodyPr>
              <a:lstStyle/>
              <a:p>
                <a:pPr algn="ctr"/>
                <a:r>
                  <a:rPr lang="en-US" sz="900" dirty="0" smtClean="0">
                    <a:solidFill>
                      <a:schemeClr val="bg1"/>
                    </a:solidFill>
                  </a:rPr>
                  <a:t>“Ad Hoc” </a:t>
                </a:r>
                <a:r>
                  <a:rPr lang="en-US" sz="900" dirty="0">
                    <a:solidFill>
                      <a:schemeClr val="bg1"/>
                    </a:solidFill>
                  </a:rPr>
                  <a:t>Integrators</a:t>
                </a:r>
                <a:br>
                  <a:rPr lang="en-US" sz="900" dirty="0">
                    <a:solidFill>
                      <a:schemeClr val="bg1"/>
                    </a:solidFill>
                  </a:rPr>
                </a:br>
                <a:r>
                  <a:rPr lang="en-US" sz="900" dirty="0">
                    <a:solidFill>
                      <a:schemeClr val="bg1"/>
                    </a:solidFill>
                  </a:rPr>
                  <a:t>(LOB/AD </a:t>
                </a:r>
                <a:r>
                  <a:rPr lang="en-US" sz="900" dirty="0" smtClean="0">
                    <a:solidFill>
                      <a:schemeClr val="bg1"/>
                    </a:solidFill>
                  </a:rPr>
                  <a:t>Teams)</a:t>
                </a:r>
                <a:endParaRPr lang="en-US" sz="900" dirty="0">
                  <a:solidFill>
                    <a:schemeClr val="bg1"/>
                  </a:solidFill>
                </a:endParaRPr>
              </a:p>
            </p:txBody>
          </p:sp>
          <p:sp>
            <p:nvSpPr>
              <p:cNvPr id="81" name="TextBox 80">
                <a:extLst>
                  <a:ext uri="{FF2B5EF4-FFF2-40B4-BE49-F238E27FC236}">
                    <a16:creationId xmlns:a16="http://schemas.microsoft.com/office/drawing/2014/main" xmlns="" id="{DD4459FB-2AD0-470A-A623-AA97A7B7A4CD}"/>
                  </a:ext>
                </a:extLst>
              </p:cNvPr>
              <p:cNvSpPr txBox="1"/>
              <p:nvPr/>
            </p:nvSpPr>
            <p:spPr bwMode="gray">
              <a:xfrm>
                <a:off x="5200369" y="3593254"/>
                <a:ext cx="1748368" cy="636071"/>
              </a:xfrm>
              <a:prstGeom prst="rect">
                <a:avLst/>
              </a:prstGeom>
              <a:noFill/>
            </p:spPr>
            <p:txBody>
              <a:bodyPr wrap="square" lIns="45720" rIns="0" rtlCol="0">
                <a:spAutoFit/>
              </a:bodyPr>
              <a:lstStyle>
                <a:defPPr>
                  <a:defRPr lang="en-US"/>
                </a:defPPr>
                <a:lvl1pPr marL="274306" indent="-274306" algn="l" eaLnBrk="1" hangingPunct="1">
                  <a:spcBef>
                    <a:spcPts val="400"/>
                  </a:spcBef>
                  <a:spcAft>
                    <a:spcPts val="200"/>
                  </a:spcAft>
                  <a:buClr>
                    <a:srgbClr val="00529B"/>
                  </a:buClr>
                  <a:buSzPct val="100000"/>
                  <a:buFont typeface="Arial" panose="020B0604020202020204" pitchFamily="34" charset="0"/>
                  <a:buChar char="•"/>
                  <a:defRPr sz="2000" kern="0">
                    <a:latin typeface="+mn-lt"/>
                    <a:ea typeface="+mn-ea"/>
                    <a:cs typeface="+mn-cs"/>
                  </a:defRPr>
                </a:lvl1pPr>
              </a:lstStyle>
              <a:p>
                <a:pPr marL="114300" indent="-114300">
                  <a:spcBef>
                    <a:spcPts val="450"/>
                  </a:spcBef>
                  <a:spcAft>
                    <a:spcPts val="0"/>
                  </a:spcAft>
                  <a:buClr>
                    <a:srgbClr val="002856"/>
                  </a:buClr>
                  <a:buSzPct val="90000"/>
                  <a:buFont typeface="Wingdings" panose="05000000000000000000" pitchFamily="2" charset="2"/>
                  <a:buChar char="§"/>
                </a:pPr>
                <a:r>
                  <a:rPr lang="en-US" sz="900" dirty="0"/>
                  <a:t>LOB projects</a:t>
                </a:r>
              </a:p>
              <a:p>
                <a:pPr marL="114300" indent="-114300">
                  <a:spcBef>
                    <a:spcPts val="450"/>
                  </a:spcBef>
                  <a:spcAft>
                    <a:spcPts val="0"/>
                  </a:spcAft>
                  <a:buClr>
                    <a:srgbClr val="002856"/>
                  </a:buClr>
                  <a:buSzPct val="90000"/>
                  <a:buFont typeface="Wingdings" panose="05000000000000000000" pitchFamily="2" charset="2"/>
                  <a:buChar char="§"/>
                </a:pPr>
                <a:r>
                  <a:rPr lang="en-US" sz="900" dirty="0"/>
                  <a:t>Time to integration</a:t>
                </a:r>
              </a:p>
              <a:p>
                <a:pPr marL="114300" indent="-114300">
                  <a:spcBef>
                    <a:spcPts val="450"/>
                  </a:spcBef>
                  <a:spcAft>
                    <a:spcPts val="0"/>
                  </a:spcAft>
                  <a:buClr>
                    <a:srgbClr val="002856"/>
                  </a:buClr>
                  <a:buSzPct val="90000"/>
                  <a:buFont typeface="Wingdings" panose="05000000000000000000" pitchFamily="2" charset="2"/>
                  <a:buChar char="§"/>
                </a:pPr>
                <a:r>
                  <a:rPr lang="en-US" sz="900" dirty="0" smtClean="0"/>
                  <a:t>“Fit for purpose” </a:t>
                </a:r>
                <a:r>
                  <a:rPr lang="en-US" sz="900" dirty="0"/>
                  <a:t>tools</a:t>
                </a:r>
              </a:p>
            </p:txBody>
          </p:sp>
          <p:sp>
            <p:nvSpPr>
              <p:cNvPr id="87" name="TextBox 86">
                <a:extLst>
                  <a:ext uri="{FF2B5EF4-FFF2-40B4-BE49-F238E27FC236}">
                    <a16:creationId xmlns:a16="http://schemas.microsoft.com/office/drawing/2014/main" xmlns="" id="{15233A7D-F2B6-49BC-8459-999C672A535D}"/>
                  </a:ext>
                </a:extLst>
              </p:cNvPr>
              <p:cNvSpPr txBox="1"/>
              <p:nvPr/>
            </p:nvSpPr>
            <p:spPr bwMode="gray">
              <a:xfrm>
                <a:off x="6448043" y="2579940"/>
                <a:ext cx="410689" cy="246221"/>
              </a:xfrm>
              <a:prstGeom prst="rect">
                <a:avLst/>
              </a:prstGeom>
              <a:noFill/>
            </p:spPr>
            <p:txBody>
              <a:bodyPr wrap="none" rtlCol="0">
                <a:spAutoFit/>
              </a:bodyPr>
              <a:lstStyle/>
              <a:p>
                <a:pPr algn="ctr"/>
                <a:r>
                  <a:rPr lang="en-GB" sz="1000" b="1" dirty="0">
                    <a:solidFill>
                      <a:srgbClr val="FF540A"/>
                    </a:solidFill>
                  </a:rPr>
                  <a:t>10X</a:t>
                </a:r>
              </a:p>
            </p:txBody>
          </p:sp>
          <p:sp>
            <p:nvSpPr>
              <p:cNvPr id="142" name="Rectangle 141">
                <a:extLst>
                  <a:ext uri="{FF2B5EF4-FFF2-40B4-BE49-F238E27FC236}">
                    <a16:creationId xmlns:a16="http://schemas.microsoft.com/office/drawing/2014/main" xmlns="" id="{0685E551-AF26-4225-A289-FBA1D2230B17}"/>
                  </a:ext>
                </a:extLst>
              </p:cNvPr>
              <p:cNvSpPr/>
              <p:nvPr/>
            </p:nvSpPr>
            <p:spPr bwMode="gray">
              <a:xfrm>
                <a:off x="7139280" y="4282301"/>
                <a:ext cx="1746504" cy="425590"/>
              </a:xfrm>
              <a:prstGeom prst="rect">
                <a:avLst/>
              </a:prstGeom>
              <a:solidFill>
                <a:srgbClr val="D3D3D3"/>
              </a:solidFill>
            </p:spPr>
            <p:txBody>
              <a:bodyPr wrap="square" lIns="34290" tIns="20574" rIns="20574" bIns="20574" anchor="ctr" anchorCtr="0">
                <a:noAutofit/>
              </a:bodyPr>
              <a:lstStyle/>
              <a:p>
                <a:pPr algn="ctr"/>
                <a:r>
                  <a:rPr lang="en-US" sz="900" dirty="0"/>
                  <a:t>Data Sync SaaS Apps</a:t>
                </a:r>
                <a:br>
                  <a:rPr lang="en-US" sz="900" dirty="0"/>
                </a:br>
                <a:r>
                  <a:rPr lang="en-US" sz="900" dirty="0"/>
                  <a:t>Update Spreadsheets</a:t>
                </a:r>
              </a:p>
            </p:txBody>
          </p:sp>
          <p:sp>
            <p:nvSpPr>
              <p:cNvPr id="143" name="Rectangle 142">
                <a:extLst>
                  <a:ext uri="{FF2B5EF4-FFF2-40B4-BE49-F238E27FC236}">
                    <a16:creationId xmlns:a16="http://schemas.microsoft.com/office/drawing/2014/main" xmlns="" id="{C37B545A-3F0A-4CA4-9FC5-81967EADC884}"/>
                  </a:ext>
                </a:extLst>
              </p:cNvPr>
              <p:cNvSpPr/>
              <p:nvPr/>
            </p:nvSpPr>
            <p:spPr bwMode="gray">
              <a:xfrm>
                <a:off x="7141524" y="1926705"/>
                <a:ext cx="1748367" cy="510156"/>
              </a:xfrm>
              <a:prstGeom prst="rect">
                <a:avLst/>
              </a:prstGeom>
              <a:solidFill>
                <a:srgbClr val="6F7878"/>
              </a:solidFill>
            </p:spPr>
            <p:txBody>
              <a:bodyPr wrap="square" lIns="0" tIns="0" rIns="0" bIns="0" anchor="ctr" anchorCtr="0">
                <a:noAutofit/>
              </a:bodyPr>
              <a:lstStyle/>
              <a:p>
                <a:pPr algn="ctr"/>
                <a:r>
                  <a:rPr lang="en-US" sz="900" dirty="0">
                    <a:solidFill>
                      <a:schemeClr val="bg1"/>
                    </a:solidFill>
                  </a:rPr>
                  <a:t>Citizen Integrators</a:t>
                </a:r>
                <a:br>
                  <a:rPr lang="en-US" sz="900" dirty="0">
                    <a:solidFill>
                      <a:schemeClr val="bg1"/>
                    </a:solidFill>
                  </a:rPr>
                </a:br>
                <a:r>
                  <a:rPr lang="en-US" sz="900" dirty="0">
                    <a:solidFill>
                      <a:schemeClr val="bg1"/>
                    </a:solidFill>
                  </a:rPr>
                  <a:t>(Business </a:t>
                </a:r>
                <a:r>
                  <a:rPr lang="en-US" sz="900" dirty="0" smtClean="0">
                    <a:solidFill>
                      <a:schemeClr val="bg1"/>
                    </a:solidFill>
                  </a:rPr>
                  <a:t>Users)</a:t>
                </a:r>
                <a:endParaRPr lang="en-US" sz="900" dirty="0">
                  <a:solidFill>
                    <a:schemeClr val="bg1"/>
                  </a:solidFill>
                </a:endParaRPr>
              </a:p>
            </p:txBody>
          </p:sp>
          <p:sp>
            <p:nvSpPr>
              <p:cNvPr id="147" name="TextBox 146">
                <a:extLst>
                  <a:ext uri="{FF2B5EF4-FFF2-40B4-BE49-F238E27FC236}">
                    <a16:creationId xmlns:a16="http://schemas.microsoft.com/office/drawing/2014/main" xmlns="" id="{76B9841A-E176-4B0E-BBEF-FF5F8D8815F3}"/>
                  </a:ext>
                </a:extLst>
              </p:cNvPr>
              <p:cNvSpPr txBox="1"/>
              <p:nvPr/>
            </p:nvSpPr>
            <p:spPr bwMode="gray">
              <a:xfrm>
                <a:off x="7144700" y="3602327"/>
                <a:ext cx="1748368" cy="636071"/>
              </a:xfrm>
              <a:prstGeom prst="rect">
                <a:avLst/>
              </a:prstGeom>
              <a:noFill/>
            </p:spPr>
            <p:txBody>
              <a:bodyPr wrap="square" lIns="45720" rIns="0" rtlCol="0">
                <a:spAutoFit/>
              </a:bodyPr>
              <a:lstStyle>
                <a:defPPr>
                  <a:defRPr lang="en-US"/>
                </a:defPPr>
                <a:lvl1pPr marL="274306" indent="-274306" algn="l" eaLnBrk="1" hangingPunct="1">
                  <a:spcBef>
                    <a:spcPts val="400"/>
                  </a:spcBef>
                  <a:spcAft>
                    <a:spcPts val="200"/>
                  </a:spcAft>
                  <a:buClr>
                    <a:srgbClr val="00529B"/>
                  </a:buClr>
                  <a:buSzPct val="100000"/>
                  <a:buFont typeface="Arial" panose="020B0604020202020204" pitchFamily="34" charset="0"/>
                  <a:buChar char="•"/>
                  <a:defRPr sz="2000" kern="0">
                    <a:latin typeface="+mn-lt"/>
                    <a:ea typeface="+mn-ea"/>
                    <a:cs typeface="+mn-cs"/>
                  </a:defRPr>
                </a:lvl1pPr>
              </a:lstStyle>
              <a:p>
                <a:pPr marL="114300" indent="-114300">
                  <a:spcBef>
                    <a:spcPts val="450"/>
                  </a:spcBef>
                  <a:spcAft>
                    <a:spcPts val="0"/>
                  </a:spcAft>
                  <a:buClr>
                    <a:srgbClr val="002856"/>
                  </a:buClr>
                  <a:buSzPct val="90000"/>
                  <a:buFont typeface="Wingdings" panose="05000000000000000000" pitchFamily="2" charset="2"/>
                  <a:buChar char="§"/>
                </a:pPr>
                <a:r>
                  <a:rPr lang="en-US" sz="900" dirty="0"/>
                  <a:t>Personal projects</a:t>
                </a:r>
              </a:p>
              <a:p>
                <a:pPr marL="114300" indent="-114300">
                  <a:spcBef>
                    <a:spcPts val="450"/>
                  </a:spcBef>
                  <a:spcAft>
                    <a:spcPts val="0"/>
                  </a:spcAft>
                  <a:buClr>
                    <a:srgbClr val="002856"/>
                  </a:buClr>
                  <a:buSzPct val="90000"/>
                  <a:buFont typeface="Wingdings" panose="05000000000000000000" pitchFamily="2" charset="2"/>
                  <a:buChar char="§"/>
                </a:pPr>
                <a:r>
                  <a:rPr lang="en-US" sz="900" dirty="0"/>
                  <a:t>Instant gratification</a:t>
                </a:r>
              </a:p>
              <a:p>
                <a:pPr marL="114300" indent="-114300">
                  <a:spcBef>
                    <a:spcPts val="450"/>
                  </a:spcBef>
                  <a:spcAft>
                    <a:spcPts val="0"/>
                  </a:spcAft>
                  <a:buClr>
                    <a:srgbClr val="002856"/>
                  </a:buClr>
                  <a:buSzPct val="90000"/>
                  <a:buFont typeface="Wingdings" panose="05000000000000000000" pitchFamily="2" charset="2"/>
                  <a:buChar char="§"/>
                </a:pPr>
                <a:r>
                  <a:rPr lang="en-US" sz="900" dirty="0"/>
                  <a:t>Whatever works</a:t>
                </a:r>
              </a:p>
            </p:txBody>
          </p:sp>
          <p:sp>
            <p:nvSpPr>
              <p:cNvPr id="150" name="TextBox 149">
                <a:extLst>
                  <a:ext uri="{FF2B5EF4-FFF2-40B4-BE49-F238E27FC236}">
                    <a16:creationId xmlns:a16="http://schemas.microsoft.com/office/drawing/2014/main" xmlns="" id="{00D1AA11-DE43-41E6-B4B9-B91DCEF98F6A}"/>
                  </a:ext>
                </a:extLst>
              </p:cNvPr>
              <p:cNvSpPr txBox="1"/>
              <p:nvPr/>
            </p:nvSpPr>
            <p:spPr bwMode="gray">
              <a:xfrm>
                <a:off x="8312296" y="2589014"/>
                <a:ext cx="481221" cy="246221"/>
              </a:xfrm>
              <a:prstGeom prst="rect">
                <a:avLst/>
              </a:prstGeom>
              <a:noFill/>
            </p:spPr>
            <p:txBody>
              <a:bodyPr wrap="none" rtlCol="0">
                <a:spAutoFit/>
              </a:bodyPr>
              <a:lstStyle/>
              <a:p>
                <a:pPr algn="ctr"/>
                <a:r>
                  <a:rPr lang="en-GB" sz="1000" b="1" dirty="0">
                    <a:solidFill>
                      <a:srgbClr val="FF540A"/>
                    </a:solidFill>
                  </a:rPr>
                  <a:t>100X</a:t>
                </a:r>
              </a:p>
            </p:txBody>
          </p:sp>
          <p:sp>
            <p:nvSpPr>
              <p:cNvPr id="158" name="Freeform 5"/>
              <p:cNvSpPr>
                <a:spLocks noChangeAspect="1" noEditPoints="1"/>
              </p:cNvSpPr>
              <p:nvPr/>
            </p:nvSpPr>
            <p:spPr bwMode="gray">
              <a:xfrm>
                <a:off x="3825036" y="2914871"/>
                <a:ext cx="639283" cy="548640"/>
              </a:xfrm>
              <a:custGeom>
                <a:avLst/>
                <a:gdLst>
                  <a:gd name="T0" fmla="*/ 224 w 224"/>
                  <a:gd name="T1" fmla="*/ 160 h 192"/>
                  <a:gd name="T2" fmla="*/ 224 w 224"/>
                  <a:gd name="T3" fmla="*/ 0 h 192"/>
                  <a:gd name="T4" fmla="*/ 0 w 224"/>
                  <a:gd name="T5" fmla="*/ 0 h 192"/>
                  <a:gd name="T6" fmla="*/ 0 w 224"/>
                  <a:gd name="T7" fmla="*/ 160 h 192"/>
                  <a:gd name="T8" fmla="*/ 104 w 224"/>
                  <a:gd name="T9" fmla="*/ 160 h 192"/>
                  <a:gd name="T10" fmla="*/ 104 w 224"/>
                  <a:gd name="T11" fmla="*/ 176 h 192"/>
                  <a:gd name="T12" fmla="*/ 64 w 224"/>
                  <a:gd name="T13" fmla="*/ 176 h 192"/>
                  <a:gd name="T14" fmla="*/ 64 w 224"/>
                  <a:gd name="T15" fmla="*/ 192 h 192"/>
                  <a:gd name="T16" fmla="*/ 160 w 224"/>
                  <a:gd name="T17" fmla="*/ 192 h 192"/>
                  <a:gd name="T18" fmla="*/ 160 w 224"/>
                  <a:gd name="T19" fmla="*/ 176 h 192"/>
                  <a:gd name="T20" fmla="*/ 120 w 224"/>
                  <a:gd name="T21" fmla="*/ 176 h 192"/>
                  <a:gd name="T22" fmla="*/ 120 w 224"/>
                  <a:gd name="T23" fmla="*/ 160 h 192"/>
                  <a:gd name="T24" fmla="*/ 224 w 224"/>
                  <a:gd name="T25" fmla="*/ 160 h 192"/>
                  <a:gd name="T26" fmla="*/ 16 w 224"/>
                  <a:gd name="T27" fmla="*/ 16 h 192"/>
                  <a:gd name="T28" fmla="*/ 208 w 224"/>
                  <a:gd name="T29" fmla="*/ 16 h 192"/>
                  <a:gd name="T30" fmla="*/ 208 w 224"/>
                  <a:gd name="T31" fmla="*/ 144 h 192"/>
                  <a:gd name="T32" fmla="*/ 16 w 224"/>
                  <a:gd name="T33" fmla="*/ 144 h 192"/>
                  <a:gd name="T34" fmla="*/ 16 w 224"/>
                  <a:gd name="T35" fmla="*/ 16 h 192"/>
                  <a:gd name="T36" fmla="*/ 142 w 224"/>
                  <a:gd name="T37" fmla="*/ 61 h 192"/>
                  <a:gd name="T38" fmla="*/ 152 w 224"/>
                  <a:gd name="T39" fmla="*/ 52 h 192"/>
                  <a:gd name="T40" fmla="*/ 140 w 224"/>
                  <a:gd name="T41" fmla="*/ 40 h 192"/>
                  <a:gd name="T42" fmla="*/ 131 w 224"/>
                  <a:gd name="T43" fmla="*/ 50 h 192"/>
                  <a:gd name="T44" fmla="*/ 120 w 224"/>
                  <a:gd name="T45" fmla="*/ 45 h 192"/>
                  <a:gd name="T46" fmla="*/ 120 w 224"/>
                  <a:gd name="T47" fmla="*/ 32 h 192"/>
                  <a:gd name="T48" fmla="*/ 104 w 224"/>
                  <a:gd name="T49" fmla="*/ 32 h 192"/>
                  <a:gd name="T50" fmla="*/ 104 w 224"/>
                  <a:gd name="T51" fmla="*/ 45 h 192"/>
                  <a:gd name="T52" fmla="*/ 93 w 224"/>
                  <a:gd name="T53" fmla="*/ 50 h 192"/>
                  <a:gd name="T54" fmla="*/ 84 w 224"/>
                  <a:gd name="T55" fmla="*/ 40 h 192"/>
                  <a:gd name="T56" fmla="*/ 72 w 224"/>
                  <a:gd name="T57" fmla="*/ 52 h 192"/>
                  <a:gd name="T58" fmla="*/ 82 w 224"/>
                  <a:gd name="T59" fmla="*/ 61 h 192"/>
                  <a:gd name="T60" fmla="*/ 77 w 224"/>
                  <a:gd name="T61" fmla="*/ 72 h 192"/>
                  <a:gd name="T62" fmla="*/ 64 w 224"/>
                  <a:gd name="T63" fmla="*/ 72 h 192"/>
                  <a:gd name="T64" fmla="*/ 64 w 224"/>
                  <a:gd name="T65" fmla="*/ 88 h 192"/>
                  <a:gd name="T66" fmla="*/ 77 w 224"/>
                  <a:gd name="T67" fmla="*/ 88 h 192"/>
                  <a:gd name="T68" fmla="*/ 82 w 224"/>
                  <a:gd name="T69" fmla="*/ 99 h 192"/>
                  <a:gd name="T70" fmla="*/ 72 w 224"/>
                  <a:gd name="T71" fmla="*/ 108 h 192"/>
                  <a:gd name="T72" fmla="*/ 84 w 224"/>
                  <a:gd name="T73" fmla="*/ 120 h 192"/>
                  <a:gd name="T74" fmla="*/ 93 w 224"/>
                  <a:gd name="T75" fmla="*/ 110 h 192"/>
                  <a:gd name="T76" fmla="*/ 104 w 224"/>
                  <a:gd name="T77" fmla="*/ 115 h 192"/>
                  <a:gd name="T78" fmla="*/ 104 w 224"/>
                  <a:gd name="T79" fmla="*/ 128 h 192"/>
                  <a:gd name="T80" fmla="*/ 120 w 224"/>
                  <a:gd name="T81" fmla="*/ 128 h 192"/>
                  <a:gd name="T82" fmla="*/ 120 w 224"/>
                  <a:gd name="T83" fmla="*/ 115 h 192"/>
                  <a:gd name="T84" fmla="*/ 131 w 224"/>
                  <a:gd name="T85" fmla="*/ 110 h 192"/>
                  <a:gd name="T86" fmla="*/ 140 w 224"/>
                  <a:gd name="T87" fmla="*/ 120 h 192"/>
                  <a:gd name="T88" fmla="*/ 152 w 224"/>
                  <a:gd name="T89" fmla="*/ 108 h 192"/>
                  <a:gd name="T90" fmla="*/ 142 w 224"/>
                  <a:gd name="T91" fmla="*/ 99 h 192"/>
                  <a:gd name="T92" fmla="*/ 147 w 224"/>
                  <a:gd name="T93" fmla="*/ 88 h 192"/>
                  <a:gd name="T94" fmla="*/ 160 w 224"/>
                  <a:gd name="T95" fmla="*/ 88 h 192"/>
                  <a:gd name="T96" fmla="*/ 160 w 224"/>
                  <a:gd name="T97" fmla="*/ 72 h 192"/>
                  <a:gd name="T98" fmla="*/ 147 w 224"/>
                  <a:gd name="T99" fmla="*/ 72 h 192"/>
                  <a:gd name="T100" fmla="*/ 142 w 224"/>
                  <a:gd name="T101" fmla="*/ 61 h 192"/>
                  <a:gd name="T102" fmla="*/ 126 w 224"/>
                  <a:gd name="T103" fmla="*/ 94 h 192"/>
                  <a:gd name="T104" fmla="*/ 112 w 224"/>
                  <a:gd name="T105" fmla="*/ 100 h 192"/>
                  <a:gd name="T106" fmla="*/ 98 w 224"/>
                  <a:gd name="T107" fmla="*/ 94 h 192"/>
                  <a:gd name="T108" fmla="*/ 98 w 224"/>
                  <a:gd name="T109" fmla="*/ 66 h 192"/>
                  <a:gd name="T110" fmla="*/ 112 w 224"/>
                  <a:gd name="T111" fmla="*/ 60 h 192"/>
                  <a:gd name="T112" fmla="*/ 126 w 224"/>
                  <a:gd name="T113" fmla="*/ 66 h 192"/>
                  <a:gd name="T114" fmla="*/ 126 w 224"/>
                  <a:gd name="T115" fmla="*/ 9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4" h="192">
                    <a:moveTo>
                      <a:pt x="224" y="160"/>
                    </a:moveTo>
                    <a:cubicBezTo>
                      <a:pt x="224" y="0"/>
                      <a:pt x="224" y="0"/>
                      <a:pt x="224" y="0"/>
                    </a:cubicBezTo>
                    <a:cubicBezTo>
                      <a:pt x="0" y="0"/>
                      <a:pt x="0" y="0"/>
                      <a:pt x="0" y="0"/>
                    </a:cubicBezTo>
                    <a:cubicBezTo>
                      <a:pt x="0" y="160"/>
                      <a:pt x="0" y="160"/>
                      <a:pt x="0" y="160"/>
                    </a:cubicBezTo>
                    <a:cubicBezTo>
                      <a:pt x="104" y="160"/>
                      <a:pt x="104" y="160"/>
                      <a:pt x="104" y="160"/>
                    </a:cubicBezTo>
                    <a:cubicBezTo>
                      <a:pt x="104" y="176"/>
                      <a:pt x="104" y="176"/>
                      <a:pt x="104" y="176"/>
                    </a:cubicBezTo>
                    <a:cubicBezTo>
                      <a:pt x="64" y="176"/>
                      <a:pt x="64" y="176"/>
                      <a:pt x="64" y="176"/>
                    </a:cubicBezTo>
                    <a:cubicBezTo>
                      <a:pt x="64" y="192"/>
                      <a:pt x="64" y="192"/>
                      <a:pt x="64" y="192"/>
                    </a:cubicBezTo>
                    <a:cubicBezTo>
                      <a:pt x="160" y="192"/>
                      <a:pt x="160" y="192"/>
                      <a:pt x="160" y="192"/>
                    </a:cubicBezTo>
                    <a:cubicBezTo>
                      <a:pt x="160" y="176"/>
                      <a:pt x="160" y="176"/>
                      <a:pt x="160" y="176"/>
                    </a:cubicBezTo>
                    <a:cubicBezTo>
                      <a:pt x="120" y="176"/>
                      <a:pt x="120" y="176"/>
                      <a:pt x="120" y="176"/>
                    </a:cubicBezTo>
                    <a:cubicBezTo>
                      <a:pt x="120" y="160"/>
                      <a:pt x="120" y="160"/>
                      <a:pt x="120" y="160"/>
                    </a:cubicBezTo>
                    <a:lnTo>
                      <a:pt x="224" y="160"/>
                    </a:lnTo>
                    <a:close/>
                    <a:moveTo>
                      <a:pt x="16" y="16"/>
                    </a:moveTo>
                    <a:cubicBezTo>
                      <a:pt x="208" y="16"/>
                      <a:pt x="208" y="16"/>
                      <a:pt x="208" y="16"/>
                    </a:cubicBezTo>
                    <a:cubicBezTo>
                      <a:pt x="208" y="144"/>
                      <a:pt x="208" y="144"/>
                      <a:pt x="208" y="144"/>
                    </a:cubicBezTo>
                    <a:cubicBezTo>
                      <a:pt x="16" y="144"/>
                      <a:pt x="16" y="144"/>
                      <a:pt x="16" y="144"/>
                    </a:cubicBezTo>
                    <a:lnTo>
                      <a:pt x="16" y="16"/>
                    </a:lnTo>
                    <a:close/>
                    <a:moveTo>
                      <a:pt x="142" y="61"/>
                    </a:moveTo>
                    <a:cubicBezTo>
                      <a:pt x="152" y="52"/>
                      <a:pt x="152" y="52"/>
                      <a:pt x="152" y="52"/>
                    </a:cubicBezTo>
                    <a:cubicBezTo>
                      <a:pt x="140" y="40"/>
                      <a:pt x="140" y="40"/>
                      <a:pt x="140" y="40"/>
                    </a:cubicBezTo>
                    <a:cubicBezTo>
                      <a:pt x="131" y="50"/>
                      <a:pt x="131" y="50"/>
                      <a:pt x="131" y="50"/>
                    </a:cubicBezTo>
                    <a:cubicBezTo>
                      <a:pt x="128" y="47"/>
                      <a:pt x="124" y="46"/>
                      <a:pt x="120" y="45"/>
                    </a:cubicBezTo>
                    <a:cubicBezTo>
                      <a:pt x="120" y="32"/>
                      <a:pt x="120" y="32"/>
                      <a:pt x="120" y="32"/>
                    </a:cubicBezTo>
                    <a:cubicBezTo>
                      <a:pt x="104" y="32"/>
                      <a:pt x="104" y="32"/>
                      <a:pt x="104" y="32"/>
                    </a:cubicBezTo>
                    <a:cubicBezTo>
                      <a:pt x="104" y="45"/>
                      <a:pt x="104" y="45"/>
                      <a:pt x="104" y="45"/>
                    </a:cubicBezTo>
                    <a:cubicBezTo>
                      <a:pt x="100" y="46"/>
                      <a:pt x="96" y="47"/>
                      <a:pt x="93" y="50"/>
                    </a:cubicBezTo>
                    <a:cubicBezTo>
                      <a:pt x="84" y="40"/>
                      <a:pt x="84" y="40"/>
                      <a:pt x="84" y="40"/>
                    </a:cubicBezTo>
                    <a:cubicBezTo>
                      <a:pt x="72" y="52"/>
                      <a:pt x="72" y="52"/>
                      <a:pt x="72" y="52"/>
                    </a:cubicBezTo>
                    <a:cubicBezTo>
                      <a:pt x="82" y="61"/>
                      <a:pt x="82" y="61"/>
                      <a:pt x="82" y="61"/>
                    </a:cubicBezTo>
                    <a:cubicBezTo>
                      <a:pt x="79" y="64"/>
                      <a:pt x="78" y="68"/>
                      <a:pt x="77" y="72"/>
                    </a:cubicBezTo>
                    <a:cubicBezTo>
                      <a:pt x="64" y="72"/>
                      <a:pt x="64" y="72"/>
                      <a:pt x="64" y="72"/>
                    </a:cubicBezTo>
                    <a:cubicBezTo>
                      <a:pt x="64" y="88"/>
                      <a:pt x="64" y="88"/>
                      <a:pt x="64" y="88"/>
                    </a:cubicBezTo>
                    <a:cubicBezTo>
                      <a:pt x="77" y="88"/>
                      <a:pt x="77" y="88"/>
                      <a:pt x="77" y="88"/>
                    </a:cubicBezTo>
                    <a:cubicBezTo>
                      <a:pt x="78" y="92"/>
                      <a:pt x="79" y="96"/>
                      <a:pt x="82" y="99"/>
                    </a:cubicBezTo>
                    <a:cubicBezTo>
                      <a:pt x="72" y="108"/>
                      <a:pt x="72" y="108"/>
                      <a:pt x="72" y="108"/>
                    </a:cubicBezTo>
                    <a:cubicBezTo>
                      <a:pt x="84" y="120"/>
                      <a:pt x="84" y="120"/>
                      <a:pt x="84" y="120"/>
                    </a:cubicBezTo>
                    <a:cubicBezTo>
                      <a:pt x="93" y="110"/>
                      <a:pt x="93" y="110"/>
                      <a:pt x="93" y="110"/>
                    </a:cubicBezTo>
                    <a:cubicBezTo>
                      <a:pt x="96" y="113"/>
                      <a:pt x="100" y="114"/>
                      <a:pt x="104" y="115"/>
                    </a:cubicBezTo>
                    <a:cubicBezTo>
                      <a:pt x="104" y="128"/>
                      <a:pt x="104" y="128"/>
                      <a:pt x="104" y="128"/>
                    </a:cubicBezTo>
                    <a:cubicBezTo>
                      <a:pt x="120" y="128"/>
                      <a:pt x="120" y="128"/>
                      <a:pt x="120" y="128"/>
                    </a:cubicBezTo>
                    <a:cubicBezTo>
                      <a:pt x="120" y="115"/>
                      <a:pt x="120" y="115"/>
                      <a:pt x="120" y="115"/>
                    </a:cubicBezTo>
                    <a:cubicBezTo>
                      <a:pt x="124" y="114"/>
                      <a:pt x="128" y="113"/>
                      <a:pt x="131" y="110"/>
                    </a:cubicBezTo>
                    <a:cubicBezTo>
                      <a:pt x="140" y="120"/>
                      <a:pt x="140" y="120"/>
                      <a:pt x="140" y="120"/>
                    </a:cubicBezTo>
                    <a:cubicBezTo>
                      <a:pt x="152" y="108"/>
                      <a:pt x="152" y="108"/>
                      <a:pt x="152" y="108"/>
                    </a:cubicBezTo>
                    <a:cubicBezTo>
                      <a:pt x="142" y="99"/>
                      <a:pt x="142" y="99"/>
                      <a:pt x="142" y="99"/>
                    </a:cubicBezTo>
                    <a:cubicBezTo>
                      <a:pt x="145" y="96"/>
                      <a:pt x="146" y="92"/>
                      <a:pt x="147" y="88"/>
                    </a:cubicBezTo>
                    <a:cubicBezTo>
                      <a:pt x="160" y="88"/>
                      <a:pt x="160" y="88"/>
                      <a:pt x="160" y="88"/>
                    </a:cubicBezTo>
                    <a:cubicBezTo>
                      <a:pt x="160" y="72"/>
                      <a:pt x="160" y="72"/>
                      <a:pt x="160" y="72"/>
                    </a:cubicBezTo>
                    <a:cubicBezTo>
                      <a:pt x="147" y="72"/>
                      <a:pt x="147" y="72"/>
                      <a:pt x="147" y="72"/>
                    </a:cubicBezTo>
                    <a:cubicBezTo>
                      <a:pt x="146" y="68"/>
                      <a:pt x="145" y="64"/>
                      <a:pt x="142" y="61"/>
                    </a:cubicBezTo>
                    <a:close/>
                    <a:moveTo>
                      <a:pt x="126" y="94"/>
                    </a:moveTo>
                    <a:cubicBezTo>
                      <a:pt x="122" y="98"/>
                      <a:pt x="117" y="100"/>
                      <a:pt x="112" y="100"/>
                    </a:cubicBezTo>
                    <a:cubicBezTo>
                      <a:pt x="107" y="100"/>
                      <a:pt x="102" y="98"/>
                      <a:pt x="98" y="94"/>
                    </a:cubicBezTo>
                    <a:cubicBezTo>
                      <a:pt x="90" y="86"/>
                      <a:pt x="90" y="74"/>
                      <a:pt x="98" y="66"/>
                    </a:cubicBezTo>
                    <a:cubicBezTo>
                      <a:pt x="102" y="62"/>
                      <a:pt x="107" y="60"/>
                      <a:pt x="112" y="60"/>
                    </a:cubicBezTo>
                    <a:cubicBezTo>
                      <a:pt x="117" y="60"/>
                      <a:pt x="122" y="62"/>
                      <a:pt x="126" y="66"/>
                    </a:cubicBezTo>
                    <a:cubicBezTo>
                      <a:pt x="134" y="74"/>
                      <a:pt x="134" y="86"/>
                      <a:pt x="126" y="94"/>
                    </a:cubicBezTo>
                    <a:close/>
                  </a:path>
                </a:pathLst>
              </a:custGeom>
              <a:solidFill>
                <a:srgbClr val="002856"/>
              </a:solidFill>
              <a:ln>
                <a:noFill/>
              </a:ln>
            </p:spPr>
            <p:txBody>
              <a:bodyPr vert="horz" wrap="square" lIns="91440" tIns="45720" rIns="91440" bIns="45720" numCol="1" anchor="t" anchorCtr="0" compatLnSpc="1">
                <a:prstTxWarp prst="textNoShape">
                  <a:avLst/>
                </a:prstTxWarp>
              </a:bodyPr>
              <a:lstStyle/>
              <a:p>
                <a:pPr>
                  <a:buClr>
                    <a:srgbClr val="000000"/>
                  </a:buClr>
                  <a:buFont typeface="Arial"/>
                  <a:buNone/>
                </a:pPr>
                <a:endParaRPr lang="en-US" sz="1400" kern="0" dirty="0">
                  <a:solidFill>
                    <a:srgbClr val="000000"/>
                  </a:solidFill>
                  <a:cs typeface="Arial"/>
                  <a:sym typeface="Arial"/>
                </a:endParaRPr>
              </a:p>
            </p:txBody>
          </p:sp>
          <p:grpSp>
            <p:nvGrpSpPr>
              <p:cNvPr id="159" name="Group 158"/>
              <p:cNvGrpSpPr>
                <a:grpSpLocks noChangeAspect="1"/>
              </p:cNvGrpSpPr>
              <p:nvPr/>
            </p:nvGrpSpPr>
            <p:grpSpPr bwMode="gray">
              <a:xfrm>
                <a:off x="5659021" y="2914871"/>
                <a:ext cx="819352" cy="548640"/>
                <a:chOff x="4022737" y="3279775"/>
                <a:chExt cx="603504" cy="404108"/>
              </a:xfrm>
            </p:grpSpPr>
            <p:sp>
              <p:nvSpPr>
                <p:cNvPr id="160" name="Freeform 5"/>
                <p:cNvSpPr>
                  <a:spLocks noChangeAspect="1" noEditPoints="1"/>
                </p:cNvSpPr>
                <p:nvPr/>
              </p:nvSpPr>
              <p:spPr bwMode="gray">
                <a:xfrm>
                  <a:off x="4233049" y="3348556"/>
                  <a:ext cx="182880" cy="184206"/>
                </a:xfrm>
                <a:custGeom>
                  <a:avLst/>
                  <a:gdLst>
                    <a:gd name="T0" fmla="*/ 45 w 55"/>
                    <a:gd name="T1" fmla="*/ 17 h 56"/>
                    <a:gd name="T2" fmla="*/ 50 w 55"/>
                    <a:gd name="T3" fmla="*/ 12 h 56"/>
                    <a:gd name="T4" fmla="*/ 43 w 55"/>
                    <a:gd name="T5" fmla="*/ 5 h 56"/>
                    <a:gd name="T6" fmla="*/ 38 w 55"/>
                    <a:gd name="T7" fmla="*/ 11 h 56"/>
                    <a:gd name="T8" fmla="*/ 32 w 55"/>
                    <a:gd name="T9" fmla="*/ 8 h 56"/>
                    <a:gd name="T10" fmla="*/ 32 w 55"/>
                    <a:gd name="T11" fmla="*/ 0 h 56"/>
                    <a:gd name="T12" fmla="*/ 23 w 55"/>
                    <a:gd name="T13" fmla="*/ 0 h 56"/>
                    <a:gd name="T14" fmla="*/ 23 w 55"/>
                    <a:gd name="T15" fmla="*/ 8 h 56"/>
                    <a:gd name="T16" fmla="*/ 16 w 55"/>
                    <a:gd name="T17" fmla="*/ 11 h 56"/>
                    <a:gd name="T18" fmla="*/ 11 w 55"/>
                    <a:gd name="T19" fmla="*/ 5 h 56"/>
                    <a:gd name="T20" fmla="*/ 4 w 55"/>
                    <a:gd name="T21" fmla="*/ 12 h 56"/>
                    <a:gd name="T22" fmla="*/ 10 w 55"/>
                    <a:gd name="T23" fmla="*/ 17 h 56"/>
                    <a:gd name="T24" fmla="*/ 7 w 55"/>
                    <a:gd name="T25" fmla="*/ 23 h 56"/>
                    <a:gd name="T26" fmla="*/ 0 w 55"/>
                    <a:gd name="T27" fmla="*/ 23 h 56"/>
                    <a:gd name="T28" fmla="*/ 0 w 55"/>
                    <a:gd name="T29" fmla="*/ 33 h 56"/>
                    <a:gd name="T30" fmla="*/ 7 w 55"/>
                    <a:gd name="T31" fmla="*/ 33 h 56"/>
                    <a:gd name="T32" fmla="*/ 10 w 55"/>
                    <a:gd name="T33" fmla="*/ 39 h 56"/>
                    <a:gd name="T34" fmla="*/ 4 w 55"/>
                    <a:gd name="T35" fmla="*/ 44 h 56"/>
                    <a:gd name="T36" fmla="*/ 11 w 55"/>
                    <a:gd name="T37" fmla="*/ 51 h 56"/>
                    <a:gd name="T38" fmla="*/ 16 w 55"/>
                    <a:gd name="T39" fmla="*/ 45 h 56"/>
                    <a:gd name="T40" fmla="*/ 23 w 55"/>
                    <a:gd name="T41" fmla="*/ 48 h 56"/>
                    <a:gd name="T42" fmla="*/ 23 w 55"/>
                    <a:gd name="T43" fmla="*/ 56 h 56"/>
                    <a:gd name="T44" fmla="*/ 32 w 55"/>
                    <a:gd name="T45" fmla="*/ 56 h 56"/>
                    <a:gd name="T46" fmla="*/ 32 w 55"/>
                    <a:gd name="T47" fmla="*/ 48 h 56"/>
                    <a:gd name="T48" fmla="*/ 38 w 55"/>
                    <a:gd name="T49" fmla="*/ 45 h 56"/>
                    <a:gd name="T50" fmla="*/ 43 w 55"/>
                    <a:gd name="T51" fmla="*/ 51 h 56"/>
                    <a:gd name="T52" fmla="*/ 50 w 55"/>
                    <a:gd name="T53" fmla="*/ 44 h 56"/>
                    <a:gd name="T54" fmla="*/ 45 w 55"/>
                    <a:gd name="T55" fmla="*/ 39 h 56"/>
                    <a:gd name="T56" fmla="*/ 47 w 55"/>
                    <a:gd name="T57" fmla="*/ 33 h 56"/>
                    <a:gd name="T58" fmla="*/ 55 w 55"/>
                    <a:gd name="T59" fmla="*/ 33 h 56"/>
                    <a:gd name="T60" fmla="*/ 55 w 55"/>
                    <a:gd name="T61" fmla="*/ 23 h 56"/>
                    <a:gd name="T62" fmla="*/ 47 w 55"/>
                    <a:gd name="T63" fmla="*/ 23 h 56"/>
                    <a:gd name="T64" fmla="*/ 45 w 55"/>
                    <a:gd name="T65" fmla="*/ 17 h 56"/>
                    <a:gd name="T66" fmla="*/ 35 w 55"/>
                    <a:gd name="T67" fmla="*/ 36 h 56"/>
                    <a:gd name="T68" fmla="*/ 27 w 55"/>
                    <a:gd name="T69" fmla="*/ 40 h 56"/>
                    <a:gd name="T70" fmla="*/ 19 w 55"/>
                    <a:gd name="T71" fmla="*/ 36 h 56"/>
                    <a:gd name="T72" fmla="*/ 19 w 55"/>
                    <a:gd name="T73" fmla="*/ 20 h 56"/>
                    <a:gd name="T74" fmla="*/ 27 w 55"/>
                    <a:gd name="T75" fmla="*/ 17 h 56"/>
                    <a:gd name="T76" fmla="*/ 35 w 55"/>
                    <a:gd name="T77" fmla="*/ 20 h 56"/>
                    <a:gd name="T78" fmla="*/ 35 w 55"/>
                    <a:gd name="T79"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5" h="56">
                      <a:moveTo>
                        <a:pt x="45" y="17"/>
                      </a:moveTo>
                      <a:cubicBezTo>
                        <a:pt x="50" y="12"/>
                        <a:pt x="50" y="12"/>
                        <a:pt x="50" y="12"/>
                      </a:cubicBezTo>
                      <a:cubicBezTo>
                        <a:pt x="43" y="5"/>
                        <a:pt x="43" y="5"/>
                        <a:pt x="43" y="5"/>
                      </a:cubicBezTo>
                      <a:cubicBezTo>
                        <a:pt x="38" y="11"/>
                        <a:pt x="38" y="11"/>
                        <a:pt x="38" y="11"/>
                      </a:cubicBezTo>
                      <a:cubicBezTo>
                        <a:pt x="36" y="9"/>
                        <a:pt x="34" y="8"/>
                        <a:pt x="32" y="8"/>
                      </a:cubicBezTo>
                      <a:cubicBezTo>
                        <a:pt x="32" y="0"/>
                        <a:pt x="32" y="0"/>
                        <a:pt x="32" y="0"/>
                      </a:cubicBezTo>
                      <a:cubicBezTo>
                        <a:pt x="23" y="0"/>
                        <a:pt x="23" y="0"/>
                        <a:pt x="23" y="0"/>
                      </a:cubicBezTo>
                      <a:cubicBezTo>
                        <a:pt x="23" y="8"/>
                        <a:pt x="23" y="8"/>
                        <a:pt x="23" y="8"/>
                      </a:cubicBezTo>
                      <a:cubicBezTo>
                        <a:pt x="20" y="8"/>
                        <a:pt x="18" y="9"/>
                        <a:pt x="16" y="11"/>
                      </a:cubicBezTo>
                      <a:cubicBezTo>
                        <a:pt x="11" y="5"/>
                        <a:pt x="11" y="5"/>
                        <a:pt x="11" y="5"/>
                      </a:cubicBezTo>
                      <a:cubicBezTo>
                        <a:pt x="4" y="12"/>
                        <a:pt x="4" y="12"/>
                        <a:pt x="4" y="12"/>
                      </a:cubicBezTo>
                      <a:cubicBezTo>
                        <a:pt x="10" y="17"/>
                        <a:pt x="10" y="17"/>
                        <a:pt x="10" y="17"/>
                      </a:cubicBezTo>
                      <a:cubicBezTo>
                        <a:pt x="8" y="19"/>
                        <a:pt x="8" y="21"/>
                        <a:pt x="7" y="23"/>
                      </a:cubicBezTo>
                      <a:cubicBezTo>
                        <a:pt x="0" y="23"/>
                        <a:pt x="0" y="23"/>
                        <a:pt x="0" y="23"/>
                      </a:cubicBezTo>
                      <a:cubicBezTo>
                        <a:pt x="0" y="33"/>
                        <a:pt x="0" y="33"/>
                        <a:pt x="0" y="33"/>
                      </a:cubicBezTo>
                      <a:cubicBezTo>
                        <a:pt x="7" y="33"/>
                        <a:pt x="7" y="33"/>
                        <a:pt x="7" y="33"/>
                      </a:cubicBezTo>
                      <a:cubicBezTo>
                        <a:pt x="8" y="35"/>
                        <a:pt x="8" y="37"/>
                        <a:pt x="10" y="39"/>
                      </a:cubicBezTo>
                      <a:cubicBezTo>
                        <a:pt x="4" y="44"/>
                        <a:pt x="4" y="44"/>
                        <a:pt x="4" y="44"/>
                      </a:cubicBezTo>
                      <a:cubicBezTo>
                        <a:pt x="11" y="51"/>
                        <a:pt x="11" y="51"/>
                        <a:pt x="11" y="51"/>
                      </a:cubicBezTo>
                      <a:cubicBezTo>
                        <a:pt x="16" y="45"/>
                        <a:pt x="16" y="45"/>
                        <a:pt x="16" y="45"/>
                      </a:cubicBezTo>
                      <a:cubicBezTo>
                        <a:pt x="18" y="47"/>
                        <a:pt x="20" y="48"/>
                        <a:pt x="23" y="48"/>
                      </a:cubicBezTo>
                      <a:cubicBezTo>
                        <a:pt x="23" y="56"/>
                        <a:pt x="23" y="56"/>
                        <a:pt x="23" y="56"/>
                      </a:cubicBezTo>
                      <a:cubicBezTo>
                        <a:pt x="32" y="56"/>
                        <a:pt x="32" y="56"/>
                        <a:pt x="32" y="56"/>
                      </a:cubicBezTo>
                      <a:cubicBezTo>
                        <a:pt x="32" y="48"/>
                        <a:pt x="32" y="48"/>
                        <a:pt x="32" y="48"/>
                      </a:cubicBezTo>
                      <a:cubicBezTo>
                        <a:pt x="34" y="48"/>
                        <a:pt x="36" y="47"/>
                        <a:pt x="38" y="45"/>
                      </a:cubicBezTo>
                      <a:cubicBezTo>
                        <a:pt x="43" y="51"/>
                        <a:pt x="43" y="51"/>
                        <a:pt x="43" y="51"/>
                      </a:cubicBezTo>
                      <a:cubicBezTo>
                        <a:pt x="50" y="44"/>
                        <a:pt x="50" y="44"/>
                        <a:pt x="50" y="44"/>
                      </a:cubicBezTo>
                      <a:cubicBezTo>
                        <a:pt x="45" y="39"/>
                        <a:pt x="45" y="39"/>
                        <a:pt x="45" y="39"/>
                      </a:cubicBezTo>
                      <a:cubicBezTo>
                        <a:pt x="46" y="37"/>
                        <a:pt x="47" y="35"/>
                        <a:pt x="47" y="33"/>
                      </a:cubicBezTo>
                      <a:cubicBezTo>
                        <a:pt x="55" y="33"/>
                        <a:pt x="55" y="33"/>
                        <a:pt x="55" y="33"/>
                      </a:cubicBezTo>
                      <a:cubicBezTo>
                        <a:pt x="55" y="23"/>
                        <a:pt x="55" y="23"/>
                        <a:pt x="55" y="23"/>
                      </a:cubicBezTo>
                      <a:cubicBezTo>
                        <a:pt x="47" y="23"/>
                        <a:pt x="47" y="23"/>
                        <a:pt x="47" y="23"/>
                      </a:cubicBezTo>
                      <a:cubicBezTo>
                        <a:pt x="47" y="21"/>
                        <a:pt x="46" y="19"/>
                        <a:pt x="45" y="17"/>
                      </a:cubicBezTo>
                      <a:close/>
                      <a:moveTo>
                        <a:pt x="35" y="36"/>
                      </a:moveTo>
                      <a:cubicBezTo>
                        <a:pt x="33" y="38"/>
                        <a:pt x="30" y="40"/>
                        <a:pt x="27" y="40"/>
                      </a:cubicBezTo>
                      <a:cubicBezTo>
                        <a:pt x="24" y="40"/>
                        <a:pt x="21" y="38"/>
                        <a:pt x="19" y="36"/>
                      </a:cubicBezTo>
                      <a:cubicBezTo>
                        <a:pt x="15" y="31"/>
                        <a:pt x="15" y="25"/>
                        <a:pt x="19" y="20"/>
                      </a:cubicBezTo>
                      <a:cubicBezTo>
                        <a:pt x="21" y="18"/>
                        <a:pt x="24" y="17"/>
                        <a:pt x="27" y="17"/>
                      </a:cubicBezTo>
                      <a:cubicBezTo>
                        <a:pt x="30" y="17"/>
                        <a:pt x="33" y="18"/>
                        <a:pt x="35" y="20"/>
                      </a:cubicBezTo>
                      <a:cubicBezTo>
                        <a:pt x="40" y="25"/>
                        <a:pt x="40" y="31"/>
                        <a:pt x="35" y="36"/>
                      </a:cubicBezTo>
                      <a:close/>
                    </a:path>
                  </a:pathLst>
                </a:custGeom>
                <a:solidFill>
                  <a:srgbClr val="0028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buClr>
                      <a:srgbClr val="000000"/>
                    </a:buClr>
                    <a:buFont typeface="Arial"/>
                    <a:buNone/>
                  </a:pPr>
                  <a:endParaRPr lang="en-US" sz="1400" kern="0" dirty="0">
                    <a:solidFill>
                      <a:srgbClr val="000000"/>
                    </a:solidFill>
                    <a:cs typeface="Arial"/>
                    <a:sym typeface="Arial"/>
                  </a:endParaRPr>
                </a:p>
              </p:txBody>
            </p:sp>
            <p:sp>
              <p:nvSpPr>
                <p:cNvPr id="161" name="Freeform 5"/>
                <p:cNvSpPr>
                  <a:spLocks noChangeAspect="1" noEditPoints="1"/>
                </p:cNvSpPr>
                <p:nvPr/>
              </p:nvSpPr>
              <p:spPr bwMode="gray">
                <a:xfrm>
                  <a:off x="4022737" y="3279775"/>
                  <a:ext cx="603504" cy="404108"/>
                </a:xfrm>
                <a:custGeom>
                  <a:avLst/>
                  <a:gdLst>
                    <a:gd name="T0" fmla="*/ 454 w 454"/>
                    <a:gd name="T1" fmla="*/ 304 h 304"/>
                    <a:gd name="T2" fmla="*/ 0 w 454"/>
                    <a:gd name="T3" fmla="*/ 304 h 304"/>
                    <a:gd name="T4" fmla="*/ 0 w 454"/>
                    <a:gd name="T5" fmla="*/ 275 h 304"/>
                    <a:gd name="T6" fmla="*/ 454 w 454"/>
                    <a:gd name="T7" fmla="*/ 275 h 304"/>
                    <a:gd name="T8" fmla="*/ 454 w 454"/>
                    <a:gd name="T9" fmla="*/ 304 h 304"/>
                    <a:gd name="T10" fmla="*/ 454 w 454"/>
                    <a:gd name="T11" fmla="*/ 304 h 304"/>
                    <a:gd name="T12" fmla="*/ 454 w 454"/>
                    <a:gd name="T13" fmla="*/ 304 h 304"/>
                    <a:gd name="T14" fmla="*/ 363 w 454"/>
                    <a:gd name="T15" fmla="*/ 31 h 304"/>
                    <a:gd name="T16" fmla="*/ 89 w 454"/>
                    <a:gd name="T17" fmla="*/ 31 h 304"/>
                    <a:gd name="T18" fmla="*/ 89 w 454"/>
                    <a:gd name="T19" fmla="*/ 212 h 304"/>
                    <a:gd name="T20" fmla="*/ 363 w 454"/>
                    <a:gd name="T21" fmla="*/ 212 h 304"/>
                    <a:gd name="T22" fmla="*/ 363 w 454"/>
                    <a:gd name="T23" fmla="*/ 31 h 304"/>
                    <a:gd name="T24" fmla="*/ 363 w 454"/>
                    <a:gd name="T25" fmla="*/ 31 h 304"/>
                    <a:gd name="T26" fmla="*/ 363 w 454"/>
                    <a:gd name="T27" fmla="*/ 31 h 304"/>
                    <a:gd name="T28" fmla="*/ 392 w 454"/>
                    <a:gd name="T29" fmla="*/ 243 h 304"/>
                    <a:gd name="T30" fmla="*/ 60 w 454"/>
                    <a:gd name="T31" fmla="*/ 243 h 304"/>
                    <a:gd name="T32" fmla="*/ 60 w 454"/>
                    <a:gd name="T33" fmla="*/ 0 h 304"/>
                    <a:gd name="T34" fmla="*/ 392 w 454"/>
                    <a:gd name="T35" fmla="*/ 0 h 304"/>
                    <a:gd name="T36" fmla="*/ 392 w 454"/>
                    <a:gd name="T37" fmla="*/ 243 h 304"/>
                    <a:gd name="T38" fmla="*/ 392 w 454"/>
                    <a:gd name="T39" fmla="*/ 243 h 304"/>
                    <a:gd name="T40" fmla="*/ 392 w 454"/>
                    <a:gd name="T41" fmla="*/ 24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4" h="304">
                      <a:moveTo>
                        <a:pt x="454" y="304"/>
                      </a:moveTo>
                      <a:lnTo>
                        <a:pt x="0" y="304"/>
                      </a:lnTo>
                      <a:lnTo>
                        <a:pt x="0" y="275"/>
                      </a:lnTo>
                      <a:lnTo>
                        <a:pt x="454" y="275"/>
                      </a:lnTo>
                      <a:lnTo>
                        <a:pt x="454" y="304"/>
                      </a:lnTo>
                      <a:lnTo>
                        <a:pt x="454" y="304"/>
                      </a:lnTo>
                      <a:lnTo>
                        <a:pt x="454" y="304"/>
                      </a:lnTo>
                      <a:close/>
                      <a:moveTo>
                        <a:pt x="363" y="31"/>
                      </a:moveTo>
                      <a:lnTo>
                        <a:pt x="89" y="31"/>
                      </a:lnTo>
                      <a:lnTo>
                        <a:pt x="89" y="212"/>
                      </a:lnTo>
                      <a:lnTo>
                        <a:pt x="363" y="212"/>
                      </a:lnTo>
                      <a:lnTo>
                        <a:pt x="363" y="31"/>
                      </a:lnTo>
                      <a:lnTo>
                        <a:pt x="363" y="31"/>
                      </a:lnTo>
                      <a:lnTo>
                        <a:pt x="363" y="31"/>
                      </a:lnTo>
                      <a:close/>
                      <a:moveTo>
                        <a:pt x="392" y="243"/>
                      </a:moveTo>
                      <a:lnTo>
                        <a:pt x="60" y="243"/>
                      </a:lnTo>
                      <a:lnTo>
                        <a:pt x="60" y="0"/>
                      </a:lnTo>
                      <a:lnTo>
                        <a:pt x="392" y="0"/>
                      </a:lnTo>
                      <a:lnTo>
                        <a:pt x="392" y="243"/>
                      </a:lnTo>
                      <a:lnTo>
                        <a:pt x="392" y="243"/>
                      </a:lnTo>
                      <a:lnTo>
                        <a:pt x="392" y="243"/>
                      </a:lnTo>
                      <a:close/>
                    </a:path>
                  </a:pathLst>
                </a:custGeom>
                <a:solidFill>
                  <a:srgbClr val="0028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buClr>
                      <a:srgbClr val="000000"/>
                    </a:buClr>
                    <a:buFont typeface="Arial"/>
                    <a:buNone/>
                  </a:pPr>
                  <a:endParaRPr lang="en-US" sz="1400" kern="0" dirty="0">
                    <a:solidFill>
                      <a:srgbClr val="000000"/>
                    </a:solidFill>
                    <a:cs typeface="Arial"/>
                    <a:sym typeface="Arial"/>
                  </a:endParaRPr>
                </a:p>
              </p:txBody>
            </p:sp>
          </p:grpSp>
          <p:grpSp>
            <p:nvGrpSpPr>
              <p:cNvPr id="3" name="Group 2"/>
              <p:cNvGrpSpPr/>
              <p:nvPr/>
            </p:nvGrpSpPr>
            <p:grpSpPr bwMode="gray">
              <a:xfrm>
                <a:off x="7822367" y="2823431"/>
                <a:ext cx="393031" cy="640080"/>
                <a:chOff x="7849143" y="2861931"/>
                <a:chExt cx="393031" cy="640080"/>
              </a:xfrm>
            </p:grpSpPr>
            <p:sp>
              <p:nvSpPr>
                <p:cNvPr id="162" name="Freeform: Shape 190">
                  <a:extLst>
                    <a:ext uri="{FF2B5EF4-FFF2-40B4-BE49-F238E27FC236}">
                      <a16:creationId xmlns:a16="http://schemas.microsoft.com/office/drawing/2014/main" xmlns="" id="{AF8348AF-C002-47FA-B43B-6EE7E6EB9DA5}"/>
                    </a:ext>
                  </a:extLst>
                </p:cNvPr>
                <p:cNvSpPr>
                  <a:spLocks noChangeAspect="1"/>
                </p:cNvSpPr>
                <p:nvPr/>
              </p:nvSpPr>
              <p:spPr bwMode="gray">
                <a:xfrm>
                  <a:off x="7849143" y="2861931"/>
                  <a:ext cx="393031" cy="640080"/>
                </a:xfrm>
                <a:custGeom>
                  <a:avLst/>
                  <a:gdLst>
                    <a:gd name="connsiteX0" fmla="*/ 308610 w 333375"/>
                    <a:gd name="connsiteY0" fmla="*/ 7144 h 542925"/>
                    <a:gd name="connsiteX1" fmla="*/ 30766 w 333375"/>
                    <a:gd name="connsiteY1" fmla="*/ 7144 h 542925"/>
                    <a:gd name="connsiteX2" fmla="*/ 7144 w 333375"/>
                    <a:gd name="connsiteY2" fmla="*/ 30766 h 542925"/>
                    <a:gd name="connsiteX3" fmla="*/ 7144 w 333375"/>
                    <a:gd name="connsiteY3" fmla="*/ 516922 h 542925"/>
                    <a:gd name="connsiteX4" fmla="*/ 30766 w 333375"/>
                    <a:gd name="connsiteY4" fmla="*/ 540544 h 542925"/>
                    <a:gd name="connsiteX5" fmla="*/ 308610 w 333375"/>
                    <a:gd name="connsiteY5" fmla="*/ 540544 h 542925"/>
                    <a:gd name="connsiteX6" fmla="*/ 332232 w 333375"/>
                    <a:gd name="connsiteY6" fmla="*/ 516922 h 542925"/>
                    <a:gd name="connsiteX7" fmla="*/ 332232 w 333375"/>
                    <a:gd name="connsiteY7" fmla="*/ 30766 h 542925"/>
                    <a:gd name="connsiteX8" fmla="*/ 308610 w 333375"/>
                    <a:gd name="connsiteY8" fmla="*/ 7144 h 542925"/>
                    <a:gd name="connsiteX9" fmla="*/ 294132 w 333375"/>
                    <a:gd name="connsiteY9" fmla="*/ 45244 h 542925"/>
                    <a:gd name="connsiteX10" fmla="*/ 294132 w 333375"/>
                    <a:gd name="connsiteY10" fmla="*/ 83344 h 542925"/>
                    <a:gd name="connsiteX11" fmla="*/ 45244 w 333375"/>
                    <a:gd name="connsiteY11" fmla="*/ 83344 h 542925"/>
                    <a:gd name="connsiteX12" fmla="*/ 45244 w 333375"/>
                    <a:gd name="connsiteY12" fmla="*/ 45244 h 542925"/>
                    <a:gd name="connsiteX13" fmla="*/ 294132 w 333375"/>
                    <a:gd name="connsiteY13" fmla="*/ 45244 h 542925"/>
                    <a:gd name="connsiteX14" fmla="*/ 294132 w 333375"/>
                    <a:gd name="connsiteY14" fmla="*/ 121444 h 542925"/>
                    <a:gd name="connsiteX15" fmla="*/ 294132 w 333375"/>
                    <a:gd name="connsiteY15" fmla="*/ 388144 h 542925"/>
                    <a:gd name="connsiteX16" fmla="*/ 45244 w 333375"/>
                    <a:gd name="connsiteY16" fmla="*/ 388144 h 542925"/>
                    <a:gd name="connsiteX17" fmla="*/ 45244 w 333375"/>
                    <a:gd name="connsiteY17" fmla="*/ 121444 h 542925"/>
                    <a:gd name="connsiteX18" fmla="*/ 294132 w 333375"/>
                    <a:gd name="connsiteY18" fmla="*/ 121444 h 542925"/>
                    <a:gd name="connsiteX19" fmla="*/ 45339 w 333375"/>
                    <a:gd name="connsiteY19" fmla="*/ 502444 h 542925"/>
                    <a:gd name="connsiteX20" fmla="*/ 45339 w 333375"/>
                    <a:gd name="connsiteY20" fmla="*/ 426244 h 542925"/>
                    <a:gd name="connsiteX21" fmla="*/ 294227 w 333375"/>
                    <a:gd name="connsiteY21" fmla="*/ 426244 h 542925"/>
                    <a:gd name="connsiteX22" fmla="*/ 294227 w 333375"/>
                    <a:gd name="connsiteY22" fmla="*/ 502444 h 542925"/>
                    <a:gd name="connsiteX23" fmla="*/ 45339 w 333375"/>
                    <a:gd name="connsiteY23" fmla="*/ 502444 h 542925"/>
                    <a:gd name="connsiteX24" fmla="*/ 188785 w 333375"/>
                    <a:gd name="connsiteY24" fmla="*/ 464344 h 542925"/>
                    <a:gd name="connsiteX25" fmla="*/ 169735 w 333375"/>
                    <a:gd name="connsiteY25" fmla="*/ 483394 h 542925"/>
                    <a:gd name="connsiteX26" fmla="*/ 150685 w 333375"/>
                    <a:gd name="connsiteY26" fmla="*/ 464344 h 542925"/>
                    <a:gd name="connsiteX27" fmla="*/ 169735 w 333375"/>
                    <a:gd name="connsiteY27" fmla="*/ 445294 h 542925"/>
                    <a:gd name="connsiteX28" fmla="*/ 188785 w 333375"/>
                    <a:gd name="connsiteY28" fmla="*/ 464344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33375" h="542925">
                      <a:moveTo>
                        <a:pt x="308610" y="7144"/>
                      </a:moveTo>
                      <a:lnTo>
                        <a:pt x="30766" y="7144"/>
                      </a:lnTo>
                      <a:cubicBezTo>
                        <a:pt x="17716" y="7144"/>
                        <a:pt x="7144" y="17717"/>
                        <a:pt x="7144" y="30766"/>
                      </a:cubicBezTo>
                      <a:lnTo>
                        <a:pt x="7144" y="516922"/>
                      </a:lnTo>
                      <a:cubicBezTo>
                        <a:pt x="7144" y="529971"/>
                        <a:pt x="17716" y="540544"/>
                        <a:pt x="30766" y="540544"/>
                      </a:cubicBezTo>
                      <a:lnTo>
                        <a:pt x="308610" y="540544"/>
                      </a:lnTo>
                      <a:cubicBezTo>
                        <a:pt x="321659" y="540544"/>
                        <a:pt x="332232" y="529971"/>
                        <a:pt x="332232" y="516922"/>
                      </a:cubicBezTo>
                      <a:lnTo>
                        <a:pt x="332232" y="30766"/>
                      </a:lnTo>
                      <a:cubicBezTo>
                        <a:pt x="332232" y="17717"/>
                        <a:pt x="321659" y="7144"/>
                        <a:pt x="308610" y="7144"/>
                      </a:cubicBezTo>
                      <a:close/>
                      <a:moveTo>
                        <a:pt x="294132" y="45244"/>
                      </a:moveTo>
                      <a:lnTo>
                        <a:pt x="294132" y="83344"/>
                      </a:lnTo>
                      <a:lnTo>
                        <a:pt x="45244" y="83344"/>
                      </a:lnTo>
                      <a:lnTo>
                        <a:pt x="45244" y="45244"/>
                      </a:lnTo>
                      <a:lnTo>
                        <a:pt x="294132" y="45244"/>
                      </a:lnTo>
                      <a:close/>
                      <a:moveTo>
                        <a:pt x="294132" y="121444"/>
                      </a:moveTo>
                      <a:lnTo>
                        <a:pt x="294132" y="388144"/>
                      </a:lnTo>
                      <a:lnTo>
                        <a:pt x="45244" y="388144"/>
                      </a:lnTo>
                      <a:lnTo>
                        <a:pt x="45244" y="121444"/>
                      </a:lnTo>
                      <a:lnTo>
                        <a:pt x="294132" y="121444"/>
                      </a:lnTo>
                      <a:close/>
                      <a:moveTo>
                        <a:pt x="45339" y="502444"/>
                      </a:moveTo>
                      <a:lnTo>
                        <a:pt x="45339" y="426244"/>
                      </a:lnTo>
                      <a:lnTo>
                        <a:pt x="294227" y="426244"/>
                      </a:lnTo>
                      <a:lnTo>
                        <a:pt x="294227" y="502444"/>
                      </a:lnTo>
                      <a:lnTo>
                        <a:pt x="45339" y="502444"/>
                      </a:lnTo>
                      <a:close/>
                      <a:moveTo>
                        <a:pt x="188785" y="464344"/>
                      </a:moveTo>
                      <a:cubicBezTo>
                        <a:pt x="188785" y="474821"/>
                        <a:pt x="180213" y="483394"/>
                        <a:pt x="169735" y="483394"/>
                      </a:cubicBezTo>
                      <a:cubicBezTo>
                        <a:pt x="159258" y="483394"/>
                        <a:pt x="150685" y="474821"/>
                        <a:pt x="150685" y="464344"/>
                      </a:cubicBezTo>
                      <a:cubicBezTo>
                        <a:pt x="150685" y="453866"/>
                        <a:pt x="159258" y="445294"/>
                        <a:pt x="169735" y="445294"/>
                      </a:cubicBezTo>
                      <a:cubicBezTo>
                        <a:pt x="180213" y="445294"/>
                        <a:pt x="188785" y="453866"/>
                        <a:pt x="188785" y="464344"/>
                      </a:cubicBezTo>
                      <a:close/>
                    </a:path>
                  </a:pathLst>
                </a:custGeom>
                <a:solidFill>
                  <a:srgbClr val="002856"/>
                </a:solidFill>
                <a:ln w="9525" cap="flat">
                  <a:noFill/>
                  <a:prstDash val="solid"/>
                  <a:miter/>
                </a:ln>
              </p:spPr>
              <p:txBody>
                <a:bodyPr rtlCol="0" anchor="ctr"/>
                <a:lstStyle/>
                <a:p>
                  <a:pPr>
                    <a:buClr>
                      <a:srgbClr val="000000"/>
                    </a:buClr>
                    <a:buFont typeface="Arial"/>
                    <a:buNone/>
                  </a:pPr>
                  <a:endParaRPr lang="en-US" sz="1400" kern="0" dirty="0">
                    <a:solidFill>
                      <a:srgbClr val="000000"/>
                    </a:solidFill>
                    <a:cs typeface="Arial"/>
                    <a:sym typeface="Arial"/>
                  </a:endParaRPr>
                </a:p>
              </p:txBody>
            </p:sp>
            <p:sp>
              <p:nvSpPr>
                <p:cNvPr id="163" name="Freeform 5"/>
                <p:cNvSpPr>
                  <a:spLocks noChangeAspect="1" noEditPoints="1"/>
                </p:cNvSpPr>
                <p:nvPr/>
              </p:nvSpPr>
              <p:spPr bwMode="gray">
                <a:xfrm>
                  <a:off x="7927197" y="3035363"/>
                  <a:ext cx="248288" cy="250089"/>
                </a:xfrm>
                <a:custGeom>
                  <a:avLst/>
                  <a:gdLst>
                    <a:gd name="T0" fmla="*/ 45 w 55"/>
                    <a:gd name="T1" fmla="*/ 17 h 56"/>
                    <a:gd name="T2" fmla="*/ 50 w 55"/>
                    <a:gd name="T3" fmla="*/ 12 h 56"/>
                    <a:gd name="T4" fmla="*/ 43 w 55"/>
                    <a:gd name="T5" fmla="*/ 5 h 56"/>
                    <a:gd name="T6" fmla="*/ 38 w 55"/>
                    <a:gd name="T7" fmla="*/ 11 h 56"/>
                    <a:gd name="T8" fmla="*/ 32 w 55"/>
                    <a:gd name="T9" fmla="*/ 8 h 56"/>
                    <a:gd name="T10" fmla="*/ 32 w 55"/>
                    <a:gd name="T11" fmla="*/ 0 h 56"/>
                    <a:gd name="T12" fmla="*/ 23 w 55"/>
                    <a:gd name="T13" fmla="*/ 0 h 56"/>
                    <a:gd name="T14" fmla="*/ 23 w 55"/>
                    <a:gd name="T15" fmla="*/ 8 h 56"/>
                    <a:gd name="T16" fmla="*/ 16 w 55"/>
                    <a:gd name="T17" fmla="*/ 11 h 56"/>
                    <a:gd name="T18" fmla="*/ 11 w 55"/>
                    <a:gd name="T19" fmla="*/ 5 h 56"/>
                    <a:gd name="T20" fmla="*/ 4 w 55"/>
                    <a:gd name="T21" fmla="*/ 12 h 56"/>
                    <a:gd name="T22" fmla="*/ 10 w 55"/>
                    <a:gd name="T23" fmla="*/ 17 h 56"/>
                    <a:gd name="T24" fmla="*/ 7 w 55"/>
                    <a:gd name="T25" fmla="*/ 23 h 56"/>
                    <a:gd name="T26" fmla="*/ 0 w 55"/>
                    <a:gd name="T27" fmla="*/ 23 h 56"/>
                    <a:gd name="T28" fmla="*/ 0 w 55"/>
                    <a:gd name="T29" fmla="*/ 33 h 56"/>
                    <a:gd name="T30" fmla="*/ 7 w 55"/>
                    <a:gd name="T31" fmla="*/ 33 h 56"/>
                    <a:gd name="T32" fmla="*/ 10 w 55"/>
                    <a:gd name="T33" fmla="*/ 39 h 56"/>
                    <a:gd name="T34" fmla="*/ 4 w 55"/>
                    <a:gd name="T35" fmla="*/ 44 h 56"/>
                    <a:gd name="T36" fmla="*/ 11 w 55"/>
                    <a:gd name="T37" fmla="*/ 51 h 56"/>
                    <a:gd name="T38" fmla="*/ 16 w 55"/>
                    <a:gd name="T39" fmla="*/ 45 h 56"/>
                    <a:gd name="T40" fmla="*/ 23 w 55"/>
                    <a:gd name="T41" fmla="*/ 48 h 56"/>
                    <a:gd name="T42" fmla="*/ 23 w 55"/>
                    <a:gd name="T43" fmla="*/ 56 h 56"/>
                    <a:gd name="T44" fmla="*/ 32 w 55"/>
                    <a:gd name="T45" fmla="*/ 56 h 56"/>
                    <a:gd name="T46" fmla="*/ 32 w 55"/>
                    <a:gd name="T47" fmla="*/ 48 h 56"/>
                    <a:gd name="T48" fmla="*/ 38 w 55"/>
                    <a:gd name="T49" fmla="*/ 45 h 56"/>
                    <a:gd name="T50" fmla="*/ 43 w 55"/>
                    <a:gd name="T51" fmla="*/ 51 h 56"/>
                    <a:gd name="T52" fmla="*/ 50 w 55"/>
                    <a:gd name="T53" fmla="*/ 44 h 56"/>
                    <a:gd name="T54" fmla="*/ 45 w 55"/>
                    <a:gd name="T55" fmla="*/ 39 h 56"/>
                    <a:gd name="T56" fmla="*/ 47 w 55"/>
                    <a:gd name="T57" fmla="*/ 33 h 56"/>
                    <a:gd name="T58" fmla="*/ 55 w 55"/>
                    <a:gd name="T59" fmla="*/ 33 h 56"/>
                    <a:gd name="T60" fmla="*/ 55 w 55"/>
                    <a:gd name="T61" fmla="*/ 23 h 56"/>
                    <a:gd name="T62" fmla="*/ 47 w 55"/>
                    <a:gd name="T63" fmla="*/ 23 h 56"/>
                    <a:gd name="T64" fmla="*/ 45 w 55"/>
                    <a:gd name="T65" fmla="*/ 17 h 56"/>
                    <a:gd name="T66" fmla="*/ 35 w 55"/>
                    <a:gd name="T67" fmla="*/ 36 h 56"/>
                    <a:gd name="T68" fmla="*/ 27 w 55"/>
                    <a:gd name="T69" fmla="*/ 40 h 56"/>
                    <a:gd name="T70" fmla="*/ 19 w 55"/>
                    <a:gd name="T71" fmla="*/ 36 h 56"/>
                    <a:gd name="T72" fmla="*/ 19 w 55"/>
                    <a:gd name="T73" fmla="*/ 20 h 56"/>
                    <a:gd name="T74" fmla="*/ 27 w 55"/>
                    <a:gd name="T75" fmla="*/ 17 h 56"/>
                    <a:gd name="T76" fmla="*/ 35 w 55"/>
                    <a:gd name="T77" fmla="*/ 20 h 56"/>
                    <a:gd name="T78" fmla="*/ 35 w 55"/>
                    <a:gd name="T79"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5" h="56">
                      <a:moveTo>
                        <a:pt x="45" y="17"/>
                      </a:moveTo>
                      <a:cubicBezTo>
                        <a:pt x="50" y="12"/>
                        <a:pt x="50" y="12"/>
                        <a:pt x="50" y="12"/>
                      </a:cubicBezTo>
                      <a:cubicBezTo>
                        <a:pt x="43" y="5"/>
                        <a:pt x="43" y="5"/>
                        <a:pt x="43" y="5"/>
                      </a:cubicBezTo>
                      <a:cubicBezTo>
                        <a:pt x="38" y="11"/>
                        <a:pt x="38" y="11"/>
                        <a:pt x="38" y="11"/>
                      </a:cubicBezTo>
                      <a:cubicBezTo>
                        <a:pt x="36" y="9"/>
                        <a:pt x="34" y="8"/>
                        <a:pt x="32" y="8"/>
                      </a:cubicBezTo>
                      <a:cubicBezTo>
                        <a:pt x="32" y="0"/>
                        <a:pt x="32" y="0"/>
                        <a:pt x="32" y="0"/>
                      </a:cubicBezTo>
                      <a:cubicBezTo>
                        <a:pt x="23" y="0"/>
                        <a:pt x="23" y="0"/>
                        <a:pt x="23" y="0"/>
                      </a:cubicBezTo>
                      <a:cubicBezTo>
                        <a:pt x="23" y="8"/>
                        <a:pt x="23" y="8"/>
                        <a:pt x="23" y="8"/>
                      </a:cubicBezTo>
                      <a:cubicBezTo>
                        <a:pt x="20" y="8"/>
                        <a:pt x="18" y="9"/>
                        <a:pt x="16" y="11"/>
                      </a:cubicBezTo>
                      <a:cubicBezTo>
                        <a:pt x="11" y="5"/>
                        <a:pt x="11" y="5"/>
                        <a:pt x="11" y="5"/>
                      </a:cubicBezTo>
                      <a:cubicBezTo>
                        <a:pt x="4" y="12"/>
                        <a:pt x="4" y="12"/>
                        <a:pt x="4" y="12"/>
                      </a:cubicBezTo>
                      <a:cubicBezTo>
                        <a:pt x="10" y="17"/>
                        <a:pt x="10" y="17"/>
                        <a:pt x="10" y="17"/>
                      </a:cubicBezTo>
                      <a:cubicBezTo>
                        <a:pt x="8" y="19"/>
                        <a:pt x="8" y="21"/>
                        <a:pt x="7" y="23"/>
                      </a:cubicBezTo>
                      <a:cubicBezTo>
                        <a:pt x="0" y="23"/>
                        <a:pt x="0" y="23"/>
                        <a:pt x="0" y="23"/>
                      </a:cubicBezTo>
                      <a:cubicBezTo>
                        <a:pt x="0" y="33"/>
                        <a:pt x="0" y="33"/>
                        <a:pt x="0" y="33"/>
                      </a:cubicBezTo>
                      <a:cubicBezTo>
                        <a:pt x="7" y="33"/>
                        <a:pt x="7" y="33"/>
                        <a:pt x="7" y="33"/>
                      </a:cubicBezTo>
                      <a:cubicBezTo>
                        <a:pt x="8" y="35"/>
                        <a:pt x="8" y="37"/>
                        <a:pt x="10" y="39"/>
                      </a:cubicBezTo>
                      <a:cubicBezTo>
                        <a:pt x="4" y="44"/>
                        <a:pt x="4" y="44"/>
                        <a:pt x="4" y="44"/>
                      </a:cubicBezTo>
                      <a:cubicBezTo>
                        <a:pt x="11" y="51"/>
                        <a:pt x="11" y="51"/>
                        <a:pt x="11" y="51"/>
                      </a:cubicBezTo>
                      <a:cubicBezTo>
                        <a:pt x="16" y="45"/>
                        <a:pt x="16" y="45"/>
                        <a:pt x="16" y="45"/>
                      </a:cubicBezTo>
                      <a:cubicBezTo>
                        <a:pt x="18" y="47"/>
                        <a:pt x="20" y="48"/>
                        <a:pt x="23" y="48"/>
                      </a:cubicBezTo>
                      <a:cubicBezTo>
                        <a:pt x="23" y="56"/>
                        <a:pt x="23" y="56"/>
                        <a:pt x="23" y="56"/>
                      </a:cubicBezTo>
                      <a:cubicBezTo>
                        <a:pt x="32" y="56"/>
                        <a:pt x="32" y="56"/>
                        <a:pt x="32" y="56"/>
                      </a:cubicBezTo>
                      <a:cubicBezTo>
                        <a:pt x="32" y="48"/>
                        <a:pt x="32" y="48"/>
                        <a:pt x="32" y="48"/>
                      </a:cubicBezTo>
                      <a:cubicBezTo>
                        <a:pt x="34" y="48"/>
                        <a:pt x="36" y="47"/>
                        <a:pt x="38" y="45"/>
                      </a:cubicBezTo>
                      <a:cubicBezTo>
                        <a:pt x="43" y="51"/>
                        <a:pt x="43" y="51"/>
                        <a:pt x="43" y="51"/>
                      </a:cubicBezTo>
                      <a:cubicBezTo>
                        <a:pt x="50" y="44"/>
                        <a:pt x="50" y="44"/>
                        <a:pt x="50" y="44"/>
                      </a:cubicBezTo>
                      <a:cubicBezTo>
                        <a:pt x="45" y="39"/>
                        <a:pt x="45" y="39"/>
                        <a:pt x="45" y="39"/>
                      </a:cubicBezTo>
                      <a:cubicBezTo>
                        <a:pt x="46" y="37"/>
                        <a:pt x="47" y="35"/>
                        <a:pt x="47" y="33"/>
                      </a:cubicBezTo>
                      <a:cubicBezTo>
                        <a:pt x="55" y="33"/>
                        <a:pt x="55" y="33"/>
                        <a:pt x="55" y="33"/>
                      </a:cubicBezTo>
                      <a:cubicBezTo>
                        <a:pt x="55" y="23"/>
                        <a:pt x="55" y="23"/>
                        <a:pt x="55" y="23"/>
                      </a:cubicBezTo>
                      <a:cubicBezTo>
                        <a:pt x="47" y="23"/>
                        <a:pt x="47" y="23"/>
                        <a:pt x="47" y="23"/>
                      </a:cubicBezTo>
                      <a:cubicBezTo>
                        <a:pt x="47" y="21"/>
                        <a:pt x="46" y="19"/>
                        <a:pt x="45" y="17"/>
                      </a:cubicBezTo>
                      <a:close/>
                      <a:moveTo>
                        <a:pt x="35" y="36"/>
                      </a:moveTo>
                      <a:cubicBezTo>
                        <a:pt x="33" y="38"/>
                        <a:pt x="30" y="40"/>
                        <a:pt x="27" y="40"/>
                      </a:cubicBezTo>
                      <a:cubicBezTo>
                        <a:pt x="24" y="40"/>
                        <a:pt x="21" y="38"/>
                        <a:pt x="19" y="36"/>
                      </a:cubicBezTo>
                      <a:cubicBezTo>
                        <a:pt x="15" y="31"/>
                        <a:pt x="15" y="25"/>
                        <a:pt x="19" y="20"/>
                      </a:cubicBezTo>
                      <a:cubicBezTo>
                        <a:pt x="21" y="18"/>
                        <a:pt x="24" y="17"/>
                        <a:pt x="27" y="17"/>
                      </a:cubicBezTo>
                      <a:cubicBezTo>
                        <a:pt x="30" y="17"/>
                        <a:pt x="33" y="18"/>
                        <a:pt x="35" y="20"/>
                      </a:cubicBezTo>
                      <a:cubicBezTo>
                        <a:pt x="40" y="25"/>
                        <a:pt x="40" y="31"/>
                        <a:pt x="35" y="36"/>
                      </a:cubicBezTo>
                      <a:close/>
                    </a:path>
                  </a:pathLst>
                </a:custGeom>
                <a:solidFill>
                  <a:srgbClr val="0028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buClr>
                      <a:srgbClr val="000000"/>
                    </a:buClr>
                    <a:buFont typeface="Arial"/>
                    <a:buNone/>
                  </a:pPr>
                  <a:endParaRPr lang="en-US" sz="1400" kern="0" dirty="0">
                    <a:solidFill>
                      <a:srgbClr val="000000"/>
                    </a:solidFill>
                    <a:cs typeface="Arial"/>
                    <a:sym typeface="Arial"/>
                  </a:endParaRPr>
                </a:p>
              </p:txBody>
            </p:sp>
          </p:grpSp>
          <p:sp>
            <p:nvSpPr>
              <p:cNvPr id="67" name="Rectangle 66">
                <a:extLst>
                  <a:ext uri="{FF2B5EF4-FFF2-40B4-BE49-F238E27FC236}">
                    <a16:creationId xmlns:a16="http://schemas.microsoft.com/office/drawing/2014/main" xmlns="" id="{85FEB3BC-35F7-4A1A-BE59-DA0BDBD3E652}"/>
                  </a:ext>
                </a:extLst>
              </p:cNvPr>
              <p:cNvSpPr/>
              <p:nvPr/>
            </p:nvSpPr>
            <p:spPr bwMode="gray">
              <a:xfrm>
                <a:off x="3267461" y="1926706"/>
                <a:ext cx="1746500" cy="2781186"/>
              </a:xfrm>
              <a:prstGeom prst="rect">
                <a:avLst/>
              </a:prstGeom>
              <a:noFill/>
              <a:ln w="6350">
                <a:solidFill>
                  <a:srgbClr val="002856"/>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900" b="0" i="0" u="none" strike="noStrike" cap="none" normalizeH="0" baseline="0" dirty="0">
                  <a:ln>
                    <a:noFill/>
                  </a:ln>
                  <a:solidFill>
                    <a:schemeClr val="bg1"/>
                  </a:solidFill>
                  <a:effectLst/>
                  <a:latin typeface="Arial" charset="0"/>
                </a:endParaRPr>
              </a:p>
            </p:txBody>
          </p:sp>
          <p:sp>
            <p:nvSpPr>
              <p:cNvPr id="78" name="Rectangle 77">
                <a:extLst>
                  <a:ext uri="{FF2B5EF4-FFF2-40B4-BE49-F238E27FC236}">
                    <a16:creationId xmlns:a16="http://schemas.microsoft.com/office/drawing/2014/main" xmlns="" id="{38F0ABEC-F9ED-4EEF-A90E-65F2616959B3}"/>
                  </a:ext>
                </a:extLst>
              </p:cNvPr>
              <p:cNvSpPr/>
              <p:nvPr/>
            </p:nvSpPr>
            <p:spPr bwMode="gray">
              <a:xfrm>
                <a:off x="5193035" y="1926706"/>
                <a:ext cx="1751325" cy="2781186"/>
              </a:xfrm>
              <a:prstGeom prst="rect">
                <a:avLst/>
              </a:prstGeom>
              <a:noFill/>
              <a:ln w="6350">
                <a:solidFill>
                  <a:srgbClr val="009AD7"/>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900" b="0" i="0" u="none" strike="noStrike" cap="none" normalizeH="0" baseline="0" dirty="0">
                  <a:ln>
                    <a:noFill/>
                  </a:ln>
                  <a:solidFill>
                    <a:schemeClr val="bg1"/>
                  </a:solidFill>
                  <a:effectLst/>
                  <a:latin typeface="Arial" charset="0"/>
                </a:endParaRPr>
              </a:p>
            </p:txBody>
          </p:sp>
          <p:sp>
            <p:nvSpPr>
              <p:cNvPr id="93" name="Rectangle 92">
                <a:extLst>
                  <a:ext uri="{FF2B5EF4-FFF2-40B4-BE49-F238E27FC236}">
                    <a16:creationId xmlns:a16="http://schemas.microsoft.com/office/drawing/2014/main" xmlns="" id="{5C40F482-2C2D-4954-B0DB-A3829E6F0B5F}"/>
                  </a:ext>
                </a:extLst>
              </p:cNvPr>
              <p:cNvSpPr/>
              <p:nvPr/>
            </p:nvSpPr>
            <p:spPr bwMode="gray">
              <a:xfrm>
                <a:off x="7136585" y="1926706"/>
                <a:ext cx="1749199" cy="2781186"/>
              </a:xfrm>
              <a:prstGeom prst="rect">
                <a:avLst/>
              </a:prstGeom>
              <a:noFill/>
              <a:ln w="6350">
                <a:solidFill>
                  <a:srgbClr val="6F7878"/>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900" b="0" i="0" u="none" strike="noStrike" cap="none" normalizeH="0" baseline="0" dirty="0">
                  <a:ln>
                    <a:noFill/>
                  </a:ln>
                  <a:solidFill>
                    <a:schemeClr val="bg1"/>
                  </a:solidFill>
                  <a:effectLst/>
                  <a:latin typeface="Arial" charset="0"/>
                </a:endParaRPr>
              </a:p>
            </p:txBody>
          </p:sp>
        </p:grpSp>
      </p:grpSp>
    </p:spTree>
    <p:extLst>
      <p:ext uri="{BB962C8B-B14F-4D97-AF65-F5344CB8AC3E}">
        <p14:creationId xmlns:p14="http://schemas.microsoft.com/office/powerpoint/2010/main" val="3980929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hite bkgrnd master">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4F4F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rtlCol="0">
        <a:spAutoFit/>
      </a:bodyPr>
      <a:lstStyle>
        <a:defPPr>
          <a:defRPr dirty="0" err="1"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_R&amp;A_Template.potx" id="{BE182673-61A8-4F93-A411-4D3E8B5EEE28}" vid="{16788D87-ADEB-456A-A5D0-2CA9F3FC3823}"/>
    </a:ext>
  </a:extLst>
</a:theme>
</file>

<file path=ppt/theme/theme2.xml><?xml version="1.0" encoding="utf-8"?>
<a:theme xmlns:a="http://schemas.openxmlformats.org/drawingml/2006/main" name="Blue bkgrnd master">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_R&amp;A_Template.potx" id="{BE182673-61A8-4F93-A411-4D3E8B5EEE28}" vid="{3FF19335-3A36-440A-8F21-B9FB7A6EB41C}"/>
    </a:ext>
  </a:extLst>
</a:theme>
</file>

<file path=ppt/theme/theme3.xml><?xml version="1.0" encoding="utf-8"?>
<a:theme xmlns:a="http://schemas.openxmlformats.org/drawingml/2006/main"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_R&amp;A_Template.potx" id="{BE182673-61A8-4F93-A411-4D3E8B5EEE28}" vid="{D4EF6133-C155-4292-ACC3-3CEB72D78A0C}"/>
    </a:ext>
  </a:extLst>
</a:theme>
</file>

<file path=ppt/theme/theme4.xml><?xml version="1.0" encoding="utf-8"?>
<a:theme xmlns:a="http://schemas.openxmlformats.org/drawingml/2006/main" name="Blue bk accent color options">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_R&amp;A_Template.potx" id="{BE182673-61A8-4F93-A411-4D3E8B5EEE28}" vid="{240D88AE-5F9D-4D50-81F1-E79194FC96D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884</Words>
  <Application>Microsoft Office PowerPoint</Application>
  <PresentationFormat>Widescreen</PresentationFormat>
  <Paragraphs>442</Paragraphs>
  <Slides>15</Slides>
  <Notes>15</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1</vt:i4>
      </vt:variant>
      <vt:variant>
        <vt:lpstr>Slide Titles</vt:lpstr>
      </vt:variant>
      <vt:variant>
        <vt:i4>15</vt:i4>
      </vt:variant>
    </vt:vector>
  </HeadingPairs>
  <TitlesOfParts>
    <vt:vector size="26" baseType="lpstr">
      <vt:lpstr>Arial Unicode MS</vt:lpstr>
      <vt:lpstr>Arial</vt:lpstr>
      <vt:lpstr>Arial Black</vt:lpstr>
      <vt:lpstr>Calibri</vt:lpstr>
      <vt:lpstr>Times New Roman</vt:lpstr>
      <vt:lpstr>Wingdings</vt:lpstr>
      <vt:lpstr>White bkgrnd master</vt:lpstr>
      <vt:lpstr>Blue bkgrnd master</vt:lpstr>
      <vt:lpstr>White bk accent color options</vt:lpstr>
      <vt:lpstr>Blue bk accent color options</vt:lpstr>
      <vt:lpstr>think-cell Slide</vt:lpstr>
      <vt:lpstr>Comparing Integration Options for  Cloud-Hosted, SaaS and  On-Premises Applications</vt:lpstr>
      <vt:lpstr>Figure 1</vt:lpstr>
      <vt:lpstr>Figure 2</vt:lpstr>
      <vt:lpstr>Figure 3</vt:lpstr>
      <vt:lpstr>Figure 4</vt:lpstr>
      <vt:lpstr>Figure 5</vt:lpstr>
      <vt:lpstr>Figure 6</vt:lpstr>
      <vt:lpstr>Figure 7</vt:lpstr>
      <vt:lpstr>Figure 8</vt:lpstr>
      <vt:lpstr>Figure 9</vt:lpstr>
      <vt:lpstr>Figure 10</vt:lpstr>
      <vt:lpstr>Figure 11</vt:lpstr>
      <vt:lpstr>Figure 12</vt:lpstr>
      <vt:lpstr>Figure 13</vt:lpstr>
      <vt:lpstr>Figure 14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2019-02-21T19:19:06Z</dcterms:created>
  <dcterms:modified xsi:type="dcterms:W3CDTF">2019-02-21T19:19:08Z</dcterms:modified>
</cp:coreProperties>
</file>