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 id="2147483875" r:id="rId5"/>
    <p:sldMasterId id="2147483893" r:id="rId6"/>
  </p:sldMasterIdLst>
  <p:notesMasterIdLst>
    <p:notesMasterId r:id="rId20"/>
  </p:notesMasterIdLst>
  <p:handoutMasterIdLst>
    <p:handoutMasterId r:id="rId21"/>
  </p:handoutMasterIdLst>
  <p:sldIdLst>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79893" autoAdjust="0"/>
  </p:normalViewPr>
  <p:slideViewPr>
    <p:cSldViewPr snapToGrid="0">
      <p:cViewPr varScale="1">
        <p:scale>
          <a:sx n="40" d="100"/>
          <a:sy n="40" d="100"/>
        </p:scale>
        <p:origin x="104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076" y="-4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4/25/2019</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a:t>
            </a:r>
            <a:r>
              <a:rPr lang="en-US" sz="600" dirty="0" smtClean="0">
                <a:solidFill>
                  <a:srgbClr val="979D9D"/>
                </a:solidFill>
              </a:rPr>
              <a:t>2019 </a:t>
            </a:r>
            <a:r>
              <a:rPr lang="en-US" sz="6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smtClean="0">
                <a:solidFill>
                  <a:srgbClr val="979D9D"/>
                </a:solidFill>
              </a:rPr>
              <a:t>	© 2019 Gartner, Inc. and/or its affiliates. All rights reserved. Gartner is a registered trademark of Gartner, Inc. and its affiliates.</a:t>
            </a:r>
            <a:endParaRPr lang="en-US" sz="600" dirty="0">
              <a:solidFill>
                <a:srgbClr val="979D9D"/>
              </a:solidFill>
            </a:endParaRP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8038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896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5389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58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4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362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949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672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43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917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027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57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a:t>
            </a:r>
            <a:r>
              <a:rPr lang="en-US" sz="700" b="0" i="0" u="none" strike="noStrike" kern="1200" dirty="0" smtClean="0">
                <a:solidFill>
                  <a:srgbClr val="D3D3D3"/>
                </a:solidFill>
                <a:effectLst/>
                <a:latin typeface="Arial" charset="0"/>
                <a:ea typeface="Arial Unicode MS" pitchFamily="34" charset="-128"/>
                <a:cs typeface="Arial Unicode MS" pitchFamily="34" charset="-128"/>
              </a:rPr>
              <a:t>2019 </a:t>
            </a:r>
            <a:r>
              <a:rPr lang="en-US" sz="700" b="0" i="0" u="none" strike="noStrike" kern="1200" dirty="0">
                <a:solidFill>
                  <a:srgbClr val="D3D3D3"/>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1470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19992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33572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000000"/>
              </a:solidFill>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000000"/>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defRPr/>
            </a:pPr>
            <a:r>
              <a:rPr lang="en-US" sz="700" dirty="0">
                <a:solidFill>
                  <a:srgbClr val="FFFFFF"/>
                </a:solidFill>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dirty="0">
                <a:solidFill>
                  <a:srgbClr val="FFFFFF"/>
                </a:solidFill>
                <a:ea typeface="Arial Unicode MS" pitchFamily="34" charset="-128"/>
                <a:cs typeface="Arial Unicode MS" pitchFamily="34" charset="-128"/>
              </a:rPr>
            </a:br>
            <a:r>
              <a:rPr lang="en-US" sz="700" dirty="0">
                <a:solidFill>
                  <a:srgbClr val="FFFFFF"/>
                </a:solidFill>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229988627"/>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xmlns=""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defRPr/>
            </a:pPr>
            <a:r>
              <a:rPr lang="en-US" sz="700" dirty="0">
                <a:solidFill>
                  <a:srgbClr val="000000"/>
                </a:solidFill>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dirty="0">
                <a:solidFill>
                  <a:srgbClr val="000000"/>
                </a:solidFill>
                <a:ea typeface="Arial Unicode MS" pitchFamily="34" charset="-128"/>
                <a:cs typeface="Arial Unicode MS" pitchFamily="34" charset="-128"/>
              </a:rPr>
            </a:br>
            <a:r>
              <a:rPr lang="en-US" sz="700" dirty="0">
                <a:solidFill>
                  <a:srgbClr val="000000"/>
                </a:solidFill>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1742942960"/>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0801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55788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9204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355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73633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25040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712723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48824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6349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57515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4" name="Title 3">
            <a:extLst>
              <a:ext uri="{FF2B5EF4-FFF2-40B4-BE49-F238E27FC236}">
                <a16:creationId xmlns:a16="http://schemas.microsoft.com/office/drawing/2014/main" xmlns=""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579026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8" name="Title 3">
            <a:extLst>
              <a:ext uri="{FF2B5EF4-FFF2-40B4-BE49-F238E27FC236}">
                <a16:creationId xmlns:a16="http://schemas.microsoft.com/office/drawing/2014/main" xmlns=""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9062948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6" name="Text Placeholder 5">
            <a:extLst>
              <a:ext uri="{FF2B5EF4-FFF2-40B4-BE49-F238E27FC236}">
                <a16:creationId xmlns:a16="http://schemas.microsoft.com/office/drawing/2014/main" xmlns=""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4992078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6" name="Text Placeholder 5">
            <a:extLst>
              <a:ext uri="{FF2B5EF4-FFF2-40B4-BE49-F238E27FC236}">
                <a16:creationId xmlns:a16="http://schemas.microsoft.com/office/drawing/2014/main" xmlns=""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0417763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8" name="Text Placeholder 5">
            <a:extLst>
              <a:ext uri="{FF2B5EF4-FFF2-40B4-BE49-F238E27FC236}">
                <a16:creationId xmlns:a16="http://schemas.microsoft.com/office/drawing/2014/main" xmlns=""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18984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68276"/>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xmlns=""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3727572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000000"/>
              </a:solidFill>
            </a:endParaRPr>
          </a:p>
        </p:txBody>
      </p:sp>
      <p:sp>
        <p:nvSpPr>
          <p:cNvPr id="15" name="Focus Frame 2"/>
          <p:cNvSpPr>
            <a:spLocks noChangeAspect="1"/>
          </p:cNvSpPr>
          <p:nvPr/>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000000"/>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p:nvSpPr>
        <p:spPr bwMode="gray">
          <a:xfrm>
            <a:off x="460256" y="6134024"/>
            <a:ext cx="7098135" cy="323165"/>
          </a:xfrm>
          <a:prstGeom prst="rect">
            <a:avLst/>
          </a:prstGeom>
          <a:noFill/>
        </p:spPr>
        <p:txBody>
          <a:bodyPr wrap="square" lIns="0" tIns="0" rIns="0" bIns="0" anchor="t" anchorCtr="0">
            <a:spAutoFit/>
          </a:bodyPr>
          <a:lstStyle/>
          <a:p>
            <a:pPr eaLnBrk="0" hangingPunct="0">
              <a:defRPr/>
            </a:pPr>
            <a:r>
              <a:rPr lang="en-US" sz="700" dirty="0">
                <a:solidFill>
                  <a:srgbClr val="D3D3D3"/>
                </a:solidFill>
                <a:ea typeface="Arial Unicode MS" pitchFamily="34" charset="-128"/>
                <a:cs typeface="Arial Unicode MS" pitchFamily="34" charset="-128"/>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44055159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5" name="Focus Frame 2"/>
          <p:cNvSpPr>
            <a:spLocks noChangeAspect="1"/>
          </p:cNvSpPr>
          <p:nvPr/>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p:nvSpPr>
        <p:spPr bwMode="gray">
          <a:xfrm>
            <a:off x="460256" y="6134024"/>
            <a:ext cx="7098135" cy="323165"/>
          </a:xfrm>
          <a:prstGeom prst="rect">
            <a:avLst/>
          </a:prstGeom>
          <a:noFill/>
        </p:spPr>
        <p:txBody>
          <a:bodyPr wrap="square" lIns="0" tIns="0" rIns="0" bIns="0" anchor="t" anchorCtr="0">
            <a:spAutoFit/>
          </a:bodyPr>
          <a:lstStyle/>
          <a:p>
            <a:pPr eaLnBrk="0" hangingPunct="0">
              <a:defRPr/>
            </a:pPr>
            <a:r>
              <a:rPr lang="en-US" sz="700" dirty="0">
                <a:solidFill>
                  <a:srgbClr val="979D9D"/>
                </a:solidFill>
                <a:ea typeface="Arial Unicode MS" pitchFamily="34" charset="-128"/>
                <a:cs typeface="Arial Unicode MS" pitchFamily="34" charset="-128"/>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87083270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5582"/>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15534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592195"/>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066962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6614887"/>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303883"/>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51740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6793024"/>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292874"/>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273EB3B-0AE2-7A48-BF35-D1CF1DB27874}"/>
              </a:ext>
            </a:extLst>
          </p:cNvPr>
          <p:cNvSpPr/>
          <p:nvPr/>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3" name="Title 5">
            <a:extLst>
              <a:ext uri="{FF2B5EF4-FFF2-40B4-BE49-F238E27FC236}">
                <a16:creationId xmlns=""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 xmlns:a16="http://schemas.microsoft.com/office/drawing/2014/main" id="{D3C73678-BC25-BB4A-A678-83DD136C7174}"/>
              </a:ext>
            </a:extLst>
          </p:cNvPr>
          <p:cNvSpPr/>
          <p:nvPr/>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Tree>
    <p:extLst>
      <p:ext uri="{BB962C8B-B14F-4D97-AF65-F5344CB8AC3E}">
        <p14:creationId xmlns:p14="http://schemas.microsoft.com/office/powerpoint/2010/main" val="1857364264"/>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8367EBE-ACE4-6A4A-8194-81828A72B691}"/>
              </a:ext>
            </a:extLst>
          </p:cNvPr>
          <p:cNvSpPr/>
          <p:nvPr/>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6" name="Rectangle 5">
            <a:extLst>
              <a:ext uri="{FF2B5EF4-FFF2-40B4-BE49-F238E27FC236}">
                <a16:creationId xmlns="" xmlns:a16="http://schemas.microsoft.com/office/drawing/2014/main" id="{433B9AE8-D471-4240-AAF9-7F4A822FF5B3}"/>
              </a:ext>
            </a:extLst>
          </p:cNvPr>
          <p:cNvSpPr/>
          <p:nvPr/>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7"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391296214"/>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 name="Rectangle 1"/>
          <p:cNvSpPr>
            <a:spLocks noChangeAspect="1"/>
          </p:cNvSpPr>
          <p:nvPr/>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673867297"/>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 name="Rectangle 1"/>
          <p:cNvSpPr>
            <a:spLocks noChangeAspect="1"/>
          </p:cNvSpPr>
          <p:nvPr/>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736306653"/>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6" name="Rectangle 15"/>
          <p:cNvSpPr>
            <a:spLocks noChangeAspect="1"/>
          </p:cNvSpPr>
          <p:nvPr/>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Tree>
    <p:extLst>
      <p:ext uri="{BB962C8B-B14F-4D97-AF65-F5344CB8AC3E}">
        <p14:creationId xmlns:p14="http://schemas.microsoft.com/office/powerpoint/2010/main" val="1818446463"/>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6" name="Rectangle 15"/>
          <p:cNvSpPr>
            <a:spLocks noChangeAspect="1"/>
          </p:cNvSpPr>
          <p:nvPr/>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34560191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image" Target="../media/image7.png"/><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theme" Target="../theme/theme6.xml"/><Relationship Id="rId3" Type="http://schemas.openxmlformats.org/officeDocument/2006/relationships/slideLayout" Target="../slideLayouts/slideLayout83.xml"/><Relationship Id="rId21" Type="http://schemas.openxmlformats.org/officeDocument/2006/relationships/image" Target="../media/image1.pn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tags" Target="../tags/tag1.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image" Target="../media/image8.emf"/><Relationship Id="rId10" Type="http://schemas.openxmlformats.org/officeDocument/2006/relationships/slideLayout" Target="../slideLayouts/slideLayout90.xml"/><Relationship Id="rId19" Type="http://schemas.openxmlformats.org/officeDocument/2006/relationships/vmlDrawing" Target="../drawings/vmlDrawing1.v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a:t>
            </a:r>
            <a:r>
              <a:rPr lang="en-US" sz="700" b="0" kern="1200" dirty="0" smtClean="0">
                <a:solidFill>
                  <a:srgbClr val="979D9D"/>
                </a:solidFill>
                <a:latin typeface="+mn-lt"/>
                <a:ea typeface="+mn-ea"/>
                <a:cs typeface="+mn-cs"/>
              </a:rPr>
              <a:t>2019 </a:t>
            </a:r>
            <a:r>
              <a:rPr lang="en-US" sz="700" b="0" kern="1200" dirty="0">
                <a:solidFill>
                  <a:srgbClr val="979D9D"/>
                </a:solidFill>
                <a:latin typeface="+mn-lt"/>
                <a:ea typeface="+mn-ea"/>
                <a:cs typeface="+mn-cs"/>
              </a:rPr>
              <a:t>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tabLst>
                <a:tab pos="228600" algn="l"/>
              </a:tabLst>
            </a:pPr>
            <a:fld id="{1CE9EA8B-DBE7-492B-893F-AD13AC039ED7}" type="slidenum">
              <a:rPr lang="en-US" sz="700" smtClean="0">
                <a:solidFill>
                  <a:srgbClr val="6E7878"/>
                </a:solidFill>
              </a:rPr>
              <a:pPr marL="228600" indent="-228600">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indent="-228600">
              <a:tabLst>
                <a:tab pos="228600" algn="l"/>
              </a:tabLst>
              <a:defRPr/>
            </a:pPr>
            <a:fld id="{C8715055-8345-8347-8008-CD9D51621ED9}" type="slidenum">
              <a:rPr lang="en-US" sz="1000" smtClean="0">
                <a:solidFill>
                  <a:srgbClr val="000000"/>
                </a:solidFill>
              </a:rPr>
              <a:pPr marL="228600" indent="-228600">
                <a:tabLst>
                  <a:tab pos="228600" algn="l"/>
                </a:tabLst>
                <a:defRPr/>
              </a:pPr>
              <a:t>‹#›</a:t>
            </a:fld>
            <a:r>
              <a:rPr lang="en-US" sz="700" dirty="0">
                <a:solidFill>
                  <a:srgbClr val="000000"/>
                </a:solidFill>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indent="-228600">
              <a:tabLst>
                <a:tab pos="228600" algn="l"/>
              </a:tabLst>
              <a:defRPr/>
            </a:pPr>
            <a:r>
              <a:rPr lang="en-US" sz="700" b="1" dirty="0">
                <a:solidFill>
                  <a:srgbClr val="000000"/>
                </a:solidFill>
              </a:rPr>
              <a:t>INTERNAL or RESTRICTED</a:t>
            </a:r>
          </a:p>
        </p:txBody>
      </p:sp>
    </p:spTree>
    <p:extLst>
      <p:ext uri="{BB962C8B-B14F-4D97-AF65-F5344CB8AC3E}">
        <p14:creationId xmlns:p14="http://schemas.microsoft.com/office/powerpoint/2010/main" val="2778910244"/>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p:nvSpPr>
        <p:spPr>
          <a:xfrm>
            <a:off x="457201" y="6335373"/>
            <a:ext cx="7869114" cy="215444"/>
          </a:xfrm>
          <a:prstGeom prst="rect">
            <a:avLst/>
          </a:prstGeom>
          <a:noFill/>
        </p:spPr>
        <p:txBody>
          <a:bodyPr wrap="square" lIns="0" tIns="0" rIns="0" bIns="0" rtlCol="0" anchor="b" anchorCtr="0">
            <a:spAutoFit/>
          </a:bodyPr>
          <a:lstStyle/>
          <a:p>
            <a:pPr marL="228600" indent="-228600">
              <a:tabLst>
                <a:tab pos="228600" algn="l"/>
              </a:tabLst>
            </a:pPr>
            <a:fld id="{1CE9EA8B-DBE7-492B-893F-AD13AC039ED7}" type="slidenum">
              <a:rPr lang="en-US" sz="700" smtClean="0">
                <a:solidFill>
                  <a:srgbClr val="6E7878"/>
                </a:solidFill>
              </a:rPr>
              <a:pPr marL="228600" indent="-228600">
                <a:tabLst>
                  <a:tab pos="228600" algn="l"/>
                </a:tabLst>
              </a:pPr>
              <a:t>‹#›</a:t>
            </a:fld>
            <a:r>
              <a:rPr lang="en-US" sz="700" dirty="0">
                <a:solidFill>
                  <a:srgbClr val="6E7878"/>
                </a:solidFill>
              </a:rPr>
              <a:t>	© 2018 Gartner, Inc. and/or its affiliates. All rights reserved. Gartner is a registered trademark of Gartner, Inc. and its affiliates. Version 8.2  Last updated 29 June 2018</a:t>
            </a:r>
          </a:p>
          <a:p>
            <a:pPr>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p:nvSpPr>
        <p:spPr>
          <a:xfrm>
            <a:off x="457201" y="6439286"/>
            <a:ext cx="7306732" cy="107722"/>
          </a:xfrm>
          <a:prstGeom prst="rect">
            <a:avLst/>
          </a:prstGeom>
          <a:noFill/>
        </p:spPr>
        <p:txBody>
          <a:bodyPr wrap="square" lIns="0" tIns="0" rIns="0" bIns="0" rtlCol="0" anchor="b" anchorCtr="0">
            <a:spAutoFit/>
          </a:bodyPr>
          <a:lstStyle/>
          <a:p>
            <a:pPr marL="228600" indent="-228600">
              <a:tabLst>
                <a:tab pos="228600" algn="l"/>
              </a:tabLst>
              <a:defRPr/>
            </a:pPr>
            <a:fld id="{1CE9EA8B-DBE7-492B-893F-AD13AC039ED7}" type="slidenum">
              <a:rPr lang="en-US" sz="700" smtClean="0">
                <a:solidFill>
                  <a:srgbClr val="979D9D"/>
                </a:solidFill>
              </a:rPr>
              <a:pPr marL="228600" indent="-228600">
                <a:tabLst>
                  <a:tab pos="228600" algn="l"/>
                </a:tabLst>
                <a:defRPr/>
              </a:pPr>
              <a:t>‹#›</a:t>
            </a:fld>
            <a:r>
              <a:rPr lang="en-US" sz="700" dirty="0">
                <a:solidFill>
                  <a:srgbClr val="979D9D"/>
                </a:solidFill>
              </a:rPr>
              <a:t>	© 2018 Gartner, Inc. and/or its affiliates. All rights reserved. Gartner is a registered trademark of Gartner, Inc. and its affiliates.</a:t>
            </a:r>
          </a:p>
        </p:txBody>
      </p:sp>
      <p:sp>
        <p:nvSpPr>
          <p:cNvPr id="8" name="TextBox 7"/>
          <p:cNvSpPr txBox="1"/>
          <p:nvPr/>
        </p:nvSpPr>
        <p:spPr>
          <a:xfrm>
            <a:off x="692741" y="6297997"/>
            <a:ext cx="2314812" cy="107722"/>
          </a:xfrm>
          <a:prstGeom prst="rect">
            <a:avLst/>
          </a:prstGeom>
          <a:noFill/>
        </p:spPr>
        <p:txBody>
          <a:bodyPr wrap="square" lIns="0" tIns="0" rIns="0" bIns="0" rtlCol="0" anchor="b" anchorCtr="0">
            <a:spAutoFit/>
          </a:bodyPr>
          <a:lstStyle/>
          <a:p>
            <a:pPr marL="228600" indent="-228600">
              <a:tabLst>
                <a:tab pos="228600" algn="l"/>
              </a:tabLst>
              <a:defRPr/>
            </a:pPr>
            <a:r>
              <a:rPr lang="en-US" sz="700" b="1" dirty="0">
                <a:solidFill>
                  <a:srgbClr val="979D9D"/>
                </a:solidFill>
              </a:rPr>
              <a:t>INTERNAL or RESTRICTED</a:t>
            </a:r>
          </a:p>
        </p:txBody>
      </p:sp>
      <p:graphicFrame>
        <p:nvGraphicFramePr>
          <p:cNvPr id="9" name="Object 8" hidden="1"/>
          <p:cNvGraphicFramePr>
            <a:graphicFrameLocks noChangeAspect="1"/>
          </p:cNvGraphicFramePr>
          <p:nvPr>
            <p:custDataLst>
              <p:tags r:id="rId2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93716107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p15:clr>
            <a:srgbClr val="5ACBF0"/>
          </p15:clr>
        </p15:guide>
        <p15:guide id="12" pos="3752">
          <p15:clr>
            <a:srgbClr val="5ACBF0"/>
          </p15:clr>
        </p15:guide>
        <p15:guide id="13" pos="3927">
          <p15:clr>
            <a:srgbClr val="5ACBF0"/>
          </p15:clr>
        </p15:guide>
        <p15:guide id="14" orient="horz" pos="3947">
          <p15:clr>
            <a:srgbClr val="5ACBF0"/>
          </p15:clr>
        </p15:guide>
        <p15:guide id="15" pos="2655">
          <p15:clr>
            <a:srgbClr val="A4A3A4"/>
          </p15:clr>
        </p15:guide>
        <p15:guide id="16" pos="502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xml"/><Relationship Id="rId1" Type="http://schemas.openxmlformats.org/officeDocument/2006/relationships/slideLayout" Target="../slideLayouts/slideLayout84.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smtClean="0"/>
              <a:t>Downloadable Figures</a:t>
            </a:r>
          </a:p>
          <a:p>
            <a:r>
              <a:rPr lang="en-US" dirty="0"/>
              <a:t>Kirk </a:t>
            </a:r>
            <a:r>
              <a:rPr lang="en-US" dirty="0" err="1"/>
              <a:t>Knoernschild</a:t>
            </a:r>
            <a:r>
              <a:rPr lang="en-US" dirty="0"/>
              <a:t>, Bill </a:t>
            </a:r>
            <a:r>
              <a:rPr lang="en-US" dirty="0" err="1"/>
              <a:t>Holz</a:t>
            </a:r>
            <a:endParaRPr lang="en-US" dirty="0"/>
          </a:p>
        </p:txBody>
      </p:sp>
      <p:sp>
        <p:nvSpPr>
          <p:cNvPr id="2" name="Title 1"/>
          <p:cNvSpPr>
            <a:spLocks noGrp="1"/>
          </p:cNvSpPr>
          <p:nvPr>
            <p:ph type="ctrTitle"/>
          </p:nvPr>
        </p:nvSpPr>
        <p:spPr/>
        <p:txBody>
          <a:bodyPr/>
          <a:lstStyle/>
          <a:p>
            <a:r>
              <a:rPr lang="en-US" sz="3200" dirty="0"/>
              <a:t>From Fragile to Agile Software Architecture</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9</a:t>
            </a:r>
            <a:endParaRPr lang="en-US" sz="2800" dirty="0">
              <a:solidFill>
                <a:srgbClr val="FF0000"/>
              </a:solidFill>
            </a:endParaRPr>
          </a:p>
        </p:txBody>
      </p:sp>
      <p:grpSp>
        <p:nvGrpSpPr>
          <p:cNvPr id="7" name="Group 6"/>
          <p:cNvGrpSpPr/>
          <p:nvPr/>
        </p:nvGrpSpPr>
        <p:grpSpPr bwMode="gray">
          <a:xfrm>
            <a:off x="3145917" y="1161418"/>
            <a:ext cx="5899023" cy="3709521"/>
            <a:chOff x="3145917" y="1161418"/>
            <a:chExt cx="5899023" cy="3709521"/>
          </a:xfrm>
        </p:grpSpPr>
        <p:grpSp>
          <p:nvGrpSpPr>
            <p:cNvPr id="236" name="Group 235"/>
            <p:cNvGrpSpPr/>
            <p:nvPr/>
          </p:nvGrpSpPr>
          <p:grpSpPr bwMode="gray">
            <a:xfrm>
              <a:off x="3147060" y="1161418"/>
              <a:ext cx="5897880" cy="3709521"/>
              <a:chOff x="3147060" y="1248504"/>
              <a:chExt cx="5897880" cy="3709521"/>
            </a:xfrm>
          </p:grpSpPr>
          <p:sp>
            <p:nvSpPr>
              <p:cNvPr id="238" name="Rectangle 237"/>
              <p:cNvSpPr/>
              <p:nvPr/>
            </p:nvSpPr>
            <p:spPr bwMode="gray">
              <a:xfrm>
                <a:off x="3147060" y="1248504"/>
                <a:ext cx="5897880" cy="3709521"/>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39" name="TextBox 238"/>
              <p:cNvSpPr txBox="1"/>
              <p:nvPr/>
            </p:nvSpPr>
            <p:spPr bwMode="gray">
              <a:xfrm>
                <a:off x="3147060" y="4650248"/>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237" name="TextBox 236"/>
            <p:cNvSpPr txBox="1"/>
            <p:nvPr/>
          </p:nvSpPr>
          <p:spPr bwMode="gray">
            <a:xfrm>
              <a:off x="3145917"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Architecture All the Way Down</a:t>
              </a:r>
              <a:endParaRPr lang="en-US" sz="1200" dirty="0">
                <a:solidFill>
                  <a:srgbClr val="000000"/>
                </a:solidFill>
              </a:endParaRPr>
            </a:p>
          </p:txBody>
        </p:sp>
        <p:grpSp>
          <p:nvGrpSpPr>
            <p:cNvPr id="4" name="Group 3"/>
            <p:cNvGrpSpPr/>
            <p:nvPr/>
          </p:nvGrpSpPr>
          <p:grpSpPr bwMode="gray">
            <a:xfrm>
              <a:off x="3515530" y="1606002"/>
              <a:ext cx="5160940" cy="2881589"/>
              <a:chOff x="3515530" y="1606002"/>
              <a:chExt cx="5160940" cy="2881589"/>
            </a:xfrm>
          </p:grpSpPr>
          <p:sp>
            <p:nvSpPr>
              <p:cNvPr id="242" name="TextBox 241"/>
              <p:cNvSpPr txBox="1"/>
              <p:nvPr/>
            </p:nvSpPr>
            <p:spPr bwMode="gray">
              <a:xfrm>
                <a:off x="5720896" y="1606002"/>
                <a:ext cx="750204" cy="1661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Granularity</a:t>
                </a:r>
              </a:p>
            </p:txBody>
          </p:sp>
          <p:sp>
            <p:nvSpPr>
              <p:cNvPr id="243" name="Rectangle 242"/>
              <p:cNvSpPr/>
              <p:nvPr/>
            </p:nvSpPr>
            <p:spPr bwMode="gray">
              <a:xfrm>
                <a:off x="3515530" y="1937671"/>
                <a:ext cx="5160936" cy="65050"/>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44" name="Rectangle 243"/>
              <p:cNvSpPr/>
              <p:nvPr/>
            </p:nvSpPr>
            <p:spPr bwMode="gray">
              <a:xfrm>
                <a:off x="3515532" y="2033244"/>
                <a:ext cx="5160938" cy="2454347"/>
              </a:xfrm>
              <a:prstGeom prst="rect">
                <a:avLst/>
              </a:prstGeom>
              <a:solidFill>
                <a:srgbClr val="F4F4F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45" name="TextBox 244"/>
              <p:cNvSpPr txBox="1"/>
              <p:nvPr/>
            </p:nvSpPr>
            <p:spPr bwMode="gray">
              <a:xfrm>
                <a:off x="5328489" y="2242392"/>
                <a:ext cx="519373" cy="1384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b="1" kern="0" dirty="0" smtClean="0">
                    <a:solidFill>
                      <a:srgbClr val="000000"/>
                    </a:solidFill>
                    <a:ea typeface="Arial Unicode MS" pitchFamily="34" charset="-128"/>
                    <a:cs typeface="Arial Unicode MS" pitchFamily="34" charset="-128"/>
                  </a:rPr>
                  <a:t>Modules</a:t>
                </a:r>
              </a:p>
            </p:txBody>
          </p:sp>
          <p:sp>
            <p:nvSpPr>
              <p:cNvPr id="304" name="Rectangle 303"/>
              <p:cNvSpPr/>
              <p:nvPr/>
            </p:nvSpPr>
            <p:spPr bwMode="gray">
              <a:xfrm>
                <a:off x="4936480" y="2478565"/>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5" name="Rectangle 304"/>
              <p:cNvSpPr/>
              <p:nvPr/>
            </p:nvSpPr>
            <p:spPr bwMode="gray">
              <a:xfrm>
                <a:off x="5628573" y="2478565"/>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6" name="Rectangle 305"/>
              <p:cNvSpPr/>
              <p:nvPr/>
            </p:nvSpPr>
            <p:spPr bwMode="gray">
              <a:xfrm>
                <a:off x="4936480" y="3053626"/>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7" name="Rectangle 306"/>
              <p:cNvSpPr/>
              <p:nvPr/>
            </p:nvSpPr>
            <p:spPr bwMode="gray">
              <a:xfrm>
                <a:off x="5628573" y="3053626"/>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8" name="Rectangle 307"/>
              <p:cNvSpPr/>
              <p:nvPr/>
            </p:nvSpPr>
            <p:spPr bwMode="gray">
              <a:xfrm>
                <a:off x="4936480" y="3625041"/>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9" name="Rectangle 308"/>
              <p:cNvSpPr/>
              <p:nvPr/>
            </p:nvSpPr>
            <p:spPr bwMode="gray">
              <a:xfrm>
                <a:off x="5628573" y="3625041"/>
                <a:ext cx="611298" cy="498854"/>
              </a:xfrm>
              <a:prstGeom prst="rect">
                <a:avLst/>
              </a:prstGeom>
              <a:solidFill>
                <a:srgbClr val="6E7D9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47" name="TextBox 246"/>
              <p:cNvSpPr txBox="1"/>
              <p:nvPr/>
            </p:nvSpPr>
            <p:spPr bwMode="gray">
              <a:xfrm>
                <a:off x="3894287" y="2242392"/>
                <a:ext cx="522579" cy="1384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b="1" kern="0" dirty="0" smtClean="0">
                    <a:solidFill>
                      <a:srgbClr val="000000"/>
                    </a:solidFill>
                    <a:ea typeface="Arial Unicode MS" pitchFamily="34" charset="-128"/>
                    <a:cs typeface="Arial Unicode MS" pitchFamily="34" charset="-128"/>
                  </a:rPr>
                  <a:t>Services</a:t>
                </a:r>
              </a:p>
            </p:txBody>
          </p:sp>
          <p:sp>
            <p:nvSpPr>
              <p:cNvPr id="248" name="Rectangle 247"/>
              <p:cNvSpPr/>
              <p:nvPr/>
            </p:nvSpPr>
            <p:spPr bwMode="gray">
              <a:xfrm>
                <a:off x="3673141" y="2478565"/>
                <a:ext cx="964870" cy="1645330"/>
              </a:xfrm>
              <a:prstGeom prst="rect">
                <a:avLst/>
              </a:prstGeom>
              <a:solidFill>
                <a:srgbClr val="00285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49" name="TextBox 248"/>
              <p:cNvSpPr txBox="1"/>
              <p:nvPr/>
            </p:nvSpPr>
            <p:spPr bwMode="gray">
              <a:xfrm>
                <a:off x="6684063" y="2103892"/>
                <a:ext cx="779058" cy="2769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b="1" kern="0" dirty="0" smtClean="0">
                    <a:solidFill>
                      <a:srgbClr val="000000"/>
                    </a:solidFill>
                    <a:ea typeface="Arial Unicode MS" pitchFamily="34" charset="-128"/>
                    <a:cs typeface="Arial Unicode MS" pitchFamily="34" charset="-128"/>
                  </a:rPr>
                  <a:t>Packages/</a:t>
                </a:r>
                <a:br>
                  <a:rPr lang="en-US" sz="1000" b="1" kern="0" dirty="0" smtClean="0">
                    <a:solidFill>
                      <a:srgbClr val="000000"/>
                    </a:solidFill>
                    <a:ea typeface="Arial Unicode MS" pitchFamily="34" charset="-128"/>
                    <a:cs typeface="Arial Unicode MS" pitchFamily="34" charset="-128"/>
                  </a:rPr>
                </a:br>
                <a:r>
                  <a:rPr lang="en-US" sz="1000" b="1" kern="0" dirty="0" smtClean="0">
                    <a:solidFill>
                      <a:srgbClr val="000000"/>
                    </a:solidFill>
                    <a:ea typeface="Arial Unicode MS" pitchFamily="34" charset="-128"/>
                    <a:cs typeface="Arial Unicode MS" pitchFamily="34" charset="-128"/>
                  </a:rPr>
                  <a:t>Namespaces</a:t>
                </a:r>
              </a:p>
            </p:txBody>
          </p:sp>
          <p:grpSp>
            <p:nvGrpSpPr>
              <p:cNvPr id="289" name="Group 288"/>
              <p:cNvGrpSpPr/>
              <p:nvPr/>
            </p:nvGrpSpPr>
            <p:grpSpPr bwMode="gray">
              <a:xfrm>
                <a:off x="6767222" y="2478562"/>
                <a:ext cx="611297" cy="498855"/>
                <a:chOff x="2560689" y="2438401"/>
                <a:chExt cx="549482" cy="549482"/>
              </a:xfrm>
              <a:solidFill>
                <a:srgbClr val="9AACC7"/>
              </a:solidFill>
            </p:grpSpPr>
            <p:sp>
              <p:nvSpPr>
                <p:cNvPr id="300" name="Rectangle 299"/>
                <p:cNvSpPr/>
                <p:nvPr/>
              </p:nvSpPr>
              <p:spPr bwMode="gray">
                <a:xfrm>
                  <a:off x="2560689"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1" name="Rectangle 300"/>
                <p:cNvSpPr/>
                <p:nvPr/>
              </p:nvSpPr>
              <p:spPr bwMode="gray">
                <a:xfrm>
                  <a:off x="2858017"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2" name="Rectangle 301"/>
                <p:cNvSpPr/>
                <p:nvPr/>
              </p:nvSpPr>
              <p:spPr bwMode="gray">
                <a:xfrm>
                  <a:off x="2560689"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303" name="Rectangle 302"/>
                <p:cNvSpPr/>
                <p:nvPr/>
              </p:nvSpPr>
              <p:spPr bwMode="gray">
                <a:xfrm>
                  <a:off x="2858017"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grpSp>
          <p:grpSp>
            <p:nvGrpSpPr>
              <p:cNvPr id="290" name="Group 289"/>
              <p:cNvGrpSpPr/>
              <p:nvPr/>
            </p:nvGrpSpPr>
            <p:grpSpPr bwMode="gray">
              <a:xfrm>
                <a:off x="6767222" y="3053625"/>
                <a:ext cx="611297" cy="498855"/>
                <a:chOff x="2560689" y="2438401"/>
                <a:chExt cx="549482" cy="549482"/>
              </a:xfrm>
              <a:solidFill>
                <a:srgbClr val="9AACC7"/>
              </a:solidFill>
            </p:grpSpPr>
            <p:sp>
              <p:nvSpPr>
                <p:cNvPr id="296" name="Rectangle 295"/>
                <p:cNvSpPr/>
                <p:nvPr/>
              </p:nvSpPr>
              <p:spPr bwMode="gray">
                <a:xfrm>
                  <a:off x="2560689"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7" name="Rectangle 296"/>
                <p:cNvSpPr/>
                <p:nvPr/>
              </p:nvSpPr>
              <p:spPr bwMode="gray">
                <a:xfrm>
                  <a:off x="2858017"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8" name="Rectangle 297"/>
                <p:cNvSpPr/>
                <p:nvPr/>
              </p:nvSpPr>
              <p:spPr bwMode="gray">
                <a:xfrm>
                  <a:off x="2560689"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9" name="Rectangle 298"/>
                <p:cNvSpPr/>
                <p:nvPr/>
              </p:nvSpPr>
              <p:spPr bwMode="gray">
                <a:xfrm>
                  <a:off x="2858017"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grpSp>
          <p:grpSp>
            <p:nvGrpSpPr>
              <p:cNvPr id="291" name="Group 290"/>
              <p:cNvGrpSpPr/>
              <p:nvPr/>
            </p:nvGrpSpPr>
            <p:grpSpPr bwMode="gray">
              <a:xfrm>
                <a:off x="6767222" y="3625041"/>
                <a:ext cx="611297" cy="498855"/>
                <a:chOff x="2560689" y="2438401"/>
                <a:chExt cx="549482" cy="549482"/>
              </a:xfrm>
              <a:solidFill>
                <a:srgbClr val="9AACC7"/>
              </a:solidFill>
            </p:grpSpPr>
            <p:sp>
              <p:nvSpPr>
                <p:cNvPr id="292" name="Rectangle 291"/>
                <p:cNvSpPr/>
                <p:nvPr/>
              </p:nvSpPr>
              <p:spPr bwMode="gray">
                <a:xfrm>
                  <a:off x="2560689"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3" name="Rectangle 292"/>
                <p:cNvSpPr/>
                <p:nvPr/>
              </p:nvSpPr>
              <p:spPr bwMode="gray">
                <a:xfrm>
                  <a:off x="2858017" y="2438401"/>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4" name="Rectangle 293"/>
                <p:cNvSpPr/>
                <p:nvPr/>
              </p:nvSpPr>
              <p:spPr bwMode="gray">
                <a:xfrm>
                  <a:off x="2560689"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95" name="Rectangle 294"/>
                <p:cNvSpPr/>
                <p:nvPr/>
              </p:nvSpPr>
              <p:spPr bwMode="gray">
                <a:xfrm>
                  <a:off x="2858017" y="2735729"/>
                  <a:ext cx="252154" cy="252154"/>
                </a:xfrm>
                <a:prstGeom prst="rect">
                  <a:avLst/>
                </a:pr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grpSp>
          <p:sp>
            <p:nvSpPr>
              <p:cNvPr id="251" name="TextBox 250"/>
              <p:cNvSpPr txBox="1"/>
              <p:nvPr/>
            </p:nvSpPr>
            <p:spPr bwMode="gray">
              <a:xfrm>
                <a:off x="7992525" y="2242392"/>
                <a:ext cx="480901" cy="1384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b="1" kern="0" dirty="0" smtClean="0">
                    <a:solidFill>
                      <a:srgbClr val="000000"/>
                    </a:solidFill>
                    <a:ea typeface="Arial Unicode MS" pitchFamily="34" charset="-128"/>
                    <a:cs typeface="Arial Unicode MS" pitchFamily="34" charset="-128"/>
                  </a:rPr>
                  <a:t>Classes</a:t>
                </a:r>
              </a:p>
            </p:txBody>
          </p:sp>
          <p:grpSp>
            <p:nvGrpSpPr>
              <p:cNvPr id="3" name="Group 2"/>
              <p:cNvGrpSpPr/>
              <p:nvPr/>
            </p:nvGrpSpPr>
            <p:grpSpPr bwMode="gray">
              <a:xfrm>
                <a:off x="8093036" y="2478566"/>
                <a:ext cx="280521" cy="1645044"/>
                <a:chOff x="8093036" y="2478566"/>
                <a:chExt cx="280521" cy="1645044"/>
              </a:xfrm>
            </p:grpSpPr>
            <p:sp>
              <p:nvSpPr>
                <p:cNvPr id="285" name="Rectangle 284"/>
                <p:cNvSpPr/>
                <p:nvPr/>
              </p:nvSpPr>
              <p:spPr bwMode="gray">
                <a:xfrm>
                  <a:off x="8093036" y="2478566"/>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6" name="Rectangle 285"/>
                <p:cNvSpPr/>
                <p:nvPr/>
              </p:nvSpPr>
              <p:spPr bwMode="gray">
                <a:xfrm>
                  <a:off x="8244828" y="2478566"/>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7" name="Rectangle 286"/>
                <p:cNvSpPr/>
                <p:nvPr/>
              </p:nvSpPr>
              <p:spPr bwMode="gray">
                <a:xfrm>
                  <a:off x="8093036" y="260243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8" name="Rectangle 287"/>
                <p:cNvSpPr/>
                <p:nvPr/>
              </p:nvSpPr>
              <p:spPr bwMode="gray">
                <a:xfrm>
                  <a:off x="8244828" y="260243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1" name="Rectangle 280"/>
                <p:cNvSpPr/>
                <p:nvPr/>
              </p:nvSpPr>
              <p:spPr bwMode="gray">
                <a:xfrm>
                  <a:off x="8093036" y="274849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2" name="Rectangle 281"/>
                <p:cNvSpPr/>
                <p:nvPr/>
              </p:nvSpPr>
              <p:spPr bwMode="gray">
                <a:xfrm>
                  <a:off x="8244828" y="274849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3" name="Rectangle 282"/>
                <p:cNvSpPr/>
                <p:nvPr/>
              </p:nvSpPr>
              <p:spPr bwMode="gray">
                <a:xfrm>
                  <a:off x="8093036" y="287236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4" name="Rectangle 283"/>
                <p:cNvSpPr/>
                <p:nvPr/>
              </p:nvSpPr>
              <p:spPr bwMode="gray">
                <a:xfrm>
                  <a:off x="8244828" y="287236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7" name="Rectangle 276"/>
                <p:cNvSpPr/>
                <p:nvPr/>
              </p:nvSpPr>
              <p:spPr bwMode="gray">
                <a:xfrm>
                  <a:off x="8093036" y="3053626"/>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8" name="Rectangle 277"/>
                <p:cNvSpPr/>
                <p:nvPr/>
              </p:nvSpPr>
              <p:spPr bwMode="gray">
                <a:xfrm>
                  <a:off x="8244828" y="3053626"/>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9" name="Rectangle 278"/>
                <p:cNvSpPr/>
                <p:nvPr/>
              </p:nvSpPr>
              <p:spPr bwMode="gray">
                <a:xfrm>
                  <a:off x="8093036" y="317749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80" name="Rectangle 279"/>
                <p:cNvSpPr/>
                <p:nvPr/>
              </p:nvSpPr>
              <p:spPr bwMode="gray">
                <a:xfrm>
                  <a:off x="8244828" y="317749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3" name="Rectangle 272"/>
                <p:cNvSpPr/>
                <p:nvPr/>
              </p:nvSpPr>
              <p:spPr bwMode="gray">
                <a:xfrm>
                  <a:off x="8093036" y="332355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4" name="Rectangle 273"/>
                <p:cNvSpPr/>
                <p:nvPr/>
              </p:nvSpPr>
              <p:spPr bwMode="gray">
                <a:xfrm>
                  <a:off x="8244828" y="332355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5" name="Rectangle 274"/>
                <p:cNvSpPr/>
                <p:nvPr/>
              </p:nvSpPr>
              <p:spPr bwMode="gray">
                <a:xfrm>
                  <a:off x="8093036" y="344742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6" name="Rectangle 275"/>
                <p:cNvSpPr/>
                <p:nvPr/>
              </p:nvSpPr>
              <p:spPr bwMode="gray">
                <a:xfrm>
                  <a:off x="8244828" y="344742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69" name="Rectangle 268"/>
                <p:cNvSpPr/>
                <p:nvPr/>
              </p:nvSpPr>
              <p:spPr bwMode="gray">
                <a:xfrm>
                  <a:off x="8093036" y="362475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0" name="Rectangle 269"/>
                <p:cNvSpPr/>
                <p:nvPr/>
              </p:nvSpPr>
              <p:spPr bwMode="gray">
                <a:xfrm>
                  <a:off x="8244828" y="3624757"/>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1" name="Rectangle 270"/>
                <p:cNvSpPr/>
                <p:nvPr/>
              </p:nvSpPr>
              <p:spPr bwMode="gray">
                <a:xfrm>
                  <a:off x="8093036" y="374862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72" name="Rectangle 271"/>
                <p:cNvSpPr/>
                <p:nvPr/>
              </p:nvSpPr>
              <p:spPr bwMode="gray">
                <a:xfrm>
                  <a:off x="8244828" y="3748628"/>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65" name="Rectangle 264"/>
                <p:cNvSpPr/>
                <p:nvPr/>
              </p:nvSpPr>
              <p:spPr bwMode="gray">
                <a:xfrm>
                  <a:off x="8093036" y="389468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66" name="Rectangle 265"/>
                <p:cNvSpPr/>
                <p:nvPr/>
              </p:nvSpPr>
              <p:spPr bwMode="gray">
                <a:xfrm>
                  <a:off x="8244828" y="3894689"/>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67" name="Rectangle 266"/>
                <p:cNvSpPr/>
                <p:nvPr/>
              </p:nvSpPr>
              <p:spPr bwMode="gray">
                <a:xfrm>
                  <a:off x="8093036" y="4018560"/>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268" name="Rectangle 267"/>
                <p:cNvSpPr/>
                <p:nvPr/>
              </p:nvSpPr>
              <p:spPr bwMode="gray">
                <a:xfrm>
                  <a:off x="8244828" y="4018560"/>
                  <a:ext cx="128729" cy="105050"/>
                </a:xfrm>
                <a:prstGeom prst="rect">
                  <a:avLst/>
                </a:prstGeom>
                <a:solidFill>
                  <a:srgbClr val="355578"/>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grpSp>
          <p:cxnSp>
            <p:nvCxnSpPr>
              <p:cNvPr id="258" name="Straight Arrow Connector 257"/>
              <p:cNvCxnSpPr/>
              <p:nvPr/>
            </p:nvCxnSpPr>
            <p:spPr bwMode="gray">
              <a:xfrm>
                <a:off x="3673141" y="4237128"/>
                <a:ext cx="4786292" cy="0"/>
              </a:xfrm>
              <a:prstGeom prst="straightConnector1">
                <a:avLst/>
              </a:prstGeom>
              <a:solidFill>
                <a:srgbClr val="00529B"/>
              </a:solidFill>
              <a:ln w="12700" cap="flat" cmpd="sng" algn="ctr">
                <a:solidFill>
                  <a:srgbClr val="000000"/>
                </a:solidFill>
                <a:prstDash val="solid"/>
                <a:round/>
                <a:headEnd type="none" w="med" len="med"/>
                <a:tailEnd type="triangle"/>
              </a:ln>
              <a:effectLst/>
            </p:spPr>
          </p:cxnSp>
          <p:sp>
            <p:nvSpPr>
              <p:cNvPr id="259" name="TextBox 258"/>
              <p:cNvSpPr txBox="1"/>
              <p:nvPr/>
            </p:nvSpPr>
            <p:spPr bwMode="gray">
              <a:xfrm>
                <a:off x="5126502" y="4289944"/>
                <a:ext cx="1879571" cy="153887"/>
              </a:xfrm>
              <a:prstGeom prst="rect">
                <a:avLst/>
              </a:prstGeom>
              <a:noFill/>
            </p:spPr>
            <p:txBody>
              <a:bodyPr wrap="square" lIns="0" tIns="0" rIns="0" bIns="0" rtlCol="0">
                <a:spAutoFit/>
              </a:bodyPr>
              <a:lstStyle/>
              <a:p>
                <a:pPr algn="ctr" eaLnBrk="0" fontAlgn="base" hangingPunct="0">
                  <a:lnSpc>
                    <a:spcPct val="90000"/>
                  </a:lnSpc>
                  <a:spcBef>
                    <a:spcPct val="30000"/>
                  </a:spcBef>
                  <a:spcAft>
                    <a:spcPct val="10000"/>
                  </a:spcAft>
                  <a:defRPr/>
                </a:pPr>
                <a:r>
                  <a:rPr lang="en-US" sz="1000" b="1" kern="0" dirty="0" smtClean="0">
                    <a:solidFill>
                      <a:srgbClr val="000000"/>
                    </a:solidFill>
                    <a:ea typeface="Arial Unicode MS" pitchFamily="34" charset="-128"/>
                    <a:cs typeface="Arial Unicode MS" pitchFamily="34" charset="-128"/>
                  </a:rPr>
                  <a:t>Architecture All the Way Down</a:t>
                </a:r>
              </a:p>
            </p:txBody>
          </p:sp>
          <p:cxnSp>
            <p:nvCxnSpPr>
              <p:cNvPr id="260" name="Straight Connector 259"/>
              <p:cNvCxnSpPr/>
              <p:nvPr/>
            </p:nvCxnSpPr>
            <p:spPr bwMode="gray">
              <a:xfrm>
                <a:off x="4772838" y="2198384"/>
                <a:ext cx="0" cy="1925512"/>
              </a:xfrm>
              <a:prstGeom prst="line">
                <a:avLst/>
              </a:prstGeom>
              <a:solidFill>
                <a:srgbClr val="00529B"/>
              </a:solidFill>
              <a:ln w="6350" cap="flat" cmpd="sng" algn="ctr">
                <a:solidFill>
                  <a:srgbClr val="979D9D"/>
                </a:solidFill>
                <a:prstDash val="solid"/>
                <a:round/>
                <a:headEnd type="none" w="med" len="med"/>
                <a:tailEnd type="none" w="lg" len="lg"/>
              </a:ln>
              <a:effectLst/>
            </p:spPr>
          </p:cxnSp>
          <p:cxnSp>
            <p:nvCxnSpPr>
              <p:cNvPr id="261" name="Straight Connector 260"/>
              <p:cNvCxnSpPr/>
              <p:nvPr/>
            </p:nvCxnSpPr>
            <p:spPr bwMode="gray">
              <a:xfrm>
                <a:off x="6403513" y="2198384"/>
                <a:ext cx="0" cy="1925512"/>
              </a:xfrm>
              <a:prstGeom prst="line">
                <a:avLst/>
              </a:prstGeom>
              <a:solidFill>
                <a:srgbClr val="00529B"/>
              </a:solidFill>
              <a:ln w="6350" cap="flat" cmpd="sng" algn="ctr">
                <a:solidFill>
                  <a:srgbClr val="979D9D"/>
                </a:solidFill>
                <a:prstDash val="solid"/>
                <a:round/>
                <a:headEnd type="none" w="med" len="med"/>
                <a:tailEnd type="none" w="lg" len="lg"/>
              </a:ln>
              <a:effectLst/>
            </p:spPr>
          </p:cxnSp>
          <p:sp>
            <p:nvSpPr>
              <p:cNvPr id="262" name="TextBox 261"/>
              <p:cNvSpPr txBox="1"/>
              <p:nvPr/>
            </p:nvSpPr>
            <p:spPr bwMode="gray">
              <a:xfrm>
                <a:off x="8276692" y="1755913"/>
                <a:ext cx="275718" cy="15234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100" kern="0" dirty="0" smtClean="0">
                    <a:solidFill>
                      <a:srgbClr val="000000"/>
                    </a:solidFill>
                    <a:ea typeface="Arial Unicode MS" pitchFamily="34" charset="-128"/>
                    <a:cs typeface="Arial Unicode MS" pitchFamily="34" charset="-128"/>
                  </a:rPr>
                  <a:t>Fine</a:t>
                </a:r>
                <a:endParaRPr lang="en-US" sz="1200" kern="0" dirty="0" smtClean="0">
                  <a:solidFill>
                    <a:srgbClr val="000000"/>
                  </a:solidFill>
                  <a:ea typeface="Arial Unicode MS" pitchFamily="34" charset="-128"/>
                  <a:cs typeface="Arial Unicode MS" pitchFamily="34" charset="-128"/>
                </a:endParaRPr>
              </a:p>
            </p:txBody>
          </p:sp>
          <p:sp>
            <p:nvSpPr>
              <p:cNvPr id="263" name="TextBox 262"/>
              <p:cNvSpPr txBox="1"/>
              <p:nvPr/>
            </p:nvSpPr>
            <p:spPr bwMode="gray">
              <a:xfrm>
                <a:off x="3680442" y="1755913"/>
                <a:ext cx="455253" cy="15234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100" kern="0" dirty="0" smtClean="0">
                    <a:solidFill>
                      <a:srgbClr val="000000"/>
                    </a:solidFill>
                    <a:ea typeface="Arial Unicode MS" pitchFamily="34" charset="-128"/>
                    <a:cs typeface="Arial Unicode MS" pitchFamily="34" charset="-128"/>
                  </a:rPr>
                  <a:t>Coarse</a:t>
                </a:r>
                <a:endParaRPr lang="en-US" sz="1200" kern="0" dirty="0" smtClean="0">
                  <a:solidFill>
                    <a:srgbClr val="000000"/>
                  </a:solidFill>
                  <a:ea typeface="Arial Unicode MS" pitchFamily="34" charset="-128"/>
                  <a:cs typeface="Arial Unicode MS" pitchFamily="34" charset="-128"/>
                </a:endParaRPr>
              </a:p>
            </p:txBody>
          </p:sp>
          <p:cxnSp>
            <p:nvCxnSpPr>
              <p:cNvPr id="264" name="Straight Connector 263"/>
              <p:cNvCxnSpPr/>
              <p:nvPr/>
            </p:nvCxnSpPr>
            <p:spPr bwMode="gray">
              <a:xfrm>
                <a:off x="7774444" y="2198384"/>
                <a:ext cx="0" cy="1925512"/>
              </a:xfrm>
              <a:prstGeom prst="line">
                <a:avLst/>
              </a:prstGeom>
              <a:solidFill>
                <a:srgbClr val="00529B"/>
              </a:solidFill>
              <a:ln w="6350" cap="flat" cmpd="sng" algn="ctr">
                <a:solidFill>
                  <a:srgbClr val="979D9D"/>
                </a:solidFill>
                <a:prstDash val="solid"/>
                <a:round/>
                <a:headEnd type="none" w="med" len="med"/>
                <a:tailEnd type="none" w="lg" len="lg"/>
              </a:ln>
              <a:effectLst/>
            </p:spPr>
          </p:cxnSp>
        </p:grpSp>
      </p:grpSp>
    </p:spTree>
    <p:extLst>
      <p:ext uri="{BB962C8B-B14F-4D97-AF65-F5344CB8AC3E}">
        <p14:creationId xmlns:p14="http://schemas.microsoft.com/office/powerpoint/2010/main" val="1867577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10</a:t>
            </a:r>
            <a:endParaRPr lang="en-US" sz="2800" dirty="0">
              <a:solidFill>
                <a:srgbClr val="FF0000"/>
              </a:solidFill>
            </a:endParaRPr>
          </a:p>
        </p:txBody>
      </p:sp>
      <p:grpSp>
        <p:nvGrpSpPr>
          <p:cNvPr id="20" name="Group 19"/>
          <p:cNvGrpSpPr/>
          <p:nvPr/>
        </p:nvGrpSpPr>
        <p:grpSpPr bwMode="gray">
          <a:xfrm>
            <a:off x="3145917" y="1161418"/>
            <a:ext cx="5899023" cy="2413612"/>
            <a:chOff x="3145917" y="1161418"/>
            <a:chExt cx="5899023" cy="2413612"/>
          </a:xfrm>
        </p:grpSpPr>
        <p:grpSp>
          <p:nvGrpSpPr>
            <p:cNvPr id="19" name="Group 18"/>
            <p:cNvGrpSpPr/>
            <p:nvPr/>
          </p:nvGrpSpPr>
          <p:grpSpPr bwMode="gray">
            <a:xfrm>
              <a:off x="3145917" y="1161418"/>
              <a:ext cx="5899023" cy="2413612"/>
              <a:chOff x="3145917" y="1161418"/>
              <a:chExt cx="5899023" cy="2413612"/>
            </a:xfrm>
          </p:grpSpPr>
          <p:sp>
            <p:nvSpPr>
              <p:cNvPr id="238" name="Rectangle 237"/>
              <p:cNvSpPr/>
              <p:nvPr/>
            </p:nvSpPr>
            <p:spPr bwMode="gray">
              <a:xfrm>
                <a:off x="3147060" y="1161419"/>
                <a:ext cx="5897880" cy="2413611"/>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39" name="TextBox 238"/>
              <p:cNvSpPr txBox="1"/>
              <p:nvPr/>
            </p:nvSpPr>
            <p:spPr bwMode="gray">
              <a:xfrm>
                <a:off x="3147060" y="3267253"/>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sp>
            <p:nvSpPr>
              <p:cNvPr id="237" name="TextBox 236"/>
              <p:cNvSpPr txBox="1"/>
              <p:nvPr/>
            </p:nvSpPr>
            <p:spPr bwMode="gray">
              <a:xfrm>
                <a:off x="3145917"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Views of a System</a:t>
                </a:r>
                <a:endParaRPr lang="en-US" sz="1200" dirty="0">
                  <a:solidFill>
                    <a:srgbClr val="000000"/>
                  </a:solidFill>
                </a:endParaRPr>
              </a:p>
            </p:txBody>
          </p:sp>
        </p:grpSp>
        <p:grpSp>
          <p:nvGrpSpPr>
            <p:cNvPr id="18" name="Group 17"/>
            <p:cNvGrpSpPr/>
            <p:nvPr/>
          </p:nvGrpSpPr>
          <p:grpSpPr bwMode="gray">
            <a:xfrm>
              <a:off x="3238500" y="1615414"/>
              <a:ext cx="5715000" cy="1642137"/>
              <a:chOff x="3238500" y="1615414"/>
              <a:chExt cx="5715000" cy="1642137"/>
            </a:xfrm>
          </p:grpSpPr>
          <p:grpSp>
            <p:nvGrpSpPr>
              <p:cNvPr id="8" name="Group 7"/>
              <p:cNvGrpSpPr/>
              <p:nvPr/>
            </p:nvGrpSpPr>
            <p:grpSpPr bwMode="gray">
              <a:xfrm>
                <a:off x="4950021" y="1934206"/>
                <a:ext cx="1804991" cy="958948"/>
                <a:chOff x="4950021" y="2064775"/>
                <a:chExt cx="1804991" cy="958948"/>
              </a:xfrm>
            </p:grpSpPr>
            <p:sp>
              <p:nvSpPr>
                <p:cNvPr id="524" name="Rectangle 523"/>
                <p:cNvSpPr/>
                <p:nvPr/>
              </p:nvSpPr>
              <p:spPr bwMode="gray">
                <a:xfrm>
                  <a:off x="6134533" y="2064775"/>
                  <a:ext cx="242615" cy="175455"/>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0" name="Rectangle 549"/>
                <p:cNvSpPr/>
                <p:nvPr/>
              </p:nvSpPr>
              <p:spPr bwMode="gray">
                <a:xfrm>
                  <a:off x="5524948" y="2068556"/>
                  <a:ext cx="574718" cy="316880"/>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1" name="Rectangle 550"/>
                <p:cNvSpPr/>
                <p:nvPr/>
              </p:nvSpPr>
              <p:spPr bwMode="gray">
                <a:xfrm>
                  <a:off x="6139481" y="2257625"/>
                  <a:ext cx="218355" cy="127812"/>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7" name="Rectangle 586"/>
                <p:cNvSpPr/>
                <p:nvPr/>
              </p:nvSpPr>
              <p:spPr bwMode="gray">
                <a:xfrm>
                  <a:off x="4950021" y="2427921"/>
                  <a:ext cx="224422" cy="431079"/>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8" name="Rectangle 587"/>
                <p:cNvSpPr/>
                <p:nvPr/>
              </p:nvSpPr>
              <p:spPr bwMode="gray">
                <a:xfrm>
                  <a:off x="5252503" y="2429668"/>
                  <a:ext cx="562088" cy="227640"/>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9" name="Rectangle 588"/>
                <p:cNvSpPr/>
                <p:nvPr/>
              </p:nvSpPr>
              <p:spPr bwMode="gray">
                <a:xfrm>
                  <a:off x="5262204" y="2693232"/>
                  <a:ext cx="240620" cy="175454"/>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0" name="Rectangle 589"/>
                <p:cNvSpPr/>
                <p:nvPr/>
              </p:nvSpPr>
              <p:spPr bwMode="gray">
                <a:xfrm>
                  <a:off x="5573180" y="2693232"/>
                  <a:ext cx="240620" cy="175454"/>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1" name="Rectangle 630"/>
                <p:cNvSpPr/>
                <p:nvPr/>
              </p:nvSpPr>
              <p:spPr bwMode="gray">
                <a:xfrm>
                  <a:off x="5855515" y="2502646"/>
                  <a:ext cx="412480" cy="305536"/>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2" name="Rectangle 631"/>
                <p:cNvSpPr/>
                <p:nvPr/>
              </p:nvSpPr>
              <p:spPr bwMode="gray">
                <a:xfrm>
                  <a:off x="6312235" y="2499624"/>
                  <a:ext cx="442776" cy="225369"/>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3" name="Rectangle 632"/>
                <p:cNvSpPr/>
                <p:nvPr/>
              </p:nvSpPr>
              <p:spPr bwMode="gray">
                <a:xfrm>
                  <a:off x="5863890" y="2838432"/>
                  <a:ext cx="218355" cy="185291"/>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4" name="Rectangle 633"/>
                <p:cNvSpPr/>
                <p:nvPr/>
              </p:nvSpPr>
              <p:spPr bwMode="gray">
                <a:xfrm>
                  <a:off x="6121279" y="2832381"/>
                  <a:ext cx="633733" cy="185291"/>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6" name="Group 5"/>
                <p:cNvGrpSpPr/>
                <p:nvPr/>
              </p:nvGrpSpPr>
              <p:grpSpPr bwMode="gray">
                <a:xfrm>
                  <a:off x="4968218" y="2078298"/>
                  <a:ext cx="1753692" cy="928376"/>
                  <a:chOff x="4968218" y="2078298"/>
                  <a:chExt cx="1753692" cy="928376"/>
                </a:xfrm>
                <a:solidFill>
                  <a:srgbClr val="6E7D9D"/>
                </a:solidFill>
              </p:grpSpPr>
              <p:sp>
                <p:nvSpPr>
                  <p:cNvPr id="519" name="Rectangle 518"/>
                  <p:cNvSpPr/>
                  <p:nvPr/>
                </p:nvSpPr>
                <p:spPr bwMode="gray">
                  <a:xfrm>
                    <a:off x="6243710" y="214107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0" name="Rectangle 519"/>
                  <p:cNvSpPr/>
                  <p:nvPr/>
                </p:nvSpPr>
                <p:spPr bwMode="gray">
                  <a:xfrm>
                    <a:off x="6158796" y="209266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1" name="Rectangle 520"/>
                  <p:cNvSpPr/>
                  <p:nvPr/>
                </p:nvSpPr>
                <p:spPr bwMode="gray">
                  <a:xfrm>
                    <a:off x="6310425" y="216527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2" name="Rectangle 521"/>
                  <p:cNvSpPr/>
                  <p:nvPr/>
                </p:nvSpPr>
                <p:spPr bwMode="gray">
                  <a:xfrm>
                    <a:off x="6183056" y="217737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3" name="Rectangle 522"/>
                  <p:cNvSpPr/>
                  <p:nvPr/>
                </p:nvSpPr>
                <p:spPr bwMode="gray">
                  <a:xfrm>
                    <a:off x="6255842" y="208056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5" name="Rectangle 524"/>
                  <p:cNvSpPr/>
                  <p:nvPr/>
                </p:nvSpPr>
                <p:spPr bwMode="gray">
                  <a:xfrm>
                    <a:off x="5958819" y="221896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6" name="Rectangle 525"/>
                  <p:cNvSpPr/>
                  <p:nvPr/>
                </p:nvSpPr>
                <p:spPr bwMode="gray">
                  <a:xfrm>
                    <a:off x="5873903" y="232181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7" name="Rectangle 526"/>
                  <p:cNvSpPr/>
                  <p:nvPr/>
                </p:nvSpPr>
                <p:spPr bwMode="gray">
                  <a:xfrm>
                    <a:off x="6025541" y="226736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8" name="Rectangle 527"/>
                  <p:cNvSpPr/>
                  <p:nvPr/>
                </p:nvSpPr>
                <p:spPr bwMode="gray">
                  <a:xfrm>
                    <a:off x="6013411" y="218871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29" name="Rectangle 528"/>
                  <p:cNvSpPr/>
                  <p:nvPr/>
                </p:nvSpPr>
                <p:spPr bwMode="gray">
                  <a:xfrm>
                    <a:off x="5967921" y="232181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0" name="Rectangle 529"/>
                  <p:cNvSpPr/>
                  <p:nvPr/>
                </p:nvSpPr>
                <p:spPr bwMode="gray">
                  <a:xfrm>
                    <a:off x="6022509" y="20979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1" name="Rectangle 530"/>
                  <p:cNvSpPr/>
                  <p:nvPr/>
                </p:nvSpPr>
                <p:spPr bwMode="gray">
                  <a:xfrm>
                    <a:off x="5895133" y="225526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2" name="Rectangle 531"/>
                  <p:cNvSpPr/>
                  <p:nvPr/>
                </p:nvSpPr>
                <p:spPr bwMode="gray">
                  <a:xfrm>
                    <a:off x="5961854" y="21342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3" name="Rectangle 532"/>
                  <p:cNvSpPr/>
                  <p:nvPr/>
                </p:nvSpPr>
                <p:spPr bwMode="gray">
                  <a:xfrm>
                    <a:off x="5916361" y="207829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4" name="Rectangle 533"/>
                  <p:cNvSpPr/>
                  <p:nvPr/>
                </p:nvSpPr>
                <p:spPr bwMode="gray">
                  <a:xfrm>
                    <a:off x="5895133" y="215846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5" name="Rectangle 534"/>
                  <p:cNvSpPr/>
                  <p:nvPr/>
                </p:nvSpPr>
                <p:spPr bwMode="gray">
                  <a:xfrm>
                    <a:off x="5773825" y="230971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6" name="Rectangle 535"/>
                  <p:cNvSpPr/>
                  <p:nvPr/>
                </p:nvSpPr>
                <p:spPr bwMode="gray">
                  <a:xfrm>
                    <a:off x="5852674" y="20979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7" name="Rectangle 536"/>
                  <p:cNvSpPr/>
                  <p:nvPr/>
                </p:nvSpPr>
                <p:spPr bwMode="gray">
                  <a:xfrm>
                    <a:off x="5810217" y="223711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8" name="Rectangle 537"/>
                  <p:cNvSpPr/>
                  <p:nvPr/>
                </p:nvSpPr>
                <p:spPr bwMode="gray">
                  <a:xfrm>
                    <a:off x="5710137" y="226131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39" name="Rectangle 538"/>
                  <p:cNvSpPr/>
                  <p:nvPr/>
                </p:nvSpPr>
                <p:spPr bwMode="gray">
                  <a:xfrm>
                    <a:off x="5670714" y="233391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0" name="Rectangle 539"/>
                  <p:cNvSpPr/>
                  <p:nvPr/>
                </p:nvSpPr>
                <p:spPr bwMode="gray">
                  <a:xfrm>
                    <a:off x="5795053" y="215241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1" name="Rectangle 540"/>
                  <p:cNvSpPr/>
                  <p:nvPr/>
                </p:nvSpPr>
                <p:spPr bwMode="gray">
                  <a:xfrm>
                    <a:off x="5567601" y="232786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2" name="Rectangle 541"/>
                  <p:cNvSpPr/>
                  <p:nvPr/>
                </p:nvSpPr>
                <p:spPr bwMode="gray">
                  <a:xfrm>
                    <a:off x="5731365" y="218266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3" name="Rectangle 542"/>
                  <p:cNvSpPr/>
                  <p:nvPr/>
                </p:nvSpPr>
                <p:spPr bwMode="gray">
                  <a:xfrm>
                    <a:off x="5773825" y="20858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4" name="Rectangle 543"/>
                  <p:cNvSpPr/>
                  <p:nvPr/>
                </p:nvSpPr>
                <p:spPr bwMode="gray">
                  <a:xfrm>
                    <a:off x="5561536" y="20979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5" name="Rectangle 544"/>
                  <p:cNvSpPr/>
                  <p:nvPr/>
                </p:nvSpPr>
                <p:spPr bwMode="gray">
                  <a:xfrm>
                    <a:off x="5561537" y="221896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6" name="Rectangle 545"/>
                  <p:cNvSpPr/>
                  <p:nvPr/>
                </p:nvSpPr>
                <p:spPr bwMode="gray">
                  <a:xfrm>
                    <a:off x="5628256" y="226131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7" name="Rectangle 546"/>
                  <p:cNvSpPr/>
                  <p:nvPr/>
                </p:nvSpPr>
                <p:spPr bwMode="gray">
                  <a:xfrm>
                    <a:off x="5688908" y="209796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8" name="Rectangle 547"/>
                  <p:cNvSpPr/>
                  <p:nvPr/>
                </p:nvSpPr>
                <p:spPr bwMode="gray">
                  <a:xfrm>
                    <a:off x="5625221" y="212216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49" name="Rectangle 548"/>
                  <p:cNvSpPr/>
                  <p:nvPr/>
                </p:nvSpPr>
                <p:spPr bwMode="gray">
                  <a:xfrm>
                    <a:off x="5646451" y="219476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2" name="Rectangle 551"/>
                  <p:cNvSpPr/>
                  <p:nvPr/>
                </p:nvSpPr>
                <p:spPr bwMode="gray">
                  <a:xfrm>
                    <a:off x="6292234" y="227417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3" name="Rectangle 552"/>
                  <p:cNvSpPr/>
                  <p:nvPr/>
                </p:nvSpPr>
                <p:spPr bwMode="gray">
                  <a:xfrm>
                    <a:off x="6164859" y="232258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4" name="Rectangle 553"/>
                  <p:cNvSpPr/>
                  <p:nvPr/>
                </p:nvSpPr>
                <p:spPr bwMode="gray">
                  <a:xfrm>
                    <a:off x="6249779" y="232863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5" name="Rectangle 554"/>
                  <p:cNvSpPr/>
                  <p:nvPr/>
                </p:nvSpPr>
                <p:spPr bwMode="gray">
                  <a:xfrm>
                    <a:off x="6213385" y="227417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6" name="Rectangle 555"/>
                  <p:cNvSpPr/>
                  <p:nvPr/>
                </p:nvSpPr>
                <p:spPr bwMode="gray">
                  <a:xfrm>
                    <a:off x="5276972" y="245540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7" name="Rectangle 556"/>
                  <p:cNvSpPr/>
                  <p:nvPr/>
                </p:nvSpPr>
                <p:spPr bwMode="gray">
                  <a:xfrm>
                    <a:off x="5335001" y="247960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8" name="Rectangle 557"/>
                  <p:cNvSpPr/>
                  <p:nvPr/>
                </p:nvSpPr>
                <p:spPr bwMode="gray">
                  <a:xfrm>
                    <a:off x="5645486" y="271281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59" name="Rectangle 558"/>
                  <p:cNvSpPr/>
                  <p:nvPr/>
                </p:nvSpPr>
                <p:spPr bwMode="gray">
                  <a:xfrm>
                    <a:off x="5669749" y="279751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0" name="Rectangle 559"/>
                  <p:cNvSpPr/>
                  <p:nvPr/>
                </p:nvSpPr>
                <p:spPr bwMode="gray">
                  <a:xfrm>
                    <a:off x="5736468" y="272491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1" name="Rectangle 560"/>
                  <p:cNvSpPr/>
                  <p:nvPr/>
                </p:nvSpPr>
                <p:spPr bwMode="gray">
                  <a:xfrm>
                    <a:off x="5603028" y="277331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2" name="Rectangle 561"/>
                  <p:cNvSpPr/>
                  <p:nvPr/>
                </p:nvSpPr>
                <p:spPr bwMode="gray">
                  <a:xfrm>
                    <a:off x="5757697" y="280961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3" name="Rectangle 562"/>
                  <p:cNvSpPr/>
                  <p:nvPr/>
                </p:nvSpPr>
                <p:spPr bwMode="gray">
                  <a:xfrm>
                    <a:off x="5428252" y="248150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4" name="Rectangle 563"/>
                  <p:cNvSpPr/>
                  <p:nvPr/>
                </p:nvSpPr>
                <p:spPr bwMode="gray">
                  <a:xfrm>
                    <a:off x="5491938" y="248301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5" name="Rectangle 564"/>
                  <p:cNvSpPr/>
                  <p:nvPr/>
                </p:nvSpPr>
                <p:spPr bwMode="gray">
                  <a:xfrm>
                    <a:off x="5570787" y="248301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6" name="Rectangle 565"/>
                  <p:cNvSpPr/>
                  <p:nvPr/>
                </p:nvSpPr>
                <p:spPr bwMode="gray">
                  <a:xfrm>
                    <a:off x="5698163" y="248301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7" name="Rectangle 566"/>
                  <p:cNvSpPr/>
                  <p:nvPr/>
                </p:nvSpPr>
                <p:spPr bwMode="gray">
                  <a:xfrm>
                    <a:off x="5443413" y="259191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8" name="Rectangle 567"/>
                  <p:cNvSpPr/>
                  <p:nvPr/>
                </p:nvSpPr>
                <p:spPr bwMode="gray">
                  <a:xfrm>
                    <a:off x="5522262" y="256771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69" name="Rectangle 568"/>
                  <p:cNvSpPr/>
                  <p:nvPr/>
                </p:nvSpPr>
                <p:spPr bwMode="gray">
                  <a:xfrm>
                    <a:off x="5619311" y="259191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0" name="Rectangle 569"/>
                  <p:cNvSpPr/>
                  <p:nvPr/>
                </p:nvSpPr>
                <p:spPr bwMode="gray">
                  <a:xfrm>
                    <a:off x="5679965" y="257981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1" name="Rectangle 570"/>
                  <p:cNvSpPr/>
                  <p:nvPr/>
                </p:nvSpPr>
                <p:spPr bwMode="gray">
                  <a:xfrm>
                    <a:off x="5749718" y="254351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2" name="Rectangle 571"/>
                  <p:cNvSpPr/>
                  <p:nvPr/>
                </p:nvSpPr>
                <p:spPr bwMode="gray">
                  <a:xfrm>
                    <a:off x="5415996" y="279146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3" name="Rectangle 572"/>
                  <p:cNvSpPr/>
                  <p:nvPr/>
                </p:nvSpPr>
                <p:spPr bwMode="gray">
                  <a:xfrm>
                    <a:off x="5294688" y="280205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4" name="Rectangle 573"/>
                  <p:cNvSpPr/>
                  <p:nvPr/>
                </p:nvSpPr>
                <p:spPr bwMode="gray">
                  <a:xfrm>
                    <a:off x="5291657" y="272339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5" name="Rectangle 574"/>
                  <p:cNvSpPr/>
                  <p:nvPr/>
                </p:nvSpPr>
                <p:spPr bwMode="gray">
                  <a:xfrm>
                    <a:off x="5355343" y="274760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6" name="Rectangle 575"/>
                  <p:cNvSpPr/>
                  <p:nvPr/>
                </p:nvSpPr>
                <p:spPr bwMode="gray">
                  <a:xfrm>
                    <a:off x="5428129" y="272037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7" name="Rectangle 576"/>
                  <p:cNvSpPr/>
                  <p:nvPr/>
                </p:nvSpPr>
                <p:spPr bwMode="gray">
                  <a:xfrm>
                    <a:off x="5083459" y="277860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8" name="Rectangle 577"/>
                  <p:cNvSpPr/>
                  <p:nvPr/>
                </p:nvSpPr>
                <p:spPr bwMode="gray">
                  <a:xfrm>
                    <a:off x="5041002" y="265154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9" name="Rectangle 578"/>
                  <p:cNvSpPr/>
                  <p:nvPr/>
                </p:nvSpPr>
                <p:spPr bwMode="gray">
                  <a:xfrm>
                    <a:off x="4968218" y="280126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0" name="Rectangle 579"/>
                  <p:cNvSpPr/>
                  <p:nvPr/>
                </p:nvSpPr>
                <p:spPr bwMode="gray">
                  <a:xfrm>
                    <a:off x="5065265" y="272415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1" name="Rectangle 580"/>
                  <p:cNvSpPr/>
                  <p:nvPr/>
                </p:nvSpPr>
                <p:spPr bwMode="gray">
                  <a:xfrm>
                    <a:off x="5113785" y="267574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2" name="Rectangle 581"/>
                  <p:cNvSpPr/>
                  <p:nvPr/>
                </p:nvSpPr>
                <p:spPr bwMode="gray">
                  <a:xfrm>
                    <a:off x="5113786" y="259104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3" name="Rectangle 582"/>
                  <p:cNvSpPr/>
                  <p:nvPr/>
                </p:nvSpPr>
                <p:spPr bwMode="gray">
                  <a:xfrm>
                    <a:off x="4974277" y="260314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4" name="Rectangle 583"/>
                  <p:cNvSpPr/>
                  <p:nvPr/>
                </p:nvSpPr>
                <p:spPr bwMode="gray">
                  <a:xfrm>
                    <a:off x="5028871" y="256684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5" name="Rectangle 584"/>
                  <p:cNvSpPr/>
                  <p:nvPr/>
                </p:nvSpPr>
                <p:spPr bwMode="gray">
                  <a:xfrm>
                    <a:off x="5095591" y="249424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86" name="Rectangle 585"/>
                  <p:cNvSpPr/>
                  <p:nvPr/>
                </p:nvSpPr>
                <p:spPr bwMode="gray">
                  <a:xfrm>
                    <a:off x="4980348" y="247004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1" name="Rectangle 590"/>
                  <p:cNvSpPr/>
                  <p:nvPr/>
                </p:nvSpPr>
                <p:spPr bwMode="gray">
                  <a:xfrm>
                    <a:off x="5616284" y="253595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2" name="Rectangle 591"/>
                  <p:cNvSpPr/>
                  <p:nvPr/>
                </p:nvSpPr>
                <p:spPr bwMode="gray">
                  <a:xfrm>
                    <a:off x="5361525" y="255410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3" name="Rectangle 592"/>
                  <p:cNvSpPr/>
                  <p:nvPr/>
                </p:nvSpPr>
                <p:spPr bwMode="gray">
                  <a:xfrm>
                    <a:off x="5300869" y="259040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4" name="Rectangle 593"/>
                  <p:cNvSpPr/>
                  <p:nvPr/>
                </p:nvSpPr>
                <p:spPr bwMode="gray">
                  <a:xfrm>
                    <a:off x="4986405" y="267574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5" name="Rectangle 594"/>
                  <p:cNvSpPr/>
                  <p:nvPr/>
                </p:nvSpPr>
                <p:spPr bwMode="gray">
                  <a:xfrm>
                    <a:off x="5010668" y="275440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6" name="Rectangle 595"/>
                  <p:cNvSpPr/>
                  <p:nvPr/>
                </p:nvSpPr>
                <p:spPr bwMode="gray">
                  <a:xfrm>
                    <a:off x="6043545" y="264398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7" name="Rectangle 596"/>
                  <p:cNvSpPr/>
                  <p:nvPr/>
                </p:nvSpPr>
                <p:spPr bwMode="gray">
                  <a:xfrm>
                    <a:off x="6152720" y="274683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8" name="Rectangle 597"/>
                  <p:cNvSpPr/>
                  <p:nvPr/>
                </p:nvSpPr>
                <p:spPr bwMode="gray">
                  <a:xfrm>
                    <a:off x="6119362" y="258347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99" name="Rectangle 598"/>
                  <p:cNvSpPr/>
                  <p:nvPr/>
                </p:nvSpPr>
                <p:spPr bwMode="gray">
                  <a:xfrm>
                    <a:off x="6201244" y="268633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0" name="Rectangle 599"/>
                  <p:cNvSpPr/>
                  <p:nvPr/>
                </p:nvSpPr>
                <p:spPr bwMode="gray">
                  <a:xfrm>
                    <a:off x="6086002" y="272868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1" name="Rectangle 600"/>
                  <p:cNvSpPr/>
                  <p:nvPr/>
                </p:nvSpPr>
                <p:spPr bwMode="gray">
                  <a:xfrm>
                    <a:off x="5879778" y="255927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2" name="Rectangle 601"/>
                  <p:cNvSpPr/>
                  <p:nvPr/>
                </p:nvSpPr>
                <p:spPr bwMode="gray">
                  <a:xfrm>
                    <a:off x="5958626" y="254112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3" name="Rectangle 602"/>
                  <p:cNvSpPr/>
                  <p:nvPr/>
                </p:nvSpPr>
                <p:spPr bwMode="gray">
                  <a:xfrm>
                    <a:off x="6140591" y="265608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4" name="Rectangle 603"/>
                  <p:cNvSpPr/>
                  <p:nvPr/>
                </p:nvSpPr>
                <p:spPr bwMode="gray">
                  <a:xfrm>
                    <a:off x="5916169" y="270448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5" name="Rectangle 604"/>
                  <p:cNvSpPr/>
                  <p:nvPr/>
                </p:nvSpPr>
                <p:spPr bwMode="gray">
                  <a:xfrm>
                    <a:off x="6001083" y="270448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6" name="Rectangle 605"/>
                  <p:cNvSpPr/>
                  <p:nvPr/>
                </p:nvSpPr>
                <p:spPr bwMode="gray">
                  <a:xfrm>
                    <a:off x="5979855" y="260767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7" name="Rectangle 606"/>
                  <p:cNvSpPr/>
                  <p:nvPr/>
                </p:nvSpPr>
                <p:spPr bwMode="gray">
                  <a:xfrm>
                    <a:off x="6049609" y="2559276"/>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8" name="Rectangle 607"/>
                  <p:cNvSpPr/>
                  <p:nvPr/>
                </p:nvSpPr>
                <p:spPr bwMode="gray">
                  <a:xfrm>
                    <a:off x="6158787" y="253507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09" name="Rectangle 608"/>
                  <p:cNvSpPr/>
                  <p:nvPr/>
                </p:nvSpPr>
                <p:spPr bwMode="gray">
                  <a:xfrm>
                    <a:off x="5916169" y="263188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0" name="Rectangle 609"/>
                  <p:cNvSpPr/>
                  <p:nvPr/>
                </p:nvSpPr>
                <p:spPr bwMode="gray">
                  <a:xfrm>
                    <a:off x="6661260" y="254263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1" name="Rectangle 610"/>
                  <p:cNvSpPr/>
                  <p:nvPr/>
                </p:nvSpPr>
                <p:spPr bwMode="gray">
                  <a:xfrm>
                    <a:off x="6603635" y="261524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2" name="Rectangle 611"/>
                  <p:cNvSpPr/>
                  <p:nvPr/>
                </p:nvSpPr>
                <p:spPr bwMode="gray">
                  <a:xfrm>
                    <a:off x="6339794" y="265154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3" name="Rectangle 612"/>
                  <p:cNvSpPr/>
                  <p:nvPr/>
                </p:nvSpPr>
                <p:spPr bwMode="gray">
                  <a:xfrm>
                    <a:off x="6473234" y="259104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4" name="Rectangle 613"/>
                  <p:cNvSpPr/>
                  <p:nvPr/>
                </p:nvSpPr>
                <p:spPr bwMode="gray">
                  <a:xfrm>
                    <a:off x="6424710" y="254263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5" name="Rectangle 614"/>
                  <p:cNvSpPr/>
                  <p:nvPr/>
                </p:nvSpPr>
                <p:spPr bwMode="gray">
                  <a:xfrm>
                    <a:off x="6382253" y="259709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6" name="Rectangle 615"/>
                  <p:cNvSpPr/>
                  <p:nvPr/>
                </p:nvSpPr>
                <p:spPr bwMode="gray">
                  <a:xfrm>
                    <a:off x="6512654" y="264549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7" name="Rectangle 616"/>
                  <p:cNvSpPr/>
                  <p:nvPr/>
                </p:nvSpPr>
                <p:spPr bwMode="gray">
                  <a:xfrm>
                    <a:off x="6424710" y="265154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8" name="Rectangle 617"/>
                  <p:cNvSpPr/>
                  <p:nvPr/>
                </p:nvSpPr>
                <p:spPr bwMode="gray">
                  <a:xfrm>
                    <a:off x="6533883" y="257289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19" name="Rectangle 618"/>
                  <p:cNvSpPr/>
                  <p:nvPr/>
                </p:nvSpPr>
                <p:spPr bwMode="gray">
                  <a:xfrm>
                    <a:off x="6582406" y="252449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0" name="Rectangle 619"/>
                  <p:cNvSpPr/>
                  <p:nvPr/>
                </p:nvSpPr>
                <p:spPr bwMode="gray">
                  <a:xfrm>
                    <a:off x="6491425" y="252449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1" name="Rectangle 620"/>
                  <p:cNvSpPr/>
                  <p:nvPr/>
                </p:nvSpPr>
                <p:spPr bwMode="gray">
                  <a:xfrm>
                    <a:off x="6342826" y="254263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2" name="Rectangle 621"/>
                  <p:cNvSpPr/>
                  <p:nvPr/>
                </p:nvSpPr>
                <p:spPr bwMode="gray">
                  <a:xfrm>
                    <a:off x="6463977" y="285347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3" name="Rectangle 622"/>
                  <p:cNvSpPr/>
                  <p:nvPr/>
                </p:nvSpPr>
                <p:spPr bwMode="gray">
                  <a:xfrm>
                    <a:off x="6512499" y="292002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4" name="Rectangle 623"/>
                  <p:cNvSpPr/>
                  <p:nvPr/>
                </p:nvSpPr>
                <p:spPr bwMode="gray">
                  <a:xfrm>
                    <a:off x="6409382" y="290187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5" name="Rectangle 624"/>
                  <p:cNvSpPr/>
                  <p:nvPr/>
                </p:nvSpPr>
                <p:spPr bwMode="gray">
                  <a:xfrm>
                    <a:off x="6351766" y="284742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6" name="Rectangle 625"/>
                  <p:cNvSpPr/>
                  <p:nvPr/>
                </p:nvSpPr>
                <p:spPr bwMode="gray">
                  <a:xfrm>
                    <a:off x="6212257" y="284742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7" name="Rectangle 626"/>
                  <p:cNvSpPr/>
                  <p:nvPr/>
                </p:nvSpPr>
                <p:spPr bwMode="gray">
                  <a:xfrm>
                    <a:off x="6303243" y="293212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8" name="Rectangle 627"/>
                  <p:cNvSpPr/>
                  <p:nvPr/>
                </p:nvSpPr>
                <p:spPr bwMode="gray">
                  <a:xfrm>
                    <a:off x="6218327" y="2926073"/>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29" name="Rectangle 628"/>
                  <p:cNvSpPr/>
                  <p:nvPr/>
                </p:nvSpPr>
                <p:spPr bwMode="gray">
                  <a:xfrm>
                    <a:off x="6278979" y="286557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0" name="Rectangle 629"/>
                  <p:cNvSpPr/>
                  <p:nvPr/>
                </p:nvSpPr>
                <p:spPr bwMode="gray">
                  <a:xfrm>
                    <a:off x="6163734" y="289582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5" name="Rectangle 634"/>
                  <p:cNvSpPr/>
                  <p:nvPr/>
                </p:nvSpPr>
                <p:spPr bwMode="gray">
                  <a:xfrm>
                    <a:off x="6679453" y="2639437"/>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6" name="Rectangle 635"/>
                  <p:cNvSpPr/>
                  <p:nvPr/>
                </p:nvSpPr>
                <p:spPr bwMode="gray">
                  <a:xfrm>
                    <a:off x="5919205" y="2867089"/>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7" name="Rectangle 636"/>
                  <p:cNvSpPr/>
                  <p:nvPr/>
                </p:nvSpPr>
                <p:spPr bwMode="gray">
                  <a:xfrm>
                    <a:off x="5943468" y="295179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8" name="Rectangle 637"/>
                  <p:cNvSpPr/>
                  <p:nvPr/>
                </p:nvSpPr>
                <p:spPr bwMode="gray">
                  <a:xfrm>
                    <a:off x="6010187" y="287919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39" name="Rectangle 638"/>
                  <p:cNvSpPr/>
                  <p:nvPr/>
                </p:nvSpPr>
                <p:spPr bwMode="gray">
                  <a:xfrm>
                    <a:off x="5876747" y="292759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0" name="Rectangle 639"/>
                  <p:cNvSpPr/>
                  <p:nvPr/>
                </p:nvSpPr>
                <p:spPr bwMode="gray">
                  <a:xfrm>
                    <a:off x="6025350" y="2951791"/>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1" name="Rectangle 640"/>
                  <p:cNvSpPr/>
                  <p:nvPr/>
                </p:nvSpPr>
                <p:spPr bwMode="gray">
                  <a:xfrm>
                    <a:off x="6554954" y="2865565"/>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2" name="Rectangle 641"/>
                  <p:cNvSpPr/>
                  <p:nvPr/>
                </p:nvSpPr>
                <p:spPr bwMode="gray">
                  <a:xfrm>
                    <a:off x="6621676" y="2859514"/>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3" name="Rectangle 642"/>
                  <p:cNvSpPr/>
                  <p:nvPr/>
                </p:nvSpPr>
                <p:spPr bwMode="gray">
                  <a:xfrm>
                    <a:off x="6591348" y="2938170"/>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4" name="Rectangle 643"/>
                  <p:cNvSpPr/>
                  <p:nvPr/>
                </p:nvSpPr>
                <p:spPr bwMode="gray">
                  <a:xfrm>
                    <a:off x="6670202" y="2913968"/>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5" name="Rectangle 644"/>
                  <p:cNvSpPr/>
                  <p:nvPr/>
                </p:nvSpPr>
                <p:spPr bwMode="gray">
                  <a:xfrm>
                    <a:off x="6385115" y="2962372"/>
                    <a:ext cx="42457" cy="44302"/>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grpSp>
            <p:nvGrpSpPr>
              <p:cNvPr id="5" name="Group 4"/>
              <p:cNvGrpSpPr/>
              <p:nvPr/>
            </p:nvGrpSpPr>
            <p:grpSpPr bwMode="gray">
              <a:xfrm>
                <a:off x="3238500" y="1934206"/>
                <a:ext cx="1479781" cy="786169"/>
                <a:chOff x="3238500" y="2057354"/>
                <a:chExt cx="1479781" cy="786169"/>
              </a:xfrm>
              <a:solidFill>
                <a:srgbClr val="6E7D9D"/>
              </a:solidFill>
            </p:grpSpPr>
            <p:sp>
              <p:nvSpPr>
                <p:cNvPr id="646" name="Rectangle 645"/>
                <p:cNvSpPr/>
                <p:nvPr/>
              </p:nvSpPr>
              <p:spPr bwMode="gray">
                <a:xfrm>
                  <a:off x="4330090" y="21186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7" name="Rectangle 646"/>
                <p:cNvSpPr/>
                <p:nvPr/>
              </p:nvSpPr>
              <p:spPr bwMode="gray">
                <a:xfrm>
                  <a:off x="4249356" y="207137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8" name="Rectangle 647"/>
                <p:cNvSpPr/>
                <p:nvPr/>
              </p:nvSpPr>
              <p:spPr bwMode="gray">
                <a:xfrm>
                  <a:off x="4393521" y="214224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49" name="Rectangle 648"/>
                <p:cNvSpPr/>
                <p:nvPr/>
              </p:nvSpPr>
              <p:spPr bwMode="gray">
                <a:xfrm>
                  <a:off x="4272422" y="215405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0" name="Rectangle 649"/>
                <p:cNvSpPr/>
                <p:nvPr/>
              </p:nvSpPr>
              <p:spPr bwMode="gray">
                <a:xfrm>
                  <a:off x="4341624" y="205956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1" name="Rectangle 650"/>
                <p:cNvSpPr/>
                <p:nvPr/>
              </p:nvSpPr>
              <p:spPr bwMode="gray">
                <a:xfrm>
                  <a:off x="4099593" y="21946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2" name="Rectangle 651"/>
                <p:cNvSpPr/>
                <p:nvPr/>
              </p:nvSpPr>
              <p:spPr bwMode="gray">
                <a:xfrm>
                  <a:off x="4018859" y="229505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3" name="Rectangle 652"/>
                <p:cNvSpPr/>
                <p:nvPr/>
              </p:nvSpPr>
              <p:spPr bwMode="gray">
                <a:xfrm>
                  <a:off x="4163030" y="224190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4" name="Rectangle 653"/>
                <p:cNvSpPr/>
                <p:nvPr/>
              </p:nvSpPr>
              <p:spPr bwMode="gray">
                <a:xfrm>
                  <a:off x="4151498" y="216513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5" name="Rectangle 654"/>
                <p:cNvSpPr/>
                <p:nvPr/>
              </p:nvSpPr>
              <p:spPr bwMode="gray">
                <a:xfrm>
                  <a:off x="4108247" y="229505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6" name="Rectangle 655"/>
                <p:cNvSpPr/>
                <p:nvPr/>
              </p:nvSpPr>
              <p:spPr bwMode="gray">
                <a:xfrm>
                  <a:off x="4160147" y="207654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7" name="Rectangle 656"/>
                <p:cNvSpPr/>
                <p:nvPr/>
              </p:nvSpPr>
              <p:spPr bwMode="gray">
                <a:xfrm>
                  <a:off x="4039043" y="223009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8" name="Rectangle 657"/>
                <p:cNvSpPr/>
                <p:nvPr/>
              </p:nvSpPr>
              <p:spPr bwMode="gray">
                <a:xfrm>
                  <a:off x="4102480" y="211198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59" name="Rectangle 658"/>
                <p:cNvSpPr/>
                <p:nvPr/>
              </p:nvSpPr>
              <p:spPr bwMode="gray">
                <a:xfrm>
                  <a:off x="4059226" y="205735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0" name="Rectangle 659"/>
                <p:cNvSpPr/>
                <p:nvPr/>
              </p:nvSpPr>
              <p:spPr bwMode="gray">
                <a:xfrm>
                  <a:off x="4039043" y="213560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1" name="Rectangle 660"/>
                <p:cNvSpPr/>
                <p:nvPr/>
              </p:nvSpPr>
              <p:spPr bwMode="gray">
                <a:xfrm>
                  <a:off x="3923706" y="228324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2" name="Rectangle 661"/>
                <p:cNvSpPr/>
                <p:nvPr/>
              </p:nvSpPr>
              <p:spPr bwMode="gray">
                <a:xfrm>
                  <a:off x="3998675" y="207654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3" name="Rectangle 662"/>
                <p:cNvSpPr/>
                <p:nvPr/>
              </p:nvSpPr>
              <p:spPr bwMode="gray">
                <a:xfrm>
                  <a:off x="3958307" y="221237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4" name="Rectangle 663"/>
                <p:cNvSpPr/>
                <p:nvPr/>
              </p:nvSpPr>
              <p:spPr bwMode="gray">
                <a:xfrm>
                  <a:off x="3863154" y="223599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5" name="Rectangle 664"/>
                <p:cNvSpPr/>
                <p:nvPr/>
              </p:nvSpPr>
              <p:spPr bwMode="gray">
                <a:xfrm>
                  <a:off x="3825672" y="230686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6" name="Rectangle 665"/>
                <p:cNvSpPr/>
                <p:nvPr/>
              </p:nvSpPr>
              <p:spPr bwMode="gray">
                <a:xfrm>
                  <a:off x="3943891" y="212969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7" name="Rectangle 666"/>
                <p:cNvSpPr/>
                <p:nvPr/>
              </p:nvSpPr>
              <p:spPr bwMode="gray">
                <a:xfrm>
                  <a:off x="3727636" y="230096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8" name="Rectangle 667"/>
                <p:cNvSpPr/>
                <p:nvPr/>
              </p:nvSpPr>
              <p:spPr bwMode="gray">
                <a:xfrm>
                  <a:off x="3883338" y="21592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69" name="Rectangle 668"/>
                <p:cNvSpPr/>
                <p:nvPr/>
              </p:nvSpPr>
              <p:spPr bwMode="gray">
                <a:xfrm>
                  <a:off x="3923706" y="206473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0" name="Rectangle 669"/>
                <p:cNvSpPr/>
                <p:nvPr/>
              </p:nvSpPr>
              <p:spPr bwMode="gray">
                <a:xfrm>
                  <a:off x="3721869" y="207654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1" name="Rectangle 670"/>
                <p:cNvSpPr/>
                <p:nvPr/>
              </p:nvSpPr>
              <p:spPr bwMode="gray">
                <a:xfrm>
                  <a:off x="3721870" y="21946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2" name="Rectangle 671"/>
                <p:cNvSpPr/>
                <p:nvPr/>
              </p:nvSpPr>
              <p:spPr bwMode="gray">
                <a:xfrm>
                  <a:off x="3785305" y="223599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3" name="Rectangle 672"/>
                <p:cNvSpPr/>
                <p:nvPr/>
              </p:nvSpPr>
              <p:spPr bwMode="gray">
                <a:xfrm>
                  <a:off x="3842971" y="207654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4" name="Rectangle 673"/>
                <p:cNvSpPr/>
                <p:nvPr/>
              </p:nvSpPr>
              <p:spPr bwMode="gray">
                <a:xfrm>
                  <a:off x="3782419" y="210017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5" name="Rectangle 674"/>
                <p:cNvSpPr/>
                <p:nvPr/>
              </p:nvSpPr>
              <p:spPr bwMode="gray">
                <a:xfrm>
                  <a:off x="3802604" y="217103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6" name="Rectangle 675"/>
                <p:cNvSpPr/>
                <p:nvPr/>
              </p:nvSpPr>
              <p:spPr bwMode="gray">
                <a:xfrm>
                  <a:off x="4387760" y="224855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7" name="Rectangle 676"/>
                <p:cNvSpPr/>
                <p:nvPr/>
              </p:nvSpPr>
              <p:spPr bwMode="gray">
                <a:xfrm>
                  <a:off x="4266655" y="229580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8" name="Rectangle 677"/>
                <p:cNvSpPr/>
                <p:nvPr/>
              </p:nvSpPr>
              <p:spPr bwMode="gray">
                <a:xfrm>
                  <a:off x="4347394" y="230170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79" name="Rectangle 678"/>
                <p:cNvSpPr/>
                <p:nvPr/>
              </p:nvSpPr>
              <p:spPr bwMode="gray">
                <a:xfrm>
                  <a:off x="4312792" y="224855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0" name="Rectangle 679"/>
                <p:cNvSpPr/>
                <p:nvPr/>
              </p:nvSpPr>
              <p:spPr bwMode="gray">
                <a:xfrm>
                  <a:off x="3437273" y="241463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1" name="Rectangle 680"/>
                <p:cNvSpPr/>
                <p:nvPr/>
              </p:nvSpPr>
              <p:spPr bwMode="gray">
                <a:xfrm>
                  <a:off x="3492447" y="24382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2" name="Rectangle 681"/>
                <p:cNvSpPr/>
                <p:nvPr/>
              </p:nvSpPr>
              <p:spPr bwMode="gray">
                <a:xfrm>
                  <a:off x="3801686" y="264126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3" name="Rectangle 682"/>
                <p:cNvSpPr/>
                <p:nvPr/>
              </p:nvSpPr>
              <p:spPr bwMode="gray">
                <a:xfrm>
                  <a:off x="3824755" y="272394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4" name="Rectangle 683"/>
                <p:cNvSpPr/>
                <p:nvPr/>
              </p:nvSpPr>
              <p:spPr bwMode="gray">
                <a:xfrm>
                  <a:off x="3888189" y="265308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5" name="Rectangle 684"/>
                <p:cNvSpPr/>
                <p:nvPr/>
              </p:nvSpPr>
              <p:spPr bwMode="gray">
                <a:xfrm>
                  <a:off x="3761319" y="27003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6" name="Rectangle 685"/>
                <p:cNvSpPr/>
                <p:nvPr/>
              </p:nvSpPr>
              <p:spPr bwMode="gray">
                <a:xfrm>
                  <a:off x="3908373" y="273575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7" name="Rectangle 686"/>
                <p:cNvSpPr/>
                <p:nvPr/>
              </p:nvSpPr>
              <p:spPr bwMode="gray">
                <a:xfrm>
                  <a:off x="3581107" y="244011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8" name="Rectangle 687"/>
                <p:cNvSpPr/>
                <p:nvPr/>
              </p:nvSpPr>
              <p:spPr bwMode="gray">
                <a:xfrm>
                  <a:off x="3641657" y="244158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89" name="Rectangle 688"/>
                <p:cNvSpPr/>
                <p:nvPr/>
              </p:nvSpPr>
              <p:spPr bwMode="gray">
                <a:xfrm>
                  <a:off x="3716624" y="244158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0" name="Rectangle 689"/>
                <p:cNvSpPr/>
                <p:nvPr/>
              </p:nvSpPr>
              <p:spPr bwMode="gray">
                <a:xfrm>
                  <a:off x="3837729" y="244158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1" name="Rectangle 690"/>
                <p:cNvSpPr/>
                <p:nvPr/>
              </p:nvSpPr>
              <p:spPr bwMode="gray">
                <a:xfrm>
                  <a:off x="3595520" y="254788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2" name="Rectangle 691"/>
                <p:cNvSpPr/>
                <p:nvPr/>
              </p:nvSpPr>
              <p:spPr bwMode="gray">
                <a:xfrm>
                  <a:off x="3670487" y="252426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3" name="Rectangle 692"/>
                <p:cNvSpPr/>
                <p:nvPr/>
              </p:nvSpPr>
              <p:spPr bwMode="gray">
                <a:xfrm>
                  <a:off x="3762760" y="254788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4" name="Rectangle 693"/>
                <p:cNvSpPr/>
                <p:nvPr/>
              </p:nvSpPr>
              <p:spPr bwMode="gray">
                <a:xfrm>
                  <a:off x="3820427" y="253607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5" name="Rectangle 694"/>
                <p:cNvSpPr/>
                <p:nvPr/>
              </p:nvSpPr>
              <p:spPr bwMode="gray">
                <a:xfrm>
                  <a:off x="3886746" y="250064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6" name="Rectangle 695"/>
                <p:cNvSpPr/>
                <p:nvPr/>
              </p:nvSpPr>
              <p:spPr bwMode="gray">
                <a:xfrm>
                  <a:off x="3641166" y="272394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7" name="Rectangle 696"/>
                <p:cNvSpPr/>
                <p:nvPr/>
              </p:nvSpPr>
              <p:spPr bwMode="gray">
                <a:xfrm>
                  <a:off x="3525829" y="273428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8" name="Rectangle 697"/>
                <p:cNvSpPr/>
                <p:nvPr/>
              </p:nvSpPr>
              <p:spPr bwMode="gray">
                <a:xfrm>
                  <a:off x="3522947" y="265751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699" name="Rectangle 698"/>
                <p:cNvSpPr/>
                <p:nvPr/>
              </p:nvSpPr>
              <p:spPr bwMode="gray">
                <a:xfrm>
                  <a:off x="3583498" y="268113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0" name="Rectangle 699"/>
                <p:cNvSpPr/>
                <p:nvPr/>
              </p:nvSpPr>
              <p:spPr bwMode="gray">
                <a:xfrm>
                  <a:off x="3652700" y="265455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1" name="Rectangle 700"/>
                <p:cNvSpPr/>
                <p:nvPr/>
              </p:nvSpPr>
              <p:spPr bwMode="gray">
                <a:xfrm>
                  <a:off x="3348068" y="274092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2" name="Rectangle 701"/>
                <p:cNvSpPr/>
                <p:nvPr/>
              </p:nvSpPr>
              <p:spPr bwMode="gray">
                <a:xfrm>
                  <a:off x="3307701" y="261690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3" name="Rectangle 702"/>
                <p:cNvSpPr/>
                <p:nvPr/>
              </p:nvSpPr>
              <p:spPr bwMode="gray">
                <a:xfrm>
                  <a:off x="3238500" y="274683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4" name="Rectangle 703"/>
                <p:cNvSpPr/>
                <p:nvPr/>
              </p:nvSpPr>
              <p:spPr bwMode="gray">
                <a:xfrm>
                  <a:off x="3330768" y="268777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5" name="Rectangle 704"/>
                <p:cNvSpPr/>
                <p:nvPr/>
              </p:nvSpPr>
              <p:spPr bwMode="gray">
                <a:xfrm>
                  <a:off x="3376900" y="264052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6" name="Rectangle 705"/>
                <p:cNvSpPr/>
                <p:nvPr/>
              </p:nvSpPr>
              <p:spPr bwMode="gray">
                <a:xfrm>
                  <a:off x="3376901" y="255784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7" name="Rectangle 706"/>
                <p:cNvSpPr/>
                <p:nvPr/>
              </p:nvSpPr>
              <p:spPr bwMode="gray">
                <a:xfrm>
                  <a:off x="3244261" y="25696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8" name="Rectangle 707"/>
                <p:cNvSpPr/>
                <p:nvPr/>
              </p:nvSpPr>
              <p:spPr bwMode="gray">
                <a:xfrm>
                  <a:off x="3296167" y="253422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09" name="Rectangle 708"/>
                <p:cNvSpPr/>
                <p:nvPr/>
              </p:nvSpPr>
              <p:spPr bwMode="gray">
                <a:xfrm>
                  <a:off x="3359602" y="24633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0" name="Rectangle 709"/>
                <p:cNvSpPr/>
                <p:nvPr/>
              </p:nvSpPr>
              <p:spPr bwMode="gray">
                <a:xfrm>
                  <a:off x="3250033" y="243973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1" name="Rectangle 710"/>
                <p:cNvSpPr/>
                <p:nvPr/>
              </p:nvSpPr>
              <p:spPr bwMode="gray">
                <a:xfrm>
                  <a:off x="3759882" y="249325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2" name="Rectangle 711"/>
                <p:cNvSpPr/>
                <p:nvPr/>
              </p:nvSpPr>
              <p:spPr bwMode="gray">
                <a:xfrm>
                  <a:off x="3517665" y="251097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3" name="Rectangle 712"/>
                <p:cNvSpPr/>
                <p:nvPr/>
              </p:nvSpPr>
              <p:spPr bwMode="gray">
                <a:xfrm>
                  <a:off x="3459994" y="254641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4" name="Rectangle 713"/>
                <p:cNvSpPr/>
                <p:nvPr/>
              </p:nvSpPr>
              <p:spPr bwMode="gray">
                <a:xfrm>
                  <a:off x="3255791" y="264052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5" name="Rectangle 714"/>
                <p:cNvSpPr/>
                <p:nvPr/>
              </p:nvSpPr>
              <p:spPr bwMode="gray">
                <a:xfrm>
                  <a:off x="3278859" y="271730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6" name="Rectangle 715"/>
                <p:cNvSpPr/>
                <p:nvPr/>
              </p:nvSpPr>
              <p:spPr bwMode="gray">
                <a:xfrm>
                  <a:off x="4134011" y="249730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7" name="Rectangle 716"/>
                <p:cNvSpPr/>
                <p:nvPr/>
              </p:nvSpPr>
              <p:spPr bwMode="gray">
                <a:xfrm>
                  <a:off x="4237811" y="259770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8" name="Rectangle 717"/>
                <p:cNvSpPr/>
                <p:nvPr/>
              </p:nvSpPr>
              <p:spPr bwMode="gray">
                <a:xfrm>
                  <a:off x="4206096" y="243825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19" name="Rectangle 718"/>
                <p:cNvSpPr/>
                <p:nvPr/>
              </p:nvSpPr>
              <p:spPr bwMode="gray">
                <a:xfrm>
                  <a:off x="4283947" y="253864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0" name="Rectangle 719"/>
                <p:cNvSpPr/>
                <p:nvPr/>
              </p:nvSpPr>
              <p:spPr bwMode="gray">
                <a:xfrm>
                  <a:off x="4174379" y="257998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1" name="Rectangle 720"/>
                <p:cNvSpPr/>
                <p:nvPr/>
              </p:nvSpPr>
              <p:spPr bwMode="gray">
                <a:xfrm>
                  <a:off x="3978307" y="241462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2" name="Rectangle 721"/>
                <p:cNvSpPr/>
                <p:nvPr/>
              </p:nvSpPr>
              <p:spPr bwMode="gray">
                <a:xfrm>
                  <a:off x="4053273" y="239691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3" name="Rectangle 722"/>
                <p:cNvSpPr/>
                <p:nvPr/>
              </p:nvSpPr>
              <p:spPr bwMode="gray">
                <a:xfrm>
                  <a:off x="4226280" y="250911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4" name="Rectangle 723"/>
                <p:cNvSpPr/>
                <p:nvPr/>
              </p:nvSpPr>
              <p:spPr bwMode="gray">
                <a:xfrm>
                  <a:off x="4012906" y="255636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5" name="Rectangle 724"/>
                <p:cNvSpPr/>
                <p:nvPr/>
              </p:nvSpPr>
              <p:spPr bwMode="gray">
                <a:xfrm>
                  <a:off x="4093641" y="255636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6" name="Rectangle 725"/>
                <p:cNvSpPr/>
                <p:nvPr/>
              </p:nvSpPr>
              <p:spPr bwMode="gray">
                <a:xfrm>
                  <a:off x="4073456" y="246187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7" name="Rectangle 726"/>
                <p:cNvSpPr/>
                <p:nvPr/>
              </p:nvSpPr>
              <p:spPr bwMode="gray">
                <a:xfrm>
                  <a:off x="4139777" y="241462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8" name="Rectangle 727"/>
                <p:cNvSpPr/>
                <p:nvPr/>
              </p:nvSpPr>
              <p:spPr bwMode="gray">
                <a:xfrm>
                  <a:off x="4243579" y="239100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29" name="Rectangle 728"/>
                <p:cNvSpPr/>
                <p:nvPr/>
              </p:nvSpPr>
              <p:spPr bwMode="gray">
                <a:xfrm>
                  <a:off x="4012906" y="248549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0" name="Rectangle 729"/>
                <p:cNvSpPr/>
                <p:nvPr/>
              </p:nvSpPr>
              <p:spPr bwMode="gray">
                <a:xfrm>
                  <a:off x="4657878" y="245153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1" name="Rectangle 730"/>
                <p:cNvSpPr/>
                <p:nvPr/>
              </p:nvSpPr>
              <p:spPr bwMode="gray">
                <a:xfrm>
                  <a:off x="4603090" y="252240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2" name="Rectangle 731"/>
                <p:cNvSpPr/>
                <p:nvPr/>
              </p:nvSpPr>
              <p:spPr bwMode="gray">
                <a:xfrm>
                  <a:off x="4352237" y="255784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3" name="Rectangle 732"/>
                <p:cNvSpPr/>
                <p:nvPr/>
              </p:nvSpPr>
              <p:spPr bwMode="gray">
                <a:xfrm>
                  <a:off x="4479108" y="249878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4" name="Rectangle 733"/>
                <p:cNvSpPr/>
                <p:nvPr/>
              </p:nvSpPr>
              <p:spPr bwMode="gray">
                <a:xfrm>
                  <a:off x="4432974" y="245154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5" name="Rectangle 734"/>
                <p:cNvSpPr/>
                <p:nvPr/>
              </p:nvSpPr>
              <p:spPr bwMode="gray">
                <a:xfrm>
                  <a:off x="4392607" y="250469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6" name="Rectangle 735"/>
                <p:cNvSpPr/>
                <p:nvPr/>
              </p:nvSpPr>
              <p:spPr bwMode="gray">
                <a:xfrm>
                  <a:off x="4516588" y="255193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7" name="Rectangle 736"/>
                <p:cNvSpPr/>
                <p:nvPr/>
              </p:nvSpPr>
              <p:spPr bwMode="gray">
                <a:xfrm>
                  <a:off x="4432974" y="255784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8" name="Rectangle 737"/>
                <p:cNvSpPr/>
                <p:nvPr/>
              </p:nvSpPr>
              <p:spPr bwMode="gray">
                <a:xfrm>
                  <a:off x="4536771" y="248107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39" name="Rectangle 738"/>
                <p:cNvSpPr/>
                <p:nvPr/>
              </p:nvSpPr>
              <p:spPr bwMode="gray">
                <a:xfrm>
                  <a:off x="4582906" y="24338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0" name="Rectangle 739"/>
                <p:cNvSpPr/>
                <p:nvPr/>
              </p:nvSpPr>
              <p:spPr bwMode="gray">
                <a:xfrm>
                  <a:off x="4496404" y="24338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1" name="Rectangle 740"/>
                <p:cNvSpPr/>
                <p:nvPr/>
              </p:nvSpPr>
              <p:spPr bwMode="gray">
                <a:xfrm>
                  <a:off x="4355120" y="245154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2" name="Rectangle 741"/>
                <p:cNvSpPr/>
                <p:nvPr/>
              </p:nvSpPr>
              <p:spPr bwMode="gray">
                <a:xfrm>
                  <a:off x="4481841" y="268997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3" name="Rectangle 742"/>
                <p:cNvSpPr/>
                <p:nvPr/>
              </p:nvSpPr>
              <p:spPr bwMode="gray">
                <a:xfrm>
                  <a:off x="4527975" y="2754941"/>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4" name="Rectangle 743"/>
                <p:cNvSpPr/>
                <p:nvPr/>
              </p:nvSpPr>
              <p:spPr bwMode="gray">
                <a:xfrm>
                  <a:off x="4429934" y="273722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5" name="Rectangle 744"/>
                <p:cNvSpPr/>
                <p:nvPr/>
              </p:nvSpPr>
              <p:spPr bwMode="gray">
                <a:xfrm>
                  <a:off x="4375154" y="268407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6" name="Rectangle 745"/>
                <p:cNvSpPr/>
                <p:nvPr/>
              </p:nvSpPr>
              <p:spPr bwMode="gray">
                <a:xfrm>
                  <a:off x="4242514" y="2684073"/>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7" name="Rectangle 746"/>
                <p:cNvSpPr/>
                <p:nvPr/>
              </p:nvSpPr>
              <p:spPr bwMode="gray">
                <a:xfrm>
                  <a:off x="4329021" y="2766752"/>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8" name="Rectangle 747"/>
                <p:cNvSpPr/>
                <p:nvPr/>
              </p:nvSpPr>
              <p:spPr bwMode="gray">
                <a:xfrm>
                  <a:off x="4248285" y="276084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49" name="Rectangle 748"/>
                <p:cNvSpPr/>
                <p:nvPr/>
              </p:nvSpPr>
              <p:spPr bwMode="gray">
                <a:xfrm>
                  <a:off x="4305952" y="270179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0" name="Rectangle 749"/>
                <p:cNvSpPr/>
                <p:nvPr/>
              </p:nvSpPr>
              <p:spPr bwMode="gray">
                <a:xfrm>
                  <a:off x="4196379" y="273131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1" name="Rectangle 750"/>
                <p:cNvSpPr/>
                <p:nvPr/>
              </p:nvSpPr>
              <p:spPr bwMode="gray">
                <a:xfrm>
                  <a:off x="4675174" y="254602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2" name="Rectangle 751"/>
                <p:cNvSpPr/>
                <p:nvPr/>
              </p:nvSpPr>
              <p:spPr bwMode="gray">
                <a:xfrm>
                  <a:off x="4015793" y="2679649"/>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3" name="Rectangle 752"/>
                <p:cNvSpPr/>
                <p:nvPr/>
              </p:nvSpPr>
              <p:spPr bwMode="gray">
                <a:xfrm>
                  <a:off x="4038861" y="2762327"/>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4" name="Rectangle 753"/>
                <p:cNvSpPr/>
                <p:nvPr/>
              </p:nvSpPr>
              <p:spPr bwMode="gray">
                <a:xfrm>
                  <a:off x="4102296" y="269146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5" name="Rectangle 754"/>
                <p:cNvSpPr/>
                <p:nvPr/>
              </p:nvSpPr>
              <p:spPr bwMode="gray">
                <a:xfrm>
                  <a:off x="3975424" y="273870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6" name="Rectangle 755"/>
                <p:cNvSpPr/>
                <p:nvPr/>
              </p:nvSpPr>
              <p:spPr bwMode="gray">
                <a:xfrm>
                  <a:off x="4116712" y="2762326"/>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7" name="Rectangle 756"/>
                <p:cNvSpPr/>
                <p:nvPr/>
              </p:nvSpPr>
              <p:spPr bwMode="gray">
                <a:xfrm>
                  <a:off x="4568340" y="2701784"/>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8" name="Rectangle 757"/>
                <p:cNvSpPr/>
                <p:nvPr/>
              </p:nvSpPr>
              <p:spPr bwMode="gray">
                <a:xfrm>
                  <a:off x="4631777" y="269587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59" name="Rectangle 758"/>
                <p:cNvSpPr/>
                <p:nvPr/>
              </p:nvSpPr>
              <p:spPr bwMode="gray">
                <a:xfrm>
                  <a:off x="4602942" y="2772655"/>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0" name="Rectangle 759"/>
                <p:cNvSpPr/>
                <p:nvPr/>
              </p:nvSpPr>
              <p:spPr bwMode="gray">
                <a:xfrm>
                  <a:off x="4677914" y="2749030"/>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1" name="Rectangle 760"/>
                <p:cNvSpPr/>
                <p:nvPr/>
              </p:nvSpPr>
              <p:spPr bwMode="gray">
                <a:xfrm>
                  <a:off x="4406862" y="2796278"/>
                  <a:ext cx="40367" cy="47245"/>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nvGrpSpPr>
              <p:cNvPr id="16" name="Group 15"/>
              <p:cNvGrpSpPr/>
              <p:nvPr/>
            </p:nvGrpSpPr>
            <p:grpSpPr bwMode="gray">
              <a:xfrm>
                <a:off x="7058837" y="1934206"/>
                <a:ext cx="1894663" cy="1259129"/>
                <a:chOff x="7058837" y="2019940"/>
                <a:chExt cx="1894663" cy="1259129"/>
              </a:xfrm>
            </p:grpSpPr>
            <p:sp>
              <p:nvSpPr>
                <p:cNvPr id="793" name="Rectangle 792"/>
                <p:cNvSpPr/>
                <p:nvPr/>
              </p:nvSpPr>
              <p:spPr bwMode="gray">
                <a:xfrm>
                  <a:off x="7566087" y="2019940"/>
                  <a:ext cx="854369" cy="372587"/>
                </a:xfrm>
                <a:prstGeom prst="rect">
                  <a:avLst/>
                </a:prstGeom>
                <a:noFill/>
                <a:ln w="9525" cap="flat" cmpd="sng" algn="ctr">
                  <a:solidFill>
                    <a:srgbClr val="979D9D"/>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13" name="Group 12"/>
                <p:cNvGrpSpPr/>
                <p:nvPr/>
              </p:nvGrpSpPr>
              <p:grpSpPr bwMode="gray">
                <a:xfrm>
                  <a:off x="7614388" y="2058244"/>
                  <a:ext cx="784754" cy="295284"/>
                  <a:chOff x="7614388" y="2058244"/>
                  <a:chExt cx="784754" cy="295284"/>
                </a:xfrm>
              </p:grpSpPr>
              <p:grpSp>
                <p:nvGrpSpPr>
                  <p:cNvPr id="12" name="Group 11"/>
                  <p:cNvGrpSpPr/>
                  <p:nvPr/>
                </p:nvGrpSpPr>
                <p:grpSpPr bwMode="gray">
                  <a:xfrm>
                    <a:off x="7614388" y="2058244"/>
                    <a:ext cx="784754" cy="295284"/>
                    <a:chOff x="7614388" y="2058244"/>
                    <a:chExt cx="784754" cy="295284"/>
                  </a:xfrm>
                </p:grpSpPr>
                <p:sp>
                  <p:nvSpPr>
                    <p:cNvPr id="767" name="Rectangle 766"/>
                    <p:cNvSpPr/>
                    <p:nvPr/>
                  </p:nvSpPr>
                  <p:spPr bwMode="gray">
                    <a:xfrm>
                      <a:off x="8175728" y="2058244"/>
                      <a:ext cx="223414" cy="161569"/>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4" name="Rectangle 793"/>
                    <p:cNvSpPr/>
                    <p:nvPr/>
                  </p:nvSpPr>
                  <p:spPr bwMode="gray">
                    <a:xfrm>
                      <a:off x="7614388" y="2061725"/>
                      <a:ext cx="529232" cy="291801"/>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5" name="Rectangle 794"/>
                    <p:cNvSpPr/>
                    <p:nvPr/>
                  </p:nvSpPr>
                  <p:spPr bwMode="gray">
                    <a:xfrm>
                      <a:off x="8180284" y="2235831"/>
                      <a:ext cx="201074" cy="117697"/>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nvGrpSpPr>
                  <p:cNvPr id="11" name="Group 10"/>
                  <p:cNvGrpSpPr/>
                  <p:nvPr/>
                </p:nvGrpSpPr>
                <p:grpSpPr bwMode="gray">
                  <a:xfrm>
                    <a:off x="7648080" y="2067297"/>
                    <a:ext cx="733922" cy="279960"/>
                    <a:chOff x="7648080" y="2067297"/>
                    <a:chExt cx="733922" cy="279960"/>
                  </a:xfrm>
                  <a:solidFill>
                    <a:srgbClr val="6E7D9D"/>
                  </a:solidFill>
                </p:grpSpPr>
                <p:sp>
                  <p:nvSpPr>
                    <p:cNvPr id="762" name="Rectangle 761"/>
                    <p:cNvSpPr/>
                    <p:nvPr/>
                  </p:nvSpPr>
                  <p:spPr bwMode="gray">
                    <a:xfrm>
                      <a:off x="8276265" y="2125100"/>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3" name="Rectangle 762"/>
                    <p:cNvSpPr/>
                    <p:nvPr/>
                  </p:nvSpPr>
                  <p:spPr bwMode="gray">
                    <a:xfrm>
                      <a:off x="8198070" y="2080529"/>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4" name="Rectangle 763"/>
                    <p:cNvSpPr/>
                    <p:nvPr/>
                  </p:nvSpPr>
                  <p:spPr bwMode="gray">
                    <a:xfrm>
                      <a:off x="8337700" y="214738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5" name="Rectangle 764"/>
                    <p:cNvSpPr/>
                    <p:nvPr/>
                  </p:nvSpPr>
                  <p:spPr bwMode="gray">
                    <a:xfrm>
                      <a:off x="8220411" y="2158529"/>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6" name="Rectangle 765"/>
                    <p:cNvSpPr/>
                    <p:nvPr/>
                  </p:nvSpPr>
                  <p:spPr bwMode="gray">
                    <a:xfrm>
                      <a:off x="8287435" y="2069387"/>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8" name="Rectangle 767"/>
                    <p:cNvSpPr/>
                    <p:nvPr/>
                  </p:nvSpPr>
                  <p:spPr bwMode="gray">
                    <a:xfrm>
                      <a:off x="8013921" y="219683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69" name="Rectangle 768"/>
                    <p:cNvSpPr/>
                    <p:nvPr/>
                  </p:nvSpPr>
                  <p:spPr bwMode="gray">
                    <a:xfrm>
                      <a:off x="7935726" y="2291545"/>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0" name="Rectangle 769"/>
                    <p:cNvSpPr/>
                    <p:nvPr/>
                  </p:nvSpPr>
                  <p:spPr bwMode="gray">
                    <a:xfrm>
                      <a:off x="8075361" y="224140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1" name="Rectangle 770"/>
                    <p:cNvSpPr/>
                    <p:nvPr/>
                  </p:nvSpPr>
                  <p:spPr bwMode="gray">
                    <a:xfrm>
                      <a:off x="8064192" y="216897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2" name="Rectangle 771"/>
                    <p:cNvSpPr/>
                    <p:nvPr/>
                  </p:nvSpPr>
                  <p:spPr bwMode="gray">
                    <a:xfrm>
                      <a:off x="8022301" y="2291544"/>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3" name="Rectangle 772"/>
                    <p:cNvSpPr/>
                    <p:nvPr/>
                  </p:nvSpPr>
                  <p:spPr bwMode="gray">
                    <a:xfrm>
                      <a:off x="8072570" y="2085404"/>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4" name="Rectangle 773"/>
                    <p:cNvSpPr/>
                    <p:nvPr/>
                  </p:nvSpPr>
                  <p:spPr bwMode="gray">
                    <a:xfrm>
                      <a:off x="7955274" y="2230259"/>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5" name="Rectangle 774"/>
                    <p:cNvSpPr/>
                    <p:nvPr/>
                  </p:nvSpPr>
                  <p:spPr bwMode="gray">
                    <a:xfrm>
                      <a:off x="8016715" y="211883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6" name="Rectangle 775"/>
                    <p:cNvSpPr/>
                    <p:nvPr/>
                  </p:nvSpPr>
                  <p:spPr bwMode="gray">
                    <a:xfrm>
                      <a:off x="7974823" y="2067297"/>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7" name="Rectangle 776"/>
                    <p:cNvSpPr/>
                    <p:nvPr/>
                  </p:nvSpPr>
                  <p:spPr bwMode="gray">
                    <a:xfrm>
                      <a:off x="7955274" y="2141118"/>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8" name="Rectangle 777"/>
                    <p:cNvSpPr/>
                    <p:nvPr/>
                  </p:nvSpPr>
                  <p:spPr bwMode="gray">
                    <a:xfrm>
                      <a:off x="7843567" y="228040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79" name="Rectangle 778"/>
                    <p:cNvSpPr/>
                    <p:nvPr/>
                  </p:nvSpPr>
                  <p:spPr bwMode="gray">
                    <a:xfrm>
                      <a:off x="7916177" y="2085404"/>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0" name="Rectangle 779"/>
                    <p:cNvSpPr/>
                    <p:nvPr/>
                  </p:nvSpPr>
                  <p:spPr bwMode="gray">
                    <a:xfrm>
                      <a:off x="7877079" y="221354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1" name="Rectangle 780"/>
                    <p:cNvSpPr/>
                    <p:nvPr/>
                  </p:nvSpPr>
                  <p:spPr bwMode="gray">
                    <a:xfrm>
                      <a:off x="7784921" y="223583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2" name="Rectangle 781"/>
                    <p:cNvSpPr/>
                    <p:nvPr/>
                  </p:nvSpPr>
                  <p:spPr bwMode="gray">
                    <a:xfrm>
                      <a:off x="7748617" y="230268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3" name="Rectangle 782"/>
                    <p:cNvSpPr/>
                    <p:nvPr/>
                  </p:nvSpPr>
                  <p:spPr bwMode="gray">
                    <a:xfrm>
                      <a:off x="7863116" y="2135547"/>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4" name="Rectangle 783"/>
                    <p:cNvSpPr/>
                    <p:nvPr/>
                  </p:nvSpPr>
                  <p:spPr bwMode="gray">
                    <a:xfrm>
                      <a:off x="7653666" y="229711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5" name="Rectangle 784"/>
                    <p:cNvSpPr/>
                    <p:nvPr/>
                  </p:nvSpPr>
                  <p:spPr bwMode="gray">
                    <a:xfrm>
                      <a:off x="7804469" y="216340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6" name="Rectangle 785"/>
                    <p:cNvSpPr/>
                    <p:nvPr/>
                  </p:nvSpPr>
                  <p:spPr bwMode="gray">
                    <a:xfrm>
                      <a:off x="7843567" y="2074263"/>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7" name="Rectangle 786"/>
                    <p:cNvSpPr/>
                    <p:nvPr/>
                  </p:nvSpPr>
                  <p:spPr bwMode="gray">
                    <a:xfrm>
                      <a:off x="7648080" y="2085405"/>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8" name="Rectangle 787"/>
                    <p:cNvSpPr/>
                    <p:nvPr/>
                  </p:nvSpPr>
                  <p:spPr bwMode="gray">
                    <a:xfrm>
                      <a:off x="7648081" y="219683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89" name="Rectangle 788"/>
                    <p:cNvSpPr/>
                    <p:nvPr/>
                  </p:nvSpPr>
                  <p:spPr bwMode="gray">
                    <a:xfrm>
                      <a:off x="7709520" y="2235832"/>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0" name="Rectangle 789"/>
                    <p:cNvSpPr/>
                    <p:nvPr/>
                  </p:nvSpPr>
                  <p:spPr bwMode="gray">
                    <a:xfrm>
                      <a:off x="7765371" y="2085404"/>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1" name="Rectangle 790"/>
                    <p:cNvSpPr/>
                    <p:nvPr/>
                  </p:nvSpPr>
                  <p:spPr bwMode="gray">
                    <a:xfrm>
                      <a:off x="7706725" y="2107690"/>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2" name="Rectangle 791"/>
                    <p:cNvSpPr/>
                    <p:nvPr/>
                  </p:nvSpPr>
                  <p:spPr bwMode="gray">
                    <a:xfrm>
                      <a:off x="7726274" y="2174546"/>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6" name="Rectangle 795"/>
                    <p:cNvSpPr/>
                    <p:nvPr/>
                  </p:nvSpPr>
                  <p:spPr bwMode="gray">
                    <a:xfrm>
                      <a:off x="8320948" y="2247671"/>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7" name="Rectangle 796"/>
                    <p:cNvSpPr/>
                    <p:nvPr/>
                  </p:nvSpPr>
                  <p:spPr bwMode="gray">
                    <a:xfrm>
                      <a:off x="8203654" y="2292247"/>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8" name="Rectangle 797"/>
                    <p:cNvSpPr/>
                    <p:nvPr/>
                  </p:nvSpPr>
                  <p:spPr bwMode="gray">
                    <a:xfrm>
                      <a:off x="8281853" y="2297819"/>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799" name="Rectangle 798"/>
                    <p:cNvSpPr/>
                    <p:nvPr/>
                  </p:nvSpPr>
                  <p:spPr bwMode="gray">
                    <a:xfrm>
                      <a:off x="8248339" y="2247675"/>
                      <a:ext cx="44302" cy="44571"/>
                    </a:xfrm>
                    <a:prstGeom prst="rect">
                      <a:avLst/>
                    </a:prstGeom>
                    <a:grp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sp>
              <p:nvSpPr>
                <p:cNvPr id="800" name="TextBox 799"/>
                <p:cNvSpPr txBox="1"/>
                <p:nvPr/>
              </p:nvSpPr>
              <p:spPr bwMode="gray">
                <a:xfrm>
                  <a:off x="7897309" y="2113150"/>
                  <a:ext cx="196648" cy="180692"/>
                </a:xfrm>
                <a:prstGeom prst="rect">
                  <a:avLst/>
                </a:prstGeom>
                <a:solidFill>
                  <a:srgbClr val="9AACC7"/>
                </a:solidFill>
                <a:ln>
                  <a:solidFill>
                    <a:srgbClr val="000000"/>
                  </a:solidFill>
                </a:ln>
              </p:spPr>
              <p:txBody>
                <a:bodyPr wrap="none" lIns="45720" tIns="18288" rIns="45720" bIns="18288" rtlCol="0" anchor="ctr" anchorCtr="0">
                  <a:noAutofit/>
                </a:bodyPr>
                <a:lstStyle/>
                <a:p>
                  <a:pPr algn="ctr" eaLnBrk="0" fontAlgn="base" hangingPunct="0">
                    <a:lnSpc>
                      <a:spcPct val="90000"/>
                    </a:lnSpc>
                    <a:spcBef>
                      <a:spcPct val="30000"/>
                    </a:spcBef>
                    <a:spcAft>
                      <a:spcPct val="10000"/>
                    </a:spcAft>
                    <a:defRPr/>
                  </a:pPr>
                  <a:r>
                    <a:rPr lang="en-US" sz="1200" b="1" kern="0" dirty="0" smtClean="0">
                      <a:solidFill>
                        <a:srgbClr val="000000"/>
                      </a:solidFill>
                      <a:latin typeface="Avenir Next Demi Bold"/>
                      <a:ea typeface="Arial Unicode MS" pitchFamily="34" charset="-128"/>
                      <a:cs typeface="Avenir Next Demi Bold"/>
                    </a:rPr>
                    <a:t>A</a:t>
                  </a:r>
                </a:p>
              </p:txBody>
            </p:sp>
            <p:sp>
              <p:nvSpPr>
                <p:cNvPr id="832" name="Rectangle 831"/>
                <p:cNvSpPr/>
                <p:nvPr/>
              </p:nvSpPr>
              <p:spPr bwMode="gray">
                <a:xfrm>
                  <a:off x="7058837" y="2560364"/>
                  <a:ext cx="854369" cy="467995"/>
                </a:xfrm>
                <a:prstGeom prst="rect">
                  <a:avLst/>
                </a:prstGeom>
                <a:noFill/>
                <a:ln w="9525" cap="flat" cmpd="sng" algn="ctr">
                  <a:solidFill>
                    <a:srgbClr val="979D9D"/>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grpSp>
              <p:nvGrpSpPr>
                <p:cNvPr id="10" name="Group 9"/>
                <p:cNvGrpSpPr/>
                <p:nvPr/>
              </p:nvGrpSpPr>
              <p:grpSpPr bwMode="gray">
                <a:xfrm>
                  <a:off x="7084963" y="2589263"/>
                  <a:ext cx="796144" cy="404274"/>
                  <a:chOff x="7084963" y="2589263"/>
                  <a:chExt cx="796144" cy="404274"/>
                </a:xfrm>
              </p:grpSpPr>
              <p:sp>
                <p:nvSpPr>
                  <p:cNvPr id="833" name="Rectangle 832"/>
                  <p:cNvSpPr/>
                  <p:nvPr/>
                </p:nvSpPr>
                <p:spPr bwMode="gray">
                  <a:xfrm>
                    <a:off x="7084963" y="2594488"/>
                    <a:ext cx="206660" cy="396961"/>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4" name="Rectangle 833"/>
                  <p:cNvSpPr/>
                  <p:nvPr/>
                </p:nvSpPr>
                <p:spPr bwMode="gray">
                  <a:xfrm>
                    <a:off x="7363505" y="2589263"/>
                    <a:ext cx="517602" cy="209624"/>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5" name="Rectangle 834"/>
                  <p:cNvSpPr/>
                  <p:nvPr/>
                </p:nvSpPr>
                <p:spPr bwMode="gray">
                  <a:xfrm>
                    <a:off x="7372439" y="2831968"/>
                    <a:ext cx="221577" cy="161569"/>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6" name="Rectangle 835"/>
                  <p:cNvSpPr/>
                  <p:nvPr/>
                </p:nvSpPr>
                <p:spPr bwMode="gray">
                  <a:xfrm>
                    <a:off x="7658803" y="2831968"/>
                    <a:ext cx="221577" cy="161569"/>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nvGrpSpPr>
                <p:cNvPr id="9" name="Group 8"/>
                <p:cNvGrpSpPr/>
                <p:nvPr/>
              </p:nvGrpSpPr>
              <p:grpSpPr bwMode="gray">
                <a:xfrm>
                  <a:off x="7101721" y="2599363"/>
                  <a:ext cx="771297" cy="380947"/>
                  <a:chOff x="7101721" y="2599363"/>
                  <a:chExt cx="771297" cy="380947"/>
                </a:xfrm>
              </p:grpSpPr>
              <p:sp>
                <p:nvSpPr>
                  <p:cNvPr id="801" name="Rectangle 800"/>
                  <p:cNvSpPr/>
                  <p:nvPr/>
                </p:nvSpPr>
                <p:spPr bwMode="gray">
                  <a:xfrm>
                    <a:off x="7372439" y="259936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2" name="Rectangle 801"/>
                  <p:cNvSpPr/>
                  <p:nvPr/>
                </p:nvSpPr>
                <p:spPr bwMode="gray">
                  <a:xfrm>
                    <a:off x="7425876" y="262165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3" name="Rectangle 802"/>
                  <p:cNvSpPr/>
                  <p:nvPr/>
                </p:nvSpPr>
                <p:spPr bwMode="gray">
                  <a:xfrm>
                    <a:off x="7725387" y="2846597"/>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4" name="Rectangle 803"/>
                  <p:cNvSpPr/>
                  <p:nvPr/>
                </p:nvSpPr>
                <p:spPr bwMode="gray">
                  <a:xfrm>
                    <a:off x="7747729" y="2924596"/>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5" name="Rectangle 804"/>
                  <p:cNvSpPr/>
                  <p:nvPr/>
                </p:nvSpPr>
                <p:spPr bwMode="gray">
                  <a:xfrm>
                    <a:off x="7809167" y="2857741"/>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6" name="Rectangle 805"/>
                  <p:cNvSpPr/>
                  <p:nvPr/>
                </p:nvSpPr>
                <p:spPr bwMode="gray">
                  <a:xfrm>
                    <a:off x="7686289" y="290231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7" name="Rectangle 806"/>
                  <p:cNvSpPr/>
                  <p:nvPr/>
                </p:nvSpPr>
                <p:spPr bwMode="gray">
                  <a:xfrm>
                    <a:off x="7828716" y="293573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8" name="Rectangle 807"/>
                  <p:cNvSpPr/>
                  <p:nvPr/>
                </p:nvSpPr>
                <p:spPr bwMode="gray">
                  <a:xfrm>
                    <a:off x="7511746" y="262339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09" name="Rectangle 808"/>
                  <p:cNvSpPr/>
                  <p:nvPr/>
                </p:nvSpPr>
                <p:spPr bwMode="gray">
                  <a:xfrm>
                    <a:off x="7570391" y="262478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0" name="Rectangle 809"/>
                  <p:cNvSpPr/>
                  <p:nvPr/>
                </p:nvSpPr>
                <p:spPr bwMode="gray">
                  <a:xfrm>
                    <a:off x="7643000" y="262478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1" name="Rectangle 810"/>
                  <p:cNvSpPr/>
                  <p:nvPr/>
                </p:nvSpPr>
                <p:spPr bwMode="gray">
                  <a:xfrm>
                    <a:off x="7760295" y="262478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2" name="Rectangle 811"/>
                  <p:cNvSpPr/>
                  <p:nvPr/>
                </p:nvSpPr>
                <p:spPr bwMode="gray">
                  <a:xfrm>
                    <a:off x="7525706" y="272507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3" name="Rectangle 812"/>
                  <p:cNvSpPr/>
                  <p:nvPr/>
                </p:nvSpPr>
                <p:spPr bwMode="gray">
                  <a:xfrm>
                    <a:off x="7598315" y="270278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4" name="Rectangle 813"/>
                  <p:cNvSpPr/>
                  <p:nvPr/>
                </p:nvSpPr>
                <p:spPr bwMode="gray">
                  <a:xfrm>
                    <a:off x="7687684" y="272507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5" name="Rectangle 814"/>
                  <p:cNvSpPr/>
                  <p:nvPr/>
                </p:nvSpPr>
                <p:spPr bwMode="gray">
                  <a:xfrm>
                    <a:off x="7743537" y="2713927"/>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6" name="Rectangle 815"/>
                  <p:cNvSpPr/>
                  <p:nvPr/>
                </p:nvSpPr>
                <p:spPr bwMode="gray">
                  <a:xfrm>
                    <a:off x="7807770" y="268049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7" name="Rectangle 816"/>
                  <p:cNvSpPr/>
                  <p:nvPr/>
                </p:nvSpPr>
                <p:spPr bwMode="gray">
                  <a:xfrm>
                    <a:off x="7514059" y="291902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8" name="Rectangle 817"/>
                  <p:cNvSpPr/>
                  <p:nvPr/>
                </p:nvSpPr>
                <p:spPr bwMode="gray">
                  <a:xfrm>
                    <a:off x="7402352" y="292877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19" name="Rectangle 818"/>
                  <p:cNvSpPr/>
                  <p:nvPr/>
                </p:nvSpPr>
                <p:spPr bwMode="gray">
                  <a:xfrm>
                    <a:off x="7399561" y="2856347"/>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0" name="Rectangle 819"/>
                  <p:cNvSpPr/>
                  <p:nvPr/>
                </p:nvSpPr>
                <p:spPr bwMode="gray">
                  <a:xfrm>
                    <a:off x="7458206" y="287863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1" name="Rectangle 820"/>
                  <p:cNvSpPr/>
                  <p:nvPr/>
                </p:nvSpPr>
                <p:spPr bwMode="gray">
                  <a:xfrm>
                    <a:off x="7525232" y="285356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2" name="Rectangle 821"/>
                  <p:cNvSpPr/>
                  <p:nvPr/>
                </p:nvSpPr>
                <p:spPr bwMode="gray">
                  <a:xfrm>
                    <a:off x="7207841" y="290718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3" name="Rectangle 822"/>
                  <p:cNvSpPr/>
                  <p:nvPr/>
                </p:nvSpPr>
                <p:spPr bwMode="gray">
                  <a:xfrm>
                    <a:off x="7168744" y="279018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4" name="Rectangle 823"/>
                  <p:cNvSpPr/>
                  <p:nvPr/>
                </p:nvSpPr>
                <p:spPr bwMode="gray">
                  <a:xfrm>
                    <a:off x="7101721" y="291275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5" name="Rectangle 824"/>
                  <p:cNvSpPr/>
                  <p:nvPr/>
                </p:nvSpPr>
                <p:spPr bwMode="gray">
                  <a:xfrm>
                    <a:off x="7191086" y="285703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6" name="Rectangle 825"/>
                  <p:cNvSpPr/>
                  <p:nvPr/>
                </p:nvSpPr>
                <p:spPr bwMode="gray">
                  <a:xfrm>
                    <a:off x="7235766" y="281246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7" name="Rectangle 826"/>
                  <p:cNvSpPr/>
                  <p:nvPr/>
                </p:nvSpPr>
                <p:spPr bwMode="gray">
                  <a:xfrm>
                    <a:off x="7235767" y="273446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8" name="Rectangle 827"/>
                  <p:cNvSpPr/>
                  <p:nvPr/>
                </p:nvSpPr>
                <p:spPr bwMode="gray">
                  <a:xfrm>
                    <a:off x="7107300" y="274561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29" name="Rectangle 828"/>
                  <p:cNvSpPr/>
                  <p:nvPr/>
                </p:nvSpPr>
                <p:spPr bwMode="gray">
                  <a:xfrm>
                    <a:off x="7157574" y="271218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0" name="Rectangle 829"/>
                  <p:cNvSpPr/>
                  <p:nvPr/>
                </p:nvSpPr>
                <p:spPr bwMode="gray">
                  <a:xfrm>
                    <a:off x="7219013" y="264532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1" name="Rectangle 830"/>
                  <p:cNvSpPr/>
                  <p:nvPr/>
                </p:nvSpPr>
                <p:spPr bwMode="gray">
                  <a:xfrm>
                    <a:off x="7112891" y="262304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7" name="Rectangle 836"/>
                  <p:cNvSpPr/>
                  <p:nvPr/>
                </p:nvSpPr>
                <p:spPr bwMode="gray">
                  <a:xfrm>
                    <a:off x="7684896" y="267353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8" name="Rectangle 837"/>
                  <p:cNvSpPr/>
                  <p:nvPr/>
                </p:nvSpPr>
                <p:spPr bwMode="gray">
                  <a:xfrm>
                    <a:off x="7450300" y="269024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39" name="Rectangle 838"/>
                  <p:cNvSpPr/>
                  <p:nvPr/>
                </p:nvSpPr>
                <p:spPr bwMode="gray">
                  <a:xfrm>
                    <a:off x="7394445" y="272368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0" name="Rectangle 839"/>
                  <p:cNvSpPr/>
                  <p:nvPr/>
                </p:nvSpPr>
                <p:spPr bwMode="gray">
                  <a:xfrm>
                    <a:off x="7118467" y="281246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1" name="Rectangle 840"/>
                  <p:cNvSpPr/>
                  <p:nvPr/>
                </p:nvSpPr>
                <p:spPr bwMode="gray">
                  <a:xfrm>
                    <a:off x="7140810" y="288489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sp>
              <p:nvSpPr>
                <p:cNvPr id="842" name="TextBox 841"/>
                <p:cNvSpPr txBox="1"/>
                <p:nvPr/>
              </p:nvSpPr>
              <p:spPr bwMode="gray">
                <a:xfrm>
                  <a:off x="7427593" y="2715411"/>
                  <a:ext cx="196648" cy="180692"/>
                </a:xfrm>
                <a:prstGeom prst="rect">
                  <a:avLst/>
                </a:prstGeom>
                <a:solidFill>
                  <a:srgbClr val="9AACC7"/>
                </a:solidFill>
                <a:ln>
                  <a:solidFill>
                    <a:srgbClr val="000000"/>
                  </a:solidFill>
                </a:ln>
              </p:spPr>
              <p:txBody>
                <a:bodyPr wrap="none" lIns="45720" tIns="18288" rIns="45720" bIns="18288" rtlCol="0">
                  <a:noAutofit/>
                </a:bodyPr>
                <a:lstStyle/>
                <a:p>
                  <a:pPr algn="ctr" eaLnBrk="0" fontAlgn="base" hangingPunct="0">
                    <a:lnSpc>
                      <a:spcPct val="90000"/>
                    </a:lnSpc>
                    <a:spcBef>
                      <a:spcPct val="30000"/>
                    </a:spcBef>
                    <a:spcAft>
                      <a:spcPct val="10000"/>
                    </a:spcAft>
                    <a:defRPr/>
                  </a:pPr>
                  <a:r>
                    <a:rPr lang="en-US" sz="1200" b="1" kern="0" dirty="0" smtClean="0">
                      <a:solidFill>
                        <a:srgbClr val="000000"/>
                      </a:solidFill>
                      <a:latin typeface="Avenir Next Demi Bold"/>
                      <a:ea typeface="Arial Unicode MS" pitchFamily="34" charset="-128"/>
                      <a:cs typeface="Avenir Next Demi Bold"/>
                    </a:rPr>
                    <a:t>B</a:t>
                  </a:r>
                </a:p>
              </p:txBody>
            </p:sp>
            <p:sp>
              <p:nvSpPr>
                <p:cNvPr id="878" name="Rectangle 877"/>
                <p:cNvSpPr/>
                <p:nvPr/>
              </p:nvSpPr>
              <p:spPr bwMode="gray">
                <a:xfrm>
                  <a:off x="8037954" y="2733076"/>
                  <a:ext cx="915546" cy="545993"/>
                </a:xfrm>
                <a:prstGeom prst="rect">
                  <a:avLst/>
                </a:prstGeom>
                <a:noFill/>
                <a:ln w="9525" cap="flat" cmpd="sng" algn="ctr">
                  <a:solidFill>
                    <a:srgbClr val="979D9D"/>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15" name="Group 14"/>
                <p:cNvGrpSpPr/>
                <p:nvPr/>
              </p:nvGrpSpPr>
              <p:grpSpPr bwMode="gray">
                <a:xfrm>
                  <a:off x="8075189" y="2759543"/>
                  <a:ext cx="828307" cy="482618"/>
                  <a:chOff x="8075189" y="2759543"/>
                  <a:chExt cx="828307" cy="482618"/>
                </a:xfrm>
              </p:grpSpPr>
              <p:sp>
                <p:nvSpPr>
                  <p:cNvPr id="879" name="Rectangle 878"/>
                  <p:cNvSpPr/>
                  <p:nvPr/>
                </p:nvSpPr>
                <p:spPr bwMode="gray">
                  <a:xfrm>
                    <a:off x="8075189" y="2762326"/>
                    <a:ext cx="379834" cy="281355"/>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0" name="Rectangle 879"/>
                  <p:cNvSpPr/>
                  <p:nvPr/>
                </p:nvSpPr>
                <p:spPr bwMode="gray">
                  <a:xfrm>
                    <a:off x="8495763" y="2759543"/>
                    <a:ext cx="407733" cy="207532"/>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1" name="Rectangle 880"/>
                  <p:cNvSpPr/>
                  <p:nvPr/>
                </p:nvSpPr>
                <p:spPr bwMode="gray">
                  <a:xfrm>
                    <a:off x="8082901" y="3071535"/>
                    <a:ext cx="201074" cy="170626"/>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2" name="Rectangle 881"/>
                  <p:cNvSpPr/>
                  <p:nvPr/>
                </p:nvSpPr>
                <p:spPr bwMode="gray">
                  <a:xfrm>
                    <a:off x="8319920" y="3065964"/>
                    <a:ext cx="583576" cy="170626"/>
                  </a:xfrm>
                  <a:prstGeom prst="rect">
                    <a:avLst/>
                  </a:prstGeom>
                  <a:noFill/>
                  <a:ln w="9525" cap="flat" cmpd="sng" algn="ctr">
                    <a:solidFill>
                      <a:srgbClr val="002856"/>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grpSp>
              <p:nvGrpSpPr>
                <p:cNvPr id="14" name="Group 13"/>
                <p:cNvGrpSpPr/>
                <p:nvPr/>
              </p:nvGrpSpPr>
              <p:grpSpPr bwMode="gray">
                <a:xfrm>
                  <a:off x="8094740" y="2779042"/>
                  <a:ext cx="783479" cy="447796"/>
                  <a:chOff x="8094740" y="2779042"/>
                  <a:chExt cx="783479" cy="447796"/>
                </a:xfrm>
              </p:grpSpPr>
              <p:sp>
                <p:nvSpPr>
                  <p:cNvPr id="843" name="Rectangle 842"/>
                  <p:cNvSpPr/>
                  <p:nvPr/>
                </p:nvSpPr>
                <p:spPr bwMode="gray">
                  <a:xfrm>
                    <a:off x="8248337" y="288907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4" name="Rectangle 843"/>
                  <p:cNvSpPr/>
                  <p:nvPr/>
                </p:nvSpPr>
                <p:spPr bwMode="gray">
                  <a:xfrm>
                    <a:off x="8348872" y="298378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5" name="Rectangle 844"/>
                  <p:cNvSpPr/>
                  <p:nvPr/>
                </p:nvSpPr>
                <p:spPr bwMode="gray">
                  <a:xfrm>
                    <a:off x="8318154" y="2833361"/>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6" name="Rectangle 845"/>
                  <p:cNvSpPr/>
                  <p:nvPr/>
                </p:nvSpPr>
                <p:spPr bwMode="gray">
                  <a:xfrm>
                    <a:off x="8393556" y="292807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7" name="Rectangle 846"/>
                  <p:cNvSpPr/>
                  <p:nvPr/>
                </p:nvSpPr>
                <p:spPr bwMode="gray">
                  <a:xfrm>
                    <a:off x="8287435" y="296707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8" name="Rectangle 847"/>
                  <p:cNvSpPr/>
                  <p:nvPr/>
                </p:nvSpPr>
                <p:spPr bwMode="gray">
                  <a:xfrm>
                    <a:off x="8097532" y="281107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49" name="Rectangle 848"/>
                  <p:cNvSpPr/>
                  <p:nvPr/>
                </p:nvSpPr>
                <p:spPr bwMode="gray">
                  <a:xfrm>
                    <a:off x="8170140" y="279436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0" name="Rectangle 849"/>
                  <p:cNvSpPr/>
                  <p:nvPr/>
                </p:nvSpPr>
                <p:spPr bwMode="gray">
                  <a:xfrm>
                    <a:off x="8337703" y="290021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1" name="Rectangle 850"/>
                  <p:cNvSpPr/>
                  <p:nvPr/>
                </p:nvSpPr>
                <p:spPr bwMode="gray">
                  <a:xfrm>
                    <a:off x="8131043" y="294478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2" name="Rectangle 851"/>
                  <p:cNvSpPr/>
                  <p:nvPr/>
                </p:nvSpPr>
                <p:spPr bwMode="gray">
                  <a:xfrm>
                    <a:off x="8209236" y="294478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3" name="Rectangle 852"/>
                  <p:cNvSpPr/>
                  <p:nvPr/>
                </p:nvSpPr>
                <p:spPr bwMode="gray">
                  <a:xfrm>
                    <a:off x="8189688" y="285564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4" name="Rectangle 853"/>
                  <p:cNvSpPr/>
                  <p:nvPr/>
                </p:nvSpPr>
                <p:spPr bwMode="gray">
                  <a:xfrm>
                    <a:off x="8253922" y="281107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5" name="Rectangle 854"/>
                  <p:cNvSpPr/>
                  <p:nvPr/>
                </p:nvSpPr>
                <p:spPr bwMode="gray">
                  <a:xfrm>
                    <a:off x="8354458" y="278878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6" name="Rectangle 855"/>
                  <p:cNvSpPr/>
                  <p:nvPr/>
                </p:nvSpPr>
                <p:spPr bwMode="gray">
                  <a:xfrm>
                    <a:off x="8131043" y="287793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7" name="Rectangle 856"/>
                  <p:cNvSpPr/>
                  <p:nvPr/>
                </p:nvSpPr>
                <p:spPr bwMode="gray">
                  <a:xfrm>
                    <a:off x="8817164" y="279574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8" name="Rectangle 857"/>
                  <p:cNvSpPr/>
                  <p:nvPr/>
                </p:nvSpPr>
                <p:spPr bwMode="gray">
                  <a:xfrm>
                    <a:off x="8764099" y="2862611"/>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59" name="Rectangle 858"/>
                  <p:cNvSpPr/>
                  <p:nvPr/>
                </p:nvSpPr>
                <p:spPr bwMode="gray">
                  <a:xfrm>
                    <a:off x="8521140" y="289603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0" name="Rectangle 859"/>
                  <p:cNvSpPr/>
                  <p:nvPr/>
                </p:nvSpPr>
                <p:spPr bwMode="gray">
                  <a:xfrm>
                    <a:off x="8644018" y="284032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1" name="Rectangle 860"/>
                  <p:cNvSpPr/>
                  <p:nvPr/>
                </p:nvSpPr>
                <p:spPr bwMode="gray">
                  <a:xfrm>
                    <a:off x="8599335" y="279575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2" name="Rectangle 861"/>
                  <p:cNvSpPr/>
                  <p:nvPr/>
                </p:nvSpPr>
                <p:spPr bwMode="gray">
                  <a:xfrm>
                    <a:off x="8560238" y="284589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3" name="Rectangle 862"/>
                  <p:cNvSpPr/>
                  <p:nvPr/>
                </p:nvSpPr>
                <p:spPr bwMode="gray">
                  <a:xfrm>
                    <a:off x="8680319" y="289046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4" name="Rectangle 863"/>
                  <p:cNvSpPr/>
                  <p:nvPr/>
                </p:nvSpPr>
                <p:spPr bwMode="gray">
                  <a:xfrm>
                    <a:off x="8599335" y="289603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5" name="Rectangle 864"/>
                  <p:cNvSpPr/>
                  <p:nvPr/>
                </p:nvSpPr>
                <p:spPr bwMode="gray">
                  <a:xfrm>
                    <a:off x="8699868" y="282361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6" name="Rectangle 865"/>
                  <p:cNvSpPr/>
                  <p:nvPr/>
                </p:nvSpPr>
                <p:spPr bwMode="gray">
                  <a:xfrm>
                    <a:off x="8744550" y="277904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7" name="Rectangle 866"/>
                  <p:cNvSpPr/>
                  <p:nvPr/>
                </p:nvSpPr>
                <p:spPr bwMode="gray">
                  <a:xfrm>
                    <a:off x="8660770" y="277904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8" name="Rectangle 867"/>
                  <p:cNvSpPr/>
                  <p:nvPr/>
                </p:nvSpPr>
                <p:spPr bwMode="gray">
                  <a:xfrm>
                    <a:off x="8523931" y="279575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69" name="Rectangle 868"/>
                  <p:cNvSpPr/>
                  <p:nvPr/>
                </p:nvSpPr>
                <p:spPr bwMode="gray">
                  <a:xfrm>
                    <a:off x="8635494" y="308198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0" name="Rectangle 869"/>
                  <p:cNvSpPr/>
                  <p:nvPr/>
                </p:nvSpPr>
                <p:spPr bwMode="gray">
                  <a:xfrm>
                    <a:off x="8680176" y="314327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1" name="Rectangle 870"/>
                  <p:cNvSpPr/>
                  <p:nvPr/>
                </p:nvSpPr>
                <p:spPr bwMode="gray">
                  <a:xfrm>
                    <a:off x="8585221" y="3126556"/>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2" name="Rectangle 871"/>
                  <p:cNvSpPr/>
                  <p:nvPr/>
                </p:nvSpPr>
                <p:spPr bwMode="gray">
                  <a:xfrm>
                    <a:off x="8532164" y="307641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3" name="Rectangle 872"/>
                  <p:cNvSpPr/>
                  <p:nvPr/>
                </p:nvSpPr>
                <p:spPr bwMode="gray">
                  <a:xfrm>
                    <a:off x="8403697" y="307641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4" name="Rectangle 873"/>
                  <p:cNvSpPr/>
                  <p:nvPr/>
                </p:nvSpPr>
                <p:spPr bwMode="gray">
                  <a:xfrm>
                    <a:off x="8487483" y="3154413"/>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5" name="Rectangle 874"/>
                  <p:cNvSpPr/>
                  <p:nvPr/>
                </p:nvSpPr>
                <p:spPr bwMode="gray">
                  <a:xfrm>
                    <a:off x="8409286" y="3148841"/>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6" name="Rectangle 875"/>
                  <p:cNvSpPr/>
                  <p:nvPr/>
                </p:nvSpPr>
                <p:spPr bwMode="gray">
                  <a:xfrm>
                    <a:off x="8465139" y="3093127"/>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77" name="Rectangle 876"/>
                  <p:cNvSpPr/>
                  <p:nvPr/>
                </p:nvSpPr>
                <p:spPr bwMode="gray">
                  <a:xfrm>
                    <a:off x="8359014" y="312098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3" name="Rectangle 882"/>
                  <p:cNvSpPr/>
                  <p:nvPr/>
                </p:nvSpPr>
                <p:spPr bwMode="gray">
                  <a:xfrm>
                    <a:off x="8833917" y="2884891"/>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4" name="Rectangle 883"/>
                  <p:cNvSpPr/>
                  <p:nvPr/>
                </p:nvSpPr>
                <p:spPr bwMode="gray">
                  <a:xfrm>
                    <a:off x="8133838" y="3094525"/>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5" name="Rectangle 884"/>
                  <p:cNvSpPr/>
                  <p:nvPr/>
                </p:nvSpPr>
                <p:spPr bwMode="gray">
                  <a:xfrm>
                    <a:off x="8156181" y="317252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6" name="Rectangle 885"/>
                  <p:cNvSpPr/>
                  <p:nvPr/>
                </p:nvSpPr>
                <p:spPr bwMode="gray">
                  <a:xfrm>
                    <a:off x="8217619" y="3105668"/>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7" name="Rectangle 886"/>
                  <p:cNvSpPr/>
                  <p:nvPr/>
                </p:nvSpPr>
                <p:spPr bwMode="gray">
                  <a:xfrm>
                    <a:off x="8094740" y="3150239"/>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8" name="Rectangle 887"/>
                  <p:cNvSpPr/>
                  <p:nvPr/>
                </p:nvSpPr>
                <p:spPr bwMode="gray">
                  <a:xfrm>
                    <a:off x="8231582" y="317252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89" name="Rectangle 888"/>
                  <p:cNvSpPr/>
                  <p:nvPr/>
                </p:nvSpPr>
                <p:spPr bwMode="gray">
                  <a:xfrm>
                    <a:off x="8719271" y="3093122"/>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90" name="Rectangle 889"/>
                  <p:cNvSpPr/>
                  <p:nvPr/>
                </p:nvSpPr>
                <p:spPr bwMode="gray">
                  <a:xfrm>
                    <a:off x="8780713" y="308755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91" name="Rectangle 890"/>
                  <p:cNvSpPr/>
                  <p:nvPr/>
                </p:nvSpPr>
                <p:spPr bwMode="gray">
                  <a:xfrm>
                    <a:off x="8752785" y="3159980"/>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92" name="Rectangle 891"/>
                  <p:cNvSpPr/>
                  <p:nvPr/>
                </p:nvSpPr>
                <p:spPr bwMode="gray">
                  <a:xfrm>
                    <a:off x="8825398" y="3137694"/>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893" name="Rectangle 892"/>
                  <p:cNvSpPr/>
                  <p:nvPr/>
                </p:nvSpPr>
                <p:spPr bwMode="gray">
                  <a:xfrm>
                    <a:off x="8562874" y="3182267"/>
                    <a:ext cx="44302" cy="44571"/>
                  </a:xfrm>
                  <a:prstGeom prst="rect">
                    <a:avLst/>
                  </a:prstGeom>
                  <a:solidFill>
                    <a:srgbClr val="6E7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sp>
              <p:nvSpPr>
                <p:cNvPr id="894" name="TextBox 893"/>
                <p:cNvSpPr txBox="1"/>
                <p:nvPr/>
              </p:nvSpPr>
              <p:spPr bwMode="gray">
                <a:xfrm>
                  <a:off x="8388989" y="2862757"/>
                  <a:ext cx="196648" cy="180692"/>
                </a:xfrm>
                <a:prstGeom prst="rect">
                  <a:avLst/>
                </a:prstGeom>
                <a:solidFill>
                  <a:srgbClr val="9AACC7"/>
                </a:solidFill>
                <a:ln>
                  <a:solidFill>
                    <a:srgbClr val="000000"/>
                  </a:solidFill>
                </a:ln>
              </p:spPr>
              <p:txBody>
                <a:bodyPr wrap="none" lIns="45720" tIns="18288" rIns="45720" bIns="18288" rtlCol="0" anchor="ctr" anchorCtr="0">
                  <a:noAutofit/>
                </a:bodyPr>
                <a:lstStyle/>
                <a:p>
                  <a:pPr algn="ctr" eaLnBrk="0" fontAlgn="base" hangingPunct="0">
                    <a:lnSpc>
                      <a:spcPct val="90000"/>
                    </a:lnSpc>
                    <a:spcBef>
                      <a:spcPct val="30000"/>
                    </a:spcBef>
                    <a:spcAft>
                      <a:spcPct val="10000"/>
                    </a:spcAft>
                    <a:defRPr/>
                  </a:pPr>
                  <a:r>
                    <a:rPr lang="en-US" sz="1200" b="1" kern="0" dirty="0" smtClean="0">
                      <a:solidFill>
                        <a:srgbClr val="000000"/>
                      </a:solidFill>
                      <a:latin typeface="Avenir Next Demi Bold"/>
                      <a:ea typeface="Arial Unicode MS" pitchFamily="34" charset="-128"/>
                      <a:cs typeface="Avenir Next Demi Bold"/>
                    </a:rPr>
                    <a:t>C</a:t>
                  </a:r>
                </a:p>
              </p:txBody>
            </p:sp>
            <p:cxnSp>
              <p:nvCxnSpPr>
                <p:cNvPr id="895" name="Straight Arrow Connector 894"/>
                <p:cNvCxnSpPr>
                  <a:stCxn id="793" idx="2"/>
                  <a:endCxn id="832" idx="0"/>
                </p:cNvCxnSpPr>
                <p:nvPr/>
              </p:nvCxnSpPr>
              <p:spPr bwMode="gray">
                <a:xfrm flipH="1">
                  <a:off x="7486022" y="2392528"/>
                  <a:ext cx="507250" cy="167837"/>
                </a:xfrm>
                <a:prstGeom prst="straightConnector1">
                  <a:avLst/>
                </a:prstGeom>
                <a:noFill/>
                <a:ln w="12700" cap="flat" cmpd="sng" algn="ctr">
                  <a:solidFill>
                    <a:srgbClr val="979D9D"/>
                  </a:solidFill>
                  <a:prstDash val="solid"/>
                  <a:headEnd type="none" w="med" len="med"/>
                  <a:tailEnd type="triangle" w="med" len="med"/>
                </a:ln>
                <a:effectLst/>
              </p:spPr>
            </p:cxnSp>
            <p:cxnSp>
              <p:nvCxnSpPr>
                <p:cNvPr id="896" name="Straight Arrow Connector 895"/>
                <p:cNvCxnSpPr>
                  <a:stCxn id="793" idx="2"/>
                  <a:endCxn id="878" idx="0"/>
                </p:cNvCxnSpPr>
                <p:nvPr/>
              </p:nvCxnSpPr>
              <p:spPr bwMode="gray">
                <a:xfrm>
                  <a:off x="7993272" y="2392528"/>
                  <a:ext cx="502455" cy="340549"/>
                </a:xfrm>
                <a:prstGeom prst="straightConnector1">
                  <a:avLst/>
                </a:prstGeom>
                <a:noFill/>
                <a:ln w="12700" cap="flat" cmpd="sng" algn="ctr">
                  <a:solidFill>
                    <a:srgbClr val="979D9D"/>
                  </a:solidFill>
                  <a:prstDash val="solid"/>
                  <a:headEnd type="none" w="med" len="med"/>
                  <a:tailEnd type="triangle" w="med" len="med"/>
                </a:ln>
                <a:effectLst/>
              </p:spPr>
            </p:cxnSp>
          </p:grpSp>
          <p:sp>
            <p:nvSpPr>
              <p:cNvPr id="897" name="TextBox 896"/>
              <p:cNvSpPr txBox="1"/>
              <p:nvPr/>
            </p:nvSpPr>
            <p:spPr bwMode="gray">
              <a:xfrm>
                <a:off x="3631098" y="1615414"/>
                <a:ext cx="707061" cy="250516"/>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Classes</a:t>
                </a:r>
              </a:p>
            </p:txBody>
          </p:sp>
          <p:sp>
            <p:nvSpPr>
              <p:cNvPr id="898" name="TextBox 897"/>
              <p:cNvSpPr txBox="1"/>
              <p:nvPr/>
            </p:nvSpPr>
            <p:spPr bwMode="gray">
              <a:xfrm>
                <a:off x="5436854" y="1615414"/>
                <a:ext cx="831326" cy="250516"/>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Packages</a:t>
                </a:r>
              </a:p>
            </p:txBody>
          </p:sp>
          <p:sp>
            <p:nvSpPr>
              <p:cNvPr id="899" name="TextBox 898"/>
              <p:cNvSpPr txBox="1"/>
              <p:nvPr/>
            </p:nvSpPr>
            <p:spPr bwMode="gray">
              <a:xfrm>
                <a:off x="7645784" y="1615414"/>
                <a:ext cx="739681" cy="250516"/>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Modules</a:t>
                </a:r>
              </a:p>
            </p:txBody>
          </p:sp>
          <p:grpSp>
            <p:nvGrpSpPr>
              <p:cNvPr id="17" name="Group 16"/>
              <p:cNvGrpSpPr/>
              <p:nvPr/>
            </p:nvGrpSpPr>
            <p:grpSpPr bwMode="gray">
              <a:xfrm>
                <a:off x="4779470" y="1615415"/>
                <a:ext cx="2146092" cy="1642136"/>
                <a:chOff x="4779470" y="1615414"/>
                <a:chExt cx="2146092" cy="1875823"/>
              </a:xfrm>
            </p:grpSpPr>
            <p:cxnSp>
              <p:nvCxnSpPr>
                <p:cNvPr id="900" name="Straight Connector 899"/>
                <p:cNvCxnSpPr/>
                <p:nvPr/>
              </p:nvCxnSpPr>
              <p:spPr bwMode="gray">
                <a:xfrm flipH="1">
                  <a:off x="6925562" y="1615414"/>
                  <a:ext cx="0" cy="1875823"/>
                </a:xfrm>
                <a:prstGeom prst="line">
                  <a:avLst/>
                </a:prstGeom>
                <a:noFill/>
                <a:ln w="6350" cap="flat" cmpd="sng" algn="ctr">
                  <a:solidFill>
                    <a:srgbClr val="979D9D"/>
                  </a:solidFill>
                  <a:prstDash val="solid"/>
                </a:ln>
                <a:effectLst/>
              </p:spPr>
            </p:cxnSp>
            <p:cxnSp>
              <p:nvCxnSpPr>
                <p:cNvPr id="901" name="Straight Connector 900"/>
                <p:cNvCxnSpPr/>
                <p:nvPr/>
              </p:nvCxnSpPr>
              <p:spPr bwMode="gray">
                <a:xfrm flipH="1">
                  <a:off x="4779470" y="1615414"/>
                  <a:ext cx="0" cy="1875823"/>
                </a:xfrm>
                <a:prstGeom prst="line">
                  <a:avLst/>
                </a:prstGeom>
                <a:noFill/>
                <a:ln w="6350" cap="flat" cmpd="sng" algn="ctr">
                  <a:solidFill>
                    <a:srgbClr val="979D9D"/>
                  </a:solidFill>
                  <a:prstDash val="solid"/>
                </a:ln>
                <a:effectLst/>
              </p:spPr>
            </p:cxnSp>
          </p:grpSp>
        </p:grpSp>
      </p:grpSp>
    </p:spTree>
    <p:extLst>
      <p:ext uri="{BB962C8B-B14F-4D97-AF65-F5344CB8AC3E}">
        <p14:creationId xmlns:p14="http://schemas.microsoft.com/office/powerpoint/2010/main" val="320434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11</a:t>
            </a:r>
            <a:endParaRPr lang="en-US" sz="2800" dirty="0">
              <a:solidFill>
                <a:srgbClr val="FF0000"/>
              </a:solidFill>
            </a:endParaRPr>
          </a:p>
        </p:txBody>
      </p:sp>
      <p:grpSp>
        <p:nvGrpSpPr>
          <p:cNvPr id="3" name="Group 2"/>
          <p:cNvGrpSpPr/>
          <p:nvPr/>
        </p:nvGrpSpPr>
        <p:grpSpPr bwMode="gray">
          <a:xfrm>
            <a:off x="3145917" y="1161418"/>
            <a:ext cx="5899023" cy="4993197"/>
            <a:chOff x="3145917" y="1161418"/>
            <a:chExt cx="5899023" cy="4993197"/>
          </a:xfrm>
        </p:grpSpPr>
        <p:grpSp>
          <p:nvGrpSpPr>
            <p:cNvPr id="19" name="Group 18"/>
            <p:cNvGrpSpPr/>
            <p:nvPr/>
          </p:nvGrpSpPr>
          <p:grpSpPr bwMode="gray">
            <a:xfrm>
              <a:off x="3145917" y="1161418"/>
              <a:ext cx="5899023" cy="4993197"/>
              <a:chOff x="3145917" y="1161418"/>
              <a:chExt cx="5899023" cy="4993197"/>
            </a:xfrm>
          </p:grpSpPr>
          <p:sp>
            <p:nvSpPr>
              <p:cNvPr id="238" name="Rectangle 237"/>
              <p:cNvSpPr/>
              <p:nvPr/>
            </p:nvSpPr>
            <p:spPr bwMode="gray">
              <a:xfrm>
                <a:off x="3147060" y="1161419"/>
                <a:ext cx="5897880" cy="4993196"/>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39" name="TextBox 238"/>
              <p:cNvSpPr txBox="1"/>
              <p:nvPr/>
            </p:nvSpPr>
            <p:spPr bwMode="gray">
              <a:xfrm>
                <a:off x="3147060" y="5846838"/>
                <a:ext cx="918841" cy="307777"/>
              </a:xfrm>
              <a:prstGeom prst="rect">
                <a:avLst/>
              </a:prstGeom>
              <a:noFill/>
            </p:spPr>
            <p:txBody>
              <a:bodyPr wrap="none" lIns="91440" rIns="91440" rtlCol="0" anchor="b">
                <a:spAutoFit/>
              </a:bodyPr>
              <a:lstStyle/>
              <a:p>
                <a:r>
                  <a:rPr lang="en-US" sz="800" dirty="0" smtClean="0">
                    <a:solidFill>
                      <a:srgbClr val="6F7878"/>
                    </a:solidFill>
                  </a:rPr>
                  <a:t>Source</a:t>
                </a:r>
                <a:r>
                  <a:rPr lang="en-US" sz="800" smtClean="0">
                    <a:solidFill>
                      <a:srgbClr val="6F7878"/>
                    </a:solidFill>
                  </a:rPr>
                  <a:t>: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sp>
            <p:nvSpPr>
              <p:cNvPr id="237" name="TextBox 236"/>
              <p:cNvSpPr txBox="1"/>
              <p:nvPr/>
            </p:nvSpPr>
            <p:spPr bwMode="gray">
              <a:xfrm>
                <a:off x="3145917"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Generated Architecture Diagram</a:t>
                </a:r>
                <a:endParaRPr lang="en-US" sz="1200" dirty="0">
                  <a:solidFill>
                    <a:srgbClr val="000000"/>
                  </a:solidFill>
                </a:endParaRPr>
              </a:p>
            </p:txBody>
          </p:sp>
        </p:grpSp>
        <p:pic>
          <p:nvPicPr>
            <p:cNvPr id="403" name="Picture 402"/>
            <p:cNvPicPr preferRelativeResize="0"/>
            <p:nvPr/>
          </p:nvPicPr>
          <p:blipFill>
            <a:blip r:embed="rId3">
              <a:extLst>
                <a:ext uri="{28A0092B-C50C-407E-A947-70E740481C1C}">
                  <a14:useLocalDpi xmlns:a14="http://schemas.microsoft.com/office/drawing/2010/main" val="0"/>
                </a:ext>
              </a:extLst>
            </a:blip>
            <a:stretch>
              <a:fillRect/>
            </a:stretch>
          </p:blipFill>
          <p:spPr bwMode="gray">
            <a:xfrm>
              <a:off x="4014496" y="1536579"/>
              <a:ext cx="4163008" cy="4294033"/>
            </a:xfrm>
            <a:prstGeom prst="rect">
              <a:avLst/>
            </a:prstGeom>
            <a:noFill/>
            <a:ln>
              <a:noFill/>
            </a:ln>
          </p:spPr>
        </p:pic>
      </p:grpSp>
    </p:spTree>
    <p:extLst>
      <p:ext uri="{BB962C8B-B14F-4D97-AF65-F5344CB8AC3E}">
        <p14:creationId xmlns:p14="http://schemas.microsoft.com/office/powerpoint/2010/main" val="1269624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12</a:t>
            </a:r>
            <a:endParaRPr lang="en-US" sz="2800" dirty="0">
              <a:solidFill>
                <a:srgbClr val="FF0000"/>
              </a:solidFill>
            </a:endParaRPr>
          </a:p>
        </p:txBody>
      </p:sp>
      <p:grpSp>
        <p:nvGrpSpPr>
          <p:cNvPr id="7" name="Group 6"/>
          <p:cNvGrpSpPr/>
          <p:nvPr/>
        </p:nvGrpSpPr>
        <p:grpSpPr bwMode="gray">
          <a:xfrm>
            <a:off x="3145917" y="1161418"/>
            <a:ext cx="5899023" cy="3375412"/>
            <a:chOff x="3145917" y="1161418"/>
            <a:chExt cx="5899023" cy="3375412"/>
          </a:xfrm>
        </p:grpSpPr>
        <p:grpSp>
          <p:nvGrpSpPr>
            <p:cNvPr id="19" name="Group 18"/>
            <p:cNvGrpSpPr/>
            <p:nvPr/>
          </p:nvGrpSpPr>
          <p:grpSpPr bwMode="gray">
            <a:xfrm>
              <a:off x="3145917" y="1161418"/>
              <a:ext cx="5899023" cy="3375412"/>
              <a:chOff x="3145917" y="1161418"/>
              <a:chExt cx="5899023" cy="3375412"/>
            </a:xfrm>
          </p:grpSpPr>
          <p:sp>
            <p:nvSpPr>
              <p:cNvPr id="238" name="Rectangle 237"/>
              <p:cNvSpPr/>
              <p:nvPr/>
            </p:nvSpPr>
            <p:spPr bwMode="gray">
              <a:xfrm>
                <a:off x="3147060" y="1161419"/>
                <a:ext cx="5897880" cy="3375411"/>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39" name="TextBox 238"/>
              <p:cNvSpPr txBox="1"/>
              <p:nvPr/>
            </p:nvSpPr>
            <p:spPr bwMode="gray">
              <a:xfrm>
                <a:off x="3147060" y="4229053"/>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sp>
            <p:nvSpPr>
              <p:cNvPr id="237" name="TextBox 236"/>
              <p:cNvSpPr txBox="1"/>
              <p:nvPr/>
            </p:nvSpPr>
            <p:spPr bwMode="gray">
              <a:xfrm>
                <a:off x="3145917"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Exposing an API and Encapsulating Implementation</a:t>
                </a:r>
                <a:endParaRPr lang="en-US" sz="1200" dirty="0">
                  <a:solidFill>
                    <a:srgbClr val="000000"/>
                  </a:solidFill>
                </a:endParaRPr>
              </a:p>
            </p:txBody>
          </p:sp>
        </p:grpSp>
        <p:grpSp>
          <p:nvGrpSpPr>
            <p:cNvPr id="4" name="Group 3"/>
            <p:cNvGrpSpPr/>
            <p:nvPr/>
          </p:nvGrpSpPr>
          <p:grpSpPr bwMode="gray">
            <a:xfrm>
              <a:off x="4205894" y="1607235"/>
              <a:ext cx="3780213" cy="2507487"/>
              <a:chOff x="4205894" y="1607235"/>
              <a:chExt cx="3780213" cy="2507487"/>
            </a:xfrm>
          </p:grpSpPr>
          <p:sp>
            <p:nvSpPr>
              <p:cNvPr id="454" name="Rectangle 453"/>
              <p:cNvSpPr/>
              <p:nvPr/>
            </p:nvSpPr>
            <p:spPr bwMode="gray">
              <a:xfrm>
                <a:off x="5235814" y="3042843"/>
                <a:ext cx="1828800" cy="1071879"/>
              </a:xfrm>
              <a:prstGeom prst="rect">
                <a:avLst/>
              </a:prstGeom>
              <a:solidFill>
                <a:srgbClr val="9AACC7"/>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55" name="Rectangle 454"/>
              <p:cNvSpPr/>
              <p:nvPr/>
            </p:nvSpPr>
            <p:spPr bwMode="gray">
              <a:xfrm>
                <a:off x="5235814" y="1607235"/>
                <a:ext cx="1828800" cy="1071879"/>
              </a:xfrm>
              <a:prstGeom prst="rect">
                <a:avLst/>
              </a:prstGeom>
              <a:solidFill>
                <a:srgbClr val="9AACC7"/>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56" name="Rectangle 455"/>
              <p:cNvSpPr/>
              <p:nvPr/>
            </p:nvSpPr>
            <p:spPr bwMode="gray">
              <a:xfrm>
                <a:off x="4905614" y="1825675"/>
                <a:ext cx="563880" cy="213359"/>
              </a:xfrm>
              <a:prstGeom prst="rect">
                <a:avLst/>
              </a:prstGeom>
              <a:solidFill>
                <a:srgbClr val="9AACC7"/>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57" name="Rectangle 456"/>
              <p:cNvSpPr/>
              <p:nvPr/>
            </p:nvSpPr>
            <p:spPr bwMode="gray">
              <a:xfrm>
                <a:off x="4905614" y="2242235"/>
                <a:ext cx="563880" cy="213359"/>
              </a:xfrm>
              <a:prstGeom prst="rect">
                <a:avLst/>
              </a:prstGeom>
              <a:solidFill>
                <a:srgbClr val="9AACC7"/>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58" name="Rectangle 457"/>
              <p:cNvSpPr/>
              <p:nvPr/>
            </p:nvSpPr>
            <p:spPr bwMode="gray">
              <a:xfrm>
                <a:off x="5535534" y="1886636"/>
                <a:ext cx="198120" cy="106680"/>
              </a:xfrm>
              <a:prstGeom prst="rect">
                <a:avLst/>
              </a:prstGeom>
              <a:solidFill>
                <a:schemeClr val="bg1"/>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59" name="Rectangle 458"/>
              <p:cNvSpPr/>
              <p:nvPr/>
            </p:nvSpPr>
            <p:spPr bwMode="gray">
              <a:xfrm>
                <a:off x="5637134" y="2102536"/>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0" name="Rectangle 459"/>
              <p:cNvSpPr/>
              <p:nvPr/>
            </p:nvSpPr>
            <p:spPr bwMode="gray">
              <a:xfrm>
                <a:off x="5893674" y="2422576"/>
                <a:ext cx="198120" cy="106680"/>
              </a:xfrm>
              <a:prstGeom prst="rect">
                <a:avLst/>
              </a:prstGeom>
              <a:solidFill>
                <a:schemeClr val="bg1"/>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1" name="Rectangle 460"/>
              <p:cNvSpPr/>
              <p:nvPr/>
            </p:nvSpPr>
            <p:spPr bwMode="gray">
              <a:xfrm>
                <a:off x="6180694" y="2138096"/>
                <a:ext cx="198120" cy="106680"/>
              </a:xfrm>
              <a:prstGeom prst="rect">
                <a:avLst/>
              </a:prstGeom>
              <a:solidFill>
                <a:schemeClr val="bg1"/>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2" name="Rectangle 461"/>
              <p:cNvSpPr/>
              <p:nvPr/>
            </p:nvSpPr>
            <p:spPr bwMode="gray">
              <a:xfrm>
                <a:off x="6429614" y="1886636"/>
                <a:ext cx="198120" cy="106680"/>
              </a:xfrm>
              <a:prstGeom prst="rect">
                <a:avLst/>
              </a:prstGeom>
              <a:solidFill>
                <a:schemeClr val="bg1"/>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3" name="Rectangle 462"/>
              <p:cNvSpPr/>
              <p:nvPr/>
            </p:nvSpPr>
            <p:spPr bwMode="gray">
              <a:xfrm>
                <a:off x="4905614" y="3261283"/>
                <a:ext cx="563880" cy="213359"/>
              </a:xfrm>
              <a:prstGeom prst="rect">
                <a:avLst/>
              </a:prstGeom>
              <a:solidFill>
                <a:srgbClr val="9AACC7"/>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4" name="Rectangle 463"/>
              <p:cNvSpPr/>
              <p:nvPr/>
            </p:nvSpPr>
            <p:spPr bwMode="gray">
              <a:xfrm>
                <a:off x="4905614" y="3677843"/>
                <a:ext cx="563880" cy="213359"/>
              </a:xfrm>
              <a:prstGeom prst="rect">
                <a:avLst/>
              </a:prstGeom>
              <a:solidFill>
                <a:srgbClr val="9AACC7"/>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5" name="Rectangle 464"/>
              <p:cNvSpPr/>
              <p:nvPr/>
            </p:nvSpPr>
            <p:spPr bwMode="gray">
              <a:xfrm>
                <a:off x="5592684" y="313174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6" name="Rectangle 465"/>
              <p:cNvSpPr/>
              <p:nvPr/>
            </p:nvSpPr>
            <p:spPr bwMode="gray">
              <a:xfrm>
                <a:off x="5743814" y="335526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7" name="Rectangle 466"/>
              <p:cNvSpPr/>
              <p:nvPr/>
            </p:nvSpPr>
            <p:spPr bwMode="gray">
              <a:xfrm>
                <a:off x="6292454" y="339082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8" name="Rectangle 467"/>
              <p:cNvSpPr/>
              <p:nvPr/>
            </p:nvSpPr>
            <p:spPr bwMode="gray">
              <a:xfrm>
                <a:off x="6067664" y="319524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69" name="Rectangle 468"/>
              <p:cNvSpPr/>
              <p:nvPr/>
            </p:nvSpPr>
            <p:spPr bwMode="gray">
              <a:xfrm>
                <a:off x="6536294" y="313174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70" name="Rectangle 469"/>
              <p:cNvSpPr/>
              <p:nvPr/>
            </p:nvSpPr>
            <p:spPr bwMode="gray">
              <a:xfrm>
                <a:off x="5595224" y="355084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71" name="Rectangle 470"/>
              <p:cNvSpPr/>
              <p:nvPr/>
            </p:nvSpPr>
            <p:spPr bwMode="gray">
              <a:xfrm>
                <a:off x="5997179" y="3705149"/>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472" name="Rectangle 471"/>
              <p:cNvSpPr/>
              <p:nvPr/>
            </p:nvSpPr>
            <p:spPr bwMode="gray">
              <a:xfrm>
                <a:off x="6530579" y="3726104"/>
                <a:ext cx="198120" cy="106680"/>
              </a:xfrm>
              <a:prstGeom prst="rect">
                <a:avLst/>
              </a:prstGeom>
              <a:solidFill>
                <a:srgbClr val="FFFFFF"/>
              </a:solidFill>
              <a:ln w="635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cxnSp>
            <p:nvCxnSpPr>
              <p:cNvPr id="473" name="Elbow Connector 472"/>
              <p:cNvCxnSpPr>
                <a:stCxn id="460" idx="2"/>
                <a:endCxn id="465" idx="0"/>
              </p:cNvCxnSpPr>
              <p:nvPr/>
            </p:nvCxnSpPr>
            <p:spPr bwMode="gray">
              <a:xfrm rot="5400000">
                <a:off x="5540995" y="2680005"/>
                <a:ext cx="602488" cy="300990"/>
              </a:xfrm>
              <a:prstGeom prst="bentConnector3">
                <a:avLst/>
              </a:prstGeom>
              <a:solidFill>
                <a:srgbClr val="00529B"/>
              </a:solidFill>
              <a:ln w="6350" cap="flat" cmpd="sng" algn="ctr">
                <a:solidFill>
                  <a:srgbClr val="000000"/>
                </a:solidFill>
                <a:prstDash val="solid"/>
                <a:round/>
                <a:headEnd type="none" w="med" len="med"/>
                <a:tailEnd type="none" w="lg" len="lg"/>
              </a:ln>
              <a:effectLst/>
            </p:spPr>
          </p:cxnSp>
          <p:cxnSp>
            <p:nvCxnSpPr>
              <p:cNvPr id="474" name="Elbow Connector 473"/>
              <p:cNvCxnSpPr>
                <a:stCxn id="466" idx="0"/>
                <a:endCxn id="465" idx="2"/>
              </p:cNvCxnSpPr>
              <p:nvPr/>
            </p:nvCxnSpPr>
            <p:spPr bwMode="gray">
              <a:xfrm rot="16200000" flipV="1">
                <a:off x="5708889" y="3221279"/>
                <a:ext cx="116840" cy="15113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75" name="Elbow Connector 474"/>
              <p:cNvCxnSpPr>
                <a:stCxn id="470" idx="0"/>
                <a:endCxn id="466" idx="2"/>
              </p:cNvCxnSpPr>
              <p:nvPr/>
            </p:nvCxnSpPr>
            <p:spPr bwMode="gray">
              <a:xfrm rot="5400000" flipH="1" flipV="1">
                <a:off x="5724129" y="3432099"/>
                <a:ext cx="88900" cy="14859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76" name="Elbow Connector 475"/>
              <p:cNvCxnSpPr>
                <a:stCxn id="468" idx="1"/>
                <a:endCxn id="466" idx="3"/>
              </p:cNvCxnSpPr>
              <p:nvPr/>
            </p:nvCxnSpPr>
            <p:spPr bwMode="gray">
              <a:xfrm rot="10800000" flipV="1">
                <a:off x="5941934" y="3248584"/>
                <a:ext cx="125730" cy="16002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77" name="Elbow Connector 476"/>
              <p:cNvCxnSpPr>
                <a:stCxn id="465" idx="3"/>
                <a:endCxn id="468" idx="1"/>
              </p:cNvCxnSpPr>
              <p:nvPr/>
            </p:nvCxnSpPr>
            <p:spPr bwMode="gray">
              <a:xfrm>
                <a:off x="5790804" y="3185084"/>
                <a:ext cx="276860" cy="6350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78" name="Elbow Connector 477"/>
              <p:cNvCxnSpPr>
                <a:stCxn id="468" idx="3"/>
                <a:endCxn id="467" idx="0"/>
              </p:cNvCxnSpPr>
              <p:nvPr/>
            </p:nvCxnSpPr>
            <p:spPr bwMode="gray">
              <a:xfrm>
                <a:off x="6265784" y="3248584"/>
                <a:ext cx="125730" cy="14224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79" name="Elbow Connector 478"/>
              <p:cNvCxnSpPr>
                <a:stCxn id="469" idx="2"/>
                <a:endCxn id="467" idx="3"/>
              </p:cNvCxnSpPr>
              <p:nvPr/>
            </p:nvCxnSpPr>
            <p:spPr bwMode="gray">
              <a:xfrm rot="5400000">
                <a:off x="6460094" y="3268904"/>
                <a:ext cx="205740" cy="14478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80" name="Elbow Connector 479"/>
              <p:cNvCxnSpPr>
                <a:stCxn id="467" idx="1"/>
              </p:cNvCxnSpPr>
              <p:nvPr/>
            </p:nvCxnSpPr>
            <p:spPr bwMode="gray">
              <a:xfrm rot="10800000" flipV="1">
                <a:off x="5842240" y="3444164"/>
                <a:ext cx="450215" cy="5334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81" name="Elbow Connector 480"/>
              <p:cNvCxnSpPr>
                <a:stCxn id="470" idx="0"/>
                <a:endCxn id="466" idx="2"/>
              </p:cNvCxnSpPr>
              <p:nvPr/>
            </p:nvCxnSpPr>
            <p:spPr bwMode="gray">
              <a:xfrm rot="5400000" flipH="1" flipV="1">
                <a:off x="5724129" y="3432099"/>
                <a:ext cx="88900" cy="14859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82" name="Elbow Connector 481"/>
              <p:cNvCxnSpPr>
                <a:stCxn id="470" idx="1"/>
                <a:endCxn id="465" idx="1"/>
              </p:cNvCxnSpPr>
              <p:nvPr/>
            </p:nvCxnSpPr>
            <p:spPr bwMode="gray">
              <a:xfrm rot="10800000">
                <a:off x="5592684" y="3185084"/>
                <a:ext cx="2540" cy="419100"/>
              </a:xfrm>
              <a:prstGeom prst="bentConnector3">
                <a:avLst>
                  <a:gd name="adj1" fmla="val 2000000"/>
                </a:avLst>
              </a:prstGeom>
              <a:solidFill>
                <a:srgbClr val="00529B"/>
              </a:solidFill>
              <a:ln w="6350" cap="flat" cmpd="sng" algn="ctr">
                <a:solidFill>
                  <a:srgbClr val="000000"/>
                </a:solidFill>
                <a:prstDash val="solid"/>
                <a:round/>
                <a:headEnd type="none" w="med" len="med"/>
                <a:tailEnd type="none" w="lg" len="lg"/>
              </a:ln>
              <a:effectLst/>
            </p:spPr>
          </p:cxnSp>
          <p:cxnSp>
            <p:nvCxnSpPr>
              <p:cNvPr id="483" name="Elbow Connector 482"/>
              <p:cNvCxnSpPr>
                <a:stCxn id="472" idx="2"/>
                <a:endCxn id="470" idx="2"/>
              </p:cNvCxnSpPr>
              <p:nvPr/>
            </p:nvCxnSpPr>
            <p:spPr bwMode="gray">
              <a:xfrm rot="5400000" flipH="1">
                <a:off x="6074332" y="3277477"/>
                <a:ext cx="175260" cy="935355"/>
              </a:xfrm>
              <a:prstGeom prst="bentConnector3">
                <a:avLst>
                  <a:gd name="adj1" fmla="val -49275"/>
                </a:avLst>
              </a:prstGeom>
              <a:solidFill>
                <a:srgbClr val="00529B"/>
              </a:solidFill>
              <a:ln w="6350" cap="flat" cmpd="sng" algn="ctr">
                <a:solidFill>
                  <a:srgbClr val="000000"/>
                </a:solidFill>
                <a:prstDash val="solid"/>
                <a:round/>
                <a:headEnd type="none" w="med" len="med"/>
                <a:tailEnd type="none" w="lg" len="lg"/>
              </a:ln>
              <a:effectLst/>
            </p:spPr>
          </p:cxnSp>
          <p:cxnSp>
            <p:nvCxnSpPr>
              <p:cNvPr id="484" name="Elbow Connector 483"/>
              <p:cNvCxnSpPr>
                <a:endCxn id="472" idx="0"/>
              </p:cNvCxnSpPr>
              <p:nvPr/>
            </p:nvCxnSpPr>
            <p:spPr bwMode="gray">
              <a:xfrm>
                <a:off x="6391514" y="3604184"/>
                <a:ext cx="238125" cy="12192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85" name="Elbow Connector 484"/>
              <p:cNvCxnSpPr>
                <a:stCxn id="471" idx="2"/>
                <a:endCxn id="472" idx="1"/>
              </p:cNvCxnSpPr>
              <p:nvPr/>
            </p:nvCxnSpPr>
            <p:spPr bwMode="gray">
              <a:xfrm rot="5400000" flipH="1" flipV="1">
                <a:off x="6297216" y="3578467"/>
                <a:ext cx="32385" cy="434340"/>
              </a:xfrm>
              <a:prstGeom prst="bentConnector4">
                <a:avLst>
                  <a:gd name="adj1" fmla="val -129412"/>
                  <a:gd name="adj2" fmla="val 61404"/>
                </a:avLst>
              </a:prstGeom>
              <a:solidFill>
                <a:srgbClr val="00529B"/>
              </a:solidFill>
              <a:ln w="6350" cap="flat" cmpd="sng" algn="ctr">
                <a:solidFill>
                  <a:srgbClr val="000000"/>
                </a:solidFill>
                <a:prstDash val="solid"/>
                <a:round/>
                <a:headEnd type="none" w="med" len="med"/>
                <a:tailEnd type="none" w="lg" len="lg"/>
              </a:ln>
              <a:effectLst/>
            </p:spPr>
          </p:cxnSp>
          <p:cxnSp>
            <p:nvCxnSpPr>
              <p:cNvPr id="486" name="Elbow Connector 485"/>
              <p:cNvCxnSpPr>
                <a:stCxn id="471" idx="3"/>
                <a:endCxn id="467" idx="2"/>
              </p:cNvCxnSpPr>
              <p:nvPr/>
            </p:nvCxnSpPr>
            <p:spPr bwMode="gray">
              <a:xfrm flipV="1">
                <a:off x="6195299" y="3497504"/>
                <a:ext cx="196215" cy="260985"/>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87" name="Elbow Connector 486"/>
              <p:cNvCxnSpPr>
                <a:stCxn id="470" idx="3"/>
                <a:endCxn id="467" idx="2"/>
              </p:cNvCxnSpPr>
              <p:nvPr/>
            </p:nvCxnSpPr>
            <p:spPr bwMode="gray">
              <a:xfrm flipV="1">
                <a:off x="5793344" y="3497504"/>
                <a:ext cx="598170" cy="10668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88" name="Elbow Connector 487"/>
              <p:cNvCxnSpPr>
                <a:stCxn id="470" idx="2"/>
                <a:endCxn id="471" idx="1"/>
              </p:cNvCxnSpPr>
              <p:nvPr/>
            </p:nvCxnSpPr>
            <p:spPr bwMode="gray">
              <a:xfrm rot="16200000" flipH="1">
                <a:off x="5795249" y="3556558"/>
                <a:ext cx="100965" cy="302895"/>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89" name="Elbow Connector 488"/>
              <p:cNvCxnSpPr>
                <a:stCxn id="461" idx="2"/>
                <a:endCxn id="469" idx="0"/>
              </p:cNvCxnSpPr>
              <p:nvPr/>
            </p:nvCxnSpPr>
            <p:spPr bwMode="gray">
              <a:xfrm rot="16200000" flipH="1">
                <a:off x="6014070" y="2510460"/>
                <a:ext cx="886968" cy="355600"/>
              </a:xfrm>
              <a:prstGeom prst="bentConnector3">
                <a:avLst>
                  <a:gd name="adj1" fmla="val 53651"/>
                </a:avLst>
              </a:prstGeom>
              <a:solidFill>
                <a:srgbClr val="00529B"/>
              </a:solidFill>
              <a:ln w="6350" cap="flat" cmpd="sng" algn="ctr">
                <a:solidFill>
                  <a:srgbClr val="000000"/>
                </a:solidFill>
                <a:prstDash val="solid"/>
                <a:round/>
                <a:headEnd type="none" w="med" len="med"/>
                <a:tailEnd type="none" w="lg" len="lg"/>
              </a:ln>
              <a:effectLst/>
            </p:spPr>
          </p:cxnSp>
          <p:cxnSp>
            <p:nvCxnSpPr>
              <p:cNvPr id="490" name="Straight Connector 489"/>
              <p:cNvCxnSpPr/>
              <p:nvPr/>
            </p:nvCxnSpPr>
            <p:spPr bwMode="gray">
              <a:xfrm flipV="1">
                <a:off x="5693014" y="3097404"/>
                <a:ext cx="942340" cy="1219"/>
              </a:xfrm>
              <a:prstGeom prst="line">
                <a:avLst/>
              </a:prstGeom>
              <a:solidFill>
                <a:srgbClr val="00529B"/>
              </a:solidFill>
              <a:ln w="6350" cap="flat" cmpd="sng" algn="ctr">
                <a:solidFill>
                  <a:srgbClr val="000000"/>
                </a:solidFill>
                <a:prstDash val="solid"/>
                <a:round/>
                <a:headEnd type="none" w="med" len="med"/>
                <a:tailEnd type="none" w="lg" len="lg"/>
              </a:ln>
              <a:effectLst/>
            </p:spPr>
          </p:cxnSp>
          <p:cxnSp>
            <p:nvCxnSpPr>
              <p:cNvPr id="491" name="Straight Connector 89"/>
              <p:cNvCxnSpPr>
                <a:stCxn id="460" idx="3"/>
                <a:endCxn id="461" idx="2"/>
              </p:cNvCxnSpPr>
              <p:nvPr/>
            </p:nvCxnSpPr>
            <p:spPr bwMode="gray">
              <a:xfrm flipV="1">
                <a:off x="6091794" y="2244776"/>
                <a:ext cx="187960" cy="23114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92" name="Straight Connector 89"/>
              <p:cNvCxnSpPr>
                <a:stCxn id="460" idx="1"/>
                <a:endCxn id="459" idx="2"/>
              </p:cNvCxnSpPr>
              <p:nvPr/>
            </p:nvCxnSpPr>
            <p:spPr bwMode="gray">
              <a:xfrm rot="10800000">
                <a:off x="5736194" y="2209216"/>
                <a:ext cx="157480" cy="26670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93" name="Straight Connector 89"/>
              <p:cNvCxnSpPr>
                <a:stCxn id="461" idx="1"/>
                <a:endCxn id="459" idx="2"/>
              </p:cNvCxnSpPr>
              <p:nvPr/>
            </p:nvCxnSpPr>
            <p:spPr bwMode="gray">
              <a:xfrm rot="10800000" flipV="1">
                <a:off x="5736194" y="2191436"/>
                <a:ext cx="444500" cy="17780"/>
              </a:xfrm>
              <a:prstGeom prst="bentConnector4">
                <a:avLst>
                  <a:gd name="adj1" fmla="val 55143"/>
                  <a:gd name="adj2" fmla="val 300000"/>
                </a:avLst>
              </a:prstGeom>
              <a:solidFill>
                <a:srgbClr val="00529B"/>
              </a:solidFill>
              <a:ln w="6350" cap="flat" cmpd="sng" algn="ctr">
                <a:solidFill>
                  <a:srgbClr val="000000"/>
                </a:solidFill>
                <a:prstDash val="solid"/>
                <a:round/>
                <a:headEnd type="none" w="med" len="med"/>
                <a:tailEnd type="none" w="lg" len="lg"/>
              </a:ln>
              <a:effectLst/>
            </p:spPr>
          </p:cxnSp>
          <p:cxnSp>
            <p:nvCxnSpPr>
              <p:cNvPr id="494" name="Straight Connector 89"/>
              <p:cNvCxnSpPr>
                <a:stCxn id="462" idx="2"/>
                <a:endCxn id="461" idx="3"/>
              </p:cNvCxnSpPr>
              <p:nvPr/>
            </p:nvCxnSpPr>
            <p:spPr bwMode="gray">
              <a:xfrm rot="5400000">
                <a:off x="6354684" y="2017446"/>
                <a:ext cx="198120" cy="149860"/>
              </a:xfrm>
              <a:prstGeom prst="bentConnector2">
                <a:avLst/>
              </a:prstGeom>
              <a:solidFill>
                <a:srgbClr val="00529B"/>
              </a:solidFill>
              <a:ln w="6350" cap="flat" cmpd="sng" algn="ctr">
                <a:solidFill>
                  <a:srgbClr val="000000"/>
                </a:solidFill>
                <a:prstDash val="solid"/>
                <a:round/>
                <a:headEnd type="none" w="med" len="med"/>
                <a:tailEnd type="none" w="lg" len="lg"/>
              </a:ln>
              <a:effectLst/>
            </p:spPr>
          </p:cxnSp>
          <p:cxnSp>
            <p:nvCxnSpPr>
              <p:cNvPr id="495" name="Straight Connector 89"/>
              <p:cNvCxnSpPr>
                <a:stCxn id="458" idx="2"/>
                <a:endCxn id="459" idx="0"/>
              </p:cNvCxnSpPr>
              <p:nvPr/>
            </p:nvCxnSpPr>
            <p:spPr bwMode="gray">
              <a:xfrm rot="16200000" flipH="1">
                <a:off x="5630784" y="1997126"/>
                <a:ext cx="109220" cy="101600"/>
              </a:xfrm>
              <a:prstGeom prst="bentConnector3">
                <a:avLst>
                  <a:gd name="adj1" fmla="val 50000"/>
                </a:avLst>
              </a:prstGeom>
              <a:solidFill>
                <a:srgbClr val="00529B"/>
              </a:solidFill>
              <a:ln w="6350" cap="flat" cmpd="sng" algn="ctr">
                <a:solidFill>
                  <a:srgbClr val="000000"/>
                </a:solidFill>
                <a:prstDash val="solid"/>
                <a:round/>
                <a:headEnd type="none" w="med" len="med"/>
                <a:tailEnd type="none" w="lg" len="lg"/>
              </a:ln>
              <a:effectLst/>
            </p:spPr>
          </p:cxnSp>
          <p:cxnSp>
            <p:nvCxnSpPr>
              <p:cNvPr id="496" name="Elbow Connector 495"/>
              <p:cNvCxnSpPr>
                <a:stCxn id="455" idx="3"/>
                <a:endCxn id="454" idx="3"/>
              </p:cNvCxnSpPr>
              <p:nvPr/>
            </p:nvCxnSpPr>
            <p:spPr bwMode="gray">
              <a:xfrm>
                <a:off x="7064614" y="2143175"/>
                <a:ext cx="12700" cy="1435608"/>
              </a:xfrm>
              <a:prstGeom prst="bentConnector3">
                <a:avLst>
                  <a:gd name="adj1" fmla="val 7040000"/>
                </a:avLst>
              </a:prstGeom>
              <a:solidFill>
                <a:srgbClr val="00529B"/>
              </a:solidFill>
              <a:ln w="6350" cap="flat" cmpd="sng" algn="ctr">
                <a:solidFill>
                  <a:srgbClr val="6F7878"/>
                </a:solidFill>
                <a:prstDash val="dash"/>
                <a:round/>
                <a:headEnd type="none" w="sm" len="sm"/>
                <a:tailEnd type="triangle" w="sm" len="sm"/>
              </a:ln>
              <a:effectLst/>
            </p:spPr>
          </p:cxnSp>
          <p:cxnSp>
            <p:nvCxnSpPr>
              <p:cNvPr id="497" name="Straight Arrow Connector 496"/>
              <p:cNvCxnSpPr/>
              <p:nvPr/>
            </p:nvCxnSpPr>
            <p:spPr bwMode="gray">
              <a:xfrm rot="10800000" flipV="1">
                <a:off x="7110334" y="3121075"/>
                <a:ext cx="389890" cy="335789"/>
              </a:xfrm>
              <a:prstGeom prst="straightConnector1">
                <a:avLst/>
              </a:prstGeom>
              <a:solidFill>
                <a:srgbClr val="00529B"/>
              </a:solidFill>
              <a:ln w="6350" cap="flat" cmpd="sng" algn="ctr">
                <a:solidFill>
                  <a:srgbClr val="6F7878"/>
                </a:solidFill>
                <a:prstDash val="solid"/>
                <a:round/>
                <a:headEnd type="none" w="sm" len="sm"/>
                <a:tailEnd type="triangle" w="med" len="med"/>
              </a:ln>
              <a:effectLst/>
            </p:spPr>
          </p:cxnSp>
          <p:sp>
            <p:nvSpPr>
              <p:cNvPr id="498" name="TextBox 497"/>
              <p:cNvSpPr txBox="1"/>
              <p:nvPr/>
            </p:nvSpPr>
            <p:spPr bwMode="gray">
              <a:xfrm>
                <a:off x="7044824" y="2765476"/>
                <a:ext cx="941283" cy="3693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000" kern="0" dirty="0" smtClean="0">
                    <a:solidFill>
                      <a:srgbClr val="000000"/>
                    </a:solidFill>
                    <a:ea typeface="Arial Unicode MS" pitchFamily="34" charset="-128"/>
                    <a:cs typeface="Arial Unicode MS" pitchFamily="34" charset="-128"/>
                  </a:rPr>
                  <a:t>This mess is</a:t>
                </a:r>
                <a:br>
                  <a:rPr lang="en-US" sz="1000" kern="0" dirty="0" smtClean="0">
                    <a:solidFill>
                      <a:srgbClr val="000000"/>
                    </a:solidFill>
                    <a:ea typeface="Arial Unicode MS" pitchFamily="34" charset="-128"/>
                    <a:cs typeface="Arial Unicode MS" pitchFamily="34" charset="-128"/>
                  </a:rPr>
                </a:br>
                <a:r>
                  <a:rPr lang="en-US" sz="1000" kern="0" dirty="0" smtClean="0">
                    <a:solidFill>
                      <a:srgbClr val="000000"/>
                    </a:solidFill>
                    <a:ea typeface="Arial Unicode MS" pitchFamily="34" charset="-128"/>
                    <a:cs typeface="Arial Unicode MS" pitchFamily="34" charset="-128"/>
                  </a:rPr>
                  <a:t>encapsulated</a:t>
                </a:r>
              </a:p>
            </p:txBody>
          </p:sp>
          <p:sp>
            <p:nvSpPr>
              <p:cNvPr id="499" name="TextBox 498"/>
              <p:cNvSpPr txBox="1"/>
              <p:nvPr/>
            </p:nvSpPr>
            <p:spPr bwMode="gray">
              <a:xfrm>
                <a:off x="4205894" y="2653716"/>
                <a:ext cx="909224" cy="3693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000" kern="0" dirty="0" smtClean="0">
                    <a:solidFill>
                      <a:srgbClr val="000000"/>
                    </a:solidFill>
                    <a:ea typeface="Arial Unicode MS" pitchFamily="34" charset="-128"/>
                    <a:cs typeface="Arial Unicode MS" pitchFamily="34" charset="-128"/>
                  </a:rPr>
                  <a:t>This mess is</a:t>
                </a:r>
                <a:br>
                  <a:rPr lang="en-US" sz="1000" kern="0" dirty="0" smtClean="0">
                    <a:solidFill>
                      <a:srgbClr val="000000"/>
                    </a:solidFill>
                    <a:ea typeface="Arial Unicode MS" pitchFamily="34" charset="-128"/>
                    <a:cs typeface="Arial Unicode MS" pitchFamily="34" charset="-128"/>
                  </a:rPr>
                </a:br>
                <a:r>
                  <a:rPr lang="en-US" sz="1000" kern="0" dirty="0" smtClean="0">
                    <a:solidFill>
                      <a:srgbClr val="000000"/>
                    </a:solidFill>
                    <a:ea typeface="Arial Unicode MS" pitchFamily="34" charset="-128"/>
                    <a:cs typeface="Arial Unicode MS" pitchFamily="34" charset="-128"/>
                  </a:rPr>
                  <a:t>highly visible</a:t>
                </a:r>
              </a:p>
            </p:txBody>
          </p:sp>
          <p:cxnSp>
            <p:nvCxnSpPr>
              <p:cNvPr id="500" name="Straight Arrow Connector 499"/>
              <p:cNvCxnSpPr>
                <a:stCxn id="499" idx="3"/>
              </p:cNvCxnSpPr>
              <p:nvPr/>
            </p:nvCxnSpPr>
            <p:spPr bwMode="gray">
              <a:xfrm>
                <a:off x="5115118" y="2838382"/>
                <a:ext cx="506776" cy="115053"/>
              </a:xfrm>
              <a:prstGeom prst="straightConnector1">
                <a:avLst/>
              </a:prstGeom>
              <a:solidFill>
                <a:srgbClr val="00529B"/>
              </a:solidFill>
              <a:ln w="6350" cap="flat" cmpd="sng" algn="ctr">
                <a:solidFill>
                  <a:srgbClr val="6F7878"/>
                </a:solidFill>
                <a:prstDash val="solid"/>
                <a:round/>
                <a:headEnd type="none" w="sm" len="sm"/>
                <a:tailEnd type="triangle" w="med" len="med"/>
              </a:ln>
              <a:effectLst/>
            </p:spPr>
          </p:cxnSp>
        </p:grpSp>
      </p:grpSp>
    </p:spTree>
    <p:extLst>
      <p:ext uri="{BB962C8B-B14F-4D97-AF65-F5344CB8AC3E}">
        <p14:creationId xmlns:p14="http://schemas.microsoft.com/office/powerpoint/2010/main" val="615259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1</a:t>
            </a:r>
            <a:endParaRPr lang="en-US" sz="2800" dirty="0">
              <a:solidFill>
                <a:srgbClr val="FF0000"/>
              </a:solidFill>
            </a:endParaRPr>
          </a:p>
        </p:txBody>
      </p:sp>
      <p:grpSp>
        <p:nvGrpSpPr>
          <p:cNvPr id="6" name="Group 5"/>
          <p:cNvGrpSpPr/>
          <p:nvPr/>
        </p:nvGrpSpPr>
        <p:grpSpPr bwMode="gray">
          <a:xfrm>
            <a:off x="3145917" y="1161418"/>
            <a:ext cx="5897880" cy="2549623"/>
            <a:chOff x="3145917" y="1161418"/>
            <a:chExt cx="5897880" cy="2549623"/>
          </a:xfrm>
        </p:grpSpPr>
        <p:grpSp>
          <p:nvGrpSpPr>
            <p:cNvPr id="11" name="Group 10"/>
            <p:cNvGrpSpPr/>
            <p:nvPr/>
          </p:nvGrpSpPr>
          <p:grpSpPr bwMode="gray">
            <a:xfrm>
              <a:off x="3145917" y="1161418"/>
              <a:ext cx="5897880" cy="2549623"/>
              <a:chOff x="3146298" y="1161418"/>
              <a:chExt cx="5897880" cy="2549623"/>
            </a:xfrm>
          </p:grpSpPr>
          <p:grpSp>
            <p:nvGrpSpPr>
              <p:cNvPr id="12" name="Group 11"/>
              <p:cNvGrpSpPr/>
              <p:nvPr/>
            </p:nvGrpSpPr>
            <p:grpSpPr bwMode="gray">
              <a:xfrm>
                <a:off x="3146298" y="1161418"/>
                <a:ext cx="5897880" cy="2549623"/>
                <a:chOff x="3147060" y="1248504"/>
                <a:chExt cx="5897880" cy="2549623"/>
              </a:xfrm>
            </p:grpSpPr>
            <p:sp>
              <p:nvSpPr>
                <p:cNvPr id="19" name="Rectangle 18"/>
                <p:cNvSpPr/>
                <p:nvPr/>
              </p:nvSpPr>
              <p:spPr bwMode="gray">
                <a:xfrm>
                  <a:off x="3147060" y="1248504"/>
                  <a:ext cx="5897880" cy="2549623"/>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bwMode="gray">
                <a:xfrm>
                  <a:off x="3147060" y="3490350"/>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8" name="TextBox 17"/>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The Goal of Architecture</a:t>
                </a:r>
                <a:endParaRPr lang="en-US" sz="1200" dirty="0">
                  <a:solidFill>
                    <a:srgbClr val="000000"/>
                  </a:solidFill>
                </a:endParaRPr>
              </a:p>
            </p:txBody>
          </p:sp>
        </p:grpSp>
        <p:grpSp>
          <p:nvGrpSpPr>
            <p:cNvPr id="5" name="Group 4"/>
            <p:cNvGrpSpPr/>
            <p:nvPr/>
          </p:nvGrpSpPr>
          <p:grpSpPr bwMode="gray">
            <a:xfrm>
              <a:off x="3242310" y="1584326"/>
              <a:ext cx="5711190" cy="1745880"/>
              <a:chOff x="3242310" y="1584326"/>
              <a:chExt cx="5711190" cy="1745880"/>
            </a:xfrm>
          </p:grpSpPr>
          <p:grpSp>
            <p:nvGrpSpPr>
              <p:cNvPr id="3" name="Group 2"/>
              <p:cNvGrpSpPr/>
              <p:nvPr/>
            </p:nvGrpSpPr>
            <p:grpSpPr bwMode="gray">
              <a:xfrm>
                <a:off x="3242310" y="1584326"/>
                <a:ext cx="2305832" cy="1745880"/>
                <a:chOff x="3242310" y="1584326"/>
                <a:chExt cx="2305832" cy="1745880"/>
              </a:xfrm>
            </p:grpSpPr>
            <p:cxnSp>
              <p:nvCxnSpPr>
                <p:cNvPr id="10" name="Straight Arrow Connector 9"/>
                <p:cNvCxnSpPr/>
                <p:nvPr/>
              </p:nvCxnSpPr>
              <p:spPr bwMode="gray">
                <a:xfrm flipV="1">
                  <a:off x="3831325" y="1584326"/>
                  <a:ext cx="0" cy="1500505"/>
                </a:xfrm>
                <a:prstGeom prst="straightConnector1">
                  <a:avLst/>
                </a:prstGeom>
                <a:solidFill>
                  <a:srgbClr val="00529B"/>
                </a:solidFill>
                <a:ln w="12700" cap="flat" cmpd="sng" algn="ctr">
                  <a:solidFill>
                    <a:srgbClr val="979D9D"/>
                  </a:solidFill>
                  <a:prstDash val="solid"/>
                  <a:round/>
                  <a:headEnd type="none" w="med" len="med"/>
                  <a:tailEnd type="none" w="med" len="med"/>
                </a:ln>
                <a:effectLst/>
              </p:spPr>
            </p:cxnSp>
            <p:cxnSp>
              <p:nvCxnSpPr>
                <p:cNvPr id="13" name="Straight Arrow Connector 12"/>
                <p:cNvCxnSpPr/>
                <p:nvPr/>
              </p:nvCxnSpPr>
              <p:spPr bwMode="gray">
                <a:xfrm>
                  <a:off x="3826231" y="3084831"/>
                  <a:ext cx="1721911" cy="0"/>
                </a:xfrm>
                <a:prstGeom prst="straightConnector1">
                  <a:avLst/>
                </a:prstGeom>
                <a:solidFill>
                  <a:srgbClr val="00529B"/>
                </a:solidFill>
                <a:ln w="12700" cap="flat" cmpd="sng" algn="ctr">
                  <a:solidFill>
                    <a:srgbClr val="979D9D"/>
                  </a:solidFill>
                  <a:prstDash val="solid"/>
                  <a:round/>
                  <a:headEnd type="none" w="med" len="med"/>
                  <a:tailEnd type="none" w="med" len="med"/>
                </a:ln>
                <a:effectLst/>
              </p:spPr>
            </p:cxnSp>
            <p:cxnSp>
              <p:nvCxnSpPr>
                <p:cNvPr id="14" name="Straight Arrow Connector 13"/>
                <p:cNvCxnSpPr/>
                <p:nvPr/>
              </p:nvCxnSpPr>
              <p:spPr bwMode="gray">
                <a:xfrm flipV="1">
                  <a:off x="3846609" y="1845311"/>
                  <a:ext cx="1370394" cy="1224279"/>
                </a:xfrm>
                <a:prstGeom prst="straightConnector1">
                  <a:avLst/>
                </a:prstGeom>
                <a:solidFill>
                  <a:srgbClr val="00529B"/>
                </a:solidFill>
                <a:ln w="12700" cap="flat" cmpd="sng" algn="ctr">
                  <a:solidFill>
                    <a:srgbClr val="355578"/>
                  </a:solidFill>
                  <a:prstDash val="solid"/>
                  <a:round/>
                  <a:headEnd type="none" w="med" len="med"/>
                  <a:tailEnd type="triangle"/>
                </a:ln>
                <a:effectLst/>
              </p:spPr>
            </p:cxnSp>
            <p:sp>
              <p:nvSpPr>
                <p:cNvPr id="15" name="Oval 14"/>
                <p:cNvSpPr/>
                <p:nvPr/>
              </p:nvSpPr>
              <p:spPr bwMode="gray">
                <a:xfrm rot="2802579">
                  <a:off x="4278125" y="1954226"/>
                  <a:ext cx="1100235" cy="494215"/>
                </a:xfrm>
                <a:prstGeom prst="ellipse">
                  <a:avLst/>
                </a:prstGeom>
                <a:solidFill>
                  <a:srgbClr val="002856"/>
                </a:solidFill>
                <a:ln w="158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100" dirty="0" smtClean="0">
                      <a:solidFill>
                        <a:srgbClr val="FFFFFF"/>
                      </a:solidFill>
                    </a:rPr>
                    <a:t>Architecture</a:t>
                  </a:r>
                </a:p>
              </p:txBody>
            </p:sp>
            <p:sp>
              <p:nvSpPr>
                <p:cNvPr id="16" name="Oval 15"/>
                <p:cNvSpPr/>
                <p:nvPr/>
              </p:nvSpPr>
              <p:spPr bwMode="gray">
                <a:xfrm rot="2802579">
                  <a:off x="3753402" y="2375866"/>
                  <a:ext cx="1100235" cy="494215"/>
                </a:xfrm>
                <a:prstGeom prst="ellipse">
                  <a:avLst/>
                </a:prstGeom>
                <a:solidFill>
                  <a:srgbClr val="002856"/>
                </a:solidFill>
                <a:ln w="158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100" dirty="0" smtClean="0">
                      <a:solidFill>
                        <a:srgbClr val="FFFFFF"/>
                      </a:solidFill>
                    </a:rPr>
                    <a:t>Design</a:t>
                  </a:r>
                </a:p>
              </p:txBody>
            </p:sp>
            <p:cxnSp>
              <p:nvCxnSpPr>
                <p:cNvPr id="17" name="Straight Arrow Connector 16"/>
                <p:cNvCxnSpPr/>
                <p:nvPr/>
              </p:nvCxnSpPr>
              <p:spPr bwMode="gray">
                <a:xfrm>
                  <a:off x="4040196" y="1839876"/>
                  <a:ext cx="1130957" cy="1186026"/>
                </a:xfrm>
                <a:prstGeom prst="straightConnector1">
                  <a:avLst/>
                </a:prstGeom>
                <a:solidFill>
                  <a:srgbClr val="00529B"/>
                </a:solidFill>
                <a:ln w="12700" cap="flat" cmpd="sng" algn="ctr">
                  <a:solidFill>
                    <a:srgbClr val="355578"/>
                  </a:solidFill>
                  <a:prstDash val="dash"/>
                  <a:round/>
                  <a:headEnd type="none" w="med" len="med"/>
                  <a:tailEnd type="none" w="med" len="med"/>
                </a:ln>
                <a:effectLst/>
              </p:spPr>
            </p:cxnSp>
            <p:sp>
              <p:nvSpPr>
                <p:cNvPr id="21" name="TextBox 20"/>
                <p:cNvSpPr txBox="1"/>
                <p:nvPr/>
              </p:nvSpPr>
              <p:spPr bwMode="gray">
                <a:xfrm>
                  <a:off x="3242310" y="2149912"/>
                  <a:ext cx="566822" cy="369332"/>
                </a:xfrm>
                <a:prstGeom prst="rect">
                  <a:avLst/>
                </a:prstGeom>
                <a:noFill/>
              </p:spPr>
              <p:txBody>
                <a:bodyPr wrap="none" lIns="0" rtlCol="0">
                  <a:spAutoFit/>
                </a:bodyPr>
                <a:lstStyle/>
                <a:p>
                  <a:r>
                    <a:rPr lang="en-US" sz="900" dirty="0" smtClean="0">
                      <a:solidFill>
                        <a:srgbClr val="000000"/>
                      </a:solidFill>
                    </a:rPr>
                    <a:t>Impact of</a:t>
                  </a:r>
                  <a:br>
                    <a:rPr lang="en-US" sz="900" dirty="0" smtClean="0">
                      <a:solidFill>
                        <a:srgbClr val="000000"/>
                      </a:solidFill>
                    </a:rPr>
                  </a:br>
                  <a:r>
                    <a:rPr lang="en-US" sz="900" dirty="0" smtClean="0">
                      <a:solidFill>
                        <a:srgbClr val="000000"/>
                      </a:solidFill>
                    </a:rPr>
                    <a:t>Change</a:t>
                  </a:r>
                  <a:endParaRPr lang="en-US" sz="900" dirty="0">
                    <a:solidFill>
                      <a:srgbClr val="000000"/>
                    </a:solidFill>
                  </a:endParaRPr>
                </a:p>
              </p:txBody>
            </p:sp>
            <p:sp>
              <p:nvSpPr>
                <p:cNvPr id="23" name="TextBox 22"/>
                <p:cNvSpPr txBox="1"/>
                <p:nvPr/>
              </p:nvSpPr>
              <p:spPr bwMode="gray">
                <a:xfrm>
                  <a:off x="4194103" y="3099374"/>
                  <a:ext cx="986167" cy="230832"/>
                </a:xfrm>
                <a:prstGeom prst="rect">
                  <a:avLst/>
                </a:prstGeom>
                <a:noFill/>
              </p:spPr>
              <p:txBody>
                <a:bodyPr wrap="none" rtlCol="0">
                  <a:spAutoFit/>
                </a:bodyPr>
                <a:lstStyle/>
                <a:p>
                  <a:r>
                    <a:rPr lang="en-US" sz="900" dirty="0" smtClean="0">
                      <a:solidFill>
                        <a:srgbClr val="000000"/>
                      </a:solidFill>
                    </a:rPr>
                    <a:t>Cost of Change</a:t>
                  </a:r>
                  <a:endParaRPr lang="en-US" sz="900" dirty="0">
                    <a:solidFill>
                      <a:srgbClr val="000000"/>
                    </a:solidFill>
                  </a:endParaRPr>
                </a:p>
              </p:txBody>
            </p:sp>
          </p:grpSp>
          <p:sp>
            <p:nvSpPr>
              <p:cNvPr id="29" name="Right Arrow 28"/>
              <p:cNvSpPr/>
              <p:nvPr/>
            </p:nvSpPr>
            <p:spPr bwMode="gray">
              <a:xfrm>
                <a:off x="5607372" y="2330090"/>
                <a:ext cx="983424" cy="254353"/>
              </a:xfrm>
              <a:prstGeom prst="rightArrow">
                <a:avLst/>
              </a:prstGeom>
              <a:solidFill>
                <a:srgbClr val="6F78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smtClean="0">
                  <a:solidFill>
                    <a:srgbClr val="FFFFFF"/>
                  </a:solidFill>
                </a:endParaRPr>
              </a:p>
            </p:txBody>
          </p:sp>
          <p:sp>
            <p:nvSpPr>
              <p:cNvPr id="30" name="TextBox 29"/>
              <p:cNvSpPr txBox="1"/>
              <p:nvPr/>
            </p:nvSpPr>
            <p:spPr bwMode="gray">
              <a:xfrm>
                <a:off x="5630847" y="1911184"/>
                <a:ext cx="936474" cy="430887"/>
              </a:xfrm>
              <a:prstGeom prst="rect">
                <a:avLst/>
              </a:prstGeom>
              <a:noFill/>
            </p:spPr>
            <p:txBody>
              <a:bodyPr wrap="none" rtlCol="0">
                <a:spAutoFit/>
              </a:bodyPr>
              <a:lstStyle/>
              <a:p>
                <a:pPr algn="ctr"/>
                <a:r>
                  <a:rPr lang="en-US" sz="1100" dirty="0" smtClean="0">
                    <a:solidFill>
                      <a:srgbClr val="000000"/>
                    </a:solidFill>
                  </a:rPr>
                  <a:t>Goal of</a:t>
                </a:r>
                <a:br>
                  <a:rPr lang="en-US" sz="1100" dirty="0" smtClean="0">
                    <a:solidFill>
                      <a:srgbClr val="000000"/>
                    </a:solidFill>
                  </a:rPr>
                </a:br>
                <a:r>
                  <a:rPr lang="en-US" sz="1100" dirty="0" smtClean="0">
                    <a:solidFill>
                      <a:srgbClr val="000000"/>
                    </a:solidFill>
                  </a:rPr>
                  <a:t>Architecture</a:t>
                </a:r>
                <a:endParaRPr lang="en-US" sz="1100" dirty="0">
                  <a:solidFill>
                    <a:srgbClr val="000000"/>
                  </a:solidFill>
                </a:endParaRPr>
              </a:p>
            </p:txBody>
          </p:sp>
          <p:grpSp>
            <p:nvGrpSpPr>
              <p:cNvPr id="4" name="Group 3"/>
              <p:cNvGrpSpPr/>
              <p:nvPr/>
            </p:nvGrpSpPr>
            <p:grpSpPr bwMode="gray">
              <a:xfrm>
                <a:off x="6572570" y="1584326"/>
                <a:ext cx="2380930" cy="1745880"/>
                <a:chOff x="6664010" y="1584326"/>
                <a:chExt cx="2380930" cy="1745880"/>
              </a:xfrm>
            </p:grpSpPr>
            <p:cxnSp>
              <p:nvCxnSpPr>
                <p:cNvPr id="24" name="Straight Arrow Connector 23"/>
                <p:cNvCxnSpPr/>
                <p:nvPr/>
              </p:nvCxnSpPr>
              <p:spPr bwMode="gray">
                <a:xfrm flipV="1">
                  <a:off x="7328123" y="1584326"/>
                  <a:ext cx="0" cy="1500505"/>
                </a:xfrm>
                <a:prstGeom prst="straightConnector1">
                  <a:avLst/>
                </a:prstGeom>
                <a:solidFill>
                  <a:srgbClr val="00529B"/>
                </a:solidFill>
                <a:ln w="12700" cap="flat" cmpd="sng" algn="ctr">
                  <a:solidFill>
                    <a:srgbClr val="979D9D"/>
                  </a:solidFill>
                  <a:prstDash val="solid"/>
                  <a:round/>
                  <a:headEnd type="none" w="med" len="med"/>
                  <a:tailEnd type="none" w="med" len="med"/>
                </a:ln>
                <a:effectLst/>
              </p:spPr>
            </p:cxnSp>
            <p:cxnSp>
              <p:nvCxnSpPr>
                <p:cNvPr id="25" name="Straight Arrow Connector 24"/>
                <p:cNvCxnSpPr/>
                <p:nvPr/>
              </p:nvCxnSpPr>
              <p:spPr bwMode="gray">
                <a:xfrm>
                  <a:off x="7323029" y="3084831"/>
                  <a:ext cx="1721911" cy="0"/>
                </a:xfrm>
                <a:prstGeom prst="straightConnector1">
                  <a:avLst/>
                </a:prstGeom>
                <a:solidFill>
                  <a:srgbClr val="00529B"/>
                </a:solidFill>
                <a:ln w="12700" cap="flat" cmpd="sng" algn="ctr">
                  <a:solidFill>
                    <a:srgbClr val="979D9D"/>
                  </a:solidFill>
                  <a:prstDash val="solid"/>
                  <a:round/>
                  <a:headEnd type="none" w="med" len="med"/>
                  <a:tailEnd type="none" w="med" len="med"/>
                </a:ln>
                <a:effectLst/>
              </p:spPr>
            </p:cxnSp>
            <p:cxnSp>
              <p:nvCxnSpPr>
                <p:cNvPr id="26" name="Straight Arrow Connector 25"/>
                <p:cNvCxnSpPr/>
                <p:nvPr/>
              </p:nvCxnSpPr>
              <p:spPr bwMode="gray">
                <a:xfrm flipV="1">
                  <a:off x="7343407" y="1845311"/>
                  <a:ext cx="1370394" cy="1224279"/>
                </a:xfrm>
                <a:prstGeom prst="straightConnector1">
                  <a:avLst/>
                </a:prstGeom>
                <a:solidFill>
                  <a:srgbClr val="00529B"/>
                </a:solidFill>
                <a:ln w="12700" cap="flat" cmpd="sng" algn="ctr">
                  <a:solidFill>
                    <a:srgbClr val="355578"/>
                  </a:solidFill>
                  <a:prstDash val="solid"/>
                  <a:round/>
                  <a:headEnd type="none" w="med" len="med"/>
                  <a:tailEnd type="triangle"/>
                </a:ln>
                <a:effectLst/>
              </p:spPr>
            </p:cxnSp>
            <p:sp>
              <p:nvSpPr>
                <p:cNvPr id="27" name="Oval 26"/>
                <p:cNvSpPr/>
                <p:nvPr/>
              </p:nvSpPr>
              <p:spPr bwMode="gray">
                <a:xfrm rot="2802579">
                  <a:off x="7250200" y="2375866"/>
                  <a:ext cx="1100235" cy="494215"/>
                </a:xfrm>
                <a:prstGeom prst="ellipse">
                  <a:avLst/>
                </a:prstGeom>
                <a:solidFill>
                  <a:srgbClr val="002856"/>
                </a:solidFill>
                <a:ln w="158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100" dirty="0" smtClean="0">
                      <a:solidFill>
                        <a:srgbClr val="FFFFFF"/>
                      </a:solidFill>
                    </a:rPr>
                    <a:t>Architecture</a:t>
                  </a:r>
                  <a:br>
                    <a:rPr lang="en-US" sz="1100" dirty="0" smtClean="0">
                      <a:solidFill>
                        <a:srgbClr val="FFFFFF"/>
                      </a:solidFill>
                    </a:rPr>
                  </a:br>
                  <a:r>
                    <a:rPr lang="en-US" sz="1100" dirty="0" smtClean="0">
                      <a:solidFill>
                        <a:srgbClr val="FFFFFF"/>
                      </a:solidFill>
                    </a:rPr>
                    <a:t>&amp; Design</a:t>
                  </a:r>
                </a:p>
              </p:txBody>
            </p:sp>
            <p:cxnSp>
              <p:nvCxnSpPr>
                <p:cNvPr id="28" name="Straight Arrow Connector 27"/>
                <p:cNvCxnSpPr/>
                <p:nvPr/>
              </p:nvCxnSpPr>
              <p:spPr bwMode="gray">
                <a:xfrm>
                  <a:off x="7536994" y="1839876"/>
                  <a:ext cx="1130957" cy="1186026"/>
                </a:xfrm>
                <a:prstGeom prst="straightConnector1">
                  <a:avLst/>
                </a:prstGeom>
                <a:solidFill>
                  <a:srgbClr val="00529B"/>
                </a:solidFill>
                <a:ln w="12700" cap="flat" cmpd="sng" algn="ctr">
                  <a:solidFill>
                    <a:srgbClr val="355578"/>
                  </a:solidFill>
                  <a:prstDash val="dash"/>
                  <a:round/>
                  <a:headEnd type="none" w="med" len="med"/>
                  <a:tailEnd type="none" w="med" len="med"/>
                </a:ln>
                <a:effectLst/>
              </p:spPr>
            </p:cxnSp>
            <p:sp>
              <p:nvSpPr>
                <p:cNvPr id="31" name="TextBox 30"/>
                <p:cNvSpPr txBox="1"/>
                <p:nvPr/>
              </p:nvSpPr>
              <p:spPr bwMode="gray">
                <a:xfrm>
                  <a:off x="6664010" y="2149912"/>
                  <a:ext cx="659155" cy="369332"/>
                </a:xfrm>
                <a:prstGeom prst="rect">
                  <a:avLst/>
                </a:prstGeom>
                <a:noFill/>
              </p:spPr>
              <p:txBody>
                <a:bodyPr wrap="none" rtlCol="0">
                  <a:spAutoFit/>
                </a:bodyPr>
                <a:lstStyle/>
                <a:p>
                  <a:r>
                    <a:rPr lang="en-US" sz="900" dirty="0" smtClean="0">
                      <a:solidFill>
                        <a:srgbClr val="000000"/>
                      </a:solidFill>
                    </a:rPr>
                    <a:t>Impact of</a:t>
                  </a:r>
                  <a:br>
                    <a:rPr lang="en-US" sz="900" dirty="0" smtClean="0">
                      <a:solidFill>
                        <a:srgbClr val="000000"/>
                      </a:solidFill>
                    </a:rPr>
                  </a:br>
                  <a:r>
                    <a:rPr lang="en-US" sz="900" dirty="0" smtClean="0">
                      <a:solidFill>
                        <a:srgbClr val="000000"/>
                      </a:solidFill>
                    </a:rPr>
                    <a:t>Change</a:t>
                  </a:r>
                  <a:endParaRPr lang="en-US" sz="900" dirty="0">
                    <a:solidFill>
                      <a:srgbClr val="000000"/>
                    </a:solidFill>
                  </a:endParaRPr>
                </a:p>
              </p:txBody>
            </p:sp>
            <p:sp>
              <p:nvSpPr>
                <p:cNvPr id="32" name="TextBox 31"/>
                <p:cNvSpPr txBox="1"/>
                <p:nvPr/>
              </p:nvSpPr>
              <p:spPr bwMode="gray">
                <a:xfrm>
                  <a:off x="7690901" y="3099374"/>
                  <a:ext cx="986167" cy="230832"/>
                </a:xfrm>
                <a:prstGeom prst="rect">
                  <a:avLst/>
                </a:prstGeom>
                <a:noFill/>
              </p:spPr>
              <p:txBody>
                <a:bodyPr wrap="none" rtlCol="0">
                  <a:spAutoFit/>
                </a:bodyPr>
                <a:lstStyle/>
                <a:p>
                  <a:r>
                    <a:rPr lang="en-US" sz="900" dirty="0" smtClean="0">
                      <a:solidFill>
                        <a:srgbClr val="000000"/>
                      </a:solidFill>
                    </a:rPr>
                    <a:t>Cost of Change</a:t>
                  </a:r>
                  <a:endParaRPr lang="en-US" sz="900" dirty="0">
                    <a:solidFill>
                      <a:srgbClr val="000000"/>
                    </a:solidFill>
                  </a:endParaRPr>
                </a:p>
              </p:txBody>
            </p:sp>
          </p:grpSp>
        </p:grpSp>
      </p:grpSp>
    </p:spTree>
    <p:extLst>
      <p:ext uri="{BB962C8B-B14F-4D97-AF65-F5344CB8AC3E}">
        <p14:creationId xmlns:p14="http://schemas.microsoft.com/office/powerpoint/2010/main" val="4115977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2</a:t>
            </a:r>
            <a:endParaRPr lang="en-US" sz="2800" dirty="0">
              <a:solidFill>
                <a:srgbClr val="FF0000"/>
              </a:solidFill>
            </a:endParaRPr>
          </a:p>
        </p:txBody>
      </p:sp>
      <p:grpSp>
        <p:nvGrpSpPr>
          <p:cNvPr id="8" name="Group 7"/>
          <p:cNvGrpSpPr/>
          <p:nvPr/>
        </p:nvGrpSpPr>
        <p:grpSpPr bwMode="gray">
          <a:xfrm>
            <a:off x="3145917" y="1161418"/>
            <a:ext cx="5897880" cy="2717263"/>
            <a:chOff x="3145917" y="1161418"/>
            <a:chExt cx="5897880" cy="2717263"/>
          </a:xfrm>
        </p:grpSpPr>
        <p:grpSp>
          <p:nvGrpSpPr>
            <p:cNvPr id="11" name="Group 10"/>
            <p:cNvGrpSpPr/>
            <p:nvPr/>
          </p:nvGrpSpPr>
          <p:grpSpPr bwMode="gray">
            <a:xfrm>
              <a:off x="3145917" y="1161418"/>
              <a:ext cx="5897880" cy="2717263"/>
              <a:chOff x="3146298" y="1161418"/>
              <a:chExt cx="5897880" cy="2717263"/>
            </a:xfrm>
          </p:grpSpPr>
          <p:grpSp>
            <p:nvGrpSpPr>
              <p:cNvPr id="12" name="Group 11"/>
              <p:cNvGrpSpPr/>
              <p:nvPr/>
            </p:nvGrpSpPr>
            <p:grpSpPr bwMode="gray">
              <a:xfrm>
                <a:off x="3146298" y="1161418"/>
                <a:ext cx="5897880" cy="2717263"/>
                <a:chOff x="3147060" y="1248504"/>
                <a:chExt cx="5897880" cy="2717263"/>
              </a:xfrm>
            </p:grpSpPr>
            <p:sp>
              <p:nvSpPr>
                <p:cNvPr id="19" name="Rectangle 18"/>
                <p:cNvSpPr/>
                <p:nvPr/>
              </p:nvSpPr>
              <p:spPr bwMode="gray">
                <a:xfrm>
                  <a:off x="3147060" y="1248504"/>
                  <a:ext cx="5897880" cy="2717263"/>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bwMode="gray">
                <a:xfrm>
                  <a:off x="3147060" y="3673379"/>
                  <a:ext cx="918841" cy="292388"/>
                </a:xfrm>
                <a:prstGeom prst="rect">
                  <a:avLst/>
                </a:prstGeom>
                <a:noFill/>
              </p:spPr>
              <p:txBody>
                <a:bodyPr wrap="none" lIns="91440" rIns="91440" rtlCol="0" anchor="b">
                  <a:spAutoFit/>
                </a:bodyPr>
                <a:lstStyle/>
                <a:p>
                  <a:r>
                    <a:rPr lang="en-US" sz="800" dirty="0">
                      <a:solidFill>
                        <a:srgbClr val="6F7878"/>
                      </a:solidFill>
                    </a:rPr>
                    <a:t>Source: Gartner</a:t>
                  </a:r>
                  <a:endParaRPr lang="en-US" sz="500" dirty="0">
                    <a:solidFill>
                      <a:srgbClr val="6F7878"/>
                    </a:solidFill>
                  </a:endParaRPr>
                </a:p>
                <a:p>
                  <a:r>
                    <a:rPr lang="en-US" sz="500" dirty="0">
                      <a:solidFill>
                        <a:srgbClr val="6F7878"/>
                      </a:solidFill>
                    </a:rPr>
                    <a:t>ID: 384267</a:t>
                  </a:r>
                  <a:endParaRPr lang="en-US" sz="600" dirty="0">
                    <a:solidFill>
                      <a:srgbClr val="6F7878"/>
                    </a:solidFill>
                  </a:endParaRPr>
                </a:p>
              </p:txBody>
            </p:sp>
          </p:grpSp>
          <p:sp>
            <p:nvSpPr>
              <p:cNvPr id="18" name="TextBox 17"/>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Big Architecture </a:t>
                </a:r>
                <a:r>
                  <a:rPr lang="en-US" sz="1400" b="1" kern="0" dirty="0" smtClean="0">
                    <a:solidFill>
                      <a:sysClr val="windowText" lastClr="000000"/>
                    </a:solidFill>
                    <a:ea typeface="Arial Unicode MS"/>
                    <a:cs typeface="Arial" panose="020B0604020202020204" pitchFamily="34" charset="0"/>
                  </a:rPr>
                  <a:t>Upfront</a:t>
                </a:r>
                <a:endParaRPr lang="en-US" sz="1200" dirty="0">
                  <a:solidFill>
                    <a:srgbClr val="000000"/>
                  </a:solidFill>
                </a:endParaRPr>
              </a:p>
            </p:txBody>
          </p:sp>
        </p:grpSp>
        <p:grpSp>
          <p:nvGrpSpPr>
            <p:cNvPr id="7" name="Group 6"/>
            <p:cNvGrpSpPr/>
            <p:nvPr/>
          </p:nvGrpSpPr>
          <p:grpSpPr bwMode="gray">
            <a:xfrm>
              <a:off x="3238500" y="1507885"/>
              <a:ext cx="5715000" cy="2010100"/>
              <a:chOff x="3238500" y="1472717"/>
              <a:chExt cx="5715000" cy="2010100"/>
            </a:xfrm>
          </p:grpSpPr>
          <p:sp>
            <p:nvSpPr>
              <p:cNvPr id="34" name="TextBox 33"/>
              <p:cNvSpPr txBox="1"/>
              <p:nvPr/>
            </p:nvSpPr>
            <p:spPr bwMode="gray">
              <a:xfrm>
                <a:off x="7322554" y="2771788"/>
                <a:ext cx="1624596" cy="461665"/>
              </a:xfrm>
              <a:prstGeom prst="rect">
                <a:avLst/>
              </a:prstGeom>
            </p:spPr>
            <p:txBody>
              <a:bodyPr wrap="square" lIns="0" rIns="0">
                <a:spAutoFit/>
              </a:bodyPr>
              <a:lstStyle>
                <a:defPPr>
                  <a:defRPr lang="en-US"/>
                </a:defPPr>
                <a:lvl1pPr>
                  <a:lnSpc>
                    <a:spcPct val="100000"/>
                  </a:lnSpc>
                  <a:spcBef>
                    <a:spcPts val="0"/>
                  </a:spcBef>
                  <a:spcAft>
                    <a:spcPts val="0"/>
                  </a:spcAft>
                  <a:defRPr sz="4400" b="1">
                    <a:solidFill>
                      <a:srgbClr val="585858"/>
                    </a:solidFill>
                    <a:latin typeface="Arial" pitchFamily="34" charset="0"/>
                    <a:cs typeface="Arial" pitchFamily="34" charset="0"/>
                  </a:defRPr>
                </a:lvl1pPr>
              </a:lstStyle>
              <a:p>
                <a:pPr algn="ctr"/>
                <a:r>
                  <a:rPr lang="en-US" sz="1200" b="0" dirty="0" smtClean="0">
                    <a:solidFill>
                      <a:srgbClr val="000000"/>
                    </a:solidFill>
                  </a:rPr>
                  <a:t>Knowledge-Increasing </a:t>
                </a:r>
                <a:r>
                  <a:rPr lang="en-US" sz="1200" b="0" dirty="0">
                    <a:solidFill>
                      <a:srgbClr val="000000"/>
                    </a:solidFill>
                  </a:rPr>
                  <a:t/>
                </a:r>
                <a:br>
                  <a:rPr lang="en-US" sz="1200" b="0" dirty="0">
                    <a:solidFill>
                      <a:srgbClr val="000000"/>
                    </a:solidFill>
                  </a:rPr>
                </a:br>
                <a:r>
                  <a:rPr lang="en-US" sz="1200" b="0" dirty="0">
                    <a:solidFill>
                      <a:srgbClr val="000000"/>
                    </a:solidFill>
                  </a:rPr>
                  <a:t>Activities</a:t>
                </a:r>
              </a:p>
            </p:txBody>
          </p:sp>
          <p:cxnSp>
            <p:nvCxnSpPr>
              <p:cNvPr id="35" name="Straight Connector 34"/>
              <p:cNvCxnSpPr/>
              <p:nvPr/>
            </p:nvCxnSpPr>
            <p:spPr bwMode="gray">
              <a:xfrm>
                <a:off x="8134049" y="1867389"/>
                <a:ext cx="0" cy="904398"/>
              </a:xfrm>
              <a:prstGeom prst="line">
                <a:avLst/>
              </a:prstGeom>
              <a:solidFill>
                <a:srgbClr val="00529B"/>
              </a:solidFill>
              <a:ln w="12700" cap="flat" cmpd="sng" algn="ctr">
                <a:solidFill>
                  <a:srgbClr val="979D9D"/>
                </a:solidFill>
                <a:prstDash val="solid"/>
                <a:round/>
                <a:headEnd type="none" w="med" len="med"/>
                <a:tailEnd type="none" w="med" len="med"/>
              </a:ln>
              <a:effectLst/>
            </p:spPr>
          </p:cxnSp>
          <p:sp>
            <p:nvSpPr>
              <p:cNvPr id="36" name="Oval 35"/>
              <p:cNvSpPr/>
              <p:nvPr/>
            </p:nvSpPr>
            <p:spPr bwMode="gray">
              <a:xfrm>
                <a:off x="5243845" y="1472717"/>
                <a:ext cx="3516902" cy="496806"/>
              </a:xfrm>
              <a:prstGeom prst="ellipse">
                <a:avLst/>
              </a:prstGeom>
              <a:solidFill>
                <a:srgbClr val="C0D1E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spcBef>
                    <a:spcPct val="50000"/>
                  </a:spcBef>
                  <a:spcAft>
                    <a:spcPct val="0"/>
                  </a:spcAft>
                </a:pPr>
                <a:endParaRPr lang="en-US" dirty="0">
                  <a:solidFill>
                    <a:srgbClr val="101B31"/>
                  </a:solidFill>
                  <a:cs typeface="Arial" pitchFamily="34" charset="0"/>
                </a:endParaRPr>
              </a:p>
            </p:txBody>
          </p:sp>
          <p:sp>
            <p:nvSpPr>
              <p:cNvPr id="37" name="TextBox 36"/>
              <p:cNvSpPr txBox="1"/>
              <p:nvPr/>
            </p:nvSpPr>
            <p:spPr bwMode="gray">
              <a:xfrm>
                <a:off x="3553569" y="1646043"/>
                <a:ext cx="941288" cy="163703"/>
              </a:xfrm>
              <a:prstGeom prst="rect">
                <a:avLst/>
              </a:prstGeom>
              <a:noFill/>
            </p:spPr>
            <p:txBody>
              <a:bodyPr wrap="none" lIns="0" tIns="0" rIns="0" bIns="0" rtlCol="0">
                <a:spAutoFit/>
              </a:bodyPr>
              <a:lstStyle/>
              <a:p>
                <a:r>
                  <a:rPr lang="en-US" sz="1200" dirty="0">
                    <a:solidFill>
                      <a:srgbClr val="000000"/>
                    </a:solidFill>
                    <a:cs typeface="Arial" pitchFamily="34" charset="0"/>
                  </a:rPr>
                  <a:t>Requirements</a:t>
                </a:r>
              </a:p>
            </p:txBody>
          </p:sp>
          <p:sp>
            <p:nvSpPr>
              <p:cNvPr id="38" name="TextBox 37"/>
              <p:cNvSpPr txBox="1"/>
              <p:nvPr/>
            </p:nvSpPr>
            <p:spPr bwMode="gray">
              <a:xfrm>
                <a:off x="5297905" y="1646043"/>
                <a:ext cx="469851" cy="163703"/>
              </a:xfrm>
              <a:prstGeom prst="rect">
                <a:avLst/>
              </a:prstGeom>
              <a:noFill/>
            </p:spPr>
            <p:txBody>
              <a:bodyPr wrap="none" lIns="0" tIns="0" rIns="0" bIns="0" rtlCol="0">
                <a:spAutoFit/>
              </a:bodyPr>
              <a:lstStyle/>
              <a:p>
                <a:r>
                  <a:rPr lang="en-US" sz="1200" dirty="0">
                    <a:solidFill>
                      <a:srgbClr val="000000"/>
                    </a:solidFill>
                    <a:cs typeface="Arial" pitchFamily="34" charset="0"/>
                  </a:rPr>
                  <a:t>Design</a:t>
                </a:r>
              </a:p>
            </p:txBody>
          </p:sp>
          <p:sp>
            <p:nvSpPr>
              <p:cNvPr id="39" name="TextBox 38"/>
              <p:cNvSpPr txBox="1"/>
              <p:nvPr/>
            </p:nvSpPr>
            <p:spPr bwMode="gray">
              <a:xfrm>
                <a:off x="6596966" y="1646043"/>
                <a:ext cx="1034626" cy="163703"/>
              </a:xfrm>
              <a:prstGeom prst="rect">
                <a:avLst/>
              </a:prstGeom>
              <a:noFill/>
            </p:spPr>
            <p:txBody>
              <a:bodyPr wrap="none" lIns="0" tIns="0" rIns="0" bIns="0" rtlCol="0">
                <a:spAutoFit/>
              </a:bodyPr>
              <a:lstStyle/>
              <a:p>
                <a:r>
                  <a:rPr lang="en-US" sz="1200" dirty="0">
                    <a:solidFill>
                      <a:srgbClr val="000000"/>
                    </a:solidFill>
                    <a:cs typeface="Arial" pitchFamily="34" charset="0"/>
                  </a:rPr>
                  <a:t>Implementation</a:t>
                </a:r>
              </a:p>
            </p:txBody>
          </p:sp>
          <p:sp>
            <p:nvSpPr>
              <p:cNvPr id="40" name="Left Brace 39"/>
              <p:cNvSpPr/>
              <p:nvPr/>
            </p:nvSpPr>
            <p:spPr bwMode="gray">
              <a:xfrm rot="16200000" flipH="1">
                <a:off x="4572181" y="559782"/>
                <a:ext cx="294819" cy="2881023"/>
              </a:xfrm>
              <a:prstGeom prst="leftBrace">
                <a:avLst>
                  <a:gd name="adj1" fmla="val 54297"/>
                  <a:gd name="adj2" fmla="val 50451"/>
                </a:avLst>
              </a:prstGeom>
              <a:noFill/>
              <a:ln w="12700" cap="flat" cmpd="sng" algn="ctr">
                <a:solidFill>
                  <a:srgbClr val="979D9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spcBef>
                    <a:spcPct val="50000"/>
                  </a:spcBef>
                  <a:spcAft>
                    <a:spcPct val="0"/>
                  </a:spcAft>
                </a:pPr>
                <a:endParaRPr lang="en-US" dirty="0">
                  <a:solidFill>
                    <a:srgbClr val="101B31"/>
                  </a:solidFill>
                  <a:cs typeface="Arial" pitchFamily="34" charset="0"/>
                </a:endParaRPr>
              </a:p>
            </p:txBody>
          </p:sp>
          <p:sp>
            <p:nvSpPr>
              <p:cNvPr id="41" name="TextBox 40"/>
              <p:cNvSpPr txBox="1"/>
              <p:nvPr/>
            </p:nvSpPr>
            <p:spPr bwMode="gray">
              <a:xfrm>
                <a:off x="3353190" y="2182032"/>
                <a:ext cx="1334392" cy="1295540"/>
              </a:xfrm>
              <a:prstGeom prst="rect">
                <a:avLst/>
              </a:prstGeom>
              <a:solidFill>
                <a:srgbClr val="002856"/>
              </a:solidFill>
              <a:ln w="25400">
                <a:noFill/>
              </a:ln>
            </p:spPr>
            <p:txBody>
              <a:bodyPr wrap="square" rtlCol="0" anchor="ctr" anchorCtr="0">
                <a:noAutofit/>
              </a:bodyPr>
              <a:lstStyle/>
              <a:p>
                <a:r>
                  <a:rPr lang="en-US" sz="1200" dirty="0">
                    <a:solidFill>
                      <a:srgbClr val="FFFFFF"/>
                    </a:solidFill>
                    <a:cs typeface="Arial" pitchFamily="34" charset="0"/>
                  </a:rPr>
                  <a:t>Software Architecture Document</a:t>
                </a:r>
              </a:p>
              <a:p>
                <a:r>
                  <a:rPr lang="en-US" sz="800" dirty="0">
                    <a:solidFill>
                      <a:srgbClr val="FFFFFF"/>
                    </a:solidFill>
                    <a:cs typeface="Arial" pitchFamily="34" charset="0"/>
                  </a:rPr>
                  <a:t>This document details every </a:t>
                </a:r>
                <a:r>
                  <a:rPr lang="en-US" sz="800" dirty="0" smtClean="0">
                    <a:solidFill>
                      <a:srgbClr val="FFFFFF"/>
                    </a:solidFill>
                    <a:cs typeface="Arial" pitchFamily="34" charset="0"/>
                  </a:rPr>
                  <a:t>technical </a:t>
                </a:r>
                <a:r>
                  <a:rPr lang="en-US" sz="800" dirty="0">
                    <a:solidFill>
                      <a:srgbClr val="FFFFFF"/>
                    </a:solidFill>
                    <a:cs typeface="Arial" pitchFamily="34" charset="0"/>
                  </a:rPr>
                  <a:t>aspect of the </a:t>
                </a:r>
                <a:r>
                  <a:rPr lang="en-US" sz="800" dirty="0" smtClean="0">
                    <a:solidFill>
                      <a:srgbClr val="FFFFFF"/>
                    </a:solidFill>
                    <a:cs typeface="Arial" pitchFamily="34" charset="0"/>
                  </a:rPr>
                  <a:t>system</a:t>
                </a:r>
                <a:endParaRPr lang="en-US" sz="1400" dirty="0">
                  <a:solidFill>
                    <a:srgbClr val="FFFFFF"/>
                  </a:solidFill>
                  <a:cs typeface="Arial" pitchFamily="34" charset="0"/>
                </a:endParaRPr>
              </a:p>
              <a:p>
                <a:r>
                  <a:rPr lang="en-US" sz="1200" dirty="0">
                    <a:solidFill>
                      <a:srgbClr val="FFFFFF"/>
                    </a:solidFill>
                    <a:cs typeface="Arial" pitchFamily="34" charset="0"/>
                  </a:rPr>
                  <a:t>1,000 </a:t>
                </a:r>
                <a:r>
                  <a:rPr lang="en-US" sz="1200" dirty="0" smtClean="0">
                    <a:solidFill>
                      <a:srgbClr val="FFFFFF"/>
                    </a:solidFill>
                    <a:cs typeface="Arial" pitchFamily="34" charset="0"/>
                  </a:rPr>
                  <a:t>Pages</a:t>
                </a:r>
                <a:endParaRPr lang="en-US" sz="1200" dirty="0">
                  <a:solidFill>
                    <a:srgbClr val="FFFFFF"/>
                  </a:solidFill>
                  <a:cs typeface="Arial" pitchFamily="34" charset="0"/>
                </a:endParaRPr>
              </a:p>
            </p:txBody>
          </p:sp>
          <p:pic>
            <p:nvPicPr>
              <p:cNvPr id="42" name="Picture 41" descr="ArchitectureDiagram.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759242" y="2182032"/>
                <a:ext cx="1287291" cy="1300785"/>
              </a:xfrm>
              <a:prstGeom prst="rect">
                <a:avLst/>
              </a:prstGeom>
            </p:spPr>
          </p:pic>
          <p:sp>
            <p:nvSpPr>
              <p:cNvPr id="43" name="TextBox 42"/>
              <p:cNvSpPr txBox="1"/>
              <p:nvPr/>
            </p:nvSpPr>
            <p:spPr bwMode="gray">
              <a:xfrm>
                <a:off x="8402298" y="1646043"/>
                <a:ext cx="279000" cy="163703"/>
              </a:xfrm>
              <a:prstGeom prst="rect">
                <a:avLst/>
              </a:prstGeom>
              <a:noFill/>
            </p:spPr>
            <p:txBody>
              <a:bodyPr wrap="none" lIns="0" tIns="0" rIns="0" bIns="0" rtlCol="0">
                <a:spAutoFit/>
              </a:bodyPr>
              <a:lstStyle/>
              <a:p>
                <a:r>
                  <a:rPr lang="en-US" sz="1200" dirty="0" smtClean="0">
                    <a:solidFill>
                      <a:srgbClr val="000000"/>
                    </a:solidFill>
                    <a:cs typeface="Arial" pitchFamily="34" charset="0"/>
                  </a:rPr>
                  <a:t>Test</a:t>
                </a:r>
                <a:endParaRPr lang="en-US" sz="1200" dirty="0">
                  <a:solidFill>
                    <a:srgbClr val="000000"/>
                  </a:solidFill>
                  <a:cs typeface="Arial" pitchFamily="34" charset="0"/>
                </a:endParaRPr>
              </a:p>
            </p:txBody>
          </p:sp>
          <p:cxnSp>
            <p:nvCxnSpPr>
              <p:cNvPr id="44" name="Straight Connector 43"/>
              <p:cNvCxnSpPr/>
              <p:nvPr/>
            </p:nvCxnSpPr>
            <p:spPr bwMode="gray">
              <a:xfrm>
                <a:off x="3238500" y="1546279"/>
                <a:ext cx="5715000" cy="0"/>
              </a:xfrm>
              <a:prstGeom prst="line">
                <a:avLst/>
              </a:prstGeom>
              <a:solidFill>
                <a:srgbClr val="00529B"/>
              </a:solidFill>
              <a:ln w="38100" cap="flat" cmpd="sng" algn="ctr">
                <a:solidFill>
                  <a:srgbClr val="002856"/>
                </a:solidFill>
                <a:prstDash val="solid"/>
                <a:round/>
                <a:headEnd type="none" w="med" len="med"/>
                <a:tailEnd type="none" w="med" len="med"/>
              </a:ln>
              <a:effectLst/>
            </p:spPr>
          </p:cxnSp>
          <p:sp>
            <p:nvSpPr>
              <p:cNvPr id="46" name="Freeform 5"/>
              <p:cNvSpPr>
                <a:spLocks noChangeAspect="1"/>
              </p:cNvSpPr>
              <p:nvPr/>
            </p:nvSpPr>
            <p:spPr bwMode="gray">
              <a:xfrm>
                <a:off x="4922661" y="1641101"/>
                <a:ext cx="228600" cy="228600"/>
              </a:xfrm>
              <a:custGeom>
                <a:avLst/>
                <a:gdLst>
                  <a:gd name="T0" fmla="*/ 85 w 85"/>
                  <a:gd name="T1" fmla="*/ 9 h 85"/>
                  <a:gd name="T2" fmla="*/ 51 w 85"/>
                  <a:gd name="T3" fmla="*/ 42 h 85"/>
                  <a:gd name="T4" fmla="*/ 85 w 85"/>
                  <a:gd name="T5" fmla="*/ 75 h 85"/>
                  <a:gd name="T6" fmla="*/ 75 w 85"/>
                  <a:gd name="T7" fmla="*/ 85 h 85"/>
                  <a:gd name="T8" fmla="*/ 42 w 85"/>
                  <a:gd name="T9" fmla="*/ 51 h 85"/>
                  <a:gd name="T10" fmla="*/ 9 w 85"/>
                  <a:gd name="T11" fmla="*/ 85 h 85"/>
                  <a:gd name="T12" fmla="*/ 0 w 85"/>
                  <a:gd name="T13" fmla="*/ 75 h 85"/>
                  <a:gd name="T14" fmla="*/ 34 w 85"/>
                  <a:gd name="T15" fmla="*/ 42 h 85"/>
                  <a:gd name="T16" fmla="*/ 0 w 85"/>
                  <a:gd name="T17" fmla="*/ 9 h 85"/>
                  <a:gd name="T18" fmla="*/ 9 w 85"/>
                  <a:gd name="T19" fmla="*/ 0 h 85"/>
                  <a:gd name="T20" fmla="*/ 42 w 85"/>
                  <a:gd name="T21" fmla="*/ 34 h 85"/>
                  <a:gd name="T22" fmla="*/ 75 w 85"/>
                  <a:gd name="T23" fmla="*/ 0 h 85"/>
                  <a:gd name="T24" fmla="*/ 85 w 85"/>
                  <a:gd name="T25" fmla="*/ 9 h 85"/>
                  <a:gd name="T26" fmla="*/ 85 w 85"/>
                  <a:gd name="T27" fmla="*/ 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85">
                    <a:moveTo>
                      <a:pt x="85" y="9"/>
                    </a:moveTo>
                    <a:cubicBezTo>
                      <a:pt x="51" y="42"/>
                      <a:pt x="51" y="42"/>
                      <a:pt x="51" y="42"/>
                    </a:cubicBezTo>
                    <a:cubicBezTo>
                      <a:pt x="85" y="75"/>
                      <a:pt x="85" y="75"/>
                      <a:pt x="85" y="75"/>
                    </a:cubicBezTo>
                    <a:cubicBezTo>
                      <a:pt x="75" y="85"/>
                      <a:pt x="75" y="85"/>
                      <a:pt x="75" y="85"/>
                    </a:cubicBezTo>
                    <a:cubicBezTo>
                      <a:pt x="42" y="51"/>
                      <a:pt x="42" y="51"/>
                      <a:pt x="42" y="51"/>
                    </a:cubicBezTo>
                    <a:cubicBezTo>
                      <a:pt x="9" y="85"/>
                      <a:pt x="9" y="85"/>
                      <a:pt x="9" y="85"/>
                    </a:cubicBezTo>
                    <a:cubicBezTo>
                      <a:pt x="0" y="75"/>
                      <a:pt x="0" y="75"/>
                      <a:pt x="0" y="75"/>
                    </a:cubicBezTo>
                    <a:cubicBezTo>
                      <a:pt x="34" y="42"/>
                      <a:pt x="34" y="42"/>
                      <a:pt x="34" y="42"/>
                    </a:cubicBezTo>
                    <a:cubicBezTo>
                      <a:pt x="0" y="9"/>
                      <a:pt x="0" y="9"/>
                      <a:pt x="0" y="9"/>
                    </a:cubicBezTo>
                    <a:cubicBezTo>
                      <a:pt x="9" y="0"/>
                      <a:pt x="9" y="0"/>
                      <a:pt x="9" y="0"/>
                    </a:cubicBezTo>
                    <a:cubicBezTo>
                      <a:pt x="42" y="34"/>
                      <a:pt x="42" y="34"/>
                      <a:pt x="42" y="34"/>
                    </a:cubicBezTo>
                    <a:cubicBezTo>
                      <a:pt x="75" y="0"/>
                      <a:pt x="75" y="0"/>
                      <a:pt x="75" y="0"/>
                    </a:cubicBezTo>
                    <a:cubicBezTo>
                      <a:pt x="85" y="9"/>
                      <a:pt x="85" y="9"/>
                      <a:pt x="85" y="9"/>
                    </a:cubicBezTo>
                    <a:cubicBezTo>
                      <a:pt x="85" y="9"/>
                      <a:pt x="85" y="9"/>
                      <a:pt x="85" y="9"/>
                    </a:cubicBezTo>
                    <a:close/>
                  </a:path>
                </a:pathLst>
              </a:custGeom>
              <a:solidFill>
                <a:srgbClr val="DE0A01"/>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Tree>
    <p:extLst>
      <p:ext uri="{BB962C8B-B14F-4D97-AF65-F5344CB8AC3E}">
        <p14:creationId xmlns:p14="http://schemas.microsoft.com/office/powerpoint/2010/main" val="379376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p:txBody>
          <a:bodyPr/>
          <a:lstStyle/>
          <a:p>
            <a:r>
              <a:rPr lang="en-US" sz="2800" dirty="0" smtClean="0"/>
              <a:t>Figure 3</a:t>
            </a:r>
            <a:endParaRPr lang="en-US" sz="2800" dirty="0">
              <a:solidFill>
                <a:srgbClr val="FF0000"/>
              </a:solidFill>
            </a:endParaRPr>
          </a:p>
        </p:txBody>
      </p:sp>
      <p:grpSp>
        <p:nvGrpSpPr>
          <p:cNvPr id="16" name="Group 15"/>
          <p:cNvGrpSpPr/>
          <p:nvPr/>
        </p:nvGrpSpPr>
        <p:grpSpPr>
          <a:xfrm>
            <a:off x="3147060" y="1161418"/>
            <a:ext cx="5897880" cy="3894159"/>
            <a:chOff x="3147060" y="1161418"/>
            <a:chExt cx="5897880" cy="3894159"/>
          </a:xfrm>
        </p:grpSpPr>
        <p:grpSp>
          <p:nvGrpSpPr>
            <p:cNvPr id="11" name="Group 10"/>
            <p:cNvGrpSpPr/>
            <p:nvPr/>
          </p:nvGrpSpPr>
          <p:grpSpPr>
            <a:xfrm>
              <a:off x="3147060" y="1161418"/>
              <a:ext cx="5897880" cy="3894159"/>
              <a:chOff x="3146298" y="1161418"/>
              <a:chExt cx="5897880" cy="3894159"/>
            </a:xfrm>
          </p:grpSpPr>
          <p:grpSp>
            <p:nvGrpSpPr>
              <p:cNvPr id="12" name="Group 11"/>
              <p:cNvGrpSpPr/>
              <p:nvPr/>
            </p:nvGrpSpPr>
            <p:grpSpPr>
              <a:xfrm>
                <a:off x="3146298" y="1161418"/>
                <a:ext cx="5897880" cy="3894159"/>
                <a:chOff x="3147060" y="1248504"/>
                <a:chExt cx="5897880" cy="3894159"/>
              </a:xfrm>
            </p:grpSpPr>
            <p:sp>
              <p:nvSpPr>
                <p:cNvPr id="19" name="Rectangle 18"/>
                <p:cNvSpPr/>
                <p:nvPr/>
              </p:nvSpPr>
              <p:spPr bwMode="auto">
                <a:xfrm>
                  <a:off x="3147060" y="1248504"/>
                  <a:ext cx="5897880" cy="3894159"/>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a:xfrm>
                  <a:off x="3147060" y="4834886"/>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8" name="TextBox 17"/>
              <p:cNvSpPr txBox="1"/>
              <p:nvPr/>
            </p:nvSpPr>
            <p:spPr>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The Ivory Tower</a:t>
                </a:r>
                <a:endParaRPr lang="en-US" sz="1200" dirty="0">
                  <a:solidFill>
                    <a:srgbClr val="000000"/>
                  </a:solidFill>
                </a:endParaRPr>
              </a:p>
            </p:txBody>
          </p:sp>
        </p:grpSp>
        <p:cxnSp>
          <p:nvCxnSpPr>
            <p:cNvPr id="61" name="Straight Arrow Connector 60"/>
            <p:cNvCxnSpPr/>
            <p:nvPr/>
          </p:nvCxnSpPr>
          <p:spPr bwMode="gray">
            <a:xfrm flipV="1">
              <a:off x="7646916" y="2125979"/>
              <a:ext cx="0" cy="2125981"/>
            </a:xfrm>
            <a:prstGeom prst="straightConnector1">
              <a:avLst/>
            </a:prstGeom>
            <a:solidFill>
              <a:srgbClr val="00529B"/>
            </a:solidFill>
            <a:ln w="19050" cap="flat" cmpd="sng" algn="ctr">
              <a:solidFill>
                <a:srgbClr val="355578"/>
              </a:solidFill>
              <a:prstDash val="solid"/>
              <a:round/>
              <a:headEnd type="triangle" w="med" len="med"/>
              <a:tailEnd type="triangle" w="med" len="med"/>
            </a:ln>
            <a:effectLst/>
          </p:spPr>
        </p:cxnSp>
        <p:sp>
          <p:nvSpPr>
            <p:cNvPr id="62" name="TextBox 61"/>
            <p:cNvSpPr txBox="1"/>
            <p:nvPr/>
          </p:nvSpPr>
          <p:spPr bwMode="gray">
            <a:xfrm>
              <a:off x="8126567" y="2060273"/>
              <a:ext cx="680636" cy="258532"/>
            </a:xfrm>
            <a:prstGeom prst="rect">
              <a:avLst/>
            </a:prstGeom>
            <a:noFill/>
          </p:spPr>
          <p:txBody>
            <a:bodyPr wrap="none" rIns="0" rtlCol="0">
              <a:spAutoFit/>
            </a:bodyPr>
            <a:lstStyle/>
            <a:p>
              <a:pP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Services</a:t>
              </a:r>
            </a:p>
          </p:txBody>
        </p:sp>
        <p:sp>
          <p:nvSpPr>
            <p:cNvPr id="63" name="TextBox 62"/>
            <p:cNvSpPr txBox="1"/>
            <p:nvPr/>
          </p:nvSpPr>
          <p:spPr bwMode="gray">
            <a:xfrm>
              <a:off x="8126567" y="2564816"/>
              <a:ext cx="671018" cy="258532"/>
            </a:xfrm>
            <a:prstGeom prst="rect">
              <a:avLst/>
            </a:prstGeom>
            <a:noFill/>
          </p:spPr>
          <p:txBody>
            <a:bodyPr wrap="none" rIns="0" rtlCol="0">
              <a:spAutoFit/>
            </a:bodyPr>
            <a:lstStyle/>
            <a:p>
              <a:pP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Modules</a:t>
              </a:r>
            </a:p>
          </p:txBody>
        </p:sp>
        <p:sp>
          <p:nvSpPr>
            <p:cNvPr id="64" name="TextBox 63"/>
            <p:cNvSpPr txBox="1"/>
            <p:nvPr/>
          </p:nvSpPr>
          <p:spPr bwMode="gray">
            <a:xfrm>
              <a:off x="8126567" y="3069359"/>
              <a:ext cx="765594" cy="258532"/>
            </a:xfrm>
            <a:prstGeom prst="rect">
              <a:avLst/>
            </a:prstGeom>
            <a:noFill/>
          </p:spPr>
          <p:txBody>
            <a:bodyPr wrap="none" rIns="0" rtlCol="0">
              <a:spAutoFit/>
            </a:bodyPr>
            <a:lstStyle/>
            <a:p>
              <a:pP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Packages</a:t>
              </a:r>
            </a:p>
          </p:txBody>
        </p:sp>
        <p:sp>
          <p:nvSpPr>
            <p:cNvPr id="65" name="TextBox 64"/>
            <p:cNvSpPr txBox="1"/>
            <p:nvPr/>
          </p:nvSpPr>
          <p:spPr bwMode="gray">
            <a:xfrm>
              <a:off x="8126567" y="3573902"/>
              <a:ext cx="637354" cy="258532"/>
            </a:xfrm>
            <a:prstGeom prst="rect">
              <a:avLst/>
            </a:prstGeom>
            <a:noFill/>
          </p:spPr>
          <p:txBody>
            <a:bodyPr wrap="none" rIns="0" rtlCol="0">
              <a:spAutoFit/>
            </a:bodyPr>
            <a:lstStyle/>
            <a:p>
              <a:pP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Classes</a:t>
              </a:r>
            </a:p>
          </p:txBody>
        </p:sp>
        <p:sp>
          <p:nvSpPr>
            <p:cNvPr id="66" name="TextBox 65"/>
            <p:cNvSpPr txBox="1"/>
            <p:nvPr/>
          </p:nvSpPr>
          <p:spPr bwMode="gray">
            <a:xfrm>
              <a:off x="8126567" y="4078445"/>
              <a:ext cx="457818" cy="258532"/>
            </a:xfrm>
            <a:prstGeom prst="rect">
              <a:avLst/>
            </a:prstGeom>
            <a:noFill/>
          </p:spPr>
          <p:txBody>
            <a:bodyPr wrap="none" rIns="0" rtlCol="0">
              <a:spAutoFit/>
            </a:bodyPr>
            <a:lstStyle/>
            <a:p>
              <a:pP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Code</a:t>
              </a:r>
            </a:p>
          </p:txBody>
        </p:sp>
        <p:sp>
          <p:nvSpPr>
            <p:cNvPr id="67" name="TextBox 66"/>
            <p:cNvSpPr txBox="1"/>
            <p:nvPr/>
          </p:nvSpPr>
          <p:spPr bwMode="gray">
            <a:xfrm rot="16200000">
              <a:off x="6971511" y="2932359"/>
              <a:ext cx="1899879" cy="4247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Increase Transparency &amp;</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Understanding</a:t>
              </a:r>
            </a:p>
          </p:txBody>
        </p:sp>
        <p:cxnSp>
          <p:nvCxnSpPr>
            <p:cNvPr id="68" name="Straight Arrow Connector 67"/>
            <p:cNvCxnSpPr/>
            <p:nvPr/>
          </p:nvCxnSpPr>
          <p:spPr bwMode="gray">
            <a:xfrm flipH="1" flipV="1">
              <a:off x="6126661" y="2046257"/>
              <a:ext cx="1199121" cy="2032188"/>
            </a:xfrm>
            <a:prstGeom prst="straightConnector1">
              <a:avLst/>
            </a:prstGeom>
            <a:solidFill>
              <a:srgbClr val="00529B"/>
            </a:solidFill>
            <a:ln w="19050" cap="flat" cmpd="sng" algn="ctr">
              <a:solidFill>
                <a:srgbClr val="355578"/>
              </a:solidFill>
              <a:prstDash val="solid"/>
              <a:round/>
              <a:headEnd type="none" w="med" len="med"/>
              <a:tailEnd type="triangle" w="med" len="med"/>
            </a:ln>
            <a:effectLst/>
          </p:spPr>
        </p:cxnSp>
        <p:sp>
          <p:nvSpPr>
            <p:cNvPr id="69" name="TextBox 68"/>
            <p:cNvSpPr txBox="1"/>
            <p:nvPr/>
          </p:nvSpPr>
          <p:spPr bwMode="gray">
            <a:xfrm rot="3567661">
              <a:off x="6005661" y="2884664"/>
              <a:ext cx="1718740" cy="2585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Lack of Understanding</a:t>
              </a:r>
            </a:p>
          </p:txBody>
        </p:sp>
        <p:sp>
          <p:nvSpPr>
            <p:cNvPr id="71" name="Freeform 70"/>
            <p:cNvSpPr/>
            <p:nvPr/>
          </p:nvSpPr>
          <p:spPr bwMode="gray">
            <a:xfrm>
              <a:off x="4945894" y="1977898"/>
              <a:ext cx="981633" cy="2641865"/>
            </a:xfrm>
            <a:custGeom>
              <a:avLst/>
              <a:gdLst>
                <a:gd name="connsiteX0" fmla="*/ 0 w 1018032"/>
                <a:gd name="connsiteY0" fmla="*/ 2731008 h 2737104"/>
                <a:gd name="connsiteX1" fmla="*/ 0 w 1018032"/>
                <a:gd name="connsiteY1" fmla="*/ 0 h 2737104"/>
                <a:gd name="connsiteX2" fmla="*/ 1018032 w 1018032"/>
                <a:gd name="connsiteY2" fmla="*/ 0 h 2737104"/>
                <a:gd name="connsiteX3" fmla="*/ 1018032 w 1018032"/>
                <a:gd name="connsiteY3" fmla="*/ 2737104 h 2737104"/>
              </a:gdLst>
              <a:ahLst/>
              <a:cxnLst>
                <a:cxn ang="0">
                  <a:pos x="connsiteX0" y="connsiteY0"/>
                </a:cxn>
                <a:cxn ang="0">
                  <a:pos x="connsiteX1" y="connsiteY1"/>
                </a:cxn>
                <a:cxn ang="0">
                  <a:pos x="connsiteX2" y="connsiteY2"/>
                </a:cxn>
                <a:cxn ang="0">
                  <a:pos x="connsiteX3" y="connsiteY3"/>
                </a:cxn>
              </a:cxnLst>
              <a:rect l="l" t="t" r="r" b="b"/>
              <a:pathLst>
                <a:path w="1018032" h="2737104">
                  <a:moveTo>
                    <a:pt x="0" y="2731008"/>
                  </a:moveTo>
                  <a:lnTo>
                    <a:pt x="0" y="0"/>
                  </a:lnTo>
                  <a:lnTo>
                    <a:pt x="1018032" y="0"/>
                  </a:lnTo>
                  <a:lnTo>
                    <a:pt x="1018032" y="2737104"/>
                  </a:lnTo>
                </a:path>
              </a:pathLst>
            </a:custGeom>
            <a:noFill/>
            <a:ln w="19050" cap="flat" cmpd="sng" algn="ctr">
              <a:solidFill>
                <a:srgbClr val="979D9D"/>
              </a:solidFill>
              <a:prstDash val="solid"/>
              <a:round/>
              <a:headEnd type="none" w="med" len="med"/>
              <a:tailEnd type="none" w="med" len="med"/>
            </a:ln>
            <a:effectLst/>
          </p:spPr>
          <p:txBody>
            <a:bodyPr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pitchFamily="34" charset="-128"/>
                <a:cs typeface="Arial Unicode MS" pitchFamily="34" charset="-128"/>
              </a:endParaRPr>
            </a:p>
          </p:txBody>
        </p:sp>
        <p:grpSp>
          <p:nvGrpSpPr>
            <p:cNvPr id="72" name="Group 71"/>
            <p:cNvGrpSpPr/>
            <p:nvPr/>
          </p:nvGrpSpPr>
          <p:grpSpPr bwMode="gray">
            <a:xfrm>
              <a:off x="6122736" y="2373590"/>
              <a:ext cx="271412" cy="1510688"/>
              <a:chOff x="5975350" y="2372868"/>
              <a:chExt cx="281475" cy="1565148"/>
            </a:xfrm>
          </p:grpSpPr>
          <p:cxnSp>
            <p:nvCxnSpPr>
              <p:cNvPr id="82" name="Straight Arrow Connector 81"/>
              <p:cNvCxnSpPr/>
              <p:nvPr/>
            </p:nvCxnSpPr>
            <p:spPr bwMode="gray">
              <a:xfrm flipV="1">
                <a:off x="5975350" y="2372868"/>
                <a:ext cx="0" cy="1565148"/>
              </a:xfrm>
              <a:prstGeom prst="straightConnector1">
                <a:avLst/>
              </a:prstGeom>
              <a:solidFill>
                <a:srgbClr val="00529B"/>
              </a:solidFill>
              <a:ln w="19050" cap="flat" cmpd="sng" algn="ctr">
                <a:solidFill>
                  <a:srgbClr val="355578"/>
                </a:solidFill>
                <a:prstDash val="solid"/>
                <a:round/>
                <a:headEnd type="none" w="med" len="med"/>
                <a:tailEnd type="triangle" w="med" len="med"/>
              </a:ln>
              <a:effectLst/>
            </p:spPr>
          </p:cxnSp>
          <p:sp>
            <p:nvSpPr>
              <p:cNvPr id="83" name="TextBox 82"/>
              <p:cNvSpPr txBox="1"/>
              <p:nvPr/>
            </p:nvSpPr>
            <p:spPr bwMode="gray">
              <a:xfrm rot="16200000">
                <a:off x="5748922" y="3021384"/>
                <a:ext cx="747688" cy="268118"/>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Breadth</a:t>
                </a:r>
              </a:p>
            </p:txBody>
          </p:sp>
        </p:grpSp>
        <p:grpSp>
          <p:nvGrpSpPr>
            <p:cNvPr id="73" name="Group 72"/>
            <p:cNvGrpSpPr/>
            <p:nvPr/>
          </p:nvGrpSpPr>
          <p:grpSpPr bwMode="gray">
            <a:xfrm rot="10800000">
              <a:off x="4473877" y="2373590"/>
              <a:ext cx="271411" cy="1510688"/>
              <a:chOff x="5999059" y="2372868"/>
              <a:chExt cx="281474" cy="1565148"/>
            </a:xfrm>
          </p:grpSpPr>
          <p:cxnSp>
            <p:nvCxnSpPr>
              <p:cNvPr id="80" name="Straight Arrow Connector 79"/>
              <p:cNvCxnSpPr/>
              <p:nvPr/>
            </p:nvCxnSpPr>
            <p:spPr bwMode="gray">
              <a:xfrm flipV="1">
                <a:off x="5999059" y="2372868"/>
                <a:ext cx="0" cy="1565148"/>
              </a:xfrm>
              <a:prstGeom prst="straightConnector1">
                <a:avLst/>
              </a:prstGeom>
              <a:solidFill>
                <a:srgbClr val="00529B"/>
              </a:solidFill>
              <a:ln w="19050" cap="flat" cmpd="sng" algn="ctr">
                <a:solidFill>
                  <a:srgbClr val="355578"/>
                </a:solidFill>
                <a:prstDash val="solid"/>
                <a:round/>
                <a:headEnd type="none" w="med" len="med"/>
                <a:tailEnd type="triangle" w="med" len="med"/>
              </a:ln>
              <a:effectLst/>
            </p:spPr>
          </p:cxnSp>
          <p:sp>
            <p:nvSpPr>
              <p:cNvPr id="81" name="TextBox 80"/>
              <p:cNvSpPr txBox="1"/>
              <p:nvPr/>
            </p:nvSpPr>
            <p:spPr bwMode="gray">
              <a:xfrm rot="16200000">
                <a:off x="5839061" y="3021381"/>
                <a:ext cx="614825" cy="268118"/>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Depth</a:t>
                </a:r>
              </a:p>
            </p:txBody>
          </p:sp>
        </p:grpSp>
        <p:sp>
          <p:nvSpPr>
            <p:cNvPr id="74" name="TextBox 73"/>
            <p:cNvSpPr txBox="1"/>
            <p:nvPr/>
          </p:nvSpPr>
          <p:spPr bwMode="gray">
            <a:xfrm>
              <a:off x="3481688" y="4384512"/>
              <a:ext cx="1449609" cy="249536"/>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Development Team</a:t>
              </a:r>
            </a:p>
          </p:txBody>
        </p:sp>
        <p:sp>
          <p:nvSpPr>
            <p:cNvPr id="75" name="TextBox 74"/>
            <p:cNvSpPr txBox="1"/>
            <p:nvPr/>
          </p:nvSpPr>
          <p:spPr bwMode="gray">
            <a:xfrm>
              <a:off x="5950947" y="4384512"/>
              <a:ext cx="1449609" cy="249536"/>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Development Team</a:t>
              </a:r>
            </a:p>
          </p:txBody>
        </p:sp>
        <p:sp>
          <p:nvSpPr>
            <p:cNvPr id="76" name="TextBox 75"/>
            <p:cNvSpPr txBox="1"/>
            <p:nvPr/>
          </p:nvSpPr>
          <p:spPr bwMode="gray">
            <a:xfrm>
              <a:off x="4959573" y="2331036"/>
              <a:ext cx="933350" cy="409953"/>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Architect's</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Ivory Tower</a:t>
              </a:r>
            </a:p>
          </p:txBody>
        </p:sp>
        <p:sp>
          <p:nvSpPr>
            <p:cNvPr id="86" name="Freeform: Shape 10">
              <a:extLst>
                <a:ext uri="{FF2B5EF4-FFF2-40B4-BE49-F238E27FC236}">
                  <a16:creationId xmlns="" xmlns:a16="http://schemas.microsoft.com/office/drawing/2014/main" id="{7A25EE5E-A60B-4520-8004-E891D3E3E5D9}"/>
                </a:ext>
              </a:extLst>
            </p:cNvPr>
            <p:cNvSpPr>
              <a:spLocks noChangeAspect="1"/>
            </p:cNvSpPr>
            <p:nvPr/>
          </p:nvSpPr>
          <p:spPr>
            <a:xfrm>
              <a:off x="5284622" y="1541037"/>
              <a:ext cx="306044" cy="365760"/>
            </a:xfrm>
            <a:custGeom>
              <a:avLst/>
              <a:gdLst>
                <a:gd name="connsiteX0" fmla="*/ 279273 w 390525"/>
                <a:gd name="connsiteY0" fmla="*/ 245745 h 466725"/>
                <a:gd name="connsiteX1" fmla="*/ 330994 w 390525"/>
                <a:gd name="connsiteY1" fmla="*/ 140494 h 466725"/>
                <a:gd name="connsiteX2" fmla="*/ 197644 w 390525"/>
                <a:gd name="connsiteY2" fmla="*/ 7144 h 466725"/>
                <a:gd name="connsiteX3" fmla="*/ 64294 w 390525"/>
                <a:gd name="connsiteY3" fmla="*/ 140494 h 466725"/>
                <a:gd name="connsiteX4" fmla="*/ 116015 w 390525"/>
                <a:gd name="connsiteY4" fmla="*/ 245745 h 466725"/>
                <a:gd name="connsiteX5" fmla="*/ 7144 w 390525"/>
                <a:gd name="connsiteY5" fmla="*/ 245745 h 466725"/>
                <a:gd name="connsiteX6" fmla="*/ 7144 w 390525"/>
                <a:gd name="connsiteY6" fmla="*/ 464344 h 466725"/>
                <a:gd name="connsiteX7" fmla="*/ 45244 w 390525"/>
                <a:gd name="connsiteY7" fmla="*/ 464344 h 466725"/>
                <a:gd name="connsiteX8" fmla="*/ 45244 w 390525"/>
                <a:gd name="connsiteY8" fmla="*/ 283845 h 466725"/>
                <a:gd name="connsiteX9" fmla="*/ 350044 w 390525"/>
                <a:gd name="connsiteY9" fmla="*/ 283845 h 466725"/>
                <a:gd name="connsiteX10" fmla="*/ 350044 w 390525"/>
                <a:gd name="connsiteY10" fmla="*/ 464344 h 466725"/>
                <a:gd name="connsiteX11" fmla="*/ 388144 w 390525"/>
                <a:gd name="connsiteY11" fmla="*/ 464344 h 466725"/>
                <a:gd name="connsiteX12" fmla="*/ 388144 w 390525"/>
                <a:gd name="connsiteY12" fmla="*/ 245745 h 466725"/>
                <a:gd name="connsiteX13" fmla="*/ 279273 w 390525"/>
                <a:gd name="connsiteY13" fmla="*/ 245745 h 466725"/>
                <a:gd name="connsiteX14" fmla="*/ 102394 w 390525"/>
                <a:gd name="connsiteY14" fmla="*/ 140494 h 466725"/>
                <a:gd name="connsiteX15" fmla="*/ 197644 w 390525"/>
                <a:gd name="connsiteY15" fmla="*/ 45244 h 466725"/>
                <a:gd name="connsiteX16" fmla="*/ 292894 w 390525"/>
                <a:gd name="connsiteY16" fmla="*/ 140494 h 466725"/>
                <a:gd name="connsiteX17" fmla="*/ 197644 w 390525"/>
                <a:gd name="connsiteY17" fmla="*/ 235744 h 466725"/>
                <a:gd name="connsiteX18" fmla="*/ 102394 w 390525"/>
                <a:gd name="connsiteY18" fmla="*/ 1404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466725">
                  <a:moveTo>
                    <a:pt x="279273" y="245745"/>
                  </a:moveTo>
                  <a:cubicBezTo>
                    <a:pt x="310610" y="221361"/>
                    <a:pt x="330994" y="183261"/>
                    <a:pt x="330994" y="140494"/>
                  </a:cubicBezTo>
                  <a:cubicBezTo>
                    <a:pt x="330994" y="66961"/>
                    <a:pt x="271177" y="7144"/>
                    <a:pt x="197644" y="7144"/>
                  </a:cubicBezTo>
                  <a:cubicBezTo>
                    <a:pt x="124111" y="7144"/>
                    <a:pt x="64294" y="66961"/>
                    <a:pt x="64294" y="140494"/>
                  </a:cubicBezTo>
                  <a:cubicBezTo>
                    <a:pt x="64294" y="183261"/>
                    <a:pt x="84677" y="221361"/>
                    <a:pt x="116015" y="245745"/>
                  </a:cubicBezTo>
                  <a:lnTo>
                    <a:pt x="7144" y="245745"/>
                  </a:lnTo>
                  <a:lnTo>
                    <a:pt x="7144" y="464344"/>
                  </a:lnTo>
                  <a:lnTo>
                    <a:pt x="45244" y="464344"/>
                  </a:lnTo>
                  <a:lnTo>
                    <a:pt x="45244" y="283845"/>
                  </a:lnTo>
                  <a:lnTo>
                    <a:pt x="350044" y="283845"/>
                  </a:lnTo>
                  <a:lnTo>
                    <a:pt x="350044" y="464344"/>
                  </a:lnTo>
                  <a:lnTo>
                    <a:pt x="388144" y="464344"/>
                  </a:lnTo>
                  <a:lnTo>
                    <a:pt x="388144" y="245745"/>
                  </a:lnTo>
                  <a:lnTo>
                    <a:pt x="279273" y="245745"/>
                  </a:lnTo>
                  <a:close/>
                  <a:moveTo>
                    <a:pt x="102394" y="140494"/>
                  </a:moveTo>
                  <a:cubicBezTo>
                    <a:pt x="102394" y="88011"/>
                    <a:pt x="145161" y="45244"/>
                    <a:pt x="197644" y="45244"/>
                  </a:cubicBezTo>
                  <a:cubicBezTo>
                    <a:pt x="250127" y="45244"/>
                    <a:pt x="292894" y="88011"/>
                    <a:pt x="292894" y="140494"/>
                  </a:cubicBezTo>
                  <a:cubicBezTo>
                    <a:pt x="292894" y="192977"/>
                    <a:pt x="250127" y="235744"/>
                    <a:pt x="197644" y="235744"/>
                  </a:cubicBezTo>
                  <a:cubicBezTo>
                    <a:pt x="145161" y="235744"/>
                    <a:pt x="102394" y="192977"/>
                    <a:pt x="102394" y="14049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87" name="Freeform: Shape 10">
              <a:extLst>
                <a:ext uri="{FF2B5EF4-FFF2-40B4-BE49-F238E27FC236}">
                  <a16:creationId xmlns="" xmlns:a16="http://schemas.microsoft.com/office/drawing/2014/main" id="{7A25EE5E-A60B-4520-8004-E891D3E3E5D9}"/>
                </a:ext>
              </a:extLst>
            </p:cNvPr>
            <p:cNvSpPr>
              <a:spLocks noChangeAspect="1"/>
            </p:cNvSpPr>
            <p:nvPr/>
          </p:nvSpPr>
          <p:spPr>
            <a:xfrm>
              <a:off x="4053470" y="4037989"/>
              <a:ext cx="306044" cy="365760"/>
            </a:xfrm>
            <a:custGeom>
              <a:avLst/>
              <a:gdLst>
                <a:gd name="connsiteX0" fmla="*/ 279273 w 390525"/>
                <a:gd name="connsiteY0" fmla="*/ 245745 h 466725"/>
                <a:gd name="connsiteX1" fmla="*/ 330994 w 390525"/>
                <a:gd name="connsiteY1" fmla="*/ 140494 h 466725"/>
                <a:gd name="connsiteX2" fmla="*/ 197644 w 390525"/>
                <a:gd name="connsiteY2" fmla="*/ 7144 h 466725"/>
                <a:gd name="connsiteX3" fmla="*/ 64294 w 390525"/>
                <a:gd name="connsiteY3" fmla="*/ 140494 h 466725"/>
                <a:gd name="connsiteX4" fmla="*/ 116015 w 390525"/>
                <a:gd name="connsiteY4" fmla="*/ 245745 h 466725"/>
                <a:gd name="connsiteX5" fmla="*/ 7144 w 390525"/>
                <a:gd name="connsiteY5" fmla="*/ 245745 h 466725"/>
                <a:gd name="connsiteX6" fmla="*/ 7144 w 390525"/>
                <a:gd name="connsiteY6" fmla="*/ 464344 h 466725"/>
                <a:gd name="connsiteX7" fmla="*/ 45244 w 390525"/>
                <a:gd name="connsiteY7" fmla="*/ 464344 h 466725"/>
                <a:gd name="connsiteX8" fmla="*/ 45244 w 390525"/>
                <a:gd name="connsiteY8" fmla="*/ 283845 h 466725"/>
                <a:gd name="connsiteX9" fmla="*/ 350044 w 390525"/>
                <a:gd name="connsiteY9" fmla="*/ 283845 h 466725"/>
                <a:gd name="connsiteX10" fmla="*/ 350044 w 390525"/>
                <a:gd name="connsiteY10" fmla="*/ 464344 h 466725"/>
                <a:gd name="connsiteX11" fmla="*/ 388144 w 390525"/>
                <a:gd name="connsiteY11" fmla="*/ 464344 h 466725"/>
                <a:gd name="connsiteX12" fmla="*/ 388144 w 390525"/>
                <a:gd name="connsiteY12" fmla="*/ 245745 h 466725"/>
                <a:gd name="connsiteX13" fmla="*/ 279273 w 390525"/>
                <a:gd name="connsiteY13" fmla="*/ 245745 h 466725"/>
                <a:gd name="connsiteX14" fmla="*/ 102394 w 390525"/>
                <a:gd name="connsiteY14" fmla="*/ 140494 h 466725"/>
                <a:gd name="connsiteX15" fmla="*/ 197644 w 390525"/>
                <a:gd name="connsiteY15" fmla="*/ 45244 h 466725"/>
                <a:gd name="connsiteX16" fmla="*/ 292894 w 390525"/>
                <a:gd name="connsiteY16" fmla="*/ 140494 h 466725"/>
                <a:gd name="connsiteX17" fmla="*/ 197644 w 390525"/>
                <a:gd name="connsiteY17" fmla="*/ 235744 h 466725"/>
                <a:gd name="connsiteX18" fmla="*/ 102394 w 390525"/>
                <a:gd name="connsiteY18" fmla="*/ 1404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466725">
                  <a:moveTo>
                    <a:pt x="279273" y="245745"/>
                  </a:moveTo>
                  <a:cubicBezTo>
                    <a:pt x="310610" y="221361"/>
                    <a:pt x="330994" y="183261"/>
                    <a:pt x="330994" y="140494"/>
                  </a:cubicBezTo>
                  <a:cubicBezTo>
                    <a:pt x="330994" y="66961"/>
                    <a:pt x="271177" y="7144"/>
                    <a:pt x="197644" y="7144"/>
                  </a:cubicBezTo>
                  <a:cubicBezTo>
                    <a:pt x="124111" y="7144"/>
                    <a:pt x="64294" y="66961"/>
                    <a:pt x="64294" y="140494"/>
                  </a:cubicBezTo>
                  <a:cubicBezTo>
                    <a:pt x="64294" y="183261"/>
                    <a:pt x="84677" y="221361"/>
                    <a:pt x="116015" y="245745"/>
                  </a:cubicBezTo>
                  <a:lnTo>
                    <a:pt x="7144" y="245745"/>
                  </a:lnTo>
                  <a:lnTo>
                    <a:pt x="7144" y="464344"/>
                  </a:lnTo>
                  <a:lnTo>
                    <a:pt x="45244" y="464344"/>
                  </a:lnTo>
                  <a:lnTo>
                    <a:pt x="45244" y="283845"/>
                  </a:lnTo>
                  <a:lnTo>
                    <a:pt x="350044" y="283845"/>
                  </a:lnTo>
                  <a:lnTo>
                    <a:pt x="350044" y="464344"/>
                  </a:lnTo>
                  <a:lnTo>
                    <a:pt x="388144" y="464344"/>
                  </a:lnTo>
                  <a:lnTo>
                    <a:pt x="388144" y="245745"/>
                  </a:lnTo>
                  <a:lnTo>
                    <a:pt x="279273" y="245745"/>
                  </a:lnTo>
                  <a:close/>
                  <a:moveTo>
                    <a:pt x="102394" y="140494"/>
                  </a:moveTo>
                  <a:cubicBezTo>
                    <a:pt x="102394" y="88011"/>
                    <a:pt x="145161" y="45244"/>
                    <a:pt x="197644" y="45244"/>
                  </a:cubicBezTo>
                  <a:cubicBezTo>
                    <a:pt x="250127" y="45244"/>
                    <a:pt x="292894" y="88011"/>
                    <a:pt x="292894" y="140494"/>
                  </a:cubicBezTo>
                  <a:cubicBezTo>
                    <a:pt x="292894" y="192977"/>
                    <a:pt x="250127" y="235744"/>
                    <a:pt x="197644" y="235744"/>
                  </a:cubicBezTo>
                  <a:cubicBezTo>
                    <a:pt x="145161" y="235744"/>
                    <a:pt x="102394" y="192977"/>
                    <a:pt x="102394" y="14049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88" name="Freeform: Shape 10">
              <a:extLst>
                <a:ext uri="{FF2B5EF4-FFF2-40B4-BE49-F238E27FC236}">
                  <a16:creationId xmlns="" xmlns:a16="http://schemas.microsoft.com/office/drawing/2014/main" id="{7A25EE5E-A60B-4520-8004-E891D3E3E5D9}"/>
                </a:ext>
              </a:extLst>
            </p:cNvPr>
            <p:cNvSpPr>
              <a:spLocks noChangeAspect="1"/>
            </p:cNvSpPr>
            <p:nvPr/>
          </p:nvSpPr>
          <p:spPr>
            <a:xfrm>
              <a:off x="6522729" y="4037989"/>
              <a:ext cx="306044" cy="365760"/>
            </a:xfrm>
            <a:custGeom>
              <a:avLst/>
              <a:gdLst>
                <a:gd name="connsiteX0" fmla="*/ 279273 w 390525"/>
                <a:gd name="connsiteY0" fmla="*/ 245745 h 466725"/>
                <a:gd name="connsiteX1" fmla="*/ 330994 w 390525"/>
                <a:gd name="connsiteY1" fmla="*/ 140494 h 466725"/>
                <a:gd name="connsiteX2" fmla="*/ 197644 w 390525"/>
                <a:gd name="connsiteY2" fmla="*/ 7144 h 466725"/>
                <a:gd name="connsiteX3" fmla="*/ 64294 w 390525"/>
                <a:gd name="connsiteY3" fmla="*/ 140494 h 466725"/>
                <a:gd name="connsiteX4" fmla="*/ 116015 w 390525"/>
                <a:gd name="connsiteY4" fmla="*/ 245745 h 466725"/>
                <a:gd name="connsiteX5" fmla="*/ 7144 w 390525"/>
                <a:gd name="connsiteY5" fmla="*/ 245745 h 466725"/>
                <a:gd name="connsiteX6" fmla="*/ 7144 w 390525"/>
                <a:gd name="connsiteY6" fmla="*/ 464344 h 466725"/>
                <a:gd name="connsiteX7" fmla="*/ 45244 w 390525"/>
                <a:gd name="connsiteY7" fmla="*/ 464344 h 466725"/>
                <a:gd name="connsiteX8" fmla="*/ 45244 w 390525"/>
                <a:gd name="connsiteY8" fmla="*/ 283845 h 466725"/>
                <a:gd name="connsiteX9" fmla="*/ 350044 w 390525"/>
                <a:gd name="connsiteY9" fmla="*/ 283845 h 466725"/>
                <a:gd name="connsiteX10" fmla="*/ 350044 w 390525"/>
                <a:gd name="connsiteY10" fmla="*/ 464344 h 466725"/>
                <a:gd name="connsiteX11" fmla="*/ 388144 w 390525"/>
                <a:gd name="connsiteY11" fmla="*/ 464344 h 466725"/>
                <a:gd name="connsiteX12" fmla="*/ 388144 w 390525"/>
                <a:gd name="connsiteY12" fmla="*/ 245745 h 466725"/>
                <a:gd name="connsiteX13" fmla="*/ 279273 w 390525"/>
                <a:gd name="connsiteY13" fmla="*/ 245745 h 466725"/>
                <a:gd name="connsiteX14" fmla="*/ 102394 w 390525"/>
                <a:gd name="connsiteY14" fmla="*/ 140494 h 466725"/>
                <a:gd name="connsiteX15" fmla="*/ 197644 w 390525"/>
                <a:gd name="connsiteY15" fmla="*/ 45244 h 466725"/>
                <a:gd name="connsiteX16" fmla="*/ 292894 w 390525"/>
                <a:gd name="connsiteY16" fmla="*/ 140494 h 466725"/>
                <a:gd name="connsiteX17" fmla="*/ 197644 w 390525"/>
                <a:gd name="connsiteY17" fmla="*/ 235744 h 466725"/>
                <a:gd name="connsiteX18" fmla="*/ 102394 w 390525"/>
                <a:gd name="connsiteY18" fmla="*/ 1404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466725">
                  <a:moveTo>
                    <a:pt x="279273" y="245745"/>
                  </a:moveTo>
                  <a:cubicBezTo>
                    <a:pt x="310610" y="221361"/>
                    <a:pt x="330994" y="183261"/>
                    <a:pt x="330994" y="140494"/>
                  </a:cubicBezTo>
                  <a:cubicBezTo>
                    <a:pt x="330994" y="66961"/>
                    <a:pt x="271177" y="7144"/>
                    <a:pt x="197644" y="7144"/>
                  </a:cubicBezTo>
                  <a:cubicBezTo>
                    <a:pt x="124111" y="7144"/>
                    <a:pt x="64294" y="66961"/>
                    <a:pt x="64294" y="140494"/>
                  </a:cubicBezTo>
                  <a:cubicBezTo>
                    <a:pt x="64294" y="183261"/>
                    <a:pt x="84677" y="221361"/>
                    <a:pt x="116015" y="245745"/>
                  </a:cubicBezTo>
                  <a:lnTo>
                    <a:pt x="7144" y="245745"/>
                  </a:lnTo>
                  <a:lnTo>
                    <a:pt x="7144" y="464344"/>
                  </a:lnTo>
                  <a:lnTo>
                    <a:pt x="45244" y="464344"/>
                  </a:lnTo>
                  <a:lnTo>
                    <a:pt x="45244" y="283845"/>
                  </a:lnTo>
                  <a:lnTo>
                    <a:pt x="350044" y="283845"/>
                  </a:lnTo>
                  <a:lnTo>
                    <a:pt x="350044" y="464344"/>
                  </a:lnTo>
                  <a:lnTo>
                    <a:pt x="388144" y="464344"/>
                  </a:lnTo>
                  <a:lnTo>
                    <a:pt x="388144" y="245745"/>
                  </a:lnTo>
                  <a:lnTo>
                    <a:pt x="279273" y="245745"/>
                  </a:lnTo>
                  <a:close/>
                  <a:moveTo>
                    <a:pt x="102394" y="140494"/>
                  </a:moveTo>
                  <a:cubicBezTo>
                    <a:pt x="102394" y="88011"/>
                    <a:pt x="145161" y="45244"/>
                    <a:pt x="197644" y="45244"/>
                  </a:cubicBezTo>
                  <a:cubicBezTo>
                    <a:pt x="250127" y="45244"/>
                    <a:pt x="292894" y="88011"/>
                    <a:pt x="292894" y="140494"/>
                  </a:cubicBezTo>
                  <a:cubicBezTo>
                    <a:pt x="292894" y="192977"/>
                    <a:pt x="250127" y="235744"/>
                    <a:pt x="197644" y="235744"/>
                  </a:cubicBezTo>
                  <a:cubicBezTo>
                    <a:pt x="145161" y="235744"/>
                    <a:pt x="102394" y="192977"/>
                    <a:pt x="102394" y="14049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pic>
          <p:nvPicPr>
            <p:cNvPr id="15" name="Picture 14"/>
            <p:cNvPicPr>
              <a:picLocks noChangeAspect="1"/>
            </p:cNvPicPr>
            <p:nvPr/>
          </p:nvPicPr>
          <p:blipFill>
            <a:blip r:embed="rId3"/>
            <a:stretch>
              <a:fillRect/>
            </a:stretch>
          </p:blipFill>
          <p:spPr>
            <a:xfrm>
              <a:off x="3324859" y="2132715"/>
              <a:ext cx="1422551" cy="2024019"/>
            </a:xfrm>
            <a:prstGeom prst="rect">
              <a:avLst/>
            </a:prstGeom>
          </p:spPr>
        </p:pic>
        <p:sp>
          <p:nvSpPr>
            <p:cNvPr id="85" name="TextBox 84"/>
            <p:cNvSpPr txBox="1"/>
            <p:nvPr/>
          </p:nvSpPr>
          <p:spPr bwMode="gray">
            <a:xfrm rot="18273838">
              <a:off x="3129323" y="2881535"/>
              <a:ext cx="1661031" cy="166199"/>
            </a:xfrm>
            <a:prstGeom prst="rect">
              <a:avLst/>
            </a:prstGeom>
            <a:noFill/>
          </p:spPr>
          <p:txBody>
            <a:bodyPr wrap="none" t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Lack of Transparency</a:t>
              </a:r>
            </a:p>
          </p:txBody>
        </p:sp>
      </p:grpSp>
    </p:spTree>
    <p:extLst>
      <p:ext uri="{BB962C8B-B14F-4D97-AF65-F5344CB8AC3E}">
        <p14:creationId xmlns:p14="http://schemas.microsoft.com/office/powerpoint/2010/main" val="2070371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4</a:t>
            </a:r>
            <a:endParaRPr lang="en-US" sz="2800" dirty="0">
              <a:solidFill>
                <a:srgbClr val="FF0000"/>
              </a:solidFill>
            </a:endParaRPr>
          </a:p>
        </p:txBody>
      </p:sp>
      <p:grpSp>
        <p:nvGrpSpPr>
          <p:cNvPr id="7" name="Group 6"/>
          <p:cNvGrpSpPr/>
          <p:nvPr/>
        </p:nvGrpSpPr>
        <p:grpSpPr bwMode="gray">
          <a:xfrm>
            <a:off x="3145917" y="1161418"/>
            <a:ext cx="5897880" cy="3665561"/>
            <a:chOff x="3145917" y="1161418"/>
            <a:chExt cx="5897880" cy="3665561"/>
          </a:xfrm>
        </p:grpSpPr>
        <p:grpSp>
          <p:nvGrpSpPr>
            <p:cNvPr id="11" name="Group 10"/>
            <p:cNvGrpSpPr/>
            <p:nvPr/>
          </p:nvGrpSpPr>
          <p:grpSpPr bwMode="gray">
            <a:xfrm>
              <a:off x="3145917" y="1161418"/>
              <a:ext cx="5897880" cy="3665561"/>
              <a:chOff x="3146298" y="1161418"/>
              <a:chExt cx="5897880" cy="3665561"/>
            </a:xfrm>
          </p:grpSpPr>
          <p:grpSp>
            <p:nvGrpSpPr>
              <p:cNvPr id="12" name="Group 11"/>
              <p:cNvGrpSpPr/>
              <p:nvPr/>
            </p:nvGrpSpPr>
            <p:grpSpPr bwMode="gray">
              <a:xfrm>
                <a:off x="3146298" y="1161419"/>
                <a:ext cx="5897880" cy="3665560"/>
                <a:chOff x="3147060" y="1248505"/>
                <a:chExt cx="5897880" cy="3665560"/>
              </a:xfrm>
            </p:grpSpPr>
            <p:sp>
              <p:nvSpPr>
                <p:cNvPr id="19" name="Rectangle 18"/>
                <p:cNvSpPr/>
                <p:nvPr/>
              </p:nvSpPr>
              <p:spPr bwMode="gray">
                <a:xfrm>
                  <a:off x="3147060" y="1248505"/>
                  <a:ext cx="5897880" cy="366556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bwMode="gray">
                <a:xfrm>
                  <a:off x="3147060" y="4606287"/>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8" name="TextBox 17"/>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Three Pillars of Architecture</a:t>
                </a:r>
                <a:endParaRPr lang="en-US" sz="1200" dirty="0">
                  <a:solidFill>
                    <a:srgbClr val="000000"/>
                  </a:solidFill>
                </a:endParaRPr>
              </a:p>
            </p:txBody>
          </p:sp>
        </p:grpSp>
        <p:grpSp>
          <p:nvGrpSpPr>
            <p:cNvPr id="6" name="Group 5"/>
            <p:cNvGrpSpPr/>
            <p:nvPr/>
          </p:nvGrpSpPr>
          <p:grpSpPr bwMode="gray">
            <a:xfrm>
              <a:off x="3638939" y="1535963"/>
              <a:ext cx="4914122" cy="2985990"/>
              <a:chOff x="3638939" y="1535963"/>
              <a:chExt cx="4914122" cy="2985990"/>
            </a:xfrm>
          </p:grpSpPr>
          <p:sp>
            <p:nvSpPr>
              <p:cNvPr id="51" name="Rectangle 50"/>
              <p:cNvSpPr/>
              <p:nvPr/>
            </p:nvSpPr>
            <p:spPr bwMode="gray">
              <a:xfrm>
                <a:off x="7054103" y="1535963"/>
                <a:ext cx="1333024" cy="2239349"/>
              </a:xfrm>
              <a:prstGeom prst="rect">
                <a:avLst/>
              </a:prstGeom>
              <a:solidFill>
                <a:srgbClr val="6E7D9D"/>
              </a:solidFill>
              <a:ln w="9525" cap="flat" cmpd="sng" algn="ctr">
                <a:noFill/>
                <a:prstDash val="solid"/>
              </a:ln>
              <a:effectLst/>
            </p:spPr>
            <p:txBody>
              <a:bodyPr rtlCol="0" anchor="t"/>
              <a:lstStyle/>
              <a:p>
                <a:pPr algn="ctr" eaLnBrk="0" fontAlgn="base" hangingPunct="0">
                  <a:lnSpc>
                    <a:spcPct val="90000"/>
                  </a:lnSpc>
                  <a:spcBef>
                    <a:spcPct val="30000"/>
                  </a:spcBef>
                  <a:spcAft>
                    <a:spcPct val="10000"/>
                  </a:spcAft>
                  <a:defRPr/>
                </a:pPr>
                <a:endParaRPr lang="en-US" sz="2400" b="1" kern="0" dirty="0" smtClean="0">
                  <a:solidFill>
                    <a:srgbClr val="E5550D">
                      <a:lumMod val="50000"/>
                    </a:srgbClr>
                  </a:solidFill>
                  <a:ea typeface="Arial Unicode MS"/>
                  <a:cs typeface="Arial Unicode MS"/>
                </a:endParaRPr>
              </a:p>
            </p:txBody>
          </p:sp>
          <p:sp>
            <p:nvSpPr>
              <p:cNvPr id="52" name="Rectangle 51"/>
              <p:cNvSpPr/>
              <p:nvPr/>
            </p:nvSpPr>
            <p:spPr bwMode="gray">
              <a:xfrm>
                <a:off x="3795923" y="1535963"/>
                <a:ext cx="1333024" cy="2239349"/>
              </a:xfrm>
              <a:prstGeom prst="rect">
                <a:avLst/>
              </a:prstGeom>
              <a:solidFill>
                <a:srgbClr val="6E7D9D"/>
              </a:solidFill>
              <a:ln w="9525" cap="flat" cmpd="sng" algn="ctr">
                <a:noFill/>
                <a:prstDash val="solid"/>
              </a:ln>
              <a:effectLst/>
            </p:spPr>
            <p:txBody>
              <a:bodyPr rtlCol="0" anchor="t"/>
              <a:lstStyle/>
              <a:p>
                <a:pPr algn="ctr" eaLnBrk="0" fontAlgn="base" hangingPunct="0">
                  <a:lnSpc>
                    <a:spcPct val="90000"/>
                  </a:lnSpc>
                  <a:spcBef>
                    <a:spcPct val="30000"/>
                  </a:spcBef>
                  <a:spcAft>
                    <a:spcPct val="10000"/>
                  </a:spcAft>
                  <a:defRPr/>
                </a:pPr>
                <a:endParaRPr lang="en-US" sz="2400" b="1" kern="0" dirty="0" smtClean="0">
                  <a:solidFill>
                    <a:srgbClr val="800000"/>
                  </a:solidFill>
                  <a:ea typeface="Arial Unicode MS"/>
                  <a:cs typeface="Arial Unicode MS"/>
                </a:endParaRPr>
              </a:p>
            </p:txBody>
          </p:sp>
          <p:sp>
            <p:nvSpPr>
              <p:cNvPr id="53" name="Rectangle 52"/>
              <p:cNvSpPr/>
              <p:nvPr/>
            </p:nvSpPr>
            <p:spPr bwMode="gray">
              <a:xfrm>
                <a:off x="5433964" y="1535963"/>
                <a:ext cx="1333024" cy="2239349"/>
              </a:xfrm>
              <a:prstGeom prst="rect">
                <a:avLst/>
              </a:prstGeom>
              <a:solidFill>
                <a:srgbClr val="6E7D9D"/>
              </a:solidFill>
              <a:ln w="9525" cap="flat" cmpd="sng" algn="ctr">
                <a:noFill/>
                <a:prstDash val="solid"/>
              </a:ln>
              <a:effectLst/>
            </p:spPr>
            <p:txBody>
              <a:bodyPr rtlCol="0" anchor="t"/>
              <a:lstStyle/>
              <a:p>
                <a:pPr algn="ctr" eaLnBrk="0" fontAlgn="base" hangingPunct="0">
                  <a:lnSpc>
                    <a:spcPct val="90000"/>
                  </a:lnSpc>
                  <a:spcBef>
                    <a:spcPct val="30000"/>
                  </a:spcBef>
                  <a:spcAft>
                    <a:spcPct val="10000"/>
                  </a:spcAft>
                  <a:defRPr/>
                </a:pPr>
                <a:endParaRPr lang="en-US" sz="2400" b="1" kern="0" dirty="0" smtClean="0">
                  <a:solidFill>
                    <a:srgbClr val="FFFFFF">
                      <a:lumMod val="75000"/>
                    </a:srgbClr>
                  </a:solidFill>
                  <a:ea typeface="Arial Unicode MS"/>
                  <a:cs typeface="Arial Unicode MS"/>
                </a:endParaRPr>
              </a:p>
            </p:txBody>
          </p:sp>
          <p:sp>
            <p:nvSpPr>
              <p:cNvPr id="54" name="TextBox 53"/>
              <p:cNvSpPr txBox="1"/>
              <p:nvPr/>
            </p:nvSpPr>
            <p:spPr bwMode="gray">
              <a:xfrm>
                <a:off x="4060372" y="2758140"/>
                <a:ext cx="799899" cy="166199"/>
              </a:xfrm>
              <a:prstGeom prst="rect">
                <a:avLst/>
              </a:prstGeom>
              <a:noFill/>
            </p:spPr>
            <p:txBody>
              <a:bodyPr wrap="none" lIns="0" tIns="0" rIns="0" bIns="0" rtlCol="0" anchor="ctr" anchorCtr="0">
                <a:spAutoFit/>
              </a:bodyPr>
              <a:lstStyle/>
              <a:p>
                <a:pPr algn="ctr" eaLnBrk="0" fontAlgn="base" hangingPunct="0">
                  <a:lnSpc>
                    <a:spcPct val="90000"/>
                  </a:lnSpc>
                  <a:spcBef>
                    <a:spcPct val="30000"/>
                  </a:spcBef>
                  <a:spcAft>
                    <a:spcPct val="10000"/>
                  </a:spcAft>
                  <a:defRPr/>
                </a:pPr>
                <a:r>
                  <a:rPr lang="en-US" sz="1200" kern="0" dirty="0" smtClean="0">
                    <a:solidFill>
                      <a:srgbClr val="FFFFFF"/>
                    </a:solidFill>
                    <a:ea typeface="Arial Unicode MS" pitchFamily="34" charset="-128"/>
                    <a:cs typeface="Arial Unicode MS" pitchFamily="34" charset="-128"/>
                  </a:rPr>
                  <a:t>Social Pillar</a:t>
                </a:r>
              </a:p>
            </p:txBody>
          </p:sp>
          <p:sp>
            <p:nvSpPr>
              <p:cNvPr id="55" name="TextBox 54"/>
              <p:cNvSpPr txBox="1"/>
              <p:nvPr/>
            </p:nvSpPr>
            <p:spPr bwMode="gray">
              <a:xfrm>
                <a:off x="5648519" y="2758140"/>
                <a:ext cx="937757" cy="166199"/>
              </a:xfrm>
              <a:prstGeom prst="rect">
                <a:avLst/>
              </a:prstGeom>
              <a:noFill/>
            </p:spPr>
            <p:txBody>
              <a:bodyPr wrap="none" lIns="0" tIns="0" rIns="0" bIns="0" rtlCol="0" anchor="ctr" anchorCtr="0">
                <a:spAutoFit/>
              </a:bodyPr>
              <a:lstStyle/>
              <a:p>
                <a:pPr algn="ctr" eaLnBrk="0" fontAlgn="base" hangingPunct="0">
                  <a:lnSpc>
                    <a:spcPct val="90000"/>
                  </a:lnSpc>
                  <a:spcBef>
                    <a:spcPct val="30000"/>
                  </a:spcBef>
                  <a:spcAft>
                    <a:spcPct val="10000"/>
                  </a:spcAft>
                  <a:defRPr/>
                </a:pPr>
                <a:r>
                  <a:rPr lang="en-US" sz="1200" kern="0" dirty="0" smtClean="0">
                    <a:solidFill>
                      <a:srgbClr val="FFFFFF"/>
                    </a:solidFill>
                    <a:ea typeface="Arial Unicode MS" pitchFamily="34" charset="-128"/>
                    <a:cs typeface="Arial Unicode MS" pitchFamily="34" charset="-128"/>
                  </a:rPr>
                  <a:t>Process Pillar</a:t>
                </a:r>
              </a:p>
            </p:txBody>
          </p:sp>
          <p:sp>
            <p:nvSpPr>
              <p:cNvPr id="56" name="TextBox 55"/>
              <p:cNvSpPr txBox="1"/>
              <p:nvPr/>
            </p:nvSpPr>
            <p:spPr bwMode="gray">
              <a:xfrm>
                <a:off x="7204767" y="2758140"/>
                <a:ext cx="1040349" cy="166199"/>
              </a:xfrm>
              <a:prstGeom prst="rect">
                <a:avLst/>
              </a:prstGeom>
              <a:noFill/>
            </p:spPr>
            <p:txBody>
              <a:bodyPr wrap="none" lIns="0" tIns="0" rIns="0" bIns="0" rtlCol="0" anchor="ctr" anchorCtr="0">
                <a:spAutoFit/>
              </a:bodyPr>
              <a:lstStyle/>
              <a:p>
                <a:pPr algn="ctr" eaLnBrk="0" fontAlgn="base" hangingPunct="0">
                  <a:lnSpc>
                    <a:spcPct val="90000"/>
                  </a:lnSpc>
                  <a:spcBef>
                    <a:spcPct val="30000"/>
                  </a:spcBef>
                  <a:spcAft>
                    <a:spcPct val="10000"/>
                  </a:spcAft>
                  <a:defRPr/>
                </a:pPr>
                <a:r>
                  <a:rPr lang="en-US" sz="1200" kern="0" dirty="0" smtClean="0">
                    <a:solidFill>
                      <a:srgbClr val="FFFFFF"/>
                    </a:solidFill>
                    <a:ea typeface="Arial Unicode MS" pitchFamily="34" charset="-128"/>
                    <a:cs typeface="Arial Unicode MS" pitchFamily="34" charset="-128"/>
                  </a:rPr>
                  <a:t>Structural Pillar</a:t>
                </a:r>
              </a:p>
            </p:txBody>
          </p:sp>
          <p:sp>
            <p:nvSpPr>
              <p:cNvPr id="57" name="Rectangle 56"/>
              <p:cNvSpPr/>
              <p:nvPr/>
            </p:nvSpPr>
            <p:spPr bwMode="gray">
              <a:xfrm>
                <a:off x="3638939" y="1535963"/>
                <a:ext cx="4914122" cy="435275"/>
              </a:xfrm>
              <a:prstGeom prst="rect">
                <a:avLst/>
              </a:prstGeom>
              <a:solidFill>
                <a:srgbClr val="002856"/>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sp>
            <p:nvSpPr>
              <p:cNvPr id="58" name="Rectangle 57"/>
              <p:cNvSpPr/>
              <p:nvPr/>
            </p:nvSpPr>
            <p:spPr bwMode="gray">
              <a:xfrm>
                <a:off x="3995000" y="1622325"/>
                <a:ext cx="934871"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kern="0" dirty="0" smtClean="0">
                    <a:solidFill>
                      <a:srgbClr val="FFFFFF"/>
                    </a:solidFill>
                    <a:ea typeface="Arial Unicode MS" pitchFamily="34" charset="-128"/>
                    <a:cs typeface="Arial Unicode MS" pitchFamily="34" charset="-128"/>
                  </a:rPr>
                  <a:t>Architects</a:t>
                </a:r>
              </a:p>
            </p:txBody>
          </p:sp>
          <p:sp>
            <p:nvSpPr>
              <p:cNvPr id="59" name="Rectangle 58"/>
              <p:cNvSpPr/>
              <p:nvPr/>
            </p:nvSpPr>
            <p:spPr bwMode="gray">
              <a:xfrm>
                <a:off x="5675520" y="1622325"/>
                <a:ext cx="849913"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kern="0" dirty="0" smtClean="0">
                    <a:solidFill>
                      <a:srgbClr val="FFFFFF"/>
                    </a:solidFill>
                    <a:ea typeface="Arial Unicode MS" pitchFamily="34" charset="-128"/>
                    <a:cs typeface="Arial Unicode MS" pitchFamily="34" charset="-128"/>
                  </a:rPr>
                  <a:t>Architect</a:t>
                </a:r>
              </a:p>
            </p:txBody>
          </p:sp>
          <p:sp>
            <p:nvSpPr>
              <p:cNvPr id="60" name="Rectangle 59"/>
              <p:cNvSpPr/>
              <p:nvPr/>
            </p:nvSpPr>
            <p:spPr bwMode="gray">
              <a:xfrm>
                <a:off x="7176236" y="1622325"/>
                <a:ext cx="1088760"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kern="0" dirty="0" smtClean="0">
                    <a:solidFill>
                      <a:srgbClr val="FFFFFF"/>
                    </a:solidFill>
                    <a:ea typeface="Arial Unicode MS" pitchFamily="34" charset="-128"/>
                    <a:cs typeface="Arial Unicode MS" pitchFamily="34" charset="-128"/>
                  </a:rPr>
                  <a:t>Architecture</a:t>
                </a:r>
              </a:p>
            </p:txBody>
          </p:sp>
          <p:sp>
            <p:nvSpPr>
              <p:cNvPr id="77" name="Rectangle 76"/>
              <p:cNvSpPr/>
              <p:nvPr/>
            </p:nvSpPr>
            <p:spPr bwMode="gray">
              <a:xfrm>
                <a:off x="3810701" y="3820223"/>
                <a:ext cx="1303469" cy="701730"/>
              </a:xfrm>
              <a:prstGeom prst="rect">
                <a:avLst/>
              </a:prstGeom>
            </p:spPr>
            <p:txBody>
              <a:bodyPr wrap="square">
                <a:spAutoFit/>
              </a:bodyPr>
              <a:lstStyle/>
              <a:p>
                <a:pPr algn="ctr" eaLnBrk="0" fontAlgn="base" hangingPunct="0">
                  <a:lnSpc>
                    <a:spcPct val="90000"/>
                  </a:lnSpc>
                  <a:spcBef>
                    <a:spcPct val="30000"/>
                  </a:spcBef>
                  <a:spcAft>
                    <a:spcPct val="10000"/>
                  </a:spcAft>
                  <a:defRPr/>
                </a:pPr>
                <a:r>
                  <a:rPr lang="en-US" sz="1100" kern="0" dirty="0" smtClean="0">
                    <a:solidFill>
                      <a:srgbClr val="000000"/>
                    </a:solidFill>
                    <a:ea typeface="Arial Unicode MS" pitchFamily="34" charset="-128"/>
                    <a:cs typeface="Arial Unicode MS" pitchFamily="34" charset="-128"/>
                  </a:rPr>
                  <a:t>Architecture is</a:t>
                </a:r>
                <a:br>
                  <a:rPr lang="en-US" sz="1100" kern="0" dirty="0" smtClean="0">
                    <a:solidFill>
                      <a:srgbClr val="000000"/>
                    </a:solidFill>
                    <a:ea typeface="Arial Unicode MS" pitchFamily="34" charset="-128"/>
                    <a:cs typeface="Arial Unicode MS" pitchFamily="34" charset="-128"/>
                  </a:rPr>
                </a:br>
                <a:r>
                  <a:rPr lang="en-US" sz="1100" kern="0" dirty="0" smtClean="0">
                    <a:solidFill>
                      <a:srgbClr val="000000"/>
                    </a:solidFill>
                    <a:ea typeface="Arial Unicode MS" pitchFamily="34" charset="-128"/>
                    <a:cs typeface="Arial Unicode MS" pitchFamily="34" charset="-128"/>
                  </a:rPr>
                  <a:t>an activity performed</a:t>
                </a:r>
                <a:br>
                  <a:rPr lang="en-US" sz="1100" kern="0" dirty="0" smtClean="0">
                    <a:solidFill>
                      <a:srgbClr val="000000"/>
                    </a:solidFill>
                    <a:ea typeface="Arial Unicode MS" pitchFamily="34" charset="-128"/>
                    <a:cs typeface="Arial Unicode MS" pitchFamily="34" charset="-128"/>
                  </a:rPr>
                </a:br>
                <a:r>
                  <a:rPr lang="en-US" sz="1100" kern="0" dirty="0" smtClean="0">
                    <a:solidFill>
                      <a:srgbClr val="000000"/>
                    </a:solidFill>
                    <a:ea typeface="Arial Unicode MS" pitchFamily="34" charset="-128"/>
                    <a:cs typeface="Arial Unicode MS" pitchFamily="34" charset="-128"/>
                  </a:rPr>
                  <a:t>by people</a:t>
                </a:r>
              </a:p>
            </p:txBody>
          </p:sp>
          <p:sp>
            <p:nvSpPr>
              <p:cNvPr id="78" name="Rectangle 77"/>
              <p:cNvSpPr/>
              <p:nvPr/>
            </p:nvSpPr>
            <p:spPr bwMode="gray">
              <a:xfrm>
                <a:off x="5488208" y="3820221"/>
                <a:ext cx="1224536" cy="701732"/>
              </a:xfrm>
              <a:prstGeom prst="rect">
                <a:avLst/>
              </a:prstGeom>
            </p:spPr>
            <p:txBody>
              <a:bodyPr wrap="square">
                <a:spAutoFit/>
              </a:bodyPr>
              <a:lstStyle/>
              <a:p>
                <a:pPr algn="ctr" eaLnBrk="0" fontAlgn="base" hangingPunct="0">
                  <a:lnSpc>
                    <a:spcPct val="90000"/>
                  </a:lnSpc>
                  <a:spcBef>
                    <a:spcPct val="30000"/>
                  </a:spcBef>
                  <a:spcAft>
                    <a:spcPct val="10000"/>
                  </a:spcAft>
                  <a:defRPr/>
                </a:pPr>
                <a:r>
                  <a:rPr lang="en-US" sz="1100" kern="0" dirty="0" smtClean="0">
                    <a:solidFill>
                      <a:srgbClr val="000000"/>
                    </a:solidFill>
                    <a:ea typeface="Arial Unicode MS" pitchFamily="34" charset="-128"/>
                    <a:cs typeface="Arial Unicode MS" pitchFamily="34" charset="-128"/>
                  </a:rPr>
                  <a:t>Teams follow a process to create architecture</a:t>
                </a:r>
              </a:p>
            </p:txBody>
          </p:sp>
          <p:sp>
            <p:nvSpPr>
              <p:cNvPr id="79" name="Rectangle 78"/>
              <p:cNvSpPr/>
              <p:nvPr/>
            </p:nvSpPr>
            <p:spPr bwMode="gray">
              <a:xfrm>
                <a:off x="7086444" y="3820223"/>
                <a:ext cx="1268343" cy="701730"/>
              </a:xfrm>
              <a:prstGeom prst="rect">
                <a:avLst/>
              </a:prstGeom>
            </p:spPr>
            <p:txBody>
              <a:bodyPr wrap="square">
                <a:spAutoFit/>
              </a:bodyPr>
              <a:lstStyle/>
              <a:p>
                <a:pPr algn="ctr" eaLnBrk="0" fontAlgn="base" hangingPunct="0">
                  <a:lnSpc>
                    <a:spcPct val="90000"/>
                  </a:lnSpc>
                  <a:spcBef>
                    <a:spcPct val="30000"/>
                  </a:spcBef>
                  <a:spcAft>
                    <a:spcPct val="10000"/>
                  </a:spcAft>
                  <a:defRPr/>
                </a:pPr>
                <a:r>
                  <a:rPr lang="en-US" sz="1100" kern="0" dirty="0" smtClean="0">
                    <a:solidFill>
                      <a:srgbClr val="000000"/>
                    </a:solidFill>
                    <a:ea typeface="Arial Unicode MS" pitchFamily="34" charset="-128"/>
                    <a:cs typeface="Arial Unicode MS" pitchFamily="34" charset="-128"/>
                  </a:rPr>
                  <a:t>The architecture must possess structural integrity</a:t>
                </a:r>
              </a:p>
            </p:txBody>
          </p:sp>
        </p:grpSp>
      </p:grpSp>
    </p:spTree>
    <p:extLst>
      <p:ext uri="{BB962C8B-B14F-4D97-AF65-F5344CB8AC3E}">
        <p14:creationId xmlns:p14="http://schemas.microsoft.com/office/powerpoint/2010/main" val="3421346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5</a:t>
            </a:r>
            <a:endParaRPr lang="en-US" sz="2800" dirty="0">
              <a:solidFill>
                <a:srgbClr val="FF0000"/>
              </a:solidFill>
            </a:endParaRPr>
          </a:p>
        </p:txBody>
      </p:sp>
      <p:grpSp>
        <p:nvGrpSpPr>
          <p:cNvPr id="4" name="Group 3"/>
          <p:cNvGrpSpPr/>
          <p:nvPr/>
        </p:nvGrpSpPr>
        <p:grpSpPr bwMode="gray">
          <a:xfrm>
            <a:off x="3145917" y="1161418"/>
            <a:ext cx="5897880" cy="4096381"/>
            <a:chOff x="3145917" y="1161418"/>
            <a:chExt cx="5897880" cy="4096381"/>
          </a:xfrm>
        </p:grpSpPr>
        <p:grpSp>
          <p:nvGrpSpPr>
            <p:cNvPr id="11" name="Group 10"/>
            <p:cNvGrpSpPr/>
            <p:nvPr/>
          </p:nvGrpSpPr>
          <p:grpSpPr bwMode="gray">
            <a:xfrm>
              <a:off x="3145917" y="1161418"/>
              <a:ext cx="5897880" cy="4096381"/>
              <a:chOff x="3146298" y="1161418"/>
              <a:chExt cx="5897880" cy="4096381"/>
            </a:xfrm>
          </p:grpSpPr>
          <p:grpSp>
            <p:nvGrpSpPr>
              <p:cNvPr id="12" name="Group 11"/>
              <p:cNvGrpSpPr/>
              <p:nvPr/>
            </p:nvGrpSpPr>
            <p:grpSpPr bwMode="gray">
              <a:xfrm>
                <a:off x="3146298" y="1161418"/>
                <a:ext cx="5897880" cy="4096381"/>
                <a:chOff x="3147060" y="1248504"/>
                <a:chExt cx="5897880" cy="4096381"/>
              </a:xfrm>
            </p:grpSpPr>
            <p:sp>
              <p:nvSpPr>
                <p:cNvPr id="19" name="Rectangle 18"/>
                <p:cNvSpPr/>
                <p:nvPr/>
              </p:nvSpPr>
              <p:spPr bwMode="gray">
                <a:xfrm>
                  <a:off x="3147060" y="1248504"/>
                  <a:ext cx="5897880" cy="4096381"/>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bwMode="gray">
                <a:xfrm>
                  <a:off x="3147060" y="5037108"/>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8" name="TextBox 17"/>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Continuous Architecture</a:t>
                </a:r>
                <a:endParaRPr lang="en-US" sz="1200" dirty="0">
                  <a:solidFill>
                    <a:srgbClr val="000000"/>
                  </a:solidFill>
                </a:endParaRPr>
              </a:p>
            </p:txBody>
          </p:sp>
        </p:grpSp>
        <p:grpSp>
          <p:nvGrpSpPr>
            <p:cNvPr id="3" name="Group 2"/>
            <p:cNvGrpSpPr/>
            <p:nvPr/>
          </p:nvGrpSpPr>
          <p:grpSpPr bwMode="gray">
            <a:xfrm>
              <a:off x="3238500" y="1605668"/>
              <a:ext cx="5715000" cy="3357132"/>
              <a:chOff x="3238500" y="1605668"/>
              <a:chExt cx="5715000" cy="3357132"/>
            </a:xfrm>
          </p:grpSpPr>
          <p:sp>
            <p:nvSpPr>
              <p:cNvPr id="71" name="Oval 70"/>
              <p:cNvSpPr/>
              <p:nvPr/>
            </p:nvSpPr>
            <p:spPr bwMode="gray">
              <a:xfrm>
                <a:off x="5003209" y="1900064"/>
                <a:ext cx="1527490" cy="1529587"/>
              </a:xfrm>
              <a:prstGeom prst="ellipse">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fontAlgn="base" hangingPunct="0">
                  <a:spcBef>
                    <a:spcPct val="50000"/>
                  </a:spcBef>
                  <a:spcAft>
                    <a:spcPct val="0"/>
                  </a:spcAft>
                  <a:defRPr/>
                </a:pPr>
                <a:r>
                  <a:rPr lang="en-US" sz="1200" kern="0" dirty="0" smtClean="0">
                    <a:solidFill>
                      <a:srgbClr val="000000"/>
                    </a:solidFill>
                    <a:ea typeface="Arial Unicode MS" pitchFamily="34" charset="-128"/>
                    <a:cs typeface="Arial Unicode MS" pitchFamily="34" charset="-128"/>
                  </a:rPr>
                  <a:t>Refactoring</a:t>
                </a:r>
              </a:p>
            </p:txBody>
          </p:sp>
          <p:cxnSp>
            <p:nvCxnSpPr>
              <p:cNvPr id="72" name="Straight Arrow Connector 71"/>
              <p:cNvCxnSpPr/>
              <p:nvPr/>
            </p:nvCxnSpPr>
            <p:spPr bwMode="gray">
              <a:xfrm flipV="1">
                <a:off x="5088603" y="2886217"/>
                <a:ext cx="2930290" cy="1548324"/>
              </a:xfrm>
              <a:prstGeom prst="straightConnector1">
                <a:avLst/>
              </a:prstGeom>
              <a:solidFill>
                <a:srgbClr val="00529B"/>
              </a:solidFill>
              <a:ln w="12700" cap="flat" cmpd="sng" algn="ctr">
                <a:solidFill>
                  <a:srgbClr val="355578"/>
                </a:solidFill>
                <a:prstDash val="solid"/>
                <a:round/>
                <a:headEnd type="none" w="med" len="med"/>
                <a:tailEnd type="triangle"/>
              </a:ln>
              <a:effectLst/>
            </p:spPr>
          </p:cxnSp>
          <p:sp>
            <p:nvSpPr>
              <p:cNvPr id="73" name="TextBox 72"/>
              <p:cNvSpPr txBox="1"/>
              <p:nvPr/>
            </p:nvSpPr>
            <p:spPr bwMode="gray">
              <a:xfrm rot="19812732">
                <a:off x="6286317" y="3688273"/>
                <a:ext cx="558538" cy="258318"/>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Ideas</a:t>
                </a:r>
              </a:p>
            </p:txBody>
          </p:sp>
          <p:cxnSp>
            <p:nvCxnSpPr>
              <p:cNvPr id="74" name="Straight Arrow Connector 73"/>
              <p:cNvCxnSpPr/>
              <p:nvPr/>
            </p:nvCxnSpPr>
            <p:spPr bwMode="gray">
              <a:xfrm flipV="1">
                <a:off x="4817461" y="3153789"/>
                <a:ext cx="839208" cy="1027843"/>
              </a:xfrm>
              <a:prstGeom prst="straightConnector1">
                <a:avLst/>
              </a:prstGeom>
              <a:solidFill>
                <a:srgbClr val="00529B"/>
              </a:solidFill>
              <a:ln w="12700" cap="flat" cmpd="sng" algn="ctr">
                <a:solidFill>
                  <a:srgbClr val="355578"/>
                </a:solidFill>
                <a:prstDash val="solid"/>
                <a:round/>
                <a:headEnd type="none" w="med" len="med"/>
                <a:tailEnd type="triangle"/>
              </a:ln>
              <a:effectLst/>
            </p:spPr>
          </p:cxnSp>
          <p:sp>
            <p:nvSpPr>
              <p:cNvPr id="75" name="TextBox 74"/>
              <p:cNvSpPr txBox="1"/>
              <p:nvPr/>
            </p:nvSpPr>
            <p:spPr bwMode="gray">
              <a:xfrm rot="18496253">
                <a:off x="4961842" y="3640094"/>
                <a:ext cx="764319" cy="257964"/>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Corrects</a:t>
                </a:r>
              </a:p>
            </p:txBody>
          </p:sp>
          <p:cxnSp>
            <p:nvCxnSpPr>
              <p:cNvPr id="76" name="Straight Arrow Connector 75"/>
              <p:cNvCxnSpPr/>
              <p:nvPr/>
            </p:nvCxnSpPr>
            <p:spPr bwMode="gray">
              <a:xfrm flipH="1">
                <a:off x="4726222" y="2600781"/>
                <a:ext cx="0" cy="1626087"/>
              </a:xfrm>
              <a:prstGeom prst="straightConnector1">
                <a:avLst/>
              </a:prstGeom>
              <a:solidFill>
                <a:srgbClr val="00529B"/>
              </a:solidFill>
              <a:ln w="12700" cap="flat" cmpd="sng" algn="ctr">
                <a:solidFill>
                  <a:srgbClr val="355578"/>
                </a:solidFill>
                <a:prstDash val="solid"/>
                <a:round/>
                <a:headEnd type="none" w="med" len="med"/>
                <a:tailEnd type="triangle"/>
              </a:ln>
              <a:effectLst/>
            </p:spPr>
          </p:cxnSp>
          <p:sp>
            <p:nvSpPr>
              <p:cNvPr id="80" name="TextBox 79"/>
              <p:cNvSpPr txBox="1"/>
              <p:nvPr/>
            </p:nvSpPr>
            <p:spPr bwMode="gray">
              <a:xfrm rot="5400000">
                <a:off x="4089018" y="3284844"/>
                <a:ext cx="959724" cy="257964"/>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Constraints</a:t>
                </a:r>
              </a:p>
            </p:txBody>
          </p:sp>
          <p:sp>
            <p:nvSpPr>
              <p:cNvPr id="81" name="TextBox 80"/>
              <p:cNvSpPr txBox="1"/>
              <p:nvPr/>
            </p:nvSpPr>
            <p:spPr bwMode="gray">
              <a:xfrm>
                <a:off x="3322472" y="2388592"/>
                <a:ext cx="788863" cy="424380"/>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Software</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Architect</a:t>
                </a:r>
              </a:p>
            </p:txBody>
          </p:sp>
          <p:sp>
            <p:nvSpPr>
              <p:cNvPr id="82" name="TextBox 81"/>
              <p:cNvSpPr txBox="1"/>
              <p:nvPr/>
            </p:nvSpPr>
            <p:spPr bwMode="gray">
              <a:xfrm>
                <a:off x="3238500" y="4484892"/>
                <a:ext cx="956809" cy="258318"/>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Developers</a:t>
                </a:r>
              </a:p>
            </p:txBody>
          </p:sp>
          <p:pic>
            <p:nvPicPr>
              <p:cNvPr id="83" name="Picture 82" descr="ArchitectureDiagram.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129797" y="1605668"/>
                <a:ext cx="825173" cy="834967"/>
              </a:xfrm>
              <a:prstGeom prst="rect">
                <a:avLst/>
              </a:prstGeom>
            </p:spPr>
          </p:pic>
          <p:sp>
            <p:nvSpPr>
              <p:cNvPr id="86" name="Oval 85"/>
              <p:cNvSpPr/>
              <p:nvPr/>
            </p:nvSpPr>
            <p:spPr bwMode="gray">
              <a:xfrm>
                <a:off x="4653889" y="2460938"/>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87" name="Oval 86"/>
              <p:cNvSpPr/>
              <p:nvPr/>
            </p:nvSpPr>
            <p:spPr bwMode="gray">
              <a:xfrm>
                <a:off x="5229557" y="2695821"/>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88" name="Oval 87"/>
              <p:cNvSpPr/>
              <p:nvPr/>
            </p:nvSpPr>
            <p:spPr bwMode="gray">
              <a:xfrm>
                <a:off x="5545472" y="2473120"/>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89" name="Oval 88"/>
              <p:cNvSpPr/>
              <p:nvPr/>
            </p:nvSpPr>
            <p:spPr bwMode="gray">
              <a:xfrm>
                <a:off x="6050707" y="2649758"/>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90" name="Oval 89"/>
              <p:cNvSpPr/>
              <p:nvPr/>
            </p:nvSpPr>
            <p:spPr bwMode="gray">
              <a:xfrm>
                <a:off x="6384110" y="2570195"/>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91" name="Oval 90"/>
              <p:cNvSpPr/>
              <p:nvPr/>
            </p:nvSpPr>
            <p:spPr bwMode="gray">
              <a:xfrm>
                <a:off x="5643934" y="2984379"/>
                <a:ext cx="149024" cy="149228"/>
              </a:xfrm>
              <a:prstGeom prst="ellipse">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cxnSp>
            <p:nvCxnSpPr>
              <p:cNvPr id="92" name="Straight Connector 91"/>
              <p:cNvCxnSpPr>
                <a:stCxn id="86" idx="6"/>
                <a:endCxn id="87" idx="1"/>
              </p:cNvCxnSpPr>
              <p:nvPr/>
            </p:nvCxnSpPr>
            <p:spPr bwMode="gray">
              <a:xfrm>
                <a:off x="4802913" y="2535553"/>
                <a:ext cx="448468" cy="182121"/>
              </a:xfrm>
              <a:prstGeom prst="line">
                <a:avLst/>
              </a:prstGeom>
              <a:solidFill>
                <a:srgbClr val="00529B"/>
              </a:solidFill>
              <a:ln w="12700" cap="flat" cmpd="sng" algn="ctr">
                <a:solidFill>
                  <a:srgbClr val="FF540A"/>
                </a:solidFill>
                <a:prstDash val="solid"/>
                <a:round/>
                <a:headEnd type="none" w="med" len="med"/>
                <a:tailEnd type="none" w="lg" len="lg"/>
              </a:ln>
              <a:effectLst/>
            </p:spPr>
          </p:cxnSp>
          <p:cxnSp>
            <p:nvCxnSpPr>
              <p:cNvPr id="93" name="Straight Connector 92"/>
              <p:cNvCxnSpPr>
                <a:stCxn id="87" idx="7"/>
                <a:endCxn id="88" idx="3"/>
              </p:cNvCxnSpPr>
              <p:nvPr/>
            </p:nvCxnSpPr>
            <p:spPr bwMode="gray">
              <a:xfrm flipV="1">
                <a:off x="5356756" y="2600495"/>
                <a:ext cx="210539" cy="117180"/>
              </a:xfrm>
              <a:prstGeom prst="line">
                <a:avLst/>
              </a:prstGeom>
              <a:solidFill>
                <a:srgbClr val="00529B"/>
              </a:solidFill>
              <a:ln w="12700" cap="flat" cmpd="sng" algn="ctr">
                <a:solidFill>
                  <a:srgbClr val="FF540A"/>
                </a:solidFill>
                <a:prstDash val="solid"/>
                <a:round/>
                <a:headEnd type="none" w="med" len="med"/>
                <a:tailEnd type="none" w="lg" len="lg"/>
              </a:ln>
              <a:effectLst/>
            </p:spPr>
          </p:cxnSp>
          <p:cxnSp>
            <p:nvCxnSpPr>
              <p:cNvPr id="94" name="Straight Connector 93"/>
              <p:cNvCxnSpPr>
                <a:stCxn id="89" idx="1"/>
                <a:endCxn id="88" idx="6"/>
              </p:cNvCxnSpPr>
              <p:nvPr/>
            </p:nvCxnSpPr>
            <p:spPr bwMode="gray">
              <a:xfrm flipH="1" flipV="1">
                <a:off x="5694495" y="2547734"/>
                <a:ext cx="378036" cy="123877"/>
              </a:xfrm>
              <a:prstGeom prst="line">
                <a:avLst/>
              </a:prstGeom>
              <a:solidFill>
                <a:srgbClr val="00529B"/>
              </a:solidFill>
              <a:ln w="12700" cap="flat" cmpd="sng" algn="ctr">
                <a:solidFill>
                  <a:srgbClr val="FF540A"/>
                </a:solidFill>
                <a:prstDash val="solid"/>
                <a:round/>
                <a:headEnd type="none" w="med" len="med"/>
                <a:tailEnd type="none" w="lg" len="lg"/>
              </a:ln>
              <a:effectLst/>
            </p:spPr>
          </p:cxnSp>
          <p:cxnSp>
            <p:nvCxnSpPr>
              <p:cNvPr id="95" name="Straight Connector 94"/>
              <p:cNvCxnSpPr>
                <a:stCxn id="87" idx="5"/>
                <a:endCxn id="91" idx="1"/>
              </p:cNvCxnSpPr>
              <p:nvPr/>
            </p:nvCxnSpPr>
            <p:spPr bwMode="gray">
              <a:xfrm>
                <a:off x="5356756" y="2823195"/>
                <a:ext cx="309001" cy="183038"/>
              </a:xfrm>
              <a:prstGeom prst="line">
                <a:avLst/>
              </a:prstGeom>
              <a:solidFill>
                <a:srgbClr val="00529B"/>
              </a:solidFill>
              <a:ln w="12700" cap="flat" cmpd="sng" algn="ctr">
                <a:solidFill>
                  <a:srgbClr val="FF540A"/>
                </a:solidFill>
                <a:prstDash val="dash"/>
                <a:round/>
                <a:headEnd type="none" w="med" len="med"/>
                <a:tailEnd type="none" w="lg" len="lg"/>
              </a:ln>
              <a:effectLst/>
            </p:spPr>
          </p:cxnSp>
          <p:cxnSp>
            <p:nvCxnSpPr>
              <p:cNvPr id="96" name="Straight Connector 95"/>
              <p:cNvCxnSpPr>
                <a:stCxn id="91" idx="7"/>
                <a:endCxn id="89" idx="3"/>
              </p:cNvCxnSpPr>
              <p:nvPr/>
            </p:nvCxnSpPr>
            <p:spPr bwMode="gray">
              <a:xfrm flipV="1">
                <a:off x="5771133" y="2777132"/>
                <a:ext cx="301398" cy="229101"/>
              </a:xfrm>
              <a:prstGeom prst="line">
                <a:avLst/>
              </a:prstGeom>
              <a:solidFill>
                <a:srgbClr val="00529B"/>
              </a:solidFill>
              <a:ln w="12700" cap="flat" cmpd="sng" algn="ctr">
                <a:solidFill>
                  <a:srgbClr val="FF540A"/>
                </a:solidFill>
                <a:prstDash val="dash"/>
                <a:round/>
                <a:headEnd type="none" w="med" len="med"/>
                <a:tailEnd type="none" w="lg" len="lg"/>
              </a:ln>
              <a:effectLst/>
            </p:spPr>
          </p:cxnSp>
          <p:sp>
            <p:nvSpPr>
              <p:cNvPr id="97" name="Oval 96"/>
              <p:cNvSpPr/>
              <p:nvPr/>
            </p:nvSpPr>
            <p:spPr bwMode="gray">
              <a:xfrm>
                <a:off x="7522062" y="2476293"/>
                <a:ext cx="149024" cy="149228"/>
              </a:xfrm>
              <a:prstGeom prst="ellipse">
                <a:avLst/>
              </a:prstGeom>
              <a:solidFill>
                <a:srgbClr val="F8AF79"/>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98" name="Oval 97"/>
              <p:cNvSpPr/>
              <p:nvPr/>
            </p:nvSpPr>
            <p:spPr bwMode="gray">
              <a:xfrm>
                <a:off x="8142994" y="2098146"/>
                <a:ext cx="149024" cy="149228"/>
              </a:xfrm>
              <a:prstGeom prst="ellipse">
                <a:avLst/>
              </a:prstGeom>
              <a:solidFill>
                <a:srgbClr val="F8AF79"/>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99" name="Oval 98"/>
              <p:cNvSpPr/>
              <p:nvPr/>
            </p:nvSpPr>
            <p:spPr bwMode="gray">
              <a:xfrm>
                <a:off x="8804476" y="1839281"/>
                <a:ext cx="149024" cy="149228"/>
              </a:xfrm>
              <a:prstGeom prst="ellipse">
                <a:avLst/>
              </a:prstGeom>
              <a:solidFill>
                <a:srgbClr val="F8AF79"/>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cxnSp>
            <p:nvCxnSpPr>
              <p:cNvPr id="100" name="Straight Connector 99"/>
              <p:cNvCxnSpPr/>
              <p:nvPr/>
            </p:nvCxnSpPr>
            <p:spPr bwMode="gray">
              <a:xfrm flipV="1">
                <a:off x="7017333" y="2575144"/>
                <a:ext cx="542365" cy="289321"/>
              </a:xfrm>
              <a:prstGeom prst="line">
                <a:avLst/>
              </a:prstGeom>
              <a:solidFill>
                <a:srgbClr val="00529B"/>
              </a:solidFill>
              <a:ln w="12700" cap="flat" cmpd="sng" algn="ctr">
                <a:solidFill>
                  <a:srgbClr val="F8AF79"/>
                </a:solidFill>
                <a:prstDash val="solid"/>
                <a:round/>
                <a:headEnd type="none" w="med" len="med"/>
                <a:tailEnd type="none" w="lg" len="lg"/>
              </a:ln>
              <a:effectLst/>
            </p:spPr>
          </p:cxnSp>
          <p:pic>
            <p:nvPicPr>
              <p:cNvPr id="101" name="Picture 100"/>
              <p:cNvPicPr/>
              <p:nvPr/>
            </p:nvPicPr>
            <p:blipFill rotWithShape="1">
              <a:blip r:embed="rId4">
                <a:extLst>
                  <a:ext uri="{28A0092B-C50C-407E-A947-70E740481C1C}">
                    <a14:useLocalDpi xmlns:a14="http://schemas.microsoft.com/office/drawing/2010/main" val="0"/>
                  </a:ext>
                </a:extLst>
              </a:blip>
              <a:srcRect l="20276" t="78329" r="68100"/>
              <a:stretch/>
            </p:blipFill>
            <p:spPr bwMode="gray">
              <a:xfrm>
                <a:off x="4376471" y="4232389"/>
                <a:ext cx="689362" cy="730411"/>
              </a:xfrm>
              <a:prstGeom prst="rect">
                <a:avLst/>
              </a:prstGeom>
              <a:noFill/>
              <a:ln>
                <a:noFill/>
              </a:ln>
            </p:spPr>
          </p:pic>
          <p:cxnSp>
            <p:nvCxnSpPr>
              <p:cNvPr id="102" name="Straight Connector 101"/>
              <p:cNvCxnSpPr>
                <a:endCxn id="98" idx="7"/>
              </p:cNvCxnSpPr>
              <p:nvPr/>
            </p:nvCxnSpPr>
            <p:spPr bwMode="gray">
              <a:xfrm flipV="1">
                <a:off x="7630662" y="2120000"/>
                <a:ext cx="639532" cy="394236"/>
              </a:xfrm>
              <a:prstGeom prst="line">
                <a:avLst/>
              </a:prstGeom>
              <a:solidFill>
                <a:srgbClr val="00529B"/>
              </a:solidFill>
              <a:ln w="12700" cap="flat" cmpd="sng" algn="ctr">
                <a:solidFill>
                  <a:srgbClr val="F8AF79"/>
                </a:solidFill>
                <a:prstDash val="solid"/>
                <a:round/>
                <a:headEnd type="none" w="med" len="med"/>
                <a:tailEnd type="none" w="lg" len="lg"/>
              </a:ln>
              <a:effectLst/>
            </p:spPr>
          </p:cxnSp>
          <p:cxnSp>
            <p:nvCxnSpPr>
              <p:cNvPr id="103" name="Straight Connector 102"/>
              <p:cNvCxnSpPr/>
              <p:nvPr/>
            </p:nvCxnSpPr>
            <p:spPr bwMode="gray">
              <a:xfrm flipV="1">
                <a:off x="8263632" y="1891054"/>
                <a:ext cx="682265" cy="239960"/>
              </a:xfrm>
              <a:prstGeom prst="line">
                <a:avLst/>
              </a:prstGeom>
              <a:solidFill>
                <a:srgbClr val="00529B"/>
              </a:solidFill>
              <a:ln w="12700" cap="flat" cmpd="sng" algn="ctr">
                <a:solidFill>
                  <a:srgbClr val="F8AF79"/>
                </a:solidFill>
                <a:prstDash val="solid"/>
                <a:round/>
                <a:headEnd type="none" w="med" len="med"/>
                <a:tailEnd type="none" w="lg" len="lg"/>
              </a:ln>
              <a:effectLst/>
            </p:spPr>
          </p:cxnSp>
          <p:cxnSp>
            <p:nvCxnSpPr>
              <p:cNvPr id="104" name="Straight Connector 103"/>
              <p:cNvCxnSpPr/>
              <p:nvPr/>
            </p:nvCxnSpPr>
            <p:spPr bwMode="gray">
              <a:xfrm flipV="1">
                <a:off x="6166910" y="2649731"/>
                <a:ext cx="235493" cy="61551"/>
              </a:xfrm>
              <a:prstGeom prst="line">
                <a:avLst/>
              </a:prstGeom>
              <a:solidFill>
                <a:srgbClr val="00529B"/>
              </a:solidFill>
              <a:ln w="12700" cap="flat" cmpd="sng" algn="ctr">
                <a:solidFill>
                  <a:srgbClr val="FF540A"/>
                </a:solidFill>
                <a:prstDash val="solid"/>
                <a:round/>
                <a:headEnd type="none" w="med" len="med"/>
                <a:tailEnd type="none" w="lg" len="lg"/>
              </a:ln>
              <a:effectLst/>
            </p:spPr>
          </p:cxnSp>
          <p:cxnSp>
            <p:nvCxnSpPr>
              <p:cNvPr id="105" name="Straight Connector 104"/>
              <p:cNvCxnSpPr/>
              <p:nvPr/>
            </p:nvCxnSpPr>
            <p:spPr bwMode="gray">
              <a:xfrm>
                <a:off x="6511734" y="2648904"/>
                <a:ext cx="411518" cy="196144"/>
              </a:xfrm>
              <a:prstGeom prst="line">
                <a:avLst/>
              </a:prstGeom>
              <a:solidFill>
                <a:srgbClr val="00529B"/>
              </a:solidFill>
              <a:ln w="12700" cap="flat" cmpd="sng" algn="ctr">
                <a:solidFill>
                  <a:srgbClr val="FF540A"/>
                </a:solidFill>
                <a:prstDash val="solid"/>
                <a:round/>
                <a:headEnd type="none" w="med" len="med"/>
                <a:tailEnd type="none" w="lg" len="lg"/>
              </a:ln>
              <a:effectLst/>
            </p:spPr>
          </p:cxnSp>
          <p:sp>
            <p:nvSpPr>
              <p:cNvPr id="106" name="Oval 105"/>
              <p:cNvSpPr/>
              <p:nvPr/>
            </p:nvSpPr>
            <p:spPr bwMode="gray">
              <a:xfrm>
                <a:off x="6901130" y="2808757"/>
                <a:ext cx="149024" cy="149228"/>
              </a:xfrm>
              <a:prstGeom prst="ellipse">
                <a:avLst/>
              </a:prstGeom>
              <a:solidFill>
                <a:srgbClr val="F8AF79"/>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endParaRPr lang="en-US" kern="0" dirty="0" smtClean="0">
                  <a:solidFill>
                    <a:srgbClr val="FFFFFF"/>
                  </a:solidFill>
                  <a:ea typeface="Arial Unicode MS" pitchFamily="34" charset="-128"/>
                  <a:cs typeface="Arial Unicode MS" pitchFamily="34" charset="-128"/>
                </a:endParaRPr>
              </a:p>
            </p:txBody>
          </p:sp>
          <p:sp>
            <p:nvSpPr>
              <p:cNvPr id="110" name="Freeform: Shape 10">
                <a:extLst>
                  <a:ext uri="{FF2B5EF4-FFF2-40B4-BE49-F238E27FC236}">
                    <a16:creationId xmlns="" xmlns:a16="http://schemas.microsoft.com/office/drawing/2014/main" id="{7A25EE5E-A60B-4520-8004-E891D3E3E5D9}"/>
                  </a:ext>
                </a:extLst>
              </p:cNvPr>
              <p:cNvSpPr>
                <a:spLocks noChangeAspect="1"/>
              </p:cNvSpPr>
              <p:nvPr/>
            </p:nvSpPr>
            <p:spPr bwMode="gray">
              <a:xfrm>
                <a:off x="3563881" y="2015819"/>
                <a:ext cx="306044" cy="365760"/>
              </a:xfrm>
              <a:custGeom>
                <a:avLst/>
                <a:gdLst>
                  <a:gd name="connsiteX0" fmla="*/ 279273 w 390525"/>
                  <a:gd name="connsiteY0" fmla="*/ 245745 h 466725"/>
                  <a:gd name="connsiteX1" fmla="*/ 330994 w 390525"/>
                  <a:gd name="connsiteY1" fmla="*/ 140494 h 466725"/>
                  <a:gd name="connsiteX2" fmla="*/ 197644 w 390525"/>
                  <a:gd name="connsiteY2" fmla="*/ 7144 h 466725"/>
                  <a:gd name="connsiteX3" fmla="*/ 64294 w 390525"/>
                  <a:gd name="connsiteY3" fmla="*/ 140494 h 466725"/>
                  <a:gd name="connsiteX4" fmla="*/ 116015 w 390525"/>
                  <a:gd name="connsiteY4" fmla="*/ 245745 h 466725"/>
                  <a:gd name="connsiteX5" fmla="*/ 7144 w 390525"/>
                  <a:gd name="connsiteY5" fmla="*/ 245745 h 466725"/>
                  <a:gd name="connsiteX6" fmla="*/ 7144 w 390525"/>
                  <a:gd name="connsiteY6" fmla="*/ 464344 h 466725"/>
                  <a:gd name="connsiteX7" fmla="*/ 45244 w 390525"/>
                  <a:gd name="connsiteY7" fmla="*/ 464344 h 466725"/>
                  <a:gd name="connsiteX8" fmla="*/ 45244 w 390525"/>
                  <a:gd name="connsiteY8" fmla="*/ 283845 h 466725"/>
                  <a:gd name="connsiteX9" fmla="*/ 350044 w 390525"/>
                  <a:gd name="connsiteY9" fmla="*/ 283845 h 466725"/>
                  <a:gd name="connsiteX10" fmla="*/ 350044 w 390525"/>
                  <a:gd name="connsiteY10" fmla="*/ 464344 h 466725"/>
                  <a:gd name="connsiteX11" fmla="*/ 388144 w 390525"/>
                  <a:gd name="connsiteY11" fmla="*/ 464344 h 466725"/>
                  <a:gd name="connsiteX12" fmla="*/ 388144 w 390525"/>
                  <a:gd name="connsiteY12" fmla="*/ 245745 h 466725"/>
                  <a:gd name="connsiteX13" fmla="*/ 279273 w 390525"/>
                  <a:gd name="connsiteY13" fmla="*/ 245745 h 466725"/>
                  <a:gd name="connsiteX14" fmla="*/ 102394 w 390525"/>
                  <a:gd name="connsiteY14" fmla="*/ 140494 h 466725"/>
                  <a:gd name="connsiteX15" fmla="*/ 197644 w 390525"/>
                  <a:gd name="connsiteY15" fmla="*/ 45244 h 466725"/>
                  <a:gd name="connsiteX16" fmla="*/ 292894 w 390525"/>
                  <a:gd name="connsiteY16" fmla="*/ 140494 h 466725"/>
                  <a:gd name="connsiteX17" fmla="*/ 197644 w 390525"/>
                  <a:gd name="connsiteY17" fmla="*/ 235744 h 466725"/>
                  <a:gd name="connsiteX18" fmla="*/ 102394 w 390525"/>
                  <a:gd name="connsiteY18" fmla="*/ 1404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466725">
                    <a:moveTo>
                      <a:pt x="279273" y="245745"/>
                    </a:moveTo>
                    <a:cubicBezTo>
                      <a:pt x="310610" y="221361"/>
                      <a:pt x="330994" y="183261"/>
                      <a:pt x="330994" y="140494"/>
                    </a:cubicBezTo>
                    <a:cubicBezTo>
                      <a:pt x="330994" y="66961"/>
                      <a:pt x="271177" y="7144"/>
                      <a:pt x="197644" y="7144"/>
                    </a:cubicBezTo>
                    <a:cubicBezTo>
                      <a:pt x="124111" y="7144"/>
                      <a:pt x="64294" y="66961"/>
                      <a:pt x="64294" y="140494"/>
                    </a:cubicBezTo>
                    <a:cubicBezTo>
                      <a:pt x="64294" y="183261"/>
                      <a:pt x="84677" y="221361"/>
                      <a:pt x="116015" y="245745"/>
                    </a:cubicBezTo>
                    <a:lnTo>
                      <a:pt x="7144" y="245745"/>
                    </a:lnTo>
                    <a:lnTo>
                      <a:pt x="7144" y="464344"/>
                    </a:lnTo>
                    <a:lnTo>
                      <a:pt x="45244" y="464344"/>
                    </a:lnTo>
                    <a:lnTo>
                      <a:pt x="45244" y="283845"/>
                    </a:lnTo>
                    <a:lnTo>
                      <a:pt x="350044" y="283845"/>
                    </a:lnTo>
                    <a:lnTo>
                      <a:pt x="350044" y="464344"/>
                    </a:lnTo>
                    <a:lnTo>
                      <a:pt x="388144" y="464344"/>
                    </a:lnTo>
                    <a:lnTo>
                      <a:pt x="388144" y="245745"/>
                    </a:lnTo>
                    <a:lnTo>
                      <a:pt x="279273" y="245745"/>
                    </a:lnTo>
                    <a:close/>
                    <a:moveTo>
                      <a:pt x="102394" y="140494"/>
                    </a:moveTo>
                    <a:cubicBezTo>
                      <a:pt x="102394" y="88011"/>
                      <a:pt x="145161" y="45244"/>
                      <a:pt x="197644" y="45244"/>
                    </a:cubicBezTo>
                    <a:cubicBezTo>
                      <a:pt x="250127" y="45244"/>
                      <a:pt x="292894" y="88011"/>
                      <a:pt x="292894" y="140494"/>
                    </a:cubicBezTo>
                    <a:cubicBezTo>
                      <a:pt x="292894" y="192977"/>
                      <a:pt x="250127" y="235744"/>
                      <a:pt x="197644" y="235744"/>
                    </a:cubicBezTo>
                    <a:cubicBezTo>
                      <a:pt x="145161" y="235744"/>
                      <a:pt x="102394" y="192977"/>
                      <a:pt x="102394" y="14049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111" name="Freeform: Shape 11">
                <a:extLst>
                  <a:ext uri="{FF2B5EF4-FFF2-40B4-BE49-F238E27FC236}">
                    <a16:creationId xmlns="" xmlns:a16="http://schemas.microsoft.com/office/drawing/2014/main" id="{C4A39CA3-A1EC-4129-BC67-CB085160CF8D}"/>
                  </a:ext>
                </a:extLst>
              </p:cNvPr>
              <p:cNvSpPr>
                <a:spLocks noChangeAspect="1"/>
              </p:cNvSpPr>
              <p:nvPr/>
            </p:nvSpPr>
            <p:spPr bwMode="gray">
              <a:xfrm>
                <a:off x="3442584" y="4123410"/>
                <a:ext cx="548640" cy="383177"/>
              </a:xfrm>
              <a:custGeom>
                <a:avLst/>
                <a:gdLst>
                  <a:gd name="connsiteX0" fmla="*/ 514445 w 600075"/>
                  <a:gd name="connsiteY0" fmla="*/ 169069 h 419100"/>
                  <a:gd name="connsiteX1" fmla="*/ 554641 w 600075"/>
                  <a:gd name="connsiteY1" fmla="*/ 95250 h 419100"/>
                  <a:gd name="connsiteX2" fmla="*/ 466534 w 600075"/>
                  <a:gd name="connsiteY2" fmla="*/ 7144 h 419100"/>
                  <a:gd name="connsiteX3" fmla="*/ 378428 w 600075"/>
                  <a:gd name="connsiteY3" fmla="*/ 95250 h 419100"/>
                  <a:gd name="connsiteX4" fmla="*/ 418624 w 600075"/>
                  <a:gd name="connsiteY4" fmla="*/ 169069 h 419100"/>
                  <a:gd name="connsiteX5" fmla="*/ 368808 w 600075"/>
                  <a:gd name="connsiteY5" fmla="*/ 169069 h 419100"/>
                  <a:gd name="connsiteX6" fmla="*/ 299942 w 600075"/>
                  <a:gd name="connsiteY6" fmla="*/ 135731 h 419100"/>
                  <a:gd name="connsiteX7" fmla="*/ 231076 w 600075"/>
                  <a:gd name="connsiteY7" fmla="*/ 169069 h 419100"/>
                  <a:gd name="connsiteX8" fmla="*/ 181261 w 600075"/>
                  <a:gd name="connsiteY8" fmla="*/ 169069 h 419100"/>
                  <a:gd name="connsiteX9" fmla="*/ 221456 w 600075"/>
                  <a:gd name="connsiteY9" fmla="*/ 95250 h 419100"/>
                  <a:gd name="connsiteX10" fmla="*/ 133350 w 600075"/>
                  <a:gd name="connsiteY10" fmla="*/ 7144 h 419100"/>
                  <a:gd name="connsiteX11" fmla="*/ 45244 w 600075"/>
                  <a:gd name="connsiteY11" fmla="*/ 95250 h 419100"/>
                  <a:gd name="connsiteX12" fmla="*/ 85439 w 600075"/>
                  <a:gd name="connsiteY12" fmla="*/ 169069 h 419100"/>
                  <a:gd name="connsiteX13" fmla="*/ 7144 w 600075"/>
                  <a:gd name="connsiteY13" fmla="*/ 169069 h 419100"/>
                  <a:gd name="connsiteX14" fmla="*/ 7144 w 600075"/>
                  <a:gd name="connsiteY14" fmla="*/ 342900 h 419100"/>
                  <a:gd name="connsiteX15" fmla="*/ 40481 w 600075"/>
                  <a:gd name="connsiteY15" fmla="*/ 342900 h 419100"/>
                  <a:gd name="connsiteX16" fmla="*/ 40481 w 600075"/>
                  <a:gd name="connsiteY16" fmla="*/ 202406 h 419100"/>
                  <a:gd name="connsiteX17" fmla="*/ 214693 w 600075"/>
                  <a:gd name="connsiteY17" fmla="*/ 202406 h 419100"/>
                  <a:gd name="connsiteX18" fmla="*/ 211931 w 600075"/>
                  <a:gd name="connsiteY18" fmla="*/ 223837 h 419100"/>
                  <a:gd name="connsiteX19" fmla="*/ 252127 w 600075"/>
                  <a:gd name="connsiteY19" fmla="*/ 297656 h 419100"/>
                  <a:gd name="connsiteX20" fmla="*/ 178594 w 600075"/>
                  <a:gd name="connsiteY20" fmla="*/ 297656 h 419100"/>
                  <a:gd name="connsiteX21" fmla="*/ 178594 w 600075"/>
                  <a:gd name="connsiteY21" fmla="*/ 419100 h 419100"/>
                  <a:gd name="connsiteX22" fmla="*/ 211931 w 600075"/>
                  <a:gd name="connsiteY22" fmla="*/ 419100 h 419100"/>
                  <a:gd name="connsiteX23" fmla="*/ 211931 w 600075"/>
                  <a:gd name="connsiteY23" fmla="*/ 330994 h 419100"/>
                  <a:gd name="connsiteX24" fmla="*/ 388144 w 600075"/>
                  <a:gd name="connsiteY24" fmla="*/ 330994 h 419100"/>
                  <a:gd name="connsiteX25" fmla="*/ 388144 w 600075"/>
                  <a:gd name="connsiteY25" fmla="*/ 419100 h 419100"/>
                  <a:gd name="connsiteX26" fmla="*/ 421481 w 600075"/>
                  <a:gd name="connsiteY26" fmla="*/ 419100 h 419100"/>
                  <a:gd name="connsiteX27" fmla="*/ 421481 w 600075"/>
                  <a:gd name="connsiteY27" fmla="*/ 297656 h 419100"/>
                  <a:gd name="connsiteX28" fmla="*/ 347948 w 600075"/>
                  <a:gd name="connsiteY28" fmla="*/ 297656 h 419100"/>
                  <a:gd name="connsiteX29" fmla="*/ 388144 w 600075"/>
                  <a:gd name="connsiteY29" fmla="*/ 223837 h 419100"/>
                  <a:gd name="connsiteX30" fmla="*/ 385381 w 600075"/>
                  <a:gd name="connsiteY30" fmla="*/ 202406 h 419100"/>
                  <a:gd name="connsiteX31" fmla="*/ 559594 w 600075"/>
                  <a:gd name="connsiteY31" fmla="*/ 202406 h 419100"/>
                  <a:gd name="connsiteX32" fmla="*/ 559594 w 600075"/>
                  <a:gd name="connsiteY32" fmla="*/ 342900 h 419100"/>
                  <a:gd name="connsiteX33" fmla="*/ 592931 w 600075"/>
                  <a:gd name="connsiteY33" fmla="*/ 342900 h 419100"/>
                  <a:gd name="connsiteX34" fmla="*/ 592931 w 600075"/>
                  <a:gd name="connsiteY34" fmla="*/ 169069 h 419100"/>
                  <a:gd name="connsiteX35" fmla="*/ 514445 w 600075"/>
                  <a:gd name="connsiteY35" fmla="*/ 169069 h 419100"/>
                  <a:gd name="connsiteX36" fmla="*/ 466534 w 600075"/>
                  <a:gd name="connsiteY36" fmla="*/ 40481 h 419100"/>
                  <a:gd name="connsiteX37" fmla="*/ 521303 w 600075"/>
                  <a:gd name="connsiteY37" fmla="*/ 95250 h 419100"/>
                  <a:gd name="connsiteX38" fmla="*/ 466534 w 600075"/>
                  <a:gd name="connsiteY38" fmla="*/ 150019 h 419100"/>
                  <a:gd name="connsiteX39" fmla="*/ 411766 w 600075"/>
                  <a:gd name="connsiteY39" fmla="*/ 95250 h 419100"/>
                  <a:gd name="connsiteX40" fmla="*/ 466534 w 600075"/>
                  <a:gd name="connsiteY40" fmla="*/ 40481 h 419100"/>
                  <a:gd name="connsiteX41" fmla="*/ 133159 w 600075"/>
                  <a:gd name="connsiteY41" fmla="*/ 40481 h 419100"/>
                  <a:gd name="connsiteX42" fmla="*/ 187928 w 600075"/>
                  <a:gd name="connsiteY42" fmla="*/ 95250 h 419100"/>
                  <a:gd name="connsiteX43" fmla="*/ 133159 w 600075"/>
                  <a:gd name="connsiteY43" fmla="*/ 150019 h 419100"/>
                  <a:gd name="connsiteX44" fmla="*/ 78391 w 600075"/>
                  <a:gd name="connsiteY44" fmla="*/ 95250 h 419100"/>
                  <a:gd name="connsiteX45" fmla="*/ 133159 w 600075"/>
                  <a:gd name="connsiteY45" fmla="*/ 40481 h 419100"/>
                  <a:gd name="connsiteX46" fmla="*/ 299847 w 600075"/>
                  <a:gd name="connsiteY46" fmla="*/ 278606 h 419100"/>
                  <a:gd name="connsiteX47" fmla="*/ 245078 w 600075"/>
                  <a:gd name="connsiteY47" fmla="*/ 223837 h 419100"/>
                  <a:gd name="connsiteX48" fmla="*/ 299847 w 600075"/>
                  <a:gd name="connsiteY48" fmla="*/ 169069 h 419100"/>
                  <a:gd name="connsiteX49" fmla="*/ 354616 w 600075"/>
                  <a:gd name="connsiteY49" fmla="*/ 223837 h 419100"/>
                  <a:gd name="connsiteX50" fmla="*/ 299847 w 600075"/>
                  <a:gd name="connsiteY50" fmla="*/ 27860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0075" h="419100">
                    <a:moveTo>
                      <a:pt x="514445" y="169069"/>
                    </a:moveTo>
                    <a:cubicBezTo>
                      <a:pt x="538543" y="153353"/>
                      <a:pt x="554641" y="126111"/>
                      <a:pt x="554641" y="95250"/>
                    </a:cubicBezTo>
                    <a:cubicBezTo>
                      <a:pt x="554641" y="46672"/>
                      <a:pt x="515112" y="7144"/>
                      <a:pt x="466534" y="7144"/>
                    </a:cubicBezTo>
                    <a:cubicBezTo>
                      <a:pt x="417957" y="7144"/>
                      <a:pt x="378428" y="46672"/>
                      <a:pt x="378428" y="95250"/>
                    </a:cubicBezTo>
                    <a:cubicBezTo>
                      <a:pt x="378428" y="126111"/>
                      <a:pt x="394430" y="153353"/>
                      <a:pt x="418624" y="169069"/>
                    </a:cubicBezTo>
                    <a:lnTo>
                      <a:pt x="368808" y="169069"/>
                    </a:lnTo>
                    <a:cubicBezTo>
                      <a:pt x="352615" y="148781"/>
                      <a:pt x="327755" y="135731"/>
                      <a:pt x="299942" y="135731"/>
                    </a:cubicBezTo>
                    <a:cubicBezTo>
                      <a:pt x="272129" y="135731"/>
                      <a:pt x="247174" y="148781"/>
                      <a:pt x="231076" y="169069"/>
                    </a:cubicBezTo>
                    <a:lnTo>
                      <a:pt x="181261" y="169069"/>
                    </a:lnTo>
                    <a:cubicBezTo>
                      <a:pt x="205359" y="153353"/>
                      <a:pt x="221456" y="126111"/>
                      <a:pt x="221456" y="95250"/>
                    </a:cubicBezTo>
                    <a:cubicBezTo>
                      <a:pt x="221456" y="46672"/>
                      <a:pt x="181927" y="7144"/>
                      <a:pt x="133350" y="7144"/>
                    </a:cubicBezTo>
                    <a:cubicBezTo>
                      <a:pt x="84772" y="7144"/>
                      <a:pt x="45244" y="46672"/>
                      <a:pt x="45244" y="95250"/>
                    </a:cubicBezTo>
                    <a:cubicBezTo>
                      <a:pt x="45244" y="126111"/>
                      <a:pt x="61246" y="153353"/>
                      <a:pt x="85439" y="169069"/>
                    </a:cubicBezTo>
                    <a:lnTo>
                      <a:pt x="7144" y="169069"/>
                    </a:lnTo>
                    <a:lnTo>
                      <a:pt x="7144" y="342900"/>
                    </a:lnTo>
                    <a:lnTo>
                      <a:pt x="40481" y="342900"/>
                    </a:lnTo>
                    <a:lnTo>
                      <a:pt x="40481" y="202406"/>
                    </a:lnTo>
                    <a:lnTo>
                      <a:pt x="214693" y="202406"/>
                    </a:lnTo>
                    <a:cubicBezTo>
                      <a:pt x="212979" y="209264"/>
                      <a:pt x="211931" y="216408"/>
                      <a:pt x="211931" y="223837"/>
                    </a:cubicBezTo>
                    <a:cubicBezTo>
                      <a:pt x="211931" y="254698"/>
                      <a:pt x="227933" y="281940"/>
                      <a:pt x="252127" y="297656"/>
                    </a:cubicBezTo>
                    <a:lnTo>
                      <a:pt x="178594" y="297656"/>
                    </a:lnTo>
                    <a:lnTo>
                      <a:pt x="178594" y="419100"/>
                    </a:lnTo>
                    <a:lnTo>
                      <a:pt x="211931" y="419100"/>
                    </a:lnTo>
                    <a:lnTo>
                      <a:pt x="211931" y="330994"/>
                    </a:lnTo>
                    <a:lnTo>
                      <a:pt x="388144" y="330994"/>
                    </a:lnTo>
                    <a:lnTo>
                      <a:pt x="388144" y="419100"/>
                    </a:lnTo>
                    <a:lnTo>
                      <a:pt x="421481" y="419100"/>
                    </a:lnTo>
                    <a:lnTo>
                      <a:pt x="421481" y="297656"/>
                    </a:lnTo>
                    <a:lnTo>
                      <a:pt x="347948" y="297656"/>
                    </a:lnTo>
                    <a:cubicBezTo>
                      <a:pt x="372046" y="281940"/>
                      <a:pt x="388144" y="254698"/>
                      <a:pt x="388144" y="223837"/>
                    </a:cubicBezTo>
                    <a:cubicBezTo>
                      <a:pt x="388144" y="216408"/>
                      <a:pt x="387096" y="209264"/>
                      <a:pt x="385381" y="202406"/>
                    </a:cubicBezTo>
                    <a:lnTo>
                      <a:pt x="559594" y="202406"/>
                    </a:lnTo>
                    <a:lnTo>
                      <a:pt x="559594" y="342900"/>
                    </a:lnTo>
                    <a:lnTo>
                      <a:pt x="592931" y="342900"/>
                    </a:lnTo>
                    <a:lnTo>
                      <a:pt x="592931" y="169069"/>
                    </a:lnTo>
                    <a:lnTo>
                      <a:pt x="514445" y="169069"/>
                    </a:lnTo>
                    <a:close/>
                    <a:moveTo>
                      <a:pt x="466534" y="40481"/>
                    </a:moveTo>
                    <a:cubicBezTo>
                      <a:pt x="496729" y="40481"/>
                      <a:pt x="521303" y="65056"/>
                      <a:pt x="521303" y="95250"/>
                    </a:cubicBezTo>
                    <a:cubicBezTo>
                      <a:pt x="521303" y="125444"/>
                      <a:pt x="496729" y="150019"/>
                      <a:pt x="466534" y="150019"/>
                    </a:cubicBezTo>
                    <a:cubicBezTo>
                      <a:pt x="436340" y="150019"/>
                      <a:pt x="411766" y="125444"/>
                      <a:pt x="411766" y="95250"/>
                    </a:cubicBezTo>
                    <a:cubicBezTo>
                      <a:pt x="411766" y="65056"/>
                      <a:pt x="436340" y="40481"/>
                      <a:pt x="466534" y="40481"/>
                    </a:cubicBezTo>
                    <a:close/>
                    <a:moveTo>
                      <a:pt x="133159" y="40481"/>
                    </a:moveTo>
                    <a:cubicBezTo>
                      <a:pt x="163354" y="40481"/>
                      <a:pt x="187928" y="65056"/>
                      <a:pt x="187928" y="95250"/>
                    </a:cubicBezTo>
                    <a:cubicBezTo>
                      <a:pt x="187928" y="125444"/>
                      <a:pt x="163354" y="150019"/>
                      <a:pt x="133159" y="150019"/>
                    </a:cubicBezTo>
                    <a:cubicBezTo>
                      <a:pt x="102965" y="150019"/>
                      <a:pt x="78391" y="125444"/>
                      <a:pt x="78391" y="95250"/>
                    </a:cubicBezTo>
                    <a:cubicBezTo>
                      <a:pt x="78391" y="65056"/>
                      <a:pt x="102965" y="40481"/>
                      <a:pt x="133159" y="40481"/>
                    </a:cubicBezTo>
                    <a:close/>
                    <a:moveTo>
                      <a:pt x="299847" y="278606"/>
                    </a:moveTo>
                    <a:cubicBezTo>
                      <a:pt x="269653" y="278606"/>
                      <a:pt x="245078" y="254032"/>
                      <a:pt x="245078" y="223837"/>
                    </a:cubicBezTo>
                    <a:cubicBezTo>
                      <a:pt x="245078" y="193643"/>
                      <a:pt x="269653" y="169069"/>
                      <a:pt x="299847" y="169069"/>
                    </a:cubicBezTo>
                    <a:cubicBezTo>
                      <a:pt x="330041" y="169069"/>
                      <a:pt x="354616" y="193643"/>
                      <a:pt x="354616" y="223837"/>
                    </a:cubicBezTo>
                    <a:cubicBezTo>
                      <a:pt x="354616" y="254032"/>
                      <a:pt x="330041" y="278606"/>
                      <a:pt x="299847" y="278606"/>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spTree>
    <p:extLst>
      <p:ext uri="{BB962C8B-B14F-4D97-AF65-F5344CB8AC3E}">
        <p14:creationId xmlns:p14="http://schemas.microsoft.com/office/powerpoint/2010/main" val="1018671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6</a:t>
            </a:r>
            <a:endParaRPr lang="en-US" sz="2800" dirty="0">
              <a:solidFill>
                <a:srgbClr val="FF0000"/>
              </a:solidFill>
            </a:endParaRPr>
          </a:p>
        </p:txBody>
      </p:sp>
      <p:grpSp>
        <p:nvGrpSpPr>
          <p:cNvPr id="13" name="Group 12"/>
          <p:cNvGrpSpPr/>
          <p:nvPr/>
        </p:nvGrpSpPr>
        <p:grpSpPr bwMode="gray">
          <a:xfrm>
            <a:off x="3145917" y="1161418"/>
            <a:ext cx="5897880" cy="2118113"/>
            <a:chOff x="3145917" y="1161418"/>
            <a:chExt cx="5897880" cy="2118113"/>
          </a:xfrm>
        </p:grpSpPr>
        <p:grpSp>
          <p:nvGrpSpPr>
            <p:cNvPr id="11" name="Group 10"/>
            <p:cNvGrpSpPr/>
            <p:nvPr/>
          </p:nvGrpSpPr>
          <p:grpSpPr bwMode="gray">
            <a:xfrm>
              <a:off x="3145917" y="1161418"/>
              <a:ext cx="5897880" cy="2118113"/>
              <a:chOff x="3146298" y="1161418"/>
              <a:chExt cx="5897880" cy="2118113"/>
            </a:xfrm>
          </p:grpSpPr>
          <p:grpSp>
            <p:nvGrpSpPr>
              <p:cNvPr id="12" name="Group 11"/>
              <p:cNvGrpSpPr/>
              <p:nvPr/>
            </p:nvGrpSpPr>
            <p:grpSpPr bwMode="gray">
              <a:xfrm>
                <a:off x="3146298" y="1161419"/>
                <a:ext cx="5897880" cy="2118112"/>
                <a:chOff x="3147060" y="1248505"/>
                <a:chExt cx="5897880" cy="2118112"/>
              </a:xfrm>
            </p:grpSpPr>
            <p:sp>
              <p:nvSpPr>
                <p:cNvPr id="19" name="Rectangle 18"/>
                <p:cNvSpPr/>
                <p:nvPr/>
              </p:nvSpPr>
              <p:spPr bwMode="gray">
                <a:xfrm>
                  <a:off x="3147060" y="1248505"/>
                  <a:ext cx="5897880" cy="2118112"/>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0" name="TextBox 19"/>
                <p:cNvSpPr txBox="1"/>
                <p:nvPr/>
              </p:nvSpPr>
              <p:spPr bwMode="gray">
                <a:xfrm>
                  <a:off x="3147060" y="3058839"/>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8" name="TextBox 17"/>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Componentized Architecture</a:t>
                </a:r>
                <a:endParaRPr lang="en-US" sz="1200" dirty="0">
                  <a:solidFill>
                    <a:srgbClr val="000000"/>
                  </a:solidFill>
                </a:endParaRPr>
              </a:p>
            </p:txBody>
          </p:sp>
        </p:grpSp>
        <p:grpSp>
          <p:nvGrpSpPr>
            <p:cNvPr id="10" name="Group 9"/>
            <p:cNvGrpSpPr/>
            <p:nvPr/>
          </p:nvGrpSpPr>
          <p:grpSpPr bwMode="gray">
            <a:xfrm>
              <a:off x="3238500" y="1616330"/>
              <a:ext cx="5715000" cy="1314854"/>
              <a:chOff x="3238500" y="1616330"/>
              <a:chExt cx="5715000" cy="1314854"/>
            </a:xfrm>
          </p:grpSpPr>
          <p:cxnSp>
            <p:nvCxnSpPr>
              <p:cNvPr id="165" name="Straight Arrow Connector 164"/>
              <p:cNvCxnSpPr/>
              <p:nvPr/>
            </p:nvCxnSpPr>
            <p:spPr bwMode="gray">
              <a:xfrm>
                <a:off x="6187818" y="2433907"/>
                <a:ext cx="443649"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66" name="Straight Arrow Connector 165"/>
              <p:cNvCxnSpPr/>
              <p:nvPr/>
            </p:nvCxnSpPr>
            <p:spPr bwMode="gray">
              <a:xfrm>
                <a:off x="7691632" y="2433907"/>
                <a:ext cx="443649" cy="0"/>
              </a:xfrm>
              <a:prstGeom prst="straightConnector1">
                <a:avLst/>
              </a:prstGeom>
              <a:noFill/>
              <a:ln w="9525" cap="flat" cmpd="sng" algn="ctr">
                <a:solidFill>
                  <a:srgbClr val="000000"/>
                </a:solidFill>
                <a:prstDash val="solid"/>
                <a:headEnd type="none" w="med" len="med"/>
                <a:tailEnd type="triangle" w="med" len="med"/>
              </a:ln>
              <a:effectLst/>
            </p:spPr>
          </p:cxnSp>
          <p:sp>
            <p:nvSpPr>
              <p:cNvPr id="167" name="TextBox 166"/>
              <p:cNvSpPr txBox="1"/>
              <p:nvPr/>
            </p:nvSpPr>
            <p:spPr bwMode="gray">
              <a:xfrm>
                <a:off x="3238500" y="1616330"/>
                <a:ext cx="136337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Functional Behavior</a:t>
                </a:r>
              </a:p>
            </p:txBody>
          </p:sp>
          <p:sp>
            <p:nvSpPr>
              <p:cNvPr id="168" name="TextBox 167"/>
              <p:cNvSpPr txBox="1"/>
              <p:nvPr/>
            </p:nvSpPr>
            <p:spPr bwMode="gray">
              <a:xfrm>
                <a:off x="5282952" y="1616330"/>
                <a:ext cx="96749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Build and Test</a:t>
                </a:r>
              </a:p>
            </p:txBody>
          </p:sp>
          <p:sp>
            <p:nvSpPr>
              <p:cNvPr id="169" name="Rectangle 168"/>
              <p:cNvSpPr/>
              <p:nvPr/>
            </p:nvSpPr>
            <p:spPr bwMode="gray">
              <a:xfrm>
                <a:off x="6879331" y="2150964"/>
                <a:ext cx="634190" cy="565886"/>
              </a:xfrm>
              <a:prstGeom prst="rect">
                <a:avLst/>
              </a:prstGeom>
              <a:noFill/>
              <a:ln w="12700"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70" name="TextBox 169"/>
              <p:cNvSpPr txBox="1"/>
              <p:nvPr/>
            </p:nvSpPr>
            <p:spPr bwMode="gray">
              <a:xfrm>
                <a:off x="6819682" y="1616330"/>
                <a:ext cx="753488" cy="332551"/>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Packaged</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Application</a:t>
                </a:r>
              </a:p>
            </p:txBody>
          </p:sp>
          <p:sp>
            <p:nvSpPr>
              <p:cNvPr id="171" name="Chord 170"/>
              <p:cNvSpPr/>
              <p:nvPr/>
            </p:nvSpPr>
            <p:spPr bwMode="gray">
              <a:xfrm>
                <a:off x="6942018" y="2200123"/>
                <a:ext cx="141095" cy="140244"/>
              </a:xfrm>
              <a:prstGeom prst="chord">
                <a:avLst/>
              </a:prstGeom>
              <a:solidFill>
                <a:srgbClr val="6F78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2" name="Isosceles Triangle 171"/>
              <p:cNvSpPr/>
              <p:nvPr/>
            </p:nvSpPr>
            <p:spPr bwMode="gray">
              <a:xfrm>
                <a:off x="7333934" y="2194898"/>
                <a:ext cx="141095" cy="140244"/>
              </a:xfrm>
              <a:prstGeom prst="triangle">
                <a:avLst/>
              </a:prstGeom>
              <a:solidFill>
                <a:srgbClr val="979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3" name="Hexagon 172"/>
              <p:cNvSpPr/>
              <p:nvPr/>
            </p:nvSpPr>
            <p:spPr bwMode="gray">
              <a:xfrm>
                <a:off x="7140395" y="2372727"/>
                <a:ext cx="141095" cy="116824"/>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4" name="Trapezoid 173"/>
              <p:cNvSpPr/>
              <p:nvPr/>
            </p:nvSpPr>
            <p:spPr bwMode="gray">
              <a:xfrm>
                <a:off x="7333934" y="2524964"/>
                <a:ext cx="141095" cy="140244"/>
              </a:xfrm>
              <a:prstGeom prst="trapezoid">
                <a:avLst>
                  <a:gd name="adj" fmla="val 18056"/>
                </a:avLst>
              </a:prstGeom>
              <a:solidFill>
                <a:srgbClr val="002856"/>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5" name="Rectangle 174"/>
              <p:cNvSpPr/>
              <p:nvPr/>
            </p:nvSpPr>
            <p:spPr bwMode="gray">
              <a:xfrm>
                <a:off x="8200012" y="1616330"/>
                <a:ext cx="753488" cy="332551"/>
              </a:xfrm>
              <a:prstGeom prst="rect">
                <a:avLst/>
              </a:prstGeom>
            </p:spPr>
            <p:txBody>
              <a:bodyPr wrap="none" lIns="0" tIns="0" rIns="0" bIns="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Application</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Server</a:t>
                </a:r>
              </a:p>
            </p:txBody>
          </p:sp>
          <p:sp>
            <p:nvSpPr>
              <p:cNvPr id="239" name="Chord 238"/>
              <p:cNvSpPr/>
              <p:nvPr/>
            </p:nvSpPr>
            <p:spPr bwMode="gray">
              <a:xfrm>
                <a:off x="4106070" y="1953066"/>
                <a:ext cx="141095" cy="140245"/>
              </a:xfrm>
              <a:prstGeom prst="chord">
                <a:avLst/>
              </a:prstGeom>
              <a:solidFill>
                <a:srgbClr val="6F7878"/>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226" name="Isosceles Triangle 225"/>
              <p:cNvSpPr/>
              <p:nvPr/>
            </p:nvSpPr>
            <p:spPr bwMode="gray">
              <a:xfrm>
                <a:off x="4106070" y="2158425"/>
                <a:ext cx="141095" cy="140245"/>
              </a:xfrm>
              <a:prstGeom prst="triangle">
                <a:avLst/>
              </a:prstGeom>
              <a:solidFill>
                <a:srgbClr val="979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82" name="Hexagon 181"/>
              <p:cNvSpPr/>
              <p:nvPr/>
            </p:nvSpPr>
            <p:spPr bwMode="gray">
              <a:xfrm>
                <a:off x="4106070" y="2375495"/>
                <a:ext cx="141095" cy="116824"/>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83" name="Left Brace 182"/>
              <p:cNvSpPr/>
              <p:nvPr/>
            </p:nvSpPr>
            <p:spPr bwMode="gray">
              <a:xfrm>
                <a:off x="3952539" y="234735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86" name="Diamond 185"/>
              <p:cNvSpPr/>
              <p:nvPr/>
            </p:nvSpPr>
            <p:spPr bwMode="gray">
              <a:xfrm>
                <a:off x="4106070" y="2569144"/>
                <a:ext cx="141095" cy="140244"/>
              </a:xfrm>
              <a:prstGeom prst="diamond">
                <a:avLst/>
              </a:prstGeom>
              <a:solidFill>
                <a:srgbClr val="3555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201" name="Trapezoid 200"/>
              <p:cNvSpPr/>
              <p:nvPr/>
            </p:nvSpPr>
            <p:spPr bwMode="gray">
              <a:xfrm>
                <a:off x="4106070" y="2774505"/>
                <a:ext cx="141095" cy="140245"/>
              </a:xfrm>
              <a:prstGeom prst="trapezoid">
                <a:avLst>
                  <a:gd name="adj" fmla="val 18056"/>
                </a:avLst>
              </a:prstGeom>
              <a:solidFill>
                <a:srgbClr val="002856"/>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5" name="Group 4"/>
              <p:cNvGrpSpPr/>
              <p:nvPr/>
            </p:nvGrpSpPr>
            <p:grpSpPr bwMode="gray">
              <a:xfrm>
                <a:off x="3399476" y="1931874"/>
                <a:ext cx="486057" cy="998533"/>
                <a:chOff x="3399476" y="1931874"/>
                <a:chExt cx="486057" cy="998533"/>
              </a:xfrm>
            </p:grpSpPr>
            <p:sp>
              <p:nvSpPr>
                <p:cNvPr id="249" name="Oval 248"/>
                <p:cNvSpPr/>
                <p:nvPr/>
              </p:nvSpPr>
              <p:spPr bwMode="gray">
                <a:xfrm>
                  <a:off x="3424939"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50" name="Straight Connector 249"/>
                <p:cNvCxnSpPr>
                  <a:stCxn id="249" idx="4"/>
                </p:cNvCxnSpPr>
                <p:nvPr/>
              </p:nvCxnSpPr>
              <p:spPr bwMode="gray">
                <a:xfrm flipH="1">
                  <a:off x="3458150" y="1999615"/>
                  <a:ext cx="0" cy="103737"/>
                </a:xfrm>
                <a:prstGeom prst="line">
                  <a:avLst/>
                </a:prstGeom>
                <a:noFill/>
                <a:ln w="25400" cap="flat" cmpd="sng" algn="ctr">
                  <a:solidFill>
                    <a:srgbClr val="6F7878"/>
                  </a:solidFill>
                  <a:prstDash val="solid"/>
                </a:ln>
                <a:effectLst/>
              </p:spPr>
            </p:cxnSp>
            <p:cxnSp>
              <p:nvCxnSpPr>
                <p:cNvPr id="251" name="Straight Connector 250"/>
                <p:cNvCxnSpPr/>
                <p:nvPr/>
              </p:nvCxnSpPr>
              <p:spPr bwMode="gray">
                <a:xfrm>
                  <a:off x="3399476" y="2051458"/>
                  <a:ext cx="117349" cy="0"/>
                </a:xfrm>
                <a:prstGeom prst="line">
                  <a:avLst/>
                </a:prstGeom>
                <a:noFill/>
                <a:ln w="25400" cap="flat" cmpd="sng" algn="ctr">
                  <a:solidFill>
                    <a:srgbClr val="6F7878"/>
                  </a:solidFill>
                  <a:prstDash val="solid"/>
                </a:ln>
                <a:effectLst/>
              </p:spPr>
            </p:cxnSp>
            <p:sp>
              <p:nvSpPr>
                <p:cNvPr id="246" name="Oval 245"/>
                <p:cNvSpPr/>
                <p:nvPr/>
              </p:nvSpPr>
              <p:spPr bwMode="gray">
                <a:xfrm>
                  <a:off x="3609293"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47" name="Straight Connector 246"/>
                <p:cNvCxnSpPr>
                  <a:stCxn id="246" idx="4"/>
                </p:cNvCxnSpPr>
                <p:nvPr/>
              </p:nvCxnSpPr>
              <p:spPr bwMode="gray">
                <a:xfrm flipH="1">
                  <a:off x="3642504" y="1999615"/>
                  <a:ext cx="0" cy="103737"/>
                </a:xfrm>
                <a:prstGeom prst="line">
                  <a:avLst/>
                </a:prstGeom>
                <a:noFill/>
                <a:ln w="25400" cap="flat" cmpd="sng" algn="ctr">
                  <a:solidFill>
                    <a:srgbClr val="6F7878"/>
                  </a:solidFill>
                  <a:prstDash val="solid"/>
                </a:ln>
                <a:effectLst/>
              </p:spPr>
            </p:cxnSp>
            <p:cxnSp>
              <p:nvCxnSpPr>
                <p:cNvPr id="248" name="Straight Connector 247"/>
                <p:cNvCxnSpPr/>
                <p:nvPr/>
              </p:nvCxnSpPr>
              <p:spPr bwMode="gray">
                <a:xfrm>
                  <a:off x="3583830" y="2051458"/>
                  <a:ext cx="117349" cy="0"/>
                </a:xfrm>
                <a:prstGeom prst="line">
                  <a:avLst/>
                </a:prstGeom>
                <a:noFill/>
                <a:ln w="25400" cap="flat" cmpd="sng" algn="ctr">
                  <a:solidFill>
                    <a:srgbClr val="6F7878"/>
                  </a:solidFill>
                  <a:prstDash val="solid"/>
                </a:ln>
                <a:effectLst/>
              </p:spPr>
            </p:cxnSp>
            <p:sp>
              <p:nvSpPr>
                <p:cNvPr id="243" name="Oval 242"/>
                <p:cNvSpPr/>
                <p:nvPr/>
              </p:nvSpPr>
              <p:spPr bwMode="gray">
                <a:xfrm>
                  <a:off x="3793647"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44" name="Straight Connector 243"/>
                <p:cNvCxnSpPr>
                  <a:stCxn id="243" idx="4"/>
                </p:cNvCxnSpPr>
                <p:nvPr/>
              </p:nvCxnSpPr>
              <p:spPr bwMode="gray">
                <a:xfrm flipH="1">
                  <a:off x="3826858" y="1999615"/>
                  <a:ext cx="0" cy="103737"/>
                </a:xfrm>
                <a:prstGeom prst="line">
                  <a:avLst/>
                </a:prstGeom>
                <a:noFill/>
                <a:ln w="25400" cap="flat" cmpd="sng" algn="ctr">
                  <a:solidFill>
                    <a:srgbClr val="6F7878"/>
                  </a:solidFill>
                  <a:prstDash val="solid"/>
                </a:ln>
                <a:effectLst/>
              </p:spPr>
            </p:cxnSp>
            <p:cxnSp>
              <p:nvCxnSpPr>
                <p:cNvPr id="245" name="Straight Connector 244"/>
                <p:cNvCxnSpPr/>
                <p:nvPr/>
              </p:nvCxnSpPr>
              <p:spPr bwMode="gray">
                <a:xfrm>
                  <a:off x="3768184" y="2051458"/>
                  <a:ext cx="117349" cy="0"/>
                </a:xfrm>
                <a:prstGeom prst="line">
                  <a:avLst/>
                </a:prstGeom>
                <a:noFill/>
                <a:ln w="25400" cap="flat" cmpd="sng" algn="ctr">
                  <a:solidFill>
                    <a:srgbClr val="6F7878"/>
                  </a:solidFill>
                  <a:prstDash val="solid"/>
                </a:ln>
                <a:effectLst/>
              </p:spPr>
            </p:cxnSp>
            <p:sp>
              <p:nvSpPr>
                <p:cNvPr id="236" name="Oval 235"/>
                <p:cNvSpPr/>
                <p:nvPr/>
              </p:nvSpPr>
              <p:spPr bwMode="gray">
                <a:xfrm>
                  <a:off x="3424939"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37" name="Straight Connector 236"/>
                <p:cNvCxnSpPr>
                  <a:stCxn id="236" idx="4"/>
                </p:cNvCxnSpPr>
                <p:nvPr/>
              </p:nvCxnSpPr>
              <p:spPr bwMode="gray">
                <a:xfrm flipH="1">
                  <a:off x="3458150" y="2205559"/>
                  <a:ext cx="0" cy="103737"/>
                </a:xfrm>
                <a:prstGeom prst="line">
                  <a:avLst/>
                </a:prstGeom>
                <a:noFill/>
                <a:ln w="25400" cap="flat" cmpd="sng" algn="ctr">
                  <a:solidFill>
                    <a:srgbClr val="6F7878"/>
                  </a:solidFill>
                  <a:prstDash val="solid"/>
                </a:ln>
                <a:effectLst/>
              </p:spPr>
            </p:cxnSp>
            <p:cxnSp>
              <p:nvCxnSpPr>
                <p:cNvPr id="238" name="Straight Connector 237"/>
                <p:cNvCxnSpPr/>
                <p:nvPr/>
              </p:nvCxnSpPr>
              <p:spPr bwMode="gray">
                <a:xfrm>
                  <a:off x="3399476" y="2257402"/>
                  <a:ext cx="117349" cy="0"/>
                </a:xfrm>
                <a:prstGeom prst="line">
                  <a:avLst/>
                </a:prstGeom>
                <a:noFill/>
                <a:ln w="25400" cap="flat" cmpd="sng" algn="ctr">
                  <a:solidFill>
                    <a:srgbClr val="6F7878"/>
                  </a:solidFill>
                  <a:prstDash val="solid"/>
                </a:ln>
                <a:effectLst/>
              </p:spPr>
            </p:cxnSp>
            <p:sp>
              <p:nvSpPr>
                <p:cNvPr id="233" name="Oval 232"/>
                <p:cNvSpPr/>
                <p:nvPr/>
              </p:nvSpPr>
              <p:spPr bwMode="gray">
                <a:xfrm>
                  <a:off x="3609293"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34" name="Straight Connector 233"/>
                <p:cNvCxnSpPr>
                  <a:stCxn id="233" idx="4"/>
                </p:cNvCxnSpPr>
                <p:nvPr/>
              </p:nvCxnSpPr>
              <p:spPr bwMode="gray">
                <a:xfrm flipH="1">
                  <a:off x="3642504" y="2205559"/>
                  <a:ext cx="0" cy="103737"/>
                </a:xfrm>
                <a:prstGeom prst="line">
                  <a:avLst/>
                </a:prstGeom>
                <a:noFill/>
                <a:ln w="25400" cap="flat" cmpd="sng" algn="ctr">
                  <a:solidFill>
                    <a:srgbClr val="6F7878"/>
                  </a:solidFill>
                  <a:prstDash val="solid"/>
                </a:ln>
                <a:effectLst/>
              </p:spPr>
            </p:cxnSp>
            <p:cxnSp>
              <p:nvCxnSpPr>
                <p:cNvPr id="235" name="Straight Connector 234"/>
                <p:cNvCxnSpPr/>
                <p:nvPr/>
              </p:nvCxnSpPr>
              <p:spPr bwMode="gray">
                <a:xfrm>
                  <a:off x="3583830" y="2257402"/>
                  <a:ext cx="117349" cy="0"/>
                </a:xfrm>
                <a:prstGeom prst="line">
                  <a:avLst/>
                </a:prstGeom>
                <a:noFill/>
                <a:ln w="25400" cap="flat" cmpd="sng" algn="ctr">
                  <a:solidFill>
                    <a:srgbClr val="6F7878"/>
                  </a:solidFill>
                  <a:prstDash val="solid"/>
                </a:ln>
                <a:effectLst/>
              </p:spPr>
            </p:cxnSp>
            <p:sp>
              <p:nvSpPr>
                <p:cNvPr id="230" name="Oval 229"/>
                <p:cNvSpPr/>
                <p:nvPr/>
              </p:nvSpPr>
              <p:spPr bwMode="gray">
                <a:xfrm>
                  <a:off x="3793647"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31" name="Straight Connector 230"/>
                <p:cNvCxnSpPr>
                  <a:stCxn id="230" idx="4"/>
                </p:cNvCxnSpPr>
                <p:nvPr/>
              </p:nvCxnSpPr>
              <p:spPr bwMode="gray">
                <a:xfrm flipH="1">
                  <a:off x="3826858" y="2205559"/>
                  <a:ext cx="0" cy="103737"/>
                </a:xfrm>
                <a:prstGeom prst="line">
                  <a:avLst/>
                </a:prstGeom>
                <a:noFill/>
                <a:ln w="25400" cap="flat" cmpd="sng" algn="ctr">
                  <a:solidFill>
                    <a:srgbClr val="6F7878"/>
                  </a:solidFill>
                  <a:prstDash val="solid"/>
                </a:ln>
                <a:effectLst/>
              </p:spPr>
            </p:cxnSp>
            <p:cxnSp>
              <p:nvCxnSpPr>
                <p:cNvPr id="232" name="Straight Connector 231"/>
                <p:cNvCxnSpPr/>
                <p:nvPr/>
              </p:nvCxnSpPr>
              <p:spPr bwMode="gray">
                <a:xfrm>
                  <a:off x="3768184" y="2257402"/>
                  <a:ext cx="117349" cy="0"/>
                </a:xfrm>
                <a:prstGeom prst="line">
                  <a:avLst/>
                </a:prstGeom>
                <a:noFill/>
                <a:ln w="25400" cap="flat" cmpd="sng" algn="ctr">
                  <a:solidFill>
                    <a:srgbClr val="6F7878"/>
                  </a:solidFill>
                  <a:prstDash val="solid"/>
                </a:ln>
                <a:effectLst/>
              </p:spPr>
            </p:cxnSp>
            <p:sp>
              <p:nvSpPr>
                <p:cNvPr id="223" name="Oval 222"/>
                <p:cNvSpPr/>
                <p:nvPr/>
              </p:nvSpPr>
              <p:spPr bwMode="gray">
                <a:xfrm>
                  <a:off x="3424939"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24" name="Straight Connector 223"/>
                <p:cNvCxnSpPr>
                  <a:stCxn id="223" idx="4"/>
                </p:cNvCxnSpPr>
                <p:nvPr/>
              </p:nvCxnSpPr>
              <p:spPr bwMode="gray">
                <a:xfrm flipH="1">
                  <a:off x="3458151" y="2413141"/>
                  <a:ext cx="0" cy="103737"/>
                </a:xfrm>
                <a:prstGeom prst="line">
                  <a:avLst/>
                </a:prstGeom>
                <a:noFill/>
                <a:ln w="25400" cap="flat" cmpd="sng" algn="ctr">
                  <a:solidFill>
                    <a:srgbClr val="6F7878"/>
                  </a:solidFill>
                  <a:prstDash val="solid"/>
                </a:ln>
                <a:effectLst/>
              </p:spPr>
            </p:cxnSp>
            <p:cxnSp>
              <p:nvCxnSpPr>
                <p:cNvPr id="225" name="Straight Connector 224"/>
                <p:cNvCxnSpPr/>
                <p:nvPr/>
              </p:nvCxnSpPr>
              <p:spPr bwMode="gray">
                <a:xfrm>
                  <a:off x="3399476" y="2464985"/>
                  <a:ext cx="117350" cy="0"/>
                </a:xfrm>
                <a:prstGeom prst="line">
                  <a:avLst/>
                </a:prstGeom>
                <a:noFill/>
                <a:ln w="25400" cap="flat" cmpd="sng" algn="ctr">
                  <a:solidFill>
                    <a:srgbClr val="6F7878"/>
                  </a:solidFill>
                  <a:prstDash val="solid"/>
                </a:ln>
                <a:effectLst/>
              </p:spPr>
            </p:cxnSp>
            <p:sp>
              <p:nvSpPr>
                <p:cNvPr id="220" name="Oval 219"/>
                <p:cNvSpPr/>
                <p:nvPr/>
              </p:nvSpPr>
              <p:spPr bwMode="gray">
                <a:xfrm>
                  <a:off x="3609293"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21" name="Straight Connector 220"/>
                <p:cNvCxnSpPr>
                  <a:stCxn id="220" idx="4"/>
                </p:cNvCxnSpPr>
                <p:nvPr/>
              </p:nvCxnSpPr>
              <p:spPr bwMode="gray">
                <a:xfrm flipH="1">
                  <a:off x="3642505" y="2413141"/>
                  <a:ext cx="0" cy="103737"/>
                </a:xfrm>
                <a:prstGeom prst="line">
                  <a:avLst/>
                </a:prstGeom>
                <a:noFill/>
                <a:ln w="25400" cap="flat" cmpd="sng" algn="ctr">
                  <a:solidFill>
                    <a:srgbClr val="6F7878"/>
                  </a:solidFill>
                  <a:prstDash val="solid"/>
                </a:ln>
                <a:effectLst/>
              </p:spPr>
            </p:cxnSp>
            <p:cxnSp>
              <p:nvCxnSpPr>
                <p:cNvPr id="222" name="Straight Connector 221"/>
                <p:cNvCxnSpPr/>
                <p:nvPr/>
              </p:nvCxnSpPr>
              <p:spPr bwMode="gray">
                <a:xfrm>
                  <a:off x="3583830" y="2464985"/>
                  <a:ext cx="117350" cy="0"/>
                </a:xfrm>
                <a:prstGeom prst="line">
                  <a:avLst/>
                </a:prstGeom>
                <a:noFill/>
                <a:ln w="25400" cap="flat" cmpd="sng" algn="ctr">
                  <a:solidFill>
                    <a:srgbClr val="6F7878"/>
                  </a:solidFill>
                  <a:prstDash val="solid"/>
                </a:ln>
                <a:effectLst/>
              </p:spPr>
            </p:cxnSp>
            <p:sp>
              <p:nvSpPr>
                <p:cNvPr id="217" name="Oval 216"/>
                <p:cNvSpPr/>
                <p:nvPr/>
              </p:nvSpPr>
              <p:spPr bwMode="gray">
                <a:xfrm>
                  <a:off x="3424939"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8" name="Straight Connector 217"/>
                <p:cNvCxnSpPr>
                  <a:stCxn id="217" idx="4"/>
                </p:cNvCxnSpPr>
                <p:nvPr/>
              </p:nvCxnSpPr>
              <p:spPr bwMode="gray">
                <a:xfrm flipH="1">
                  <a:off x="3458151" y="2619905"/>
                  <a:ext cx="0" cy="103737"/>
                </a:xfrm>
                <a:prstGeom prst="line">
                  <a:avLst/>
                </a:prstGeom>
                <a:noFill/>
                <a:ln w="25400" cap="flat" cmpd="sng" algn="ctr">
                  <a:solidFill>
                    <a:srgbClr val="6F7878"/>
                  </a:solidFill>
                  <a:prstDash val="solid"/>
                </a:ln>
                <a:effectLst/>
              </p:spPr>
            </p:cxnSp>
            <p:cxnSp>
              <p:nvCxnSpPr>
                <p:cNvPr id="219" name="Straight Connector 218"/>
                <p:cNvCxnSpPr/>
                <p:nvPr/>
              </p:nvCxnSpPr>
              <p:spPr bwMode="gray">
                <a:xfrm>
                  <a:off x="3399476" y="2671749"/>
                  <a:ext cx="117350" cy="0"/>
                </a:xfrm>
                <a:prstGeom prst="line">
                  <a:avLst/>
                </a:prstGeom>
                <a:noFill/>
                <a:ln w="25400" cap="flat" cmpd="sng" algn="ctr">
                  <a:solidFill>
                    <a:srgbClr val="6F7878"/>
                  </a:solidFill>
                  <a:prstDash val="solid"/>
                </a:ln>
                <a:effectLst/>
              </p:spPr>
            </p:cxnSp>
            <p:sp>
              <p:nvSpPr>
                <p:cNvPr id="214" name="Oval 213"/>
                <p:cNvSpPr/>
                <p:nvPr/>
              </p:nvSpPr>
              <p:spPr bwMode="gray">
                <a:xfrm>
                  <a:off x="3609293"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5" name="Straight Connector 214"/>
                <p:cNvCxnSpPr>
                  <a:stCxn id="214" idx="4"/>
                </p:cNvCxnSpPr>
                <p:nvPr/>
              </p:nvCxnSpPr>
              <p:spPr bwMode="gray">
                <a:xfrm flipH="1">
                  <a:off x="3642505" y="2619905"/>
                  <a:ext cx="0" cy="103737"/>
                </a:xfrm>
                <a:prstGeom prst="line">
                  <a:avLst/>
                </a:prstGeom>
                <a:noFill/>
                <a:ln w="25400" cap="flat" cmpd="sng" algn="ctr">
                  <a:solidFill>
                    <a:srgbClr val="6F7878"/>
                  </a:solidFill>
                  <a:prstDash val="solid"/>
                </a:ln>
                <a:effectLst/>
              </p:spPr>
            </p:cxnSp>
            <p:cxnSp>
              <p:nvCxnSpPr>
                <p:cNvPr id="216" name="Straight Connector 215"/>
                <p:cNvCxnSpPr/>
                <p:nvPr/>
              </p:nvCxnSpPr>
              <p:spPr bwMode="gray">
                <a:xfrm>
                  <a:off x="3583830" y="2671749"/>
                  <a:ext cx="117350" cy="0"/>
                </a:xfrm>
                <a:prstGeom prst="line">
                  <a:avLst/>
                </a:prstGeom>
                <a:noFill/>
                <a:ln w="25400" cap="flat" cmpd="sng" algn="ctr">
                  <a:solidFill>
                    <a:srgbClr val="6F7878"/>
                  </a:solidFill>
                  <a:prstDash val="solid"/>
                </a:ln>
                <a:effectLst/>
              </p:spPr>
            </p:cxnSp>
            <p:sp>
              <p:nvSpPr>
                <p:cNvPr id="211" name="Oval 210"/>
                <p:cNvSpPr/>
                <p:nvPr/>
              </p:nvSpPr>
              <p:spPr bwMode="gray">
                <a:xfrm>
                  <a:off x="3424939"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2" name="Straight Connector 211"/>
                <p:cNvCxnSpPr>
                  <a:stCxn id="211" idx="4"/>
                </p:cNvCxnSpPr>
                <p:nvPr/>
              </p:nvCxnSpPr>
              <p:spPr bwMode="gray">
                <a:xfrm flipH="1">
                  <a:off x="3458150" y="2826670"/>
                  <a:ext cx="0" cy="103737"/>
                </a:xfrm>
                <a:prstGeom prst="line">
                  <a:avLst/>
                </a:prstGeom>
                <a:noFill/>
                <a:ln w="25400" cap="flat" cmpd="sng" algn="ctr">
                  <a:solidFill>
                    <a:srgbClr val="6F7878"/>
                  </a:solidFill>
                  <a:prstDash val="solid"/>
                </a:ln>
                <a:effectLst/>
              </p:spPr>
            </p:cxnSp>
            <p:cxnSp>
              <p:nvCxnSpPr>
                <p:cNvPr id="213" name="Straight Connector 212"/>
                <p:cNvCxnSpPr/>
                <p:nvPr/>
              </p:nvCxnSpPr>
              <p:spPr bwMode="gray">
                <a:xfrm>
                  <a:off x="3399476" y="2878513"/>
                  <a:ext cx="117349" cy="0"/>
                </a:xfrm>
                <a:prstGeom prst="line">
                  <a:avLst/>
                </a:prstGeom>
                <a:noFill/>
                <a:ln w="25400" cap="flat" cmpd="sng" algn="ctr">
                  <a:solidFill>
                    <a:srgbClr val="6F7878"/>
                  </a:solidFill>
                  <a:prstDash val="solid"/>
                </a:ln>
                <a:effectLst/>
              </p:spPr>
            </p:cxnSp>
            <p:sp>
              <p:nvSpPr>
                <p:cNvPr id="208" name="Oval 207"/>
                <p:cNvSpPr/>
                <p:nvPr/>
              </p:nvSpPr>
              <p:spPr bwMode="gray">
                <a:xfrm>
                  <a:off x="3609293"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09" name="Straight Connector 208"/>
                <p:cNvCxnSpPr>
                  <a:stCxn id="208" idx="4"/>
                </p:cNvCxnSpPr>
                <p:nvPr/>
              </p:nvCxnSpPr>
              <p:spPr bwMode="gray">
                <a:xfrm flipH="1">
                  <a:off x="3642504" y="2826670"/>
                  <a:ext cx="0" cy="103737"/>
                </a:xfrm>
                <a:prstGeom prst="line">
                  <a:avLst/>
                </a:prstGeom>
                <a:noFill/>
                <a:ln w="25400" cap="flat" cmpd="sng" algn="ctr">
                  <a:solidFill>
                    <a:srgbClr val="6F7878"/>
                  </a:solidFill>
                  <a:prstDash val="solid"/>
                </a:ln>
                <a:effectLst/>
              </p:spPr>
            </p:cxnSp>
            <p:cxnSp>
              <p:nvCxnSpPr>
                <p:cNvPr id="210" name="Straight Connector 209"/>
                <p:cNvCxnSpPr/>
                <p:nvPr/>
              </p:nvCxnSpPr>
              <p:spPr bwMode="gray">
                <a:xfrm>
                  <a:off x="3583830" y="2878513"/>
                  <a:ext cx="117349" cy="0"/>
                </a:xfrm>
                <a:prstGeom prst="line">
                  <a:avLst/>
                </a:prstGeom>
                <a:noFill/>
                <a:ln w="25400" cap="flat" cmpd="sng" algn="ctr">
                  <a:solidFill>
                    <a:srgbClr val="6F7878"/>
                  </a:solidFill>
                  <a:prstDash val="solid"/>
                </a:ln>
                <a:effectLst/>
              </p:spPr>
            </p:cxnSp>
            <p:sp>
              <p:nvSpPr>
                <p:cNvPr id="205" name="Oval 204"/>
                <p:cNvSpPr/>
                <p:nvPr/>
              </p:nvSpPr>
              <p:spPr bwMode="gray">
                <a:xfrm>
                  <a:off x="3793647"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06" name="Straight Connector 205"/>
                <p:cNvCxnSpPr>
                  <a:stCxn id="205" idx="4"/>
                </p:cNvCxnSpPr>
                <p:nvPr/>
              </p:nvCxnSpPr>
              <p:spPr bwMode="gray">
                <a:xfrm flipH="1">
                  <a:off x="3826858" y="2826670"/>
                  <a:ext cx="0" cy="103737"/>
                </a:xfrm>
                <a:prstGeom prst="line">
                  <a:avLst/>
                </a:prstGeom>
                <a:noFill/>
                <a:ln w="25400" cap="flat" cmpd="sng" algn="ctr">
                  <a:solidFill>
                    <a:srgbClr val="6F7878"/>
                  </a:solidFill>
                  <a:prstDash val="solid"/>
                </a:ln>
                <a:effectLst/>
              </p:spPr>
            </p:cxnSp>
            <p:cxnSp>
              <p:nvCxnSpPr>
                <p:cNvPr id="207" name="Straight Connector 206"/>
                <p:cNvCxnSpPr/>
                <p:nvPr/>
              </p:nvCxnSpPr>
              <p:spPr bwMode="gray">
                <a:xfrm>
                  <a:off x="3768184" y="2878513"/>
                  <a:ext cx="117349" cy="0"/>
                </a:xfrm>
                <a:prstGeom prst="line">
                  <a:avLst/>
                </a:prstGeom>
                <a:noFill/>
                <a:ln w="25400" cap="flat" cmpd="sng" algn="ctr">
                  <a:solidFill>
                    <a:srgbClr val="6F7878"/>
                  </a:solidFill>
                  <a:prstDash val="solid"/>
                </a:ln>
                <a:effectLst/>
              </p:spPr>
            </p:cxnSp>
          </p:grpSp>
          <p:sp>
            <p:nvSpPr>
              <p:cNvPr id="190" name="Diamond 189"/>
              <p:cNvSpPr/>
              <p:nvPr/>
            </p:nvSpPr>
            <p:spPr bwMode="gray">
              <a:xfrm>
                <a:off x="6942018" y="2534804"/>
                <a:ext cx="141095" cy="140244"/>
              </a:xfrm>
              <a:prstGeom prst="diamond">
                <a:avLst/>
              </a:prstGeom>
              <a:solidFill>
                <a:srgbClr val="355578"/>
              </a:solidFill>
              <a:ln w="19050" cap="flat" cmpd="sng" algn="ctr">
                <a:solidFill>
                  <a:srgbClr val="FF540A"/>
                </a:solidFill>
                <a:prstDash val="solid"/>
                <a:miter lim="800000"/>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191" name="Group 190"/>
              <p:cNvGrpSpPr/>
              <p:nvPr/>
            </p:nvGrpSpPr>
            <p:grpSpPr bwMode="gray">
              <a:xfrm>
                <a:off x="4703872" y="2023188"/>
                <a:ext cx="443649" cy="821439"/>
                <a:chOff x="4659324" y="1835741"/>
                <a:chExt cx="457846" cy="847725"/>
              </a:xfrm>
            </p:grpSpPr>
            <p:cxnSp>
              <p:nvCxnSpPr>
                <p:cNvPr id="196" name="Straight Arrow Connector 195"/>
                <p:cNvCxnSpPr/>
                <p:nvPr/>
              </p:nvCxnSpPr>
              <p:spPr bwMode="gray">
                <a:xfrm>
                  <a:off x="4659324" y="2471534"/>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7" name="Straight Arrow Connector 196"/>
                <p:cNvCxnSpPr/>
                <p:nvPr/>
              </p:nvCxnSpPr>
              <p:spPr bwMode="gray">
                <a:xfrm>
                  <a:off x="4659324" y="225674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8" name="Straight Arrow Connector 197"/>
                <p:cNvCxnSpPr/>
                <p:nvPr/>
              </p:nvCxnSpPr>
              <p:spPr bwMode="gray">
                <a:xfrm>
                  <a:off x="4659324" y="1835741"/>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9" name="Straight Arrow Connector 198"/>
                <p:cNvCxnSpPr/>
                <p:nvPr/>
              </p:nvCxnSpPr>
              <p:spPr bwMode="gray">
                <a:xfrm>
                  <a:off x="4659324" y="268346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200" name="Straight Arrow Connector 199"/>
                <p:cNvCxnSpPr/>
                <p:nvPr/>
              </p:nvCxnSpPr>
              <p:spPr bwMode="gray">
                <a:xfrm>
                  <a:off x="4659324" y="2047672"/>
                  <a:ext cx="457846" cy="0"/>
                </a:xfrm>
                <a:prstGeom prst="straightConnector1">
                  <a:avLst/>
                </a:prstGeom>
                <a:noFill/>
                <a:ln w="9525" cap="flat" cmpd="sng" algn="ctr">
                  <a:solidFill>
                    <a:srgbClr val="000000"/>
                  </a:solidFill>
                  <a:prstDash val="solid"/>
                  <a:headEnd type="none" w="med" len="med"/>
                  <a:tailEnd type="triangle" w="med" len="med"/>
                </a:ln>
                <a:effectLst/>
              </p:spPr>
            </p:cxnSp>
          </p:grpSp>
          <p:sp>
            <p:nvSpPr>
              <p:cNvPr id="192" name="Left Brace 191"/>
              <p:cNvSpPr/>
              <p:nvPr/>
            </p:nvSpPr>
            <p:spPr bwMode="gray">
              <a:xfrm>
                <a:off x="3952539" y="214199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93" name="Left Brace 192"/>
              <p:cNvSpPr/>
              <p:nvPr/>
            </p:nvSpPr>
            <p:spPr bwMode="gray">
              <a:xfrm>
                <a:off x="3952539" y="193663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94" name="Left Brace 193"/>
              <p:cNvSpPr/>
              <p:nvPr/>
            </p:nvSpPr>
            <p:spPr bwMode="gray">
              <a:xfrm>
                <a:off x="3952539" y="2552709"/>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95" name="Left Brace 194"/>
              <p:cNvSpPr/>
              <p:nvPr/>
            </p:nvSpPr>
            <p:spPr bwMode="gray">
              <a:xfrm>
                <a:off x="3952539" y="275807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252" name="Freeform: Shape 181">
                <a:extLst>
                  <a:ext uri="{FF2B5EF4-FFF2-40B4-BE49-F238E27FC236}">
                    <a16:creationId xmlns="" xmlns:a16="http://schemas.microsoft.com/office/drawing/2014/main" id="{FEA8920F-F0DE-4E10-8784-3A351E3B8A41}"/>
                  </a:ext>
                </a:extLst>
              </p:cNvPr>
              <p:cNvSpPr/>
              <p:nvPr/>
            </p:nvSpPr>
            <p:spPr bwMode="gray">
              <a:xfrm>
                <a:off x="5609539"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253" name="Freeform: Shape 181">
                <a:extLst>
                  <a:ext uri="{FF2B5EF4-FFF2-40B4-BE49-F238E27FC236}">
                    <a16:creationId xmlns="" xmlns:a16="http://schemas.microsoft.com/office/drawing/2014/main" id="{FEA8920F-F0DE-4E10-8784-3A351E3B8A41}"/>
                  </a:ext>
                </a:extLst>
              </p:cNvPr>
              <p:cNvSpPr/>
              <p:nvPr/>
            </p:nvSpPr>
            <p:spPr bwMode="gray">
              <a:xfrm>
                <a:off x="8419594"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9" name="Group 8"/>
              <p:cNvGrpSpPr/>
              <p:nvPr/>
            </p:nvGrpSpPr>
            <p:grpSpPr bwMode="gray">
              <a:xfrm>
                <a:off x="8218056" y="2351696"/>
                <a:ext cx="264881" cy="255011"/>
                <a:chOff x="8218056" y="2351696"/>
                <a:chExt cx="264881" cy="255011"/>
              </a:xfrm>
            </p:grpSpPr>
            <p:sp>
              <p:nvSpPr>
                <p:cNvPr id="254" name="Oval 253"/>
                <p:cNvSpPr/>
                <p:nvPr/>
              </p:nvSpPr>
              <p:spPr bwMode="gray">
                <a:xfrm>
                  <a:off x="8218056" y="2351696"/>
                  <a:ext cx="264881" cy="255011"/>
                </a:xfrm>
                <a:prstGeom prst="ellipse">
                  <a:avLst/>
                </a:prstGeom>
                <a:solidFill>
                  <a:srgbClr val="D3D3D3"/>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p>
                  <a:pPr algn="ctr" defTabSz="685800" eaLnBrk="0" fontAlgn="base" hangingPunct="0">
                    <a:spcBef>
                      <a:spcPct val="50000"/>
                    </a:spcBef>
                    <a:spcAft>
                      <a:spcPct val="0"/>
                    </a:spcAft>
                  </a:pPr>
                  <a:endParaRPr lang="en-US" sz="1200" dirty="0">
                    <a:solidFill>
                      <a:srgbClr val="FFFFFF"/>
                    </a:solidFill>
                  </a:endParaRPr>
                </a:p>
              </p:txBody>
            </p:sp>
            <p:sp>
              <p:nvSpPr>
                <p:cNvPr id="256" name="Freeform 6"/>
                <p:cNvSpPr>
                  <a:spLocks noChangeAspect="1" noEditPoints="1"/>
                </p:cNvSpPr>
                <p:nvPr/>
              </p:nvSpPr>
              <p:spPr bwMode="gray">
                <a:xfrm>
                  <a:off x="8281916" y="2410621"/>
                  <a:ext cx="137160" cy="137160"/>
                </a:xfrm>
                <a:custGeom>
                  <a:avLst/>
                  <a:gdLst>
                    <a:gd name="T0" fmla="*/ 256 w 498"/>
                    <a:gd name="T1" fmla="*/ 77 h 385"/>
                    <a:gd name="T2" fmla="*/ 180 w 498"/>
                    <a:gd name="T3" fmla="*/ 0 h 385"/>
                    <a:gd name="T4" fmla="*/ 0 w 498"/>
                    <a:gd name="T5" fmla="*/ 0 h 385"/>
                    <a:gd name="T6" fmla="*/ 0 w 498"/>
                    <a:gd name="T7" fmla="*/ 385 h 385"/>
                    <a:gd name="T8" fmla="*/ 498 w 498"/>
                    <a:gd name="T9" fmla="*/ 385 h 385"/>
                    <a:gd name="T10" fmla="*/ 498 w 498"/>
                    <a:gd name="T11" fmla="*/ 77 h 385"/>
                    <a:gd name="T12" fmla="*/ 256 w 498"/>
                    <a:gd name="T13" fmla="*/ 77 h 385"/>
                    <a:gd name="T14" fmla="*/ 38 w 498"/>
                    <a:gd name="T15" fmla="*/ 38 h 385"/>
                    <a:gd name="T16" fmla="*/ 165 w 498"/>
                    <a:gd name="T17" fmla="*/ 38 h 385"/>
                    <a:gd name="T18" fmla="*/ 204 w 498"/>
                    <a:gd name="T19" fmla="*/ 77 h 385"/>
                    <a:gd name="T20" fmla="*/ 38 w 498"/>
                    <a:gd name="T21" fmla="*/ 77 h 385"/>
                    <a:gd name="T22" fmla="*/ 38 w 498"/>
                    <a:gd name="T23" fmla="*/ 38 h 385"/>
                    <a:gd name="T24" fmla="*/ 460 w 498"/>
                    <a:gd name="T25" fmla="*/ 346 h 385"/>
                    <a:gd name="T26" fmla="*/ 38 w 498"/>
                    <a:gd name="T27" fmla="*/ 346 h 385"/>
                    <a:gd name="T28" fmla="*/ 38 w 498"/>
                    <a:gd name="T29" fmla="*/ 115 h 385"/>
                    <a:gd name="T30" fmla="*/ 460 w 498"/>
                    <a:gd name="T31" fmla="*/ 115 h 385"/>
                    <a:gd name="T32" fmla="*/ 460 w 498"/>
                    <a:gd name="T33" fmla="*/ 3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8" h="385">
                      <a:moveTo>
                        <a:pt x="256" y="77"/>
                      </a:moveTo>
                      <a:lnTo>
                        <a:pt x="180" y="0"/>
                      </a:lnTo>
                      <a:lnTo>
                        <a:pt x="0" y="0"/>
                      </a:lnTo>
                      <a:lnTo>
                        <a:pt x="0" y="385"/>
                      </a:lnTo>
                      <a:lnTo>
                        <a:pt x="498" y="385"/>
                      </a:lnTo>
                      <a:lnTo>
                        <a:pt x="498" y="77"/>
                      </a:lnTo>
                      <a:lnTo>
                        <a:pt x="256" y="77"/>
                      </a:lnTo>
                      <a:close/>
                      <a:moveTo>
                        <a:pt x="38" y="38"/>
                      </a:moveTo>
                      <a:lnTo>
                        <a:pt x="165" y="38"/>
                      </a:lnTo>
                      <a:lnTo>
                        <a:pt x="204" y="77"/>
                      </a:lnTo>
                      <a:lnTo>
                        <a:pt x="38" y="77"/>
                      </a:lnTo>
                      <a:lnTo>
                        <a:pt x="38" y="38"/>
                      </a:lnTo>
                      <a:close/>
                      <a:moveTo>
                        <a:pt x="460" y="346"/>
                      </a:moveTo>
                      <a:lnTo>
                        <a:pt x="38" y="346"/>
                      </a:lnTo>
                      <a:lnTo>
                        <a:pt x="38" y="115"/>
                      </a:lnTo>
                      <a:lnTo>
                        <a:pt x="460" y="115"/>
                      </a:lnTo>
                      <a:lnTo>
                        <a:pt x="460" y="346"/>
                      </a:lnTo>
                      <a:close/>
                    </a:path>
                  </a:pathLst>
                </a:custGeom>
                <a:solidFill>
                  <a:srgbClr val="002856"/>
                </a:solidFill>
                <a:ln w="6350">
                  <a:solidFill>
                    <a:srgbClr val="002856"/>
                  </a:solid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grpSp>
    </p:spTree>
    <p:extLst>
      <p:ext uri="{BB962C8B-B14F-4D97-AF65-F5344CB8AC3E}">
        <p14:creationId xmlns:p14="http://schemas.microsoft.com/office/powerpoint/2010/main" val="7666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7</a:t>
            </a:r>
            <a:endParaRPr lang="en-US" sz="2800" dirty="0">
              <a:solidFill>
                <a:srgbClr val="FF0000"/>
              </a:solidFill>
            </a:endParaRPr>
          </a:p>
        </p:txBody>
      </p:sp>
      <p:grpSp>
        <p:nvGrpSpPr>
          <p:cNvPr id="8" name="Group 7"/>
          <p:cNvGrpSpPr/>
          <p:nvPr/>
        </p:nvGrpSpPr>
        <p:grpSpPr bwMode="gray">
          <a:xfrm>
            <a:off x="3145917" y="1161418"/>
            <a:ext cx="5897880" cy="2118113"/>
            <a:chOff x="3145917" y="1161418"/>
            <a:chExt cx="5897880" cy="2118113"/>
          </a:xfrm>
        </p:grpSpPr>
        <p:grpSp>
          <p:nvGrpSpPr>
            <p:cNvPr id="81" name="Group 80"/>
            <p:cNvGrpSpPr/>
            <p:nvPr/>
          </p:nvGrpSpPr>
          <p:grpSpPr bwMode="gray">
            <a:xfrm>
              <a:off x="3145917" y="1161418"/>
              <a:ext cx="5897880" cy="2118113"/>
              <a:chOff x="3146298" y="1161418"/>
              <a:chExt cx="5897880" cy="2118113"/>
            </a:xfrm>
          </p:grpSpPr>
          <p:grpSp>
            <p:nvGrpSpPr>
              <p:cNvPr id="156" name="Group 155"/>
              <p:cNvGrpSpPr/>
              <p:nvPr/>
            </p:nvGrpSpPr>
            <p:grpSpPr bwMode="gray">
              <a:xfrm>
                <a:off x="3146298" y="1161419"/>
                <a:ext cx="5897880" cy="2118112"/>
                <a:chOff x="3147060" y="1248505"/>
                <a:chExt cx="5897880" cy="2118112"/>
              </a:xfrm>
            </p:grpSpPr>
            <p:sp>
              <p:nvSpPr>
                <p:cNvPr id="158" name="Rectangle 157"/>
                <p:cNvSpPr/>
                <p:nvPr/>
              </p:nvSpPr>
              <p:spPr bwMode="gray">
                <a:xfrm>
                  <a:off x="3147060" y="1248505"/>
                  <a:ext cx="5897880" cy="2118112"/>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159" name="TextBox 158"/>
                <p:cNvSpPr txBox="1"/>
                <p:nvPr/>
              </p:nvSpPr>
              <p:spPr bwMode="gray">
                <a:xfrm>
                  <a:off x="3147060" y="3058839"/>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157" name="TextBox 156"/>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err="1" smtClean="0">
                    <a:solidFill>
                      <a:sysClr val="windowText" lastClr="000000"/>
                    </a:solidFill>
                    <a:ea typeface="Arial Unicode MS"/>
                    <a:cs typeface="Arial" panose="020B0604020202020204" pitchFamily="34" charset="0"/>
                  </a:rPr>
                  <a:t>Microservices</a:t>
                </a:r>
                <a:r>
                  <a:rPr lang="en-US" sz="1400" b="1" kern="0" dirty="0" smtClean="0">
                    <a:solidFill>
                      <a:sysClr val="windowText" lastClr="000000"/>
                    </a:solidFill>
                    <a:ea typeface="Arial Unicode MS"/>
                    <a:cs typeface="Arial" panose="020B0604020202020204" pitchFamily="34" charset="0"/>
                  </a:rPr>
                  <a:t> </a:t>
                </a:r>
                <a:r>
                  <a:rPr lang="en-US" sz="1400" b="1" kern="0" dirty="0">
                    <a:solidFill>
                      <a:sysClr val="windowText" lastClr="000000"/>
                    </a:solidFill>
                    <a:ea typeface="Arial Unicode MS"/>
                    <a:cs typeface="Arial" panose="020B0604020202020204" pitchFamily="34" charset="0"/>
                  </a:rPr>
                  <a:t>Architecture</a:t>
                </a:r>
                <a:endParaRPr lang="en-US" sz="1200" dirty="0">
                  <a:solidFill>
                    <a:srgbClr val="000000"/>
                  </a:solidFill>
                </a:endParaRPr>
              </a:p>
            </p:txBody>
          </p:sp>
        </p:grpSp>
        <p:grpSp>
          <p:nvGrpSpPr>
            <p:cNvPr id="4" name="Group 3"/>
            <p:cNvGrpSpPr/>
            <p:nvPr/>
          </p:nvGrpSpPr>
          <p:grpSpPr bwMode="gray">
            <a:xfrm>
              <a:off x="3238500" y="1616330"/>
              <a:ext cx="5705343" cy="1314854"/>
              <a:chOff x="3238500" y="1616330"/>
              <a:chExt cx="5705343" cy="1314854"/>
            </a:xfrm>
          </p:grpSpPr>
          <p:sp>
            <p:nvSpPr>
              <p:cNvPr id="85" name="TextBox 84"/>
              <p:cNvSpPr txBox="1"/>
              <p:nvPr/>
            </p:nvSpPr>
            <p:spPr bwMode="gray">
              <a:xfrm>
                <a:off x="3238500" y="1616330"/>
                <a:ext cx="136337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Functional Behavior</a:t>
                </a:r>
              </a:p>
            </p:txBody>
          </p:sp>
          <p:sp>
            <p:nvSpPr>
              <p:cNvPr id="86" name="TextBox 85"/>
              <p:cNvSpPr txBox="1"/>
              <p:nvPr/>
            </p:nvSpPr>
            <p:spPr bwMode="gray">
              <a:xfrm>
                <a:off x="5282952" y="1616330"/>
                <a:ext cx="96749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Build and Test</a:t>
                </a:r>
              </a:p>
            </p:txBody>
          </p:sp>
          <p:sp>
            <p:nvSpPr>
              <p:cNvPr id="88" name="TextBox 87"/>
              <p:cNvSpPr txBox="1"/>
              <p:nvPr/>
            </p:nvSpPr>
            <p:spPr bwMode="gray">
              <a:xfrm>
                <a:off x="6855787" y="1616330"/>
                <a:ext cx="681277" cy="3323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pPr>
                <a:r>
                  <a:rPr lang="en-US" sz="1200" kern="0" dirty="0">
                    <a:solidFill>
                      <a:srgbClr val="000000"/>
                    </a:solidFill>
                    <a:ea typeface="Arial Unicode MS" pitchFamily="34" charset="-128"/>
                    <a:cs typeface="Arial Unicode MS" pitchFamily="34" charset="-128"/>
                  </a:rPr>
                  <a:t>Packaged</a:t>
                </a:r>
                <a:br>
                  <a:rPr lang="en-US" sz="1200" kern="0" dirty="0">
                    <a:solidFill>
                      <a:srgbClr val="000000"/>
                    </a:solidFill>
                    <a:ea typeface="Arial Unicode MS" pitchFamily="34" charset="-128"/>
                    <a:cs typeface="Arial Unicode MS" pitchFamily="34" charset="-128"/>
                  </a:rPr>
                </a:br>
                <a:r>
                  <a:rPr lang="en-US" sz="1200" kern="0" dirty="0">
                    <a:solidFill>
                      <a:srgbClr val="000000"/>
                    </a:solidFill>
                    <a:ea typeface="Arial Unicode MS" pitchFamily="34" charset="-128"/>
                    <a:cs typeface="Arial Unicode MS" pitchFamily="34" charset="-128"/>
                  </a:rPr>
                  <a:t>Services</a:t>
                </a:r>
                <a:endParaRPr lang="en-US" sz="1200" kern="0" dirty="0" smtClean="0">
                  <a:solidFill>
                    <a:srgbClr val="000000"/>
                  </a:solidFill>
                  <a:ea typeface="Arial Unicode MS" pitchFamily="34" charset="-128"/>
                  <a:cs typeface="Arial Unicode MS" pitchFamily="34" charset="-128"/>
                </a:endParaRPr>
              </a:p>
            </p:txBody>
          </p:sp>
          <p:sp>
            <p:nvSpPr>
              <p:cNvPr id="93" name="Rectangle 92"/>
              <p:cNvSpPr/>
              <p:nvPr/>
            </p:nvSpPr>
            <p:spPr bwMode="gray">
              <a:xfrm>
                <a:off x="8209668" y="1616330"/>
                <a:ext cx="734175" cy="166199"/>
              </a:xfrm>
              <a:prstGeom prst="rect">
                <a:avLst/>
              </a:prstGeom>
            </p:spPr>
            <p:txBody>
              <a:bodyPr wrap="none" lIns="0" tIns="0" rIns="0" bIns="0">
                <a:spAutoFit/>
              </a:bodyPr>
              <a:lstStyle/>
              <a:p>
                <a:pPr algn="ctr" eaLnBrk="0" fontAlgn="base" hangingPunct="0">
                  <a:lnSpc>
                    <a:spcPct val="90000"/>
                  </a:lnSpc>
                  <a:spcBef>
                    <a:spcPct val="30000"/>
                  </a:spcBef>
                  <a:spcAft>
                    <a:spcPct val="10000"/>
                  </a:spcAft>
                </a:pPr>
                <a:r>
                  <a:rPr lang="en-US" sz="1200" kern="0" dirty="0">
                    <a:solidFill>
                      <a:srgbClr val="000000"/>
                    </a:solidFill>
                    <a:ea typeface="Arial Unicode MS" pitchFamily="34" charset="-128"/>
                    <a:cs typeface="Arial Unicode MS" pitchFamily="34" charset="-128"/>
                  </a:rPr>
                  <a:t>IaaS/PaaS</a:t>
                </a:r>
                <a:endParaRPr lang="en-US" sz="1200" kern="0" dirty="0" smtClean="0">
                  <a:solidFill>
                    <a:srgbClr val="000000"/>
                  </a:solidFill>
                  <a:ea typeface="Arial Unicode MS" pitchFamily="34" charset="-128"/>
                  <a:cs typeface="Arial Unicode MS" pitchFamily="34" charset="-128"/>
                </a:endParaRPr>
              </a:p>
            </p:txBody>
          </p:sp>
          <p:sp>
            <p:nvSpPr>
              <p:cNvPr id="94" name="Chord 93"/>
              <p:cNvSpPr/>
              <p:nvPr/>
            </p:nvSpPr>
            <p:spPr bwMode="gray">
              <a:xfrm>
                <a:off x="4106070" y="1953066"/>
                <a:ext cx="141095" cy="140245"/>
              </a:xfrm>
              <a:prstGeom prst="chord">
                <a:avLst/>
              </a:prstGeom>
              <a:solidFill>
                <a:srgbClr val="6F7878"/>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95" name="Isosceles Triangle 94"/>
              <p:cNvSpPr/>
              <p:nvPr/>
            </p:nvSpPr>
            <p:spPr bwMode="gray">
              <a:xfrm>
                <a:off x="4106070" y="2158425"/>
                <a:ext cx="141095" cy="140245"/>
              </a:xfrm>
              <a:prstGeom prst="triangle">
                <a:avLst/>
              </a:prstGeom>
              <a:solidFill>
                <a:srgbClr val="979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96" name="Hexagon 95"/>
              <p:cNvSpPr/>
              <p:nvPr/>
            </p:nvSpPr>
            <p:spPr bwMode="gray">
              <a:xfrm>
                <a:off x="4106070" y="2375495"/>
                <a:ext cx="141095" cy="116824"/>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97" name="Left Brace 96"/>
              <p:cNvSpPr/>
              <p:nvPr/>
            </p:nvSpPr>
            <p:spPr bwMode="gray">
              <a:xfrm>
                <a:off x="3952539" y="234735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98" name="Diamond 97"/>
              <p:cNvSpPr/>
              <p:nvPr/>
            </p:nvSpPr>
            <p:spPr bwMode="gray">
              <a:xfrm>
                <a:off x="4106070" y="2569144"/>
                <a:ext cx="141095" cy="140244"/>
              </a:xfrm>
              <a:prstGeom prst="diamond">
                <a:avLst/>
              </a:prstGeom>
              <a:solidFill>
                <a:srgbClr val="3555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99" name="Trapezoid 98"/>
              <p:cNvSpPr/>
              <p:nvPr/>
            </p:nvSpPr>
            <p:spPr bwMode="gray">
              <a:xfrm>
                <a:off x="4106070" y="2774505"/>
                <a:ext cx="141095" cy="140245"/>
              </a:xfrm>
              <a:prstGeom prst="trapezoid">
                <a:avLst>
                  <a:gd name="adj" fmla="val 18056"/>
                </a:avLst>
              </a:prstGeom>
              <a:solidFill>
                <a:srgbClr val="002856"/>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100" name="Group 99"/>
              <p:cNvGrpSpPr/>
              <p:nvPr/>
            </p:nvGrpSpPr>
            <p:grpSpPr bwMode="gray">
              <a:xfrm>
                <a:off x="3399476" y="1931874"/>
                <a:ext cx="486057" cy="998533"/>
                <a:chOff x="3399476" y="1931874"/>
                <a:chExt cx="486057" cy="998533"/>
              </a:xfrm>
            </p:grpSpPr>
            <p:sp>
              <p:nvSpPr>
                <p:cNvPr id="117" name="Oval 116"/>
                <p:cNvSpPr/>
                <p:nvPr/>
              </p:nvSpPr>
              <p:spPr bwMode="gray">
                <a:xfrm>
                  <a:off x="3424939"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18" name="Straight Connector 117"/>
                <p:cNvCxnSpPr>
                  <a:stCxn id="117" idx="4"/>
                </p:cNvCxnSpPr>
                <p:nvPr/>
              </p:nvCxnSpPr>
              <p:spPr bwMode="gray">
                <a:xfrm flipH="1">
                  <a:off x="3458150" y="1999615"/>
                  <a:ext cx="0" cy="103737"/>
                </a:xfrm>
                <a:prstGeom prst="line">
                  <a:avLst/>
                </a:prstGeom>
                <a:noFill/>
                <a:ln w="25400" cap="flat" cmpd="sng" algn="ctr">
                  <a:solidFill>
                    <a:srgbClr val="6F7878"/>
                  </a:solidFill>
                  <a:prstDash val="solid"/>
                </a:ln>
                <a:effectLst/>
              </p:spPr>
            </p:cxnSp>
            <p:cxnSp>
              <p:nvCxnSpPr>
                <p:cNvPr id="119" name="Straight Connector 118"/>
                <p:cNvCxnSpPr/>
                <p:nvPr/>
              </p:nvCxnSpPr>
              <p:spPr bwMode="gray">
                <a:xfrm>
                  <a:off x="3399476" y="2051458"/>
                  <a:ext cx="117349" cy="0"/>
                </a:xfrm>
                <a:prstGeom prst="line">
                  <a:avLst/>
                </a:prstGeom>
                <a:noFill/>
                <a:ln w="25400" cap="flat" cmpd="sng" algn="ctr">
                  <a:solidFill>
                    <a:srgbClr val="6F7878"/>
                  </a:solidFill>
                  <a:prstDash val="solid"/>
                </a:ln>
                <a:effectLst/>
              </p:spPr>
            </p:cxnSp>
            <p:sp>
              <p:nvSpPr>
                <p:cNvPr id="120" name="Oval 119"/>
                <p:cNvSpPr/>
                <p:nvPr/>
              </p:nvSpPr>
              <p:spPr bwMode="gray">
                <a:xfrm>
                  <a:off x="3609293"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21" name="Straight Connector 120"/>
                <p:cNvCxnSpPr>
                  <a:stCxn id="120" idx="4"/>
                </p:cNvCxnSpPr>
                <p:nvPr/>
              </p:nvCxnSpPr>
              <p:spPr bwMode="gray">
                <a:xfrm flipH="1">
                  <a:off x="3642504" y="1999615"/>
                  <a:ext cx="0" cy="103737"/>
                </a:xfrm>
                <a:prstGeom prst="line">
                  <a:avLst/>
                </a:prstGeom>
                <a:noFill/>
                <a:ln w="25400" cap="flat" cmpd="sng" algn="ctr">
                  <a:solidFill>
                    <a:srgbClr val="6F7878"/>
                  </a:solidFill>
                  <a:prstDash val="solid"/>
                </a:ln>
                <a:effectLst/>
              </p:spPr>
            </p:cxnSp>
            <p:cxnSp>
              <p:nvCxnSpPr>
                <p:cNvPr id="122" name="Straight Connector 121"/>
                <p:cNvCxnSpPr/>
                <p:nvPr/>
              </p:nvCxnSpPr>
              <p:spPr bwMode="gray">
                <a:xfrm>
                  <a:off x="3583830" y="2051458"/>
                  <a:ext cx="117349" cy="0"/>
                </a:xfrm>
                <a:prstGeom prst="line">
                  <a:avLst/>
                </a:prstGeom>
                <a:noFill/>
                <a:ln w="25400" cap="flat" cmpd="sng" algn="ctr">
                  <a:solidFill>
                    <a:srgbClr val="6F7878"/>
                  </a:solidFill>
                  <a:prstDash val="solid"/>
                </a:ln>
                <a:effectLst/>
              </p:spPr>
            </p:cxnSp>
            <p:sp>
              <p:nvSpPr>
                <p:cNvPr id="123" name="Oval 122"/>
                <p:cNvSpPr/>
                <p:nvPr/>
              </p:nvSpPr>
              <p:spPr bwMode="gray">
                <a:xfrm>
                  <a:off x="3793647"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24" name="Straight Connector 123"/>
                <p:cNvCxnSpPr>
                  <a:stCxn id="123" idx="4"/>
                </p:cNvCxnSpPr>
                <p:nvPr/>
              </p:nvCxnSpPr>
              <p:spPr bwMode="gray">
                <a:xfrm flipH="1">
                  <a:off x="3826858" y="1999615"/>
                  <a:ext cx="0" cy="103737"/>
                </a:xfrm>
                <a:prstGeom prst="line">
                  <a:avLst/>
                </a:prstGeom>
                <a:noFill/>
                <a:ln w="25400" cap="flat" cmpd="sng" algn="ctr">
                  <a:solidFill>
                    <a:srgbClr val="6F7878"/>
                  </a:solidFill>
                  <a:prstDash val="solid"/>
                </a:ln>
                <a:effectLst/>
              </p:spPr>
            </p:cxnSp>
            <p:cxnSp>
              <p:nvCxnSpPr>
                <p:cNvPr id="125" name="Straight Connector 124"/>
                <p:cNvCxnSpPr/>
                <p:nvPr/>
              </p:nvCxnSpPr>
              <p:spPr bwMode="gray">
                <a:xfrm>
                  <a:off x="3768184" y="2051458"/>
                  <a:ext cx="117349" cy="0"/>
                </a:xfrm>
                <a:prstGeom prst="line">
                  <a:avLst/>
                </a:prstGeom>
                <a:noFill/>
                <a:ln w="25400" cap="flat" cmpd="sng" algn="ctr">
                  <a:solidFill>
                    <a:srgbClr val="6F7878"/>
                  </a:solidFill>
                  <a:prstDash val="solid"/>
                </a:ln>
                <a:effectLst/>
              </p:spPr>
            </p:cxnSp>
            <p:sp>
              <p:nvSpPr>
                <p:cNvPr id="126" name="Oval 125"/>
                <p:cNvSpPr/>
                <p:nvPr/>
              </p:nvSpPr>
              <p:spPr bwMode="gray">
                <a:xfrm>
                  <a:off x="3424939"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27" name="Straight Connector 126"/>
                <p:cNvCxnSpPr>
                  <a:stCxn id="126" idx="4"/>
                </p:cNvCxnSpPr>
                <p:nvPr/>
              </p:nvCxnSpPr>
              <p:spPr bwMode="gray">
                <a:xfrm flipH="1">
                  <a:off x="3458150" y="2205559"/>
                  <a:ext cx="0" cy="103737"/>
                </a:xfrm>
                <a:prstGeom prst="line">
                  <a:avLst/>
                </a:prstGeom>
                <a:noFill/>
                <a:ln w="25400" cap="flat" cmpd="sng" algn="ctr">
                  <a:solidFill>
                    <a:srgbClr val="6F7878"/>
                  </a:solidFill>
                  <a:prstDash val="solid"/>
                </a:ln>
                <a:effectLst/>
              </p:spPr>
            </p:cxnSp>
            <p:cxnSp>
              <p:nvCxnSpPr>
                <p:cNvPr id="128" name="Straight Connector 127"/>
                <p:cNvCxnSpPr/>
                <p:nvPr/>
              </p:nvCxnSpPr>
              <p:spPr bwMode="gray">
                <a:xfrm>
                  <a:off x="3399476" y="2257402"/>
                  <a:ext cx="117349" cy="0"/>
                </a:xfrm>
                <a:prstGeom prst="line">
                  <a:avLst/>
                </a:prstGeom>
                <a:noFill/>
                <a:ln w="25400" cap="flat" cmpd="sng" algn="ctr">
                  <a:solidFill>
                    <a:srgbClr val="6F7878"/>
                  </a:solidFill>
                  <a:prstDash val="solid"/>
                </a:ln>
                <a:effectLst/>
              </p:spPr>
            </p:cxnSp>
            <p:sp>
              <p:nvSpPr>
                <p:cNvPr id="129" name="Oval 128"/>
                <p:cNvSpPr/>
                <p:nvPr/>
              </p:nvSpPr>
              <p:spPr bwMode="gray">
                <a:xfrm>
                  <a:off x="3609293"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30" name="Straight Connector 129"/>
                <p:cNvCxnSpPr>
                  <a:stCxn id="129" idx="4"/>
                </p:cNvCxnSpPr>
                <p:nvPr/>
              </p:nvCxnSpPr>
              <p:spPr bwMode="gray">
                <a:xfrm flipH="1">
                  <a:off x="3642504" y="2205559"/>
                  <a:ext cx="0" cy="103737"/>
                </a:xfrm>
                <a:prstGeom prst="line">
                  <a:avLst/>
                </a:prstGeom>
                <a:noFill/>
                <a:ln w="25400" cap="flat" cmpd="sng" algn="ctr">
                  <a:solidFill>
                    <a:srgbClr val="6F7878"/>
                  </a:solidFill>
                  <a:prstDash val="solid"/>
                </a:ln>
                <a:effectLst/>
              </p:spPr>
            </p:cxnSp>
            <p:cxnSp>
              <p:nvCxnSpPr>
                <p:cNvPr id="131" name="Straight Connector 130"/>
                <p:cNvCxnSpPr/>
                <p:nvPr/>
              </p:nvCxnSpPr>
              <p:spPr bwMode="gray">
                <a:xfrm>
                  <a:off x="3583830" y="2257402"/>
                  <a:ext cx="117349" cy="0"/>
                </a:xfrm>
                <a:prstGeom prst="line">
                  <a:avLst/>
                </a:prstGeom>
                <a:noFill/>
                <a:ln w="25400" cap="flat" cmpd="sng" algn="ctr">
                  <a:solidFill>
                    <a:srgbClr val="6F7878"/>
                  </a:solidFill>
                  <a:prstDash val="solid"/>
                </a:ln>
                <a:effectLst/>
              </p:spPr>
            </p:cxnSp>
            <p:sp>
              <p:nvSpPr>
                <p:cNvPr id="132" name="Oval 131"/>
                <p:cNvSpPr/>
                <p:nvPr/>
              </p:nvSpPr>
              <p:spPr bwMode="gray">
                <a:xfrm>
                  <a:off x="3793647"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33" name="Straight Connector 132"/>
                <p:cNvCxnSpPr>
                  <a:stCxn id="132" idx="4"/>
                </p:cNvCxnSpPr>
                <p:nvPr/>
              </p:nvCxnSpPr>
              <p:spPr bwMode="gray">
                <a:xfrm flipH="1">
                  <a:off x="3826858" y="2205559"/>
                  <a:ext cx="0" cy="103737"/>
                </a:xfrm>
                <a:prstGeom prst="line">
                  <a:avLst/>
                </a:prstGeom>
                <a:noFill/>
                <a:ln w="25400" cap="flat" cmpd="sng" algn="ctr">
                  <a:solidFill>
                    <a:srgbClr val="6F7878"/>
                  </a:solidFill>
                  <a:prstDash val="solid"/>
                </a:ln>
                <a:effectLst/>
              </p:spPr>
            </p:cxnSp>
            <p:cxnSp>
              <p:nvCxnSpPr>
                <p:cNvPr id="134" name="Straight Connector 133"/>
                <p:cNvCxnSpPr/>
                <p:nvPr/>
              </p:nvCxnSpPr>
              <p:spPr bwMode="gray">
                <a:xfrm>
                  <a:off x="3768184" y="2257402"/>
                  <a:ext cx="117349" cy="0"/>
                </a:xfrm>
                <a:prstGeom prst="line">
                  <a:avLst/>
                </a:prstGeom>
                <a:noFill/>
                <a:ln w="25400" cap="flat" cmpd="sng" algn="ctr">
                  <a:solidFill>
                    <a:srgbClr val="6F7878"/>
                  </a:solidFill>
                  <a:prstDash val="solid"/>
                </a:ln>
                <a:effectLst/>
              </p:spPr>
            </p:cxnSp>
            <p:sp>
              <p:nvSpPr>
                <p:cNvPr id="135" name="Oval 134"/>
                <p:cNvSpPr/>
                <p:nvPr/>
              </p:nvSpPr>
              <p:spPr bwMode="gray">
                <a:xfrm>
                  <a:off x="3424939"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36" name="Straight Connector 135"/>
                <p:cNvCxnSpPr>
                  <a:stCxn id="135" idx="4"/>
                </p:cNvCxnSpPr>
                <p:nvPr/>
              </p:nvCxnSpPr>
              <p:spPr bwMode="gray">
                <a:xfrm flipH="1">
                  <a:off x="3458151" y="2413141"/>
                  <a:ext cx="0" cy="103737"/>
                </a:xfrm>
                <a:prstGeom prst="line">
                  <a:avLst/>
                </a:prstGeom>
                <a:noFill/>
                <a:ln w="25400" cap="flat" cmpd="sng" algn="ctr">
                  <a:solidFill>
                    <a:srgbClr val="6F7878"/>
                  </a:solidFill>
                  <a:prstDash val="solid"/>
                </a:ln>
                <a:effectLst/>
              </p:spPr>
            </p:cxnSp>
            <p:cxnSp>
              <p:nvCxnSpPr>
                <p:cNvPr id="137" name="Straight Connector 136"/>
                <p:cNvCxnSpPr/>
                <p:nvPr/>
              </p:nvCxnSpPr>
              <p:spPr bwMode="gray">
                <a:xfrm>
                  <a:off x="3399476" y="2464985"/>
                  <a:ext cx="117350" cy="0"/>
                </a:xfrm>
                <a:prstGeom prst="line">
                  <a:avLst/>
                </a:prstGeom>
                <a:noFill/>
                <a:ln w="25400" cap="flat" cmpd="sng" algn="ctr">
                  <a:solidFill>
                    <a:srgbClr val="6F7878"/>
                  </a:solidFill>
                  <a:prstDash val="solid"/>
                </a:ln>
                <a:effectLst/>
              </p:spPr>
            </p:cxnSp>
            <p:sp>
              <p:nvSpPr>
                <p:cNvPr id="138" name="Oval 137"/>
                <p:cNvSpPr/>
                <p:nvPr/>
              </p:nvSpPr>
              <p:spPr bwMode="gray">
                <a:xfrm>
                  <a:off x="3609293"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39" name="Straight Connector 138"/>
                <p:cNvCxnSpPr>
                  <a:stCxn id="138" idx="4"/>
                </p:cNvCxnSpPr>
                <p:nvPr/>
              </p:nvCxnSpPr>
              <p:spPr bwMode="gray">
                <a:xfrm flipH="1">
                  <a:off x="3642505" y="2413141"/>
                  <a:ext cx="0" cy="103737"/>
                </a:xfrm>
                <a:prstGeom prst="line">
                  <a:avLst/>
                </a:prstGeom>
                <a:noFill/>
                <a:ln w="25400" cap="flat" cmpd="sng" algn="ctr">
                  <a:solidFill>
                    <a:srgbClr val="6F7878"/>
                  </a:solidFill>
                  <a:prstDash val="solid"/>
                </a:ln>
                <a:effectLst/>
              </p:spPr>
            </p:cxnSp>
            <p:cxnSp>
              <p:nvCxnSpPr>
                <p:cNvPr id="140" name="Straight Connector 139"/>
                <p:cNvCxnSpPr/>
                <p:nvPr/>
              </p:nvCxnSpPr>
              <p:spPr bwMode="gray">
                <a:xfrm>
                  <a:off x="3583830" y="2464985"/>
                  <a:ext cx="117350" cy="0"/>
                </a:xfrm>
                <a:prstGeom prst="line">
                  <a:avLst/>
                </a:prstGeom>
                <a:noFill/>
                <a:ln w="25400" cap="flat" cmpd="sng" algn="ctr">
                  <a:solidFill>
                    <a:srgbClr val="6F7878"/>
                  </a:solidFill>
                  <a:prstDash val="solid"/>
                </a:ln>
                <a:effectLst/>
              </p:spPr>
            </p:cxnSp>
            <p:sp>
              <p:nvSpPr>
                <p:cNvPr id="141" name="Oval 140"/>
                <p:cNvSpPr/>
                <p:nvPr/>
              </p:nvSpPr>
              <p:spPr bwMode="gray">
                <a:xfrm>
                  <a:off x="3424939"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42" name="Straight Connector 141"/>
                <p:cNvCxnSpPr>
                  <a:stCxn id="141" idx="4"/>
                </p:cNvCxnSpPr>
                <p:nvPr/>
              </p:nvCxnSpPr>
              <p:spPr bwMode="gray">
                <a:xfrm flipH="1">
                  <a:off x="3458151" y="2619905"/>
                  <a:ext cx="0" cy="103737"/>
                </a:xfrm>
                <a:prstGeom prst="line">
                  <a:avLst/>
                </a:prstGeom>
                <a:noFill/>
                <a:ln w="25400" cap="flat" cmpd="sng" algn="ctr">
                  <a:solidFill>
                    <a:srgbClr val="6F7878"/>
                  </a:solidFill>
                  <a:prstDash val="solid"/>
                </a:ln>
                <a:effectLst/>
              </p:spPr>
            </p:cxnSp>
            <p:cxnSp>
              <p:nvCxnSpPr>
                <p:cNvPr id="143" name="Straight Connector 142"/>
                <p:cNvCxnSpPr/>
                <p:nvPr/>
              </p:nvCxnSpPr>
              <p:spPr bwMode="gray">
                <a:xfrm>
                  <a:off x="3399476" y="2671749"/>
                  <a:ext cx="117350" cy="0"/>
                </a:xfrm>
                <a:prstGeom prst="line">
                  <a:avLst/>
                </a:prstGeom>
                <a:noFill/>
                <a:ln w="25400" cap="flat" cmpd="sng" algn="ctr">
                  <a:solidFill>
                    <a:srgbClr val="6F7878"/>
                  </a:solidFill>
                  <a:prstDash val="solid"/>
                </a:ln>
                <a:effectLst/>
              </p:spPr>
            </p:cxnSp>
            <p:sp>
              <p:nvSpPr>
                <p:cNvPr id="144" name="Oval 143"/>
                <p:cNvSpPr/>
                <p:nvPr/>
              </p:nvSpPr>
              <p:spPr bwMode="gray">
                <a:xfrm>
                  <a:off x="3609293"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45" name="Straight Connector 144"/>
                <p:cNvCxnSpPr>
                  <a:stCxn id="144" idx="4"/>
                </p:cNvCxnSpPr>
                <p:nvPr/>
              </p:nvCxnSpPr>
              <p:spPr bwMode="gray">
                <a:xfrm flipH="1">
                  <a:off x="3642505" y="2619905"/>
                  <a:ext cx="0" cy="103737"/>
                </a:xfrm>
                <a:prstGeom prst="line">
                  <a:avLst/>
                </a:prstGeom>
                <a:noFill/>
                <a:ln w="25400" cap="flat" cmpd="sng" algn="ctr">
                  <a:solidFill>
                    <a:srgbClr val="6F7878"/>
                  </a:solidFill>
                  <a:prstDash val="solid"/>
                </a:ln>
                <a:effectLst/>
              </p:spPr>
            </p:cxnSp>
            <p:cxnSp>
              <p:nvCxnSpPr>
                <p:cNvPr id="146" name="Straight Connector 145"/>
                <p:cNvCxnSpPr/>
                <p:nvPr/>
              </p:nvCxnSpPr>
              <p:spPr bwMode="gray">
                <a:xfrm>
                  <a:off x="3583830" y="2671749"/>
                  <a:ext cx="117350" cy="0"/>
                </a:xfrm>
                <a:prstGeom prst="line">
                  <a:avLst/>
                </a:prstGeom>
                <a:noFill/>
                <a:ln w="25400" cap="flat" cmpd="sng" algn="ctr">
                  <a:solidFill>
                    <a:srgbClr val="6F7878"/>
                  </a:solidFill>
                  <a:prstDash val="solid"/>
                </a:ln>
                <a:effectLst/>
              </p:spPr>
            </p:cxnSp>
            <p:sp>
              <p:nvSpPr>
                <p:cNvPr id="147" name="Oval 146"/>
                <p:cNvSpPr/>
                <p:nvPr/>
              </p:nvSpPr>
              <p:spPr bwMode="gray">
                <a:xfrm>
                  <a:off x="3424939"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48" name="Straight Connector 147"/>
                <p:cNvCxnSpPr>
                  <a:stCxn id="147" idx="4"/>
                </p:cNvCxnSpPr>
                <p:nvPr/>
              </p:nvCxnSpPr>
              <p:spPr bwMode="gray">
                <a:xfrm flipH="1">
                  <a:off x="3458150" y="2826670"/>
                  <a:ext cx="0" cy="103737"/>
                </a:xfrm>
                <a:prstGeom prst="line">
                  <a:avLst/>
                </a:prstGeom>
                <a:noFill/>
                <a:ln w="25400" cap="flat" cmpd="sng" algn="ctr">
                  <a:solidFill>
                    <a:srgbClr val="6F7878"/>
                  </a:solidFill>
                  <a:prstDash val="solid"/>
                </a:ln>
                <a:effectLst/>
              </p:spPr>
            </p:cxnSp>
            <p:cxnSp>
              <p:nvCxnSpPr>
                <p:cNvPr id="149" name="Straight Connector 148"/>
                <p:cNvCxnSpPr/>
                <p:nvPr/>
              </p:nvCxnSpPr>
              <p:spPr bwMode="gray">
                <a:xfrm>
                  <a:off x="3399476" y="2878513"/>
                  <a:ext cx="117349" cy="0"/>
                </a:xfrm>
                <a:prstGeom prst="line">
                  <a:avLst/>
                </a:prstGeom>
                <a:noFill/>
                <a:ln w="25400" cap="flat" cmpd="sng" algn="ctr">
                  <a:solidFill>
                    <a:srgbClr val="6F7878"/>
                  </a:solidFill>
                  <a:prstDash val="solid"/>
                </a:ln>
                <a:effectLst/>
              </p:spPr>
            </p:cxnSp>
            <p:sp>
              <p:nvSpPr>
                <p:cNvPr id="150" name="Oval 149"/>
                <p:cNvSpPr/>
                <p:nvPr/>
              </p:nvSpPr>
              <p:spPr bwMode="gray">
                <a:xfrm>
                  <a:off x="3609293"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51" name="Straight Connector 150"/>
                <p:cNvCxnSpPr>
                  <a:stCxn id="150" idx="4"/>
                </p:cNvCxnSpPr>
                <p:nvPr/>
              </p:nvCxnSpPr>
              <p:spPr bwMode="gray">
                <a:xfrm flipH="1">
                  <a:off x="3642504" y="2826670"/>
                  <a:ext cx="0" cy="103737"/>
                </a:xfrm>
                <a:prstGeom prst="line">
                  <a:avLst/>
                </a:prstGeom>
                <a:noFill/>
                <a:ln w="25400" cap="flat" cmpd="sng" algn="ctr">
                  <a:solidFill>
                    <a:srgbClr val="6F7878"/>
                  </a:solidFill>
                  <a:prstDash val="solid"/>
                </a:ln>
                <a:effectLst/>
              </p:spPr>
            </p:cxnSp>
            <p:cxnSp>
              <p:nvCxnSpPr>
                <p:cNvPr id="152" name="Straight Connector 151"/>
                <p:cNvCxnSpPr/>
                <p:nvPr/>
              </p:nvCxnSpPr>
              <p:spPr bwMode="gray">
                <a:xfrm>
                  <a:off x="3583830" y="2878513"/>
                  <a:ext cx="117349" cy="0"/>
                </a:xfrm>
                <a:prstGeom prst="line">
                  <a:avLst/>
                </a:prstGeom>
                <a:noFill/>
                <a:ln w="25400" cap="flat" cmpd="sng" algn="ctr">
                  <a:solidFill>
                    <a:srgbClr val="6F7878"/>
                  </a:solidFill>
                  <a:prstDash val="solid"/>
                </a:ln>
                <a:effectLst/>
              </p:spPr>
            </p:cxnSp>
            <p:sp>
              <p:nvSpPr>
                <p:cNvPr id="153" name="Oval 152"/>
                <p:cNvSpPr/>
                <p:nvPr/>
              </p:nvSpPr>
              <p:spPr bwMode="gray">
                <a:xfrm>
                  <a:off x="3793647"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54" name="Straight Connector 153"/>
                <p:cNvCxnSpPr>
                  <a:stCxn id="153" idx="4"/>
                </p:cNvCxnSpPr>
                <p:nvPr/>
              </p:nvCxnSpPr>
              <p:spPr bwMode="gray">
                <a:xfrm flipH="1">
                  <a:off x="3826858" y="2826670"/>
                  <a:ext cx="0" cy="103737"/>
                </a:xfrm>
                <a:prstGeom prst="line">
                  <a:avLst/>
                </a:prstGeom>
                <a:noFill/>
                <a:ln w="25400" cap="flat" cmpd="sng" algn="ctr">
                  <a:solidFill>
                    <a:srgbClr val="6F7878"/>
                  </a:solidFill>
                  <a:prstDash val="solid"/>
                </a:ln>
                <a:effectLst/>
              </p:spPr>
            </p:cxnSp>
            <p:cxnSp>
              <p:nvCxnSpPr>
                <p:cNvPr id="155" name="Straight Connector 154"/>
                <p:cNvCxnSpPr/>
                <p:nvPr/>
              </p:nvCxnSpPr>
              <p:spPr bwMode="gray">
                <a:xfrm>
                  <a:off x="3768184" y="2878513"/>
                  <a:ext cx="117349" cy="0"/>
                </a:xfrm>
                <a:prstGeom prst="line">
                  <a:avLst/>
                </a:prstGeom>
                <a:noFill/>
                <a:ln w="25400" cap="flat" cmpd="sng" algn="ctr">
                  <a:solidFill>
                    <a:srgbClr val="6F7878"/>
                  </a:solidFill>
                  <a:prstDash val="solid"/>
                </a:ln>
                <a:effectLst/>
              </p:spPr>
            </p:cxnSp>
          </p:grpSp>
          <p:grpSp>
            <p:nvGrpSpPr>
              <p:cNvPr id="102" name="Group 101"/>
              <p:cNvGrpSpPr/>
              <p:nvPr/>
            </p:nvGrpSpPr>
            <p:grpSpPr bwMode="gray">
              <a:xfrm>
                <a:off x="4703872" y="2023188"/>
                <a:ext cx="443649" cy="821439"/>
                <a:chOff x="4659324" y="1835741"/>
                <a:chExt cx="457846" cy="847725"/>
              </a:xfrm>
            </p:grpSpPr>
            <p:cxnSp>
              <p:nvCxnSpPr>
                <p:cNvPr id="112" name="Straight Arrow Connector 111"/>
                <p:cNvCxnSpPr/>
                <p:nvPr/>
              </p:nvCxnSpPr>
              <p:spPr bwMode="gray">
                <a:xfrm>
                  <a:off x="4659324" y="2471534"/>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13" name="Straight Arrow Connector 112"/>
                <p:cNvCxnSpPr/>
                <p:nvPr/>
              </p:nvCxnSpPr>
              <p:spPr bwMode="gray">
                <a:xfrm>
                  <a:off x="4659324" y="225674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14" name="Straight Arrow Connector 113"/>
                <p:cNvCxnSpPr/>
                <p:nvPr/>
              </p:nvCxnSpPr>
              <p:spPr bwMode="gray">
                <a:xfrm>
                  <a:off x="4659324" y="1835741"/>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15" name="Straight Arrow Connector 114"/>
                <p:cNvCxnSpPr/>
                <p:nvPr/>
              </p:nvCxnSpPr>
              <p:spPr bwMode="gray">
                <a:xfrm>
                  <a:off x="4659324" y="268346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16" name="Straight Arrow Connector 115"/>
                <p:cNvCxnSpPr/>
                <p:nvPr/>
              </p:nvCxnSpPr>
              <p:spPr bwMode="gray">
                <a:xfrm>
                  <a:off x="4659324" y="2047672"/>
                  <a:ext cx="457846" cy="0"/>
                </a:xfrm>
                <a:prstGeom prst="straightConnector1">
                  <a:avLst/>
                </a:prstGeom>
                <a:noFill/>
                <a:ln w="9525" cap="flat" cmpd="sng" algn="ctr">
                  <a:solidFill>
                    <a:srgbClr val="000000"/>
                  </a:solidFill>
                  <a:prstDash val="solid"/>
                  <a:headEnd type="none" w="med" len="med"/>
                  <a:tailEnd type="triangle" w="med" len="med"/>
                </a:ln>
                <a:effectLst/>
              </p:spPr>
            </p:cxnSp>
          </p:grpSp>
          <p:sp>
            <p:nvSpPr>
              <p:cNvPr id="103" name="Left Brace 102"/>
              <p:cNvSpPr/>
              <p:nvPr/>
            </p:nvSpPr>
            <p:spPr bwMode="gray">
              <a:xfrm>
                <a:off x="3952539" y="214199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04" name="Left Brace 103"/>
              <p:cNvSpPr/>
              <p:nvPr/>
            </p:nvSpPr>
            <p:spPr bwMode="gray">
              <a:xfrm>
                <a:off x="3952539" y="193663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05" name="Left Brace 104"/>
              <p:cNvSpPr/>
              <p:nvPr/>
            </p:nvSpPr>
            <p:spPr bwMode="gray">
              <a:xfrm>
                <a:off x="3952539" y="2552709"/>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06" name="Left Brace 105"/>
              <p:cNvSpPr/>
              <p:nvPr/>
            </p:nvSpPr>
            <p:spPr bwMode="gray">
              <a:xfrm>
                <a:off x="3952539" y="275807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07" name="Freeform: Shape 181">
                <a:extLst>
                  <a:ext uri="{FF2B5EF4-FFF2-40B4-BE49-F238E27FC236}">
                    <a16:creationId xmlns="" xmlns:a16="http://schemas.microsoft.com/office/drawing/2014/main" id="{FEA8920F-F0DE-4E10-8784-3A351E3B8A41}"/>
                  </a:ext>
                </a:extLst>
              </p:cNvPr>
              <p:cNvSpPr/>
              <p:nvPr/>
            </p:nvSpPr>
            <p:spPr bwMode="gray">
              <a:xfrm>
                <a:off x="5609539"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108" name="Freeform: Shape 181">
                <a:extLst>
                  <a:ext uri="{FF2B5EF4-FFF2-40B4-BE49-F238E27FC236}">
                    <a16:creationId xmlns="" xmlns:a16="http://schemas.microsoft.com/office/drawing/2014/main" id="{FEA8920F-F0DE-4E10-8784-3A351E3B8A41}"/>
                  </a:ext>
                </a:extLst>
              </p:cNvPr>
              <p:cNvSpPr/>
              <p:nvPr/>
            </p:nvSpPr>
            <p:spPr bwMode="gray">
              <a:xfrm>
                <a:off x="8419594"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109" name="Group 108"/>
              <p:cNvGrpSpPr/>
              <p:nvPr/>
            </p:nvGrpSpPr>
            <p:grpSpPr bwMode="gray">
              <a:xfrm>
                <a:off x="8218056" y="2351696"/>
                <a:ext cx="264881" cy="255011"/>
                <a:chOff x="8218056" y="2351696"/>
                <a:chExt cx="264881" cy="255011"/>
              </a:xfrm>
            </p:grpSpPr>
            <p:sp>
              <p:nvSpPr>
                <p:cNvPr id="110" name="Oval 109"/>
                <p:cNvSpPr/>
                <p:nvPr/>
              </p:nvSpPr>
              <p:spPr bwMode="gray">
                <a:xfrm>
                  <a:off x="8218056" y="2351696"/>
                  <a:ext cx="264881" cy="255011"/>
                </a:xfrm>
                <a:prstGeom prst="ellipse">
                  <a:avLst/>
                </a:prstGeom>
                <a:solidFill>
                  <a:srgbClr val="D3D3D3"/>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p>
                  <a:pPr algn="ctr" defTabSz="685800" eaLnBrk="0" fontAlgn="base" hangingPunct="0">
                    <a:spcBef>
                      <a:spcPct val="50000"/>
                    </a:spcBef>
                    <a:spcAft>
                      <a:spcPct val="0"/>
                    </a:spcAft>
                  </a:pPr>
                  <a:endParaRPr lang="en-US" sz="1200" dirty="0">
                    <a:solidFill>
                      <a:srgbClr val="FFFFFF"/>
                    </a:solidFill>
                  </a:endParaRPr>
                </a:p>
              </p:txBody>
            </p:sp>
            <p:sp>
              <p:nvSpPr>
                <p:cNvPr id="111" name="Freeform 6"/>
                <p:cNvSpPr>
                  <a:spLocks noChangeAspect="1" noEditPoints="1"/>
                </p:cNvSpPr>
                <p:nvPr/>
              </p:nvSpPr>
              <p:spPr bwMode="gray">
                <a:xfrm>
                  <a:off x="8281916" y="2410621"/>
                  <a:ext cx="137160" cy="137160"/>
                </a:xfrm>
                <a:custGeom>
                  <a:avLst/>
                  <a:gdLst>
                    <a:gd name="T0" fmla="*/ 256 w 498"/>
                    <a:gd name="T1" fmla="*/ 77 h 385"/>
                    <a:gd name="T2" fmla="*/ 180 w 498"/>
                    <a:gd name="T3" fmla="*/ 0 h 385"/>
                    <a:gd name="T4" fmla="*/ 0 w 498"/>
                    <a:gd name="T5" fmla="*/ 0 h 385"/>
                    <a:gd name="T6" fmla="*/ 0 w 498"/>
                    <a:gd name="T7" fmla="*/ 385 h 385"/>
                    <a:gd name="T8" fmla="*/ 498 w 498"/>
                    <a:gd name="T9" fmla="*/ 385 h 385"/>
                    <a:gd name="T10" fmla="*/ 498 w 498"/>
                    <a:gd name="T11" fmla="*/ 77 h 385"/>
                    <a:gd name="T12" fmla="*/ 256 w 498"/>
                    <a:gd name="T13" fmla="*/ 77 h 385"/>
                    <a:gd name="T14" fmla="*/ 38 w 498"/>
                    <a:gd name="T15" fmla="*/ 38 h 385"/>
                    <a:gd name="T16" fmla="*/ 165 w 498"/>
                    <a:gd name="T17" fmla="*/ 38 h 385"/>
                    <a:gd name="T18" fmla="*/ 204 w 498"/>
                    <a:gd name="T19" fmla="*/ 77 h 385"/>
                    <a:gd name="T20" fmla="*/ 38 w 498"/>
                    <a:gd name="T21" fmla="*/ 77 h 385"/>
                    <a:gd name="T22" fmla="*/ 38 w 498"/>
                    <a:gd name="T23" fmla="*/ 38 h 385"/>
                    <a:gd name="T24" fmla="*/ 460 w 498"/>
                    <a:gd name="T25" fmla="*/ 346 h 385"/>
                    <a:gd name="T26" fmla="*/ 38 w 498"/>
                    <a:gd name="T27" fmla="*/ 346 h 385"/>
                    <a:gd name="T28" fmla="*/ 38 w 498"/>
                    <a:gd name="T29" fmla="*/ 115 h 385"/>
                    <a:gd name="T30" fmla="*/ 460 w 498"/>
                    <a:gd name="T31" fmla="*/ 115 h 385"/>
                    <a:gd name="T32" fmla="*/ 460 w 498"/>
                    <a:gd name="T33" fmla="*/ 3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8" h="385">
                      <a:moveTo>
                        <a:pt x="256" y="77"/>
                      </a:moveTo>
                      <a:lnTo>
                        <a:pt x="180" y="0"/>
                      </a:lnTo>
                      <a:lnTo>
                        <a:pt x="0" y="0"/>
                      </a:lnTo>
                      <a:lnTo>
                        <a:pt x="0" y="385"/>
                      </a:lnTo>
                      <a:lnTo>
                        <a:pt x="498" y="385"/>
                      </a:lnTo>
                      <a:lnTo>
                        <a:pt x="498" y="77"/>
                      </a:lnTo>
                      <a:lnTo>
                        <a:pt x="256" y="77"/>
                      </a:lnTo>
                      <a:close/>
                      <a:moveTo>
                        <a:pt x="38" y="38"/>
                      </a:moveTo>
                      <a:lnTo>
                        <a:pt x="165" y="38"/>
                      </a:lnTo>
                      <a:lnTo>
                        <a:pt x="204" y="77"/>
                      </a:lnTo>
                      <a:lnTo>
                        <a:pt x="38" y="77"/>
                      </a:lnTo>
                      <a:lnTo>
                        <a:pt x="38" y="38"/>
                      </a:lnTo>
                      <a:close/>
                      <a:moveTo>
                        <a:pt x="460" y="346"/>
                      </a:moveTo>
                      <a:lnTo>
                        <a:pt x="38" y="346"/>
                      </a:lnTo>
                      <a:lnTo>
                        <a:pt x="38" y="115"/>
                      </a:lnTo>
                      <a:lnTo>
                        <a:pt x="460" y="115"/>
                      </a:lnTo>
                      <a:lnTo>
                        <a:pt x="460" y="346"/>
                      </a:lnTo>
                      <a:close/>
                    </a:path>
                  </a:pathLst>
                </a:custGeom>
                <a:solidFill>
                  <a:srgbClr val="002856"/>
                </a:solidFill>
                <a:ln w="6350">
                  <a:solidFill>
                    <a:srgbClr val="002856"/>
                  </a:solid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nvGrpSpPr>
              <p:cNvPr id="443" name="Group 442"/>
              <p:cNvGrpSpPr/>
              <p:nvPr/>
            </p:nvGrpSpPr>
            <p:grpSpPr bwMode="gray">
              <a:xfrm>
                <a:off x="6204470" y="2023188"/>
                <a:ext cx="443649" cy="821439"/>
                <a:chOff x="4659324" y="1835741"/>
                <a:chExt cx="457846" cy="847725"/>
              </a:xfrm>
            </p:grpSpPr>
            <p:cxnSp>
              <p:nvCxnSpPr>
                <p:cNvPr id="444" name="Straight Arrow Connector 443"/>
                <p:cNvCxnSpPr/>
                <p:nvPr/>
              </p:nvCxnSpPr>
              <p:spPr bwMode="gray">
                <a:xfrm>
                  <a:off x="4659324" y="2471534"/>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45" name="Straight Arrow Connector 444"/>
                <p:cNvCxnSpPr/>
                <p:nvPr/>
              </p:nvCxnSpPr>
              <p:spPr bwMode="gray">
                <a:xfrm>
                  <a:off x="4659324" y="225674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46" name="Straight Arrow Connector 445"/>
                <p:cNvCxnSpPr/>
                <p:nvPr/>
              </p:nvCxnSpPr>
              <p:spPr bwMode="gray">
                <a:xfrm>
                  <a:off x="4659324" y="1835741"/>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47" name="Straight Arrow Connector 446"/>
                <p:cNvCxnSpPr/>
                <p:nvPr/>
              </p:nvCxnSpPr>
              <p:spPr bwMode="gray">
                <a:xfrm>
                  <a:off x="4659324" y="268346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48" name="Straight Arrow Connector 447"/>
                <p:cNvCxnSpPr/>
                <p:nvPr/>
              </p:nvCxnSpPr>
              <p:spPr bwMode="gray">
                <a:xfrm>
                  <a:off x="4659324" y="2047672"/>
                  <a:ext cx="457846" cy="0"/>
                </a:xfrm>
                <a:prstGeom prst="straightConnector1">
                  <a:avLst/>
                </a:prstGeom>
                <a:noFill/>
                <a:ln w="9525" cap="flat" cmpd="sng" algn="ctr">
                  <a:solidFill>
                    <a:srgbClr val="000000"/>
                  </a:solidFill>
                  <a:prstDash val="solid"/>
                  <a:headEnd type="none" w="med" len="med"/>
                  <a:tailEnd type="triangle" w="med" len="med"/>
                </a:ln>
                <a:effectLst/>
              </p:spPr>
            </p:cxnSp>
          </p:grpSp>
          <p:grpSp>
            <p:nvGrpSpPr>
              <p:cNvPr id="449" name="Group 448"/>
              <p:cNvGrpSpPr/>
              <p:nvPr/>
            </p:nvGrpSpPr>
            <p:grpSpPr bwMode="gray">
              <a:xfrm>
                <a:off x="7133588" y="1981384"/>
                <a:ext cx="157498" cy="886408"/>
                <a:chOff x="7133588" y="4021184"/>
                <a:chExt cx="157498" cy="886408"/>
              </a:xfrm>
            </p:grpSpPr>
            <p:grpSp>
              <p:nvGrpSpPr>
                <p:cNvPr id="450" name="Group 449"/>
                <p:cNvGrpSpPr/>
                <p:nvPr/>
              </p:nvGrpSpPr>
              <p:grpSpPr bwMode="gray">
                <a:xfrm>
                  <a:off x="7133588" y="4021184"/>
                  <a:ext cx="157498" cy="157631"/>
                  <a:chOff x="7122208" y="1740665"/>
                  <a:chExt cx="253746" cy="253961"/>
                </a:xfrm>
              </p:grpSpPr>
              <p:sp>
                <p:nvSpPr>
                  <p:cNvPr id="463" name="Rectangle 462"/>
                  <p:cNvSpPr/>
                  <p:nvPr/>
                </p:nvSpPr>
                <p:spPr bwMode="gray">
                  <a:xfrm>
                    <a:off x="7122208" y="1740665"/>
                    <a:ext cx="253746" cy="253961"/>
                  </a:xfrm>
                  <a:prstGeom prst="rect">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a:cs typeface="Arial Unicode MS"/>
                    </a:endParaRPr>
                  </a:p>
                </p:txBody>
              </p:sp>
              <p:sp>
                <p:nvSpPr>
                  <p:cNvPr id="464" name="Chord 463"/>
                  <p:cNvSpPr/>
                  <p:nvPr/>
                </p:nvSpPr>
                <p:spPr bwMode="gray">
                  <a:xfrm>
                    <a:off x="7146211" y="1764776"/>
                    <a:ext cx="205740" cy="205740"/>
                  </a:xfrm>
                  <a:prstGeom prst="chord">
                    <a:avLst/>
                  </a:prstGeom>
                  <a:solidFill>
                    <a:srgbClr val="6F78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grpSp>
            <p:grpSp>
              <p:nvGrpSpPr>
                <p:cNvPr id="451" name="Group 450"/>
                <p:cNvGrpSpPr/>
                <p:nvPr/>
              </p:nvGrpSpPr>
              <p:grpSpPr bwMode="gray">
                <a:xfrm>
                  <a:off x="7133588" y="4207992"/>
                  <a:ext cx="157498" cy="157631"/>
                  <a:chOff x="7122208" y="2043989"/>
                  <a:chExt cx="253746" cy="253961"/>
                </a:xfrm>
              </p:grpSpPr>
              <p:sp>
                <p:nvSpPr>
                  <p:cNvPr id="461" name="Rectangle 460"/>
                  <p:cNvSpPr/>
                  <p:nvPr/>
                </p:nvSpPr>
                <p:spPr bwMode="gray">
                  <a:xfrm>
                    <a:off x="7122208" y="2043989"/>
                    <a:ext cx="253746" cy="253961"/>
                  </a:xfrm>
                  <a:prstGeom prst="rect">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a:cs typeface="Arial Unicode MS"/>
                    </a:endParaRPr>
                  </a:p>
                </p:txBody>
              </p:sp>
              <p:sp>
                <p:nvSpPr>
                  <p:cNvPr id="462" name="Isosceles Triangle 461"/>
                  <p:cNvSpPr/>
                  <p:nvPr/>
                </p:nvSpPr>
                <p:spPr bwMode="gray">
                  <a:xfrm>
                    <a:off x="7146211" y="2068100"/>
                    <a:ext cx="205740" cy="205740"/>
                  </a:xfrm>
                  <a:prstGeom prst="triangle">
                    <a:avLst/>
                  </a:prstGeom>
                  <a:solidFill>
                    <a:srgbClr val="979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grpSp>
            <p:grpSp>
              <p:nvGrpSpPr>
                <p:cNvPr id="452" name="Group 451"/>
                <p:cNvGrpSpPr/>
                <p:nvPr/>
              </p:nvGrpSpPr>
              <p:grpSpPr bwMode="gray">
                <a:xfrm>
                  <a:off x="7133588" y="4391109"/>
                  <a:ext cx="157498" cy="157631"/>
                  <a:chOff x="7122208" y="2347313"/>
                  <a:chExt cx="253746" cy="253961"/>
                </a:xfrm>
              </p:grpSpPr>
              <p:sp>
                <p:nvSpPr>
                  <p:cNvPr id="459" name="Rectangle 458"/>
                  <p:cNvSpPr/>
                  <p:nvPr/>
                </p:nvSpPr>
                <p:spPr bwMode="gray">
                  <a:xfrm>
                    <a:off x="7122208" y="2347313"/>
                    <a:ext cx="253746" cy="253961"/>
                  </a:xfrm>
                  <a:prstGeom prst="rect">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a:cs typeface="Arial Unicode MS"/>
                    </a:endParaRPr>
                  </a:p>
                </p:txBody>
              </p:sp>
              <p:sp>
                <p:nvSpPr>
                  <p:cNvPr id="460" name="Hexagon 459"/>
                  <p:cNvSpPr/>
                  <p:nvPr/>
                </p:nvSpPr>
                <p:spPr bwMode="gray">
                  <a:xfrm>
                    <a:off x="7146211" y="2381587"/>
                    <a:ext cx="205740" cy="185412"/>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grpSp>
            <p:grpSp>
              <p:nvGrpSpPr>
                <p:cNvPr id="453" name="Group 452"/>
                <p:cNvGrpSpPr/>
                <p:nvPr/>
              </p:nvGrpSpPr>
              <p:grpSpPr bwMode="gray">
                <a:xfrm>
                  <a:off x="7133588" y="4574226"/>
                  <a:ext cx="157498" cy="157631"/>
                  <a:chOff x="7122208" y="2650637"/>
                  <a:chExt cx="253746" cy="253961"/>
                </a:xfrm>
              </p:grpSpPr>
              <p:sp>
                <p:nvSpPr>
                  <p:cNvPr id="457" name="Rectangle 456"/>
                  <p:cNvSpPr/>
                  <p:nvPr/>
                </p:nvSpPr>
                <p:spPr bwMode="gray">
                  <a:xfrm>
                    <a:off x="7122208" y="2650637"/>
                    <a:ext cx="253746" cy="253961"/>
                  </a:xfrm>
                  <a:prstGeom prst="rect">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a:cs typeface="Arial Unicode MS"/>
                    </a:endParaRPr>
                  </a:p>
                </p:txBody>
              </p:sp>
              <p:sp>
                <p:nvSpPr>
                  <p:cNvPr id="458" name="Diamond 457"/>
                  <p:cNvSpPr/>
                  <p:nvPr/>
                </p:nvSpPr>
                <p:spPr bwMode="gray">
                  <a:xfrm>
                    <a:off x="7146211" y="2674748"/>
                    <a:ext cx="205740" cy="205740"/>
                  </a:xfrm>
                  <a:prstGeom prst="diamond">
                    <a:avLst/>
                  </a:prstGeom>
                  <a:solidFill>
                    <a:srgbClr val="3555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grpSp>
            <p:grpSp>
              <p:nvGrpSpPr>
                <p:cNvPr id="454" name="Group 453"/>
                <p:cNvGrpSpPr/>
                <p:nvPr/>
              </p:nvGrpSpPr>
              <p:grpSpPr bwMode="gray">
                <a:xfrm>
                  <a:off x="7133588" y="4749961"/>
                  <a:ext cx="157498" cy="157631"/>
                  <a:chOff x="7122208" y="2953961"/>
                  <a:chExt cx="253746" cy="253961"/>
                </a:xfrm>
              </p:grpSpPr>
              <p:sp>
                <p:nvSpPr>
                  <p:cNvPr id="455" name="Rectangle 454"/>
                  <p:cNvSpPr/>
                  <p:nvPr/>
                </p:nvSpPr>
                <p:spPr bwMode="gray">
                  <a:xfrm>
                    <a:off x="7122208" y="2953961"/>
                    <a:ext cx="253746" cy="253961"/>
                  </a:xfrm>
                  <a:prstGeom prst="rect">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000000"/>
                      </a:solidFill>
                      <a:ea typeface="Arial Unicode MS"/>
                      <a:cs typeface="Arial Unicode MS"/>
                    </a:endParaRPr>
                  </a:p>
                </p:txBody>
              </p:sp>
              <p:sp>
                <p:nvSpPr>
                  <p:cNvPr id="456" name="Trapezoid 455"/>
                  <p:cNvSpPr/>
                  <p:nvPr/>
                </p:nvSpPr>
                <p:spPr bwMode="gray">
                  <a:xfrm>
                    <a:off x="7146211" y="2978072"/>
                    <a:ext cx="205740" cy="205740"/>
                  </a:xfrm>
                  <a:prstGeom prst="trapezoid">
                    <a:avLst>
                      <a:gd name="adj" fmla="val 18056"/>
                    </a:avLst>
                  </a:prstGeom>
                  <a:solidFill>
                    <a:srgbClr val="002856"/>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2400" kern="0" dirty="0" smtClean="0">
                      <a:solidFill>
                        <a:srgbClr val="FFFFFF"/>
                      </a:solidFill>
                      <a:ea typeface="Arial Unicode MS"/>
                      <a:cs typeface="Arial Unicode MS"/>
                    </a:endParaRPr>
                  </a:p>
                </p:txBody>
              </p:sp>
            </p:grpSp>
          </p:grpSp>
          <p:grpSp>
            <p:nvGrpSpPr>
              <p:cNvPr id="465" name="Group 464"/>
              <p:cNvGrpSpPr/>
              <p:nvPr/>
            </p:nvGrpSpPr>
            <p:grpSpPr bwMode="gray">
              <a:xfrm>
                <a:off x="7688076" y="2023188"/>
                <a:ext cx="443649" cy="821439"/>
                <a:chOff x="4659324" y="1835741"/>
                <a:chExt cx="457846" cy="847725"/>
              </a:xfrm>
            </p:grpSpPr>
            <p:cxnSp>
              <p:nvCxnSpPr>
                <p:cNvPr id="466" name="Straight Arrow Connector 465"/>
                <p:cNvCxnSpPr/>
                <p:nvPr/>
              </p:nvCxnSpPr>
              <p:spPr bwMode="gray">
                <a:xfrm>
                  <a:off x="4659324" y="2471534"/>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67" name="Straight Arrow Connector 466"/>
                <p:cNvCxnSpPr/>
                <p:nvPr/>
              </p:nvCxnSpPr>
              <p:spPr bwMode="gray">
                <a:xfrm>
                  <a:off x="4659324" y="225674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68" name="Straight Arrow Connector 467"/>
                <p:cNvCxnSpPr/>
                <p:nvPr/>
              </p:nvCxnSpPr>
              <p:spPr bwMode="gray">
                <a:xfrm>
                  <a:off x="4659324" y="1835741"/>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69" name="Straight Arrow Connector 468"/>
                <p:cNvCxnSpPr/>
                <p:nvPr/>
              </p:nvCxnSpPr>
              <p:spPr bwMode="gray">
                <a:xfrm>
                  <a:off x="4659324" y="268346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470" name="Straight Arrow Connector 469"/>
                <p:cNvCxnSpPr/>
                <p:nvPr/>
              </p:nvCxnSpPr>
              <p:spPr bwMode="gray">
                <a:xfrm>
                  <a:off x="4659324" y="2047672"/>
                  <a:ext cx="457846" cy="0"/>
                </a:xfrm>
                <a:prstGeom prst="straightConnector1">
                  <a:avLst/>
                </a:prstGeom>
                <a:noFill/>
                <a:ln w="9525" cap="flat" cmpd="sng" algn="ctr">
                  <a:solidFill>
                    <a:srgbClr val="000000"/>
                  </a:solidFill>
                  <a:prstDash val="solid"/>
                  <a:headEnd type="none" w="med" len="med"/>
                  <a:tailEnd type="triangle" w="med" len="med"/>
                </a:ln>
                <a:effectLst/>
              </p:spPr>
            </p:cxnSp>
          </p:grpSp>
        </p:grpSp>
      </p:grpSp>
    </p:spTree>
    <p:extLst>
      <p:ext uri="{BB962C8B-B14F-4D97-AF65-F5344CB8AC3E}">
        <p14:creationId xmlns:p14="http://schemas.microsoft.com/office/powerpoint/2010/main" val="1021470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6E3F6-84DB-48FC-8506-D5DCA1DFDDA6}"/>
              </a:ext>
            </a:extLst>
          </p:cNvPr>
          <p:cNvSpPr>
            <a:spLocks noGrp="1"/>
          </p:cNvSpPr>
          <p:nvPr>
            <p:ph type="title"/>
          </p:nvPr>
        </p:nvSpPr>
        <p:spPr bwMode="gray"/>
        <p:txBody>
          <a:bodyPr/>
          <a:lstStyle/>
          <a:p>
            <a:r>
              <a:rPr lang="en-US" sz="2800" dirty="0" smtClean="0"/>
              <a:t>Figure 8</a:t>
            </a:r>
            <a:endParaRPr lang="en-US" sz="2800" dirty="0">
              <a:solidFill>
                <a:srgbClr val="FF0000"/>
              </a:solidFill>
            </a:endParaRPr>
          </a:p>
        </p:txBody>
      </p:sp>
      <p:grpSp>
        <p:nvGrpSpPr>
          <p:cNvPr id="15" name="Group 14"/>
          <p:cNvGrpSpPr/>
          <p:nvPr/>
        </p:nvGrpSpPr>
        <p:grpSpPr>
          <a:xfrm>
            <a:off x="3145917" y="1161418"/>
            <a:ext cx="5897880" cy="2557141"/>
            <a:chOff x="3145917" y="1161418"/>
            <a:chExt cx="5897880" cy="2557141"/>
          </a:xfrm>
        </p:grpSpPr>
        <p:grpSp>
          <p:nvGrpSpPr>
            <p:cNvPr id="161" name="Group 160"/>
            <p:cNvGrpSpPr/>
            <p:nvPr/>
          </p:nvGrpSpPr>
          <p:grpSpPr bwMode="gray">
            <a:xfrm>
              <a:off x="3145917" y="1161418"/>
              <a:ext cx="5897880" cy="2557141"/>
              <a:chOff x="3146298" y="1161418"/>
              <a:chExt cx="5897880" cy="2557141"/>
            </a:xfrm>
          </p:grpSpPr>
          <p:grpSp>
            <p:nvGrpSpPr>
              <p:cNvPr id="236" name="Group 235"/>
              <p:cNvGrpSpPr/>
              <p:nvPr/>
            </p:nvGrpSpPr>
            <p:grpSpPr bwMode="gray">
              <a:xfrm>
                <a:off x="3146298" y="1161418"/>
                <a:ext cx="5897880" cy="2557141"/>
                <a:chOff x="3147060" y="1248504"/>
                <a:chExt cx="5897880" cy="2557141"/>
              </a:xfrm>
            </p:grpSpPr>
            <p:sp>
              <p:nvSpPr>
                <p:cNvPr id="238" name="Rectangle 237"/>
                <p:cNvSpPr/>
                <p:nvPr/>
              </p:nvSpPr>
              <p:spPr bwMode="gray">
                <a:xfrm>
                  <a:off x="3147060" y="1248504"/>
                  <a:ext cx="5897880" cy="2557141"/>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en-US" dirty="0">
                    <a:solidFill>
                      <a:srgbClr val="FFFFFF"/>
                    </a:solidFill>
                  </a:endParaRPr>
                </a:p>
              </p:txBody>
            </p:sp>
            <p:sp>
              <p:nvSpPr>
                <p:cNvPr id="239" name="TextBox 238"/>
                <p:cNvSpPr txBox="1"/>
                <p:nvPr/>
              </p:nvSpPr>
              <p:spPr bwMode="gray">
                <a:xfrm>
                  <a:off x="3147060" y="3497868"/>
                  <a:ext cx="918841" cy="307777"/>
                </a:xfrm>
                <a:prstGeom prst="rect">
                  <a:avLst/>
                </a:prstGeom>
                <a:noFill/>
              </p:spPr>
              <p:txBody>
                <a:bodyPr wrap="none" lIns="91440" rIns="91440" rtlCol="0" anchor="b">
                  <a:spAutoFit/>
                </a:bodyPr>
                <a:lstStyle/>
                <a:p>
                  <a:r>
                    <a:rPr lang="en-US" sz="800" dirty="0" smtClean="0">
                      <a:solidFill>
                        <a:srgbClr val="6F7878"/>
                      </a:solidFill>
                    </a:rPr>
                    <a:t>Source: Gartner</a:t>
                  </a:r>
                  <a:endParaRPr lang="en-US" sz="600" dirty="0" smtClean="0">
                    <a:solidFill>
                      <a:srgbClr val="6F7878"/>
                    </a:solidFill>
                  </a:endParaRPr>
                </a:p>
                <a:p>
                  <a:r>
                    <a:rPr lang="en-US" sz="600" dirty="0" smtClean="0">
                      <a:solidFill>
                        <a:srgbClr val="6F7878"/>
                      </a:solidFill>
                    </a:rPr>
                    <a:t>ID</a:t>
                  </a:r>
                  <a:r>
                    <a:rPr lang="en-US" sz="600" dirty="0">
                      <a:solidFill>
                        <a:srgbClr val="6F7878"/>
                      </a:solidFill>
                    </a:rPr>
                    <a:t>: </a:t>
                  </a:r>
                  <a:r>
                    <a:rPr lang="en-US" sz="600" dirty="0" smtClean="0">
                      <a:solidFill>
                        <a:srgbClr val="6F7878"/>
                      </a:solidFill>
                    </a:rPr>
                    <a:t>384267</a:t>
                  </a:r>
                  <a:endParaRPr lang="en-US" sz="600" dirty="0">
                    <a:solidFill>
                      <a:srgbClr val="6F7878"/>
                    </a:solidFill>
                  </a:endParaRPr>
                </a:p>
              </p:txBody>
            </p:sp>
          </p:grpSp>
          <p:sp>
            <p:nvSpPr>
              <p:cNvPr id="237" name="TextBox 236"/>
              <p:cNvSpPr txBox="1"/>
              <p:nvPr/>
            </p:nvSpPr>
            <p:spPr bwMode="gray">
              <a:xfrm>
                <a:off x="3146298" y="1161418"/>
                <a:ext cx="5801233" cy="332399"/>
              </a:xfrm>
              <a:prstGeom prst="rect">
                <a:avLst/>
              </a:prstGeom>
              <a:noFill/>
            </p:spPr>
            <p:txBody>
              <a:bodyPr wrap="square" lIns="91440" tIns="91440" rIns="91440" rtlCol="0">
                <a:spAutoFit/>
              </a:bodyPr>
              <a:lstStyle/>
              <a:p>
                <a:pPr>
                  <a:lnSpc>
                    <a:spcPct val="90000"/>
                  </a:lnSpc>
                  <a:spcAft>
                    <a:spcPts val="600"/>
                  </a:spcAft>
                  <a:defRPr/>
                </a:pPr>
                <a:r>
                  <a:rPr lang="en-US" sz="1400" b="1" kern="0" dirty="0">
                    <a:solidFill>
                      <a:sysClr val="windowText" lastClr="000000"/>
                    </a:solidFill>
                    <a:ea typeface="Arial Unicode MS"/>
                    <a:cs typeface="Arial" panose="020B0604020202020204" pitchFamily="34" charset="0"/>
                  </a:rPr>
                  <a:t>Structural Architectural Agility</a:t>
                </a:r>
                <a:endParaRPr lang="en-US" sz="1200" dirty="0">
                  <a:solidFill>
                    <a:srgbClr val="000000"/>
                  </a:solidFill>
                </a:endParaRPr>
              </a:p>
            </p:txBody>
          </p:sp>
        </p:grpSp>
        <p:grpSp>
          <p:nvGrpSpPr>
            <p:cNvPr id="14" name="Group 13"/>
            <p:cNvGrpSpPr/>
            <p:nvPr/>
          </p:nvGrpSpPr>
          <p:grpSpPr bwMode="gray">
            <a:xfrm>
              <a:off x="3238500" y="1616330"/>
              <a:ext cx="5732028" cy="1796378"/>
              <a:chOff x="3238500" y="1616330"/>
              <a:chExt cx="5732028" cy="1796378"/>
            </a:xfrm>
          </p:grpSpPr>
          <p:cxnSp>
            <p:nvCxnSpPr>
              <p:cNvPr id="163" name="Straight Arrow Connector 162"/>
              <p:cNvCxnSpPr/>
              <p:nvPr/>
            </p:nvCxnSpPr>
            <p:spPr bwMode="gray">
              <a:xfrm>
                <a:off x="6187818" y="2433907"/>
                <a:ext cx="443649"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64" name="Straight Arrow Connector 163"/>
              <p:cNvCxnSpPr/>
              <p:nvPr/>
            </p:nvCxnSpPr>
            <p:spPr bwMode="gray">
              <a:xfrm>
                <a:off x="7691632" y="2433907"/>
                <a:ext cx="443649" cy="0"/>
              </a:xfrm>
              <a:prstGeom prst="straightConnector1">
                <a:avLst/>
              </a:prstGeom>
              <a:noFill/>
              <a:ln w="9525" cap="flat" cmpd="sng" algn="ctr">
                <a:solidFill>
                  <a:srgbClr val="000000"/>
                </a:solidFill>
                <a:prstDash val="solid"/>
                <a:headEnd type="none" w="med" len="med"/>
                <a:tailEnd type="triangle" w="med" len="med"/>
              </a:ln>
              <a:effectLst/>
            </p:spPr>
          </p:cxnSp>
          <p:sp>
            <p:nvSpPr>
              <p:cNvPr id="165" name="TextBox 164"/>
              <p:cNvSpPr txBox="1"/>
              <p:nvPr/>
            </p:nvSpPr>
            <p:spPr bwMode="gray">
              <a:xfrm>
                <a:off x="3238500" y="1616330"/>
                <a:ext cx="136337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Functional Behavior</a:t>
                </a:r>
              </a:p>
            </p:txBody>
          </p:sp>
          <p:sp>
            <p:nvSpPr>
              <p:cNvPr id="166" name="TextBox 165"/>
              <p:cNvSpPr txBox="1"/>
              <p:nvPr/>
            </p:nvSpPr>
            <p:spPr bwMode="gray">
              <a:xfrm>
                <a:off x="5282952" y="1616330"/>
                <a:ext cx="967498" cy="166275"/>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Build and Test</a:t>
                </a:r>
              </a:p>
            </p:txBody>
          </p:sp>
          <p:sp>
            <p:nvSpPr>
              <p:cNvPr id="167" name="Rectangle 166"/>
              <p:cNvSpPr/>
              <p:nvPr/>
            </p:nvSpPr>
            <p:spPr bwMode="gray">
              <a:xfrm>
                <a:off x="6879331" y="2150964"/>
                <a:ext cx="634190" cy="565886"/>
              </a:xfrm>
              <a:prstGeom prst="rect">
                <a:avLst/>
              </a:prstGeom>
              <a:noFill/>
              <a:ln w="12700"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68" name="TextBox 167"/>
              <p:cNvSpPr txBox="1"/>
              <p:nvPr/>
            </p:nvSpPr>
            <p:spPr bwMode="gray">
              <a:xfrm>
                <a:off x="6819682" y="1616330"/>
                <a:ext cx="753488" cy="332551"/>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200" kern="0" dirty="0" smtClean="0">
                    <a:solidFill>
                      <a:srgbClr val="000000"/>
                    </a:solidFill>
                    <a:ea typeface="Arial Unicode MS" pitchFamily="34" charset="-128"/>
                    <a:cs typeface="Arial Unicode MS" pitchFamily="34" charset="-128"/>
                  </a:rPr>
                  <a:t>Packaged</a:t>
                </a:r>
                <a:br>
                  <a:rPr lang="en-US" sz="1200" kern="0" dirty="0" smtClean="0">
                    <a:solidFill>
                      <a:srgbClr val="000000"/>
                    </a:solidFill>
                    <a:ea typeface="Arial Unicode MS" pitchFamily="34" charset="-128"/>
                    <a:cs typeface="Arial Unicode MS" pitchFamily="34" charset="-128"/>
                  </a:rPr>
                </a:br>
                <a:r>
                  <a:rPr lang="en-US" sz="1200" kern="0" dirty="0" smtClean="0">
                    <a:solidFill>
                      <a:srgbClr val="000000"/>
                    </a:solidFill>
                    <a:ea typeface="Arial Unicode MS" pitchFamily="34" charset="-128"/>
                    <a:cs typeface="Arial Unicode MS" pitchFamily="34" charset="-128"/>
                  </a:rPr>
                  <a:t>Application</a:t>
                </a:r>
              </a:p>
            </p:txBody>
          </p:sp>
          <p:sp>
            <p:nvSpPr>
              <p:cNvPr id="169" name="Chord 168"/>
              <p:cNvSpPr/>
              <p:nvPr/>
            </p:nvSpPr>
            <p:spPr bwMode="gray">
              <a:xfrm>
                <a:off x="6939414" y="2200123"/>
                <a:ext cx="141095" cy="140244"/>
              </a:xfrm>
              <a:prstGeom prst="chord">
                <a:avLst/>
              </a:prstGeom>
              <a:solidFill>
                <a:srgbClr val="6F78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0" name="Isosceles Triangle 169"/>
              <p:cNvSpPr/>
              <p:nvPr/>
            </p:nvSpPr>
            <p:spPr bwMode="gray">
              <a:xfrm>
                <a:off x="7333934" y="2194898"/>
                <a:ext cx="141095" cy="140244"/>
              </a:xfrm>
              <a:prstGeom prst="triangle">
                <a:avLst/>
              </a:prstGeom>
              <a:solidFill>
                <a:srgbClr val="979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1" name="Hexagon 170"/>
              <p:cNvSpPr/>
              <p:nvPr/>
            </p:nvSpPr>
            <p:spPr bwMode="gray">
              <a:xfrm>
                <a:off x="7140395" y="2372727"/>
                <a:ext cx="141095" cy="116824"/>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2" name="Trapezoid 171"/>
              <p:cNvSpPr/>
              <p:nvPr/>
            </p:nvSpPr>
            <p:spPr bwMode="gray">
              <a:xfrm>
                <a:off x="7333934" y="2524964"/>
                <a:ext cx="141095" cy="140244"/>
              </a:xfrm>
              <a:prstGeom prst="trapezoid">
                <a:avLst>
                  <a:gd name="adj" fmla="val 18056"/>
                </a:avLst>
              </a:prstGeom>
              <a:solidFill>
                <a:srgbClr val="002856"/>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3" name="Rectangle 172"/>
              <p:cNvSpPr/>
              <p:nvPr/>
            </p:nvSpPr>
            <p:spPr bwMode="gray">
              <a:xfrm>
                <a:off x="7741024" y="1616330"/>
                <a:ext cx="1229504" cy="332399"/>
              </a:xfrm>
              <a:prstGeom prst="rect">
                <a:avLst/>
              </a:prstGeom>
            </p:spPr>
            <p:txBody>
              <a:bodyPr wrap="none" lIns="0" tIns="0" rIns="0" bIns="0">
                <a:spAutoFit/>
              </a:bodyPr>
              <a:lstStyle/>
              <a:p>
                <a:pPr algn="ctr" eaLnBrk="0" fontAlgn="base" hangingPunct="0">
                  <a:lnSpc>
                    <a:spcPct val="90000"/>
                  </a:lnSpc>
                  <a:spcBef>
                    <a:spcPct val="30000"/>
                  </a:spcBef>
                  <a:spcAft>
                    <a:spcPct val="10000"/>
                  </a:spcAft>
                </a:pPr>
                <a:r>
                  <a:rPr lang="en-US" sz="1200" kern="0" dirty="0">
                    <a:solidFill>
                      <a:srgbClr val="000000"/>
                    </a:solidFill>
                    <a:ea typeface="Arial Unicode MS" pitchFamily="34" charset="-128"/>
                    <a:cs typeface="Arial Unicode MS" pitchFamily="34" charset="-128"/>
                  </a:rPr>
                  <a:t>Application</a:t>
                </a:r>
                <a:br>
                  <a:rPr lang="en-US" sz="1200" kern="0" dirty="0">
                    <a:solidFill>
                      <a:srgbClr val="000000"/>
                    </a:solidFill>
                    <a:ea typeface="Arial Unicode MS" pitchFamily="34" charset="-128"/>
                    <a:cs typeface="Arial Unicode MS" pitchFamily="34" charset="-128"/>
                  </a:rPr>
                </a:br>
                <a:r>
                  <a:rPr lang="en-US" sz="1200" kern="0" dirty="0">
                    <a:solidFill>
                      <a:srgbClr val="000000"/>
                    </a:solidFill>
                    <a:ea typeface="Arial Unicode MS" pitchFamily="34" charset="-128"/>
                    <a:cs typeface="Arial Unicode MS" pitchFamily="34" charset="-128"/>
                  </a:rPr>
                  <a:t>Server/IaaS/PaaS</a:t>
                </a:r>
                <a:endParaRPr lang="en-US" sz="1200" kern="0" dirty="0" smtClean="0">
                  <a:solidFill>
                    <a:srgbClr val="000000"/>
                  </a:solidFill>
                  <a:ea typeface="Arial Unicode MS" pitchFamily="34" charset="-128"/>
                  <a:cs typeface="Arial Unicode MS" pitchFamily="34" charset="-128"/>
                </a:endParaRPr>
              </a:p>
            </p:txBody>
          </p:sp>
          <p:sp>
            <p:nvSpPr>
              <p:cNvPr id="174" name="Chord 173"/>
              <p:cNvSpPr/>
              <p:nvPr/>
            </p:nvSpPr>
            <p:spPr bwMode="gray">
              <a:xfrm>
                <a:off x="4106070" y="1953066"/>
                <a:ext cx="141095" cy="140245"/>
              </a:xfrm>
              <a:prstGeom prst="chord">
                <a:avLst/>
              </a:prstGeom>
              <a:solidFill>
                <a:srgbClr val="6F7878"/>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5" name="Isosceles Triangle 174"/>
              <p:cNvSpPr/>
              <p:nvPr/>
            </p:nvSpPr>
            <p:spPr bwMode="gray">
              <a:xfrm>
                <a:off x="4106070" y="2158425"/>
                <a:ext cx="141095" cy="140245"/>
              </a:xfrm>
              <a:prstGeom prst="triangle">
                <a:avLst/>
              </a:prstGeom>
              <a:solidFill>
                <a:srgbClr val="979D9D"/>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6" name="Hexagon 175"/>
              <p:cNvSpPr/>
              <p:nvPr/>
            </p:nvSpPr>
            <p:spPr bwMode="gray">
              <a:xfrm>
                <a:off x="4106070" y="2375495"/>
                <a:ext cx="141095" cy="116824"/>
              </a:xfrm>
              <a:prstGeom prst="hexagon">
                <a:avLst/>
              </a:prstGeom>
              <a:solidFill>
                <a:srgbClr val="6E7D9D"/>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7" name="Left Brace 176"/>
              <p:cNvSpPr/>
              <p:nvPr/>
            </p:nvSpPr>
            <p:spPr bwMode="gray">
              <a:xfrm>
                <a:off x="3952539" y="234735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78" name="Diamond 177"/>
              <p:cNvSpPr/>
              <p:nvPr/>
            </p:nvSpPr>
            <p:spPr bwMode="gray">
              <a:xfrm>
                <a:off x="4106070" y="2569144"/>
                <a:ext cx="141095" cy="140244"/>
              </a:xfrm>
              <a:prstGeom prst="diamond">
                <a:avLst/>
              </a:prstGeom>
              <a:solidFill>
                <a:srgbClr val="3555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179" name="Trapezoid 178"/>
              <p:cNvSpPr/>
              <p:nvPr/>
            </p:nvSpPr>
            <p:spPr bwMode="gray">
              <a:xfrm>
                <a:off x="4106070" y="2774505"/>
                <a:ext cx="141095" cy="140245"/>
              </a:xfrm>
              <a:prstGeom prst="trapezoid">
                <a:avLst>
                  <a:gd name="adj" fmla="val 18056"/>
                </a:avLst>
              </a:prstGeom>
              <a:solidFill>
                <a:srgbClr val="002856"/>
              </a:solidFill>
              <a:ln w="9525" cap="flat" cmpd="sng" algn="ctr">
                <a:no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grpSp>
            <p:nvGrpSpPr>
              <p:cNvPr id="180" name="Group 179"/>
              <p:cNvGrpSpPr/>
              <p:nvPr/>
            </p:nvGrpSpPr>
            <p:grpSpPr bwMode="gray">
              <a:xfrm>
                <a:off x="3399476" y="1931874"/>
                <a:ext cx="486057" cy="998533"/>
                <a:chOff x="3399476" y="1931874"/>
                <a:chExt cx="486057" cy="998533"/>
              </a:xfrm>
            </p:grpSpPr>
            <p:sp>
              <p:nvSpPr>
                <p:cNvPr id="197" name="Oval 196"/>
                <p:cNvSpPr/>
                <p:nvPr/>
              </p:nvSpPr>
              <p:spPr bwMode="gray">
                <a:xfrm>
                  <a:off x="3424939"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198" name="Straight Connector 197"/>
                <p:cNvCxnSpPr>
                  <a:stCxn id="197" idx="4"/>
                </p:cNvCxnSpPr>
                <p:nvPr/>
              </p:nvCxnSpPr>
              <p:spPr bwMode="gray">
                <a:xfrm flipH="1">
                  <a:off x="3458150" y="1999615"/>
                  <a:ext cx="0" cy="103737"/>
                </a:xfrm>
                <a:prstGeom prst="line">
                  <a:avLst/>
                </a:prstGeom>
                <a:noFill/>
                <a:ln w="25400" cap="flat" cmpd="sng" algn="ctr">
                  <a:solidFill>
                    <a:srgbClr val="6F7878"/>
                  </a:solidFill>
                  <a:prstDash val="solid"/>
                </a:ln>
                <a:effectLst/>
              </p:spPr>
            </p:cxnSp>
            <p:cxnSp>
              <p:nvCxnSpPr>
                <p:cNvPr id="199" name="Straight Connector 198"/>
                <p:cNvCxnSpPr/>
                <p:nvPr/>
              </p:nvCxnSpPr>
              <p:spPr bwMode="gray">
                <a:xfrm>
                  <a:off x="3399476" y="2051458"/>
                  <a:ext cx="117349" cy="0"/>
                </a:xfrm>
                <a:prstGeom prst="line">
                  <a:avLst/>
                </a:prstGeom>
                <a:noFill/>
                <a:ln w="25400" cap="flat" cmpd="sng" algn="ctr">
                  <a:solidFill>
                    <a:srgbClr val="6F7878"/>
                  </a:solidFill>
                  <a:prstDash val="solid"/>
                </a:ln>
                <a:effectLst/>
              </p:spPr>
            </p:cxnSp>
            <p:sp>
              <p:nvSpPr>
                <p:cNvPr id="200" name="Oval 199"/>
                <p:cNvSpPr/>
                <p:nvPr/>
              </p:nvSpPr>
              <p:spPr bwMode="gray">
                <a:xfrm>
                  <a:off x="3609293"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01" name="Straight Connector 200"/>
                <p:cNvCxnSpPr>
                  <a:stCxn id="200" idx="4"/>
                </p:cNvCxnSpPr>
                <p:nvPr/>
              </p:nvCxnSpPr>
              <p:spPr bwMode="gray">
                <a:xfrm flipH="1">
                  <a:off x="3642504" y="1999615"/>
                  <a:ext cx="0" cy="103737"/>
                </a:xfrm>
                <a:prstGeom prst="line">
                  <a:avLst/>
                </a:prstGeom>
                <a:noFill/>
                <a:ln w="25400" cap="flat" cmpd="sng" algn="ctr">
                  <a:solidFill>
                    <a:srgbClr val="6F7878"/>
                  </a:solidFill>
                  <a:prstDash val="solid"/>
                </a:ln>
                <a:effectLst/>
              </p:spPr>
            </p:cxnSp>
            <p:cxnSp>
              <p:nvCxnSpPr>
                <p:cNvPr id="202" name="Straight Connector 201"/>
                <p:cNvCxnSpPr/>
                <p:nvPr/>
              </p:nvCxnSpPr>
              <p:spPr bwMode="gray">
                <a:xfrm>
                  <a:off x="3583830" y="2051458"/>
                  <a:ext cx="117349" cy="0"/>
                </a:xfrm>
                <a:prstGeom prst="line">
                  <a:avLst/>
                </a:prstGeom>
                <a:noFill/>
                <a:ln w="25400" cap="flat" cmpd="sng" algn="ctr">
                  <a:solidFill>
                    <a:srgbClr val="6F7878"/>
                  </a:solidFill>
                  <a:prstDash val="solid"/>
                </a:ln>
                <a:effectLst/>
              </p:spPr>
            </p:cxnSp>
            <p:sp>
              <p:nvSpPr>
                <p:cNvPr id="203" name="Oval 202"/>
                <p:cNvSpPr/>
                <p:nvPr/>
              </p:nvSpPr>
              <p:spPr bwMode="gray">
                <a:xfrm>
                  <a:off x="3793647" y="1931874"/>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04" name="Straight Connector 203"/>
                <p:cNvCxnSpPr>
                  <a:stCxn id="203" idx="4"/>
                </p:cNvCxnSpPr>
                <p:nvPr/>
              </p:nvCxnSpPr>
              <p:spPr bwMode="gray">
                <a:xfrm flipH="1">
                  <a:off x="3826858" y="1999615"/>
                  <a:ext cx="0" cy="103737"/>
                </a:xfrm>
                <a:prstGeom prst="line">
                  <a:avLst/>
                </a:prstGeom>
                <a:noFill/>
                <a:ln w="25400" cap="flat" cmpd="sng" algn="ctr">
                  <a:solidFill>
                    <a:srgbClr val="6F7878"/>
                  </a:solidFill>
                  <a:prstDash val="solid"/>
                </a:ln>
                <a:effectLst/>
              </p:spPr>
            </p:cxnSp>
            <p:cxnSp>
              <p:nvCxnSpPr>
                <p:cNvPr id="205" name="Straight Connector 204"/>
                <p:cNvCxnSpPr/>
                <p:nvPr/>
              </p:nvCxnSpPr>
              <p:spPr bwMode="gray">
                <a:xfrm>
                  <a:off x="3768184" y="2051458"/>
                  <a:ext cx="117349" cy="0"/>
                </a:xfrm>
                <a:prstGeom prst="line">
                  <a:avLst/>
                </a:prstGeom>
                <a:noFill/>
                <a:ln w="25400" cap="flat" cmpd="sng" algn="ctr">
                  <a:solidFill>
                    <a:srgbClr val="6F7878"/>
                  </a:solidFill>
                  <a:prstDash val="solid"/>
                </a:ln>
                <a:effectLst/>
              </p:spPr>
            </p:cxnSp>
            <p:sp>
              <p:nvSpPr>
                <p:cNvPr id="206" name="Oval 205"/>
                <p:cNvSpPr/>
                <p:nvPr/>
              </p:nvSpPr>
              <p:spPr bwMode="gray">
                <a:xfrm>
                  <a:off x="3424939"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07" name="Straight Connector 206"/>
                <p:cNvCxnSpPr>
                  <a:stCxn id="206" idx="4"/>
                </p:cNvCxnSpPr>
                <p:nvPr/>
              </p:nvCxnSpPr>
              <p:spPr bwMode="gray">
                <a:xfrm flipH="1">
                  <a:off x="3458150" y="2205559"/>
                  <a:ext cx="0" cy="103737"/>
                </a:xfrm>
                <a:prstGeom prst="line">
                  <a:avLst/>
                </a:prstGeom>
                <a:noFill/>
                <a:ln w="25400" cap="flat" cmpd="sng" algn="ctr">
                  <a:solidFill>
                    <a:srgbClr val="6F7878"/>
                  </a:solidFill>
                  <a:prstDash val="solid"/>
                </a:ln>
                <a:effectLst/>
              </p:spPr>
            </p:cxnSp>
            <p:cxnSp>
              <p:nvCxnSpPr>
                <p:cNvPr id="208" name="Straight Connector 207"/>
                <p:cNvCxnSpPr/>
                <p:nvPr/>
              </p:nvCxnSpPr>
              <p:spPr bwMode="gray">
                <a:xfrm>
                  <a:off x="3399476" y="2257402"/>
                  <a:ext cx="117349" cy="0"/>
                </a:xfrm>
                <a:prstGeom prst="line">
                  <a:avLst/>
                </a:prstGeom>
                <a:noFill/>
                <a:ln w="25400" cap="flat" cmpd="sng" algn="ctr">
                  <a:solidFill>
                    <a:srgbClr val="6F7878"/>
                  </a:solidFill>
                  <a:prstDash val="solid"/>
                </a:ln>
                <a:effectLst/>
              </p:spPr>
            </p:cxnSp>
            <p:sp>
              <p:nvSpPr>
                <p:cNvPr id="209" name="Oval 208"/>
                <p:cNvSpPr/>
                <p:nvPr/>
              </p:nvSpPr>
              <p:spPr bwMode="gray">
                <a:xfrm>
                  <a:off x="3609293"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0" name="Straight Connector 209"/>
                <p:cNvCxnSpPr>
                  <a:stCxn id="209" idx="4"/>
                </p:cNvCxnSpPr>
                <p:nvPr/>
              </p:nvCxnSpPr>
              <p:spPr bwMode="gray">
                <a:xfrm flipH="1">
                  <a:off x="3642504" y="2205559"/>
                  <a:ext cx="0" cy="103737"/>
                </a:xfrm>
                <a:prstGeom prst="line">
                  <a:avLst/>
                </a:prstGeom>
                <a:noFill/>
                <a:ln w="25400" cap="flat" cmpd="sng" algn="ctr">
                  <a:solidFill>
                    <a:srgbClr val="6F7878"/>
                  </a:solidFill>
                  <a:prstDash val="solid"/>
                </a:ln>
                <a:effectLst/>
              </p:spPr>
            </p:cxnSp>
            <p:cxnSp>
              <p:nvCxnSpPr>
                <p:cNvPr id="211" name="Straight Connector 210"/>
                <p:cNvCxnSpPr/>
                <p:nvPr/>
              </p:nvCxnSpPr>
              <p:spPr bwMode="gray">
                <a:xfrm>
                  <a:off x="3583830" y="2257402"/>
                  <a:ext cx="117349" cy="0"/>
                </a:xfrm>
                <a:prstGeom prst="line">
                  <a:avLst/>
                </a:prstGeom>
                <a:noFill/>
                <a:ln w="25400" cap="flat" cmpd="sng" algn="ctr">
                  <a:solidFill>
                    <a:srgbClr val="6F7878"/>
                  </a:solidFill>
                  <a:prstDash val="solid"/>
                </a:ln>
                <a:effectLst/>
              </p:spPr>
            </p:cxnSp>
            <p:sp>
              <p:nvSpPr>
                <p:cNvPr id="212" name="Oval 211"/>
                <p:cNvSpPr/>
                <p:nvPr/>
              </p:nvSpPr>
              <p:spPr bwMode="gray">
                <a:xfrm>
                  <a:off x="3793647" y="2137818"/>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3" name="Straight Connector 212"/>
                <p:cNvCxnSpPr>
                  <a:stCxn id="212" idx="4"/>
                </p:cNvCxnSpPr>
                <p:nvPr/>
              </p:nvCxnSpPr>
              <p:spPr bwMode="gray">
                <a:xfrm flipH="1">
                  <a:off x="3826858" y="2205559"/>
                  <a:ext cx="0" cy="103737"/>
                </a:xfrm>
                <a:prstGeom prst="line">
                  <a:avLst/>
                </a:prstGeom>
                <a:noFill/>
                <a:ln w="25400" cap="flat" cmpd="sng" algn="ctr">
                  <a:solidFill>
                    <a:srgbClr val="6F7878"/>
                  </a:solidFill>
                  <a:prstDash val="solid"/>
                </a:ln>
                <a:effectLst/>
              </p:spPr>
            </p:cxnSp>
            <p:cxnSp>
              <p:nvCxnSpPr>
                <p:cNvPr id="214" name="Straight Connector 213"/>
                <p:cNvCxnSpPr/>
                <p:nvPr/>
              </p:nvCxnSpPr>
              <p:spPr bwMode="gray">
                <a:xfrm>
                  <a:off x="3768184" y="2257402"/>
                  <a:ext cx="117349" cy="0"/>
                </a:xfrm>
                <a:prstGeom prst="line">
                  <a:avLst/>
                </a:prstGeom>
                <a:noFill/>
                <a:ln w="25400" cap="flat" cmpd="sng" algn="ctr">
                  <a:solidFill>
                    <a:srgbClr val="6F7878"/>
                  </a:solidFill>
                  <a:prstDash val="solid"/>
                </a:ln>
                <a:effectLst/>
              </p:spPr>
            </p:cxnSp>
            <p:sp>
              <p:nvSpPr>
                <p:cNvPr id="215" name="Oval 214"/>
                <p:cNvSpPr/>
                <p:nvPr/>
              </p:nvSpPr>
              <p:spPr bwMode="gray">
                <a:xfrm>
                  <a:off x="3424939"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6" name="Straight Connector 215"/>
                <p:cNvCxnSpPr>
                  <a:stCxn id="215" idx="4"/>
                </p:cNvCxnSpPr>
                <p:nvPr/>
              </p:nvCxnSpPr>
              <p:spPr bwMode="gray">
                <a:xfrm flipH="1">
                  <a:off x="3458151" y="2413141"/>
                  <a:ext cx="0" cy="103737"/>
                </a:xfrm>
                <a:prstGeom prst="line">
                  <a:avLst/>
                </a:prstGeom>
                <a:noFill/>
                <a:ln w="25400" cap="flat" cmpd="sng" algn="ctr">
                  <a:solidFill>
                    <a:srgbClr val="6F7878"/>
                  </a:solidFill>
                  <a:prstDash val="solid"/>
                </a:ln>
                <a:effectLst/>
              </p:spPr>
            </p:cxnSp>
            <p:cxnSp>
              <p:nvCxnSpPr>
                <p:cNvPr id="217" name="Straight Connector 216"/>
                <p:cNvCxnSpPr/>
                <p:nvPr/>
              </p:nvCxnSpPr>
              <p:spPr bwMode="gray">
                <a:xfrm>
                  <a:off x="3399476" y="2464985"/>
                  <a:ext cx="117350" cy="0"/>
                </a:xfrm>
                <a:prstGeom prst="line">
                  <a:avLst/>
                </a:prstGeom>
                <a:noFill/>
                <a:ln w="25400" cap="flat" cmpd="sng" algn="ctr">
                  <a:solidFill>
                    <a:srgbClr val="6F7878"/>
                  </a:solidFill>
                  <a:prstDash val="solid"/>
                </a:ln>
                <a:effectLst/>
              </p:spPr>
            </p:cxnSp>
            <p:sp>
              <p:nvSpPr>
                <p:cNvPr id="218" name="Oval 217"/>
                <p:cNvSpPr/>
                <p:nvPr/>
              </p:nvSpPr>
              <p:spPr bwMode="gray">
                <a:xfrm>
                  <a:off x="3609293" y="2345401"/>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19" name="Straight Connector 218"/>
                <p:cNvCxnSpPr>
                  <a:stCxn id="218" idx="4"/>
                </p:cNvCxnSpPr>
                <p:nvPr/>
              </p:nvCxnSpPr>
              <p:spPr bwMode="gray">
                <a:xfrm flipH="1">
                  <a:off x="3642505" y="2413141"/>
                  <a:ext cx="0" cy="103737"/>
                </a:xfrm>
                <a:prstGeom prst="line">
                  <a:avLst/>
                </a:prstGeom>
                <a:noFill/>
                <a:ln w="25400" cap="flat" cmpd="sng" algn="ctr">
                  <a:solidFill>
                    <a:srgbClr val="6F7878"/>
                  </a:solidFill>
                  <a:prstDash val="solid"/>
                </a:ln>
                <a:effectLst/>
              </p:spPr>
            </p:cxnSp>
            <p:cxnSp>
              <p:nvCxnSpPr>
                <p:cNvPr id="220" name="Straight Connector 219"/>
                <p:cNvCxnSpPr/>
                <p:nvPr/>
              </p:nvCxnSpPr>
              <p:spPr bwMode="gray">
                <a:xfrm>
                  <a:off x="3583830" y="2464985"/>
                  <a:ext cx="117350" cy="0"/>
                </a:xfrm>
                <a:prstGeom prst="line">
                  <a:avLst/>
                </a:prstGeom>
                <a:noFill/>
                <a:ln w="25400" cap="flat" cmpd="sng" algn="ctr">
                  <a:solidFill>
                    <a:srgbClr val="6F7878"/>
                  </a:solidFill>
                  <a:prstDash val="solid"/>
                </a:ln>
                <a:effectLst/>
              </p:spPr>
            </p:cxnSp>
            <p:sp>
              <p:nvSpPr>
                <p:cNvPr id="221" name="Oval 220"/>
                <p:cNvSpPr/>
                <p:nvPr/>
              </p:nvSpPr>
              <p:spPr bwMode="gray">
                <a:xfrm>
                  <a:off x="3424939"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22" name="Straight Connector 221"/>
                <p:cNvCxnSpPr>
                  <a:stCxn id="221" idx="4"/>
                </p:cNvCxnSpPr>
                <p:nvPr/>
              </p:nvCxnSpPr>
              <p:spPr bwMode="gray">
                <a:xfrm flipH="1">
                  <a:off x="3458151" y="2619905"/>
                  <a:ext cx="0" cy="103737"/>
                </a:xfrm>
                <a:prstGeom prst="line">
                  <a:avLst/>
                </a:prstGeom>
                <a:noFill/>
                <a:ln w="25400" cap="flat" cmpd="sng" algn="ctr">
                  <a:solidFill>
                    <a:srgbClr val="6F7878"/>
                  </a:solidFill>
                  <a:prstDash val="solid"/>
                </a:ln>
                <a:effectLst/>
              </p:spPr>
            </p:cxnSp>
            <p:cxnSp>
              <p:nvCxnSpPr>
                <p:cNvPr id="223" name="Straight Connector 222"/>
                <p:cNvCxnSpPr/>
                <p:nvPr/>
              </p:nvCxnSpPr>
              <p:spPr bwMode="gray">
                <a:xfrm>
                  <a:off x="3399476" y="2671749"/>
                  <a:ext cx="117350" cy="0"/>
                </a:xfrm>
                <a:prstGeom prst="line">
                  <a:avLst/>
                </a:prstGeom>
                <a:noFill/>
                <a:ln w="25400" cap="flat" cmpd="sng" algn="ctr">
                  <a:solidFill>
                    <a:srgbClr val="6F7878"/>
                  </a:solidFill>
                  <a:prstDash val="solid"/>
                </a:ln>
                <a:effectLst/>
              </p:spPr>
            </p:cxnSp>
            <p:sp>
              <p:nvSpPr>
                <p:cNvPr id="224" name="Oval 223"/>
                <p:cNvSpPr/>
                <p:nvPr/>
              </p:nvSpPr>
              <p:spPr bwMode="gray">
                <a:xfrm>
                  <a:off x="3609293" y="2552165"/>
                  <a:ext cx="66425" cy="67740"/>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25" name="Straight Connector 224"/>
                <p:cNvCxnSpPr>
                  <a:stCxn id="224" idx="4"/>
                </p:cNvCxnSpPr>
                <p:nvPr/>
              </p:nvCxnSpPr>
              <p:spPr bwMode="gray">
                <a:xfrm flipH="1">
                  <a:off x="3642505" y="2619905"/>
                  <a:ext cx="0" cy="103737"/>
                </a:xfrm>
                <a:prstGeom prst="line">
                  <a:avLst/>
                </a:prstGeom>
                <a:noFill/>
                <a:ln w="25400" cap="flat" cmpd="sng" algn="ctr">
                  <a:solidFill>
                    <a:srgbClr val="6F7878"/>
                  </a:solidFill>
                  <a:prstDash val="solid"/>
                </a:ln>
                <a:effectLst/>
              </p:spPr>
            </p:cxnSp>
            <p:cxnSp>
              <p:nvCxnSpPr>
                <p:cNvPr id="226" name="Straight Connector 225"/>
                <p:cNvCxnSpPr/>
                <p:nvPr/>
              </p:nvCxnSpPr>
              <p:spPr bwMode="gray">
                <a:xfrm>
                  <a:off x="3583830" y="2671749"/>
                  <a:ext cx="117350" cy="0"/>
                </a:xfrm>
                <a:prstGeom prst="line">
                  <a:avLst/>
                </a:prstGeom>
                <a:noFill/>
                <a:ln w="25400" cap="flat" cmpd="sng" algn="ctr">
                  <a:solidFill>
                    <a:srgbClr val="6F7878"/>
                  </a:solidFill>
                  <a:prstDash val="solid"/>
                </a:ln>
                <a:effectLst/>
              </p:spPr>
            </p:cxnSp>
            <p:sp>
              <p:nvSpPr>
                <p:cNvPr id="227" name="Oval 226"/>
                <p:cNvSpPr/>
                <p:nvPr/>
              </p:nvSpPr>
              <p:spPr bwMode="gray">
                <a:xfrm>
                  <a:off x="3424939"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28" name="Straight Connector 227"/>
                <p:cNvCxnSpPr>
                  <a:stCxn id="227" idx="4"/>
                </p:cNvCxnSpPr>
                <p:nvPr/>
              </p:nvCxnSpPr>
              <p:spPr bwMode="gray">
                <a:xfrm flipH="1">
                  <a:off x="3458150" y="2826670"/>
                  <a:ext cx="0" cy="103737"/>
                </a:xfrm>
                <a:prstGeom prst="line">
                  <a:avLst/>
                </a:prstGeom>
                <a:noFill/>
                <a:ln w="25400" cap="flat" cmpd="sng" algn="ctr">
                  <a:solidFill>
                    <a:srgbClr val="6F7878"/>
                  </a:solidFill>
                  <a:prstDash val="solid"/>
                </a:ln>
                <a:effectLst/>
              </p:spPr>
            </p:cxnSp>
            <p:cxnSp>
              <p:nvCxnSpPr>
                <p:cNvPr id="229" name="Straight Connector 228"/>
                <p:cNvCxnSpPr/>
                <p:nvPr/>
              </p:nvCxnSpPr>
              <p:spPr bwMode="gray">
                <a:xfrm>
                  <a:off x="3399476" y="2878513"/>
                  <a:ext cx="117349" cy="0"/>
                </a:xfrm>
                <a:prstGeom prst="line">
                  <a:avLst/>
                </a:prstGeom>
                <a:noFill/>
                <a:ln w="25400" cap="flat" cmpd="sng" algn="ctr">
                  <a:solidFill>
                    <a:srgbClr val="6F7878"/>
                  </a:solidFill>
                  <a:prstDash val="solid"/>
                </a:ln>
                <a:effectLst/>
              </p:spPr>
            </p:cxnSp>
            <p:sp>
              <p:nvSpPr>
                <p:cNvPr id="230" name="Oval 229"/>
                <p:cNvSpPr/>
                <p:nvPr/>
              </p:nvSpPr>
              <p:spPr bwMode="gray">
                <a:xfrm>
                  <a:off x="3609293"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31" name="Straight Connector 230"/>
                <p:cNvCxnSpPr>
                  <a:stCxn id="230" idx="4"/>
                </p:cNvCxnSpPr>
                <p:nvPr/>
              </p:nvCxnSpPr>
              <p:spPr bwMode="gray">
                <a:xfrm flipH="1">
                  <a:off x="3642504" y="2826670"/>
                  <a:ext cx="0" cy="103737"/>
                </a:xfrm>
                <a:prstGeom prst="line">
                  <a:avLst/>
                </a:prstGeom>
                <a:noFill/>
                <a:ln w="25400" cap="flat" cmpd="sng" algn="ctr">
                  <a:solidFill>
                    <a:srgbClr val="6F7878"/>
                  </a:solidFill>
                  <a:prstDash val="solid"/>
                </a:ln>
                <a:effectLst/>
              </p:spPr>
            </p:cxnSp>
            <p:cxnSp>
              <p:nvCxnSpPr>
                <p:cNvPr id="232" name="Straight Connector 231"/>
                <p:cNvCxnSpPr/>
                <p:nvPr/>
              </p:nvCxnSpPr>
              <p:spPr bwMode="gray">
                <a:xfrm>
                  <a:off x="3583830" y="2878513"/>
                  <a:ext cx="117349" cy="0"/>
                </a:xfrm>
                <a:prstGeom prst="line">
                  <a:avLst/>
                </a:prstGeom>
                <a:noFill/>
                <a:ln w="25400" cap="flat" cmpd="sng" algn="ctr">
                  <a:solidFill>
                    <a:srgbClr val="6F7878"/>
                  </a:solidFill>
                  <a:prstDash val="solid"/>
                </a:ln>
                <a:effectLst/>
              </p:spPr>
            </p:cxnSp>
            <p:sp>
              <p:nvSpPr>
                <p:cNvPr id="233" name="Oval 232"/>
                <p:cNvSpPr/>
                <p:nvPr/>
              </p:nvSpPr>
              <p:spPr bwMode="gray">
                <a:xfrm>
                  <a:off x="3793647" y="2758929"/>
                  <a:ext cx="66424" cy="67741"/>
                </a:xfrm>
                <a:prstGeom prst="ellipse">
                  <a:avLst/>
                </a:prstGeom>
                <a:noFill/>
                <a:ln w="9525" cap="flat" cmpd="sng" algn="ctr">
                  <a:solidFill>
                    <a:srgbClr val="6F7878"/>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cxnSp>
              <p:nvCxnSpPr>
                <p:cNvPr id="234" name="Straight Connector 233"/>
                <p:cNvCxnSpPr>
                  <a:stCxn id="233" idx="4"/>
                </p:cNvCxnSpPr>
                <p:nvPr/>
              </p:nvCxnSpPr>
              <p:spPr bwMode="gray">
                <a:xfrm flipH="1">
                  <a:off x="3826858" y="2826670"/>
                  <a:ext cx="0" cy="103737"/>
                </a:xfrm>
                <a:prstGeom prst="line">
                  <a:avLst/>
                </a:prstGeom>
                <a:noFill/>
                <a:ln w="25400" cap="flat" cmpd="sng" algn="ctr">
                  <a:solidFill>
                    <a:srgbClr val="6F7878"/>
                  </a:solidFill>
                  <a:prstDash val="solid"/>
                </a:ln>
                <a:effectLst/>
              </p:spPr>
            </p:cxnSp>
            <p:cxnSp>
              <p:nvCxnSpPr>
                <p:cNvPr id="235" name="Straight Connector 234"/>
                <p:cNvCxnSpPr/>
                <p:nvPr/>
              </p:nvCxnSpPr>
              <p:spPr bwMode="gray">
                <a:xfrm>
                  <a:off x="3768184" y="2878513"/>
                  <a:ext cx="117349" cy="0"/>
                </a:xfrm>
                <a:prstGeom prst="line">
                  <a:avLst/>
                </a:prstGeom>
                <a:noFill/>
                <a:ln w="25400" cap="flat" cmpd="sng" algn="ctr">
                  <a:solidFill>
                    <a:srgbClr val="6F7878"/>
                  </a:solidFill>
                  <a:prstDash val="solid"/>
                </a:ln>
                <a:effectLst/>
              </p:spPr>
            </p:cxnSp>
          </p:grpSp>
          <p:grpSp>
            <p:nvGrpSpPr>
              <p:cNvPr id="182" name="Group 181"/>
              <p:cNvGrpSpPr/>
              <p:nvPr/>
            </p:nvGrpSpPr>
            <p:grpSpPr bwMode="gray">
              <a:xfrm>
                <a:off x="4703872" y="2023188"/>
                <a:ext cx="443649" cy="821439"/>
                <a:chOff x="4659324" y="1835741"/>
                <a:chExt cx="457846" cy="847725"/>
              </a:xfrm>
            </p:grpSpPr>
            <p:cxnSp>
              <p:nvCxnSpPr>
                <p:cNvPr id="192" name="Straight Arrow Connector 191"/>
                <p:cNvCxnSpPr/>
                <p:nvPr/>
              </p:nvCxnSpPr>
              <p:spPr bwMode="gray">
                <a:xfrm>
                  <a:off x="4659324" y="2471534"/>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3" name="Straight Arrow Connector 192"/>
                <p:cNvCxnSpPr/>
                <p:nvPr/>
              </p:nvCxnSpPr>
              <p:spPr bwMode="gray">
                <a:xfrm>
                  <a:off x="4659324" y="225674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4" name="Straight Arrow Connector 193"/>
                <p:cNvCxnSpPr/>
                <p:nvPr/>
              </p:nvCxnSpPr>
              <p:spPr bwMode="gray">
                <a:xfrm>
                  <a:off x="4659324" y="1835741"/>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5" name="Straight Arrow Connector 194"/>
                <p:cNvCxnSpPr/>
                <p:nvPr/>
              </p:nvCxnSpPr>
              <p:spPr bwMode="gray">
                <a:xfrm>
                  <a:off x="4659324" y="2683466"/>
                  <a:ext cx="457846"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196" name="Straight Arrow Connector 195"/>
                <p:cNvCxnSpPr/>
                <p:nvPr/>
              </p:nvCxnSpPr>
              <p:spPr bwMode="gray">
                <a:xfrm>
                  <a:off x="4659324" y="2047672"/>
                  <a:ext cx="457846" cy="0"/>
                </a:xfrm>
                <a:prstGeom prst="straightConnector1">
                  <a:avLst/>
                </a:prstGeom>
                <a:noFill/>
                <a:ln w="9525" cap="flat" cmpd="sng" algn="ctr">
                  <a:solidFill>
                    <a:srgbClr val="000000"/>
                  </a:solidFill>
                  <a:prstDash val="solid"/>
                  <a:headEnd type="none" w="med" len="med"/>
                  <a:tailEnd type="triangle" w="med" len="med"/>
                </a:ln>
                <a:effectLst/>
              </p:spPr>
            </p:cxnSp>
          </p:grpSp>
          <p:sp>
            <p:nvSpPr>
              <p:cNvPr id="183" name="Left Brace 182"/>
              <p:cNvSpPr/>
              <p:nvPr/>
            </p:nvSpPr>
            <p:spPr bwMode="gray">
              <a:xfrm>
                <a:off x="3952539" y="214199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84" name="Left Brace 183"/>
              <p:cNvSpPr/>
              <p:nvPr/>
            </p:nvSpPr>
            <p:spPr bwMode="gray">
              <a:xfrm>
                <a:off x="3952539" y="193663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85" name="Left Brace 184"/>
              <p:cNvSpPr/>
              <p:nvPr/>
            </p:nvSpPr>
            <p:spPr bwMode="gray">
              <a:xfrm>
                <a:off x="3952539" y="2552709"/>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86" name="Left Brace 185"/>
              <p:cNvSpPr/>
              <p:nvPr/>
            </p:nvSpPr>
            <p:spPr bwMode="gray">
              <a:xfrm>
                <a:off x="3952539" y="2758070"/>
                <a:ext cx="76019" cy="173114"/>
              </a:xfrm>
              <a:prstGeom prst="leftBrace">
                <a:avLst>
                  <a:gd name="adj1" fmla="val 34135"/>
                  <a:gd name="adj2" fmla="val 50000"/>
                </a:avLst>
              </a:prstGeom>
              <a:noFill/>
              <a:ln w="9525" cap="flat" cmpd="sng" algn="ctr">
                <a:solidFill>
                  <a:srgbClr val="000000"/>
                </a:solid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sp>
            <p:nvSpPr>
              <p:cNvPr id="187" name="Freeform: Shape 181">
                <a:extLst>
                  <a:ext uri="{FF2B5EF4-FFF2-40B4-BE49-F238E27FC236}">
                    <a16:creationId xmlns="" xmlns:a16="http://schemas.microsoft.com/office/drawing/2014/main" id="{FEA8920F-F0DE-4E10-8784-3A351E3B8A41}"/>
                  </a:ext>
                </a:extLst>
              </p:cNvPr>
              <p:cNvSpPr/>
              <p:nvPr/>
            </p:nvSpPr>
            <p:spPr bwMode="gray">
              <a:xfrm>
                <a:off x="5609539"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188" name="Freeform: Shape 181">
                <a:extLst>
                  <a:ext uri="{FF2B5EF4-FFF2-40B4-BE49-F238E27FC236}">
                    <a16:creationId xmlns="" xmlns:a16="http://schemas.microsoft.com/office/drawing/2014/main" id="{FEA8920F-F0DE-4E10-8784-3A351E3B8A41}"/>
                  </a:ext>
                </a:extLst>
              </p:cNvPr>
              <p:cNvSpPr/>
              <p:nvPr/>
            </p:nvSpPr>
            <p:spPr bwMode="gray">
              <a:xfrm>
                <a:off x="8419594" y="2172176"/>
                <a:ext cx="314325" cy="542925"/>
              </a:xfrm>
              <a:custGeom>
                <a:avLst/>
                <a:gdLst>
                  <a:gd name="connsiteX0" fmla="*/ 7144 w 314325"/>
                  <a:gd name="connsiteY0" fmla="*/ 7144 h 542925"/>
                  <a:gd name="connsiteX1" fmla="*/ 7144 w 314325"/>
                  <a:gd name="connsiteY1" fmla="*/ 540544 h 542925"/>
                  <a:gd name="connsiteX2" fmla="*/ 311944 w 314325"/>
                  <a:gd name="connsiteY2" fmla="*/ 540544 h 542925"/>
                  <a:gd name="connsiteX3" fmla="*/ 311944 w 314325"/>
                  <a:gd name="connsiteY3" fmla="*/ 7144 h 542925"/>
                  <a:gd name="connsiteX4" fmla="*/ 7144 w 314325"/>
                  <a:gd name="connsiteY4" fmla="*/ 7144 h 542925"/>
                  <a:gd name="connsiteX5" fmla="*/ 273844 w 314325"/>
                  <a:gd name="connsiteY5" fmla="*/ 502444 h 542925"/>
                  <a:gd name="connsiteX6" fmla="*/ 45244 w 314325"/>
                  <a:gd name="connsiteY6" fmla="*/ 502444 h 542925"/>
                  <a:gd name="connsiteX7" fmla="*/ 45244 w 314325"/>
                  <a:gd name="connsiteY7" fmla="*/ 45244 h 542925"/>
                  <a:gd name="connsiteX8" fmla="*/ 273844 w 314325"/>
                  <a:gd name="connsiteY8" fmla="*/ 45244 h 542925"/>
                  <a:gd name="connsiteX9" fmla="*/ 273844 w 314325"/>
                  <a:gd name="connsiteY9" fmla="*/ 502444 h 542925"/>
                  <a:gd name="connsiteX10" fmla="*/ 197644 w 314325"/>
                  <a:gd name="connsiteY10" fmla="*/ 407194 h 542925"/>
                  <a:gd name="connsiteX11" fmla="*/ 159544 w 314325"/>
                  <a:gd name="connsiteY11" fmla="*/ 445294 h 542925"/>
                  <a:gd name="connsiteX12" fmla="*/ 121444 w 314325"/>
                  <a:gd name="connsiteY12" fmla="*/ 407194 h 542925"/>
                  <a:gd name="connsiteX13" fmla="*/ 159544 w 314325"/>
                  <a:gd name="connsiteY13" fmla="*/ 369094 h 542925"/>
                  <a:gd name="connsiteX14" fmla="*/ 197644 w 314325"/>
                  <a:gd name="connsiteY14" fmla="*/ 407194 h 542925"/>
                  <a:gd name="connsiteX15" fmla="*/ 235744 w 314325"/>
                  <a:gd name="connsiteY15" fmla="*/ 273844 h 542925"/>
                  <a:gd name="connsiteX16" fmla="*/ 83344 w 314325"/>
                  <a:gd name="connsiteY16" fmla="*/ 273844 h 542925"/>
                  <a:gd name="connsiteX17" fmla="*/ 83344 w 314325"/>
                  <a:gd name="connsiteY17" fmla="*/ 235744 h 542925"/>
                  <a:gd name="connsiteX18" fmla="*/ 235744 w 314325"/>
                  <a:gd name="connsiteY18" fmla="*/ 235744 h 542925"/>
                  <a:gd name="connsiteX19" fmla="*/ 235744 w 314325"/>
                  <a:gd name="connsiteY19" fmla="*/ 273844 h 542925"/>
                  <a:gd name="connsiteX20" fmla="*/ 235744 w 314325"/>
                  <a:gd name="connsiteY20" fmla="*/ 197644 h 542925"/>
                  <a:gd name="connsiteX21" fmla="*/ 83344 w 314325"/>
                  <a:gd name="connsiteY21" fmla="*/ 197644 h 542925"/>
                  <a:gd name="connsiteX22" fmla="*/ 83344 w 314325"/>
                  <a:gd name="connsiteY22" fmla="*/ 159544 h 542925"/>
                  <a:gd name="connsiteX23" fmla="*/ 235744 w 314325"/>
                  <a:gd name="connsiteY23" fmla="*/ 159544 h 542925"/>
                  <a:gd name="connsiteX24" fmla="*/ 235744 w 314325"/>
                  <a:gd name="connsiteY24" fmla="*/ 197644 h 542925"/>
                  <a:gd name="connsiteX25" fmla="*/ 235744 w 314325"/>
                  <a:gd name="connsiteY25" fmla="*/ 121444 h 542925"/>
                  <a:gd name="connsiteX26" fmla="*/ 83344 w 314325"/>
                  <a:gd name="connsiteY26" fmla="*/ 121444 h 542925"/>
                  <a:gd name="connsiteX27" fmla="*/ 83344 w 314325"/>
                  <a:gd name="connsiteY27" fmla="*/ 83344 h 542925"/>
                  <a:gd name="connsiteX28" fmla="*/ 235744 w 314325"/>
                  <a:gd name="connsiteY28" fmla="*/ 83344 h 542925"/>
                  <a:gd name="connsiteX29" fmla="*/ 235744 w 314325"/>
                  <a:gd name="connsiteY29" fmla="*/ 121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4325" h="542925">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189" name="Group 188"/>
              <p:cNvGrpSpPr/>
              <p:nvPr/>
            </p:nvGrpSpPr>
            <p:grpSpPr bwMode="gray">
              <a:xfrm>
                <a:off x="8218056" y="2351696"/>
                <a:ext cx="264881" cy="255011"/>
                <a:chOff x="8218056" y="2351696"/>
                <a:chExt cx="264881" cy="255011"/>
              </a:xfrm>
            </p:grpSpPr>
            <p:sp>
              <p:nvSpPr>
                <p:cNvPr id="190" name="Oval 189"/>
                <p:cNvSpPr/>
                <p:nvPr/>
              </p:nvSpPr>
              <p:spPr bwMode="gray">
                <a:xfrm>
                  <a:off x="8218056" y="2351696"/>
                  <a:ext cx="264881" cy="255011"/>
                </a:xfrm>
                <a:prstGeom prst="ellipse">
                  <a:avLst/>
                </a:prstGeom>
                <a:solidFill>
                  <a:srgbClr val="D3D3D3"/>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p>
                  <a:pPr algn="ctr" defTabSz="685800" eaLnBrk="0" fontAlgn="base" hangingPunct="0">
                    <a:spcBef>
                      <a:spcPct val="50000"/>
                    </a:spcBef>
                    <a:spcAft>
                      <a:spcPct val="0"/>
                    </a:spcAft>
                  </a:pPr>
                  <a:endParaRPr lang="en-US" sz="1200" dirty="0">
                    <a:solidFill>
                      <a:srgbClr val="FFFFFF"/>
                    </a:solidFill>
                  </a:endParaRPr>
                </a:p>
              </p:txBody>
            </p:sp>
            <p:sp>
              <p:nvSpPr>
                <p:cNvPr id="191" name="Freeform 6"/>
                <p:cNvSpPr>
                  <a:spLocks noChangeAspect="1" noEditPoints="1"/>
                </p:cNvSpPr>
                <p:nvPr/>
              </p:nvSpPr>
              <p:spPr bwMode="gray">
                <a:xfrm>
                  <a:off x="8281916" y="2410621"/>
                  <a:ext cx="137160" cy="137160"/>
                </a:xfrm>
                <a:custGeom>
                  <a:avLst/>
                  <a:gdLst>
                    <a:gd name="T0" fmla="*/ 256 w 498"/>
                    <a:gd name="T1" fmla="*/ 77 h 385"/>
                    <a:gd name="T2" fmla="*/ 180 w 498"/>
                    <a:gd name="T3" fmla="*/ 0 h 385"/>
                    <a:gd name="T4" fmla="*/ 0 w 498"/>
                    <a:gd name="T5" fmla="*/ 0 h 385"/>
                    <a:gd name="T6" fmla="*/ 0 w 498"/>
                    <a:gd name="T7" fmla="*/ 385 h 385"/>
                    <a:gd name="T8" fmla="*/ 498 w 498"/>
                    <a:gd name="T9" fmla="*/ 385 h 385"/>
                    <a:gd name="T10" fmla="*/ 498 w 498"/>
                    <a:gd name="T11" fmla="*/ 77 h 385"/>
                    <a:gd name="T12" fmla="*/ 256 w 498"/>
                    <a:gd name="T13" fmla="*/ 77 h 385"/>
                    <a:gd name="T14" fmla="*/ 38 w 498"/>
                    <a:gd name="T15" fmla="*/ 38 h 385"/>
                    <a:gd name="T16" fmla="*/ 165 w 498"/>
                    <a:gd name="T17" fmla="*/ 38 h 385"/>
                    <a:gd name="T18" fmla="*/ 204 w 498"/>
                    <a:gd name="T19" fmla="*/ 77 h 385"/>
                    <a:gd name="T20" fmla="*/ 38 w 498"/>
                    <a:gd name="T21" fmla="*/ 77 h 385"/>
                    <a:gd name="T22" fmla="*/ 38 w 498"/>
                    <a:gd name="T23" fmla="*/ 38 h 385"/>
                    <a:gd name="T24" fmla="*/ 460 w 498"/>
                    <a:gd name="T25" fmla="*/ 346 h 385"/>
                    <a:gd name="T26" fmla="*/ 38 w 498"/>
                    <a:gd name="T27" fmla="*/ 346 h 385"/>
                    <a:gd name="T28" fmla="*/ 38 w 498"/>
                    <a:gd name="T29" fmla="*/ 115 h 385"/>
                    <a:gd name="T30" fmla="*/ 460 w 498"/>
                    <a:gd name="T31" fmla="*/ 115 h 385"/>
                    <a:gd name="T32" fmla="*/ 460 w 498"/>
                    <a:gd name="T33" fmla="*/ 3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8" h="385">
                      <a:moveTo>
                        <a:pt x="256" y="77"/>
                      </a:moveTo>
                      <a:lnTo>
                        <a:pt x="180" y="0"/>
                      </a:lnTo>
                      <a:lnTo>
                        <a:pt x="0" y="0"/>
                      </a:lnTo>
                      <a:lnTo>
                        <a:pt x="0" y="385"/>
                      </a:lnTo>
                      <a:lnTo>
                        <a:pt x="498" y="385"/>
                      </a:lnTo>
                      <a:lnTo>
                        <a:pt x="498" y="77"/>
                      </a:lnTo>
                      <a:lnTo>
                        <a:pt x="256" y="77"/>
                      </a:lnTo>
                      <a:close/>
                      <a:moveTo>
                        <a:pt x="38" y="38"/>
                      </a:moveTo>
                      <a:lnTo>
                        <a:pt x="165" y="38"/>
                      </a:lnTo>
                      <a:lnTo>
                        <a:pt x="204" y="77"/>
                      </a:lnTo>
                      <a:lnTo>
                        <a:pt x="38" y="77"/>
                      </a:lnTo>
                      <a:lnTo>
                        <a:pt x="38" y="38"/>
                      </a:lnTo>
                      <a:close/>
                      <a:moveTo>
                        <a:pt x="460" y="346"/>
                      </a:moveTo>
                      <a:lnTo>
                        <a:pt x="38" y="346"/>
                      </a:lnTo>
                      <a:lnTo>
                        <a:pt x="38" y="115"/>
                      </a:lnTo>
                      <a:lnTo>
                        <a:pt x="460" y="115"/>
                      </a:lnTo>
                      <a:lnTo>
                        <a:pt x="460" y="346"/>
                      </a:lnTo>
                      <a:close/>
                    </a:path>
                  </a:pathLst>
                </a:custGeom>
                <a:solidFill>
                  <a:srgbClr val="002856"/>
                </a:solidFill>
                <a:ln w="6350">
                  <a:solidFill>
                    <a:srgbClr val="002856"/>
                  </a:solid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sp>
            <p:nvSpPr>
              <p:cNvPr id="471" name="TextBox 470"/>
              <p:cNvSpPr txBox="1"/>
              <p:nvPr/>
            </p:nvSpPr>
            <p:spPr bwMode="gray">
              <a:xfrm>
                <a:off x="3965730" y="3043376"/>
                <a:ext cx="932460" cy="369332"/>
              </a:xfrm>
              <a:prstGeom prst="rect">
                <a:avLst/>
              </a:prstGeom>
              <a:noFill/>
            </p:spPr>
            <p:txBody>
              <a:bodyPr wrap="square" lIns="45720" rIns="45720" rtlCol="0">
                <a:spAutoFit/>
              </a:bodyPr>
              <a:lstStyle/>
              <a:p>
                <a:pPr algn="ctr" eaLnBrk="0" fontAlgn="base" hangingPunct="0">
                  <a:lnSpc>
                    <a:spcPct val="90000"/>
                  </a:lnSpc>
                  <a:spcBef>
                    <a:spcPct val="30000"/>
                  </a:spcBef>
                  <a:spcAft>
                    <a:spcPct val="10000"/>
                  </a:spcAft>
                  <a:defRPr/>
                </a:pPr>
                <a:r>
                  <a:rPr lang="en-US" sz="1000" kern="0" dirty="0" smtClean="0">
                    <a:solidFill>
                      <a:srgbClr val="000000"/>
                    </a:solidFill>
                    <a:ea typeface="Arial Unicode MS" pitchFamily="34" charset="-128"/>
                    <a:cs typeface="Arial Unicode MS" pitchFamily="34" charset="-128"/>
                  </a:rPr>
                  <a:t>Refactor this</a:t>
                </a:r>
                <a:br>
                  <a:rPr lang="en-US" sz="1000" kern="0" dirty="0" smtClean="0">
                    <a:solidFill>
                      <a:srgbClr val="000000"/>
                    </a:solidFill>
                    <a:ea typeface="Arial Unicode MS" pitchFamily="34" charset="-128"/>
                    <a:cs typeface="Arial Unicode MS" pitchFamily="34" charset="-128"/>
                  </a:rPr>
                </a:br>
                <a:r>
                  <a:rPr lang="en-US" sz="1000" kern="0" dirty="0" smtClean="0">
                    <a:solidFill>
                      <a:srgbClr val="000000"/>
                    </a:solidFill>
                    <a:ea typeface="Arial Unicode MS" pitchFamily="34" charset="-128"/>
                    <a:cs typeface="Arial Unicode MS" pitchFamily="34" charset="-128"/>
                  </a:rPr>
                  <a:t>component</a:t>
                </a:r>
              </a:p>
            </p:txBody>
          </p:sp>
          <p:sp>
            <p:nvSpPr>
              <p:cNvPr id="472" name="Rectangle 471"/>
              <p:cNvSpPr/>
              <p:nvPr/>
            </p:nvSpPr>
            <p:spPr bwMode="gray">
              <a:xfrm>
                <a:off x="4075231" y="2553382"/>
                <a:ext cx="198120" cy="184170"/>
              </a:xfrm>
              <a:prstGeom prst="rect">
                <a:avLst/>
              </a:prstGeom>
              <a:noFill/>
              <a:ln w="9525" cap="flat" cmpd="sng" algn="ctr">
                <a:solidFill>
                  <a:srgbClr val="6F7878"/>
                </a:solidFill>
                <a:prstDash val="sysDash"/>
              </a:ln>
              <a:effectLst/>
            </p:spPr>
            <p:txBody>
              <a:bodyPr rtlCol="0" anchor="ctr"/>
              <a:lstStyle/>
              <a:p>
                <a:pPr algn="ctr" eaLnBrk="0" fontAlgn="base" hangingPunct="0">
                  <a:lnSpc>
                    <a:spcPct val="90000"/>
                  </a:lnSpc>
                  <a:spcBef>
                    <a:spcPct val="30000"/>
                  </a:spcBef>
                  <a:spcAft>
                    <a:spcPct val="10000"/>
                  </a:spcAft>
                  <a:defRPr/>
                </a:pPr>
                <a:endParaRPr lang="en-US" sz="1000" kern="0" dirty="0" smtClean="0">
                  <a:solidFill>
                    <a:srgbClr val="000000"/>
                  </a:solidFill>
                  <a:ea typeface="Arial Unicode MS"/>
                  <a:cs typeface="Arial Unicode MS"/>
                </a:endParaRPr>
              </a:p>
            </p:txBody>
          </p:sp>
          <p:cxnSp>
            <p:nvCxnSpPr>
              <p:cNvPr id="473" name="Straight Connector 306"/>
              <p:cNvCxnSpPr>
                <a:stCxn id="472" idx="3"/>
                <a:endCxn id="471" idx="0"/>
              </p:cNvCxnSpPr>
              <p:nvPr/>
            </p:nvCxnSpPr>
            <p:spPr bwMode="gray">
              <a:xfrm>
                <a:off x="4273351" y="2645467"/>
                <a:ext cx="158609" cy="397909"/>
              </a:xfrm>
              <a:prstGeom prst="bentConnector2">
                <a:avLst/>
              </a:prstGeom>
              <a:noFill/>
              <a:ln w="9525" cap="flat" cmpd="sng" algn="ctr">
                <a:solidFill>
                  <a:srgbClr val="6F7878"/>
                </a:solidFill>
                <a:prstDash val="solid"/>
                <a:headEnd type="none" w="med" len="med"/>
                <a:tailEnd type="none" w="med" len="med"/>
              </a:ln>
              <a:effectLst/>
            </p:spPr>
          </p:cxnSp>
          <p:sp>
            <p:nvSpPr>
              <p:cNvPr id="474" name="TextBox 473"/>
              <p:cNvSpPr txBox="1"/>
              <p:nvPr/>
            </p:nvSpPr>
            <p:spPr bwMode="gray">
              <a:xfrm>
                <a:off x="5277103" y="1863087"/>
                <a:ext cx="992259" cy="1384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kern="0" dirty="0" smtClean="0">
                    <a:solidFill>
                      <a:srgbClr val="000000"/>
                    </a:solidFill>
                    <a:ea typeface="Arial Unicode MS" pitchFamily="34" charset="-128"/>
                    <a:cs typeface="Arial Unicode MS" pitchFamily="34" charset="-128"/>
                  </a:rPr>
                  <a:t>Proxy component</a:t>
                </a:r>
              </a:p>
            </p:txBody>
          </p:sp>
          <p:cxnSp>
            <p:nvCxnSpPr>
              <p:cNvPr id="475" name="Straight Arrow Connector 474"/>
              <p:cNvCxnSpPr/>
              <p:nvPr/>
            </p:nvCxnSpPr>
            <p:spPr bwMode="gray">
              <a:xfrm>
                <a:off x="6195906" y="2030030"/>
                <a:ext cx="773219" cy="509970"/>
              </a:xfrm>
              <a:prstGeom prst="straightConnector1">
                <a:avLst/>
              </a:prstGeom>
              <a:noFill/>
              <a:ln w="9525" cap="flat" cmpd="sng" algn="ctr">
                <a:solidFill>
                  <a:srgbClr val="6F7878"/>
                </a:solidFill>
                <a:prstDash val="solid"/>
                <a:headEnd type="none" w="med" len="med"/>
                <a:tailEnd type="triangle" w="med" len="med"/>
              </a:ln>
              <a:effectLst/>
            </p:spPr>
          </p:cxnSp>
          <p:sp>
            <p:nvSpPr>
              <p:cNvPr id="476" name="Diamond 475"/>
              <p:cNvSpPr/>
              <p:nvPr/>
            </p:nvSpPr>
            <p:spPr bwMode="gray">
              <a:xfrm>
                <a:off x="6936809" y="2516878"/>
                <a:ext cx="146304" cy="146304"/>
              </a:xfrm>
              <a:prstGeom prst="diamond">
                <a:avLst/>
              </a:prstGeom>
              <a:pattFill prst="pct50">
                <a:fgClr>
                  <a:srgbClr val="355578"/>
                </a:fgClr>
                <a:bgClr>
                  <a:prstClr val="white"/>
                </a:bgClr>
              </a:pattFill>
              <a:ln w="38100"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000000"/>
                  </a:solidFill>
                  <a:ea typeface="Arial Unicode MS"/>
                  <a:cs typeface="Arial Unicode MS"/>
                </a:endParaRPr>
              </a:p>
            </p:txBody>
          </p:sp>
          <p:grpSp>
            <p:nvGrpSpPr>
              <p:cNvPr id="6" name="Group 5"/>
              <p:cNvGrpSpPr/>
              <p:nvPr/>
            </p:nvGrpSpPr>
            <p:grpSpPr bwMode="gray">
              <a:xfrm>
                <a:off x="7270630" y="2742149"/>
                <a:ext cx="198120" cy="184170"/>
                <a:chOff x="7090530" y="2750232"/>
                <a:chExt cx="198120" cy="184170"/>
              </a:xfrm>
            </p:grpSpPr>
            <p:sp>
              <p:nvSpPr>
                <p:cNvPr id="578" name="Diamond 577"/>
                <p:cNvSpPr/>
                <p:nvPr/>
              </p:nvSpPr>
              <p:spPr bwMode="gray">
                <a:xfrm>
                  <a:off x="7119043" y="2772195"/>
                  <a:ext cx="141095" cy="140244"/>
                </a:xfrm>
                <a:prstGeom prst="diamond">
                  <a:avLst/>
                </a:prstGeom>
                <a:solidFill>
                  <a:srgbClr val="355578"/>
                </a:solidFill>
                <a:ln w="9525" cap="flat" cmpd="sng" algn="ctr">
                  <a:noFill/>
                  <a:prstDash val="solid"/>
                </a:ln>
                <a:effectLst/>
              </p:spPr>
              <p:txBody>
                <a:bodyPr lIns="68580" tIns="34290" rIns="68580" bIns="34290" rtlCol="0" anchor="ctr"/>
                <a:lstStyle/>
                <a:p>
                  <a:pPr algn="ctr" eaLnBrk="0" fontAlgn="base" hangingPunct="0">
                    <a:lnSpc>
                      <a:spcPct val="90000"/>
                    </a:lnSpc>
                    <a:spcBef>
                      <a:spcPct val="30000"/>
                    </a:spcBef>
                    <a:spcAft>
                      <a:spcPct val="10000"/>
                    </a:spcAft>
                    <a:defRPr/>
                  </a:pPr>
                  <a:endParaRPr lang="en-US" sz="1200" kern="0" dirty="0" smtClean="0">
                    <a:solidFill>
                      <a:srgbClr val="FFFFFF"/>
                    </a:solidFill>
                    <a:ea typeface="Arial Unicode MS"/>
                    <a:cs typeface="Arial Unicode MS"/>
                  </a:endParaRPr>
                </a:p>
              </p:txBody>
            </p:sp>
            <p:sp>
              <p:nvSpPr>
                <p:cNvPr id="579" name="Rectangle 578"/>
                <p:cNvSpPr/>
                <p:nvPr/>
              </p:nvSpPr>
              <p:spPr bwMode="gray">
                <a:xfrm>
                  <a:off x="7090530" y="2750232"/>
                  <a:ext cx="198120" cy="184170"/>
                </a:xfrm>
                <a:prstGeom prst="rect">
                  <a:avLst/>
                </a:prstGeom>
                <a:noFill/>
                <a:ln w="9525" cap="flat" cmpd="sng" algn="ctr">
                  <a:solidFill>
                    <a:srgbClr val="000000"/>
                  </a:solidFill>
                  <a:prstDash val="solid"/>
                </a:ln>
                <a:effectLst/>
              </p:spPr>
              <p:txBody>
                <a:bodyPr rtlCol="0" anchor="ctr"/>
                <a:lstStyle/>
                <a:p>
                  <a:pPr algn="ctr" eaLnBrk="0" fontAlgn="base" hangingPunct="0">
                    <a:lnSpc>
                      <a:spcPct val="90000"/>
                    </a:lnSpc>
                    <a:spcBef>
                      <a:spcPct val="30000"/>
                    </a:spcBef>
                    <a:spcAft>
                      <a:spcPct val="10000"/>
                    </a:spcAft>
                    <a:defRPr/>
                  </a:pPr>
                  <a:endParaRPr lang="en-US" sz="1000" kern="0" dirty="0" smtClean="0">
                    <a:solidFill>
                      <a:srgbClr val="000000"/>
                    </a:solidFill>
                    <a:ea typeface="Arial Unicode MS"/>
                    <a:cs typeface="Arial Unicode MS"/>
                  </a:endParaRPr>
                </a:p>
              </p:txBody>
            </p:sp>
          </p:grpSp>
          <p:cxnSp>
            <p:nvCxnSpPr>
              <p:cNvPr id="582" name="Straight Arrow Connector 581"/>
              <p:cNvCxnSpPr/>
              <p:nvPr/>
            </p:nvCxnSpPr>
            <p:spPr bwMode="gray">
              <a:xfrm>
                <a:off x="7054320" y="2625702"/>
                <a:ext cx="268771" cy="152585"/>
              </a:xfrm>
              <a:prstGeom prst="straightConnector1">
                <a:avLst/>
              </a:prstGeom>
              <a:noFill/>
              <a:ln w="9525" cap="flat" cmpd="sng" algn="ctr">
                <a:solidFill>
                  <a:srgbClr val="6F7878"/>
                </a:solidFill>
                <a:prstDash val="solid"/>
                <a:headEnd type="none" w="med" len="med"/>
                <a:tailEnd type="triangle" w="med" len="med"/>
              </a:ln>
              <a:effectLst/>
            </p:spPr>
          </p:cxnSp>
          <p:cxnSp>
            <p:nvCxnSpPr>
              <p:cNvPr id="583" name="Straight Arrow Connector 582"/>
              <p:cNvCxnSpPr/>
              <p:nvPr/>
            </p:nvCxnSpPr>
            <p:spPr bwMode="gray">
              <a:xfrm flipH="1" flipV="1">
                <a:off x="7380313" y="2937303"/>
                <a:ext cx="151222" cy="134534"/>
              </a:xfrm>
              <a:prstGeom prst="straightConnector1">
                <a:avLst/>
              </a:prstGeom>
              <a:noFill/>
              <a:ln w="9525" cap="flat" cmpd="sng" algn="ctr">
                <a:solidFill>
                  <a:srgbClr val="6F7878"/>
                </a:solidFill>
                <a:prstDash val="solid"/>
                <a:headEnd type="none" w="med" len="med"/>
                <a:tailEnd type="triangle" w="med" len="med"/>
              </a:ln>
              <a:effectLst/>
            </p:spPr>
          </p:cxnSp>
          <p:sp>
            <p:nvSpPr>
              <p:cNvPr id="584" name="TextBox 583"/>
              <p:cNvSpPr txBox="1"/>
              <p:nvPr/>
            </p:nvSpPr>
            <p:spPr bwMode="gray">
              <a:xfrm>
                <a:off x="7561216" y="3009519"/>
                <a:ext cx="426399" cy="138499"/>
              </a:xfrm>
              <a:prstGeom prst="rect">
                <a:avLst/>
              </a:prstGeom>
              <a:noFill/>
            </p:spPr>
            <p:txBody>
              <a:bodyPr wrap="none" lIns="0" tIns="0" rIns="0" bIns="0" rtlCol="0">
                <a:spAutoFit/>
              </a:bodyPr>
              <a:lstStyle/>
              <a:p>
                <a:pPr algn="ctr" eaLnBrk="0" fontAlgn="base" hangingPunct="0">
                  <a:lnSpc>
                    <a:spcPct val="90000"/>
                  </a:lnSpc>
                  <a:spcBef>
                    <a:spcPct val="30000"/>
                  </a:spcBef>
                  <a:spcAft>
                    <a:spcPct val="10000"/>
                  </a:spcAft>
                  <a:defRPr/>
                </a:pPr>
                <a:r>
                  <a:rPr lang="en-US" sz="1000" kern="0" dirty="0" smtClean="0">
                    <a:solidFill>
                      <a:srgbClr val="000000"/>
                    </a:solidFill>
                    <a:ea typeface="Arial Unicode MS" pitchFamily="34" charset="-128"/>
                    <a:cs typeface="Arial Unicode MS" pitchFamily="34" charset="-128"/>
                  </a:rPr>
                  <a:t>Service</a:t>
                </a:r>
              </a:p>
            </p:txBody>
          </p:sp>
          <p:cxnSp>
            <p:nvCxnSpPr>
              <p:cNvPr id="585" name="Straight Arrow Connector 584"/>
              <p:cNvCxnSpPr/>
              <p:nvPr/>
            </p:nvCxnSpPr>
            <p:spPr bwMode="gray">
              <a:xfrm>
                <a:off x="6187818" y="2652697"/>
                <a:ext cx="443649" cy="0"/>
              </a:xfrm>
              <a:prstGeom prst="straightConnector1">
                <a:avLst/>
              </a:prstGeom>
              <a:noFill/>
              <a:ln w="9525" cap="flat" cmpd="sng" algn="ctr">
                <a:solidFill>
                  <a:srgbClr val="000000"/>
                </a:solidFill>
                <a:prstDash val="solid"/>
                <a:headEnd type="none" w="med" len="med"/>
                <a:tailEnd type="triangle" w="med" len="med"/>
              </a:ln>
              <a:effectLst/>
            </p:spPr>
          </p:cxnSp>
          <p:cxnSp>
            <p:nvCxnSpPr>
              <p:cNvPr id="586" name="Straight Arrow Connector 585"/>
              <p:cNvCxnSpPr/>
              <p:nvPr/>
            </p:nvCxnSpPr>
            <p:spPr bwMode="gray">
              <a:xfrm>
                <a:off x="7691632" y="2652697"/>
                <a:ext cx="443649" cy="0"/>
              </a:xfrm>
              <a:prstGeom prst="straightConnector1">
                <a:avLst/>
              </a:prstGeom>
              <a:noFill/>
              <a:ln w="9525" cap="flat" cmpd="sng" algn="ctr">
                <a:solidFill>
                  <a:srgbClr val="000000"/>
                </a:solidFill>
                <a:prstDash val="solid"/>
                <a:headEnd type="none" w="med" len="med"/>
                <a:tailEnd type="triangle" w="med" len="med"/>
              </a:ln>
              <a:effectLst/>
            </p:spPr>
          </p:cxnSp>
        </p:grpSp>
      </p:grpSp>
    </p:spTree>
    <p:extLst>
      <p:ext uri="{BB962C8B-B14F-4D97-AF65-F5344CB8AC3E}">
        <p14:creationId xmlns:p14="http://schemas.microsoft.com/office/powerpoint/2010/main" val="4215232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1_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A1B3CA"/>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A"/>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9_Gartner_Corporate_PPT_template_16x9-v2018-1204-002.potx" id="{BBA648B2-DA3E-4FB6-90FF-14FA4BC8EBA6}" vid="{A8069BE1-A500-4ED1-A0DC-B9D403E2201D}"/>
    </a:ext>
  </a:extLst>
</a:theme>
</file>

<file path=ppt/theme/theme6.xml><?xml version="1.0" encoding="utf-8"?>
<a:theme xmlns:a="http://schemas.openxmlformats.org/drawingml/2006/main" name="2_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21FBD19F-72EB-4BFB-83EA-6EA319CA0900}" vid="{10B30DF1-373A-4CB7-B6F6-4B62F845466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290</Words>
  <Application>Microsoft Office PowerPoint</Application>
  <PresentationFormat>Widescreen</PresentationFormat>
  <Paragraphs>128</Paragraphs>
  <Slides>13</Slides>
  <Notes>13</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13</vt:i4>
      </vt:variant>
    </vt:vector>
  </HeadingPairs>
  <TitlesOfParts>
    <vt:vector size="26" baseType="lpstr">
      <vt:lpstr>Arial Unicode MS</vt:lpstr>
      <vt:lpstr>Arial</vt:lpstr>
      <vt:lpstr>Arial Black</vt:lpstr>
      <vt:lpstr>Avenir Next Demi Bold</vt:lpstr>
      <vt:lpstr>Calibri</vt:lpstr>
      <vt:lpstr>Wingdings</vt:lpstr>
      <vt:lpstr>White bkgrnd master</vt:lpstr>
      <vt:lpstr>Blue bkgrnd master</vt:lpstr>
      <vt:lpstr>White bk accent color options</vt:lpstr>
      <vt:lpstr>Blue bk accent color options</vt:lpstr>
      <vt:lpstr>1_White bkgrnd master</vt:lpstr>
      <vt:lpstr>2_White bkgrnd master</vt:lpstr>
      <vt:lpstr>think-cell Slide</vt:lpstr>
      <vt:lpstr>From Fragile to Agile Software Architecture</vt:lpstr>
      <vt:lpstr>Figure 1</vt:lpstr>
      <vt:lpstr>Figure 2</vt:lpstr>
      <vt:lpstr>Figure 3</vt:lpstr>
      <vt:lpstr>Figure 4</vt:lpstr>
      <vt:lpstr>Figure 5</vt:lpstr>
      <vt:lpstr>Figure 6</vt:lpstr>
      <vt:lpstr>Figure 7</vt:lpstr>
      <vt:lpstr>Figure 8</vt:lpstr>
      <vt:lpstr>Figure 9</vt:lpstr>
      <vt:lpstr>Figure 10</vt:lpstr>
      <vt:lpstr>Figure 11</vt:lpstr>
      <vt:lpstr>Figure 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2019-04-25T14:59:03Z</dcterms:created>
  <dcterms:modified xsi:type="dcterms:W3CDTF">2019-04-25T14:59:04Z</dcterms:modified>
</cp:coreProperties>
</file>