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4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5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6.xml" ContentType="application/vnd.openxmlformats-officedocument.presentationml.notesSlide+xml"/>
  <Override PartName="/ppt/tags/tag63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27"/>
  </p:notesMasterIdLst>
  <p:handoutMasterIdLst>
    <p:handoutMasterId r:id="rId28"/>
  </p:handoutMasterIdLst>
  <p:sldIdLst>
    <p:sldId id="295" r:id="rId7"/>
    <p:sldId id="257" r:id="rId8"/>
    <p:sldId id="306" r:id="rId9"/>
    <p:sldId id="323" r:id="rId10"/>
    <p:sldId id="320" r:id="rId11"/>
    <p:sldId id="304" r:id="rId12"/>
    <p:sldId id="345" r:id="rId13"/>
    <p:sldId id="346" r:id="rId14"/>
    <p:sldId id="347" r:id="rId15"/>
    <p:sldId id="348" r:id="rId16"/>
    <p:sldId id="333" r:id="rId17"/>
    <p:sldId id="315" r:id="rId18"/>
    <p:sldId id="326" r:id="rId19"/>
    <p:sldId id="356" r:id="rId20"/>
    <p:sldId id="336" r:id="rId21"/>
    <p:sldId id="351" r:id="rId22"/>
    <p:sldId id="352" r:id="rId23"/>
    <p:sldId id="353" r:id="rId24"/>
    <p:sldId id="332" r:id="rId25"/>
    <p:sldId id="293" r:id="rId26"/>
  </p:sldIdLst>
  <p:sldSz cx="9144000" cy="5143500" type="screen16x9"/>
  <p:notesSz cx="7010400" cy="9296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6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 userDrawn="1">
          <p15:clr>
            <a:srgbClr val="A4A3A4"/>
          </p15:clr>
        </p15:guide>
        <p15:guide id="2" pos="2237" userDrawn="1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yfe Micheline" initials="F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5B4"/>
    <a:srgbClr val="00A1DA"/>
    <a:srgbClr val="008A3E"/>
    <a:srgbClr val="FF2525"/>
    <a:srgbClr val="00E22B"/>
    <a:srgbClr val="00D66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D3064-3390-40B8-AF55-C5F9DFE19888}" v="6" dt="2019-12-05T17:39:24.494"/>
    <p1510:client id="{EB4DFCBB-B168-4A12-8609-BD129E57D845}" v="24" dt="2019-12-04T07:45:56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1166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57"/>
        <p:guide pos="2237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45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ond Jeff (Nter)" userId="S::jeff.raymond@tech-nter.com::d01ba26a-c61b-46e9-a2f5-6e1206e541e2" providerId="AD" clId="Web-{EB4DFCBB-B168-4A12-8609-BD129E57D845}"/>
    <pc:docChg chg="modSld">
      <pc:chgData name="Raymond Jeff (Nter)" userId="S::jeff.raymond@tech-nter.com::d01ba26a-c61b-46e9-a2f5-6e1206e541e2" providerId="AD" clId="Web-{EB4DFCBB-B168-4A12-8609-BD129E57D845}" dt="2019-12-04T07:45:55.891" v="22" actId="20577"/>
      <pc:docMkLst>
        <pc:docMk/>
      </pc:docMkLst>
      <pc:sldChg chg="modSp">
        <pc:chgData name="Raymond Jeff (Nter)" userId="S::jeff.raymond@tech-nter.com::d01ba26a-c61b-46e9-a2f5-6e1206e541e2" providerId="AD" clId="Web-{EB4DFCBB-B168-4A12-8609-BD129E57D845}" dt="2019-12-04T07:45:53.969" v="20" actId="20577"/>
        <pc:sldMkLst>
          <pc:docMk/>
          <pc:sldMk cId="4198233371" sldId="257"/>
        </pc:sldMkLst>
        <pc:spChg chg="mod">
          <ac:chgData name="Raymond Jeff (Nter)" userId="S::jeff.raymond@tech-nter.com::d01ba26a-c61b-46e9-a2f5-6e1206e541e2" providerId="AD" clId="Web-{EB4DFCBB-B168-4A12-8609-BD129E57D845}" dt="2019-12-04T07:45:53.969" v="20" actId="20577"/>
          <ac:spMkLst>
            <pc:docMk/>
            <pc:sldMk cId="4198233371" sldId="257"/>
            <ac:spMk id="2" creationId="{00000000-0000-0000-0000-000000000000}"/>
          </ac:spMkLst>
        </pc:spChg>
      </pc:sldChg>
    </pc:docChg>
  </pc:docChgLst>
  <pc:docChgLst>
    <pc:chgData name="Raymond Jeff (Nter)" userId="S::jeff.raymond@tech-nter.com::d01ba26a-c61b-46e9-a2f5-6e1206e541e2" providerId="AD" clId="Web-{217D3064-3390-40B8-AF55-C5F9DFE19888}"/>
    <pc:docChg chg="modSld">
      <pc:chgData name="Raymond Jeff (Nter)" userId="S::jeff.raymond@tech-nter.com::d01ba26a-c61b-46e9-a2f5-6e1206e541e2" providerId="AD" clId="Web-{217D3064-3390-40B8-AF55-C5F9DFE19888}" dt="2019-12-05T17:39:24.494" v="5" actId="20577"/>
      <pc:docMkLst>
        <pc:docMk/>
      </pc:docMkLst>
      <pc:sldChg chg="modSp">
        <pc:chgData name="Raymond Jeff (Nter)" userId="S::jeff.raymond@tech-nter.com::d01ba26a-c61b-46e9-a2f5-6e1206e541e2" providerId="AD" clId="Web-{217D3064-3390-40B8-AF55-C5F9DFE19888}" dt="2019-12-05T17:39:24.478" v="4" actId="20577"/>
        <pc:sldMkLst>
          <pc:docMk/>
          <pc:sldMk cId="26287997" sldId="332"/>
        </pc:sldMkLst>
        <pc:spChg chg="mod">
          <ac:chgData name="Raymond Jeff (Nter)" userId="S::jeff.raymond@tech-nter.com::d01ba26a-c61b-46e9-a2f5-6e1206e541e2" providerId="AD" clId="Web-{217D3064-3390-40B8-AF55-C5F9DFE19888}" dt="2019-12-05T17:39:24.478" v="4" actId="20577"/>
          <ac:spMkLst>
            <pc:docMk/>
            <pc:sldMk cId="26287997" sldId="332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C7282-5CF2-4367-B8EF-8118AE7B6709}" type="datetimeFigureOut">
              <a:rPr lang="fr-CA" smtClean="0"/>
              <a:t>2019-12-10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57123-221F-4A4F-9607-2EE1325983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1435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r">
              <a:defRPr sz="1200"/>
            </a:lvl1pPr>
          </a:lstStyle>
          <a:p>
            <a:fld id="{7648178B-3EFE-459A-A1B2-DD08C4AF9DD3}" type="datetimeFigureOut">
              <a:rPr lang="fr-CA" smtClean="0"/>
              <a:t>2019-12-10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6" tIns="46583" rIns="93166" bIns="46583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6" tIns="46583" rIns="93166" bIns="46583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r">
              <a:defRPr sz="1200"/>
            </a:lvl1pPr>
          </a:lstStyle>
          <a:p>
            <a:fld id="{D13BFCD8-5D8B-428B-B2F1-AC5AAE46E4F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35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>
                <a:solidFill>
                  <a:prstClr val="black"/>
                </a:solidFill>
              </a:rPr>
              <a:pPr/>
              <a:t>1</a:t>
            </a:fld>
            <a:endParaRPr lang="fr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4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903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1237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100"/>
              <a:t>AGL</a:t>
            </a:r>
            <a:r>
              <a:rPr lang="fr-CA" sz="1100" baseline="0"/>
              <a:t> standard de facto en termes de boite à outils et non en tant que capacité intégration</a:t>
            </a:r>
            <a:endParaRPr lang="fr-CA" sz="1100"/>
          </a:p>
          <a:p>
            <a:r>
              <a:rPr lang="fr-CA" sz="1100"/>
              <a:t>Distinguer les</a:t>
            </a:r>
            <a:r>
              <a:rPr lang="fr-CA" sz="1100" baseline="0"/>
              <a:t> patterns du système d’information</a:t>
            </a:r>
          </a:p>
          <a:p>
            <a:r>
              <a:rPr lang="fr-CA" sz="1100" baseline="0"/>
              <a:t>AGL est déployé et conçu en monolithe , ce n’est pas une couche d’intégration</a:t>
            </a:r>
          </a:p>
          <a:p>
            <a:r>
              <a:rPr lang="fr-CA" sz="1100" baseline="0"/>
              <a:t>LQ-Framework : nouveau </a:t>
            </a:r>
            <a:r>
              <a:rPr lang="fr-CA" sz="1100" baseline="0" err="1"/>
              <a:t>toolbox</a:t>
            </a:r>
            <a:r>
              <a:rPr lang="fr-CA" sz="1100" baseline="0"/>
              <a:t> de développement</a:t>
            </a:r>
          </a:p>
          <a:p>
            <a:r>
              <a:rPr lang="fr-CA" sz="1100" baseline="0"/>
              <a:t>CWMF a les capacités d’être « Cloud </a:t>
            </a:r>
            <a:r>
              <a:rPr lang="fr-CA" sz="1100" baseline="0" err="1"/>
              <a:t>Ready</a:t>
            </a:r>
            <a:r>
              <a:rPr lang="fr-CA" sz="1100" baseline="0"/>
              <a:t> », AGL ne possède pas ces capacités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488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100"/>
              <a:t>AGL</a:t>
            </a:r>
            <a:r>
              <a:rPr lang="fr-CA" sz="1100" baseline="0"/>
              <a:t> standard de facto en termes de boite à outils et non en tant que capacité intégration</a:t>
            </a:r>
            <a:endParaRPr lang="fr-CA" sz="1100"/>
          </a:p>
          <a:p>
            <a:r>
              <a:rPr lang="fr-CA" sz="1100"/>
              <a:t>Distinguer les</a:t>
            </a:r>
            <a:r>
              <a:rPr lang="fr-CA" sz="1100" baseline="0"/>
              <a:t> patterns du système d’information</a:t>
            </a:r>
          </a:p>
          <a:p>
            <a:r>
              <a:rPr lang="fr-CA" sz="1100" baseline="0"/>
              <a:t>AGL est déployé et conçu en monolithe , ce n’est pas une couche d’intégration</a:t>
            </a:r>
          </a:p>
          <a:p>
            <a:r>
              <a:rPr lang="fr-CA" sz="1100" baseline="0"/>
              <a:t>LQ-Framework : nouveau </a:t>
            </a:r>
            <a:r>
              <a:rPr lang="fr-CA" sz="1100" baseline="0" err="1"/>
              <a:t>toolbox</a:t>
            </a:r>
            <a:r>
              <a:rPr lang="fr-CA" sz="1100" baseline="0"/>
              <a:t> de développement</a:t>
            </a:r>
          </a:p>
          <a:p>
            <a:r>
              <a:rPr lang="fr-CA" sz="1100" baseline="0"/>
              <a:t>CWMF a les capacités d’être « Cloud </a:t>
            </a:r>
            <a:r>
              <a:rPr lang="fr-CA" sz="1100" baseline="0" err="1"/>
              <a:t>Ready</a:t>
            </a:r>
            <a:r>
              <a:rPr lang="fr-CA" sz="1100" baseline="0"/>
              <a:t> », AGL ne possède pas ces capacités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1474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5809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100"/>
              <a:t>AGL</a:t>
            </a:r>
            <a:r>
              <a:rPr lang="fr-CA" sz="1100" baseline="0"/>
              <a:t> standard de facto en termes de boite à outils et non en tant que capacité intégration</a:t>
            </a:r>
            <a:endParaRPr lang="fr-CA" sz="1100"/>
          </a:p>
          <a:p>
            <a:r>
              <a:rPr lang="fr-CA" sz="1100"/>
              <a:t>Distinguer les</a:t>
            </a:r>
            <a:r>
              <a:rPr lang="fr-CA" sz="1100" baseline="0"/>
              <a:t> patterns du système d’information</a:t>
            </a:r>
          </a:p>
          <a:p>
            <a:r>
              <a:rPr lang="fr-CA" sz="1100" baseline="0"/>
              <a:t>AGL est déployé et conçu en monolithe , ce n’est pas une couche d’intégration</a:t>
            </a:r>
          </a:p>
          <a:p>
            <a:r>
              <a:rPr lang="fr-CA" sz="1100" baseline="0"/>
              <a:t>LQ-Framework : nouveau </a:t>
            </a:r>
            <a:r>
              <a:rPr lang="fr-CA" sz="1100" baseline="0" err="1"/>
              <a:t>toolbox</a:t>
            </a:r>
            <a:r>
              <a:rPr lang="fr-CA" sz="1100" baseline="0"/>
              <a:t> de développement</a:t>
            </a:r>
          </a:p>
          <a:p>
            <a:r>
              <a:rPr lang="fr-CA" sz="1100" baseline="0"/>
              <a:t>CWMF a les capacités d’être « Cloud </a:t>
            </a:r>
            <a:r>
              <a:rPr lang="fr-CA" sz="1100" baseline="0" err="1"/>
              <a:t>Ready</a:t>
            </a:r>
            <a:r>
              <a:rPr lang="fr-CA" sz="1100" baseline="0"/>
              <a:t> », AGL ne possède pas ces capacités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5430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394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47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488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 baseline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48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 baseline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2371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 baseline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28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48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3598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2910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357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51920" y="699542"/>
            <a:ext cx="4606280" cy="1678583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52984" y="2571750"/>
            <a:ext cx="4607448" cy="6652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27C2-34BA-46A5-872F-EFF29AA2BE7E}" type="datetime1">
              <a:rPr lang="fr-CA" smtClean="0"/>
              <a:t>2019-12-10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115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3E9-B0EB-42D6-961E-E8C2208C8CE5}" type="datetime1">
              <a:rPr lang="fr-CA" smtClean="0"/>
              <a:t>2019-12-10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057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6DA3-0C62-40B9-98BC-E2EECABFCC16}" type="datetime1">
              <a:rPr lang="fr-CA" smtClean="0"/>
              <a:t>2019-12-10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117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95896"/>
            <a:ext cx="8229600" cy="507702"/>
          </a:xfrm>
        </p:spPr>
        <p:txBody>
          <a:bodyPr>
            <a:noAutofit/>
          </a:bodyPr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9621"/>
            <a:ext cx="8229600" cy="3175001"/>
          </a:xfrm>
        </p:spPr>
        <p:txBody>
          <a:bodyPr/>
          <a:lstStyle>
            <a:lvl1pPr marL="457200" indent="-457200">
              <a:spcBef>
                <a:spcPts val="400"/>
              </a:spcBef>
              <a:buFont typeface="Arial" panose="020B0604020202020204" pitchFamily="34" charset="0"/>
              <a:buChar char="•"/>
              <a:defRPr sz="2800"/>
            </a:lvl1pPr>
            <a:lvl2pPr marL="914400" indent="-457200">
              <a:spcBef>
                <a:spcPts val="400"/>
              </a:spcBef>
              <a:buFont typeface="Calibri" panose="020F0502020204030204" pitchFamily="34" charset="0"/>
              <a:buChar char="–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4345-060A-40B4-9A20-5BD9BA26E0A2}" type="datetime1">
              <a:rPr lang="fr-CA" smtClean="0"/>
              <a:t>2019-12-10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30888" y="4767263"/>
            <a:ext cx="2133600" cy="273844"/>
          </a:xfrm>
        </p:spPr>
        <p:txBody>
          <a:bodyPr/>
          <a:lstStyle/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61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435846"/>
            <a:ext cx="7772400" cy="1021556"/>
          </a:xfrm>
        </p:spPr>
        <p:txBody>
          <a:bodyPr anchor="t">
            <a:normAutofit/>
          </a:bodyPr>
          <a:lstStyle>
            <a:lvl1pPr algn="l">
              <a:defRPr sz="36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21171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0B1E-DAE9-44D7-9E3F-B0813BBD9506}" type="datetime1">
              <a:rPr lang="fr-CA" smtClean="0"/>
              <a:t>2019-12-10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427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DAF2-6112-4BCC-A0E0-01FA779524C9}" type="datetime1">
              <a:rPr lang="fr-CA" smtClean="0"/>
              <a:t>2019-12-10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524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926-BE28-4816-ABDF-4EC6BF56A461}" type="datetime1">
              <a:rPr lang="fr-CA" smtClean="0"/>
              <a:t>2019-12-10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40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BFD9-8BCE-4995-96B4-386D7DEDC85B}" type="datetime1">
              <a:rPr lang="fr-CA" smtClean="0"/>
              <a:t>2019-12-10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234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E022-4084-43C1-B2CC-AB71200A6386}" type="datetime1">
              <a:rPr lang="fr-CA" smtClean="0"/>
              <a:t>2019-12-10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40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DD60-F80E-4F3A-A366-951CC6A5A216}" type="datetime1">
              <a:rPr lang="fr-CA" smtClean="0"/>
              <a:t>2019-12-10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536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611F-75B4-4D0A-9B31-04F1E42FD842}" type="datetime1">
              <a:rPr lang="fr-CA" smtClean="0"/>
              <a:t>2019-12-10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055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BDB6A-A2FC-4849-B5C8-FEDF59572D31}" type="datetime1">
              <a:rPr lang="fr-CA" smtClean="0"/>
              <a:t>2019-12-10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291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12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47.xml"/><Relationship Id="rId7" Type="http://schemas.openxmlformats.org/officeDocument/2006/relationships/image" Target="../media/image15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21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60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10" Type="http://schemas.openxmlformats.org/officeDocument/2006/relationships/image" Target="../media/image7.png"/><Relationship Id="rId4" Type="http://schemas.openxmlformats.org/officeDocument/2006/relationships/tags" Target="../tags/tag23.xml"/><Relationship Id="rId9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01030" y="1059582"/>
            <a:ext cx="7236296" cy="1152126"/>
          </a:xfrm>
        </p:spPr>
        <p:txBody>
          <a:bodyPr>
            <a:normAutofit fontScale="90000"/>
          </a:bodyPr>
          <a:lstStyle/>
          <a:p>
            <a:r>
              <a:rPr lang="fr-CA"/>
              <a:t>Mise en œuvre de la </a:t>
            </a:r>
            <a:br>
              <a:rPr lang="fr-CA"/>
            </a:br>
            <a:r>
              <a:rPr lang="fr-CA"/>
              <a:t>transformation des TI</a:t>
            </a:r>
            <a:br>
              <a:rPr lang="fr-CA"/>
            </a:br>
            <a:r>
              <a:rPr lang="fr-CA"/>
              <a:t/>
            </a:r>
            <a:br>
              <a:rPr lang="fr-CA"/>
            </a:br>
            <a:r>
              <a:rPr lang="fr-CA" sz="2700"/>
              <a:t> </a:t>
            </a:r>
            <a:r>
              <a:rPr lang="fr-CA"/>
              <a:t/>
            </a:r>
            <a:br>
              <a:rPr lang="fr-CA"/>
            </a:br>
            <a:r>
              <a:rPr lang="fr-CA" sz="3600"/>
              <a:t>Domaines d’intégration</a:t>
            </a:r>
            <a:endParaRPr lang="fr-CA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4803998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/>
              <a:t>Jeff Raymond, 2019-12-05</a:t>
            </a:r>
          </a:p>
        </p:txBody>
      </p:sp>
    </p:spTree>
    <p:extLst>
      <p:ext uri="{BB962C8B-B14F-4D97-AF65-F5344CB8AC3E}">
        <p14:creationId xmlns:p14="http://schemas.microsoft.com/office/powerpoint/2010/main" val="31602040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10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2835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/>
              <a:t>domaines d’intégration</a:t>
            </a:r>
          </a:p>
        </p:txBody>
      </p:sp>
      <p:sp>
        <p:nvSpPr>
          <p:cNvPr id="21" name="ZoneTexte 20"/>
          <p:cNvSpPr txBox="1"/>
          <p:nvPr>
            <p:custDataLst>
              <p:tags r:id="rId3"/>
            </p:custDataLst>
          </p:nvPr>
        </p:nvSpPr>
        <p:spPr>
          <a:xfrm>
            <a:off x="251520" y="555526"/>
            <a:ext cx="7646168" cy="7078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CA" sz="2000"/>
              <a:t>Réalisation – </a:t>
            </a:r>
            <a:r>
              <a:rPr lang="fr-CA" sz="2000" err="1"/>
              <a:t>DevSecOps</a:t>
            </a:r>
            <a:endParaRPr lang="fr-CA" sz="2000"/>
          </a:p>
          <a:p>
            <a:r>
              <a:rPr lang="fr-CA" sz="2000"/>
              <a:t>(standards de développement, architectures, outillage, etc.)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289" y="1284998"/>
            <a:ext cx="704705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365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8591" y="1635646"/>
            <a:ext cx="5378278" cy="303690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11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2835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/>
              <a:t>domaines d’intégration</a:t>
            </a:r>
          </a:p>
        </p:txBody>
      </p:sp>
      <p:sp>
        <p:nvSpPr>
          <p:cNvPr id="21" name="ZoneTexte 20"/>
          <p:cNvSpPr txBox="1"/>
          <p:nvPr>
            <p:custDataLst>
              <p:tags r:id="rId3"/>
            </p:custDataLst>
          </p:nvPr>
        </p:nvSpPr>
        <p:spPr>
          <a:xfrm>
            <a:off x="478066" y="699542"/>
            <a:ext cx="8198390" cy="4001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CA" sz="2000"/>
              <a:t>Stratégie d’intégration – </a:t>
            </a:r>
            <a:r>
              <a:rPr lang="fr-FR" sz="2000"/>
              <a:t>Méthodologie inspirée du DDD et </a:t>
            </a:r>
            <a:r>
              <a:rPr lang="fr-FR" sz="2000" i="1"/>
              <a:t>Clean Architecture</a:t>
            </a:r>
            <a:endParaRPr lang="fr-CA" sz="2000" i="1"/>
          </a:p>
        </p:txBody>
      </p:sp>
      <p:sp>
        <p:nvSpPr>
          <p:cNvPr id="16" name="Espace réservé du contenu 1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95536" y="1275605"/>
            <a:ext cx="3456384" cy="36004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CA" sz="1800"/>
              <a:t>DDD : </a:t>
            </a:r>
            <a:r>
              <a:rPr lang="fr-CA" sz="1800" i="1"/>
              <a:t>Domain </a:t>
            </a:r>
            <a:r>
              <a:rPr lang="fr-CA" sz="1800" i="1" err="1"/>
              <a:t>Driven</a:t>
            </a:r>
            <a:r>
              <a:rPr lang="fr-CA" sz="1800" i="1"/>
              <a:t> Design</a:t>
            </a:r>
          </a:p>
          <a:p>
            <a:pPr marL="0" indent="0" algn="just">
              <a:buNone/>
            </a:pPr>
            <a:r>
              <a:rPr lang="fr-CA" sz="1800" i="1"/>
              <a:t>Caractéristiques d’un domaine bien défini et bien maîtrisé :</a:t>
            </a:r>
          </a:p>
          <a:p>
            <a:pPr algn="just"/>
            <a:r>
              <a:rPr lang="fr-CA" sz="1800" i="1"/>
              <a:t>Aligné sur les affaires</a:t>
            </a:r>
          </a:p>
          <a:p>
            <a:pPr algn="just"/>
            <a:r>
              <a:rPr lang="fr-CA" sz="1800" i="1"/>
              <a:t>Contextualisé</a:t>
            </a:r>
          </a:p>
          <a:p>
            <a:pPr algn="just"/>
            <a:r>
              <a:rPr lang="fr-CA" sz="1800" i="1"/>
              <a:t>Découplé (</a:t>
            </a:r>
            <a:r>
              <a:rPr lang="fr-CA" sz="1600" i="1"/>
              <a:t>indépendance</a:t>
            </a:r>
            <a:r>
              <a:rPr lang="fr-CA" sz="1800" i="1"/>
              <a:t>)</a:t>
            </a:r>
          </a:p>
          <a:p>
            <a:pPr algn="just"/>
            <a:r>
              <a:rPr lang="fr-CA" sz="1800" i="1"/>
              <a:t>Réutilisable</a:t>
            </a:r>
          </a:p>
          <a:p>
            <a:pPr algn="just"/>
            <a:r>
              <a:rPr lang="fr-CA" sz="1800" i="1"/>
              <a:t>Testable</a:t>
            </a:r>
          </a:p>
          <a:p>
            <a:pPr algn="just"/>
            <a:r>
              <a:rPr lang="fr-CA" sz="1800" i="1"/>
              <a:t>Agilité (</a:t>
            </a:r>
            <a:r>
              <a:rPr lang="fr-CA" sz="1600" i="1"/>
              <a:t>grande maintenabilité</a:t>
            </a:r>
            <a:r>
              <a:rPr lang="fr-CA" sz="1800" i="1"/>
              <a:t>)</a:t>
            </a:r>
          </a:p>
          <a:p>
            <a:pPr algn="just"/>
            <a:r>
              <a:rPr lang="fr-CA" sz="1800" i="1"/>
              <a:t>Agnostique de la technologie (</a:t>
            </a:r>
            <a:r>
              <a:rPr lang="fr-CA" sz="1600" i="1"/>
              <a:t>POCO, POJO</a:t>
            </a:r>
            <a:r>
              <a:rPr lang="fr-CA" sz="1800" i="1"/>
              <a:t>)</a:t>
            </a:r>
          </a:p>
          <a:p>
            <a:pPr marL="0" indent="0" algn="just">
              <a:buNone/>
            </a:pPr>
            <a:endParaRPr lang="fr-CA" sz="1000"/>
          </a:p>
        </p:txBody>
      </p:sp>
      <p:sp>
        <p:nvSpPr>
          <p:cNvPr id="3" name="ZoneTexte 2"/>
          <p:cNvSpPr txBox="1"/>
          <p:nvPr/>
        </p:nvSpPr>
        <p:spPr>
          <a:xfrm>
            <a:off x="7164288" y="1635646"/>
            <a:ext cx="1426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50" b="1">
                <a:solidFill>
                  <a:schemeClr val="accent6">
                    <a:lumMod val="75000"/>
                  </a:schemeClr>
                </a:solidFill>
              </a:rPr>
              <a:t>CLEAN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901350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12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2729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/>
              <a:t>Domaine d’intégration</a:t>
            </a:r>
          </a:p>
        </p:txBody>
      </p:sp>
      <p:sp>
        <p:nvSpPr>
          <p:cNvPr id="9" name="ZoneTexte 8"/>
          <p:cNvSpPr txBox="1"/>
          <p:nvPr>
            <p:custDataLst>
              <p:tags r:id="rId3"/>
            </p:custDataLst>
          </p:nvPr>
        </p:nvSpPr>
        <p:spPr>
          <a:xfrm>
            <a:off x="478066" y="699542"/>
            <a:ext cx="6470198" cy="4001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CA" sz="2000"/>
              <a:t>Stratégie d’intégration – </a:t>
            </a:r>
            <a:r>
              <a:rPr lang="fr-FR" sz="2000"/>
              <a:t>Lien avec les feuilles de route (FDR)</a:t>
            </a:r>
            <a:endParaRPr lang="fr-CA" sz="200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280" y="1160625"/>
            <a:ext cx="7380312" cy="35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162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395" y="1061428"/>
            <a:ext cx="3103185" cy="405314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13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2729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/>
              <a:t>Domaine d’intégration</a:t>
            </a:r>
          </a:p>
        </p:txBody>
      </p:sp>
      <p:sp>
        <p:nvSpPr>
          <p:cNvPr id="9" name="ZoneTexte 8"/>
          <p:cNvSpPr txBox="1"/>
          <p:nvPr>
            <p:custDataLst>
              <p:tags r:id="rId3"/>
            </p:custDataLst>
          </p:nvPr>
        </p:nvSpPr>
        <p:spPr>
          <a:xfrm>
            <a:off x="478066" y="555526"/>
            <a:ext cx="6470198" cy="4001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CA" sz="2000"/>
              <a:t>Stratégie d’intégration – </a:t>
            </a:r>
            <a:r>
              <a:rPr lang="fr-FR" sz="2000"/>
              <a:t>Lien avec les feuilles de route (FDR)</a:t>
            </a:r>
            <a:endParaRPr lang="fr-CA" sz="200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4866189" y="1434087"/>
            <a:ext cx="432048" cy="4086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283193" y="1238264"/>
            <a:ext cx="296106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A" sz="1100">
                <a:solidFill>
                  <a:srgbClr val="C00000"/>
                </a:solidFill>
              </a:rPr>
              <a:t>Dépôt de la stratégie d’intégration en sept. 2019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8860" y="3203600"/>
            <a:ext cx="117645" cy="10726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8860" y="3331996"/>
            <a:ext cx="117645" cy="10726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8860" y="3460393"/>
            <a:ext cx="117645" cy="10726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7382" y="2462321"/>
            <a:ext cx="120600" cy="117547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7382" y="3598398"/>
            <a:ext cx="120600" cy="117547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9472" y="4732037"/>
            <a:ext cx="120600" cy="117547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7382" y="1969892"/>
            <a:ext cx="120600" cy="117547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8860" y="2306083"/>
            <a:ext cx="117645" cy="10726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0611" y="2149535"/>
            <a:ext cx="94142" cy="94142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0118" y="1321998"/>
            <a:ext cx="94142" cy="94142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0611" y="2964279"/>
            <a:ext cx="94142" cy="94142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7382" y="3077862"/>
            <a:ext cx="120600" cy="117547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3273" y="3761525"/>
            <a:ext cx="117645" cy="1072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8860" y="4280427"/>
            <a:ext cx="117645" cy="10726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8860" y="4410458"/>
            <a:ext cx="117645" cy="107265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3273" y="4405487"/>
            <a:ext cx="117645" cy="107265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3273" y="4555608"/>
            <a:ext cx="117645" cy="107265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1921" y="4892472"/>
            <a:ext cx="117645" cy="107265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0611" y="4908504"/>
            <a:ext cx="94142" cy="94142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4932040" y="1760831"/>
            <a:ext cx="417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/>
              <a:t>DCAA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5337799" y="1760831"/>
            <a:ext cx="417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/>
              <a:t>CSI</a:t>
            </a: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3273" y="2306083"/>
            <a:ext cx="117645" cy="107265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5632926" y="1762511"/>
            <a:ext cx="760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err="1"/>
              <a:t>DevSecOps</a:t>
            </a:r>
            <a:endParaRPr lang="fr-CA" sz="800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1921" y="2462321"/>
            <a:ext cx="120600" cy="117547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7411" y="4274498"/>
            <a:ext cx="117645" cy="10726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1921" y="4732037"/>
            <a:ext cx="120600" cy="117547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5934" y="4555608"/>
            <a:ext cx="120600" cy="117547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4456" y="4416617"/>
            <a:ext cx="120600" cy="117547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3273" y="3460393"/>
            <a:ext cx="117645" cy="107265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9403" y="1858298"/>
            <a:ext cx="120600" cy="117547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7164288" y="1809349"/>
            <a:ext cx="760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/>
              <a:t>À faire</a:t>
            </a: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2280" y="2260700"/>
            <a:ext cx="94142" cy="94142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0529" y="2049288"/>
            <a:ext cx="117645" cy="107265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7164288" y="1996266"/>
            <a:ext cx="760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/>
              <a:t>En cours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7164288" y="2196606"/>
            <a:ext cx="760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/>
              <a:t>Complété</a:t>
            </a: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4395" y="2787774"/>
            <a:ext cx="117645" cy="107265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4395" y="4120669"/>
            <a:ext cx="117645" cy="107265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5323" y="2471783"/>
            <a:ext cx="120600" cy="117547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3273" y="3195409"/>
            <a:ext cx="120600" cy="11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499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Travaux réalisés jusqu’ici…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/>
              <a:t>Depuis septembre 2019 (dépôt de la stratégie d’intégration)</a:t>
            </a:r>
          </a:p>
          <a:p>
            <a:r>
              <a:rPr lang="fr-CA"/>
              <a:t>Faits en parallèle de d’autres travaux de la DCAA tels que :</a:t>
            </a:r>
          </a:p>
          <a:p>
            <a:pPr lvl="1"/>
            <a:r>
              <a:rPr lang="fr-CA"/>
              <a:t>GIA (RHSSO, AAD, ADFS 2019, O365)</a:t>
            </a:r>
          </a:p>
          <a:p>
            <a:pPr lvl="1"/>
            <a:r>
              <a:rPr lang="fr-CA"/>
              <a:t>Architecture cible de la plateforme de conteneurisation (</a:t>
            </a:r>
            <a:r>
              <a:rPr lang="fr-CA" err="1"/>
              <a:t>Openshift</a:t>
            </a:r>
            <a:r>
              <a:rPr lang="fr-CA"/>
              <a:t>)</a:t>
            </a:r>
          </a:p>
          <a:p>
            <a:pPr lvl="1"/>
            <a:r>
              <a:rPr lang="fr-CA"/>
              <a:t>Architecture cible AWS</a:t>
            </a:r>
          </a:p>
          <a:p>
            <a:pPr lvl="1"/>
            <a:r>
              <a:rPr lang="fr-CA"/>
              <a:t>Patrons d’intégration, standards de documentation arch. solutions.</a:t>
            </a:r>
          </a:p>
          <a:p>
            <a:pPr lvl="1"/>
            <a:r>
              <a:rPr lang="fr-CA"/>
              <a:t>Initiatives </a:t>
            </a:r>
            <a:r>
              <a:rPr lang="fr-CA" err="1"/>
              <a:t>ECommerce</a:t>
            </a:r>
            <a:r>
              <a:rPr lang="fr-CA"/>
              <a:t> de la SCQ-LQ</a:t>
            </a:r>
          </a:p>
          <a:p>
            <a:pPr lvl="1"/>
            <a:r>
              <a:rPr lang="fr-CA"/>
              <a:t>Autres projets (</a:t>
            </a:r>
            <a:r>
              <a:rPr lang="fr-CA" err="1"/>
              <a:t>Paysafe</a:t>
            </a:r>
            <a:r>
              <a:rPr lang="fr-CA"/>
              <a:t>, TDJSUE, MJP, etc.)</a:t>
            </a:r>
          </a:p>
          <a:p>
            <a:pPr lvl="1"/>
            <a:r>
              <a:rPr lang="fr-CA"/>
              <a:t>Capacités des ressources et priorisation des tâches (FDR, DDC, BL, etc.)</a:t>
            </a:r>
          </a:p>
          <a:p>
            <a:r>
              <a:rPr lang="fr-CA"/>
              <a:t>Représentations faites auprès des autres groupes de la DCAA (Solutions, Données, Affaires). Reste Techno.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52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15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2835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/>
              <a:t>domaines d’intégration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1166896"/>
            <a:ext cx="6876256" cy="3600367"/>
          </a:xfrm>
          <a:prstGeom prst="rect">
            <a:avLst/>
          </a:prstGeom>
        </p:spPr>
      </p:pic>
      <p:sp>
        <p:nvSpPr>
          <p:cNvPr id="8" name="ZoneTexte 7"/>
          <p:cNvSpPr txBox="1"/>
          <p:nvPr>
            <p:custDataLst>
              <p:tags r:id="rId3"/>
            </p:custDataLst>
          </p:nvPr>
        </p:nvSpPr>
        <p:spPr>
          <a:xfrm>
            <a:off x="323528" y="659472"/>
            <a:ext cx="6470198" cy="4001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CA" sz="2000"/>
              <a:t>Zones et domaines d’intégration (proposé)</a:t>
            </a:r>
          </a:p>
        </p:txBody>
      </p:sp>
    </p:spTree>
    <p:extLst>
      <p:ext uri="{BB962C8B-B14F-4D97-AF65-F5344CB8AC3E}">
        <p14:creationId xmlns:p14="http://schemas.microsoft.com/office/powerpoint/2010/main" val="17662324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16</a:t>
            </a:fld>
            <a:endParaRPr lang="fr-CA"/>
          </a:p>
        </p:txBody>
      </p:sp>
      <p:sp>
        <p:nvSpPr>
          <p:cNvPr id="6" name="ZoneTexte 5"/>
          <p:cNvSpPr txBox="1"/>
          <p:nvPr>
            <p:custDataLst>
              <p:tags r:id="rId1"/>
            </p:custDataLst>
          </p:nvPr>
        </p:nvSpPr>
        <p:spPr>
          <a:xfrm>
            <a:off x="323528" y="635007"/>
            <a:ext cx="6470198" cy="4001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CA" sz="2000"/>
              <a:t>Cartographie des entités de l’entreprise - Clients</a:t>
            </a:r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2835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/>
              <a:t>domaines d’intégration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1125577"/>
            <a:ext cx="6007020" cy="38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17</a:t>
            </a:fld>
            <a:endParaRPr lang="fr-CA"/>
          </a:p>
        </p:txBody>
      </p:sp>
      <p:sp>
        <p:nvSpPr>
          <p:cNvPr id="6" name="ZoneTexte 5"/>
          <p:cNvSpPr txBox="1"/>
          <p:nvPr>
            <p:custDataLst>
              <p:tags r:id="rId1"/>
            </p:custDataLst>
          </p:nvPr>
        </p:nvSpPr>
        <p:spPr>
          <a:xfrm>
            <a:off x="323528" y="635007"/>
            <a:ext cx="6470198" cy="4001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CA" sz="2000"/>
              <a:t>Cartographie des entités de l’entreprise - Jeux</a:t>
            </a:r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2835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/>
              <a:t>domaines d’intégration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133570"/>
            <a:ext cx="6108642" cy="39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624" y="1171726"/>
            <a:ext cx="6695950" cy="379917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18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2835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/>
              <a:t>domaines d’intégration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79512" y="545438"/>
            <a:ext cx="7571184" cy="626288"/>
          </a:xfrm>
        </p:spPr>
        <p:txBody>
          <a:bodyPr>
            <a:noAutofit/>
          </a:bodyPr>
          <a:lstStyle/>
          <a:p>
            <a:r>
              <a:rPr lang="fr-CA" sz="1600">
                <a:solidFill>
                  <a:srgbClr val="0000FF"/>
                </a:solidFill>
              </a:rPr>
              <a:t>Adopter un langage commun </a:t>
            </a:r>
            <a:r>
              <a:rPr lang="fr-CA" sz="1600"/>
              <a:t/>
            </a:r>
            <a:br>
              <a:rPr lang="fr-CA" sz="1600"/>
            </a:br>
            <a:r>
              <a:rPr lang="fr-FR" sz="1600"/>
              <a:t>Catégories d’API/Service </a:t>
            </a:r>
            <a:r>
              <a:rPr lang="fr-FR" sz="1600" u="sng"/>
              <a:t>de domaine</a:t>
            </a:r>
            <a:r>
              <a:rPr lang="fr-FR" sz="1600"/>
              <a:t> : </a:t>
            </a:r>
            <a:r>
              <a:rPr lang="fr-CA" sz="1600"/>
              <a:t>Macro, mini, micro, nano…service</a:t>
            </a:r>
          </a:p>
        </p:txBody>
      </p:sp>
    </p:spTree>
    <p:extLst>
      <p:ext uri="{BB962C8B-B14F-4D97-AF65-F5344CB8AC3E}">
        <p14:creationId xmlns:p14="http://schemas.microsoft.com/office/powerpoint/2010/main" val="25314322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19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131840" y="49694"/>
            <a:ext cx="2835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/>
              <a:t>Domaines d’intégration</a:t>
            </a:r>
          </a:p>
        </p:txBody>
      </p:sp>
      <p:pic>
        <p:nvPicPr>
          <p:cNvPr id="10" name="Picture 2" descr="Résultats de recherche d'images pour « ordre du jour »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68" y="3218780"/>
            <a:ext cx="2092930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95536" y="1419622"/>
            <a:ext cx="6768753" cy="360040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CA"/>
              <a:t>Adopter un langage commun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/>
              <a:t>Définir les domaines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/>
              <a:t>Définir la cartographie des entités d’entreprise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/>
              <a:t>Associer les entités aux domaines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/>
              <a:t>Définir les lignes directrices de conception, de réalisation et de déploiement des APIs (PPNS)</a:t>
            </a:r>
            <a:endParaRPr lang="fr-CA">
              <a:cs typeface="Calibri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CA"/>
              <a:t>Définir et documenter le processus ALM des APIs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/>
              <a:t>Établir la gouvernance des APIs</a:t>
            </a:r>
          </a:p>
          <a:p>
            <a:pPr>
              <a:buFont typeface="Wingdings" panose="05000000000000000000" pitchFamily="2" charset="2"/>
              <a:buChar char="q"/>
            </a:pPr>
            <a:endParaRPr lang="fr-CA"/>
          </a:p>
          <a:p>
            <a:pPr>
              <a:buFont typeface="Wingdings" panose="05000000000000000000" pitchFamily="2" charset="2"/>
              <a:buChar char="q"/>
            </a:pPr>
            <a:endParaRPr lang="fr-CA"/>
          </a:p>
        </p:txBody>
      </p:sp>
      <p:sp>
        <p:nvSpPr>
          <p:cNvPr id="9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7200" y="490364"/>
            <a:ext cx="7571184" cy="857250"/>
          </a:xfrm>
        </p:spPr>
        <p:txBody>
          <a:bodyPr>
            <a:normAutofit/>
          </a:bodyPr>
          <a:lstStyle/>
          <a:p>
            <a:r>
              <a:rPr lang="fr-CA" sz="2800"/>
              <a:t>Démarche proposée</a:t>
            </a:r>
          </a:p>
        </p:txBody>
      </p:sp>
    </p:spTree>
    <p:extLst>
      <p:ext uri="{BB962C8B-B14F-4D97-AF65-F5344CB8AC3E}">
        <p14:creationId xmlns:p14="http://schemas.microsoft.com/office/powerpoint/2010/main" val="262879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2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4427984" y="49024"/>
            <a:ext cx="2835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/>
              <a:t>Domaines d’intégration</a:t>
            </a:r>
          </a:p>
        </p:txBody>
      </p:sp>
      <p:pic>
        <p:nvPicPr>
          <p:cNvPr id="10" name="Picture 2" descr="Résultats de recherche d'images pour « ordre du jour »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85" y="2643758"/>
            <a:ext cx="3488215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23529" y="1419622"/>
            <a:ext cx="5332256" cy="3600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CA"/>
              <a:t>Rappel des objectifs de la TTI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/>
              <a:t>Retour sur la stratégie d’intégration et FDR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/>
              <a:t>Travaux réalisés et proposés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/>
              <a:t>Démarche proposée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/>
              <a:t>Questions / commentaires </a:t>
            </a:r>
            <a:endParaRPr lang="fr-CA">
              <a:cs typeface="Calibri"/>
            </a:endParaRPr>
          </a:p>
          <a:p>
            <a:pPr>
              <a:buFont typeface="Wingdings" panose="05000000000000000000" pitchFamily="2" charset="2"/>
              <a:buChar char="q"/>
            </a:pPr>
            <a:endParaRPr lang="fr-CA"/>
          </a:p>
        </p:txBody>
      </p:sp>
      <p:sp>
        <p:nvSpPr>
          <p:cNvPr id="9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7200" y="490364"/>
            <a:ext cx="7571184" cy="857250"/>
          </a:xfrm>
        </p:spPr>
        <p:txBody>
          <a:bodyPr>
            <a:normAutofit/>
          </a:bodyPr>
          <a:lstStyle/>
          <a:p>
            <a:r>
              <a:rPr lang="fr-CA" sz="2800"/>
              <a:t>Plan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41982333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851670"/>
            <a:ext cx="9144000" cy="1008112"/>
          </a:xfrm>
        </p:spPr>
        <p:txBody>
          <a:bodyPr>
            <a:noAutofit/>
          </a:bodyPr>
          <a:lstStyle/>
          <a:p>
            <a:r>
              <a:rPr lang="fr-CA" sz="6000" b="1">
                <a:solidFill>
                  <a:schemeClr val="tx1"/>
                </a:solidFill>
              </a:rPr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16894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3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2835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/>
              <a:t>domaines d’intégration</a:t>
            </a:r>
          </a:p>
        </p:txBody>
      </p:sp>
      <p:sp>
        <p:nvSpPr>
          <p:cNvPr id="9" name="Espace réservé du contenu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16021" y="1347614"/>
            <a:ext cx="8316419" cy="336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4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/>
              <a:t>Un </a:t>
            </a:r>
            <a:r>
              <a:rPr lang="fr-FR" sz="1400" b="1"/>
              <a:t>modèle de livraison adapté</a:t>
            </a:r>
            <a:r>
              <a:rPr lang="fr-FR" sz="1400"/>
              <a:t> afin de concilier l’</a:t>
            </a:r>
            <a:r>
              <a:rPr lang="fr-FR" sz="1400" b="1"/>
              <a:t>agilité</a:t>
            </a:r>
            <a:r>
              <a:rPr lang="fr-FR" sz="1400"/>
              <a:t> requise par la numérisation des affaires et les besoins de </a:t>
            </a:r>
            <a:r>
              <a:rPr lang="fr-FR" sz="1400" b="1"/>
              <a:t>stabilité</a:t>
            </a:r>
            <a:r>
              <a:rPr lang="fr-FR" sz="1400"/>
              <a:t> opérationnelle de l’organisation;</a:t>
            </a:r>
          </a:p>
          <a:p>
            <a:r>
              <a:rPr lang="fr-FR" sz="1400"/>
              <a:t>Le </a:t>
            </a:r>
            <a:r>
              <a:rPr lang="fr-FR" sz="1400" b="1">
                <a:solidFill>
                  <a:srgbClr val="0000FF"/>
                </a:solidFill>
              </a:rPr>
              <a:t>développement de services</a:t>
            </a:r>
            <a:r>
              <a:rPr lang="fr-FR" sz="1400"/>
              <a:t> qui sont à la base des capacités accrues </a:t>
            </a:r>
            <a:r>
              <a:rPr lang="fr-CA" sz="1400"/>
              <a:t>d’intégration;</a:t>
            </a:r>
          </a:p>
          <a:p>
            <a:r>
              <a:rPr lang="fr-FR" sz="1400"/>
              <a:t>Les projets de </a:t>
            </a:r>
            <a:r>
              <a:rPr lang="fr-FR" sz="1400" b="1"/>
              <a:t>simplification du portefeuille</a:t>
            </a:r>
            <a:r>
              <a:rPr lang="fr-FR" sz="1400" b="1">
                <a:solidFill>
                  <a:srgbClr val="0000FF"/>
                </a:solidFill>
              </a:rPr>
              <a:t> </a:t>
            </a:r>
            <a:r>
              <a:rPr lang="fr-FR" sz="1400"/>
              <a:t>technologique qui contribueront à augmenter le </a:t>
            </a:r>
            <a:r>
              <a:rPr lang="fr-CA" sz="1400"/>
              <a:t>niveau d’agilité de Loto-Québec;</a:t>
            </a:r>
          </a:p>
          <a:p>
            <a:r>
              <a:rPr lang="fr-FR" sz="1400"/>
              <a:t>Le rehaussement des </a:t>
            </a:r>
            <a:r>
              <a:rPr lang="fr-FR" sz="1400" b="1"/>
              <a:t>capacités analytiques</a:t>
            </a:r>
            <a:r>
              <a:rPr lang="fr-FR" sz="1400"/>
              <a:t> de Loto-Québec afin d’acquérir une meilleure connaissance de la clientèle en analysant les données colligées dans l’ensemble des systèmes </a:t>
            </a:r>
            <a:r>
              <a:rPr lang="fr-CA" sz="1400"/>
              <a:t>transactionnels.</a:t>
            </a:r>
            <a:endParaRPr lang="fr-FR" sz="1400"/>
          </a:p>
          <a:p>
            <a:pPr marL="0" indent="0">
              <a:buFont typeface="Arial" panose="020B0604020202020204" pitchFamily="34" charset="0"/>
              <a:buNone/>
            </a:pPr>
            <a:endParaRPr lang="fr-CA" sz="2400"/>
          </a:p>
        </p:txBody>
      </p:sp>
      <p:sp>
        <p:nvSpPr>
          <p:cNvPr id="3" name="ZoneTexte 2"/>
          <p:cNvSpPr txBox="1"/>
          <p:nvPr>
            <p:custDataLst>
              <p:tags r:id="rId4"/>
            </p:custDataLst>
          </p:nvPr>
        </p:nvSpPr>
        <p:spPr>
          <a:xfrm>
            <a:off x="2123728" y="699542"/>
            <a:ext cx="4824536" cy="46166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/>
              <a:t>Objectifs de la TTI</a:t>
            </a:r>
            <a:r>
              <a:rPr lang="fr-FR" sz="2400"/>
              <a:t> </a:t>
            </a:r>
            <a:endParaRPr lang="fr-CA" sz="2400"/>
          </a:p>
        </p:txBody>
      </p:sp>
      <p:pic>
        <p:nvPicPr>
          <p:cNvPr id="10" name="Image 9" descr="\\le500\dfs\USR\AUCLAIO\Mes documents\ALE\ArchitectureArtefactsLandscape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772" y="3058002"/>
            <a:ext cx="3764915" cy="19831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131840" y="3363838"/>
            <a:ext cx="864096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3851920" y="3749612"/>
            <a:ext cx="936104" cy="622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/>
          <p:cNvSpPr/>
          <p:nvPr/>
        </p:nvSpPr>
        <p:spPr>
          <a:xfrm>
            <a:off x="5427749" y="3749612"/>
            <a:ext cx="828938" cy="611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1706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4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2835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/>
              <a:t>domaines d’intégration</a:t>
            </a:r>
          </a:p>
        </p:txBody>
      </p:sp>
      <p:sp>
        <p:nvSpPr>
          <p:cNvPr id="8" name="Espace réservé du contenu 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40558" y="1407096"/>
            <a:ext cx="3923930" cy="33123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CA" sz="2100"/>
              <a:t>Principes directeurs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1600" b="1"/>
              <a:t>Agilité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1600" b="1"/>
              <a:t>Standardisation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1600" b="1"/>
              <a:t>Unification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1600" b="1"/>
              <a:t>Réutilisation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1600" b="1"/>
              <a:t>Autonomie</a:t>
            </a:r>
          </a:p>
          <a:p>
            <a:pPr marL="0" indent="0">
              <a:buNone/>
            </a:pPr>
            <a:endParaRPr lang="fr-FR" sz="2400"/>
          </a:p>
        </p:txBody>
      </p:sp>
      <p:sp>
        <p:nvSpPr>
          <p:cNvPr id="9" name="Espace réservé du contenu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16021" y="1347614"/>
            <a:ext cx="4824537" cy="336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4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sz="1800" b="1"/>
              <a:t>SOE</a:t>
            </a:r>
            <a:r>
              <a:rPr lang="fr-FR" sz="1800"/>
              <a:t> : </a:t>
            </a:r>
            <a:r>
              <a:rPr lang="fr-FR" sz="1800" i="1"/>
              <a:t>Service </a:t>
            </a:r>
            <a:r>
              <a:rPr lang="fr-FR" sz="1800" i="1" err="1"/>
              <a:t>Oriented</a:t>
            </a:r>
            <a:r>
              <a:rPr lang="fr-FR" sz="1800" i="1"/>
              <a:t> Enterprise</a:t>
            </a:r>
          </a:p>
          <a:p>
            <a:pPr marL="457200" lvl="1" indent="0">
              <a:buNone/>
            </a:pPr>
            <a:r>
              <a:rPr lang="fr-CA" sz="1400"/>
              <a:t>Organisation qui génère de la valeur par l’exposition de ces fonctions d’affaires au marché externe et à ces partenaires </a:t>
            </a:r>
            <a:r>
              <a:rPr lang="fr-CA" sz="1400" b="1" u="sng">
                <a:solidFill>
                  <a:srgbClr val="0000FF"/>
                </a:solidFill>
              </a:rPr>
              <a:t>sous forme de services</a:t>
            </a:r>
            <a:r>
              <a:rPr lang="fr-CA" sz="1400"/>
              <a:t>.</a:t>
            </a:r>
          </a:p>
          <a:p>
            <a:pPr marL="457200" lvl="1" indent="0">
              <a:buNone/>
            </a:pPr>
            <a:endParaRPr lang="fr-FR" sz="200"/>
          </a:p>
          <a:p>
            <a:pPr>
              <a:buFont typeface="Wingdings" panose="05000000000000000000" pitchFamily="2" charset="2"/>
              <a:buChar char="v"/>
            </a:pPr>
            <a:r>
              <a:rPr lang="fr-FR" sz="1800" b="1"/>
              <a:t>SOE</a:t>
            </a:r>
            <a:r>
              <a:rPr lang="fr-FR" sz="1800"/>
              <a:t> </a:t>
            </a:r>
            <a:r>
              <a:rPr lang="fr-FR" sz="1800" b="1">
                <a:solidFill>
                  <a:srgbClr val="008A3E"/>
                </a:solidFill>
              </a:rPr>
              <a:t>=</a:t>
            </a:r>
            <a:r>
              <a:rPr lang="fr-FR" sz="1800"/>
              <a:t> </a:t>
            </a:r>
            <a:r>
              <a:rPr lang="fr-FR" sz="1800" b="1"/>
              <a:t>SOA</a:t>
            </a:r>
            <a:r>
              <a:rPr lang="fr-FR" sz="1800">
                <a:solidFill>
                  <a:srgbClr val="C00000"/>
                </a:solidFill>
              </a:rPr>
              <a:t> + </a:t>
            </a:r>
            <a:r>
              <a:rPr lang="fr-FR" sz="1800" b="1"/>
              <a:t>MSA</a:t>
            </a:r>
            <a:r>
              <a:rPr lang="fr-FR" sz="1800"/>
              <a:t> </a:t>
            </a:r>
            <a:r>
              <a:rPr lang="fr-FR" sz="1800">
                <a:solidFill>
                  <a:srgbClr val="C00000"/>
                </a:solidFill>
              </a:rPr>
              <a:t>+</a:t>
            </a:r>
            <a:r>
              <a:rPr lang="fr-FR" sz="1800"/>
              <a:t> </a:t>
            </a:r>
            <a:r>
              <a:rPr lang="fr-FR" sz="1800" b="1"/>
              <a:t>EDA</a:t>
            </a:r>
            <a:endParaRPr lang="fr-FR" sz="1400"/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1400"/>
              <a:t>SOA : Architecture orientée </a:t>
            </a:r>
            <a:r>
              <a:rPr lang="fr-FR" sz="1400" b="1">
                <a:solidFill>
                  <a:srgbClr val="0000FF"/>
                </a:solidFill>
              </a:rPr>
              <a:t>services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1400"/>
              <a:t>MSA : Architecture </a:t>
            </a:r>
            <a:r>
              <a:rPr lang="fr-FR" sz="1400" b="1">
                <a:solidFill>
                  <a:srgbClr val="0000FF"/>
                </a:solidFill>
              </a:rPr>
              <a:t>microservices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1400"/>
              <a:t>EDA: Architecture </a:t>
            </a:r>
            <a:r>
              <a:rPr lang="fr-FR" sz="1400" b="1">
                <a:solidFill>
                  <a:srgbClr val="0000FF"/>
                </a:solidFill>
              </a:rPr>
              <a:t>événementielle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A" sz="2400"/>
          </a:p>
        </p:txBody>
      </p:sp>
      <p:sp>
        <p:nvSpPr>
          <p:cNvPr id="3" name="ZoneTexte 2"/>
          <p:cNvSpPr txBox="1"/>
          <p:nvPr>
            <p:custDataLst>
              <p:tags r:id="rId5"/>
            </p:custDataLst>
          </p:nvPr>
        </p:nvSpPr>
        <p:spPr>
          <a:xfrm>
            <a:off x="395536" y="699542"/>
            <a:ext cx="8136904" cy="4001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/>
              <a:t>Stratégie d’intégration - Loto-Québec est une entreprise SOE </a:t>
            </a:r>
            <a:endParaRPr lang="fr-CA" sz="2000"/>
          </a:p>
        </p:txBody>
      </p:sp>
    </p:spTree>
    <p:extLst>
      <p:ext uri="{BB962C8B-B14F-4D97-AF65-F5344CB8AC3E}">
        <p14:creationId xmlns:p14="http://schemas.microsoft.com/office/powerpoint/2010/main" val="12005870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5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2835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/>
              <a:t>domaines d’intégration</a:t>
            </a:r>
          </a:p>
        </p:txBody>
      </p:sp>
      <p:sp>
        <p:nvSpPr>
          <p:cNvPr id="9" name="Espace réservé du contenu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49341" y="1337219"/>
            <a:ext cx="6948267" cy="336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4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CA" sz="2100"/>
              <a:t>Permettre la mise en œuvre des stratégies suivantes :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CA" sz="1600"/>
              <a:t>Stratégie </a:t>
            </a:r>
            <a:r>
              <a:rPr lang="fr-CA" sz="1600" b="1"/>
              <a:t>A2A</a:t>
            </a:r>
            <a:r>
              <a:rPr lang="fr-CA" sz="1600"/>
              <a:t> </a:t>
            </a:r>
          </a:p>
          <a:p>
            <a:pPr lvl="2"/>
            <a:r>
              <a:rPr lang="fr-CA" sz="1600"/>
              <a:t>Intégration des systèmes d’information interne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CA" sz="1600"/>
              <a:t>Stratégies </a:t>
            </a:r>
            <a:r>
              <a:rPr lang="fr-CA" sz="1600" b="1"/>
              <a:t>B2B et B2C</a:t>
            </a:r>
          </a:p>
          <a:p>
            <a:pPr lvl="2"/>
            <a:r>
              <a:rPr lang="fr-CA" sz="1600"/>
              <a:t>Communications internes-externes </a:t>
            </a:r>
          </a:p>
          <a:p>
            <a:pPr lvl="2"/>
            <a:r>
              <a:rPr lang="fr-CA" sz="1600"/>
              <a:t>Commerce interentreprises</a:t>
            </a:r>
          </a:p>
          <a:p>
            <a:pPr lvl="3"/>
            <a:r>
              <a:rPr lang="fr-CA" sz="1200"/>
              <a:t>B2B : </a:t>
            </a:r>
            <a:r>
              <a:rPr lang="fr-CA" sz="1200" i="1"/>
              <a:t>Business to business</a:t>
            </a:r>
          </a:p>
          <a:p>
            <a:pPr lvl="2"/>
            <a:r>
              <a:rPr lang="fr-CA" sz="1600"/>
              <a:t>Marché consommateur</a:t>
            </a:r>
          </a:p>
          <a:p>
            <a:pPr lvl="3"/>
            <a:r>
              <a:rPr lang="fr-CA" sz="1200"/>
              <a:t>B2C : </a:t>
            </a:r>
            <a:r>
              <a:rPr lang="fr-CA" sz="1200" i="1"/>
              <a:t>Business to Customer</a:t>
            </a:r>
          </a:p>
          <a:p>
            <a:pPr lvl="3"/>
            <a:endParaRPr lang="fr-CA" sz="1600"/>
          </a:p>
        </p:txBody>
      </p:sp>
      <p:sp>
        <p:nvSpPr>
          <p:cNvPr id="3" name="ZoneTexte 2"/>
          <p:cNvSpPr txBox="1"/>
          <p:nvPr>
            <p:custDataLst>
              <p:tags r:id="rId4"/>
            </p:custDataLst>
          </p:nvPr>
        </p:nvSpPr>
        <p:spPr>
          <a:xfrm>
            <a:off x="594645" y="699542"/>
            <a:ext cx="7766342" cy="4001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2000"/>
              <a:t>Stratégie d’intégration - </a:t>
            </a:r>
            <a:r>
              <a:rPr lang="fr-FR" sz="2000"/>
              <a:t>Objectifs du SOE</a:t>
            </a:r>
            <a:endParaRPr lang="fr-CA" sz="2000"/>
          </a:p>
        </p:txBody>
      </p:sp>
      <p:sp>
        <p:nvSpPr>
          <p:cNvPr id="10" name="Rectangle à coins arrondis 9"/>
          <p:cNvSpPr/>
          <p:nvPr/>
        </p:nvSpPr>
        <p:spPr>
          <a:xfrm>
            <a:off x="5895801" y="1923678"/>
            <a:ext cx="2626117" cy="480118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b="1"/>
              <a:t>Zone publique (B2B, B2C)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5883648" y="2496999"/>
            <a:ext cx="973629" cy="1426220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b="1"/>
              <a:t>Zone </a:t>
            </a:r>
          </a:p>
          <a:p>
            <a:pPr algn="ctr"/>
            <a:r>
              <a:rPr lang="fr-CA" sz="1400" b="1"/>
              <a:t>externe</a:t>
            </a:r>
          </a:p>
          <a:p>
            <a:pPr algn="ctr"/>
            <a:r>
              <a:rPr lang="fr-CA" sz="1400" b="1"/>
              <a:t>privée</a:t>
            </a:r>
          </a:p>
          <a:p>
            <a:pPr algn="ctr"/>
            <a:r>
              <a:rPr lang="fr-CA" sz="1400" b="1"/>
              <a:t>(B2B)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6964731" y="2496999"/>
            <a:ext cx="1557188" cy="1419622"/>
            <a:chOff x="5817434" y="2120980"/>
            <a:chExt cx="3003038" cy="2611010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5817434" y="2120980"/>
              <a:ext cx="3003038" cy="2611010"/>
            </a:xfrm>
            <a:prstGeom prst="roundRect">
              <a:avLst>
                <a:gd name="adj" fmla="val 5809"/>
              </a:avLst>
            </a:prstGeom>
            <a:ln w="38100">
              <a:prstDash val="sysDash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679549" y="2621602"/>
              <a:ext cx="1278806" cy="1358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Zone</a:t>
              </a:r>
            </a:p>
            <a:p>
              <a:pPr algn="ctr"/>
              <a:r>
                <a:rPr lang="fr-CA" sz="14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privée</a:t>
              </a:r>
            </a:p>
            <a:p>
              <a:pPr algn="ctr"/>
              <a:r>
                <a:rPr lang="fr-CA" sz="14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(A2A)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2425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6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2835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/>
              <a:t>domaines d’intégration</a:t>
            </a:r>
          </a:p>
        </p:txBody>
      </p:sp>
      <p:sp>
        <p:nvSpPr>
          <p:cNvPr id="16" name="Espace réservé du contenu 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95536" y="1275605"/>
            <a:ext cx="3744416" cy="36004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CA" sz="1800"/>
              <a:t>Les travaux se sont appuyés sur le cadre de gouvernance de l'intégration </a:t>
            </a:r>
            <a:r>
              <a:rPr lang="fr-CA" sz="1800" b="1"/>
              <a:t>SMART</a:t>
            </a:r>
            <a:r>
              <a:rPr lang="fr-CA" sz="1800" b="1" baseline="30000"/>
              <a:t>2</a:t>
            </a:r>
            <a:r>
              <a:rPr lang="fr-CA" sz="1800"/>
              <a:t> de </a:t>
            </a:r>
            <a:r>
              <a:rPr lang="fr-CA" sz="1800" b="1" err="1"/>
              <a:t>Logimethods</a:t>
            </a:r>
            <a:r>
              <a:rPr lang="fr-CA" sz="1800"/>
              <a:t>.</a:t>
            </a:r>
          </a:p>
          <a:p>
            <a:pPr marL="0" indent="0" algn="just">
              <a:buNone/>
            </a:pPr>
            <a:endParaRPr lang="fr-CA" sz="1000"/>
          </a:p>
          <a:p>
            <a:pPr marL="0" indent="0" algn="just">
              <a:buNone/>
            </a:pPr>
            <a:r>
              <a:rPr lang="fr-CA" sz="1800" b="1"/>
              <a:t>SMART</a:t>
            </a:r>
            <a:r>
              <a:rPr lang="fr-CA" sz="1800" b="1" baseline="30000"/>
              <a:t>2</a:t>
            </a:r>
            <a:r>
              <a:rPr lang="fr-CA" sz="1800"/>
              <a:t> est un </a:t>
            </a:r>
            <a:r>
              <a:rPr lang="fr-CA" sz="1800" b="1"/>
              <a:t>cadre de gouvernance holistique</a:t>
            </a:r>
            <a:r>
              <a:rPr lang="fr-CA" sz="1800"/>
              <a:t> qui définit les </a:t>
            </a:r>
            <a:r>
              <a:rPr lang="fr-CA" sz="1800" b="1"/>
              <a:t>capacités nécessaires</a:t>
            </a:r>
            <a:r>
              <a:rPr lang="fr-CA" sz="1800"/>
              <a:t> pour </a:t>
            </a:r>
            <a:r>
              <a:rPr lang="fr-CA" sz="1800" b="1"/>
              <a:t>soutenir</a:t>
            </a:r>
            <a:r>
              <a:rPr lang="fr-CA" sz="1800"/>
              <a:t> les </a:t>
            </a:r>
            <a:r>
              <a:rPr lang="fr-CA" sz="1800" b="1"/>
              <a:t>initiatives</a:t>
            </a:r>
            <a:r>
              <a:rPr lang="fr-CA" sz="1800"/>
              <a:t> commerciales, allant de la stratégie à la livraison, fournissant des </a:t>
            </a:r>
            <a:r>
              <a:rPr lang="fr-CA" sz="1800" b="1"/>
              <a:t>orientations normatives </a:t>
            </a:r>
            <a:r>
              <a:rPr lang="fr-CA" sz="1800"/>
              <a:t>à l’aide d’</a:t>
            </a:r>
            <a:r>
              <a:rPr lang="fr-CA" sz="1800" b="1"/>
              <a:t>architectures de référence</a:t>
            </a:r>
            <a:r>
              <a:rPr lang="fr-CA" sz="1800"/>
              <a:t>, de </a:t>
            </a:r>
            <a:r>
              <a:rPr lang="fr-CA" sz="1800" b="1"/>
              <a:t>processus</a:t>
            </a:r>
            <a:r>
              <a:rPr lang="fr-CA" sz="1800"/>
              <a:t> et de </a:t>
            </a:r>
            <a:r>
              <a:rPr lang="fr-CA" sz="1800" b="1"/>
              <a:t>modèles de solution</a:t>
            </a:r>
            <a:r>
              <a:rPr lang="fr-CA" sz="1800"/>
              <a:t>.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572000" y="1099652"/>
            <a:ext cx="4499992" cy="3814743"/>
            <a:chOff x="4211960" y="771550"/>
            <a:chExt cx="4860032" cy="4142845"/>
          </a:xfrm>
        </p:grpSpPr>
        <p:pic>
          <p:nvPicPr>
            <p:cNvPr id="9" name="Picture 8"/>
            <p:cNvPicPr/>
            <p:nvPr>
              <p:custDataLst>
                <p:tags r:id="rId5"/>
              </p:custDataLst>
            </p:nvPr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1124"/>
            <a:stretch>
              <a:fillRect/>
            </a:stretch>
          </p:blipFill>
          <p:spPr bwMode="auto">
            <a:xfrm>
              <a:off x="4211960" y="771550"/>
              <a:ext cx="4860032" cy="403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" name="Picture 2" descr="Résultats de recherche d'images pour « logimethods logo »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222"/>
            <a:stretch/>
          </p:blipFill>
          <p:spPr bwMode="auto">
            <a:xfrm>
              <a:off x="7499572" y="4371950"/>
              <a:ext cx="1147106" cy="542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ZoneTexte 20"/>
          <p:cNvSpPr txBox="1"/>
          <p:nvPr>
            <p:custDataLst>
              <p:tags r:id="rId4"/>
            </p:custDataLst>
          </p:nvPr>
        </p:nvSpPr>
        <p:spPr>
          <a:xfrm>
            <a:off x="467544" y="644055"/>
            <a:ext cx="6480720" cy="4001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CA" sz="2000"/>
              <a:t>Stratégie d’intégration – </a:t>
            </a:r>
            <a:r>
              <a:rPr lang="fr-FR" sz="2000"/>
              <a:t>Méthodologie inspirée de SMART</a:t>
            </a:r>
            <a:r>
              <a:rPr lang="fr-FR" sz="2000" baseline="30000"/>
              <a:t>2</a:t>
            </a:r>
            <a:endParaRPr lang="fr-CA" sz="2000" baseline="30000"/>
          </a:p>
        </p:txBody>
      </p:sp>
      <p:sp>
        <p:nvSpPr>
          <p:cNvPr id="18" name="Flèche droite 17"/>
          <p:cNvSpPr/>
          <p:nvPr/>
        </p:nvSpPr>
        <p:spPr>
          <a:xfrm rot="1666833">
            <a:off x="6732240" y="2139702"/>
            <a:ext cx="288032" cy="21602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/>
          <p:cNvSpPr/>
          <p:nvPr/>
        </p:nvSpPr>
        <p:spPr>
          <a:xfrm>
            <a:off x="7054016" y="2283718"/>
            <a:ext cx="5423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11322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7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2835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/>
              <a:t>domaines d’intégration</a:t>
            </a:r>
          </a:p>
        </p:txBody>
      </p:sp>
      <p:sp>
        <p:nvSpPr>
          <p:cNvPr id="21" name="ZoneTexte 20"/>
          <p:cNvSpPr txBox="1"/>
          <p:nvPr>
            <p:custDataLst>
              <p:tags r:id="rId3"/>
            </p:custDataLst>
          </p:nvPr>
        </p:nvSpPr>
        <p:spPr>
          <a:xfrm>
            <a:off x="478066" y="699542"/>
            <a:ext cx="4597990" cy="4001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CA" sz="2000"/>
              <a:t>Stratégie d’intégration – </a:t>
            </a:r>
            <a:r>
              <a:rPr lang="fr-FR" sz="2000"/>
              <a:t>Méthodologie</a:t>
            </a:r>
            <a:endParaRPr lang="fr-CA" sz="200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600" y="1286713"/>
            <a:ext cx="6984776" cy="366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356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8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2835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/>
              <a:t>domaines d’intégration</a:t>
            </a:r>
          </a:p>
        </p:txBody>
      </p:sp>
      <p:sp>
        <p:nvSpPr>
          <p:cNvPr id="21" name="ZoneTexte 20"/>
          <p:cNvSpPr txBox="1"/>
          <p:nvPr>
            <p:custDataLst>
              <p:tags r:id="rId3"/>
            </p:custDataLst>
          </p:nvPr>
        </p:nvSpPr>
        <p:spPr>
          <a:xfrm>
            <a:off x="251520" y="555526"/>
            <a:ext cx="7632848" cy="7078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CA" sz="2000"/>
              <a:t>Définir les domaines</a:t>
            </a:r>
          </a:p>
          <a:p>
            <a:r>
              <a:rPr lang="fr-CA" sz="2000"/>
              <a:t>Définir la cartographie des entités dans les domaines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120" y="1299129"/>
            <a:ext cx="6876256" cy="35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867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9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2835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/>
              <a:t>domaines d’intégration</a:t>
            </a:r>
          </a:p>
        </p:txBody>
      </p:sp>
      <p:sp>
        <p:nvSpPr>
          <p:cNvPr id="21" name="ZoneTexte 20"/>
          <p:cNvSpPr txBox="1"/>
          <p:nvPr>
            <p:custDataLst>
              <p:tags r:id="rId3"/>
            </p:custDataLst>
          </p:nvPr>
        </p:nvSpPr>
        <p:spPr>
          <a:xfrm>
            <a:off x="251520" y="699542"/>
            <a:ext cx="4597990" cy="4001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CA" sz="2000"/>
              <a:t>Patrons, principes, normes, standards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1297087"/>
            <a:ext cx="6984776" cy="365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599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ojet LQ - Architecture - Approbation de livraison" ma:contentTypeID="0x0101006FC686EBA03A9A41A485DFC5EF2BE685080019740B375EE32345B3C96C6F028E8A30" ma:contentTypeVersion="70" ma:contentTypeDescription="" ma:contentTypeScope="" ma:versionID="f0beeaa59c8a1c0aab46d2d7e7962b06">
  <xsd:schema xmlns:xsd="http://www.w3.org/2001/XMLSchema" xmlns:xs="http://www.w3.org/2001/XMLSchema" xmlns:p="http://schemas.microsoft.com/office/2006/metadata/properties" xmlns:ns2="82c2ff5a-2cb0-49d1-b84b-afe0f461d9e8" xmlns:ns3="2a658039-b6fd-4bf3-9528-311b572ed141" targetNamespace="http://schemas.microsoft.com/office/2006/metadata/properties" ma:root="true" ma:fieldsID="53d2ef46f4f1b79a2ef15e90eafd7185" ns2:_="" ns3:_="">
    <xsd:import namespace="82c2ff5a-2cb0-49d1-b84b-afe0f461d9e8"/>
    <xsd:import namespace="2a658039-b6fd-4bf3-9528-311b572ed141"/>
    <xsd:element name="properties">
      <xsd:complexType>
        <xsd:sequence>
          <xsd:element name="documentManagement">
            <xsd:complexType>
              <xsd:all>
                <xsd:element ref="ns2:o83bef2902f8460bade8f722fe88166a" minOccurs="0"/>
                <xsd:element ref="ns3:TaxCatchAll" minOccurs="0"/>
                <xsd:element ref="ns3:TaxCatchAllLabel" minOccurs="0"/>
                <xsd:element ref="ns2:jae7329e31754c3aa5658ae76318e29c" minOccurs="0"/>
                <xsd:element ref="ns2:k312ba99ac1b488d9168820e08b68664" minOccurs="0"/>
                <xsd:element ref="ns2:Col_VPCTI_LivrableOfficiel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c2ff5a-2cb0-49d1-b84b-afe0f461d9e8" elementFormDefault="qualified">
    <xsd:import namespace="http://schemas.microsoft.com/office/2006/documentManagement/types"/>
    <xsd:import namespace="http://schemas.microsoft.com/office/infopath/2007/PartnerControls"/>
    <xsd:element name="o83bef2902f8460bade8f722fe88166a" ma:index="8" nillable="true" ma:taxonomy="true" ma:internalName="o83bef2902f8460bade8f722fe88166a" ma:taxonomyFieldName="Col_VPCTI_NomSI" ma:displayName="Nom(s) du SI" ma:readOnly="false" ma:default="" ma:fieldId="{883bef29-02f8-460b-ade8-f722fe88166a}" ma:taxonomyMulti="true" ma:sspId="cb032554-7c83-417c-819f-4de6d73f2784" ma:termSetId="02840b25-db04-4937-ad90-71f780e2157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ae7329e31754c3aa5658ae76318e29c" ma:index="12" ma:taxonomy="true" ma:internalName="jae7329e31754c3aa5658ae76318e29c" ma:taxonomyFieldName="Col_VPCTI_NomProjet" ma:displayName="Nom du projet" ma:default="" ma:fieldId="{3ae7329e-3175-4c3a-a565-8ae76318e29c}" ma:sspId="cb032554-7c83-417c-819f-4de6d73f2784" ma:termSetId="b105a608-db2f-412d-af9e-58cedd27cea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312ba99ac1b488d9168820e08b68664" ma:index="14" ma:taxonomy="true" ma:internalName="k312ba99ac1b488d9168820e08b68664" ma:taxonomyFieldName="Col_VPCTI_LivrableArchitecture" ma:displayName="Livrable Projet - Architecture" ma:default="" ma:fieldId="{4312ba99-ac1b-488d-9168-820e08b68664}" ma:sspId="cb032554-7c83-417c-819f-4de6d73f2784" ma:termSetId="dd0642c0-5c40-4868-bcc6-f4eb04e1a1dc" ma:anchorId="72d36914-0eb8-4eb5-8771-a021b063a195" ma:open="false" ma:isKeyword="false">
      <xsd:complexType>
        <xsd:sequence>
          <xsd:element ref="pc:Terms" minOccurs="0" maxOccurs="1"/>
        </xsd:sequence>
      </xsd:complexType>
    </xsd:element>
    <xsd:element name="Col_VPCTI_LivrableOfficiel" ma:index="16" nillable="true" ma:displayName="Livrable officiel" ma:default="0" ma:internalName="Col_VPCTI_LivrableOfficiel">
      <xsd:simpleType>
        <xsd:restriction base="dms:Boolean"/>
      </xsd:simpleType>
    </xsd:element>
    <xsd:element name="TaxKeywordTaxHTField" ma:index="17" nillable="true" ma:taxonomy="true" ma:internalName="TaxKeywordTaxHTField" ma:taxonomyFieldName="TaxKeyword" ma:displayName="Mots clés d’entreprise" ma:fieldId="{23f27201-bee3-471e-b2e7-b64fd8b7ca38}" ma:taxonomyMulti="true" ma:sspId="ed31aeda-ffe3-42ab-bbc6-0380b81d9ad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658039-b6fd-4bf3-9528-311b572ed141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Colonne Attraper tout de Taxonomie" ma:description="" ma:hidden="true" ma:list="{5fc1bc5b-95ef-4160-af8f-7b573babd1d0}" ma:internalName="TaxCatchAll" ma:showField="CatchAllData" ma:web="5920b7da-d800-4143-b53c-6834164cd2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Colonne Attraper tout de Taxonomie1" ma:description="" ma:hidden="true" ma:list="{5fc1bc5b-95ef-4160-af8f-7b573babd1d0}" ma:internalName="TaxCatchAllLabel" ma:readOnly="true" ma:showField="CatchAllDataLabel" ma:web="5920b7da-d800-4143-b53c-6834164cd2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cb032554-7c83-417c-819f-4de6d73f2784" ContentTypeId="0x0101006FC686EBA03A9A41A485DFC5EF2BE68508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jae7329e31754c3aa5658ae76318e29c xmlns="82c2ff5a-2cb0-49d1-b84b-afe0f461d9e8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Projet DEVOPS Centre intégration des services</TermName>
          <TermId xmlns="http://schemas.microsoft.com/office/infopath/2007/PartnerControls">1854bcda-184e-444f-90b8-3702a868e92c</TermId>
        </TermInfo>
      </Terms>
    </jae7329e31754c3aa5658ae76318e29c>
    <Col_VPCTI_LivrableOfficiel xmlns="82c2ff5a-2cb0-49d1-b84b-afe0f461d9e8">false</Col_VPCTI_LivrableOfficiel>
    <TaxCatchAll xmlns="2a658039-b6fd-4bf3-9528-311b572ed141">
      <Value>26</Value>
      <Value>10</Value>
      <Value>22</Value>
    </TaxCatchAll>
    <TaxKeywordTaxHTField xmlns="82c2ff5a-2cb0-49d1-b84b-afe0f461d9e8">
      <Terms xmlns="http://schemas.microsoft.com/office/infopath/2007/PartnerControls"/>
    </TaxKeywordTaxHTField>
    <o83bef2902f8460bade8f722fe88166a xmlns="82c2ff5a-2cb0-49d1-b84b-afe0f461d9e8">
      <Terms xmlns="http://schemas.microsoft.com/office/infopath/2007/PartnerControls">
        <TermInfo xmlns="http://schemas.microsoft.com/office/infopath/2007/PartnerControls">
          <TermName xmlns="http://schemas.microsoft.com/office/infopath/2007/PartnerControls">** Multiples SI **</TermName>
          <TermId xmlns="http://schemas.microsoft.com/office/infopath/2007/PartnerControls">4608ed23-f189-4566-9943-5edaacd2ebdb</TermId>
        </TermInfo>
      </Terms>
    </o83bef2902f8460bade8f722fe88166a>
    <k312ba99ac1b488d9168820e08b68664 xmlns="82c2ff5a-2cb0-49d1-b84b-afe0f461d9e8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Architecture globale</TermName>
          <TermId xmlns="http://schemas.microsoft.com/office/infopath/2007/PartnerControls">c6f6301f-d643-43a6-ba2d-acacb7bd2719</TermId>
        </TermInfo>
      </Terms>
    </k312ba99ac1b488d9168820e08b68664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89F1156D-F639-403D-B87E-A26E59F449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c2ff5a-2cb0-49d1-b84b-afe0f461d9e8"/>
    <ds:schemaRef ds:uri="2a658039-b6fd-4bf3-9528-311b572ed1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D7D91A-D47E-46E2-95AB-B942EEF0D010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5D78B290-3106-4256-8075-6F54EB93370F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82c2ff5a-2cb0-49d1-b84b-afe0f461d9e8"/>
    <ds:schemaRef ds:uri="http://purl.org/dc/terms/"/>
    <ds:schemaRef ds:uri="http://schemas.microsoft.com/office/infopath/2007/PartnerControls"/>
    <ds:schemaRef ds:uri="2a658039-b6fd-4bf3-9528-311b572ed141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EACDD5A1-9C23-4C99-8842-F11D8278C134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09F6959C-5E00-46C3-BDBD-863229F13820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869</Words>
  <Application>Microsoft Office PowerPoint</Application>
  <PresentationFormat>Affichage à l'écran (16:9)</PresentationFormat>
  <Paragraphs>166</Paragraphs>
  <Slides>20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Thème Office</vt:lpstr>
      <vt:lpstr>Mise en œuvre de la  transformation des TI    Domaines d’intégration</vt:lpstr>
      <vt:lpstr>Plan de présentation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Travaux réalisés jusqu’ici…</vt:lpstr>
      <vt:lpstr>Présentation PowerPoint</vt:lpstr>
      <vt:lpstr>Présentation PowerPoint</vt:lpstr>
      <vt:lpstr>Présentation PowerPoint</vt:lpstr>
      <vt:lpstr>Adopter un langage commun  Catégories d’API/Service de domaine : Macro, mini, micro, nano…service</vt:lpstr>
      <vt:lpstr>Démarche proposée</vt:lpstr>
      <vt:lpstr>Présentation PowerPoint</vt:lpstr>
    </vt:vector>
  </TitlesOfParts>
  <Company>Loto-Québec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Stratégie d'intégration corporative</dc:title>
  <dc:creator>Rochette Luc</dc:creator>
  <cp:lastModifiedBy>Huynh Can</cp:lastModifiedBy>
  <cp:revision>5</cp:revision>
  <cp:lastPrinted>2018-07-18T20:52:12Z</cp:lastPrinted>
  <dcterms:created xsi:type="dcterms:W3CDTF">2016-07-26T13:32:28Z</dcterms:created>
  <dcterms:modified xsi:type="dcterms:W3CDTF">2019-12-10T13:38:16Z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0x0101006FC686EBA03A9A41A485DFC5EF2BE685080019740B375EE32345B3C96C6F028E8A30</vt:lpwstr>
  </property>
  <property fmtid="{D5CDD505-2E9C-101B-9397-08002B2CF9AE}" pid="3" name="TaxKeyword">
    <vt:lpwstr/>
  </property>
  <property fmtid="{D5CDD505-2E9C-101B-9397-08002B2CF9AE}" pid="4" name="Col_VPCTI_NomProjet">
    <vt:lpwstr>10;#Projet DEVOPS Centre intégration des services|1854bcda-184e-444f-90b8-3702a868e92c</vt:lpwstr>
  </property>
  <property fmtid="{D5CDD505-2E9C-101B-9397-08002B2CF9AE}" pid="5" name="Col_VPCTI_LivrableArchitecture">
    <vt:lpwstr>22;#Architecture globale|c6f6301f-d643-43a6-ba2d-acacb7bd2719</vt:lpwstr>
  </property>
  <property fmtid="{D5CDD505-2E9C-101B-9397-08002B2CF9AE}" pid="6" name="Col_VPCTI_NomSI">
    <vt:lpwstr>26;#** Multiples SI **|4608ed23-f189-4566-9943-5edaacd2ebdb</vt:lpwstr>
  </property>
</Properties>
</file>