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5.xml" ContentType="application/vnd.openxmlformats-officedocument.presentationml.notesSlide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9.xml" ContentType="application/vnd.openxmlformats-officedocument.presentationml.notesSlide+xml"/>
  <Override PartName="/ppt/tags/tag64.xml" ContentType="application/vnd.openxmlformats-officedocument.presentationml.tags+xml"/>
  <Override PartName="/ppt/notesSlides/notesSlide10.xml" ContentType="application/vnd.openxmlformats-officedocument.presentationml.notesSlide+xml"/>
  <Override PartName="/ppt/tags/tag65.xml" ContentType="application/vnd.openxmlformats-officedocument.presentationml.tags+xml"/>
  <Override PartName="/ppt/notesSlides/notesSlide1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2.xml" ContentType="application/vnd.openxmlformats-officedocument.presentationml.notesSlide+xml"/>
  <Override PartName="/ppt/tags/tag72.xml" ContentType="application/vnd.openxmlformats-officedocument.presentationml.tags+xml"/>
  <Override PartName="/ppt/notesSlides/notesSlide1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4.xml" ContentType="application/vnd.openxmlformats-officedocument.presentationml.notesSlide+xml"/>
  <Override PartName="/ppt/tags/tag79.xml" ContentType="application/vnd.openxmlformats-officedocument.presentationml.tags+xml"/>
  <Override PartName="/ppt/notesSlides/notesSlide15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8.xml" ContentType="application/vnd.openxmlformats-officedocument.presentationml.notesSlide+xml"/>
  <Override PartName="/ppt/tags/tag93.xml" ContentType="application/vnd.openxmlformats-officedocument.presentationml.tags+xml"/>
  <Override PartName="/ppt/notesSlides/notesSlide19.xml" ContentType="application/vnd.openxmlformats-officedocument.presentationml.notesSlide+xml"/>
  <Override PartName="/ppt/tags/tag94.xml" ContentType="application/vnd.openxmlformats-officedocument.presentationml.tags+xml"/>
  <Override PartName="/ppt/notesSlides/notesSlide20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1.xml" ContentType="application/vnd.openxmlformats-officedocument.presentationml.notesSlide+xml"/>
  <Override PartName="/ppt/tags/tag101.xml" ContentType="application/vnd.openxmlformats-officedocument.presentationml.tags+xml"/>
  <Override PartName="/ppt/notesSlides/notesSlide22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3.xml" ContentType="application/vnd.openxmlformats-officedocument.presentationml.notesSlide+xml"/>
  <Override PartName="/ppt/tags/tag110.xml" ContentType="application/vnd.openxmlformats-officedocument.presentationml.tags+xml"/>
  <Override PartName="/ppt/notesSlides/notesSlide24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25.xml" ContentType="application/vnd.openxmlformats-officedocument.presentationml.notesSlide+xml"/>
  <Override PartName="/ppt/tags/tag116.xml" ContentType="application/vnd.openxmlformats-officedocument.presentationml.tags+xml"/>
  <Override PartName="/ppt/notesSlides/notesSlide26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27.xml" ContentType="application/vnd.openxmlformats-officedocument.presentationml.notesSlide+xml"/>
  <Override PartName="/ppt/tags/tag124.xml" ContentType="application/vnd.openxmlformats-officedocument.presentationml.tags+xml"/>
  <Override PartName="/ppt/notesSlides/notesSlide28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29.xml" ContentType="application/vnd.openxmlformats-officedocument.presentationml.notesSlide+xml"/>
  <Override PartName="/ppt/tags/tag131.xml" ContentType="application/vnd.openxmlformats-officedocument.presentationml.tags+xml"/>
  <Override PartName="/ppt/notesSlides/notesSlide30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31.xml" ContentType="application/vnd.openxmlformats-officedocument.presentationml.notesSlide+xml"/>
  <Override PartName="/ppt/tags/tag138.xml" ContentType="application/vnd.openxmlformats-officedocument.presentationml.tags+xml"/>
  <Override PartName="/ppt/notesSlides/notesSlide32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33.xml" ContentType="application/vnd.openxmlformats-officedocument.presentationml.notesSlide+xml"/>
  <Override PartName="/ppt/tags/tag145.xml" ContentType="application/vnd.openxmlformats-officedocument.presentationml.tags+xml"/>
  <Override PartName="/ppt/notesSlides/notesSlide34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35.xml" ContentType="application/vnd.openxmlformats-officedocument.presentationml.notesSlide+xml"/>
  <Override PartName="/ppt/tags/tag155.xml" ContentType="application/vnd.openxmlformats-officedocument.presentationml.tags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56" r:id="rId5"/>
    <p:sldId id="349" r:id="rId6"/>
    <p:sldId id="362" r:id="rId7"/>
    <p:sldId id="363" r:id="rId8"/>
    <p:sldId id="365" r:id="rId9"/>
    <p:sldId id="366" r:id="rId10"/>
    <p:sldId id="370" r:id="rId11"/>
    <p:sldId id="367" r:id="rId12"/>
    <p:sldId id="371" r:id="rId13"/>
    <p:sldId id="372" r:id="rId14"/>
    <p:sldId id="373" r:id="rId15"/>
    <p:sldId id="401" r:id="rId16"/>
    <p:sldId id="386" r:id="rId17"/>
    <p:sldId id="387" r:id="rId18"/>
    <p:sldId id="384" r:id="rId19"/>
    <p:sldId id="385" r:id="rId20"/>
    <p:sldId id="374" r:id="rId21"/>
    <p:sldId id="375" r:id="rId22"/>
    <p:sldId id="376" r:id="rId23"/>
    <p:sldId id="377" r:id="rId24"/>
    <p:sldId id="402" r:id="rId25"/>
    <p:sldId id="378" r:id="rId26"/>
    <p:sldId id="379" r:id="rId27"/>
    <p:sldId id="399" r:id="rId28"/>
    <p:sldId id="400" r:id="rId29"/>
    <p:sldId id="380" r:id="rId30"/>
    <p:sldId id="381" r:id="rId31"/>
    <p:sldId id="382" r:id="rId32"/>
    <p:sldId id="383" r:id="rId33"/>
    <p:sldId id="396" r:id="rId34"/>
    <p:sldId id="393" r:id="rId35"/>
    <p:sldId id="391" r:id="rId36"/>
    <p:sldId id="389" r:id="rId37"/>
    <p:sldId id="394" r:id="rId38"/>
    <p:sldId id="395" r:id="rId39"/>
    <p:sldId id="397" r:id="rId40"/>
    <p:sldId id="398" r:id="rId41"/>
  </p:sldIdLst>
  <p:sldSz cx="9144000" cy="5143500" type="screen16x9"/>
  <p:notesSz cx="7010400" cy="9296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5861" autoAdjust="0"/>
  </p:normalViewPr>
  <p:slideViewPr>
    <p:cSldViewPr showGuides="1">
      <p:cViewPr varScale="1">
        <p:scale>
          <a:sx n="84" d="100"/>
          <a:sy n="84" d="100"/>
        </p:scale>
        <p:origin x="72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DD00B92-6C60-4AC4-9CBE-84E51B148725}" type="datetimeFigureOut">
              <a:rPr lang="fr-CA" smtClean="0"/>
              <a:t>2019-08-28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15F2906-3292-4874-B67B-1EC00DFAE1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2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4733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0027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5603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2197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6894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0884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53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0045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8904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7530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327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Réal:</a:t>
            </a:r>
            <a:r>
              <a:rPr lang="fr-CA" baseline="0" dirty="0" smtClean="0"/>
              <a:t> il ne faut utiliser des structures organisationnelles dans nos URI. Car ces structures peuvent changer. Ex: SBQ</a:t>
            </a:r>
          </a:p>
          <a:p>
            <a:r>
              <a:rPr lang="fr-CA" baseline="0" dirty="0" smtClean="0"/>
              <a:t>Détaillants n’est pas un domaine!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2249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3741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1737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0129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0732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3566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7997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7743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73870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3374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992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Cette slide est bonne! Mais contredit la slide précédente!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4820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8877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4320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57741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03169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88044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36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05091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37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679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Les domaines sont à</a:t>
            </a:r>
            <a:r>
              <a:rPr lang="fr-CA" baseline="0" dirty="0" smtClean="0"/>
              <a:t> raffiner par une approche DDD.</a:t>
            </a:r>
          </a:p>
          <a:p>
            <a:r>
              <a:rPr lang="fr-CA" baseline="0" dirty="0" smtClean="0"/>
              <a:t>Pour le moment, nous avons 4 domaines:</a:t>
            </a:r>
          </a:p>
          <a:p>
            <a:r>
              <a:rPr lang="fr-CA" baseline="0" dirty="0" smtClean="0"/>
              <a:t>Jeux</a:t>
            </a:r>
          </a:p>
          <a:p>
            <a:r>
              <a:rPr lang="fr-CA" baseline="0" dirty="0" smtClean="0"/>
              <a:t>Établissements</a:t>
            </a:r>
          </a:p>
          <a:p>
            <a:r>
              <a:rPr lang="fr-CA" baseline="0" dirty="0" smtClean="0"/>
              <a:t>Corpo</a:t>
            </a:r>
          </a:p>
          <a:p>
            <a:r>
              <a:rPr lang="fr-CA" baseline="0" dirty="0" smtClean="0"/>
              <a:t>Client</a:t>
            </a:r>
          </a:p>
          <a:p>
            <a:endParaRPr lang="fr-CA" baseline="0" dirty="0" smtClean="0"/>
          </a:p>
          <a:p>
            <a:r>
              <a:rPr lang="fr-CA" baseline="0" dirty="0" smtClean="0"/>
              <a:t>Il faut raffiner ça avec le modèle de capacité.</a:t>
            </a:r>
          </a:p>
          <a:p>
            <a:endParaRPr lang="fr-CA" baseline="0" dirty="0" smtClean="0"/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9737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2721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994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5942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6611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231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67944" y="555526"/>
            <a:ext cx="4894312" cy="1102519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fr-FR" dirty="0" smtClean="0"/>
              <a:t>Modifiez le style du titre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067944" y="1779662"/>
            <a:ext cx="4888632" cy="11521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BC8-586B-43E6-97D6-83F050AFE3DB}" type="datetime1">
              <a:rPr lang="fr-CA" smtClean="0"/>
              <a:t>2019-08-28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6661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1ACC-02D3-4A75-AFC6-D19E43C27B0E}" type="datetime1">
              <a:rPr lang="fr-CA" smtClean="0"/>
              <a:t>2019-08-28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727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FE83-E89B-49C4-B1EB-AC7FB3D4860D}" type="datetime1">
              <a:rPr lang="fr-CA" smtClean="0"/>
              <a:t>2019-08-28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061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70C9-9221-4803-ABD3-F5317A7E98F1}" type="datetime1">
              <a:rPr lang="fr-CA" smtClean="0"/>
              <a:t>2019-08-28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6812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6CE3-3BC0-4CF4-A02F-17503F16FDEA}" type="datetime1">
              <a:rPr lang="fr-CA" smtClean="0"/>
              <a:t>2019-08-28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22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507854"/>
            <a:ext cx="7772400" cy="818878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D95A-1DF1-47D0-877E-4099037046A2}" type="datetime1">
              <a:rPr lang="fr-CA" smtClean="0"/>
              <a:t>2019-08-28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504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55526"/>
            <a:ext cx="8208912" cy="792088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fr-FR" dirty="0" smtClean="0"/>
              <a:t>Modifiez le style du titre</a:t>
            </a:r>
            <a:endParaRPr lang="fr-C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8EF2-427B-4352-809B-EEA68966D2F3}" type="datetime1">
              <a:rPr lang="fr-CA" smtClean="0"/>
              <a:t>2019-08-28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491630"/>
            <a:ext cx="8229600" cy="3102992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137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AD80-DC36-4051-A490-FBD4AD4A1FB8}" type="datetime1">
              <a:rPr lang="fr-CA" smtClean="0"/>
              <a:t>2019-08-28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682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BA17-066F-4D0B-A195-D910E2831CC0}" type="datetime1">
              <a:rPr lang="fr-CA" smtClean="0"/>
              <a:t>2019-08-28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337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6613-7979-46FE-B052-997546DF4203}" type="datetime1">
              <a:rPr lang="fr-CA" smtClean="0"/>
              <a:t>2019-08-28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774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4CDF-1FEA-4E5D-A1E5-59F7434AF67D}" type="datetime1">
              <a:rPr lang="fr-CA" smtClean="0"/>
              <a:t>2019-08-28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240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FA76-DA01-44DC-B632-D545A9940863}" type="datetime1">
              <a:rPr lang="fr-CA" smtClean="0"/>
              <a:t>2019-08-28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38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0A54-EBB6-48A0-88AB-A677AC37CA72}" type="datetime1">
              <a:rPr lang="fr-CA" smtClean="0"/>
              <a:t>2019-08-28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891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3BEC0-7534-42EC-91B1-3AFD9026A96B}" type="datetime1">
              <a:rPr lang="fr-CA" smtClean="0"/>
              <a:t>2019-08-28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943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10" Type="http://schemas.openxmlformats.org/officeDocument/2006/relationships/notesSlide" Target="../notesSlides/notesSlide9.xml"/><Relationship Id="rId4" Type="http://schemas.openxmlformats.org/officeDocument/2006/relationships/tags" Target="../tags/tag59.xml"/><Relationship Id="rId9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68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75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9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9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10" Type="http://schemas.openxmlformats.org/officeDocument/2006/relationships/notesSlide" Target="../notesSlides/notesSlide23.xml"/><Relationship Id="rId4" Type="http://schemas.openxmlformats.org/officeDocument/2006/relationships/tags" Target="../tags/tag105.xml"/><Relationship Id="rId9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9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3" Type="http://schemas.openxmlformats.org/officeDocument/2006/relationships/tags" Target="../tags/tag12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3" Type="http://schemas.openxmlformats.org/officeDocument/2006/relationships/tags" Target="../tags/tag134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3" Type="http://schemas.openxmlformats.org/officeDocument/2006/relationships/tags" Target="../tags/tag141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notesSlide" Target="../notesSlides/notesSlide35.xml"/><Relationship Id="rId5" Type="http://schemas.openxmlformats.org/officeDocument/2006/relationships/tags" Target="../tags/tag15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149.xml"/><Relationship Id="rId9" Type="http://schemas.openxmlformats.org/officeDocument/2006/relationships/tags" Target="../tags/tag15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ilvpcti.loto-quebec.com/arch/ent/PaysageArchitecture/B.%20Architecture%20d%E2%80%99affaires/Capacit%C3%A9s%20d'affaires%20LQ%20-%20Cartographie.ppt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notesSlide" Target="../notesSlides/notesSlide4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slideLayout" Target="../slideLayouts/slideLayout3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notesSlide" Target="../notesSlides/notesSlide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627534"/>
            <a:ext cx="8424936" cy="1606575"/>
          </a:xfrm>
        </p:spPr>
        <p:txBody>
          <a:bodyPr/>
          <a:lstStyle/>
          <a:p>
            <a:r>
              <a:rPr lang="fr-CA" sz="3600" dirty="0"/>
              <a:t/>
            </a:r>
            <a:br>
              <a:rPr lang="fr-CA" sz="3600" dirty="0"/>
            </a:br>
            <a:r>
              <a:rPr lang="fr-CA" sz="3600" dirty="0" smtClean="0"/>
              <a:t>Modélisation des APIs</a:t>
            </a:r>
            <a:br>
              <a:rPr lang="fr-CA" sz="3600" dirty="0" smtClean="0"/>
            </a:br>
            <a:r>
              <a:rPr lang="fr-CA" sz="3600" dirty="0" smtClean="0"/>
              <a:t>Proposition d’un cadre </a:t>
            </a:r>
            <a:r>
              <a:rPr lang="fr-CA" sz="3600" smtClean="0"/>
              <a:t>global </a:t>
            </a:r>
            <a:r>
              <a:rPr lang="fr-CA" dirty="0"/>
              <a:t/>
            </a:r>
            <a:br>
              <a:rPr lang="fr-CA" dirty="0"/>
            </a:b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31840" y="1995686"/>
            <a:ext cx="5256584" cy="1152128"/>
          </a:xfrm>
        </p:spPr>
        <p:txBody>
          <a:bodyPr>
            <a:normAutofit fontScale="92500" lnSpcReduction="10000"/>
          </a:bodyPr>
          <a:lstStyle/>
          <a:p>
            <a:endParaRPr lang="fr-CA" sz="2400" b="1" dirty="0" smtClean="0"/>
          </a:p>
          <a:p>
            <a:endParaRPr lang="fr-CA" sz="2400" b="1" dirty="0" smtClean="0"/>
          </a:p>
          <a:p>
            <a:r>
              <a:rPr lang="fr-CA" sz="2400" b="1" dirty="0" smtClean="0"/>
              <a:t>Juin </a:t>
            </a:r>
            <a:r>
              <a:rPr lang="fr-CA" sz="2400" b="1" smtClean="0"/>
              <a:t>2019 v0.1 </a:t>
            </a:r>
            <a:r>
              <a:rPr lang="fr-CA" sz="2400" b="1" dirty="0" smtClean="0"/>
              <a:t>(version </a:t>
            </a:r>
            <a:r>
              <a:rPr lang="fr-CA" sz="2400" b="1" smtClean="0"/>
              <a:t>de travail)</a:t>
            </a:r>
            <a:endParaRPr lang="fr-CA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11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8" y="1318638"/>
            <a:ext cx="7877582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profils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49" name="Rectangle à coins arrondis 48"/>
          <p:cNvSpPr/>
          <p:nvPr>
            <p:custDataLst>
              <p:tags r:id="rId5"/>
            </p:custDataLst>
          </p:nvPr>
        </p:nvSpPr>
        <p:spPr>
          <a:xfrm>
            <a:off x="2968598" y="1554847"/>
            <a:ext cx="1243362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communications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:a16="http://schemas.microsoft.com/office/drawing/2014/main" xmlns="" id="{5A9BBF9F-3128-4050-819B-0185F788427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87797" y="1566483"/>
            <a:ext cx="128180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reconnaissance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Clients- Sous-domaines</a:t>
            </a:r>
            <a:endParaRPr lang="fr-CA" altLang="fr-FR" sz="2400" kern="0" dirty="0" smtClean="0"/>
          </a:p>
        </p:txBody>
      </p:sp>
      <p:sp>
        <p:nvSpPr>
          <p:cNvPr id="12" name="Rectangle à coins arrondis 11"/>
          <p:cNvSpPr/>
          <p:nvPr>
            <p:custDataLst>
              <p:tags r:id="rId7"/>
            </p:custDataLst>
          </p:nvPr>
        </p:nvSpPr>
        <p:spPr>
          <a:xfrm>
            <a:off x="4391472" y="1554846"/>
            <a:ext cx="126064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services-soutien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13" name="Rectangle à coins arrondis 12"/>
          <p:cNvSpPr/>
          <p:nvPr>
            <p:custDataLst>
              <p:tags r:id="rId8"/>
            </p:custDataLst>
          </p:nvPr>
        </p:nvSpPr>
        <p:spPr>
          <a:xfrm>
            <a:off x="5779302" y="1554846"/>
            <a:ext cx="126064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monetaire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3988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Clients- Sous-domaines</a:t>
            </a:r>
            <a:endParaRPr lang="fr-CA" altLang="fr-FR" sz="2400" kern="0" dirty="0" smtClean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6280456"/>
              </p:ext>
            </p:extLst>
          </p:nvPr>
        </p:nvGraphicFramePr>
        <p:xfrm>
          <a:off x="704156" y="682388"/>
          <a:ext cx="7344816" cy="2100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reconnaissance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client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clients/reconnaissance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profils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clients/profils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communications</a:t>
                      </a:r>
                      <a:r>
                        <a:rPr lang="fr-CA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client</a:t>
                      </a:r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clients/communications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services et support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clients/services-soutien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7504" y="3016655"/>
            <a:ext cx="90364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/>
              <a:t>Exemples:</a:t>
            </a:r>
          </a:p>
          <a:p>
            <a:endParaRPr lang="fr-CA" sz="1400" b="1" dirty="0"/>
          </a:p>
          <a:p>
            <a:r>
              <a:rPr lang="fr-CA" sz="1200" b="1" dirty="0"/>
              <a:t>// Obtenir </a:t>
            </a:r>
            <a:r>
              <a:rPr lang="fr-CA" sz="1200" b="1" dirty="0" smtClean="0"/>
              <a:t>tous </a:t>
            </a:r>
            <a:r>
              <a:rPr lang="fr-CA" sz="1200" b="1" dirty="0"/>
              <a:t>les </a:t>
            </a:r>
            <a:r>
              <a:rPr lang="fr-CA" sz="1200" b="1" dirty="0" smtClean="0"/>
              <a:t>profils client actifs de LQ</a:t>
            </a:r>
            <a:endParaRPr lang="fr-CA" sz="1200" b="1" dirty="0"/>
          </a:p>
          <a:p>
            <a:r>
              <a:rPr lang="fr-CA" sz="1400" b="1" dirty="0" smtClean="0"/>
              <a:t>/api/</a:t>
            </a:r>
            <a:r>
              <a:rPr lang="fr-CA" sz="1400" b="1" dirty="0" err="1" smtClean="0"/>
              <a:t>lq</a:t>
            </a:r>
            <a:r>
              <a:rPr lang="fr-CA" sz="1400" b="1" dirty="0" smtClean="0"/>
              <a:t>/clients/profils/v1/</a:t>
            </a:r>
            <a:r>
              <a:rPr lang="fr-CA" sz="1400" b="1" dirty="0" err="1" smtClean="0"/>
              <a:t>client?statut</a:t>
            </a:r>
            <a:r>
              <a:rPr lang="fr-CA" sz="1400" b="1" dirty="0" smtClean="0"/>
              <a:t>=‘active’ </a:t>
            </a:r>
          </a:p>
          <a:p>
            <a:r>
              <a:rPr lang="fr-CA" sz="1200" b="1" dirty="0" smtClean="0"/>
              <a:t>// Obtenir toutes communications clients envoyées par la SEJQ entre date de début et de fin</a:t>
            </a:r>
          </a:p>
          <a:p>
            <a:r>
              <a:rPr lang="fr-CA" sz="1400" b="1" dirty="0" smtClean="0"/>
              <a:t>/api/</a:t>
            </a:r>
            <a:r>
              <a:rPr lang="fr-CA" sz="1400" b="1" dirty="0" err="1" smtClean="0"/>
              <a:t>sejq</a:t>
            </a:r>
            <a:r>
              <a:rPr lang="fr-CA" sz="1400" b="1" dirty="0" smtClean="0"/>
              <a:t>/clients/communications/v1/</a:t>
            </a:r>
            <a:r>
              <a:rPr lang="fr-CA" sz="1400" b="1" dirty="0" err="1" smtClean="0"/>
              <a:t>communication?statut</a:t>
            </a:r>
            <a:r>
              <a:rPr lang="fr-CA" sz="1400" b="1" dirty="0" smtClean="0"/>
              <a:t>=‘</a:t>
            </a:r>
            <a:r>
              <a:rPr lang="fr-CA" sz="1400" b="1" dirty="0" err="1" smtClean="0"/>
              <a:t>envoyé’&amp;date-début</a:t>
            </a:r>
            <a:r>
              <a:rPr lang="fr-CA" sz="1400" b="1" dirty="0" smtClean="0"/>
              <a:t>: ‘01-01-2019’&amp;date-fin: ’01-06-2019’ </a:t>
            </a:r>
          </a:p>
          <a:p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17589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Clients- Ressources principales</a:t>
            </a:r>
            <a:endParaRPr lang="fr-CA" altLang="fr-FR" sz="2400" kern="0" dirty="0" smtClean="0"/>
          </a:p>
        </p:txBody>
      </p:sp>
      <p:graphicFrame>
        <p:nvGraphicFramePr>
          <p:cNvPr id="10" name="Espace réservé du contenu 4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9773620"/>
              </p:ext>
            </p:extLst>
          </p:nvPr>
        </p:nvGraphicFramePr>
        <p:xfrm>
          <a:off x="438101" y="813577"/>
          <a:ext cx="8318103" cy="33975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79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736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83121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Ressources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Ressource</a:t>
                      </a:r>
                      <a:r>
                        <a:rPr lang="fr-CA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 accessoires</a:t>
                      </a:r>
                      <a:endParaRPr lang="fr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client, </a:t>
                      </a:r>
                      <a:r>
                        <a:rPr lang="en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profil</a:t>
                      </a:r>
                      <a:r>
                        <a:rPr lang="en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client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client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interactions</a:t>
                      </a:r>
                      <a:r>
                        <a:rPr lang="en-CA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notes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u="none" strike="noStrike" baseline="0" dirty="0" smtClean="0">
                          <a:effectLst/>
                        </a:rPr>
                        <a:t>notes</a:t>
                      </a:r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notes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documents ,interactions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u="none" strike="noStrike" baseline="0" dirty="0">
                          <a:effectLst/>
                        </a:rPr>
                        <a:t>Interactions, communications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Interaction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Exemples:</a:t>
                      </a:r>
                    </a:p>
                    <a:p>
                      <a:pPr algn="l" fontAlgn="b"/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//Toutes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les notes associés à un client (x) en particulier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fr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api/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lq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/clients/profils/v1/client/x/notes</a:t>
                      </a:r>
                    </a:p>
                    <a:p>
                      <a:pPr algn="l" fontAlgn="b"/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//Toutes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les interactions avec un client (x) en particulier</a:t>
                      </a:r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api/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lq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/clients/communications/v1/x/interaction</a:t>
                      </a:r>
                    </a:p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4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8" y="1318638"/>
            <a:ext cx="4349190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partenariats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49" name="Rectangle à coins arrondis 48"/>
          <p:cNvSpPr/>
          <p:nvPr>
            <p:custDataLst>
              <p:tags r:id="rId5"/>
            </p:custDataLst>
          </p:nvPr>
        </p:nvSpPr>
        <p:spPr>
          <a:xfrm>
            <a:off x="2968598" y="1554847"/>
            <a:ext cx="1243362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gestion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:a16="http://schemas.microsoft.com/office/drawing/2014/main" xmlns="" id="{5A9BBF9F-3128-4050-819B-0185F788427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87797" y="1566483"/>
            <a:ext cx="128180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vigie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Produits- Sous-domaines</a:t>
            </a:r>
            <a:endParaRPr lang="fr-CA" altLang="fr-FR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39489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Produits- Sous-domaines</a:t>
            </a:r>
            <a:endParaRPr lang="fr-CA" altLang="fr-FR" sz="2400" kern="0" dirty="0" smtClean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4110506"/>
              </p:ext>
            </p:extLst>
          </p:nvPr>
        </p:nvGraphicFramePr>
        <p:xfrm>
          <a:off x="704156" y="682388"/>
          <a:ext cx="7344816" cy="1680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vigie des produits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et services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produits/vigie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partenariats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produits/partenariats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des produits et services</a:t>
                      </a:r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produits/gestion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7504" y="3016655"/>
            <a:ext cx="903649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600" b="1" dirty="0"/>
              <a:t>Exemples:</a:t>
            </a:r>
          </a:p>
          <a:p>
            <a:endParaRPr lang="fr-CA" sz="1600" b="1" dirty="0"/>
          </a:p>
          <a:p>
            <a:r>
              <a:rPr lang="fr-CA" sz="1400" b="1" dirty="0"/>
              <a:t>// Obtenir </a:t>
            </a:r>
            <a:r>
              <a:rPr lang="fr-CA" sz="1400" b="1" dirty="0" smtClean="0"/>
              <a:t>tous les produits actifs en gestion de la POL</a:t>
            </a:r>
            <a:endParaRPr lang="fr-CA" sz="1400" b="1" dirty="0"/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pol</a:t>
            </a:r>
            <a:r>
              <a:rPr lang="fr-CA" sz="1600" b="1" dirty="0" smtClean="0"/>
              <a:t>/produits/gestion/v1/</a:t>
            </a:r>
            <a:r>
              <a:rPr lang="fr-CA" sz="1600" b="1" dirty="0" err="1" smtClean="0"/>
              <a:t>produit?statut</a:t>
            </a:r>
            <a:r>
              <a:rPr lang="fr-CA" sz="1600" b="1" dirty="0" smtClean="0"/>
              <a:t>=‘active’ </a:t>
            </a:r>
          </a:p>
          <a:p>
            <a:r>
              <a:rPr lang="fr-CA" sz="1400" b="1" dirty="0" smtClean="0"/>
              <a:t>// Obtenir tous les partenariats actifs de la SCQ</a:t>
            </a:r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scq</a:t>
            </a:r>
            <a:r>
              <a:rPr lang="fr-CA" sz="1600" b="1" dirty="0" smtClean="0"/>
              <a:t>/produits/partenariats/v1/</a:t>
            </a:r>
            <a:r>
              <a:rPr lang="fr-CA" sz="1600" b="1" dirty="0" err="1" smtClean="0"/>
              <a:t>partenariat?statut</a:t>
            </a:r>
            <a:r>
              <a:rPr lang="fr-CA" sz="1600" b="1" dirty="0" smtClean="0"/>
              <a:t>=‘actif’</a:t>
            </a:r>
            <a:endParaRPr lang="fr-CA" sz="1600" b="1" dirty="0"/>
          </a:p>
        </p:txBody>
      </p:sp>
    </p:spTree>
    <p:extLst>
      <p:ext uri="{BB962C8B-B14F-4D97-AF65-F5344CB8AC3E}">
        <p14:creationId xmlns:p14="http://schemas.microsoft.com/office/powerpoint/2010/main" val="11365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9" y="1318638"/>
            <a:ext cx="4133166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fidelisation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49" name="Rectangle à coins arrondis 48"/>
          <p:cNvSpPr/>
          <p:nvPr>
            <p:custDataLst>
              <p:tags r:id="rId5"/>
            </p:custDataLst>
          </p:nvPr>
        </p:nvSpPr>
        <p:spPr>
          <a:xfrm>
            <a:off x="2968599" y="1554847"/>
            <a:ext cx="1008112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ventes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:a16="http://schemas.microsoft.com/office/drawing/2014/main" xmlns="" id="{5A9BBF9F-3128-4050-819B-0185F788427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36663" y="1566483"/>
            <a:ext cx="11329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campagnes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Marketing- Sous-domaines</a:t>
            </a:r>
            <a:endParaRPr lang="fr-CA" altLang="fr-FR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22329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Marketing - Sous-domaines </a:t>
            </a:r>
            <a:endParaRPr lang="fr-CA" altLang="fr-FR" sz="2400" kern="0" dirty="0" smtClean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1092754"/>
              </p:ext>
            </p:extLst>
          </p:nvPr>
        </p:nvGraphicFramePr>
        <p:xfrm>
          <a:off x="704156" y="682388"/>
          <a:ext cx="7344816" cy="1680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u="none" strike="noStrike" dirty="0" smtClean="0">
                          <a:effectLst/>
                        </a:rPr>
                        <a:t>campagnes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marketing/campagnes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u="none" strike="noStrike" dirty="0" smtClean="0">
                          <a:effectLst/>
                        </a:rPr>
                        <a:t>fidélisation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marketing/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fidelisation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u="none" strike="noStrike" smtClean="0">
                          <a:effectLst/>
                        </a:rPr>
                        <a:t>ventes</a:t>
                      </a:r>
                      <a:endParaRPr lang="fr-CA" sz="1100" b="0" i="0" u="none" strike="noStrike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marketing/ventes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7504" y="3016655"/>
            <a:ext cx="903649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/>
              <a:t>Exemples:</a:t>
            </a:r>
          </a:p>
          <a:p>
            <a:endParaRPr lang="fr-CA" sz="1400" b="1" dirty="0"/>
          </a:p>
          <a:p>
            <a:r>
              <a:rPr lang="fr-CA" sz="1400" b="1" dirty="0"/>
              <a:t>// Obtenir toutes les ressources campagnes actives</a:t>
            </a:r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lq</a:t>
            </a:r>
            <a:r>
              <a:rPr lang="fr-CA" sz="1600" b="1" dirty="0" smtClean="0"/>
              <a:t>/marketing/campagnes/v1/</a:t>
            </a:r>
            <a:r>
              <a:rPr lang="fr-CA" sz="1600" b="1" dirty="0" err="1" smtClean="0"/>
              <a:t>campagne?statut</a:t>
            </a:r>
            <a:r>
              <a:rPr lang="fr-CA" sz="1600" b="1" dirty="0" smtClean="0"/>
              <a:t>=‘active’ </a:t>
            </a:r>
          </a:p>
          <a:p>
            <a:r>
              <a:rPr lang="fr-CA" sz="1400" b="1" dirty="0" smtClean="0"/>
              <a:t>// Obtenir toutes les ressources ventes complétées entre le 1 janvier et le 1 juin 2019</a:t>
            </a:r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lq</a:t>
            </a:r>
            <a:r>
              <a:rPr lang="fr-CA" sz="1600" b="1" dirty="0" smtClean="0"/>
              <a:t>/marketing/ventes/v1/</a:t>
            </a:r>
            <a:r>
              <a:rPr lang="fr-CA" sz="1600" b="1" dirty="0" err="1" smtClean="0"/>
              <a:t>vente?statut</a:t>
            </a:r>
            <a:r>
              <a:rPr lang="fr-CA" sz="1600" b="1" dirty="0" smtClean="0"/>
              <a:t>=‘</a:t>
            </a:r>
            <a:r>
              <a:rPr lang="fr-CA" sz="1600" b="1" dirty="0" err="1" smtClean="0"/>
              <a:t>complété’&amp;date-début</a:t>
            </a:r>
            <a:r>
              <a:rPr lang="fr-CA" sz="1600" b="1" dirty="0" smtClean="0"/>
              <a:t>: ‘01-01-2019’&amp;date-fin: ’01-06-2019’ </a:t>
            </a:r>
          </a:p>
          <a:p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11773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9" y="1318638"/>
            <a:ext cx="3197061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exploitation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:a16="http://schemas.microsoft.com/office/drawing/2014/main" xmlns="" id="{5A9BBF9F-3128-4050-819B-0185F788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1793" y="1554847"/>
            <a:ext cx="11329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inventaire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err="1" smtClean="0"/>
              <a:t>Equipements</a:t>
            </a:r>
            <a:r>
              <a:rPr lang="fr-CA" sz="2400" dirty="0" smtClean="0"/>
              <a:t>- Sous-domaines</a:t>
            </a:r>
            <a:endParaRPr lang="fr-CA" altLang="fr-FR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25379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Marketing - Sous-domaines</a:t>
            </a:r>
            <a:endParaRPr lang="fr-CA" altLang="fr-FR" sz="2400" kern="0" dirty="0" smtClean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5390178"/>
              </p:ext>
            </p:extLst>
          </p:nvPr>
        </p:nvGraphicFramePr>
        <p:xfrm>
          <a:off x="704156" y="682388"/>
          <a:ext cx="7344816" cy="1260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inventaire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equipements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/inventaire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exploitation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equipements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/exploitation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7504" y="3016655"/>
            <a:ext cx="9036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/>
              <a:t>Exemples:</a:t>
            </a:r>
          </a:p>
          <a:p>
            <a:endParaRPr lang="fr-CA" sz="1400" b="1" dirty="0"/>
          </a:p>
          <a:p>
            <a:r>
              <a:rPr lang="fr-CA" sz="1400" b="1" dirty="0"/>
              <a:t>// Obtenir </a:t>
            </a:r>
            <a:r>
              <a:rPr lang="fr-CA" sz="1400" b="1" dirty="0" smtClean="0"/>
              <a:t>l’inventaire de tous les équipements de type </a:t>
            </a:r>
            <a:r>
              <a:rPr lang="fr-CA" sz="1400" b="1" dirty="0" err="1" smtClean="0"/>
              <a:t>kinzo</a:t>
            </a:r>
            <a:r>
              <a:rPr lang="fr-CA" sz="1400" b="1" dirty="0" smtClean="0"/>
              <a:t> déployés dans les différents sites </a:t>
            </a:r>
            <a:endParaRPr lang="fr-CA" sz="1400" b="1" dirty="0"/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lq</a:t>
            </a:r>
            <a:r>
              <a:rPr lang="fr-CA" sz="1600" b="1" dirty="0" smtClean="0"/>
              <a:t>/</a:t>
            </a:r>
            <a:r>
              <a:rPr lang="fr-CA" sz="1600" b="1" dirty="0" err="1" smtClean="0"/>
              <a:t>equipements</a:t>
            </a:r>
            <a:r>
              <a:rPr lang="fr-CA" sz="1600" b="1" dirty="0" smtClean="0"/>
              <a:t>/inventaire/v1/</a:t>
            </a:r>
            <a:r>
              <a:rPr lang="fr-CA" sz="1600" b="1" dirty="0" err="1" smtClean="0"/>
              <a:t>kinzo?statut</a:t>
            </a:r>
            <a:r>
              <a:rPr lang="fr-CA" sz="1600" b="1" dirty="0" smtClean="0"/>
              <a:t>=‘déployé’ </a:t>
            </a:r>
          </a:p>
          <a:p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74671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9" y="1318638"/>
            <a:ext cx="5213285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reseau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:a16="http://schemas.microsoft.com/office/drawing/2014/main" xmlns="" id="{5A9BBF9F-3128-4050-819B-0185F788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1793" y="1554847"/>
            <a:ext cx="11329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relations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Détaillants- Sous-domaines</a:t>
            </a:r>
            <a:endParaRPr lang="fr-CA" altLang="fr-FR" sz="2400" kern="0" dirty="0" smtClean="0"/>
          </a:p>
        </p:txBody>
      </p:sp>
      <p:sp>
        <p:nvSpPr>
          <p:cNvPr id="11" name="Rectangle à coins arrondis 10"/>
          <p:cNvSpPr/>
          <p:nvPr>
            <p:custDataLst>
              <p:tags r:id="rId6"/>
            </p:custDataLst>
          </p:nvPr>
        </p:nvSpPr>
        <p:spPr>
          <a:xfrm>
            <a:off x="2943562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profils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12" name="Rectangle à coins arrondis 11"/>
          <p:cNvSpPr/>
          <p:nvPr>
            <p:custDataLst>
              <p:tags r:id="rId7"/>
            </p:custDataLst>
          </p:nvPr>
        </p:nvSpPr>
        <p:spPr>
          <a:xfrm>
            <a:off x="4143159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services-soutien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2792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2</a:t>
            </a:fld>
            <a:endParaRPr lang="fr-CA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altLang="fr-FR" sz="2400" kern="0" dirty="0" smtClean="0"/>
              <a:t>Contenu</a:t>
            </a:r>
          </a:p>
        </p:txBody>
      </p:sp>
      <p:sp>
        <p:nvSpPr>
          <p:cNvPr id="15" name="ZoneTexte 5"/>
          <p:cNvSpPr txBox="1">
            <a:spLocks noChangeArrowheads="1"/>
          </p:cNvSpPr>
          <p:nvPr/>
        </p:nvSpPr>
        <p:spPr bwMode="auto">
          <a:xfrm>
            <a:off x="352574" y="1059582"/>
            <a:ext cx="7243762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288E96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88E96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buClr>
                <a:srgbClr val="3D8D8B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D8D8B"/>
              </a:buClr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fr-CA" altLang="fr-FR" sz="1200" dirty="0" smtClean="0">
                <a:latin typeface="Century Gothic" pitchFamily="34" charset="0"/>
              </a:rPr>
              <a:t>Structure proposée des APIs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fr-CA" altLang="fr-FR" sz="1200" dirty="0" smtClean="0">
                <a:latin typeface="Century Gothic" pitchFamily="34" charset="0"/>
              </a:rPr>
              <a:t>Approche générale de découpage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fr-CA" altLang="fr-FR" sz="1200" dirty="0" smtClean="0">
                <a:latin typeface="Century Gothic" pitchFamily="34" charset="0"/>
              </a:rPr>
              <a:t>Cadre global des APIs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fr-CA" altLang="fr-FR" sz="1200" dirty="0" smtClean="0">
                <a:latin typeface="Century Gothic" pitchFamily="34" charset="0"/>
              </a:rPr>
              <a:t>Divertissements- Sous-Domaines d’affaires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fr-CA" altLang="fr-FR" sz="1200" dirty="0" smtClean="0">
                <a:latin typeface="Century Gothic" pitchFamily="34" charset="0"/>
              </a:rPr>
              <a:t>Jeux- Sous-Domaines d’affaires</a:t>
            </a:r>
          </a:p>
          <a:p>
            <a:pPr eaLnBrk="1" hangingPunct="1">
              <a:spcBef>
                <a:spcPct val="0"/>
              </a:spcBef>
              <a:buClrTx/>
            </a:pPr>
            <a:endParaRPr lang="fr-CA" altLang="fr-FR" sz="1200" dirty="0" smtClean="0"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  <a:buClrTx/>
            </a:pPr>
            <a:endParaRPr lang="fr-CA" altLang="fr-FR" sz="1200" dirty="0" smtClean="0">
              <a:latin typeface="Century Gothic" pitchFamily="34" charset="0"/>
            </a:endParaRPr>
          </a:p>
          <a:p>
            <a:pPr marL="0" indent="0" eaLnBrk="1" hangingPunct="1">
              <a:spcBef>
                <a:spcPct val="0"/>
              </a:spcBef>
              <a:buClrTx/>
              <a:buNone/>
            </a:pPr>
            <a:endParaRPr lang="fr-CA" altLang="fr-FR" sz="1200" i="1" dirty="0"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  <a:buClrTx/>
            </a:pPr>
            <a:endParaRPr lang="fr-CA" altLang="fr-FR" sz="1200" i="1" dirty="0" smtClean="0"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  <a:buClrTx/>
            </a:pPr>
            <a:endParaRPr lang="fr-CA" altLang="fr-FR" sz="1200" i="1" dirty="0" smtClean="0"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  <a:buClrTx/>
            </a:pPr>
            <a:endParaRPr lang="fr-CA" altLang="fr-FR" sz="1200" i="1" dirty="0" smtClean="0"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  <a:buClrTx/>
            </a:pPr>
            <a:endParaRPr lang="fr-CA" altLang="fr-FR" sz="1200" i="1" dirty="0" smtClean="0"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  <a:buClrTx/>
            </a:pPr>
            <a:endParaRPr lang="fr-CA" altLang="fr-FR" sz="1200" dirty="0" smtClean="0"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  <a:buClrTx/>
            </a:pPr>
            <a:endParaRPr lang="fr-CA" altLang="fr-FR" sz="1200" dirty="0" smtClean="0"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  <a:buClrTx/>
            </a:pPr>
            <a:endParaRPr lang="fr-CA" altLang="fr-FR" sz="1200" dirty="0" smtClean="0"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  <a:buClrTx/>
            </a:pPr>
            <a:endParaRPr lang="fr-CA" altLang="fr-FR" sz="1200" dirty="0" smtClean="0"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  <a:buClrTx/>
            </a:pPr>
            <a:endParaRPr lang="fr-CA" altLang="fr-FR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Détaillants - Sous-domaines</a:t>
            </a:r>
            <a:endParaRPr lang="fr-CA" altLang="fr-FR" sz="2400" kern="0" dirty="0" smtClean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0032980"/>
              </p:ext>
            </p:extLst>
          </p:nvPr>
        </p:nvGraphicFramePr>
        <p:xfrm>
          <a:off x="704156" y="682388"/>
          <a:ext cx="7344816" cy="1529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18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relations</a:t>
                      </a:r>
                      <a:r>
                        <a:rPr lang="fr-CA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détaillants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detaillants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/relations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réseaux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détaillants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detaillants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reseau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profils détaillants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detaillants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/profils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services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et soutien aux détaillants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detaillants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/services-soutien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1520" y="2859782"/>
            <a:ext cx="9036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/>
              <a:t>Exemples:</a:t>
            </a:r>
          </a:p>
          <a:p>
            <a:endParaRPr lang="fr-CA" sz="1400" b="1" dirty="0"/>
          </a:p>
          <a:p>
            <a:r>
              <a:rPr lang="fr-CA" sz="1400" b="1" dirty="0"/>
              <a:t>// Obtenir </a:t>
            </a:r>
            <a:r>
              <a:rPr lang="fr-CA" sz="1400" b="1" dirty="0" smtClean="0"/>
              <a:t>tous les profils détaillants actifs de la SEJQ </a:t>
            </a:r>
            <a:endParaRPr lang="fr-CA" sz="1400" b="1" dirty="0"/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sejq</a:t>
            </a:r>
            <a:r>
              <a:rPr lang="fr-CA" sz="1600" b="1" dirty="0" smtClean="0"/>
              <a:t>/détaillants/profils/v1/</a:t>
            </a:r>
            <a:r>
              <a:rPr lang="fr-CA" sz="1600" b="1" dirty="0" err="1" smtClean="0"/>
              <a:t>detaillant?statut</a:t>
            </a:r>
            <a:r>
              <a:rPr lang="fr-CA" sz="1600" b="1" dirty="0" smtClean="0"/>
              <a:t>=‘actif’ </a:t>
            </a:r>
          </a:p>
          <a:p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8500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Détaillants- Ressources principales</a:t>
            </a:r>
            <a:endParaRPr lang="fr-CA" altLang="fr-FR" sz="2400" kern="0" dirty="0" smtClean="0"/>
          </a:p>
        </p:txBody>
      </p:sp>
      <p:graphicFrame>
        <p:nvGraphicFramePr>
          <p:cNvPr id="10" name="Espace réservé du contenu 4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2924949"/>
              </p:ext>
            </p:extLst>
          </p:nvPr>
        </p:nvGraphicFramePr>
        <p:xfrm>
          <a:off x="467543" y="483519"/>
          <a:ext cx="7478635" cy="4901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12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37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735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6276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Ressources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Ressource</a:t>
                      </a:r>
                      <a:r>
                        <a:rPr lang="fr-CA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 accessoires</a:t>
                      </a:r>
                      <a:endParaRPr lang="fr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9458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détaillant</a:t>
                      </a:r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profil</a:t>
                      </a:r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détaillant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detaillant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visite</a:t>
                      </a:r>
                      <a:r>
                        <a:rPr lang="en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site, code-</a:t>
                      </a:r>
                      <a:r>
                        <a:rPr lang="en-CA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conduite</a:t>
                      </a:r>
                      <a:r>
                        <a:rPr lang="en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formation, </a:t>
                      </a:r>
                      <a:r>
                        <a:rPr lang="en-CA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contrat</a:t>
                      </a:r>
                      <a:r>
                        <a:rPr lang="en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CA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evenement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945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visite</a:t>
                      </a:r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visite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45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Intervention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Intervention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945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code de conduite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code-conduite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945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formation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formation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945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945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événement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evenement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1602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Exemples</a:t>
                      </a:r>
                      <a:r>
                        <a:rPr lang="fr-CA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//toutes les notes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associées à un détaillant (x) en particulier</a:t>
                      </a:r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/api/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lq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detaillants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/profils/v1/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detaillant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/x/notes</a:t>
                      </a:r>
                    </a:p>
                    <a:p>
                      <a:pPr algn="l" fontAlgn="b"/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//toutes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les visites chez les détaillants LQ</a:t>
                      </a:r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/api/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lq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detaillants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/relations/v1/visite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//toutes les visites d’un détaillant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(x) en particulier</a:t>
                      </a:r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/api/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lq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detaillants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/relations/v1/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detaillant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/x/visite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31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9" y="1318638"/>
            <a:ext cx="4277181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achats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:a16="http://schemas.microsoft.com/office/drawing/2014/main" xmlns="" id="{5A9BBF9F-3128-4050-819B-0185F788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1793" y="1554847"/>
            <a:ext cx="11329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contrats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Logistique- Sous-domaines</a:t>
            </a:r>
            <a:endParaRPr lang="fr-CA" altLang="fr-FR" sz="2400" kern="0" dirty="0" smtClean="0"/>
          </a:p>
        </p:txBody>
      </p:sp>
      <p:sp>
        <p:nvSpPr>
          <p:cNvPr id="11" name="Rectangle à coins arrondis 10"/>
          <p:cNvSpPr/>
          <p:nvPr>
            <p:custDataLst>
              <p:tags r:id="rId6"/>
            </p:custDataLst>
          </p:nvPr>
        </p:nvSpPr>
        <p:spPr>
          <a:xfrm>
            <a:off x="2943562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appros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2998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Logistique - Sous-domaines</a:t>
            </a:r>
            <a:endParaRPr lang="fr-CA" altLang="fr-FR" sz="2400" kern="0" dirty="0" smtClean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0436098"/>
              </p:ext>
            </p:extLst>
          </p:nvPr>
        </p:nvGraphicFramePr>
        <p:xfrm>
          <a:off x="704156" y="682388"/>
          <a:ext cx="7344816" cy="1589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contrats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logistique/contrats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achats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logistique/achats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approvisionnements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logistique/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appros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1520" y="2859782"/>
            <a:ext cx="903649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/>
              <a:t>Exemples:</a:t>
            </a:r>
          </a:p>
          <a:p>
            <a:endParaRPr lang="fr-CA" sz="1400" b="1" dirty="0"/>
          </a:p>
          <a:p>
            <a:r>
              <a:rPr lang="fr-CA" sz="1400" b="1" dirty="0"/>
              <a:t>// Obtenir </a:t>
            </a:r>
            <a:r>
              <a:rPr lang="fr-CA" sz="1400" b="1" dirty="0" smtClean="0"/>
              <a:t>tous les contrats actifs de LQ</a:t>
            </a:r>
            <a:endParaRPr lang="fr-CA" sz="1400" b="1" dirty="0"/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lq</a:t>
            </a:r>
            <a:r>
              <a:rPr lang="fr-CA" sz="1600" b="1" dirty="0" smtClean="0"/>
              <a:t>/logistique/contrats/v1/</a:t>
            </a:r>
            <a:r>
              <a:rPr lang="fr-CA" sz="1600" b="1" dirty="0" err="1" smtClean="0"/>
              <a:t>contrat?statut</a:t>
            </a:r>
            <a:r>
              <a:rPr lang="fr-CA" sz="1600" b="1" dirty="0" smtClean="0"/>
              <a:t>=‘actif’</a:t>
            </a:r>
          </a:p>
          <a:p>
            <a:r>
              <a:rPr lang="fr-CA" sz="1400" b="1" dirty="0"/>
              <a:t>// Obtenir tous les contrats actifs de </a:t>
            </a:r>
            <a:r>
              <a:rPr lang="fr-CA" sz="1400" b="1" dirty="0" smtClean="0"/>
              <a:t>SEJQ</a:t>
            </a:r>
            <a:endParaRPr lang="fr-CA" sz="1400" b="1" dirty="0"/>
          </a:p>
          <a:p>
            <a:r>
              <a:rPr lang="fr-CA" sz="1600" b="1" dirty="0"/>
              <a:t>/</a:t>
            </a:r>
            <a:r>
              <a:rPr lang="fr-CA" sz="1600" b="1" dirty="0" smtClean="0"/>
              <a:t>api/</a:t>
            </a:r>
            <a:r>
              <a:rPr lang="fr-CA" sz="1600" b="1" dirty="0" err="1" smtClean="0"/>
              <a:t>sejq</a:t>
            </a:r>
            <a:r>
              <a:rPr lang="fr-CA" sz="1600" b="1" dirty="0" smtClean="0"/>
              <a:t>/logistique/contrats/v1/</a:t>
            </a:r>
            <a:r>
              <a:rPr lang="fr-CA" sz="1600" b="1" dirty="0" err="1" smtClean="0"/>
              <a:t>contrat?statut</a:t>
            </a:r>
            <a:r>
              <a:rPr lang="fr-CA" sz="1600" b="1" dirty="0"/>
              <a:t>=‘actif’ </a:t>
            </a:r>
          </a:p>
          <a:p>
            <a:r>
              <a:rPr lang="fr-CA" sz="1600" b="1" dirty="0" smtClean="0"/>
              <a:t> </a:t>
            </a:r>
          </a:p>
          <a:p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32080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9" y="1318638"/>
            <a:ext cx="7949589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69365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info-</a:t>
            </a:r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financiere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:a16="http://schemas.microsoft.com/office/drawing/2014/main" xmlns="" id="{5A9BBF9F-3128-4050-819B-0185F788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1793" y="1569365"/>
            <a:ext cx="11329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comptes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571793" y="3544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Finance- Sous-domaines </a:t>
            </a:r>
            <a:endParaRPr lang="fr-CA" altLang="fr-FR" sz="2400" kern="0" dirty="0" smtClean="0"/>
          </a:p>
        </p:txBody>
      </p:sp>
      <p:sp>
        <p:nvSpPr>
          <p:cNvPr id="11" name="Rectangle à coins arrondis 10"/>
          <p:cNvSpPr/>
          <p:nvPr>
            <p:custDataLst>
              <p:tags r:id="rId6"/>
            </p:custDataLst>
          </p:nvPr>
        </p:nvSpPr>
        <p:spPr>
          <a:xfrm>
            <a:off x="2950611" y="1569365"/>
            <a:ext cx="11893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conformite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12" name="Rectangle à coins arrondis 11"/>
          <p:cNvSpPr/>
          <p:nvPr>
            <p:custDataLst>
              <p:tags r:id="rId7"/>
            </p:custDataLst>
          </p:nvPr>
        </p:nvSpPr>
        <p:spPr>
          <a:xfrm>
            <a:off x="4269613" y="1569365"/>
            <a:ext cx="11893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budget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13" name="Rectangle à coins arrondis 12"/>
          <p:cNvSpPr/>
          <p:nvPr>
            <p:custDataLst>
              <p:tags r:id="rId8"/>
            </p:custDataLst>
          </p:nvPr>
        </p:nvSpPr>
        <p:spPr>
          <a:xfrm>
            <a:off x="5542899" y="1569365"/>
            <a:ext cx="11893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risques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2297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704156" y="44056"/>
            <a:ext cx="7468244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/>
              <a:t>F</a:t>
            </a:r>
            <a:r>
              <a:rPr lang="fr-CA" sz="2400" dirty="0" smtClean="0"/>
              <a:t>inance- </a:t>
            </a:r>
            <a:r>
              <a:rPr lang="fr-CA" sz="2400" dirty="0"/>
              <a:t>Sous-domaines </a:t>
            </a:r>
            <a:endParaRPr lang="fr-CA" altLang="fr-FR" sz="2400" kern="0" dirty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7124594"/>
              </p:ext>
            </p:extLst>
          </p:nvPr>
        </p:nvGraphicFramePr>
        <p:xfrm>
          <a:off x="704156" y="682388"/>
          <a:ext cx="7344816" cy="21568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comptes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finance/comptes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info financière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finance/info-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financiere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conformité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finance/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conformite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budget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finance/budget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risques financiers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finance/risques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1520" y="3633296"/>
            <a:ext cx="90364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/>
              <a:t>Exemples:</a:t>
            </a:r>
          </a:p>
          <a:p>
            <a:endParaRPr lang="fr-CA" sz="1400" b="1" dirty="0"/>
          </a:p>
          <a:p>
            <a:r>
              <a:rPr lang="fr-CA" sz="1400" b="1" dirty="0"/>
              <a:t>// Obtenir </a:t>
            </a:r>
            <a:r>
              <a:rPr lang="fr-CA" sz="1400" b="1" dirty="0" smtClean="0"/>
              <a:t>tous les risques financiers actifs sous gestion</a:t>
            </a:r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lq</a:t>
            </a:r>
            <a:r>
              <a:rPr lang="fr-CA" sz="1600" b="1" dirty="0" smtClean="0"/>
              <a:t>/finance/</a:t>
            </a:r>
            <a:r>
              <a:rPr lang="fr-CA" sz="1600" b="1" dirty="0"/>
              <a:t>r</a:t>
            </a:r>
            <a:r>
              <a:rPr lang="fr-CA" sz="1600" b="1" dirty="0" smtClean="0"/>
              <a:t>isques/v1/</a:t>
            </a:r>
            <a:r>
              <a:rPr lang="fr-CA" sz="1600" b="1" dirty="0" err="1" smtClean="0"/>
              <a:t>risque?statut</a:t>
            </a:r>
            <a:r>
              <a:rPr lang="fr-CA" sz="1600" b="1" dirty="0" smtClean="0"/>
              <a:t>=‘actif’</a:t>
            </a:r>
          </a:p>
          <a:p>
            <a:r>
              <a:rPr lang="fr-CA" sz="1600" b="1" dirty="0" smtClean="0"/>
              <a:t> </a:t>
            </a:r>
          </a:p>
          <a:p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122515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9" y="1318638"/>
            <a:ext cx="3197061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conseils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:a16="http://schemas.microsoft.com/office/drawing/2014/main" xmlns="" id="{5A9BBF9F-3128-4050-819B-0185F788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1793" y="1554847"/>
            <a:ext cx="11329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pi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Légal- Sous-domaines</a:t>
            </a:r>
            <a:endParaRPr lang="fr-CA" altLang="fr-FR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23762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Légal - Sous-domaines</a:t>
            </a:r>
            <a:endParaRPr lang="fr-CA" altLang="fr-FR" sz="2400" kern="0" dirty="0" smtClean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76257234"/>
              </p:ext>
            </p:extLst>
          </p:nvPr>
        </p:nvGraphicFramePr>
        <p:xfrm>
          <a:off x="704156" y="682388"/>
          <a:ext cx="7344816" cy="1169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propriété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Intellectuelle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legal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/pi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conseils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juridiques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legal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/conseils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1520" y="2859782"/>
            <a:ext cx="90364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/>
              <a:t>Exemples:</a:t>
            </a:r>
          </a:p>
          <a:p>
            <a:endParaRPr lang="fr-CA" sz="1400" b="1" dirty="0"/>
          </a:p>
          <a:p>
            <a:r>
              <a:rPr lang="fr-CA" sz="1400" b="1" dirty="0"/>
              <a:t>// Obtenir </a:t>
            </a:r>
            <a:r>
              <a:rPr lang="fr-CA" sz="1400" b="1" dirty="0" smtClean="0"/>
              <a:t>toutes les propriétés intellectuelles actives</a:t>
            </a:r>
            <a:endParaRPr lang="fr-CA" sz="1400" b="1" dirty="0"/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lq</a:t>
            </a:r>
            <a:r>
              <a:rPr lang="fr-CA" sz="1600" b="1" dirty="0" smtClean="0"/>
              <a:t>/</a:t>
            </a:r>
            <a:r>
              <a:rPr lang="fr-CA" sz="1600" b="1" dirty="0" err="1" smtClean="0"/>
              <a:t>legal</a:t>
            </a:r>
            <a:r>
              <a:rPr lang="fr-CA" sz="1600" b="1" dirty="0" smtClean="0"/>
              <a:t>/pi/v1/</a:t>
            </a:r>
            <a:r>
              <a:rPr lang="fr-CA" sz="1600" b="1" dirty="0" err="1" smtClean="0"/>
              <a:t>propriete-intellectuelle?statut</a:t>
            </a:r>
            <a:r>
              <a:rPr lang="fr-CA" sz="1600" b="1" dirty="0" smtClean="0"/>
              <a:t>=‘actif’</a:t>
            </a:r>
          </a:p>
          <a:p>
            <a:r>
              <a:rPr lang="fr-CA" sz="1600" b="1" dirty="0" smtClean="0"/>
              <a:t> </a:t>
            </a:r>
          </a:p>
          <a:p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182397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9" y="1318638"/>
            <a:ext cx="5213285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employes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:a16="http://schemas.microsoft.com/office/drawing/2014/main" xmlns="" id="{5A9BBF9F-3128-4050-819B-0185F788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1793" y="1554847"/>
            <a:ext cx="11329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dotations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571793" y="3544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Ressources Humaines (RH)- Sous-domaines d’affaires</a:t>
            </a:r>
            <a:endParaRPr lang="fr-CA" altLang="fr-FR" sz="2400" kern="0" dirty="0" smtClean="0"/>
          </a:p>
        </p:txBody>
      </p:sp>
      <p:sp>
        <p:nvSpPr>
          <p:cNvPr id="11" name="Rectangle à coins arrondis 10"/>
          <p:cNvSpPr/>
          <p:nvPr>
            <p:custDataLst>
              <p:tags r:id="rId6"/>
            </p:custDataLst>
          </p:nvPr>
        </p:nvSpPr>
        <p:spPr>
          <a:xfrm>
            <a:off x="2950611" y="1554847"/>
            <a:ext cx="11893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remunerations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12" name="Rectangle à coins arrondis 11"/>
          <p:cNvSpPr/>
          <p:nvPr>
            <p:custDataLst>
              <p:tags r:id="rId7"/>
            </p:custDataLst>
          </p:nvPr>
        </p:nvSpPr>
        <p:spPr>
          <a:xfrm>
            <a:off x="4219804" y="1554847"/>
            <a:ext cx="11893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sante-</a:t>
            </a:r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securite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7985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704156" y="4405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/>
              <a:t>Ressources Humaines (RH</a:t>
            </a:r>
            <a:r>
              <a:rPr lang="fr-CA" sz="2400" dirty="0" smtClean="0"/>
              <a:t>)- Sous-domaines d’affaires</a:t>
            </a:r>
            <a:endParaRPr lang="fr-CA" altLang="fr-FR" sz="2400" kern="0" dirty="0" smtClean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0970132"/>
              </p:ext>
            </p:extLst>
          </p:nvPr>
        </p:nvGraphicFramePr>
        <p:xfrm>
          <a:off x="704156" y="682388"/>
          <a:ext cx="7344816" cy="18276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dotations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/dotations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employes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rh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employes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rémunérations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rh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remunerations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Santé-sécurité au travail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rh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/sante-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securite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1520" y="2859782"/>
            <a:ext cx="90364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/>
              <a:t>Exemples:</a:t>
            </a:r>
          </a:p>
          <a:p>
            <a:endParaRPr lang="fr-CA" sz="1400" b="1" dirty="0"/>
          </a:p>
          <a:p>
            <a:r>
              <a:rPr lang="fr-CA" sz="1400" b="1" dirty="0"/>
              <a:t>// Obtenir </a:t>
            </a:r>
            <a:r>
              <a:rPr lang="fr-CA" sz="1400" b="1" dirty="0" smtClean="0"/>
              <a:t>tous les employés actifs</a:t>
            </a:r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lq</a:t>
            </a:r>
            <a:r>
              <a:rPr lang="fr-CA" sz="1600" b="1" dirty="0" smtClean="0"/>
              <a:t>/</a:t>
            </a:r>
            <a:r>
              <a:rPr lang="fr-CA" sz="1600" b="1" dirty="0" err="1" smtClean="0"/>
              <a:t>rh</a:t>
            </a:r>
            <a:r>
              <a:rPr lang="fr-CA" sz="1600" b="1" dirty="0" smtClean="0"/>
              <a:t>/</a:t>
            </a:r>
            <a:r>
              <a:rPr lang="fr-CA" sz="1600" b="1" dirty="0" err="1" smtClean="0"/>
              <a:t>employes</a:t>
            </a:r>
            <a:r>
              <a:rPr lang="fr-CA" sz="1600" b="1" dirty="0" smtClean="0"/>
              <a:t>/v1/</a:t>
            </a:r>
            <a:r>
              <a:rPr lang="fr-CA" sz="1600" b="1" dirty="0" err="1" smtClean="0"/>
              <a:t>employe?statut</a:t>
            </a:r>
            <a:r>
              <a:rPr lang="fr-CA" sz="1600" b="1" dirty="0" smtClean="0"/>
              <a:t>=‘actif’</a:t>
            </a:r>
          </a:p>
          <a:p>
            <a:r>
              <a:rPr lang="fr-CA" sz="1600" b="1" dirty="0" smtClean="0"/>
              <a:t> </a:t>
            </a:r>
          </a:p>
          <a:p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171375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3</a:t>
            </a:fld>
            <a:endParaRPr lang="fr-CA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771550"/>
            <a:ext cx="6884634" cy="3585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Structure proposée des APIs</a:t>
            </a:r>
            <a:endParaRPr lang="fr-CA" altLang="fr-FR" sz="2400" kern="0" dirty="0" smtClean="0"/>
          </a:p>
        </p:txBody>
      </p:sp>
      <p:sp>
        <p:nvSpPr>
          <p:cNvPr id="2" name="Rectangle 1"/>
          <p:cNvSpPr/>
          <p:nvPr/>
        </p:nvSpPr>
        <p:spPr>
          <a:xfrm>
            <a:off x="534613" y="583729"/>
            <a:ext cx="718254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CA" dirty="0"/>
          </a:p>
          <a:p>
            <a:r>
              <a:rPr lang="fr-CA" dirty="0" smtClean="0"/>
              <a:t>/</a:t>
            </a:r>
            <a:r>
              <a:rPr lang="fr-CA" b="1" dirty="0" smtClean="0"/>
              <a:t>api</a:t>
            </a:r>
            <a:r>
              <a:rPr lang="fr-CA" dirty="0" smtClean="0"/>
              <a:t>/[</a:t>
            </a:r>
            <a:r>
              <a:rPr lang="fr-CA" dirty="0"/>
              <a:t>Composante]/</a:t>
            </a:r>
            <a:r>
              <a:rPr lang="fr-CA" i="1" u="sng" dirty="0"/>
              <a:t>domaine</a:t>
            </a:r>
            <a:r>
              <a:rPr lang="fr-CA" i="1" dirty="0"/>
              <a:t>/[</a:t>
            </a:r>
            <a:r>
              <a:rPr lang="fr-CA" i="1" u="sng" dirty="0"/>
              <a:t>sous-domaine</a:t>
            </a:r>
            <a:r>
              <a:rPr lang="fr-CA" i="1" u="sng" dirty="0" smtClean="0"/>
              <a:t>]</a:t>
            </a:r>
            <a:r>
              <a:rPr lang="fr-CA" dirty="0" smtClean="0"/>
              <a:t>/Version/</a:t>
            </a:r>
            <a:r>
              <a:rPr lang="fr-CA" b="1" dirty="0" smtClean="0"/>
              <a:t>nom </a:t>
            </a:r>
            <a:r>
              <a:rPr lang="fr-CA" b="1" dirty="0"/>
              <a:t>de la ressource</a:t>
            </a:r>
          </a:p>
          <a:p>
            <a:endParaRPr lang="fr-CA" dirty="0"/>
          </a:p>
          <a:p>
            <a:endParaRPr lang="fr-CA" dirty="0" smtClean="0"/>
          </a:p>
          <a:p>
            <a:r>
              <a:rPr lang="fr-CA" sz="2000" b="1" dirty="0" smtClean="0"/>
              <a:t>Exemples de composantes possibles </a:t>
            </a:r>
          </a:p>
          <a:p>
            <a:endParaRPr lang="fr-CA" sz="1400" b="1" dirty="0"/>
          </a:p>
          <a:p>
            <a:r>
              <a:rPr lang="fr-CA" sz="1400" b="1" dirty="0" err="1" smtClean="0"/>
              <a:t>lq</a:t>
            </a:r>
            <a:r>
              <a:rPr lang="fr-CA" sz="1400" b="1" dirty="0" smtClean="0"/>
              <a:t> = 	Loto Québec (générique pour tout LQ)</a:t>
            </a:r>
          </a:p>
          <a:p>
            <a:r>
              <a:rPr lang="fr-CA" sz="1400" b="1" dirty="0" err="1" smtClean="0"/>
              <a:t>sejq</a:t>
            </a:r>
            <a:r>
              <a:rPr lang="fr-CA" sz="1400" b="1" dirty="0" smtClean="0"/>
              <a:t> = 	Établissements de Jeux</a:t>
            </a:r>
          </a:p>
          <a:p>
            <a:r>
              <a:rPr lang="fr-CA" sz="1400" b="1" dirty="0" err="1" smtClean="0"/>
              <a:t>scq</a:t>
            </a:r>
            <a:r>
              <a:rPr lang="fr-CA" sz="1400" b="1" dirty="0" smtClean="0"/>
              <a:t> = 	Casinos</a:t>
            </a:r>
            <a:endParaRPr lang="fr-CA" sz="1400" b="1" dirty="0"/>
          </a:p>
          <a:p>
            <a:r>
              <a:rPr lang="fr-CA" sz="1400" b="1" dirty="0" err="1"/>
              <a:t>p</a:t>
            </a:r>
            <a:r>
              <a:rPr lang="fr-CA" sz="1400" b="1" dirty="0" err="1" smtClean="0"/>
              <a:t>ol</a:t>
            </a:r>
            <a:r>
              <a:rPr lang="fr-CA" sz="1400" b="1" dirty="0" smtClean="0"/>
              <a:t> = 	Loteries</a:t>
            </a:r>
          </a:p>
          <a:p>
            <a:endParaRPr lang="fr-CA" sz="1400" b="1" dirty="0"/>
          </a:p>
          <a:p>
            <a:r>
              <a:rPr lang="fr-CA" sz="1400" b="1" dirty="0" smtClean="0"/>
              <a:t>Exemples:</a:t>
            </a:r>
          </a:p>
          <a:p>
            <a:endParaRPr lang="fr-CA" sz="1400" b="1" dirty="0"/>
          </a:p>
          <a:p>
            <a:r>
              <a:rPr lang="fr-CA" sz="1400" b="1" dirty="0" smtClean="0"/>
              <a:t>/api/</a:t>
            </a:r>
            <a:r>
              <a:rPr lang="fr-CA" sz="1400" b="1" dirty="0" err="1" smtClean="0"/>
              <a:t>lq</a:t>
            </a:r>
            <a:r>
              <a:rPr lang="fr-CA" sz="1400" b="1" dirty="0" smtClean="0"/>
              <a:t>/</a:t>
            </a:r>
            <a:r>
              <a:rPr lang="fr-CA" sz="1400" b="1" dirty="0" err="1" smtClean="0"/>
              <a:t>detaillants</a:t>
            </a:r>
            <a:r>
              <a:rPr lang="fr-CA" sz="1400" b="1" dirty="0" smtClean="0"/>
              <a:t>/profils/v1/profil-</a:t>
            </a:r>
            <a:r>
              <a:rPr lang="fr-CA" sz="1400" b="1" dirty="0" err="1" smtClean="0"/>
              <a:t>detaillant</a:t>
            </a:r>
            <a:r>
              <a:rPr lang="fr-CA" sz="1400" b="1" dirty="0" smtClean="0"/>
              <a:t>    	</a:t>
            </a:r>
            <a:r>
              <a:rPr lang="fr-CA" sz="1000" b="1" dirty="0" smtClean="0"/>
              <a:t> // Obtenir toutes les ressources détaillant générique LQ</a:t>
            </a:r>
          </a:p>
          <a:p>
            <a:r>
              <a:rPr lang="fr-CA" sz="1400" b="1" dirty="0" smtClean="0"/>
              <a:t>/api/</a:t>
            </a:r>
            <a:r>
              <a:rPr lang="fr-CA" sz="1400" b="1" dirty="0" err="1" smtClean="0"/>
              <a:t>sejq</a:t>
            </a:r>
            <a:r>
              <a:rPr lang="fr-CA" sz="1400" b="1" dirty="0" smtClean="0"/>
              <a:t>/</a:t>
            </a:r>
            <a:r>
              <a:rPr lang="fr-CA" sz="1400" b="1" dirty="0" err="1" smtClean="0"/>
              <a:t>detaillants</a:t>
            </a:r>
            <a:r>
              <a:rPr lang="fr-CA" sz="1400" b="1" dirty="0" smtClean="0"/>
              <a:t>/profils/v1/profil-</a:t>
            </a:r>
            <a:r>
              <a:rPr lang="fr-CA" sz="1400" b="1" dirty="0" err="1" smtClean="0"/>
              <a:t>detaillant</a:t>
            </a:r>
            <a:r>
              <a:rPr lang="fr-CA" sz="1400" b="1" dirty="0" smtClean="0"/>
              <a:t>	</a:t>
            </a:r>
            <a:r>
              <a:rPr lang="fr-CA" sz="1000" b="1" dirty="0" smtClean="0"/>
              <a:t> // Obtenir toutes les ressource </a:t>
            </a:r>
            <a:r>
              <a:rPr lang="fr-CA" sz="1000" b="1" dirty="0"/>
              <a:t>détaillant </a:t>
            </a:r>
            <a:r>
              <a:rPr lang="fr-CA" sz="1000" b="1" dirty="0" smtClean="0"/>
              <a:t>spécifique SEJQ</a:t>
            </a:r>
          </a:p>
          <a:p>
            <a:r>
              <a:rPr lang="fr-CA" sz="1400" b="1" dirty="0"/>
              <a:t>/</a:t>
            </a:r>
            <a:r>
              <a:rPr lang="fr-CA" sz="1400" b="1" dirty="0" smtClean="0"/>
              <a:t>api/</a:t>
            </a:r>
            <a:r>
              <a:rPr lang="fr-CA" sz="1400" b="1" dirty="0" err="1" smtClean="0"/>
              <a:t>pol</a:t>
            </a:r>
            <a:r>
              <a:rPr lang="fr-CA" sz="1400" b="1" dirty="0" smtClean="0"/>
              <a:t>/</a:t>
            </a:r>
            <a:r>
              <a:rPr lang="fr-CA" sz="1400" b="1" dirty="0" err="1" smtClean="0"/>
              <a:t>detaillants</a:t>
            </a:r>
            <a:r>
              <a:rPr lang="fr-CA" sz="1400" b="1" dirty="0" smtClean="0"/>
              <a:t>/profils/v1/profil-</a:t>
            </a:r>
            <a:r>
              <a:rPr lang="fr-CA" sz="1400" b="1" dirty="0" err="1" smtClean="0"/>
              <a:t>detaillant</a:t>
            </a:r>
            <a:r>
              <a:rPr lang="fr-CA" sz="1400" b="1" dirty="0" smtClean="0"/>
              <a:t>/x  </a:t>
            </a:r>
            <a:r>
              <a:rPr lang="fr-CA" sz="1000" b="1" dirty="0" smtClean="0"/>
              <a:t>// </a:t>
            </a:r>
            <a:r>
              <a:rPr lang="fr-CA" sz="1000" b="1" dirty="0"/>
              <a:t>Obtenir </a:t>
            </a:r>
            <a:r>
              <a:rPr lang="fr-CA" sz="1000" b="1" dirty="0" smtClean="0"/>
              <a:t>un détaillant </a:t>
            </a:r>
            <a:r>
              <a:rPr lang="fr-CA" sz="1000" b="1" dirty="0"/>
              <a:t>spécifique </a:t>
            </a:r>
            <a:r>
              <a:rPr lang="fr-CA" sz="1000" b="1" dirty="0" smtClean="0"/>
              <a:t>POL nommé ‘X’</a:t>
            </a:r>
            <a:endParaRPr lang="fr-CA" sz="1000" b="1" dirty="0"/>
          </a:p>
          <a:p>
            <a:endParaRPr lang="fr-CA" sz="1400" b="1" dirty="0"/>
          </a:p>
          <a:p>
            <a:r>
              <a:rPr lang="fr-CA" sz="14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561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9" y="1318638"/>
            <a:ext cx="4205173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commandites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:a16="http://schemas.microsoft.com/office/drawing/2014/main" xmlns="" id="{5A9BBF9F-3128-4050-819B-0185F788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1793" y="1554847"/>
            <a:ext cx="11329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tourisme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571792" y="35444"/>
            <a:ext cx="7168559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Communications &amp; Affaires publiques- Sous-domaines </a:t>
            </a:r>
            <a:endParaRPr lang="fr-CA" altLang="fr-FR" sz="2400" kern="0" dirty="0" smtClean="0"/>
          </a:p>
        </p:txBody>
      </p:sp>
      <p:sp>
        <p:nvSpPr>
          <p:cNvPr id="11" name="Rectangle à coins arrondis 10"/>
          <p:cNvSpPr/>
          <p:nvPr>
            <p:custDataLst>
              <p:tags r:id="rId6"/>
            </p:custDataLst>
          </p:nvPr>
        </p:nvSpPr>
        <p:spPr>
          <a:xfrm>
            <a:off x="2950611" y="1554847"/>
            <a:ext cx="11893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gestion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4140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704156" y="44056"/>
            <a:ext cx="7468244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Communications </a:t>
            </a:r>
            <a:r>
              <a:rPr lang="fr-CA" sz="2400" dirty="0"/>
              <a:t>&amp; Affaires publiques- Sous-domaines </a:t>
            </a:r>
            <a:endParaRPr lang="fr-CA" altLang="fr-FR" sz="2400" kern="0" dirty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4902556"/>
              </p:ext>
            </p:extLst>
          </p:nvPr>
        </p:nvGraphicFramePr>
        <p:xfrm>
          <a:off x="704156" y="682388"/>
          <a:ext cx="7344816" cy="1498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tourisme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communications/tourisme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commandites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communications/commandites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ommunications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internes et externes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communications/gestion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1520" y="2859782"/>
            <a:ext cx="90364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/>
              <a:t>Exemples:</a:t>
            </a:r>
          </a:p>
          <a:p>
            <a:endParaRPr lang="fr-CA" sz="1400" b="1" dirty="0"/>
          </a:p>
          <a:p>
            <a:r>
              <a:rPr lang="fr-CA" sz="1400" b="1" dirty="0"/>
              <a:t>// Obtenir </a:t>
            </a:r>
            <a:r>
              <a:rPr lang="fr-CA" sz="1400" b="1" dirty="0" smtClean="0"/>
              <a:t>tous les communications de type ‘interne’ actives</a:t>
            </a:r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lq</a:t>
            </a:r>
            <a:r>
              <a:rPr lang="fr-CA" sz="1600" b="1" dirty="0" smtClean="0"/>
              <a:t>/communications/gestion/v1/</a:t>
            </a:r>
            <a:r>
              <a:rPr lang="fr-CA" sz="1600" b="1" dirty="0" err="1" smtClean="0"/>
              <a:t>communication?type</a:t>
            </a:r>
            <a:r>
              <a:rPr lang="fr-CA" sz="1600" b="1" dirty="0" smtClean="0"/>
              <a:t>=‘</a:t>
            </a:r>
            <a:r>
              <a:rPr lang="fr-CA" sz="1600" b="1" dirty="0" err="1" smtClean="0"/>
              <a:t>interne’&amp;statut</a:t>
            </a:r>
            <a:r>
              <a:rPr lang="fr-CA" sz="1600" b="1" dirty="0" smtClean="0"/>
              <a:t>=‘actif’</a:t>
            </a:r>
          </a:p>
          <a:p>
            <a:r>
              <a:rPr lang="fr-CA" sz="1600" b="1" dirty="0" smtClean="0"/>
              <a:t> </a:t>
            </a:r>
          </a:p>
          <a:p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30592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9" y="1318638"/>
            <a:ext cx="4205173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cycle-vie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:a16="http://schemas.microsoft.com/office/drawing/2014/main" xmlns="" id="{5A9BBF9F-3128-4050-819B-0185F788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1793" y="1554847"/>
            <a:ext cx="11329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actifs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571793" y="3544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Gestion-Actifs - Sous-domaines </a:t>
            </a:r>
            <a:endParaRPr lang="fr-CA" altLang="fr-FR" sz="2400" kern="0" dirty="0" smtClean="0"/>
          </a:p>
        </p:txBody>
      </p:sp>
      <p:sp>
        <p:nvSpPr>
          <p:cNvPr id="11" name="Rectangle à coins arrondis 10"/>
          <p:cNvSpPr/>
          <p:nvPr>
            <p:custDataLst>
              <p:tags r:id="rId6"/>
            </p:custDataLst>
          </p:nvPr>
        </p:nvSpPr>
        <p:spPr>
          <a:xfrm>
            <a:off x="2950611" y="1554847"/>
            <a:ext cx="11893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immobilier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98002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704156" y="4405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/>
              <a:t>Gestion-Actifs - </a:t>
            </a:r>
            <a:r>
              <a:rPr lang="fr-CA" sz="2400" dirty="0" smtClean="0"/>
              <a:t>Sous-domaines</a:t>
            </a:r>
            <a:endParaRPr lang="fr-CA" altLang="fr-FR" sz="2400" kern="0" dirty="0" smtClean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0960790"/>
              </p:ext>
            </p:extLst>
          </p:nvPr>
        </p:nvGraphicFramePr>
        <p:xfrm>
          <a:off x="704156" y="682388"/>
          <a:ext cx="7344816" cy="1498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infos des 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actifs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gestion-actifs/actifs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cycle de vie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gestion-actifs/cycle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l’immobilier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gestion-actifs/immobilier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1520" y="2859782"/>
            <a:ext cx="90364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/>
              <a:t>Exemples:</a:t>
            </a:r>
          </a:p>
          <a:p>
            <a:endParaRPr lang="fr-CA" sz="1400" b="1" dirty="0"/>
          </a:p>
          <a:p>
            <a:r>
              <a:rPr lang="fr-CA" sz="1400" b="1" dirty="0"/>
              <a:t>// Obtenir </a:t>
            </a:r>
            <a:r>
              <a:rPr lang="fr-CA" sz="1400" b="1" dirty="0" smtClean="0"/>
              <a:t>tous les immeubles actifs</a:t>
            </a:r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lq</a:t>
            </a:r>
            <a:r>
              <a:rPr lang="fr-CA" sz="1600" b="1" dirty="0" smtClean="0"/>
              <a:t>/gestion-actifs/immobilier/v1/</a:t>
            </a:r>
            <a:r>
              <a:rPr lang="fr-CA" sz="1600" b="1" dirty="0" err="1" smtClean="0"/>
              <a:t>immeuble?statut</a:t>
            </a:r>
            <a:r>
              <a:rPr lang="fr-CA" sz="1600" b="1" dirty="0" smtClean="0"/>
              <a:t>=‘actif’</a:t>
            </a:r>
          </a:p>
          <a:p>
            <a:r>
              <a:rPr lang="fr-CA" sz="1600" b="1" dirty="0" smtClean="0"/>
              <a:t> </a:t>
            </a:r>
          </a:p>
          <a:p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34335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9" y="1318638"/>
            <a:ext cx="4205173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livraison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:a16="http://schemas.microsoft.com/office/drawing/2014/main" xmlns="" id="{5A9BBF9F-3128-4050-819B-0185F788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1793" y="1554847"/>
            <a:ext cx="11329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architecture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571793" y="3544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/>
              <a:t>Technologies de l’Information(TI)</a:t>
            </a:r>
            <a:r>
              <a:rPr lang="fr-CA" sz="2400" dirty="0" smtClean="0"/>
              <a:t> - Sous-domaines </a:t>
            </a:r>
            <a:endParaRPr lang="fr-CA" altLang="fr-FR" sz="2400" kern="0" dirty="0" smtClean="0"/>
          </a:p>
        </p:txBody>
      </p:sp>
      <p:sp>
        <p:nvSpPr>
          <p:cNvPr id="11" name="Rectangle à coins arrondis 10"/>
          <p:cNvSpPr/>
          <p:nvPr>
            <p:custDataLst>
              <p:tags r:id="rId6"/>
            </p:custDataLst>
          </p:nvPr>
        </p:nvSpPr>
        <p:spPr>
          <a:xfrm>
            <a:off x="2950611" y="1554847"/>
            <a:ext cx="11893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gestion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8035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704156" y="44056"/>
            <a:ext cx="7468244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Technologies de l’Information(TI)- Sous-domaines</a:t>
            </a:r>
            <a:endParaRPr lang="fr-CA" altLang="fr-FR" sz="2400" kern="0" dirty="0" smtClean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/>
          </p:nvPr>
        </p:nvGraphicFramePr>
        <p:xfrm>
          <a:off x="704156" y="682388"/>
          <a:ext cx="7344816" cy="1498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Architecture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ti/architecture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Livraison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produits-services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ti/livraison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produits-services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ti/gestion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1520" y="2859782"/>
            <a:ext cx="90364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/>
              <a:t>Exemples:</a:t>
            </a:r>
          </a:p>
          <a:p>
            <a:endParaRPr lang="fr-CA" sz="1400" b="1" dirty="0"/>
          </a:p>
          <a:p>
            <a:r>
              <a:rPr lang="fr-CA" sz="1400" b="1" dirty="0"/>
              <a:t>// Obtenir </a:t>
            </a:r>
            <a:r>
              <a:rPr lang="fr-CA" sz="1400" b="1" dirty="0" smtClean="0"/>
              <a:t>tous les produits et services TI actifs en gestion</a:t>
            </a:r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lq</a:t>
            </a:r>
            <a:r>
              <a:rPr lang="fr-CA" sz="1600" b="1" dirty="0" smtClean="0"/>
              <a:t>/ti/gestion/v1/</a:t>
            </a:r>
            <a:r>
              <a:rPr lang="fr-CA" sz="1600" b="1" dirty="0" err="1" smtClean="0"/>
              <a:t>produit?statut</a:t>
            </a:r>
            <a:r>
              <a:rPr lang="fr-CA" sz="1600" b="1" dirty="0" smtClean="0"/>
              <a:t>=‘actif’</a:t>
            </a:r>
          </a:p>
          <a:p>
            <a:r>
              <a:rPr lang="fr-CA" sz="1600" b="1" dirty="0" smtClean="0"/>
              <a:t> </a:t>
            </a:r>
          </a:p>
          <a:p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24929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9" y="1318638"/>
            <a:ext cx="7949589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69365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information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:a16="http://schemas.microsoft.com/office/drawing/2014/main" xmlns="" id="{5A9BBF9F-3128-4050-819B-0185F788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1793" y="1569365"/>
            <a:ext cx="11329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physique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571793" y="3544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Sécurité- Sous-domaines </a:t>
            </a:r>
            <a:endParaRPr lang="fr-CA" altLang="fr-FR" sz="2400" kern="0" dirty="0" smtClean="0"/>
          </a:p>
        </p:txBody>
      </p:sp>
      <p:sp>
        <p:nvSpPr>
          <p:cNvPr id="11" name="Rectangle à coins arrondis 10"/>
          <p:cNvSpPr/>
          <p:nvPr>
            <p:custDataLst>
              <p:tags r:id="rId6"/>
            </p:custDataLst>
          </p:nvPr>
        </p:nvSpPr>
        <p:spPr>
          <a:xfrm>
            <a:off x="2950611" y="1569365"/>
            <a:ext cx="11893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politiques-standards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12" name="Rectangle à coins arrondis 11"/>
          <p:cNvSpPr/>
          <p:nvPr>
            <p:custDataLst>
              <p:tags r:id="rId7"/>
            </p:custDataLst>
          </p:nvPr>
        </p:nvSpPr>
        <p:spPr>
          <a:xfrm>
            <a:off x="4269613" y="1569365"/>
            <a:ext cx="11893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fraudes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13" name="Rectangle à coins arrondis 12"/>
          <p:cNvSpPr/>
          <p:nvPr>
            <p:custDataLst>
              <p:tags r:id="rId8"/>
            </p:custDataLst>
          </p:nvPr>
        </p:nvSpPr>
        <p:spPr>
          <a:xfrm>
            <a:off x="5542899" y="1569365"/>
            <a:ext cx="11893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conformite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15" name="Rectangle à coins arrondis 14"/>
          <p:cNvSpPr/>
          <p:nvPr>
            <p:custDataLst>
              <p:tags r:id="rId9"/>
            </p:custDataLst>
          </p:nvPr>
        </p:nvSpPr>
        <p:spPr>
          <a:xfrm>
            <a:off x="6839043" y="1569365"/>
            <a:ext cx="11893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risques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6745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704156" y="44056"/>
            <a:ext cx="7468244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/>
              <a:t>Sécurité- Sous-domaines </a:t>
            </a:r>
            <a:endParaRPr lang="fr-CA" altLang="fr-FR" sz="2400" kern="0" dirty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18481797"/>
              </p:ext>
            </p:extLst>
          </p:nvPr>
        </p:nvGraphicFramePr>
        <p:xfrm>
          <a:off x="704156" y="682388"/>
          <a:ext cx="7344816" cy="2486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sécurité physique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securite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/physique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sécurité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l’information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securite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/information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définition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politiques et standards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securite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/politiques-standards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 fraudes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securite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/fraudes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conformité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securite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conformite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 risques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securite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/risques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1520" y="3633296"/>
            <a:ext cx="90364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/>
              <a:t>Exemples:</a:t>
            </a:r>
          </a:p>
          <a:p>
            <a:endParaRPr lang="fr-CA" sz="1400" b="1" dirty="0"/>
          </a:p>
          <a:p>
            <a:r>
              <a:rPr lang="fr-CA" sz="1400" b="1" dirty="0"/>
              <a:t>// Obtenir </a:t>
            </a:r>
            <a:r>
              <a:rPr lang="fr-CA" sz="1400" b="1" dirty="0" smtClean="0"/>
              <a:t>tous les risques actifs </a:t>
            </a:r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securite</a:t>
            </a:r>
            <a:r>
              <a:rPr lang="fr-CA" sz="1600" b="1" dirty="0" smtClean="0"/>
              <a:t>/risques/v1/</a:t>
            </a:r>
            <a:r>
              <a:rPr lang="fr-CA" sz="1600" b="1" dirty="0" err="1" smtClean="0"/>
              <a:t>risque?statut</a:t>
            </a:r>
            <a:r>
              <a:rPr lang="fr-CA" sz="1600" b="1" dirty="0" smtClean="0"/>
              <a:t>=‘actif’</a:t>
            </a:r>
          </a:p>
          <a:p>
            <a:r>
              <a:rPr lang="fr-CA" sz="1600" b="1" dirty="0" smtClean="0"/>
              <a:t> </a:t>
            </a:r>
          </a:p>
          <a:p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322012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4</a:t>
            </a:fld>
            <a:endParaRPr lang="fr-CA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771550"/>
            <a:ext cx="6884634" cy="3585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2" name="Rectangle 1"/>
          <p:cNvSpPr/>
          <p:nvPr/>
        </p:nvSpPr>
        <p:spPr>
          <a:xfrm>
            <a:off x="534613" y="583729"/>
            <a:ext cx="7182544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/>
              <a:t>Le découpage est basé sur l’approche suivante (tirée de la méthodologie DDD: </a:t>
            </a:r>
            <a:r>
              <a:rPr lang="en-CA" sz="2000" dirty="0"/>
              <a:t>“Domain Driven Design”</a:t>
            </a:r>
            <a:r>
              <a:rPr lang="fr-CA" sz="2000" dirty="0"/>
              <a:t>, bien connue dans le monde des APIs):</a:t>
            </a:r>
          </a:p>
          <a:p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b="1" dirty="0"/>
              <a:t>Orientation données vs. processus</a:t>
            </a:r>
          </a:p>
          <a:p>
            <a:pPr marL="88854" lvl="1" indent="0">
              <a:buNone/>
            </a:pPr>
            <a:r>
              <a:rPr lang="fr-CA" sz="1200" dirty="0"/>
              <a:t>Contrairement aux services SOAP, l’approche pour le découpage des APIs est basé en grande partie sur les ressources du domaine/sous-domaines, et non, entièrement sur les processus. Cependant, les processus peuvent être utilisés de manière à valider la complétude d’un domaine/sous-domaine.</a:t>
            </a:r>
          </a:p>
          <a:p>
            <a:pPr marL="88854" lvl="1" indent="0">
              <a:buNone/>
            </a:pPr>
            <a:endParaRPr lang="fr-CA" sz="1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b="1" dirty="0"/>
              <a:t>Éviter de se </a:t>
            </a:r>
            <a:r>
              <a:rPr lang="fr-CA" b="1" dirty="0" smtClean="0"/>
              <a:t>référer (le plus possible) </a:t>
            </a:r>
            <a:r>
              <a:rPr lang="fr-CA" b="1" dirty="0"/>
              <a:t>à la structure </a:t>
            </a:r>
            <a:r>
              <a:rPr lang="fr-CA" b="1" dirty="0" smtClean="0"/>
              <a:t>organisationnelle</a:t>
            </a:r>
          </a:p>
          <a:p>
            <a:pPr marL="88854" lvl="1" indent="0">
              <a:buNone/>
            </a:pPr>
            <a:endParaRPr lang="fr-CA" sz="1200" dirty="0" smtClean="0"/>
          </a:p>
          <a:p>
            <a:pPr marL="88854" lvl="1" indent="0">
              <a:buNone/>
            </a:pPr>
            <a:r>
              <a:rPr lang="fr-CA" sz="1200" dirty="0" smtClean="0"/>
              <a:t>Il y a </a:t>
            </a:r>
            <a:r>
              <a:rPr lang="fr-CA" sz="1200" dirty="0"/>
              <a:t>nécessité d’éviter que la structure organisationnelle soit utilisée dans le découpage de nos domaines/sous-domaines.  </a:t>
            </a:r>
            <a:endParaRPr lang="fr-CA" sz="1200" dirty="0" smtClean="0"/>
          </a:p>
          <a:p>
            <a:pPr marL="88854" lvl="1" indent="0">
              <a:buNone/>
            </a:pPr>
            <a:endParaRPr lang="fr-CA" sz="1200" dirty="0"/>
          </a:p>
          <a:p>
            <a:pPr marL="0" lvl="1" indent="-171450">
              <a:buFont typeface="Wingdings" panose="05000000000000000000" pitchFamily="2" charset="2"/>
              <a:buChar char="Ø"/>
            </a:pPr>
            <a:r>
              <a:rPr lang="fr-CA" b="1" dirty="0"/>
              <a:t>Se référer aux capacités et processus d’affaires de </a:t>
            </a:r>
            <a:r>
              <a:rPr lang="fr-CA" b="1" dirty="0" smtClean="0"/>
              <a:t>LQ</a:t>
            </a:r>
            <a:endParaRPr lang="fr-CA" b="1" dirty="0"/>
          </a:p>
          <a:p>
            <a:pPr marL="0" lvl="1"/>
            <a:r>
              <a:rPr lang="fr-CA" sz="1200" b="1" dirty="0" smtClean="0"/>
              <a:t>Référence</a:t>
            </a:r>
            <a:r>
              <a:rPr lang="fr-CA" b="1" dirty="0" smtClean="0"/>
              <a:t>:</a:t>
            </a:r>
          </a:p>
          <a:p>
            <a:pPr marL="0" lvl="1"/>
            <a:r>
              <a:rPr lang="fr-CA" sz="1200" u="sng" dirty="0" smtClean="0">
                <a:hlinkClick r:id="rId3"/>
              </a:rPr>
              <a:t>https</a:t>
            </a:r>
            <a:r>
              <a:rPr lang="fr-CA" sz="1200" u="sng" dirty="0">
                <a:hlinkClick r:id="rId3"/>
              </a:rPr>
              <a:t>://portailvpcti.loto-quebec.com/arch/ent/PaysageArchitecture/B.%20Architecture%20d%E2%80%99affaires/Capacit%C3%A9s%20d'affaires%20LQ%20-%20Cartographie.pptx</a:t>
            </a:r>
            <a:endParaRPr lang="fr-CA" sz="1200" dirty="0"/>
          </a:p>
          <a:p>
            <a:pPr marL="0" lvl="1" indent="-171450">
              <a:buFont typeface="Wingdings" panose="05000000000000000000" pitchFamily="2" charset="2"/>
              <a:buChar char="Ø"/>
            </a:pPr>
            <a:endParaRPr lang="fr-CA" b="1" dirty="0"/>
          </a:p>
          <a:p>
            <a:pPr marL="0" lvl="1" indent="-171450">
              <a:buFont typeface="Wingdings" panose="05000000000000000000" pitchFamily="2" charset="2"/>
              <a:buChar char="Ø"/>
            </a:pPr>
            <a:endParaRPr lang="fr-CA" b="1" dirty="0"/>
          </a:p>
          <a:p>
            <a:pPr marL="88854" lvl="1" indent="0">
              <a:buNone/>
            </a:pPr>
            <a:endParaRPr lang="fr-CA" sz="1200" dirty="0"/>
          </a:p>
          <a:p>
            <a:pPr marL="88854" lvl="1" indent="0">
              <a:buNone/>
            </a:pPr>
            <a:endParaRPr lang="fr-CA" sz="1200" dirty="0" smtClean="0"/>
          </a:p>
          <a:p>
            <a:pPr marL="88854" lvl="1" indent="0">
              <a:buNone/>
            </a:pPr>
            <a:endParaRPr lang="fr-CA" sz="1200" dirty="0"/>
          </a:p>
          <a:p>
            <a:endParaRPr lang="fr-CA" sz="1400" b="1" dirty="0"/>
          </a:p>
          <a:p>
            <a:r>
              <a:rPr lang="fr-CA" sz="1400" b="1" dirty="0" smtClean="0"/>
              <a:t>	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Approche générale de découpage</a:t>
            </a:r>
            <a:endParaRPr lang="fr-CA" altLang="fr-FR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13631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553200" y="4785371"/>
            <a:ext cx="2133600" cy="255735"/>
          </a:xfrm>
        </p:spPr>
        <p:txBody>
          <a:bodyPr/>
          <a:lstStyle/>
          <a:p>
            <a:fld id="{CC1A08FD-2AC6-4EA5-8300-80826B9DC9A6}" type="slidenum">
              <a:rPr lang="fr-CA" smtClean="0"/>
              <a:t>5</a:t>
            </a:fld>
            <a:endParaRPr lang="fr-CA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9108504" cy="4639983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>
            <p:custDataLst>
              <p:tags r:id="rId2"/>
            </p:custDataLst>
          </p:nvPr>
        </p:nvSpPr>
        <p:spPr>
          <a:xfrm>
            <a:off x="252028" y="705029"/>
            <a:ext cx="8712460" cy="706084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3"/>
            </p:custDataLst>
          </p:nvPr>
        </p:nvSpPr>
        <p:spPr>
          <a:xfrm>
            <a:off x="252028" y="3547039"/>
            <a:ext cx="8712460" cy="1559404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0" name="Rectangle à coins arrondis 39"/>
          <p:cNvSpPr/>
          <p:nvPr>
            <p:custDataLst>
              <p:tags r:id="rId4"/>
            </p:custDataLst>
          </p:nvPr>
        </p:nvSpPr>
        <p:spPr>
          <a:xfrm>
            <a:off x="612069" y="889924"/>
            <a:ext cx="1063634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New Tai Lue"/>
                <a:ea typeface="+mn-ea"/>
                <a:cs typeface="+mn-cs"/>
              </a:rPr>
              <a:t>refproduits</a:t>
            </a:r>
            <a:endParaRPr kumimoji="0" lang="fr-CA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1" name="Rectangle à coins arrondis 40"/>
          <p:cNvSpPr/>
          <p:nvPr>
            <p:custDataLst>
              <p:tags r:id="rId5"/>
            </p:custDataLst>
          </p:nvPr>
        </p:nvSpPr>
        <p:spPr>
          <a:xfrm>
            <a:off x="1971325" y="889924"/>
            <a:ext cx="97210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>
                <a:solidFill>
                  <a:srgbClr val="FFFFFF"/>
                </a:solidFill>
                <a:latin typeface="Microsoft New Tai Lue"/>
              </a:rPr>
              <a:t>refclients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43" name="Rectangle à coins arrondis 42"/>
          <p:cNvSpPr/>
          <p:nvPr>
            <p:custDataLst>
              <p:tags r:id="rId6"/>
            </p:custDataLst>
          </p:nvPr>
        </p:nvSpPr>
        <p:spPr>
          <a:xfrm>
            <a:off x="3091618" y="889924"/>
            <a:ext cx="97210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>
                <a:solidFill>
                  <a:srgbClr val="FFFFFF"/>
                </a:solidFill>
                <a:latin typeface="Microsoft New Tai Lue"/>
              </a:rPr>
              <a:t>refcodes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44" name="ZoneTexte 43"/>
          <p:cNvSpPr txBox="1"/>
          <p:nvPr>
            <p:custDataLst>
              <p:tags r:id="rId7"/>
            </p:custDataLst>
          </p:nvPr>
        </p:nvSpPr>
        <p:spPr>
          <a:xfrm>
            <a:off x="289023" y="1908025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>
                <a:solidFill>
                  <a:srgbClr val="000000"/>
                </a:solidFill>
                <a:latin typeface="Microsoft New Tai Lue"/>
              </a:rPr>
              <a:t>Services d’interaction</a:t>
            </a:r>
          </a:p>
        </p:txBody>
      </p:sp>
      <p:sp>
        <p:nvSpPr>
          <p:cNvPr id="45" name="ZoneTexte 44"/>
          <p:cNvSpPr txBox="1"/>
          <p:nvPr>
            <p:custDataLst>
              <p:tags r:id="rId8"/>
            </p:custDataLst>
          </p:nvPr>
        </p:nvSpPr>
        <p:spPr>
          <a:xfrm>
            <a:off x="371045" y="3236357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50" name="Rectangle à coins arrondis 49"/>
          <p:cNvSpPr/>
          <p:nvPr>
            <p:custDataLst>
              <p:tags r:id="rId9"/>
            </p:custDataLst>
          </p:nvPr>
        </p:nvSpPr>
        <p:spPr>
          <a:xfrm>
            <a:off x="1918278" y="3679364"/>
            <a:ext cx="1008112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jeux</a:t>
            </a:r>
          </a:p>
        </p:txBody>
      </p:sp>
      <p:sp>
        <p:nvSpPr>
          <p:cNvPr id="51" name="Rectangle 50"/>
          <p:cNvSpPr/>
          <p:nvPr>
            <p:custDataLst>
              <p:tags r:id="rId10"/>
            </p:custDataLst>
          </p:nvPr>
        </p:nvSpPr>
        <p:spPr>
          <a:xfrm>
            <a:off x="216284" y="1701295"/>
            <a:ext cx="8748204" cy="1230495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2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52" name="Rectangle à coins arrondis 51"/>
          <p:cNvSpPr/>
          <p:nvPr>
            <p:custDataLst>
              <p:tags r:id="rId11"/>
            </p:custDataLst>
          </p:nvPr>
        </p:nvSpPr>
        <p:spPr>
          <a:xfrm>
            <a:off x="4314862" y="2316543"/>
            <a:ext cx="948295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assiste</a:t>
            </a:r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/</a:t>
            </a:r>
          </a:p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ccc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3" name="Rectangle à coins arrondis 52"/>
          <p:cNvSpPr/>
          <p:nvPr>
            <p:custDataLst>
              <p:tags r:id="rId12"/>
            </p:custDataLst>
          </p:nvPr>
        </p:nvSpPr>
        <p:spPr>
          <a:xfrm>
            <a:off x="3207259" y="1796130"/>
            <a:ext cx="968425" cy="38294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autonome/mobile</a:t>
            </a:r>
          </a:p>
        </p:txBody>
      </p:sp>
      <p:sp>
        <p:nvSpPr>
          <p:cNvPr id="54" name="Rectangle à coins arrondis 53"/>
          <p:cNvSpPr/>
          <p:nvPr>
            <p:custDataLst>
              <p:tags r:id="rId13"/>
            </p:custDataLst>
          </p:nvPr>
        </p:nvSpPr>
        <p:spPr>
          <a:xfrm>
            <a:off x="3176678" y="2322115"/>
            <a:ext cx="999006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assiste/</a:t>
            </a:r>
          </a:p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comptoir</a:t>
            </a:r>
          </a:p>
        </p:txBody>
      </p:sp>
      <p:sp>
        <p:nvSpPr>
          <p:cNvPr id="56" name="Rectangle à coins arrondis 55"/>
          <p:cNvSpPr/>
          <p:nvPr>
            <p:custDataLst>
              <p:tags r:id="rId14"/>
            </p:custDataLst>
          </p:nvPr>
        </p:nvSpPr>
        <p:spPr>
          <a:xfrm>
            <a:off x="4304994" y="1785286"/>
            <a:ext cx="948294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autonome/web</a:t>
            </a:r>
          </a:p>
        </p:txBody>
      </p:sp>
      <p:sp>
        <p:nvSpPr>
          <p:cNvPr id="57" name="Rectangle à coins arrondis 56"/>
          <p:cNvSpPr/>
          <p:nvPr>
            <p:custDataLst>
              <p:tags r:id="rId15"/>
            </p:custDataLst>
          </p:nvPr>
        </p:nvSpPr>
        <p:spPr>
          <a:xfrm>
            <a:off x="1944216" y="2317781"/>
            <a:ext cx="110275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assiste</a:t>
            </a:r>
          </a:p>
          <a:p>
            <a:pPr algn="ctr"/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8" name="Rectangle à coins arrondis 57"/>
          <p:cNvSpPr/>
          <p:nvPr>
            <p:custDataLst>
              <p:tags r:id="rId16"/>
            </p:custDataLst>
          </p:nvPr>
        </p:nvSpPr>
        <p:spPr>
          <a:xfrm>
            <a:off x="5344544" y="1796131"/>
            <a:ext cx="1096279" cy="418342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autonome/</a:t>
            </a:r>
          </a:p>
          <a:p>
            <a:pPr algn="ctr"/>
            <a:r>
              <a:rPr lang="fr-CA" sz="1100" kern="0" dirty="0" err="1">
                <a:solidFill>
                  <a:srgbClr val="FFFFFF"/>
                </a:solidFill>
                <a:latin typeface="Microsoft New Tai Lue"/>
              </a:rPr>
              <a:t>rvi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9" name="Rectangle à coins arrondis 58"/>
          <p:cNvSpPr/>
          <p:nvPr>
            <p:custDataLst>
              <p:tags r:id="rId17"/>
            </p:custDataLst>
          </p:nvPr>
        </p:nvSpPr>
        <p:spPr>
          <a:xfrm>
            <a:off x="1944216" y="1809088"/>
            <a:ext cx="1116125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autonome</a:t>
            </a:r>
          </a:p>
        </p:txBody>
      </p:sp>
      <p:sp>
        <p:nvSpPr>
          <p:cNvPr id="60" name="ZoneTexte 59"/>
          <p:cNvSpPr txBox="1"/>
          <p:nvPr>
            <p:custDataLst>
              <p:tags r:id="rId18"/>
            </p:custDataLst>
          </p:nvPr>
        </p:nvSpPr>
        <p:spPr>
          <a:xfrm>
            <a:off x="360559" y="1457576"/>
            <a:ext cx="277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d’Interaction (par canal)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61" name="Rectangle à coins arrondis 23">
            <a:extLst>
              <a:ext uri="{FF2B5EF4-FFF2-40B4-BE49-F238E27FC236}">
                <a16:creationId xmlns:a16="http://schemas.microsoft.com/office/drawing/2014/main" xmlns="" id="{D69E855A-D1D1-4EDA-BD69-9E61C4CC7DC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12068" y="2074726"/>
            <a:ext cx="1063634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commun</a:t>
            </a:r>
          </a:p>
        </p:txBody>
      </p:sp>
      <p:sp>
        <p:nvSpPr>
          <p:cNvPr id="63" name="Rectangle à coins arrondis 21">
            <a:extLst>
              <a:ext uri="{FF2B5EF4-FFF2-40B4-BE49-F238E27FC236}">
                <a16:creationId xmlns:a16="http://schemas.microsoft.com/office/drawing/2014/main" xmlns="" id="{5A9BBF9F-3128-4050-819B-0185F788427E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58806" y="3679364"/>
            <a:ext cx="125704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divertissements</a:t>
            </a:r>
          </a:p>
        </p:txBody>
      </p:sp>
      <p:sp>
        <p:nvSpPr>
          <p:cNvPr id="65" name="Rectangle à coins arrondis 64"/>
          <p:cNvSpPr/>
          <p:nvPr>
            <p:custDataLst>
              <p:tags r:id="rId21"/>
            </p:custDataLst>
          </p:nvPr>
        </p:nvSpPr>
        <p:spPr>
          <a:xfrm>
            <a:off x="4139952" y="3651870"/>
            <a:ext cx="104219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>
                <a:solidFill>
                  <a:srgbClr val="FFFFFF"/>
                </a:solidFill>
                <a:latin typeface="Microsoft New Tai Lue"/>
              </a:rPr>
              <a:t>detaillants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6" name="Rectangle à coins arrondis 65"/>
          <p:cNvSpPr/>
          <p:nvPr>
            <p:custDataLst>
              <p:tags r:id="rId22"/>
            </p:custDataLst>
          </p:nvPr>
        </p:nvSpPr>
        <p:spPr>
          <a:xfrm>
            <a:off x="6542802" y="1799313"/>
            <a:ext cx="1293914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autonome/</a:t>
            </a:r>
          </a:p>
          <a:p>
            <a:pPr algn="ctr"/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reseau</a:t>
            </a:r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-social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7" name="Rectangle à coins arrondis 66"/>
          <p:cNvSpPr/>
          <p:nvPr>
            <p:custDataLst>
              <p:tags r:id="rId23"/>
            </p:custDataLst>
          </p:nvPr>
        </p:nvSpPr>
        <p:spPr>
          <a:xfrm>
            <a:off x="1934866" y="4199363"/>
            <a:ext cx="1008112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marketing</a:t>
            </a:r>
          </a:p>
        </p:txBody>
      </p:sp>
      <p:sp>
        <p:nvSpPr>
          <p:cNvPr id="68" name="Rectangle à coins arrondis 67"/>
          <p:cNvSpPr/>
          <p:nvPr>
            <p:custDataLst>
              <p:tags r:id="rId24"/>
            </p:custDataLst>
          </p:nvPr>
        </p:nvSpPr>
        <p:spPr>
          <a:xfrm>
            <a:off x="523011" y="4155926"/>
            <a:ext cx="1283376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finance</a:t>
            </a:r>
          </a:p>
        </p:txBody>
      </p:sp>
      <p:sp>
        <p:nvSpPr>
          <p:cNvPr id="34" name="Rectangle à coins arrondis 33"/>
          <p:cNvSpPr/>
          <p:nvPr>
            <p:custDataLst>
              <p:tags r:id="rId25"/>
            </p:custDataLst>
          </p:nvPr>
        </p:nvSpPr>
        <p:spPr>
          <a:xfrm>
            <a:off x="3073616" y="4157961"/>
            <a:ext cx="990110" cy="46174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>
                <a:solidFill>
                  <a:srgbClr val="FFFFFF"/>
                </a:solidFill>
                <a:latin typeface="Microsoft New Tai Lue"/>
              </a:rPr>
              <a:t>rh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altLang="fr-FR" sz="2400" dirty="0" smtClean="0"/>
              <a:t>Cadre global – Domaines LQ</a:t>
            </a:r>
            <a:endParaRPr lang="fr-CA" altLang="fr-FR" sz="2400" kern="0" dirty="0" smtClean="0"/>
          </a:p>
        </p:txBody>
      </p:sp>
      <p:sp>
        <p:nvSpPr>
          <p:cNvPr id="62" name="Rectangle à coins arrondis 61"/>
          <p:cNvSpPr/>
          <p:nvPr>
            <p:custDataLst>
              <p:tags r:id="rId26"/>
            </p:custDataLst>
          </p:nvPr>
        </p:nvSpPr>
        <p:spPr>
          <a:xfrm>
            <a:off x="3046969" y="3664997"/>
            <a:ext cx="104219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>
                <a:solidFill>
                  <a:srgbClr val="FFFFFF"/>
                </a:solidFill>
                <a:latin typeface="Microsoft New Tai Lue"/>
              </a:rPr>
              <a:t>equipements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4" name="Rectangle à coins arrondis 63"/>
          <p:cNvSpPr/>
          <p:nvPr>
            <p:custDataLst>
              <p:tags r:id="rId27"/>
            </p:custDataLst>
          </p:nvPr>
        </p:nvSpPr>
        <p:spPr>
          <a:xfrm>
            <a:off x="4139952" y="4185920"/>
            <a:ext cx="104219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legal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9" name="Rectangle à coins arrondis 68"/>
          <p:cNvSpPr/>
          <p:nvPr>
            <p:custDataLst>
              <p:tags r:id="rId28"/>
            </p:custDataLst>
          </p:nvPr>
        </p:nvSpPr>
        <p:spPr>
          <a:xfrm>
            <a:off x="5327502" y="4183984"/>
            <a:ext cx="104219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logistique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71" name="Rectangle à coins arrondis 70"/>
          <p:cNvSpPr/>
          <p:nvPr>
            <p:custDataLst>
              <p:tags r:id="rId29"/>
            </p:custDataLst>
          </p:nvPr>
        </p:nvSpPr>
        <p:spPr>
          <a:xfrm>
            <a:off x="5342707" y="3651870"/>
            <a:ext cx="104219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clients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36" name="Rectangle à coins arrondis 35"/>
          <p:cNvSpPr/>
          <p:nvPr>
            <p:custDataLst>
              <p:tags r:id="rId30"/>
            </p:custDataLst>
          </p:nvPr>
        </p:nvSpPr>
        <p:spPr>
          <a:xfrm>
            <a:off x="6551397" y="3661385"/>
            <a:ext cx="104219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produits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42" name="Rectangle à coins arrondis 41"/>
          <p:cNvSpPr/>
          <p:nvPr>
            <p:custDataLst>
              <p:tags r:id="rId31"/>
            </p:custDataLst>
          </p:nvPr>
        </p:nvSpPr>
        <p:spPr>
          <a:xfrm>
            <a:off x="5385776" y="2339605"/>
            <a:ext cx="10804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assiste/</a:t>
            </a:r>
          </a:p>
          <a:p>
            <a:pPr algn="ctr"/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representants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46" name="Rectangle à coins arrondis 45"/>
          <p:cNvSpPr/>
          <p:nvPr>
            <p:custDataLst>
              <p:tags r:id="rId32"/>
            </p:custDataLst>
          </p:nvPr>
        </p:nvSpPr>
        <p:spPr>
          <a:xfrm>
            <a:off x="6545761" y="4175084"/>
            <a:ext cx="104219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gestion-actifs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48" name="Rectangle à coins arrondis 47"/>
          <p:cNvSpPr/>
          <p:nvPr>
            <p:custDataLst>
              <p:tags r:id="rId33"/>
            </p:custDataLst>
          </p:nvPr>
        </p:nvSpPr>
        <p:spPr>
          <a:xfrm>
            <a:off x="7684067" y="3661824"/>
            <a:ext cx="125338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communications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49" name="Rectangle à coins arrondis 48"/>
          <p:cNvSpPr/>
          <p:nvPr>
            <p:custDataLst>
              <p:tags r:id="rId34"/>
            </p:custDataLst>
          </p:nvPr>
        </p:nvSpPr>
        <p:spPr>
          <a:xfrm>
            <a:off x="7660973" y="4163156"/>
            <a:ext cx="1270840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ti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70" name="ZoneTexte 69"/>
          <p:cNvSpPr txBox="1"/>
          <p:nvPr>
            <p:custDataLst>
              <p:tags r:id="rId35"/>
            </p:custDataLst>
          </p:nvPr>
        </p:nvSpPr>
        <p:spPr>
          <a:xfrm>
            <a:off x="403785" y="628200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Référentiels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72" name="Rectangle à coins arrondis 71"/>
          <p:cNvSpPr/>
          <p:nvPr>
            <p:custDataLst>
              <p:tags r:id="rId36"/>
            </p:custDataLst>
          </p:nvPr>
        </p:nvSpPr>
        <p:spPr>
          <a:xfrm>
            <a:off x="523011" y="4651989"/>
            <a:ext cx="1270840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securite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7902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9" y="1318638"/>
            <a:ext cx="7884876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951002" y="1566483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>
                <a:solidFill>
                  <a:srgbClr val="FFFFFF"/>
                </a:solidFill>
                <a:latin typeface="Microsoft New Tai Lue"/>
              </a:rPr>
              <a:t>hebergement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49" name="Rectangle à coins arrondis 48"/>
          <p:cNvSpPr/>
          <p:nvPr>
            <p:custDataLst>
              <p:tags r:id="rId5"/>
            </p:custDataLst>
          </p:nvPr>
        </p:nvSpPr>
        <p:spPr>
          <a:xfrm>
            <a:off x="3116407" y="1566483"/>
            <a:ext cx="1008112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restos-bars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0" name="Rectangle à coins arrondis 49"/>
          <p:cNvSpPr/>
          <p:nvPr>
            <p:custDataLst>
              <p:tags r:id="rId6"/>
            </p:custDataLst>
          </p:nvPr>
        </p:nvSpPr>
        <p:spPr>
          <a:xfrm>
            <a:off x="4218556" y="1566483"/>
            <a:ext cx="1008112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>
                <a:solidFill>
                  <a:srgbClr val="FFFFFF"/>
                </a:solidFill>
                <a:latin typeface="Microsoft New Tai Lue"/>
              </a:rPr>
              <a:t>evenements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:a16="http://schemas.microsoft.com/office/drawing/2014/main" xmlns="" id="{5A9BBF9F-3128-4050-819B-0185F788427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36663" y="1566483"/>
            <a:ext cx="125704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spectacles</a:t>
            </a: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Divertissements - Sous-domaines</a:t>
            </a:r>
            <a:endParaRPr lang="fr-CA" altLang="fr-FR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254528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Divertissements - Sous-domaines</a:t>
            </a:r>
            <a:endParaRPr lang="fr-CA" altLang="fr-FR" sz="2400" kern="0" dirty="0" smtClean="0"/>
          </a:p>
        </p:txBody>
      </p:sp>
      <p:graphicFrame>
        <p:nvGraphicFramePr>
          <p:cNvPr id="13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18312975"/>
              </p:ext>
            </p:extLst>
          </p:nvPr>
        </p:nvGraphicFramePr>
        <p:xfrm>
          <a:off x="704156" y="682388"/>
          <a:ext cx="7344816" cy="1680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u="none" strike="noStrike" dirty="0" smtClean="0">
                          <a:effectLst/>
                        </a:rPr>
                        <a:t>spectacles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divertissements/spectacles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u="none" strike="noStrike" dirty="0" smtClean="0">
                          <a:effectLst/>
                        </a:rPr>
                        <a:t>hébergement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divertissements/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hebergement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u="none" strike="noStrike" dirty="0" smtClean="0">
                          <a:effectLst/>
                        </a:rPr>
                        <a:t>restaurants et bars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divertissements/restos-bars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8239" y="2884525"/>
            <a:ext cx="85534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/>
              <a:t>Exemples:</a:t>
            </a:r>
          </a:p>
          <a:p>
            <a:endParaRPr lang="fr-CA" b="1" dirty="0"/>
          </a:p>
          <a:p>
            <a:r>
              <a:rPr lang="fr-CA" b="1" dirty="0"/>
              <a:t>/</a:t>
            </a:r>
            <a:r>
              <a:rPr lang="fr-CA" b="1" dirty="0" smtClean="0"/>
              <a:t>api/</a:t>
            </a:r>
            <a:r>
              <a:rPr lang="fr-CA" b="1" dirty="0" err="1" smtClean="0"/>
              <a:t>lq</a:t>
            </a:r>
            <a:r>
              <a:rPr lang="fr-CA" b="1" dirty="0" smtClean="0"/>
              <a:t>/divertissements/spectacles/v1/spectacle   </a:t>
            </a:r>
            <a:r>
              <a:rPr lang="fr-CA" sz="1000" b="1" dirty="0"/>
              <a:t>// Obtenir toutes les ressources </a:t>
            </a:r>
            <a:r>
              <a:rPr lang="fr-CA" sz="1000" b="1" dirty="0" smtClean="0"/>
              <a:t>spectacles</a:t>
            </a:r>
            <a:endParaRPr lang="fr-CA" sz="1000" b="1" dirty="0"/>
          </a:p>
          <a:p>
            <a:r>
              <a:rPr lang="fr-CA" b="1" dirty="0"/>
              <a:t>/</a:t>
            </a:r>
            <a:r>
              <a:rPr lang="fr-CA" b="1" dirty="0" smtClean="0"/>
              <a:t>api/</a:t>
            </a:r>
            <a:r>
              <a:rPr lang="fr-CA" b="1" dirty="0" err="1" smtClean="0"/>
              <a:t>lq</a:t>
            </a:r>
            <a:r>
              <a:rPr lang="fr-CA" b="1" dirty="0" smtClean="0"/>
              <a:t>/divertissements/spectacles/v1/spectacle/x </a:t>
            </a:r>
            <a:r>
              <a:rPr lang="fr-CA" sz="1000" b="1" dirty="0"/>
              <a:t>// Obtenir </a:t>
            </a:r>
            <a:r>
              <a:rPr lang="fr-CA" sz="1000" b="1" dirty="0" smtClean="0"/>
              <a:t>la ressource spectacle ‘x’</a:t>
            </a:r>
            <a:endParaRPr lang="fr-CA" sz="1000" b="1" dirty="0"/>
          </a:p>
          <a:p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22595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8" y="1318638"/>
            <a:ext cx="8165613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bingo-</a:t>
            </a:r>
            <a:r>
              <a:rPr lang="fr-CA" sz="1100" kern="0" dirty="0" err="1">
                <a:solidFill>
                  <a:srgbClr val="FFFFFF"/>
                </a:solidFill>
                <a:latin typeface="Microsoft New Tai Lue"/>
              </a:rPr>
              <a:t>kinzo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49" name="Rectangle à coins arrondis 48"/>
          <p:cNvSpPr/>
          <p:nvPr>
            <p:custDataLst>
              <p:tags r:id="rId5"/>
            </p:custDataLst>
          </p:nvPr>
        </p:nvSpPr>
        <p:spPr>
          <a:xfrm>
            <a:off x="2968599" y="1554847"/>
            <a:ext cx="1008112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loteries</a:t>
            </a:r>
          </a:p>
        </p:txBody>
      </p:sp>
      <p:sp>
        <p:nvSpPr>
          <p:cNvPr id="50" name="Rectangle à coins arrondis 49"/>
          <p:cNvSpPr/>
          <p:nvPr>
            <p:custDataLst>
              <p:tags r:id="rId6"/>
            </p:custDataLst>
          </p:nvPr>
        </p:nvSpPr>
        <p:spPr>
          <a:xfrm>
            <a:off x="4053713" y="1554847"/>
            <a:ext cx="1008112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paris</a:t>
            </a:r>
          </a:p>
        </p:txBody>
      </p:sp>
      <p:sp>
        <p:nvSpPr>
          <p:cNvPr id="63" name="Rectangle à coins arrondis 21">
            <a:extLst>
              <a:ext uri="{FF2B5EF4-FFF2-40B4-BE49-F238E27FC236}">
                <a16:creationId xmlns:a16="http://schemas.microsoft.com/office/drawing/2014/main" xmlns="" id="{5A9BBF9F-3128-4050-819B-0185F788427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36663" y="1566483"/>
            <a:ext cx="11329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casinos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Jeux- Sous-domaines</a:t>
            </a:r>
            <a:endParaRPr lang="fr-CA" altLang="fr-FR" sz="2400" kern="0" dirty="0" smtClean="0"/>
          </a:p>
        </p:txBody>
      </p:sp>
      <p:sp>
        <p:nvSpPr>
          <p:cNvPr id="13" name="Rectangle à coins arrondis 12"/>
          <p:cNvSpPr/>
          <p:nvPr>
            <p:custDataLst>
              <p:tags r:id="rId8"/>
            </p:custDataLst>
          </p:nvPr>
        </p:nvSpPr>
        <p:spPr>
          <a:xfrm>
            <a:off x="5141833" y="1559804"/>
            <a:ext cx="1008112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valeurs</a:t>
            </a:r>
          </a:p>
        </p:txBody>
      </p:sp>
      <p:sp>
        <p:nvSpPr>
          <p:cNvPr id="15" name="Rectangle à coins arrondis 14"/>
          <p:cNvSpPr/>
          <p:nvPr>
            <p:custDataLst>
              <p:tags r:id="rId9"/>
            </p:custDataLst>
          </p:nvPr>
        </p:nvSpPr>
        <p:spPr>
          <a:xfrm>
            <a:off x="6269633" y="1554847"/>
            <a:ext cx="1008112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>
                <a:solidFill>
                  <a:srgbClr val="FFFFFF"/>
                </a:solidFill>
                <a:latin typeface="Microsoft New Tai Lue"/>
              </a:rPr>
              <a:t>alv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16" name="Rectangle à coins arrondis 15"/>
          <p:cNvSpPr/>
          <p:nvPr>
            <p:custDataLst>
              <p:tags r:id="rId10"/>
            </p:custDataLst>
          </p:nvPr>
        </p:nvSpPr>
        <p:spPr>
          <a:xfrm>
            <a:off x="7354747" y="1554847"/>
            <a:ext cx="1008112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>
                <a:solidFill>
                  <a:srgbClr val="FFFFFF"/>
                </a:solidFill>
                <a:latin typeface="Microsoft New Tai Lue"/>
              </a:rPr>
              <a:t>jel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12768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Jeux- Sous-domaines</a:t>
            </a:r>
            <a:endParaRPr lang="fr-CA" altLang="fr-FR" sz="2400" kern="0" dirty="0" smtClean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70231"/>
              </p:ext>
            </p:extLst>
          </p:nvPr>
        </p:nvGraphicFramePr>
        <p:xfrm>
          <a:off x="683568" y="645120"/>
          <a:ext cx="7344816" cy="2088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171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u="none" strike="noStrike" dirty="0" smtClean="0">
                          <a:effectLst/>
                        </a:rPr>
                        <a:t>casinos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jeux/casinos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7180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u="none" strike="noStrike" dirty="0" smtClean="0">
                          <a:effectLst/>
                        </a:rPr>
                        <a:t>bingo</a:t>
                      </a:r>
                      <a:r>
                        <a:rPr lang="fr-CA" sz="1100" u="none" strike="noStrike" baseline="0" dirty="0" smtClean="0">
                          <a:effectLst/>
                        </a:rPr>
                        <a:t> et </a:t>
                      </a:r>
                      <a:r>
                        <a:rPr lang="fr-CA" sz="1100" u="none" strike="noStrike" baseline="0" dirty="0" err="1" smtClean="0">
                          <a:effectLst/>
                        </a:rPr>
                        <a:t>kinzo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jeux/bingo-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kinzo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2882"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u="none" strike="noStrike" dirty="0" smtClean="0">
                          <a:effectLst/>
                        </a:rPr>
                        <a:t>loteries</a:t>
                      </a:r>
                    </a:p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jeux/loteries</a:t>
                      </a:r>
                    </a:p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240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paris  sur événements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jeux/paris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valeurs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jeux/valeurs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alv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jeux/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alv</a:t>
                      </a:r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4517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jeux en ligne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jeux/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jel</a:t>
                      </a:r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95536" y="3016655"/>
            <a:ext cx="855340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/>
              <a:t>Exemples:</a:t>
            </a:r>
          </a:p>
          <a:p>
            <a:endParaRPr lang="fr-CA" b="1" dirty="0"/>
          </a:p>
          <a:p>
            <a:r>
              <a:rPr lang="fr-CA" sz="1600" b="1" dirty="0"/>
              <a:t>/</a:t>
            </a:r>
            <a:r>
              <a:rPr lang="fr-CA" b="1" dirty="0" smtClean="0"/>
              <a:t>api/</a:t>
            </a:r>
            <a:r>
              <a:rPr lang="fr-CA" b="1" dirty="0" err="1" smtClean="0"/>
              <a:t>lq</a:t>
            </a:r>
            <a:r>
              <a:rPr lang="fr-CA" b="1" dirty="0" smtClean="0"/>
              <a:t>/jeux/casinos/v1/salles</a:t>
            </a:r>
            <a:r>
              <a:rPr lang="fr-CA" sz="1600" b="1" dirty="0" smtClean="0"/>
              <a:t>  </a:t>
            </a:r>
            <a:r>
              <a:rPr lang="fr-CA" b="1" dirty="0" smtClean="0"/>
              <a:t>		 </a:t>
            </a:r>
            <a:r>
              <a:rPr lang="fr-CA" sz="1000" b="1" dirty="0"/>
              <a:t>// Obtenir toutes les </a:t>
            </a:r>
            <a:r>
              <a:rPr lang="fr-CA" sz="1000" b="1" dirty="0" smtClean="0"/>
              <a:t>ressources salles des casinos</a:t>
            </a:r>
            <a:endParaRPr lang="fr-CA" sz="1000" b="1" dirty="0"/>
          </a:p>
          <a:p>
            <a:r>
              <a:rPr lang="fr-CA" b="1" dirty="0"/>
              <a:t>/</a:t>
            </a:r>
            <a:r>
              <a:rPr lang="fr-CA" b="1" dirty="0" smtClean="0"/>
              <a:t>api/</a:t>
            </a:r>
            <a:r>
              <a:rPr lang="fr-CA" b="1" dirty="0" err="1" smtClean="0"/>
              <a:t>lq</a:t>
            </a:r>
            <a:r>
              <a:rPr lang="fr-CA" b="1" dirty="0" smtClean="0"/>
              <a:t>/jeux/loteries/v1/loto-max/gagnants 	</a:t>
            </a:r>
            <a:r>
              <a:rPr lang="fr-CA" sz="1000" b="1" dirty="0" smtClean="0"/>
              <a:t>// </a:t>
            </a:r>
            <a:r>
              <a:rPr lang="fr-CA" sz="1000" b="1" dirty="0"/>
              <a:t>Obtenir </a:t>
            </a:r>
            <a:r>
              <a:rPr lang="fr-CA" sz="1000" b="1" dirty="0" smtClean="0"/>
              <a:t>tous les gagnants de loto-max</a:t>
            </a:r>
            <a:endParaRPr lang="fr-CA" sz="1000" b="1" dirty="0"/>
          </a:p>
          <a:p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130323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CCE96B6E54545BC9E7F0528049850" ma:contentTypeVersion="4" ma:contentTypeDescription="Crée un document." ma:contentTypeScope="" ma:versionID="de0c221ebcac148812786397422d4550">
  <xsd:schema xmlns:xsd="http://www.w3.org/2001/XMLSchema" xmlns:xs="http://www.w3.org/2001/XMLSchema" xmlns:p="http://schemas.microsoft.com/office/2006/metadata/properties" xmlns:ns2="82c2ff5a-2cb0-49d1-b84b-afe0f461d9e8" xmlns:ns3="2a658039-b6fd-4bf3-9528-311b572ed141" xmlns:ns4="http://schemas.microsoft.com/sharepoint/v4" targetNamespace="http://schemas.microsoft.com/office/2006/metadata/properties" ma:root="true" ma:fieldsID="53590e7936778f25a8aa896cbb50c337" ns2:_="" ns3:_="" ns4:_="">
    <xsd:import namespace="82c2ff5a-2cb0-49d1-b84b-afe0f461d9e8"/>
    <xsd:import namespace="2a658039-b6fd-4bf3-9528-311b572ed141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TaxCatchAl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c2ff5a-2cb0-49d1-b84b-afe0f461d9e8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Mots clés d’entreprise" ma:fieldId="{23f27201-bee3-471e-b2e7-b64fd8b7ca38}" ma:taxonomyMulti="true" ma:sspId="ed31aeda-ffe3-42ab-bbc6-0380b81d9ad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658039-b6fd-4bf3-9528-311b572ed14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Colonne Attraper tout de Taxonomie" ma:hidden="true" ma:list="{c5ff6c0e-91b8-4273-88c6-a69e35b73bd1}" ma:internalName="TaxCatchAll" ma:showField="CatchAllData" ma:web="f8c6970f-5631-4352-a70c-01dd860845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658039-b6fd-4bf3-9528-311b572ed141">
      <Value>55</Value>
    </TaxCatchAll>
    <TaxKeywordTaxHTField xmlns="82c2ff5a-2cb0-49d1-b84b-afe0f461d9e8">
      <Terms xmlns="http://schemas.microsoft.com/office/infopath/2007/PartnerControls">
        <TermInfo xmlns="http://schemas.microsoft.com/office/infopath/2007/PartnerControls">
          <TermName xmlns="http://schemas.microsoft.com/office/infopath/2007/PartnerControls">CAE</TermName>
          <TermId xmlns="http://schemas.microsoft.com/office/infopath/2007/PartnerControls">3ee91b98-c505-45fe-8456-8a25e62c60e0</TermId>
        </TermInfo>
      </Terms>
    </TaxKeywordTaxHTField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63424D46-1328-4BC2-9E57-04EDF9C455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35BBE-8C07-4ADE-A5AB-81A92C5464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c2ff5a-2cb0-49d1-b84b-afe0f461d9e8"/>
    <ds:schemaRef ds:uri="2a658039-b6fd-4bf3-9528-311b572ed141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5415C6-7A50-437E-8418-A6E8399F3BA1}">
  <ds:schemaRefs>
    <ds:schemaRef ds:uri="http://schemas.microsoft.com/sharepoint/v4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2a658039-b6fd-4bf3-9528-311b572ed141"/>
    <ds:schemaRef ds:uri="82c2ff5a-2cb0-49d1-b84b-afe0f461d9e8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16466</TotalTime>
  <Words>1249</Words>
  <Application>Microsoft Office PowerPoint</Application>
  <PresentationFormat>Affichage à l'écran (16:9)</PresentationFormat>
  <Paragraphs>521</Paragraphs>
  <Slides>37</Slides>
  <Notes>36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4" baseType="lpstr">
      <vt:lpstr>ＭＳ Ｐゴシック</vt:lpstr>
      <vt:lpstr>Arial</vt:lpstr>
      <vt:lpstr>Calibri</vt:lpstr>
      <vt:lpstr>Century Gothic</vt:lpstr>
      <vt:lpstr>Microsoft New Tai Lue</vt:lpstr>
      <vt:lpstr>Wingdings</vt:lpstr>
      <vt:lpstr>Thème Office</vt:lpstr>
      <vt:lpstr> Modélisation des APIs Proposition d’un cadre global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Loto-Québec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   Présentation de solution pour approbation d’architecture</dc:title>
  <dc:creator>stdenia</dc:creator>
  <cp:keywords>CAE</cp:keywords>
  <cp:lastModifiedBy>Can Huynh</cp:lastModifiedBy>
  <cp:revision>722</cp:revision>
  <cp:lastPrinted>2017-07-28T17:32:53Z</cp:lastPrinted>
  <dcterms:created xsi:type="dcterms:W3CDTF">2016-03-23T16:01:37Z</dcterms:created>
  <dcterms:modified xsi:type="dcterms:W3CDTF">2019-08-28T18:50:08Z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0x01010022FCCE96B6E54545BC9E7F0528049850</vt:lpwstr>
  </property>
  <property fmtid="{D5CDD505-2E9C-101B-9397-08002B2CF9AE}" pid="3" name="Sujet">
    <vt:lpwstr>Analytique et Gestion de l’information</vt:lpwstr>
  </property>
  <property fmtid="{D5CDD505-2E9C-101B-9397-08002B2CF9AE}" pid="4" name="Col_GET_AE_BlocArc">
    <vt:lpwstr>35;#N/A|2b3bb605-8daa-4daf-8df1-5932a0ee62ff</vt:lpwstr>
  </property>
  <property fmtid="{D5CDD505-2E9C-101B-9397-08002B2CF9AE}" pid="5" name="Col_GET_AE_PhaseADM">
    <vt:lpwstr>8;#E. Opportunités et solutions|fb94511f-55f8-48f2-b585-b0a3143122a6</vt:lpwstr>
  </property>
  <property fmtid="{D5CDD505-2E9C-101B-9397-08002B2CF9AE}" pid="6" name="Col_GET_AE_DomAff">
    <vt:lpwstr>12;#Entreprise|7676fd2d-a61d-4047-9023-03bb44923876</vt:lpwstr>
  </property>
  <property fmtid="{D5CDD505-2E9C-101B-9397-08002B2CF9AE}" pid="7" name="TaxKeyword">
    <vt:lpwstr>55;#CAE|3ee91b98-c505-45fe-8456-8a25e62c60e0</vt:lpwstr>
  </property>
  <property fmtid="{D5CDD505-2E9C-101B-9397-08002B2CF9AE}" pid="8" name="Col_VPCTI_LivrableArchitecture">
    <vt:lpwstr>14;#Architecture globale|c6f6301f-d643-43a6-ba2d-acacb7bd2719</vt:lpwstr>
  </property>
  <property fmtid="{D5CDD505-2E9C-101B-9397-08002B2CF9AE}" pid="9" name="Col_VPCTI_NomSI">
    <vt:lpwstr/>
  </property>
  <property fmtid="{D5CDD505-2E9C-101B-9397-08002B2CF9AE}" pid="10" name="Col_VPCTI_NomProjet">
    <vt:lpwstr>8;#Projet Espace Client|e39a50ef-5fa9-4694-92eb-de19ac493644</vt:lpwstr>
  </property>
</Properties>
</file>