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8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9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0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2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3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4.xml" ContentType="application/vnd.openxmlformats-officedocument.presentationml.notesSlide+xml"/>
  <Override PartName="/ppt/tags/tag101.xml" ContentType="application/vnd.openxmlformats-officedocument.presentationml.tags+xml"/>
  <Override PartName="/ppt/notesSlides/notesSlide15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5" r:id="rId5"/>
    <p:sldId id="257" r:id="rId6"/>
    <p:sldId id="296" r:id="rId7"/>
    <p:sldId id="304" r:id="rId8"/>
    <p:sldId id="297" r:id="rId9"/>
    <p:sldId id="315" r:id="rId10"/>
    <p:sldId id="306" r:id="rId11"/>
    <p:sldId id="317" r:id="rId12"/>
    <p:sldId id="318" r:id="rId13"/>
    <p:sldId id="320" r:id="rId14"/>
    <p:sldId id="312" r:id="rId15"/>
    <p:sldId id="298" r:id="rId16"/>
    <p:sldId id="319" r:id="rId17"/>
    <p:sldId id="313" r:id="rId18"/>
    <p:sldId id="293" r:id="rId19"/>
    <p:sldId id="311" r:id="rId20"/>
  </p:sldIdLst>
  <p:sldSz cx="9144000" cy="5143500" type="screen16x9"/>
  <p:notesSz cx="7010400" cy="9296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6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 userDrawn="1">
          <p15:clr>
            <a:srgbClr val="A4A3A4"/>
          </p15:clr>
        </p15:guide>
        <p15:guide id="2" pos="2237" userDrawn="1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yfe Micheline" initials="FM" lastIdx="2" clrIdx="0"/>
  <p:cmAuthor id="1" name="Huynh Can" initials="HC" lastIdx="1" clrIdx="1">
    <p:extLst>
      <p:ext uri="{19B8F6BF-5375-455C-9EA6-DF929625EA0E}">
        <p15:presenceInfo xmlns:p15="http://schemas.microsoft.com/office/powerpoint/2012/main" userId="S-1-5-21-4222474-157946728-2133884337-765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B4"/>
    <a:srgbClr val="00A1DA"/>
    <a:srgbClr val="008A3E"/>
    <a:srgbClr val="FF2525"/>
    <a:srgbClr val="00E22B"/>
    <a:srgbClr val="00D66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9532" autoAdjust="0"/>
  </p:normalViewPr>
  <p:slideViewPr>
    <p:cSldViewPr>
      <p:cViewPr>
        <p:scale>
          <a:sx n="160" d="100"/>
          <a:sy n="160" d="100"/>
        </p:scale>
        <p:origin x="216" y="-66"/>
      </p:cViewPr>
      <p:guideLst>
        <p:guide orient="horz" pos="1166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2832" y="72"/>
      </p:cViewPr>
      <p:guideLst>
        <p:guide orient="horz" pos="2957"/>
        <p:guide pos="2237"/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3T14:27:28.20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C7282-5CF2-4367-B8EF-8118AE7B6709}" type="datetimeFigureOut">
              <a:rPr lang="fr-CA" smtClean="0"/>
              <a:t>2019-07-29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57123-221F-4A4F-9607-2EE1325983A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1435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r">
              <a:defRPr sz="1200"/>
            </a:lvl1pPr>
          </a:lstStyle>
          <a:p>
            <a:fld id="{7648178B-3EFE-459A-A1B2-DD08C4AF9DD3}" type="datetimeFigureOut">
              <a:rPr lang="fr-CA" smtClean="0"/>
              <a:t>2019-07-29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6" tIns="46583" rIns="93166" bIns="46583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6" tIns="46583" rIns="93166" bIns="46583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r">
              <a:defRPr sz="1200"/>
            </a:lvl1pPr>
          </a:lstStyle>
          <a:p>
            <a:fld id="{D13BFCD8-5D8B-428B-B2F1-AC5AAE46E4F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35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>
                <a:solidFill>
                  <a:prstClr val="black"/>
                </a:solidFill>
              </a:rPr>
              <a:pPr/>
              <a:t>1</a:t>
            </a:fld>
            <a:endParaRPr lang="fr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4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1685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100" dirty="0" smtClean="0"/>
              <a:t>Domaine d’affaire = Sphère d’activité métier</a:t>
            </a:r>
            <a:endParaRPr lang="fr-CA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488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100" dirty="0" smtClean="0"/>
              <a:t>Ce que NTER appelle des services d’affaire SCQ sont des services de domaines.</a:t>
            </a:r>
          </a:p>
          <a:p>
            <a:r>
              <a:rPr lang="fr-CA" sz="1100" dirty="0" smtClean="0"/>
              <a:t>Il faut des exemples de </a:t>
            </a:r>
            <a:r>
              <a:rPr lang="fr-CA" sz="1100" smtClean="0"/>
              <a:t>services d’affaire.</a:t>
            </a:r>
          </a:p>
          <a:p>
            <a:endParaRPr lang="fr-CA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488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9340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100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488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474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48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488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48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48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488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100" dirty="0" smtClean="0"/>
              <a:t>AGL</a:t>
            </a:r>
            <a:r>
              <a:rPr lang="fr-CA" sz="1100" baseline="0" dirty="0" smtClean="0"/>
              <a:t> standard de facto en termes de boite à outils et non en tant que capacité intégration</a:t>
            </a:r>
            <a:endParaRPr lang="fr-CA" sz="1100" dirty="0" smtClean="0"/>
          </a:p>
          <a:p>
            <a:r>
              <a:rPr lang="fr-CA" sz="1100" dirty="0" smtClean="0"/>
              <a:t>Distinguer les</a:t>
            </a:r>
            <a:r>
              <a:rPr lang="fr-CA" sz="1100" baseline="0" dirty="0" smtClean="0"/>
              <a:t> patterns du système d’information</a:t>
            </a:r>
          </a:p>
          <a:p>
            <a:r>
              <a:rPr lang="fr-CA" sz="1100" baseline="0" dirty="0" smtClean="0"/>
              <a:t>AGL est déployé et conçu en monolithe , ce n’est pas une couche d’intégration</a:t>
            </a:r>
          </a:p>
          <a:p>
            <a:r>
              <a:rPr lang="fr-CA" sz="1100" baseline="0" dirty="0" smtClean="0"/>
              <a:t>LQ-Framework : nouveau </a:t>
            </a:r>
            <a:r>
              <a:rPr lang="fr-CA" sz="1100" baseline="0" dirty="0" err="1" smtClean="0"/>
              <a:t>toolbox</a:t>
            </a:r>
            <a:r>
              <a:rPr lang="fr-CA" sz="1100" baseline="0" dirty="0" smtClean="0"/>
              <a:t> de développement</a:t>
            </a:r>
          </a:p>
          <a:p>
            <a:r>
              <a:rPr lang="fr-CA" sz="1100" baseline="0" dirty="0" smtClean="0"/>
              <a:t>CWMF a les capacités d’être « Cloud </a:t>
            </a:r>
            <a:r>
              <a:rPr lang="fr-CA" sz="1100" baseline="0" dirty="0" err="1" smtClean="0"/>
              <a:t>Ready</a:t>
            </a:r>
            <a:r>
              <a:rPr lang="fr-CA" sz="1100" baseline="0" dirty="0" smtClean="0"/>
              <a:t> », AGL ne possède pas ces capacités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48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100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488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488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BFCD8-5D8B-428B-B2F1-AC5AAE46E4FA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48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851920" y="699542"/>
            <a:ext cx="4606280" cy="1678583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52984" y="2571750"/>
            <a:ext cx="4607448" cy="6652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27C2-34BA-46A5-872F-EFF29AA2BE7E}" type="datetime1">
              <a:rPr lang="fr-CA" smtClean="0"/>
              <a:t>2019-07-29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115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3E9-B0EB-42D6-961E-E8C2208C8CE5}" type="datetime1">
              <a:rPr lang="fr-CA" smtClean="0"/>
              <a:t>2019-07-29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057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6DA3-0C62-40B9-98BC-E2EECABFCC16}" type="datetime1">
              <a:rPr lang="fr-CA" smtClean="0"/>
              <a:t>2019-07-29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117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95896"/>
            <a:ext cx="8229600" cy="507702"/>
          </a:xfrm>
        </p:spPr>
        <p:txBody>
          <a:bodyPr>
            <a:noAutofit/>
          </a:bodyPr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9621"/>
            <a:ext cx="8229600" cy="3175001"/>
          </a:xfrm>
        </p:spPr>
        <p:txBody>
          <a:bodyPr/>
          <a:lstStyle>
            <a:lvl1pPr marL="457200" indent="-457200">
              <a:spcBef>
                <a:spcPts val="400"/>
              </a:spcBef>
              <a:buFont typeface="Arial" panose="020B0604020202020204" pitchFamily="34" charset="0"/>
              <a:buChar char="•"/>
              <a:defRPr sz="2800"/>
            </a:lvl1pPr>
            <a:lvl2pPr marL="914400" indent="-457200">
              <a:spcBef>
                <a:spcPts val="400"/>
              </a:spcBef>
              <a:buFont typeface="Calibri" panose="020F0502020204030204" pitchFamily="34" charset="0"/>
              <a:buChar char="–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4345-060A-40B4-9A20-5BD9BA26E0A2}" type="datetime1">
              <a:rPr lang="fr-CA" smtClean="0"/>
              <a:t>2019-07-29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30888" y="4767263"/>
            <a:ext cx="2133600" cy="273844"/>
          </a:xfrm>
        </p:spPr>
        <p:txBody>
          <a:bodyPr/>
          <a:lstStyle/>
          <a:p>
            <a:fld id="{60BD1817-06BD-42D8-B130-511194FE18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6185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435846"/>
            <a:ext cx="7772400" cy="1021556"/>
          </a:xfrm>
        </p:spPr>
        <p:txBody>
          <a:bodyPr anchor="t">
            <a:normAutofit/>
          </a:bodyPr>
          <a:lstStyle>
            <a:lvl1pPr algn="l">
              <a:defRPr sz="36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21171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0B1E-DAE9-44D7-9E3F-B0813BBD9506}" type="datetime1">
              <a:rPr lang="fr-CA" smtClean="0"/>
              <a:t>2019-07-29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427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DAF2-6112-4BCC-A0E0-01FA779524C9}" type="datetime1">
              <a:rPr lang="fr-CA" smtClean="0"/>
              <a:t>2019-07-29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4524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926-BE28-4816-ABDF-4EC6BF56A461}" type="datetime1">
              <a:rPr lang="fr-CA" smtClean="0"/>
              <a:t>2019-07-29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40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BFD9-8BCE-4995-96B4-386D7DEDC85B}" type="datetime1">
              <a:rPr lang="fr-CA" smtClean="0"/>
              <a:t>2019-07-29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234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E022-4084-43C1-B2CC-AB71200A6386}" type="datetime1">
              <a:rPr lang="fr-CA" smtClean="0"/>
              <a:t>2019-07-29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40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DD60-F80E-4F3A-A366-951CC6A5A216}" type="datetime1">
              <a:rPr lang="fr-CA" smtClean="0"/>
              <a:t>2019-07-29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536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611F-75B4-4D0A-9B31-04F1E42FD842}" type="datetime1">
              <a:rPr lang="fr-CA" smtClean="0"/>
              <a:t>2019-07-29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055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BDB6A-A2FC-4849-B5C8-FEDF59572D31}" type="datetime1">
              <a:rPr lang="fr-CA" smtClean="0"/>
              <a:t>2019-07-29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D1817-06BD-42D8-B130-511194FE18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291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18" Type="http://schemas.openxmlformats.org/officeDocument/2006/relationships/image" Target="../media/image13.png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notesSlide" Target="../notesSlides/notesSlide11.xml"/><Relationship Id="rId2" Type="http://schemas.openxmlformats.org/officeDocument/2006/relationships/tags" Target="../tags/tag71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10" Type="http://schemas.openxmlformats.org/officeDocument/2006/relationships/tags" Target="../tags/tag79.xml"/><Relationship Id="rId19" Type="http://schemas.openxmlformats.org/officeDocument/2006/relationships/comments" Target="../comments/comment1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8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93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5.xml"/><Relationship Id="rId4" Type="http://schemas.openxmlformats.org/officeDocument/2006/relationships/tags" Target="../tags/tag9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98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4" Type="http://schemas.openxmlformats.org/officeDocument/2006/relationships/tags" Target="../tags/tag9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10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10" Type="http://schemas.openxmlformats.org/officeDocument/2006/relationships/image" Target="../media/image18.png"/><Relationship Id="rId4" Type="http://schemas.openxmlformats.org/officeDocument/2006/relationships/tags" Target="../tags/tag105.xml"/><Relationship Id="rId9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../media/image6.png"/><Relationship Id="rId4" Type="http://schemas.openxmlformats.org/officeDocument/2006/relationships/tags" Target="../tags/tag10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image" Target="../media/image7.emf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notesSlide" Target="../notesSlides/notesSlide4.xml"/><Relationship Id="rId2" Type="http://schemas.openxmlformats.org/officeDocument/2006/relationships/tags" Target="../tags/tag14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19" Type="http://schemas.openxmlformats.org/officeDocument/2006/relationships/image" Target="../media/image8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3" Type="http://schemas.openxmlformats.org/officeDocument/2006/relationships/tags" Target="../tags/tag30.xml"/><Relationship Id="rId21" Type="http://schemas.openxmlformats.org/officeDocument/2006/relationships/image" Target="../media/image9.jpeg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notesSlide" Target="../notesSlides/notesSlide5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10" Type="http://schemas.openxmlformats.org/officeDocument/2006/relationships/tags" Target="../tags/tag37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8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5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12.png"/><Relationship Id="rId5" Type="http://schemas.openxmlformats.org/officeDocument/2006/relationships/tags" Target="../tags/tag61.xml"/><Relationship Id="rId10" Type="http://schemas.openxmlformats.org/officeDocument/2006/relationships/image" Target="../media/image11.jpg"/><Relationship Id="rId4" Type="http://schemas.openxmlformats.org/officeDocument/2006/relationships/tags" Target="../tags/tag60.xml"/><Relationship Id="rId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01030" y="1059582"/>
            <a:ext cx="7236296" cy="1152126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Programme de </a:t>
            </a:r>
            <a:r>
              <a:rPr lang="fr-CA" dirty="0"/>
              <a:t/>
            </a:r>
            <a:br>
              <a:rPr lang="fr-CA" dirty="0"/>
            </a:br>
            <a:r>
              <a:rPr lang="fr-CA" dirty="0"/>
              <a:t>Transformation des TI</a:t>
            </a:r>
            <a:br>
              <a:rPr lang="fr-CA" dirty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sz="2700" dirty="0" smtClean="0"/>
              <a:t> </a:t>
            </a:r>
            <a:r>
              <a:rPr lang="fr-CA" dirty="0"/>
              <a:t/>
            </a:r>
            <a:br>
              <a:rPr lang="fr-CA" dirty="0"/>
            </a:br>
            <a:r>
              <a:rPr lang="fr-CA" sz="3600" dirty="0" smtClean="0"/>
              <a:t>Stratégie d’intégration corporative</a:t>
            </a:r>
            <a:r>
              <a:rPr lang="fr-CA" sz="2700" dirty="0" smtClean="0"/>
              <a:t/>
            </a:r>
            <a:br>
              <a:rPr lang="fr-CA" sz="2700" dirty="0" smtClean="0"/>
            </a:br>
            <a:r>
              <a:rPr lang="fr-CA" sz="2700" dirty="0" smtClean="0">
                <a:solidFill>
                  <a:schemeClr val="accent5">
                    <a:lumMod val="75000"/>
                  </a:schemeClr>
                </a:solidFill>
              </a:rPr>
              <a:t>BL10-0002</a:t>
            </a:r>
            <a:endParaRPr lang="fr-CA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2040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10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4187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 dirty="0" smtClean="0"/>
              <a:t>Stratégie d’intégration corporative</a:t>
            </a:r>
            <a:endParaRPr lang="fr-CA" b="1" cap="all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2339752" y="1151776"/>
            <a:ext cx="6264695" cy="878544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2400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52506" y="2156251"/>
            <a:ext cx="1843153" cy="2791761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24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411760" y="2156252"/>
            <a:ext cx="6192688" cy="2791761"/>
          </a:xfrm>
          <a:prstGeom prst="roundRect">
            <a:avLst>
              <a:gd name="adj" fmla="val 5809"/>
            </a:avLst>
          </a:prstGeom>
          <a:ln w="38100">
            <a:prstDash val="sysDash"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 smtClean="0"/>
          </a:p>
        </p:txBody>
      </p:sp>
      <p:sp>
        <p:nvSpPr>
          <p:cNvPr id="11" name="Rectangle à coins arrondis 10"/>
          <p:cNvSpPr/>
          <p:nvPr/>
        </p:nvSpPr>
        <p:spPr>
          <a:xfrm>
            <a:off x="2516713" y="2533108"/>
            <a:ext cx="6015727" cy="104675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4298219" y="2185571"/>
            <a:ext cx="207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Zone Privée</a:t>
            </a:r>
            <a:endParaRPr lang="fr-CA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39752" y="1141572"/>
            <a:ext cx="155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/>
              <a:t>Zone Publique</a:t>
            </a:r>
            <a:endParaRPr lang="fr-CA" b="1" dirty="0"/>
          </a:p>
        </p:txBody>
      </p:sp>
      <p:grpSp>
        <p:nvGrpSpPr>
          <p:cNvPr id="23" name="Groupe 22"/>
          <p:cNvGrpSpPr/>
          <p:nvPr/>
        </p:nvGrpSpPr>
        <p:grpSpPr>
          <a:xfrm>
            <a:off x="4227072" y="1178349"/>
            <a:ext cx="938327" cy="825398"/>
            <a:chOff x="825360" y="1026272"/>
            <a:chExt cx="938327" cy="82539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825360" y="1026272"/>
              <a:ext cx="938327" cy="825398"/>
            </a:xfrm>
            <a:prstGeom prst="rect">
              <a:avLst/>
            </a:prstGeom>
            <a:solidFill>
              <a:srgbClr val="6697C3">
                <a:lumMod val="20000"/>
                <a:lumOff val="80000"/>
              </a:srgbClr>
            </a:solidFill>
            <a:ln w="12700" cap="flat" cmpd="sng" algn="ctr">
              <a:solidFill>
                <a:srgbClr val="4D4D4D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" panose="020B0604020202020204" pitchFamily="34" charset="0"/>
                </a:rPr>
                <a:t>Passerelle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" panose="020B0604020202020204" pitchFamily="34" charset="0"/>
                </a:rPr>
                <a:t> API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" panose="020B0604020202020204" pitchFamily="34" charset="0"/>
              </a:endParaRPr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1054768" y="1084507"/>
              <a:ext cx="351559" cy="347472"/>
            </a:xfrm>
            <a:custGeom>
              <a:avLst/>
              <a:gdLst>
                <a:gd name="T0" fmla="*/ 313 w 336"/>
                <a:gd name="T1" fmla="*/ 239 h 330"/>
                <a:gd name="T2" fmla="*/ 313 w 336"/>
                <a:gd name="T3" fmla="*/ 91 h 330"/>
                <a:gd name="T4" fmla="*/ 328 w 336"/>
                <a:gd name="T5" fmla="*/ 54 h 330"/>
                <a:gd name="T6" fmla="*/ 277 w 336"/>
                <a:gd name="T7" fmla="*/ 3 h 330"/>
                <a:gd name="T8" fmla="*/ 241 w 336"/>
                <a:gd name="T9" fmla="*/ 18 h 330"/>
                <a:gd name="T10" fmla="*/ 165 w 336"/>
                <a:gd name="T11" fmla="*/ 0 h 330"/>
                <a:gd name="T12" fmla="*/ 90 w 336"/>
                <a:gd name="T13" fmla="*/ 18 h 330"/>
                <a:gd name="T14" fmla="*/ 53 w 336"/>
                <a:gd name="T15" fmla="*/ 3 h 330"/>
                <a:gd name="T16" fmla="*/ 3 w 336"/>
                <a:gd name="T17" fmla="*/ 54 h 330"/>
                <a:gd name="T18" fmla="*/ 17 w 336"/>
                <a:gd name="T19" fmla="*/ 91 h 330"/>
                <a:gd name="T20" fmla="*/ 0 w 336"/>
                <a:gd name="T21" fmla="*/ 165 h 330"/>
                <a:gd name="T22" fmla="*/ 17 w 336"/>
                <a:gd name="T23" fmla="*/ 239 h 330"/>
                <a:gd name="T24" fmla="*/ 3 w 336"/>
                <a:gd name="T25" fmla="*/ 276 h 330"/>
                <a:gd name="T26" fmla="*/ 53 w 336"/>
                <a:gd name="T27" fmla="*/ 327 h 330"/>
                <a:gd name="T28" fmla="*/ 90 w 336"/>
                <a:gd name="T29" fmla="*/ 312 h 330"/>
                <a:gd name="T30" fmla="*/ 165 w 336"/>
                <a:gd name="T31" fmla="*/ 330 h 330"/>
                <a:gd name="T32" fmla="*/ 241 w 336"/>
                <a:gd name="T33" fmla="*/ 312 h 330"/>
                <a:gd name="T34" fmla="*/ 277 w 336"/>
                <a:gd name="T35" fmla="*/ 327 h 330"/>
                <a:gd name="T36" fmla="*/ 328 w 336"/>
                <a:gd name="T37" fmla="*/ 276 h 330"/>
                <a:gd name="T38" fmla="*/ 313 w 336"/>
                <a:gd name="T39" fmla="*/ 239 h 330"/>
                <a:gd name="T40" fmla="*/ 277 w 336"/>
                <a:gd name="T41" fmla="*/ 22 h 330"/>
                <a:gd name="T42" fmla="*/ 309 w 336"/>
                <a:gd name="T43" fmla="*/ 54 h 330"/>
                <a:gd name="T44" fmla="*/ 277 w 336"/>
                <a:gd name="T45" fmla="*/ 86 h 330"/>
                <a:gd name="T46" fmla="*/ 245 w 336"/>
                <a:gd name="T47" fmla="*/ 54 h 330"/>
                <a:gd name="T48" fmla="*/ 277 w 336"/>
                <a:gd name="T49" fmla="*/ 22 h 330"/>
                <a:gd name="T50" fmla="*/ 53 w 336"/>
                <a:gd name="T51" fmla="*/ 22 h 330"/>
                <a:gd name="T52" fmla="*/ 85 w 336"/>
                <a:gd name="T53" fmla="*/ 54 h 330"/>
                <a:gd name="T54" fmla="*/ 53 w 336"/>
                <a:gd name="T55" fmla="*/ 86 h 330"/>
                <a:gd name="T56" fmla="*/ 22 w 336"/>
                <a:gd name="T57" fmla="*/ 54 h 330"/>
                <a:gd name="T58" fmla="*/ 53 w 336"/>
                <a:gd name="T59" fmla="*/ 22 h 330"/>
                <a:gd name="T60" fmla="*/ 53 w 336"/>
                <a:gd name="T61" fmla="*/ 308 h 330"/>
                <a:gd name="T62" fmla="*/ 22 w 336"/>
                <a:gd name="T63" fmla="*/ 276 h 330"/>
                <a:gd name="T64" fmla="*/ 53 w 336"/>
                <a:gd name="T65" fmla="*/ 244 h 330"/>
                <a:gd name="T66" fmla="*/ 85 w 336"/>
                <a:gd name="T67" fmla="*/ 276 h 330"/>
                <a:gd name="T68" fmla="*/ 53 w 336"/>
                <a:gd name="T69" fmla="*/ 308 h 330"/>
                <a:gd name="T70" fmla="*/ 165 w 336"/>
                <a:gd name="T71" fmla="*/ 315 h 330"/>
                <a:gd name="T72" fmla="*/ 98 w 336"/>
                <a:gd name="T73" fmla="*/ 299 h 330"/>
                <a:gd name="T74" fmla="*/ 104 w 336"/>
                <a:gd name="T75" fmla="*/ 276 h 330"/>
                <a:gd name="T76" fmla="*/ 53 w 336"/>
                <a:gd name="T77" fmla="*/ 224 h 330"/>
                <a:gd name="T78" fmla="*/ 31 w 336"/>
                <a:gd name="T79" fmla="*/ 230 h 330"/>
                <a:gd name="T80" fmla="*/ 15 w 336"/>
                <a:gd name="T81" fmla="*/ 165 h 330"/>
                <a:gd name="T82" fmla="*/ 31 w 336"/>
                <a:gd name="T83" fmla="*/ 99 h 330"/>
                <a:gd name="T84" fmla="*/ 53 w 336"/>
                <a:gd name="T85" fmla="*/ 105 h 330"/>
                <a:gd name="T86" fmla="*/ 104 w 336"/>
                <a:gd name="T87" fmla="*/ 54 h 330"/>
                <a:gd name="T88" fmla="*/ 98 w 336"/>
                <a:gd name="T89" fmla="*/ 31 h 330"/>
                <a:gd name="T90" fmla="*/ 165 w 336"/>
                <a:gd name="T91" fmla="*/ 15 h 330"/>
                <a:gd name="T92" fmla="*/ 231 w 336"/>
                <a:gd name="T93" fmla="*/ 31 h 330"/>
                <a:gd name="T94" fmla="*/ 225 w 336"/>
                <a:gd name="T95" fmla="*/ 54 h 330"/>
                <a:gd name="T96" fmla="*/ 277 w 336"/>
                <a:gd name="T97" fmla="*/ 105 h 330"/>
                <a:gd name="T98" fmla="*/ 300 w 336"/>
                <a:gd name="T99" fmla="*/ 99 h 330"/>
                <a:gd name="T100" fmla="*/ 300 w 336"/>
                <a:gd name="T101" fmla="*/ 230 h 330"/>
                <a:gd name="T102" fmla="*/ 277 w 336"/>
                <a:gd name="T103" fmla="*/ 224 h 330"/>
                <a:gd name="T104" fmla="*/ 225 w 336"/>
                <a:gd name="T105" fmla="*/ 276 h 330"/>
                <a:gd name="T106" fmla="*/ 231 w 336"/>
                <a:gd name="T107" fmla="*/ 299 h 330"/>
                <a:gd name="T108" fmla="*/ 165 w 336"/>
                <a:gd name="T109" fmla="*/ 315 h 330"/>
                <a:gd name="T110" fmla="*/ 277 w 336"/>
                <a:gd name="T111" fmla="*/ 308 h 330"/>
                <a:gd name="T112" fmla="*/ 245 w 336"/>
                <a:gd name="T113" fmla="*/ 276 h 330"/>
                <a:gd name="T114" fmla="*/ 277 w 336"/>
                <a:gd name="T115" fmla="*/ 244 h 330"/>
                <a:gd name="T116" fmla="*/ 309 w 336"/>
                <a:gd name="T117" fmla="*/ 276 h 330"/>
                <a:gd name="T118" fmla="*/ 277 w 336"/>
                <a:gd name="T119" fmla="*/ 30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6" h="330">
                  <a:moveTo>
                    <a:pt x="313" y="239"/>
                  </a:moveTo>
                  <a:cubicBezTo>
                    <a:pt x="336" y="192"/>
                    <a:pt x="336" y="137"/>
                    <a:pt x="313" y="91"/>
                  </a:cubicBezTo>
                  <a:cubicBezTo>
                    <a:pt x="322" y="81"/>
                    <a:pt x="328" y="68"/>
                    <a:pt x="328" y="54"/>
                  </a:cubicBezTo>
                  <a:cubicBezTo>
                    <a:pt x="328" y="26"/>
                    <a:pt x="305" y="3"/>
                    <a:pt x="277" y="3"/>
                  </a:cubicBezTo>
                  <a:cubicBezTo>
                    <a:pt x="263" y="3"/>
                    <a:pt x="250" y="8"/>
                    <a:pt x="241" y="18"/>
                  </a:cubicBezTo>
                  <a:cubicBezTo>
                    <a:pt x="218" y="6"/>
                    <a:pt x="191" y="0"/>
                    <a:pt x="165" y="0"/>
                  </a:cubicBezTo>
                  <a:cubicBezTo>
                    <a:pt x="138" y="0"/>
                    <a:pt x="113" y="6"/>
                    <a:pt x="90" y="18"/>
                  </a:cubicBezTo>
                  <a:cubicBezTo>
                    <a:pt x="80" y="8"/>
                    <a:pt x="67" y="3"/>
                    <a:pt x="53" y="3"/>
                  </a:cubicBezTo>
                  <a:cubicBezTo>
                    <a:pt x="25" y="3"/>
                    <a:pt x="3" y="26"/>
                    <a:pt x="3" y="54"/>
                  </a:cubicBezTo>
                  <a:cubicBezTo>
                    <a:pt x="3" y="68"/>
                    <a:pt x="8" y="81"/>
                    <a:pt x="17" y="91"/>
                  </a:cubicBezTo>
                  <a:cubicBezTo>
                    <a:pt x="6" y="113"/>
                    <a:pt x="0" y="138"/>
                    <a:pt x="0" y="165"/>
                  </a:cubicBezTo>
                  <a:cubicBezTo>
                    <a:pt x="0" y="191"/>
                    <a:pt x="6" y="217"/>
                    <a:pt x="17" y="239"/>
                  </a:cubicBezTo>
                  <a:cubicBezTo>
                    <a:pt x="8" y="249"/>
                    <a:pt x="3" y="261"/>
                    <a:pt x="3" y="276"/>
                  </a:cubicBezTo>
                  <a:cubicBezTo>
                    <a:pt x="3" y="304"/>
                    <a:pt x="25" y="327"/>
                    <a:pt x="53" y="327"/>
                  </a:cubicBezTo>
                  <a:cubicBezTo>
                    <a:pt x="67" y="327"/>
                    <a:pt x="80" y="321"/>
                    <a:pt x="90" y="312"/>
                  </a:cubicBezTo>
                  <a:cubicBezTo>
                    <a:pt x="112" y="324"/>
                    <a:pt x="138" y="330"/>
                    <a:pt x="165" y="330"/>
                  </a:cubicBezTo>
                  <a:cubicBezTo>
                    <a:pt x="191" y="330"/>
                    <a:pt x="218" y="324"/>
                    <a:pt x="241" y="312"/>
                  </a:cubicBezTo>
                  <a:cubicBezTo>
                    <a:pt x="250" y="321"/>
                    <a:pt x="263" y="327"/>
                    <a:pt x="277" y="327"/>
                  </a:cubicBezTo>
                  <a:cubicBezTo>
                    <a:pt x="305" y="327"/>
                    <a:pt x="328" y="304"/>
                    <a:pt x="328" y="276"/>
                  </a:cubicBezTo>
                  <a:cubicBezTo>
                    <a:pt x="328" y="261"/>
                    <a:pt x="322" y="249"/>
                    <a:pt x="313" y="239"/>
                  </a:cubicBezTo>
                  <a:close/>
                  <a:moveTo>
                    <a:pt x="277" y="22"/>
                  </a:moveTo>
                  <a:cubicBezTo>
                    <a:pt x="294" y="22"/>
                    <a:pt x="309" y="36"/>
                    <a:pt x="309" y="54"/>
                  </a:cubicBezTo>
                  <a:cubicBezTo>
                    <a:pt x="309" y="71"/>
                    <a:pt x="294" y="86"/>
                    <a:pt x="277" y="86"/>
                  </a:cubicBezTo>
                  <a:cubicBezTo>
                    <a:pt x="259" y="86"/>
                    <a:pt x="245" y="71"/>
                    <a:pt x="245" y="54"/>
                  </a:cubicBezTo>
                  <a:cubicBezTo>
                    <a:pt x="245" y="36"/>
                    <a:pt x="259" y="22"/>
                    <a:pt x="277" y="22"/>
                  </a:cubicBezTo>
                  <a:close/>
                  <a:moveTo>
                    <a:pt x="53" y="22"/>
                  </a:moveTo>
                  <a:cubicBezTo>
                    <a:pt x="70" y="22"/>
                    <a:pt x="85" y="36"/>
                    <a:pt x="85" y="54"/>
                  </a:cubicBezTo>
                  <a:cubicBezTo>
                    <a:pt x="85" y="71"/>
                    <a:pt x="70" y="86"/>
                    <a:pt x="53" y="86"/>
                  </a:cubicBezTo>
                  <a:cubicBezTo>
                    <a:pt x="36" y="86"/>
                    <a:pt x="22" y="71"/>
                    <a:pt x="22" y="54"/>
                  </a:cubicBezTo>
                  <a:cubicBezTo>
                    <a:pt x="22" y="36"/>
                    <a:pt x="36" y="22"/>
                    <a:pt x="53" y="22"/>
                  </a:cubicBezTo>
                  <a:close/>
                  <a:moveTo>
                    <a:pt x="53" y="308"/>
                  </a:moveTo>
                  <a:cubicBezTo>
                    <a:pt x="36" y="308"/>
                    <a:pt x="22" y="293"/>
                    <a:pt x="22" y="276"/>
                  </a:cubicBezTo>
                  <a:cubicBezTo>
                    <a:pt x="22" y="258"/>
                    <a:pt x="36" y="244"/>
                    <a:pt x="53" y="244"/>
                  </a:cubicBezTo>
                  <a:cubicBezTo>
                    <a:pt x="70" y="244"/>
                    <a:pt x="85" y="258"/>
                    <a:pt x="85" y="276"/>
                  </a:cubicBezTo>
                  <a:cubicBezTo>
                    <a:pt x="85" y="293"/>
                    <a:pt x="70" y="308"/>
                    <a:pt x="53" y="308"/>
                  </a:cubicBezTo>
                  <a:close/>
                  <a:moveTo>
                    <a:pt x="165" y="315"/>
                  </a:moveTo>
                  <a:cubicBezTo>
                    <a:pt x="142" y="315"/>
                    <a:pt x="119" y="310"/>
                    <a:pt x="98" y="299"/>
                  </a:cubicBezTo>
                  <a:cubicBezTo>
                    <a:pt x="102" y="292"/>
                    <a:pt x="104" y="284"/>
                    <a:pt x="104" y="276"/>
                  </a:cubicBezTo>
                  <a:cubicBezTo>
                    <a:pt x="104" y="248"/>
                    <a:pt x="81" y="224"/>
                    <a:pt x="53" y="224"/>
                  </a:cubicBezTo>
                  <a:cubicBezTo>
                    <a:pt x="45" y="224"/>
                    <a:pt x="37" y="226"/>
                    <a:pt x="31" y="230"/>
                  </a:cubicBezTo>
                  <a:cubicBezTo>
                    <a:pt x="20" y="210"/>
                    <a:pt x="15" y="188"/>
                    <a:pt x="15" y="165"/>
                  </a:cubicBezTo>
                  <a:cubicBezTo>
                    <a:pt x="15" y="142"/>
                    <a:pt x="21" y="120"/>
                    <a:pt x="31" y="99"/>
                  </a:cubicBezTo>
                  <a:cubicBezTo>
                    <a:pt x="37" y="103"/>
                    <a:pt x="45" y="105"/>
                    <a:pt x="53" y="105"/>
                  </a:cubicBezTo>
                  <a:cubicBezTo>
                    <a:pt x="81" y="105"/>
                    <a:pt x="104" y="82"/>
                    <a:pt x="104" y="54"/>
                  </a:cubicBezTo>
                  <a:cubicBezTo>
                    <a:pt x="104" y="45"/>
                    <a:pt x="102" y="37"/>
                    <a:pt x="98" y="31"/>
                  </a:cubicBezTo>
                  <a:cubicBezTo>
                    <a:pt x="119" y="21"/>
                    <a:pt x="142" y="15"/>
                    <a:pt x="165" y="15"/>
                  </a:cubicBezTo>
                  <a:cubicBezTo>
                    <a:pt x="189" y="15"/>
                    <a:pt x="211" y="21"/>
                    <a:pt x="231" y="31"/>
                  </a:cubicBezTo>
                  <a:cubicBezTo>
                    <a:pt x="228" y="37"/>
                    <a:pt x="225" y="45"/>
                    <a:pt x="225" y="54"/>
                  </a:cubicBezTo>
                  <a:cubicBezTo>
                    <a:pt x="225" y="82"/>
                    <a:pt x="249" y="105"/>
                    <a:pt x="277" y="105"/>
                  </a:cubicBezTo>
                  <a:cubicBezTo>
                    <a:pt x="285" y="105"/>
                    <a:pt x="293" y="103"/>
                    <a:pt x="300" y="99"/>
                  </a:cubicBezTo>
                  <a:cubicBezTo>
                    <a:pt x="319" y="141"/>
                    <a:pt x="319" y="190"/>
                    <a:pt x="300" y="230"/>
                  </a:cubicBezTo>
                  <a:cubicBezTo>
                    <a:pt x="293" y="226"/>
                    <a:pt x="285" y="224"/>
                    <a:pt x="277" y="224"/>
                  </a:cubicBezTo>
                  <a:cubicBezTo>
                    <a:pt x="249" y="224"/>
                    <a:pt x="225" y="248"/>
                    <a:pt x="225" y="276"/>
                  </a:cubicBezTo>
                  <a:cubicBezTo>
                    <a:pt x="225" y="284"/>
                    <a:pt x="228" y="292"/>
                    <a:pt x="231" y="299"/>
                  </a:cubicBezTo>
                  <a:cubicBezTo>
                    <a:pt x="211" y="310"/>
                    <a:pt x="189" y="315"/>
                    <a:pt x="165" y="315"/>
                  </a:cubicBezTo>
                  <a:close/>
                  <a:moveTo>
                    <a:pt x="277" y="308"/>
                  </a:moveTo>
                  <a:cubicBezTo>
                    <a:pt x="259" y="308"/>
                    <a:pt x="245" y="293"/>
                    <a:pt x="245" y="276"/>
                  </a:cubicBezTo>
                  <a:cubicBezTo>
                    <a:pt x="245" y="258"/>
                    <a:pt x="259" y="244"/>
                    <a:pt x="277" y="244"/>
                  </a:cubicBezTo>
                  <a:cubicBezTo>
                    <a:pt x="294" y="244"/>
                    <a:pt x="309" y="258"/>
                    <a:pt x="309" y="276"/>
                  </a:cubicBezTo>
                  <a:cubicBezTo>
                    <a:pt x="309" y="293"/>
                    <a:pt x="294" y="308"/>
                    <a:pt x="277" y="308"/>
                  </a:cubicBezTo>
                  <a:close/>
                </a:path>
              </a:pathLst>
            </a:custGeom>
            <a:solidFill>
              <a:srgbClr val="00529B"/>
            </a:solidFill>
            <a:ln>
              <a:solidFill>
                <a:srgbClr val="00529B"/>
              </a:solidFill>
            </a:ln>
            <a:ex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 rot="20223265">
              <a:off x="1094311" y="1203581"/>
              <a:ext cx="107170" cy="109330"/>
            </a:xfrm>
            <a:custGeom>
              <a:avLst/>
              <a:gdLst>
                <a:gd name="T0" fmla="*/ 179 w 214"/>
                <a:gd name="T1" fmla="*/ 61 h 213"/>
                <a:gd name="T2" fmla="*/ 203 w 214"/>
                <a:gd name="T3" fmla="*/ 51 h 213"/>
                <a:gd name="T4" fmla="*/ 214 w 214"/>
                <a:gd name="T5" fmla="*/ 78 h 213"/>
                <a:gd name="T6" fmla="*/ 190 w 214"/>
                <a:gd name="T7" fmla="*/ 88 h 213"/>
                <a:gd name="T8" fmla="*/ 190 w 214"/>
                <a:gd name="T9" fmla="*/ 125 h 213"/>
                <a:gd name="T10" fmla="*/ 214 w 214"/>
                <a:gd name="T11" fmla="*/ 135 h 213"/>
                <a:gd name="T12" fmla="*/ 203 w 214"/>
                <a:gd name="T13" fmla="*/ 162 h 213"/>
                <a:gd name="T14" fmla="*/ 179 w 214"/>
                <a:gd name="T15" fmla="*/ 152 h 213"/>
                <a:gd name="T16" fmla="*/ 153 w 214"/>
                <a:gd name="T17" fmla="*/ 178 h 213"/>
                <a:gd name="T18" fmla="*/ 163 w 214"/>
                <a:gd name="T19" fmla="*/ 202 h 213"/>
                <a:gd name="T20" fmla="*/ 136 w 214"/>
                <a:gd name="T21" fmla="*/ 213 h 213"/>
                <a:gd name="T22" fmla="*/ 126 w 214"/>
                <a:gd name="T23" fmla="*/ 189 h 213"/>
                <a:gd name="T24" fmla="*/ 89 w 214"/>
                <a:gd name="T25" fmla="*/ 190 h 213"/>
                <a:gd name="T26" fmla="*/ 79 w 214"/>
                <a:gd name="T27" fmla="*/ 213 h 213"/>
                <a:gd name="T28" fmla="*/ 52 w 214"/>
                <a:gd name="T29" fmla="*/ 202 h 213"/>
                <a:gd name="T30" fmla="*/ 62 w 214"/>
                <a:gd name="T31" fmla="*/ 178 h 213"/>
                <a:gd name="T32" fmla="*/ 35 w 214"/>
                <a:gd name="T33" fmla="*/ 152 h 213"/>
                <a:gd name="T34" fmla="*/ 12 w 214"/>
                <a:gd name="T35" fmla="*/ 162 h 213"/>
                <a:gd name="T36" fmla="*/ 0 w 214"/>
                <a:gd name="T37" fmla="*/ 135 h 213"/>
                <a:gd name="T38" fmla="*/ 24 w 214"/>
                <a:gd name="T39" fmla="*/ 125 h 213"/>
                <a:gd name="T40" fmla="*/ 24 w 214"/>
                <a:gd name="T41" fmla="*/ 88 h 213"/>
                <a:gd name="T42" fmla="*/ 0 w 214"/>
                <a:gd name="T43" fmla="*/ 78 h 213"/>
                <a:gd name="T44" fmla="*/ 12 w 214"/>
                <a:gd name="T45" fmla="*/ 51 h 213"/>
                <a:gd name="T46" fmla="*/ 35 w 214"/>
                <a:gd name="T47" fmla="*/ 61 h 213"/>
                <a:gd name="T48" fmla="*/ 62 w 214"/>
                <a:gd name="T49" fmla="*/ 35 h 213"/>
                <a:gd name="T50" fmla="*/ 52 w 214"/>
                <a:gd name="T51" fmla="*/ 11 h 213"/>
                <a:gd name="T52" fmla="*/ 79 w 214"/>
                <a:gd name="T53" fmla="*/ 0 h 213"/>
                <a:gd name="T54" fmla="*/ 89 w 214"/>
                <a:gd name="T55" fmla="*/ 23 h 213"/>
                <a:gd name="T56" fmla="*/ 126 w 214"/>
                <a:gd name="T57" fmla="*/ 23 h 213"/>
                <a:gd name="T58" fmla="*/ 136 w 214"/>
                <a:gd name="T59" fmla="*/ 0 h 213"/>
                <a:gd name="T60" fmla="*/ 163 w 214"/>
                <a:gd name="T61" fmla="*/ 11 h 213"/>
                <a:gd name="T62" fmla="*/ 153 w 214"/>
                <a:gd name="T63" fmla="*/ 35 h 213"/>
                <a:gd name="T64" fmla="*/ 179 w 214"/>
                <a:gd name="T65" fmla="*/ 61 h 213"/>
                <a:gd name="T66" fmla="*/ 61 w 214"/>
                <a:gd name="T67" fmla="*/ 87 h 213"/>
                <a:gd name="T68" fmla="*/ 88 w 214"/>
                <a:gd name="T69" fmla="*/ 153 h 213"/>
                <a:gd name="T70" fmla="*/ 154 w 214"/>
                <a:gd name="T71" fmla="*/ 126 h 213"/>
                <a:gd name="T72" fmla="*/ 127 w 214"/>
                <a:gd name="T73" fmla="*/ 60 h 213"/>
                <a:gd name="T74" fmla="*/ 61 w 214"/>
                <a:gd name="T75" fmla="*/ 87 h 213"/>
                <a:gd name="T76" fmla="*/ 121 w 214"/>
                <a:gd name="T77" fmla="*/ 120 h 213"/>
                <a:gd name="T78" fmla="*/ 94 w 214"/>
                <a:gd name="T79" fmla="*/ 120 h 213"/>
                <a:gd name="T80" fmla="*/ 94 w 214"/>
                <a:gd name="T81" fmla="*/ 93 h 213"/>
                <a:gd name="T82" fmla="*/ 121 w 214"/>
                <a:gd name="T83" fmla="*/ 93 h 213"/>
                <a:gd name="T84" fmla="*/ 121 w 214"/>
                <a:gd name="T85" fmla="*/ 12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4" h="213">
                  <a:moveTo>
                    <a:pt x="179" y="61"/>
                  </a:moveTo>
                  <a:cubicBezTo>
                    <a:pt x="203" y="51"/>
                    <a:pt x="203" y="51"/>
                    <a:pt x="203" y="51"/>
                  </a:cubicBezTo>
                  <a:cubicBezTo>
                    <a:pt x="214" y="78"/>
                    <a:pt x="214" y="78"/>
                    <a:pt x="214" y="78"/>
                  </a:cubicBezTo>
                  <a:cubicBezTo>
                    <a:pt x="190" y="88"/>
                    <a:pt x="190" y="88"/>
                    <a:pt x="190" y="88"/>
                  </a:cubicBezTo>
                  <a:cubicBezTo>
                    <a:pt x="193" y="100"/>
                    <a:pt x="193" y="113"/>
                    <a:pt x="190" y="125"/>
                  </a:cubicBezTo>
                  <a:cubicBezTo>
                    <a:pt x="214" y="135"/>
                    <a:pt x="214" y="135"/>
                    <a:pt x="214" y="135"/>
                  </a:cubicBezTo>
                  <a:cubicBezTo>
                    <a:pt x="203" y="162"/>
                    <a:pt x="203" y="162"/>
                    <a:pt x="203" y="162"/>
                  </a:cubicBezTo>
                  <a:cubicBezTo>
                    <a:pt x="179" y="152"/>
                    <a:pt x="179" y="152"/>
                    <a:pt x="179" y="152"/>
                  </a:cubicBezTo>
                  <a:cubicBezTo>
                    <a:pt x="172" y="163"/>
                    <a:pt x="163" y="172"/>
                    <a:pt x="153" y="178"/>
                  </a:cubicBezTo>
                  <a:cubicBezTo>
                    <a:pt x="163" y="202"/>
                    <a:pt x="163" y="202"/>
                    <a:pt x="163" y="202"/>
                  </a:cubicBezTo>
                  <a:cubicBezTo>
                    <a:pt x="136" y="213"/>
                    <a:pt x="136" y="213"/>
                    <a:pt x="136" y="213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114" y="192"/>
                    <a:pt x="101" y="192"/>
                    <a:pt x="89" y="190"/>
                  </a:cubicBezTo>
                  <a:cubicBezTo>
                    <a:pt x="79" y="213"/>
                    <a:pt x="79" y="213"/>
                    <a:pt x="79" y="213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62" y="178"/>
                    <a:pt x="62" y="178"/>
                    <a:pt x="62" y="178"/>
                  </a:cubicBezTo>
                  <a:cubicBezTo>
                    <a:pt x="51" y="172"/>
                    <a:pt x="42" y="162"/>
                    <a:pt x="35" y="15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4" y="125"/>
                    <a:pt x="24" y="125"/>
                    <a:pt x="24" y="125"/>
                  </a:cubicBezTo>
                  <a:cubicBezTo>
                    <a:pt x="21" y="113"/>
                    <a:pt x="21" y="100"/>
                    <a:pt x="24" y="8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50"/>
                    <a:pt x="51" y="41"/>
                    <a:pt x="62" y="35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101" y="21"/>
                    <a:pt x="113" y="21"/>
                    <a:pt x="126" y="23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3" y="11"/>
                    <a:pt x="163" y="11"/>
                    <a:pt x="163" y="11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64" y="41"/>
                    <a:pt x="173" y="51"/>
                    <a:pt x="179" y="61"/>
                  </a:cubicBezTo>
                  <a:close/>
                  <a:moveTo>
                    <a:pt x="61" y="87"/>
                  </a:moveTo>
                  <a:cubicBezTo>
                    <a:pt x="50" y="113"/>
                    <a:pt x="62" y="143"/>
                    <a:pt x="88" y="153"/>
                  </a:cubicBezTo>
                  <a:cubicBezTo>
                    <a:pt x="114" y="164"/>
                    <a:pt x="143" y="152"/>
                    <a:pt x="154" y="126"/>
                  </a:cubicBezTo>
                  <a:cubicBezTo>
                    <a:pt x="165" y="100"/>
                    <a:pt x="152" y="70"/>
                    <a:pt x="127" y="60"/>
                  </a:cubicBezTo>
                  <a:cubicBezTo>
                    <a:pt x="101" y="49"/>
                    <a:pt x="71" y="61"/>
                    <a:pt x="61" y="87"/>
                  </a:cubicBezTo>
                  <a:close/>
                  <a:moveTo>
                    <a:pt x="121" y="120"/>
                  </a:moveTo>
                  <a:cubicBezTo>
                    <a:pt x="113" y="128"/>
                    <a:pt x="101" y="128"/>
                    <a:pt x="94" y="120"/>
                  </a:cubicBezTo>
                  <a:cubicBezTo>
                    <a:pt x="86" y="113"/>
                    <a:pt x="86" y="100"/>
                    <a:pt x="94" y="93"/>
                  </a:cubicBezTo>
                  <a:cubicBezTo>
                    <a:pt x="101" y="85"/>
                    <a:pt x="113" y="85"/>
                    <a:pt x="121" y="93"/>
                  </a:cubicBezTo>
                  <a:cubicBezTo>
                    <a:pt x="128" y="100"/>
                    <a:pt x="128" y="113"/>
                    <a:pt x="121" y="120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20" name="Freeform 5"/>
            <p:cNvSpPr>
              <a:spLocks noEditPoints="1"/>
            </p:cNvSpPr>
            <p:nvPr/>
          </p:nvSpPr>
          <p:spPr bwMode="auto">
            <a:xfrm rot="20223265">
              <a:off x="1259620" y="1203579"/>
              <a:ext cx="107170" cy="109330"/>
            </a:xfrm>
            <a:custGeom>
              <a:avLst/>
              <a:gdLst>
                <a:gd name="T0" fmla="*/ 179 w 214"/>
                <a:gd name="T1" fmla="*/ 61 h 213"/>
                <a:gd name="T2" fmla="*/ 203 w 214"/>
                <a:gd name="T3" fmla="*/ 51 h 213"/>
                <a:gd name="T4" fmla="*/ 214 w 214"/>
                <a:gd name="T5" fmla="*/ 78 h 213"/>
                <a:gd name="T6" fmla="*/ 190 w 214"/>
                <a:gd name="T7" fmla="*/ 88 h 213"/>
                <a:gd name="T8" fmla="*/ 190 w 214"/>
                <a:gd name="T9" fmla="*/ 125 h 213"/>
                <a:gd name="T10" fmla="*/ 214 w 214"/>
                <a:gd name="T11" fmla="*/ 135 h 213"/>
                <a:gd name="T12" fmla="*/ 203 w 214"/>
                <a:gd name="T13" fmla="*/ 162 h 213"/>
                <a:gd name="T14" fmla="*/ 179 w 214"/>
                <a:gd name="T15" fmla="*/ 152 h 213"/>
                <a:gd name="T16" fmla="*/ 153 w 214"/>
                <a:gd name="T17" fmla="*/ 178 h 213"/>
                <a:gd name="T18" fmla="*/ 163 w 214"/>
                <a:gd name="T19" fmla="*/ 202 h 213"/>
                <a:gd name="T20" fmla="*/ 136 w 214"/>
                <a:gd name="T21" fmla="*/ 213 h 213"/>
                <a:gd name="T22" fmla="*/ 126 w 214"/>
                <a:gd name="T23" fmla="*/ 189 h 213"/>
                <a:gd name="T24" fmla="*/ 89 w 214"/>
                <a:gd name="T25" fmla="*/ 190 h 213"/>
                <a:gd name="T26" fmla="*/ 79 w 214"/>
                <a:gd name="T27" fmla="*/ 213 h 213"/>
                <a:gd name="T28" fmla="*/ 52 w 214"/>
                <a:gd name="T29" fmla="*/ 202 h 213"/>
                <a:gd name="T30" fmla="*/ 62 w 214"/>
                <a:gd name="T31" fmla="*/ 178 h 213"/>
                <a:gd name="T32" fmla="*/ 35 w 214"/>
                <a:gd name="T33" fmla="*/ 152 h 213"/>
                <a:gd name="T34" fmla="*/ 12 w 214"/>
                <a:gd name="T35" fmla="*/ 162 h 213"/>
                <a:gd name="T36" fmla="*/ 0 w 214"/>
                <a:gd name="T37" fmla="*/ 135 h 213"/>
                <a:gd name="T38" fmla="*/ 24 w 214"/>
                <a:gd name="T39" fmla="*/ 125 h 213"/>
                <a:gd name="T40" fmla="*/ 24 w 214"/>
                <a:gd name="T41" fmla="*/ 88 h 213"/>
                <a:gd name="T42" fmla="*/ 0 w 214"/>
                <a:gd name="T43" fmla="*/ 78 h 213"/>
                <a:gd name="T44" fmla="*/ 12 w 214"/>
                <a:gd name="T45" fmla="*/ 51 h 213"/>
                <a:gd name="T46" fmla="*/ 35 w 214"/>
                <a:gd name="T47" fmla="*/ 61 h 213"/>
                <a:gd name="T48" fmla="*/ 62 w 214"/>
                <a:gd name="T49" fmla="*/ 35 h 213"/>
                <a:gd name="T50" fmla="*/ 52 w 214"/>
                <a:gd name="T51" fmla="*/ 11 h 213"/>
                <a:gd name="T52" fmla="*/ 79 w 214"/>
                <a:gd name="T53" fmla="*/ 0 h 213"/>
                <a:gd name="T54" fmla="*/ 89 w 214"/>
                <a:gd name="T55" fmla="*/ 23 h 213"/>
                <a:gd name="T56" fmla="*/ 126 w 214"/>
                <a:gd name="T57" fmla="*/ 23 h 213"/>
                <a:gd name="T58" fmla="*/ 136 w 214"/>
                <a:gd name="T59" fmla="*/ 0 h 213"/>
                <a:gd name="T60" fmla="*/ 163 w 214"/>
                <a:gd name="T61" fmla="*/ 11 h 213"/>
                <a:gd name="T62" fmla="*/ 153 w 214"/>
                <a:gd name="T63" fmla="*/ 35 h 213"/>
                <a:gd name="T64" fmla="*/ 179 w 214"/>
                <a:gd name="T65" fmla="*/ 61 h 213"/>
                <a:gd name="T66" fmla="*/ 61 w 214"/>
                <a:gd name="T67" fmla="*/ 87 h 213"/>
                <a:gd name="T68" fmla="*/ 88 w 214"/>
                <a:gd name="T69" fmla="*/ 153 h 213"/>
                <a:gd name="T70" fmla="*/ 154 w 214"/>
                <a:gd name="T71" fmla="*/ 126 h 213"/>
                <a:gd name="T72" fmla="*/ 127 w 214"/>
                <a:gd name="T73" fmla="*/ 60 h 213"/>
                <a:gd name="T74" fmla="*/ 61 w 214"/>
                <a:gd name="T75" fmla="*/ 87 h 213"/>
                <a:gd name="T76" fmla="*/ 121 w 214"/>
                <a:gd name="T77" fmla="*/ 120 h 213"/>
                <a:gd name="T78" fmla="*/ 94 w 214"/>
                <a:gd name="T79" fmla="*/ 120 h 213"/>
                <a:gd name="T80" fmla="*/ 94 w 214"/>
                <a:gd name="T81" fmla="*/ 93 h 213"/>
                <a:gd name="T82" fmla="*/ 121 w 214"/>
                <a:gd name="T83" fmla="*/ 93 h 213"/>
                <a:gd name="T84" fmla="*/ 121 w 214"/>
                <a:gd name="T85" fmla="*/ 12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4" h="213">
                  <a:moveTo>
                    <a:pt x="179" y="61"/>
                  </a:moveTo>
                  <a:cubicBezTo>
                    <a:pt x="203" y="51"/>
                    <a:pt x="203" y="51"/>
                    <a:pt x="203" y="51"/>
                  </a:cubicBezTo>
                  <a:cubicBezTo>
                    <a:pt x="214" y="78"/>
                    <a:pt x="214" y="78"/>
                    <a:pt x="214" y="78"/>
                  </a:cubicBezTo>
                  <a:cubicBezTo>
                    <a:pt x="190" y="88"/>
                    <a:pt x="190" y="88"/>
                    <a:pt x="190" y="88"/>
                  </a:cubicBezTo>
                  <a:cubicBezTo>
                    <a:pt x="193" y="100"/>
                    <a:pt x="193" y="113"/>
                    <a:pt x="190" y="125"/>
                  </a:cubicBezTo>
                  <a:cubicBezTo>
                    <a:pt x="214" y="135"/>
                    <a:pt x="214" y="135"/>
                    <a:pt x="214" y="135"/>
                  </a:cubicBezTo>
                  <a:cubicBezTo>
                    <a:pt x="203" y="162"/>
                    <a:pt x="203" y="162"/>
                    <a:pt x="203" y="162"/>
                  </a:cubicBezTo>
                  <a:cubicBezTo>
                    <a:pt x="179" y="152"/>
                    <a:pt x="179" y="152"/>
                    <a:pt x="179" y="152"/>
                  </a:cubicBezTo>
                  <a:cubicBezTo>
                    <a:pt x="172" y="163"/>
                    <a:pt x="163" y="172"/>
                    <a:pt x="153" y="178"/>
                  </a:cubicBezTo>
                  <a:cubicBezTo>
                    <a:pt x="163" y="202"/>
                    <a:pt x="163" y="202"/>
                    <a:pt x="163" y="202"/>
                  </a:cubicBezTo>
                  <a:cubicBezTo>
                    <a:pt x="136" y="213"/>
                    <a:pt x="136" y="213"/>
                    <a:pt x="136" y="213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114" y="192"/>
                    <a:pt x="101" y="192"/>
                    <a:pt x="89" y="190"/>
                  </a:cubicBezTo>
                  <a:cubicBezTo>
                    <a:pt x="79" y="213"/>
                    <a:pt x="79" y="213"/>
                    <a:pt x="79" y="213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62" y="178"/>
                    <a:pt x="62" y="178"/>
                    <a:pt x="62" y="178"/>
                  </a:cubicBezTo>
                  <a:cubicBezTo>
                    <a:pt x="51" y="172"/>
                    <a:pt x="42" y="162"/>
                    <a:pt x="35" y="15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4" y="125"/>
                    <a:pt x="24" y="125"/>
                    <a:pt x="24" y="125"/>
                  </a:cubicBezTo>
                  <a:cubicBezTo>
                    <a:pt x="21" y="113"/>
                    <a:pt x="21" y="100"/>
                    <a:pt x="24" y="8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50"/>
                    <a:pt x="51" y="41"/>
                    <a:pt x="62" y="35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101" y="21"/>
                    <a:pt x="113" y="21"/>
                    <a:pt x="126" y="23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3" y="11"/>
                    <a:pt x="163" y="11"/>
                    <a:pt x="163" y="11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64" y="41"/>
                    <a:pt x="173" y="51"/>
                    <a:pt x="179" y="61"/>
                  </a:cubicBezTo>
                  <a:close/>
                  <a:moveTo>
                    <a:pt x="61" y="87"/>
                  </a:moveTo>
                  <a:cubicBezTo>
                    <a:pt x="50" y="113"/>
                    <a:pt x="62" y="143"/>
                    <a:pt x="88" y="153"/>
                  </a:cubicBezTo>
                  <a:cubicBezTo>
                    <a:pt x="114" y="164"/>
                    <a:pt x="143" y="152"/>
                    <a:pt x="154" y="126"/>
                  </a:cubicBezTo>
                  <a:cubicBezTo>
                    <a:pt x="165" y="100"/>
                    <a:pt x="152" y="70"/>
                    <a:pt x="127" y="60"/>
                  </a:cubicBezTo>
                  <a:cubicBezTo>
                    <a:pt x="101" y="49"/>
                    <a:pt x="71" y="61"/>
                    <a:pt x="61" y="87"/>
                  </a:cubicBezTo>
                  <a:close/>
                  <a:moveTo>
                    <a:pt x="121" y="120"/>
                  </a:moveTo>
                  <a:cubicBezTo>
                    <a:pt x="113" y="128"/>
                    <a:pt x="101" y="128"/>
                    <a:pt x="94" y="120"/>
                  </a:cubicBezTo>
                  <a:cubicBezTo>
                    <a:pt x="86" y="113"/>
                    <a:pt x="86" y="100"/>
                    <a:pt x="94" y="93"/>
                  </a:cubicBezTo>
                  <a:cubicBezTo>
                    <a:pt x="101" y="85"/>
                    <a:pt x="113" y="85"/>
                    <a:pt x="121" y="93"/>
                  </a:cubicBezTo>
                  <a:cubicBezTo>
                    <a:pt x="128" y="100"/>
                    <a:pt x="128" y="113"/>
                    <a:pt x="121" y="120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1187912" y="1234760"/>
              <a:ext cx="92077" cy="46966"/>
            </a:xfrm>
            <a:custGeom>
              <a:avLst/>
              <a:gdLst>
                <a:gd name="T0" fmla="*/ 86 w 86"/>
                <a:gd name="T1" fmla="*/ 21 h 43"/>
                <a:gd name="T2" fmla="*/ 54 w 86"/>
                <a:gd name="T3" fmla="*/ 0 h 43"/>
                <a:gd name="T4" fmla="*/ 54 w 86"/>
                <a:gd name="T5" fmla="*/ 13 h 43"/>
                <a:gd name="T6" fmla="*/ 35 w 86"/>
                <a:gd name="T7" fmla="*/ 13 h 43"/>
                <a:gd name="T8" fmla="*/ 35 w 86"/>
                <a:gd name="T9" fmla="*/ 13 h 43"/>
                <a:gd name="T10" fmla="*/ 31 w 86"/>
                <a:gd name="T11" fmla="*/ 13 h 43"/>
                <a:gd name="T12" fmla="*/ 31 w 86"/>
                <a:gd name="T13" fmla="*/ 0 h 43"/>
                <a:gd name="T14" fmla="*/ 0 w 86"/>
                <a:gd name="T15" fmla="*/ 21 h 43"/>
                <a:gd name="T16" fmla="*/ 31 w 86"/>
                <a:gd name="T17" fmla="*/ 43 h 43"/>
                <a:gd name="T18" fmla="*/ 31 w 86"/>
                <a:gd name="T19" fmla="*/ 30 h 43"/>
                <a:gd name="T20" fmla="*/ 54 w 86"/>
                <a:gd name="T21" fmla="*/ 30 h 43"/>
                <a:gd name="T22" fmla="*/ 54 w 86"/>
                <a:gd name="T23" fmla="*/ 43 h 43"/>
                <a:gd name="T24" fmla="*/ 86 w 86"/>
                <a:gd name="T25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43">
                  <a:moveTo>
                    <a:pt x="86" y="21"/>
                  </a:moveTo>
                  <a:lnTo>
                    <a:pt x="54" y="0"/>
                  </a:lnTo>
                  <a:lnTo>
                    <a:pt x="54" y="13"/>
                  </a:lnTo>
                  <a:lnTo>
                    <a:pt x="35" y="13"/>
                  </a:lnTo>
                  <a:lnTo>
                    <a:pt x="35" y="13"/>
                  </a:lnTo>
                  <a:lnTo>
                    <a:pt x="31" y="13"/>
                  </a:lnTo>
                  <a:lnTo>
                    <a:pt x="31" y="0"/>
                  </a:lnTo>
                  <a:lnTo>
                    <a:pt x="0" y="21"/>
                  </a:lnTo>
                  <a:lnTo>
                    <a:pt x="31" y="43"/>
                  </a:lnTo>
                  <a:lnTo>
                    <a:pt x="31" y="30"/>
                  </a:lnTo>
                  <a:lnTo>
                    <a:pt x="54" y="30"/>
                  </a:lnTo>
                  <a:lnTo>
                    <a:pt x="54" y="43"/>
                  </a:lnTo>
                  <a:lnTo>
                    <a:pt x="86" y="21"/>
                  </a:lnTo>
                  <a:close/>
                </a:path>
              </a:pathLst>
            </a:custGeom>
            <a:solidFill>
              <a:srgbClr val="4D94BF"/>
            </a:solidFill>
            <a:ln w="0">
              <a:solidFill>
                <a:srgbClr val="4D94BF"/>
              </a:solidFill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endParaRPr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2551830" y="2525844"/>
            <a:ext cx="16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>
                <a:solidFill>
                  <a:schemeClr val="bg1"/>
                </a:solidFill>
              </a:rPr>
              <a:t>Zone Commune</a:t>
            </a:r>
            <a:endParaRPr lang="fr-CA" b="1" dirty="0">
              <a:solidFill>
                <a:schemeClr val="bg1"/>
              </a:solidFill>
            </a:endParaRPr>
          </a:p>
        </p:txBody>
      </p:sp>
      <p:grpSp>
        <p:nvGrpSpPr>
          <p:cNvPr id="25" name="Groupe 24"/>
          <p:cNvGrpSpPr/>
          <p:nvPr/>
        </p:nvGrpSpPr>
        <p:grpSpPr>
          <a:xfrm>
            <a:off x="4379034" y="2628019"/>
            <a:ext cx="938327" cy="825398"/>
            <a:chOff x="825360" y="1026272"/>
            <a:chExt cx="938327" cy="82539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825360" y="1026272"/>
              <a:ext cx="938327" cy="825398"/>
            </a:xfrm>
            <a:prstGeom prst="rect">
              <a:avLst/>
            </a:prstGeom>
            <a:solidFill>
              <a:srgbClr val="6697C3">
                <a:lumMod val="20000"/>
                <a:lumOff val="80000"/>
              </a:srgbClr>
            </a:solidFill>
            <a:ln w="12700" cap="flat" cmpd="sng" algn="ctr">
              <a:solidFill>
                <a:srgbClr val="4D4D4D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" panose="020B0604020202020204" pitchFamily="34" charset="0"/>
                </a:rPr>
                <a:t>Passerelle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" panose="020B0604020202020204" pitchFamily="34" charset="0"/>
                </a:rPr>
                <a:t> API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" panose="020B0604020202020204" pitchFamily="34" charset="0"/>
              </a:endParaRPr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1054768" y="1084507"/>
              <a:ext cx="351559" cy="347472"/>
            </a:xfrm>
            <a:custGeom>
              <a:avLst/>
              <a:gdLst>
                <a:gd name="T0" fmla="*/ 313 w 336"/>
                <a:gd name="T1" fmla="*/ 239 h 330"/>
                <a:gd name="T2" fmla="*/ 313 w 336"/>
                <a:gd name="T3" fmla="*/ 91 h 330"/>
                <a:gd name="T4" fmla="*/ 328 w 336"/>
                <a:gd name="T5" fmla="*/ 54 h 330"/>
                <a:gd name="T6" fmla="*/ 277 w 336"/>
                <a:gd name="T7" fmla="*/ 3 h 330"/>
                <a:gd name="T8" fmla="*/ 241 w 336"/>
                <a:gd name="T9" fmla="*/ 18 h 330"/>
                <a:gd name="T10" fmla="*/ 165 w 336"/>
                <a:gd name="T11" fmla="*/ 0 h 330"/>
                <a:gd name="T12" fmla="*/ 90 w 336"/>
                <a:gd name="T13" fmla="*/ 18 h 330"/>
                <a:gd name="T14" fmla="*/ 53 w 336"/>
                <a:gd name="T15" fmla="*/ 3 h 330"/>
                <a:gd name="T16" fmla="*/ 3 w 336"/>
                <a:gd name="T17" fmla="*/ 54 h 330"/>
                <a:gd name="T18" fmla="*/ 17 w 336"/>
                <a:gd name="T19" fmla="*/ 91 h 330"/>
                <a:gd name="T20" fmla="*/ 0 w 336"/>
                <a:gd name="T21" fmla="*/ 165 h 330"/>
                <a:gd name="T22" fmla="*/ 17 w 336"/>
                <a:gd name="T23" fmla="*/ 239 h 330"/>
                <a:gd name="T24" fmla="*/ 3 w 336"/>
                <a:gd name="T25" fmla="*/ 276 h 330"/>
                <a:gd name="T26" fmla="*/ 53 w 336"/>
                <a:gd name="T27" fmla="*/ 327 h 330"/>
                <a:gd name="T28" fmla="*/ 90 w 336"/>
                <a:gd name="T29" fmla="*/ 312 h 330"/>
                <a:gd name="T30" fmla="*/ 165 w 336"/>
                <a:gd name="T31" fmla="*/ 330 h 330"/>
                <a:gd name="T32" fmla="*/ 241 w 336"/>
                <a:gd name="T33" fmla="*/ 312 h 330"/>
                <a:gd name="T34" fmla="*/ 277 w 336"/>
                <a:gd name="T35" fmla="*/ 327 h 330"/>
                <a:gd name="T36" fmla="*/ 328 w 336"/>
                <a:gd name="T37" fmla="*/ 276 h 330"/>
                <a:gd name="T38" fmla="*/ 313 w 336"/>
                <a:gd name="T39" fmla="*/ 239 h 330"/>
                <a:gd name="T40" fmla="*/ 277 w 336"/>
                <a:gd name="T41" fmla="*/ 22 h 330"/>
                <a:gd name="T42" fmla="*/ 309 w 336"/>
                <a:gd name="T43" fmla="*/ 54 h 330"/>
                <a:gd name="T44" fmla="*/ 277 w 336"/>
                <a:gd name="T45" fmla="*/ 86 h 330"/>
                <a:gd name="T46" fmla="*/ 245 w 336"/>
                <a:gd name="T47" fmla="*/ 54 h 330"/>
                <a:gd name="T48" fmla="*/ 277 w 336"/>
                <a:gd name="T49" fmla="*/ 22 h 330"/>
                <a:gd name="T50" fmla="*/ 53 w 336"/>
                <a:gd name="T51" fmla="*/ 22 h 330"/>
                <a:gd name="T52" fmla="*/ 85 w 336"/>
                <a:gd name="T53" fmla="*/ 54 h 330"/>
                <a:gd name="T54" fmla="*/ 53 w 336"/>
                <a:gd name="T55" fmla="*/ 86 h 330"/>
                <a:gd name="T56" fmla="*/ 22 w 336"/>
                <a:gd name="T57" fmla="*/ 54 h 330"/>
                <a:gd name="T58" fmla="*/ 53 w 336"/>
                <a:gd name="T59" fmla="*/ 22 h 330"/>
                <a:gd name="T60" fmla="*/ 53 w 336"/>
                <a:gd name="T61" fmla="*/ 308 h 330"/>
                <a:gd name="T62" fmla="*/ 22 w 336"/>
                <a:gd name="T63" fmla="*/ 276 h 330"/>
                <a:gd name="T64" fmla="*/ 53 w 336"/>
                <a:gd name="T65" fmla="*/ 244 h 330"/>
                <a:gd name="T66" fmla="*/ 85 w 336"/>
                <a:gd name="T67" fmla="*/ 276 h 330"/>
                <a:gd name="T68" fmla="*/ 53 w 336"/>
                <a:gd name="T69" fmla="*/ 308 h 330"/>
                <a:gd name="T70" fmla="*/ 165 w 336"/>
                <a:gd name="T71" fmla="*/ 315 h 330"/>
                <a:gd name="T72" fmla="*/ 98 w 336"/>
                <a:gd name="T73" fmla="*/ 299 h 330"/>
                <a:gd name="T74" fmla="*/ 104 w 336"/>
                <a:gd name="T75" fmla="*/ 276 h 330"/>
                <a:gd name="T76" fmla="*/ 53 w 336"/>
                <a:gd name="T77" fmla="*/ 224 h 330"/>
                <a:gd name="T78" fmla="*/ 31 w 336"/>
                <a:gd name="T79" fmla="*/ 230 h 330"/>
                <a:gd name="T80" fmla="*/ 15 w 336"/>
                <a:gd name="T81" fmla="*/ 165 h 330"/>
                <a:gd name="T82" fmla="*/ 31 w 336"/>
                <a:gd name="T83" fmla="*/ 99 h 330"/>
                <a:gd name="T84" fmla="*/ 53 w 336"/>
                <a:gd name="T85" fmla="*/ 105 h 330"/>
                <a:gd name="T86" fmla="*/ 104 w 336"/>
                <a:gd name="T87" fmla="*/ 54 h 330"/>
                <a:gd name="T88" fmla="*/ 98 w 336"/>
                <a:gd name="T89" fmla="*/ 31 h 330"/>
                <a:gd name="T90" fmla="*/ 165 w 336"/>
                <a:gd name="T91" fmla="*/ 15 h 330"/>
                <a:gd name="T92" fmla="*/ 231 w 336"/>
                <a:gd name="T93" fmla="*/ 31 h 330"/>
                <a:gd name="T94" fmla="*/ 225 w 336"/>
                <a:gd name="T95" fmla="*/ 54 h 330"/>
                <a:gd name="T96" fmla="*/ 277 w 336"/>
                <a:gd name="T97" fmla="*/ 105 h 330"/>
                <a:gd name="T98" fmla="*/ 300 w 336"/>
                <a:gd name="T99" fmla="*/ 99 h 330"/>
                <a:gd name="T100" fmla="*/ 300 w 336"/>
                <a:gd name="T101" fmla="*/ 230 h 330"/>
                <a:gd name="T102" fmla="*/ 277 w 336"/>
                <a:gd name="T103" fmla="*/ 224 h 330"/>
                <a:gd name="T104" fmla="*/ 225 w 336"/>
                <a:gd name="T105" fmla="*/ 276 h 330"/>
                <a:gd name="T106" fmla="*/ 231 w 336"/>
                <a:gd name="T107" fmla="*/ 299 h 330"/>
                <a:gd name="T108" fmla="*/ 165 w 336"/>
                <a:gd name="T109" fmla="*/ 315 h 330"/>
                <a:gd name="T110" fmla="*/ 277 w 336"/>
                <a:gd name="T111" fmla="*/ 308 h 330"/>
                <a:gd name="T112" fmla="*/ 245 w 336"/>
                <a:gd name="T113" fmla="*/ 276 h 330"/>
                <a:gd name="T114" fmla="*/ 277 w 336"/>
                <a:gd name="T115" fmla="*/ 244 h 330"/>
                <a:gd name="T116" fmla="*/ 309 w 336"/>
                <a:gd name="T117" fmla="*/ 276 h 330"/>
                <a:gd name="T118" fmla="*/ 277 w 336"/>
                <a:gd name="T119" fmla="*/ 30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6" h="330">
                  <a:moveTo>
                    <a:pt x="313" y="239"/>
                  </a:moveTo>
                  <a:cubicBezTo>
                    <a:pt x="336" y="192"/>
                    <a:pt x="336" y="137"/>
                    <a:pt x="313" y="91"/>
                  </a:cubicBezTo>
                  <a:cubicBezTo>
                    <a:pt x="322" y="81"/>
                    <a:pt x="328" y="68"/>
                    <a:pt x="328" y="54"/>
                  </a:cubicBezTo>
                  <a:cubicBezTo>
                    <a:pt x="328" y="26"/>
                    <a:pt x="305" y="3"/>
                    <a:pt x="277" y="3"/>
                  </a:cubicBezTo>
                  <a:cubicBezTo>
                    <a:pt x="263" y="3"/>
                    <a:pt x="250" y="8"/>
                    <a:pt x="241" y="18"/>
                  </a:cubicBezTo>
                  <a:cubicBezTo>
                    <a:pt x="218" y="6"/>
                    <a:pt x="191" y="0"/>
                    <a:pt x="165" y="0"/>
                  </a:cubicBezTo>
                  <a:cubicBezTo>
                    <a:pt x="138" y="0"/>
                    <a:pt x="113" y="6"/>
                    <a:pt x="90" y="18"/>
                  </a:cubicBezTo>
                  <a:cubicBezTo>
                    <a:pt x="80" y="8"/>
                    <a:pt x="67" y="3"/>
                    <a:pt x="53" y="3"/>
                  </a:cubicBezTo>
                  <a:cubicBezTo>
                    <a:pt x="25" y="3"/>
                    <a:pt x="3" y="26"/>
                    <a:pt x="3" y="54"/>
                  </a:cubicBezTo>
                  <a:cubicBezTo>
                    <a:pt x="3" y="68"/>
                    <a:pt x="8" y="81"/>
                    <a:pt x="17" y="91"/>
                  </a:cubicBezTo>
                  <a:cubicBezTo>
                    <a:pt x="6" y="113"/>
                    <a:pt x="0" y="138"/>
                    <a:pt x="0" y="165"/>
                  </a:cubicBezTo>
                  <a:cubicBezTo>
                    <a:pt x="0" y="191"/>
                    <a:pt x="6" y="217"/>
                    <a:pt x="17" y="239"/>
                  </a:cubicBezTo>
                  <a:cubicBezTo>
                    <a:pt x="8" y="249"/>
                    <a:pt x="3" y="261"/>
                    <a:pt x="3" y="276"/>
                  </a:cubicBezTo>
                  <a:cubicBezTo>
                    <a:pt x="3" y="304"/>
                    <a:pt x="25" y="327"/>
                    <a:pt x="53" y="327"/>
                  </a:cubicBezTo>
                  <a:cubicBezTo>
                    <a:pt x="67" y="327"/>
                    <a:pt x="80" y="321"/>
                    <a:pt x="90" y="312"/>
                  </a:cubicBezTo>
                  <a:cubicBezTo>
                    <a:pt x="112" y="324"/>
                    <a:pt x="138" y="330"/>
                    <a:pt x="165" y="330"/>
                  </a:cubicBezTo>
                  <a:cubicBezTo>
                    <a:pt x="191" y="330"/>
                    <a:pt x="218" y="324"/>
                    <a:pt x="241" y="312"/>
                  </a:cubicBezTo>
                  <a:cubicBezTo>
                    <a:pt x="250" y="321"/>
                    <a:pt x="263" y="327"/>
                    <a:pt x="277" y="327"/>
                  </a:cubicBezTo>
                  <a:cubicBezTo>
                    <a:pt x="305" y="327"/>
                    <a:pt x="328" y="304"/>
                    <a:pt x="328" y="276"/>
                  </a:cubicBezTo>
                  <a:cubicBezTo>
                    <a:pt x="328" y="261"/>
                    <a:pt x="322" y="249"/>
                    <a:pt x="313" y="239"/>
                  </a:cubicBezTo>
                  <a:close/>
                  <a:moveTo>
                    <a:pt x="277" y="22"/>
                  </a:moveTo>
                  <a:cubicBezTo>
                    <a:pt x="294" y="22"/>
                    <a:pt x="309" y="36"/>
                    <a:pt x="309" y="54"/>
                  </a:cubicBezTo>
                  <a:cubicBezTo>
                    <a:pt x="309" y="71"/>
                    <a:pt x="294" y="86"/>
                    <a:pt x="277" y="86"/>
                  </a:cubicBezTo>
                  <a:cubicBezTo>
                    <a:pt x="259" y="86"/>
                    <a:pt x="245" y="71"/>
                    <a:pt x="245" y="54"/>
                  </a:cubicBezTo>
                  <a:cubicBezTo>
                    <a:pt x="245" y="36"/>
                    <a:pt x="259" y="22"/>
                    <a:pt x="277" y="22"/>
                  </a:cubicBezTo>
                  <a:close/>
                  <a:moveTo>
                    <a:pt x="53" y="22"/>
                  </a:moveTo>
                  <a:cubicBezTo>
                    <a:pt x="70" y="22"/>
                    <a:pt x="85" y="36"/>
                    <a:pt x="85" y="54"/>
                  </a:cubicBezTo>
                  <a:cubicBezTo>
                    <a:pt x="85" y="71"/>
                    <a:pt x="70" y="86"/>
                    <a:pt x="53" y="86"/>
                  </a:cubicBezTo>
                  <a:cubicBezTo>
                    <a:pt x="36" y="86"/>
                    <a:pt x="22" y="71"/>
                    <a:pt x="22" y="54"/>
                  </a:cubicBezTo>
                  <a:cubicBezTo>
                    <a:pt x="22" y="36"/>
                    <a:pt x="36" y="22"/>
                    <a:pt x="53" y="22"/>
                  </a:cubicBezTo>
                  <a:close/>
                  <a:moveTo>
                    <a:pt x="53" y="308"/>
                  </a:moveTo>
                  <a:cubicBezTo>
                    <a:pt x="36" y="308"/>
                    <a:pt x="22" y="293"/>
                    <a:pt x="22" y="276"/>
                  </a:cubicBezTo>
                  <a:cubicBezTo>
                    <a:pt x="22" y="258"/>
                    <a:pt x="36" y="244"/>
                    <a:pt x="53" y="244"/>
                  </a:cubicBezTo>
                  <a:cubicBezTo>
                    <a:pt x="70" y="244"/>
                    <a:pt x="85" y="258"/>
                    <a:pt x="85" y="276"/>
                  </a:cubicBezTo>
                  <a:cubicBezTo>
                    <a:pt x="85" y="293"/>
                    <a:pt x="70" y="308"/>
                    <a:pt x="53" y="308"/>
                  </a:cubicBezTo>
                  <a:close/>
                  <a:moveTo>
                    <a:pt x="165" y="315"/>
                  </a:moveTo>
                  <a:cubicBezTo>
                    <a:pt x="142" y="315"/>
                    <a:pt x="119" y="310"/>
                    <a:pt x="98" y="299"/>
                  </a:cubicBezTo>
                  <a:cubicBezTo>
                    <a:pt x="102" y="292"/>
                    <a:pt x="104" y="284"/>
                    <a:pt x="104" y="276"/>
                  </a:cubicBezTo>
                  <a:cubicBezTo>
                    <a:pt x="104" y="248"/>
                    <a:pt x="81" y="224"/>
                    <a:pt x="53" y="224"/>
                  </a:cubicBezTo>
                  <a:cubicBezTo>
                    <a:pt x="45" y="224"/>
                    <a:pt x="37" y="226"/>
                    <a:pt x="31" y="230"/>
                  </a:cubicBezTo>
                  <a:cubicBezTo>
                    <a:pt x="20" y="210"/>
                    <a:pt x="15" y="188"/>
                    <a:pt x="15" y="165"/>
                  </a:cubicBezTo>
                  <a:cubicBezTo>
                    <a:pt x="15" y="142"/>
                    <a:pt x="21" y="120"/>
                    <a:pt x="31" y="99"/>
                  </a:cubicBezTo>
                  <a:cubicBezTo>
                    <a:pt x="37" y="103"/>
                    <a:pt x="45" y="105"/>
                    <a:pt x="53" y="105"/>
                  </a:cubicBezTo>
                  <a:cubicBezTo>
                    <a:pt x="81" y="105"/>
                    <a:pt x="104" y="82"/>
                    <a:pt x="104" y="54"/>
                  </a:cubicBezTo>
                  <a:cubicBezTo>
                    <a:pt x="104" y="45"/>
                    <a:pt x="102" y="37"/>
                    <a:pt x="98" y="31"/>
                  </a:cubicBezTo>
                  <a:cubicBezTo>
                    <a:pt x="119" y="21"/>
                    <a:pt x="142" y="15"/>
                    <a:pt x="165" y="15"/>
                  </a:cubicBezTo>
                  <a:cubicBezTo>
                    <a:pt x="189" y="15"/>
                    <a:pt x="211" y="21"/>
                    <a:pt x="231" y="31"/>
                  </a:cubicBezTo>
                  <a:cubicBezTo>
                    <a:pt x="228" y="37"/>
                    <a:pt x="225" y="45"/>
                    <a:pt x="225" y="54"/>
                  </a:cubicBezTo>
                  <a:cubicBezTo>
                    <a:pt x="225" y="82"/>
                    <a:pt x="249" y="105"/>
                    <a:pt x="277" y="105"/>
                  </a:cubicBezTo>
                  <a:cubicBezTo>
                    <a:pt x="285" y="105"/>
                    <a:pt x="293" y="103"/>
                    <a:pt x="300" y="99"/>
                  </a:cubicBezTo>
                  <a:cubicBezTo>
                    <a:pt x="319" y="141"/>
                    <a:pt x="319" y="190"/>
                    <a:pt x="300" y="230"/>
                  </a:cubicBezTo>
                  <a:cubicBezTo>
                    <a:pt x="293" y="226"/>
                    <a:pt x="285" y="224"/>
                    <a:pt x="277" y="224"/>
                  </a:cubicBezTo>
                  <a:cubicBezTo>
                    <a:pt x="249" y="224"/>
                    <a:pt x="225" y="248"/>
                    <a:pt x="225" y="276"/>
                  </a:cubicBezTo>
                  <a:cubicBezTo>
                    <a:pt x="225" y="284"/>
                    <a:pt x="228" y="292"/>
                    <a:pt x="231" y="299"/>
                  </a:cubicBezTo>
                  <a:cubicBezTo>
                    <a:pt x="211" y="310"/>
                    <a:pt x="189" y="315"/>
                    <a:pt x="165" y="315"/>
                  </a:cubicBezTo>
                  <a:close/>
                  <a:moveTo>
                    <a:pt x="277" y="308"/>
                  </a:moveTo>
                  <a:cubicBezTo>
                    <a:pt x="259" y="308"/>
                    <a:pt x="245" y="293"/>
                    <a:pt x="245" y="276"/>
                  </a:cubicBezTo>
                  <a:cubicBezTo>
                    <a:pt x="245" y="258"/>
                    <a:pt x="259" y="244"/>
                    <a:pt x="277" y="244"/>
                  </a:cubicBezTo>
                  <a:cubicBezTo>
                    <a:pt x="294" y="244"/>
                    <a:pt x="309" y="258"/>
                    <a:pt x="309" y="276"/>
                  </a:cubicBezTo>
                  <a:cubicBezTo>
                    <a:pt x="309" y="293"/>
                    <a:pt x="294" y="308"/>
                    <a:pt x="277" y="308"/>
                  </a:cubicBezTo>
                  <a:close/>
                </a:path>
              </a:pathLst>
            </a:custGeom>
            <a:solidFill>
              <a:srgbClr val="00529B"/>
            </a:solidFill>
            <a:ln>
              <a:solidFill>
                <a:srgbClr val="00529B"/>
              </a:solidFill>
            </a:ln>
            <a:ex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 rot="20223265">
              <a:off x="1094311" y="1203581"/>
              <a:ext cx="107170" cy="109330"/>
            </a:xfrm>
            <a:custGeom>
              <a:avLst/>
              <a:gdLst>
                <a:gd name="T0" fmla="*/ 179 w 214"/>
                <a:gd name="T1" fmla="*/ 61 h 213"/>
                <a:gd name="T2" fmla="*/ 203 w 214"/>
                <a:gd name="T3" fmla="*/ 51 h 213"/>
                <a:gd name="T4" fmla="*/ 214 w 214"/>
                <a:gd name="T5" fmla="*/ 78 h 213"/>
                <a:gd name="T6" fmla="*/ 190 w 214"/>
                <a:gd name="T7" fmla="*/ 88 h 213"/>
                <a:gd name="T8" fmla="*/ 190 w 214"/>
                <a:gd name="T9" fmla="*/ 125 h 213"/>
                <a:gd name="T10" fmla="*/ 214 w 214"/>
                <a:gd name="T11" fmla="*/ 135 h 213"/>
                <a:gd name="T12" fmla="*/ 203 w 214"/>
                <a:gd name="T13" fmla="*/ 162 h 213"/>
                <a:gd name="T14" fmla="*/ 179 w 214"/>
                <a:gd name="T15" fmla="*/ 152 h 213"/>
                <a:gd name="T16" fmla="*/ 153 w 214"/>
                <a:gd name="T17" fmla="*/ 178 h 213"/>
                <a:gd name="T18" fmla="*/ 163 w 214"/>
                <a:gd name="T19" fmla="*/ 202 h 213"/>
                <a:gd name="T20" fmla="*/ 136 w 214"/>
                <a:gd name="T21" fmla="*/ 213 h 213"/>
                <a:gd name="T22" fmla="*/ 126 w 214"/>
                <a:gd name="T23" fmla="*/ 189 h 213"/>
                <a:gd name="T24" fmla="*/ 89 w 214"/>
                <a:gd name="T25" fmla="*/ 190 h 213"/>
                <a:gd name="T26" fmla="*/ 79 w 214"/>
                <a:gd name="T27" fmla="*/ 213 h 213"/>
                <a:gd name="T28" fmla="*/ 52 w 214"/>
                <a:gd name="T29" fmla="*/ 202 h 213"/>
                <a:gd name="T30" fmla="*/ 62 w 214"/>
                <a:gd name="T31" fmla="*/ 178 h 213"/>
                <a:gd name="T32" fmla="*/ 35 w 214"/>
                <a:gd name="T33" fmla="*/ 152 h 213"/>
                <a:gd name="T34" fmla="*/ 12 w 214"/>
                <a:gd name="T35" fmla="*/ 162 h 213"/>
                <a:gd name="T36" fmla="*/ 0 w 214"/>
                <a:gd name="T37" fmla="*/ 135 h 213"/>
                <a:gd name="T38" fmla="*/ 24 w 214"/>
                <a:gd name="T39" fmla="*/ 125 h 213"/>
                <a:gd name="T40" fmla="*/ 24 w 214"/>
                <a:gd name="T41" fmla="*/ 88 h 213"/>
                <a:gd name="T42" fmla="*/ 0 w 214"/>
                <a:gd name="T43" fmla="*/ 78 h 213"/>
                <a:gd name="T44" fmla="*/ 12 w 214"/>
                <a:gd name="T45" fmla="*/ 51 h 213"/>
                <a:gd name="T46" fmla="*/ 35 w 214"/>
                <a:gd name="T47" fmla="*/ 61 h 213"/>
                <a:gd name="T48" fmla="*/ 62 w 214"/>
                <a:gd name="T49" fmla="*/ 35 h 213"/>
                <a:gd name="T50" fmla="*/ 52 w 214"/>
                <a:gd name="T51" fmla="*/ 11 h 213"/>
                <a:gd name="T52" fmla="*/ 79 w 214"/>
                <a:gd name="T53" fmla="*/ 0 h 213"/>
                <a:gd name="T54" fmla="*/ 89 w 214"/>
                <a:gd name="T55" fmla="*/ 23 h 213"/>
                <a:gd name="T56" fmla="*/ 126 w 214"/>
                <a:gd name="T57" fmla="*/ 23 h 213"/>
                <a:gd name="T58" fmla="*/ 136 w 214"/>
                <a:gd name="T59" fmla="*/ 0 h 213"/>
                <a:gd name="T60" fmla="*/ 163 w 214"/>
                <a:gd name="T61" fmla="*/ 11 h 213"/>
                <a:gd name="T62" fmla="*/ 153 w 214"/>
                <a:gd name="T63" fmla="*/ 35 h 213"/>
                <a:gd name="T64" fmla="*/ 179 w 214"/>
                <a:gd name="T65" fmla="*/ 61 h 213"/>
                <a:gd name="T66" fmla="*/ 61 w 214"/>
                <a:gd name="T67" fmla="*/ 87 h 213"/>
                <a:gd name="T68" fmla="*/ 88 w 214"/>
                <a:gd name="T69" fmla="*/ 153 h 213"/>
                <a:gd name="T70" fmla="*/ 154 w 214"/>
                <a:gd name="T71" fmla="*/ 126 h 213"/>
                <a:gd name="T72" fmla="*/ 127 w 214"/>
                <a:gd name="T73" fmla="*/ 60 h 213"/>
                <a:gd name="T74" fmla="*/ 61 w 214"/>
                <a:gd name="T75" fmla="*/ 87 h 213"/>
                <a:gd name="T76" fmla="*/ 121 w 214"/>
                <a:gd name="T77" fmla="*/ 120 h 213"/>
                <a:gd name="T78" fmla="*/ 94 w 214"/>
                <a:gd name="T79" fmla="*/ 120 h 213"/>
                <a:gd name="T80" fmla="*/ 94 w 214"/>
                <a:gd name="T81" fmla="*/ 93 h 213"/>
                <a:gd name="T82" fmla="*/ 121 w 214"/>
                <a:gd name="T83" fmla="*/ 93 h 213"/>
                <a:gd name="T84" fmla="*/ 121 w 214"/>
                <a:gd name="T85" fmla="*/ 12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4" h="213">
                  <a:moveTo>
                    <a:pt x="179" y="61"/>
                  </a:moveTo>
                  <a:cubicBezTo>
                    <a:pt x="203" y="51"/>
                    <a:pt x="203" y="51"/>
                    <a:pt x="203" y="51"/>
                  </a:cubicBezTo>
                  <a:cubicBezTo>
                    <a:pt x="214" y="78"/>
                    <a:pt x="214" y="78"/>
                    <a:pt x="214" y="78"/>
                  </a:cubicBezTo>
                  <a:cubicBezTo>
                    <a:pt x="190" y="88"/>
                    <a:pt x="190" y="88"/>
                    <a:pt x="190" y="88"/>
                  </a:cubicBezTo>
                  <a:cubicBezTo>
                    <a:pt x="193" y="100"/>
                    <a:pt x="193" y="113"/>
                    <a:pt x="190" y="125"/>
                  </a:cubicBezTo>
                  <a:cubicBezTo>
                    <a:pt x="214" y="135"/>
                    <a:pt x="214" y="135"/>
                    <a:pt x="214" y="135"/>
                  </a:cubicBezTo>
                  <a:cubicBezTo>
                    <a:pt x="203" y="162"/>
                    <a:pt x="203" y="162"/>
                    <a:pt x="203" y="162"/>
                  </a:cubicBezTo>
                  <a:cubicBezTo>
                    <a:pt x="179" y="152"/>
                    <a:pt x="179" y="152"/>
                    <a:pt x="179" y="152"/>
                  </a:cubicBezTo>
                  <a:cubicBezTo>
                    <a:pt x="172" y="163"/>
                    <a:pt x="163" y="172"/>
                    <a:pt x="153" y="178"/>
                  </a:cubicBezTo>
                  <a:cubicBezTo>
                    <a:pt x="163" y="202"/>
                    <a:pt x="163" y="202"/>
                    <a:pt x="163" y="202"/>
                  </a:cubicBezTo>
                  <a:cubicBezTo>
                    <a:pt x="136" y="213"/>
                    <a:pt x="136" y="213"/>
                    <a:pt x="136" y="213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114" y="192"/>
                    <a:pt x="101" y="192"/>
                    <a:pt x="89" y="190"/>
                  </a:cubicBezTo>
                  <a:cubicBezTo>
                    <a:pt x="79" y="213"/>
                    <a:pt x="79" y="213"/>
                    <a:pt x="79" y="213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62" y="178"/>
                    <a:pt x="62" y="178"/>
                    <a:pt x="62" y="178"/>
                  </a:cubicBezTo>
                  <a:cubicBezTo>
                    <a:pt x="51" y="172"/>
                    <a:pt x="42" y="162"/>
                    <a:pt x="35" y="15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4" y="125"/>
                    <a:pt x="24" y="125"/>
                    <a:pt x="24" y="125"/>
                  </a:cubicBezTo>
                  <a:cubicBezTo>
                    <a:pt x="21" y="113"/>
                    <a:pt x="21" y="100"/>
                    <a:pt x="24" y="8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50"/>
                    <a:pt x="51" y="41"/>
                    <a:pt x="62" y="35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101" y="21"/>
                    <a:pt x="113" y="21"/>
                    <a:pt x="126" y="23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3" y="11"/>
                    <a:pt x="163" y="11"/>
                    <a:pt x="163" y="11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64" y="41"/>
                    <a:pt x="173" y="51"/>
                    <a:pt x="179" y="61"/>
                  </a:cubicBezTo>
                  <a:close/>
                  <a:moveTo>
                    <a:pt x="61" y="87"/>
                  </a:moveTo>
                  <a:cubicBezTo>
                    <a:pt x="50" y="113"/>
                    <a:pt x="62" y="143"/>
                    <a:pt x="88" y="153"/>
                  </a:cubicBezTo>
                  <a:cubicBezTo>
                    <a:pt x="114" y="164"/>
                    <a:pt x="143" y="152"/>
                    <a:pt x="154" y="126"/>
                  </a:cubicBezTo>
                  <a:cubicBezTo>
                    <a:pt x="165" y="100"/>
                    <a:pt x="152" y="70"/>
                    <a:pt x="127" y="60"/>
                  </a:cubicBezTo>
                  <a:cubicBezTo>
                    <a:pt x="101" y="49"/>
                    <a:pt x="71" y="61"/>
                    <a:pt x="61" y="87"/>
                  </a:cubicBezTo>
                  <a:close/>
                  <a:moveTo>
                    <a:pt x="121" y="120"/>
                  </a:moveTo>
                  <a:cubicBezTo>
                    <a:pt x="113" y="128"/>
                    <a:pt x="101" y="128"/>
                    <a:pt x="94" y="120"/>
                  </a:cubicBezTo>
                  <a:cubicBezTo>
                    <a:pt x="86" y="113"/>
                    <a:pt x="86" y="100"/>
                    <a:pt x="94" y="93"/>
                  </a:cubicBezTo>
                  <a:cubicBezTo>
                    <a:pt x="101" y="85"/>
                    <a:pt x="113" y="85"/>
                    <a:pt x="121" y="93"/>
                  </a:cubicBezTo>
                  <a:cubicBezTo>
                    <a:pt x="128" y="100"/>
                    <a:pt x="128" y="113"/>
                    <a:pt x="121" y="120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29" name="Freeform 5"/>
            <p:cNvSpPr>
              <a:spLocks noEditPoints="1"/>
            </p:cNvSpPr>
            <p:nvPr/>
          </p:nvSpPr>
          <p:spPr bwMode="auto">
            <a:xfrm rot="20223265">
              <a:off x="1259620" y="1203579"/>
              <a:ext cx="107170" cy="109330"/>
            </a:xfrm>
            <a:custGeom>
              <a:avLst/>
              <a:gdLst>
                <a:gd name="T0" fmla="*/ 179 w 214"/>
                <a:gd name="T1" fmla="*/ 61 h 213"/>
                <a:gd name="T2" fmla="*/ 203 w 214"/>
                <a:gd name="T3" fmla="*/ 51 h 213"/>
                <a:gd name="T4" fmla="*/ 214 w 214"/>
                <a:gd name="T5" fmla="*/ 78 h 213"/>
                <a:gd name="T6" fmla="*/ 190 w 214"/>
                <a:gd name="T7" fmla="*/ 88 h 213"/>
                <a:gd name="T8" fmla="*/ 190 w 214"/>
                <a:gd name="T9" fmla="*/ 125 h 213"/>
                <a:gd name="T10" fmla="*/ 214 w 214"/>
                <a:gd name="T11" fmla="*/ 135 h 213"/>
                <a:gd name="T12" fmla="*/ 203 w 214"/>
                <a:gd name="T13" fmla="*/ 162 h 213"/>
                <a:gd name="T14" fmla="*/ 179 w 214"/>
                <a:gd name="T15" fmla="*/ 152 h 213"/>
                <a:gd name="T16" fmla="*/ 153 w 214"/>
                <a:gd name="T17" fmla="*/ 178 h 213"/>
                <a:gd name="T18" fmla="*/ 163 w 214"/>
                <a:gd name="T19" fmla="*/ 202 h 213"/>
                <a:gd name="T20" fmla="*/ 136 w 214"/>
                <a:gd name="T21" fmla="*/ 213 h 213"/>
                <a:gd name="T22" fmla="*/ 126 w 214"/>
                <a:gd name="T23" fmla="*/ 189 h 213"/>
                <a:gd name="T24" fmla="*/ 89 w 214"/>
                <a:gd name="T25" fmla="*/ 190 h 213"/>
                <a:gd name="T26" fmla="*/ 79 w 214"/>
                <a:gd name="T27" fmla="*/ 213 h 213"/>
                <a:gd name="T28" fmla="*/ 52 w 214"/>
                <a:gd name="T29" fmla="*/ 202 h 213"/>
                <a:gd name="T30" fmla="*/ 62 w 214"/>
                <a:gd name="T31" fmla="*/ 178 h 213"/>
                <a:gd name="T32" fmla="*/ 35 w 214"/>
                <a:gd name="T33" fmla="*/ 152 h 213"/>
                <a:gd name="T34" fmla="*/ 12 w 214"/>
                <a:gd name="T35" fmla="*/ 162 h 213"/>
                <a:gd name="T36" fmla="*/ 0 w 214"/>
                <a:gd name="T37" fmla="*/ 135 h 213"/>
                <a:gd name="T38" fmla="*/ 24 w 214"/>
                <a:gd name="T39" fmla="*/ 125 h 213"/>
                <a:gd name="T40" fmla="*/ 24 w 214"/>
                <a:gd name="T41" fmla="*/ 88 h 213"/>
                <a:gd name="T42" fmla="*/ 0 w 214"/>
                <a:gd name="T43" fmla="*/ 78 h 213"/>
                <a:gd name="T44" fmla="*/ 12 w 214"/>
                <a:gd name="T45" fmla="*/ 51 h 213"/>
                <a:gd name="T46" fmla="*/ 35 w 214"/>
                <a:gd name="T47" fmla="*/ 61 h 213"/>
                <a:gd name="T48" fmla="*/ 62 w 214"/>
                <a:gd name="T49" fmla="*/ 35 h 213"/>
                <a:gd name="T50" fmla="*/ 52 w 214"/>
                <a:gd name="T51" fmla="*/ 11 h 213"/>
                <a:gd name="T52" fmla="*/ 79 w 214"/>
                <a:gd name="T53" fmla="*/ 0 h 213"/>
                <a:gd name="T54" fmla="*/ 89 w 214"/>
                <a:gd name="T55" fmla="*/ 23 h 213"/>
                <a:gd name="T56" fmla="*/ 126 w 214"/>
                <a:gd name="T57" fmla="*/ 23 h 213"/>
                <a:gd name="T58" fmla="*/ 136 w 214"/>
                <a:gd name="T59" fmla="*/ 0 h 213"/>
                <a:gd name="T60" fmla="*/ 163 w 214"/>
                <a:gd name="T61" fmla="*/ 11 h 213"/>
                <a:gd name="T62" fmla="*/ 153 w 214"/>
                <a:gd name="T63" fmla="*/ 35 h 213"/>
                <a:gd name="T64" fmla="*/ 179 w 214"/>
                <a:gd name="T65" fmla="*/ 61 h 213"/>
                <a:gd name="T66" fmla="*/ 61 w 214"/>
                <a:gd name="T67" fmla="*/ 87 h 213"/>
                <a:gd name="T68" fmla="*/ 88 w 214"/>
                <a:gd name="T69" fmla="*/ 153 h 213"/>
                <a:gd name="T70" fmla="*/ 154 w 214"/>
                <a:gd name="T71" fmla="*/ 126 h 213"/>
                <a:gd name="T72" fmla="*/ 127 w 214"/>
                <a:gd name="T73" fmla="*/ 60 h 213"/>
                <a:gd name="T74" fmla="*/ 61 w 214"/>
                <a:gd name="T75" fmla="*/ 87 h 213"/>
                <a:gd name="T76" fmla="*/ 121 w 214"/>
                <a:gd name="T77" fmla="*/ 120 h 213"/>
                <a:gd name="T78" fmla="*/ 94 w 214"/>
                <a:gd name="T79" fmla="*/ 120 h 213"/>
                <a:gd name="T80" fmla="*/ 94 w 214"/>
                <a:gd name="T81" fmla="*/ 93 h 213"/>
                <a:gd name="T82" fmla="*/ 121 w 214"/>
                <a:gd name="T83" fmla="*/ 93 h 213"/>
                <a:gd name="T84" fmla="*/ 121 w 214"/>
                <a:gd name="T85" fmla="*/ 12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4" h="213">
                  <a:moveTo>
                    <a:pt x="179" y="61"/>
                  </a:moveTo>
                  <a:cubicBezTo>
                    <a:pt x="203" y="51"/>
                    <a:pt x="203" y="51"/>
                    <a:pt x="203" y="51"/>
                  </a:cubicBezTo>
                  <a:cubicBezTo>
                    <a:pt x="214" y="78"/>
                    <a:pt x="214" y="78"/>
                    <a:pt x="214" y="78"/>
                  </a:cubicBezTo>
                  <a:cubicBezTo>
                    <a:pt x="190" y="88"/>
                    <a:pt x="190" y="88"/>
                    <a:pt x="190" y="88"/>
                  </a:cubicBezTo>
                  <a:cubicBezTo>
                    <a:pt x="193" y="100"/>
                    <a:pt x="193" y="113"/>
                    <a:pt x="190" y="125"/>
                  </a:cubicBezTo>
                  <a:cubicBezTo>
                    <a:pt x="214" y="135"/>
                    <a:pt x="214" y="135"/>
                    <a:pt x="214" y="135"/>
                  </a:cubicBezTo>
                  <a:cubicBezTo>
                    <a:pt x="203" y="162"/>
                    <a:pt x="203" y="162"/>
                    <a:pt x="203" y="162"/>
                  </a:cubicBezTo>
                  <a:cubicBezTo>
                    <a:pt x="179" y="152"/>
                    <a:pt x="179" y="152"/>
                    <a:pt x="179" y="152"/>
                  </a:cubicBezTo>
                  <a:cubicBezTo>
                    <a:pt x="172" y="163"/>
                    <a:pt x="163" y="172"/>
                    <a:pt x="153" y="178"/>
                  </a:cubicBezTo>
                  <a:cubicBezTo>
                    <a:pt x="163" y="202"/>
                    <a:pt x="163" y="202"/>
                    <a:pt x="163" y="202"/>
                  </a:cubicBezTo>
                  <a:cubicBezTo>
                    <a:pt x="136" y="213"/>
                    <a:pt x="136" y="213"/>
                    <a:pt x="136" y="213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114" y="192"/>
                    <a:pt x="101" y="192"/>
                    <a:pt x="89" y="190"/>
                  </a:cubicBezTo>
                  <a:cubicBezTo>
                    <a:pt x="79" y="213"/>
                    <a:pt x="79" y="213"/>
                    <a:pt x="79" y="213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62" y="178"/>
                    <a:pt x="62" y="178"/>
                    <a:pt x="62" y="178"/>
                  </a:cubicBezTo>
                  <a:cubicBezTo>
                    <a:pt x="51" y="172"/>
                    <a:pt x="42" y="162"/>
                    <a:pt x="35" y="15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4" y="125"/>
                    <a:pt x="24" y="125"/>
                    <a:pt x="24" y="125"/>
                  </a:cubicBezTo>
                  <a:cubicBezTo>
                    <a:pt x="21" y="113"/>
                    <a:pt x="21" y="100"/>
                    <a:pt x="24" y="8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50"/>
                    <a:pt x="51" y="41"/>
                    <a:pt x="62" y="35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101" y="21"/>
                    <a:pt x="113" y="21"/>
                    <a:pt x="126" y="23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3" y="11"/>
                    <a:pt x="163" y="11"/>
                    <a:pt x="163" y="11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64" y="41"/>
                    <a:pt x="173" y="51"/>
                    <a:pt x="179" y="61"/>
                  </a:cubicBezTo>
                  <a:close/>
                  <a:moveTo>
                    <a:pt x="61" y="87"/>
                  </a:moveTo>
                  <a:cubicBezTo>
                    <a:pt x="50" y="113"/>
                    <a:pt x="62" y="143"/>
                    <a:pt x="88" y="153"/>
                  </a:cubicBezTo>
                  <a:cubicBezTo>
                    <a:pt x="114" y="164"/>
                    <a:pt x="143" y="152"/>
                    <a:pt x="154" y="126"/>
                  </a:cubicBezTo>
                  <a:cubicBezTo>
                    <a:pt x="165" y="100"/>
                    <a:pt x="152" y="70"/>
                    <a:pt x="127" y="60"/>
                  </a:cubicBezTo>
                  <a:cubicBezTo>
                    <a:pt x="101" y="49"/>
                    <a:pt x="71" y="61"/>
                    <a:pt x="61" y="87"/>
                  </a:cubicBezTo>
                  <a:close/>
                  <a:moveTo>
                    <a:pt x="121" y="120"/>
                  </a:moveTo>
                  <a:cubicBezTo>
                    <a:pt x="113" y="128"/>
                    <a:pt x="101" y="128"/>
                    <a:pt x="94" y="120"/>
                  </a:cubicBezTo>
                  <a:cubicBezTo>
                    <a:pt x="86" y="113"/>
                    <a:pt x="86" y="100"/>
                    <a:pt x="94" y="93"/>
                  </a:cubicBezTo>
                  <a:cubicBezTo>
                    <a:pt x="101" y="85"/>
                    <a:pt x="113" y="85"/>
                    <a:pt x="121" y="93"/>
                  </a:cubicBezTo>
                  <a:cubicBezTo>
                    <a:pt x="128" y="100"/>
                    <a:pt x="128" y="113"/>
                    <a:pt x="121" y="120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1187912" y="1234760"/>
              <a:ext cx="92077" cy="46966"/>
            </a:xfrm>
            <a:custGeom>
              <a:avLst/>
              <a:gdLst>
                <a:gd name="T0" fmla="*/ 86 w 86"/>
                <a:gd name="T1" fmla="*/ 21 h 43"/>
                <a:gd name="T2" fmla="*/ 54 w 86"/>
                <a:gd name="T3" fmla="*/ 0 h 43"/>
                <a:gd name="T4" fmla="*/ 54 w 86"/>
                <a:gd name="T5" fmla="*/ 13 h 43"/>
                <a:gd name="T6" fmla="*/ 35 w 86"/>
                <a:gd name="T7" fmla="*/ 13 h 43"/>
                <a:gd name="T8" fmla="*/ 35 w 86"/>
                <a:gd name="T9" fmla="*/ 13 h 43"/>
                <a:gd name="T10" fmla="*/ 31 w 86"/>
                <a:gd name="T11" fmla="*/ 13 h 43"/>
                <a:gd name="T12" fmla="*/ 31 w 86"/>
                <a:gd name="T13" fmla="*/ 0 h 43"/>
                <a:gd name="T14" fmla="*/ 0 w 86"/>
                <a:gd name="T15" fmla="*/ 21 h 43"/>
                <a:gd name="T16" fmla="*/ 31 w 86"/>
                <a:gd name="T17" fmla="*/ 43 h 43"/>
                <a:gd name="T18" fmla="*/ 31 w 86"/>
                <a:gd name="T19" fmla="*/ 30 h 43"/>
                <a:gd name="T20" fmla="*/ 54 w 86"/>
                <a:gd name="T21" fmla="*/ 30 h 43"/>
                <a:gd name="T22" fmla="*/ 54 w 86"/>
                <a:gd name="T23" fmla="*/ 43 h 43"/>
                <a:gd name="T24" fmla="*/ 86 w 86"/>
                <a:gd name="T25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43">
                  <a:moveTo>
                    <a:pt x="86" y="21"/>
                  </a:moveTo>
                  <a:lnTo>
                    <a:pt x="54" y="0"/>
                  </a:lnTo>
                  <a:lnTo>
                    <a:pt x="54" y="13"/>
                  </a:lnTo>
                  <a:lnTo>
                    <a:pt x="35" y="13"/>
                  </a:lnTo>
                  <a:lnTo>
                    <a:pt x="35" y="13"/>
                  </a:lnTo>
                  <a:lnTo>
                    <a:pt x="31" y="13"/>
                  </a:lnTo>
                  <a:lnTo>
                    <a:pt x="31" y="0"/>
                  </a:lnTo>
                  <a:lnTo>
                    <a:pt x="0" y="21"/>
                  </a:lnTo>
                  <a:lnTo>
                    <a:pt x="31" y="43"/>
                  </a:lnTo>
                  <a:lnTo>
                    <a:pt x="31" y="30"/>
                  </a:lnTo>
                  <a:lnTo>
                    <a:pt x="54" y="30"/>
                  </a:lnTo>
                  <a:lnTo>
                    <a:pt x="54" y="43"/>
                  </a:lnTo>
                  <a:lnTo>
                    <a:pt x="86" y="21"/>
                  </a:lnTo>
                  <a:close/>
                </a:path>
              </a:pathLst>
            </a:custGeom>
            <a:solidFill>
              <a:srgbClr val="4D94BF"/>
            </a:solidFill>
            <a:ln w="0">
              <a:solidFill>
                <a:srgbClr val="4D94BF"/>
              </a:solidFill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490084" y="2193191"/>
            <a:ext cx="1881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b="1" dirty="0" smtClean="0"/>
              <a:t>Zone Externe Privée</a:t>
            </a:r>
            <a:endParaRPr lang="fr-CA" sz="1600" b="1" dirty="0"/>
          </a:p>
        </p:txBody>
      </p:sp>
      <p:grpSp>
        <p:nvGrpSpPr>
          <p:cNvPr id="59" name="Groupe 58"/>
          <p:cNvGrpSpPr/>
          <p:nvPr/>
        </p:nvGrpSpPr>
        <p:grpSpPr>
          <a:xfrm>
            <a:off x="5558371" y="1183672"/>
            <a:ext cx="554639" cy="453295"/>
            <a:chOff x="1361153" y="949616"/>
            <a:chExt cx="554639" cy="453295"/>
          </a:xfrm>
        </p:grpSpPr>
        <p:sp>
          <p:nvSpPr>
            <p:cNvPr id="54" name="Rectangle 53"/>
            <p:cNvSpPr/>
            <p:nvPr/>
          </p:nvSpPr>
          <p:spPr>
            <a:xfrm>
              <a:off x="1361153" y="1172079"/>
              <a:ext cx="554639" cy="230832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Service </a:t>
              </a:r>
              <a:endParaRPr lang="en-US" sz="12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56" name="Group 56"/>
            <p:cNvGrpSpPr/>
            <p:nvPr/>
          </p:nvGrpSpPr>
          <p:grpSpPr>
            <a:xfrm>
              <a:off x="1499812" y="949616"/>
              <a:ext cx="277320" cy="282055"/>
              <a:chOff x="8517675" y="3370126"/>
              <a:chExt cx="146304" cy="148802"/>
            </a:xfrm>
          </p:grpSpPr>
          <p:sp>
            <p:nvSpPr>
              <p:cNvPr id="57" name="Freeform 85"/>
              <p:cNvSpPr>
                <a:spLocks noEditPoints="1"/>
              </p:cNvSpPr>
              <p:nvPr/>
            </p:nvSpPr>
            <p:spPr bwMode="auto">
              <a:xfrm>
                <a:off x="8517675" y="3370126"/>
                <a:ext cx="146304" cy="148802"/>
              </a:xfrm>
              <a:custGeom>
                <a:avLst/>
                <a:gdLst>
                  <a:gd name="T0" fmla="*/ 329 w 386"/>
                  <a:gd name="T1" fmla="*/ 0 h 386"/>
                  <a:gd name="T2" fmla="*/ 57 w 386"/>
                  <a:gd name="T3" fmla="*/ 0 h 386"/>
                  <a:gd name="T4" fmla="*/ 0 w 386"/>
                  <a:gd name="T5" fmla="*/ 57 h 386"/>
                  <a:gd name="T6" fmla="*/ 0 w 386"/>
                  <a:gd name="T7" fmla="*/ 329 h 386"/>
                  <a:gd name="T8" fmla="*/ 57 w 386"/>
                  <a:gd name="T9" fmla="*/ 386 h 386"/>
                  <a:gd name="T10" fmla="*/ 329 w 386"/>
                  <a:gd name="T11" fmla="*/ 386 h 386"/>
                  <a:gd name="T12" fmla="*/ 386 w 386"/>
                  <a:gd name="T13" fmla="*/ 329 h 386"/>
                  <a:gd name="T14" fmla="*/ 386 w 386"/>
                  <a:gd name="T15" fmla="*/ 57 h 386"/>
                  <a:gd name="T16" fmla="*/ 329 w 386"/>
                  <a:gd name="T17" fmla="*/ 0 h 386"/>
                  <a:gd name="T18" fmla="*/ 319 w 386"/>
                  <a:gd name="T19" fmla="*/ 221 h 386"/>
                  <a:gd name="T20" fmla="*/ 355 w 386"/>
                  <a:gd name="T21" fmla="*/ 236 h 386"/>
                  <a:gd name="T22" fmla="*/ 338 w 386"/>
                  <a:gd name="T23" fmla="*/ 277 h 386"/>
                  <a:gd name="T24" fmla="*/ 302 w 386"/>
                  <a:gd name="T25" fmla="*/ 262 h 386"/>
                  <a:gd name="T26" fmla="*/ 262 w 386"/>
                  <a:gd name="T27" fmla="*/ 302 h 386"/>
                  <a:gd name="T28" fmla="*/ 277 w 386"/>
                  <a:gd name="T29" fmla="*/ 339 h 386"/>
                  <a:gd name="T30" fmla="*/ 236 w 386"/>
                  <a:gd name="T31" fmla="*/ 355 h 386"/>
                  <a:gd name="T32" fmla="*/ 221 w 386"/>
                  <a:gd name="T33" fmla="*/ 319 h 386"/>
                  <a:gd name="T34" fmla="*/ 164 w 386"/>
                  <a:gd name="T35" fmla="*/ 319 h 386"/>
                  <a:gd name="T36" fmla="*/ 149 w 386"/>
                  <a:gd name="T37" fmla="*/ 355 h 386"/>
                  <a:gd name="T38" fmla="*/ 109 w 386"/>
                  <a:gd name="T39" fmla="*/ 339 h 386"/>
                  <a:gd name="T40" fmla="*/ 124 w 386"/>
                  <a:gd name="T41" fmla="*/ 302 h 386"/>
                  <a:gd name="T42" fmla="*/ 83 w 386"/>
                  <a:gd name="T43" fmla="*/ 262 h 386"/>
                  <a:gd name="T44" fmla="*/ 47 w 386"/>
                  <a:gd name="T45" fmla="*/ 277 h 386"/>
                  <a:gd name="T46" fmla="*/ 30 w 386"/>
                  <a:gd name="T47" fmla="*/ 236 h 386"/>
                  <a:gd name="T48" fmla="*/ 67 w 386"/>
                  <a:gd name="T49" fmla="*/ 221 h 386"/>
                  <a:gd name="T50" fmla="*/ 67 w 386"/>
                  <a:gd name="T51" fmla="*/ 164 h 386"/>
                  <a:gd name="T52" fmla="*/ 30 w 386"/>
                  <a:gd name="T53" fmla="*/ 149 h 386"/>
                  <a:gd name="T54" fmla="*/ 47 w 386"/>
                  <a:gd name="T55" fmla="*/ 109 h 386"/>
                  <a:gd name="T56" fmla="*/ 83 w 386"/>
                  <a:gd name="T57" fmla="*/ 124 h 386"/>
                  <a:gd name="T58" fmla="*/ 124 w 386"/>
                  <a:gd name="T59" fmla="*/ 83 h 386"/>
                  <a:gd name="T60" fmla="*/ 109 w 386"/>
                  <a:gd name="T61" fmla="*/ 47 h 386"/>
                  <a:gd name="T62" fmla="*/ 149 w 386"/>
                  <a:gd name="T63" fmla="*/ 30 h 386"/>
                  <a:gd name="T64" fmla="*/ 164 w 386"/>
                  <a:gd name="T65" fmla="*/ 67 h 386"/>
                  <a:gd name="T66" fmla="*/ 221 w 386"/>
                  <a:gd name="T67" fmla="*/ 67 h 386"/>
                  <a:gd name="T68" fmla="*/ 236 w 386"/>
                  <a:gd name="T69" fmla="*/ 30 h 386"/>
                  <a:gd name="T70" fmla="*/ 277 w 386"/>
                  <a:gd name="T71" fmla="*/ 47 h 386"/>
                  <a:gd name="T72" fmla="*/ 262 w 386"/>
                  <a:gd name="T73" fmla="*/ 83 h 386"/>
                  <a:gd name="T74" fmla="*/ 302 w 386"/>
                  <a:gd name="T75" fmla="*/ 124 h 386"/>
                  <a:gd name="T76" fmla="*/ 338 w 386"/>
                  <a:gd name="T77" fmla="*/ 109 h 386"/>
                  <a:gd name="T78" fmla="*/ 355 w 386"/>
                  <a:gd name="T79" fmla="*/ 149 h 386"/>
                  <a:gd name="T80" fmla="*/ 319 w 386"/>
                  <a:gd name="T81" fmla="*/ 164 h 386"/>
                  <a:gd name="T82" fmla="*/ 319 w 386"/>
                  <a:gd name="T83" fmla="*/ 22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" h="386">
                    <a:moveTo>
                      <a:pt x="329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7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361"/>
                      <a:pt x="25" y="386"/>
                      <a:pt x="57" y="386"/>
                    </a:cubicBezTo>
                    <a:cubicBezTo>
                      <a:pt x="329" y="386"/>
                      <a:pt x="329" y="386"/>
                      <a:pt x="329" y="386"/>
                    </a:cubicBezTo>
                    <a:cubicBezTo>
                      <a:pt x="361" y="386"/>
                      <a:pt x="386" y="361"/>
                      <a:pt x="386" y="329"/>
                    </a:cubicBezTo>
                    <a:cubicBezTo>
                      <a:pt x="386" y="57"/>
                      <a:pt x="386" y="57"/>
                      <a:pt x="386" y="57"/>
                    </a:cubicBezTo>
                    <a:cubicBezTo>
                      <a:pt x="386" y="25"/>
                      <a:pt x="361" y="0"/>
                      <a:pt x="329" y="0"/>
                    </a:cubicBezTo>
                    <a:close/>
                    <a:moveTo>
                      <a:pt x="319" y="221"/>
                    </a:moveTo>
                    <a:cubicBezTo>
                      <a:pt x="355" y="236"/>
                      <a:pt x="355" y="236"/>
                      <a:pt x="355" y="236"/>
                    </a:cubicBezTo>
                    <a:cubicBezTo>
                      <a:pt x="338" y="277"/>
                      <a:pt x="338" y="277"/>
                      <a:pt x="338" y="277"/>
                    </a:cubicBezTo>
                    <a:cubicBezTo>
                      <a:pt x="302" y="262"/>
                      <a:pt x="302" y="262"/>
                      <a:pt x="302" y="262"/>
                    </a:cubicBezTo>
                    <a:cubicBezTo>
                      <a:pt x="292" y="278"/>
                      <a:pt x="279" y="292"/>
                      <a:pt x="262" y="302"/>
                    </a:cubicBezTo>
                    <a:cubicBezTo>
                      <a:pt x="277" y="339"/>
                      <a:pt x="277" y="339"/>
                      <a:pt x="277" y="339"/>
                    </a:cubicBezTo>
                    <a:cubicBezTo>
                      <a:pt x="236" y="355"/>
                      <a:pt x="236" y="355"/>
                      <a:pt x="236" y="355"/>
                    </a:cubicBezTo>
                    <a:cubicBezTo>
                      <a:pt x="221" y="319"/>
                      <a:pt x="221" y="319"/>
                      <a:pt x="221" y="319"/>
                    </a:cubicBezTo>
                    <a:cubicBezTo>
                      <a:pt x="202" y="324"/>
                      <a:pt x="183" y="323"/>
                      <a:pt x="164" y="319"/>
                    </a:cubicBezTo>
                    <a:cubicBezTo>
                      <a:pt x="149" y="355"/>
                      <a:pt x="149" y="355"/>
                      <a:pt x="149" y="355"/>
                    </a:cubicBezTo>
                    <a:cubicBezTo>
                      <a:pt x="109" y="339"/>
                      <a:pt x="109" y="339"/>
                      <a:pt x="109" y="339"/>
                    </a:cubicBezTo>
                    <a:cubicBezTo>
                      <a:pt x="124" y="302"/>
                      <a:pt x="124" y="302"/>
                      <a:pt x="124" y="302"/>
                    </a:cubicBezTo>
                    <a:cubicBezTo>
                      <a:pt x="108" y="292"/>
                      <a:pt x="94" y="279"/>
                      <a:pt x="83" y="262"/>
                    </a:cubicBezTo>
                    <a:cubicBezTo>
                      <a:pt x="47" y="277"/>
                      <a:pt x="47" y="277"/>
                      <a:pt x="47" y="277"/>
                    </a:cubicBezTo>
                    <a:cubicBezTo>
                      <a:pt x="30" y="236"/>
                      <a:pt x="30" y="236"/>
                      <a:pt x="30" y="236"/>
                    </a:cubicBezTo>
                    <a:cubicBezTo>
                      <a:pt x="67" y="221"/>
                      <a:pt x="67" y="221"/>
                      <a:pt x="67" y="221"/>
                    </a:cubicBezTo>
                    <a:cubicBezTo>
                      <a:pt x="62" y="202"/>
                      <a:pt x="62" y="183"/>
                      <a:pt x="67" y="164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94" y="108"/>
                      <a:pt x="107" y="94"/>
                      <a:pt x="124" y="83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64" y="67"/>
                      <a:pt x="164" y="67"/>
                      <a:pt x="164" y="67"/>
                    </a:cubicBezTo>
                    <a:cubicBezTo>
                      <a:pt x="184" y="62"/>
                      <a:pt x="203" y="62"/>
                      <a:pt x="221" y="67"/>
                    </a:cubicBezTo>
                    <a:cubicBezTo>
                      <a:pt x="236" y="30"/>
                      <a:pt x="236" y="30"/>
                      <a:pt x="236" y="30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62" y="83"/>
                      <a:pt x="262" y="83"/>
                      <a:pt x="262" y="83"/>
                    </a:cubicBezTo>
                    <a:cubicBezTo>
                      <a:pt x="278" y="94"/>
                      <a:pt x="292" y="107"/>
                      <a:pt x="302" y="124"/>
                    </a:cubicBezTo>
                    <a:cubicBezTo>
                      <a:pt x="338" y="109"/>
                      <a:pt x="338" y="109"/>
                      <a:pt x="338" y="109"/>
                    </a:cubicBezTo>
                    <a:cubicBezTo>
                      <a:pt x="355" y="149"/>
                      <a:pt x="355" y="149"/>
                      <a:pt x="355" y="149"/>
                    </a:cubicBezTo>
                    <a:cubicBezTo>
                      <a:pt x="319" y="164"/>
                      <a:pt x="319" y="164"/>
                      <a:pt x="319" y="164"/>
                    </a:cubicBezTo>
                    <a:cubicBezTo>
                      <a:pt x="324" y="184"/>
                      <a:pt x="323" y="203"/>
                      <a:pt x="319" y="2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58" name="Freeform 86"/>
              <p:cNvSpPr>
                <a:spLocks noEditPoints="1"/>
              </p:cNvSpPr>
              <p:nvPr/>
            </p:nvSpPr>
            <p:spPr bwMode="auto">
              <a:xfrm>
                <a:off x="8557969" y="3410909"/>
                <a:ext cx="65715" cy="67237"/>
              </a:xfrm>
              <a:custGeom>
                <a:avLst/>
                <a:gdLst>
                  <a:gd name="T0" fmla="*/ 57 w 174"/>
                  <a:gd name="T1" fmla="*/ 16 h 174"/>
                  <a:gd name="T2" fmla="*/ 16 w 174"/>
                  <a:gd name="T3" fmla="*/ 116 h 174"/>
                  <a:gd name="T4" fmla="*/ 116 w 174"/>
                  <a:gd name="T5" fmla="*/ 158 h 174"/>
                  <a:gd name="T6" fmla="*/ 158 w 174"/>
                  <a:gd name="T7" fmla="*/ 57 h 174"/>
                  <a:gd name="T8" fmla="*/ 57 w 174"/>
                  <a:gd name="T9" fmla="*/ 16 h 174"/>
                  <a:gd name="T10" fmla="*/ 87 w 174"/>
                  <a:gd name="T11" fmla="*/ 121 h 174"/>
                  <a:gd name="T12" fmla="*/ 53 w 174"/>
                  <a:gd name="T13" fmla="*/ 87 h 174"/>
                  <a:gd name="T14" fmla="*/ 87 w 174"/>
                  <a:gd name="T15" fmla="*/ 53 h 174"/>
                  <a:gd name="T16" fmla="*/ 121 w 174"/>
                  <a:gd name="T17" fmla="*/ 87 h 174"/>
                  <a:gd name="T18" fmla="*/ 87 w 174"/>
                  <a:gd name="T19" fmla="*/ 12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174">
                    <a:moveTo>
                      <a:pt x="57" y="16"/>
                    </a:moveTo>
                    <a:cubicBezTo>
                      <a:pt x="18" y="32"/>
                      <a:pt x="0" y="77"/>
                      <a:pt x="16" y="116"/>
                    </a:cubicBezTo>
                    <a:cubicBezTo>
                      <a:pt x="32" y="156"/>
                      <a:pt x="77" y="174"/>
                      <a:pt x="116" y="158"/>
                    </a:cubicBezTo>
                    <a:cubicBezTo>
                      <a:pt x="155" y="142"/>
                      <a:pt x="174" y="97"/>
                      <a:pt x="158" y="57"/>
                    </a:cubicBezTo>
                    <a:cubicBezTo>
                      <a:pt x="142" y="18"/>
                      <a:pt x="97" y="0"/>
                      <a:pt x="57" y="16"/>
                    </a:cubicBezTo>
                    <a:close/>
                    <a:moveTo>
                      <a:pt x="87" y="121"/>
                    </a:moveTo>
                    <a:cubicBezTo>
                      <a:pt x="68" y="121"/>
                      <a:pt x="53" y="106"/>
                      <a:pt x="53" y="87"/>
                    </a:cubicBezTo>
                    <a:cubicBezTo>
                      <a:pt x="53" y="68"/>
                      <a:pt x="68" y="53"/>
                      <a:pt x="87" y="53"/>
                    </a:cubicBezTo>
                    <a:cubicBezTo>
                      <a:pt x="106" y="53"/>
                      <a:pt x="121" y="68"/>
                      <a:pt x="121" y="87"/>
                    </a:cubicBezTo>
                    <a:cubicBezTo>
                      <a:pt x="121" y="106"/>
                      <a:pt x="106" y="121"/>
                      <a:pt x="87" y="1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</p:grpSp>
      </p:grpSp>
      <p:grpSp>
        <p:nvGrpSpPr>
          <p:cNvPr id="60" name="Groupe 59"/>
          <p:cNvGrpSpPr/>
          <p:nvPr/>
        </p:nvGrpSpPr>
        <p:grpSpPr>
          <a:xfrm>
            <a:off x="5609898" y="2583283"/>
            <a:ext cx="554639" cy="453295"/>
            <a:chOff x="1361153" y="949616"/>
            <a:chExt cx="554639" cy="453295"/>
          </a:xfrm>
        </p:grpSpPr>
        <p:sp>
          <p:nvSpPr>
            <p:cNvPr id="61" name="Rectangle 60"/>
            <p:cNvSpPr/>
            <p:nvPr/>
          </p:nvSpPr>
          <p:spPr>
            <a:xfrm>
              <a:off x="1361153" y="1172079"/>
              <a:ext cx="554639" cy="230832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Service </a:t>
              </a:r>
              <a:endParaRPr lang="en-US" sz="12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62" name="Group 56"/>
            <p:cNvGrpSpPr/>
            <p:nvPr/>
          </p:nvGrpSpPr>
          <p:grpSpPr>
            <a:xfrm>
              <a:off x="1499812" y="949616"/>
              <a:ext cx="277320" cy="282055"/>
              <a:chOff x="8517675" y="3370126"/>
              <a:chExt cx="146304" cy="148802"/>
            </a:xfrm>
          </p:grpSpPr>
          <p:sp>
            <p:nvSpPr>
              <p:cNvPr id="63" name="Freeform 85"/>
              <p:cNvSpPr>
                <a:spLocks noEditPoints="1"/>
              </p:cNvSpPr>
              <p:nvPr/>
            </p:nvSpPr>
            <p:spPr bwMode="auto">
              <a:xfrm>
                <a:off x="8517675" y="3370126"/>
                <a:ext cx="146304" cy="148802"/>
              </a:xfrm>
              <a:custGeom>
                <a:avLst/>
                <a:gdLst>
                  <a:gd name="T0" fmla="*/ 329 w 386"/>
                  <a:gd name="T1" fmla="*/ 0 h 386"/>
                  <a:gd name="T2" fmla="*/ 57 w 386"/>
                  <a:gd name="T3" fmla="*/ 0 h 386"/>
                  <a:gd name="T4" fmla="*/ 0 w 386"/>
                  <a:gd name="T5" fmla="*/ 57 h 386"/>
                  <a:gd name="T6" fmla="*/ 0 w 386"/>
                  <a:gd name="T7" fmla="*/ 329 h 386"/>
                  <a:gd name="T8" fmla="*/ 57 w 386"/>
                  <a:gd name="T9" fmla="*/ 386 h 386"/>
                  <a:gd name="T10" fmla="*/ 329 w 386"/>
                  <a:gd name="T11" fmla="*/ 386 h 386"/>
                  <a:gd name="T12" fmla="*/ 386 w 386"/>
                  <a:gd name="T13" fmla="*/ 329 h 386"/>
                  <a:gd name="T14" fmla="*/ 386 w 386"/>
                  <a:gd name="T15" fmla="*/ 57 h 386"/>
                  <a:gd name="T16" fmla="*/ 329 w 386"/>
                  <a:gd name="T17" fmla="*/ 0 h 386"/>
                  <a:gd name="T18" fmla="*/ 319 w 386"/>
                  <a:gd name="T19" fmla="*/ 221 h 386"/>
                  <a:gd name="T20" fmla="*/ 355 w 386"/>
                  <a:gd name="T21" fmla="*/ 236 h 386"/>
                  <a:gd name="T22" fmla="*/ 338 w 386"/>
                  <a:gd name="T23" fmla="*/ 277 h 386"/>
                  <a:gd name="T24" fmla="*/ 302 w 386"/>
                  <a:gd name="T25" fmla="*/ 262 h 386"/>
                  <a:gd name="T26" fmla="*/ 262 w 386"/>
                  <a:gd name="T27" fmla="*/ 302 h 386"/>
                  <a:gd name="T28" fmla="*/ 277 w 386"/>
                  <a:gd name="T29" fmla="*/ 339 h 386"/>
                  <a:gd name="T30" fmla="*/ 236 w 386"/>
                  <a:gd name="T31" fmla="*/ 355 h 386"/>
                  <a:gd name="T32" fmla="*/ 221 w 386"/>
                  <a:gd name="T33" fmla="*/ 319 h 386"/>
                  <a:gd name="T34" fmla="*/ 164 w 386"/>
                  <a:gd name="T35" fmla="*/ 319 h 386"/>
                  <a:gd name="T36" fmla="*/ 149 w 386"/>
                  <a:gd name="T37" fmla="*/ 355 h 386"/>
                  <a:gd name="T38" fmla="*/ 109 w 386"/>
                  <a:gd name="T39" fmla="*/ 339 h 386"/>
                  <a:gd name="T40" fmla="*/ 124 w 386"/>
                  <a:gd name="T41" fmla="*/ 302 h 386"/>
                  <a:gd name="T42" fmla="*/ 83 w 386"/>
                  <a:gd name="T43" fmla="*/ 262 h 386"/>
                  <a:gd name="T44" fmla="*/ 47 w 386"/>
                  <a:gd name="T45" fmla="*/ 277 h 386"/>
                  <a:gd name="T46" fmla="*/ 30 w 386"/>
                  <a:gd name="T47" fmla="*/ 236 h 386"/>
                  <a:gd name="T48" fmla="*/ 67 w 386"/>
                  <a:gd name="T49" fmla="*/ 221 h 386"/>
                  <a:gd name="T50" fmla="*/ 67 w 386"/>
                  <a:gd name="T51" fmla="*/ 164 h 386"/>
                  <a:gd name="T52" fmla="*/ 30 w 386"/>
                  <a:gd name="T53" fmla="*/ 149 h 386"/>
                  <a:gd name="T54" fmla="*/ 47 w 386"/>
                  <a:gd name="T55" fmla="*/ 109 h 386"/>
                  <a:gd name="T56" fmla="*/ 83 w 386"/>
                  <a:gd name="T57" fmla="*/ 124 h 386"/>
                  <a:gd name="T58" fmla="*/ 124 w 386"/>
                  <a:gd name="T59" fmla="*/ 83 h 386"/>
                  <a:gd name="T60" fmla="*/ 109 w 386"/>
                  <a:gd name="T61" fmla="*/ 47 h 386"/>
                  <a:gd name="T62" fmla="*/ 149 w 386"/>
                  <a:gd name="T63" fmla="*/ 30 h 386"/>
                  <a:gd name="T64" fmla="*/ 164 w 386"/>
                  <a:gd name="T65" fmla="*/ 67 h 386"/>
                  <a:gd name="T66" fmla="*/ 221 w 386"/>
                  <a:gd name="T67" fmla="*/ 67 h 386"/>
                  <a:gd name="T68" fmla="*/ 236 w 386"/>
                  <a:gd name="T69" fmla="*/ 30 h 386"/>
                  <a:gd name="T70" fmla="*/ 277 w 386"/>
                  <a:gd name="T71" fmla="*/ 47 h 386"/>
                  <a:gd name="T72" fmla="*/ 262 w 386"/>
                  <a:gd name="T73" fmla="*/ 83 h 386"/>
                  <a:gd name="T74" fmla="*/ 302 w 386"/>
                  <a:gd name="T75" fmla="*/ 124 h 386"/>
                  <a:gd name="T76" fmla="*/ 338 w 386"/>
                  <a:gd name="T77" fmla="*/ 109 h 386"/>
                  <a:gd name="T78" fmla="*/ 355 w 386"/>
                  <a:gd name="T79" fmla="*/ 149 h 386"/>
                  <a:gd name="T80" fmla="*/ 319 w 386"/>
                  <a:gd name="T81" fmla="*/ 164 h 386"/>
                  <a:gd name="T82" fmla="*/ 319 w 386"/>
                  <a:gd name="T83" fmla="*/ 22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" h="386">
                    <a:moveTo>
                      <a:pt x="329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7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361"/>
                      <a:pt x="25" y="386"/>
                      <a:pt x="57" y="386"/>
                    </a:cubicBezTo>
                    <a:cubicBezTo>
                      <a:pt x="329" y="386"/>
                      <a:pt x="329" y="386"/>
                      <a:pt x="329" y="386"/>
                    </a:cubicBezTo>
                    <a:cubicBezTo>
                      <a:pt x="361" y="386"/>
                      <a:pt x="386" y="361"/>
                      <a:pt x="386" y="329"/>
                    </a:cubicBezTo>
                    <a:cubicBezTo>
                      <a:pt x="386" y="57"/>
                      <a:pt x="386" y="57"/>
                      <a:pt x="386" y="57"/>
                    </a:cubicBezTo>
                    <a:cubicBezTo>
                      <a:pt x="386" y="25"/>
                      <a:pt x="361" y="0"/>
                      <a:pt x="329" y="0"/>
                    </a:cubicBezTo>
                    <a:close/>
                    <a:moveTo>
                      <a:pt x="319" y="221"/>
                    </a:moveTo>
                    <a:cubicBezTo>
                      <a:pt x="355" y="236"/>
                      <a:pt x="355" y="236"/>
                      <a:pt x="355" y="236"/>
                    </a:cubicBezTo>
                    <a:cubicBezTo>
                      <a:pt x="338" y="277"/>
                      <a:pt x="338" y="277"/>
                      <a:pt x="338" y="277"/>
                    </a:cubicBezTo>
                    <a:cubicBezTo>
                      <a:pt x="302" y="262"/>
                      <a:pt x="302" y="262"/>
                      <a:pt x="302" y="262"/>
                    </a:cubicBezTo>
                    <a:cubicBezTo>
                      <a:pt x="292" y="278"/>
                      <a:pt x="279" y="292"/>
                      <a:pt x="262" y="302"/>
                    </a:cubicBezTo>
                    <a:cubicBezTo>
                      <a:pt x="277" y="339"/>
                      <a:pt x="277" y="339"/>
                      <a:pt x="277" y="339"/>
                    </a:cubicBezTo>
                    <a:cubicBezTo>
                      <a:pt x="236" y="355"/>
                      <a:pt x="236" y="355"/>
                      <a:pt x="236" y="355"/>
                    </a:cubicBezTo>
                    <a:cubicBezTo>
                      <a:pt x="221" y="319"/>
                      <a:pt x="221" y="319"/>
                      <a:pt x="221" y="319"/>
                    </a:cubicBezTo>
                    <a:cubicBezTo>
                      <a:pt x="202" y="324"/>
                      <a:pt x="183" y="323"/>
                      <a:pt x="164" y="319"/>
                    </a:cubicBezTo>
                    <a:cubicBezTo>
                      <a:pt x="149" y="355"/>
                      <a:pt x="149" y="355"/>
                      <a:pt x="149" y="355"/>
                    </a:cubicBezTo>
                    <a:cubicBezTo>
                      <a:pt x="109" y="339"/>
                      <a:pt x="109" y="339"/>
                      <a:pt x="109" y="339"/>
                    </a:cubicBezTo>
                    <a:cubicBezTo>
                      <a:pt x="124" y="302"/>
                      <a:pt x="124" y="302"/>
                      <a:pt x="124" y="302"/>
                    </a:cubicBezTo>
                    <a:cubicBezTo>
                      <a:pt x="108" y="292"/>
                      <a:pt x="94" y="279"/>
                      <a:pt x="83" y="262"/>
                    </a:cubicBezTo>
                    <a:cubicBezTo>
                      <a:pt x="47" y="277"/>
                      <a:pt x="47" y="277"/>
                      <a:pt x="47" y="277"/>
                    </a:cubicBezTo>
                    <a:cubicBezTo>
                      <a:pt x="30" y="236"/>
                      <a:pt x="30" y="236"/>
                      <a:pt x="30" y="236"/>
                    </a:cubicBezTo>
                    <a:cubicBezTo>
                      <a:pt x="67" y="221"/>
                      <a:pt x="67" y="221"/>
                      <a:pt x="67" y="221"/>
                    </a:cubicBezTo>
                    <a:cubicBezTo>
                      <a:pt x="62" y="202"/>
                      <a:pt x="62" y="183"/>
                      <a:pt x="67" y="164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94" y="108"/>
                      <a:pt x="107" y="94"/>
                      <a:pt x="124" y="83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64" y="67"/>
                      <a:pt x="164" y="67"/>
                      <a:pt x="164" y="67"/>
                    </a:cubicBezTo>
                    <a:cubicBezTo>
                      <a:pt x="184" y="62"/>
                      <a:pt x="203" y="62"/>
                      <a:pt x="221" y="67"/>
                    </a:cubicBezTo>
                    <a:cubicBezTo>
                      <a:pt x="236" y="30"/>
                      <a:pt x="236" y="30"/>
                      <a:pt x="236" y="30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62" y="83"/>
                      <a:pt x="262" y="83"/>
                      <a:pt x="262" y="83"/>
                    </a:cubicBezTo>
                    <a:cubicBezTo>
                      <a:pt x="278" y="94"/>
                      <a:pt x="292" y="107"/>
                      <a:pt x="302" y="124"/>
                    </a:cubicBezTo>
                    <a:cubicBezTo>
                      <a:pt x="338" y="109"/>
                      <a:pt x="338" y="109"/>
                      <a:pt x="338" y="109"/>
                    </a:cubicBezTo>
                    <a:cubicBezTo>
                      <a:pt x="355" y="149"/>
                      <a:pt x="355" y="149"/>
                      <a:pt x="355" y="149"/>
                    </a:cubicBezTo>
                    <a:cubicBezTo>
                      <a:pt x="319" y="164"/>
                      <a:pt x="319" y="164"/>
                      <a:pt x="319" y="164"/>
                    </a:cubicBezTo>
                    <a:cubicBezTo>
                      <a:pt x="324" y="184"/>
                      <a:pt x="323" y="203"/>
                      <a:pt x="319" y="2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64" name="Freeform 86"/>
              <p:cNvSpPr>
                <a:spLocks noEditPoints="1"/>
              </p:cNvSpPr>
              <p:nvPr/>
            </p:nvSpPr>
            <p:spPr bwMode="auto">
              <a:xfrm>
                <a:off x="8557969" y="3410909"/>
                <a:ext cx="65715" cy="67237"/>
              </a:xfrm>
              <a:custGeom>
                <a:avLst/>
                <a:gdLst>
                  <a:gd name="T0" fmla="*/ 57 w 174"/>
                  <a:gd name="T1" fmla="*/ 16 h 174"/>
                  <a:gd name="T2" fmla="*/ 16 w 174"/>
                  <a:gd name="T3" fmla="*/ 116 h 174"/>
                  <a:gd name="T4" fmla="*/ 116 w 174"/>
                  <a:gd name="T5" fmla="*/ 158 h 174"/>
                  <a:gd name="T6" fmla="*/ 158 w 174"/>
                  <a:gd name="T7" fmla="*/ 57 h 174"/>
                  <a:gd name="T8" fmla="*/ 57 w 174"/>
                  <a:gd name="T9" fmla="*/ 16 h 174"/>
                  <a:gd name="T10" fmla="*/ 87 w 174"/>
                  <a:gd name="T11" fmla="*/ 121 h 174"/>
                  <a:gd name="T12" fmla="*/ 53 w 174"/>
                  <a:gd name="T13" fmla="*/ 87 h 174"/>
                  <a:gd name="T14" fmla="*/ 87 w 174"/>
                  <a:gd name="T15" fmla="*/ 53 h 174"/>
                  <a:gd name="T16" fmla="*/ 121 w 174"/>
                  <a:gd name="T17" fmla="*/ 87 h 174"/>
                  <a:gd name="T18" fmla="*/ 87 w 174"/>
                  <a:gd name="T19" fmla="*/ 12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174">
                    <a:moveTo>
                      <a:pt x="57" y="16"/>
                    </a:moveTo>
                    <a:cubicBezTo>
                      <a:pt x="18" y="32"/>
                      <a:pt x="0" y="77"/>
                      <a:pt x="16" y="116"/>
                    </a:cubicBezTo>
                    <a:cubicBezTo>
                      <a:pt x="32" y="156"/>
                      <a:pt x="77" y="174"/>
                      <a:pt x="116" y="158"/>
                    </a:cubicBezTo>
                    <a:cubicBezTo>
                      <a:pt x="155" y="142"/>
                      <a:pt x="174" y="97"/>
                      <a:pt x="158" y="57"/>
                    </a:cubicBezTo>
                    <a:cubicBezTo>
                      <a:pt x="142" y="18"/>
                      <a:pt x="97" y="0"/>
                      <a:pt x="57" y="16"/>
                    </a:cubicBezTo>
                    <a:close/>
                    <a:moveTo>
                      <a:pt x="87" y="121"/>
                    </a:moveTo>
                    <a:cubicBezTo>
                      <a:pt x="68" y="121"/>
                      <a:pt x="53" y="106"/>
                      <a:pt x="53" y="87"/>
                    </a:cubicBezTo>
                    <a:cubicBezTo>
                      <a:pt x="53" y="68"/>
                      <a:pt x="68" y="53"/>
                      <a:pt x="87" y="53"/>
                    </a:cubicBezTo>
                    <a:cubicBezTo>
                      <a:pt x="106" y="53"/>
                      <a:pt x="121" y="68"/>
                      <a:pt x="121" y="87"/>
                    </a:cubicBezTo>
                    <a:cubicBezTo>
                      <a:pt x="121" y="106"/>
                      <a:pt x="106" y="121"/>
                      <a:pt x="87" y="1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</p:grpSp>
      </p:grpSp>
      <p:grpSp>
        <p:nvGrpSpPr>
          <p:cNvPr id="65" name="Groupe 64"/>
          <p:cNvGrpSpPr/>
          <p:nvPr/>
        </p:nvGrpSpPr>
        <p:grpSpPr>
          <a:xfrm>
            <a:off x="6213145" y="2578375"/>
            <a:ext cx="554639" cy="453295"/>
            <a:chOff x="1361153" y="949616"/>
            <a:chExt cx="554639" cy="453295"/>
          </a:xfrm>
        </p:grpSpPr>
        <p:sp>
          <p:nvSpPr>
            <p:cNvPr id="66" name="Rectangle 65"/>
            <p:cNvSpPr/>
            <p:nvPr/>
          </p:nvSpPr>
          <p:spPr>
            <a:xfrm>
              <a:off x="1361153" y="1172079"/>
              <a:ext cx="554639" cy="230832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Service </a:t>
              </a:r>
              <a:endParaRPr lang="en-US" sz="12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67" name="Group 56"/>
            <p:cNvGrpSpPr/>
            <p:nvPr/>
          </p:nvGrpSpPr>
          <p:grpSpPr>
            <a:xfrm>
              <a:off x="1499812" y="949616"/>
              <a:ext cx="277320" cy="282055"/>
              <a:chOff x="8517675" y="3370126"/>
              <a:chExt cx="146304" cy="148802"/>
            </a:xfrm>
          </p:grpSpPr>
          <p:sp>
            <p:nvSpPr>
              <p:cNvPr id="68" name="Freeform 85"/>
              <p:cNvSpPr>
                <a:spLocks noEditPoints="1"/>
              </p:cNvSpPr>
              <p:nvPr/>
            </p:nvSpPr>
            <p:spPr bwMode="auto">
              <a:xfrm>
                <a:off x="8517675" y="3370126"/>
                <a:ext cx="146304" cy="148802"/>
              </a:xfrm>
              <a:custGeom>
                <a:avLst/>
                <a:gdLst>
                  <a:gd name="T0" fmla="*/ 329 w 386"/>
                  <a:gd name="T1" fmla="*/ 0 h 386"/>
                  <a:gd name="T2" fmla="*/ 57 w 386"/>
                  <a:gd name="T3" fmla="*/ 0 h 386"/>
                  <a:gd name="T4" fmla="*/ 0 w 386"/>
                  <a:gd name="T5" fmla="*/ 57 h 386"/>
                  <a:gd name="T6" fmla="*/ 0 w 386"/>
                  <a:gd name="T7" fmla="*/ 329 h 386"/>
                  <a:gd name="T8" fmla="*/ 57 w 386"/>
                  <a:gd name="T9" fmla="*/ 386 h 386"/>
                  <a:gd name="T10" fmla="*/ 329 w 386"/>
                  <a:gd name="T11" fmla="*/ 386 h 386"/>
                  <a:gd name="T12" fmla="*/ 386 w 386"/>
                  <a:gd name="T13" fmla="*/ 329 h 386"/>
                  <a:gd name="T14" fmla="*/ 386 w 386"/>
                  <a:gd name="T15" fmla="*/ 57 h 386"/>
                  <a:gd name="T16" fmla="*/ 329 w 386"/>
                  <a:gd name="T17" fmla="*/ 0 h 386"/>
                  <a:gd name="T18" fmla="*/ 319 w 386"/>
                  <a:gd name="T19" fmla="*/ 221 h 386"/>
                  <a:gd name="T20" fmla="*/ 355 w 386"/>
                  <a:gd name="T21" fmla="*/ 236 h 386"/>
                  <a:gd name="T22" fmla="*/ 338 w 386"/>
                  <a:gd name="T23" fmla="*/ 277 h 386"/>
                  <a:gd name="T24" fmla="*/ 302 w 386"/>
                  <a:gd name="T25" fmla="*/ 262 h 386"/>
                  <a:gd name="T26" fmla="*/ 262 w 386"/>
                  <a:gd name="T27" fmla="*/ 302 h 386"/>
                  <a:gd name="T28" fmla="*/ 277 w 386"/>
                  <a:gd name="T29" fmla="*/ 339 h 386"/>
                  <a:gd name="T30" fmla="*/ 236 w 386"/>
                  <a:gd name="T31" fmla="*/ 355 h 386"/>
                  <a:gd name="T32" fmla="*/ 221 w 386"/>
                  <a:gd name="T33" fmla="*/ 319 h 386"/>
                  <a:gd name="T34" fmla="*/ 164 w 386"/>
                  <a:gd name="T35" fmla="*/ 319 h 386"/>
                  <a:gd name="T36" fmla="*/ 149 w 386"/>
                  <a:gd name="T37" fmla="*/ 355 h 386"/>
                  <a:gd name="T38" fmla="*/ 109 w 386"/>
                  <a:gd name="T39" fmla="*/ 339 h 386"/>
                  <a:gd name="T40" fmla="*/ 124 w 386"/>
                  <a:gd name="T41" fmla="*/ 302 h 386"/>
                  <a:gd name="T42" fmla="*/ 83 w 386"/>
                  <a:gd name="T43" fmla="*/ 262 h 386"/>
                  <a:gd name="T44" fmla="*/ 47 w 386"/>
                  <a:gd name="T45" fmla="*/ 277 h 386"/>
                  <a:gd name="T46" fmla="*/ 30 w 386"/>
                  <a:gd name="T47" fmla="*/ 236 h 386"/>
                  <a:gd name="T48" fmla="*/ 67 w 386"/>
                  <a:gd name="T49" fmla="*/ 221 h 386"/>
                  <a:gd name="T50" fmla="*/ 67 w 386"/>
                  <a:gd name="T51" fmla="*/ 164 h 386"/>
                  <a:gd name="T52" fmla="*/ 30 w 386"/>
                  <a:gd name="T53" fmla="*/ 149 h 386"/>
                  <a:gd name="T54" fmla="*/ 47 w 386"/>
                  <a:gd name="T55" fmla="*/ 109 h 386"/>
                  <a:gd name="T56" fmla="*/ 83 w 386"/>
                  <a:gd name="T57" fmla="*/ 124 h 386"/>
                  <a:gd name="T58" fmla="*/ 124 w 386"/>
                  <a:gd name="T59" fmla="*/ 83 h 386"/>
                  <a:gd name="T60" fmla="*/ 109 w 386"/>
                  <a:gd name="T61" fmla="*/ 47 h 386"/>
                  <a:gd name="T62" fmla="*/ 149 w 386"/>
                  <a:gd name="T63" fmla="*/ 30 h 386"/>
                  <a:gd name="T64" fmla="*/ 164 w 386"/>
                  <a:gd name="T65" fmla="*/ 67 h 386"/>
                  <a:gd name="T66" fmla="*/ 221 w 386"/>
                  <a:gd name="T67" fmla="*/ 67 h 386"/>
                  <a:gd name="T68" fmla="*/ 236 w 386"/>
                  <a:gd name="T69" fmla="*/ 30 h 386"/>
                  <a:gd name="T70" fmla="*/ 277 w 386"/>
                  <a:gd name="T71" fmla="*/ 47 h 386"/>
                  <a:gd name="T72" fmla="*/ 262 w 386"/>
                  <a:gd name="T73" fmla="*/ 83 h 386"/>
                  <a:gd name="T74" fmla="*/ 302 w 386"/>
                  <a:gd name="T75" fmla="*/ 124 h 386"/>
                  <a:gd name="T76" fmla="*/ 338 w 386"/>
                  <a:gd name="T77" fmla="*/ 109 h 386"/>
                  <a:gd name="T78" fmla="*/ 355 w 386"/>
                  <a:gd name="T79" fmla="*/ 149 h 386"/>
                  <a:gd name="T80" fmla="*/ 319 w 386"/>
                  <a:gd name="T81" fmla="*/ 164 h 386"/>
                  <a:gd name="T82" fmla="*/ 319 w 386"/>
                  <a:gd name="T83" fmla="*/ 22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" h="386">
                    <a:moveTo>
                      <a:pt x="329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7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361"/>
                      <a:pt x="25" y="386"/>
                      <a:pt x="57" y="386"/>
                    </a:cubicBezTo>
                    <a:cubicBezTo>
                      <a:pt x="329" y="386"/>
                      <a:pt x="329" y="386"/>
                      <a:pt x="329" y="386"/>
                    </a:cubicBezTo>
                    <a:cubicBezTo>
                      <a:pt x="361" y="386"/>
                      <a:pt x="386" y="361"/>
                      <a:pt x="386" y="329"/>
                    </a:cubicBezTo>
                    <a:cubicBezTo>
                      <a:pt x="386" y="57"/>
                      <a:pt x="386" y="57"/>
                      <a:pt x="386" y="57"/>
                    </a:cubicBezTo>
                    <a:cubicBezTo>
                      <a:pt x="386" y="25"/>
                      <a:pt x="361" y="0"/>
                      <a:pt x="329" y="0"/>
                    </a:cubicBezTo>
                    <a:close/>
                    <a:moveTo>
                      <a:pt x="319" y="221"/>
                    </a:moveTo>
                    <a:cubicBezTo>
                      <a:pt x="355" y="236"/>
                      <a:pt x="355" y="236"/>
                      <a:pt x="355" y="236"/>
                    </a:cubicBezTo>
                    <a:cubicBezTo>
                      <a:pt x="338" y="277"/>
                      <a:pt x="338" y="277"/>
                      <a:pt x="338" y="277"/>
                    </a:cubicBezTo>
                    <a:cubicBezTo>
                      <a:pt x="302" y="262"/>
                      <a:pt x="302" y="262"/>
                      <a:pt x="302" y="262"/>
                    </a:cubicBezTo>
                    <a:cubicBezTo>
                      <a:pt x="292" y="278"/>
                      <a:pt x="279" y="292"/>
                      <a:pt x="262" y="302"/>
                    </a:cubicBezTo>
                    <a:cubicBezTo>
                      <a:pt x="277" y="339"/>
                      <a:pt x="277" y="339"/>
                      <a:pt x="277" y="339"/>
                    </a:cubicBezTo>
                    <a:cubicBezTo>
                      <a:pt x="236" y="355"/>
                      <a:pt x="236" y="355"/>
                      <a:pt x="236" y="355"/>
                    </a:cubicBezTo>
                    <a:cubicBezTo>
                      <a:pt x="221" y="319"/>
                      <a:pt x="221" y="319"/>
                      <a:pt x="221" y="319"/>
                    </a:cubicBezTo>
                    <a:cubicBezTo>
                      <a:pt x="202" y="324"/>
                      <a:pt x="183" y="323"/>
                      <a:pt x="164" y="319"/>
                    </a:cubicBezTo>
                    <a:cubicBezTo>
                      <a:pt x="149" y="355"/>
                      <a:pt x="149" y="355"/>
                      <a:pt x="149" y="355"/>
                    </a:cubicBezTo>
                    <a:cubicBezTo>
                      <a:pt x="109" y="339"/>
                      <a:pt x="109" y="339"/>
                      <a:pt x="109" y="339"/>
                    </a:cubicBezTo>
                    <a:cubicBezTo>
                      <a:pt x="124" y="302"/>
                      <a:pt x="124" y="302"/>
                      <a:pt x="124" y="302"/>
                    </a:cubicBezTo>
                    <a:cubicBezTo>
                      <a:pt x="108" y="292"/>
                      <a:pt x="94" y="279"/>
                      <a:pt x="83" y="262"/>
                    </a:cubicBezTo>
                    <a:cubicBezTo>
                      <a:pt x="47" y="277"/>
                      <a:pt x="47" y="277"/>
                      <a:pt x="47" y="277"/>
                    </a:cubicBezTo>
                    <a:cubicBezTo>
                      <a:pt x="30" y="236"/>
                      <a:pt x="30" y="236"/>
                      <a:pt x="30" y="236"/>
                    </a:cubicBezTo>
                    <a:cubicBezTo>
                      <a:pt x="67" y="221"/>
                      <a:pt x="67" y="221"/>
                      <a:pt x="67" y="221"/>
                    </a:cubicBezTo>
                    <a:cubicBezTo>
                      <a:pt x="62" y="202"/>
                      <a:pt x="62" y="183"/>
                      <a:pt x="67" y="164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94" y="108"/>
                      <a:pt x="107" y="94"/>
                      <a:pt x="124" y="83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64" y="67"/>
                      <a:pt x="164" y="67"/>
                      <a:pt x="164" y="67"/>
                    </a:cubicBezTo>
                    <a:cubicBezTo>
                      <a:pt x="184" y="62"/>
                      <a:pt x="203" y="62"/>
                      <a:pt x="221" y="67"/>
                    </a:cubicBezTo>
                    <a:cubicBezTo>
                      <a:pt x="236" y="30"/>
                      <a:pt x="236" y="30"/>
                      <a:pt x="236" y="30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62" y="83"/>
                      <a:pt x="262" y="83"/>
                      <a:pt x="262" y="83"/>
                    </a:cubicBezTo>
                    <a:cubicBezTo>
                      <a:pt x="278" y="94"/>
                      <a:pt x="292" y="107"/>
                      <a:pt x="302" y="124"/>
                    </a:cubicBezTo>
                    <a:cubicBezTo>
                      <a:pt x="338" y="109"/>
                      <a:pt x="338" y="109"/>
                      <a:pt x="338" y="109"/>
                    </a:cubicBezTo>
                    <a:cubicBezTo>
                      <a:pt x="355" y="149"/>
                      <a:pt x="355" y="149"/>
                      <a:pt x="355" y="149"/>
                    </a:cubicBezTo>
                    <a:cubicBezTo>
                      <a:pt x="319" y="164"/>
                      <a:pt x="319" y="164"/>
                      <a:pt x="319" y="164"/>
                    </a:cubicBezTo>
                    <a:cubicBezTo>
                      <a:pt x="324" y="184"/>
                      <a:pt x="323" y="203"/>
                      <a:pt x="319" y="2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69" name="Freeform 86"/>
              <p:cNvSpPr>
                <a:spLocks noEditPoints="1"/>
              </p:cNvSpPr>
              <p:nvPr/>
            </p:nvSpPr>
            <p:spPr bwMode="auto">
              <a:xfrm>
                <a:off x="8557969" y="3410909"/>
                <a:ext cx="65715" cy="67237"/>
              </a:xfrm>
              <a:custGeom>
                <a:avLst/>
                <a:gdLst>
                  <a:gd name="T0" fmla="*/ 57 w 174"/>
                  <a:gd name="T1" fmla="*/ 16 h 174"/>
                  <a:gd name="T2" fmla="*/ 16 w 174"/>
                  <a:gd name="T3" fmla="*/ 116 h 174"/>
                  <a:gd name="T4" fmla="*/ 116 w 174"/>
                  <a:gd name="T5" fmla="*/ 158 h 174"/>
                  <a:gd name="T6" fmla="*/ 158 w 174"/>
                  <a:gd name="T7" fmla="*/ 57 h 174"/>
                  <a:gd name="T8" fmla="*/ 57 w 174"/>
                  <a:gd name="T9" fmla="*/ 16 h 174"/>
                  <a:gd name="T10" fmla="*/ 87 w 174"/>
                  <a:gd name="T11" fmla="*/ 121 h 174"/>
                  <a:gd name="T12" fmla="*/ 53 w 174"/>
                  <a:gd name="T13" fmla="*/ 87 h 174"/>
                  <a:gd name="T14" fmla="*/ 87 w 174"/>
                  <a:gd name="T15" fmla="*/ 53 h 174"/>
                  <a:gd name="T16" fmla="*/ 121 w 174"/>
                  <a:gd name="T17" fmla="*/ 87 h 174"/>
                  <a:gd name="T18" fmla="*/ 87 w 174"/>
                  <a:gd name="T19" fmla="*/ 12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174">
                    <a:moveTo>
                      <a:pt x="57" y="16"/>
                    </a:moveTo>
                    <a:cubicBezTo>
                      <a:pt x="18" y="32"/>
                      <a:pt x="0" y="77"/>
                      <a:pt x="16" y="116"/>
                    </a:cubicBezTo>
                    <a:cubicBezTo>
                      <a:pt x="32" y="156"/>
                      <a:pt x="77" y="174"/>
                      <a:pt x="116" y="158"/>
                    </a:cubicBezTo>
                    <a:cubicBezTo>
                      <a:pt x="155" y="142"/>
                      <a:pt x="174" y="97"/>
                      <a:pt x="158" y="57"/>
                    </a:cubicBezTo>
                    <a:cubicBezTo>
                      <a:pt x="142" y="18"/>
                      <a:pt x="97" y="0"/>
                      <a:pt x="57" y="16"/>
                    </a:cubicBezTo>
                    <a:close/>
                    <a:moveTo>
                      <a:pt x="87" y="121"/>
                    </a:moveTo>
                    <a:cubicBezTo>
                      <a:pt x="68" y="121"/>
                      <a:pt x="53" y="106"/>
                      <a:pt x="53" y="87"/>
                    </a:cubicBezTo>
                    <a:cubicBezTo>
                      <a:pt x="53" y="68"/>
                      <a:pt x="68" y="53"/>
                      <a:pt x="87" y="53"/>
                    </a:cubicBezTo>
                    <a:cubicBezTo>
                      <a:pt x="106" y="53"/>
                      <a:pt x="121" y="68"/>
                      <a:pt x="121" y="87"/>
                    </a:cubicBezTo>
                    <a:cubicBezTo>
                      <a:pt x="121" y="106"/>
                      <a:pt x="106" y="121"/>
                      <a:pt x="87" y="1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</p:grpSp>
      </p:grpSp>
      <p:grpSp>
        <p:nvGrpSpPr>
          <p:cNvPr id="70" name="Groupe 69"/>
          <p:cNvGrpSpPr/>
          <p:nvPr/>
        </p:nvGrpSpPr>
        <p:grpSpPr>
          <a:xfrm>
            <a:off x="6816391" y="2578375"/>
            <a:ext cx="554639" cy="453295"/>
            <a:chOff x="1361153" y="949616"/>
            <a:chExt cx="554639" cy="453295"/>
          </a:xfrm>
        </p:grpSpPr>
        <p:sp>
          <p:nvSpPr>
            <p:cNvPr id="71" name="Rectangle 70"/>
            <p:cNvSpPr/>
            <p:nvPr/>
          </p:nvSpPr>
          <p:spPr>
            <a:xfrm>
              <a:off x="1361153" y="1172079"/>
              <a:ext cx="554639" cy="230832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Service </a:t>
              </a:r>
              <a:endParaRPr lang="en-US" sz="12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72" name="Group 56"/>
            <p:cNvGrpSpPr/>
            <p:nvPr/>
          </p:nvGrpSpPr>
          <p:grpSpPr>
            <a:xfrm>
              <a:off x="1499812" y="949616"/>
              <a:ext cx="277320" cy="282055"/>
              <a:chOff x="8517675" y="3370126"/>
              <a:chExt cx="146304" cy="148802"/>
            </a:xfrm>
          </p:grpSpPr>
          <p:sp>
            <p:nvSpPr>
              <p:cNvPr id="73" name="Freeform 85"/>
              <p:cNvSpPr>
                <a:spLocks noEditPoints="1"/>
              </p:cNvSpPr>
              <p:nvPr/>
            </p:nvSpPr>
            <p:spPr bwMode="auto">
              <a:xfrm>
                <a:off x="8517675" y="3370126"/>
                <a:ext cx="146304" cy="148802"/>
              </a:xfrm>
              <a:custGeom>
                <a:avLst/>
                <a:gdLst>
                  <a:gd name="T0" fmla="*/ 329 w 386"/>
                  <a:gd name="T1" fmla="*/ 0 h 386"/>
                  <a:gd name="T2" fmla="*/ 57 w 386"/>
                  <a:gd name="T3" fmla="*/ 0 h 386"/>
                  <a:gd name="T4" fmla="*/ 0 w 386"/>
                  <a:gd name="T5" fmla="*/ 57 h 386"/>
                  <a:gd name="T6" fmla="*/ 0 w 386"/>
                  <a:gd name="T7" fmla="*/ 329 h 386"/>
                  <a:gd name="T8" fmla="*/ 57 w 386"/>
                  <a:gd name="T9" fmla="*/ 386 h 386"/>
                  <a:gd name="T10" fmla="*/ 329 w 386"/>
                  <a:gd name="T11" fmla="*/ 386 h 386"/>
                  <a:gd name="T12" fmla="*/ 386 w 386"/>
                  <a:gd name="T13" fmla="*/ 329 h 386"/>
                  <a:gd name="T14" fmla="*/ 386 w 386"/>
                  <a:gd name="T15" fmla="*/ 57 h 386"/>
                  <a:gd name="T16" fmla="*/ 329 w 386"/>
                  <a:gd name="T17" fmla="*/ 0 h 386"/>
                  <a:gd name="T18" fmla="*/ 319 w 386"/>
                  <a:gd name="T19" fmla="*/ 221 h 386"/>
                  <a:gd name="T20" fmla="*/ 355 w 386"/>
                  <a:gd name="T21" fmla="*/ 236 h 386"/>
                  <a:gd name="T22" fmla="*/ 338 w 386"/>
                  <a:gd name="T23" fmla="*/ 277 h 386"/>
                  <a:gd name="T24" fmla="*/ 302 w 386"/>
                  <a:gd name="T25" fmla="*/ 262 h 386"/>
                  <a:gd name="T26" fmla="*/ 262 w 386"/>
                  <a:gd name="T27" fmla="*/ 302 h 386"/>
                  <a:gd name="T28" fmla="*/ 277 w 386"/>
                  <a:gd name="T29" fmla="*/ 339 h 386"/>
                  <a:gd name="T30" fmla="*/ 236 w 386"/>
                  <a:gd name="T31" fmla="*/ 355 h 386"/>
                  <a:gd name="T32" fmla="*/ 221 w 386"/>
                  <a:gd name="T33" fmla="*/ 319 h 386"/>
                  <a:gd name="T34" fmla="*/ 164 w 386"/>
                  <a:gd name="T35" fmla="*/ 319 h 386"/>
                  <a:gd name="T36" fmla="*/ 149 w 386"/>
                  <a:gd name="T37" fmla="*/ 355 h 386"/>
                  <a:gd name="T38" fmla="*/ 109 w 386"/>
                  <a:gd name="T39" fmla="*/ 339 h 386"/>
                  <a:gd name="T40" fmla="*/ 124 w 386"/>
                  <a:gd name="T41" fmla="*/ 302 h 386"/>
                  <a:gd name="T42" fmla="*/ 83 w 386"/>
                  <a:gd name="T43" fmla="*/ 262 h 386"/>
                  <a:gd name="T44" fmla="*/ 47 w 386"/>
                  <a:gd name="T45" fmla="*/ 277 h 386"/>
                  <a:gd name="T46" fmla="*/ 30 w 386"/>
                  <a:gd name="T47" fmla="*/ 236 h 386"/>
                  <a:gd name="T48" fmla="*/ 67 w 386"/>
                  <a:gd name="T49" fmla="*/ 221 h 386"/>
                  <a:gd name="T50" fmla="*/ 67 w 386"/>
                  <a:gd name="T51" fmla="*/ 164 h 386"/>
                  <a:gd name="T52" fmla="*/ 30 w 386"/>
                  <a:gd name="T53" fmla="*/ 149 h 386"/>
                  <a:gd name="T54" fmla="*/ 47 w 386"/>
                  <a:gd name="T55" fmla="*/ 109 h 386"/>
                  <a:gd name="T56" fmla="*/ 83 w 386"/>
                  <a:gd name="T57" fmla="*/ 124 h 386"/>
                  <a:gd name="T58" fmla="*/ 124 w 386"/>
                  <a:gd name="T59" fmla="*/ 83 h 386"/>
                  <a:gd name="T60" fmla="*/ 109 w 386"/>
                  <a:gd name="T61" fmla="*/ 47 h 386"/>
                  <a:gd name="T62" fmla="*/ 149 w 386"/>
                  <a:gd name="T63" fmla="*/ 30 h 386"/>
                  <a:gd name="T64" fmla="*/ 164 w 386"/>
                  <a:gd name="T65" fmla="*/ 67 h 386"/>
                  <a:gd name="T66" fmla="*/ 221 w 386"/>
                  <a:gd name="T67" fmla="*/ 67 h 386"/>
                  <a:gd name="T68" fmla="*/ 236 w 386"/>
                  <a:gd name="T69" fmla="*/ 30 h 386"/>
                  <a:gd name="T70" fmla="*/ 277 w 386"/>
                  <a:gd name="T71" fmla="*/ 47 h 386"/>
                  <a:gd name="T72" fmla="*/ 262 w 386"/>
                  <a:gd name="T73" fmla="*/ 83 h 386"/>
                  <a:gd name="T74" fmla="*/ 302 w 386"/>
                  <a:gd name="T75" fmla="*/ 124 h 386"/>
                  <a:gd name="T76" fmla="*/ 338 w 386"/>
                  <a:gd name="T77" fmla="*/ 109 h 386"/>
                  <a:gd name="T78" fmla="*/ 355 w 386"/>
                  <a:gd name="T79" fmla="*/ 149 h 386"/>
                  <a:gd name="T80" fmla="*/ 319 w 386"/>
                  <a:gd name="T81" fmla="*/ 164 h 386"/>
                  <a:gd name="T82" fmla="*/ 319 w 386"/>
                  <a:gd name="T83" fmla="*/ 22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" h="386">
                    <a:moveTo>
                      <a:pt x="329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7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361"/>
                      <a:pt x="25" y="386"/>
                      <a:pt x="57" y="386"/>
                    </a:cubicBezTo>
                    <a:cubicBezTo>
                      <a:pt x="329" y="386"/>
                      <a:pt x="329" y="386"/>
                      <a:pt x="329" y="386"/>
                    </a:cubicBezTo>
                    <a:cubicBezTo>
                      <a:pt x="361" y="386"/>
                      <a:pt x="386" y="361"/>
                      <a:pt x="386" y="329"/>
                    </a:cubicBezTo>
                    <a:cubicBezTo>
                      <a:pt x="386" y="57"/>
                      <a:pt x="386" y="57"/>
                      <a:pt x="386" y="57"/>
                    </a:cubicBezTo>
                    <a:cubicBezTo>
                      <a:pt x="386" y="25"/>
                      <a:pt x="361" y="0"/>
                      <a:pt x="329" y="0"/>
                    </a:cubicBezTo>
                    <a:close/>
                    <a:moveTo>
                      <a:pt x="319" y="221"/>
                    </a:moveTo>
                    <a:cubicBezTo>
                      <a:pt x="355" y="236"/>
                      <a:pt x="355" y="236"/>
                      <a:pt x="355" y="236"/>
                    </a:cubicBezTo>
                    <a:cubicBezTo>
                      <a:pt x="338" y="277"/>
                      <a:pt x="338" y="277"/>
                      <a:pt x="338" y="277"/>
                    </a:cubicBezTo>
                    <a:cubicBezTo>
                      <a:pt x="302" y="262"/>
                      <a:pt x="302" y="262"/>
                      <a:pt x="302" y="262"/>
                    </a:cubicBezTo>
                    <a:cubicBezTo>
                      <a:pt x="292" y="278"/>
                      <a:pt x="279" y="292"/>
                      <a:pt x="262" y="302"/>
                    </a:cubicBezTo>
                    <a:cubicBezTo>
                      <a:pt x="277" y="339"/>
                      <a:pt x="277" y="339"/>
                      <a:pt x="277" y="339"/>
                    </a:cubicBezTo>
                    <a:cubicBezTo>
                      <a:pt x="236" y="355"/>
                      <a:pt x="236" y="355"/>
                      <a:pt x="236" y="355"/>
                    </a:cubicBezTo>
                    <a:cubicBezTo>
                      <a:pt x="221" y="319"/>
                      <a:pt x="221" y="319"/>
                      <a:pt x="221" y="319"/>
                    </a:cubicBezTo>
                    <a:cubicBezTo>
                      <a:pt x="202" y="324"/>
                      <a:pt x="183" y="323"/>
                      <a:pt x="164" y="319"/>
                    </a:cubicBezTo>
                    <a:cubicBezTo>
                      <a:pt x="149" y="355"/>
                      <a:pt x="149" y="355"/>
                      <a:pt x="149" y="355"/>
                    </a:cubicBezTo>
                    <a:cubicBezTo>
                      <a:pt x="109" y="339"/>
                      <a:pt x="109" y="339"/>
                      <a:pt x="109" y="339"/>
                    </a:cubicBezTo>
                    <a:cubicBezTo>
                      <a:pt x="124" y="302"/>
                      <a:pt x="124" y="302"/>
                      <a:pt x="124" y="302"/>
                    </a:cubicBezTo>
                    <a:cubicBezTo>
                      <a:pt x="108" y="292"/>
                      <a:pt x="94" y="279"/>
                      <a:pt x="83" y="262"/>
                    </a:cubicBezTo>
                    <a:cubicBezTo>
                      <a:pt x="47" y="277"/>
                      <a:pt x="47" y="277"/>
                      <a:pt x="47" y="277"/>
                    </a:cubicBezTo>
                    <a:cubicBezTo>
                      <a:pt x="30" y="236"/>
                      <a:pt x="30" y="236"/>
                      <a:pt x="30" y="236"/>
                    </a:cubicBezTo>
                    <a:cubicBezTo>
                      <a:pt x="67" y="221"/>
                      <a:pt x="67" y="221"/>
                      <a:pt x="67" y="221"/>
                    </a:cubicBezTo>
                    <a:cubicBezTo>
                      <a:pt x="62" y="202"/>
                      <a:pt x="62" y="183"/>
                      <a:pt x="67" y="164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94" y="108"/>
                      <a:pt x="107" y="94"/>
                      <a:pt x="124" y="83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64" y="67"/>
                      <a:pt x="164" y="67"/>
                      <a:pt x="164" y="67"/>
                    </a:cubicBezTo>
                    <a:cubicBezTo>
                      <a:pt x="184" y="62"/>
                      <a:pt x="203" y="62"/>
                      <a:pt x="221" y="67"/>
                    </a:cubicBezTo>
                    <a:cubicBezTo>
                      <a:pt x="236" y="30"/>
                      <a:pt x="236" y="30"/>
                      <a:pt x="236" y="30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62" y="83"/>
                      <a:pt x="262" y="83"/>
                      <a:pt x="262" y="83"/>
                    </a:cubicBezTo>
                    <a:cubicBezTo>
                      <a:pt x="278" y="94"/>
                      <a:pt x="292" y="107"/>
                      <a:pt x="302" y="124"/>
                    </a:cubicBezTo>
                    <a:cubicBezTo>
                      <a:pt x="338" y="109"/>
                      <a:pt x="338" y="109"/>
                      <a:pt x="338" y="109"/>
                    </a:cubicBezTo>
                    <a:cubicBezTo>
                      <a:pt x="355" y="149"/>
                      <a:pt x="355" y="149"/>
                      <a:pt x="355" y="149"/>
                    </a:cubicBezTo>
                    <a:cubicBezTo>
                      <a:pt x="319" y="164"/>
                      <a:pt x="319" y="164"/>
                      <a:pt x="319" y="164"/>
                    </a:cubicBezTo>
                    <a:cubicBezTo>
                      <a:pt x="324" y="184"/>
                      <a:pt x="323" y="203"/>
                      <a:pt x="319" y="2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74" name="Freeform 86"/>
              <p:cNvSpPr>
                <a:spLocks noEditPoints="1"/>
              </p:cNvSpPr>
              <p:nvPr/>
            </p:nvSpPr>
            <p:spPr bwMode="auto">
              <a:xfrm>
                <a:off x="8557969" y="3410909"/>
                <a:ext cx="65715" cy="67237"/>
              </a:xfrm>
              <a:custGeom>
                <a:avLst/>
                <a:gdLst>
                  <a:gd name="T0" fmla="*/ 57 w 174"/>
                  <a:gd name="T1" fmla="*/ 16 h 174"/>
                  <a:gd name="T2" fmla="*/ 16 w 174"/>
                  <a:gd name="T3" fmla="*/ 116 h 174"/>
                  <a:gd name="T4" fmla="*/ 116 w 174"/>
                  <a:gd name="T5" fmla="*/ 158 h 174"/>
                  <a:gd name="T6" fmla="*/ 158 w 174"/>
                  <a:gd name="T7" fmla="*/ 57 h 174"/>
                  <a:gd name="T8" fmla="*/ 57 w 174"/>
                  <a:gd name="T9" fmla="*/ 16 h 174"/>
                  <a:gd name="T10" fmla="*/ 87 w 174"/>
                  <a:gd name="T11" fmla="*/ 121 h 174"/>
                  <a:gd name="T12" fmla="*/ 53 w 174"/>
                  <a:gd name="T13" fmla="*/ 87 h 174"/>
                  <a:gd name="T14" fmla="*/ 87 w 174"/>
                  <a:gd name="T15" fmla="*/ 53 h 174"/>
                  <a:gd name="T16" fmla="*/ 121 w 174"/>
                  <a:gd name="T17" fmla="*/ 87 h 174"/>
                  <a:gd name="T18" fmla="*/ 87 w 174"/>
                  <a:gd name="T19" fmla="*/ 12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174">
                    <a:moveTo>
                      <a:pt x="57" y="16"/>
                    </a:moveTo>
                    <a:cubicBezTo>
                      <a:pt x="18" y="32"/>
                      <a:pt x="0" y="77"/>
                      <a:pt x="16" y="116"/>
                    </a:cubicBezTo>
                    <a:cubicBezTo>
                      <a:pt x="32" y="156"/>
                      <a:pt x="77" y="174"/>
                      <a:pt x="116" y="158"/>
                    </a:cubicBezTo>
                    <a:cubicBezTo>
                      <a:pt x="155" y="142"/>
                      <a:pt x="174" y="97"/>
                      <a:pt x="158" y="57"/>
                    </a:cubicBezTo>
                    <a:cubicBezTo>
                      <a:pt x="142" y="18"/>
                      <a:pt x="97" y="0"/>
                      <a:pt x="57" y="16"/>
                    </a:cubicBezTo>
                    <a:close/>
                    <a:moveTo>
                      <a:pt x="87" y="121"/>
                    </a:moveTo>
                    <a:cubicBezTo>
                      <a:pt x="68" y="121"/>
                      <a:pt x="53" y="106"/>
                      <a:pt x="53" y="87"/>
                    </a:cubicBezTo>
                    <a:cubicBezTo>
                      <a:pt x="53" y="68"/>
                      <a:pt x="68" y="53"/>
                      <a:pt x="87" y="53"/>
                    </a:cubicBezTo>
                    <a:cubicBezTo>
                      <a:pt x="106" y="53"/>
                      <a:pt x="121" y="68"/>
                      <a:pt x="121" y="87"/>
                    </a:cubicBezTo>
                    <a:cubicBezTo>
                      <a:pt x="121" y="106"/>
                      <a:pt x="106" y="121"/>
                      <a:pt x="87" y="1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</p:grpSp>
      </p:grpSp>
      <p:grpSp>
        <p:nvGrpSpPr>
          <p:cNvPr id="80" name="Groupe 79"/>
          <p:cNvGrpSpPr/>
          <p:nvPr/>
        </p:nvGrpSpPr>
        <p:grpSpPr>
          <a:xfrm>
            <a:off x="6100915" y="1189447"/>
            <a:ext cx="554639" cy="453295"/>
            <a:chOff x="1361153" y="949616"/>
            <a:chExt cx="554639" cy="453295"/>
          </a:xfrm>
        </p:grpSpPr>
        <p:sp>
          <p:nvSpPr>
            <p:cNvPr id="81" name="Rectangle 80"/>
            <p:cNvSpPr/>
            <p:nvPr/>
          </p:nvSpPr>
          <p:spPr>
            <a:xfrm>
              <a:off x="1361153" y="1172079"/>
              <a:ext cx="554639" cy="230832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Service </a:t>
              </a:r>
              <a:endParaRPr lang="en-US" sz="12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82" name="Group 56"/>
            <p:cNvGrpSpPr/>
            <p:nvPr/>
          </p:nvGrpSpPr>
          <p:grpSpPr>
            <a:xfrm>
              <a:off x="1499812" y="949616"/>
              <a:ext cx="277320" cy="282055"/>
              <a:chOff x="8517675" y="3370126"/>
              <a:chExt cx="146304" cy="148802"/>
            </a:xfrm>
          </p:grpSpPr>
          <p:sp>
            <p:nvSpPr>
              <p:cNvPr id="83" name="Freeform 85"/>
              <p:cNvSpPr>
                <a:spLocks noEditPoints="1"/>
              </p:cNvSpPr>
              <p:nvPr/>
            </p:nvSpPr>
            <p:spPr bwMode="auto">
              <a:xfrm>
                <a:off x="8517675" y="3370126"/>
                <a:ext cx="146304" cy="148802"/>
              </a:xfrm>
              <a:custGeom>
                <a:avLst/>
                <a:gdLst>
                  <a:gd name="T0" fmla="*/ 329 w 386"/>
                  <a:gd name="T1" fmla="*/ 0 h 386"/>
                  <a:gd name="T2" fmla="*/ 57 w 386"/>
                  <a:gd name="T3" fmla="*/ 0 h 386"/>
                  <a:gd name="T4" fmla="*/ 0 w 386"/>
                  <a:gd name="T5" fmla="*/ 57 h 386"/>
                  <a:gd name="T6" fmla="*/ 0 w 386"/>
                  <a:gd name="T7" fmla="*/ 329 h 386"/>
                  <a:gd name="T8" fmla="*/ 57 w 386"/>
                  <a:gd name="T9" fmla="*/ 386 h 386"/>
                  <a:gd name="T10" fmla="*/ 329 w 386"/>
                  <a:gd name="T11" fmla="*/ 386 h 386"/>
                  <a:gd name="T12" fmla="*/ 386 w 386"/>
                  <a:gd name="T13" fmla="*/ 329 h 386"/>
                  <a:gd name="T14" fmla="*/ 386 w 386"/>
                  <a:gd name="T15" fmla="*/ 57 h 386"/>
                  <a:gd name="T16" fmla="*/ 329 w 386"/>
                  <a:gd name="T17" fmla="*/ 0 h 386"/>
                  <a:gd name="T18" fmla="*/ 319 w 386"/>
                  <a:gd name="T19" fmla="*/ 221 h 386"/>
                  <a:gd name="T20" fmla="*/ 355 w 386"/>
                  <a:gd name="T21" fmla="*/ 236 h 386"/>
                  <a:gd name="T22" fmla="*/ 338 w 386"/>
                  <a:gd name="T23" fmla="*/ 277 h 386"/>
                  <a:gd name="T24" fmla="*/ 302 w 386"/>
                  <a:gd name="T25" fmla="*/ 262 h 386"/>
                  <a:gd name="T26" fmla="*/ 262 w 386"/>
                  <a:gd name="T27" fmla="*/ 302 h 386"/>
                  <a:gd name="T28" fmla="*/ 277 w 386"/>
                  <a:gd name="T29" fmla="*/ 339 h 386"/>
                  <a:gd name="T30" fmla="*/ 236 w 386"/>
                  <a:gd name="T31" fmla="*/ 355 h 386"/>
                  <a:gd name="T32" fmla="*/ 221 w 386"/>
                  <a:gd name="T33" fmla="*/ 319 h 386"/>
                  <a:gd name="T34" fmla="*/ 164 w 386"/>
                  <a:gd name="T35" fmla="*/ 319 h 386"/>
                  <a:gd name="T36" fmla="*/ 149 w 386"/>
                  <a:gd name="T37" fmla="*/ 355 h 386"/>
                  <a:gd name="T38" fmla="*/ 109 w 386"/>
                  <a:gd name="T39" fmla="*/ 339 h 386"/>
                  <a:gd name="T40" fmla="*/ 124 w 386"/>
                  <a:gd name="T41" fmla="*/ 302 h 386"/>
                  <a:gd name="T42" fmla="*/ 83 w 386"/>
                  <a:gd name="T43" fmla="*/ 262 h 386"/>
                  <a:gd name="T44" fmla="*/ 47 w 386"/>
                  <a:gd name="T45" fmla="*/ 277 h 386"/>
                  <a:gd name="T46" fmla="*/ 30 w 386"/>
                  <a:gd name="T47" fmla="*/ 236 h 386"/>
                  <a:gd name="T48" fmla="*/ 67 w 386"/>
                  <a:gd name="T49" fmla="*/ 221 h 386"/>
                  <a:gd name="T50" fmla="*/ 67 w 386"/>
                  <a:gd name="T51" fmla="*/ 164 h 386"/>
                  <a:gd name="T52" fmla="*/ 30 w 386"/>
                  <a:gd name="T53" fmla="*/ 149 h 386"/>
                  <a:gd name="T54" fmla="*/ 47 w 386"/>
                  <a:gd name="T55" fmla="*/ 109 h 386"/>
                  <a:gd name="T56" fmla="*/ 83 w 386"/>
                  <a:gd name="T57" fmla="*/ 124 h 386"/>
                  <a:gd name="T58" fmla="*/ 124 w 386"/>
                  <a:gd name="T59" fmla="*/ 83 h 386"/>
                  <a:gd name="T60" fmla="*/ 109 w 386"/>
                  <a:gd name="T61" fmla="*/ 47 h 386"/>
                  <a:gd name="T62" fmla="*/ 149 w 386"/>
                  <a:gd name="T63" fmla="*/ 30 h 386"/>
                  <a:gd name="T64" fmla="*/ 164 w 386"/>
                  <a:gd name="T65" fmla="*/ 67 h 386"/>
                  <a:gd name="T66" fmla="*/ 221 w 386"/>
                  <a:gd name="T67" fmla="*/ 67 h 386"/>
                  <a:gd name="T68" fmla="*/ 236 w 386"/>
                  <a:gd name="T69" fmla="*/ 30 h 386"/>
                  <a:gd name="T70" fmla="*/ 277 w 386"/>
                  <a:gd name="T71" fmla="*/ 47 h 386"/>
                  <a:gd name="T72" fmla="*/ 262 w 386"/>
                  <a:gd name="T73" fmla="*/ 83 h 386"/>
                  <a:gd name="T74" fmla="*/ 302 w 386"/>
                  <a:gd name="T75" fmla="*/ 124 h 386"/>
                  <a:gd name="T76" fmla="*/ 338 w 386"/>
                  <a:gd name="T77" fmla="*/ 109 h 386"/>
                  <a:gd name="T78" fmla="*/ 355 w 386"/>
                  <a:gd name="T79" fmla="*/ 149 h 386"/>
                  <a:gd name="T80" fmla="*/ 319 w 386"/>
                  <a:gd name="T81" fmla="*/ 164 h 386"/>
                  <a:gd name="T82" fmla="*/ 319 w 386"/>
                  <a:gd name="T83" fmla="*/ 22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" h="386">
                    <a:moveTo>
                      <a:pt x="329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7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361"/>
                      <a:pt x="25" y="386"/>
                      <a:pt x="57" y="386"/>
                    </a:cubicBezTo>
                    <a:cubicBezTo>
                      <a:pt x="329" y="386"/>
                      <a:pt x="329" y="386"/>
                      <a:pt x="329" y="386"/>
                    </a:cubicBezTo>
                    <a:cubicBezTo>
                      <a:pt x="361" y="386"/>
                      <a:pt x="386" y="361"/>
                      <a:pt x="386" y="329"/>
                    </a:cubicBezTo>
                    <a:cubicBezTo>
                      <a:pt x="386" y="57"/>
                      <a:pt x="386" y="57"/>
                      <a:pt x="386" y="57"/>
                    </a:cubicBezTo>
                    <a:cubicBezTo>
                      <a:pt x="386" y="25"/>
                      <a:pt x="361" y="0"/>
                      <a:pt x="329" y="0"/>
                    </a:cubicBezTo>
                    <a:close/>
                    <a:moveTo>
                      <a:pt x="319" y="221"/>
                    </a:moveTo>
                    <a:cubicBezTo>
                      <a:pt x="355" y="236"/>
                      <a:pt x="355" y="236"/>
                      <a:pt x="355" y="236"/>
                    </a:cubicBezTo>
                    <a:cubicBezTo>
                      <a:pt x="338" y="277"/>
                      <a:pt x="338" y="277"/>
                      <a:pt x="338" y="277"/>
                    </a:cubicBezTo>
                    <a:cubicBezTo>
                      <a:pt x="302" y="262"/>
                      <a:pt x="302" y="262"/>
                      <a:pt x="302" y="262"/>
                    </a:cubicBezTo>
                    <a:cubicBezTo>
                      <a:pt x="292" y="278"/>
                      <a:pt x="279" y="292"/>
                      <a:pt x="262" y="302"/>
                    </a:cubicBezTo>
                    <a:cubicBezTo>
                      <a:pt x="277" y="339"/>
                      <a:pt x="277" y="339"/>
                      <a:pt x="277" y="339"/>
                    </a:cubicBezTo>
                    <a:cubicBezTo>
                      <a:pt x="236" y="355"/>
                      <a:pt x="236" y="355"/>
                      <a:pt x="236" y="355"/>
                    </a:cubicBezTo>
                    <a:cubicBezTo>
                      <a:pt x="221" y="319"/>
                      <a:pt x="221" y="319"/>
                      <a:pt x="221" y="319"/>
                    </a:cubicBezTo>
                    <a:cubicBezTo>
                      <a:pt x="202" y="324"/>
                      <a:pt x="183" y="323"/>
                      <a:pt x="164" y="319"/>
                    </a:cubicBezTo>
                    <a:cubicBezTo>
                      <a:pt x="149" y="355"/>
                      <a:pt x="149" y="355"/>
                      <a:pt x="149" y="355"/>
                    </a:cubicBezTo>
                    <a:cubicBezTo>
                      <a:pt x="109" y="339"/>
                      <a:pt x="109" y="339"/>
                      <a:pt x="109" y="339"/>
                    </a:cubicBezTo>
                    <a:cubicBezTo>
                      <a:pt x="124" y="302"/>
                      <a:pt x="124" y="302"/>
                      <a:pt x="124" y="302"/>
                    </a:cubicBezTo>
                    <a:cubicBezTo>
                      <a:pt x="108" y="292"/>
                      <a:pt x="94" y="279"/>
                      <a:pt x="83" y="262"/>
                    </a:cubicBezTo>
                    <a:cubicBezTo>
                      <a:pt x="47" y="277"/>
                      <a:pt x="47" y="277"/>
                      <a:pt x="47" y="277"/>
                    </a:cubicBezTo>
                    <a:cubicBezTo>
                      <a:pt x="30" y="236"/>
                      <a:pt x="30" y="236"/>
                      <a:pt x="30" y="236"/>
                    </a:cubicBezTo>
                    <a:cubicBezTo>
                      <a:pt x="67" y="221"/>
                      <a:pt x="67" y="221"/>
                      <a:pt x="67" y="221"/>
                    </a:cubicBezTo>
                    <a:cubicBezTo>
                      <a:pt x="62" y="202"/>
                      <a:pt x="62" y="183"/>
                      <a:pt x="67" y="164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94" y="108"/>
                      <a:pt x="107" y="94"/>
                      <a:pt x="124" y="83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64" y="67"/>
                      <a:pt x="164" y="67"/>
                      <a:pt x="164" y="67"/>
                    </a:cubicBezTo>
                    <a:cubicBezTo>
                      <a:pt x="184" y="62"/>
                      <a:pt x="203" y="62"/>
                      <a:pt x="221" y="67"/>
                    </a:cubicBezTo>
                    <a:cubicBezTo>
                      <a:pt x="236" y="30"/>
                      <a:pt x="236" y="30"/>
                      <a:pt x="236" y="30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62" y="83"/>
                      <a:pt x="262" y="83"/>
                      <a:pt x="262" y="83"/>
                    </a:cubicBezTo>
                    <a:cubicBezTo>
                      <a:pt x="278" y="94"/>
                      <a:pt x="292" y="107"/>
                      <a:pt x="302" y="124"/>
                    </a:cubicBezTo>
                    <a:cubicBezTo>
                      <a:pt x="338" y="109"/>
                      <a:pt x="338" y="109"/>
                      <a:pt x="338" y="109"/>
                    </a:cubicBezTo>
                    <a:cubicBezTo>
                      <a:pt x="355" y="149"/>
                      <a:pt x="355" y="149"/>
                      <a:pt x="355" y="149"/>
                    </a:cubicBezTo>
                    <a:cubicBezTo>
                      <a:pt x="319" y="164"/>
                      <a:pt x="319" y="164"/>
                      <a:pt x="319" y="164"/>
                    </a:cubicBezTo>
                    <a:cubicBezTo>
                      <a:pt x="324" y="184"/>
                      <a:pt x="323" y="203"/>
                      <a:pt x="319" y="2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84" name="Freeform 86"/>
              <p:cNvSpPr>
                <a:spLocks noEditPoints="1"/>
              </p:cNvSpPr>
              <p:nvPr/>
            </p:nvSpPr>
            <p:spPr bwMode="auto">
              <a:xfrm>
                <a:off x="8557969" y="3410909"/>
                <a:ext cx="65715" cy="67237"/>
              </a:xfrm>
              <a:custGeom>
                <a:avLst/>
                <a:gdLst>
                  <a:gd name="T0" fmla="*/ 57 w 174"/>
                  <a:gd name="T1" fmla="*/ 16 h 174"/>
                  <a:gd name="T2" fmla="*/ 16 w 174"/>
                  <a:gd name="T3" fmla="*/ 116 h 174"/>
                  <a:gd name="T4" fmla="*/ 116 w 174"/>
                  <a:gd name="T5" fmla="*/ 158 h 174"/>
                  <a:gd name="T6" fmla="*/ 158 w 174"/>
                  <a:gd name="T7" fmla="*/ 57 h 174"/>
                  <a:gd name="T8" fmla="*/ 57 w 174"/>
                  <a:gd name="T9" fmla="*/ 16 h 174"/>
                  <a:gd name="T10" fmla="*/ 87 w 174"/>
                  <a:gd name="T11" fmla="*/ 121 h 174"/>
                  <a:gd name="T12" fmla="*/ 53 w 174"/>
                  <a:gd name="T13" fmla="*/ 87 h 174"/>
                  <a:gd name="T14" fmla="*/ 87 w 174"/>
                  <a:gd name="T15" fmla="*/ 53 h 174"/>
                  <a:gd name="T16" fmla="*/ 121 w 174"/>
                  <a:gd name="T17" fmla="*/ 87 h 174"/>
                  <a:gd name="T18" fmla="*/ 87 w 174"/>
                  <a:gd name="T19" fmla="*/ 12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174">
                    <a:moveTo>
                      <a:pt x="57" y="16"/>
                    </a:moveTo>
                    <a:cubicBezTo>
                      <a:pt x="18" y="32"/>
                      <a:pt x="0" y="77"/>
                      <a:pt x="16" y="116"/>
                    </a:cubicBezTo>
                    <a:cubicBezTo>
                      <a:pt x="32" y="156"/>
                      <a:pt x="77" y="174"/>
                      <a:pt x="116" y="158"/>
                    </a:cubicBezTo>
                    <a:cubicBezTo>
                      <a:pt x="155" y="142"/>
                      <a:pt x="174" y="97"/>
                      <a:pt x="158" y="57"/>
                    </a:cubicBezTo>
                    <a:cubicBezTo>
                      <a:pt x="142" y="18"/>
                      <a:pt x="97" y="0"/>
                      <a:pt x="57" y="16"/>
                    </a:cubicBezTo>
                    <a:close/>
                    <a:moveTo>
                      <a:pt x="87" y="121"/>
                    </a:moveTo>
                    <a:cubicBezTo>
                      <a:pt x="68" y="121"/>
                      <a:pt x="53" y="106"/>
                      <a:pt x="53" y="87"/>
                    </a:cubicBezTo>
                    <a:cubicBezTo>
                      <a:pt x="53" y="68"/>
                      <a:pt x="68" y="53"/>
                      <a:pt x="87" y="53"/>
                    </a:cubicBezTo>
                    <a:cubicBezTo>
                      <a:pt x="106" y="53"/>
                      <a:pt x="121" y="68"/>
                      <a:pt x="121" y="87"/>
                    </a:cubicBezTo>
                    <a:cubicBezTo>
                      <a:pt x="121" y="106"/>
                      <a:pt x="106" y="121"/>
                      <a:pt x="87" y="1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</p:grpSp>
      </p:grpSp>
      <p:grpSp>
        <p:nvGrpSpPr>
          <p:cNvPr id="85" name="Groupe 84"/>
          <p:cNvGrpSpPr/>
          <p:nvPr/>
        </p:nvGrpSpPr>
        <p:grpSpPr>
          <a:xfrm>
            <a:off x="6646486" y="1189447"/>
            <a:ext cx="554639" cy="453295"/>
            <a:chOff x="1361153" y="949616"/>
            <a:chExt cx="554639" cy="453295"/>
          </a:xfrm>
        </p:grpSpPr>
        <p:sp>
          <p:nvSpPr>
            <p:cNvPr id="86" name="Rectangle 85"/>
            <p:cNvSpPr/>
            <p:nvPr/>
          </p:nvSpPr>
          <p:spPr>
            <a:xfrm>
              <a:off x="1361153" y="1172079"/>
              <a:ext cx="554639" cy="230832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Service </a:t>
              </a:r>
              <a:endParaRPr lang="en-US" sz="12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87" name="Group 56"/>
            <p:cNvGrpSpPr/>
            <p:nvPr/>
          </p:nvGrpSpPr>
          <p:grpSpPr>
            <a:xfrm>
              <a:off x="1499812" y="949616"/>
              <a:ext cx="277320" cy="282055"/>
              <a:chOff x="8517675" y="3370126"/>
              <a:chExt cx="146304" cy="148802"/>
            </a:xfrm>
          </p:grpSpPr>
          <p:sp>
            <p:nvSpPr>
              <p:cNvPr id="88" name="Freeform 85"/>
              <p:cNvSpPr>
                <a:spLocks noEditPoints="1"/>
              </p:cNvSpPr>
              <p:nvPr/>
            </p:nvSpPr>
            <p:spPr bwMode="auto">
              <a:xfrm>
                <a:off x="8517675" y="3370126"/>
                <a:ext cx="146304" cy="148802"/>
              </a:xfrm>
              <a:custGeom>
                <a:avLst/>
                <a:gdLst>
                  <a:gd name="T0" fmla="*/ 329 w 386"/>
                  <a:gd name="T1" fmla="*/ 0 h 386"/>
                  <a:gd name="T2" fmla="*/ 57 w 386"/>
                  <a:gd name="T3" fmla="*/ 0 h 386"/>
                  <a:gd name="T4" fmla="*/ 0 w 386"/>
                  <a:gd name="T5" fmla="*/ 57 h 386"/>
                  <a:gd name="T6" fmla="*/ 0 w 386"/>
                  <a:gd name="T7" fmla="*/ 329 h 386"/>
                  <a:gd name="T8" fmla="*/ 57 w 386"/>
                  <a:gd name="T9" fmla="*/ 386 h 386"/>
                  <a:gd name="T10" fmla="*/ 329 w 386"/>
                  <a:gd name="T11" fmla="*/ 386 h 386"/>
                  <a:gd name="T12" fmla="*/ 386 w 386"/>
                  <a:gd name="T13" fmla="*/ 329 h 386"/>
                  <a:gd name="T14" fmla="*/ 386 w 386"/>
                  <a:gd name="T15" fmla="*/ 57 h 386"/>
                  <a:gd name="T16" fmla="*/ 329 w 386"/>
                  <a:gd name="T17" fmla="*/ 0 h 386"/>
                  <a:gd name="T18" fmla="*/ 319 w 386"/>
                  <a:gd name="T19" fmla="*/ 221 h 386"/>
                  <a:gd name="T20" fmla="*/ 355 w 386"/>
                  <a:gd name="T21" fmla="*/ 236 h 386"/>
                  <a:gd name="T22" fmla="*/ 338 w 386"/>
                  <a:gd name="T23" fmla="*/ 277 h 386"/>
                  <a:gd name="T24" fmla="*/ 302 w 386"/>
                  <a:gd name="T25" fmla="*/ 262 h 386"/>
                  <a:gd name="T26" fmla="*/ 262 w 386"/>
                  <a:gd name="T27" fmla="*/ 302 h 386"/>
                  <a:gd name="T28" fmla="*/ 277 w 386"/>
                  <a:gd name="T29" fmla="*/ 339 h 386"/>
                  <a:gd name="T30" fmla="*/ 236 w 386"/>
                  <a:gd name="T31" fmla="*/ 355 h 386"/>
                  <a:gd name="T32" fmla="*/ 221 w 386"/>
                  <a:gd name="T33" fmla="*/ 319 h 386"/>
                  <a:gd name="T34" fmla="*/ 164 w 386"/>
                  <a:gd name="T35" fmla="*/ 319 h 386"/>
                  <a:gd name="T36" fmla="*/ 149 w 386"/>
                  <a:gd name="T37" fmla="*/ 355 h 386"/>
                  <a:gd name="T38" fmla="*/ 109 w 386"/>
                  <a:gd name="T39" fmla="*/ 339 h 386"/>
                  <a:gd name="T40" fmla="*/ 124 w 386"/>
                  <a:gd name="T41" fmla="*/ 302 h 386"/>
                  <a:gd name="T42" fmla="*/ 83 w 386"/>
                  <a:gd name="T43" fmla="*/ 262 h 386"/>
                  <a:gd name="T44" fmla="*/ 47 w 386"/>
                  <a:gd name="T45" fmla="*/ 277 h 386"/>
                  <a:gd name="T46" fmla="*/ 30 w 386"/>
                  <a:gd name="T47" fmla="*/ 236 h 386"/>
                  <a:gd name="T48" fmla="*/ 67 w 386"/>
                  <a:gd name="T49" fmla="*/ 221 h 386"/>
                  <a:gd name="T50" fmla="*/ 67 w 386"/>
                  <a:gd name="T51" fmla="*/ 164 h 386"/>
                  <a:gd name="T52" fmla="*/ 30 w 386"/>
                  <a:gd name="T53" fmla="*/ 149 h 386"/>
                  <a:gd name="T54" fmla="*/ 47 w 386"/>
                  <a:gd name="T55" fmla="*/ 109 h 386"/>
                  <a:gd name="T56" fmla="*/ 83 w 386"/>
                  <a:gd name="T57" fmla="*/ 124 h 386"/>
                  <a:gd name="T58" fmla="*/ 124 w 386"/>
                  <a:gd name="T59" fmla="*/ 83 h 386"/>
                  <a:gd name="T60" fmla="*/ 109 w 386"/>
                  <a:gd name="T61" fmla="*/ 47 h 386"/>
                  <a:gd name="T62" fmla="*/ 149 w 386"/>
                  <a:gd name="T63" fmla="*/ 30 h 386"/>
                  <a:gd name="T64" fmla="*/ 164 w 386"/>
                  <a:gd name="T65" fmla="*/ 67 h 386"/>
                  <a:gd name="T66" fmla="*/ 221 w 386"/>
                  <a:gd name="T67" fmla="*/ 67 h 386"/>
                  <a:gd name="T68" fmla="*/ 236 w 386"/>
                  <a:gd name="T69" fmla="*/ 30 h 386"/>
                  <a:gd name="T70" fmla="*/ 277 w 386"/>
                  <a:gd name="T71" fmla="*/ 47 h 386"/>
                  <a:gd name="T72" fmla="*/ 262 w 386"/>
                  <a:gd name="T73" fmla="*/ 83 h 386"/>
                  <a:gd name="T74" fmla="*/ 302 w 386"/>
                  <a:gd name="T75" fmla="*/ 124 h 386"/>
                  <a:gd name="T76" fmla="*/ 338 w 386"/>
                  <a:gd name="T77" fmla="*/ 109 h 386"/>
                  <a:gd name="T78" fmla="*/ 355 w 386"/>
                  <a:gd name="T79" fmla="*/ 149 h 386"/>
                  <a:gd name="T80" fmla="*/ 319 w 386"/>
                  <a:gd name="T81" fmla="*/ 164 h 386"/>
                  <a:gd name="T82" fmla="*/ 319 w 386"/>
                  <a:gd name="T83" fmla="*/ 22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" h="386">
                    <a:moveTo>
                      <a:pt x="329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7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361"/>
                      <a:pt x="25" y="386"/>
                      <a:pt x="57" y="386"/>
                    </a:cubicBezTo>
                    <a:cubicBezTo>
                      <a:pt x="329" y="386"/>
                      <a:pt x="329" y="386"/>
                      <a:pt x="329" y="386"/>
                    </a:cubicBezTo>
                    <a:cubicBezTo>
                      <a:pt x="361" y="386"/>
                      <a:pt x="386" y="361"/>
                      <a:pt x="386" y="329"/>
                    </a:cubicBezTo>
                    <a:cubicBezTo>
                      <a:pt x="386" y="57"/>
                      <a:pt x="386" y="57"/>
                      <a:pt x="386" y="57"/>
                    </a:cubicBezTo>
                    <a:cubicBezTo>
                      <a:pt x="386" y="25"/>
                      <a:pt x="361" y="0"/>
                      <a:pt x="329" y="0"/>
                    </a:cubicBezTo>
                    <a:close/>
                    <a:moveTo>
                      <a:pt x="319" y="221"/>
                    </a:moveTo>
                    <a:cubicBezTo>
                      <a:pt x="355" y="236"/>
                      <a:pt x="355" y="236"/>
                      <a:pt x="355" y="236"/>
                    </a:cubicBezTo>
                    <a:cubicBezTo>
                      <a:pt x="338" y="277"/>
                      <a:pt x="338" y="277"/>
                      <a:pt x="338" y="277"/>
                    </a:cubicBezTo>
                    <a:cubicBezTo>
                      <a:pt x="302" y="262"/>
                      <a:pt x="302" y="262"/>
                      <a:pt x="302" y="262"/>
                    </a:cubicBezTo>
                    <a:cubicBezTo>
                      <a:pt x="292" y="278"/>
                      <a:pt x="279" y="292"/>
                      <a:pt x="262" y="302"/>
                    </a:cubicBezTo>
                    <a:cubicBezTo>
                      <a:pt x="277" y="339"/>
                      <a:pt x="277" y="339"/>
                      <a:pt x="277" y="339"/>
                    </a:cubicBezTo>
                    <a:cubicBezTo>
                      <a:pt x="236" y="355"/>
                      <a:pt x="236" y="355"/>
                      <a:pt x="236" y="355"/>
                    </a:cubicBezTo>
                    <a:cubicBezTo>
                      <a:pt x="221" y="319"/>
                      <a:pt x="221" y="319"/>
                      <a:pt x="221" y="319"/>
                    </a:cubicBezTo>
                    <a:cubicBezTo>
                      <a:pt x="202" y="324"/>
                      <a:pt x="183" y="323"/>
                      <a:pt x="164" y="319"/>
                    </a:cubicBezTo>
                    <a:cubicBezTo>
                      <a:pt x="149" y="355"/>
                      <a:pt x="149" y="355"/>
                      <a:pt x="149" y="355"/>
                    </a:cubicBezTo>
                    <a:cubicBezTo>
                      <a:pt x="109" y="339"/>
                      <a:pt x="109" y="339"/>
                      <a:pt x="109" y="339"/>
                    </a:cubicBezTo>
                    <a:cubicBezTo>
                      <a:pt x="124" y="302"/>
                      <a:pt x="124" y="302"/>
                      <a:pt x="124" y="302"/>
                    </a:cubicBezTo>
                    <a:cubicBezTo>
                      <a:pt x="108" y="292"/>
                      <a:pt x="94" y="279"/>
                      <a:pt x="83" y="262"/>
                    </a:cubicBezTo>
                    <a:cubicBezTo>
                      <a:pt x="47" y="277"/>
                      <a:pt x="47" y="277"/>
                      <a:pt x="47" y="277"/>
                    </a:cubicBezTo>
                    <a:cubicBezTo>
                      <a:pt x="30" y="236"/>
                      <a:pt x="30" y="236"/>
                      <a:pt x="30" y="236"/>
                    </a:cubicBezTo>
                    <a:cubicBezTo>
                      <a:pt x="67" y="221"/>
                      <a:pt x="67" y="221"/>
                      <a:pt x="67" y="221"/>
                    </a:cubicBezTo>
                    <a:cubicBezTo>
                      <a:pt x="62" y="202"/>
                      <a:pt x="62" y="183"/>
                      <a:pt x="67" y="164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94" y="108"/>
                      <a:pt x="107" y="94"/>
                      <a:pt x="124" y="83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64" y="67"/>
                      <a:pt x="164" y="67"/>
                      <a:pt x="164" y="67"/>
                    </a:cubicBezTo>
                    <a:cubicBezTo>
                      <a:pt x="184" y="62"/>
                      <a:pt x="203" y="62"/>
                      <a:pt x="221" y="67"/>
                    </a:cubicBezTo>
                    <a:cubicBezTo>
                      <a:pt x="236" y="30"/>
                      <a:pt x="236" y="30"/>
                      <a:pt x="236" y="30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62" y="83"/>
                      <a:pt x="262" y="83"/>
                      <a:pt x="262" y="83"/>
                    </a:cubicBezTo>
                    <a:cubicBezTo>
                      <a:pt x="278" y="94"/>
                      <a:pt x="292" y="107"/>
                      <a:pt x="302" y="124"/>
                    </a:cubicBezTo>
                    <a:cubicBezTo>
                      <a:pt x="338" y="109"/>
                      <a:pt x="338" y="109"/>
                      <a:pt x="338" y="109"/>
                    </a:cubicBezTo>
                    <a:cubicBezTo>
                      <a:pt x="355" y="149"/>
                      <a:pt x="355" y="149"/>
                      <a:pt x="355" y="149"/>
                    </a:cubicBezTo>
                    <a:cubicBezTo>
                      <a:pt x="319" y="164"/>
                      <a:pt x="319" y="164"/>
                      <a:pt x="319" y="164"/>
                    </a:cubicBezTo>
                    <a:cubicBezTo>
                      <a:pt x="324" y="184"/>
                      <a:pt x="323" y="203"/>
                      <a:pt x="319" y="2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89" name="Freeform 86"/>
              <p:cNvSpPr>
                <a:spLocks noEditPoints="1"/>
              </p:cNvSpPr>
              <p:nvPr/>
            </p:nvSpPr>
            <p:spPr bwMode="auto">
              <a:xfrm>
                <a:off x="8557969" y="3410909"/>
                <a:ext cx="65715" cy="67237"/>
              </a:xfrm>
              <a:custGeom>
                <a:avLst/>
                <a:gdLst>
                  <a:gd name="T0" fmla="*/ 57 w 174"/>
                  <a:gd name="T1" fmla="*/ 16 h 174"/>
                  <a:gd name="T2" fmla="*/ 16 w 174"/>
                  <a:gd name="T3" fmla="*/ 116 h 174"/>
                  <a:gd name="T4" fmla="*/ 116 w 174"/>
                  <a:gd name="T5" fmla="*/ 158 h 174"/>
                  <a:gd name="T6" fmla="*/ 158 w 174"/>
                  <a:gd name="T7" fmla="*/ 57 h 174"/>
                  <a:gd name="T8" fmla="*/ 57 w 174"/>
                  <a:gd name="T9" fmla="*/ 16 h 174"/>
                  <a:gd name="T10" fmla="*/ 87 w 174"/>
                  <a:gd name="T11" fmla="*/ 121 h 174"/>
                  <a:gd name="T12" fmla="*/ 53 w 174"/>
                  <a:gd name="T13" fmla="*/ 87 h 174"/>
                  <a:gd name="T14" fmla="*/ 87 w 174"/>
                  <a:gd name="T15" fmla="*/ 53 h 174"/>
                  <a:gd name="T16" fmla="*/ 121 w 174"/>
                  <a:gd name="T17" fmla="*/ 87 h 174"/>
                  <a:gd name="T18" fmla="*/ 87 w 174"/>
                  <a:gd name="T19" fmla="*/ 12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174">
                    <a:moveTo>
                      <a:pt x="57" y="16"/>
                    </a:moveTo>
                    <a:cubicBezTo>
                      <a:pt x="18" y="32"/>
                      <a:pt x="0" y="77"/>
                      <a:pt x="16" y="116"/>
                    </a:cubicBezTo>
                    <a:cubicBezTo>
                      <a:pt x="32" y="156"/>
                      <a:pt x="77" y="174"/>
                      <a:pt x="116" y="158"/>
                    </a:cubicBezTo>
                    <a:cubicBezTo>
                      <a:pt x="155" y="142"/>
                      <a:pt x="174" y="97"/>
                      <a:pt x="158" y="57"/>
                    </a:cubicBezTo>
                    <a:cubicBezTo>
                      <a:pt x="142" y="18"/>
                      <a:pt x="97" y="0"/>
                      <a:pt x="57" y="16"/>
                    </a:cubicBezTo>
                    <a:close/>
                    <a:moveTo>
                      <a:pt x="87" y="121"/>
                    </a:moveTo>
                    <a:cubicBezTo>
                      <a:pt x="68" y="121"/>
                      <a:pt x="53" y="106"/>
                      <a:pt x="53" y="87"/>
                    </a:cubicBezTo>
                    <a:cubicBezTo>
                      <a:pt x="53" y="68"/>
                      <a:pt x="68" y="53"/>
                      <a:pt x="87" y="53"/>
                    </a:cubicBezTo>
                    <a:cubicBezTo>
                      <a:pt x="106" y="53"/>
                      <a:pt x="121" y="68"/>
                      <a:pt x="121" y="87"/>
                    </a:cubicBezTo>
                    <a:cubicBezTo>
                      <a:pt x="121" y="106"/>
                      <a:pt x="106" y="121"/>
                      <a:pt x="87" y="1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</p:grpSp>
      </p:grpSp>
      <p:grpSp>
        <p:nvGrpSpPr>
          <p:cNvPr id="177" name="Groupe 176"/>
          <p:cNvGrpSpPr/>
          <p:nvPr/>
        </p:nvGrpSpPr>
        <p:grpSpPr>
          <a:xfrm>
            <a:off x="2472227" y="3753105"/>
            <a:ext cx="1761275" cy="884198"/>
            <a:chOff x="2480699" y="3598762"/>
            <a:chExt cx="1761275" cy="884198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2531461" y="3652977"/>
              <a:ext cx="1710513" cy="82998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200" b="1" dirty="0" smtClean="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480699" y="3598762"/>
              <a:ext cx="1534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400" b="1" dirty="0" smtClean="0">
                  <a:solidFill>
                    <a:schemeClr val="bg1"/>
                  </a:solidFill>
                </a:rPr>
                <a:t>Domaine Affaire 1</a:t>
              </a:r>
              <a:endParaRPr lang="fr-CA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693225" y="4178784"/>
              <a:ext cx="554639" cy="230832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Service </a:t>
              </a:r>
              <a:endParaRPr lang="en-US" sz="12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77" name="Group 56"/>
            <p:cNvGrpSpPr/>
            <p:nvPr/>
          </p:nvGrpSpPr>
          <p:grpSpPr>
            <a:xfrm>
              <a:off x="2831884" y="3956321"/>
              <a:ext cx="277320" cy="282055"/>
              <a:chOff x="8517675" y="3370126"/>
              <a:chExt cx="146304" cy="148802"/>
            </a:xfrm>
          </p:grpSpPr>
          <p:sp>
            <p:nvSpPr>
              <p:cNvPr id="78" name="Freeform 85"/>
              <p:cNvSpPr>
                <a:spLocks noEditPoints="1"/>
              </p:cNvSpPr>
              <p:nvPr/>
            </p:nvSpPr>
            <p:spPr bwMode="auto">
              <a:xfrm>
                <a:off x="8517675" y="3370126"/>
                <a:ext cx="146304" cy="148802"/>
              </a:xfrm>
              <a:custGeom>
                <a:avLst/>
                <a:gdLst>
                  <a:gd name="T0" fmla="*/ 329 w 386"/>
                  <a:gd name="T1" fmla="*/ 0 h 386"/>
                  <a:gd name="T2" fmla="*/ 57 w 386"/>
                  <a:gd name="T3" fmla="*/ 0 h 386"/>
                  <a:gd name="T4" fmla="*/ 0 w 386"/>
                  <a:gd name="T5" fmla="*/ 57 h 386"/>
                  <a:gd name="T6" fmla="*/ 0 w 386"/>
                  <a:gd name="T7" fmla="*/ 329 h 386"/>
                  <a:gd name="T8" fmla="*/ 57 w 386"/>
                  <a:gd name="T9" fmla="*/ 386 h 386"/>
                  <a:gd name="T10" fmla="*/ 329 w 386"/>
                  <a:gd name="T11" fmla="*/ 386 h 386"/>
                  <a:gd name="T12" fmla="*/ 386 w 386"/>
                  <a:gd name="T13" fmla="*/ 329 h 386"/>
                  <a:gd name="T14" fmla="*/ 386 w 386"/>
                  <a:gd name="T15" fmla="*/ 57 h 386"/>
                  <a:gd name="T16" fmla="*/ 329 w 386"/>
                  <a:gd name="T17" fmla="*/ 0 h 386"/>
                  <a:gd name="T18" fmla="*/ 319 w 386"/>
                  <a:gd name="T19" fmla="*/ 221 h 386"/>
                  <a:gd name="T20" fmla="*/ 355 w 386"/>
                  <a:gd name="T21" fmla="*/ 236 h 386"/>
                  <a:gd name="T22" fmla="*/ 338 w 386"/>
                  <a:gd name="T23" fmla="*/ 277 h 386"/>
                  <a:gd name="T24" fmla="*/ 302 w 386"/>
                  <a:gd name="T25" fmla="*/ 262 h 386"/>
                  <a:gd name="T26" fmla="*/ 262 w 386"/>
                  <a:gd name="T27" fmla="*/ 302 h 386"/>
                  <a:gd name="T28" fmla="*/ 277 w 386"/>
                  <a:gd name="T29" fmla="*/ 339 h 386"/>
                  <a:gd name="T30" fmla="*/ 236 w 386"/>
                  <a:gd name="T31" fmla="*/ 355 h 386"/>
                  <a:gd name="T32" fmla="*/ 221 w 386"/>
                  <a:gd name="T33" fmla="*/ 319 h 386"/>
                  <a:gd name="T34" fmla="*/ 164 w 386"/>
                  <a:gd name="T35" fmla="*/ 319 h 386"/>
                  <a:gd name="T36" fmla="*/ 149 w 386"/>
                  <a:gd name="T37" fmla="*/ 355 h 386"/>
                  <a:gd name="T38" fmla="*/ 109 w 386"/>
                  <a:gd name="T39" fmla="*/ 339 h 386"/>
                  <a:gd name="T40" fmla="*/ 124 w 386"/>
                  <a:gd name="T41" fmla="*/ 302 h 386"/>
                  <a:gd name="T42" fmla="*/ 83 w 386"/>
                  <a:gd name="T43" fmla="*/ 262 h 386"/>
                  <a:gd name="T44" fmla="*/ 47 w 386"/>
                  <a:gd name="T45" fmla="*/ 277 h 386"/>
                  <a:gd name="T46" fmla="*/ 30 w 386"/>
                  <a:gd name="T47" fmla="*/ 236 h 386"/>
                  <a:gd name="T48" fmla="*/ 67 w 386"/>
                  <a:gd name="T49" fmla="*/ 221 h 386"/>
                  <a:gd name="T50" fmla="*/ 67 w 386"/>
                  <a:gd name="T51" fmla="*/ 164 h 386"/>
                  <a:gd name="T52" fmla="*/ 30 w 386"/>
                  <a:gd name="T53" fmla="*/ 149 h 386"/>
                  <a:gd name="T54" fmla="*/ 47 w 386"/>
                  <a:gd name="T55" fmla="*/ 109 h 386"/>
                  <a:gd name="T56" fmla="*/ 83 w 386"/>
                  <a:gd name="T57" fmla="*/ 124 h 386"/>
                  <a:gd name="T58" fmla="*/ 124 w 386"/>
                  <a:gd name="T59" fmla="*/ 83 h 386"/>
                  <a:gd name="T60" fmla="*/ 109 w 386"/>
                  <a:gd name="T61" fmla="*/ 47 h 386"/>
                  <a:gd name="T62" fmla="*/ 149 w 386"/>
                  <a:gd name="T63" fmla="*/ 30 h 386"/>
                  <a:gd name="T64" fmla="*/ 164 w 386"/>
                  <a:gd name="T65" fmla="*/ 67 h 386"/>
                  <a:gd name="T66" fmla="*/ 221 w 386"/>
                  <a:gd name="T67" fmla="*/ 67 h 386"/>
                  <a:gd name="T68" fmla="*/ 236 w 386"/>
                  <a:gd name="T69" fmla="*/ 30 h 386"/>
                  <a:gd name="T70" fmla="*/ 277 w 386"/>
                  <a:gd name="T71" fmla="*/ 47 h 386"/>
                  <a:gd name="T72" fmla="*/ 262 w 386"/>
                  <a:gd name="T73" fmla="*/ 83 h 386"/>
                  <a:gd name="T74" fmla="*/ 302 w 386"/>
                  <a:gd name="T75" fmla="*/ 124 h 386"/>
                  <a:gd name="T76" fmla="*/ 338 w 386"/>
                  <a:gd name="T77" fmla="*/ 109 h 386"/>
                  <a:gd name="T78" fmla="*/ 355 w 386"/>
                  <a:gd name="T79" fmla="*/ 149 h 386"/>
                  <a:gd name="T80" fmla="*/ 319 w 386"/>
                  <a:gd name="T81" fmla="*/ 164 h 386"/>
                  <a:gd name="T82" fmla="*/ 319 w 386"/>
                  <a:gd name="T83" fmla="*/ 22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" h="386">
                    <a:moveTo>
                      <a:pt x="329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7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361"/>
                      <a:pt x="25" y="386"/>
                      <a:pt x="57" y="386"/>
                    </a:cubicBezTo>
                    <a:cubicBezTo>
                      <a:pt x="329" y="386"/>
                      <a:pt x="329" y="386"/>
                      <a:pt x="329" y="386"/>
                    </a:cubicBezTo>
                    <a:cubicBezTo>
                      <a:pt x="361" y="386"/>
                      <a:pt x="386" y="361"/>
                      <a:pt x="386" y="329"/>
                    </a:cubicBezTo>
                    <a:cubicBezTo>
                      <a:pt x="386" y="57"/>
                      <a:pt x="386" y="57"/>
                      <a:pt x="386" y="57"/>
                    </a:cubicBezTo>
                    <a:cubicBezTo>
                      <a:pt x="386" y="25"/>
                      <a:pt x="361" y="0"/>
                      <a:pt x="329" y="0"/>
                    </a:cubicBezTo>
                    <a:close/>
                    <a:moveTo>
                      <a:pt x="319" y="221"/>
                    </a:moveTo>
                    <a:cubicBezTo>
                      <a:pt x="355" y="236"/>
                      <a:pt x="355" y="236"/>
                      <a:pt x="355" y="236"/>
                    </a:cubicBezTo>
                    <a:cubicBezTo>
                      <a:pt x="338" y="277"/>
                      <a:pt x="338" y="277"/>
                      <a:pt x="338" y="277"/>
                    </a:cubicBezTo>
                    <a:cubicBezTo>
                      <a:pt x="302" y="262"/>
                      <a:pt x="302" y="262"/>
                      <a:pt x="302" y="262"/>
                    </a:cubicBezTo>
                    <a:cubicBezTo>
                      <a:pt x="292" y="278"/>
                      <a:pt x="279" y="292"/>
                      <a:pt x="262" y="302"/>
                    </a:cubicBezTo>
                    <a:cubicBezTo>
                      <a:pt x="277" y="339"/>
                      <a:pt x="277" y="339"/>
                      <a:pt x="277" y="339"/>
                    </a:cubicBezTo>
                    <a:cubicBezTo>
                      <a:pt x="236" y="355"/>
                      <a:pt x="236" y="355"/>
                      <a:pt x="236" y="355"/>
                    </a:cubicBezTo>
                    <a:cubicBezTo>
                      <a:pt x="221" y="319"/>
                      <a:pt x="221" y="319"/>
                      <a:pt x="221" y="319"/>
                    </a:cubicBezTo>
                    <a:cubicBezTo>
                      <a:pt x="202" y="324"/>
                      <a:pt x="183" y="323"/>
                      <a:pt x="164" y="319"/>
                    </a:cubicBezTo>
                    <a:cubicBezTo>
                      <a:pt x="149" y="355"/>
                      <a:pt x="149" y="355"/>
                      <a:pt x="149" y="355"/>
                    </a:cubicBezTo>
                    <a:cubicBezTo>
                      <a:pt x="109" y="339"/>
                      <a:pt x="109" y="339"/>
                      <a:pt x="109" y="339"/>
                    </a:cubicBezTo>
                    <a:cubicBezTo>
                      <a:pt x="124" y="302"/>
                      <a:pt x="124" y="302"/>
                      <a:pt x="124" y="302"/>
                    </a:cubicBezTo>
                    <a:cubicBezTo>
                      <a:pt x="108" y="292"/>
                      <a:pt x="94" y="279"/>
                      <a:pt x="83" y="262"/>
                    </a:cubicBezTo>
                    <a:cubicBezTo>
                      <a:pt x="47" y="277"/>
                      <a:pt x="47" y="277"/>
                      <a:pt x="47" y="277"/>
                    </a:cubicBezTo>
                    <a:cubicBezTo>
                      <a:pt x="30" y="236"/>
                      <a:pt x="30" y="236"/>
                      <a:pt x="30" y="236"/>
                    </a:cubicBezTo>
                    <a:cubicBezTo>
                      <a:pt x="67" y="221"/>
                      <a:pt x="67" y="221"/>
                      <a:pt x="67" y="221"/>
                    </a:cubicBezTo>
                    <a:cubicBezTo>
                      <a:pt x="62" y="202"/>
                      <a:pt x="62" y="183"/>
                      <a:pt x="67" y="164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94" y="108"/>
                      <a:pt x="107" y="94"/>
                      <a:pt x="124" y="83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64" y="67"/>
                      <a:pt x="164" y="67"/>
                      <a:pt x="164" y="67"/>
                    </a:cubicBezTo>
                    <a:cubicBezTo>
                      <a:pt x="184" y="62"/>
                      <a:pt x="203" y="62"/>
                      <a:pt x="221" y="67"/>
                    </a:cubicBezTo>
                    <a:cubicBezTo>
                      <a:pt x="236" y="30"/>
                      <a:pt x="236" y="30"/>
                      <a:pt x="236" y="30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62" y="83"/>
                      <a:pt x="262" y="83"/>
                      <a:pt x="262" y="83"/>
                    </a:cubicBezTo>
                    <a:cubicBezTo>
                      <a:pt x="278" y="94"/>
                      <a:pt x="292" y="107"/>
                      <a:pt x="302" y="124"/>
                    </a:cubicBezTo>
                    <a:cubicBezTo>
                      <a:pt x="338" y="109"/>
                      <a:pt x="338" y="109"/>
                      <a:pt x="338" y="109"/>
                    </a:cubicBezTo>
                    <a:cubicBezTo>
                      <a:pt x="355" y="149"/>
                      <a:pt x="355" y="149"/>
                      <a:pt x="355" y="149"/>
                    </a:cubicBezTo>
                    <a:cubicBezTo>
                      <a:pt x="319" y="164"/>
                      <a:pt x="319" y="164"/>
                      <a:pt x="319" y="164"/>
                    </a:cubicBezTo>
                    <a:cubicBezTo>
                      <a:pt x="324" y="184"/>
                      <a:pt x="323" y="203"/>
                      <a:pt x="319" y="2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79" name="Freeform 86"/>
              <p:cNvSpPr>
                <a:spLocks noEditPoints="1"/>
              </p:cNvSpPr>
              <p:nvPr/>
            </p:nvSpPr>
            <p:spPr bwMode="auto">
              <a:xfrm>
                <a:off x="8557969" y="3410909"/>
                <a:ext cx="65715" cy="67237"/>
              </a:xfrm>
              <a:custGeom>
                <a:avLst/>
                <a:gdLst>
                  <a:gd name="T0" fmla="*/ 57 w 174"/>
                  <a:gd name="T1" fmla="*/ 16 h 174"/>
                  <a:gd name="T2" fmla="*/ 16 w 174"/>
                  <a:gd name="T3" fmla="*/ 116 h 174"/>
                  <a:gd name="T4" fmla="*/ 116 w 174"/>
                  <a:gd name="T5" fmla="*/ 158 h 174"/>
                  <a:gd name="T6" fmla="*/ 158 w 174"/>
                  <a:gd name="T7" fmla="*/ 57 h 174"/>
                  <a:gd name="T8" fmla="*/ 57 w 174"/>
                  <a:gd name="T9" fmla="*/ 16 h 174"/>
                  <a:gd name="T10" fmla="*/ 87 w 174"/>
                  <a:gd name="T11" fmla="*/ 121 h 174"/>
                  <a:gd name="T12" fmla="*/ 53 w 174"/>
                  <a:gd name="T13" fmla="*/ 87 h 174"/>
                  <a:gd name="T14" fmla="*/ 87 w 174"/>
                  <a:gd name="T15" fmla="*/ 53 h 174"/>
                  <a:gd name="T16" fmla="*/ 121 w 174"/>
                  <a:gd name="T17" fmla="*/ 87 h 174"/>
                  <a:gd name="T18" fmla="*/ 87 w 174"/>
                  <a:gd name="T19" fmla="*/ 12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174">
                    <a:moveTo>
                      <a:pt x="57" y="16"/>
                    </a:moveTo>
                    <a:cubicBezTo>
                      <a:pt x="18" y="32"/>
                      <a:pt x="0" y="77"/>
                      <a:pt x="16" y="116"/>
                    </a:cubicBezTo>
                    <a:cubicBezTo>
                      <a:pt x="32" y="156"/>
                      <a:pt x="77" y="174"/>
                      <a:pt x="116" y="158"/>
                    </a:cubicBezTo>
                    <a:cubicBezTo>
                      <a:pt x="155" y="142"/>
                      <a:pt x="174" y="97"/>
                      <a:pt x="158" y="57"/>
                    </a:cubicBezTo>
                    <a:cubicBezTo>
                      <a:pt x="142" y="18"/>
                      <a:pt x="97" y="0"/>
                      <a:pt x="57" y="16"/>
                    </a:cubicBezTo>
                    <a:close/>
                    <a:moveTo>
                      <a:pt x="87" y="121"/>
                    </a:moveTo>
                    <a:cubicBezTo>
                      <a:pt x="68" y="121"/>
                      <a:pt x="53" y="106"/>
                      <a:pt x="53" y="87"/>
                    </a:cubicBezTo>
                    <a:cubicBezTo>
                      <a:pt x="53" y="68"/>
                      <a:pt x="68" y="53"/>
                      <a:pt x="87" y="53"/>
                    </a:cubicBezTo>
                    <a:cubicBezTo>
                      <a:pt x="106" y="53"/>
                      <a:pt x="121" y="68"/>
                      <a:pt x="121" y="87"/>
                    </a:cubicBezTo>
                    <a:cubicBezTo>
                      <a:pt x="121" y="106"/>
                      <a:pt x="106" y="121"/>
                      <a:pt x="87" y="1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3431785" y="4156888"/>
              <a:ext cx="554639" cy="230832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Service </a:t>
              </a:r>
              <a:endParaRPr lang="en-US" sz="12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92" name="Group 56"/>
            <p:cNvGrpSpPr/>
            <p:nvPr/>
          </p:nvGrpSpPr>
          <p:grpSpPr>
            <a:xfrm>
              <a:off x="3570444" y="3934425"/>
              <a:ext cx="277320" cy="282055"/>
              <a:chOff x="8517675" y="3370126"/>
              <a:chExt cx="146304" cy="148802"/>
            </a:xfrm>
          </p:grpSpPr>
          <p:sp>
            <p:nvSpPr>
              <p:cNvPr id="93" name="Freeform 85"/>
              <p:cNvSpPr>
                <a:spLocks noEditPoints="1"/>
              </p:cNvSpPr>
              <p:nvPr/>
            </p:nvSpPr>
            <p:spPr bwMode="auto">
              <a:xfrm>
                <a:off x="8517675" y="3370126"/>
                <a:ext cx="146304" cy="148802"/>
              </a:xfrm>
              <a:custGeom>
                <a:avLst/>
                <a:gdLst>
                  <a:gd name="T0" fmla="*/ 329 w 386"/>
                  <a:gd name="T1" fmla="*/ 0 h 386"/>
                  <a:gd name="T2" fmla="*/ 57 w 386"/>
                  <a:gd name="T3" fmla="*/ 0 h 386"/>
                  <a:gd name="T4" fmla="*/ 0 w 386"/>
                  <a:gd name="T5" fmla="*/ 57 h 386"/>
                  <a:gd name="T6" fmla="*/ 0 w 386"/>
                  <a:gd name="T7" fmla="*/ 329 h 386"/>
                  <a:gd name="T8" fmla="*/ 57 w 386"/>
                  <a:gd name="T9" fmla="*/ 386 h 386"/>
                  <a:gd name="T10" fmla="*/ 329 w 386"/>
                  <a:gd name="T11" fmla="*/ 386 h 386"/>
                  <a:gd name="T12" fmla="*/ 386 w 386"/>
                  <a:gd name="T13" fmla="*/ 329 h 386"/>
                  <a:gd name="T14" fmla="*/ 386 w 386"/>
                  <a:gd name="T15" fmla="*/ 57 h 386"/>
                  <a:gd name="T16" fmla="*/ 329 w 386"/>
                  <a:gd name="T17" fmla="*/ 0 h 386"/>
                  <a:gd name="T18" fmla="*/ 319 w 386"/>
                  <a:gd name="T19" fmla="*/ 221 h 386"/>
                  <a:gd name="T20" fmla="*/ 355 w 386"/>
                  <a:gd name="T21" fmla="*/ 236 h 386"/>
                  <a:gd name="T22" fmla="*/ 338 w 386"/>
                  <a:gd name="T23" fmla="*/ 277 h 386"/>
                  <a:gd name="T24" fmla="*/ 302 w 386"/>
                  <a:gd name="T25" fmla="*/ 262 h 386"/>
                  <a:gd name="T26" fmla="*/ 262 w 386"/>
                  <a:gd name="T27" fmla="*/ 302 h 386"/>
                  <a:gd name="T28" fmla="*/ 277 w 386"/>
                  <a:gd name="T29" fmla="*/ 339 h 386"/>
                  <a:gd name="T30" fmla="*/ 236 w 386"/>
                  <a:gd name="T31" fmla="*/ 355 h 386"/>
                  <a:gd name="T32" fmla="*/ 221 w 386"/>
                  <a:gd name="T33" fmla="*/ 319 h 386"/>
                  <a:gd name="T34" fmla="*/ 164 w 386"/>
                  <a:gd name="T35" fmla="*/ 319 h 386"/>
                  <a:gd name="T36" fmla="*/ 149 w 386"/>
                  <a:gd name="T37" fmla="*/ 355 h 386"/>
                  <a:gd name="T38" fmla="*/ 109 w 386"/>
                  <a:gd name="T39" fmla="*/ 339 h 386"/>
                  <a:gd name="T40" fmla="*/ 124 w 386"/>
                  <a:gd name="T41" fmla="*/ 302 h 386"/>
                  <a:gd name="T42" fmla="*/ 83 w 386"/>
                  <a:gd name="T43" fmla="*/ 262 h 386"/>
                  <a:gd name="T44" fmla="*/ 47 w 386"/>
                  <a:gd name="T45" fmla="*/ 277 h 386"/>
                  <a:gd name="T46" fmla="*/ 30 w 386"/>
                  <a:gd name="T47" fmla="*/ 236 h 386"/>
                  <a:gd name="T48" fmla="*/ 67 w 386"/>
                  <a:gd name="T49" fmla="*/ 221 h 386"/>
                  <a:gd name="T50" fmla="*/ 67 w 386"/>
                  <a:gd name="T51" fmla="*/ 164 h 386"/>
                  <a:gd name="T52" fmla="*/ 30 w 386"/>
                  <a:gd name="T53" fmla="*/ 149 h 386"/>
                  <a:gd name="T54" fmla="*/ 47 w 386"/>
                  <a:gd name="T55" fmla="*/ 109 h 386"/>
                  <a:gd name="T56" fmla="*/ 83 w 386"/>
                  <a:gd name="T57" fmla="*/ 124 h 386"/>
                  <a:gd name="T58" fmla="*/ 124 w 386"/>
                  <a:gd name="T59" fmla="*/ 83 h 386"/>
                  <a:gd name="T60" fmla="*/ 109 w 386"/>
                  <a:gd name="T61" fmla="*/ 47 h 386"/>
                  <a:gd name="T62" fmla="*/ 149 w 386"/>
                  <a:gd name="T63" fmla="*/ 30 h 386"/>
                  <a:gd name="T64" fmla="*/ 164 w 386"/>
                  <a:gd name="T65" fmla="*/ 67 h 386"/>
                  <a:gd name="T66" fmla="*/ 221 w 386"/>
                  <a:gd name="T67" fmla="*/ 67 h 386"/>
                  <a:gd name="T68" fmla="*/ 236 w 386"/>
                  <a:gd name="T69" fmla="*/ 30 h 386"/>
                  <a:gd name="T70" fmla="*/ 277 w 386"/>
                  <a:gd name="T71" fmla="*/ 47 h 386"/>
                  <a:gd name="T72" fmla="*/ 262 w 386"/>
                  <a:gd name="T73" fmla="*/ 83 h 386"/>
                  <a:gd name="T74" fmla="*/ 302 w 386"/>
                  <a:gd name="T75" fmla="*/ 124 h 386"/>
                  <a:gd name="T76" fmla="*/ 338 w 386"/>
                  <a:gd name="T77" fmla="*/ 109 h 386"/>
                  <a:gd name="T78" fmla="*/ 355 w 386"/>
                  <a:gd name="T79" fmla="*/ 149 h 386"/>
                  <a:gd name="T80" fmla="*/ 319 w 386"/>
                  <a:gd name="T81" fmla="*/ 164 h 386"/>
                  <a:gd name="T82" fmla="*/ 319 w 386"/>
                  <a:gd name="T83" fmla="*/ 22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" h="386">
                    <a:moveTo>
                      <a:pt x="329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7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361"/>
                      <a:pt x="25" y="386"/>
                      <a:pt x="57" y="386"/>
                    </a:cubicBezTo>
                    <a:cubicBezTo>
                      <a:pt x="329" y="386"/>
                      <a:pt x="329" y="386"/>
                      <a:pt x="329" y="386"/>
                    </a:cubicBezTo>
                    <a:cubicBezTo>
                      <a:pt x="361" y="386"/>
                      <a:pt x="386" y="361"/>
                      <a:pt x="386" y="329"/>
                    </a:cubicBezTo>
                    <a:cubicBezTo>
                      <a:pt x="386" y="57"/>
                      <a:pt x="386" y="57"/>
                      <a:pt x="386" y="57"/>
                    </a:cubicBezTo>
                    <a:cubicBezTo>
                      <a:pt x="386" y="25"/>
                      <a:pt x="361" y="0"/>
                      <a:pt x="329" y="0"/>
                    </a:cubicBezTo>
                    <a:close/>
                    <a:moveTo>
                      <a:pt x="319" y="221"/>
                    </a:moveTo>
                    <a:cubicBezTo>
                      <a:pt x="355" y="236"/>
                      <a:pt x="355" y="236"/>
                      <a:pt x="355" y="236"/>
                    </a:cubicBezTo>
                    <a:cubicBezTo>
                      <a:pt x="338" y="277"/>
                      <a:pt x="338" y="277"/>
                      <a:pt x="338" y="277"/>
                    </a:cubicBezTo>
                    <a:cubicBezTo>
                      <a:pt x="302" y="262"/>
                      <a:pt x="302" y="262"/>
                      <a:pt x="302" y="262"/>
                    </a:cubicBezTo>
                    <a:cubicBezTo>
                      <a:pt x="292" y="278"/>
                      <a:pt x="279" y="292"/>
                      <a:pt x="262" y="302"/>
                    </a:cubicBezTo>
                    <a:cubicBezTo>
                      <a:pt x="277" y="339"/>
                      <a:pt x="277" y="339"/>
                      <a:pt x="277" y="339"/>
                    </a:cubicBezTo>
                    <a:cubicBezTo>
                      <a:pt x="236" y="355"/>
                      <a:pt x="236" y="355"/>
                      <a:pt x="236" y="355"/>
                    </a:cubicBezTo>
                    <a:cubicBezTo>
                      <a:pt x="221" y="319"/>
                      <a:pt x="221" y="319"/>
                      <a:pt x="221" y="319"/>
                    </a:cubicBezTo>
                    <a:cubicBezTo>
                      <a:pt x="202" y="324"/>
                      <a:pt x="183" y="323"/>
                      <a:pt x="164" y="319"/>
                    </a:cubicBezTo>
                    <a:cubicBezTo>
                      <a:pt x="149" y="355"/>
                      <a:pt x="149" y="355"/>
                      <a:pt x="149" y="355"/>
                    </a:cubicBezTo>
                    <a:cubicBezTo>
                      <a:pt x="109" y="339"/>
                      <a:pt x="109" y="339"/>
                      <a:pt x="109" y="339"/>
                    </a:cubicBezTo>
                    <a:cubicBezTo>
                      <a:pt x="124" y="302"/>
                      <a:pt x="124" y="302"/>
                      <a:pt x="124" y="302"/>
                    </a:cubicBezTo>
                    <a:cubicBezTo>
                      <a:pt x="108" y="292"/>
                      <a:pt x="94" y="279"/>
                      <a:pt x="83" y="262"/>
                    </a:cubicBezTo>
                    <a:cubicBezTo>
                      <a:pt x="47" y="277"/>
                      <a:pt x="47" y="277"/>
                      <a:pt x="47" y="277"/>
                    </a:cubicBezTo>
                    <a:cubicBezTo>
                      <a:pt x="30" y="236"/>
                      <a:pt x="30" y="236"/>
                      <a:pt x="30" y="236"/>
                    </a:cubicBezTo>
                    <a:cubicBezTo>
                      <a:pt x="67" y="221"/>
                      <a:pt x="67" y="221"/>
                      <a:pt x="67" y="221"/>
                    </a:cubicBezTo>
                    <a:cubicBezTo>
                      <a:pt x="62" y="202"/>
                      <a:pt x="62" y="183"/>
                      <a:pt x="67" y="164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94" y="108"/>
                      <a:pt x="107" y="94"/>
                      <a:pt x="124" y="83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64" y="67"/>
                      <a:pt x="164" y="67"/>
                      <a:pt x="164" y="67"/>
                    </a:cubicBezTo>
                    <a:cubicBezTo>
                      <a:pt x="184" y="62"/>
                      <a:pt x="203" y="62"/>
                      <a:pt x="221" y="67"/>
                    </a:cubicBezTo>
                    <a:cubicBezTo>
                      <a:pt x="236" y="30"/>
                      <a:pt x="236" y="30"/>
                      <a:pt x="236" y="30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62" y="83"/>
                      <a:pt x="262" y="83"/>
                      <a:pt x="262" y="83"/>
                    </a:cubicBezTo>
                    <a:cubicBezTo>
                      <a:pt x="278" y="94"/>
                      <a:pt x="292" y="107"/>
                      <a:pt x="302" y="124"/>
                    </a:cubicBezTo>
                    <a:cubicBezTo>
                      <a:pt x="338" y="109"/>
                      <a:pt x="338" y="109"/>
                      <a:pt x="338" y="109"/>
                    </a:cubicBezTo>
                    <a:cubicBezTo>
                      <a:pt x="355" y="149"/>
                      <a:pt x="355" y="149"/>
                      <a:pt x="355" y="149"/>
                    </a:cubicBezTo>
                    <a:cubicBezTo>
                      <a:pt x="319" y="164"/>
                      <a:pt x="319" y="164"/>
                      <a:pt x="319" y="164"/>
                    </a:cubicBezTo>
                    <a:cubicBezTo>
                      <a:pt x="324" y="184"/>
                      <a:pt x="323" y="203"/>
                      <a:pt x="319" y="2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94" name="Freeform 86"/>
              <p:cNvSpPr>
                <a:spLocks noEditPoints="1"/>
              </p:cNvSpPr>
              <p:nvPr/>
            </p:nvSpPr>
            <p:spPr bwMode="auto">
              <a:xfrm>
                <a:off x="8557969" y="3410909"/>
                <a:ext cx="65715" cy="67237"/>
              </a:xfrm>
              <a:custGeom>
                <a:avLst/>
                <a:gdLst>
                  <a:gd name="T0" fmla="*/ 57 w 174"/>
                  <a:gd name="T1" fmla="*/ 16 h 174"/>
                  <a:gd name="T2" fmla="*/ 16 w 174"/>
                  <a:gd name="T3" fmla="*/ 116 h 174"/>
                  <a:gd name="T4" fmla="*/ 116 w 174"/>
                  <a:gd name="T5" fmla="*/ 158 h 174"/>
                  <a:gd name="T6" fmla="*/ 158 w 174"/>
                  <a:gd name="T7" fmla="*/ 57 h 174"/>
                  <a:gd name="T8" fmla="*/ 57 w 174"/>
                  <a:gd name="T9" fmla="*/ 16 h 174"/>
                  <a:gd name="T10" fmla="*/ 87 w 174"/>
                  <a:gd name="T11" fmla="*/ 121 h 174"/>
                  <a:gd name="T12" fmla="*/ 53 w 174"/>
                  <a:gd name="T13" fmla="*/ 87 h 174"/>
                  <a:gd name="T14" fmla="*/ 87 w 174"/>
                  <a:gd name="T15" fmla="*/ 53 h 174"/>
                  <a:gd name="T16" fmla="*/ 121 w 174"/>
                  <a:gd name="T17" fmla="*/ 87 h 174"/>
                  <a:gd name="T18" fmla="*/ 87 w 174"/>
                  <a:gd name="T19" fmla="*/ 12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174">
                    <a:moveTo>
                      <a:pt x="57" y="16"/>
                    </a:moveTo>
                    <a:cubicBezTo>
                      <a:pt x="18" y="32"/>
                      <a:pt x="0" y="77"/>
                      <a:pt x="16" y="116"/>
                    </a:cubicBezTo>
                    <a:cubicBezTo>
                      <a:pt x="32" y="156"/>
                      <a:pt x="77" y="174"/>
                      <a:pt x="116" y="158"/>
                    </a:cubicBezTo>
                    <a:cubicBezTo>
                      <a:pt x="155" y="142"/>
                      <a:pt x="174" y="97"/>
                      <a:pt x="158" y="57"/>
                    </a:cubicBezTo>
                    <a:cubicBezTo>
                      <a:pt x="142" y="18"/>
                      <a:pt x="97" y="0"/>
                      <a:pt x="57" y="16"/>
                    </a:cubicBezTo>
                    <a:close/>
                    <a:moveTo>
                      <a:pt x="87" y="121"/>
                    </a:moveTo>
                    <a:cubicBezTo>
                      <a:pt x="68" y="121"/>
                      <a:pt x="53" y="106"/>
                      <a:pt x="53" y="87"/>
                    </a:cubicBezTo>
                    <a:cubicBezTo>
                      <a:pt x="53" y="68"/>
                      <a:pt x="68" y="53"/>
                      <a:pt x="87" y="53"/>
                    </a:cubicBezTo>
                    <a:cubicBezTo>
                      <a:pt x="106" y="53"/>
                      <a:pt x="121" y="68"/>
                      <a:pt x="121" y="87"/>
                    </a:cubicBezTo>
                    <a:cubicBezTo>
                      <a:pt x="121" y="106"/>
                      <a:pt x="106" y="121"/>
                      <a:pt x="87" y="1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</p:grpSp>
      </p:grpSp>
      <p:grpSp>
        <p:nvGrpSpPr>
          <p:cNvPr id="120" name="Groupe 119"/>
          <p:cNvGrpSpPr/>
          <p:nvPr/>
        </p:nvGrpSpPr>
        <p:grpSpPr>
          <a:xfrm>
            <a:off x="3375915" y="561525"/>
            <a:ext cx="342744" cy="313292"/>
            <a:chOff x="1094201" y="1021145"/>
            <a:chExt cx="271731" cy="236214"/>
          </a:xfrm>
        </p:grpSpPr>
        <p:sp>
          <p:nvSpPr>
            <p:cNvPr id="109" name="Freeform 33"/>
            <p:cNvSpPr>
              <a:spLocks noEditPoints="1"/>
            </p:cNvSpPr>
            <p:nvPr/>
          </p:nvSpPr>
          <p:spPr bwMode="auto">
            <a:xfrm>
              <a:off x="1094201" y="1021145"/>
              <a:ext cx="271731" cy="236214"/>
            </a:xfrm>
            <a:custGeom>
              <a:avLst/>
              <a:gdLst>
                <a:gd name="T0" fmla="*/ 201 w 208"/>
                <a:gd name="T1" fmla="*/ 0 h 186"/>
                <a:gd name="T2" fmla="*/ 7 w 208"/>
                <a:gd name="T3" fmla="*/ 0 h 186"/>
                <a:gd name="T4" fmla="*/ 0 w 208"/>
                <a:gd name="T5" fmla="*/ 9 h 186"/>
                <a:gd name="T6" fmla="*/ 0 w 208"/>
                <a:gd name="T7" fmla="*/ 147 h 186"/>
                <a:gd name="T8" fmla="*/ 7 w 208"/>
                <a:gd name="T9" fmla="*/ 156 h 186"/>
                <a:gd name="T10" fmla="*/ 78 w 208"/>
                <a:gd name="T11" fmla="*/ 156 h 186"/>
                <a:gd name="T12" fmla="*/ 78 w 208"/>
                <a:gd name="T13" fmla="*/ 170 h 186"/>
                <a:gd name="T14" fmla="*/ 41 w 208"/>
                <a:gd name="T15" fmla="*/ 177 h 186"/>
                <a:gd name="T16" fmla="*/ 41 w 208"/>
                <a:gd name="T17" fmla="*/ 186 h 186"/>
                <a:gd name="T18" fmla="*/ 166 w 208"/>
                <a:gd name="T19" fmla="*/ 186 h 186"/>
                <a:gd name="T20" fmla="*/ 166 w 208"/>
                <a:gd name="T21" fmla="*/ 177 h 186"/>
                <a:gd name="T22" fmla="*/ 131 w 208"/>
                <a:gd name="T23" fmla="*/ 171 h 186"/>
                <a:gd name="T24" fmla="*/ 131 w 208"/>
                <a:gd name="T25" fmla="*/ 156 h 186"/>
                <a:gd name="T26" fmla="*/ 201 w 208"/>
                <a:gd name="T27" fmla="*/ 156 h 186"/>
                <a:gd name="T28" fmla="*/ 208 w 208"/>
                <a:gd name="T29" fmla="*/ 147 h 186"/>
                <a:gd name="T30" fmla="*/ 208 w 208"/>
                <a:gd name="T31" fmla="*/ 9 h 186"/>
                <a:gd name="T32" fmla="*/ 201 w 208"/>
                <a:gd name="T33" fmla="*/ 0 h 186"/>
                <a:gd name="T34" fmla="*/ 192 w 208"/>
                <a:gd name="T35" fmla="*/ 135 h 186"/>
                <a:gd name="T36" fmla="*/ 186 w 208"/>
                <a:gd name="T37" fmla="*/ 142 h 186"/>
                <a:gd name="T38" fmla="*/ 22 w 208"/>
                <a:gd name="T39" fmla="*/ 142 h 186"/>
                <a:gd name="T40" fmla="*/ 16 w 208"/>
                <a:gd name="T41" fmla="*/ 135 h 186"/>
                <a:gd name="T42" fmla="*/ 16 w 208"/>
                <a:gd name="T43" fmla="*/ 21 h 186"/>
                <a:gd name="T44" fmla="*/ 22 w 208"/>
                <a:gd name="T45" fmla="*/ 14 h 186"/>
                <a:gd name="T46" fmla="*/ 186 w 208"/>
                <a:gd name="T47" fmla="*/ 14 h 186"/>
                <a:gd name="T48" fmla="*/ 192 w 208"/>
                <a:gd name="T49" fmla="*/ 21 h 186"/>
                <a:gd name="T50" fmla="*/ 192 w 208"/>
                <a:gd name="T51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186">
                  <a:moveTo>
                    <a:pt x="20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39"/>
                    <a:pt x="0" y="147"/>
                    <a:pt x="0" y="147"/>
                  </a:cubicBezTo>
                  <a:cubicBezTo>
                    <a:pt x="0" y="152"/>
                    <a:pt x="3" y="156"/>
                    <a:pt x="7" y="156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41" y="177"/>
                    <a:pt x="41" y="177"/>
                    <a:pt x="41" y="177"/>
                  </a:cubicBezTo>
                  <a:cubicBezTo>
                    <a:pt x="41" y="186"/>
                    <a:pt x="41" y="186"/>
                    <a:pt x="41" y="186"/>
                  </a:cubicBezTo>
                  <a:cubicBezTo>
                    <a:pt x="166" y="186"/>
                    <a:pt x="166" y="186"/>
                    <a:pt x="166" y="186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31" y="171"/>
                    <a:pt x="131" y="171"/>
                    <a:pt x="131" y="171"/>
                  </a:cubicBezTo>
                  <a:cubicBezTo>
                    <a:pt x="131" y="156"/>
                    <a:pt x="131" y="156"/>
                    <a:pt x="131" y="156"/>
                  </a:cubicBezTo>
                  <a:cubicBezTo>
                    <a:pt x="201" y="156"/>
                    <a:pt x="201" y="156"/>
                    <a:pt x="201" y="156"/>
                  </a:cubicBezTo>
                  <a:cubicBezTo>
                    <a:pt x="205" y="156"/>
                    <a:pt x="208" y="152"/>
                    <a:pt x="208" y="147"/>
                  </a:cubicBezTo>
                  <a:cubicBezTo>
                    <a:pt x="208" y="17"/>
                    <a:pt x="208" y="9"/>
                    <a:pt x="208" y="9"/>
                  </a:cubicBezTo>
                  <a:cubicBezTo>
                    <a:pt x="208" y="4"/>
                    <a:pt x="205" y="0"/>
                    <a:pt x="201" y="0"/>
                  </a:cubicBezTo>
                  <a:close/>
                  <a:moveTo>
                    <a:pt x="192" y="135"/>
                  </a:moveTo>
                  <a:cubicBezTo>
                    <a:pt x="192" y="139"/>
                    <a:pt x="189" y="142"/>
                    <a:pt x="186" y="142"/>
                  </a:cubicBezTo>
                  <a:cubicBezTo>
                    <a:pt x="22" y="142"/>
                    <a:pt x="22" y="142"/>
                    <a:pt x="22" y="142"/>
                  </a:cubicBezTo>
                  <a:cubicBezTo>
                    <a:pt x="19" y="142"/>
                    <a:pt x="16" y="139"/>
                    <a:pt x="16" y="135"/>
                  </a:cubicBezTo>
                  <a:cubicBezTo>
                    <a:pt x="16" y="29"/>
                    <a:pt x="16" y="21"/>
                    <a:pt x="16" y="21"/>
                  </a:cubicBezTo>
                  <a:cubicBezTo>
                    <a:pt x="16" y="17"/>
                    <a:pt x="19" y="14"/>
                    <a:pt x="22" y="14"/>
                  </a:cubicBezTo>
                  <a:cubicBezTo>
                    <a:pt x="186" y="14"/>
                    <a:pt x="186" y="14"/>
                    <a:pt x="186" y="14"/>
                  </a:cubicBezTo>
                  <a:cubicBezTo>
                    <a:pt x="189" y="14"/>
                    <a:pt x="192" y="17"/>
                    <a:pt x="192" y="21"/>
                  </a:cubicBezTo>
                  <a:lnTo>
                    <a:pt x="192" y="135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3375" b="1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110" name="Freeform 18"/>
            <p:cNvSpPr>
              <a:spLocks noEditPoints="1"/>
            </p:cNvSpPr>
            <p:nvPr/>
          </p:nvSpPr>
          <p:spPr bwMode="auto">
            <a:xfrm>
              <a:off x="1174262" y="1050836"/>
              <a:ext cx="105909" cy="112030"/>
            </a:xfrm>
            <a:custGeom>
              <a:avLst/>
              <a:gdLst>
                <a:gd name="T0" fmla="*/ 220 w 263"/>
                <a:gd name="T1" fmla="*/ 76 h 263"/>
                <a:gd name="T2" fmla="*/ 249 w 263"/>
                <a:gd name="T3" fmla="*/ 63 h 263"/>
                <a:gd name="T4" fmla="*/ 263 w 263"/>
                <a:gd name="T5" fmla="*/ 96 h 263"/>
                <a:gd name="T6" fmla="*/ 233 w 263"/>
                <a:gd name="T7" fmla="*/ 108 h 263"/>
                <a:gd name="T8" fmla="*/ 234 w 263"/>
                <a:gd name="T9" fmla="*/ 155 h 263"/>
                <a:gd name="T10" fmla="*/ 263 w 263"/>
                <a:gd name="T11" fmla="*/ 167 h 263"/>
                <a:gd name="T12" fmla="*/ 249 w 263"/>
                <a:gd name="T13" fmla="*/ 200 h 263"/>
                <a:gd name="T14" fmla="*/ 220 w 263"/>
                <a:gd name="T15" fmla="*/ 188 h 263"/>
                <a:gd name="T16" fmla="*/ 187 w 263"/>
                <a:gd name="T17" fmla="*/ 220 h 263"/>
                <a:gd name="T18" fmla="*/ 199 w 263"/>
                <a:gd name="T19" fmla="*/ 249 h 263"/>
                <a:gd name="T20" fmla="*/ 166 w 263"/>
                <a:gd name="T21" fmla="*/ 263 h 263"/>
                <a:gd name="T22" fmla="*/ 154 w 263"/>
                <a:gd name="T23" fmla="*/ 234 h 263"/>
                <a:gd name="T24" fmla="*/ 108 w 263"/>
                <a:gd name="T25" fmla="*/ 234 h 263"/>
                <a:gd name="T26" fmla="*/ 96 w 263"/>
                <a:gd name="T27" fmla="*/ 263 h 263"/>
                <a:gd name="T28" fmla="*/ 63 w 263"/>
                <a:gd name="T29" fmla="*/ 249 h 263"/>
                <a:gd name="T30" fmla="*/ 75 w 263"/>
                <a:gd name="T31" fmla="*/ 220 h 263"/>
                <a:gd name="T32" fmla="*/ 43 w 263"/>
                <a:gd name="T33" fmla="*/ 188 h 263"/>
                <a:gd name="T34" fmla="*/ 13 w 263"/>
                <a:gd name="T35" fmla="*/ 200 h 263"/>
                <a:gd name="T36" fmla="*/ 0 w 263"/>
                <a:gd name="T37" fmla="*/ 167 h 263"/>
                <a:gd name="T38" fmla="*/ 29 w 263"/>
                <a:gd name="T39" fmla="*/ 155 h 263"/>
                <a:gd name="T40" fmla="*/ 29 w 263"/>
                <a:gd name="T41" fmla="*/ 108 h 263"/>
                <a:gd name="T42" fmla="*/ 0 w 263"/>
                <a:gd name="T43" fmla="*/ 96 h 263"/>
                <a:gd name="T44" fmla="*/ 13 w 263"/>
                <a:gd name="T45" fmla="*/ 63 h 263"/>
                <a:gd name="T46" fmla="*/ 43 w 263"/>
                <a:gd name="T47" fmla="*/ 76 h 263"/>
                <a:gd name="T48" fmla="*/ 75 w 263"/>
                <a:gd name="T49" fmla="*/ 43 h 263"/>
                <a:gd name="T50" fmla="*/ 63 w 263"/>
                <a:gd name="T51" fmla="*/ 14 h 263"/>
                <a:gd name="T52" fmla="*/ 96 w 263"/>
                <a:gd name="T53" fmla="*/ 0 h 263"/>
                <a:gd name="T54" fmla="*/ 108 w 263"/>
                <a:gd name="T55" fmla="*/ 29 h 263"/>
                <a:gd name="T56" fmla="*/ 154 w 263"/>
                <a:gd name="T57" fmla="*/ 29 h 263"/>
                <a:gd name="T58" fmla="*/ 166 w 263"/>
                <a:gd name="T59" fmla="*/ 0 h 263"/>
                <a:gd name="T60" fmla="*/ 199 w 263"/>
                <a:gd name="T61" fmla="*/ 14 h 263"/>
                <a:gd name="T62" fmla="*/ 187 w 263"/>
                <a:gd name="T63" fmla="*/ 43 h 263"/>
                <a:gd name="T64" fmla="*/ 220 w 263"/>
                <a:gd name="T65" fmla="*/ 76 h 263"/>
                <a:gd name="T66" fmla="*/ 74 w 263"/>
                <a:gd name="T67" fmla="*/ 108 h 263"/>
                <a:gd name="T68" fmla="*/ 107 w 263"/>
                <a:gd name="T69" fmla="*/ 189 h 263"/>
                <a:gd name="T70" fmla="*/ 189 w 263"/>
                <a:gd name="T71" fmla="*/ 155 h 263"/>
                <a:gd name="T72" fmla="*/ 155 w 263"/>
                <a:gd name="T73" fmla="*/ 74 h 263"/>
                <a:gd name="T74" fmla="*/ 74 w 263"/>
                <a:gd name="T75" fmla="*/ 108 h 263"/>
                <a:gd name="T76" fmla="*/ 148 w 263"/>
                <a:gd name="T77" fmla="*/ 148 h 263"/>
                <a:gd name="T78" fmla="*/ 115 w 263"/>
                <a:gd name="T79" fmla="*/ 148 h 263"/>
                <a:gd name="T80" fmla="*/ 115 w 263"/>
                <a:gd name="T81" fmla="*/ 115 h 263"/>
                <a:gd name="T82" fmla="*/ 148 w 263"/>
                <a:gd name="T83" fmla="*/ 115 h 263"/>
                <a:gd name="T84" fmla="*/ 148 w 263"/>
                <a:gd name="T85" fmla="*/ 14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3" h="263">
                  <a:moveTo>
                    <a:pt x="220" y="76"/>
                  </a:moveTo>
                  <a:cubicBezTo>
                    <a:pt x="249" y="63"/>
                    <a:pt x="249" y="63"/>
                    <a:pt x="249" y="63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7" y="123"/>
                    <a:pt x="237" y="139"/>
                    <a:pt x="234" y="155"/>
                  </a:cubicBezTo>
                  <a:cubicBezTo>
                    <a:pt x="263" y="167"/>
                    <a:pt x="263" y="167"/>
                    <a:pt x="263" y="167"/>
                  </a:cubicBezTo>
                  <a:cubicBezTo>
                    <a:pt x="249" y="200"/>
                    <a:pt x="249" y="200"/>
                    <a:pt x="249" y="200"/>
                  </a:cubicBezTo>
                  <a:cubicBezTo>
                    <a:pt x="220" y="188"/>
                    <a:pt x="220" y="188"/>
                    <a:pt x="220" y="188"/>
                  </a:cubicBezTo>
                  <a:cubicBezTo>
                    <a:pt x="211" y="201"/>
                    <a:pt x="200" y="212"/>
                    <a:pt x="187" y="220"/>
                  </a:cubicBezTo>
                  <a:cubicBezTo>
                    <a:pt x="199" y="249"/>
                    <a:pt x="199" y="249"/>
                    <a:pt x="199" y="249"/>
                  </a:cubicBezTo>
                  <a:cubicBezTo>
                    <a:pt x="166" y="263"/>
                    <a:pt x="166" y="263"/>
                    <a:pt x="166" y="263"/>
                  </a:cubicBezTo>
                  <a:cubicBezTo>
                    <a:pt x="154" y="234"/>
                    <a:pt x="154" y="234"/>
                    <a:pt x="154" y="234"/>
                  </a:cubicBezTo>
                  <a:cubicBezTo>
                    <a:pt x="139" y="237"/>
                    <a:pt x="124" y="237"/>
                    <a:pt x="108" y="234"/>
                  </a:cubicBezTo>
                  <a:cubicBezTo>
                    <a:pt x="96" y="263"/>
                    <a:pt x="96" y="263"/>
                    <a:pt x="96" y="263"/>
                  </a:cubicBezTo>
                  <a:cubicBezTo>
                    <a:pt x="63" y="249"/>
                    <a:pt x="63" y="249"/>
                    <a:pt x="63" y="249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62" y="212"/>
                    <a:pt x="51" y="200"/>
                    <a:pt x="43" y="188"/>
                  </a:cubicBezTo>
                  <a:cubicBezTo>
                    <a:pt x="13" y="200"/>
                    <a:pt x="13" y="200"/>
                    <a:pt x="13" y="20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26" y="140"/>
                    <a:pt x="25" y="124"/>
                    <a:pt x="29" y="10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51" y="62"/>
                    <a:pt x="62" y="51"/>
                    <a:pt x="75" y="43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23" y="26"/>
                    <a:pt x="139" y="26"/>
                    <a:pt x="154" y="29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99" y="14"/>
                    <a:pt x="199" y="14"/>
                    <a:pt x="199" y="14"/>
                  </a:cubicBezTo>
                  <a:cubicBezTo>
                    <a:pt x="187" y="43"/>
                    <a:pt x="187" y="43"/>
                    <a:pt x="187" y="43"/>
                  </a:cubicBezTo>
                  <a:cubicBezTo>
                    <a:pt x="201" y="51"/>
                    <a:pt x="212" y="63"/>
                    <a:pt x="220" y="76"/>
                  </a:cubicBezTo>
                  <a:close/>
                  <a:moveTo>
                    <a:pt x="74" y="108"/>
                  </a:moveTo>
                  <a:cubicBezTo>
                    <a:pt x="61" y="139"/>
                    <a:pt x="76" y="176"/>
                    <a:pt x="107" y="189"/>
                  </a:cubicBezTo>
                  <a:cubicBezTo>
                    <a:pt x="139" y="202"/>
                    <a:pt x="176" y="187"/>
                    <a:pt x="189" y="155"/>
                  </a:cubicBezTo>
                  <a:cubicBezTo>
                    <a:pt x="202" y="124"/>
                    <a:pt x="187" y="87"/>
                    <a:pt x="155" y="74"/>
                  </a:cubicBezTo>
                  <a:cubicBezTo>
                    <a:pt x="123" y="61"/>
                    <a:pt x="87" y="76"/>
                    <a:pt x="74" y="108"/>
                  </a:cubicBezTo>
                  <a:close/>
                  <a:moveTo>
                    <a:pt x="148" y="148"/>
                  </a:moveTo>
                  <a:cubicBezTo>
                    <a:pt x="139" y="157"/>
                    <a:pt x="124" y="157"/>
                    <a:pt x="115" y="148"/>
                  </a:cubicBezTo>
                  <a:cubicBezTo>
                    <a:pt x="105" y="139"/>
                    <a:pt x="105" y="124"/>
                    <a:pt x="115" y="115"/>
                  </a:cubicBezTo>
                  <a:cubicBezTo>
                    <a:pt x="124" y="106"/>
                    <a:pt x="139" y="106"/>
                    <a:pt x="148" y="115"/>
                  </a:cubicBezTo>
                  <a:cubicBezTo>
                    <a:pt x="157" y="124"/>
                    <a:pt x="157" y="139"/>
                    <a:pt x="148" y="148"/>
                  </a:cubicBezTo>
                  <a:close/>
                </a:path>
              </a:pathLst>
            </a:custGeom>
            <a:solidFill>
              <a:srgbClr val="4D94BF"/>
            </a:solidFill>
            <a:ln>
              <a:noFill/>
            </a:ln>
            <a:ex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3375" b="1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</p:grpSp>
      <p:grpSp>
        <p:nvGrpSpPr>
          <p:cNvPr id="121" name="Groupe 120"/>
          <p:cNvGrpSpPr/>
          <p:nvPr/>
        </p:nvGrpSpPr>
        <p:grpSpPr>
          <a:xfrm>
            <a:off x="2881634" y="555311"/>
            <a:ext cx="239651" cy="374480"/>
            <a:chOff x="947973" y="541086"/>
            <a:chExt cx="146174" cy="229933"/>
          </a:xfrm>
        </p:grpSpPr>
        <p:sp>
          <p:nvSpPr>
            <p:cNvPr id="111" name="Rectangle 5"/>
            <p:cNvSpPr>
              <a:spLocks noChangeArrowheads="1"/>
            </p:cNvSpPr>
            <p:nvPr/>
          </p:nvSpPr>
          <p:spPr bwMode="auto">
            <a:xfrm>
              <a:off x="950593" y="555526"/>
              <a:ext cx="140935" cy="210312"/>
            </a:xfrm>
            <a:prstGeom prst="rect">
              <a:avLst/>
            </a:prstGeom>
            <a:solidFill>
              <a:srgbClr val="99C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non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  <a:spcAft>
                  <a:spcPct val="0"/>
                </a:spcAft>
              </a:pPr>
              <a:endParaRPr lang="en-US" sz="33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113" name="Freeform 6"/>
            <p:cNvSpPr>
              <a:spLocks noEditPoints="1"/>
            </p:cNvSpPr>
            <p:nvPr/>
          </p:nvSpPr>
          <p:spPr bwMode="auto">
            <a:xfrm>
              <a:off x="947973" y="541086"/>
              <a:ext cx="146174" cy="229933"/>
            </a:xfrm>
            <a:custGeom>
              <a:avLst/>
              <a:gdLst>
                <a:gd name="T0" fmla="*/ 0 w 115"/>
                <a:gd name="T1" fmla="*/ 12 h 205"/>
                <a:gd name="T2" fmla="*/ 0 w 115"/>
                <a:gd name="T3" fmla="*/ 193 h 205"/>
                <a:gd name="T4" fmla="*/ 13 w 115"/>
                <a:gd name="T5" fmla="*/ 205 h 205"/>
                <a:gd name="T6" fmla="*/ 102 w 115"/>
                <a:gd name="T7" fmla="*/ 205 h 205"/>
                <a:gd name="T8" fmla="*/ 115 w 115"/>
                <a:gd name="T9" fmla="*/ 193 h 205"/>
                <a:gd name="T10" fmla="*/ 115 w 115"/>
                <a:gd name="T11" fmla="*/ 12 h 205"/>
                <a:gd name="T12" fmla="*/ 102 w 115"/>
                <a:gd name="T13" fmla="*/ 0 h 205"/>
                <a:gd name="T14" fmla="*/ 13 w 115"/>
                <a:gd name="T15" fmla="*/ 0 h 205"/>
                <a:gd name="T16" fmla="*/ 0 w 115"/>
                <a:gd name="T17" fmla="*/ 12 h 205"/>
                <a:gd name="T18" fmla="*/ 68 w 115"/>
                <a:gd name="T19" fmla="*/ 188 h 205"/>
                <a:gd name="T20" fmla="*/ 61 w 115"/>
                <a:gd name="T21" fmla="*/ 198 h 205"/>
                <a:gd name="T22" fmla="*/ 58 w 115"/>
                <a:gd name="T23" fmla="*/ 199 h 205"/>
                <a:gd name="T24" fmla="*/ 54 w 115"/>
                <a:gd name="T25" fmla="*/ 198 h 205"/>
                <a:gd name="T26" fmla="*/ 48 w 115"/>
                <a:gd name="T27" fmla="*/ 188 h 205"/>
                <a:gd name="T28" fmla="*/ 58 w 115"/>
                <a:gd name="T29" fmla="*/ 178 h 205"/>
                <a:gd name="T30" fmla="*/ 68 w 115"/>
                <a:gd name="T31" fmla="*/ 188 h 205"/>
                <a:gd name="T32" fmla="*/ 105 w 115"/>
                <a:gd name="T33" fmla="*/ 26 h 205"/>
                <a:gd name="T34" fmla="*/ 105 w 115"/>
                <a:gd name="T35" fmla="*/ 172 h 205"/>
                <a:gd name="T36" fmla="*/ 10 w 115"/>
                <a:gd name="T37" fmla="*/ 172 h 205"/>
                <a:gd name="T38" fmla="*/ 10 w 115"/>
                <a:gd name="T39" fmla="*/ 26 h 205"/>
                <a:gd name="T40" fmla="*/ 105 w 115"/>
                <a:gd name="T41" fmla="*/ 26 h 205"/>
                <a:gd name="T42" fmla="*/ 67 w 115"/>
                <a:gd name="T43" fmla="*/ 11 h 205"/>
                <a:gd name="T44" fmla="*/ 70 w 115"/>
                <a:gd name="T45" fmla="*/ 14 h 205"/>
                <a:gd name="T46" fmla="*/ 67 w 115"/>
                <a:gd name="T47" fmla="*/ 17 h 205"/>
                <a:gd name="T48" fmla="*/ 49 w 115"/>
                <a:gd name="T49" fmla="*/ 17 h 205"/>
                <a:gd name="T50" fmla="*/ 46 w 115"/>
                <a:gd name="T51" fmla="*/ 14 h 205"/>
                <a:gd name="T52" fmla="*/ 49 w 115"/>
                <a:gd name="T53" fmla="*/ 11 h 205"/>
                <a:gd name="T54" fmla="*/ 67 w 115"/>
                <a:gd name="T55" fmla="*/ 11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5" h="205">
                  <a:moveTo>
                    <a:pt x="0" y="12"/>
                  </a:moveTo>
                  <a:cubicBezTo>
                    <a:pt x="0" y="133"/>
                    <a:pt x="0" y="193"/>
                    <a:pt x="0" y="193"/>
                  </a:cubicBezTo>
                  <a:cubicBezTo>
                    <a:pt x="0" y="199"/>
                    <a:pt x="7" y="205"/>
                    <a:pt x="13" y="205"/>
                  </a:cubicBezTo>
                  <a:cubicBezTo>
                    <a:pt x="70" y="205"/>
                    <a:pt x="102" y="205"/>
                    <a:pt x="102" y="205"/>
                  </a:cubicBezTo>
                  <a:cubicBezTo>
                    <a:pt x="109" y="205"/>
                    <a:pt x="115" y="199"/>
                    <a:pt x="115" y="193"/>
                  </a:cubicBezTo>
                  <a:cubicBezTo>
                    <a:pt x="115" y="72"/>
                    <a:pt x="115" y="12"/>
                    <a:pt x="115" y="12"/>
                  </a:cubicBezTo>
                  <a:cubicBezTo>
                    <a:pt x="115" y="5"/>
                    <a:pt x="109" y="0"/>
                    <a:pt x="102" y="0"/>
                  </a:cubicBezTo>
                  <a:cubicBezTo>
                    <a:pt x="45" y="0"/>
                    <a:pt x="13" y="0"/>
                    <a:pt x="13" y="0"/>
                  </a:cubicBezTo>
                  <a:cubicBezTo>
                    <a:pt x="7" y="0"/>
                    <a:pt x="0" y="5"/>
                    <a:pt x="0" y="12"/>
                  </a:cubicBezTo>
                  <a:close/>
                  <a:moveTo>
                    <a:pt x="68" y="188"/>
                  </a:moveTo>
                  <a:cubicBezTo>
                    <a:pt x="68" y="193"/>
                    <a:pt x="65" y="196"/>
                    <a:pt x="61" y="198"/>
                  </a:cubicBezTo>
                  <a:cubicBezTo>
                    <a:pt x="60" y="198"/>
                    <a:pt x="59" y="199"/>
                    <a:pt x="58" y="199"/>
                  </a:cubicBezTo>
                  <a:cubicBezTo>
                    <a:pt x="57" y="199"/>
                    <a:pt x="55" y="198"/>
                    <a:pt x="54" y="198"/>
                  </a:cubicBezTo>
                  <a:cubicBezTo>
                    <a:pt x="50" y="196"/>
                    <a:pt x="48" y="193"/>
                    <a:pt x="48" y="188"/>
                  </a:cubicBezTo>
                  <a:cubicBezTo>
                    <a:pt x="48" y="183"/>
                    <a:pt x="52" y="178"/>
                    <a:pt x="58" y="178"/>
                  </a:cubicBezTo>
                  <a:cubicBezTo>
                    <a:pt x="63" y="178"/>
                    <a:pt x="68" y="183"/>
                    <a:pt x="68" y="188"/>
                  </a:cubicBezTo>
                  <a:close/>
                  <a:moveTo>
                    <a:pt x="105" y="26"/>
                  </a:moveTo>
                  <a:cubicBezTo>
                    <a:pt x="105" y="172"/>
                    <a:pt x="105" y="172"/>
                    <a:pt x="105" y="172"/>
                  </a:cubicBezTo>
                  <a:cubicBezTo>
                    <a:pt x="10" y="172"/>
                    <a:pt x="10" y="172"/>
                    <a:pt x="10" y="172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5" y="26"/>
                  </a:lnTo>
                  <a:close/>
                  <a:moveTo>
                    <a:pt x="67" y="11"/>
                  </a:moveTo>
                  <a:cubicBezTo>
                    <a:pt x="68" y="11"/>
                    <a:pt x="70" y="12"/>
                    <a:pt x="70" y="14"/>
                  </a:cubicBezTo>
                  <a:cubicBezTo>
                    <a:pt x="70" y="15"/>
                    <a:pt x="68" y="17"/>
                    <a:pt x="6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7" y="17"/>
                    <a:pt x="46" y="15"/>
                    <a:pt x="46" y="14"/>
                  </a:cubicBezTo>
                  <a:cubicBezTo>
                    <a:pt x="46" y="12"/>
                    <a:pt x="47" y="11"/>
                    <a:pt x="49" y="11"/>
                  </a:cubicBezTo>
                  <a:lnTo>
                    <a:pt x="67" y="11"/>
                  </a:lnTo>
                  <a:close/>
                </a:path>
              </a:pathLst>
            </a:custGeom>
            <a:solidFill>
              <a:srgbClr val="015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3375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</p:grpSp>
      <p:grpSp>
        <p:nvGrpSpPr>
          <p:cNvPr id="122" name="Groupe 121"/>
          <p:cNvGrpSpPr/>
          <p:nvPr/>
        </p:nvGrpSpPr>
        <p:grpSpPr>
          <a:xfrm>
            <a:off x="3952069" y="510842"/>
            <a:ext cx="655069" cy="391019"/>
            <a:chOff x="1036611" y="1612728"/>
            <a:chExt cx="381324" cy="215864"/>
          </a:xfrm>
        </p:grpSpPr>
        <p:sp>
          <p:nvSpPr>
            <p:cNvPr id="116" name="Freeform 16"/>
            <p:cNvSpPr>
              <a:spLocks/>
            </p:cNvSpPr>
            <p:nvPr/>
          </p:nvSpPr>
          <p:spPr bwMode="auto">
            <a:xfrm>
              <a:off x="1036611" y="1612728"/>
              <a:ext cx="381324" cy="215864"/>
            </a:xfrm>
            <a:custGeom>
              <a:avLst/>
              <a:gdLst>
                <a:gd name="T0" fmla="*/ 392 w 392"/>
                <a:gd name="T1" fmla="*/ 183 h 258"/>
                <a:gd name="T2" fmla="*/ 390 w 392"/>
                <a:gd name="T3" fmla="*/ 171 h 258"/>
                <a:gd name="T4" fmla="*/ 342 w 392"/>
                <a:gd name="T5" fmla="*/ 117 h 258"/>
                <a:gd name="T6" fmla="*/ 345 w 392"/>
                <a:gd name="T7" fmla="*/ 94 h 258"/>
                <a:gd name="T8" fmla="*/ 251 w 392"/>
                <a:gd name="T9" fmla="*/ 0 h 258"/>
                <a:gd name="T10" fmla="*/ 167 w 392"/>
                <a:gd name="T11" fmla="*/ 52 h 258"/>
                <a:gd name="T12" fmla="*/ 126 w 392"/>
                <a:gd name="T13" fmla="*/ 37 h 258"/>
                <a:gd name="T14" fmla="*/ 63 w 392"/>
                <a:gd name="T15" fmla="*/ 94 h 258"/>
                <a:gd name="T16" fmla="*/ 9 w 392"/>
                <a:gd name="T17" fmla="*/ 138 h 258"/>
                <a:gd name="T18" fmla="*/ 0 w 392"/>
                <a:gd name="T19" fmla="*/ 170 h 258"/>
                <a:gd name="T20" fmla="*/ 1 w 392"/>
                <a:gd name="T21" fmla="*/ 172 h 258"/>
                <a:gd name="T22" fmla="*/ 0 w 392"/>
                <a:gd name="T23" fmla="*/ 174 h 258"/>
                <a:gd name="T24" fmla="*/ 84 w 392"/>
                <a:gd name="T25" fmla="*/ 258 h 258"/>
                <a:gd name="T26" fmla="*/ 84 w 392"/>
                <a:gd name="T27" fmla="*/ 258 h 258"/>
                <a:gd name="T28" fmla="*/ 320 w 392"/>
                <a:gd name="T29" fmla="*/ 258 h 258"/>
                <a:gd name="T30" fmla="*/ 392 w 392"/>
                <a:gd name="T31" fmla="*/ 185 h 258"/>
                <a:gd name="T32" fmla="*/ 392 w 392"/>
                <a:gd name="T33" fmla="*/ 184 h 258"/>
                <a:gd name="T34" fmla="*/ 392 w 392"/>
                <a:gd name="T35" fmla="*/ 18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" h="258">
                  <a:moveTo>
                    <a:pt x="392" y="183"/>
                  </a:moveTo>
                  <a:cubicBezTo>
                    <a:pt x="392" y="179"/>
                    <a:pt x="391" y="175"/>
                    <a:pt x="390" y="171"/>
                  </a:cubicBezTo>
                  <a:cubicBezTo>
                    <a:pt x="385" y="146"/>
                    <a:pt x="367" y="125"/>
                    <a:pt x="342" y="117"/>
                  </a:cubicBezTo>
                  <a:cubicBezTo>
                    <a:pt x="344" y="110"/>
                    <a:pt x="345" y="102"/>
                    <a:pt x="345" y="94"/>
                  </a:cubicBezTo>
                  <a:cubicBezTo>
                    <a:pt x="345" y="42"/>
                    <a:pt x="303" y="0"/>
                    <a:pt x="251" y="0"/>
                  </a:cubicBezTo>
                  <a:cubicBezTo>
                    <a:pt x="214" y="0"/>
                    <a:pt x="182" y="21"/>
                    <a:pt x="167" y="52"/>
                  </a:cubicBezTo>
                  <a:cubicBezTo>
                    <a:pt x="156" y="43"/>
                    <a:pt x="142" y="37"/>
                    <a:pt x="126" y="37"/>
                  </a:cubicBezTo>
                  <a:cubicBezTo>
                    <a:pt x="93" y="37"/>
                    <a:pt x="66" y="62"/>
                    <a:pt x="63" y="94"/>
                  </a:cubicBezTo>
                  <a:cubicBezTo>
                    <a:pt x="39" y="100"/>
                    <a:pt x="20" y="116"/>
                    <a:pt x="9" y="138"/>
                  </a:cubicBezTo>
                  <a:cubicBezTo>
                    <a:pt x="4" y="147"/>
                    <a:pt x="0" y="158"/>
                    <a:pt x="0" y="170"/>
                  </a:cubicBezTo>
                  <a:cubicBezTo>
                    <a:pt x="0" y="171"/>
                    <a:pt x="1" y="172"/>
                    <a:pt x="1" y="172"/>
                  </a:cubicBezTo>
                  <a:cubicBezTo>
                    <a:pt x="1" y="173"/>
                    <a:pt x="0" y="174"/>
                    <a:pt x="0" y="174"/>
                  </a:cubicBezTo>
                  <a:cubicBezTo>
                    <a:pt x="0" y="220"/>
                    <a:pt x="38" y="258"/>
                    <a:pt x="84" y="258"/>
                  </a:cubicBezTo>
                  <a:cubicBezTo>
                    <a:pt x="84" y="258"/>
                    <a:pt x="84" y="258"/>
                    <a:pt x="84" y="258"/>
                  </a:cubicBezTo>
                  <a:cubicBezTo>
                    <a:pt x="320" y="258"/>
                    <a:pt x="320" y="258"/>
                    <a:pt x="320" y="258"/>
                  </a:cubicBezTo>
                  <a:cubicBezTo>
                    <a:pt x="360" y="258"/>
                    <a:pt x="392" y="225"/>
                    <a:pt x="392" y="185"/>
                  </a:cubicBezTo>
                  <a:cubicBezTo>
                    <a:pt x="392" y="185"/>
                    <a:pt x="392" y="185"/>
                    <a:pt x="392" y="184"/>
                  </a:cubicBezTo>
                  <a:cubicBezTo>
                    <a:pt x="392" y="184"/>
                    <a:pt x="392" y="184"/>
                    <a:pt x="392" y="183"/>
                  </a:cubicBezTo>
                  <a:close/>
                </a:path>
              </a:pathLst>
            </a:custGeom>
            <a:solidFill>
              <a:srgbClr val="99C1DB"/>
            </a:solidFill>
            <a:ln>
              <a:noFill/>
            </a:ln>
            <a:effec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375" kern="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117" name="Freeform 67"/>
            <p:cNvSpPr>
              <a:spLocks noChangeAspect="1" noEditPoints="1"/>
            </p:cNvSpPr>
            <p:nvPr/>
          </p:nvSpPr>
          <p:spPr bwMode="auto">
            <a:xfrm>
              <a:off x="1158817" y="1667650"/>
              <a:ext cx="137160" cy="133491"/>
            </a:xfrm>
            <a:custGeom>
              <a:avLst/>
              <a:gdLst>
                <a:gd name="T0" fmla="*/ 220 w 263"/>
                <a:gd name="T1" fmla="*/ 76 h 263"/>
                <a:gd name="T2" fmla="*/ 249 w 263"/>
                <a:gd name="T3" fmla="*/ 63 h 263"/>
                <a:gd name="T4" fmla="*/ 263 w 263"/>
                <a:gd name="T5" fmla="*/ 96 h 263"/>
                <a:gd name="T6" fmla="*/ 233 w 263"/>
                <a:gd name="T7" fmla="*/ 108 h 263"/>
                <a:gd name="T8" fmla="*/ 234 w 263"/>
                <a:gd name="T9" fmla="*/ 155 h 263"/>
                <a:gd name="T10" fmla="*/ 263 w 263"/>
                <a:gd name="T11" fmla="*/ 167 h 263"/>
                <a:gd name="T12" fmla="*/ 249 w 263"/>
                <a:gd name="T13" fmla="*/ 200 h 263"/>
                <a:gd name="T14" fmla="*/ 220 w 263"/>
                <a:gd name="T15" fmla="*/ 188 h 263"/>
                <a:gd name="T16" fmla="*/ 187 w 263"/>
                <a:gd name="T17" fmla="*/ 220 h 263"/>
                <a:gd name="T18" fmla="*/ 199 w 263"/>
                <a:gd name="T19" fmla="*/ 249 h 263"/>
                <a:gd name="T20" fmla="*/ 166 w 263"/>
                <a:gd name="T21" fmla="*/ 263 h 263"/>
                <a:gd name="T22" fmla="*/ 154 w 263"/>
                <a:gd name="T23" fmla="*/ 234 h 263"/>
                <a:gd name="T24" fmla="*/ 108 w 263"/>
                <a:gd name="T25" fmla="*/ 234 h 263"/>
                <a:gd name="T26" fmla="*/ 96 w 263"/>
                <a:gd name="T27" fmla="*/ 263 h 263"/>
                <a:gd name="T28" fmla="*/ 63 w 263"/>
                <a:gd name="T29" fmla="*/ 249 h 263"/>
                <a:gd name="T30" fmla="*/ 75 w 263"/>
                <a:gd name="T31" fmla="*/ 220 h 263"/>
                <a:gd name="T32" fmla="*/ 43 w 263"/>
                <a:gd name="T33" fmla="*/ 188 h 263"/>
                <a:gd name="T34" fmla="*/ 13 w 263"/>
                <a:gd name="T35" fmla="*/ 200 h 263"/>
                <a:gd name="T36" fmla="*/ 0 w 263"/>
                <a:gd name="T37" fmla="*/ 167 h 263"/>
                <a:gd name="T38" fmla="*/ 29 w 263"/>
                <a:gd name="T39" fmla="*/ 155 h 263"/>
                <a:gd name="T40" fmla="*/ 29 w 263"/>
                <a:gd name="T41" fmla="*/ 108 h 263"/>
                <a:gd name="T42" fmla="*/ 0 w 263"/>
                <a:gd name="T43" fmla="*/ 96 h 263"/>
                <a:gd name="T44" fmla="*/ 13 w 263"/>
                <a:gd name="T45" fmla="*/ 63 h 263"/>
                <a:gd name="T46" fmla="*/ 43 w 263"/>
                <a:gd name="T47" fmla="*/ 76 h 263"/>
                <a:gd name="T48" fmla="*/ 75 w 263"/>
                <a:gd name="T49" fmla="*/ 43 h 263"/>
                <a:gd name="T50" fmla="*/ 63 w 263"/>
                <a:gd name="T51" fmla="*/ 14 h 263"/>
                <a:gd name="T52" fmla="*/ 96 w 263"/>
                <a:gd name="T53" fmla="*/ 0 h 263"/>
                <a:gd name="T54" fmla="*/ 108 w 263"/>
                <a:gd name="T55" fmla="*/ 29 h 263"/>
                <a:gd name="T56" fmla="*/ 154 w 263"/>
                <a:gd name="T57" fmla="*/ 29 h 263"/>
                <a:gd name="T58" fmla="*/ 166 w 263"/>
                <a:gd name="T59" fmla="*/ 0 h 263"/>
                <a:gd name="T60" fmla="*/ 199 w 263"/>
                <a:gd name="T61" fmla="*/ 14 h 263"/>
                <a:gd name="T62" fmla="*/ 187 w 263"/>
                <a:gd name="T63" fmla="*/ 43 h 263"/>
                <a:gd name="T64" fmla="*/ 220 w 263"/>
                <a:gd name="T65" fmla="*/ 76 h 263"/>
                <a:gd name="T66" fmla="*/ 74 w 263"/>
                <a:gd name="T67" fmla="*/ 108 h 263"/>
                <a:gd name="T68" fmla="*/ 107 w 263"/>
                <a:gd name="T69" fmla="*/ 189 h 263"/>
                <a:gd name="T70" fmla="*/ 189 w 263"/>
                <a:gd name="T71" fmla="*/ 155 h 263"/>
                <a:gd name="T72" fmla="*/ 155 w 263"/>
                <a:gd name="T73" fmla="*/ 74 h 263"/>
                <a:gd name="T74" fmla="*/ 74 w 263"/>
                <a:gd name="T75" fmla="*/ 108 h 263"/>
                <a:gd name="T76" fmla="*/ 148 w 263"/>
                <a:gd name="T77" fmla="*/ 148 h 263"/>
                <a:gd name="T78" fmla="*/ 115 w 263"/>
                <a:gd name="T79" fmla="*/ 148 h 263"/>
                <a:gd name="T80" fmla="*/ 115 w 263"/>
                <a:gd name="T81" fmla="*/ 115 h 263"/>
                <a:gd name="T82" fmla="*/ 148 w 263"/>
                <a:gd name="T83" fmla="*/ 115 h 263"/>
                <a:gd name="T84" fmla="*/ 148 w 263"/>
                <a:gd name="T85" fmla="*/ 14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3" h="263">
                  <a:moveTo>
                    <a:pt x="220" y="76"/>
                  </a:moveTo>
                  <a:cubicBezTo>
                    <a:pt x="249" y="63"/>
                    <a:pt x="249" y="63"/>
                    <a:pt x="249" y="63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7" y="123"/>
                    <a:pt x="237" y="139"/>
                    <a:pt x="234" y="155"/>
                  </a:cubicBezTo>
                  <a:cubicBezTo>
                    <a:pt x="263" y="167"/>
                    <a:pt x="263" y="167"/>
                    <a:pt x="263" y="167"/>
                  </a:cubicBezTo>
                  <a:cubicBezTo>
                    <a:pt x="249" y="200"/>
                    <a:pt x="249" y="200"/>
                    <a:pt x="249" y="200"/>
                  </a:cubicBezTo>
                  <a:cubicBezTo>
                    <a:pt x="220" y="188"/>
                    <a:pt x="220" y="188"/>
                    <a:pt x="220" y="188"/>
                  </a:cubicBezTo>
                  <a:cubicBezTo>
                    <a:pt x="211" y="201"/>
                    <a:pt x="200" y="212"/>
                    <a:pt x="187" y="220"/>
                  </a:cubicBezTo>
                  <a:cubicBezTo>
                    <a:pt x="199" y="249"/>
                    <a:pt x="199" y="249"/>
                    <a:pt x="199" y="249"/>
                  </a:cubicBezTo>
                  <a:cubicBezTo>
                    <a:pt x="166" y="263"/>
                    <a:pt x="166" y="263"/>
                    <a:pt x="166" y="263"/>
                  </a:cubicBezTo>
                  <a:cubicBezTo>
                    <a:pt x="154" y="234"/>
                    <a:pt x="154" y="234"/>
                    <a:pt x="154" y="234"/>
                  </a:cubicBezTo>
                  <a:cubicBezTo>
                    <a:pt x="139" y="237"/>
                    <a:pt x="124" y="237"/>
                    <a:pt x="108" y="234"/>
                  </a:cubicBezTo>
                  <a:cubicBezTo>
                    <a:pt x="96" y="263"/>
                    <a:pt x="96" y="263"/>
                    <a:pt x="96" y="263"/>
                  </a:cubicBezTo>
                  <a:cubicBezTo>
                    <a:pt x="63" y="249"/>
                    <a:pt x="63" y="249"/>
                    <a:pt x="63" y="249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62" y="212"/>
                    <a:pt x="51" y="200"/>
                    <a:pt x="43" y="188"/>
                  </a:cubicBezTo>
                  <a:cubicBezTo>
                    <a:pt x="13" y="200"/>
                    <a:pt x="13" y="200"/>
                    <a:pt x="13" y="20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26" y="140"/>
                    <a:pt x="25" y="124"/>
                    <a:pt x="29" y="10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51" y="62"/>
                    <a:pt x="62" y="51"/>
                    <a:pt x="75" y="43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23" y="26"/>
                    <a:pt x="139" y="26"/>
                    <a:pt x="154" y="29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99" y="14"/>
                    <a:pt x="199" y="14"/>
                    <a:pt x="199" y="14"/>
                  </a:cubicBezTo>
                  <a:cubicBezTo>
                    <a:pt x="187" y="43"/>
                    <a:pt x="187" y="43"/>
                    <a:pt x="187" y="43"/>
                  </a:cubicBezTo>
                  <a:cubicBezTo>
                    <a:pt x="201" y="51"/>
                    <a:pt x="212" y="63"/>
                    <a:pt x="220" y="76"/>
                  </a:cubicBezTo>
                  <a:close/>
                  <a:moveTo>
                    <a:pt x="74" y="108"/>
                  </a:moveTo>
                  <a:cubicBezTo>
                    <a:pt x="61" y="139"/>
                    <a:pt x="76" y="176"/>
                    <a:pt x="107" y="189"/>
                  </a:cubicBezTo>
                  <a:cubicBezTo>
                    <a:pt x="139" y="202"/>
                    <a:pt x="176" y="187"/>
                    <a:pt x="189" y="155"/>
                  </a:cubicBezTo>
                  <a:cubicBezTo>
                    <a:pt x="202" y="124"/>
                    <a:pt x="187" y="87"/>
                    <a:pt x="155" y="74"/>
                  </a:cubicBezTo>
                  <a:cubicBezTo>
                    <a:pt x="123" y="61"/>
                    <a:pt x="87" y="76"/>
                    <a:pt x="74" y="108"/>
                  </a:cubicBezTo>
                  <a:close/>
                  <a:moveTo>
                    <a:pt x="148" y="148"/>
                  </a:moveTo>
                  <a:cubicBezTo>
                    <a:pt x="139" y="157"/>
                    <a:pt x="124" y="157"/>
                    <a:pt x="115" y="148"/>
                  </a:cubicBezTo>
                  <a:cubicBezTo>
                    <a:pt x="105" y="139"/>
                    <a:pt x="105" y="124"/>
                    <a:pt x="115" y="115"/>
                  </a:cubicBezTo>
                  <a:cubicBezTo>
                    <a:pt x="124" y="106"/>
                    <a:pt x="139" y="106"/>
                    <a:pt x="148" y="115"/>
                  </a:cubicBezTo>
                  <a:cubicBezTo>
                    <a:pt x="157" y="124"/>
                    <a:pt x="157" y="139"/>
                    <a:pt x="148" y="148"/>
                  </a:cubicBezTo>
                  <a:close/>
                </a:path>
              </a:pathLst>
            </a:custGeom>
            <a:solidFill>
              <a:srgbClr val="0153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</p:grpSp>
      <p:grpSp>
        <p:nvGrpSpPr>
          <p:cNvPr id="142" name="Groupe 141"/>
          <p:cNvGrpSpPr/>
          <p:nvPr/>
        </p:nvGrpSpPr>
        <p:grpSpPr>
          <a:xfrm>
            <a:off x="1624109" y="2642487"/>
            <a:ext cx="666849" cy="583683"/>
            <a:chOff x="8754325" y="1955254"/>
            <a:chExt cx="666849" cy="583683"/>
          </a:xfrm>
        </p:grpSpPr>
        <p:grpSp>
          <p:nvGrpSpPr>
            <p:cNvPr id="136" name="Groupe 135"/>
            <p:cNvGrpSpPr/>
            <p:nvPr/>
          </p:nvGrpSpPr>
          <p:grpSpPr>
            <a:xfrm>
              <a:off x="8806896" y="1955254"/>
              <a:ext cx="517631" cy="400471"/>
              <a:chOff x="8806897" y="1955255"/>
              <a:chExt cx="328454" cy="219498"/>
            </a:xfrm>
          </p:grpSpPr>
          <p:sp>
            <p:nvSpPr>
              <p:cNvPr id="125" name="Freeform 35"/>
              <p:cNvSpPr>
                <a:spLocks/>
              </p:cNvSpPr>
              <p:nvPr/>
            </p:nvSpPr>
            <p:spPr bwMode="auto">
              <a:xfrm>
                <a:off x="8806897" y="2029573"/>
                <a:ext cx="240384" cy="145180"/>
              </a:xfrm>
              <a:custGeom>
                <a:avLst/>
                <a:gdLst>
                  <a:gd name="T0" fmla="*/ 54 w 432"/>
                  <a:gd name="T1" fmla="*/ 272 h 312"/>
                  <a:gd name="T2" fmla="*/ 40 w 432"/>
                  <a:gd name="T3" fmla="*/ 259 h 312"/>
                  <a:gd name="T4" fmla="*/ 40 w 432"/>
                  <a:gd name="T5" fmla="*/ 0 h 312"/>
                  <a:gd name="T6" fmla="*/ 14 w 432"/>
                  <a:gd name="T7" fmla="*/ 0 h 312"/>
                  <a:gd name="T8" fmla="*/ 0 w 432"/>
                  <a:gd name="T9" fmla="*/ 14 h 312"/>
                  <a:gd name="T10" fmla="*/ 0 w 432"/>
                  <a:gd name="T11" fmla="*/ 299 h 312"/>
                  <a:gd name="T12" fmla="*/ 14 w 432"/>
                  <a:gd name="T13" fmla="*/ 312 h 312"/>
                  <a:gd name="T14" fmla="*/ 418 w 432"/>
                  <a:gd name="T15" fmla="*/ 312 h 312"/>
                  <a:gd name="T16" fmla="*/ 432 w 432"/>
                  <a:gd name="T17" fmla="*/ 299 h 312"/>
                  <a:gd name="T18" fmla="*/ 432 w 432"/>
                  <a:gd name="T19" fmla="*/ 272 h 312"/>
                  <a:gd name="T20" fmla="*/ 54 w 432"/>
                  <a:gd name="T21" fmla="*/ 27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2" h="312">
                    <a:moveTo>
                      <a:pt x="54" y="272"/>
                    </a:moveTo>
                    <a:cubicBezTo>
                      <a:pt x="47" y="272"/>
                      <a:pt x="40" y="266"/>
                      <a:pt x="40" y="25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06"/>
                      <a:pt x="7" y="312"/>
                      <a:pt x="14" y="312"/>
                    </a:cubicBezTo>
                    <a:cubicBezTo>
                      <a:pt x="418" y="312"/>
                      <a:pt x="418" y="312"/>
                      <a:pt x="418" y="312"/>
                    </a:cubicBezTo>
                    <a:cubicBezTo>
                      <a:pt x="426" y="312"/>
                      <a:pt x="432" y="306"/>
                      <a:pt x="432" y="299"/>
                    </a:cubicBezTo>
                    <a:cubicBezTo>
                      <a:pt x="432" y="272"/>
                      <a:pt x="432" y="272"/>
                      <a:pt x="432" y="272"/>
                    </a:cubicBezTo>
                    <a:lnTo>
                      <a:pt x="54" y="272"/>
                    </a:lnTo>
                    <a:close/>
                  </a:path>
                </a:pathLst>
              </a:cu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126" name="Freeform 36"/>
              <p:cNvSpPr>
                <a:spLocks/>
              </p:cNvSpPr>
              <p:nvPr/>
            </p:nvSpPr>
            <p:spPr bwMode="auto">
              <a:xfrm>
                <a:off x="8850411" y="1992414"/>
                <a:ext cx="240384" cy="145180"/>
              </a:xfrm>
              <a:custGeom>
                <a:avLst/>
                <a:gdLst>
                  <a:gd name="T0" fmla="*/ 54 w 432"/>
                  <a:gd name="T1" fmla="*/ 272 h 312"/>
                  <a:gd name="T2" fmla="*/ 40 w 432"/>
                  <a:gd name="T3" fmla="*/ 259 h 312"/>
                  <a:gd name="T4" fmla="*/ 40 w 432"/>
                  <a:gd name="T5" fmla="*/ 0 h 312"/>
                  <a:gd name="T6" fmla="*/ 14 w 432"/>
                  <a:gd name="T7" fmla="*/ 0 h 312"/>
                  <a:gd name="T8" fmla="*/ 0 w 432"/>
                  <a:gd name="T9" fmla="*/ 14 h 312"/>
                  <a:gd name="T10" fmla="*/ 0 w 432"/>
                  <a:gd name="T11" fmla="*/ 299 h 312"/>
                  <a:gd name="T12" fmla="*/ 14 w 432"/>
                  <a:gd name="T13" fmla="*/ 312 h 312"/>
                  <a:gd name="T14" fmla="*/ 418 w 432"/>
                  <a:gd name="T15" fmla="*/ 312 h 312"/>
                  <a:gd name="T16" fmla="*/ 432 w 432"/>
                  <a:gd name="T17" fmla="*/ 299 h 312"/>
                  <a:gd name="T18" fmla="*/ 432 w 432"/>
                  <a:gd name="T19" fmla="*/ 272 h 312"/>
                  <a:gd name="T20" fmla="*/ 54 w 432"/>
                  <a:gd name="T21" fmla="*/ 27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2" h="312">
                    <a:moveTo>
                      <a:pt x="54" y="272"/>
                    </a:moveTo>
                    <a:cubicBezTo>
                      <a:pt x="47" y="272"/>
                      <a:pt x="40" y="266"/>
                      <a:pt x="40" y="25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06"/>
                      <a:pt x="7" y="312"/>
                      <a:pt x="14" y="312"/>
                    </a:cubicBezTo>
                    <a:cubicBezTo>
                      <a:pt x="418" y="312"/>
                      <a:pt x="418" y="312"/>
                      <a:pt x="418" y="312"/>
                    </a:cubicBezTo>
                    <a:cubicBezTo>
                      <a:pt x="426" y="312"/>
                      <a:pt x="432" y="306"/>
                      <a:pt x="432" y="299"/>
                    </a:cubicBezTo>
                    <a:cubicBezTo>
                      <a:pt x="432" y="272"/>
                      <a:pt x="432" y="272"/>
                      <a:pt x="432" y="272"/>
                    </a:cubicBezTo>
                    <a:lnTo>
                      <a:pt x="54" y="272"/>
                    </a:lnTo>
                    <a:close/>
                  </a:path>
                </a:pathLst>
              </a:cu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127" name="Freeform 37"/>
              <p:cNvSpPr>
                <a:spLocks/>
              </p:cNvSpPr>
              <p:nvPr/>
            </p:nvSpPr>
            <p:spPr bwMode="auto">
              <a:xfrm>
                <a:off x="8894967" y="1955255"/>
                <a:ext cx="240384" cy="145180"/>
              </a:xfrm>
              <a:custGeom>
                <a:avLst/>
                <a:gdLst>
                  <a:gd name="T0" fmla="*/ 418 w 432"/>
                  <a:gd name="T1" fmla="*/ 0 h 312"/>
                  <a:gd name="T2" fmla="*/ 14 w 432"/>
                  <a:gd name="T3" fmla="*/ 0 h 312"/>
                  <a:gd name="T4" fmla="*/ 0 w 432"/>
                  <a:gd name="T5" fmla="*/ 14 h 312"/>
                  <a:gd name="T6" fmla="*/ 0 w 432"/>
                  <a:gd name="T7" fmla="*/ 299 h 312"/>
                  <a:gd name="T8" fmla="*/ 14 w 432"/>
                  <a:gd name="T9" fmla="*/ 312 h 312"/>
                  <a:gd name="T10" fmla="*/ 418 w 432"/>
                  <a:gd name="T11" fmla="*/ 312 h 312"/>
                  <a:gd name="T12" fmla="*/ 432 w 432"/>
                  <a:gd name="T13" fmla="*/ 299 h 312"/>
                  <a:gd name="T14" fmla="*/ 432 w 432"/>
                  <a:gd name="T15" fmla="*/ 14 h 312"/>
                  <a:gd name="T16" fmla="*/ 418 w 432"/>
                  <a:gd name="T1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" h="312">
                    <a:moveTo>
                      <a:pt x="41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06"/>
                      <a:pt x="7" y="312"/>
                      <a:pt x="14" y="312"/>
                    </a:cubicBezTo>
                    <a:cubicBezTo>
                      <a:pt x="418" y="312"/>
                      <a:pt x="418" y="312"/>
                      <a:pt x="418" y="312"/>
                    </a:cubicBezTo>
                    <a:cubicBezTo>
                      <a:pt x="426" y="312"/>
                      <a:pt x="432" y="306"/>
                      <a:pt x="432" y="299"/>
                    </a:cubicBezTo>
                    <a:cubicBezTo>
                      <a:pt x="432" y="14"/>
                      <a:pt x="432" y="14"/>
                      <a:pt x="432" y="14"/>
                    </a:cubicBezTo>
                    <a:cubicBezTo>
                      <a:pt x="432" y="6"/>
                      <a:pt x="426" y="0"/>
                      <a:pt x="418" y="0"/>
                    </a:cubicBezTo>
                    <a:close/>
                  </a:path>
                </a:pathLst>
              </a:custGeom>
              <a:solidFill>
                <a:srgbClr val="99C1DB"/>
              </a:solidFill>
              <a:ln>
                <a:noFill/>
              </a:ln>
              <a:extLst/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128" name="Rectangle 38"/>
              <p:cNvSpPr>
                <a:spLocks noChangeArrowheads="1"/>
              </p:cNvSpPr>
              <p:nvPr/>
            </p:nvSpPr>
            <p:spPr bwMode="auto">
              <a:xfrm>
                <a:off x="8912578" y="2078830"/>
                <a:ext cx="72530" cy="7778"/>
              </a:xfrm>
              <a:prstGeom prst="rect">
                <a:avLst/>
              </a:pr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129" name="Rectangle 39"/>
              <p:cNvSpPr>
                <a:spLocks noChangeArrowheads="1"/>
              </p:cNvSpPr>
              <p:nvPr/>
            </p:nvSpPr>
            <p:spPr bwMode="auto">
              <a:xfrm>
                <a:off x="8912578" y="2059819"/>
                <a:ext cx="97397" cy="7778"/>
              </a:xfrm>
              <a:prstGeom prst="rect">
                <a:avLst/>
              </a:pr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130" name="Rectangle 40"/>
              <p:cNvSpPr>
                <a:spLocks noChangeArrowheads="1"/>
              </p:cNvSpPr>
              <p:nvPr/>
            </p:nvSpPr>
            <p:spPr bwMode="auto">
              <a:xfrm>
                <a:off x="8912578" y="2012290"/>
                <a:ext cx="72530" cy="7778"/>
              </a:xfrm>
              <a:prstGeom prst="rect">
                <a:avLst/>
              </a:pr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131" name="Rectangle 41"/>
              <p:cNvSpPr>
                <a:spLocks noChangeArrowheads="1"/>
              </p:cNvSpPr>
              <p:nvPr/>
            </p:nvSpPr>
            <p:spPr bwMode="auto">
              <a:xfrm>
                <a:off x="8912578" y="1976859"/>
                <a:ext cx="97397" cy="7778"/>
              </a:xfrm>
              <a:prstGeom prst="rect">
                <a:avLst/>
              </a:pr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132" name="Rectangle 42"/>
              <p:cNvSpPr>
                <a:spLocks noChangeArrowheads="1"/>
              </p:cNvSpPr>
              <p:nvPr/>
            </p:nvSpPr>
            <p:spPr bwMode="auto">
              <a:xfrm>
                <a:off x="8912571" y="1993278"/>
                <a:ext cx="97397" cy="7778"/>
              </a:xfrm>
              <a:prstGeom prst="rect">
                <a:avLst/>
              </a:pr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133" name="Rectangle 43"/>
              <p:cNvSpPr>
                <a:spLocks noChangeArrowheads="1"/>
              </p:cNvSpPr>
              <p:nvPr/>
            </p:nvSpPr>
            <p:spPr bwMode="auto">
              <a:xfrm>
                <a:off x="9028634" y="1976859"/>
                <a:ext cx="91180" cy="109749"/>
              </a:xfrm>
              <a:prstGeom prst="rect">
                <a:avLst/>
              </a:pr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134" name="Oval 44"/>
              <p:cNvSpPr>
                <a:spLocks noChangeArrowheads="1"/>
              </p:cNvSpPr>
              <p:nvPr/>
            </p:nvSpPr>
            <p:spPr bwMode="auto">
              <a:xfrm>
                <a:off x="9057646" y="2000193"/>
                <a:ext cx="35229" cy="2938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135" name="Freeform 45"/>
              <p:cNvSpPr>
                <a:spLocks/>
              </p:cNvSpPr>
              <p:nvPr/>
            </p:nvSpPr>
            <p:spPr bwMode="auto">
              <a:xfrm>
                <a:off x="9038981" y="2033898"/>
                <a:ext cx="72530" cy="44072"/>
              </a:xfrm>
              <a:custGeom>
                <a:avLst/>
                <a:gdLst>
                  <a:gd name="T0" fmla="*/ 0 w 130"/>
                  <a:gd name="T1" fmla="*/ 95 h 95"/>
                  <a:gd name="T2" fmla="*/ 0 w 130"/>
                  <a:gd name="T3" fmla="*/ 21 h 95"/>
                  <a:gd name="T4" fmla="*/ 21 w 130"/>
                  <a:gd name="T5" fmla="*/ 0 h 95"/>
                  <a:gd name="T6" fmla="*/ 109 w 130"/>
                  <a:gd name="T7" fmla="*/ 0 h 95"/>
                  <a:gd name="T8" fmla="*/ 130 w 130"/>
                  <a:gd name="T9" fmla="*/ 21 h 95"/>
                  <a:gd name="T10" fmla="*/ 130 w 130"/>
                  <a:gd name="T11" fmla="*/ 95 h 95"/>
                  <a:gd name="T12" fmla="*/ 113 w 130"/>
                  <a:gd name="T13" fmla="*/ 95 h 95"/>
                  <a:gd name="T14" fmla="*/ 109 w 130"/>
                  <a:gd name="T15" fmla="*/ 29 h 95"/>
                  <a:gd name="T16" fmla="*/ 97 w 130"/>
                  <a:gd name="T17" fmla="*/ 29 h 95"/>
                  <a:gd name="T18" fmla="*/ 97 w 130"/>
                  <a:gd name="T19" fmla="*/ 95 h 95"/>
                  <a:gd name="T20" fmla="*/ 33 w 130"/>
                  <a:gd name="T21" fmla="*/ 95 h 95"/>
                  <a:gd name="T22" fmla="*/ 33 w 130"/>
                  <a:gd name="T23" fmla="*/ 29 h 95"/>
                  <a:gd name="T24" fmla="*/ 21 w 130"/>
                  <a:gd name="T25" fmla="*/ 29 h 95"/>
                  <a:gd name="T26" fmla="*/ 17 w 130"/>
                  <a:gd name="T27" fmla="*/ 95 h 95"/>
                  <a:gd name="T28" fmla="*/ 0 w 130"/>
                  <a:gd name="T2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95">
                    <a:moveTo>
                      <a:pt x="0" y="95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21" y="0"/>
                      <a:pt x="109" y="0"/>
                      <a:pt x="109" y="0"/>
                    </a:cubicBezTo>
                    <a:cubicBezTo>
                      <a:pt x="120" y="0"/>
                      <a:pt x="130" y="10"/>
                      <a:pt x="130" y="21"/>
                    </a:cubicBezTo>
                    <a:cubicBezTo>
                      <a:pt x="130" y="95"/>
                      <a:pt x="130" y="95"/>
                      <a:pt x="130" y="95"/>
                    </a:cubicBezTo>
                    <a:cubicBezTo>
                      <a:pt x="113" y="95"/>
                      <a:pt x="113" y="95"/>
                      <a:pt x="113" y="95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97" y="29"/>
                      <a:pt x="97" y="29"/>
                      <a:pt x="97" y="29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33" y="95"/>
                      <a:pt x="33" y="95"/>
                      <a:pt x="33" y="95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17" y="95"/>
                      <a:pt x="17" y="95"/>
                      <a:pt x="17" y="95"/>
                    </a:cubicBez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</p:grpSp>
        <p:sp>
          <p:nvSpPr>
            <p:cNvPr id="138" name="Rectangle 137"/>
            <p:cNvSpPr/>
            <p:nvPr/>
          </p:nvSpPr>
          <p:spPr>
            <a:xfrm>
              <a:off x="8754325" y="2308105"/>
              <a:ext cx="666849" cy="230832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Id Broker </a:t>
              </a:r>
              <a:endParaRPr lang="en-US" sz="12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</p:grpSp>
      <p:grpSp>
        <p:nvGrpSpPr>
          <p:cNvPr id="143" name="Groupe 142"/>
          <p:cNvGrpSpPr/>
          <p:nvPr/>
        </p:nvGrpSpPr>
        <p:grpSpPr>
          <a:xfrm>
            <a:off x="5317016" y="3122110"/>
            <a:ext cx="666849" cy="583683"/>
            <a:chOff x="8754325" y="1955254"/>
            <a:chExt cx="666849" cy="583683"/>
          </a:xfrm>
        </p:grpSpPr>
        <p:grpSp>
          <p:nvGrpSpPr>
            <p:cNvPr id="144" name="Groupe 143"/>
            <p:cNvGrpSpPr/>
            <p:nvPr/>
          </p:nvGrpSpPr>
          <p:grpSpPr>
            <a:xfrm>
              <a:off x="8806896" y="1955254"/>
              <a:ext cx="517631" cy="400471"/>
              <a:chOff x="8806897" y="1955255"/>
              <a:chExt cx="328454" cy="219498"/>
            </a:xfrm>
          </p:grpSpPr>
          <p:sp>
            <p:nvSpPr>
              <p:cNvPr id="146" name="Freeform 35"/>
              <p:cNvSpPr>
                <a:spLocks/>
              </p:cNvSpPr>
              <p:nvPr/>
            </p:nvSpPr>
            <p:spPr bwMode="auto">
              <a:xfrm>
                <a:off x="8806897" y="2029573"/>
                <a:ext cx="240384" cy="145180"/>
              </a:xfrm>
              <a:custGeom>
                <a:avLst/>
                <a:gdLst>
                  <a:gd name="T0" fmla="*/ 54 w 432"/>
                  <a:gd name="T1" fmla="*/ 272 h 312"/>
                  <a:gd name="T2" fmla="*/ 40 w 432"/>
                  <a:gd name="T3" fmla="*/ 259 h 312"/>
                  <a:gd name="T4" fmla="*/ 40 w 432"/>
                  <a:gd name="T5" fmla="*/ 0 h 312"/>
                  <a:gd name="T6" fmla="*/ 14 w 432"/>
                  <a:gd name="T7" fmla="*/ 0 h 312"/>
                  <a:gd name="T8" fmla="*/ 0 w 432"/>
                  <a:gd name="T9" fmla="*/ 14 h 312"/>
                  <a:gd name="T10" fmla="*/ 0 w 432"/>
                  <a:gd name="T11" fmla="*/ 299 h 312"/>
                  <a:gd name="T12" fmla="*/ 14 w 432"/>
                  <a:gd name="T13" fmla="*/ 312 h 312"/>
                  <a:gd name="T14" fmla="*/ 418 w 432"/>
                  <a:gd name="T15" fmla="*/ 312 h 312"/>
                  <a:gd name="T16" fmla="*/ 432 w 432"/>
                  <a:gd name="T17" fmla="*/ 299 h 312"/>
                  <a:gd name="T18" fmla="*/ 432 w 432"/>
                  <a:gd name="T19" fmla="*/ 272 h 312"/>
                  <a:gd name="T20" fmla="*/ 54 w 432"/>
                  <a:gd name="T21" fmla="*/ 27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2" h="312">
                    <a:moveTo>
                      <a:pt x="54" y="272"/>
                    </a:moveTo>
                    <a:cubicBezTo>
                      <a:pt x="47" y="272"/>
                      <a:pt x="40" y="266"/>
                      <a:pt x="40" y="25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06"/>
                      <a:pt x="7" y="312"/>
                      <a:pt x="14" y="312"/>
                    </a:cubicBezTo>
                    <a:cubicBezTo>
                      <a:pt x="418" y="312"/>
                      <a:pt x="418" y="312"/>
                      <a:pt x="418" y="312"/>
                    </a:cubicBezTo>
                    <a:cubicBezTo>
                      <a:pt x="426" y="312"/>
                      <a:pt x="432" y="306"/>
                      <a:pt x="432" y="299"/>
                    </a:cubicBezTo>
                    <a:cubicBezTo>
                      <a:pt x="432" y="272"/>
                      <a:pt x="432" y="272"/>
                      <a:pt x="432" y="272"/>
                    </a:cubicBezTo>
                    <a:lnTo>
                      <a:pt x="54" y="272"/>
                    </a:lnTo>
                    <a:close/>
                  </a:path>
                </a:pathLst>
              </a:cu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147" name="Freeform 36"/>
              <p:cNvSpPr>
                <a:spLocks/>
              </p:cNvSpPr>
              <p:nvPr/>
            </p:nvSpPr>
            <p:spPr bwMode="auto">
              <a:xfrm>
                <a:off x="8850411" y="1992414"/>
                <a:ext cx="240384" cy="145180"/>
              </a:xfrm>
              <a:custGeom>
                <a:avLst/>
                <a:gdLst>
                  <a:gd name="T0" fmla="*/ 54 w 432"/>
                  <a:gd name="T1" fmla="*/ 272 h 312"/>
                  <a:gd name="T2" fmla="*/ 40 w 432"/>
                  <a:gd name="T3" fmla="*/ 259 h 312"/>
                  <a:gd name="T4" fmla="*/ 40 w 432"/>
                  <a:gd name="T5" fmla="*/ 0 h 312"/>
                  <a:gd name="T6" fmla="*/ 14 w 432"/>
                  <a:gd name="T7" fmla="*/ 0 h 312"/>
                  <a:gd name="T8" fmla="*/ 0 w 432"/>
                  <a:gd name="T9" fmla="*/ 14 h 312"/>
                  <a:gd name="T10" fmla="*/ 0 w 432"/>
                  <a:gd name="T11" fmla="*/ 299 h 312"/>
                  <a:gd name="T12" fmla="*/ 14 w 432"/>
                  <a:gd name="T13" fmla="*/ 312 h 312"/>
                  <a:gd name="T14" fmla="*/ 418 w 432"/>
                  <a:gd name="T15" fmla="*/ 312 h 312"/>
                  <a:gd name="T16" fmla="*/ 432 w 432"/>
                  <a:gd name="T17" fmla="*/ 299 h 312"/>
                  <a:gd name="T18" fmla="*/ 432 w 432"/>
                  <a:gd name="T19" fmla="*/ 272 h 312"/>
                  <a:gd name="T20" fmla="*/ 54 w 432"/>
                  <a:gd name="T21" fmla="*/ 27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2" h="312">
                    <a:moveTo>
                      <a:pt x="54" y="272"/>
                    </a:moveTo>
                    <a:cubicBezTo>
                      <a:pt x="47" y="272"/>
                      <a:pt x="40" y="266"/>
                      <a:pt x="40" y="25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06"/>
                      <a:pt x="7" y="312"/>
                      <a:pt x="14" y="312"/>
                    </a:cubicBezTo>
                    <a:cubicBezTo>
                      <a:pt x="418" y="312"/>
                      <a:pt x="418" y="312"/>
                      <a:pt x="418" y="312"/>
                    </a:cubicBezTo>
                    <a:cubicBezTo>
                      <a:pt x="426" y="312"/>
                      <a:pt x="432" y="306"/>
                      <a:pt x="432" y="299"/>
                    </a:cubicBezTo>
                    <a:cubicBezTo>
                      <a:pt x="432" y="272"/>
                      <a:pt x="432" y="272"/>
                      <a:pt x="432" y="272"/>
                    </a:cubicBezTo>
                    <a:lnTo>
                      <a:pt x="54" y="272"/>
                    </a:lnTo>
                    <a:close/>
                  </a:path>
                </a:pathLst>
              </a:cu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148" name="Freeform 37"/>
              <p:cNvSpPr>
                <a:spLocks/>
              </p:cNvSpPr>
              <p:nvPr/>
            </p:nvSpPr>
            <p:spPr bwMode="auto">
              <a:xfrm>
                <a:off x="8894967" y="1955255"/>
                <a:ext cx="240384" cy="145180"/>
              </a:xfrm>
              <a:custGeom>
                <a:avLst/>
                <a:gdLst>
                  <a:gd name="T0" fmla="*/ 418 w 432"/>
                  <a:gd name="T1" fmla="*/ 0 h 312"/>
                  <a:gd name="T2" fmla="*/ 14 w 432"/>
                  <a:gd name="T3" fmla="*/ 0 h 312"/>
                  <a:gd name="T4" fmla="*/ 0 w 432"/>
                  <a:gd name="T5" fmla="*/ 14 h 312"/>
                  <a:gd name="T6" fmla="*/ 0 w 432"/>
                  <a:gd name="T7" fmla="*/ 299 h 312"/>
                  <a:gd name="T8" fmla="*/ 14 w 432"/>
                  <a:gd name="T9" fmla="*/ 312 h 312"/>
                  <a:gd name="T10" fmla="*/ 418 w 432"/>
                  <a:gd name="T11" fmla="*/ 312 h 312"/>
                  <a:gd name="T12" fmla="*/ 432 w 432"/>
                  <a:gd name="T13" fmla="*/ 299 h 312"/>
                  <a:gd name="T14" fmla="*/ 432 w 432"/>
                  <a:gd name="T15" fmla="*/ 14 h 312"/>
                  <a:gd name="T16" fmla="*/ 418 w 432"/>
                  <a:gd name="T1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" h="312">
                    <a:moveTo>
                      <a:pt x="41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06"/>
                      <a:pt x="7" y="312"/>
                      <a:pt x="14" y="312"/>
                    </a:cubicBezTo>
                    <a:cubicBezTo>
                      <a:pt x="418" y="312"/>
                      <a:pt x="418" y="312"/>
                      <a:pt x="418" y="312"/>
                    </a:cubicBezTo>
                    <a:cubicBezTo>
                      <a:pt x="426" y="312"/>
                      <a:pt x="432" y="306"/>
                      <a:pt x="432" y="299"/>
                    </a:cubicBezTo>
                    <a:cubicBezTo>
                      <a:pt x="432" y="14"/>
                      <a:pt x="432" y="14"/>
                      <a:pt x="432" y="14"/>
                    </a:cubicBezTo>
                    <a:cubicBezTo>
                      <a:pt x="432" y="6"/>
                      <a:pt x="426" y="0"/>
                      <a:pt x="418" y="0"/>
                    </a:cubicBezTo>
                    <a:close/>
                  </a:path>
                </a:pathLst>
              </a:custGeom>
              <a:solidFill>
                <a:srgbClr val="99C1DB"/>
              </a:solidFill>
              <a:ln>
                <a:noFill/>
              </a:ln>
              <a:extLst/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149" name="Rectangle 38"/>
              <p:cNvSpPr>
                <a:spLocks noChangeArrowheads="1"/>
              </p:cNvSpPr>
              <p:nvPr/>
            </p:nvSpPr>
            <p:spPr bwMode="auto">
              <a:xfrm>
                <a:off x="8912578" y="2078830"/>
                <a:ext cx="72530" cy="7778"/>
              </a:xfrm>
              <a:prstGeom prst="rect">
                <a:avLst/>
              </a:pr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150" name="Rectangle 39"/>
              <p:cNvSpPr>
                <a:spLocks noChangeArrowheads="1"/>
              </p:cNvSpPr>
              <p:nvPr/>
            </p:nvSpPr>
            <p:spPr bwMode="auto">
              <a:xfrm>
                <a:off x="8912578" y="2059819"/>
                <a:ext cx="97397" cy="7778"/>
              </a:xfrm>
              <a:prstGeom prst="rect">
                <a:avLst/>
              </a:pr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151" name="Rectangle 40"/>
              <p:cNvSpPr>
                <a:spLocks noChangeArrowheads="1"/>
              </p:cNvSpPr>
              <p:nvPr/>
            </p:nvSpPr>
            <p:spPr bwMode="auto">
              <a:xfrm>
                <a:off x="8912578" y="2012290"/>
                <a:ext cx="72530" cy="7778"/>
              </a:xfrm>
              <a:prstGeom prst="rect">
                <a:avLst/>
              </a:pr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152" name="Rectangle 41"/>
              <p:cNvSpPr>
                <a:spLocks noChangeArrowheads="1"/>
              </p:cNvSpPr>
              <p:nvPr/>
            </p:nvSpPr>
            <p:spPr bwMode="auto">
              <a:xfrm>
                <a:off x="8912578" y="1976859"/>
                <a:ext cx="97397" cy="7778"/>
              </a:xfrm>
              <a:prstGeom prst="rect">
                <a:avLst/>
              </a:pr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153" name="Rectangle 42"/>
              <p:cNvSpPr>
                <a:spLocks noChangeArrowheads="1"/>
              </p:cNvSpPr>
              <p:nvPr/>
            </p:nvSpPr>
            <p:spPr bwMode="auto">
              <a:xfrm>
                <a:off x="8912571" y="1993278"/>
                <a:ext cx="97397" cy="7778"/>
              </a:xfrm>
              <a:prstGeom prst="rect">
                <a:avLst/>
              </a:pr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154" name="Rectangle 43"/>
              <p:cNvSpPr>
                <a:spLocks noChangeArrowheads="1"/>
              </p:cNvSpPr>
              <p:nvPr/>
            </p:nvSpPr>
            <p:spPr bwMode="auto">
              <a:xfrm>
                <a:off x="9028634" y="1976859"/>
                <a:ext cx="91180" cy="109749"/>
              </a:xfrm>
              <a:prstGeom prst="rect">
                <a:avLst/>
              </a:pr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155" name="Oval 44"/>
              <p:cNvSpPr>
                <a:spLocks noChangeArrowheads="1"/>
              </p:cNvSpPr>
              <p:nvPr/>
            </p:nvSpPr>
            <p:spPr bwMode="auto">
              <a:xfrm>
                <a:off x="9057646" y="2000193"/>
                <a:ext cx="35229" cy="2938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156" name="Freeform 45"/>
              <p:cNvSpPr>
                <a:spLocks/>
              </p:cNvSpPr>
              <p:nvPr/>
            </p:nvSpPr>
            <p:spPr bwMode="auto">
              <a:xfrm>
                <a:off x="9038981" y="2033898"/>
                <a:ext cx="72530" cy="44072"/>
              </a:xfrm>
              <a:custGeom>
                <a:avLst/>
                <a:gdLst>
                  <a:gd name="T0" fmla="*/ 0 w 130"/>
                  <a:gd name="T1" fmla="*/ 95 h 95"/>
                  <a:gd name="T2" fmla="*/ 0 w 130"/>
                  <a:gd name="T3" fmla="*/ 21 h 95"/>
                  <a:gd name="T4" fmla="*/ 21 w 130"/>
                  <a:gd name="T5" fmla="*/ 0 h 95"/>
                  <a:gd name="T6" fmla="*/ 109 w 130"/>
                  <a:gd name="T7" fmla="*/ 0 h 95"/>
                  <a:gd name="T8" fmla="*/ 130 w 130"/>
                  <a:gd name="T9" fmla="*/ 21 h 95"/>
                  <a:gd name="T10" fmla="*/ 130 w 130"/>
                  <a:gd name="T11" fmla="*/ 95 h 95"/>
                  <a:gd name="T12" fmla="*/ 113 w 130"/>
                  <a:gd name="T13" fmla="*/ 95 h 95"/>
                  <a:gd name="T14" fmla="*/ 109 w 130"/>
                  <a:gd name="T15" fmla="*/ 29 h 95"/>
                  <a:gd name="T16" fmla="*/ 97 w 130"/>
                  <a:gd name="T17" fmla="*/ 29 h 95"/>
                  <a:gd name="T18" fmla="*/ 97 w 130"/>
                  <a:gd name="T19" fmla="*/ 95 h 95"/>
                  <a:gd name="T20" fmla="*/ 33 w 130"/>
                  <a:gd name="T21" fmla="*/ 95 h 95"/>
                  <a:gd name="T22" fmla="*/ 33 w 130"/>
                  <a:gd name="T23" fmla="*/ 29 h 95"/>
                  <a:gd name="T24" fmla="*/ 21 w 130"/>
                  <a:gd name="T25" fmla="*/ 29 h 95"/>
                  <a:gd name="T26" fmla="*/ 17 w 130"/>
                  <a:gd name="T27" fmla="*/ 95 h 95"/>
                  <a:gd name="T28" fmla="*/ 0 w 130"/>
                  <a:gd name="T2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95">
                    <a:moveTo>
                      <a:pt x="0" y="95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21" y="0"/>
                      <a:pt x="109" y="0"/>
                      <a:pt x="109" y="0"/>
                    </a:cubicBezTo>
                    <a:cubicBezTo>
                      <a:pt x="120" y="0"/>
                      <a:pt x="130" y="10"/>
                      <a:pt x="130" y="21"/>
                    </a:cubicBezTo>
                    <a:cubicBezTo>
                      <a:pt x="130" y="95"/>
                      <a:pt x="130" y="95"/>
                      <a:pt x="130" y="95"/>
                    </a:cubicBezTo>
                    <a:cubicBezTo>
                      <a:pt x="113" y="95"/>
                      <a:pt x="113" y="95"/>
                      <a:pt x="113" y="95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97" y="29"/>
                      <a:pt x="97" y="29"/>
                      <a:pt x="97" y="29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33" y="95"/>
                      <a:pt x="33" y="95"/>
                      <a:pt x="33" y="95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17" y="95"/>
                      <a:pt x="17" y="95"/>
                      <a:pt x="17" y="95"/>
                    </a:cubicBez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</p:grpSp>
        <p:sp>
          <p:nvSpPr>
            <p:cNvPr id="145" name="Rectangle 144"/>
            <p:cNvSpPr/>
            <p:nvPr/>
          </p:nvSpPr>
          <p:spPr>
            <a:xfrm>
              <a:off x="8754325" y="2308105"/>
              <a:ext cx="666849" cy="230832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Id Broker </a:t>
              </a:r>
              <a:endParaRPr lang="en-US" sz="12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</p:grpSp>
      <p:grpSp>
        <p:nvGrpSpPr>
          <p:cNvPr id="178" name="Groupe 177"/>
          <p:cNvGrpSpPr/>
          <p:nvPr/>
        </p:nvGrpSpPr>
        <p:grpSpPr>
          <a:xfrm>
            <a:off x="4488949" y="3753105"/>
            <a:ext cx="1761275" cy="884198"/>
            <a:chOff x="2480699" y="3598762"/>
            <a:chExt cx="1761275" cy="884198"/>
          </a:xfrm>
        </p:grpSpPr>
        <p:sp>
          <p:nvSpPr>
            <p:cNvPr id="179" name="Rectangle à coins arrondis 178"/>
            <p:cNvSpPr/>
            <p:nvPr/>
          </p:nvSpPr>
          <p:spPr>
            <a:xfrm>
              <a:off x="2531461" y="3652977"/>
              <a:ext cx="1710513" cy="82998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200" b="1" dirty="0" smtClean="0"/>
            </a:p>
          </p:txBody>
        </p:sp>
        <p:sp>
          <p:nvSpPr>
            <p:cNvPr id="180" name="ZoneTexte 179"/>
            <p:cNvSpPr txBox="1"/>
            <p:nvPr/>
          </p:nvSpPr>
          <p:spPr>
            <a:xfrm>
              <a:off x="2480699" y="3598762"/>
              <a:ext cx="1534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400" b="1" dirty="0" smtClean="0">
                  <a:solidFill>
                    <a:schemeClr val="bg1"/>
                  </a:solidFill>
                </a:rPr>
                <a:t>Domaine Affaire 2</a:t>
              </a:r>
              <a:endParaRPr lang="fr-CA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3225" y="4178784"/>
              <a:ext cx="554639" cy="230832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Service </a:t>
              </a:r>
              <a:endParaRPr lang="en-US" sz="12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182" name="Group 56"/>
            <p:cNvGrpSpPr/>
            <p:nvPr/>
          </p:nvGrpSpPr>
          <p:grpSpPr>
            <a:xfrm>
              <a:off x="2831884" y="3956321"/>
              <a:ext cx="277320" cy="282055"/>
              <a:chOff x="8517675" y="3370126"/>
              <a:chExt cx="146304" cy="148802"/>
            </a:xfrm>
          </p:grpSpPr>
          <p:sp>
            <p:nvSpPr>
              <p:cNvPr id="187" name="Freeform 85"/>
              <p:cNvSpPr>
                <a:spLocks noEditPoints="1"/>
              </p:cNvSpPr>
              <p:nvPr/>
            </p:nvSpPr>
            <p:spPr bwMode="auto">
              <a:xfrm>
                <a:off x="8517675" y="3370126"/>
                <a:ext cx="146304" cy="148802"/>
              </a:xfrm>
              <a:custGeom>
                <a:avLst/>
                <a:gdLst>
                  <a:gd name="T0" fmla="*/ 329 w 386"/>
                  <a:gd name="T1" fmla="*/ 0 h 386"/>
                  <a:gd name="T2" fmla="*/ 57 w 386"/>
                  <a:gd name="T3" fmla="*/ 0 h 386"/>
                  <a:gd name="T4" fmla="*/ 0 w 386"/>
                  <a:gd name="T5" fmla="*/ 57 h 386"/>
                  <a:gd name="T6" fmla="*/ 0 w 386"/>
                  <a:gd name="T7" fmla="*/ 329 h 386"/>
                  <a:gd name="T8" fmla="*/ 57 w 386"/>
                  <a:gd name="T9" fmla="*/ 386 h 386"/>
                  <a:gd name="T10" fmla="*/ 329 w 386"/>
                  <a:gd name="T11" fmla="*/ 386 h 386"/>
                  <a:gd name="T12" fmla="*/ 386 w 386"/>
                  <a:gd name="T13" fmla="*/ 329 h 386"/>
                  <a:gd name="T14" fmla="*/ 386 w 386"/>
                  <a:gd name="T15" fmla="*/ 57 h 386"/>
                  <a:gd name="T16" fmla="*/ 329 w 386"/>
                  <a:gd name="T17" fmla="*/ 0 h 386"/>
                  <a:gd name="T18" fmla="*/ 319 w 386"/>
                  <a:gd name="T19" fmla="*/ 221 h 386"/>
                  <a:gd name="T20" fmla="*/ 355 w 386"/>
                  <a:gd name="T21" fmla="*/ 236 h 386"/>
                  <a:gd name="T22" fmla="*/ 338 w 386"/>
                  <a:gd name="T23" fmla="*/ 277 h 386"/>
                  <a:gd name="T24" fmla="*/ 302 w 386"/>
                  <a:gd name="T25" fmla="*/ 262 h 386"/>
                  <a:gd name="T26" fmla="*/ 262 w 386"/>
                  <a:gd name="T27" fmla="*/ 302 h 386"/>
                  <a:gd name="T28" fmla="*/ 277 w 386"/>
                  <a:gd name="T29" fmla="*/ 339 h 386"/>
                  <a:gd name="T30" fmla="*/ 236 w 386"/>
                  <a:gd name="T31" fmla="*/ 355 h 386"/>
                  <a:gd name="T32" fmla="*/ 221 w 386"/>
                  <a:gd name="T33" fmla="*/ 319 h 386"/>
                  <a:gd name="T34" fmla="*/ 164 w 386"/>
                  <a:gd name="T35" fmla="*/ 319 h 386"/>
                  <a:gd name="T36" fmla="*/ 149 w 386"/>
                  <a:gd name="T37" fmla="*/ 355 h 386"/>
                  <a:gd name="T38" fmla="*/ 109 w 386"/>
                  <a:gd name="T39" fmla="*/ 339 h 386"/>
                  <a:gd name="T40" fmla="*/ 124 w 386"/>
                  <a:gd name="T41" fmla="*/ 302 h 386"/>
                  <a:gd name="T42" fmla="*/ 83 w 386"/>
                  <a:gd name="T43" fmla="*/ 262 h 386"/>
                  <a:gd name="T44" fmla="*/ 47 w 386"/>
                  <a:gd name="T45" fmla="*/ 277 h 386"/>
                  <a:gd name="T46" fmla="*/ 30 w 386"/>
                  <a:gd name="T47" fmla="*/ 236 h 386"/>
                  <a:gd name="T48" fmla="*/ 67 w 386"/>
                  <a:gd name="T49" fmla="*/ 221 h 386"/>
                  <a:gd name="T50" fmla="*/ 67 w 386"/>
                  <a:gd name="T51" fmla="*/ 164 h 386"/>
                  <a:gd name="T52" fmla="*/ 30 w 386"/>
                  <a:gd name="T53" fmla="*/ 149 h 386"/>
                  <a:gd name="T54" fmla="*/ 47 w 386"/>
                  <a:gd name="T55" fmla="*/ 109 h 386"/>
                  <a:gd name="T56" fmla="*/ 83 w 386"/>
                  <a:gd name="T57" fmla="*/ 124 h 386"/>
                  <a:gd name="T58" fmla="*/ 124 w 386"/>
                  <a:gd name="T59" fmla="*/ 83 h 386"/>
                  <a:gd name="T60" fmla="*/ 109 w 386"/>
                  <a:gd name="T61" fmla="*/ 47 h 386"/>
                  <a:gd name="T62" fmla="*/ 149 w 386"/>
                  <a:gd name="T63" fmla="*/ 30 h 386"/>
                  <a:gd name="T64" fmla="*/ 164 w 386"/>
                  <a:gd name="T65" fmla="*/ 67 h 386"/>
                  <a:gd name="T66" fmla="*/ 221 w 386"/>
                  <a:gd name="T67" fmla="*/ 67 h 386"/>
                  <a:gd name="T68" fmla="*/ 236 w 386"/>
                  <a:gd name="T69" fmla="*/ 30 h 386"/>
                  <a:gd name="T70" fmla="*/ 277 w 386"/>
                  <a:gd name="T71" fmla="*/ 47 h 386"/>
                  <a:gd name="T72" fmla="*/ 262 w 386"/>
                  <a:gd name="T73" fmla="*/ 83 h 386"/>
                  <a:gd name="T74" fmla="*/ 302 w 386"/>
                  <a:gd name="T75" fmla="*/ 124 h 386"/>
                  <a:gd name="T76" fmla="*/ 338 w 386"/>
                  <a:gd name="T77" fmla="*/ 109 h 386"/>
                  <a:gd name="T78" fmla="*/ 355 w 386"/>
                  <a:gd name="T79" fmla="*/ 149 h 386"/>
                  <a:gd name="T80" fmla="*/ 319 w 386"/>
                  <a:gd name="T81" fmla="*/ 164 h 386"/>
                  <a:gd name="T82" fmla="*/ 319 w 386"/>
                  <a:gd name="T83" fmla="*/ 22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" h="386">
                    <a:moveTo>
                      <a:pt x="329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7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361"/>
                      <a:pt x="25" y="386"/>
                      <a:pt x="57" y="386"/>
                    </a:cubicBezTo>
                    <a:cubicBezTo>
                      <a:pt x="329" y="386"/>
                      <a:pt x="329" y="386"/>
                      <a:pt x="329" y="386"/>
                    </a:cubicBezTo>
                    <a:cubicBezTo>
                      <a:pt x="361" y="386"/>
                      <a:pt x="386" y="361"/>
                      <a:pt x="386" y="329"/>
                    </a:cubicBezTo>
                    <a:cubicBezTo>
                      <a:pt x="386" y="57"/>
                      <a:pt x="386" y="57"/>
                      <a:pt x="386" y="57"/>
                    </a:cubicBezTo>
                    <a:cubicBezTo>
                      <a:pt x="386" y="25"/>
                      <a:pt x="361" y="0"/>
                      <a:pt x="329" y="0"/>
                    </a:cubicBezTo>
                    <a:close/>
                    <a:moveTo>
                      <a:pt x="319" y="221"/>
                    </a:moveTo>
                    <a:cubicBezTo>
                      <a:pt x="355" y="236"/>
                      <a:pt x="355" y="236"/>
                      <a:pt x="355" y="236"/>
                    </a:cubicBezTo>
                    <a:cubicBezTo>
                      <a:pt x="338" y="277"/>
                      <a:pt x="338" y="277"/>
                      <a:pt x="338" y="277"/>
                    </a:cubicBezTo>
                    <a:cubicBezTo>
                      <a:pt x="302" y="262"/>
                      <a:pt x="302" y="262"/>
                      <a:pt x="302" y="262"/>
                    </a:cubicBezTo>
                    <a:cubicBezTo>
                      <a:pt x="292" y="278"/>
                      <a:pt x="279" y="292"/>
                      <a:pt x="262" y="302"/>
                    </a:cubicBezTo>
                    <a:cubicBezTo>
                      <a:pt x="277" y="339"/>
                      <a:pt x="277" y="339"/>
                      <a:pt x="277" y="339"/>
                    </a:cubicBezTo>
                    <a:cubicBezTo>
                      <a:pt x="236" y="355"/>
                      <a:pt x="236" y="355"/>
                      <a:pt x="236" y="355"/>
                    </a:cubicBezTo>
                    <a:cubicBezTo>
                      <a:pt x="221" y="319"/>
                      <a:pt x="221" y="319"/>
                      <a:pt x="221" y="319"/>
                    </a:cubicBezTo>
                    <a:cubicBezTo>
                      <a:pt x="202" y="324"/>
                      <a:pt x="183" y="323"/>
                      <a:pt x="164" y="319"/>
                    </a:cubicBezTo>
                    <a:cubicBezTo>
                      <a:pt x="149" y="355"/>
                      <a:pt x="149" y="355"/>
                      <a:pt x="149" y="355"/>
                    </a:cubicBezTo>
                    <a:cubicBezTo>
                      <a:pt x="109" y="339"/>
                      <a:pt x="109" y="339"/>
                      <a:pt x="109" y="339"/>
                    </a:cubicBezTo>
                    <a:cubicBezTo>
                      <a:pt x="124" y="302"/>
                      <a:pt x="124" y="302"/>
                      <a:pt x="124" y="302"/>
                    </a:cubicBezTo>
                    <a:cubicBezTo>
                      <a:pt x="108" y="292"/>
                      <a:pt x="94" y="279"/>
                      <a:pt x="83" y="262"/>
                    </a:cubicBezTo>
                    <a:cubicBezTo>
                      <a:pt x="47" y="277"/>
                      <a:pt x="47" y="277"/>
                      <a:pt x="47" y="277"/>
                    </a:cubicBezTo>
                    <a:cubicBezTo>
                      <a:pt x="30" y="236"/>
                      <a:pt x="30" y="236"/>
                      <a:pt x="30" y="236"/>
                    </a:cubicBezTo>
                    <a:cubicBezTo>
                      <a:pt x="67" y="221"/>
                      <a:pt x="67" y="221"/>
                      <a:pt x="67" y="221"/>
                    </a:cubicBezTo>
                    <a:cubicBezTo>
                      <a:pt x="62" y="202"/>
                      <a:pt x="62" y="183"/>
                      <a:pt x="67" y="164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94" y="108"/>
                      <a:pt x="107" y="94"/>
                      <a:pt x="124" y="83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64" y="67"/>
                      <a:pt x="164" y="67"/>
                      <a:pt x="164" y="67"/>
                    </a:cubicBezTo>
                    <a:cubicBezTo>
                      <a:pt x="184" y="62"/>
                      <a:pt x="203" y="62"/>
                      <a:pt x="221" y="67"/>
                    </a:cubicBezTo>
                    <a:cubicBezTo>
                      <a:pt x="236" y="30"/>
                      <a:pt x="236" y="30"/>
                      <a:pt x="236" y="30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62" y="83"/>
                      <a:pt x="262" y="83"/>
                      <a:pt x="262" y="83"/>
                    </a:cubicBezTo>
                    <a:cubicBezTo>
                      <a:pt x="278" y="94"/>
                      <a:pt x="292" y="107"/>
                      <a:pt x="302" y="124"/>
                    </a:cubicBezTo>
                    <a:cubicBezTo>
                      <a:pt x="338" y="109"/>
                      <a:pt x="338" y="109"/>
                      <a:pt x="338" y="109"/>
                    </a:cubicBezTo>
                    <a:cubicBezTo>
                      <a:pt x="355" y="149"/>
                      <a:pt x="355" y="149"/>
                      <a:pt x="355" y="149"/>
                    </a:cubicBezTo>
                    <a:cubicBezTo>
                      <a:pt x="319" y="164"/>
                      <a:pt x="319" y="164"/>
                      <a:pt x="319" y="164"/>
                    </a:cubicBezTo>
                    <a:cubicBezTo>
                      <a:pt x="324" y="184"/>
                      <a:pt x="323" y="203"/>
                      <a:pt x="319" y="2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188" name="Freeform 86"/>
              <p:cNvSpPr>
                <a:spLocks noEditPoints="1"/>
              </p:cNvSpPr>
              <p:nvPr/>
            </p:nvSpPr>
            <p:spPr bwMode="auto">
              <a:xfrm>
                <a:off x="8557969" y="3410909"/>
                <a:ext cx="65715" cy="67237"/>
              </a:xfrm>
              <a:custGeom>
                <a:avLst/>
                <a:gdLst>
                  <a:gd name="T0" fmla="*/ 57 w 174"/>
                  <a:gd name="T1" fmla="*/ 16 h 174"/>
                  <a:gd name="T2" fmla="*/ 16 w 174"/>
                  <a:gd name="T3" fmla="*/ 116 h 174"/>
                  <a:gd name="T4" fmla="*/ 116 w 174"/>
                  <a:gd name="T5" fmla="*/ 158 h 174"/>
                  <a:gd name="T6" fmla="*/ 158 w 174"/>
                  <a:gd name="T7" fmla="*/ 57 h 174"/>
                  <a:gd name="T8" fmla="*/ 57 w 174"/>
                  <a:gd name="T9" fmla="*/ 16 h 174"/>
                  <a:gd name="T10" fmla="*/ 87 w 174"/>
                  <a:gd name="T11" fmla="*/ 121 h 174"/>
                  <a:gd name="T12" fmla="*/ 53 w 174"/>
                  <a:gd name="T13" fmla="*/ 87 h 174"/>
                  <a:gd name="T14" fmla="*/ 87 w 174"/>
                  <a:gd name="T15" fmla="*/ 53 h 174"/>
                  <a:gd name="T16" fmla="*/ 121 w 174"/>
                  <a:gd name="T17" fmla="*/ 87 h 174"/>
                  <a:gd name="T18" fmla="*/ 87 w 174"/>
                  <a:gd name="T19" fmla="*/ 12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174">
                    <a:moveTo>
                      <a:pt x="57" y="16"/>
                    </a:moveTo>
                    <a:cubicBezTo>
                      <a:pt x="18" y="32"/>
                      <a:pt x="0" y="77"/>
                      <a:pt x="16" y="116"/>
                    </a:cubicBezTo>
                    <a:cubicBezTo>
                      <a:pt x="32" y="156"/>
                      <a:pt x="77" y="174"/>
                      <a:pt x="116" y="158"/>
                    </a:cubicBezTo>
                    <a:cubicBezTo>
                      <a:pt x="155" y="142"/>
                      <a:pt x="174" y="97"/>
                      <a:pt x="158" y="57"/>
                    </a:cubicBezTo>
                    <a:cubicBezTo>
                      <a:pt x="142" y="18"/>
                      <a:pt x="97" y="0"/>
                      <a:pt x="57" y="16"/>
                    </a:cubicBezTo>
                    <a:close/>
                    <a:moveTo>
                      <a:pt x="87" y="121"/>
                    </a:moveTo>
                    <a:cubicBezTo>
                      <a:pt x="68" y="121"/>
                      <a:pt x="53" y="106"/>
                      <a:pt x="53" y="87"/>
                    </a:cubicBezTo>
                    <a:cubicBezTo>
                      <a:pt x="53" y="68"/>
                      <a:pt x="68" y="53"/>
                      <a:pt x="87" y="53"/>
                    </a:cubicBezTo>
                    <a:cubicBezTo>
                      <a:pt x="106" y="53"/>
                      <a:pt x="121" y="68"/>
                      <a:pt x="121" y="87"/>
                    </a:cubicBezTo>
                    <a:cubicBezTo>
                      <a:pt x="121" y="106"/>
                      <a:pt x="106" y="121"/>
                      <a:pt x="87" y="1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</p:grpSp>
        <p:sp>
          <p:nvSpPr>
            <p:cNvPr id="183" name="Rectangle 182"/>
            <p:cNvSpPr/>
            <p:nvPr/>
          </p:nvSpPr>
          <p:spPr>
            <a:xfrm>
              <a:off x="3431785" y="4156888"/>
              <a:ext cx="554639" cy="230832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Service </a:t>
              </a:r>
              <a:endParaRPr lang="en-US" sz="12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184" name="Group 56"/>
            <p:cNvGrpSpPr/>
            <p:nvPr/>
          </p:nvGrpSpPr>
          <p:grpSpPr>
            <a:xfrm>
              <a:off x="3570444" y="3934425"/>
              <a:ext cx="277320" cy="282055"/>
              <a:chOff x="8517675" y="3370126"/>
              <a:chExt cx="146304" cy="148802"/>
            </a:xfrm>
          </p:grpSpPr>
          <p:sp>
            <p:nvSpPr>
              <p:cNvPr id="185" name="Freeform 85"/>
              <p:cNvSpPr>
                <a:spLocks noEditPoints="1"/>
              </p:cNvSpPr>
              <p:nvPr/>
            </p:nvSpPr>
            <p:spPr bwMode="auto">
              <a:xfrm>
                <a:off x="8517675" y="3370126"/>
                <a:ext cx="146304" cy="148802"/>
              </a:xfrm>
              <a:custGeom>
                <a:avLst/>
                <a:gdLst>
                  <a:gd name="T0" fmla="*/ 329 w 386"/>
                  <a:gd name="T1" fmla="*/ 0 h 386"/>
                  <a:gd name="T2" fmla="*/ 57 w 386"/>
                  <a:gd name="T3" fmla="*/ 0 h 386"/>
                  <a:gd name="T4" fmla="*/ 0 w 386"/>
                  <a:gd name="T5" fmla="*/ 57 h 386"/>
                  <a:gd name="T6" fmla="*/ 0 w 386"/>
                  <a:gd name="T7" fmla="*/ 329 h 386"/>
                  <a:gd name="T8" fmla="*/ 57 w 386"/>
                  <a:gd name="T9" fmla="*/ 386 h 386"/>
                  <a:gd name="T10" fmla="*/ 329 w 386"/>
                  <a:gd name="T11" fmla="*/ 386 h 386"/>
                  <a:gd name="T12" fmla="*/ 386 w 386"/>
                  <a:gd name="T13" fmla="*/ 329 h 386"/>
                  <a:gd name="T14" fmla="*/ 386 w 386"/>
                  <a:gd name="T15" fmla="*/ 57 h 386"/>
                  <a:gd name="T16" fmla="*/ 329 w 386"/>
                  <a:gd name="T17" fmla="*/ 0 h 386"/>
                  <a:gd name="T18" fmla="*/ 319 w 386"/>
                  <a:gd name="T19" fmla="*/ 221 h 386"/>
                  <a:gd name="T20" fmla="*/ 355 w 386"/>
                  <a:gd name="T21" fmla="*/ 236 h 386"/>
                  <a:gd name="T22" fmla="*/ 338 w 386"/>
                  <a:gd name="T23" fmla="*/ 277 h 386"/>
                  <a:gd name="T24" fmla="*/ 302 w 386"/>
                  <a:gd name="T25" fmla="*/ 262 h 386"/>
                  <a:gd name="T26" fmla="*/ 262 w 386"/>
                  <a:gd name="T27" fmla="*/ 302 h 386"/>
                  <a:gd name="T28" fmla="*/ 277 w 386"/>
                  <a:gd name="T29" fmla="*/ 339 h 386"/>
                  <a:gd name="T30" fmla="*/ 236 w 386"/>
                  <a:gd name="T31" fmla="*/ 355 h 386"/>
                  <a:gd name="T32" fmla="*/ 221 w 386"/>
                  <a:gd name="T33" fmla="*/ 319 h 386"/>
                  <a:gd name="T34" fmla="*/ 164 w 386"/>
                  <a:gd name="T35" fmla="*/ 319 h 386"/>
                  <a:gd name="T36" fmla="*/ 149 w 386"/>
                  <a:gd name="T37" fmla="*/ 355 h 386"/>
                  <a:gd name="T38" fmla="*/ 109 w 386"/>
                  <a:gd name="T39" fmla="*/ 339 h 386"/>
                  <a:gd name="T40" fmla="*/ 124 w 386"/>
                  <a:gd name="T41" fmla="*/ 302 h 386"/>
                  <a:gd name="T42" fmla="*/ 83 w 386"/>
                  <a:gd name="T43" fmla="*/ 262 h 386"/>
                  <a:gd name="T44" fmla="*/ 47 w 386"/>
                  <a:gd name="T45" fmla="*/ 277 h 386"/>
                  <a:gd name="T46" fmla="*/ 30 w 386"/>
                  <a:gd name="T47" fmla="*/ 236 h 386"/>
                  <a:gd name="T48" fmla="*/ 67 w 386"/>
                  <a:gd name="T49" fmla="*/ 221 h 386"/>
                  <a:gd name="T50" fmla="*/ 67 w 386"/>
                  <a:gd name="T51" fmla="*/ 164 h 386"/>
                  <a:gd name="T52" fmla="*/ 30 w 386"/>
                  <a:gd name="T53" fmla="*/ 149 h 386"/>
                  <a:gd name="T54" fmla="*/ 47 w 386"/>
                  <a:gd name="T55" fmla="*/ 109 h 386"/>
                  <a:gd name="T56" fmla="*/ 83 w 386"/>
                  <a:gd name="T57" fmla="*/ 124 h 386"/>
                  <a:gd name="T58" fmla="*/ 124 w 386"/>
                  <a:gd name="T59" fmla="*/ 83 h 386"/>
                  <a:gd name="T60" fmla="*/ 109 w 386"/>
                  <a:gd name="T61" fmla="*/ 47 h 386"/>
                  <a:gd name="T62" fmla="*/ 149 w 386"/>
                  <a:gd name="T63" fmla="*/ 30 h 386"/>
                  <a:gd name="T64" fmla="*/ 164 w 386"/>
                  <a:gd name="T65" fmla="*/ 67 h 386"/>
                  <a:gd name="T66" fmla="*/ 221 w 386"/>
                  <a:gd name="T67" fmla="*/ 67 h 386"/>
                  <a:gd name="T68" fmla="*/ 236 w 386"/>
                  <a:gd name="T69" fmla="*/ 30 h 386"/>
                  <a:gd name="T70" fmla="*/ 277 w 386"/>
                  <a:gd name="T71" fmla="*/ 47 h 386"/>
                  <a:gd name="T72" fmla="*/ 262 w 386"/>
                  <a:gd name="T73" fmla="*/ 83 h 386"/>
                  <a:gd name="T74" fmla="*/ 302 w 386"/>
                  <a:gd name="T75" fmla="*/ 124 h 386"/>
                  <a:gd name="T76" fmla="*/ 338 w 386"/>
                  <a:gd name="T77" fmla="*/ 109 h 386"/>
                  <a:gd name="T78" fmla="*/ 355 w 386"/>
                  <a:gd name="T79" fmla="*/ 149 h 386"/>
                  <a:gd name="T80" fmla="*/ 319 w 386"/>
                  <a:gd name="T81" fmla="*/ 164 h 386"/>
                  <a:gd name="T82" fmla="*/ 319 w 386"/>
                  <a:gd name="T83" fmla="*/ 22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" h="386">
                    <a:moveTo>
                      <a:pt x="329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7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361"/>
                      <a:pt x="25" y="386"/>
                      <a:pt x="57" y="386"/>
                    </a:cubicBezTo>
                    <a:cubicBezTo>
                      <a:pt x="329" y="386"/>
                      <a:pt x="329" y="386"/>
                      <a:pt x="329" y="386"/>
                    </a:cubicBezTo>
                    <a:cubicBezTo>
                      <a:pt x="361" y="386"/>
                      <a:pt x="386" y="361"/>
                      <a:pt x="386" y="329"/>
                    </a:cubicBezTo>
                    <a:cubicBezTo>
                      <a:pt x="386" y="57"/>
                      <a:pt x="386" y="57"/>
                      <a:pt x="386" y="57"/>
                    </a:cubicBezTo>
                    <a:cubicBezTo>
                      <a:pt x="386" y="25"/>
                      <a:pt x="361" y="0"/>
                      <a:pt x="329" y="0"/>
                    </a:cubicBezTo>
                    <a:close/>
                    <a:moveTo>
                      <a:pt x="319" y="221"/>
                    </a:moveTo>
                    <a:cubicBezTo>
                      <a:pt x="355" y="236"/>
                      <a:pt x="355" y="236"/>
                      <a:pt x="355" y="236"/>
                    </a:cubicBezTo>
                    <a:cubicBezTo>
                      <a:pt x="338" y="277"/>
                      <a:pt x="338" y="277"/>
                      <a:pt x="338" y="277"/>
                    </a:cubicBezTo>
                    <a:cubicBezTo>
                      <a:pt x="302" y="262"/>
                      <a:pt x="302" y="262"/>
                      <a:pt x="302" y="262"/>
                    </a:cubicBezTo>
                    <a:cubicBezTo>
                      <a:pt x="292" y="278"/>
                      <a:pt x="279" y="292"/>
                      <a:pt x="262" y="302"/>
                    </a:cubicBezTo>
                    <a:cubicBezTo>
                      <a:pt x="277" y="339"/>
                      <a:pt x="277" y="339"/>
                      <a:pt x="277" y="339"/>
                    </a:cubicBezTo>
                    <a:cubicBezTo>
                      <a:pt x="236" y="355"/>
                      <a:pt x="236" y="355"/>
                      <a:pt x="236" y="355"/>
                    </a:cubicBezTo>
                    <a:cubicBezTo>
                      <a:pt x="221" y="319"/>
                      <a:pt x="221" y="319"/>
                      <a:pt x="221" y="319"/>
                    </a:cubicBezTo>
                    <a:cubicBezTo>
                      <a:pt x="202" y="324"/>
                      <a:pt x="183" y="323"/>
                      <a:pt x="164" y="319"/>
                    </a:cubicBezTo>
                    <a:cubicBezTo>
                      <a:pt x="149" y="355"/>
                      <a:pt x="149" y="355"/>
                      <a:pt x="149" y="355"/>
                    </a:cubicBezTo>
                    <a:cubicBezTo>
                      <a:pt x="109" y="339"/>
                      <a:pt x="109" y="339"/>
                      <a:pt x="109" y="339"/>
                    </a:cubicBezTo>
                    <a:cubicBezTo>
                      <a:pt x="124" y="302"/>
                      <a:pt x="124" y="302"/>
                      <a:pt x="124" y="302"/>
                    </a:cubicBezTo>
                    <a:cubicBezTo>
                      <a:pt x="108" y="292"/>
                      <a:pt x="94" y="279"/>
                      <a:pt x="83" y="262"/>
                    </a:cubicBezTo>
                    <a:cubicBezTo>
                      <a:pt x="47" y="277"/>
                      <a:pt x="47" y="277"/>
                      <a:pt x="47" y="277"/>
                    </a:cubicBezTo>
                    <a:cubicBezTo>
                      <a:pt x="30" y="236"/>
                      <a:pt x="30" y="236"/>
                      <a:pt x="30" y="236"/>
                    </a:cubicBezTo>
                    <a:cubicBezTo>
                      <a:pt x="67" y="221"/>
                      <a:pt x="67" y="221"/>
                      <a:pt x="67" y="221"/>
                    </a:cubicBezTo>
                    <a:cubicBezTo>
                      <a:pt x="62" y="202"/>
                      <a:pt x="62" y="183"/>
                      <a:pt x="67" y="164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94" y="108"/>
                      <a:pt x="107" y="94"/>
                      <a:pt x="124" y="83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64" y="67"/>
                      <a:pt x="164" y="67"/>
                      <a:pt x="164" y="67"/>
                    </a:cubicBezTo>
                    <a:cubicBezTo>
                      <a:pt x="184" y="62"/>
                      <a:pt x="203" y="62"/>
                      <a:pt x="221" y="67"/>
                    </a:cubicBezTo>
                    <a:cubicBezTo>
                      <a:pt x="236" y="30"/>
                      <a:pt x="236" y="30"/>
                      <a:pt x="236" y="30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62" y="83"/>
                      <a:pt x="262" y="83"/>
                      <a:pt x="262" y="83"/>
                    </a:cubicBezTo>
                    <a:cubicBezTo>
                      <a:pt x="278" y="94"/>
                      <a:pt x="292" y="107"/>
                      <a:pt x="302" y="124"/>
                    </a:cubicBezTo>
                    <a:cubicBezTo>
                      <a:pt x="338" y="109"/>
                      <a:pt x="338" y="109"/>
                      <a:pt x="338" y="109"/>
                    </a:cubicBezTo>
                    <a:cubicBezTo>
                      <a:pt x="355" y="149"/>
                      <a:pt x="355" y="149"/>
                      <a:pt x="355" y="149"/>
                    </a:cubicBezTo>
                    <a:cubicBezTo>
                      <a:pt x="319" y="164"/>
                      <a:pt x="319" y="164"/>
                      <a:pt x="319" y="164"/>
                    </a:cubicBezTo>
                    <a:cubicBezTo>
                      <a:pt x="324" y="184"/>
                      <a:pt x="323" y="203"/>
                      <a:pt x="319" y="2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186" name="Freeform 86"/>
              <p:cNvSpPr>
                <a:spLocks noEditPoints="1"/>
              </p:cNvSpPr>
              <p:nvPr/>
            </p:nvSpPr>
            <p:spPr bwMode="auto">
              <a:xfrm>
                <a:off x="8557969" y="3410909"/>
                <a:ext cx="65715" cy="67237"/>
              </a:xfrm>
              <a:custGeom>
                <a:avLst/>
                <a:gdLst>
                  <a:gd name="T0" fmla="*/ 57 w 174"/>
                  <a:gd name="T1" fmla="*/ 16 h 174"/>
                  <a:gd name="T2" fmla="*/ 16 w 174"/>
                  <a:gd name="T3" fmla="*/ 116 h 174"/>
                  <a:gd name="T4" fmla="*/ 116 w 174"/>
                  <a:gd name="T5" fmla="*/ 158 h 174"/>
                  <a:gd name="T6" fmla="*/ 158 w 174"/>
                  <a:gd name="T7" fmla="*/ 57 h 174"/>
                  <a:gd name="T8" fmla="*/ 57 w 174"/>
                  <a:gd name="T9" fmla="*/ 16 h 174"/>
                  <a:gd name="T10" fmla="*/ 87 w 174"/>
                  <a:gd name="T11" fmla="*/ 121 h 174"/>
                  <a:gd name="T12" fmla="*/ 53 w 174"/>
                  <a:gd name="T13" fmla="*/ 87 h 174"/>
                  <a:gd name="T14" fmla="*/ 87 w 174"/>
                  <a:gd name="T15" fmla="*/ 53 h 174"/>
                  <a:gd name="T16" fmla="*/ 121 w 174"/>
                  <a:gd name="T17" fmla="*/ 87 h 174"/>
                  <a:gd name="T18" fmla="*/ 87 w 174"/>
                  <a:gd name="T19" fmla="*/ 12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174">
                    <a:moveTo>
                      <a:pt x="57" y="16"/>
                    </a:moveTo>
                    <a:cubicBezTo>
                      <a:pt x="18" y="32"/>
                      <a:pt x="0" y="77"/>
                      <a:pt x="16" y="116"/>
                    </a:cubicBezTo>
                    <a:cubicBezTo>
                      <a:pt x="32" y="156"/>
                      <a:pt x="77" y="174"/>
                      <a:pt x="116" y="158"/>
                    </a:cubicBezTo>
                    <a:cubicBezTo>
                      <a:pt x="155" y="142"/>
                      <a:pt x="174" y="97"/>
                      <a:pt x="158" y="57"/>
                    </a:cubicBezTo>
                    <a:cubicBezTo>
                      <a:pt x="142" y="18"/>
                      <a:pt x="97" y="0"/>
                      <a:pt x="57" y="16"/>
                    </a:cubicBezTo>
                    <a:close/>
                    <a:moveTo>
                      <a:pt x="87" y="121"/>
                    </a:moveTo>
                    <a:cubicBezTo>
                      <a:pt x="68" y="121"/>
                      <a:pt x="53" y="106"/>
                      <a:pt x="53" y="87"/>
                    </a:cubicBezTo>
                    <a:cubicBezTo>
                      <a:pt x="53" y="68"/>
                      <a:pt x="68" y="53"/>
                      <a:pt x="87" y="53"/>
                    </a:cubicBezTo>
                    <a:cubicBezTo>
                      <a:pt x="106" y="53"/>
                      <a:pt x="121" y="68"/>
                      <a:pt x="121" y="87"/>
                    </a:cubicBezTo>
                    <a:cubicBezTo>
                      <a:pt x="121" y="106"/>
                      <a:pt x="106" y="121"/>
                      <a:pt x="87" y="1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</p:grpSp>
      </p:grpSp>
      <p:grpSp>
        <p:nvGrpSpPr>
          <p:cNvPr id="189" name="Groupe 188"/>
          <p:cNvGrpSpPr/>
          <p:nvPr/>
        </p:nvGrpSpPr>
        <p:grpSpPr>
          <a:xfrm>
            <a:off x="6546698" y="3754284"/>
            <a:ext cx="1761275" cy="884198"/>
            <a:chOff x="2480699" y="3598762"/>
            <a:chExt cx="1761275" cy="884198"/>
          </a:xfrm>
        </p:grpSpPr>
        <p:sp>
          <p:nvSpPr>
            <p:cNvPr id="190" name="Rectangle à coins arrondis 189"/>
            <p:cNvSpPr/>
            <p:nvPr/>
          </p:nvSpPr>
          <p:spPr>
            <a:xfrm>
              <a:off x="2531461" y="3652977"/>
              <a:ext cx="1710513" cy="82998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200" b="1" dirty="0" smtClean="0"/>
            </a:p>
          </p:txBody>
        </p:sp>
        <p:sp>
          <p:nvSpPr>
            <p:cNvPr id="191" name="ZoneTexte 190"/>
            <p:cNvSpPr txBox="1"/>
            <p:nvPr/>
          </p:nvSpPr>
          <p:spPr>
            <a:xfrm>
              <a:off x="2480699" y="3598762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400" b="1" dirty="0" smtClean="0">
                  <a:solidFill>
                    <a:schemeClr val="bg1"/>
                  </a:solidFill>
                </a:rPr>
                <a:t>Domaine Affaire n</a:t>
              </a:r>
              <a:endParaRPr lang="fr-CA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693225" y="4178784"/>
              <a:ext cx="554639" cy="230832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Service </a:t>
              </a:r>
              <a:endParaRPr lang="en-US" sz="12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193" name="Group 56"/>
            <p:cNvGrpSpPr/>
            <p:nvPr/>
          </p:nvGrpSpPr>
          <p:grpSpPr>
            <a:xfrm>
              <a:off x="2831884" y="3956321"/>
              <a:ext cx="277320" cy="282055"/>
              <a:chOff x="8517675" y="3370126"/>
              <a:chExt cx="146304" cy="148802"/>
            </a:xfrm>
          </p:grpSpPr>
          <p:sp>
            <p:nvSpPr>
              <p:cNvPr id="198" name="Freeform 85"/>
              <p:cNvSpPr>
                <a:spLocks noEditPoints="1"/>
              </p:cNvSpPr>
              <p:nvPr/>
            </p:nvSpPr>
            <p:spPr bwMode="auto">
              <a:xfrm>
                <a:off x="8517675" y="3370126"/>
                <a:ext cx="146304" cy="148802"/>
              </a:xfrm>
              <a:custGeom>
                <a:avLst/>
                <a:gdLst>
                  <a:gd name="T0" fmla="*/ 329 w 386"/>
                  <a:gd name="T1" fmla="*/ 0 h 386"/>
                  <a:gd name="T2" fmla="*/ 57 w 386"/>
                  <a:gd name="T3" fmla="*/ 0 h 386"/>
                  <a:gd name="T4" fmla="*/ 0 w 386"/>
                  <a:gd name="T5" fmla="*/ 57 h 386"/>
                  <a:gd name="T6" fmla="*/ 0 w 386"/>
                  <a:gd name="T7" fmla="*/ 329 h 386"/>
                  <a:gd name="T8" fmla="*/ 57 w 386"/>
                  <a:gd name="T9" fmla="*/ 386 h 386"/>
                  <a:gd name="T10" fmla="*/ 329 w 386"/>
                  <a:gd name="T11" fmla="*/ 386 h 386"/>
                  <a:gd name="T12" fmla="*/ 386 w 386"/>
                  <a:gd name="T13" fmla="*/ 329 h 386"/>
                  <a:gd name="T14" fmla="*/ 386 w 386"/>
                  <a:gd name="T15" fmla="*/ 57 h 386"/>
                  <a:gd name="T16" fmla="*/ 329 w 386"/>
                  <a:gd name="T17" fmla="*/ 0 h 386"/>
                  <a:gd name="T18" fmla="*/ 319 w 386"/>
                  <a:gd name="T19" fmla="*/ 221 h 386"/>
                  <a:gd name="T20" fmla="*/ 355 w 386"/>
                  <a:gd name="T21" fmla="*/ 236 h 386"/>
                  <a:gd name="T22" fmla="*/ 338 w 386"/>
                  <a:gd name="T23" fmla="*/ 277 h 386"/>
                  <a:gd name="T24" fmla="*/ 302 w 386"/>
                  <a:gd name="T25" fmla="*/ 262 h 386"/>
                  <a:gd name="T26" fmla="*/ 262 w 386"/>
                  <a:gd name="T27" fmla="*/ 302 h 386"/>
                  <a:gd name="T28" fmla="*/ 277 w 386"/>
                  <a:gd name="T29" fmla="*/ 339 h 386"/>
                  <a:gd name="T30" fmla="*/ 236 w 386"/>
                  <a:gd name="T31" fmla="*/ 355 h 386"/>
                  <a:gd name="T32" fmla="*/ 221 w 386"/>
                  <a:gd name="T33" fmla="*/ 319 h 386"/>
                  <a:gd name="T34" fmla="*/ 164 w 386"/>
                  <a:gd name="T35" fmla="*/ 319 h 386"/>
                  <a:gd name="T36" fmla="*/ 149 w 386"/>
                  <a:gd name="T37" fmla="*/ 355 h 386"/>
                  <a:gd name="T38" fmla="*/ 109 w 386"/>
                  <a:gd name="T39" fmla="*/ 339 h 386"/>
                  <a:gd name="T40" fmla="*/ 124 w 386"/>
                  <a:gd name="T41" fmla="*/ 302 h 386"/>
                  <a:gd name="T42" fmla="*/ 83 w 386"/>
                  <a:gd name="T43" fmla="*/ 262 h 386"/>
                  <a:gd name="T44" fmla="*/ 47 w 386"/>
                  <a:gd name="T45" fmla="*/ 277 h 386"/>
                  <a:gd name="T46" fmla="*/ 30 w 386"/>
                  <a:gd name="T47" fmla="*/ 236 h 386"/>
                  <a:gd name="T48" fmla="*/ 67 w 386"/>
                  <a:gd name="T49" fmla="*/ 221 h 386"/>
                  <a:gd name="T50" fmla="*/ 67 w 386"/>
                  <a:gd name="T51" fmla="*/ 164 h 386"/>
                  <a:gd name="T52" fmla="*/ 30 w 386"/>
                  <a:gd name="T53" fmla="*/ 149 h 386"/>
                  <a:gd name="T54" fmla="*/ 47 w 386"/>
                  <a:gd name="T55" fmla="*/ 109 h 386"/>
                  <a:gd name="T56" fmla="*/ 83 w 386"/>
                  <a:gd name="T57" fmla="*/ 124 h 386"/>
                  <a:gd name="T58" fmla="*/ 124 w 386"/>
                  <a:gd name="T59" fmla="*/ 83 h 386"/>
                  <a:gd name="T60" fmla="*/ 109 w 386"/>
                  <a:gd name="T61" fmla="*/ 47 h 386"/>
                  <a:gd name="T62" fmla="*/ 149 w 386"/>
                  <a:gd name="T63" fmla="*/ 30 h 386"/>
                  <a:gd name="T64" fmla="*/ 164 w 386"/>
                  <a:gd name="T65" fmla="*/ 67 h 386"/>
                  <a:gd name="T66" fmla="*/ 221 w 386"/>
                  <a:gd name="T67" fmla="*/ 67 h 386"/>
                  <a:gd name="T68" fmla="*/ 236 w 386"/>
                  <a:gd name="T69" fmla="*/ 30 h 386"/>
                  <a:gd name="T70" fmla="*/ 277 w 386"/>
                  <a:gd name="T71" fmla="*/ 47 h 386"/>
                  <a:gd name="T72" fmla="*/ 262 w 386"/>
                  <a:gd name="T73" fmla="*/ 83 h 386"/>
                  <a:gd name="T74" fmla="*/ 302 w 386"/>
                  <a:gd name="T75" fmla="*/ 124 h 386"/>
                  <a:gd name="T76" fmla="*/ 338 w 386"/>
                  <a:gd name="T77" fmla="*/ 109 h 386"/>
                  <a:gd name="T78" fmla="*/ 355 w 386"/>
                  <a:gd name="T79" fmla="*/ 149 h 386"/>
                  <a:gd name="T80" fmla="*/ 319 w 386"/>
                  <a:gd name="T81" fmla="*/ 164 h 386"/>
                  <a:gd name="T82" fmla="*/ 319 w 386"/>
                  <a:gd name="T83" fmla="*/ 22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" h="386">
                    <a:moveTo>
                      <a:pt x="329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7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361"/>
                      <a:pt x="25" y="386"/>
                      <a:pt x="57" y="386"/>
                    </a:cubicBezTo>
                    <a:cubicBezTo>
                      <a:pt x="329" y="386"/>
                      <a:pt x="329" y="386"/>
                      <a:pt x="329" y="386"/>
                    </a:cubicBezTo>
                    <a:cubicBezTo>
                      <a:pt x="361" y="386"/>
                      <a:pt x="386" y="361"/>
                      <a:pt x="386" y="329"/>
                    </a:cubicBezTo>
                    <a:cubicBezTo>
                      <a:pt x="386" y="57"/>
                      <a:pt x="386" y="57"/>
                      <a:pt x="386" y="57"/>
                    </a:cubicBezTo>
                    <a:cubicBezTo>
                      <a:pt x="386" y="25"/>
                      <a:pt x="361" y="0"/>
                      <a:pt x="329" y="0"/>
                    </a:cubicBezTo>
                    <a:close/>
                    <a:moveTo>
                      <a:pt x="319" y="221"/>
                    </a:moveTo>
                    <a:cubicBezTo>
                      <a:pt x="355" y="236"/>
                      <a:pt x="355" y="236"/>
                      <a:pt x="355" y="236"/>
                    </a:cubicBezTo>
                    <a:cubicBezTo>
                      <a:pt x="338" y="277"/>
                      <a:pt x="338" y="277"/>
                      <a:pt x="338" y="277"/>
                    </a:cubicBezTo>
                    <a:cubicBezTo>
                      <a:pt x="302" y="262"/>
                      <a:pt x="302" y="262"/>
                      <a:pt x="302" y="262"/>
                    </a:cubicBezTo>
                    <a:cubicBezTo>
                      <a:pt x="292" y="278"/>
                      <a:pt x="279" y="292"/>
                      <a:pt x="262" y="302"/>
                    </a:cubicBezTo>
                    <a:cubicBezTo>
                      <a:pt x="277" y="339"/>
                      <a:pt x="277" y="339"/>
                      <a:pt x="277" y="339"/>
                    </a:cubicBezTo>
                    <a:cubicBezTo>
                      <a:pt x="236" y="355"/>
                      <a:pt x="236" y="355"/>
                      <a:pt x="236" y="355"/>
                    </a:cubicBezTo>
                    <a:cubicBezTo>
                      <a:pt x="221" y="319"/>
                      <a:pt x="221" y="319"/>
                      <a:pt x="221" y="319"/>
                    </a:cubicBezTo>
                    <a:cubicBezTo>
                      <a:pt x="202" y="324"/>
                      <a:pt x="183" y="323"/>
                      <a:pt x="164" y="319"/>
                    </a:cubicBezTo>
                    <a:cubicBezTo>
                      <a:pt x="149" y="355"/>
                      <a:pt x="149" y="355"/>
                      <a:pt x="149" y="355"/>
                    </a:cubicBezTo>
                    <a:cubicBezTo>
                      <a:pt x="109" y="339"/>
                      <a:pt x="109" y="339"/>
                      <a:pt x="109" y="339"/>
                    </a:cubicBezTo>
                    <a:cubicBezTo>
                      <a:pt x="124" y="302"/>
                      <a:pt x="124" y="302"/>
                      <a:pt x="124" y="302"/>
                    </a:cubicBezTo>
                    <a:cubicBezTo>
                      <a:pt x="108" y="292"/>
                      <a:pt x="94" y="279"/>
                      <a:pt x="83" y="262"/>
                    </a:cubicBezTo>
                    <a:cubicBezTo>
                      <a:pt x="47" y="277"/>
                      <a:pt x="47" y="277"/>
                      <a:pt x="47" y="277"/>
                    </a:cubicBezTo>
                    <a:cubicBezTo>
                      <a:pt x="30" y="236"/>
                      <a:pt x="30" y="236"/>
                      <a:pt x="30" y="236"/>
                    </a:cubicBezTo>
                    <a:cubicBezTo>
                      <a:pt x="67" y="221"/>
                      <a:pt x="67" y="221"/>
                      <a:pt x="67" y="221"/>
                    </a:cubicBezTo>
                    <a:cubicBezTo>
                      <a:pt x="62" y="202"/>
                      <a:pt x="62" y="183"/>
                      <a:pt x="67" y="164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94" y="108"/>
                      <a:pt x="107" y="94"/>
                      <a:pt x="124" y="83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64" y="67"/>
                      <a:pt x="164" y="67"/>
                      <a:pt x="164" y="67"/>
                    </a:cubicBezTo>
                    <a:cubicBezTo>
                      <a:pt x="184" y="62"/>
                      <a:pt x="203" y="62"/>
                      <a:pt x="221" y="67"/>
                    </a:cubicBezTo>
                    <a:cubicBezTo>
                      <a:pt x="236" y="30"/>
                      <a:pt x="236" y="30"/>
                      <a:pt x="236" y="30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62" y="83"/>
                      <a:pt x="262" y="83"/>
                      <a:pt x="262" y="83"/>
                    </a:cubicBezTo>
                    <a:cubicBezTo>
                      <a:pt x="278" y="94"/>
                      <a:pt x="292" y="107"/>
                      <a:pt x="302" y="124"/>
                    </a:cubicBezTo>
                    <a:cubicBezTo>
                      <a:pt x="338" y="109"/>
                      <a:pt x="338" y="109"/>
                      <a:pt x="338" y="109"/>
                    </a:cubicBezTo>
                    <a:cubicBezTo>
                      <a:pt x="355" y="149"/>
                      <a:pt x="355" y="149"/>
                      <a:pt x="355" y="149"/>
                    </a:cubicBezTo>
                    <a:cubicBezTo>
                      <a:pt x="319" y="164"/>
                      <a:pt x="319" y="164"/>
                      <a:pt x="319" y="164"/>
                    </a:cubicBezTo>
                    <a:cubicBezTo>
                      <a:pt x="324" y="184"/>
                      <a:pt x="323" y="203"/>
                      <a:pt x="319" y="2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199" name="Freeform 86"/>
              <p:cNvSpPr>
                <a:spLocks noEditPoints="1"/>
              </p:cNvSpPr>
              <p:nvPr/>
            </p:nvSpPr>
            <p:spPr bwMode="auto">
              <a:xfrm>
                <a:off x="8557969" y="3410909"/>
                <a:ext cx="65715" cy="67237"/>
              </a:xfrm>
              <a:custGeom>
                <a:avLst/>
                <a:gdLst>
                  <a:gd name="T0" fmla="*/ 57 w 174"/>
                  <a:gd name="T1" fmla="*/ 16 h 174"/>
                  <a:gd name="T2" fmla="*/ 16 w 174"/>
                  <a:gd name="T3" fmla="*/ 116 h 174"/>
                  <a:gd name="T4" fmla="*/ 116 w 174"/>
                  <a:gd name="T5" fmla="*/ 158 h 174"/>
                  <a:gd name="T6" fmla="*/ 158 w 174"/>
                  <a:gd name="T7" fmla="*/ 57 h 174"/>
                  <a:gd name="T8" fmla="*/ 57 w 174"/>
                  <a:gd name="T9" fmla="*/ 16 h 174"/>
                  <a:gd name="T10" fmla="*/ 87 w 174"/>
                  <a:gd name="T11" fmla="*/ 121 h 174"/>
                  <a:gd name="T12" fmla="*/ 53 w 174"/>
                  <a:gd name="T13" fmla="*/ 87 h 174"/>
                  <a:gd name="T14" fmla="*/ 87 w 174"/>
                  <a:gd name="T15" fmla="*/ 53 h 174"/>
                  <a:gd name="T16" fmla="*/ 121 w 174"/>
                  <a:gd name="T17" fmla="*/ 87 h 174"/>
                  <a:gd name="T18" fmla="*/ 87 w 174"/>
                  <a:gd name="T19" fmla="*/ 12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174">
                    <a:moveTo>
                      <a:pt x="57" y="16"/>
                    </a:moveTo>
                    <a:cubicBezTo>
                      <a:pt x="18" y="32"/>
                      <a:pt x="0" y="77"/>
                      <a:pt x="16" y="116"/>
                    </a:cubicBezTo>
                    <a:cubicBezTo>
                      <a:pt x="32" y="156"/>
                      <a:pt x="77" y="174"/>
                      <a:pt x="116" y="158"/>
                    </a:cubicBezTo>
                    <a:cubicBezTo>
                      <a:pt x="155" y="142"/>
                      <a:pt x="174" y="97"/>
                      <a:pt x="158" y="57"/>
                    </a:cubicBezTo>
                    <a:cubicBezTo>
                      <a:pt x="142" y="18"/>
                      <a:pt x="97" y="0"/>
                      <a:pt x="57" y="16"/>
                    </a:cubicBezTo>
                    <a:close/>
                    <a:moveTo>
                      <a:pt x="87" y="121"/>
                    </a:moveTo>
                    <a:cubicBezTo>
                      <a:pt x="68" y="121"/>
                      <a:pt x="53" y="106"/>
                      <a:pt x="53" y="87"/>
                    </a:cubicBezTo>
                    <a:cubicBezTo>
                      <a:pt x="53" y="68"/>
                      <a:pt x="68" y="53"/>
                      <a:pt x="87" y="53"/>
                    </a:cubicBezTo>
                    <a:cubicBezTo>
                      <a:pt x="106" y="53"/>
                      <a:pt x="121" y="68"/>
                      <a:pt x="121" y="87"/>
                    </a:cubicBezTo>
                    <a:cubicBezTo>
                      <a:pt x="121" y="106"/>
                      <a:pt x="106" y="121"/>
                      <a:pt x="87" y="1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</p:grpSp>
        <p:sp>
          <p:nvSpPr>
            <p:cNvPr id="194" name="Rectangle 193"/>
            <p:cNvSpPr/>
            <p:nvPr/>
          </p:nvSpPr>
          <p:spPr>
            <a:xfrm>
              <a:off x="3431785" y="4156888"/>
              <a:ext cx="554639" cy="230832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Service </a:t>
              </a:r>
              <a:endParaRPr lang="en-US" sz="12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195" name="Group 56"/>
            <p:cNvGrpSpPr/>
            <p:nvPr/>
          </p:nvGrpSpPr>
          <p:grpSpPr>
            <a:xfrm>
              <a:off x="3570444" y="3934425"/>
              <a:ext cx="277320" cy="282055"/>
              <a:chOff x="8517675" y="3370126"/>
              <a:chExt cx="146304" cy="148802"/>
            </a:xfrm>
          </p:grpSpPr>
          <p:sp>
            <p:nvSpPr>
              <p:cNvPr id="196" name="Freeform 85"/>
              <p:cNvSpPr>
                <a:spLocks noEditPoints="1"/>
              </p:cNvSpPr>
              <p:nvPr/>
            </p:nvSpPr>
            <p:spPr bwMode="auto">
              <a:xfrm>
                <a:off x="8517675" y="3370126"/>
                <a:ext cx="146304" cy="148802"/>
              </a:xfrm>
              <a:custGeom>
                <a:avLst/>
                <a:gdLst>
                  <a:gd name="T0" fmla="*/ 329 w 386"/>
                  <a:gd name="T1" fmla="*/ 0 h 386"/>
                  <a:gd name="T2" fmla="*/ 57 w 386"/>
                  <a:gd name="T3" fmla="*/ 0 h 386"/>
                  <a:gd name="T4" fmla="*/ 0 w 386"/>
                  <a:gd name="T5" fmla="*/ 57 h 386"/>
                  <a:gd name="T6" fmla="*/ 0 w 386"/>
                  <a:gd name="T7" fmla="*/ 329 h 386"/>
                  <a:gd name="T8" fmla="*/ 57 w 386"/>
                  <a:gd name="T9" fmla="*/ 386 h 386"/>
                  <a:gd name="T10" fmla="*/ 329 w 386"/>
                  <a:gd name="T11" fmla="*/ 386 h 386"/>
                  <a:gd name="T12" fmla="*/ 386 w 386"/>
                  <a:gd name="T13" fmla="*/ 329 h 386"/>
                  <a:gd name="T14" fmla="*/ 386 w 386"/>
                  <a:gd name="T15" fmla="*/ 57 h 386"/>
                  <a:gd name="T16" fmla="*/ 329 w 386"/>
                  <a:gd name="T17" fmla="*/ 0 h 386"/>
                  <a:gd name="T18" fmla="*/ 319 w 386"/>
                  <a:gd name="T19" fmla="*/ 221 h 386"/>
                  <a:gd name="T20" fmla="*/ 355 w 386"/>
                  <a:gd name="T21" fmla="*/ 236 h 386"/>
                  <a:gd name="T22" fmla="*/ 338 w 386"/>
                  <a:gd name="T23" fmla="*/ 277 h 386"/>
                  <a:gd name="T24" fmla="*/ 302 w 386"/>
                  <a:gd name="T25" fmla="*/ 262 h 386"/>
                  <a:gd name="T26" fmla="*/ 262 w 386"/>
                  <a:gd name="T27" fmla="*/ 302 h 386"/>
                  <a:gd name="T28" fmla="*/ 277 w 386"/>
                  <a:gd name="T29" fmla="*/ 339 h 386"/>
                  <a:gd name="T30" fmla="*/ 236 w 386"/>
                  <a:gd name="T31" fmla="*/ 355 h 386"/>
                  <a:gd name="T32" fmla="*/ 221 w 386"/>
                  <a:gd name="T33" fmla="*/ 319 h 386"/>
                  <a:gd name="T34" fmla="*/ 164 w 386"/>
                  <a:gd name="T35" fmla="*/ 319 h 386"/>
                  <a:gd name="T36" fmla="*/ 149 w 386"/>
                  <a:gd name="T37" fmla="*/ 355 h 386"/>
                  <a:gd name="T38" fmla="*/ 109 w 386"/>
                  <a:gd name="T39" fmla="*/ 339 h 386"/>
                  <a:gd name="T40" fmla="*/ 124 w 386"/>
                  <a:gd name="T41" fmla="*/ 302 h 386"/>
                  <a:gd name="T42" fmla="*/ 83 w 386"/>
                  <a:gd name="T43" fmla="*/ 262 h 386"/>
                  <a:gd name="T44" fmla="*/ 47 w 386"/>
                  <a:gd name="T45" fmla="*/ 277 h 386"/>
                  <a:gd name="T46" fmla="*/ 30 w 386"/>
                  <a:gd name="T47" fmla="*/ 236 h 386"/>
                  <a:gd name="T48" fmla="*/ 67 w 386"/>
                  <a:gd name="T49" fmla="*/ 221 h 386"/>
                  <a:gd name="T50" fmla="*/ 67 w 386"/>
                  <a:gd name="T51" fmla="*/ 164 h 386"/>
                  <a:gd name="T52" fmla="*/ 30 w 386"/>
                  <a:gd name="T53" fmla="*/ 149 h 386"/>
                  <a:gd name="T54" fmla="*/ 47 w 386"/>
                  <a:gd name="T55" fmla="*/ 109 h 386"/>
                  <a:gd name="T56" fmla="*/ 83 w 386"/>
                  <a:gd name="T57" fmla="*/ 124 h 386"/>
                  <a:gd name="T58" fmla="*/ 124 w 386"/>
                  <a:gd name="T59" fmla="*/ 83 h 386"/>
                  <a:gd name="T60" fmla="*/ 109 w 386"/>
                  <a:gd name="T61" fmla="*/ 47 h 386"/>
                  <a:gd name="T62" fmla="*/ 149 w 386"/>
                  <a:gd name="T63" fmla="*/ 30 h 386"/>
                  <a:gd name="T64" fmla="*/ 164 w 386"/>
                  <a:gd name="T65" fmla="*/ 67 h 386"/>
                  <a:gd name="T66" fmla="*/ 221 w 386"/>
                  <a:gd name="T67" fmla="*/ 67 h 386"/>
                  <a:gd name="T68" fmla="*/ 236 w 386"/>
                  <a:gd name="T69" fmla="*/ 30 h 386"/>
                  <a:gd name="T70" fmla="*/ 277 w 386"/>
                  <a:gd name="T71" fmla="*/ 47 h 386"/>
                  <a:gd name="T72" fmla="*/ 262 w 386"/>
                  <a:gd name="T73" fmla="*/ 83 h 386"/>
                  <a:gd name="T74" fmla="*/ 302 w 386"/>
                  <a:gd name="T75" fmla="*/ 124 h 386"/>
                  <a:gd name="T76" fmla="*/ 338 w 386"/>
                  <a:gd name="T77" fmla="*/ 109 h 386"/>
                  <a:gd name="T78" fmla="*/ 355 w 386"/>
                  <a:gd name="T79" fmla="*/ 149 h 386"/>
                  <a:gd name="T80" fmla="*/ 319 w 386"/>
                  <a:gd name="T81" fmla="*/ 164 h 386"/>
                  <a:gd name="T82" fmla="*/ 319 w 386"/>
                  <a:gd name="T83" fmla="*/ 22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" h="386">
                    <a:moveTo>
                      <a:pt x="329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7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361"/>
                      <a:pt x="25" y="386"/>
                      <a:pt x="57" y="386"/>
                    </a:cubicBezTo>
                    <a:cubicBezTo>
                      <a:pt x="329" y="386"/>
                      <a:pt x="329" y="386"/>
                      <a:pt x="329" y="386"/>
                    </a:cubicBezTo>
                    <a:cubicBezTo>
                      <a:pt x="361" y="386"/>
                      <a:pt x="386" y="361"/>
                      <a:pt x="386" y="329"/>
                    </a:cubicBezTo>
                    <a:cubicBezTo>
                      <a:pt x="386" y="57"/>
                      <a:pt x="386" y="57"/>
                      <a:pt x="386" y="57"/>
                    </a:cubicBezTo>
                    <a:cubicBezTo>
                      <a:pt x="386" y="25"/>
                      <a:pt x="361" y="0"/>
                      <a:pt x="329" y="0"/>
                    </a:cubicBezTo>
                    <a:close/>
                    <a:moveTo>
                      <a:pt x="319" y="221"/>
                    </a:moveTo>
                    <a:cubicBezTo>
                      <a:pt x="355" y="236"/>
                      <a:pt x="355" y="236"/>
                      <a:pt x="355" y="236"/>
                    </a:cubicBezTo>
                    <a:cubicBezTo>
                      <a:pt x="338" y="277"/>
                      <a:pt x="338" y="277"/>
                      <a:pt x="338" y="277"/>
                    </a:cubicBezTo>
                    <a:cubicBezTo>
                      <a:pt x="302" y="262"/>
                      <a:pt x="302" y="262"/>
                      <a:pt x="302" y="262"/>
                    </a:cubicBezTo>
                    <a:cubicBezTo>
                      <a:pt x="292" y="278"/>
                      <a:pt x="279" y="292"/>
                      <a:pt x="262" y="302"/>
                    </a:cubicBezTo>
                    <a:cubicBezTo>
                      <a:pt x="277" y="339"/>
                      <a:pt x="277" y="339"/>
                      <a:pt x="277" y="339"/>
                    </a:cubicBezTo>
                    <a:cubicBezTo>
                      <a:pt x="236" y="355"/>
                      <a:pt x="236" y="355"/>
                      <a:pt x="236" y="355"/>
                    </a:cubicBezTo>
                    <a:cubicBezTo>
                      <a:pt x="221" y="319"/>
                      <a:pt x="221" y="319"/>
                      <a:pt x="221" y="319"/>
                    </a:cubicBezTo>
                    <a:cubicBezTo>
                      <a:pt x="202" y="324"/>
                      <a:pt x="183" y="323"/>
                      <a:pt x="164" y="319"/>
                    </a:cubicBezTo>
                    <a:cubicBezTo>
                      <a:pt x="149" y="355"/>
                      <a:pt x="149" y="355"/>
                      <a:pt x="149" y="355"/>
                    </a:cubicBezTo>
                    <a:cubicBezTo>
                      <a:pt x="109" y="339"/>
                      <a:pt x="109" y="339"/>
                      <a:pt x="109" y="339"/>
                    </a:cubicBezTo>
                    <a:cubicBezTo>
                      <a:pt x="124" y="302"/>
                      <a:pt x="124" y="302"/>
                      <a:pt x="124" y="302"/>
                    </a:cubicBezTo>
                    <a:cubicBezTo>
                      <a:pt x="108" y="292"/>
                      <a:pt x="94" y="279"/>
                      <a:pt x="83" y="262"/>
                    </a:cubicBezTo>
                    <a:cubicBezTo>
                      <a:pt x="47" y="277"/>
                      <a:pt x="47" y="277"/>
                      <a:pt x="47" y="277"/>
                    </a:cubicBezTo>
                    <a:cubicBezTo>
                      <a:pt x="30" y="236"/>
                      <a:pt x="30" y="236"/>
                      <a:pt x="30" y="236"/>
                    </a:cubicBezTo>
                    <a:cubicBezTo>
                      <a:pt x="67" y="221"/>
                      <a:pt x="67" y="221"/>
                      <a:pt x="67" y="221"/>
                    </a:cubicBezTo>
                    <a:cubicBezTo>
                      <a:pt x="62" y="202"/>
                      <a:pt x="62" y="183"/>
                      <a:pt x="67" y="164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94" y="108"/>
                      <a:pt x="107" y="94"/>
                      <a:pt x="124" y="83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64" y="67"/>
                      <a:pt x="164" y="67"/>
                      <a:pt x="164" y="67"/>
                    </a:cubicBezTo>
                    <a:cubicBezTo>
                      <a:pt x="184" y="62"/>
                      <a:pt x="203" y="62"/>
                      <a:pt x="221" y="67"/>
                    </a:cubicBezTo>
                    <a:cubicBezTo>
                      <a:pt x="236" y="30"/>
                      <a:pt x="236" y="30"/>
                      <a:pt x="236" y="30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62" y="83"/>
                      <a:pt x="262" y="83"/>
                      <a:pt x="262" y="83"/>
                    </a:cubicBezTo>
                    <a:cubicBezTo>
                      <a:pt x="278" y="94"/>
                      <a:pt x="292" y="107"/>
                      <a:pt x="302" y="124"/>
                    </a:cubicBezTo>
                    <a:cubicBezTo>
                      <a:pt x="338" y="109"/>
                      <a:pt x="338" y="109"/>
                      <a:pt x="338" y="109"/>
                    </a:cubicBezTo>
                    <a:cubicBezTo>
                      <a:pt x="355" y="149"/>
                      <a:pt x="355" y="149"/>
                      <a:pt x="355" y="149"/>
                    </a:cubicBezTo>
                    <a:cubicBezTo>
                      <a:pt x="319" y="164"/>
                      <a:pt x="319" y="164"/>
                      <a:pt x="319" y="164"/>
                    </a:cubicBezTo>
                    <a:cubicBezTo>
                      <a:pt x="324" y="184"/>
                      <a:pt x="323" y="203"/>
                      <a:pt x="319" y="2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197" name="Freeform 86"/>
              <p:cNvSpPr>
                <a:spLocks noEditPoints="1"/>
              </p:cNvSpPr>
              <p:nvPr/>
            </p:nvSpPr>
            <p:spPr bwMode="auto">
              <a:xfrm>
                <a:off x="8557969" y="3410909"/>
                <a:ext cx="65715" cy="67237"/>
              </a:xfrm>
              <a:custGeom>
                <a:avLst/>
                <a:gdLst>
                  <a:gd name="T0" fmla="*/ 57 w 174"/>
                  <a:gd name="T1" fmla="*/ 16 h 174"/>
                  <a:gd name="T2" fmla="*/ 16 w 174"/>
                  <a:gd name="T3" fmla="*/ 116 h 174"/>
                  <a:gd name="T4" fmla="*/ 116 w 174"/>
                  <a:gd name="T5" fmla="*/ 158 h 174"/>
                  <a:gd name="T6" fmla="*/ 158 w 174"/>
                  <a:gd name="T7" fmla="*/ 57 h 174"/>
                  <a:gd name="T8" fmla="*/ 57 w 174"/>
                  <a:gd name="T9" fmla="*/ 16 h 174"/>
                  <a:gd name="T10" fmla="*/ 87 w 174"/>
                  <a:gd name="T11" fmla="*/ 121 h 174"/>
                  <a:gd name="T12" fmla="*/ 53 w 174"/>
                  <a:gd name="T13" fmla="*/ 87 h 174"/>
                  <a:gd name="T14" fmla="*/ 87 w 174"/>
                  <a:gd name="T15" fmla="*/ 53 h 174"/>
                  <a:gd name="T16" fmla="*/ 121 w 174"/>
                  <a:gd name="T17" fmla="*/ 87 h 174"/>
                  <a:gd name="T18" fmla="*/ 87 w 174"/>
                  <a:gd name="T19" fmla="*/ 12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174">
                    <a:moveTo>
                      <a:pt x="57" y="16"/>
                    </a:moveTo>
                    <a:cubicBezTo>
                      <a:pt x="18" y="32"/>
                      <a:pt x="0" y="77"/>
                      <a:pt x="16" y="116"/>
                    </a:cubicBezTo>
                    <a:cubicBezTo>
                      <a:pt x="32" y="156"/>
                      <a:pt x="77" y="174"/>
                      <a:pt x="116" y="158"/>
                    </a:cubicBezTo>
                    <a:cubicBezTo>
                      <a:pt x="155" y="142"/>
                      <a:pt x="174" y="97"/>
                      <a:pt x="158" y="57"/>
                    </a:cubicBezTo>
                    <a:cubicBezTo>
                      <a:pt x="142" y="18"/>
                      <a:pt x="97" y="0"/>
                      <a:pt x="57" y="16"/>
                    </a:cubicBezTo>
                    <a:close/>
                    <a:moveTo>
                      <a:pt x="87" y="121"/>
                    </a:moveTo>
                    <a:cubicBezTo>
                      <a:pt x="68" y="121"/>
                      <a:pt x="53" y="106"/>
                      <a:pt x="53" y="87"/>
                    </a:cubicBezTo>
                    <a:cubicBezTo>
                      <a:pt x="53" y="68"/>
                      <a:pt x="68" y="53"/>
                      <a:pt x="87" y="53"/>
                    </a:cubicBezTo>
                    <a:cubicBezTo>
                      <a:pt x="106" y="53"/>
                      <a:pt x="121" y="68"/>
                      <a:pt x="121" y="87"/>
                    </a:cubicBezTo>
                    <a:cubicBezTo>
                      <a:pt x="121" y="106"/>
                      <a:pt x="106" y="121"/>
                      <a:pt x="87" y="1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</p:grpSp>
      </p:grpSp>
      <p:grpSp>
        <p:nvGrpSpPr>
          <p:cNvPr id="200" name="Groupe 199"/>
          <p:cNvGrpSpPr/>
          <p:nvPr/>
        </p:nvGrpSpPr>
        <p:grpSpPr>
          <a:xfrm>
            <a:off x="642526" y="2580951"/>
            <a:ext cx="938327" cy="825398"/>
            <a:chOff x="825360" y="1026272"/>
            <a:chExt cx="938327" cy="825398"/>
          </a:xfrm>
        </p:grpSpPr>
        <p:sp>
          <p:nvSpPr>
            <p:cNvPr id="201" name="Rectangle 200"/>
            <p:cNvSpPr/>
            <p:nvPr/>
          </p:nvSpPr>
          <p:spPr bwMode="auto">
            <a:xfrm>
              <a:off x="825360" y="1026272"/>
              <a:ext cx="938327" cy="825398"/>
            </a:xfrm>
            <a:prstGeom prst="rect">
              <a:avLst/>
            </a:prstGeom>
            <a:solidFill>
              <a:srgbClr val="6697C3">
                <a:lumMod val="20000"/>
                <a:lumOff val="80000"/>
              </a:srgbClr>
            </a:solidFill>
            <a:ln w="12700" cap="flat" cmpd="sng" algn="ctr">
              <a:solidFill>
                <a:srgbClr val="4D4D4D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" panose="020B0604020202020204" pitchFamily="34" charset="0"/>
                </a:rPr>
                <a:t>Passerelle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 Unicode MS"/>
                  <a:cs typeface="Arial" panose="020B0604020202020204" pitchFamily="34" charset="0"/>
                </a:rPr>
                <a:t> API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" panose="020B0604020202020204" pitchFamily="34" charset="0"/>
              </a:endParaRPr>
            </a:p>
          </p:txBody>
        </p:sp>
        <p:sp>
          <p:nvSpPr>
            <p:cNvPr id="202" name="Freeform 12"/>
            <p:cNvSpPr>
              <a:spLocks noEditPoints="1"/>
            </p:cNvSpPr>
            <p:nvPr/>
          </p:nvSpPr>
          <p:spPr bwMode="auto">
            <a:xfrm>
              <a:off x="1054768" y="1084507"/>
              <a:ext cx="351559" cy="347472"/>
            </a:xfrm>
            <a:custGeom>
              <a:avLst/>
              <a:gdLst>
                <a:gd name="T0" fmla="*/ 313 w 336"/>
                <a:gd name="T1" fmla="*/ 239 h 330"/>
                <a:gd name="T2" fmla="*/ 313 w 336"/>
                <a:gd name="T3" fmla="*/ 91 h 330"/>
                <a:gd name="T4" fmla="*/ 328 w 336"/>
                <a:gd name="T5" fmla="*/ 54 h 330"/>
                <a:gd name="T6" fmla="*/ 277 w 336"/>
                <a:gd name="T7" fmla="*/ 3 h 330"/>
                <a:gd name="T8" fmla="*/ 241 w 336"/>
                <a:gd name="T9" fmla="*/ 18 h 330"/>
                <a:gd name="T10" fmla="*/ 165 w 336"/>
                <a:gd name="T11" fmla="*/ 0 h 330"/>
                <a:gd name="T12" fmla="*/ 90 w 336"/>
                <a:gd name="T13" fmla="*/ 18 h 330"/>
                <a:gd name="T14" fmla="*/ 53 w 336"/>
                <a:gd name="T15" fmla="*/ 3 h 330"/>
                <a:gd name="T16" fmla="*/ 3 w 336"/>
                <a:gd name="T17" fmla="*/ 54 h 330"/>
                <a:gd name="T18" fmla="*/ 17 w 336"/>
                <a:gd name="T19" fmla="*/ 91 h 330"/>
                <a:gd name="T20" fmla="*/ 0 w 336"/>
                <a:gd name="T21" fmla="*/ 165 h 330"/>
                <a:gd name="T22" fmla="*/ 17 w 336"/>
                <a:gd name="T23" fmla="*/ 239 h 330"/>
                <a:gd name="T24" fmla="*/ 3 w 336"/>
                <a:gd name="T25" fmla="*/ 276 h 330"/>
                <a:gd name="T26" fmla="*/ 53 w 336"/>
                <a:gd name="T27" fmla="*/ 327 h 330"/>
                <a:gd name="T28" fmla="*/ 90 w 336"/>
                <a:gd name="T29" fmla="*/ 312 h 330"/>
                <a:gd name="T30" fmla="*/ 165 w 336"/>
                <a:gd name="T31" fmla="*/ 330 h 330"/>
                <a:gd name="T32" fmla="*/ 241 w 336"/>
                <a:gd name="T33" fmla="*/ 312 h 330"/>
                <a:gd name="T34" fmla="*/ 277 w 336"/>
                <a:gd name="T35" fmla="*/ 327 h 330"/>
                <a:gd name="T36" fmla="*/ 328 w 336"/>
                <a:gd name="T37" fmla="*/ 276 h 330"/>
                <a:gd name="T38" fmla="*/ 313 w 336"/>
                <a:gd name="T39" fmla="*/ 239 h 330"/>
                <a:gd name="T40" fmla="*/ 277 w 336"/>
                <a:gd name="T41" fmla="*/ 22 h 330"/>
                <a:gd name="T42" fmla="*/ 309 w 336"/>
                <a:gd name="T43" fmla="*/ 54 h 330"/>
                <a:gd name="T44" fmla="*/ 277 w 336"/>
                <a:gd name="T45" fmla="*/ 86 h 330"/>
                <a:gd name="T46" fmla="*/ 245 w 336"/>
                <a:gd name="T47" fmla="*/ 54 h 330"/>
                <a:gd name="T48" fmla="*/ 277 w 336"/>
                <a:gd name="T49" fmla="*/ 22 h 330"/>
                <a:gd name="T50" fmla="*/ 53 w 336"/>
                <a:gd name="T51" fmla="*/ 22 h 330"/>
                <a:gd name="T52" fmla="*/ 85 w 336"/>
                <a:gd name="T53" fmla="*/ 54 h 330"/>
                <a:gd name="T54" fmla="*/ 53 w 336"/>
                <a:gd name="T55" fmla="*/ 86 h 330"/>
                <a:gd name="T56" fmla="*/ 22 w 336"/>
                <a:gd name="T57" fmla="*/ 54 h 330"/>
                <a:gd name="T58" fmla="*/ 53 w 336"/>
                <a:gd name="T59" fmla="*/ 22 h 330"/>
                <a:gd name="T60" fmla="*/ 53 w 336"/>
                <a:gd name="T61" fmla="*/ 308 h 330"/>
                <a:gd name="T62" fmla="*/ 22 w 336"/>
                <a:gd name="T63" fmla="*/ 276 h 330"/>
                <a:gd name="T64" fmla="*/ 53 w 336"/>
                <a:gd name="T65" fmla="*/ 244 h 330"/>
                <a:gd name="T66" fmla="*/ 85 w 336"/>
                <a:gd name="T67" fmla="*/ 276 h 330"/>
                <a:gd name="T68" fmla="*/ 53 w 336"/>
                <a:gd name="T69" fmla="*/ 308 h 330"/>
                <a:gd name="T70" fmla="*/ 165 w 336"/>
                <a:gd name="T71" fmla="*/ 315 h 330"/>
                <a:gd name="T72" fmla="*/ 98 w 336"/>
                <a:gd name="T73" fmla="*/ 299 h 330"/>
                <a:gd name="T74" fmla="*/ 104 w 336"/>
                <a:gd name="T75" fmla="*/ 276 h 330"/>
                <a:gd name="T76" fmla="*/ 53 w 336"/>
                <a:gd name="T77" fmla="*/ 224 h 330"/>
                <a:gd name="T78" fmla="*/ 31 w 336"/>
                <a:gd name="T79" fmla="*/ 230 h 330"/>
                <a:gd name="T80" fmla="*/ 15 w 336"/>
                <a:gd name="T81" fmla="*/ 165 h 330"/>
                <a:gd name="T82" fmla="*/ 31 w 336"/>
                <a:gd name="T83" fmla="*/ 99 h 330"/>
                <a:gd name="T84" fmla="*/ 53 w 336"/>
                <a:gd name="T85" fmla="*/ 105 h 330"/>
                <a:gd name="T86" fmla="*/ 104 w 336"/>
                <a:gd name="T87" fmla="*/ 54 h 330"/>
                <a:gd name="T88" fmla="*/ 98 w 336"/>
                <a:gd name="T89" fmla="*/ 31 h 330"/>
                <a:gd name="T90" fmla="*/ 165 w 336"/>
                <a:gd name="T91" fmla="*/ 15 h 330"/>
                <a:gd name="T92" fmla="*/ 231 w 336"/>
                <a:gd name="T93" fmla="*/ 31 h 330"/>
                <a:gd name="T94" fmla="*/ 225 w 336"/>
                <a:gd name="T95" fmla="*/ 54 h 330"/>
                <a:gd name="T96" fmla="*/ 277 w 336"/>
                <a:gd name="T97" fmla="*/ 105 h 330"/>
                <a:gd name="T98" fmla="*/ 300 w 336"/>
                <a:gd name="T99" fmla="*/ 99 h 330"/>
                <a:gd name="T100" fmla="*/ 300 w 336"/>
                <a:gd name="T101" fmla="*/ 230 h 330"/>
                <a:gd name="T102" fmla="*/ 277 w 336"/>
                <a:gd name="T103" fmla="*/ 224 h 330"/>
                <a:gd name="T104" fmla="*/ 225 w 336"/>
                <a:gd name="T105" fmla="*/ 276 h 330"/>
                <a:gd name="T106" fmla="*/ 231 w 336"/>
                <a:gd name="T107" fmla="*/ 299 h 330"/>
                <a:gd name="T108" fmla="*/ 165 w 336"/>
                <a:gd name="T109" fmla="*/ 315 h 330"/>
                <a:gd name="T110" fmla="*/ 277 w 336"/>
                <a:gd name="T111" fmla="*/ 308 h 330"/>
                <a:gd name="T112" fmla="*/ 245 w 336"/>
                <a:gd name="T113" fmla="*/ 276 h 330"/>
                <a:gd name="T114" fmla="*/ 277 w 336"/>
                <a:gd name="T115" fmla="*/ 244 h 330"/>
                <a:gd name="T116" fmla="*/ 309 w 336"/>
                <a:gd name="T117" fmla="*/ 276 h 330"/>
                <a:gd name="T118" fmla="*/ 277 w 336"/>
                <a:gd name="T119" fmla="*/ 30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6" h="330">
                  <a:moveTo>
                    <a:pt x="313" y="239"/>
                  </a:moveTo>
                  <a:cubicBezTo>
                    <a:pt x="336" y="192"/>
                    <a:pt x="336" y="137"/>
                    <a:pt x="313" y="91"/>
                  </a:cubicBezTo>
                  <a:cubicBezTo>
                    <a:pt x="322" y="81"/>
                    <a:pt x="328" y="68"/>
                    <a:pt x="328" y="54"/>
                  </a:cubicBezTo>
                  <a:cubicBezTo>
                    <a:pt x="328" y="26"/>
                    <a:pt x="305" y="3"/>
                    <a:pt x="277" y="3"/>
                  </a:cubicBezTo>
                  <a:cubicBezTo>
                    <a:pt x="263" y="3"/>
                    <a:pt x="250" y="8"/>
                    <a:pt x="241" y="18"/>
                  </a:cubicBezTo>
                  <a:cubicBezTo>
                    <a:pt x="218" y="6"/>
                    <a:pt x="191" y="0"/>
                    <a:pt x="165" y="0"/>
                  </a:cubicBezTo>
                  <a:cubicBezTo>
                    <a:pt x="138" y="0"/>
                    <a:pt x="113" y="6"/>
                    <a:pt x="90" y="18"/>
                  </a:cubicBezTo>
                  <a:cubicBezTo>
                    <a:pt x="80" y="8"/>
                    <a:pt x="67" y="3"/>
                    <a:pt x="53" y="3"/>
                  </a:cubicBezTo>
                  <a:cubicBezTo>
                    <a:pt x="25" y="3"/>
                    <a:pt x="3" y="26"/>
                    <a:pt x="3" y="54"/>
                  </a:cubicBezTo>
                  <a:cubicBezTo>
                    <a:pt x="3" y="68"/>
                    <a:pt x="8" y="81"/>
                    <a:pt x="17" y="91"/>
                  </a:cubicBezTo>
                  <a:cubicBezTo>
                    <a:pt x="6" y="113"/>
                    <a:pt x="0" y="138"/>
                    <a:pt x="0" y="165"/>
                  </a:cubicBezTo>
                  <a:cubicBezTo>
                    <a:pt x="0" y="191"/>
                    <a:pt x="6" y="217"/>
                    <a:pt x="17" y="239"/>
                  </a:cubicBezTo>
                  <a:cubicBezTo>
                    <a:pt x="8" y="249"/>
                    <a:pt x="3" y="261"/>
                    <a:pt x="3" y="276"/>
                  </a:cubicBezTo>
                  <a:cubicBezTo>
                    <a:pt x="3" y="304"/>
                    <a:pt x="25" y="327"/>
                    <a:pt x="53" y="327"/>
                  </a:cubicBezTo>
                  <a:cubicBezTo>
                    <a:pt x="67" y="327"/>
                    <a:pt x="80" y="321"/>
                    <a:pt x="90" y="312"/>
                  </a:cubicBezTo>
                  <a:cubicBezTo>
                    <a:pt x="112" y="324"/>
                    <a:pt x="138" y="330"/>
                    <a:pt x="165" y="330"/>
                  </a:cubicBezTo>
                  <a:cubicBezTo>
                    <a:pt x="191" y="330"/>
                    <a:pt x="218" y="324"/>
                    <a:pt x="241" y="312"/>
                  </a:cubicBezTo>
                  <a:cubicBezTo>
                    <a:pt x="250" y="321"/>
                    <a:pt x="263" y="327"/>
                    <a:pt x="277" y="327"/>
                  </a:cubicBezTo>
                  <a:cubicBezTo>
                    <a:pt x="305" y="327"/>
                    <a:pt x="328" y="304"/>
                    <a:pt x="328" y="276"/>
                  </a:cubicBezTo>
                  <a:cubicBezTo>
                    <a:pt x="328" y="261"/>
                    <a:pt x="322" y="249"/>
                    <a:pt x="313" y="239"/>
                  </a:cubicBezTo>
                  <a:close/>
                  <a:moveTo>
                    <a:pt x="277" y="22"/>
                  </a:moveTo>
                  <a:cubicBezTo>
                    <a:pt x="294" y="22"/>
                    <a:pt x="309" y="36"/>
                    <a:pt x="309" y="54"/>
                  </a:cubicBezTo>
                  <a:cubicBezTo>
                    <a:pt x="309" y="71"/>
                    <a:pt x="294" y="86"/>
                    <a:pt x="277" y="86"/>
                  </a:cubicBezTo>
                  <a:cubicBezTo>
                    <a:pt x="259" y="86"/>
                    <a:pt x="245" y="71"/>
                    <a:pt x="245" y="54"/>
                  </a:cubicBezTo>
                  <a:cubicBezTo>
                    <a:pt x="245" y="36"/>
                    <a:pt x="259" y="22"/>
                    <a:pt x="277" y="22"/>
                  </a:cubicBezTo>
                  <a:close/>
                  <a:moveTo>
                    <a:pt x="53" y="22"/>
                  </a:moveTo>
                  <a:cubicBezTo>
                    <a:pt x="70" y="22"/>
                    <a:pt x="85" y="36"/>
                    <a:pt x="85" y="54"/>
                  </a:cubicBezTo>
                  <a:cubicBezTo>
                    <a:pt x="85" y="71"/>
                    <a:pt x="70" y="86"/>
                    <a:pt x="53" y="86"/>
                  </a:cubicBezTo>
                  <a:cubicBezTo>
                    <a:pt x="36" y="86"/>
                    <a:pt x="22" y="71"/>
                    <a:pt x="22" y="54"/>
                  </a:cubicBezTo>
                  <a:cubicBezTo>
                    <a:pt x="22" y="36"/>
                    <a:pt x="36" y="22"/>
                    <a:pt x="53" y="22"/>
                  </a:cubicBezTo>
                  <a:close/>
                  <a:moveTo>
                    <a:pt x="53" y="308"/>
                  </a:moveTo>
                  <a:cubicBezTo>
                    <a:pt x="36" y="308"/>
                    <a:pt x="22" y="293"/>
                    <a:pt x="22" y="276"/>
                  </a:cubicBezTo>
                  <a:cubicBezTo>
                    <a:pt x="22" y="258"/>
                    <a:pt x="36" y="244"/>
                    <a:pt x="53" y="244"/>
                  </a:cubicBezTo>
                  <a:cubicBezTo>
                    <a:pt x="70" y="244"/>
                    <a:pt x="85" y="258"/>
                    <a:pt x="85" y="276"/>
                  </a:cubicBezTo>
                  <a:cubicBezTo>
                    <a:pt x="85" y="293"/>
                    <a:pt x="70" y="308"/>
                    <a:pt x="53" y="308"/>
                  </a:cubicBezTo>
                  <a:close/>
                  <a:moveTo>
                    <a:pt x="165" y="315"/>
                  </a:moveTo>
                  <a:cubicBezTo>
                    <a:pt x="142" y="315"/>
                    <a:pt x="119" y="310"/>
                    <a:pt x="98" y="299"/>
                  </a:cubicBezTo>
                  <a:cubicBezTo>
                    <a:pt x="102" y="292"/>
                    <a:pt x="104" y="284"/>
                    <a:pt x="104" y="276"/>
                  </a:cubicBezTo>
                  <a:cubicBezTo>
                    <a:pt x="104" y="248"/>
                    <a:pt x="81" y="224"/>
                    <a:pt x="53" y="224"/>
                  </a:cubicBezTo>
                  <a:cubicBezTo>
                    <a:pt x="45" y="224"/>
                    <a:pt x="37" y="226"/>
                    <a:pt x="31" y="230"/>
                  </a:cubicBezTo>
                  <a:cubicBezTo>
                    <a:pt x="20" y="210"/>
                    <a:pt x="15" y="188"/>
                    <a:pt x="15" y="165"/>
                  </a:cubicBezTo>
                  <a:cubicBezTo>
                    <a:pt x="15" y="142"/>
                    <a:pt x="21" y="120"/>
                    <a:pt x="31" y="99"/>
                  </a:cubicBezTo>
                  <a:cubicBezTo>
                    <a:pt x="37" y="103"/>
                    <a:pt x="45" y="105"/>
                    <a:pt x="53" y="105"/>
                  </a:cubicBezTo>
                  <a:cubicBezTo>
                    <a:pt x="81" y="105"/>
                    <a:pt x="104" y="82"/>
                    <a:pt x="104" y="54"/>
                  </a:cubicBezTo>
                  <a:cubicBezTo>
                    <a:pt x="104" y="45"/>
                    <a:pt x="102" y="37"/>
                    <a:pt x="98" y="31"/>
                  </a:cubicBezTo>
                  <a:cubicBezTo>
                    <a:pt x="119" y="21"/>
                    <a:pt x="142" y="15"/>
                    <a:pt x="165" y="15"/>
                  </a:cubicBezTo>
                  <a:cubicBezTo>
                    <a:pt x="189" y="15"/>
                    <a:pt x="211" y="21"/>
                    <a:pt x="231" y="31"/>
                  </a:cubicBezTo>
                  <a:cubicBezTo>
                    <a:pt x="228" y="37"/>
                    <a:pt x="225" y="45"/>
                    <a:pt x="225" y="54"/>
                  </a:cubicBezTo>
                  <a:cubicBezTo>
                    <a:pt x="225" y="82"/>
                    <a:pt x="249" y="105"/>
                    <a:pt x="277" y="105"/>
                  </a:cubicBezTo>
                  <a:cubicBezTo>
                    <a:pt x="285" y="105"/>
                    <a:pt x="293" y="103"/>
                    <a:pt x="300" y="99"/>
                  </a:cubicBezTo>
                  <a:cubicBezTo>
                    <a:pt x="319" y="141"/>
                    <a:pt x="319" y="190"/>
                    <a:pt x="300" y="230"/>
                  </a:cubicBezTo>
                  <a:cubicBezTo>
                    <a:pt x="293" y="226"/>
                    <a:pt x="285" y="224"/>
                    <a:pt x="277" y="224"/>
                  </a:cubicBezTo>
                  <a:cubicBezTo>
                    <a:pt x="249" y="224"/>
                    <a:pt x="225" y="248"/>
                    <a:pt x="225" y="276"/>
                  </a:cubicBezTo>
                  <a:cubicBezTo>
                    <a:pt x="225" y="284"/>
                    <a:pt x="228" y="292"/>
                    <a:pt x="231" y="299"/>
                  </a:cubicBezTo>
                  <a:cubicBezTo>
                    <a:pt x="211" y="310"/>
                    <a:pt x="189" y="315"/>
                    <a:pt x="165" y="315"/>
                  </a:cubicBezTo>
                  <a:close/>
                  <a:moveTo>
                    <a:pt x="277" y="308"/>
                  </a:moveTo>
                  <a:cubicBezTo>
                    <a:pt x="259" y="308"/>
                    <a:pt x="245" y="293"/>
                    <a:pt x="245" y="276"/>
                  </a:cubicBezTo>
                  <a:cubicBezTo>
                    <a:pt x="245" y="258"/>
                    <a:pt x="259" y="244"/>
                    <a:pt x="277" y="244"/>
                  </a:cubicBezTo>
                  <a:cubicBezTo>
                    <a:pt x="294" y="244"/>
                    <a:pt x="309" y="258"/>
                    <a:pt x="309" y="276"/>
                  </a:cubicBezTo>
                  <a:cubicBezTo>
                    <a:pt x="309" y="293"/>
                    <a:pt x="294" y="308"/>
                    <a:pt x="277" y="308"/>
                  </a:cubicBezTo>
                  <a:close/>
                </a:path>
              </a:pathLst>
            </a:custGeom>
            <a:solidFill>
              <a:srgbClr val="00529B"/>
            </a:solidFill>
            <a:ln>
              <a:solidFill>
                <a:srgbClr val="00529B"/>
              </a:solidFill>
            </a:ln>
            <a:ex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203" name="Freeform 5"/>
            <p:cNvSpPr>
              <a:spLocks noEditPoints="1"/>
            </p:cNvSpPr>
            <p:nvPr/>
          </p:nvSpPr>
          <p:spPr bwMode="auto">
            <a:xfrm rot="20223265">
              <a:off x="1094311" y="1203581"/>
              <a:ext cx="107170" cy="109330"/>
            </a:xfrm>
            <a:custGeom>
              <a:avLst/>
              <a:gdLst>
                <a:gd name="T0" fmla="*/ 179 w 214"/>
                <a:gd name="T1" fmla="*/ 61 h 213"/>
                <a:gd name="T2" fmla="*/ 203 w 214"/>
                <a:gd name="T3" fmla="*/ 51 h 213"/>
                <a:gd name="T4" fmla="*/ 214 w 214"/>
                <a:gd name="T5" fmla="*/ 78 h 213"/>
                <a:gd name="T6" fmla="*/ 190 w 214"/>
                <a:gd name="T7" fmla="*/ 88 h 213"/>
                <a:gd name="T8" fmla="*/ 190 w 214"/>
                <a:gd name="T9" fmla="*/ 125 h 213"/>
                <a:gd name="T10" fmla="*/ 214 w 214"/>
                <a:gd name="T11" fmla="*/ 135 h 213"/>
                <a:gd name="T12" fmla="*/ 203 w 214"/>
                <a:gd name="T13" fmla="*/ 162 h 213"/>
                <a:gd name="T14" fmla="*/ 179 w 214"/>
                <a:gd name="T15" fmla="*/ 152 h 213"/>
                <a:gd name="T16" fmla="*/ 153 w 214"/>
                <a:gd name="T17" fmla="*/ 178 h 213"/>
                <a:gd name="T18" fmla="*/ 163 w 214"/>
                <a:gd name="T19" fmla="*/ 202 h 213"/>
                <a:gd name="T20" fmla="*/ 136 w 214"/>
                <a:gd name="T21" fmla="*/ 213 h 213"/>
                <a:gd name="T22" fmla="*/ 126 w 214"/>
                <a:gd name="T23" fmla="*/ 189 h 213"/>
                <a:gd name="T24" fmla="*/ 89 w 214"/>
                <a:gd name="T25" fmla="*/ 190 h 213"/>
                <a:gd name="T26" fmla="*/ 79 w 214"/>
                <a:gd name="T27" fmla="*/ 213 h 213"/>
                <a:gd name="T28" fmla="*/ 52 w 214"/>
                <a:gd name="T29" fmla="*/ 202 h 213"/>
                <a:gd name="T30" fmla="*/ 62 w 214"/>
                <a:gd name="T31" fmla="*/ 178 h 213"/>
                <a:gd name="T32" fmla="*/ 35 w 214"/>
                <a:gd name="T33" fmla="*/ 152 h 213"/>
                <a:gd name="T34" fmla="*/ 12 w 214"/>
                <a:gd name="T35" fmla="*/ 162 h 213"/>
                <a:gd name="T36" fmla="*/ 0 w 214"/>
                <a:gd name="T37" fmla="*/ 135 h 213"/>
                <a:gd name="T38" fmla="*/ 24 w 214"/>
                <a:gd name="T39" fmla="*/ 125 h 213"/>
                <a:gd name="T40" fmla="*/ 24 w 214"/>
                <a:gd name="T41" fmla="*/ 88 h 213"/>
                <a:gd name="T42" fmla="*/ 0 w 214"/>
                <a:gd name="T43" fmla="*/ 78 h 213"/>
                <a:gd name="T44" fmla="*/ 12 w 214"/>
                <a:gd name="T45" fmla="*/ 51 h 213"/>
                <a:gd name="T46" fmla="*/ 35 w 214"/>
                <a:gd name="T47" fmla="*/ 61 h 213"/>
                <a:gd name="T48" fmla="*/ 62 w 214"/>
                <a:gd name="T49" fmla="*/ 35 h 213"/>
                <a:gd name="T50" fmla="*/ 52 w 214"/>
                <a:gd name="T51" fmla="*/ 11 h 213"/>
                <a:gd name="T52" fmla="*/ 79 w 214"/>
                <a:gd name="T53" fmla="*/ 0 h 213"/>
                <a:gd name="T54" fmla="*/ 89 w 214"/>
                <a:gd name="T55" fmla="*/ 23 h 213"/>
                <a:gd name="T56" fmla="*/ 126 w 214"/>
                <a:gd name="T57" fmla="*/ 23 h 213"/>
                <a:gd name="T58" fmla="*/ 136 w 214"/>
                <a:gd name="T59" fmla="*/ 0 h 213"/>
                <a:gd name="T60" fmla="*/ 163 w 214"/>
                <a:gd name="T61" fmla="*/ 11 h 213"/>
                <a:gd name="T62" fmla="*/ 153 w 214"/>
                <a:gd name="T63" fmla="*/ 35 h 213"/>
                <a:gd name="T64" fmla="*/ 179 w 214"/>
                <a:gd name="T65" fmla="*/ 61 h 213"/>
                <a:gd name="T66" fmla="*/ 61 w 214"/>
                <a:gd name="T67" fmla="*/ 87 h 213"/>
                <a:gd name="T68" fmla="*/ 88 w 214"/>
                <a:gd name="T69" fmla="*/ 153 h 213"/>
                <a:gd name="T70" fmla="*/ 154 w 214"/>
                <a:gd name="T71" fmla="*/ 126 h 213"/>
                <a:gd name="T72" fmla="*/ 127 w 214"/>
                <a:gd name="T73" fmla="*/ 60 h 213"/>
                <a:gd name="T74" fmla="*/ 61 w 214"/>
                <a:gd name="T75" fmla="*/ 87 h 213"/>
                <a:gd name="T76" fmla="*/ 121 w 214"/>
                <a:gd name="T77" fmla="*/ 120 h 213"/>
                <a:gd name="T78" fmla="*/ 94 w 214"/>
                <a:gd name="T79" fmla="*/ 120 h 213"/>
                <a:gd name="T80" fmla="*/ 94 w 214"/>
                <a:gd name="T81" fmla="*/ 93 h 213"/>
                <a:gd name="T82" fmla="*/ 121 w 214"/>
                <a:gd name="T83" fmla="*/ 93 h 213"/>
                <a:gd name="T84" fmla="*/ 121 w 214"/>
                <a:gd name="T85" fmla="*/ 12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4" h="213">
                  <a:moveTo>
                    <a:pt x="179" y="61"/>
                  </a:moveTo>
                  <a:cubicBezTo>
                    <a:pt x="203" y="51"/>
                    <a:pt x="203" y="51"/>
                    <a:pt x="203" y="51"/>
                  </a:cubicBezTo>
                  <a:cubicBezTo>
                    <a:pt x="214" y="78"/>
                    <a:pt x="214" y="78"/>
                    <a:pt x="214" y="78"/>
                  </a:cubicBezTo>
                  <a:cubicBezTo>
                    <a:pt x="190" y="88"/>
                    <a:pt x="190" y="88"/>
                    <a:pt x="190" y="88"/>
                  </a:cubicBezTo>
                  <a:cubicBezTo>
                    <a:pt x="193" y="100"/>
                    <a:pt x="193" y="113"/>
                    <a:pt x="190" y="125"/>
                  </a:cubicBezTo>
                  <a:cubicBezTo>
                    <a:pt x="214" y="135"/>
                    <a:pt x="214" y="135"/>
                    <a:pt x="214" y="135"/>
                  </a:cubicBezTo>
                  <a:cubicBezTo>
                    <a:pt x="203" y="162"/>
                    <a:pt x="203" y="162"/>
                    <a:pt x="203" y="162"/>
                  </a:cubicBezTo>
                  <a:cubicBezTo>
                    <a:pt x="179" y="152"/>
                    <a:pt x="179" y="152"/>
                    <a:pt x="179" y="152"/>
                  </a:cubicBezTo>
                  <a:cubicBezTo>
                    <a:pt x="172" y="163"/>
                    <a:pt x="163" y="172"/>
                    <a:pt x="153" y="178"/>
                  </a:cubicBezTo>
                  <a:cubicBezTo>
                    <a:pt x="163" y="202"/>
                    <a:pt x="163" y="202"/>
                    <a:pt x="163" y="202"/>
                  </a:cubicBezTo>
                  <a:cubicBezTo>
                    <a:pt x="136" y="213"/>
                    <a:pt x="136" y="213"/>
                    <a:pt x="136" y="213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114" y="192"/>
                    <a:pt x="101" y="192"/>
                    <a:pt x="89" y="190"/>
                  </a:cubicBezTo>
                  <a:cubicBezTo>
                    <a:pt x="79" y="213"/>
                    <a:pt x="79" y="213"/>
                    <a:pt x="79" y="213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62" y="178"/>
                    <a:pt x="62" y="178"/>
                    <a:pt x="62" y="178"/>
                  </a:cubicBezTo>
                  <a:cubicBezTo>
                    <a:pt x="51" y="172"/>
                    <a:pt x="42" y="162"/>
                    <a:pt x="35" y="15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4" y="125"/>
                    <a:pt x="24" y="125"/>
                    <a:pt x="24" y="125"/>
                  </a:cubicBezTo>
                  <a:cubicBezTo>
                    <a:pt x="21" y="113"/>
                    <a:pt x="21" y="100"/>
                    <a:pt x="24" y="8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50"/>
                    <a:pt x="51" y="41"/>
                    <a:pt x="62" y="35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101" y="21"/>
                    <a:pt x="113" y="21"/>
                    <a:pt x="126" y="23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3" y="11"/>
                    <a:pt x="163" y="11"/>
                    <a:pt x="163" y="11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64" y="41"/>
                    <a:pt x="173" y="51"/>
                    <a:pt x="179" y="61"/>
                  </a:cubicBezTo>
                  <a:close/>
                  <a:moveTo>
                    <a:pt x="61" y="87"/>
                  </a:moveTo>
                  <a:cubicBezTo>
                    <a:pt x="50" y="113"/>
                    <a:pt x="62" y="143"/>
                    <a:pt x="88" y="153"/>
                  </a:cubicBezTo>
                  <a:cubicBezTo>
                    <a:pt x="114" y="164"/>
                    <a:pt x="143" y="152"/>
                    <a:pt x="154" y="126"/>
                  </a:cubicBezTo>
                  <a:cubicBezTo>
                    <a:pt x="165" y="100"/>
                    <a:pt x="152" y="70"/>
                    <a:pt x="127" y="60"/>
                  </a:cubicBezTo>
                  <a:cubicBezTo>
                    <a:pt x="101" y="49"/>
                    <a:pt x="71" y="61"/>
                    <a:pt x="61" y="87"/>
                  </a:cubicBezTo>
                  <a:close/>
                  <a:moveTo>
                    <a:pt x="121" y="120"/>
                  </a:moveTo>
                  <a:cubicBezTo>
                    <a:pt x="113" y="128"/>
                    <a:pt x="101" y="128"/>
                    <a:pt x="94" y="120"/>
                  </a:cubicBezTo>
                  <a:cubicBezTo>
                    <a:pt x="86" y="113"/>
                    <a:pt x="86" y="100"/>
                    <a:pt x="94" y="93"/>
                  </a:cubicBezTo>
                  <a:cubicBezTo>
                    <a:pt x="101" y="85"/>
                    <a:pt x="113" y="85"/>
                    <a:pt x="121" y="93"/>
                  </a:cubicBezTo>
                  <a:cubicBezTo>
                    <a:pt x="128" y="100"/>
                    <a:pt x="128" y="113"/>
                    <a:pt x="121" y="120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204" name="Freeform 5"/>
            <p:cNvSpPr>
              <a:spLocks noEditPoints="1"/>
            </p:cNvSpPr>
            <p:nvPr/>
          </p:nvSpPr>
          <p:spPr bwMode="auto">
            <a:xfrm rot="20223265">
              <a:off x="1259620" y="1203579"/>
              <a:ext cx="107170" cy="109330"/>
            </a:xfrm>
            <a:custGeom>
              <a:avLst/>
              <a:gdLst>
                <a:gd name="T0" fmla="*/ 179 w 214"/>
                <a:gd name="T1" fmla="*/ 61 h 213"/>
                <a:gd name="T2" fmla="*/ 203 w 214"/>
                <a:gd name="T3" fmla="*/ 51 h 213"/>
                <a:gd name="T4" fmla="*/ 214 w 214"/>
                <a:gd name="T5" fmla="*/ 78 h 213"/>
                <a:gd name="T6" fmla="*/ 190 w 214"/>
                <a:gd name="T7" fmla="*/ 88 h 213"/>
                <a:gd name="T8" fmla="*/ 190 w 214"/>
                <a:gd name="T9" fmla="*/ 125 h 213"/>
                <a:gd name="T10" fmla="*/ 214 w 214"/>
                <a:gd name="T11" fmla="*/ 135 h 213"/>
                <a:gd name="T12" fmla="*/ 203 w 214"/>
                <a:gd name="T13" fmla="*/ 162 h 213"/>
                <a:gd name="T14" fmla="*/ 179 w 214"/>
                <a:gd name="T15" fmla="*/ 152 h 213"/>
                <a:gd name="T16" fmla="*/ 153 w 214"/>
                <a:gd name="T17" fmla="*/ 178 h 213"/>
                <a:gd name="T18" fmla="*/ 163 w 214"/>
                <a:gd name="T19" fmla="*/ 202 h 213"/>
                <a:gd name="T20" fmla="*/ 136 w 214"/>
                <a:gd name="T21" fmla="*/ 213 h 213"/>
                <a:gd name="T22" fmla="*/ 126 w 214"/>
                <a:gd name="T23" fmla="*/ 189 h 213"/>
                <a:gd name="T24" fmla="*/ 89 w 214"/>
                <a:gd name="T25" fmla="*/ 190 h 213"/>
                <a:gd name="T26" fmla="*/ 79 w 214"/>
                <a:gd name="T27" fmla="*/ 213 h 213"/>
                <a:gd name="T28" fmla="*/ 52 w 214"/>
                <a:gd name="T29" fmla="*/ 202 h 213"/>
                <a:gd name="T30" fmla="*/ 62 w 214"/>
                <a:gd name="T31" fmla="*/ 178 h 213"/>
                <a:gd name="T32" fmla="*/ 35 w 214"/>
                <a:gd name="T33" fmla="*/ 152 h 213"/>
                <a:gd name="T34" fmla="*/ 12 w 214"/>
                <a:gd name="T35" fmla="*/ 162 h 213"/>
                <a:gd name="T36" fmla="*/ 0 w 214"/>
                <a:gd name="T37" fmla="*/ 135 h 213"/>
                <a:gd name="T38" fmla="*/ 24 w 214"/>
                <a:gd name="T39" fmla="*/ 125 h 213"/>
                <a:gd name="T40" fmla="*/ 24 w 214"/>
                <a:gd name="T41" fmla="*/ 88 h 213"/>
                <a:gd name="T42" fmla="*/ 0 w 214"/>
                <a:gd name="T43" fmla="*/ 78 h 213"/>
                <a:gd name="T44" fmla="*/ 12 w 214"/>
                <a:gd name="T45" fmla="*/ 51 h 213"/>
                <a:gd name="T46" fmla="*/ 35 w 214"/>
                <a:gd name="T47" fmla="*/ 61 h 213"/>
                <a:gd name="T48" fmla="*/ 62 w 214"/>
                <a:gd name="T49" fmla="*/ 35 h 213"/>
                <a:gd name="T50" fmla="*/ 52 w 214"/>
                <a:gd name="T51" fmla="*/ 11 h 213"/>
                <a:gd name="T52" fmla="*/ 79 w 214"/>
                <a:gd name="T53" fmla="*/ 0 h 213"/>
                <a:gd name="T54" fmla="*/ 89 w 214"/>
                <a:gd name="T55" fmla="*/ 23 h 213"/>
                <a:gd name="T56" fmla="*/ 126 w 214"/>
                <a:gd name="T57" fmla="*/ 23 h 213"/>
                <a:gd name="T58" fmla="*/ 136 w 214"/>
                <a:gd name="T59" fmla="*/ 0 h 213"/>
                <a:gd name="T60" fmla="*/ 163 w 214"/>
                <a:gd name="T61" fmla="*/ 11 h 213"/>
                <a:gd name="T62" fmla="*/ 153 w 214"/>
                <a:gd name="T63" fmla="*/ 35 h 213"/>
                <a:gd name="T64" fmla="*/ 179 w 214"/>
                <a:gd name="T65" fmla="*/ 61 h 213"/>
                <a:gd name="T66" fmla="*/ 61 w 214"/>
                <a:gd name="T67" fmla="*/ 87 h 213"/>
                <a:gd name="T68" fmla="*/ 88 w 214"/>
                <a:gd name="T69" fmla="*/ 153 h 213"/>
                <a:gd name="T70" fmla="*/ 154 w 214"/>
                <a:gd name="T71" fmla="*/ 126 h 213"/>
                <a:gd name="T72" fmla="*/ 127 w 214"/>
                <a:gd name="T73" fmla="*/ 60 h 213"/>
                <a:gd name="T74" fmla="*/ 61 w 214"/>
                <a:gd name="T75" fmla="*/ 87 h 213"/>
                <a:gd name="T76" fmla="*/ 121 w 214"/>
                <a:gd name="T77" fmla="*/ 120 h 213"/>
                <a:gd name="T78" fmla="*/ 94 w 214"/>
                <a:gd name="T79" fmla="*/ 120 h 213"/>
                <a:gd name="T80" fmla="*/ 94 w 214"/>
                <a:gd name="T81" fmla="*/ 93 h 213"/>
                <a:gd name="T82" fmla="*/ 121 w 214"/>
                <a:gd name="T83" fmla="*/ 93 h 213"/>
                <a:gd name="T84" fmla="*/ 121 w 214"/>
                <a:gd name="T85" fmla="*/ 12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4" h="213">
                  <a:moveTo>
                    <a:pt x="179" y="61"/>
                  </a:moveTo>
                  <a:cubicBezTo>
                    <a:pt x="203" y="51"/>
                    <a:pt x="203" y="51"/>
                    <a:pt x="203" y="51"/>
                  </a:cubicBezTo>
                  <a:cubicBezTo>
                    <a:pt x="214" y="78"/>
                    <a:pt x="214" y="78"/>
                    <a:pt x="214" y="78"/>
                  </a:cubicBezTo>
                  <a:cubicBezTo>
                    <a:pt x="190" y="88"/>
                    <a:pt x="190" y="88"/>
                    <a:pt x="190" y="88"/>
                  </a:cubicBezTo>
                  <a:cubicBezTo>
                    <a:pt x="193" y="100"/>
                    <a:pt x="193" y="113"/>
                    <a:pt x="190" y="125"/>
                  </a:cubicBezTo>
                  <a:cubicBezTo>
                    <a:pt x="214" y="135"/>
                    <a:pt x="214" y="135"/>
                    <a:pt x="214" y="135"/>
                  </a:cubicBezTo>
                  <a:cubicBezTo>
                    <a:pt x="203" y="162"/>
                    <a:pt x="203" y="162"/>
                    <a:pt x="203" y="162"/>
                  </a:cubicBezTo>
                  <a:cubicBezTo>
                    <a:pt x="179" y="152"/>
                    <a:pt x="179" y="152"/>
                    <a:pt x="179" y="152"/>
                  </a:cubicBezTo>
                  <a:cubicBezTo>
                    <a:pt x="172" y="163"/>
                    <a:pt x="163" y="172"/>
                    <a:pt x="153" y="178"/>
                  </a:cubicBezTo>
                  <a:cubicBezTo>
                    <a:pt x="163" y="202"/>
                    <a:pt x="163" y="202"/>
                    <a:pt x="163" y="202"/>
                  </a:cubicBezTo>
                  <a:cubicBezTo>
                    <a:pt x="136" y="213"/>
                    <a:pt x="136" y="213"/>
                    <a:pt x="136" y="213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114" y="192"/>
                    <a:pt x="101" y="192"/>
                    <a:pt x="89" y="190"/>
                  </a:cubicBezTo>
                  <a:cubicBezTo>
                    <a:pt x="79" y="213"/>
                    <a:pt x="79" y="213"/>
                    <a:pt x="79" y="213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62" y="178"/>
                    <a:pt x="62" y="178"/>
                    <a:pt x="62" y="178"/>
                  </a:cubicBezTo>
                  <a:cubicBezTo>
                    <a:pt x="51" y="172"/>
                    <a:pt x="42" y="162"/>
                    <a:pt x="35" y="15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4" y="125"/>
                    <a:pt x="24" y="125"/>
                    <a:pt x="24" y="125"/>
                  </a:cubicBezTo>
                  <a:cubicBezTo>
                    <a:pt x="21" y="113"/>
                    <a:pt x="21" y="100"/>
                    <a:pt x="24" y="8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50"/>
                    <a:pt x="51" y="41"/>
                    <a:pt x="62" y="35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101" y="21"/>
                    <a:pt x="113" y="21"/>
                    <a:pt x="126" y="23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3" y="11"/>
                    <a:pt x="163" y="11"/>
                    <a:pt x="163" y="11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64" y="41"/>
                    <a:pt x="173" y="51"/>
                    <a:pt x="179" y="61"/>
                  </a:cubicBezTo>
                  <a:close/>
                  <a:moveTo>
                    <a:pt x="61" y="87"/>
                  </a:moveTo>
                  <a:cubicBezTo>
                    <a:pt x="50" y="113"/>
                    <a:pt x="62" y="143"/>
                    <a:pt x="88" y="153"/>
                  </a:cubicBezTo>
                  <a:cubicBezTo>
                    <a:pt x="114" y="164"/>
                    <a:pt x="143" y="152"/>
                    <a:pt x="154" y="126"/>
                  </a:cubicBezTo>
                  <a:cubicBezTo>
                    <a:pt x="165" y="100"/>
                    <a:pt x="152" y="70"/>
                    <a:pt x="127" y="60"/>
                  </a:cubicBezTo>
                  <a:cubicBezTo>
                    <a:pt x="101" y="49"/>
                    <a:pt x="71" y="61"/>
                    <a:pt x="61" y="87"/>
                  </a:cubicBezTo>
                  <a:close/>
                  <a:moveTo>
                    <a:pt x="121" y="120"/>
                  </a:moveTo>
                  <a:cubicBezTo>
                    <a:pt x="113" y="128"/>
                    <a:pt x="101" y="128"/>
                    <a:pt x="94" y="120"/>
                  </a:cubicBezTo>
                  <a:cubicBezTo>
                    <a:pt x="86" y="113"/>
                    <a:pt x="86" y="100"/>
                    <a:pt x="94" y="93"/>
                  </a:cubicBezTo>
                  <a:cubicBezTo>
                    <a:pt x="101" y="85"/>
                    <a:pt x="113" y="85"/>
                    <a:pt x="121" y="93"/>
                  </a:cubicBezTo>
                  <a:cubicBezTo>
                    <a:pt x="128" y="100"/>
                    <a:pt x="128" y="113"/>
                    <a:pt x="121" y="120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endParaRPr>
            </a:p>
          </p:txBody>
        </p:sp>
        <p:sp>
          <p:nvSpPr>
            <p:cNvPr id="205" name="Freeform 7"/>
            <p:cNvSpPr>
              <a:spLocks/>
            </p:cNvSpPr>
            <p:nvPr/>
          </p:nvSpPr>
          <p:spPr bwMode="auto">
            <a:xfrm>
              <a:off x="1187912" y="1234760"/>
              <a:ext cx="92077" cy="46966"/>
            </a:xfrm>
            <a:custGeom>
              <a:avLst/>
              <a:gdLst>
                <a:gd name="T0" fmla="*/ 86 w 86"/>
                <a:gd name="T1" fmla="*/ 21 h 43"/>
                <a:gd name="T2" fmla="*/ 54 w 86"/>
                <a:gd name="T3" fmla="*/ 0 h 43"/>
                <a:gd name="T4" fmla="*/ 54 w 86"/>
                <a:gd name="T5" fmla="*/ 13 h 43"/>
                <a:gd name="T6" fmla="*/ 35 w 86"/>
                <a:gd name="T7" fmla="*/ 13 h 43"/>
                <a:gd name="T8" fmla="*/ 35 w 86"/>
                <a:gd name="T9" fmla="*/ 13 h 43"/>
                <a:gd name="T10" fmla="*/ 31 w 86"/>
                <a:gd name="T11" fmla="*/ 13 h 43"/>
                <a:gd name="T12" fmla="*/ 31 w 86"/>
                <a:gd name="T13" fmla="*/ 0 h 43"/>
                <a:gd name="T14" fmla="*/ 0 w 86"/>
                <a:gd name="T15" fmla="*/ 21 h 43"/>
                <a:gd name="T16" fmla="*/ 31 w 86"/>
                <a:gd name="T17" fmla="*/ 43 h 43"/>
                <a:gd name="T18" fmla="*/ 31 w 86"/>
                <a:gd name="T19" fmla="*/ 30 h 43"/>
                <a:gd name="T20" fmla="*/ 54 w 86"/>
                <a:gd name="T21" fmla="*/ 30 h 43"/>
                <a:gd name="T22" fmla="*/ 54 w 86"/>
                <a:gd name="T23" fmla="*/ 43 h 43"/>
                <a:gd name="T24" fmla="*/ 86 w 86"/>
                <a:gd name="T25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43">
                  <a:moveTo>
                    <a:pt x="86" y="21"/>
                  </a:moveTo>
                  <a:lnTo>
                    <a:pt x="54" y="0"/>
                  </a:lnTo>
                  <a:lnTo>
                    <a:pt x="54" y="13"/>
                  </a:lnTo>
                  <a:lnTo>
                    <a:pt x="35" y="13"/>
                  </a:lnTo>
                  <a:lnTo>
                    <a:pt x="35" y="13"/>
                  </a:lnTo>
                  <a:lnTo>
                    <a:pt x="31" y="13"/>
                  </a:lnTo>
                  <a:lnTo>
                    <a:pt x="31" y="0"/>
                  </a:lnTo>
                  <a:lnTo>
                    <a:pt x="0" y="21"/>
                  </a:lnTo>
                  <a:lnTo>
                    <a:pt x="31" y="43"/>
                  </a:lnTo>
                  <a:lnTo>
                    <a:pt x="31" y="30"/>
                  </a:lnTo>
                  <a:lnTo>
                    <a:pt x="54" y="30"/>
                  </a:lnTo>
                  <a:lnTo>
                    <a:pt x="54" y="43"/>
                  </a:lnTo>
                  <a:lnTo>
                    <a:pt x="86" y="21"/>
                  </a:lnTo>
                  <a:close/>
                </a:path>
              </a:pathLst>
            </a:custGeom>
            <a:solidFill>
              <a:srgbClr val="4D94BF"/>
            </a:solidFill>
            <a:ln w="0">
              <a:solidFill>
                <a:srgbClr val="4D94BF"/>
              </a:solidFill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endParaRPr>
            </a:p>
          </p:txBody>
        </p:sp>
      </p:grpSp>
      <p:grpSp>
        <p:nvGrpSpPr>
          <p:cNvPr id="206" name="Groupe 205"/>
          <p:cNvGrpSpPr/>
          <p:nvPr/>
        </p:nvGrpSpPr>
        <p:grpSpPr>
          <a:xfrm>
            <a:off x="5234014" y="1614864"/>
            <a:ext cx="666849" cy="583683"/>
            <a:chOff x="8754325" y="1955254"/>
            <a:chExt cx="666849" cy="583683"/>
          </a:xfrm>
        </p:grpSpPr>
        <p:grpSp>
          <p:nvGrpSpPr>
            <p:cNvPr id="207" name="Groupe 206"/>
            <p:cNvGrpSpPr/>
            <p:nvPr/>
          </p:nvGrpSpPr>
          <p:grpSpPr>
            <a:xfrm>
              <a:off x="8806896" y="1955254"/>
              <a:ext cx="517631" cy="400471"/>
              <a:chOff x="8806897" y="1955255"/>
              <a:chExt cx="328454" cy="219498"/>
            </a:xfrm>
          </p:grpSpPr>
          <p:sp>
            <p:nvSpPr>
              <p:cNvPr id="209" name="Freeform 35"/>
              <p:cNvSpPr>
                <a:spLocks/>
              </p:cNvSpPr>
              <p:nvPr/>
            </p:nvSpPr>
            <p:spPr bwMode="auto">
              <a:xfrm>
                <a:off x="8806897" y="2029573"/>
                <a:ext cx="240384" cy="145180"/>
              </a:xfrm>
              <a:custGeom>
                <a:avLst/>
                <a:gdLst>
                  <a:gd name="T0" fmla="*/ 54 w 432"/>
                  <a:gd name="T1" fmla="*/ 272 h 312"/>
                  <a:gd name="T2" fmla="*/ 40 w 432"/>
                  <a:gd name="T3" fmla="*/ 259 h 312"/>
                  <a:gd name="T4" fmla="*/ 40 w 432"/>
                  <a:gd name="T5" fmla="*/ 0 h 312"/>
                  <a:gd name="T6" fmla="*/ 14 w 432"/>
                  <a:gd name="T7" fmla="*/ 0 h 312"/>
                  <a:gd name="T8" fmla="*/ 0 w 432"/>
                  <a:gd name="T9" fmla="*/ 14 h 312"/>
                  <a:gd name="T10" fmla="*/ 0 w 432"/>
                  <a:gd name="T11" fmla="*/ 299 h 312"/>
                  <a:gd name="T12" fmla="*/ 14 w 432"/>
                  <a:gd name="T13" fmla="*/ 312 h 312"/>
                  <a:gd name="T14" fmla="*/ 418 w 432"/>
                  <a:gd name="T15" fmla="*/ 312 h 312"/>
                  <a:gd name="T16" fmla="*/ 432 w 432"/>
                  <a:gd name="T17" fmla="*/ 299 h 312"/>
                  <a:gd name="T18" fmla="*/ 432 w 432"/>
                  <a:gd name="T19" fmla="*/ 272 h 312"/>
                  <a:gd name="T20" fmla="*/ 54 w 432"/>
                  <a:gd name="T21" fmla="*/ 27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2" h="312">
                    <a:moveTo>
                      <a:pt x="54" y="272"/>
                    </a:moveTo>
                    <a:cubicBezTo>
                      <a:pt x="47" y="272"/>
                      <a:pt x="40" y="266"/>
                      <a:pt x="40" y="25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06"/>
                      <a:pt x="7" y="312"/>
                      <a:pt x="14" y="312"/>
                    </a:cubicBezTo>
                    <a:cubicBezTo>
                      <a:pt x="418" y="312"/>
                      <a:pt x="418" y="312"/>
                      <a:pt x="418" y="312"/>
                    </a:cubicBezTo>
                    <a:cubicBezTo>
                      <a:pt x="426" y="312"/>
                      <a:pt x="432" y="306"/>
                      <a:pt x="432" y="299"/>
                    </a:cubicBezTo>
                    <a:cubicBezTo>
                      <a:pt x="432" y="272"/>
                      <a:pt x="432" y="272"/>
                      <a:pt x="432" y="272"/>
                    </a:cubicBezTo>
                    <a:lnTo>
                      <a:pt x="54" y="272"/>
                    </a:lnTo>
                    <a:close/>
                  </a:path>
                </a:pathLst>
              </a:cu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10" name="Freeform 36"/>
              <p:cNvSpPr>
                <a:spLocks/>
              </p:cNvSpPr>
              <p:nvPr/>
            </p:nvSpPr>
            <p:spPr bwMode="auto">
              <a:xfrm>
                <a:off x="8850411" y="1992414"/>
                <a:ext cx="240384" cy="145180"/>
              </a:xfrm>
              <a:custGeom>
                <a:avLst/>
                <a:gdLst>
                  <a:gd name="T0" fmla="*/ 54 w 432"/>
                  <a:gd name="T1" fmla="*/ 272 h 312"/>
                  <a:gd name="T2" fmla="*/ 40 w 432"/>
                  <a:gd name="T3" fmla="*/ 259 h 312"/>
                  <a:gd name="T4" fmla="*/ 40 w 432"/>
                  <a:gd name="T5" fmla="*/ 0 h 312"/>
                  <a:gd name="T6" fmla="*/ 14 w 432"/>
                  <a:gd name="T7" fmla="*/ 0 h 312"/>
                  <a:gd name="T8" fmla="*/ 0 w 432"/>
                  <a:gd name="T9" fmla="*/ 14 h 312"/>
                  <a:gd name="T10" fmla="*/ 0 w 432"/>
                  <a:gd name="T11" fmla="*/ 299 h 312"/>
                  <a:gd name="T12" fmla="*/ 14 w 432"/>
                  <a:gd name="T13" fmla="*/ 312 h 312"/>
                  <a:gd name="T14" fmla="*/ 418 w 432"/>
                  <a:gd name="T15" fmla="*/ 312 h 312"/>
                  <a:gd name="T16" fmla="*/ 432 w 432"/>
                  <a:gd name="T17" fmla="*/ 299 h 312"/>
                  <a:gd name="T18" fmla="*/ 432 w 432"/>
                  <a:gd name="T19" fmla="*/ 272 h 312"/>
                  <a:gd name="T20" fmla="*/ 54 w 432"/>
                  <a:gd name="T21" fmla="*/ 27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2" h="312">
                    <a:moveTo>
                      <a:pt x="54" y="272"/>
                    </a:moveTo>
                    <a:cubicBezTo>
                      <a:pt x="47" y="272"/>
                      <a:pt x="40" y="266"/>
                      <a:pt x="40" y="25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06"/>
                      <a:pt x="7" y="312"/>
                      <a:pt x="14" y="312"/>
                    </a:cubicBezTo>
                    <a:cubicBezTo>
                      <a:pt x="418" y="312"/>
                      <a:pt x="418" y="312"/>
                      <a:pt x="418" y="312"/>
                    </a:cubicBezTo>
                    <a:cubicBezTo>
                      <a:pt x="426" y="312"/>
                      <a:pt x="432" y="306"/>
                      <a:pt x="432" y="299"/>
                    </a:cubicBezTo>
                    <a:cubicBezTo>
                      <a:pt x="432" y="272"/>
                      <a:pt x="432" y="272"/>
                      <a:pt x="432" y="272"/>
                    </a:cubicBezTo>
                    <a:lnTo>
                      <a:pt x="54" y="272"/>
                    </a:lnTo>
                    <a:close/>
                  </a:path>
                </a:pathLst>
              </a:cu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11" name="Freeform 37"/>
              <p:cNvSpPr>
                <a:spLocks/>
              </p:cNvSpPr>
              <p:nvPr/>
            </p:nvSpPr>
            <p:spPr bwMode="auto">
              <a:xfrm>
                <a:off x="8894967" y="1955255"/>
                <a:ext cx="240384" cy="145180"/>
              </a:xfrm>
              <a:custGeom>
                <a:avLst/>
                <a:gdLst>
                  <a:gd name="T0" fmla="*/ 418 w 432"/>
                  <a:gd name="T1" fmla="*/ 0 h 312"/>
                  <a:gd name="T2" fmla="*/ 14 w 432"/>
                  <a:gd name="T3" fmla="*/ 0 h 312"/>
                  <a:gd name="T4" fmla="*/ 0 w 432"/>
                  <a:gd name="T5" fmla="*/ 14 h 312"/>
                  <a:gd name="T6" fmla="*/ 0 w 432"/>
                  <a:gd name="T7" fmla="*/ 299 h 312"/>
                  <a:gd name="T8" fmla="*/ 14 w 432"/>
                  <a:gd name="T9" fmla="*/ 312 h 312"/>
                  <a:gd name="T10" fmla="*/ 418 w 432"/>
                  <a:gd name="T11" fmla="*/ 312 h 312"/>
                  <a:gd name="T12" fmla="*/ 432 w 432"/>
                  <a:gd name="T13" fmla="*/ 299 h 312"/>
                  <a:gd name="T14" fmla="*/ 432 w 432"/>
                  <a:gd name="T15" fmla="*/ 14 h 312"/>
                  <a:gd name="T16" fmla="*/ 418 w 432"/>
                  <a:gd name="T1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2" h="312">
                    <a:moveTo>
                      <a:pt x="41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06"/>
                      <a:pt x="7" y="312"/>
                      <a:pt x="14" y="312"/>
                    </a:cubicBezTo>
                    <a:cubicBezTo>
                      <a:pt x="418" y="312"/>
                      <a:pt x="418" y="312"/>
                      <a:pt x="418" y="312"/>
                    </a:cubicBezTo>
                    <a:cubicBezTo>
                      <a:pt x="426" y="312"/>
                      <a:pt x="432" y="306"/>
                      <a:pt x="432" y="299"/>
                    </a:cubicBezTo>
                    <a:cubicBezTo>
                      <a:pt x="432" y="14"/>
                      <a:pt x="432" y="14"/>
                      <a:pt x="432" y="14"/>
                    </a:cubicBezTo>
                    <a:cubicBezTo>
                      <a:pt x="432" y="6"/>
                      <a:pt x="426" y="0"/>
                      <a:pt x="418" y="0"/>
                    </a:cubicBezTo>
                    <a:close/>
                  </a:path>
                </a:pathLst>
              </a:custGeom>
              <a:solidFill>
                <a:srgbClr val="99C1DB"/>
              </a:solidFill>
              <a:ln>
                <a:noFill/>
              </a:ln>
              <a:extLst/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12" name="Rectangle 38"/>
              <p:cNvSpPr>
                <a:spLocks noChangeArrowheads="1"/>
              </p:cNvSpPr>
              <p:nvPr/>
            </p:nvSpPr>
            <p:spPr bwMode="auto">
              <a:xfrm>
                <a:off x="8912578" y="2078830"/>
                <a:ext cx="72530" cy="7778"/>
              </a:xfrm>
              <a:prstGeom prst="rect">
                <a:avLst/>
              </a:pr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13" name="Rectangle 39"/>
              <p:cNvSpPr>
                <a:spLocks noChangeArrowheads="1"/>
              </p:cNvSpPr>
              <p:nvPr/>
            </p:nvSpPr>
            <p:spPr bwMode="auto">
              <a:xfrm>
                <a:off x="8912578" y="2059819"/>
                <a:ext cx="97397" cy="7778"/>
              </a:xfrm>
              <a:prstGeom prst="rect">
                <a:avLst/>
              </a:pr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14" name="Rectangle 40"/>
              <p:cNvSpPr>
                <a:spLocks noChangeArrowheads="1"/>
              </p:cNvSpPr>
              <p:nvPr/>
            </p:nvSpPr>
            <p:spPr bwMode="auto">
              <a:xfrm>
                <a:off x="8912578" y="2012290"/>
                <a:ext cx="72530" cy="7778"/>
              </a:xfrm>
              <a:prstGeom prst="rect">
                <a:avLst/>
              </a:pr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15" name="Rectangle 41"/>
              <p:cNvSpPr>
                <a:spLocks noChangeArrowheads="1"/>
              </p:cNvSpPr>
              <p:nvPr/>
            </p:nvSpPr>
            <p:spPr bwMode="auto">
              <a:xfrm>
                <a:off x="8912578" y="1976859"/>
                <a:ext cx="97397" cy="7778"/>
              </a:xfrm>
              <a:prstGeom prst="rect">
                <a:avLst/>
              </a:pr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16" name="Rectangle 42"/>
              <p:cNvSpPr>
                <a:spLocks noChangeArrowheads="1"/>
              </p:cNvSpPr>
              <p:nvPr/>
            </p:nvSpPr>
            <p:spPr bwMode="auto">
              <a:xfrm>
                <a:off x="8912571" y="1993278"/>
                <a:ext cx="97397" cy="7778"/>
              </a:xfrm>
              <a:prstGeom prst="rect">
                <a:avLst/>
              </a:pr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17" name="Rectangle 43"/>
              <p:cNvSpPr>
                <a:spLocks noChangeArrowheads="1"/>
              </p:cNvSpPr>
              <p:nvPr/>
            </p:nvSpPr>
            <p:spPr bwMode="auto">
              <a:xfrm>
                <a:off x="9028634" y="1976859"/>
                <a:ext cx="91180" cy="109749"/>
              </a:xfrm>
              <a:prstGeom prst="rect">
                <a:avLst/>
              </a:prstGeom>
              <a:solidFill>
                <a:srgbClr val="0153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18" name="Oval 44"/>
              <p:cNvSpPr>
                <a:spLocks noChangeArrowheads="1"/>
              </p:cNvSpPr>
              <p:nvPr/>
            </p:nvSpPr>
            <p:spPr bwMode="auto">
              <a:xfrm>
                <a:off x="9057646" y="2000193"/>
                <a:ext cx="35229" cy="2938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19" name="Freeform 45"/>
              <p:cNvSpPr>
                <a:spLocks/>
              </p:cNvSpPr>
              <p:nvPr/>
            </p:nvSpPr>
            <p:spPr bwMode="auto">
              <a:xfrm>
                <a:off x="9038981" y="2033898"/>
                <a:ext cx="72530" cy="44072"/>
              </a:xfrm>
              <a:custGeom>
                <a:avLst/>
                <a:gdLst>
                  <a:gd name="T0" fmla="*/ 0 w 130"/>
                  <a:gd name="T1" fmla="*/ 95 h 95"/>
                  <a:gd name="T2" fmla="*/ 0 w 130"/>
                  <a:gd name="T3" fmla="*/ 21 h 95"/>
                  <a:gd name="T4" fmla="*/ 21 w 130"/>
                  <a:gd name="T5" fmla="*/ 0 h 95"/>
                  <a:gd name="T6" fmla="*/ 109 w 130"/>
                  <a:gd name="T7" fmla="*/ 0 h 95"/>
                  <a:gd name="T8" fmla="*/ 130 w 130"/>
                  <a:gd name="T9" fmla="*/ 21 h 95"/>
                  <a:gd name="T10" fmla="*/ 130 w 130"/>
                  <a:gd name="T11" fmla="*/ 95 h 95"/>
                  <a:gd name="T12" fmla="*/ 113 w 130"/>
                  <a:gd name="T13" fmla="*/ 95 h 95"/>
                  <a:gd name="T14" fmla="*/ 109 w 130"/>
                  <a:gd name="T15" fmla="*/ 29 h 95"/>
                  <a:gd name="T16" fmla="*/ 97 w 130"/>
                  <a:gd name="T17" fmla="*/ 29 h 95"/>
                  <a:gd name="T18" fmla="*/ 97 w 130"/>
                  <a:gd name="T19" fmla="*/ 95 h 95"/>
                  <a:gd name="T20" fmla="*/ 33 w 130"/>
                  <a:gd name="T21" fmla="*/ 95 h 95"/>
                  <a:gd name="T22" fmla="*/ 33 w 130"/>
                  <a:gd name="T23" fmla="*/ 29 h 95"/>
                  <a:gd name="T24" fmla="*/ 21 w 130"/>
                  <a:gd name="T25" fmla="*/ 29 h 95"/>
                  <a:gd name="T26" fmla="*/ 17 w 130"/>
                  <a:gd name="T27" fmla="*/ 95 h 95"/>
                  <a:gd name="T28" fmla="*/ 0 w 130"/>
                  <a:gd name="T2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95">
                    <a:moveTo>
                      <a:pt x="0" y="95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21" y="0"/>
                      <a:pt x="109" y="0"/>
                      <a:pt x="109" y="0"/>
                    </a:cubicBezTo>
                    <a:cubicBezTo>
                      <a:pt x="120" y="0"/>
                      <a:pt x="130" y="10"/>
                      <a:pt x="130" y="21"/>
                    </a:cubicBezTo>
                    <a:cubicBezTo>
                      <a:pt x="130" y="95"/>
                      <a:pt x="130" y="95"/>
                      <a:pt x="130" y="95"/>
                    </a:cubicBezTo>
                    <a:cubicBezTo>
                      <a:pt x="113" y="95"/>
                      <a:pt x="113" y="95"/>
                      <a:pt x="113" y="95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97" y="29"/>
                      <a:pt x="97" y="29"/>
                      <a:pt x="97" y="29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33" y="95"/>
                      <a:pt x="33" y="95"/>
                      <a:pt x="33" y="95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17" y="95"/>
                      <a:pt x="17" y="95"/>
                      <a:pt x="17" y="95"/>
                    </a:cubicBez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75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</p:grpSp>
        <p:sp>
          <p:nvSpPr>
            <p:cNvPr id="208" name="Rectangle 207"/>
            <p:cNvSpPr/>
            <p:nvPr/>
          </p:nvSpPr>
          <p:spPr>
            <a:xfrm>
              <a:off x="8754325" y="2308105"/>
              <a:ext cx="666849" cy="230832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Id Broker </a:t>
              </a:r>
              <a:endParaRPr lang="en-US" sz="12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</p:grpSp>
      <p:grpSp>
        <p:nvGrpSpPr>
          <p:cNvPr id="220" name="Groupe 219"/>
          <p:cNvGrpSpPr/>
          <p:nvPr/>
        </p:nvGrpSpPr>
        <p:grpSpPr>
          <a:xfrm>
            <a:off x="648589" y="3737228"/>
            <a:ext cx="554639" cy="453295"/>
            <a:chOff x="1361153" y="949616"/>
            <a:chExt cx="554639" cy="453295"/>
          </a:xfrm>
        </p:grpSpPr>
        <p:sp>
          <p:nvSpPr>
            <p:cNvPr id="221" name="Rectangle 220"/>
            <p:cNvSpPr/>
            <p:nvPr/>
          </p:nvSpPr>
          <p:spPr>
            <a:xfrm>
              <a:off x="1361153" y="1172079"/>
              <a:ext cx="554639" cy="230832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Service </a:t>
              </a:r>
              <a:endParaRPr lang="en-US" sz="12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222" name="Group 56"/>
            <p:cNvGrpSpPr/>
            <p:nvPr/>
          </p:nvGrpSpPr>
          <p:grpSpPr>
            <a:xfrm>
              <a:off x="1499812" y="949616"/>
              <a:ext cx="277320" cy="282055"/>
              <a:chOff x="8517675" y="3370126"/>
              <a:chExt cx="146304" cy="148802"/>
            </a:xfrm>
          </p:grpSpPr>
          <p:sp>
            <p:nvSpPr>
              <p:cNvPr id="223" name="Freeform 85"/>
              <p:cNvSpPr>
                <a:spLocks noEditPoints="1"/>
              </p:cNvSpPr>
              <p:nvPr/>
            </p:nvSpPr>
            <p:spPr bwMode="auto">
              <a:xfrm>
                <a:off x="8517675" y="3370126"/>
                <a:ext cx="146304" cy="148802"/>
              </a:xfrm>
              <a:custGeom>
                <a:avLst/>
                <a:gdLst>
                  <a:gd name="T0" fmla="*/ 329 w 386"/>
                  <a:gd name="T1" fmla="*/ 0 h 386"/>
                  <a:gd name="T2" fmla="*/ 57 w 386"/>
                  <a:gd name="T3" fmla="*/ 0 h 386"/>
                  <a:gd name="T4" fmla="*/ 0 w 386"/>
                  <a:gd name="T5" fmla="*/ 57 h 386"/>
                  <a:gd name="T6" fmla="*/ 0 w 386"/>
                  <a:gd name="T7" fmla="*/ 329 h 386"/>
                  <a:gd name="T8" fmla="*/ 57 w 386"/>
                  <a:gd name="T9" fmla="*/ 386 h 386"/>
                  <a:gd name="T10" fmla="*/ 329 w 386"/>
                  <a:gd name="T11" fmla="*/ 386 h 386"/>
                  <a:gd name="T12" fmla="*/ 386 w 386"/>
                  <a:gd name="T13" fmla="*/ 329 h 386"/>
                  <a:gd name="T14" fmla="*/ 386 w 386"/>
                  <a:gd name="T15" fmla="*/ 57 h 386"/>
                  <a:gd name="T16" fmla="*/ 329 w 386"/>
                  <a:gd name="T17" fmla="*/ 0 h 386"/>
                  <a:gd name="T18" fmla="*/ 319 w 386"/>
                  <a:gd name="T19" fmla="*/ 221 h 386"/>
                  <a:gd name="T20" fmla="*/ 355 w 386"/>
                  <a:gd name="T21" fmla="*/ 236 h 386"/>
                  <a:gd name="T22" fmla="*/ 338 w 386"/>
                  <a:gd name="T23" fmla="*/ 277 h 386"/>
                  <a:gd name="T24" fmla="*/ 302 w 386"/>
                  <a:gd name="T25" fmla="*/ 262 h 386"/>
                  <a:gd name="T26" fmla="*/ 262 w 386"/>
                  <a:gd name="T27" fmla="*/ 302 h 386"/>
                  <a:gd name="T28" fmla="*/ 277 w 386"/>
                  <a:gd name="T29" fmla="*/ 339 h 386"/>
                  <a:gd name="T30" fmla="*/ 236 w 386"/>
                  <a:gd name="T31" fmla="*/ 355 h 386"/>
                  <a:gd name="T32" fmla="*/ 221 w 386"/>
                  <a:gd name="T33" fmla="*/ 319 h 386"/>
                  <a:gd name="T34" fmla="*/ 164 w 386"/>
                  <a:gd name="T35" fmla="*/ 319 h 386"/>
                  <a:gd name="T36" fmla="*/ 149 w 386"/>
                  <a:gd name="T37" fmla="*/ 355 h 386"/>
                  <a:gd name="T38" fmla="*/ 109 w 386"/>
                  <a:gd name="T39" fmla="*/ 339 h 386"/>
                  <a:gd name="T40" fmla="*/ 124 w 386"/>
                  <a:gd name="T41" fmla="*/ 302 h 386"/>
                  <a:gd name="T42" fmla="*/ 83 w 386"/>
                  <a:gd name="T43" fmla="*/ 262 h 386"/>
                  <a:gd name="T44" fmla="*/ 47 w 386"/>
                  <a:gd name="T45" fmla="*/ 277 h 386"/>
                  <a:gd name="T46" fmla="*/ 30 w 386"/>
                  <a:gd name="T47" fmla="*/ 236 h 386"/>
                  <a:gd name="T48" fmla="*/ 67 w 386"/>
                  <a:gd name="T49" fmla="*/ 221 h 386"/>
                  <a:gd name="T50" fmla="*/ 67 w 386"/>
                  <a:gd name="T51" fmla="*/ 164 h 386"/>
                  <a:gd name="T52" fmla="*/ 30 w 386"/>
                  <a:gd name="T53" fmla="*/ 149 h 386"/>
                  <a:gd name="T54" fmla="*/ 47 w 386"/>
                  <a:gd name="T55" fmla="*/ 109 h 386"/>
                  <a:gd name="T56" fmla="*/ 83 w 386"/>
                  <a:gd name="T57" fmla="*/ 124 h 386"/>
                  <a:gd name="T58" fmla="*/ 124 w 386"/>
                  <a:gd name="T59" fmla="*/ 83 h 386"/>
                  <a:gd name="T60" fmla="*/ 109 w 386"/>
                  <a:gd name="T61" fmla="*/ 47 h 386"/>
                  <a:gd name="T62" fmla="*/ 149 w 386"/>
                  <a:gd name="T63" fmla="*/ 30 h 386"/>
                  <a:gd name="T64" fmla="*/ 164 w 386"/>
                  <a:gd name="T65" fmla="*/ 67 h 386"/>
                  <a:gd name="T66" fmla="*/ 221 w 386"/>
                  <a:gd name="T67" fmla="*/ 67 h 386"/>
                  <a:gd name="T68" fmla="*/ 236 w 386"/>
                  <a:gd name="T69" fmla="*/ 30 h 386"/>
                  <a:gd name="T70" fmla="*/ 277 w 386"/>
                  <a:gd name="T71" fmla="*/ 47 h 386"/>
                  <a:gd name="T72" fmla="*/ 262 w 386"/>
                  <a:gd name="T73" fmla="*/ 83 h 386"/>
                  <a:gd name="T74" fmla="*/ 302 w 386"/>
                  <a:gd name="T75" fmla="*/ 124 h 386"/>
                  <a:gd name="T76" fmla="*/ 338 w 386"/>
                  <a:gd name="T77" fmla="*/ 109 h 386"/>
                  <a:gd name="T78" fmla="*/ 355 w 386"/>
                  <a:gd name="T79" fmla="*/ 149 h 386"/>
                  <a:gd name="T80" fmla="*/ 319 w 386"/>
                  <a:gd name="T81" fmla="*/ 164 h 386"/>
                  <a:gd name="T82" fmla="*/ 319 w 386"/>
                  <a:gd name="T83" fmla="*/ 22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" h="386">
                    <a:moveTo>
                      <a:pt x="329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7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361"/>
                      <a:pt x="25" y="386"/>
                      <a:pt x="57" y="386"/>
                    </a:cubicBezTo>
                    <a:cubicBezTo>
                      <a:pt x="329" y="386"/>
                      <a:pt x="329" y="386"/>
                      <a:pt x="329" y="386"/>
                    </a:cubicBezTo>
                    <a:cubicBezTo>
                      <a:pt x="361" y="386"/>
                      <a:pt x="386" y="361"/>
                      <a:pt x="386" y="329"/>
                    </a:cubicBezTo>
                    <a:cubicBezTo>
                      <a:pt x="386" y="57"/>
                      <a:pt x="386" y="57"/>
                      <a:pt x="386" y="57"/>
                    </a:cubicBezTo>
                    <a:cubicBezTo>
                      <a:pt x="386" y="25"/>
                      <a:pt x="361" y="0"/>
                      <a:pt x="329" y="0"/>
                    </a:cubicBezTo>
                    <a:close/>
                    <a:moveTo>
                      <a:pt x="319" y="221"/>
                    </a:moveTo>
                    <a:cubicBezTo>
                      <a:pt x="355" y="236"/>
                      <a:pt x="355" y="236"/>
                      <a:pt x="355" y="236"/>
                    </a:cubicBezTo>
                    <a:cubicBezTo>
                      <a:pt x="338" y="277"/>
                      <a:pt x="338" y="277"/>
                      <a:pt x="338" y="277"/>
                    </a:cubicBezTo>
                    <a:cubicBezTo>
                      <a:pt x="302" y="262"/>
                      <a:pt x="302" y="262"/>
                      <a:pt x="302" y="262"/>
                    </a:cubicBezTo>
                    <a:cubicBezTo>
                      <a:pt x="292" y="278"/>
                      <a:pt x="279" y="292"/>
                      <a:pt x="262" y="302"/>
                    </a:cubicBezTo>
                    <a:cubicBezTo>
                      <a:pt x="277" y="339"/>
                      <a:pt x="277" y="339"/>
                      <a:pt x="277" y="339"/>
                    </a:cubicBezTo>
                    <a:cubicBezTo>
                      <a:pt x="236" y="355"/>
                      <a:pt x="236" y="355"/>
                      <a:pt x="236" y="355"/>
                    </a:cubicBezTo>
                    <a:cubicBezTo>
                      <a:pt x="221" y="319"/>
                      <a:pt x="221" y="319"/>
                      <a:pt x="221" y="319"/>
                    </a:cubicBezTo>
                    <a:cubicBezTo>
                      <a:pt x="202" y="324"/>
                      <a:pt x="183" y="323"/>
                      <a:pt x="164" y="319"/>
                    </a:cubicBezTo>
                    <a:cubicBezTo>
                      <a:pt x="149" y="355"/>
                      <a:pt x="149" y="355"/>
                      <a:pt x="149" y="355"/>
                    </a:cubicBezTo>
                    <a:cubicBezTo>
                      <a:pt x="109" y="339"/>
                      <a:pt x="109" y="339"/>
                      <a:pt x="109" y="339"/>
                    </a:cubicBezTo>
                    <a:cubicBezTo>
                      <a:pt x="124" y="302"/>
                      <a:pt x="124" y="302"/>
                      <a:pt x="124" y="302"/>
                    </a:cubicBezTo>
                    <a:cubicBezTo>
                      <a:pt x="108" y="292"/>
                      <a:pt x="94" y="279"/>
                      <a:pt x="83" y="262"/>
                    </a:cubicBezTo>
                    <a:cubicBezTo>
                      <a:pt x="47" y="277"/>
                      <a:pt x="47" y="277"/>
                      <a:pt x="47" y="277"/>
                    </a:cubicBezTo>
                    <a:cubicBezTo>
                      <a:pt x="30" y="236"/>
                      <a:pt x="30" y="236"/>
                      <a:pt x="30" y="236"/>
                    </a:cubicBezTo>
                    <a:cubicBezTo>
                      <a:pt x="67" y="221"/>
                      <a:pt x="67" y="221"/>
                      <a:pt x="67" y="221"/>
                    </a:cubicBezTo>
                    <a:cubicBezTo>
                      <a:pt x="62" y="202"/>
                      <a:pt x="62" y="183"/>
                      <a:pt x="67" y="164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94" y="108"/>
                      <a:pt x="107" y="94"/>
                      <a:pt x="124" y="83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64" y="67"/>
                      <a:pt x="164" y="67"/>
                      <a:pt x="164" y="67"/>
                    </a:cubicBezTo>
                    <a:cubicBezTo>
                      <a:pt x="184" y="62"/>
                      <a:pt x="203" y="62"/>
                      <a:pt x="221" y="67"/>
                    </a:cubicBezTo>
                    <a:cubicBezTo>
                      <a:pt x="236" y="30"/>
                      <a:pt x="236" y="30"/>
                      <a:pt x="236" y="30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62" y="83"/>
                      <a:pt x="262" y="83"/>
                      <a:pt x="262" y="83"/>
                    </a:cubicBezTo>
                    <a:cubicBezTo>
                      <a:pt x="278" y="94"/>
                      <a:pt x="292" y="107"/>
                      <a:pt x="302" y="124"/>
                    </a:cubicBezTo>
                    <a:cubicBezTo>
                      <a:pt x="338" y="109"/>
                      <a:pt x="338" y="109"/>
                      <a:pt x="338" y="109"/>
                    </a:cubicBezTo>
                    <a:cubicBezTo>
                      <a:pt x="355" y="149"/>
                      <a:pt x="355" y="149"/>
                      <a:pt x="355" y="149"/>
                    </a:cubicBezTo>
                    <a:cubicBezTo>
                      <a:pt x="319" y="164"/>
                      <a:pt x="319" y="164"/>
                      <a:pt x="319" y="164"/>
                    </a:cubicBezTo>
                    <a:cubicBezTo>
                      <a:pt x="324" y="184"/>
                      <a:pt x="323" y="203"/>
                      <a:pt x="319" y="2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24" name="Freeform 86"/>
              <p:cNvSpPr>
                <a:spLocks noEditPoints="1"/>
              </p:cNvSpPr>
              <p:nvPr/>
            </p:nvSpPr>
            <p:spPr bwMode="auto">
              <a:xfrm>
                <a:off x="8557969" y="3410909"/>
                <a:ext cx="65715" cy="67237"/>
              </a:xfrm>
              <a:custGeom>
                <a:avLst/>
                <a:gdLst>
                  <a:gd name="T0" fmla="*/ 57 w 174"/>
                  <a:gd name="T1" fmla="*/ 16 h 174"/>
                  <a:gd name="T2" fmla="*/ 16 w 174"/>
                  <a:gd name="T3" fmla="*/ 116 h 174"/>
                  <a:gd name="T4" fmla="*/ 116 w 174"/>
                  <a:gd name="T5" fmla="*/ 158 h 174"/>
                  <a:gd name="T6" fmla="*/ 158 w 174"/>
                  <a:gd name="T7" fmla="*/ 57 h 174"/>
                  <a:gd name="T8" fmla="*/ 57 w 174"/>
                  <a:gd name="T9" fmla="*/ 16 h 174"/>
                  <a:gd name="T10" fmla="*/ 87 w 174"/>
                  <a:gd name="T11" fmla="*/ 121 h 174"/>
                  <a:gd name="T12" fmla="*/ 53 w 174"/>
                  <a:gd name="T13" fmla="*/ 87 h 174"/>
                  <a:gd name="T14" fmla="*/ 87 w 174"/>
                  <a:gd name="T15" fmla="*/ 53 h 174"/>
                  <a:gd name="T16" fmla="*/ 121 w 174"/>
                  <a:gd name="T17" fmla="*/ 87 h 174"/>
                  <a:gd name="T18" fmla="*/ 87 w 174"/>
                  <a:gd name="T19" fmla="*/ 12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174">
                    <a:moveTo>
                      <a:pt x="57" y="16"/>
                    </a:moveTo>
                    <a:cubicBezTo>
                      <a:pt x="18" y="32"/>
                      <a:pt x="0" y="77"/>
                      <a:pt x="16" y="116"/>
                    </a:cubicBezTo>
                    <a:cubicBezTo>
                      <a:pt x="32" y="156"/>
                      <a:pt x="77" y="174"/>
                      <a:pt x="116" y="158"/>
                    </a:cubicBezTo>
                    <a:cubicBezTo>
                      <a:pt x="155" y="142"/>
                      <a:pt x="174" y="97"/>
                      <a:pt x="158" y="57"/>
                    </a:cubicBezTo>
                    <a:cubicBezTo>
                      <a:pt x="142" y="18"/>
                      <a:pt x="97" y="0"/>
                      <a:pt x="57" y="16"/>
                    </a:cubicBezTo>
                    <a:close/>
                    <a:moveTo>
                      <a:pt x="87" y="121"/>
                    </a:moveTo>
                    <a:cubicBezTo>
                      <a:pt x="68" y="121"/>
                      <a:pt x="53" y="106"/>
                      <a:pt x="53" y="87"/>
                    </a:cubicBezTo>
                    <a:cubicBezTo>
                      <a:pt x="53" y="68"/>
                      <a:pt x="68" y="53"/>
                      <a:pt x="87" y="53"/>
                    </a:cubicBezTo>
                    <a:cubicBezTo>
                      <a:pt x="106" y="53"/>
                      <a:pt x="121" y="68"/>
                      <a:pt x="121" y="87"/>
                    </a:cubicBezTo>
                    <a:cubicBezTo>
                      <a:pt x="121" y="106"/>
                      <a:pt x="106" y="121"/>
                      <a:pt x="87" y="1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</p:grpSp>
      </p:grpSp>
      <p:grpSp>
        <p:nvGrpSpPr>
          <p:cNvPr id="225" name="Groupe 224"/>
          <p:cNvGrpSpPr/>
          <p:nvPr/>
        </p:nvGrpSpPr>
        <p:grpSpPr>
          <a:xfrm>
            <a:off x="1169056" y="3753105"/>
            <a:ext cx="554639" cy="453295"/>
            <a:chOff x="1361153" y="949616"/>
            <a:chExt cx="554639" cy="453295"/>
          </a:xfrm>
        </p:grpSpPr>
        <p:sp>
          <p:nvSpPr>
            <p:cNvPr id="226" name="Rectangle 225"/>
            <p:cNvSpPr/>
            <p:nvPr/>
          </p:nvSpPr>
          <p:spPr>
            <a:xfrm>
              <a:off x="1361153" y="1172079"/>
              <a:ext cx="554639" cy="230832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Service </a:t>
              </a:r>
              <a:endParaRPr lang="en-US" sz="12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227" name="Group 56"/>
            <p:cNvGrpSpPr/>
            <p:nvPr/>
          </p:nvGrpSpPr>
          <p:grpSpPr>
            <a:xfrm>
              <a:off x="1499812" y="949616"/>
              <a:ext cx="277320" cy="282055"/>
              <a:chOff x="8517675" y="3370126"/>
              <a:chExt cx="146304" cy="148802"/>
            </a:xfrm>
          </p:grpSpPr>
          <p:sp>
            <p:nvSpPr>
              <p:cNvPr id="228" name="Freeform 85"/>
              <p:cNvSpPr>
                <a:spLocks noEditPoints="1"/>
              </p:cNvSpPr>
              <p:nvPr/>
            </p:nvSpPr>
            <p:spPr bwMode="auto">
              <a:xfrm>
                <a:off x="8517675" y="3370126"/>
                <a:ext cx="146304" cy="148802"/>
              </a:xfrm>
              <a:custGeom>
                <a:avLst/>
                <a:gdLst>
                  <a:gd name="T0" fmla="*/ 329 w 386"/>
                  <a:gd name="T1" fmla="*/ 0 h 386"/>
                  <a:gd name="T2" fmla="*/ 57 w 386"/>
                  <a:gd name="T3" fmla="*/ 0 h 386"/>
                  <a:gd name="T4" fmla="*/ 0 w 386"/>
                  <a:gd name="T5" fmla="*/ 57 h 386"/>
                  <a:gd name="T6" fmla="*/ 0 w 386"/>
                  <a:gd name="T7" fmla="*/ 329 h 386"/>
                  <a:gd name="T8" fmla="*/ 57 w 386"/>
                  <a:gd name="T9" fmla="*/ 386 h 386"/>
                  <a:gd name="T10" fmla="*/ 329 w 386"/>
                  <a:gd name="T11" fmla="*/ 386 h 386"/>
                  <a:gd name="T12" fmla="*/ 386 w 386"/>
                  <a:gd name="T13" fmla="*/ 329 h 386"/>
                  <a:gd name="T14" fmla="*/ 386 w 386"/>
                  <a:gd name="T15" fmla="*/ 57 h 386"/>
                  <a:gd name="T16" fmla="*/ 329 w 386"/>
                  <a:gd name="T17" fmla="*/ 0 h 386"/>
                  <a:gd name="T18" fmla="*/ 319 w 386"/>
                  <a:gd name="T19" fmla="*/ 221 h 386"/>
                  <a:gd name="T20" fmla="*/ 355 w 386"/>
                  <a:gd name="T21" fmla="*/ 236 h 386"/>
                  <a:gd name="T22" fmla="*/ 338 w 386"/>
                  <a:gd name="T23" fmla="*/ 277 h 386"/>
                  <a:gd name="T24" fmla="*/ 302 w 386"/>
                  <a:gd name="T25" fmla="*/ 262 h 386"/>
                  <a:gd name="T26" fmla="*/ 262 w 386"/>
                  <a:gd name="T27" fmla="*/ 302 h 386"/>
                  <a:gd name="T28" fmla="*/ 277 w 386"/>
                  <a:gd name="T29" fmla="*/ 339 h 386"/>
                  <a:gd name="T30" fmla="*/ 236 w 386"/>
                  <a:gd name="T31" fmla="*/ 355 h 386"/>
                  <a:gd name="T32" fmla="*/ 221 w 386"/>
                  <a:gd name="T33" fmla="*/ 319 h 386"/>
                  <a:gd name="T34" fmla="*/ 164 w 386"/>
                  <a:gd name="T35" fmla="*/ 319 h 386"/>
                  <a:gd name="T36" fmla="*/ 149 w 386"/>
                  <a:gd name="T37" fmla="*/ 355 h 386"/>
                  <a:gd name="T38" fmla="*/ 109 w 386"/>
                  <a:gd name="T39" fmla="*/ 339 h 386"/>
                  <a:gd name="T40" fmla="*/ 124 w 386"/>
                  <a:gd name="T41" fmla="*/ 302 h 386"/>
                  <a:gd name="T42" fmla="*/ 83 w 386"/>
                  <a:gd name="T43" fmla="*/ 262 h 386"/>
                  <a:gd name="T44" fmla="*/ 47 w 386"/>
                  <a:gd name="T45" fmla="*/ 277 h 386"/>
                  <a:gd name="T46" fmla="*/ 30 w 386"/>
                  <a:gd name="T47" fmla="*/ 236 h 386"/>
                  <a:gd name="T48" fmla="*/ 67 w 386"/>
                  <a:gd name="T49" fmla="*/ 221 h 386"/>
                  <a:gd name="T50" fmla="*/ 67 w 386"/>
                  <a:gd name="T51" fmla="*/ 164 h 386"/>
                  <a:gd name="T52" fmla="*/ 30 w 386"/>
                  <a:gd name="T53" fmla="*/ 149 h 386"/>
                  <a:gd name="T54" fmla="*/ 47 w 386"/>
                  <a:gd name="T55" fmla="*/ 109 h 386"/>
                  <a:gd name="T56" fmla="*/ 83 w 386"/>
                  <a:gd name="T57" fmla="*/ 124 h 386"/>
                  <a:gd name="T58" fmla="*/ 124 w 386"/>
                  <a:gd name="T59" fmla="*/ 83 h 386"/>
                  <a:gd name="T60" fmla="*/ 109 w 386"/>
                  <a:gd name="T61" fmla="*/ 47 h 386"/>
                  <a:gd name="T62" fmla="*/ 149 w 386"/>
                  <a:gd name="T63" fmla="*/ 30 h 386"/>
                  <a:gd name="T64" fmla="*/ 164 w 386"/>
                  <a:gd name="T65" fmla="*/ 67 h 386"/>
                  <a:gd name="T66" fmla="*/ 221 w 386"/>
                  <a:gd name="T67" fmla="*/ 67 h 386"/>
                  <a:gd name="T68" fmla="*/ 236 w 386"/>
                  <a:gd name="T69" fmla="*/ 30 h 386"/>
                  <a:gd name="T70" fmla="*/ 277 w 386"/>
                  <a:gd name="T71" fmla="*/ 47 h 386"/>
                  <a:gd name="T72" fmla="*/ 262 w 386"/>
                  <a:gd name="T73" fmla="*/ 83 h 386"/>
                  <a:gd name="T74" fmla="*/ 302 w 386"/>
                  <a:gd name="T75" fmla="*/ 124 h 386"/>
                  <a:gd name="T76" fmla="*/ 338 w 386"/>
                  <a:gd name="T77" fmla="*/ 109 h 386"/>
                  <a:gd name="T78" fmla="*/ 355 w 386"/>
                  <a:gd name="T79" fmla="*/ 149 h 386"/>
                  <a:gd name="T80" fmla="*/ 319 w 386"/>
                  <a:gd name="T81" fmla="*/ 164 h 386"/>
                  <a:gd name="T82" fmla="*/ 319 w 386"/>
                  <a:gd name="T83" fmla="*/ 22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" h="386">
                    <a:moveTo>
                      <a:pt x="329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7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361"/>
                      <a:pt x="25" y="386"/>
                      <a:pt x="57" y="386"/>
                    </a:cubicBezTo>
                    <a:cubicBezTo>
                      <a:pt x="329" y="386"/>
                      <a:pt x="329" y="386"/>
                      <a:pt x="329" y="386"/>
                    </a:cubicBezTo>
                    <a:cubicBezTo>
                      <a:pt x="361" y="386"/>
                      <a:pt x="386" y="361"/>
                      <a:pt x="386" y="329"/>
                    </a:cubicBezTo>
                    <a:cubicBezTo>
                      <a:pt x="386" y="57"/>
                      <a:pt x="386" y="57"/>
                      <a:pt x="386" y="57"/>
                    </a:cubicBezTo>
                    <a:cubicBezTo>
                      <a:pt x="386" y="25"/>
                      <a:pt x="361" y="0"/>
                      <a:pt x="329" y="0"/>
                    </a:cubicBezTo>
                    <a:close/>
                    <a:moveTo>
                      <a:pt x="319" y="221"/>
                    </a:moveTo>
                    <a:cubicBezTo>
                      <a:pt x="355" y="236"/>
                      <a:pt x="355" y="236"/>
                      <a:pt x="355" y="236"/>
                    </a:cubicBezTo>
                    <a:cubicBezTo>
                      <a:pt x="338" y="277"/>
                      <a:pt x="338" y="277"/>
                      <a:pt x="338" y="277"/>
                    </a:cubicBezTo>
                    <a:cubicBezTo>
                      <a:pt x="302" y="262"/>
                      <a:pt x="302" y="262"/>
                      <a:pt x="302" y="262"/>
                    </a:cubicBezTo>
                    <a:cubicBezTo>
                      <a:pt x="292" y="278"/>
                      <a:pt x="279" y="292"/>
                      <a:pt x="262" y="302"/>
                    </a:cubicBezTo>
                    <a:cubicBezTo>
                      <a:pt x="277" y="339"/>
                      <a:pt x="277" y="339"/>
                      <a:pt x="277" y="339"/>
                    </a:cubicBezTo>
                    <a:cubicBezTo>
                      <a:pt x="236" y="355"/>
                      <a:pt x="236" y="355"/>
                      <a:pt x="236" y="355"/>
                    </a:cubicBezTo>
                    <a:cubicBezTo>
                      <a:pt x="221" y="319"/>
                      <a:pt x="221" y="319"/>
                      <a:pt x="221" y="319"/>
                    </a:cubicBezTo>
                    <a:cubicBezTo>
                      <a:pt x="202" y="324"/>
                      <a:pt x="183" y="323"/>
                      <a:pt x="164" y="319"/>
                    </a:cubicBezTo>
                    <a:cubicBezTo>
                      <a:pt x="149" y="355"/>
                      <a:pt x="149" y="355"/>
                      <a:pt x="149" y="355"/>
                    </a:cubicBezTo>
                    <a:cubicBezTo>
                      <a:pt x="109" y="339"/>
                      <a:pt x="109" y="339"/>
                      <a:pt x="109" y="339"/>
                    </a:cubicBezTo>
                    <a:cubicBezTo>
                      <a:pt x="124" y="302"/>
                      <a:pt x="124" y="302"/>
                      <a:pt x="124" y="302"/>
                    </a:cubicBezTo>
                    <a:cubicBezTo>
                      <a:pt x="108" y="292"/>
                      <a:pt x="94" y="279"/>
                      <a:pt x="83" y="262"/>
                    </a:cubicBezTo>
                    <a:cubicBezTo>
                      <a:pt x="47" y="277"/>
                      <a:pt x="47" y="277"/>
                      <a:pt x="47" y="277"/>
                    </a:cubicBezTo>
                    <a:cubicBezTo>
                      <a:pt x="30" y="236"/>
                      <a:pt x="30" y="236"/>
                      <a:pt x="30" y="236"/>
                    </a:cubicBezTo>
                    <a:cubicBezTo>
                      <a:pt x="67" y="221"/>
                      <a:pt x="67" y="221"/>
                      <a:pt x="67" y="221"/>
                    </a:cubicBezTo>
                    <a:cubicBezTo>
                      <a:pt x="62" y="202"/>
                      <a:pt x="62" y="183"/>
                      <a:pt x="67" y="164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94" y="108"/>
                      <a:pt x="107" y="94"/>
                      <a:pt x="124" y="83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64" y="67"/>
                      <a:pt x="164" y="67"/>
                      <a:pt x="164" y="67"/>
                    </a:cubicBezTo>
                    <a:cubicBezTo>
                      <a:pt x="184" y="62"/>
                      <a:pt x="203" y="62"/>
                      <a:pt x="221" y="67"/>
                    </a:cubicBezTo>
                    <a:cubicBezTo>
                      <a:pt x="236" y="30"/>
                      <a:pt x="236" y="30"/>
                      <a:pt x="236" y="30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62" y="83"/>
                      <a:pt x="262" y="83"/>
                      <a:pt x="262" y="83"/>
                    </a:cubicBezTo>
                    <a:cubicBezTo>
                      <a:pt x="278" y="94"/>
                      <a:pt x="292" y="107"/>
                      <a:pt x="302" y="124"/>
                    </a:cubicBezTo>
                    <a:cubicBezTo>
                      <a:pt x="338" y="109"/>
                      <a:pt x="338" y="109"/>
                      <a:pt x="338" y="109"/>
                    </a:cubicBezTo>
                    <a:cubicBezTo>
                      <a:pt x="355" y="149"/>
                      <a:pt x="355" y="149"/>
                      <a:pt x="355" y="149"/>
                    </a:cubicBezTo>
                    <a:cubicBezTo>
                      <a:pt x="319" y="164"/>
                      <a:pt x="319" y="164"/>
                      <a:pt x="319" y="164"/>
                    </a:cubicBezTo>
                    <a:cubicBezTo>
                      <a:pt x="324" y="184"/>
                      <a:pt x="323" y="203"/>
                      <a:pt x="319" y="2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29" name="Freeform 86"/>
              <p:cNvSpPr>
                <a:spLocks noEditPoints="1"/>
              </p:cNvSpPr>
              <p:nvPr/>
            </p:nvSpPr>
            <p:spPr bwMode="auto">
              <a:xfrm>
                <a:off x="8557969" y="3410909"/>
                <a:ext cx="65715" cy="67237"/>
              </a:xfrm>
              <a:custGeom>
                <a:avLst/>
                <a:gdLst>
                  <a:gd name="T0" fmla="*/ 57 w 174"/>
                  <a:gd name="T1" fmla="*/ 16 h 174"/>
                  <a:gd name="T2" fmla="*/ 16 w 174"/>
                  <a:gd name="T3" fmla="*/ 116 h 174"/>
                  <a:gd name="T4" fmla="*/ 116 w 174"/>
                  <a:gd name="T5" fmla="*/ 158 h 174"/>
                  <a:gd name="T6" fmla="*/ 158 w 174"/>
                  <a:gd name="T7" fmla="*/ 57 h 174"/>
                  <a:gd name="T8" fmla="*/ 57 w 174"/>
                  <a:gd name="T9" fmla="*/ 16 h 174"/>
                  <a:gd name="T10" fmla="*/ 87 w 174"/>
                  <a:gd name="T11" fmla="*/ 121 h 174"/>
                  <a:gd name="T12" fmla="*/ 53 w 174"/>
                  <a:gd name="T13" fmla="*/ 87 h 174"/>
                  <a:gd name="T14" fmla="*/ 87 w 174"/>
                  <a:gd name="T15" fmla="*/ 53 h 174"/>
                  <a:gd name="T16" fmla="*/ 121 w 174"/>
                  <a:gd name="T17" fmla="*/ 87 h 174"/>
                  <a:gd name="T18" fmla="*/ 87 w 174"/>
                  <a:gd name="T19" fmla="*/ 12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174">
                    <a:moveTo>
                      <a:pt x="57" y="16"/>
                    </a:moveTo>
                    <a:cubicBezTo>
                      <a:pt x="18" y="32"/>
                      <a:pt x="0" y="77"/>
                      <a:pt x="16" y="116"/>
                    </a:cubicBezTo>
                    <a:cubicBezTo>
                      <a:pt x="32" y="156"/>
                      <a:pt x="77" y="174"/>
                      <a:pt x="116" y="158"/>
                    </a:cubicBezTo>
                    <a:cubicBezTo>
                      <a:pt x="155" y="142"/>
                      <a:pt x="174" y="97"/>
                      <a:pt x="158" y="57"/>
                    </a:cubicBezTo>
                    <a:cubicBezTo>
                      <a:pt x="142" y="18"/>
                      <a:pt x="97" y="0"/>
                      <a:pt x="57" y="16"/>
                    </a:cubicBezTo>
                    <a:close/>
                    <a:moveTo>
                      <a:pt x="87" y="121"/>
                    </a:moveTo>
                    <a:cubicBezTo>
                      <a:pt x="68" y="121"/>
                      <a:pt x="53" y="106"/>
                      <a:pt x="53" y="87"/>
                    </a:cubicBezTo>
                    <a:cubicBezTo>
                      <a:pt x="53" y="68"/>
                      <a:pt x="68" y="53"/>
                      <a:pt x="87" y="53"/>
                    </a:cubicBezTo>
                    <a:cubicBezTo>
                      <a:pt x="106" y="53"/>
                      <a:pt x="121" y="68"/>
                      <a:pt x="121" y="87"/>
                    </a:cubicBezTo>
                    <a:cubicBezTo>
                      <a:pt x="121" y="106"/>
                      <a:pt x="106" y="121"/>
                      <a:pt x="87" y="1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</p:grpSp>
      </p:grpSp>
      <p:grpSp>
        <p:nvGrpSpPr>
          <p:cNvPr id="230" name="Groupe 229"/>
          <p:cNvGrpSpPr/>
          <p:nvPr/>
        </p:nvGrpSpPr>
        <p:grpSpPr>
          <a:xfrm>
            <a:off x="1682530" y="3741902"/>
            <a:ext cx="554639" cy="453295"/>
            <a:chOff x="1361153" y="949616"/>
            <a:chExt cx="554639" cy="453295"/>
          </a:xfrm>
        </p:grpSpPr>
        <p:sp>
          <p:nvSpPr>
            <p:cNvPr id="231" name="Rectangle 230"/>
            <p:cNvSpPr/>
            <p:nvPr/>
          </p:nvSpPr>
          <p:spPr>
            <a:xfrm>
              <a:off x="1361153" y="1172079"/>
              <a:ext cx="554639" cy="230832"/>
            </a:xfrm>
            <a:prstGeom prst="rect">
              <a:avLst/>
            </a:prstGeom>
            <a:noFill/>
            <a:effectLst/>
          </p:spPr>
          <p:txBody>
            <a:bodyPr wrap="none" l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rPr>
                <a:t>Service </a:t>
              </a:r>
              <a:endParaRPr lang="en-US" sz="120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endParaRPr>
            </a:p>
          </p:txBody>
        </p:sp>
        <p:grpSp>
          <p:nvGrpSpPr>
            <p:cNvPr id="232" name="Group 56"/>
            <p:cNvGrpSpPr/>
            <p:nvPr/>
          </p:nvGrpSpPr>
          <p:grpSpPr>
            <a:xfrm>
              <a:off x="1499812" y="949616"/>
              <a:ext cx="277320" cy="282055"/>
              <a:chOff x="8517675" y="3370126"/>
              <a:chExt cx="146304" cy="148802"/>
            </a:xfrm>
          </p:grpSpPr>
          <p:sp>
            <p:nvSpPr>
              <p:cNvPr id="233" name="Freeform 85"/>
              <p:cNvSpPr>
                <a:spLocks noEditPoints="1"/>
              </p:cNvSpPr>
              <p:nvPr/>
            </p:nvSpPr>
            <p:spPr bwMode="auto">
              <a:xfrm>
                <a:off x="8517675" y="3370126"/>
                <a:ext cx="146304" cy="148802"/>
              </a:xfrm>
              <a:custGeom>
                <a:avLst/>
                <a:gdLst>
                  <a:gd name="T0" fmla="*/ 329 w 386"/>
                  <a:gd name="T1" fmla="*/ 0 h 386"/>
                  <a:gd name="T2" fmla="*/ 57 w 386"/>
                  <a:gd name="T3" fmla="*/ 0 h 386"/>
                  <a:gd name="T4" fmla="*/ 0 w 386"/>
                  <a:gd name="T5" fmla="*/ 57 h 386"/>
                  <a:gd name="T6" fmla="*/ 0 w 386"/>
                  <a:gd name="T7" fmla="*/ 329 h 386"/>
                  <a:gd name="T8" fmla="*/ 57 w 386"/>
                  <a:gd name="T9" fmla="*/ 386 h 386"/>
                  <a:gd name="T10" fmla="*/ 329 w 386"/>
                  <a:gd name="T11" fmla="*/ 386 h 386"/>
                  <a:gd name="T12" fmla="*/ 386 w 386"/>
                  <a:gd name="T13" fmla="*/ 329 h 386"/>
                  <a:gd name="T14" fmla="*/ 386 w 386"/>
                  <a:gd name="T15" fmla="*/ 57 h 386"/>
                  <a:gd name="T16" fmla="*/ 329 w 386"/>
                  <a:gd name="T17" fmla="*/ 0 h 386"/>
                  <a:gd name="T18" fmla="*/ 319 w 386"/>
                  <a:gd name="T19" fmla="*/ 221 h 386"/>
                  <a:gd name="T20" fmla="*/ 355 w 386"/>
                  <a:gd name="T21" fmla="*/ 236 h 386"/>
                  <a:gd name="T22" fmla="*/ 338 w 386"/>
                  <a:gd name="T23" fmla="*/ 277 h 386"/>
                  <a:gd name="T24" fmla="*/ 302 w 386"/>
                  <a:gd name="T25" fmla="*/ 262 h 386"/>
                  <a:gd name="T26" fmla="*/ 262 w 386"/>
                  <a:gd name="T27" fmla="*/ 302 h 386"/>
                  <a:gd name="T28" fmla="*/ 277 w 386"/>
                  <a:gd name="T29" fmla="*/ 339 h 386"/>
                  <a:gd name="T30" fmla="*/ 236 w 386"/>
                  <a:gd name="T31" fmla="*/ 355 h 386"/>
                  <a:gd name="T32" fmla="*/ 221 w 386"/>
                  <a:gd name="T33" fmla="*/ 319 h 386"/>
                  <a:gd name="T34" fmla="*/ 164 w 386"/>
                  <a:gd name="T35" fmla="*/ 319 h 386"/>
                  <a:gd name="T36" fmla="*/ 149 w 386"/>
                  <a:gd name="T37" fmla="*/ 355 h 386"/>
                  <a:gd name="T38" fmla="*/ 109 w 386"/>
                  <a:gd name="T39" fmla="*/ 339 h 386"/>
                  <a:gd name="T40" fmla="*/ 124 w 386"/>
                  <a:gd name="T41" fmla="*/ 302 h 386"/>
                  <a:gd name="T42" fmla="*/ 83 w 386"/>
                  <a:gd name="T43" fmla="*/ 262 h 386"/>
                  <a:gd name="T44" fmla="*/ 47 w 386"/>
                  <a:gd name="T45" fmla="*/ 277 h 386"/>
                  <a:gd name="T46" fmla="*/ 30 w 386"/>
                  <a:gd name="T47" fmla="*/ 236 h 386"/>
                  <a:gd name="T48" fmla="*/ 67 w 386"/>
                  <a:gd name="T49" fmla="*/ 221 h 386"/>
                  <a:gd name="T50" fmla="*/ 67 w 386"/>
                  <a:gd name="T51" fmla="*/ 164 h 386"/>
                  <a:gd name="T52" fmla="*/ 30 w 386"/>
                  <a:gd name="T53" fmla="*/ 149 h 386"/>
                  <a:gd name="T54" fmla="*/ 47 w 386"/>
                  <a:gd name="T55" fmla="*/ 109 h 386"/>
                  <a:gd name="T56" fmla="*/ 83 w 386"/>
                  <a:gd name="T57" fmla="*/ 124 h 386"/>
                  <a:gd name="T58" fmla="*/ 124 w 386"/>
                  <a:gd name="T59" fmla="*/ 83 h 386"/>
                  <a:gd name="T60" fmla="*/ 109 w 386"/>
                  <a:gd name="T61" fmla="*/ 47 h 386"/>
                  <a:gd name="T62" fmla="*/ 149 w 386"/>
                  <a:gd name="T63" fmla="*/ 30 h 386"/>
                  <a:gd name="T64" fmla="*/ 164 w 386"/>
                  <a:gd name="T65" fmla="*/ 67 h 386"/>
                  <a:gd name="T66" fmla="*/ 221 w 386"/>
                  <a:gd name="T67" fmla="*/ 67 h 386"/>
                  <a:gd name="T68" fmla="*/ 236 w 386"/>
                  <a:gd name="T69" fmla="*/ 30 h 386"/>
                  <a:gd name="T70" fmla="*/ 277 w 386"/>
                  <a:gd name="T71" fmla="*/ 47 h 386"/>
                  <a:gd name="T72" fmla="*/ 262 w 386"/>
                  <a:gd name="T73" fmla="*/ 83 h 386"/>
                  <a:gd name="T74" fmla="*/ 302 w 386"/>
                  <a:gd name="T75" fmla="*/ 124 h 386"/>
                  <a:gd name="T76" fmla="*/ 338 w 386"/>
                  <a:gd name="T77" fmla="*/ 109 h 386"/>
                  <a:gd name="T78" fmla="*/ 355 w 386"/>
                  <a:gd name="T79" fmla="*/ 149 h 386"/>
                  <a:gd name="T80" fmla="*/ 319 w 386"/>
                  <a:gd name="T81" fmla="*/ 164 h 386"/>
                  <a:gd name="T82" fmla="*/ 319 w 386"/>
                  <a:gd name="T83" fmla="*/ 22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" h="386">
                    <a:moveTo>
                      <a:pt x="329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5"/>
                      <a:pt x="0" y="57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361"/>
                      <a:pt x="25" y="386"/>
                      <a:pt x="57" y="386"/>
                    </a:cubicBezTo>
                    <a:cubicBezTo>
                      <a:pt x="329" y="386"/>
                      <a:pt x="329" y="386"/>
                      <a:pt x="329" y="386"/>
                    </a:cubicBezTo>
                    <a:cubicBezTo>
                      <a:pt x="361" y="386"/>
                      <a:pt x="386" y="361"/>
                      <a:pt x="386" y="329"/>
                    </a:cubicBezTo>
                    <a:cubicBezTo>
                      <a:pt x="386" y="57"/>
                      <a:pt x="386" y="57"/>
                      <a:pt x="386" y="57"/>
                    </a:cubicBezTo>
                    <a:cubicBezTo>
                      <a:pt x="386" y="25"/>
                      <a:pt x="361" y="0"/>
                      <a:pt x="329" y="0"/>
                    </a:cubicBezTo>
                    <a:close/>
                    <a:moveTo>
                      <a:pt x="319" y="221"/>
                    </a:moveTo>
                    <a:cubicBezTo>
                      <a:pt x="355" y="236"/>
                      <a:pt x="355" y="236"/>
                      <a:pt x="355" y="236"/>
                    </a:cubicBezTo>
                    <a:cubicBezTo>
                      <a:pt x="338" y="277"/>
                      <a:pt x="338" y="277"/>
                      <a:pt x="338" y="277"/>
                    </a:cubicBezTo>
                    <a:cubicBezTo>
                      <a:pt x="302" y="262"/>
                      <a:pt x="302" y="262"/>
                      <a:pt x="302" y="262"/>
                    </a:cubicBezTo>
                    <a:cubicBezTo>
                      <a:pt x="292" y="278"/>
                      <a:pt x="279" y="292"/>
                      <a:pt x="262" y="302"/>
                    </a:cubicBezTo>
                    <a:cubicBezTo>
                      <a:pt x="277" y="339"/>
                      <a:pt x="277" y="339"/>
                      <a:pt x="277" y="339"/>
                    </a:cubicBezTo>
                    <a:cubicBezTo>
                      <a:pt x="236" y="355"/>
                      <a:pt x="236" y="355"/>
                      <a:pt x="236" y="355"/>
                    </a:cubicBezTo>
                    <a:cubicBezTo>
                      <a:pt x="221" y="319"/>
                      <a:pt x="221" y="319"/>
                      <a:pt x="221" y="319"/>
                    </a:cubicBezTo>
                    <a:cubicBezTo>
                      <a:pt x="202" y="324"/>
                      <a:pt x="183" y="323"/>
                      <a:pt x="164" y="319"/>
                    </a:cubicBezTo>
                    <a:cubicBezTo>
                      <a:pt x="149" y="355"/>
                      <a:pt x="149" y="355"/>
                      <a:pt x="149" y="355"/>
                    </a:cubicBezTo>
                    <a:cubicBezTo>
                      <a:pt x="109" y="339"/>
                      <a:pt x="109" y="339"/>
                      <a:pt x="109" y="339"/>
                    </a:cubicBezTo>
                    <a:cubicBezTo>
                      <a:pt x="124" y="302"/>
                      <a:pt x="124" y="302"/>
                      <a:pt x="124" y="302"/>
                    </a:cubicBezTo>
                    <a:cubicBezTo>
                      <a:pt x="108" y="292"/>
                      <a:pt x="94" y="279"/>
                      <a:pt x="83" y="262"/>
                    </a:cubicBezTo>
                    <a:cubicBezTo>
                      <a:pt x="47" y="277"/>
                      <a:pt x="47" y="277"/>
                      <a:pt x="47" y="277"/>
                    </a:cubicBezTo>
                    <a:cubicBezTo>
                      <a:pt x="30" y="236"/>
                      <a:pt x="30" y="236"/>
                      <a:pt x="30" y="236"/>
                    </a:cubicBezTo>
                    <a:cubicBezTo>
                      <a:pt x="67" y="221"/>
                      <a:pt x="67" y="221"/>
                      <a:pt x="67" y="221"/>
                    </a:cubicBezTo>
                    <a:cubicBezTo>
                      <a:pt x="62" y="202"/>
                      <a:pt x="62" y="183"/>
                      <a:pt x="67" y="164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94" y="108"/>
                      <a:pt x="107" y="94"/>
                      <a:pt x="124" y="83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64" y="67"/>
                      <a:pt x="164" y="67"/>
                      <a:pt x="164" y="67"/>
                    </a:cubicBezTo>
                    <a:cubicBezTo>
                      <a:pt x="184" y="62"/>
                      <a:pt x="203" y="62"/>
                      <a:pt x="221" y="67"/>
                    </a:cubicBezTo>
                    <a:cubicBezTo>
                      <a:pt x="236" y="30"/>
                      <a:pt x="236" y="30"/>
                      <a:pt x="236" y="30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62" y="83"/>
                      <a:pt x="262" y="83"/>
                      <a:pt x="262" y="83"/>
                    </a:cubicBezTo>
                    <a:cubicBezTo>
                      <a:pt x="278" y="94"/>
                      <a:pt x="292" y="107"/>
                      <a:pt x="302" y="124"/>
                    </a:cubicBezTo>
                    <a:cubicBezTo>
                      <a:pt x="338" y="109"/>
                      <a:pt x="338" y="109"/>
                      <a:pt x="338" y="109"/>
                    </a:cubicBezTo>
                    <a:cubicBezTo>
                      <a:pt x="355" y="149"/>
                      <a:pt x="355" y="149"/>
                      <a:pt x="355" y="149"/>
                    </a:cubicBezTo>
                    <a:cubicBezTo>
                      <a:pt x="319" y="164"/>
                      <a:pt x="319" y="164"/>
                      <a:pt x="319" y="164"/>
                    </a:cubicBezTo>
                    <a:cubicBezTo>
                      <a:pt x="324" y="184"/>
                      <a:pt x="323" y="203"/>
                      <a:pt x="319" y="2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  <p:sp>
            <p:nvSpPr>
              <p:cNvPr id="234" name="Freeform 86"/>
              <p:cNvSpPr>
                <a:spLocks noEditPoints="1"/>
              </p:cNvSpPr>
              <p:nvPr/>
            </p:nvSpPr>
            <p:spPr bwMode="auto">
              <a:xfrm>
                <a:off x="8557969" y="3410909"/>
                <a:ext cx="65715" cy="67237"/>
              </a:xfrm>
              <a:custGeom>
                <a:avLst/>
                <a:gdLst>
                  <a:gd name="T0" fmla="*/ 57 w 174"/>
                  <a:gd name="T1" fmla="*/ 16 h 174"/>
                  <a:gd name="T2" fmla="*/ 16 w 174"/>
                  <a:gd name="T3" fmla="*/ 116 h 174"/>
                  <a:gd name="T4" fmla="*/ 116 w 174"/>
                  <a:gd name="T5" fmla="*/ 158 h 174"/>
                  <a:gd name="T6" fmla="*/ 158 w 174"/>
                  <a:gd name="T7" fmla="*/ 57 h 174"/>
                  <a:gd name="T8" fmla="*/ 57 w 174"/>
                  <a:gd name="T9" fmla="*/ 16 h 174"/>
                  <a:gd name="T10" fmla="*/ 87 w 174"/>
                  <a:gd name="T11" fmla="*/ 121 h 174"/>
                  <a:gd name="T12" fmla="*/ 53 w 174"/>
                  <a:gd name="T13" fmla="*/ 87 h 174"/>
                  <a:gd name="T14" fmla="*/ 87 w 174"/>
                  <a:gd name="T15" fmla="*/ 53 h 174"/>
                  <a:gd name="T16" fmla="*/ 121 w 174"/>
                  <a:gd name="T17" fmla="*/ 87 h 174"/>
                  <a:gd name="T18" fmla="*/ 87 w 174"/>
                  <a:gd name="T19" fmla="*/ 12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174">
                    <a:moveTo>
                      <a:pt x="57" y="16"/>
                    </a:moveTo>
                    <a:cubicBezTo>
                      <a:pt x="18" y="32"/>
                      <a:pt x="0" y="77"/>
                      <a:pt x="16" y="116"/>
                    </a:cubicBezTo>
                    <a:cubicBezTo>
                      <a:pt x="32" y="156"/>
                      <a:pt x="77" y="174"/>
                      <a:pt x="116" y="158"/>
                    </a:cubicBezTo>
                    <a:cubicBezTo>
                      <a:pt x="155" y="142"/>
                      <a:pt x="174" y="97"/>
                      <a:pt x="158" y="57"/>
                    </a:cubicBezTo>
                    <a:cubicBezTo>
                      <a:pt x="142" y="18"/>
                      <a:pt x="97" y="0"/>
                      <a:pt x="57" y="16"/>
                    </a:cubicBezTo>
                    <a:close/>
                    <a:moveTo>
                      <a:pt x="87" y="121"/>
                    </a:moveTo>
                    <a:cubicBezTo>
                      <a:pt x="68" y="121"/>
                      <a:pt x="53" y="106"/>
                      <a:pt x="53" y="87"/>
                    </a:cubicBezTo>
                    <a:cubicBezTo>
                      <a:pt x="53" y="68"/>
                      <a:pt x="68" y="53"/>
                      <a:pt x="87" y="53"/>
                    </a:cubicBezTo>
                    <a:cubicBezTo>
                      <a:pt x="106" y="53"/>
                      <a:pt x="121" y="68"/>
                      <a:pt x="121" y="87"/>
                    </a:cubicBezTo>
                    <a:cubicBezTo>
                      <a:pt x="121" y="106"/>
                      <a:pt x="106" y="121"/>
                      <a:pt x="87" y="121"/>
                    </a:cubicBezTo>
                    <a:close/>
                  </a:path>
                </a:pathLst>
              </a:custGeom>
              <a:solidFill>
                <a:srgbClr val="0052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88" dirty="0">
                  <a:solidFill>
                    <a:srgbClr val="000000"/>
                  </a:solidFill>
                  <a:latin typeface="Arial"/>
                  <a:ea typeface="Arial Unicode MS"/>
                  <a:cs typeface="Arial Unicode MS"/>
                </a:endParaRPr>
              </a:p>
            </p:txBody>
          </p:sp>
        </p:grpSp>
      </p:grpSp>
      <p:cxnSp>
        <p:nvCxnSpPr>
          <p:cNvPr id="236" name="Connecteur en angle 235"/>
          <p:cNvCxnSpPr>
            <a:stCxn id="93" idx="7"/>
            <a:endCxn id="26" idx="1"/>
          </p:cNvCxnSpPr>
          <p:nvPr/>
        </p:nvCxnSpPr>
        <p:spPr>
          <a:xfrm flipV="1">
            <a:off x="3839292" y="3040718"/>
            <a:ext cx="539742" cy="10897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Connecteur en angle 237"/>
          <p:cNvCxnSpPr>
            <a:stCxn id="26" idx="2"/>
          </p:cNvCxnSpPr>
          <p:nvPr/>
        </p:nvCxnSpPr>
        <p:spPr>
          <a:xfrm rot="16200000" flipH="1">
            <a:off x="4614965" y="3686650"/>
            <a:ext cx="657247" cy="1907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necteur en angle 239"/>
          <p:cNvCxnSpPr/>
          <p:nvPr/>
        </p:nvCxnSpPr>
        <p:spPr>
          <a:xfrm flipV="1">
            <a:off x="5317016" y="2718954"/>
            <a:ext cx="416981" cy="5209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eur en angle 241"/>
          <p:cNvCxnSpPr/>
          <p:nvPr/>
        </p:nvCxnSpPr>
        <p:spPr>
          <a:xfrm>
            <a:off x="5165399" y="1310731"/>
            <a:ext cx="516357" cy="349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necteur en angle 243"/>
          <p:cNvCxnSpPr/>
          <p:nvPr/>
        </p:nvCxnSpPr>
        <p:spPr>
          <a:xfrm>
            <a:off x="3543692" y="941670"/>
            <a:ext cx="689810" cy="5305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Connecteur droit avec flèche 245"/>
          <p:cNvCxnSpPr>
            <a:endCxn id="93" idx="23"/>
          </p:cNvCxnSpPr>
          <p:nvPr/>
        </p:nvCxnSpPr>
        <p:spPr>
          <a:xfrm>
            <a:off x="3100732" y="4251691"/>
            <a:ext cx="482793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7537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11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4187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 dirty="0" smtClean="0"/>
              <a:t>Stratégie d’intégration corporative</a:t>
            </a:r>
            <a:endParaRPr lang="fr-CA" b="1" cap="all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51520" y="490364"/>
            <a:ext cx="7571184" cy="857250"/>
          </a:xfrm>
        </p:spPr>
        <p:txBody>
          <a:bodyPr>
            <a:normAutofit/>
          </a:bodyPr>
          <a:lstStyle/>
          <a:p>
            <a:r>
              <a:rPr lang="fr-CA" sz="2800" dirty="0" smtClean="0"/>
              <a:t>Domaines d’intégration</a:t>
            </a:r>
            <a:endParaRPr lang="fr-CA" sz="2800" dirty="0"/>
          </a:p>
        </p:txBody>
      </p:sp>
      <p:sp>
        <p:nvSpPr>
          <p:cNvPr id="18" name="ZoneTexte 17"/>
          <p:cNvSpPr txBox="1"/>
          <p:nvPr>
            <p:custDataLst>
              <p:tags r:id="rId4"/>
            </p:custDataLst>
          </p:nvPr>
        </p:nvSpPr>
        <p:spPr>
          <a:xfrm>
            <a:off x="107504" y="1256459"/>
            <a:ext cx="3240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❶"/>
            </a:pPr>
            <a:r>
              <a:rPr lang="fr-CA" sz="2000" b="1" dirty="0" smtClean="0"/>
              <a:t> Communications</a:t>
            </a:r>
          </a:p>
          <a:p>
            <a:pPr marL="742950" lvl="1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CA" sz="2000" b="1" dirty="0" smtClean="0"/>
              <a:t>Intra-domaines </a:t>
            </a:r>
          </a:p>
          <a:p>
            <a:pPr marL="742950" lvl="1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CA" sz="2000" b="1" dirty="0" smtClean="0"/>
              <a:t>Inter-domaines</a:t>
            </a:r>
          </a:p>
          <a:p>
            <a:pPr marL="742950" lvl="1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CA" sz="2000" b="1" dirty="0" smtClean="0"/>
              <a:t>Patrons d’intégration</a:t>
            </a:r>
            <a:endParaRPr lang="fr-CA" sz="2000" b="1" dirty="0"/>
          </a:p>
        </p:txBody>
      </p:sp>
      <p:sp>
        <p:nvSpPr>
          <p:cNvPr id="20" name="ZoneTexte 19"/>
          <p:cNvSpPr txBox="1"/>
          <p:nvPr>
            <p:custDataLst>
              <p:tags r:id="rId5"/>
            </p:custDataLst>
          </p:nvPr>
        </p:nvSpPr>
        <p:spPr>
          <a:xfrm>
            <a:off x="2915816" y="1263685"/>
            <a:ext cx="3098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❷"/>
            </a:pPr>
            <a:r>
              <a:rPr lang="fr-CA" sz="2000" b="1" dirty="0" smtClean="0"/>
              <a:t> Gouvernance et CEI</a:t>
            </a:r>
            <a:endParaRPr lang="fr-CA" sz="2000" b="1" u="sng" dirty="0" smtClean="0"/>
          </a:p>
          <a:p>
            <a:pPr marL="742950" lvl="1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CA" sz="2000" b="1" dirty="0" smtClean="0"/>
              <a:t>Principes</a:t>
            </a:r>
          </a:p>
          <a:p>
            <a:pPr marL="742950" lvl="1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CA" sz="2000" b="1" dirty="0" smtClean="0"/>
              <a:t>Normes </a:t>
            </a:r>
          </a:p>
          <a:p>
            <a:pPr marL="742950" lvl="1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CA" sz="2000" b="1" dirty="0" smtClean="0"/>
              <a:t>Standards</a:t>
            </a:r>
            <a:endParaRPr lang="fr-CA" sz="2000" b="1" dirty="0"/>
          </a:p>
        </p:txBody>
      </p:sp>
      <p:sp>
        <p:nvSpPr>
          <p:cNvPr id="21" name="ZoneTexte 20"/>
          <p:cNvSpPr txBox="1"/>
          <p:nvPr>
            <p:custDataLst>
              <p:tags r:id="rId6"/>
            </p:custDataLst>
          </p:nvPr>
        </p:nvSpPr>
        <p:spPr>
          <a:xfrm>
            <a:off x="5652120" y="1248710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❸"/>
            </a:pPr>
            <a:r>
              <a:rPr lang="fr-CA" sz="2000" b="1" dirty="0" smtClean="0"/>
              <a:t> Classification des contrats</a:t>
            </a:r>
          </a:p>
          <a:p>
            <a:pPr marL="742950" lvl="1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CA" sz="2000" b="1" dirty="0" smtClean="0"/>
              <a:t>Propriétaire</a:t>
            </a:r>
          </a:p>
          <a:p>
            <a:pPr marL="742950" lvl="1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CA" sz="2000" b="1" dirty="0" smtClean="0"/>
              <a:t>Normaliser</a:t>
            </a:r>
          </a:p>
          <a:p>
            <a:pPr marL="742950" lvl="1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CA" sz="2000" b="1" dirty="0" smtClean="0"/>
              <a:t>Canoniser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899592" y="3795886"/>
            <a:ext cx="7344816" cy="1224136"/>
            <a:chOff x="899592" y="3795886"/>
            <a:chExt cx="7344816" cy="1224136"/>
          </a:xfrm>
        </p:grpSpPr>
        <p:sp>
          <p:nvSpPr>
            <p:cNvPr id="17" name="Rectangle à coins arrondis 16"/>
            <p:cNvSpPr/>
            <p:nvPr>
              <p:custDataLst>
                <p:tags r:id="rId10"/>
              </p:custDataLst>
            </p:nvPr>
          </p:nvSpPr>
          <p:spPr>
            <a:xfrm>
              <a:off x="899592" y="3795886"/>
              <a:ext cx="7344816" cy="1224136"/>
            </a:xfrm>
            <a:prstGeom prst="round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sz="2400" b="1" dirty="0" smtClean="0"/>
            </a:p>
          </p:txBody>
        </p:sp>
        <p:sp>
          <p:nvSpPr>
            <p:cNvPr id="10" name="Rectangle à coins arrondis 9"/>
            <p:cNvSpPr/>
            <p:nvPr>
              <p:custDataLst>
                <p:tags r:id="rId11"/>
              </p:custDataLst>
            </p:nvPr>
          </p:nvSpPr>
          <p:spPr>
            <a:xfrm>
              <a:off x="1043608" y="4122306"/>
              <a:ext cx="1681908" cy="792088"/>
            </a:xfrm>
            <a:prstGeom prst="roundRect">
              <a:avLst/>
            </a:prstGeom>
            <a:ln w="381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b="1" dirty="0" smtClean="0"/>
                <a:t>Domaine</a:t>
              </a:r>
            </a:p>
            <a:p>
              <a:pPr algn="ctr"/>
              <a:r>
                <a:rPr lang="fr-CA" b="1" dirty="0" smtClean="0"/>
                <a:t>Client</a:t>
              </a:r>
              <a:endParaRPr lang="fr-CA" b="1" dirty="0"/>
            </a:p>
          </p:txBody>
        </p:sp>
        <p:sp>
          <p:nvSpPr>
            <p:cNvPr id="12" name="Rectangle à coins arrondis 11"/>
            <p:cNvSpPr/>
            <p:nvPr>
              <p:custDataLst>
                <p:tags r:id="rId12"/>
              </p:custDataLst>
            </p:nvPr>
          </p:nvSpPr>
          <p:spPr>
            <a:xfrm>
              <a:off x="2843808" y="4122306"/>
              <a:ext cx="1681908" cy="792088"/>
            </a:xfrm>
            <a:prstGeom prst="roundRect">
              <a:avLst/>
            </a:prstGeom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b="1" dirty="0" smtClean="0"/>
                <a:t>Domaine</a:t>
              </a:r>
            </a:p>
            <a:p>
              <a:pPr algn="ctr"/>
              <a:r>
                <a:rPr lang="fr-CA" b="1" dirty="0" smtClean="0"/>
                <a:t>Jeux</a:t>
              </a:r>
              <a:endParaRPr lang="fr-CA" b="1" dirty="0"/>
            </a:p>
          </p:txBody>
        </p:sp>
        <p:sp>
          <p:nvSpPr>
            <p:cNvPr id="13" name="Rectangle à coins arrondis 12"/>
            <p:cNvSpPr/>
            <p:nvPr>
              <p:custDataLst>
                <p:tags r:id="rId13"/>
              </p:custDataLst>
            </p:nvPr>
          </p:nvSpPr>
          <p:spPr>
            <a:xfrm>
              <a:off x="4644008" y="4122306"/>
              <a:ext cx="1681908" cy="792088"/>
            </a:xfrm>
            <a:prstGeom prst="roundRect">
              <a:avLst/>
            </a:prstGeom>
            <a:ln w="381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b="1" dirty="0" smtClean="0"/>
                <a:t>Domaine</a:t>
              </a:r>
            </a:p>
            <a:p>
              <a:pPr algn="ctr"/>
              <a:r>
                <a:rPr lang="fr-CA" sz="1600" b="1" dirty="0" smtClean="0"/>
                <a:t>Établissement</a:t>
              </a:r>
              <a:endParaRPr lang="fr-CA" sz="1600" b="1" dirty="0"/>
            </a:p>
          </p:txBody>
        </p:sp>
        <p:sp>
          <p:nvSpPr>
            <p:cNvPr id="14" name="Rectangle à coins arrondis 13"/>
            <p:cNvSpPr/>
            <p:nvPr>
              <p:custDataLst>
                <p:tags r:id="rId14"/>
              </p:custDataLst>
            </p:nvPr>
          </p:nvSpPr>
          <p:spPr>
            <a:xfrm>
              <a:off x="6450148" y="4121435"/>
              <a:ext cx="1681908" cy="792959"/>
            </a:xfrm>
            <a:prstGeom prst="round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b="1" dirty="0" smtClean="0"/>
                <a:t>Domaine</a:t>
              </a:r>
            </a:p>
            <a:p>
              <a:pPr algn="ctr"/>
              <a:r>
                <a:rPr lang="fr-CA" b="1" dirty="0" smtClean="0"/>
                <a:t>Corporatif</a:t>
              </a:r>
              <a:endParaRPr lang="fr-CA" b="1" dirty="0"/>
            </a:p>
          </p:txBody>
        </p:sp>
        <p:sp>
          <p:nvSpPr>
            <p:cNvPr id="22" name="ZoneTexte 21"/>
            <p:cNvSpPr txBox="1"/>
            <p:nvPr>
              <p:custDataLst>
                <p:tags r:id="rId15"/>
              </p:custDataLst>
            </p:nvPr>
          </p:nvSpPr>
          <p:spPr>
            <a:xfrm>
              <a:off x="951428" y="3829506"/>
              <a:ext cx="7272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100" b="1" dirty="0" smtClean="0"/>
                <a:t>* Évolution</a:t>
              </a:r>
              <a:r>
                <a:rPr lang="fr-CA" sz="1100" dirty="0" smtClean="0"/>
                <a:t> du découpage des domaines en fonction de la </a:t>
              </a:r>
              <a:r>
                <a:rPr lang="fr-CA" sz="1100" b="1" dirty="0" smtClean="0"/>
                <a:t>maturité</a:t>
              </a:r>
              <a:r>
                <a:rPr lang="fr-CA" sz="1100" dirty="0" smtClean="0"/>
                <a:t> du </a:t>
              </a:r>
              <a:r>
                <a:rPr lang="fr-CA" sz="1100" b="1" dirty="0" smtClean="0"/>
                <a:t>CEI</a:t>
              </a:r>
              <a:r>
                <a:rPr lang="fr-CA" sz="1100" dirty="0" smtClean="0"/>
                <a:t> (Centre d’Expertise en Intégration)</a:t>
              </a:r>
              <a:endParaRPr lang="fr-CA" sz="1100" b="1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845408" y="2612094"/>
            <a:ext cx="7399000" cy="1087302"/>
            <a:chOff x="845408" y="2612094"/>
            <a:chExt cx="7399000" cy="1087302"/>
          </a:xfrm>
        </p:grpSpPr>
        <p:sp>
          <p:nvSpPr>
            <p:cNvPr id="9" name="Rectangle à coins arrondis 8"/>
            <p:cNvSpPr/>
            <p:nvPr>
              <p:custDataLst>
                <p:tags r:id="rId7"/>
              </p:custDataLst>
            </p:nvPr>
          </p:nvSpPr>
          <p:spPr>
            <a:xfrm>
              <a:off x="899592" y="2853057"/>
              <a:ext cx="7344816" cy="846339"/>
            </a:xfrm>
            <a:prstGeom prst="roundRect">
              <a:avLst/>
            </a:prstGeom>
            <a:ln w="38100"/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2400" b="1" dirty="0" smtClean="0"/>
                <a:t>Domaine </a:t>
              </a:r>
            </a:p>
            <a:p>
              <a:pPr algn="ctr"/>
              <a:r>
                <a:rPr lang="fr-CA" sz="2400" b="1" dirty="0" smtClean="0"/>
                <a:t>Commun</a:t>
              </a:r>
              <a:endParaRPr lang="fr-CA" sz="2400" b="1" dirty="0"/>
            </a:p>
          </p:txBody>
        </p:sp>
        <p:sp>
          <p:nvSpPr>
            <p:cNvPr id="19" name="ZoneTexte 18"/>
            <p:cNvSpPr txBox="1"/>
            <p:nvPr>
              <p:custDataLst>
                <p:tags r:id="rId8"/>
              </p:custDataLst>
            </p:nvPr>
          </p:nvSpPr>
          <p:spPr>
            <a:xfrm>
              <a:off x="6039056" y="2844805"/>
              <a:ext cx="2198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b="1" dirty="0">
                  <a:solidFill>
                    <a:srgbClr val="C00000"/>
                  </a:solidFill>
                </a:rPr>
                <a:t>[</a:t>
              </a:r>
              <a:r>
                <a:rPr lang="fr-CA" sz="1400" b="1" dirty="0" smtClean="0">
                  <a:solidFill>
                    <a:srgbClr val="C00000"/>
                  </a:solidFill>
                </a:rPr>
                <a:t>Normaliser ou Canonique</a:t>
              </a:r>
              <a:r>
                <a:rPr lang="fr-CA" sz="1400" b="1" dirty="0">
                  <a:solidFill>
                    <a:srgbClr val="C00000"/>
                  </a:solidFill>
                </a:rPr>
                <a:t>]</a:t>
              </a:r>
            </a:p>
          </p:txBody>
        </p:sp>
        <p:sp>
          <p:nvSpPr>
            <p:cNvPr id="2" name="ZoneTexte 1"/>
            <p:cNvSpPr txBox="1"/>
            <p:nvPr>
              <p:custDataLst>
                <p:tags r:id="rId9"/>
              </p:custDataLst>
            </p:nvPr>
          </p:nvSpPr>
          <p:spPr>
            <a:xfrm>
              <a:off x="845408" y="2612094"/>
              <a:ext cx="7303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100" b="1" dirty="0" smtClean="0"/>
                <a:t>* N.B. Chaque </a:t>
              </a:r>
              <a:r>
                <a:rPr lang="fr-CA" sz="1100" b="1" dirty="0"/>
                <a:t>domaine</a:t>
              </a:r>
              <a:r>
                <a:rPr lang="fr-CA" sz="1100" dirty="0"/>
                <a:t> doit posséder les </a:t>
              </a:r>
              <a:r>
                <a:rPr lang="fr-CA" sz="1100" b="1" dirty="0"/>
                <a:t>capacités</a:t>
              </a:r>
              <a:r>
                <a:rPr lang="fr-CA" sz="1100" dirty="0"/>
                <a:t> </a:t>
              </a:r>
              <a:r>
                <a:rPr lang="fr-CA" sz="1100" dirty="0" smtClean="0"/>
                <a:t>d’entreprise </a:t>
              </a:r>
              <a:r>
                <a:rPr lang="fr-CA" sz="1100" b="1" dirty="0" smtClean="0"/>
                <a:t>d’intégration</a:t>
              </a:r>
              <a:endParaRPr lang="fr-CA" sz="1100" b="1" dirty="0"/>
            </a:p>
          </p:txBody>
        </p:sp>
        <p:pic>
          <p:nvPicPr>
            <p:cNvPr id="1026" name="Picture 2" descr="Image associée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832" y="2915022"/>
              <a:ext cx="520824" cy="52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/>
            <p:cNvSpPr txBox="1"/>
            <p:nvPr/>
          </p:nvSpPr>
          <p:spPr>
            <a:xfrm>
              <a:off x="985048" y="3332174"/>
              <a:ext cx="490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600" b="1" dirty="0" smtClean="0">
                  <a:solidFill>
                    <a:srgbClr val="0085B4"/>
                  </a:solidFill>
                </a:rPr>
                <a:t>CEI</a:t>
              </a:r>
              <a:endParaRPr lang="fr-CA" sz="1600" b="1" dirty="0">
                <a:solidFill>
                  <a:srgbClr val="0085B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6664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12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4187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 dirty="0" smtClean="0"/>
              <a:t>Stratégie d’intégration corporative</a:t>
            </a:r>
            <a:endParaRPr lang="fr-CA" b="1" cap="all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79512" y="490364"/>
            <a:ext cx="7571184" cy="713234"/>
          </a:xfrm>
        </p:spPr>
        <p:txBody>
          <a:bodyPr>
            <a:normAutofit/>
          </a:bodyPr>
          <a:lstStyle/>
          <a:p>
            <a:r>
              <a:rPr lang="fr-CA" sz="2800" dirty="0" smtClean="0"/>
              <a:t>Taxonomie de services</a:t>
            </a:r>
            <a:endParaRPr lang="fr-CA" sz="2800" dirty="0"/>
          </a:p>
        </p:txBody>
      </p:sp>
      <p:sp>
        <p:nvSpPr>
          <p:cNvPr id="8" name="Espace réservé du contenu 1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79512" y="1851670"/>
            <a:ext cx="4896544" cy="32198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CA" sz="8000" b="1" u="sng" dirty="0" smtClean="0"/>
              <a:t>Catégories de services :</a:t>
            </a:r>
          </a:p>
          <a:p>
            <a:pPr marL="0" indent="0">
              <a:buNone/>
            </a:pPr>
            <a:endParaRPr lang="fr-CA" sz="3200" b="1" u="sng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fr-CA" sz="6400" b="1" dirty="0"/>
              <a:t>Services </a:t>
            </a:r>
            <a:r>
              <a:rPr lang="fr-CA" sz="6400" b="1" dirty="0" smtClean="0"/>
              <a:t>d’entreprise : </a:t>
            </a:r>
            <a:r>
              <a:rPr lang="fr-CA" sz="5600" dirty="0" smtClean="0"/>
              <a:t>Étends la </a:t>
            </a:r>
            <a:r>
              <a:rPr lang="fr-CA" sz="5600" dirty="0"/>
              <a:t>portée des services </a:t>
            </a:r>
            <a:r>
              <a:rPr lang="fr-CA" sz="5600" dirty="0" smtClean="0"/>
              <a:t>d’affaires et applicatifs </a:t>
            </a:r>
            <a:r>
              <a:rPr lang="fr-CA" sz="5600" dirty="0"/>
              <a:t>en les exposant à </a:t>
            </a:r>
            <a:r>
              <a:rPr lang="fr-CA" sz="5600" dirty="0" smtClean="0"/>
              <a:t>l’externe.</a:t>
            </a:r>
            <a:endParaRPr lang="fr-CA" sz="5600" dirty="0"/>
          </a:p>
          <a:p>
            <a:pPr>
              <a:buFont typeface="Wingdings" panose="05000000000000000000" pitchFamily="2" charset="2"/>
              <a:buChar char="v"/>
            </a:pPr>
            <a:r>
              <a:rPr lang="fr-CA" sz="6400" b="1" dirty="0" smtClean="0"/>
              <a:t>Services d’affaires : </a:t>
            </a:r>
            <a:r>
              <a:rPr lang="fr-CA" sz="5600" dirty="0" smtClean="0"/>
              <a:t>Représente </a:t>
            </a:r>
            <a:r>
              <a:rPr lang="fr-CA" sz="5600" dirty="0"/>
              <a:t>le cœur de notre organisation. </a:t>
            </a:r>
            <a:r>
              <a:rPr lang="fr-CA" sz="5600" dirty="0" smtClean="0"/>
              <a:t>Contribuent </a:t>
            </a:r>
            <a:r>
              <a:rPr lang="fr-CA" sz="5600" dirty="0"/>
              <a:t>à la réalisation des </a:t>
            </a:r>
            <a:r>
              <a:rPr lang="fr-CA" sz="5600" dirty="0" smtClean="0"/>
              <a:t>capacités d’affaires qui génèrent </a:t>
            </a:r>
            <a:r>
              <a:rPr lang="fr-CA" sz="5600" dirty="0"/>
              <a:t>de la valeur ajoutée. Existence en  </a:t>
            </a:r>
            <a:r>
              <a:rPr lang="fr-CA" sz="5600" dirty="0" smtClean="0"/>
              <a:t>nombre </a:t>
            </a:r>
            <a:r>
              <a:rPr lang="fr-CA" sz="5600" dirty="0"/>
              <a:t>limité.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CA" sz="6400" b="1" dirty="0" smtClean="0"/>
              <a:t>Services applicatifs : </a:t>
            </a:r>
            <a:r>
              <a:rPr lang="fr-CA" sz="5600" dirty="0" smtClean="0"/>
              <a:t>Offre </a:t>
            </a:r>
            <a:r>
              <a:rPr lang="fr-CA" sz="5600" dirty="0"/>
              <a:t>une couche de médiation permettant </a:t>
            </a:r>
            <a:r>
              <a:rPr lang="fr-CA" sz="5600" dirty="0" smtClean="0"/>
              <a:t>la normalisation </a:t>
            </a:r>
            <a:r>
              <a:rPr lang="fr-CA" sz="5600" dirty="0"/>
              <a:t>des services de domaines.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CA" sz="6400" b="1" dirty="0"/>
              <a:t>Services de </a:t>
            </a:r>
            <a:r>
              <a:rPr lang="fr-CA" sz="6400" b="1" dirty="0" smtClean="0"/>
              <a:t>domaines : </a:t>
            </a:r>
            <a:r>
              <a:rPr lang="fr-CA" sz="5600" dirty="0" smtClean="0"/>
              <a:t>Encapsule </a:t>
            </a:r>
            <a:r>
              <a:rPr lang="fr-CA" sz="5600" dirty="0"/>
              <a:t>la logique d’affaire reliée </a:t>
            </a:r>
            <a:r>
              <a:rPr lang="fr-CA" sz="5600" dirty="0" smtClean="0"/>
              <a:t>aux fonctions </a:t>
            </a:r>
            <a:r>
              <a:rPr lang="fr-CA" sz="5600" dirty="0"/>
              <a:t>ou capacités d’un </a:t>
            </a:r>
            <a:r>
              <a:rPr lang="fr-CA" sz="5600" dirty="0" smtClean="0"/>
              <a:t>domaine d’entreprise</a:t>
            </a:r>
            <a:r>
              <a:rPr lang="fr-CA" sz="5600" dirty="0"/>
              <a:t>. </a:t>
            </a:r>
            <a:r>
              <a:rPr lang="fr-CA" sz="5600" dirty="0" smtClean="0"/>
              <a:t>Ce </a:t>
            </a:r>
            <a:r>
              <a:rPr lang="fr-CA" sz="5600" dirty="0"/>
              <a:t>sont les </a:t>
            </a:r>
            <a:r>
              <a:rPr lang="fr-CA" sz="5600" dirty="0" err="1" smtClean="0"/>
              <a:t>microservices</a:t>
            </a:r>
            <a:r>
              <a:rPr lang="fr-CA" sz="5600" dirty="0" smtClean="0"/>
              <a:t> </a:t>
            </a:r>
            <a:r>
              <a:rPr lang="fr-CA" sz="5600" dirty="0"/>
              <a:t>à l’état  </a:t>
            </a:r>
            <a:r>
              <a:rPr lang="fr-CA" sz="5600" dirty="0" smtClean="0"/>
              <a:t>pur </a:t>
            </a:r>
            <a:r>
              <a:rPr lang="fr-CA" sz="5600" dirty="0"/>
              <a:t>d’un point de vue de la </a:t>
            </a:r>
            <a:r>
              <a:rPr lang="fr-CA" sz="5600" dirty="0" smtClean="0"/>
              <a:t>littérature.</a:t>
            </a:r>
            <a:endParaRPr lang="fr-CA" sz="5600" dirty="0"/>
          </a:p>
          <a:p>
            <a:pPr>
              <a:buFont typeface="Wingdings" panose="05000000000000000000" pitchFamily="2" charset="2"/>
              <a:buChar char="v"/>
            </a:pPr>
            <a:r>
              <a:rPr lang="fr-CA" sz="6400" b="1" dirty="0" err="1" smtClean="0"/>
              <a:t>Nanoservices</a:t>
            </a:r>
            <a:r>
              <a:rPr lang="fr-CA" sz="6400" b="1" dirty="0" smtClean="0"/>
              <a:t> : </a:t>
            </a:r>
            <a:r>
              <a:rPr lang="fr-CA" sz="5600" dirty="0" smtClean="0"/>
              <a:t>Granularité </a:t>
            </a:r>
            <a:r>
              <a:rPr lang="fr-CA" sz="5600" dirty="0"/>
              <a:t>fine, </a:t>
            </a:r>
            <a:r>
              <a:rPr lang="fr-CA" sz="5600" dirty="0" err="1"/>
              <a:t>FaaS</a:t>
            </a:r>
            <a:r>
              <a:rPr lang="fr-CA" sz="5600" dirty="0"/>
              <a:t>, à éviter </a:t>
            </a:r>
            <a:r>
              <a:rPr lang="fr-CA" sz="5600" dirty="0" smtClean="0"/>
              <a:t>à ce stade en fonction de notre niveau de maturité OSIMM.</a:t>
            </a:r>
            <a:endParaRPr lang="fr-CA" sz="5600" dirty="0"/>
          </a:p>
        </p:txBody>
      </p:sp>
      <p:sp>
        <p:nvSpPr>
          <p:cNvPr id="2" name="ZoneTexte 1"/>
          <p:cNvSpPr txBox="1"/>
          <p:nvPr>
            <p:custDataLst>
              <p:tags r:id="rId5"/>
            </p:custDataLst>
          </p:nvPr>
        </p:nvSpPr>
        <p:spPr>
          <a:xfrm>
            <a:off x="899592" y="1203598"/>
            <a:ext cx="7247710" cy="523220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just"/>
            <a:r>
              <a:rPr lang="fr-CA" sz="1400" dirty="0"/>
              <a:t>La </a:t>
            </a:r>
            <a:r>
              <a:rPr lang="fr-CA" sz="1400" dirty="0" smtClean="0"/>
              <a:t>taxonomie </a:t>
            </a:r>
            <a:r>
              <a:rPr lang="fr-CA" sz="1400" dirty="0"/>
              <a:t>de </a:t>
            </a:r>
            <a:r>
              <a:rPr lang="fr-CA" sz="1400" dirty="0" smtClean="0"/>
              <a:t>services </a:t>
            </a:r>
            <a:r>
              <a:rPr lang="fr-CA" sz="1400" dirty="0"/>
              <a:t>est une classification hiérarchique qui fournit une définition claire et concise des différentes couches de services implantés dans le cadre d’une initiative </a:t>
            </a:r>
            <a:r>
              <a:rPr lang="fr-CA" sz="1400" dirty="0" smtClean="0"/>
              <a:t>SOA/MSA.</a:t>
            </a:r>
            <a:endParaRPr lang="fr-CA" sz="1400" dirty="0"/>
          </a:p>
        </p:txBody>
      </p:sp>
      <p:pic>
        <p:nvPicPr>
          <p:cNvPr id="10" name="Picture 7"/>
          <p:cNvPicPr/>
          <p:nvPr>
            <p:custDataLst>
              <p:tags r:id="rId6"/>
            </p:custDataLst>
          </p:nvPr>
        </p:nvPicPr>
        <p:blipFill>
          <a:blip r:embed="rId9"/>
          <a:stretch>
            <a:fillRect/>
          </a:stretch>
        </p:blipFill>
        <p:spPr>
          <a:xfrm rot="5400000">
            <a:off x="5508104" y="1491630"/>
            <a:ext cx="316835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921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0"/>
          <p:cNvPicPr/>
          <p:nvPr>
            <p:custDataLst>
              <p:tags r:id="rId1"/>
            </p:custDataLst>
          </p:nvPr>
        </p:nvPicPr>
        <p:blipFill rotWithShape="1">
          <a:blip r:embed="rId8"/>
          <a:srcRect l="8686" t="21444" r="1733" b="1321"/>
          <a:stretch/>
        </p:blipFill>
        <p:spPr>
          <a:xfrm>
            <a:off x="4211960" y="843558"/>
            <a:ext cx="4896544" cy="4248472"/>
          </a:xfrm>
          <a:prstGeom prst="rect">
            <a:avLst/>
          </a:prstGeom>
        </p:spPr>
      </p:pic>
      <p:sp>
        <p:nvSpPr>
          <p:cNvPr id="8" name="ZoneTexte 7"/>
          <p:cNvSpPr txBox="1"/>
          <p:nvPr>
            <p:custDataLst>
              <p:tags r:id="rId2"/>
            </p:custDataLst>
          </p:nvPr>
        </p:nvSpPr>
        <p:spPr>
          <a:xfrm>
            <a:off x="107504" y="1275601"/>
            <a:ext cx="48965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sz="1600" b="1" dirty="0" smtClean="0"/>
              <a:t>API (A</a:t>
            </a:r>
            <a:r>
              <a:rPr lang="fr-CA" sz="1600" dirty="0" smtClean="0"/>
              <a:t>pplication </a:t>
            </a:r>
            <a:r>
              <a:rPr lang="fr-CA" sz="1600" b="1" dirty="0" err="1" smtClean="0"/>
              <a:t>P</a:t>
            </a:r>
            <a:r>
              <a:rPr lang="fr-CA" sz="1600" dirty="0" err="1" smtClean="0"/>
              <a:t>rogramming</a:t>
            </a:r>
            <a:r>
              <a:rPr lang="fr-CA" sz="1600" dirty="0" smtClean="0"/>
              <a:t> </a:t>
            </a:r>
            <a:r>
              <a:rPr lang="fr-CA" sz="1600" b="1" dirty="0" smtClean="0"/>
              <a:t>I</a:t>
            </a:r>
            <a:r>
              <a:rPr lang="fr-CA" sz="1600" dirty="0" smtClean="0"/>
              <a:t>nterface</a:t>
            </a:r>
            <a:r>
              <a:rPr lang="fr-CA" sz="1600" b="1" dirty="0" smtClean="0"/>
              <a:t>)</a:t>
            </a:r>
            <a:endParaRPr lang="fr-CA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CA" sz="1600" b="1" dirty="0" smtClean="0"/>
              <a:t>Définition</a:t>
            </a:r>
            <a:r>
              <a:rPr lang="fr-CA" sz="1600" dirty="0" smtClean="0"/>
              <a:t> du </a:t>
            </a:r>
            <a:r>
              <a:rPr lang="fr-CA" sz="1600" b="1" dirty="0" smtClean="0"/>
              <a:t>contrat</a:t>
            </a:r>
            <a:r>
              <a:rPr lang="fr-CA" sz="1600" dirty="0" smtClean="0"/>
              <a:t> d’utilisation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CA" sz="1600" dirty="0" smtClean="0"/>
              <a:t>Couvre les </a:t>
            </a:r>
            <a:r>
              <a:rPr lang="fr-CA" sz="1600" b="1" dirty="0" smtClean="0"/>
              <a:t>besoins</a:t>
            </a:r>
            <a:r>
              <a:rPr lang="fr-CA" sz="1600" dirty="0" smtClean="0"/>
              <a:t> </a:t>
            </a:r>
            <a:r>
              <a:rPr lang="fr-CA" sz="1600" dirty="0"/>
              <a:t>du </a:t>
            </a:r>
            <a:r>
              <a:rPr lang="fr-CA" sz="1600" b="1" dirty="0" smtClean="0"/>
              <a:t>consommateur </a:t>
            </a:r>
            <a:endParaRPr lang="fr-CA" sz="16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sz="1600" b="1" dirty="0" smtClean="0"/>
              <a:t>Services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CA" sz="1600" b="1" dirty="0" smtClean="0"/>
              <a:t>Implémentation</a:t>
            </a:r>
            <a:r>
              <a:rPr lang="fr-CA" sz="1600" dirty="0" smtClean="0"/>
              <a:t> du </a:t>
            </a:r>
            <a:r>
              <a:rPr lang="fr-CA" sz="1600" b="1" dirty="0" smtClean="0"/>
              <a:t>contrat </a:t>
            </a:r>
            <a:r>
              <a:rPr lang="fr-CA" sz="1600" dirty="0" smtClean="0"/>
              <a:t>d’utilisation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CA" sz="1600" dirty="0" smtClean="0"/>
              <a:t>Couvre les </a:t>
            </a:r>
            <a:r>
              <a:rPr lang="fr-CA" sz="1600" b="1" dirty="0"/>
              <a:t>b</a:t>
            </a:r>
            <a:r>
              <a:rPr lang="fr-CA" sz="1600" b="1" dirty="0" smtClean="0"/>
              <a:t>esoins</a:t>
            </a:r>
            <a:r>
              <a:rPr lang="fr-CA" sz="1600" dirty="0" smtClean="0"/>
              <a:t> </a:t>
            </a:r>
            <a:r>
              <a:rPr lang="fr-CA" sz="1600" dirty="0"/>
              <a:t>du </a:t>
            </a:r>
            <a:r>
              <a:rPr lang="fr-CA" sz="1600" b="1" dirty="0" smtClean="0"/>
              <a:t>producteur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sz="1600" dirty="0" smtClean="0"/>
              <a:t>Complémentarité, interopérabilité et standardisation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sz="1600" dirty="0" smtClean="0"/>
              <a:t>Les </a:t>
            </a:r>
            <a:r>
              <a:rPr lang="fr-CA" sz="1600" b="1" dirty="0" smtClean="0"/>
              <a:t>API</a:t>
            </a:r>
            <a:r>
              <a:rPr lang="fr-CA" sz="1600" dirty="0" smtClean="0"/>
              <a:t> sont notre </a:t>
            </a:r>
            <a:r>
              <a:rPr lang="fr-CA" sz="1600" b="1" dirty="0" smtClean="0"/>
              <a:t>pierre angulaire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CA" sz="1600" b="1" dirty="0" smtClean="0"/>
              <a:t>Gouverner</a:t>
            </a:r>
            <a:r>
              <a:rPr lang="fr-CA" sz="1600" dirty="0" smtClean="0"/>
              <a:t> avec </a:t>
            </a:r>
            <a:r>
              <a:rPr lang="fr-CA" sz="1600" b="1" dirty="0" smtClean="0"/>
              <a:t>rigueur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CA" sz="1600" b="1" dirty="0" smtClean="0"/>
              <a:t>Cycle </a:t>
            </a:r>
            <a:r>
              <a:rPr lang="fr-CA" sz="1600" b="1" dirty="0"/>
              <a:t>de </a:t>
            </a:r>
            <a:r>
              <a:rPr lang="fr-CA" sz="1600" b="1" dirty="0" smtClean="0"/>
              <a:t>vie </a:t>
            </a:r>
            <a:r>
              <a:rPr lang="fr-CA" sz="1600" dirty="0" smtClean="0"/>
              <a:t>des services et des API</a:t>
            </a:r>
            <a:r>
              <a:rPr lang="fr-CA" sz="1600" dirty="0"/>
              <a:t>	</a:t>
            </a:r>
            <a:endParaRPr lang="fr-CA" sz="16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CA" sz="1600" b="1" dirty="0" smtClean="0"/>
              <a:t>Versionnage</a:t>
            </a:r>
            <a:r>
              <a:rPr lang="fr-CA" sz="1600" dirty="0" smtClean="0"/>
              <a:t> sémantique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CA" sz="1600" dirty="0" smtClean="0"/>
              <a:t>Rétrocompatibilité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fr-CA" sz="1600" dirty="0"/>
              <a:t>V</a:t>
            </a:r>
            <a:r>
              <a:rPr lang="fr-CA" sz="1600" dirty="0" smtClean="0"/>
              <a:t>ersions supportées (N-1, N-2 ou N-3)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CA" sz="1600" dirty="0" smtClean="0"/>
              <a:t>Mise à échelle: </a:t>
            </a:r>
            <a:r>
              <a:rPr lang="fr-CA" sz="1600" dirty="0" err="1"/>
              <a:t>c</a:t>
            </a:r>
            <a:r>
              <a:rPr lang="fr-CA" sz="1600" dirty="0" err="1" smtClean="0"/>
              <a:t>hargeback</a:t>
            </a:r>
            <a:r>
              <a:rPr lang="fr-CA" sz="1600" dirty="0" smtClean="0"/>
              <a:t>, </a:t>
            </a:r>
            <a:r>
              <a:rPr lang="fr-CA" sz="1600" dirty="0" err="1" smtClean="0"/>
              <a:t>showback</a:t>
            </a:r>
            <a:r>
              <a:rPr lang="fr-CA" sz="1600" dirty="0"/>
              <a:t> </a:t>
            </a:r>
            <a:r>
              <a:rPr lang="fr-CA" sz="1600" dirty="0" smtClean="0"/>
              <a:t>et </a:t>
            </a:r>
            <a:r>
              <a:rPr lang="fr-CA" sz="1600" dirty="0"/>
              <a:t>S</a:t>
            </a:r>
            <a:r>
              <a:rPr lang="fr-CA" sz="1600" dirty="0" smtClean="0"/>
              <a:t>LA</a:t>
            </a:r>
            <a:endParaRPr lang="fr-CA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13</a:t>
            </a:fld>
            <a:endParaRPr lang="fr-CA"/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3059832" y="51470"/>
            <a:ext cx="4187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 dirty="0" smtClean="0"/>
              <a:t>Stratégie d’intégration corporative</a:t>
            </a:r>
            <a:endParaRPr lang="fr-CA" b="1" cap="all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107504" y="411510"/>
            <a:ext cx="7571184" cy="857250"/>
          </a:xfrm>
        </p:spPr>
        <p:txBody>
          <a:bodyPr>
            <a:normAutofit/>
          </a:bodyPr>
          <a:lstStyle/>
          <a:p>
            <a:r>
              <a:rPr lang="fr-CA" sz="2800" dirty="0" smtClean="0"/>
              <a:t>Approche contractuelle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184176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771550"/>
            <a:ext cx="5490887" cy="415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14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3059832" y="51470"/>
            <a:ext cx="4187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 dirty="0" smtClean="0"/>
              <a:t>Stratégie d’intégration corporative</a:t>
            </a:r>
            <a:endParaRPr lang="fr-CA" b="1" cap="all" dirty="0"/>
          </a:p>
        </p:txBody>
      </p:sp>
      <p:sp>
        <p:nvSpPr>
          <p:cNvPr id="2" name="ZoneTexte 1"/>
          <p:cNvSpPr txBox="1"/>
          <p:nvPr>
            <p:custDataLst>
              <p:tags r:id="rId4"/>
            </p:custDataLst>
          </p:nvPr>
        </p:nvSpPr>
        <p:spPr>
          <a:xfrm>
            <a:off x="179512" y="1275606"/>
            <a:ext cx="38164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u="sng" dirty="0" smtClean="0"/>
              <a:t>Gestionnaire de campagnes</a:t>
            </a:r>
          </a:p>
          <a:p>
            <a:endParaRPr lang="fr-CA" sz="800" b="1" u="sng" dirty="0" smtClean="0"/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CA" sz="1400" dirty="0" smtClean="0"/>
              <a:t>Intégration interzone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sz="1400" dirty="0" smtClean="0"/>
              <a:t>Zone privée externe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sz="1400" dirty="0"/>
              <a:t>Z</a:t>
            </a:r>
            <a:r>
              <a:rPr lang="fr-CA" sz="1400" dirty="0" smtClean="0"/>
              <a:t>one privée</a:t>
            </a:r>
            <a:endParaRPr lang="fr-CA" sz="1400" dirty="0"/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CA" sz="1400" dirty="0" smtClean="0"/>
              <a:t>Façade DMZ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sz="1400" dirty="0" smtClean="0"/>
              <a:t>API Gateway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sz="1400" dirty="0" smtClean="0"/>
              <a:t>Routage et filtrage des requêtes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CA" sz="1400" dirty="0" smtClean="0"/>
              <a:t>Domaine commun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sz="1400" dirty="0" smtClean="0"/>
              <a:t>Zone réseautique corporative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sz="1400" dirty="0" smtClean="0"/>
              <a:t>Médiation et transformation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CA" sz="1400" dirty="0" smtClean="0"/>
              <a:t>Domaine Établissement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sz="1400" dirty="0"/>
              <a:t>Zone réseautique Casino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CA" sz="1400" dirty="0" smtClean="0"/>
              <a:t>Approche contractuelle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CA" sz="1400" dirty="0" smtClean="0"/>
              <a:t>API </a:t>
            </a:r>
            <a:r>
              <a:rPr lang="fr-CA" sz="1400" dirty="0" err="1" smtClean="0"/>
              <a:t>RESTful</a:t>
            </a:r>
            <a:endParaRPr lang="fr-CA" sz="1400" dirty="0" smtClean="0"/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CA" sz="1400" dirty="0"/>
              <a:t>C</a:t>
            </a:r>
            <a:r>
              <a:rPr lang="fr-CA" sz="1400" dirty="0" smtClean="0"/>
              <a:t>anonisation du format de données</a:t>
            </a:r>
            <a:endParaRPr lang="fr-CA" sz="1400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179512" y="490364"/>
            <a:ext cx="7571184" cy="857250"/>
          </a:xfrm>
        </p:spPr>
        <p:txBody>
          <a:bodyPr>
            <a:normAutofit/>
          </a:bodyPr>
          <a:lstStyle/>
          <a:p>
            <a:r>
              <a:rPr lang="fr-CA" sz="2800" dirty="0" smtClean="0"/>
              <a:t>Exemple d’application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10127627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1851670"/>
            <a:ext cx="9144000" cy="1008112"/>
          </a:xfrm>
        </p:spPr>
        <p:txBody>
          <a:bodyPr>
            <a:noAutofit/>
          </a:bodyPr>
          <a:lstStyle/>
          <a:p>
            <a:r>
              <a:rPr lang="fr-CA" sz="6000" b="1" dirty="0" smtClean="0">
                <a:solidFill>
                  <a:schemeClr val="tx1"/>
                </a:solidFill>
              </a:rPr>
              <a:t>Question?</a:t>
            </a:r>
            <a:endParaRPr lang="fr-CA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46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16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4187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 dirty="0" smtClean="0"/>
              <a:t>Stratégie d’intégration corporative</a:t>
            </a:r>
            <a:endParaRPr lang="fr-CA" b="1" cap="all" dirty="0"/>
          </a:p>
        </p:txBody>
      </p:sp>
      <p:pic>
        <p:nvPicPr>
          <p:cNvPr id="5" name="Picture 58"/>
          <p:cNvPicPr/>
          <p:nvPr>
            <p:custDataLst>
              <p:tags r:id="rId3"/>
            </p:custDataLst>
          </p:nvPr>
        </p:nvPicPr>
        <p:blipFill rotWithShape="1">
          <a:blip r:embed="rId9"/>
          <a:srcRect t="2040" b="1"/>
          <a:stretch/>
        </p:blipFill>
        <p:spPr>
          <a:xfrm>
            <a:off x="179512" y="1347614"/>
            <a:ext cx="4032448" cy="369349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79512" y="490364"/>
            <a:ext cx="7571184" cy="857250"/>
          </a:xfrm>
        </p:spPr>
        <p:txBody>
          <a:bodyPr>
            <a:normAutofit/>
          </a:bodyPr>
          <a:lstStyle/>
          <a:p>
            <a:r>
              <a:rPr lang="fr-CA" sz="2800" dirty="0" smtClean="0"/>
              <a:t>Scénarios d’intégration</a:t>
            </a:r>
            <a:endParaRPr lang="fr-CA" sz="2800" dirty="0"/>
          </a:p>
        </p:txBody>
      </p:sp>
      <p:cxnSp>
        <p:nvCxnSpPr>
          <p:cNvPr id="3" name="Connecteur droit 2"/>
          <p:cNvCxnSpPr/>
          <p:nvPr>
            <p:custDataLst>
              <p:tags r:id="rId5"/>
            </p:custDataLst>
          </p:nvPr>
        </p:nvCxnSpPr>
        <p:spPr>
          <a:xfrm>
            <a:off x="4398488" y="1347614"/>
            <a:ext cx="14748" cy="3672408"/>
          </a:xfrm>
          <a:prstGeom prst="line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40"/>
          <p:cNvPicPr/>
          <p:nvPr>
            <p:custDataLst>
              <p:tags r:id="rId6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72000" y="1157020"/>
            <a:ext cx="4411960" cy="39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741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2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4187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 dirty="0" smtClean="0"/>
              <a:t>Stratégie d’intégration corporative</a:t>
            </a:r>
            <a:endParaRPr lang="fr-CA" b="1" cap="all" dirty="0"/>
          </a:p>
        </p:txBody>
      </p:sp>
      <p:pic>
        <p:nvPicPr>
          <p:cNvPr id="10" name="Picture 2" descr="Résultats de recherche d'images pour « ordre du jour »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85" y="2643758"/>
            <a:ext cx="3488215" cy="2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39552" y="1419622"/>
            <a:ext cx="4330824" cy="3600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CA" dirty="0" smtClean="0"/>
              <a:t>Porté de la stratégie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 smtClean="0"/>
              <a:t>Méthodologie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 smtClean="0"/>
              <a:t>Maturité d’intégration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 smtClean="0"/>
              <a:t>Rétrospection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 smtClean="0"/>
              <a:t>Stratégies d’intégration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 smtClean="0"/>
              <a:t>Zonage applicatif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 smtClean="0"/>
              <a:t>Domaines d’intégration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Taxonomie des </a:t>
            </a:r>
            <a:r>
              <a:rPr lang="fr-CA" dirty="0" smtClean="0"/>
              <a:t>services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 smtClean="0"/>
              <a:t>Approche contractuelle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 smtClean="0"/>
              <a:t>Exemple d’application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7200" y="490364"/>
            <a:ext cx="7571184" cy="857250"/>
          </a:xfrm>
        </p:spPr>
        <p:txBody>
          <a:bodyPr>
            <a:normAutofit/>
          </a:bodyPr>
          <a:lstStyle/>
          <a:p>
            <a:r>
              <a:rPr lang="fr-CA" sz="2800" dirty="0" smtClean="0"/>
              <a:t>Plan de présentation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41982333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3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4187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 dirty="0" smtClean="0"/>
              <a:t>Stratégie d’intégration corporative</a:t>
            </a:r>
            <a:endParaRPr lang="fr-CA" b="1" cap="all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19100" y="490364"/>
            <a:ext cx="7571184" cy="857250"/>
          </a:xfrm>
        </p:spPr>
        <p:txBody>
          <a:bodyPr>
            <a:normAutofit/>
          </a:bodyPr>
          <a:lstStyle/>
          <a:p>
            <a:r>
              <a:rPr lang="fr-CA" sz="2800" dirty="0" smtClean="0"/>
              <a:t>Porté de la stratégie</a:t>
            </a:r>
            <a:endParaRPr lang="fr-CA" sz="2800" dirty="0"/>
          </a:p>
        </p:txBody>
      </p:sp>
      <p:sp>
        <p:nvSpPr>
          <p:cNvPr id="16" name="Espace réservé du contenu 1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95536" y="1347613"/>
            <a:ext cx="4428396" cy="360040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CA" sz="2400" dirty="0"/>
              <a:t>La </a:t>
            </a:r>
            <a:r>
              <a:rPr lang="fr-CA" sz="2400" b="1" dirty="0"/>
              <a:t>stratégie</a:t>
            </a:r>
            <a:r>
              <a:rPr lang="fr-CA" sz="2400" dirty="0"/>
              <a:t> d’</a:t>
            </a:r>
            <a:r>
              <a:rPr lang="fr-CA" sz="2400" b="1" dirty="0"/>
              <a:t>intégration</a:t>
            </a:r>
            <a:r>
              <a:rPr lang="fr-CA" sz="2400" dirty="0"/>
              <a:t> </a:t>
            </a:r>
            <a:r>
              <a:rPr lang="fr-CA" sz="2400" b="1" dirty="0" smtClean="0"/>
              <a:t>adresse </a:t>
            </a:r>
            <a:r>
              <a:rPr lang="fr-CA" sz="2400" dirty="0" smtClean="0"/>
              <a:t>le </a:t>
            </a:r>
            <a:r>
              <a:rPr lang="fr-CA" sz="2400" b="1" dirty="0"/>
              <a:t>pourquoi</a:t>
            </a:r>
            <a:r>
              <a:rPr lang="fr-CA" sz="2400" dirty="0"/>
              <a:t> </a:t>
            </a:r>
            <a:r>
              <a:rPr lang="fr-CA" sz="2400" dirty="0" smtClean="0"/>
              <a:t>ainsi que </a:t>
            </a:r>
            <a:r>
              <a:rPr lang="fr-CA" sz="2400" dirty="0"/>
              <a:t>le </a:t>
            </a:r>
            <a:r>
              <a:rPr lang="fr-CA" sz="2400" b="1" dirty="0"/>
              <a:t>comment</a:t>
            </a:r>
            <a:r>
              <a:rPr lang="fr-CA" sz="2400" dirty="0"/>
              <a:t> </a:t>
            </a:r>
            <a:r>
              <a:rPr lang="fr-CA" sz="2400" dirty="0" smtClean="0"/>
              <a:t>afin de guider </a:t>
            </a:r>
            <a:r>
              <a:rPr lang="fr-CA" sz="2400" dirty="0"/>
              <a:t>les initiatives </a:t>
            </a:r>
            <a:r>
              <a:rPr lang="fr-CA" sz="2400" dirty="0" smtClean="0"/>
              <a:t>d’intégration.</a:t>
            </a:r>
          </a:p>
          <a:p>
            <a:pPr marL="0" indent="0" algn="just">
              <a:buNone/>
            </a:pPr>
            <a:endParaRPr lang="fr-CA" sz="1000" dirty="0" smtClean="0"/>
          </a:p>
          <a:p>
            <a:pPr marL="0" indent="0" algn="just">
              <a:buNone/>
            </a:pPr>
            <a:r>
              <a:rPr lang="fr-CA" sz="2400" dirty="0" smtClean="0"/>
              <a:t>Elle identifie les </a:t>
            </a:r>
            <a:r>
              <a:rPr lang="fr-CA" sz="2400" b="1" dirty="0"/>
              <a:t>capacités</a:t>
            </a:r>
            <a:r>
              <a:rPr lang="fr-CA" sz="2400" dirty="0"/>
              <a:t> </a:t>
            </a:r>
            <a:r>
              <a:rPr lang="fr-CA" sz="2400" b="1" dirty="0" smtClean="0"/>
              <a:t>essentielles</a:t>
            </a:r>
            <a:r>
              <a:rPr lang="fr-CA" sz="2400" dirty="0" smtClean="0"/>
              <a:t> ainsi </a:t>
            </a:r>
            <a:r>
              <a:rPr lang="fr-CA" sz="2400" dirty="0"/>
              <a:t>que leurs </a:t>
            </a:r>
            <a:r>
              <a:rPr lang="fr-CA" sz="2400" b="1" dirty="0"/>
              <a:t>relations</a:t>
            </a:r>
            <a:r>
              <a:rPr lang="fr-CA" sz="2400" dirty="0"/>
              <a:t> avec les </a:t>
            </a:r>
            <a:r>
              <a:rPr lang="fr-CA" sz="2400" b="1" dirty="0" smtClean="0"/>
              <a:t>composantes</a:t>
            </a:r>
            <a:r>
              <a:rPr lang="fr-CA" sz="2400" dirty="0" smtClean="0"/>
              <a:t> réalisant l’</a:t>
            </a:r>
            <a:r>
              <a:rPr lang="fr-CA" sz="2400" b="1" dirty="0" smtClean="0"/>
              <a:t>intégration</a:t>
            </a:r>
            <a:r>
              <a:rPr lang="fr-CA" sz="2400" dirty="0" smtClean="0"/>
              <a:t> en fonction du </a:t>
            </a:r>
            <a:r>
              <a:rPr lang="fr-CA" sz="2400" b="1" dirty="0" smtClean="0"/>
              <a:t>contexte</a:t>
            </a:r>
            <a:r>
              <a:rPr lang="fr-CA" sz="2400" dirty="0" smtClean="0"/>
              <a:t> de </a:t>
            </a:r>
            <a:r>
              <a:rPr lang="fr-CA" sz="2400" b="1" dirty="0" smtClean="0"/>
              <a:t>Loto-Québec</a:t>
            </a:r>
            <a:r>
              <a:rPr lang="fr-CA" sz="2400" dirty="0" smtClean="0"/>
              <a:t>.</a:t>
            </a:r>
          </a:p>
        </p:txBody>
      </p:sp>
      <p:pic>
        <p:nvPicPr>
          <p:cNvPr id="1030" name="Picture 6" descr="Image associée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940" y="1289869"/>
            <a:ext cx="4118240" cy="149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s de recherche d'images pour « integration »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10017"/>
            <a:ext cx="3660368" cy="234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7332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4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4187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 dirty="0" smtClean="0"/>
              <a:t>Stratégie d’intégration corporative</a:t>
            </a:r>
            <a:endParaRPr lang="fr-CA" b="1" cap="all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80678" y="490364"/>
            <a:ext cx="7571184" cy="857250"/>
          </a:xfrm>
        </p:spPr>
        <p:txBody>
          <a:bodyPr>
            <a:normAutofit/>
          </a:bodyPr>
          <a:lstStyle/>
          <a:p>
            <a:r>
              <a:rPr lang="fr-CA" sz="2800" dirty="0" smtClean="0"/>
              <a:t>Méthodologie</a:t>
            </a:r>
            <a:endParaRPr lang="fr-CA" sz="2800" dirty="0"/>
          </a:p>
        </p:txBody>
      </p:sp>
      <p:sp>
        <p:nvSpPr>
          <p:cNvPr id="16" name="Espace réservé du contenu 1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95536" y="1275605"/>
            <a:ext cx="3744416" cy="36004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CA" sz="1800" dirty="0" smtClean="0"/>
              <a:t>Les travaux se sont appuyés sur le cadre </a:t>
            </a:r>
            <a:r>
              <a:rPr lang="fr-CA" sz="1800" dirty="0"/>
              <a:t>de gouvernance de l'intégration </a:t>
            </a:r>
            <a:r>
              <a:rPr lang="fr-CA" sz="1800" b="1" dirty="0"/>
              <a:t>SMART</a:t>
            </a:r>
            <a:r>
              <a:rPr lang="fr-CA" sz="1800" b="1" baseline="30000" dirty="0"/>
              <a:t>2</a:t>
            </a:r>
            <a:r>
              <a:rPr lang="fr-CA" sz="1800" dirty="0"/>
              <a:t> de </a:t>
            </a:r>
            <a:r>
              <a:rPr lang="fr-CA" sz="1800" b="1" dirty="0" err="1"/>
              <a:t>Logimethods</a:t>
            </a:r>
            <a:r>
              <a:rPr lang="fr-CA" sz="1800" dirty="0" smtClean="0"/>
              <a:t>.</a:t>
            </a:r>
            <a:endParaRPr lang="fr-CA" sz="1800" dirty="0"/>
          </a:p>
          <a:p>
            <a:pPr marL="0" indent="0" algn="just">
              <a:buNone/>
            </a:pPr>
            <a:endParaRPr lang="fr-CA" sz="1000" dirty="0" smtClean="0"/>
          </a:p>
          <a:p>
            <a:pPr marL="0" indent="0" algn="just">
              <a:buNone/>
            </a:pPr>
            <a:r>
              <a:rPr lang="fr-CA" sz="1800" b="1" dirty="0" smtClean="0"/>
              <a:t>SMART</a:t>
            </a:r>
            <a:r>
              <a:rPr lang="fr-CA" sz="1800" b="1" baseline="30000" dirty="0" smtClean="0"/>
              <a:t>2</a:t>
            </a:r>
            <a:r>
              <a:rPr lang="fr-CA" sz="1800" dirty="0" smtClean="0"/>
              <a:t> </a:t>
            </a:r>
            <a:r>
              <a:rPr lang="fr-CA" sz="1800" dirty="0"/>
              <a:t>est un </a:t>
            </a:r>
            <a:r>
              <a:rPr lang="fr-CA" sz="1800" b="1" dirty="0"/>
              <a:t>cadre de gouvernance holistique</a:t>
            </a:r>
            <a:r>
              <a:rPr lang="fr-CA" sz="1800" dirty="0"/>
              <a:t> qui définit les </a:t>
            </a:r>
            <a:r>
              <a:rPr lang="fr-CA" sz="1800" b="1" dirty="0"/>
              <a:t>capacités nécessaires</a:t>
            </a:r>
            <a:r>
              <a:rPr lang="fr-CA" sz="1800" dirty="0"/>
              <a:t> pour </a:t>
            </a:r>
            <a:r>
              <a:rPr lang="fr-CA" sz="1800" b="1" dirty="0"/>
              <a:t>soutenir</a:t>
            </a:r>
            <a:r>
              <a:rPr lang="fr-CA" sz="1800" dirty="0"/>
              <a:t> les </a:t>
            </a:r>
            <a:r>
              <a:rPr lang="fr-CA" sz="1800" b="1" dirty="0"/>
              <a:t>initiatives</a:t>
            </a:r>
            <a:r>
              <a:rPr lang="fr-CA" sz="1800" dirty="0"/>
              <a:t> commerciales, allant de la stratégie à la livraison, fournissant des </a:t>
            </a:r>
            <a:r>
              <a:rPr lang="fr-CA" sz="1800" b="1" dirty="0"/>
              <a:t>orientations normatives </a:t>
            </a:r>
            <a:r>
              <a:rPr lang="fr-CA" sz="1800" dirty="0"/>
              <a:t>à l’aide d’</a:t>
            </a:r>
            <a:r>
              <a:rPr lang="fr-CA" sz="1800" b="1" dirty="0"/>
              <a:t>architectures de référence</a:t>
            </a:r>
            <a:r>
              <a:rPr lang="fr-CA" sz="1800" dirty="0"/>
              <a:t>, de </a:t>
            </a:r>
            <a:r>
              <a:rPr lang="fr-CA" sz="1800" b="1" dirty="0"/>
              <a:t>processus</a:t>
            </a:r>
            <a:r>
              <a:rPr lang="fr-CA" sz="1800" dirty="0"/>
              <a:t> et de </a:t>
            </a:r>
            <a:r>
              <a:rPr lang="fr-CA" sz="1800" b="1" dirty="0"/>
              <a:t>modèles de solution</a:t>
            </a:r>
            <a:r>
              <a:rPr lang="fr-CA" sz="1800" dirty="0" smtClean="0"/>
              <a:t>.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211960" y="771550"/>
            <a:ext cx="4860032" cy="4142845"/>
            <a:chOff x="4211960" y="771550"/>
            <a:chExt cx="4860032" cy="4142845"/>
          </a:xfrm>
        </p:grpSpPr>
        <p:pic>
          <p:nvPicPr>
            <p:cNvPr id="9" name="Picture 8"/>
            <p:cNvPicPr/>
            <p:nvPr>
              <p:custDataLst>
                <p:tags r:id="rId14"/>
              </p:custDataLst>
            </p:nvPr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1124"/>
            <a:stretch>
              <a:fillRect/>
            </a:stretch>
          </p:blipFill>
          <p:spPr bwMode="auto">
            <a:xfrm>
              <a:off x="4211960" y="771550"/>
              <a:ext cx="4860032" cy="403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" name="Picture 2" descr="Résultats de recherche d'images pour « logimethods logo »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222"/>
            <a:stretch/>
          </p:blipFill>
          <p:spPr bwMode="auto">
            <a:xfrm>
              <a:off x="7499572" y="4371950"/>
              <a:ext cx="1147106" cy="542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e 19"/>
          <p:cNvGrpSpPr/>
          <p:nvPr/>
        </p:nvGrpSpPr>
        <p:grpSpPr>
          <a:xfrm>
            <a:off x="5113242" y="1796749"/>
            <a:ext cx="3397934" cy="2041357"/>
            <a:chOff x="5113242" y="1796749"/>
            <a:chExt cx="3397934" cy="2041357"/>
          </a:xfrm>
        </p:grpSpPr>
        <p:sp>
          <p:nvSpPr>
            <p:cNvPr id="2" name="Ellipse 1"/>
            <p:cNvSpPr/>
            <p:nvPr>
              <p:custDataLst>
                <p:tags r:id="rId5"/>
              </p:custDataLst>
            </p:nvPr>
          </p:nvSpPr>
          <p:spPr>
            <a:xfrm>
              <a:off x="6851011" y="2062211"/>
              <a:ext cx="648561" cy="372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Ellipse 5"/>
            <p:cNvSpPr/>
            <p:nvPr>
              <p:custDataLst>
                <p:tags r:id="rId6"/>
              </p:custDataLst>
            </p:nvPr>
          </p:nvSpPr>
          <p:spPr>
            <a:xfrm>
              <a:off x="6942200" y="3465306"/>
              <a:ext cx="648561" cy="372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Ellipse 7"/>
            <p:cNvSpPr/>
            <p:nvPr>
              <p:custDataLst>
                <p:tags r:id="rId7"/>
              </p:custDataLst>
            </p:nvPr>
          </p:nvSpPr>
          <p:spPr>
            <a:xfrm>
              <a:off x="6166592" y="3465306"/>
              <a:ext cx="648561" cy="372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0" name="Ellipse 9"/>
            <p:cNvSpPr/>
            <p:nvPr>
              <p:custDataLst>
                <p:tags r:id="rId8"/>
              </p:custDataLst>
            </p:nvPr>
          </p:nvSpPr>
          <p:spPr>
            <a:xfrm>
              <a:off x="5113242" y="2958640"/>
              <a:ext cx="648561" cy="372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" name="Ellipse 10"/>
            <p:cNvSpPr/>
            <p:nvPr>
              <p:custDataLst>
                <p:tags r:id="rId9"/>
              </p:custDataLst>
            </p:nvPr>
          </p:nvSpPr>
          <p:spPr>
            <a:xfrm>
              <a:off x="5213054" y="3437066"/>
              <a:ext cx="648561" cy="372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Ellipse 11"/>
            <p:cNvSpPr/>
            <p:nvPr>
              <p:custDataLst>
                <p:tags r:id="rId10"/>
              </p:custDataLst>
            </p:nvPr>
          </p:nvSpPr>
          <p:spPr>
            <a:xfrm>
              <a:off x="5437522" y="1796749"/>
              <a:ext cx="648561" cy="372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" name="Ellipse 12"/>
            <p:cNvSpPr/>
            <p:nvPr>
              <p:custDataLst>
                <p:tags r:id="rId11"/>
              </p:custDataLst>
            </p:nvPr>
          </p:nvSpPr>
          <p:spPr>
            <a:xfrm>
              <a:off x="6529543" y="2859782"/>
              <a:ext cx="648561" cy="372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4" name="Ellipse 13"/>
            <p:cNvSpPr/>
            <p:nvPr>
              <p:custDataLst>
                <p:tags r:id="rId12"/>
              </p:custDataLst>
            </p:nvPr>
          </p:nvSpPr>
          <p:spPr>
            <a:xfrm>
              <a:off x="6529543" y="2480214"/>
              <a:ext cx="648561" cy="372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Ellipse 16"/>
            <p:cNvSpPr/>
            <p:nvPr>
              <p:custDataLst>
                <p:tags r:id="rId13"/>
              </p:custDataLst>
            </p:nvPr>
          </p:nvSpPr>
          <p:spPr>
            <a:xfrm>
              <a:off x="7862615" y="2232974"/>
              <a:ext cx="648561" cy="372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" name="Flèche vers le bas 4"/>
            <p:cNvSpPr/>
            <p:nvPr/>
          </p:nvSpPr>
          <p:spPr>
            <a:xfrm rot="17558492">
              <a:off x="6508814" y="1912500"/>
              <a:ext cx="328666" cy="33440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18211322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3491880" y="978282"/>
            <a:ext cx="5553075" cy="4089904"/>
            <a:chOff x="3491880" y="978282"/>
            <a:chExt cx="5553075" cy="4089904"/>
          </a:xfrm>
        </p:grpSpPr>
        <p:pic>
          <p:nvPicPr>
            <p:cNvPr id="1028" name="Picture 4" descr="Résultats de recherche d'images pour « osimm open group »"/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9" t="8963" r="1213" b="2237"/>
            <a:stretch/>
          </p:blipFill>
          <p:spPr bwMode="auto">
            <a:xfrm>
              <a:off x="3491880" y="1263179"/>
              <a:ext cx="5553075" cy="380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ZoneTexte 8"/>
            <p:cNvSpPr txBox="1"/>
            <p:nvPr/>
          </p:nvSpPr>
          <p:spPr>
            <a:xfrm>
              <a:off x="5873851" y="978282"/>
              <a:ext cx="107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b="1" dirty="0" smtClean="0">
                  <a:solidFill>
                    <a:schemeClr val="tx2">
                      <a:lumMod val="75000"/>
                    </a:schemeClr>
                  </a:solidFill>
                </a:rPr>
                <a:t>OSIMM</a:t>
              </a:r>
              <a:endParaRPr lang="fr-CA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073674" y="2471654"/>
            <a:ext cx="1347151" cy="2250935"/>
            <a:chOff x="4073674" y="2471654"/>
            <a:chExt cx="1347151" cy="2250935"/>
          </a:xfrm>
        </p:grpSpPr>
        <p:sp>
          <p:nvSpPr>
            <p:cNvPr id="14" name="Ellipse 13"/>
            <p:cNvSpPr/>
            <p:nvPr>
              <p:custDataLst>
                <p:tags r:id="rId12"/>
              </p:custDataLst>
            </p:nvPr>
          </p:nvSpPr>
          <p:spPr>
            <a:xfrm>
              <a:off x="4073674" y="3119726"/>
              <a:ext cx="693134" cy="300792"/>
            </a:xfrm>
            <a:prstGeom prst="ellipse">
              <a:avLst/>
            </a:prstGeom>
            <a:noFill/>
            <a:ln w="38100">
              <a:solidFill>
                <a:srgbClr val="FF25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5" name="Ellipse 14"/>
            <p:cNvSpPr/>
            <p:nvPr>
              <p:custDataLst>
                <p:tags r:id="rId13"/>
              </p:custDataLst>
            </p:nvPr>
          </p:nvSpPr>
          <p:spPr>
            <a:xfrm>
              <a:off x="4073674" y="2789894"/>
              <a:ext cx="693134" cy="300792"/>
            </a:xfrm>
            <a:prstGeom prst="ellipse">
              <a:avLst/>
            </a:prstGeom>
            <a:noFill/>
            <a:ln w="38100">
              <a:solidFill>
                <a:srgbClr val="FF25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" name="Ellipse 15"/>
            <p:cNvSpPr/>
            <p:nvPr>
              <p:custDataLst>
                <p:tags r:id="rId14"/>
              </p:custDataLst>
            </p:nvPr>
          </p:nvSpPr>
          <p:spPr>
            <a:xfrm>
              <a:off x="4393456" y="2471654"/>
              <a:ext cx="693134" cy="300792"/>
            </a:xfrm>
            <a:prstGeom prst="ellipse">
              <a:avLst/>
            </a:prstGeom>
            <a:noFill/>
            <a:ln w="38100">
              <a:solidFill>
                <a:srgbClr val="FF25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Ellipse 16"/>
            <p:cNvSpPr/>
            <p:nvPr>
              <p:custDataLst>
                <p:tags r:id="rId15"/>
              </p:custDataLst>
            </p:nvPr>
          </p:nvSpPr>
          <p:spPr>
            <a:xfrm>
              <a:off x="4727691" y="3449093"/>
              <a:ext cx="693134" cy="300792"/>
            </a:xfrm>
            <a:prstGeom prst="ellipse">
              <a:avLst/>
            </a:prstGeom>
            <a:noFill/>
            <a:ln w="38100">
              <a:solidFill>
                <a:srgbClr val="FF25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8" name="Ellipse 17"/>
            <p:cNvSpPr/>
            <p:nvPr>
              <p:custDataLst>
                <p:tags r:id="rId16"/>
              </p:custDataLst>
            </p:nvPr>
          </p:nvSpPr>
          <p:spPr>
            <a:xfrm>
              <a:off x="4721746" y="3777383"/>
              <a:ext cx="693134" cy="300792"/>
            </a:xfrm>
            <a:prstGeom prst="ellipse">
              <a:avLst/>
            </a:prstGeom>
            <a:noFill/>
            <a:ln w="38100">
              <a:solidFill>
                <a:srgbClr val="FF25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9" name="Ellipse 18"/>
            <p:cNvSpPr/>
            <p:nvPr>
              <p:custDataLst>
                <p:tags r:id="rId17"/>
              </p:custDataLst>
            </p:nvPr>
          </p:nvSpPr>
          <p:spPr>
            <a:xfrm>
              <a:off x="4075014" y="4069073"/>
              <a:ext cx="693134" cy="300792"/>
            </a:xfrm>
            <a:prstGeom prst="ellipse">
              <a:avLst/>
            </a:prstGeom>
            <a:noFill/>
            <a:ln w="38100">
              <a:solidFill>
                <a:srgbClr val="FF25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0" name="Ellipse 19"/>
            <p:cNvSpPr/>
            <p:nvPr>
              <p:custDataLst>
                <p:tags r:id="rId18"/>
              </p:custDataLst>
            </p:nvPr>
          </p:nvSpPr>
          <p:spPr>
            <a:xfrm>
              <a:off x="4701594" y="4421797"/>
              <a:ext cx="693134" cy="300792"/>
            </a:xfrm>
            <a:prstGeom prst="ellipse">
              <a:avLst/>
            </a:prstGeom>
            <a:noFill/>
            <a:ln w="38100">
              <a:solidFill>
                <a:srgbClr val="FF25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5108732" y="2471654"/>
            <a:ext cx="1298956" cy="2254593"/>
            <a:chOff x="5108732" y="2471654"/>
            <a:chExt cx="1298956" cy="2254593"/>
          </a:xfrm>
        </p:grpSpPr>
        <p:sp>
          <p:nvSpPr>
            <p:cNvPr id="21" name="Ellipse 20"/>
            <p:cNvSpPr/>
            <p:nvPr>
              <p:custDataLst>
                <p:tags r:id="rId5"/>
              </p:custDataLst>
            </p:nvPr>
          </p:nvSpPr>
          <p:spPr>
            <a:xfrm>
              <a:off x="5108732" y="2471654"/>
              <a:ext cx="693134" cy="300792"/>
            </a:xfrm>
            <a:prstGeom prst="ellipse">
              <a:avLst/>
            </a:prstGeom>
            <a:noFill/>
            <a:ln w="38100">
              <a:solidFill>
                <a:srgbClr val="00E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Ellipse 21"/>
            <p:cNvSpPr/>
            <p:nvPr>
              <p:custDataLst>
                <p:tags r:id="rId6"/>
              </p:custDataLst>
            </p:nvPr>
          </p:nvSpPr>
          <p:spPr>
            <a:xfrm>
              <a:off x="5362730" y="2800167"/>
              <a:ext cx="693134" cy="300792"/>
            </a:xfrm>
            <a:prstGeom prst="ellipse">
              <a:avLst/>
            </a:prstGeom>
            <a:noFill/>
            <a:ln w="38100">
              <a:solidFill>
                <a:srgbClr val="00E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3" name="Ellipse 22"/>
            <p:cNvSpPr/>
            <p:nvPr>
              <p:custDataLst>
                <p:tags r:id="rId7"/>
              </p:custDataLst>
            </p:nvPr>
          </p:nvSpPr>
          <p:spPr>
            <a:xfrm>
              <a:off x="5359394" y="3099831"/>
              <a:ext cx="693134" cy="300792"/>
            </a:xfrm>
            <a:prstGeom prst="ellipse">
              <a:avLst/>
            </a:prstGeom>
            <a:noFill/>
            <a:ln w="38100">
              <a:solidFill>
                <a:srgbClr val="00E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4" name="Ellipse 23"/>
            <p:cNvSpPr/>
            <p:nvPr>
              <p:custDataLst>
                <p:tags r:id="rId8"/>
              </p:custDataLst>
            </p:nvPr>
          </p:nvSpPr>
          <p:spPr>
            <a:xfrm>
              <a:off x="5714276" y="3445695"/>
              <a:ext cx="693134" cy="300792"/>
            </a:xfrm>
            <a:prstGeom prst="ellipse">
              <a:avLst/>
            </a:prstGeom>
            <a:noFill/>
            <a:ln w="38100">
              <a:solidFill>
                <a:srgbClr val="00E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5" name="Ellipse 24"/>
            <p:cNvSpPr/>
            <p:nvPr>
              <p:custDataLst>
                <p:tags r:id="rId9"/>
              </p:custDataLst>
            </p:nvPr>
          </p:nvSpPr>
          <p:spPr>
            <a:xfrm>
              <a:off x="5714554" y="3777383"/>
              <a:ext cx="693134" cy="300792"/>
            </a:xfrm>
            <a:prstGeom prst="ellipse">
              <a:avLst/>
            </a:prstGeom>
            <a:noFill/>
            <a:ln w="38100">
              <a:solidFill>
                <a:srgbClr val="00E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6" name="Ellipse 25"/>
            <p:cNvSpPr/>
            <p:nvPr>
              <p:custDataLst>
                <p:tags r:id="rId10"/>
              </p:custDataLst>
            </p:nvPr>
          </p:nvSpPr>
          <p:spPr>
            <a:xfrm>
              <a:off x="5359394" y="4065415"/>
              <a:ext cx="693134" cy="300792"/>
            </a:xfrm>
            <a:prstGeom prst="ellipse">
              <a:avLst/>
            </a:prstGeom>
            <a:noFill/>
            <a:ln w="38100">
              <a:solidFill>
                <a:srgbClr val="00E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" name="Ellipse 26"/>
            <p:cNvSpPr/>
            <p:nvPr>
              <p:custDataLst>
                <p:tags r:id="rId11"/>
              </p:custDataLst>
            </p:nvPr>
          </p:nvSpPr>
          <p:spPr>
            <a:xfrm>
              <a:off x="5396764" y="4425455"/>
              <a:ext cx="693134" cy="300792"/>
            </a:xfrm>
            <a:prstGeom prst="ellipse">
              <a:avLst/>
            </a:prstGeom>
            <a:noFill/>
            <a:ln w="38100">
              <a:solidFill>
                <a:srgbClr val="00E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5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4187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 dirty="0" smtClean="0"/>
              <a:t>Stratégie d’intégration corporative</a:t>
            </a:r>
            <a:endParaRPr lang="fr-CA" b="1" cap="all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23528" y="490364"/>
            <a:ext cx="7571184" cy="857250"/>
          </a:xfrm>
        </p:spPr>
        <p:txBody>
          <a:bodyPr>
            <a:normAutofit/>
          </a:bodyPr>
          <a:lstStyle/>
          <a:p>
            <a:r>
              <a:rPr lang="fr-CA" sz="2800" dirty="0" smtClean="0"/>
              <a:t>Maturité d’intégration</a:t>
            </a:r>
            <a:endParaRPr lang="fr-CA" sz="2800" dirty="0"/>
          </a:p>
        </p:txBody>
      </p:sp>
      <p:sp>
        <p:nvSpPr>
          <p:cNvPr id="8" name="Espace réservé du contenu 1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23528" y="1275605"/>
            <a:ext cx="3096344" cy="36004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CA" sz="1800" dirty="0"/>
              <a:t>Une </a:t>
            </a:r>
            <a:r>
              <a:rPr lang="fr-CA" sz="1800" b="1" dirty="0"/>
              <a:t>analyse</a:t>
            </a:r>
            <a:r>
              <a:rPr lang="fr-CA" sz="1800" dirty="0"/>
              <a:t> de la </a:t>
            </a:r>
            <a:r>
              <a:rPr lang="fr-CA" sz="1800" b="1" dirty="0"/>
              <a:t>maturité d’intégration</a:t>
            </a:r>
            <a:r>
              <a:rPr lang="fr-CA" sz="1800" dirty="0"/>
              <a:t> a été conduite en </a:t>
            </a:r>
            <a:r>
              <a:rPr lang="fr-CA" sz="1800" b="1" dirty="0"/>
              <a:t>2016</a:t>
            </a:r>
            <a:r>
              <a:rPr lang="fr-CA" sz="1800" dirty="0"/>
              <a:t> </a:t>
            </a:r>
            <a:r>
              <a:rPr lang="fr-CA" sz="1800" dirty="0" smtClean="0"/>
              <a:t>(</a:t>
            </a:r>
            <a:r>
              <a:rPr lang="fr-CA" sz="1800" b="1" dirty="0" smtClean="0">
                <a:solidFill>
                  <a:srgbClr val="FF0000"/>
                </a:solidFill>
              </a:rPr>
              <a:t>en rouge</a:t>
            </a:r>
            <a:r>
              <a:rPr lang="fr-CA" sz="1800" dirty="0" smtClean="0"/>
              <a:t>) pour le bien livrable de la transformation </a:t>
            </a:r>
            <a:r>
              <a:rPr lang="fr-CA" sz="1800" b="1" dirty="0" smtClean="0"/>
              <a:t>BL10-0001</a:t>
            </a:r>
            <a:r>
              <a:rPr lang="fr-CA" sz="1800" dirty="0" smtClean="0"/>
              <a:t>.</a:t>
            </a:r>
            <a:r>
              <a:rPr lang="fr-CA" sz="1800" dirty="0"/>
              <a:t> </a:t>
            </a:r>
          </a:p>
          <a:p>
            <a:pPr marL="0" indent="0" algn="just">
              <a:buNone/>
            </a:pPr>
            <a:endParaRPr lang="fr-CA" sz="1000" dirty="0"/>
          </a:p>
          <a:p>
            <a:pPr marL="0" indent="0" algn="just">
              <a:buNone/>
            </a:pPr>
            <a:r>
              <a:rPr lang="fr-CA" sz="1800" dirty="0" smtClean="0"/>
              <a:t>En fonction de la </a:t>
            </a:r>
            <a:r>
              <a:rPr lang="fr-CA" sz="1800" b="1" dirty="0" smtClean="0"/>
              <a:t>situation actuelle</a:t>
            </a:r>
            <a:r>
              <a:rPr lang="fr-CA" sz="1800" dirty="0" smtClean="0"/>
              <a:t>, </a:t>
            </a:r>
            <a:r>
              <a:rPr lang="fr-CA" sz="1800" dirty="0"/>
              <a:t>une </a:t>
            </a:r>
            <a:r>
              <a:rPr lang="fr-CA" sz="1800" b="1" dirty="0"/>
              <a:t>cible</a:t>
            </a:r>
            <a:r>
              <a:rPr lang="fr-CA" sz="1800" dirty="0"/>
              <a:t> </a:t>
            </a:r>
            <a:r>
              <a:rPr lang="fr-CA" sz="1800" dirty="0" smtClean="0"/>
              <a:t>(</a:t>
            </a:r>
            <a:r>
              <a:rPr lang="fr-CA" sz="1800" b="1" dirty="0" smtClean="0">
                <a:solidFill>
                  <a:srgbClr val="00B050"/>
                </a:solidFill>
              </a:rPr>
              <a:t>en vert</a:t>
            </a:r>
            <a:r>
              <a:rPr lang="fr-CA" sz="1800" dirty="0" smtClean="0"/>
              <a:t>) en </a:t>
            </a:r>
            <a:r>
              <a:rPr lang="fr-CA" sz="1800" dirty="0"/>
              <a:t>termes d’</a:t>
            </a:r>
            <a:r>
              <a:rPr lang="fr-CA" sz="1800" b="1" dirty="0"/>
              <a:t>intégration</a:t>
            </a:r>
            <a:r>
              <a:rPr lang="fr-CA" sz="1800" dirty="0"/>
              <a:t> </a:t>
            </a:r>
            <a:r>
              <a:rPr lang="fr-CA" sz="1800" b="1" dirty="0" smtClean="0"/>
              <a:t>avait</a:t>
            </a:r>
            <a:r>
              <a:rPr lang="fr-CA" sz="1800" dirty="0" smtClean="0"/>
              <a:t> </a:t>
            </a:r>
            <a:r>
              <a:rPr lang="fr-CA" sz="1800" dirty="0"/>
              <a:t>également été </a:t>
            </a:r>
            <a:r>
              <a:rPr lang="fr-CA" sz="1800" b="1" dirty="0"/>
              <a:t>établie</a:t>
            </a:r>
            <a:r>
              <a:rPr lang="fr-CA" sz="1800" dirty="0"/>
              <a:t> durant le </a:t>
            </a:r>
            <a:r>
              <a:rPr lang="fr-CA" sz="1800" b="1" dirty="0"/>
              <a:t>même exercice</a:t>
            </a:r>
            <a:r>
              <a:rPr lang="fr-CA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00911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8" t="5107" r="12543" b="14599"/>
          <a:stretch/>
        </p:blipFill>
        <p:spPr bwMode="auto">
          <a:xfrm>
            <a:off x="5627180" y="915566"/>
            <a:ext cx="3503296" cy="3960440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6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3059832" y="51470"/>
            <a:ext cx="4187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 dirty="0" smtClean="0"/>
              <a:t>Stratégie d’intégration corporative</a:t>
            </a:r>
            <a:endParaRPr lang="fr-CA" b="1" cap="all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79512" y="356436"/>
            <a:ext cx="7571184" cy="857250"/>
          </a:xfrm>
        </p:spPr>
        <p:txBody>
          <a:bodyPr>
            <a:normAutofit/>
          </a:bodyPr>
          <a:lstStyle/>
          <a:p>
            <a:r>
              <a:rPr lang="fr-CA" sz="2800" dirty="0" smtClean="0"/>
              <a:t>Rétrospection</a:t>
            </a:r>
            <a:endParaRPr lang="fr-CA" sz="2800" dirty="0"/>
          </a:p>
        </p:txBody>
      </p:sp>
      <p:sp>
        <p:nvSpPr>
          <p:cNvPr id="8" name="Espace réservé du contenu 1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35496" y="1055519"/>
            <a:ext cx="5832648" cy="418052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CA" sz="2000" b="1" dirty="0" smtClean="0"/>
              <a:t>2016 :</a:t>
            </a:r>
            <a:r>
              <a:rPr lang="fr-CA" sz="2000" dirty="0" smtClean="0"/>
              <a:t> Analyse des capacités d’intégration de Loto-Québec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b="1" dirty="0" smtClean="0"/>
              <a:t>AGL</a:t>
            </a:r>
            <a:r>
              <a:rPr lang="fr-CA" sz="1600" dirty="0" smtClean="0"/>
              <a:t> est un </a:t>
            </a:r>
            <a:r>
              <a:rPr lang="fr-CA" sz="1600" b="1" dirty="0" smtClean="0"/>
              <a:t>standard de facto</a:t>
            </a:r>
            <a:r>
              <a:rPr lang="fr-CA" sz="1600" dirty="0" smtClean="0"/>
              <a:t>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CA" sz="2000" b="1" dirty="0" smtClean="0"/>
              <a:t>2018 : </a:t>
            </a:r>
            <a:r>
              <a:rPr lang="fr-CA" sz="2000" dirty="0" smtClean="0"/>
              <a:t>Stratégie d’intégration corporative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b="1" dirty="0" smtClean="0"/>
              <a:t>LQ-Framework </a:t>
            </a:r>
            <a:r>
              <a:rPr lang="fr-CA" sz="1600" dirty="0" smtClean="0"/>
              <a:t>est un </a:t>
            </a:r>
            <a:r>
              <a:rPr lang="fr-CA" sz="1600" b="1" dirty="0" smtClean="0"/>
              <a:t>standard de facto!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b="1" dirty="0" smtClean="0"/>
              <a:t>Outillage d’intégration : </a:t>
            </a:r>
            <a:r>
              <a:rPr lang="fr-CA" sz="1600" dirty="0" smtClean="0"/>
              <a:t>Externalisation des pratiques d’intégration de l’AGL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b="1" u="sng" dirty="0" smtClean="0"/>
              <a:t>Vision :</a:t>
            </a:r>
            <a:r>
              <a:rPr lang="fr-CA" sz="1600" b="1" dirty="0" smtClean="0"/>
              <a:t> Orientation service</a:t>
            </a:r>
            <a:r>
              <a:rPr lang="fr-CA" sz="1600" dirty="0" smtClean="0"/>
              <a:t> et </a:t>
            </a:r>
            <a:r>
              <a:rPr lang="fr-CA" sz="1600" b="1" dirty="0" smtClean="0"/>
              <a:t>non</a:t>
            </a:r>
            <a:r>
              <a:rPr lang="fr-CA" sz="1600" dirty="0" smtClean="0"/>
              <a:t> une </a:t>
            </a:r>
            <a:r>
              <a:rPr lang="fr-CA" sz="1600" b="1" dirty="0" smtClean="0"/>
              <a:t>plateforme</a:t>
            </a:r>
            <a:endParaRPr lang="fr-CA" sz="3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fr-CA" sz="2000" b="1" dirty="0"/>
              <a:t>LQ-Framework </a:t>
            </a:r>
            <a:r>
              <a:rPr lang="fr-CA" sz="2000" b="1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b="1" dirty="0" smtClean="0"/>
              <a:t>Boîte à outils  </a:t>
            </a:r>
            <a:r>
              <a:rPr lang="fr-CA" sz="1600" dirty="0" smtClean="0"/>
              <a:t>pour le </a:t>
            </a:r>
            <a:r>
              <a:rPr lang="fr-CA" sz="1600" b="1" dirty="0" smtClean="0"/>
              <a:t>développement</a:t>
            </a:r>
            <a:r>
              <a:rPr lang="fr-CA" sz="1600" dirty="0" smtClean="0"/>
              <a:t> applicatif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 smtClean="0"/>
              <a:t>Projets: Loi-74</a:t>
            </a:r>
            <a:r>
              <a:rPr lang="fr-CA" sz="1600" dirty="0"/>
              <a:t>, LQ-Batch, CWMF, IGT </a:t>
            </a:r>
            <a:r>
              <a:rPr lang="fr-CA" sz="1600" dirty="0" err="1"/>
              <a:t>Connect</a:t>
            </a:r>
            <a:r>
              <a:rPr lang="fr-CA" sz="1600" dirty="0"/>
              <a:t> et </a:t>
            </a:r>
            <a:r>
              <a:rPr lang="fr-CA" sz="1600" dirty="0" smtClean="0"/>
              <a:t>AFV</a:t>
            </a:r>
            <a:endParaRPr lang="fr-CA" sz="16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fr-CA" sz="2000" b="1" dirty="0" smtClean="0"/>
              <a:t>AGL</a:t>
            </a:r>
            <a:r>
              <a:rPr lang="fr-CA" sz="2000" dirty="0" smtClean="0"/>
              <a:t> est un </a:t>
            </a:r>
            <a:r>
              <a:rPr lang="fr-CA" sz="2000" b="1" dirty="0" smtClean="0"/>
              <a:t>écosystème</a:t>
            </a:r>
            <a:r>
              <a:rPr lang="fr-CA" sz="2000" dirty="0" smtClean="0"/>
              <a:t> modulaire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 smtClean="0"/>
              <a:t>C’est de l’</a:t>
            </a:r>
            <a:r>
              <a:rPr lang="fr-CA" sz="1600" b="1" dirty="0" smtClean="0"/>
              <a:t>ingénierie logicielle</a:t>
            </a:r>
            <a:r>
              <a:rPr lang="fr-CA" sz="1600" dirty="0" smtClean="0"/>
              <a:t>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b="1" dirty="0"/>
              <a:t>Opérationnaliser</a:t>
            </a:r>
            <a:r>
              <a:rPr lang="fr-CA" sz="1600" dirty="0"/>
              <a:t> comme un </a:t>
            </a:r>
            <a:r>
              <a:rPr lang="fr-CA" sz="1600" b="1" dirty="0" smtClean="0"/>
              <a:t>monolithe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b="1" dirty="0" smtClean="0"/>
              <a:t>Niveau 2</a:t>
            </a:r>
            <a:r>
              <a:rPr lang="fr-CA" sz="1600" dirty="0" smtClean="0"/>
              <a:t> du modèle de </a:t>
            </a:r>
            <a:r>
              <a:rPr lang="fr-CA" sz="1600" b="1" dirty="0" smtClean="0"/>
              <a:t>maturité OSIMM </a:t>
            </a:r>
          </a:p>
          <a:p>
            <a:pPr lvl="2"/>
            <a:r>
              <a:rPr lang="fr-CA" sz="1600" dirty="0" smtClean="0"/>
              <a:t>Il reste du travail à faire…</a:t>
            </a:r>
          </a:p>
          <a:p>
            <a:pPr lvl="2"/>
            <a:r>
              <a:rPr lang="fr-CA" sz="1600" dirty="0" smtClean="0"/>
              <a:t>Bien </a:t>
            </a:r>
            <a:r>
              <a:rPr lang="fr-CA" sz="1600" b="1" dirty="0" smtClean="0"/>
              <a:t>positionner</a:t>
            </a:r>
            <a:r>
              <a:rPr lang="fr-CA" sz="1600" dirty="0" smtClean="0"/>
              <a:t> pour </a:t>
            </a:r>
            <a:r>
              <a:rPr lang="fr-CA" sz="1600" b="1" dirty="0" smtClean="0"/>
              <a:t>atteindre</a:t>
            </a:r>
            <a:r>
              <a:rPr lang="fr-CA" sz="1600" dirty="0" smtClean="0"/>
              <a:t> notre </a:t>
            </a:r>
            <a:r>
              <a:rPr lang="fr-CA" sz="1600" b="1" dirty="0" smtClean="0"/>
              <a:t>future cible</a:t>
            </a:r>
            <a:endParaRPr lang="fr-CA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b="1" dirty="0" smtClean="0"/>
              <a:t>Adresse en partie les problèmes d’intégration</a:t>
            </a:r>
          </a:p>
          <a:p>
            <a:pPr lvl="2"/>
            <a:r>
              <a:rPr lang="fr-CA" sz="1600" dirty="0" smtClean="0"/>
              <a:t>(+)</a:t>
            </a:r>
            <a:r>
              <a:rPr lang="fr-CA" sz="1600" dirty="0"/>
              <a:t> </a:t>
            </a:r>
            <a:r>
              <a:rPr lang="fr-CA" sz="1600" dirty="0" smtClean="0"/>
              <a:t>Standardisation des communications de services</a:t>
            </a:r>
          </a:p>
          <a:p>
            <a:pPr lvl="2"/>
            <a:r>
              <a:rPr lang="fr-CA" sz="1600" dirty="0" smtClean="0"/>
              <a:t>(+) Certains </a:t>
            </a:r>
            <a:r>
              <a:rPr lang="fr-CA" sz="1600" dirty="0"/>
              <a:t>s</a:t>
            </a:r>
            <a:r>
              <a:rPr lang="fr-CA" sz="1600" dirty="0" smtClean="0"/>
              <a:t>ervices réutilisables et normaliser</a:t>
            </a:r>
          </a:p>
          <a:p>
            <a:pPr lvl="2"/>
            <a:r>
              <a:rPr lang="fr-CA" sz="1600" dirty="0" smtClean="0"/>
              <a:t>(-) Communications point à point statiques </a:t>
            </a:r>
          </a:p>
          <a:p>
            <a:pPr lvl="2"/>
            <a:r>
              <a:rPr lang="fr-CA" sz="1600" dirty="0" smtClean="0"/>
              <a:t>(-) Complexité des mises a </a:t>
            </a:r>
            <a:r>
              <a:rPr lang="fr-CA" sz="1600" dirty="0"/>
              <a:t>échelle </a:t>
            </a:r>
            <a:r>
              <a:rPr lang="fr-CA" sz="1600" dirty="0" smtClean="0"/>
              <a:t>(</a:t>
            </a:r>
            <a:r>
              <a:rPr lang="fr-CA" sz="1600" dirty="0"/>
              <a:t>c</a:t>
            </a:r>
            <a:r>
              <a:rPr lang="fr-CA" sz="1600" dirty="0" smtClean="0"/>
              <a:t>ohabitation)</a:t>
            </a:r>
            <a:endParaRPr lang="fr-CA" sz="2000" dirty="0" smtClean="0"/>
          </a:p>
          <a:p>
            <a:endParaRPr lang="fr-CA" sz="2000" dirty="0" smtClean="0"/>
          </a:p>
        </p:txBody>
      </p:sp>
    </p:spTree>
    <p:extLst>
      <p:ext uri="{BB962C8B-B14F-4D97-AF65-F5344CB8AC3E}">
        <p14:creationId xmlns:p14="http://schemas.microsoft.com/office/powerpoint/2010/main" val="68721626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7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4187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 dirty="0" smtClean="0"/>
              <a:t>Stratégie d’intégration corporative</a:t>
            </a:r>
            <a:endParaRPr lang="fr-CA" b="1" cap="all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7504" y="483518"/>
            <a:ext cx="7571184" cy="700916"/>
          </a:xfrm>
        </p:spPr>
        <p:txBody>
          <a:bodyPr>
            <a:normAutofit/>
          </a:bodyPr>
          <a:lstStyle/>
          <a:p>
            <a:r>
              <a:rPr lang="fr-CA" sz="2800" dirty="0" smtClean="0"/>
              <a:t>Stratégies d’intégration</a:t>
            </a:r>
            <a:endParaRPr lang="fr-CA" sz="2800" dirty="0"/>
          </a:p>
        </p:txBody>
      </p:sp>
      <p:sp>
        <p:nvSpPr>
          <p:cNvPr id="8" name="Espace réservé du contenu 1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40558" y="1786750"/>
            <a:ext cx="3923930" cy="331236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CA" sz="2400" dirty="0" smtClean="0"/>
              <a:t>2 types de stratégie 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CA" sz="2100" dirty="0"/>
              <a:t>Stratégie </a:t>
            </a:r>
            <a:r>
              <a:rPr lang="fr-CA" sz="2100" b="1" dirty="0"/>
              <a:t>A2A</a:t>
            </a:r>
            <a:r>
              <a:rPr lang="fr-CA" sz="2100" dirty="0"/>
              <a:t> </a:t>
            </a:r>
            <a:endParaRPr lang="fr-CA" sz="2100" dirty="0" smtClean="0"/>
          </a:p>
          <a:p>
            <a:pPr lvl="2"/>
            <a:r>
              <a:rPr lang="fr-CA" sz="2100" dirty="0" smtClean="0"/>
              <a:t>Intégration des systèmes d’information interne</a:t>
            </a:r>
            <a:endParaRPr lang="fr-CA" sz="2100" dirty="0"/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CA" sz="2000" dirty="0" smtClean="0"/>
              <a:t>Stratégie </a:t>
            </a:r>
            <a:r>
              <a:rPr lang="fr-CA" sz="2000" b="1" dirty="0" smtClean="0"/>
              <a:t>B2B</a:t>
            </a:r>
          </a:p>
          <a:p>
            <a:pPr lvl="2"/>
            <a:r>
              <a:rPr lang="fr-CA" sz="2000" dirty="0" smtClean="0"/>
              <a:t>Commerce interentreprises</a:t>
            </a:r>
          </a:p>
          <a:p>
            <a:pPr lvl="2"/>
            <a:r>
              <a:rPr lang="fr-CA" sz="2000" dirty="0" smtClean="0"/>
              <a:t>Marché consommateur (</a:t>
            </a:r>
            <a:r>
              <a:rPr lang="fr-CA" sz="2000" b="1" dirty="0" smtClean="0"/>
              <a:t>B2C</a:t>
            </a:r>
            <a:r>
              <a:rPr lang="fr-CA" sz="2000" dirty="0" smtClean="0"/>
              <a:t>)</a:t>
            </a:r>
            <a:endParaRPr lang="fr-CA" sz="1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fr-CA" sz="2400" dirty="0" smtClean="0"/>
              <a:t>Principes directeurs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 smtClean="0"/>
              <a:t>Agilité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/>
              <a:t>Standardisation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 smtClean="0"/>
              <a:t>Unification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 smtClean="0"/>
              <a:t>Réutilisation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 smtClean="0"/>
              <a:t>Autonomie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9" name="Espace réservé du contenu 1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79512" y="1779662"/>
            <a:ext cx="4824537" cy="3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4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sz="2200" b="1" dirty="0" smtClean="0"/>
              <a:t>SOE</a:t>
            </a:r>
            <a:r>
              <a:rPr lang="fr-FR" sz="2200" dirty="0" smtClean="0"/>
              <a:t> : Service </a:t>
            </a:r>
            <a:r>
              <a:rPr lang="fr-FR" sz="2200" dirty="0" err="1" smtClean="0"/>
              <a:t>Oriented</a:t>
            </a:r>
            <a:r>
              <a:rPr lang="fr-FR" sz="2200" dirty="0" smtClean="0"/>
              <a:t> Enterprise</a:t>
            </a:r>
          </a:p>
          <a:p>
            <a:pPr marL="457200" lvl="1" indent="0">
              <a:buNone/>
            </a:pPr>
            <a:r>
              <a:rPr lang="fr-CA" sz="1700" dirty="0"/>
              <a:t>O</a:t>
            </a:r>
            <a:r>
              <a:rPr lang="fr-CA" sz="1700" dirty="0" smtClean="0"/>
              <a:t>rganisation </a:t>
            </a:r>
            <a:r>
              <a:rPr lang="fr-CA" sz="1700" dirty="0"/>
              <a:t>qui génère de la valeur par l’exposition de ces fonctions </a:t>
            </a:r>
            <a:r>
              <a:rPr lang="fr-CA" sz="1700" dirty="0" smtClean="0"/>
              <a:t>d’affaires </a:t>
            </a:r>
            <a:r>
              <a:rPr lang="fr-CA" sz="1700" dirty="0"/>
              <a:t>au marché externe et à ces </a:t>
            </a:r>
            <a:r>
              <a:rPr lang="fr-CA" sz="1700" dirty="0" smtClean="0"/>
              <a:t>partenaires </a:t>
            </a:r>
            <a:r>
              <a:rPr lang="fr-CA" sz="1700" dirty="0"/>
              <a:t>sous </a:t>
            </a:r>
            <a:r>
              <a:rPr lang="fr-CA" sz="1700" dirty="0" smtClean="0"/>
              <a:t>forme </a:t>
            </a:r>
            <a:r>
              <a:rPr lang="fr-CA" sz="1700" dirty="0"/>
              <a:t>de </a:t>
            </a:r>
            <a:r>
              <a:rPr lang="fr-CA" sz="1700" dirty="0" smtClean="0"/>
              <a:t>services.</a:t>
            </a:r>
          </a:p>
          <a:p>
            <a:pPr marL="457200" lvl="1" indent="0">
              <a:buNone/>
            </a:pPr>
            <a:r>
              <a:rPr lang="fr-CA" sz="1700" b="1" dirty="0" smtClean="0"/>
              <a:t>Ex:</a:t>
            </a:r>
            <a:r>
              <a:rPr lang="fr-CA" sz="1700" dirty="0" smtClean="0"/>
              <a:t> Résultats de loterie, Loi-74, GNA Corpo.</a:t>
            </a:r>
          </a:p>
          <a:p>
            <a:pPr marL="457200" lvl="1" indent="0">
              <a:buNone/>
            </a:pPr>
            <a:endParaRPr lang="fr-FR" sz="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fr-FR" sz="2200" b="1" dirty="0"/>
              <a:t>SOE</a:t>
            </a:r>
            <a:r>
              <a:rPr lang="fr-FR" sz="2200" dirty="0"/>
              <a:t> </a:t>
            </a:r>
            <a:r>
              <a:rPr lang="fr-FR" sz="2200" b="1" dirty="0">
                <a:solidFill>
                  <a:srgbClr val="008A3E"/>
                </a:solidFill>
              </a:rPr>
              <a:t>=</a:t>
            </a:r>
            <a:r>
              <a:rPr lang="fr-FR" sz="2200" dirty="0"/>
              <a:t> </a:t>
            </a:r>
            <a:r>
              <a:rPr lang="fr-FR" sz="2200" b="1" dirty="0"/>
              <a:t>SOA/MSA</a:t>
            </a:r>
            <a:r>
              <a:rPr lang="fr-FR" sz="2200" dirty="0"/>
              <a:t> </a:t>
            </a:r>
            <a:r>
              <a:rPr lang="fr-FR" sz="2200" dirty="0">
                <a:solidFill>
                  <a:srgbClr val="C00000"/>
                </a:solidFill>
              </a:rPr>
              <a:t>+</a:t>
            </a:r>
            <a:r>
              <a:rPr lang="fr-FR" sz="2200" dirty="0"/>
              <a:t> </a:t>
            </a:r>
            <a:r>
              <a:rPr lang="fr-FR" sz="2200" b="1" dirty="0" smtClean="0"/>
              <a:t>EDA</a:t>
            </a:r>
            <a:endParaRPr lang="fr-FR" sz="1800" dirty="0" smtClean="0"/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1800" dirty="0" smtClean="0"/>
              <a:t>SOA/MSA : Architecture </a:t>
            </a:r>
            <a:r>
              <a:rPr lang="fr-FR" sz="1800" dirty="0" err="1" smtClean="0"/>
              <a:t>microservices</a:t>
            </a:r>
            <a:endParaRPr lang="fr-FR" sz="1800" dirty="0" smtClean="0"/>
          </a:p>
          <a:p>
            <a:pPr lvl="2"/>
            <a:r>
              <a:rPr lang="fr-FR" sz="1800" dirty="0" smtClean="0"/>
              <a:t>Synchronisme </a:t>
            </a:r>
          </a:p>
          <a:p>
            <a:pPr lvl="2"/>
            <a:r>
              <a:rPr lang="fr-FR" sz="1800" dirty="0"/>
              <a:t>Flux transactionnel et informationnel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1800" dirty="0" smtClean="0"/>
              <a:t>EDA: Architecture événementielle</a:t>
            </a:r>
          </a:p>
          <a:p>
            <a:pPr lvl="2"/>
            <a:r>
              <a:rPr lang="fr-FR" sz="1800" dirty="0" smtClean="0"/>
              <a:t>Asynchronisme</a:t>
            </a:r>
          </a:p>
          <a:p>
            <a:pPr lvl="2"/>
            <a:r>
              <a:rPr lang="fr-FR" sz="1800" dirty="0"/>
              <a:t>Flux transactionnel et informationnel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A" sz="2400" dirty="0" smtClean="0"/>
          </a:p>
        </p:txBody>
      </p:sp>
      <p:sp>
        <p:nvSpPr>
          <p:cNvPr id="3" name="ZoneTexte 2"/>
          <p:cNvSpPr txBox="1"/>
          <p:nvPr>
            <p:custDataLst>
              <p:tags r:id="rId6"/>
            </p:custDataLst>
          </p:nvPr>
        </p:nvSpPr>
        <p:spPr>
          <a:xfrm>
            <a:off x="2123728" y="1153712"/>
            <a:ext cx="4824536" cy="46166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Loto-Québec</a:t>
            </a:r>
            <a:r>
              <a:rPr lang="fr-FR" sz="2400" dirty="0"/>
              <a:t> est une </a:t>
            </a:r>
            <a:r>
              <a:rPr lang="fr-FR" sz="2400" b="1" dirty="0"/>
              <a:t>entreprise</a:t>
            </a:r>
            <a:r>
              <a:rPr lang="fr-FR" sz="2400" dirty="0"/>
              <a:t> </a:t>
            </a:r>
            <a:r>
              <a:rPr lang="fr-FR" sz="2400" b="1" dirty="0"/>
              <a:t>SOE</a:t>
            </a:r>
            <a:r>
              <a:rPr lang="fr-FR" sz="2400" dirty="0"/>
              <a:t> 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2311706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>
            <p:custDataLst>
              <p:tags r:id="rId1"/>
            </p:custDataLst>
          </p:nvPr>
        </p:nvGrpSpPr>
        <p:grpSpPr>
          <a:xfrm>
            <a:off x="3779912" y="627534"/>
            <a:ext cx="5322330" cy="4392488"/>
            <a:chOff x="3779912" y="771550"/>
            <a:chExt cx="5322330" cy="4248473"/>
          </a:xfrm>
        </p:grpSpPr>
        <p:pic>
          <p:nvPicPr>
            <p:cNvPr id="5" name="Picture 16"/>
            <p:cNvPicPr/>
            <p:nvPr>
              <p:custDataLst>
                <p:tags r:id="rId7"/>
              </p:custDataLst>
            </p:nvPr>
          </p:nvPicPr>
          <p:blipFill rotWithShape="1">
            <a:blip r:embed="rId10"/>
            <a:srcRect l="1043" t="1558" r="1613" b="15618"/>
            <a:stretch/>
          </p:blipFill>
          <p:spPr>
            <a:xfrm>
              <a:off x="3779912" y="825944"/>
              <a:ext cx="5322330" cy="419407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397816" y="771550"/>
              <a:ext cx="704426" cy="304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51920" y="810345"/>
              <a:ext cx="398235" cy="404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8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3059832" y="51470"/>
            <a:ext cx="4187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 dirty="0" smtClean="0"/>
              <a:t>Stratégie d’intégration corporative</a:t>
            </a:r>
            <a:endParaRPr lang="fr-CA" b="1" cap="all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07504" y="483518"/>
            <a:ext cx="7571184" cy="700916"/>
          </a:xfrm>
        </p:spPr>
        <p:txBody>
          <a:bodyPr>
            <a:normAutofit/>
          </a:bodyPr>
          <a:lstStyle/>
          <a:p>
            <a:r>
              <a:rPr lang="fr-CA" sz="2800" dirty="0" smtClean="0"/>
              <a:t>Architecture de référence</a:t>
            </a:r>
            <a:endParaRPr lang="fr-CA" sz="2800" dirty="0"/>
          </a:p>
        </p:txBody>
      </p:sp>
      <p:sp>
        <p:nvSpPr>
          <p:cNvPr id="8" name="ZoneTexte 7"/>
          <p:cNvSpPr txBox="1"/>
          <p:nvPr>
            <p:custDataLst>
              <p:tags r:id="rId5"/>
            </p:custDataLst>
          </p:nvPr>
        </p:nvSpPr>
        <p:spPr>
          <a:xfrm>
            <a:off x="107504" y="1131590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sz="1600" b="1" dirty="0" smtClean="0"/>
              <a:t>Architecture d’entreprise</a:t>
            </a:r>
            <a:endParaRPr lang="fr-CA" sz="16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sz="1600" b="1" dirty="0" smtClean="0"/>
              <a:t>Pièce maitresse</a:t>
            </a:r>
            <a:r>
              <a:rPr lang="fr-CA" sz="1600" dirty="0" smtClean="0"/>
              <a:t> de l’architecture </a:t>
            </a:r>
            <a:r>
              <a:rPr lang="fr-CA" sz="1600" b="1" dirty="0" smtClean="0"/>
              <a:t>SOA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sz="1600" b="1" dirty="0" err="1" smtClean="0"/>
              <a:t>Blueprint</a:t>
            </a:r>
            <a:r>
              <a:rPr lang="fr-CA" sz="1600" dirty="0" smtClean="0"/>
              <a:t> de l’architecture d’</a:t>
            </a:r>
            <a:r>
              <a:rPr lang="fr-CA" sz="1600" b="1" dirty="0" smtClean="0"/>
              <a:t>intégration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sz="1600" b="1" dirty="0" smtClean="0"/>
              <a:t>TOGAF</a:t>
            </a:r>
            <a:r>
              <a:rPr lang="fr-CA" sz="1600" dirty="0" smtClean="0"/>
              <a:t> et </a:t>
            </a:r>
            <a:r>
              <a:rPr lang="fr-CA" sz="1600" dirty="0" err="1" smtClean="0"/>
              <a:t>Archimate</a:t>
            </a:r>
            <a:r>
              <a:rPr lang="fr-CA" sz="1600" dirty="0" smtClean="0"/>
              <a:t> (</a:t>
            </a:r>
            <a:r>
              <a:rPr lang="fr-CA" sz="1600" dirty="0" err="1" smtClean="0"/>
              <a:t>OpenGroup</a:t>
            </a:r>
            <a:r>
              <a:rPr lang="fr-CA" sz="16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sz="1600" b="1" dirty="0" smtClean="0"/>
              <a:t>Identifie</a:t>
            </a:r>
            <a:r>
              <a:rPr lang="fr-CA" sz="1600" dirty="0" smtClean="0"/>
              <a:t> les </a:t>
            </a:r>
            <a:r>
              <a:rPr lang="fr-CA" sz="1600" b="1" dirty="0" smtClean="0"/>
              <a:t>capacités</a:t>
            </a:r>
            <a:r>
              <a:rPr lang="fr-CA" sz="1600" dirty="0" smtClean="0"/>
              <a:t> </a:t>
            </a:r>
            <a:r>
              <a:rPr lang="fr-CA" sz="1600" b="1" dirty="0" smtClean="0"/>
              <a:t>d’intégration</a:t>
            </a:r>
            <a:r>
              <a:rPr lang="fr-CA" sz="1600" dirty="0" smtClean="0"/>
              <a:t> de l’entreprise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sz="1600" b="1" dirty="0" smtClean="0"/>
              <a:t>Blocs</a:t>
            </a:r>
            <a:r>
              <a:rPr lang="fr-CA" sz="1600" dirty="0" smtClean="0"/>
              <a:t> de construction </a:t>
            </a:r>
            <a:r>
              <a:rPr lang="fr-CA" sz="1600" b="1" dirty="0" smtClean="0"/>
              <a:t>architecturaux</a:t>
            </a:r>
            <a:r>
              <a:rPr lang="fr-CA" sz="1600" dirty="0" smtClean="0"/>
              <a:t> (ABB)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sz="1600" b="1" dirty="0" smtClean="0"/>
              <a:t>Patrons</a:t>
            </a:r>
            <a:r>
              <a:rPr lang="fr-CA" sz="1600" dirty="0" smtClean="0"/>
              <a:t> </a:t>
            </a:r>
            <a:r>
              <a:rPr lang="fr-CA" sz="1600" b="1" dirty="0" smtClean="0"/>
              <a:t>abstraits</a:t>
            </a:r>
            <a:r>
              <a:rPr lang="fr-CA" sz="1600" dirty="0" smtClean="0"/>
              <a:t> d’intégration</a:t>
            </a:r>
          </a:p>
        </p:txBody>
      </p:sp>
      <p:grpSp>
        <p:nvGrpSpPr>
          <p:cNvPr id="3" name="Groupe 2"/>
          <p:cNvGrpSpPr/>
          <p:nvPr>
            <p:custDataLst>
              <p:tags r:id="rId6"/>
            </p:custDataLst>
          </p:nvPr>
        </p:nvGrpSpPr>
        <p:grpSpPr>
          <a:xfrm>
            <a:off x="357608" y="3363838"/>
            <a:ext cx="2558208" cy="1779661"/>
            <a:chOff x="335480" y="3404182"/>
            <a:chExt cx="2558208" cy="1779661"/>
          </a:xfrm>
        </p:grpSpPr>
        <p:pic>
          <p:nvPicPr>
            <p:cNvPr id="3078" name="Picture 6" descr="Image associée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35" r="8674"/>
            <a:stretch/>
          </p:blipFill>
          <p:spPr bwMode="auto">
            <a:xfrm>
              <a:off x="335480" y="3404182"/>
              <a:ext cx="2558208" cy="1779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489672" y="4412294"/>
              <a:ext cx="2404016" cy="28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13176230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60BD1817-06BD-42D8-B130-511194FE18B0}" type="slidenum">
              <a:rPr lang="fr-CA" smtClean="0"/>
              <a:t>9</a:t>
            </a:fld>
            <a:endParaRPr lang="fr-CA"/>
          </a:p>
        </p:txBody>
      </p:sp>
      <p:sp>
        <p:nvSpPr>
          <p:cNvPr id="7" name="Rectangle 6"/>
          <p:cNvSpPr/>
          <p:nvPr>
            <p:custDataLst>
              <p:tags r:id="rId2"/>
            </p:custDataLst>
          </p:nvPr>
        </p:nvSpPr>
        <p:spPr>
          <a:xfrm>
            <a:off x="3059832" y="51470"/>
            <a:ext cx="4187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cap="all" dirty="0" smtClean="0"/>
              <a:t>Stratégie d’intégration corporative</a:t>
            </a:r>
            <a:endParaRPr lang="fr-CA" b="1" cap="all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4283968" y="1203598"/>
            <a:ext cx="4536504" cy="776246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2400" b="1" dirty="0" smtClean="0"/>
              <a:t>Zone </a:t>
            </a:r>
          </a:p>
          <a:p>
            <a:pPr algn="ctr"/>
            <a:r>
              <a:rPr lang="fr-CA" sz="2400" b="1" dirty="0"/>
              <a:t>P</a:t>
            </a:r>
            <a:r>
              <a:rPr lang="fr-CA" sz="2400" b="1" dirty="0" smtClean="0"/>
              <a:t>ublique</a:t>
            </a:r>
            <a:endParaRPr lang="fr-CA" sz="2400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283968" y="2120980"/>
            <a:ext cx="1405677" cy="2611010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2400" b="1" dirty="0" smtClean="0"/>
              <a:t>Zone </a:t>
            </a:r>
          </a:p>
          <a:p>
            <a:pPr algn="ctr"/>
            <a:r>
              <a:rPr lang="fr-CA" sz="2400" b="1" dirty="0" smtClean="0"/>
              <a:t>Externe</a:t>
            </a:r>
          </a:p>
          <a:p>
            <a:pPr algn="ctr"/>
            <a:r>
              <a:rPr lang="fr-CA" sz="2400" b="1" dirty="0" smtClean="0"/>
              <a:t>Privée</a:t>
            </a:r>
            <a:endParaRPr lang="fr-CA" sz="2400" b="1" dirty="0"/>
          </a:p>
        </p:txBody>
      </p:sp>
      <p:grpSp>
        <p:nvGrpSpPr>
          <p:cNvPr id="15" name="Groupe 14"/>
          <p:cNvGrpSpPr/>
          <p:nvPr/>
        </p:nvGrpSpPr>
        <p:grpSpPr>
          <a:xfrm>
            <a:off x="5817434" y="2120980"/>
            <a:ext cx="3003038" cy="2611010"/>
            <a:chOff x="5817434" y="2120980"/>
            <a:chExt cx="3003038" cy="2611010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5817434" y="2120980"/>
              <a:ext cx="3003038" cy="2611010"/>
            </a:xfrm>
            <a:prstGeom prst="roundRect">
              <a:avLst>
                <a:gd name="adj" fmla="val 5809"/>
              </a:avLst>
            </a:prstGeom>
            <a:ln w="38100">
              <a:prstDash val="sysDash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 smtClean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908374" y="2967794"/>
              <a:ext cx="1378632" cy="77624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 dirty="0" smtClean="0"/>
                <a:t>Zone Commune</a:t>
              </a:r>
            </a:p>
            <a:p>
              <a:pPr algn="ctr"/>
              <a:r>
                <a:rPr lang="fr-CA" sz="1600" b="1" dirty="0" smtClean="0"/>
                <a:t>API</a:t>
              </a:r>
              <a:endParaRPr lang="fr-CA" sz="1600" b="1" dirty="0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7350900" y="2967794"/>
              <a:ext cx="1368829" cy="77624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 dirty="0" smtClean="0"/>
                <a:t>Zone </a:t>
              </a:r>
              <a:r>
                <a:rPr lang="fr-CA" sz="1600" b="1" dirty="0"/>
                <a:t>C</a:t>
              </a:r>
              <a:r>
                <a:rPr lang="fr-CA" sz="1600" b="1" dirty="0" smtClean="0"/>
                <a:t>ommune Évènement</a:t>
              </a:r>
              <a:endParaRPr lang="fr-CA" sz="1600" b="1" dirty="0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5908374" y="3837966"/>
              <a:ext cx="2811355" cy="77624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2200" b="1" dirty="0" smtClean="0"/>
                <a:t>Domaines</a:t>
              </a:r>
            </a:p>
            <a:p>
              <a:pPr algn="ctr"/>
              <a:r>
                <a:rPr lang="fr-CA" sz="2200" b="1" dirty="0"/>
                <a:t>I</a:t>
              </a:r>
              <a:r>
                <a:rPr lang="fr-CA" sz="2200" b="1" dirty="0" smtClean="0"/>
                <a:t>ntégration</a:t>
              </a:r>
              <a:endParaRPr lang="fr-CA" sz="2200" b="1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6732240" y="2148401"/>
              <a:ext cx="11820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Zone</a:t>
              </a:r>
            </a:p>
            <a:p>
              <a:pPr algn="ctr"/>
              <a:r>
                <a:rPr lang="fr-CA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Privée</a:t>
              </a:r>
              <a:endPara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4" name="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7504" y="483518"/>
            <a:ext cx="7571184" cy="700916"/>
          </a:xfrm>
        </p:spPr>
        <p:txBody>
          <a:bodyPr>
            <a:normAutofit/>
          </a:bodyPr>
          <a:lstStyle/>
          <a:p>
            <a:r>
              <a:rPr lang="fr-CA" sz="2800" dirty="0" smtClean="0"/>
              <a:t>Zonage applicatif</a:t>
            </a:r>
            <a:endParaRPr lang="fr-CA" sz="2800" dirty="0"/>
          </a:p>
        </p:txBody>
      </p:sp>
      <p:sp>
        <p:nvSpPr>
          <p:cNvPr id="8" name="ZoneTexte 7"/>
          <p:cNvSpPr txBox="1"/>
          <p:nvPr>
            <p:custDataLst>
              <p:tags r:id="rId4"/>
            </p:custDataLst>
          </p:nvPr>
        </p:nvSpPr>
        <p:spPr>
          <a:xfrm>
            <a:off x="107502" y="1131590"/>
            <a:ext cx="4176466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u="sng" dirty="0" smtClean="0"/>
              <a:t>Ségrégation par zone d’intégration</a:t>
            </a:r>
          </a:p>
          <a:p>
            <a:endParaRPr lang="fr-CA" sz="800" b="1" u="sng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fr-CA" sz="1600" b="1" dirty="0" smtClean="0"/>
              <a:t>Zone publique : </a:t>
            </a:r>
            <a:r>
              <a:rPr lang="fr-CA" sz="1600" dirty="0" smtClean="0"/>
              <a:t>Communications entre Loto-Québec et ses partenaires. </a:t>
            </a:r>
            <a:r>
              <a:rPr lang="fr-FR" sz="14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Recommandation</a:t>
            </a:r>
            <a:r>
              <a:rPr lang="fr-FR" sz="14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: Les solutions d'intégration A2A et B2B doivent être logiquement et physiquement séparées.</a:t>
            </a:r>
            <a:endParaRPr lang="fr-CA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sz="1600" b="1" dirty="0" smtClean="0"/>
              <a:t>Zone privée : </a:t>
            </a:r>
            <a:r>
              <a:rPr lang="fr-CA" sz="1600" dirty="0" smtClean="0"/>
              <a:t>Communications internes à l’organisation.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sz="1600" b="1" dirty="0" smtClean="0"/>
              <a:t>Zone externe privée : </a:t>
            </a:r>
            <a:r>
              <a:rPr lang="fr-CA" sz="1600" dirty="0" smtClean="0"/>
              <a:t>Extension de la zone privée en mode infonuagique.</a:t>
            </a:r>
            <a:endParaRPr lang="fr-CA" sz="1600" dirty="0"/>
          </a:p>
          <a:p>
            <a:endParaRPr lang="fr-CA" sz="700" dirty="0" smtClean="0"/>
          </a:p>
          <a:p>
            <a:r>
              <a:rPr lang="fr-CA" b="1" u="sng" dirty="0" smtClean="0"/>
              <a:t>Capacités d’entreprise manquantes</a:t>
            </a:r>
          </a:p>
          <a:p>
            <a:endParaRPr lang="fr-CA" sz="800" b="1" u="sng" dirty="0" smtClean="0"/>
          </a:p>
          <a:p>
            <a:pPr marL="285750" lvl="2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CA" sz="1600" dirty="0" smtClean="0"/>
              <a:t>Passerelle API (Échange </a:t>
            </a:r>
            <a:r>
              <a:rPr lang="fr-FR" sz="1600" dirty="0" smtClean="0"/>
              <a:t>synchrone)</a:t>
            </a:r>
            <a:r>
              <a:rPr lang="fr-CA" sz="1600" dirty="0" smtClean="0"/>
              <a:t> </a:t>
            </a:r>
            <a:endParaRPr lang="fr-CA" sz="1600" dirty="0"/>
          </a:p>
          <a:p>
            <a:pPr marL="285750" lvl="2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CA" sz="1600" dirty="0" smtClean="0"/>
              <a:t>Bus événementielle (Échange </a:t>
            </a:r>
            <a:r>
              <a:rPr lang="fr-FR" sz="1600" dirty="0" smtClean="0"/>
              <a:t>asynchrone</a:t>
            </a:r>
            <a:r>
              <a:rPr lang="fr-CA" sz="1600" dirty="0" smtClean="0"/>
              <a:t>)</a:t>
            </a:r>
            <a:endParaRPr lang="fr-CA" sz="1600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CA" sz="1600" dirty="0" smtClean="0"/>
              <a:t>Registre de services (Annuaire dynamique)</a:t>
            </a:r>
          </a:p>
        </p:txBody>
      </p:sp>
    </p:spTree>
    <p:extLst>
      <p:ext uri="{BB962C8B-B14F-4D97-AF65-F5344CB8AC3E}">
        <p14:creationId xmlns:p14="http://schemas.microsoft.com/office/powerpoint/2010/main" val="18863993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63E26464E81C45ADB08BD7D3895692" ma:contentTypeVersion="1" ma:contentTypeDescription="Crée un document." ma:contentTypeScope="" ma:versionID="6c0e40c5d18390aac59e03bdd14fe958">
  <xsd:schema xmlns:xsd="http://www.w3.org/2001/XMLSchema" xmlns:xs="http://www.w3.org/2001/XMLSchema" xmlns:p="http://schemas.microsoft.com/office/2006/metadata/properties" xmlns:ns2="4f937e42-1aed-4509-a45f-400b4f48cfcb" targetNamespace="http://schemas.microsoft.com/office/2006/metadata/properties" ma:root="true" ma:fieldsID="30848c14b51d49ddbc1aecf7b30eec22" ns2:_="">
    <xsd:import namespace="4f937e42-1aed-4509-a45f-400b4f48cfcb"/>
    <xsd:element name="properties">
      <xsd:complexType>
        <xsd:sequence>
          <xsd:element name="documentManagement">
            <xsd:complexType>
              <xsd:all>
                <xsd:element ref="ns2:Natur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37e42-1aed-4509-a45f-400b4f48cfcb" elementFormDefault="qualified">
    <xsd:import namespace="http://schemas.microsoft.com/office/2006/documentManagement/types"/>
    <xsd:import namespace="http://schemas.microsoft.com/office/infopath/2007/PartnerControls"/>
    <xsd:element name="Nature" ma:index="8" ma:displayName="Nature" ma:format="RadioButtons" ma:internalName="Nature">
      <xsd:simpleType>
        <xsd:restriction base="dms:Choice">
          <xsd:enumeration value="Gouvernance"/>
          <xsd:enumeration value="Kanban"/>
          <xsd:enumeration value="Revu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ature xmlns="4f937e42-1aed-4509-a45f-400b4f48cfcb">Revue</Nature>
  </documentManagement>
</p:properties>
</file>

<file path=customXml/itemProps1.xml><?xml version="1.0" encoding="utf-8"?>
<ds:datastoreItem xmlns:ds="http://schemas.openxmlformats.org/officeDocument/2006/customXml" ds:itemID="{EACDD5A1-9C23-4C99-8842-F11D8278C1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0AC193-BC2C-4262-B0A1-BB7EE4EFC9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37e42-1aed-4509-a45f-400b4f48cf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78B290-3106-4256-8075-6F54EB93370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f937e42-1aed-4509-a45f-400b4f48cfc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26394</TotalTime>
  <Words>1053</Words>
  <Application>Microsoft Office PowerPoint</Application>
  <PresentationFormat>Affichage à l'écran (16:9)</PresentationFormat>
  <Paragraphs>253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 Unicode MS</vt:lpstr>
      <vt:lpstr>Arial</vt:lpstr>
      <vt:lpstr>Calibri</vt:lpstr>
      <vt:lpstr>Wingdings</vt:lpstr>
      <vt:lpstr>Thème Office</vt:lpstr>
      <vt:lpstr>Programme de  Transformation des TI    Stratégie d’intégration corporative BL10-0002</vt:lpstr>
      <vt:lpstr>Plan de présentation</vt:lpstr>
      <vt:lpstr>Porté de la stratégie</vt:lpstr>
      <vt:lpstr>Méthodologie</vt:lpstr>
      <vt:lpstr>Maturité d’intégration</vt:lpstr>
      <vt:lpstr>Rétrospection</vt:lpstr>
      <vt:lpstr>Stratégies d’intégration</vt:lpstr>
      <vt:lpstr>Architecture de référence</vt:lpstr>
      <vt:lpstr>Zonage applicatif</vt:lpstr>
      <vt:lpstr>Présentation PowerPoint</vt:lpstr>
      <vt:lpstr>Domaines d’intégration</vt:lpstr>
      <vt:lpstr>Taxonomie de services</vt:lpstr>
      <vt:lpstr>Approche contractuelle</vt:lpstr>
      <vt:lpstr>Exemple d’application</vt:lpstr>
      <vt:lpstr>Présentation PowerPoint</vt:lpstr>
      <vt:lpstr>Scénarios d’intégration</vt:lpstr>
    </vt:vector>
  </TitlesOfParts>
  <Company>Loto-Québec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Stratégie d'intégration corporative</dc:title>
  <dc:creator>Rochette Luc</dc:creator>
  <cp:lastModifiedBy>Huynh Can</cp:lastModifiedBy>
  <cp:revision>671</cp:revision>
  <cp:lastPrinted>2019-07-29T19:05:18Z</cp:lastPrinted>
  <dcterms:created xsi:type="dcterms:W3CDTF">2016-07-26T13:32:28Z</dcterms:created>
  <dcterms:modified xsi:type="dcterms:W3CDTF">2019-07-29T19:16:58Z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0x010100F163E26464E81C45ADB08BD7D3895692</vt:lpwstr>
  </property>
</Properties>
</file>