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trictFirstAndLastChars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633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</p:sldIdLst>
  <p:sldSz cx="12192000" cy="6858000"/>
  <p:notesSz cx="7102475" cy="9388475"/>
  <p:defaultTextStyle>
    <a:defPPr>
      <a:defRPr lang="en-US"/>
    </a:defPPr>
    <a:lvl1pPr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444954F0-89FE-427C-8A74-4EEC35E89F4F}">
          <p14:sldIdLst>
            <p14:sldId id="633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4" pos="2856" userDrawn="1">
          <p15:clr>
            <a:srgbClr val="A4A3A4"/>
          </p15:clr>
        </p15:guide>
        <p15:guide id="1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orient="horz" pos="5757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BC4"/>
    <a:srgbClr val="8E7653"/>
    <a:srgbClr val="0074DE"/>
    <a:srgbClr val="006BCC"/>
    <a:srgbClr val="FCD1BC"/>
    <a:srgbClr val="FBCBB3"/>
    <a:srgbClr val="E5550D"/>
    <a:srgbClr val="B0DEAC"/>
    <a:srgbClr val="8ED189"/>
    <a:srgbClr val="46A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110" autoAdjust="0"/>
  </p:normalViewPr>
  <p:slideViewPr>
    <p:cSldViewPr snapToGrid="0">
      <p:cViewPr varScale="1">
        <p:scale>
          <a:sx n="50" d="100"/>
          <a:sy n="50" d="100"/>
        </p:scale>
        <p:origin x="456" y="42"/>
      </p:cViewPr>
      <p:guideLst>
        <p:guide pos="285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2010" y="60"/>
      </p:cViewPr>
      <p:guideLst>
        <p:guide orient="horz" pos="2957"/>
        <p:guide orient="horz" pos="5757"/>
        <p:guide pos="2237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t" anchorCtr="0" compatLnSpc="1">
            <a:prstTxWarp prst="textNoShape">
              <a:avLst/>
            </a:prstTxWarp>
          </a:bodyPr>
          <a:lstStyle>
            <a:lvl1pPr algn="l" defTabSz="9620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t" anchorCtr="0" compatLnSpc="1">
            <a:prstTxWarp prst="textNoShape">
              <a:avLst/>
            </a:prstTxWarp>
          </a:bodyPr>
          <a:lstStyle>
            <a:lvl1pPr algn="r" defTabSz="9620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b" anchorCtr="0" compatLnSpc="1">
            <a:prstTxWarp prst="textNoShape">
              <a:avLst/>
            </a:prstTxWarp>
          </a:bodyPr>
          <a:lstStyle>
            <a:lvl1pPr algn="l" defTabSz="9620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b" anchorCtr="0" compatLnSpc="1">
            <a:prstTxWarp prst="textNoShape">
              <a:avLst/>
            </a:prstTxWarp>
          </a:bodyPr>
          <a:lstStyle>
            <a:lvl1pPr algn="r" defTabSz="9620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fld id="{5F8EE95B-547E-472A-8178-E65FCEC5A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0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704850" y="1247285"/>
            <a:ext cx="5727700" cy="322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242372" y="4710426"/>
            <a:ext cx="6742627" cy="4001774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1440" indent="-137160" algn="l" defTabSz="949325" rtl="0" eaLnBrk="0" fontAlgn="base" hangingPunct="0">
      <a:lnSpc>
        <a:spcPct val="90000"/>
      </a:lnSpc>
      <a:spcBef>
        <a:spcPts val="4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395288" indent="-160338" algn="l" defTabSz="94932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630238" indent="-173038" algn="l" defTabSz="94932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803275" indent="-166688" algn="l" defTabSz="94932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025525" indent="-173038" algn="l" defTabSz="94932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957" userDrawn="1">
          <p15:clr>
            <a:srgbClr val="F26B43"/>
          </p15:clr>
        </p15:guide>
        <p15:guide id="2" pos="2237" userDrawn="1">
          <p15:clr>
            <a:srgbClr val="F26B43"/>
          </p15:clr>
        </p15:guide>
        <p15:guide id="3" pos="152" userDrawn="1">
          <p15:clr>
            <a:srgbClr val="F26B43"/>
          </p15:clr>
        </p15:guide>
        <p15:guide id="4" pos="440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7700" cy="322262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4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7700" cy="3222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 userDrawn="1"/>
        </p:nvSpPr>
        <p:spPr bwMode="gray">
          <a:xfrm>
            <a:off x="4997343" y="2105106"/>
            <a:ext cx="6599682" cy="33519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0"/>
          <a:lstStyle/>
          <a:p>
            <a:pPr>
              <a:spcBef>
                <a:spcPct val="50000"/>
              </a:spcBef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126480"/>
            <a:ext cx="12192000" cy="731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White Frame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10896 w 12192000"/>
              <a:gd name="connsiteY1" fmla="*/ 0 h 6858000"/>
              <a:gd name="connsiteX2" fmla="*/ 310896 w 12192000"/>
              <a:gd name="connsiteY2" fmla="*/ 0 h 6858000"/>
              <a:gd name="connsiteX3" fmla="*/ 11881104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10896 h 6858000"/>
              <a:gd name="connsiteX6" fmla="*/ 12192000 w 12192000"/>
              <a:gd name="connsiteY6" fmla="*/ 6858000 h 6858000"/>
              <a:gd name="connsiteX7" fmla="*/ 11881104 w 12192000"/>
              <a:gd name="connsiteY7" fmla="*/ 6858000 h 6858000"/>
              <a:gd name="connsiteX8" fmla="*/ 11881104 w 12192000"/>
              <a:gd name="connsiteY8" fmla="*/ 310896 h 6858000"/>
              <a:gd name="connsiteX9" fmla="*/ 310896 w 12192000"/>
              <a:gd name="connsiteY9" fmla="*/ 310896 h 6858000"/>
              <a:gd name="connsiteX10" fmla="*/ 310896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10896" y="0"/>
                </a:lnTo>
                <a:lnTo>
                  <a:pt x="310896" y="0"/>
                </a:lnTo>
                <a:lnTo>
                  <a:pt x="11881104" y="0"/>
                </a:lnTo>
                <a:lnTo>
                  <a:pt x="12192000" y="0"/>
                </a:lnTo>
                <a:lnTo>
                  <a:pt x="12192000" y="310896"/>
                </a:lnTo>
                <a:lnTo>
                  <a:pt x="12192000" y="6858000"/>
                </a:lnTo>
                <a:lnTo>
                  <a:pt x="11881104" y="6858000"/>
                </a:lnTo>
                <a:lnTo>
                  <a:pt x="11881104" y="310896"/>
                </a:lnTo>
                <a:lnTo>
                  <a:pt x="310896" y="310896"/>
                </a:lnTo>
                <a:lnTo>
                  <a:pt x="3108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5205985" y="2370743"/>
            <a:ext cx="5878068" cy="461665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05985" y="3781085"/>
            <a:ext cx="5878067" cy="307777"/>
          </a:xfrm>
          <a:prstGeom prst="rect">
            <a:avLst/>
          </a:prstGeom>
          <a:ln/>
        </p:spPr>
        <p:txBody>
          <a:bodyPr wrap="square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itchFamily="18" charset="0"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118092" y="4558905"/>
            <a:ext cx="1965960" cy="4521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10897" y="6252826"/>
            <a:ext cx="11286128" cy="2908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 anchorCtr="0">
            <a:noAutofit/>
          </a:bodyPr>
          <a:lstStyle/>
          <a:p>
            <a:pPr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This presentation, including any supporting materials, is owned by Gartner, Inc. and/or its affiliates and is for the sole use of the intended Gartner audience or other intended recipients. This presentation may contain information that is </a:t>
            </a:r>
            <a:b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confidential, proprietary or otherwise legally protected, and it may not be further copied, distributed or publicly displayed without the express written permission of Gartner, Inc. or its affiliates. © 2018 Gartner, Inc. and/or its affiliates. </a:t>
            </a:r>
            <a:b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 smtClean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756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ed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60375" y="1325564"/>
            <a:ext cx="11272839" cy="466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5720" bIns="0" numCol="1" anchor="t" anchorCtr="0" compatLnSpc="1">
            <a:prstTxWarp prst="textNoShape">
              <a:avLst/>
            </a:prstTxWarp>
            <a:normAutofit/>
          </a:bodyPr>
          <a:lstStyle>
            <a:lvl1pPr marL="457167" marR="0" indent="-457167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"/>
              <a:defRPr lang="en-US" sz="28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8363" indent="-365125">
              <a:lnSpc>
                <a:spcPct val="90000"/>
              </a:lnSpc>
              <a:spcBef>
                <a:spcPts val="1200"/>
              </a:spcBef>
              <a:defRPr lang="en-US" dirty="0" smtClean="0"/>
            </a:lvl2pPr>
            <a:lvl3pPr marL="1143000" indent="-274320">
              <a:lnSpc>
                <a:spcPct val="90000"/>
              </a:lnSpc>
              <a:spcBef>
                <a:spcPts val="1200"/>
              </a:spcBef>
              <a:defRPr lang="en-US" dirty="0" smtClean="0"/>
            </a:lvl3pPr>
            <a:lvl4pPr marL="1600200" indent="-365760">
              <a:lnSpc>
                <a:spcPct val="90000"/>
              </a:lnSpc>
              <a:spcBef>
                <a:spcPts val="1200"/>
              </a:spcBef>
              <a:defRPr lang="en-US" dirty="0" smtClean="0"/>
            </a:lvl4pPr>
            <a:lvl5pPr marL="1660442" indent="-230177">
              <a:lnSpc>
                <a:spcPct val="100000"/>
              </a:lnSpc>
              <a:spcBef>
                <a:spcPts val="1200"/>
              </a:spcBef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8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T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460375" y="1325564"/>
            <a:ext cx="7510463" cy="4660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375" y="228600"/>
            <a:ext cx="7510463" cy="535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0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460375" y="1325564"/>
            <a:ext cx="5635625" cy="4660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375" y="228600"/>
            <a:ext cx="5635625" cy="535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4251297"/>
            <a:ext cx="12192000" cy="162880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 bwMode="gray">
          <a:xfrm>
            <a:off x="469899" y="4515065"/>
            <a:ext cx="11250615" cy="1101266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18436" indent="0">
              <a:buNone/>
              <a:defRPr>
                <a:solidFill>
                  <a:schemeClr val="bg1"/>
                </a:solidFill>
              </a:defRPr>
            </a:lvl2pPr>
            <a:lvl3pPr marL="683650" indent="0">
              <a:buNone/>
              <a:defRPr>
                <a:solidFill>
                  <a:schemeClr val="bg1"/>
                </a:solidFill>
              </a:defRPr>
            </a:lvl3pPr>
            <a:lvl4pPr marL="957955" indent="0">
              <a:buNone/>
              <a:defRPr>
                <a:solidFill>
                  <a:schemeClr val="bg1"/>
                </a:solidFill>
              </a:defRPr>
            </a:lvl4pPr>
            <a:lvl5pPr marL="123226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 bwMode="gray">
          <a:xfrm rot="10800000">
            <a:off x="365682" y="4251297"/>
            <a:ext cx="305136" cy="263048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>
          <a:xfrm>
            <a:off x="460375" y="1325563"/>
            <a:ext cx="11272838" cy="29250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0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7970837" y="1"/>
            <a:ext cx="4221163" cy="58800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/>
          </p:nvPr>
        </p:nvSpPr>
        <p:spPr bwMode="gray">
          <a:xfrm>
            <a:off x="8363167" y="431521"/>
            <a:ext cx="3370046" cy="555494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-27432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40080" indent="-274320">
              <a:buClr>
                <a:schemeClr val="bg1"/>
              </a:buClr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3pPr>
            <a:lvl4pPr marL="91440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575161" indent="-342900">
              <a:buClr>
                <a:schemeClr val="bg1"/>
              </a:buClr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Isosceles Triangle 6"/>
          <p:cNvSpPr/>
          <p:nvPr userDrawn="1"/>
        </p:nvSpPr>
        <p:spPr bwMode="gray">
          <a:xfrm rot="5400000">
            <a:off x="7949793" y="477617"/>
            <a:ext cx="305136" cy="263048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460375" y="228600"/>
            <a:ext cx="7381181" cy="5355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460375" y="1325564"/>
            <a:ext cx="7510463" cy="4660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40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Third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0"/>
          <p:cNvSpPr>
            <a:spLocks noChangeArrowheads="1"/>
          </p:cNvSpPr>
          <p:nvPr userDrawn="1"/>
        </p:nvSpPr>
        <p:spPr bwMode="gray">
          <a:xfrm>
            <a:off x="0" y="0"/>
            <a:ext cx="4071938" cy="5880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>
              <a:solidFill>
                <a:srgbClr val="702906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55657" y="1325563"/>
            <a:ext cx="3885991" cy="1329595"/>
          </a:xfrm>
        </p:spPr>
        <p:txBody>
          <a:bodyPr wrap="square" tIns="0" anchor="b" anchorCtr="0">
            <a:sp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152401" y="2703059"/>
            <a:ext cx="3889247" cy="213042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12192000" cy="109975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 userDrawn="1"/>
        </p:nvSpPr>
        <p:spPr bwMode="gray">
          <a:xfrm rot="10800000">
            <a:off x="403591" y="993547"/>
            <a:ext cx="749808" cy="411480"/>
          </a:xfrm>
          <a:prstGeom prst="triangle">
            <a:avLst/>
          </a:prstGeom>
          <a:solidFill>
            <a:srgbClr val="00529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0375" y="1409700"/>
            <a:ext cx="11272837" cy="4576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4pPr marL="146304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460375" y="228600"/>
            <a:ext cx="11272838" cy="535531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-793" y="7"/>
            <a:ext cx="12192000" cy="588009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30177" algn="l"/>
              </a:tabLst>
            </a:pPr>
            <a:endParaRPr lang="en-US" sz="1051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9901" y="1325562"/>
            <a:ext cx="11250612" cy="46609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5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0" y="7"/>
            <a:ext cx="12192000" cy="588009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30177" algn="l"/>
              </a:tabLst>
            </a:pPr>
            <a:endParaRPr lang="en-US" sz="1051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3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0" y="7"/>
            <a:ext cx="12192000" cy="588009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30177" algn="l"/>
              </a:tabLst>
            </a:pPr>
            <a:endParaRPr lang="en-US" sz="1051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2"/>
            <a:ext cx="11272838" cy="46609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9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0" y="7"/>
            <a:ext cx="12192000" cy="588009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30177" algn="l"/>
              </a:tabLst>
            </a:pPr>
            <a:endParaRPr lang="en-US" sz="1051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9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inch boarder"/>
          <p:cNvSpPr>
            <a:spLocks noChangeAspect="1"/>
          </p:cNvSpPr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17348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457200 h 6858000"/>
              <a:gd name="connsiteX4" fmla="*/ 12192000 w 12192000"/>
              <a:gd name="connsiteY4" fmla="*/ 6858000 h 6858000"/>
              <a:gd name="connsiteX5" fmla="*/ 11734800 w 12192000"/>
              <a:gd name="connsiteY5" fmla="*/ 6858000 h 6858000"/>
              <a:gd name="connsiteX6" fmla="*/ 11734800 w 12192000"/>
              <a:gd name="connsiteY6" fmla="*/ 457200 h 6858000"/>
              <a:gd name="connsiteX7" fmla="*/ 457200 w 12192000"/>
              <a:gd name="connsiteY7" fmla="*/ 457200 h 6858000"/>
              <a:gd name="connsiteX8" fmla="*/ 4572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457200 h 6858000"/>
              <a:gd name="connsiteX11" fmla="*/ 0 w 12192000"/>
              <a:gd name="connsiteY11" fmla="*/ 0 h 6858000"/>
              <a:gd name="connsiteX12" fmla="*/ 457200 w 12192000"/>
              <a:gd name="connsiteY12" fmla="*/ 0 h 6858000"/>
              <a:gd name="connsiteX13" fmla="*/ 11734800 w 12192000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173480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457200"/>
                </a:lnTo>
                <a:lnTo>
                  <a:pt x="12192000" y="6858000"/>
                </a:lnTo>
                <a:lnTo>
                  <a:pt x="11734800" y="6858000"/>
                </a:lnTo>
                <a:lnTo>
                  <a:pt x="11734800" y="457200"/>
                </a:lnTo>
                <a:lnTo>
                  <a:pt x="457200" y="45720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1173480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35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2"/>
            <a:ext cx="12192000" cy="6857998"/>
          </a:xfrm>
          <a:prstGeom prst="rect">
            <a:avLst/>
          </a:prstGeom>
          <a:solidFill>
            <a:srgbClr val="00529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766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3140535"/>
            <a:ext cx="11272839" cy="609398"/>
          </a:xfrm>
        </p:spPr>
        <p:txBody>
          <a:bodyPr tIns="0" anchor="ctr" anchorCtr="0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1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-793" y="8"/>
            <a:ext cx="12192000" cy="685799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172633" algn="l"/>
              </a:tabLst>
            </a:pPr>
            <a:endParaRPr lang="en-US" sz="788" kern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-793" y="8"/>
            <a:ext cx="12192000" cy="685799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172633" algn="l"/>
              </a:tabLst>
            </a:pPr>
            <a:endParaRPr lang="en-US" sz="788" kern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0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inch boarder"/>
          <p:cNvSpPr>
            <a:spLocks noChangeAspect="1"/>
          </p:cNvSpPr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17348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457200 h 6858000"/>
              <a:gd name="connsiteX4" fmla="*/ 12192000 w 12192000"/>
              <a:gd name="connsiteY4" fmla="*/ 6858000 h 6858000"/>
              <a:gd name="connsiteX5" fmla="*/ 11734800 w 12192000"/>
              <a:gd name="connsiteY5" fmla="*/ 6858000 h 6858000"/>
              <a:gd name="connsiteX6" fmla="*/ 11734800 w 12192000"/>
              <a:gd name="connsiteY6" fmla="*/ 457200 h 6858000"/>
              <a:gd name="connsiteX7" fmla="*/ 457200 w 12192000"/>
              <a:gd name="connsiteY7" fmla="*/ 457200 h 6858000"/>
              <a:gd name="connsiteX8" fmla="*/ 4572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457200 h 6858000"/>
              <a:gd name="connsiteX11" fmla="*/ 0 w 12192000"/>
              <a:gd name="connsiteY11" fmla="*/ 0 h 6858000"/>
              <a:gd name="connsiteX12" fmla="*/ 457200 w 12192000"/>
              <a:gd name="connsiteY12" fmla="*/ 0 h 6858000"/>
              <a:gd name="connsiteX13" fmla="*/ 11734800 w 12192000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173480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457200"/>
                </a:lnTo>
                <a:lnTo>
                  <a:pt x="12192000" y="6858000"/>
                </a:lnTo>
                <a:lnTo>
                  <a:pt x="11734800" y="6858000"/>
                </a:lnTo>
                <a:lnTo>
                  <a:pt x="11734800" y="457200"/>
                </a:lnTo>
                <a:lnTo>
                  <a:pt x="457200" y="45720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1173480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35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2"/>
            <a:ext cx="12192000" cy="6857998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766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3140535"/>
            <a:ext cx="11272839" cy="609398"/>
          </a:xfrm>
        </p:spPr>
        <p:txBody>
          <a:bodyPr tIns="0" anchor="ctr" anchorCtr="0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-793" y="8"/>
            <a:ext cx="12192000" cy="685799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172633" algn="l"/>
              </a:tabLst>
            </a:pPr>
            <a:endParaRPr lang="en-US" sz="788" kern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-793" y="8"/>
            <a:ext cx="12192000" cy="685799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172633" algn="l"/>
              </a:tabLst>
            </a:pPr>
            <a:endParaRPr lang="en-US" sz="788" kern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2"/>
          <p:cNvSpPr txBox="1">
            <a:spLocks/>
          </p:cNvSpPr>
          <p:nvPr userDrawn="1"/>
        </p:nvSpPr>
        <p:spPr bwMode="gray">
          <a:xfrm>
            <a:off x="460375" y="6446090"/>
            <a:ext cx="3066947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46808349-582F-4D2B-AF22-1E3714E0589A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 algn="l">
                <a:spcBef>
                  <a:spcPts val="0"/>
                </a:spcBef>
                <a:spcAft>
                  <a:spcPts val="600"/>
                </a:spcAft>
                <a:tabLst>
                  <a:tab pos="228600" algn="l"/>
                </a:tabLst>
              </a:pPr>
              <a:t>‹#›</a:t>
            </a:fld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© 2015 Gartner, Inc. and/or its affiliates. All rights reserved.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317118" y="6206897"/>
            <a:ext cx="1417320" cy="32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>
            <a:lvl1pPr marL="411163" indent="-411163">
              <a:spcBef>
                <a:spcPts val="1800"/>
              </a:spcBef>
              <a:buFont typeface="+mj-lt"/>
              <a:buAutoNum type="arabicPeriod"/>
              <a:defRPr/>
            </a:lvl1pPr>
            <a:lvl2pPr marL="731520">
              <a:spcBef>
                <a:spcPts val="1800"/>
              </a:spcBef>
              <a:defRPr/>
            </a:lvl2pPr>
            <a:lvl3pPr marL="1188720">
              <a:spcBef>
                <a:spcPts val="1800"/>
              </a:spcBef>
              <a:defRPr/>
            </a:lvl3pPr>
            <a:lvl4pPr marL="1554480">
              <a:spcBef>
                <a:spcPts val="1800"/>
              </a:spcBef>
              <a:defRPr/>
            </a:lvl4pPr>
            <a:lvl5pPr marL="1920240" indent="-274320">
              <a:lnSpc>
                <a:spcPct val="90000"/>
              </a:lnSpc>
              <a:spcBef>
                <a:spcPts val="18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1"/>
            <a:ext cx="12192000" cy="58800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half inch boarder"/>
          <p:cNvSpPr>
            <a:spLocks noChangeAspect="1"/>
          </p:cNvSpPr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17348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457200 h 6858000"/>
              <a:gd name="connsiteX4" fmla="*/ 12192000 w 12192000"/>
              <a:gd name="connsiteY4" fmla="*/ 6858000 h 6858000"/>
              <a:gd name="connsiteX5" fmla="*/ 11734800 w 12192000"/>
              <a:gd name="connsiteY5" fmla="*/ 6858000 h 6858000"/>
              <a:gd name="connsiteX6" fmla="*/ 11734800 w 12192000"/>
              <a:gd name="connsiteY6" fmla="*/ 457200 h 6858000"/>
              <a:gd name="connsiteX7" fmla="*/ 457200 w 12192000"/>
              <a:gd name="connsiteY7" fmla="*/ 457200 h 6858000"/>
              <a:gd name="connsiteX8" fmla="*/ 4572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457200 h 6858000"/>
              <a:gd name="connsiteX11" fmla="*/ 0 w 12192000"/>
              <a:gd name="connsiteY11" fmla="*/ 0 h 6858000"/>
              <a:gd name="connsiteX12" fmla="*/ 457200 w 12192000"/>
              <a:gd name="connsiteY12" fmla="*/ 0 h 6858000"/>
              <a:gd name="connsiteX13" fmla="*/ 11734800 w 12192000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173480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457200"/>
                </a:lnTo>
                <a:lnTo>
                  <a:pt x="12192000" y="6858000"/>
                </a:lnTo>
                <a:lnTo>
                  <a:pt x="11734800" y="6858000"/>
                </a:lnTo>
                <a:lnTo>
                  <a:pt x="11734800" y="457200"/>
                </a:lnTo>
                <a:lnTo>
                  <a:pt x="457200" y="45720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1173480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927100" y="933450"/>
            <a:ext cx="8686800" cy="413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 bwMode="auto">
          <a:xfrm>
            <a:off x="1152525" y="1162050"/>
            <a:ext cx="8203012" cy="36957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90000"/>
              </a:lnSpc>
              <a:buNone/>
              <a:defRPr sz="4200" b="1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27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Issues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gray">
          <a:xfrm>
            <a:off x="460375" y="1325564"/>
            <a:ext cx="11272838" cy="4660900"/>
          </a:xfrm>
        </p:spPr>
        <p:txBody>
          <a:bodyPr/>
          <a:lstStyle>
            <a:lvl1pPr marL="411163" indent="-411163">
              <a:spcBef>
                <a:spcPts val="1800"/>
              </a:spcBef>
              <a:buClrTx/>
              <a:buFont typeface="+mj-lt"/>
              <a:buAutoNum type="arabicPeriod"/>
              <a:defRPr>
                <a:solidFill>
                  <a:srgbClr val="969696"/>
                </a:solidFill>
              </a:defRPr>
            </a:lvl1pPr>
            <a:lvl2pPr marL="868680">
              <a:spcBef>
                <a:spcPts val="1800"/>
              </a:spcBef>
              <a:buClrTx/>
              <a:defRPr>
                <a:solidFill>
                  <a:srgbClr val="969696"/>
                </a:solidFill>
              </a:defRPr>
            </a:lvl2pPr>
            <a:lvl3pPr marL="1097280">
              <a:spcBef>
                <a:spcPts val="1800"/>
              </a:spcBef>
              <a:buClrTx/>
              <a:defRPr>
                <a:solidFill>
                  <a:srgbClr val="969696"/>
                </a:solidFill>
              </a:defRPr>
            </a:lvl3pPr>
            <a:lvl4pPr marL="1463040">
              <a:spcBef>
                <a:spcPts val="1800"/>
              </a:spcBef>
              <a:buClrTx/>
              <a:defRPr>
                <a:solidFill>
                  <a:srgbClr val="969696"/>
                </a:solidFill>
              </a:defRPr>
            </a:lvl4pPr>
            <a:lvl5pPr marL="1737360" indent="-182880">
              <a:lnSpc>
                <a:spcPct val="90000"/>
              </a:lnSpc>
              <a:spcBef>
                <a:spcPts val="1800"/>
              </a:spcBef>
              <a:buClrTx/>
              <a:defRPr>
                <a:solidFill>
                  <a:srgbClr val="96969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409248" cy="4660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6234113" y="1325563"/>
            <a:ext cx="54991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0"/>
          <p:cNvSpPr>
            <a:spLocks noChangeArrowheads="1"/>
          </p:cNvSpPr>
          <p:nvPr userDrawn="1"/>
        </p:nvSpPr>
        <p:spPr bwMode="gray">
          <a:xfrm>
            <a:off x="0" y="7"/>
            <a:ext cx="12192000" cy="588009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30177" algn="l"/>
              </a:tabLst>
            </a:pPr>
            <a:endParaRPr lang="en-US" sz="1051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3"/>
            <a:ext cx="11272838" cy="4554537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7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 bwMode="gray">
          <a:xfrm>
            <a:off x="0" y="945753"/>
            <a:ext cx="12192000" cy="1029537"/>
          </a:xfrm>
          <a:solidFill>
            <a:schemeClr val="accent1"/>
          </a:solidFill>
        </p:spPr>
        <p:txBody>
          <a:bodyPr lIns="0" tIns="0" rIns="365760" bIns="0" anchor="ctr" anchorCtr="0">
            <a:normAutofit/>
          </a:bodyPr>
          <a:lstStyle>
            <a:lvl1pPr marL="45720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0375" y="2120900"/>
            <a:ext cx="5403850" cy="386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326188" y="2120900"/>
            <a:ext cx="5407025" cy="386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 bwMode="gray">
          <a:xfrm>
            <a:off x="460375" y="1325564"/>
            <a:ext cx="11272837" cy="4660900"/>
          </a:xfrm>
        </p:spPr>
        <p:txBody>
          <a:bodyPr/>
          <a:lstStyle>
            <a:lvl1pPr marL="411163" indent="-411163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1pPr>
            <a:lvl2pPr marL="868680" indent="-365760">
              <a:buClr>
                <a:schemeClr val="accent6"/>
              </a:buClr>
              <a:defRPr/>
            </a:lvl2pPr>
            <a:lvl3pPr marL="1143000" indent="-273037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  <a:lvl4pPr marL="1600200" indent="-365760">
              <a:buClr>
                <a:schemeClr val="accent6"/>
              </a:buClr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0375" y="1325564"/>
            <a:ext cx="11272837" cy="46609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spcAft>
                <a:spcPts val="300"/>
              </a:spcAft>
              <a:buNone/>
              <a:defRPr b="1"/>
            </a:lvl1pPr>
            <a:lvl2pPr>
              <a:lnSpc>
                <a:spcPct val="85000"/>
              </a:lnSpc>
              <a:spcBef>
                <a:spcPts val="1200"/>
              </a:spcBef>
              <a:spcAft>
                <a:spcPts val="300"/>
              </a:spcAft>
              <a:defRPr/>
            </a:lvl2pPr>
            <a:lvl3pPr>
              <a:lnSpc>
                <a:spcPct val="85000"/>
              </a:lnSpc>
              <a:spcBef>
                <a:spcPts val="1200"/>
              </a:spcBef>
              <a:spcAft>
                <a:spcPts val="300"/>
              </a:spcAft>
              <a:defRPr/>
            </a:lvl3pPr>
            <a:lvl4pPr marL="1463040">
              <a:lnSpc>
                <a:spcPct val="85000"/>
              </a:lnSpc>
              <a:spcBef>
                <a:spcPts val="12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2"/>
          <p:cNvSpPr txBox="1">
            <a:spLocks/>
          </p:cNvSpPr>
          <p:nvPr userDrawn="1"/>
        </p:nvSpPr>
        <p:spPr bwMode="gray">
          <a:xfrm>
            <a:off x="460375" y="6446091"/>
            <a:ext cx="4797425" cy="9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A2153114-09F7-456F-8946-05B403B99F5F}" type="slidenum">
              <a:rPr lang="en-US" smtClean="0">
                <a:solidFill>
                  <a:schemeClr val="tx1"/>
                </a:solidFill>
              </a:rPr>
              <a:t>‹#›</a:t>
            </a:fld>
            <a:r>
              <a:rPr lang="en-US" dirty="0" smtClean="0">
                <a:solidFill>
                  <a:schemeClr val="tx1"/>
                </a:solidFill>
              </a:rPr>
              <a:t>	CONFIDENTIAL AND PROPRIETARY   I   © 2018 Gartner, Inc. and/or its affiliates. All rights reserved.</a:t>
            </a:r>
          </a:p>
        </p:txBody>
      </p:sp>
      <p:sp>
        <p:nvSpPr>
          <p:cNvPr id="16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228600"/>
            <a:ext cx="11272838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 userDrawn="1">
            <p:ph type="body" idx="1"/>
          </p:nvPr>
        </p:nvSpPr>
        <p:spPr bwMode="gray">
          <a:xfrm>
            <a:off x="460375" y="1325564"/>
            <a:ext cx="11272838" cy="4660900"/>
          </a:xfrm>
          <a:prstGeom prst="rect">
            <a:avLst/>
          </a:prstGeom>
        </p:spPr>
        <p:txBody>
          <a:bodyPr vert="horz" lIns="0" tIns="0" rIns="4572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317118" y="6205425"/>
            <a:ext cx="1417320" cy="325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677" r:id="rId2"/>
    <p:sldLayoutId id="2147483707" r:id="rId3"/>
    <p:sldLayoutId id="2147483864" r:id="rId4"/>
    <p:sldLayoutId id="2147483679" r:id="rId5"/>
    <p:sldLayoutId id="2147483861" r:id="rId6"/>
    <p:sldLayoutId id="2147483859" r:id="rId7"/>
    <p:sldLayoutId id="2147483744" r:id="rId8"/>
    <p:sldLayoutId id="2147483840" r:id="rId9"/>
    <p:sldLayoutId id="2147483738" r:id="rId10"/>
    <p:sldLayoutId id="2147483681" r:id="rId11"/>
    <p:sldLayoutId id="2147483700" r:id="rId12"/>
    <p:sldLayoutId id="2147483701" r:id="rId13"/>
    <p:sldLayoutId id="2147483698" r:id="rId14"/>
    <p:sldLayoutId id="2147483745" r:id="rId15"/>
    <p:sldLayoutId id="2147483790" r:id="rId16"/>
    <p:sldLayoutId id="2147483682" r:id="rId17"/>
    <p:sldLayoutId id="2147483865" r:id="rId18"/>
    <p:sldLayoutId id="2147483741" r:id="rId19"/>
    <p:sldLayoutId id="2147483826" r:id="rId20"/>
    <p:sldLayoutId id="2147483866" r:id="rId21"/>
    <p:sldLayoutId id="2147483827" r:id="rId22"/>
    <p:sldLayoutId id="2147483867" r:id="rId23"/>
    <p:sldLayoutId id="2147483937" r:id="rId24"/>
    <p:sldLayoutId id="2147483935" r:id="rId25"/>
    <p:sldLayoutId id="2147483940" r:id="rId26"/>
    <p:sldLayoutId id="2147483938" r:id="rId27"/>
    <p:sldLayoutId id="2147483936" r:id="rId28"/>
    <p:sldLayoutId id="2147483941" r:id="rId29"/>
    <p:sldLayoutId id="2147483871" r:id="rId30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marL="0" marR="0" indent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dirty="0" smtClean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4306" marR="0" indent="-274306" algn="l" rtl="0" eaLnBrk="1" fontAlgn="base" hangingPunct="1">
        <a:lnSpc>
          <a:spcPct val="90000"/>
        </a:lnSpc>
        <a:spcBef>
          <a:spcPts val="1200"/>
        </a:spcBef>
        <a:spcAft>
          <a:spcPts val="300"/>
        </a:spcAft>
        <a:buClr>
          <a:srgbClr val="00529B"/>
        </a:buClr>
        <a:buSzPct val="90000"/>
        <a:buFont typeface="Wingdings" panose="05000000000000000000" pitchFamily="2" charset="2"/>
        <a:buChar char="§"/>
        <a:defRPr lang="en-US" sz="2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8640" marR="0" indent="-274320" algn="l" rtl="0" eaLnBrk="1" fontAlgn="base" hangingPunct="1">
        <a:lnSpc>
          <a:spcPct val="90000"/>
        </a:lnSpc>
        <a:spcBef>
          <a:spcPts val="1200"/>
        </a:spcBef>
        <a:spcAft>
          <a:spcPts val="300"/>
        </a:spcAft>
        <a:buClrTx/>
        <a:buSzPct val="90000"/>
        <a:buFont typeface="Wingdings" panose="05000000000000000000" pitchFamily="2" charset="2"/>
        <a:buChar char="§"/>
        <a:tabLst/>
        <a:defRPr lang="en-US" sz="2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74320" algn="l" rtl="0" eaLnBrk="1" fontAlgn="base" hangingPunct="1">
        <a:lnSpc>
          <a:spcPct val="90000"/>
        </a:lnSpc>
        <a:spcBef>
          <a:spcPts val="1200"/>
        </a:spcBef>
        <a:spcAft>
          <a:spcPts val="300"/>
        </a:spcAft>
        <a:buClrTx/>
        <a:buSzPct val="90000"/>
        <a:buFont typeface="Arial" panose="020B0604020202020204" pitchFamily="34" charset="0"/>
        <a:buChar char="–"/>
        <a:defRPr lang="en-US" sz="2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80160" marR="0" indent="-274320" algn="l" rtl="0" eaLnBrk="1" fontAlgn="base" hangingPunct="1">
        <a:lnSpc>
          <a:spcPct val="90000"/>
        </a:lnSpc>
        <a:spcBef>
          <a:spcPts val="1200"/>
        </a:spcBef>
        <a:spcAft>
          <a:spcPts val="300"/>
        </a:spcAft>
        <a:buClrTx/>
        <a:buSzPct val="90000"/>
        <a:buFont typeface="Arial" panose="020B0604020202020204" pitchFamily="34" charset="0"/>
        <a:buChar char="–"/>
        <a:defRPr lang="en-US" sz="28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45920" marR="0" indent="-274320" algn="l" rtl="0" eaLnBrk="1" fontAlgn="base" hangingPunct="1">
        <a:lnSpc>
          <a:spcPct val="90000"/>
        </a:lnSpc>
        <a:spcBef>
          <a:spcPts val="1200"/>
        </a:spcBef>
        <a:spcAft>
          <a:spcPts val="300"/>
        </a:spcAft>
        <a:buClrTx/>
        <a:buSzPct val="90000"/>
        <a:buFont typeface="Arial" panose="020B0604020202020204" pitchFamily="34" charset="0"/>
        <a:buChar char="–"/>
        <a:defRPr lang="en-US" sz="2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954115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411293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868471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325648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391" userDrawn="1">
          <p15:clr>
            <a:srgbClr val="5ACBF0"/>
          </p15:clr>
        </p15:guide>
        <p15:guide id="3" pos="290" userDrawn="1">
          <p15:clr>
            <a:srgbClr val="5ACBF0"/>
          </p15:clr>
        </p15:guide>
        <p15:guide id="13" orient="horz" pos="768" userDrawn="1">
          <p15:clr>
            <a:srgbClr val="5ACBF0"/>
          </p15:clr>
        </p15:guide>
        <p15:guide id="15" orient="horz" pos="4109" userDrawn="1">
          <p15:clr>
            <a:srgbClr val="5ACBF0"/>
          </p15:clr>
        </p15:guide>
        <p15:guide id="17" orient="horz" pos="835" userDrawn="1">
          <p15:clr>
            <a:srgbClr val="5ACBF0"/>
          </p15:clr>
        </p15:guide>
        <p15:guide id="18" orient="horz" pos="3704" userDrawn="1">
          <p15:clr>
            <a:srgbClr val="5ACBF0"/>
          </p15:clr>
        </p15:guide>
        <p15:guide id="19" orient="horz" pos="405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205985" y="2370743"/>
            <a:ext cx="6256342" cy="1954381"/>
          </a:xfrm>
        </p:spPr>
        <p:txBody>
          <a:bodyPr/>
          <a:lstStyle/>
          <a:p>
            <a:r>
              <a:rPr lang="en-US" sz="2400" dirty="0"/>
              <a:t>Selecting the Right API Gateway to Protect Your APIs and </a:t>
            </a:r>
            <a:r>
              <a:rPr lang="en-US" sz="2400" dirty="0" err="1"/>
              <a:t>Microservices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400" dirty="0"/>
              <a:t>Downloadable</a:t>
            </a:r>
            <a:r>
              <a:rPr lang="en-US" sz="1600" dirty="0"/>
              <a:t> </a:t>
            </a:r>
            <a:r>
              <a:rPr lang="en-US" sz="1400" dirty="0" smtClean="0"/>
              <a:t>Figures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05985" y="3787246"/>
            <a:ext cx="5889314" cy="307777"/>
          </a:xfrm>
        </p:spPr>
        <p:txBody>
          <a:bodyPr/>
          <a:lstStyle/>
          <a:p>
            <a:r>
              <a:rPr lang="en-US" dirty="0"/>
              <a:t>Mary </a:t>
            </a:r>
            <a:r>
              <a:rPr lang="en-US" dirty="0" smtClean="0"/>
              <a:t>Ruddy and </a:t>
            </a:r>
            <a:r>
              <a:rPr lang="en-US" dirty="0"/>
              <a:t>Michael </a:t>
            </a:r>
            <a:r>
              <a:rPr lang="en-US" dirty="0" err="1"/>
              <a:t>Isbitski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2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9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974750" y="74619"/>
            <a:ext cx="5897880" cy="6708761"/>
            <a:chOff x="3147060" y="28245"/>
            <a:chExt cx="5897880" cy="670876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147060" y="28245"/>
              <a:ext cx="5897880" cy="6708761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22517" y="6514623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55526" y="36712"/>
              <a:ext cx="5029200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Identity Token Transformation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4690" y="5558222"/>
              <a:ext cx="5810250" cy="1178784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76786"/>
              </p:ext>
            </p:extLst>
          </p:nvPr>
        </p:nvGraphicFramePr>
        <p:xfrm>
          <a:off x="4102766" y="467811"/>
          <a:ext cx="5641848" cy="5134356"/>
        </p:xfrm>
        <a:graphic>
          <a:graphicData uri="http://schemas.openxmlformats.org/drawingml/2006/table">
            <a:tbl>
              <a:tblPr firstRow="1" bandRow="1"/>
              <a:tblGrid>
                <a:gridCol w="2265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22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5156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Kerberos Ticket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SAML Token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JWT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X.509 Certificate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OAuth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Bearer Token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Cookie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REST-Based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STS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495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10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147060" y="228600"/>
            <a:ext cx="5897880" cy="5682463"/>
            <a:chOff x="3147060" y="228600"/>
            <a:chExt cx="5897880" cy="5682463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147060" y="228600"/>
              <a:ext cx="5897880" cy="5682463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22517" y="5707930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3155526" y="237067"/>
              <a:ext cx="5852160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Directly Connected User Data Stores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55526" y="4783575"/>
              <a:ext cx="5889414" cy="1127488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91183"/>
              </p:ext>
            </p:extLst>
          </p:nvPr>
        </p:nvGraphicFramePr>
        <p:xfrm>
          <a:off x="3275076" y="621792"/>
          <a:ext cx="5641848" cy="4162737"/>
        </p:xfrm>
        <a:graphic>
          <a:graphicData uri="http://schemas.openxmlformats.org/drawingml/2006/table">
            <a:tbl>
              <a:tblPr firstRow="1" bandRow="1"/>
              <a:tblGrid>
                <a:gridCol w="2108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4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83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4281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LDAP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Microsoft AD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JDBC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Microsoft Azure AD Graph API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GraphQL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4*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3C5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1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11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07174" y="139657"/>
            <a:ext cx="5897880" cy="5954755"/>
            <a:chOff x="3207174" y="139657"/>
            <a:chExt cx="5897880" cy="595475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207174" y="139657"/>
              <a:ext cx="5897880" cy="5954755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82631" y="5891279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5640" y="148125"/>
              <a:ext cx="5889414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Adaptive, Context-Based Authentication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960" y="5077723"/>
              <a:ext cx="5869094" cy="1016689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77751"/>
              </p:ext>
            </p:extLst>
          </p:nvPr>
        </p:nvGraphicFramePr>
        <p:xfrm>
          <a:off x="3335191" y="532850"/>
          <a:ext cx="5641847" cy="4544568"/>
        </p:xfrm>
        <a:graphic>
          <a:graphicData uri="http://schemas.openxmlformats.org/drawingml/2006/table">
            <a:tbl>
              <a:tblPr firstRow="1" bandRow="1"/>
              <a:tblGrid>
                <a:gridCol w="2265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4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4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4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90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075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Identity Provider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IP Address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License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API Key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Digital Signature Verification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 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93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47060" y="228600"/>
            <a:ext cx="5897880" cy="5736019"/>
            <a:chOff x="3147060" y="228600"/>
            <a:chExt cx="5897880" cy="573601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147060" y="228600"/>
              <a:ext cx="5897880" cy="5736019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22517" y="5761486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5527" y="237067"/>
              <a:ext cx="4270485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Security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Traffic Management Support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75000" y="5084378"/>
              <a:ext cx="5869940" cy="880241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 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97747"/>
              </p:ext>
            </p:extLst>
          </p:nvPr>
        </p:nvGraphicFramePr>
        <p:xfrm>
          <a:off x="3275077" y="621792"/>
          <a:ext cx="5641847" cy="4421124"/>
        </p:xfrm>
        <a:graphic>
          <a:graphicData uri="http://schemas.openxmlformats.org/drawingml/2006/table">
            <a:tbl>
              <a:tblPr/>
              <a:tblGrid>
                <a:gridCol w="22567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6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6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6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Rate or Use Limiting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DDoS Protection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IP Address Blacklisting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IP Address Whitelisting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Amazon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Axway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DataPower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API Connect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Microgateway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Kong Enterprise Edition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Azure API Management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MuleSoft Mule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 Hat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3scale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APIcast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AG webMethods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Mashery Enterprise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 API Manager/API Cloud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 Microgateway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435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7060" y="228600"/>
            <a:ext cx="5897880" cy="5872764"/>
            <a:chOff x="3147060" y="228600"/>
            <a:chExt cx="5897880" cy="587276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147060" y="228600"/>
              <a:ext cx="5897880" cy="5872764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2517" y="5898230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526" y="237067"/>
              <a:ext cx="5889414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Security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Content Inspection/Threat Protection Support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5000" y="5110322"/>
              <a:ext cx="5869940" cy="991041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 </a:t>
              </a:r>
            </a:p>
            <a:p>
              <a:pPr marL="11112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45075"/>
              </p:ext>
            </p:extLst>
          </p:nvPr>
        </p:nvGraphicFramePr>
        <p:xfrm>
          <a:off x="3275076" y="641456"/>
          <a:ext cx="5641849" cy="4421124"/>
        </p:xfrm>
        <a:graphic>
          <a:graphicData uri="http://schemas.openxmlformats.org/drawingml/2006/table">
            <a:tbl>
              <a:tblPr/>
              <a:tblGrid>
                <a:gridCol w="2498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Exploit Mitigation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Bot Mitigation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Behavior Analysis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Amazon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354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/>
                          <a:cs typeface="Arial Unicode MS"/>
                        </a:rPr>
                        <a:t>4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354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/>
                          <a:cs typeface="Arial Unicode MS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Axway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DataPower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API Connect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Microgateway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Kong Enterprise Edition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Azure API Management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MuleSoft Mule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 Hat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3scale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APIcast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AG webMethods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Mashery Enterprise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 API Manager/API Cloud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 Microgateway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179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14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7060" y="228600"/>
            <a:ext cx="5897880" cy="6078239"/>
            <a:chOff x="3147060" y="228600"/>
            <a:chExt cx="5897880" cy="607823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147060" y="228600"/>
              <a:ext cx="5897880" cy="6078239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2517" y="6103706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527" y="237067"/>
              <a:ext cx="4270485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Security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Data Security Support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3466" y="5290150"/>
              <a:ext cx="5861474" cy="1016689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04246"/>
              </p:ext>
            </p:extLst>
          </p:nvPr>
        </p:nvGraphicFramePr>
        <p:xfrm>
          <a:off x="3275076" y="621792"/>
          <a:ext cx="5641849" cy="4668012"/>
        </p:xfrm>
        <a:graphic>
          <a:graphicData uri="http://schemas.openxmlformats.org/drawingml/2006/table">
            <a:tbl>
              <a:tblPr/>
              <a:tblGrid>
                <a:gridCol w="2239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Block Message With Sensitive 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Data Masking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Data Tokenization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rtl="0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Data Encryption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Amazon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FD6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Apigee Edge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Axway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DataPower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API Connect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Microgateway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Kong Enterprise Edition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Azure API Management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MuleSoft Mule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 Hat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3scale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APIcast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AG webMethods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354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/>
                          <a:cs typeface="Arial Unicode MS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354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/>
                          <a:cs typeface="Arial Unicode MS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Mashery Enterprise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 API Manager/API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Cloud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FD6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rtl="0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WSO2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 Microgateway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FD6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02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15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47060" y="228600"/>
            <a:ext cx="5897880" cy="5833323"/>
            <a:chOff x="3147060" y="228600"/>
            <a:chExt cx="5897880" cy="5833323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147060" y="228600"/>
              <a:ext cx="5897880" cy="5833323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22517" y="5858790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55526" y="237067"/>
              <a:ext cx="5889414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DevSecOps Enablement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Deployment Options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6534" y="5045234"/>
              <a:ext cx="5878406" cy="1016689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25024"/>
              </p:ext>
            </p:extLst>
          </p:nvPr>
        </p:nvGraphicFramePr>
        <p:xfrm>
          <a:off x="3275076" y="621792"/>
          <a:ext cx="5641848" cy="4421124"/>
        </p:xfrm>
        <a:graphic>
          <a:graphicData uri="http://schemas.openxmlformats.org/drawingml/2006/table">
            <a:tbl>
              <a:tblPr firstRow="1" bandRow="1"/>
              <a:tblGrid>
                <a:gridCol w="2310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8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88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44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88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802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Gateway Software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Gateway </a:t>
                      </a:r>
                      <a:br>
                        <a:rPr lang="en-US" sz="9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OSS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ctr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Container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Cloud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Service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ctr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866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16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234881" y="142875"/>
            <a:ext cx="5909310" cy="6297613"/>
            <a:chOff x="3147060" y="228600"/>
            <a:chExt cx="5909310" cy="6214585"/>
          </a:xfrm>
        </p:grpSpPr>
        <p:sp>
          <p:nvSpPr>
            <p:cNvPr id="168" name="Rectangle 167"/>
            <p:cNvSpPr/>
            <p:nvPr/>
          </p:nvSpPr>
          <p:spPr bwMode="auto">
            <a:xfrm>
              <a:off x="3147060" y="228600"/>
              <a:ext cx="5897880" cy="6214585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933947" y="6240052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155526" y="237067"/>
              <a:ext cx="5394960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DevSecOps Enablement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Operations Orchestration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147060" y="5204897"/>
              <a:ext cx="4752596" cy="1238288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†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For the Schema Import and Export column: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 standard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Multiple formats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5342"/>
              </p:ext>
            </p:extLst>
          </p:nvPr>
        </p:nvGraphicFramePr>
        <p:xfrm>
          <a:off x="4362897" y="536067"/>
          <a:ext cx="5641848" cy="4544568"/>
        </p:xfrm>
        <a:graphic>
          <a:graphicData uri="http://schemas.openxmlformats.org/drawingml/2006/table">
            <a:tbl>
              <a:tblPr firstRow="1" bandRow="1"/>
              <a:tblGrid>
                <a:gridCol w="2274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8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8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8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Developer Portal With API Catalog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All Operations Programmatic</a:t>
                      </a:r>
                    </a:p>
                  </a:txBody>
                  <a:tcPr marL="0" marR="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Scriptable Operations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Schema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Import and Export</a:t>
                      </a:r>
                      <a:r>
                        <a:rPr lang="en-US" sz="900" baseline="30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†</a:t>
                      </a:r>
                      <a:endParaRPr lang="en-US" sz="900" baseline="30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ctr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014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17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47060" y="228600"/>
            <a:ext cx="5897880" cy="6040967"/>
            <a:chOff x="3147060" y="228600"/>
            <a:chExt cx="5897880" cy="604096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147060" y="228600"/>
              <a:ext cx="5897880" cy="6040967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22517" y="6066434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55527" y="237067"/>
              <a:ext cx="4270485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License Models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70767" y="5561681"/>
              <a:ext cx="4751750" cy="707886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747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 </a:t>
              </a:r>
            </a:p>
            <a:p>
              <a:pPr marL="117475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45490"/>
              </p:ext>
            </p:extLst>
          </p:nvPr>
        </p:nvGraphicFramePr>
        <p:xfrm>
          <a:off x="3275077" y="621792"/>
          <a:ext cx="5641847" cy="4937760"/>
        </p:xfrm>
        <a:graphic>
          <a:graphicData uri="http://schemas.openxmlformats.org/drawingml/2006/table">
            <a:tbl>
              <a:tblPr firstRow="1" bandRow="1"/>
              <a:tblGrid>
                <a:gridCol w="2476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21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09728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68580" marR="68580" marT="34290" marB="3429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Subscription License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Support </a:t>
                      </a:r>
                      <a:br>
                        <a:rPr lang="en-US" sz="9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Subscription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Perpetual License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Per Processor</a:t>
                      </a:r>
                    </a:p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Value Unit or Core</a:t>
                      </a:r>
                      <a:endParaRPr lang="en-US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Per Instance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By Volume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Per Developer</a:t>
                      </a:r>
                    </a:p>
                  </a:txBody>
                  <a:tcPr marL="68580" marR="68580" marT="34290" marB="3429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91435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 API Cloud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709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47060" y="1965960"/>
            <a:ext cx="5897880" cy="3051679"/>
            <a:chOff x="3147060" y="1965960"/>
            <a:chExt cx="5897880" cy="305167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669325" y="3656901"/>
              <a:ext cx="88490" cy="88490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47060" y="1965960"/>
              <a:ext cx="5897880" cy="3051679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2517" y="4814506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lang="en-US" sz="110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5527" y="4802195"/>
              <a:ext cx="1107831" cy="215444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666666"/>
                  </a:solidFill>
                </a:rPr>
                <a:t>ID: 349440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2140" y="1972965"/>
              <a:ext cx="5892800" cy="332399"/>
            </a:xfrm>
            <a:prstGeom prst="rect">
              <a:avLst/>
            </a:prstGeom>
            <a:noFill/>
          </p:spPr>
          <p:txBody>
            <a:bodyPr wrap="square" lIns="91440" tIns="9144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</a:rPr>
                <a:t>API Gateways in Relation to Other Protection Tools (Traditional)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46523" y="3379343"/>
              <a:ext cx="411480" cy="6400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5718" rIns="0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WAF</a:t>
              </a:r>
              <a:endParaRPr lang="en-US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4" idx="0"/>
            </p:cNvCxnSpPr>
            <p:nvPr/>
          </p:nvCxnSpPr>
          <p:spPr>
            <a:xfrm>
              <a:off x="6158003" y="3699383"/>
              <a:ext cx="200967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0" name="Straight Arrow Connector 19"/>
            <p:cNvCxnSpPr>
              <a:stCxn id="25" idx="3"/>
              <a:endCxn id="66" idx="1"/>
            </p:cNvCxnSpPr>
            <p:nvPr/>
          </p:nvCxnSpPr>
          <p:spPr>
            <a:xfrm flipV="1">
              <a:off x="7091611" y="3444527"/>
              <a:ext cx="200967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" name="Straight Arrow Connector 20"/>
            <p:cNvCxnSpPr>
              <a:stCxn id="67" idx="3"/>
              <a:endCxn id="64" idx="1"/>
            </p:cNvCxnSpPr>
            <p:nvPr/>
          </p:nvCxnSpPr>
          <p:spPr>
            <a:xfrm>
              <a:off x="8115538" y="3951564"/>
              <a:ext cx="200969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" name="Straight Arrow Connector 21"/>
            <p:cNvCxnSpPr>
              <a:stCxn id="26" idx="3"/>
              <a:endCxn id="67" idx="1"/>
            </p:cNvCxnSpPr>
            <p:nvPr/>
          </p:nvCxnSpPr>
          <p:spPr>
            <a:xfrm flipV="1">
              <a:off x="7091611" y="3951564"/>
              <a:ext cx="200967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23" name="TextBox 164"/>
            <p:cNvSpPr txBox="1"/>
            <p:nvPr/>
          </p:nvSpPr>
          <p:spPr>
            <a:xfrm>
              <a:off x="6407453" y="4201495"/>
              <a:ext cx="799185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Arial Unicode MS"/>
                </a:rPr>
                <a:t>Outer API Gateway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 rot="16200000">
              <a:off x="6179029" y="3617087"/>
              <a:ext cx="524474" cy="164592"/>
            </a:xfrm>
            <a:prstGeom prst="rect">
              <a:avLst/>
            </a:prstGeom>
            <a:solidFill>
              <a:srgbClr val="4D94B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51435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API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030940" y="3414192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030940" y="3921229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542971" y="3214751"/>
              <a:ext cx="548640" cy="969264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5718" rIns="0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API Gateway</a:t>
              </a: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6641512" y="3417638"/>
              <a:ext cx="351559" cy="347472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681050" y="3536709"/>
              <a:ext cx="272482" cy="109330"/>
              <a:chOff x="4436462" y="2832737"/>
              <a:chExt cx="464975" cy="182880"/>
            </a:xfrm>
          </p:grpSpPr>
          <p:sp>
            <p:nvSpPr>
              <p:cNvPr id="92" name="Freeform 5"/>
              <p:cNvSpPr>
                <a:spLocks noEditPoints="1"/>
              </p:cNvSpPr>
              <p:nvPr/>
            </p:nvSpPr>
            <p:spPr bwMode="auto">
              <a:xfrm rot="20223265">
                <a:off x="4436462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93" name="Freeform 5"/>
              <p:cNvSpPr>
                <a:spLocks noEditPoints="1"/>
              </p:cNvSpPr>
              <p:nvPr/>
            </p:nvSpPr>
            <p:spPr bwMode="auto">
              <a:xfrm rot="20223265">
                <a:off x="4718557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6774656" y="3567891"/>
              <a:ext cx="92077" cy="46966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42971" y="2340900"/>
              <a:ext cx="548640" cy="639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5718" rIns="0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Identity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Provider</a:t>
              </a: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6698784" y="2501278"/>
              <a:ext cx="240384" cy="145180"/>
            </a:xfrm>
            <a:custGeom>
              <a:avLst/>
              <a:gdLst>
                <a:gd name="T0" fmla="*/ 54 w 432"/>
                <a:gd name="T1" fmla="*/ 272 h 312"/>
                <a:gd name="T2" fmla="*/ 40 w 432"/>
                <a:gd name="T3" fmla="*/ 259 h 312"/>
                <a:gd name="T4" fmla="*/ 40 w 432"/>
                <a:gd name="T5" fmla="*/ 0 h 312"/>
                <a:gd name="T6" fmla="*/ 14 w 432"/>
                <a:gd name="T7" fmla="*/ 0 h 312"/>
                <a:gd name="T8" fmla="*/ 0 w 432"/>
                <a:gd name="T9" fmla="*/ 14 h 312"/>
                <a:gd name="T10" fmla="*/ 0 w 432"/>
                <a:gd name="T11" fmla="*/ 299 h 312"/>
                <a:gd name="T12" fmla="*/ 14 w 432"/>
                <a:gd name="T13" fmla="*/ 312 h 312"/>
                <a:gd name="T14" fmla="*/ 418 w 432"/>
                <a:gd name="T15" fmla="*/ 312 h 312"/>
                <a:gd name="T16" fmla="*/ 432 w 432"/>
                <a:gd name="T17" fmla="*/ 299 h 312"/>
                <a:gd name="T18" fmla="*/ 432 w 432"/>
                <a:gd name="T19" fmla="*/ 272 h 312"/>
                <a:gd name="T20" fmla="*/ 54 w 432"/>
                <a:gd name="T21" fmla="*/ 27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12">
                  <a:moveTo>
                    <a:pt x="54" y="272"/>
                  </a:moveTo>
                  <a:cubicBezTo>
                    <a:pt x="47" y="272"/>
                    <a:pt x="40" y="266"/>
                    <a:pt x="40" y="2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272"/>
                    <a:pt x="432" y="272"/>
                    <a:pt x="432" y="272"/>
                  </a:cubicBezTo>
                  <a:lnTo>
                    <a:pt x="54" y="272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6742298" y="2464119"/>
              <a:ext cx="240384" cy="145180"/>
            </a:xfrm>
            <a:custGeom>
              <a:avLst/>
              <a:gdLst>
                <a:gd name="T0" fmla="*/ 54 w 432"/>
                <a:gd name="T1" fmla="*/ 272 h 312"/>
                <a:gd name="T2" fmla="*/ 40 w 432"/>
                <a:gd name="T3" fmla="*/ 259 h 312"/>
                <a:gd name="T4" fmla="*/ 40 w 432"/>
                <a:gd name="T5" fmla="*/ 0 h 312"/>
                <a:gd name="T6" fmla="*/ 14 w 432"/>
                <a:gd name="T7" fmla="*/ 0 h 312"/>
                <a:gd name="T8" fmla="*/ 0 w 432"/>
                <a:gd name="T9" fmla="*/ 14 h 312"/>
                <a:gd name="T10" fmla="*/ 0 w 432"/>
                <a:gd name="T11" fmla="*/ 299 h 312"/>
                <a:gd name="T12" fmla="*/ 14 w 432"/>
                <a:gd name="T13" fmla="*/ 312 h 312"/>
                <a:gd name="T14" fmla="*/ 418 w 432"/>
                <a:gd name="T15" fmla="*/ 312 h 312"/>
                <a:gd name="T16" fmla="*/ 432 w 432"/>
                <a:gd name="T17" fmla="*/ 299 h 312"/>
                <a:gd name="T18" fmla="*/ 432 w 432"/>
                <a:gd name="T19" fmla="*/ 272 h 312"/>
                <a:gd name="T20" fmla="*/ 54 w 432"/>
                <a:gd name="T21" fmla="*/ 27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12">
                  <a:moveTo>
                    <a:pt x="54" y="272"/>
                  </a:moveTo>
                  <a:cubicBezTo>
                    <a:pt x="47" y="272"/>
                    <a:pt x="40" y="266"/>
                    <a:pt x="40" y="2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272"/>
                    <a:pt x="432" y="272"/>
                    <a:pt x="432" y="272"/>
                  </a:cubicBezTo>
                  <a:lnTo>
                    <a:pt x="54" y="272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6786854" y="2426960"/>
              <a:ext cx="240384" cy="145180"/>
            </a:xfrm>
            <a:custGeom>
              <a:avLst/>
              <a:gdLst>
                <a:gd name="T0" fmla="*/ 418 w 432"/>
                <a:gd name="T1" fmla="*/ 0 h 312"/>
                <a:gd name="T2" fmla="*/ 14 w 432"/>
                <a:gd name="T3" fmla="*/ 0 h 312"/>
                <a:gd name="T4" fmla="*/ 0 w 432"/>
                <a:gd name="T5" fmla="*/ 14 h 312"/>
                <a:gd name="T6" fmla="*/ 0 w 432"/>
                <a:gd name="T7" fmla="*/ 299 h 312"/>
                <a:gd name="T8" fmla="*/ 14 w 432"/>
                <a:gd name="T9" fmla="*/ 312 h 312"/>
                <a:gd name="T10" fmla="*/ 418 w 432"/>
                <a:gd name="T11" fmla="*/ 312 h 312"/>
                <a:gd name="T12" fmla="*/ 432 w 432"/>
                <a:gd name="T13" fmla="*/ 299 h 312"/>
                <a:gd name="T14" fmla="*/ 432 w 432"/>
                <a:gd name="T15" fmla="*/ 14 h 312"/>
                <a:gd name="T16" fmla="*/ 418 w 43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312">
                  <a:moveTo>
                    <a:pt x="41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14"/>
                    <a:pt x="432" y="14"/>
                    <a:pt x="432" y="14"/>
                  </a:cubicBezTo>
                  <a:cubicBezTo>
                    <a:pt x="432" y="6"/>
                    <a:pt x="426" y="0"/>
                    <a:pt x="418" y="0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804465" y="2550535"/>
              <a:ext cx="72530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6804465" y="2531524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804465" y="2483995"/>
              <a:ext cx="72530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6804465" y="2448564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6804458" y="2464983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6920521" y="2448564"/>
              <a:ext cx="91180" cy="109749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6949533" y="2471898"/>
              <a:ext cx="35229" cy="293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6930868" y="2505603"/>
              <a:ext cx="72530" cy="44072"/>
            </a:xfrm>
            <a:custGeom>
              <a:avLst/>
              <a:gdLst>
                <a:gd name="T0" fmla="*/ 0 w 130"/>
                <a:gd name="T1" fmla="*/ 95 h 95"/>
                <a:gd name="T2" fmla="*/ 0 w 130"/>
                <a:gd name="T3" fmla="*/ 21 h 95"/>
                <a:gd name="T4" fmla="*/ 21 w 130"/>
                <a:gd name="T5" fmla="*/ 0 h 95"/>
                <a:gd name="T6" fmla="*/ 109 w 130"/>
                <a:gd name="T7" fmla="*/ 0 h 95"/>
                <a:gd name="T8" fmla="*/ 130 w 130"/>
                <a:gd name="T9" fmla="*/ 21 h 95"/>
                <a:gd name="T10" fmla="*/ 130 w 130"/>
                <a:gd name="T11" fmla="*/ 95 h 95"/>
                <a:gd name="T12" fmla="*/ 113 w 130"/>
                <a:gd name="T13" fmla="*/ 95 h 95"/>
                <a:gd name="T14" fmla="*/ 109 w 130"/>
                <a:gd name="T15" fmla="*/ 29 h 95"/>
                <a:gd name="T16" fmla="*/ 97 w 130"/>
                <a:gd name="T17" fmla="*/ 29 h 95"/>
                <a:gd name="T18" fmla="*/ 97 w 130"/>
                <a:gd name="T19" fmla="*/ 95 h 95"/>
                <a:gd name="T20" fmla="*/ 33 w 130"/>
                <a:gd name="T21" fmla="*/ 95 h 95"/>
                <a:gd name="T22" fmla="*/ 33 w 130"/>
                <a:gd name="T23" fmla="*/ 29 h 95"/>
                <a:gd name="T24" fmla="*/ 21 w 130"/>
                <a:gd name="T25" fmla="*/ 29 h 95"/>
                <a:gd name="T26" fmla="*/ 17 w 130"/>
                <a:gd name="T27" fmla="*/ 95 h 95"/>
                <a:gd name="T28" fmla="*/ 0 w 130"/>
                <a:gd name="T2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95">
                  <a:moveTo>
                    <a:pt x="0" y="95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109" y="0"/>
                    <a:pt x="109" y="0"/>
                  </a:cubicBezTo>
                  <a:cubicBezTo>
                    <a:pt x="120" y="0"/>
                    <a:pt x="130" y="10"/>
                    <a:pt x="130" y="2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7" y="95"/>
                    <a:pt x="17" y="95"/>
                    <a:pt x="17" y="9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cxnSp>
          <p:nvCxnSpPr>
            <p:cNvPr id="51" name="Straight Arrow Connector 312"/>
            <p:cNvCxnSpPr>
              <a:stCxn id="31" idx="2"/>
              <a:endCxn id="27" idx="0"/>
            </p:cNvCxnSpPr>
            <p:nvPr/>
          </p:nvCxnSpPr>
          <p:spPr>
            <a:xfrm>
              <a:off x="6817291" y="2980880"/>
              <a:ext cx="0" cy="23387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52" name="Rectangle 51"/>
            <p:cNvSpPr/>
            <p:nvPr/>
          </p:nvSpPr>
          <p:spPr bwMode="auto">
            <a:xfrm>
              <a:off x="3954902" y="3379343"/>
              <a:ext cx="411480" cy="6400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5718" rIns="0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Anti- DDoS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951196" y="3379343"/>
              <a:ext cx="594360" cy="6400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Bot  Mitigation</a:t>
              </a:r>
            </a:p>
          </p:txBody>
        </p:sp>
        <p:cxnSp>
          <p:nvCxnSpPr>
            <p:cNvPr id="54" name="Straight Arrow Connector 53"/>
            <p:cNvCxnSpPr>
              <a:stCxn id="55" idx="3"/>
              <a:endCxn id="53" idx="1"/>
            </p:cNvCxnSpPr>
            <p:nvPr/>
          </p:nvCxnSpPr>
          <p:spPr>
            <a:xfrm>
              <a:off x="4750229" y="3699383"/>
              <a:ext cx="200967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072FF665-88BF-49DF-97EF-3274FDE96F02}"/>
                </a:ext>
              </a:extLst>
            </p:cNvPr>
            <p:cNvSpPr/>
            <p:nvPr/>
          </p:nvSpPr>
          <p:spPr bwMode="auto">
            <a:xfrm>
              <a:off x="4567349" y="3379342"/>
              <a:ext cx="182880" cy="6400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</a:rPr>
                <a:t>ADC/CDN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CC6DD79D-CB8E-4C4E-9D67-88B3A6315077}"/>
                </a:ext>
              </a:extLst>
            </p:cNvPr>
            <p:cNvCxnSpPr>
              <a:stCxn id="52" idx="3"/>
              <a:endCxn id="55" idx="1"/>
            </p:cNvCxnSpPr>
            <p:nvPr/>
          </p:nvCxnSpPr>
          <p:spPr>
            <a:xfrm>
              <a:off x="4366382" y="3699383"/>
              <a:ext cx="200967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10A3E09C-3C57-4421-BDA7-844D70833942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753935" y="3699383"/>
              <a:ext cx="200967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8" name="Straight Arrow Connector 57"/>
            <p:cNvCxnSpPr>
              <a:stCxn id="66" idx="3"/>
              <a:endCxn id="61" idx="1"/>
            </p:cNvCxnSpPr>
            <p:nvPr/>
          </p:nvCxnSpPr>
          <p:spPr>
            <a:xfrm>
              <a:off x="8115538" y="3444527"/>
              <a:ext cx="200969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8218931" y="3594730"/>
              <a:ext cx="743794" cy="1846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900" dirty="0" err="1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1</a:t>
              </a:r>
              <a:endParaRPr lang="en-US" sz="9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18931" y="4092862"/>
              <a:ext cx="743793" cy="184666"/>
            </a:xfrm>
            <a:prstGeom prst="rect">
              <a:avLst/>
            </a:prstGeom>
            <a:noFill/>
            <a:effectLst/>
          </p:spPr>
          <p:txBody>
            <a:bodyPr wrap="none" lIns="0" tIns="4572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900" dirty="0" err="1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2</a:t>
              </a:r>
              <a:endParaRPr lang="en-US" sz="9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8316507" y="3307367"/>
              <a:ext cx="548640" cy="274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5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8517675" y="3370126"/>
              <a:ext cx="146304" cy="148802"/>
            </a:xfrm>
            <a:custGeom>
              <a:avLst/>
              <a:gdLst>
                <a:gd name="T0" fmla="*/ 329 w 386"/>
                <a:gd name="T1" fmla="*/ 0 h 386"/>
                <a:gd name="T2" fmla="*/ 57 w 386"/>
                <a:gd name="T3" fmla="*/ 0 h 386"/>
                <a:gd name="T4" fmla="*/ 0 w 386"/>
                <a:gd name="T5" fmla="*/ 57 h 386"/>
                <a:gd name="T6" fmla="*/ 0 w 386"/>
                <a:gd name="T7" fmla="*/ 329 h 386"/>
                <a:gd name="T8" fmla="*/ 57 w 386"/>
                <a:gd name="T9" fmla="*/ 386 h 386"/>
                <a:gd name="T10" fmla="*/ 329 w 386"/>
                <a:gd name="T11" fmla="*/ 386 h 386"/>
                <a:gd name="T12" fmla="*/ 386 w 386"/>
                <a:gd name="T13" fmla="*/ 329 h 386"/>
                <a:gd name="T14" fmla="*/ 386 w 386"/>
                <a:gd name="T15" fmla="*/ 57 h 386"/>
                <a:gd name="T16" fmla="*/ 329 w 386"/>
                <a:gd name="T17" fmla="*/ 0 h 386"/>
                <a:gd name="T18" fmla="*/ 319 w 386"/>
                <a:gd name="T19" fmla="*/ 221 h 386"/>
                <a:gd name="T20" fmla="*/ 355 w 386"/>
                <a:gd name="T21" fmla="*/ 236 h 386"/>
                <a:gd name="T22" fmla="*/ 338 w 386"/>
                <a:gd name="T23" fmla="*/ 277 h 386"/>
                <a:gd name="T24" fmla="*/ 302 w 386"/>
                <a:gd name="T25" fmla="*/ 262 h 386"/>
                <a:gd name="T26" fmla="*/ 262 w 386"/>
                <a:gd name="T27" fmla="*/ 302 h 386"/>
                <a:gd name="T28" fmla="*/ 277 w 386"/>
                <a:gd name="T29" fmla="*/ 339 h 386"/>
                <a:gd name="T30" fmla="*/ 236 w 386"/>
                <a:gd name="T31" fmla="*/ 355 h 386"/>
                <a:gd name="T32" fmla="*/ 221 w 386"/>
                <a:gd name="T33" fmla="*/ 319 h 386"/>
                <a:gd name="T34" fmla="*/ 164 w 386"/>
                <a:gd name="T35" fmla="*/ 319 h 386"/>
                <a:gd name="T36" fmla="*/ 149 w 386"/>
                <a:gd name="T37" fmla="*/ 355 h 386"/>
                <a:gd name="T38" fmla="*/ 109 w 386"/>
                <a:gd name="T39" fmla="*/ 339 h 386"/>
                <a:gd name="T40" fmla="*/ 124 w 386"/>
                <a:gd name="T41" fmla="*/ 302 h 386"/>
                <a:gd name="T42" fmla="*/ 83 w 386"/>
                <a:gd name="T43" fmla="*/ 262 h 386"/>
                <a:gd name="T44" fmla="*/ 47 w 386"/>
                <a:gd name="T45" fmla="*/ 277 h 386"/>
                <a:gd name="T46" fmla="*/ 30 w 386"/>
                <a:gd name="T47" fmla="*/ 236 h 386"/>
                <a:gd name="T48" fmla="*/ 67 w 386"/>
                <a:gd name="T49" fmla="*/ 221 h 386"/>
                <a:gd name="T50" fmla="*/ 67 w 386"/>
                <a:gd name="T51" fmla="*/ 164 h 386"/>
                <a:gd name="T52" fmla="*/ 30 w 386"/>
                <a:gd name="T53" fmla="*/ 149 h 386"/>
                <a:gd name="T54" fmla="*/ 47 w 386"/>
                <a:gd name="T55" fmla="*/ 109 h 386"/>
                <a:gd name="T56" fmla="*/ 83 w 386"/>
                <a:gd name="T57" fmla="*/ 124 h 386"/>
                <a:gd name="T58" fmla="*/ 124 w 386"/>
                <a:gd name="T59" fmla="*/ 83 h 386"/>
                <a:gd name="T60" fmla="*/ 109 w 386"/>
                <a:gd name="T61" fmla="*/ 47 h 386"/>
                <a:gd name="T62" fmla="*/ 149 w 386"/>
                <a:gd name="T63" fmla="*/ 30 h 386"/>
                <a:gd name="T64" fmla="*/ 164 w 386"/>
                <a:gd name="T65" fmla="*/ 67 h 386"/>
                <a:gd name="T66" fmla="*/ 221 w 386"/>
                <a:gd name="T67" fmla="*/ 67 h 386"/>
                <a:gd name="T68" fmla="*/ 236 w 386"/>
                <a:gd name="T69" fmla="*/ 30 h 386"/>
                <a:gd name="T70" fmla="*/ 277 w 386"/>
                <a:gd name="T71" fmla="*/ 47 h 386"/>
                <a:gd name="T72" fmla="*/ 262 w 386"/>
                <a:gd name="T73" fmla="*/ 83 h 386"/>
                <a:gd name="T74" fmla="*/ 302 w 386"/>
                <a:gd name="T75" fmla="*/ 124 h 386"/>
                <a:gd name="T76" fmla="*/ 338 w 386"/>
                <a:gd name="T77" fmla="*/ 109 h 386"/>
                <a:gd name="T78" fmla="*/ 355 w 386"/>
                <a:gd name="T79" fmla="*/ 149 h 386"/>
                <a:gd name="T80" fmla="*/ 319 w 386"/>
                <a:gd name="T81" fmla="*/ 164 h 386"/>
                <a:gd name="T82" fmla="*/ 319 w 386"/>
                <a:gd name="T83" fmla="*/ 22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386">
                  <a:moveTo>
                    <a:pt x="32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61"/>
                    <a:pt x="25" y="386"/>
                    <a:pt x="57" y="386"/>
                  </a:cubicBezTo>
                  <a:cubicBezTo>
                    <a:pt x="329" y="386"/>
                    <a:pt x="329" y="386"/>
                    <a:pt x="329" y="386"/>
                  </a:cubicBezTo>
                  <a:cubicBezTo>
                    <a:pt x="361" y="386"/>
                    <a:pt x="386" y="361"/>
                    <a:pt x="386" y="329"/>
                  </a:cubicBezTo>
                  <a:cubicBezTo>
                    <a:pt x="386" y="57"/>
                    <a:pt x="386" y="57"/>
                    <a:pt x="386" y="57"/>
                  </a:cubicBezTo>
                  <a:cubicBezTo>
                    <a:pt x="386" y="25"/>
                    <a:pt x="361" y="0"/>
                    <a:pt x="329" y="0"/>
                  </a:cubicBezTo>
                  <a:close/>
                  <a:moveTo>
                    <a:pt x="319" y="221"/>
                  </a:moveTo>
                  <a:cubicBezTo>
                    <a:pt x="355" y="236"/>
                    <a:pt x="355" y="236"/>
                    <a:pt x="355" y="23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292" y="278"/>
                    <a:pt x="279" y="292"/>
                    <a:pt x="262" y="302"/>
                  </a:cubicBezTo>
                  <a:cubicBezTo>
                    <a:pt x="277" y="339"/>
                    <a:pt x="277" y="339"/>
                    <a:pt x="277" y="339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02" y="324"/>
                    <a:pt x="183" y="323"/>
                    <a:pt x="164" y="319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09" y="339"/>
                    <a:pt x="109" y="339"/>
                    <a:pt x="109" y="339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08" y="292"/>
                    <a:pt x="94" y="279"/>
                    <a:pt x="83" y="262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67" y="221"/>
                    <a:pt x="67" y="221"/>
                    <a:pt x="67" y="221"/>
                  </a:cubicBezTo>
                  <a:cubicBezTo>
                    <a:pt x="62" y="202"/>
                    <a:pt x="62" y="183"/>
                    <a:pt x="67" y="16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94" y="108"/>
                    <a:pt x="107" y="94"/>
                    <a:pt x="124" y="83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84" y="62"/>
                    <a:pt x="203" y="62"/>
                    <a:pt x="221" y="67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62" y="83"/>
                    <a:pt x="262" y="83"/>
                    <a:pt x="262" y="83"/>
                  </a:cubicBezTo>
                  <a:cubicBezTo>
                    <a:pt x="278" y="94"/>
                    <a:pt x="292" y="107"/>
                    <a:pt x="302" y="124"/>
                  </a:cubicBezTo>
                  <a:cubicBezTo>
                    <a:pt x="338" y="109"/>
                    <a:pt x="338" y="109"/>
                    <a:pt x="338" y="109"/>
                  </a:cubicBezTo>
                  <a:cubicBezTo>
                    <a:pt x="355" y="149"/>
                    <a:pt x="355" y="149"/>
                    <a:pt x="355" y="149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24" y="184"/>
                    <a:pt x="323" y="203"/>
                    <a:pt x="319" y="2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8557969" y="3410909"/>
              <a:ext cx="65715" cy="67237"/>
            </a:xfrm>
            <a:custGeom>
              <a:avLst/>
              <a:gdLst>
                <a:gd name="T0" fmla="*/ 57 w 174"/>
                <a:gd name="T1" fmla="*/ 16 h 174"/>
                <a:gd name="T2" fmla="*/ 16 w 174"/>
                <a:gd name="T3" fmla="*/ 116 h 174"/>
                <a:gd name="T4" fmla="*/ 116 w 174"/>
                <a:gd name="T5" fmla="*/ 158 h 174"/>
                <a:gd name="T6" fmla="*/ 158 w 174"/>
                <a:gd name="T7" fmla="*/ 57 h 174"/>
                <a:gd name="T8" fmla="*/ 57 w 174"/>
                <a:gd name="T9" fmla="*/ 16 h 174"/>
                <a:gd name="T10" fmla="*/ 87 w 174"/>
                <a:gd name="T11" fmla="*/ 121 h 174"/>
                <a:gd name="T12" fmla="*/ 53 w 174"/>
                <a:gd name="T13" fmla="*/ 87 h 174"/>
                <a:gd name="T14" fmla="*/ 87 w 174"/>
                <a:gd name="T15" fmla="*/ 53 h 174"/>
                <a:gd name="T16" fmla="*/ 121 w 174"/>
                <a:gd name="T17" fmla="*/ 87 h 174"/>
                <a:gd name="T18" fmla="*/ 87 w 174"/>
                <a:gd name="T19" fmla="*/ 1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74">
                  <a:moveTo>
                    <a:pt x="57" y="16"/>
                  </a:moveTo>
                  <a:cubicBezTo>
                    <a:pt x="18" y="32"/>
                    <a:pt x="0" y="77"/>
                    <a:pt x="16" y="116"/>
                  </a:cubicBezTo>
                  <a:cubicBezTo>
                    <a:pt x="32" y="156"/>
                    <a:pt x="77" y="174"/>
                    <a:pt x="116" y="158"/>
                  </a:cubicBezTo>
                  <a:cubicBezTo>
                    <a:pt x="155" y="142"/>
                    <a:pt x="174" y="97"/>
                    <a:pt x="158" y="57"/>
                  </a:cubicBezTo>
                  <a:cubicBezTo>
                    <a:pt x="142" y="18"/>
                    <a:pt x="97" y="0"/>
                    <a:pt x="57" y="16"/>
                  </a:cubicBezTo>
                  <a:close/>
                  <a:moveTo>
                    <a:pt x="87" y="121"/>
                  </a:moveTo>
                  <a:cubicBezTo>
                    <a:pt x="68" y="121"/>
                    <a:pt x="53" y="106"/>
                    <a:pt x="53" y="87"/>
                  </a:cubicBezTo>
                  <a:cubicBezTo>
                    <a:pt x="53" y="68"/>
                    <a:pt x="68" y="53"/>
                    <a:pt x="87" y="53"/>
                  </a:cubicBezTo>
                  <a:cubicBezTo>
                    <a:pt x="106" y="53"/>
                    <a:pt x="121" y="68"/>
                    <a:pt x="121" y="87"/>
                  </a:cubicBezTo>
                  <a:cubicBezTo>
                    <a:pt x="121" y="106"/>
                    <a:pt x="106" y="121"/>
                    <a:pt x="87" y="1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8316507" y="3814404"/>
              <a:ext cx="548640" cy="274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5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5" name="TextBox 164"/>
            <p:cNvSpPr txBox="1"/>
            <p:nvPr/>
          </p:nvSpPr>
          <p:spPr>
            <a:xfrm>
              <a:off x="7324745" y="4201495"/>
              <a:ext cx="782929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1000" b="1">
                  <a:solidFill>
                    <a:srgbClr val="000000"/>
                  </a:solidFill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Inner API Gateway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7292578" y="3214751"/>
              <a:ext cx="822960" cy="459552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7292578" y="3721788"/>
              <a:ext cx="822960" cy="459552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2691" y="3832317"/>
              <a:ext cx="423193" cy="2954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Browser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App</a:t>
              </a:r>
            </a:p>
          </p:txBody>
        </p:sp>
        <p:sp>
          <p:nvSpPr>
            <p:cNvPr id="69" name="Freeform 33"/>
            <p:cNvSpPr>
              <a:spLocks noEditPoints="1"/>
            </p:cNvSpPr>
            <p:nvPr/>
          </p:nvSpPr>
          <p:spPr bwMode="auto">
            <a:xfrm>
              <a:off x="3311216" y="3627473"/>
              <a:ext cx="266142" cy="203738"/>
            </a:xfrm>
            <a:custGeom>
              <a:avLst/>
              <a:gdLst>
                <a:gd name="T0" fmla="*/ 201 w 208"/>
                <a:gd name="T1" fmla="*/ 0 h 186"/>
                <a:gd name="T2" fmla="*/ 7 w 208"/>
                <a:gd name="T3" fmla="*/ 0 h 186"/>
                <a:gd name="T4" fmla="*/ 0 w 208"/>
                <a:gd name="T5" fmla="*/ 9 h 186"/>
                <a:gd name="T6" fmla="*/ 0 w 208"/>
                <a:gd name="T7" fmla="*/ 147 h 186"/>
                <a:gd name="T8" fmla="*/ 7 w 208"/>
                <a:gd name="T9" fmla="*/ 156 h 186"/>
                <a:gd name="T10" fmla="*/ 78 w 208"/>
                <a:gd name="T11" fmla="*/ 156 h 186"/>
                <a:gd name="T12" fmla="*/ 78 w 208"/>
                <a:gd name="T13" fmla="*/ 170 h 186"/>
                <a:gd name="T14" fmla="*/ 41 w 208"/>
                <a:gd name="T15" fmla="*/ 177 h 186"/>
                <a:gd name="T16" fmla="*/ 41 w 208"/>
                <a:gd name="T17" fmla="*/ 186 h 186"/>
                <a:gd name="T18" fmla="*/ 166 w 208"/>
                <a:gd name="T19" fmla="*/ 186 h 186"/>
                <a:gd name="T20" fmla="*/ 166 w 208"/>
                <a:gd name="T21" fmla="*/ 177 h 186"/>
                <a:gd name="T22" fmla="*/ 131 w 208"/>
                <a:gd name="T23" fmla="*/ 171 h 186"/>
                <a:gd name="T24" fmla="*/ 131 w 208"/>
                <a:gd name="T25" fmla="*/ 156 h 186"/>
                <a:gd name="T26" fmla="*/ 201 w 208"/>
                <a:gd name="T27" fmla="*/ 156 h 186"/>
                <a:gd name="T28" fmla="*/ 208 w 208"/>
                <a:gd name="T29" fmla="*/ 147 h 186"/>
                <a:gd name="T30" fmla="*/ 208 w 208"/>
                <a:gd name="T31" fmla="*/ 9 h 186"/>
                <a:gd name="T32" fmla="*/ 201 w 208"/>
                <a:gd name="T33" fmla="*/ 0 h 186"/>
                <a:gd name="T34" fmla="*/ 192 w 208"/>
                <a:gd name="T35" fmla="*/ 135 h 186"/>
                <a:gd name="T36" fmla="*/ 186 w 208"/>
                <a:gd name="T37" fmla="*/ 142 h 186"/>
                <a:gd name="T38" fmla="*/ 22 w 208"/>
                <a:gd name="T39" fmla="*/ 142 h 186"/>
                <a:gd name="T40" fmla="*/ 16 w 208"/>
                <a:gd name="T41" fmla="*/ 135 h 186"/>
                <a:gd name="T42" fmla="*/ 16 w 208"/>
                <a:gd name="T43" fmla="*/ 21 h 186"/>
                <a:gd name="T44" fmla="*/ 22 w 208"/>
                <a:gd name="T45" fmla="*/ 14 h 186"/>
                <a:gd name="T46" fmla="*/ 186 w 208"/>
                <a:gd name="T47" fmla="*/ 14 h 186"/>
                <a:gd name="T48" fmla="*/ 192 w 208"/>
                <a:gd name="T49" fmla="*/ 21 h 186"/>
                <a:gd name="T50" fmla="*/ 192 w 208"/>
                <a:gd name="T51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86">
                  <a:moveTo>
                    <a:pt x="20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9"/>
                    <a:pt x="0" y="147"/>
                    <a:pt x="0" y="147"/>
                  </a:cubicBezTo>
                  <a:cubicBezTo>
                    <a:pt x="0" y="152"/>
                    <a:pt x="3" y="156"/>
                    <a:pt x="7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5" y="156"/>
                    <a:pt x="208" y="152"/>
                    <a:pt x="208" y="147"/>
                  </a:cubicBezTo>
                  <a:cubicBezTo>
                    <a:pt x="208" y="17"/>
                    <a:pt x="208" y="9"/>
                    <a:pt x="208" y="9"/>
                  </a:cubicBezTo>
                  <a:cubicBezTo>
                    <a:pt x="208" y="4"/>
                    <a:pt x="205" y="0"/>
                    <a:pt x="201" y="0"/>
                  </a:cubicBezTo>
                  <a:close/>
                  <a:moveTo>
                    <a:pt x="192" y="135"/>
                  </a:moveTo>
                  <a:cubicBezTo>
                    <a:pt x="192" y="139"/>
                    <a:pt x="189" y="142"/>
                    <a:pt x="186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9" y="142"/>
                    <a:pt x="16" y="139"/>
                    <a:pt x="16" y="135"/>
                  </a:cubicBezTo>
                  <a:cubicBezTo>
                    <a:pt x="16" y="29"/>
                    <a:pt x="16" y="21"/>
                    <a:pt x="16" y="21"/>
                  </a:cubicBezTo>
                  <a:cubicBezTo>
                    <a:pt x="16" y="17"/>
                    <a:pt x="19" y="14"/>
                    <a:pt x="22" y="14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9" y="14"/>
                    <a:pt x="192" y="17"/>
                    <a:pt x="192" y="21"/>
                  </a:cubicBezTo>
                  <a:lnTo>
                    <a:pt x="192" y="135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0" name="Freeform 18"/>
            <p:cNvSpPr>
              <a:spLocks noEditPoints="1"/>
            </p:cNvSpPr>
            <p:nvPr/>
          </p:nvSpPr>
          <p:spPr bwMode="auto">
            <a:xfrm>
              <a:off x="3391276" y="3657164"/>
              <a:ext cx="105909" cy="112030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3373820" y="3027130"/>
              <a:ext cx="140935" cy="210312"/>
            </a:xfrm>
            <a:prstGeom prst="rect">
              <a:avLst/>
            </a:prstGeom>
            <a:solidFill>
              <a:srgbClr val="99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</a:pPr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274369" y="3015312"/>
              <a:ext cx="339837" cy="530717"/>
              <a:chOff x="2987289" y="3249963"/>
              <a:chExt cx="339837" cy="530717"/>
            </a:xfrm>
          </p:grpSpPr>
          <p:sp>
            <p:nvSpPr>
              <p:cNvPr id="90" name="Freeform 6"/>
              <p:cNvSpPr>
                <a:spLocks noEditPoints="1"/>
              </p:cNvSpPr>
              <p:nvPr/>
            </p:nvSpPr>
            <p:spPr bwMode="auto">
              <a:xfrm>
                <a:off x="3084120" y="3249963"/>
                <a:ext cx="146174" cy="229933"/>
              </a:xfrm>
              <a:custGeom>
                <a:avLst/>
                <a:gdLst>
                  <a:gd name="T0" fmla="*/ 0 w 115"/>
                  <a:gd name="T1" fmla="*/ 12 h 205"/>
                  <a:gd name="T2" fmla="*/ 0 w 115"/>
                  <a:gd name="T3" fmla="*/ 193 h 205"/>
                  <a:gd name="T4" fmla="*/ 13 w 115"/>
                  <a:gd name="T5" fmla="*/ 205 h 205"/>
                  <a:gd name="T6" fmla="*/ 102 w 115"/>
                  <a:gd name="T7" fmla="*/ 205 h 205"/>
                  <a:gd name="T8" fmla="*/ 115 w 115"/>
                  <a:gd name="T9" fmla="*/ 193 h 205"/>
                  <a:gd name="T10" fmla="*/ 115 w 115"/>
                  <a:gd name="T11" fmla="*/ 12 h 205"/>
                  <a:gd name="T12" fmla="*/ 102 w 115"/>
                  <a:gd name="T13" fmla="*/ 0 h 205"/>
                  <a:gd name="T14" fmla="*/ 13 w 115"/>
                  <a:gd name="T15" fmla="*/ 0 h 205"/>
                  <a:gd name="T16" fmla="*/ 0 w 115"/>
                  <a:gd name="T17" fmla="*/ 12 h 205"/>
                  <a:gd name="T18" fmla="*/ 68 w 115"/>
                  <a:gd name="T19" fmla="*/ 188 h 205"/>
                  <a:gd name="T20" fmla="*/ 61 w 115"/>
                  <a:gd name="T21" fmla="*/ 198 h 205"/>
                  <a:gd name="T22" fmla="*/ 58 w 115"/>
                  <a:gd name="T23" fmla="*/ 199 h 205"/>
                  <a:gd name="T24" fmla="*/ 54 w 115"/>
                  <a:gd name="T25" fmla="*/ 198 h 205"/>
                  <a:gd name="T26" fmla="*/ 48 w 115"/>
                  <a:gd name="T27" fmla="*/ 188 h 205"/>
                  <a:gd name="T28" fmla="*/ 58 w 115"/>
                  <a:gd name="T29" fmla="*/ 178 h 205"/>
                  <a:gd name="T30" fmla="*/ 68 w 115"/>
                  <a:gd name="T31" fmla="*/ 188 h 205"/>
                  <a:gd name="T32" fmla="*/ 105 w 115"/>
                  <a:gd name="T33" fmla="*/ 26 h 205"/>
                  <a:gd name="T34" fmla="*/ 105 w 115"/>
                  <a:gd name="T35" fmla="*/ 172 h 205"/>
                  <a:gd name="T36" fmla="*/ 10 w 115"/>
                  <a:gd name="T37" fmla="*/ 172 h 205"/>
                  <a:gd name="T38" fmla="*/ 10 w 115"/>
                  <a:gd name="T39" fmla="*/ 26 h 205"/>
                  <a:gd name="T40" fmla="*/ 105 w 115"/>
                  <a:gd name="T41" fmla="*/ 26 h 205"/>
                  <a:gd name="T42" fmla="*/ 67 w 115"/>
                  <a:gd name="T43" fmla="*/ 11 h 205"/>
                  <a:gd name="T44" fmla="*/ 70 w 115"/>
                  <a:gd name="T45" fmla="*/ 14 h 205"/>
                  <a:gd name="T46" fmla="*/ 67 w 115"/>
                  <a:gd name="T47" fmla="*/ 17 h 205"/>
                  <a:gd name="T48" fmla="*/ 49 w 115"/>
                  <a:gd name="T49" fmla="*/ 17 h 205"/>
                  <a:gd name="T50" fmla="*/ 46 w 115"/>
                  <a:gd name="T51" fmla="*/ 14 h 205"/>
                  <a:gd name="T52" fmla="*/ 49 w 115"/>
                  <a:gd name="T53" fmla="*/ 11 h 205"/>
                  <a:gd name="T54" fmla="*/ 67 w 115"/>
                  <a:gd name="T55" fmla="*/ 11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5" h="205">
                    <a:moveTo>
                      <a:pt x="0" y="12"/>
                    </a:moveTo>
                    <a:cubicBezTo>
                      <a:pt x="0" y="133"/>
                      <a:pt x="0" y="193"/>
                      <a:pt x="0" y="193"/>
                    </a:cubicBezTo>
                    <a:cubicBezTo>
                      <a:pt x="0" y="199"/>
                      <a:pt x="7" y="205"/>
                      <a:pt x="13" y="205"/>
                    </a:cubicBezTo>
                    <a:cubicBezTo>
                      <a:pt x="70" y="205"/>
                      <a:pt x="102" y="205"/>
                      <a:pt x="102" y="205"/>
                    </a:cubicBezTo>
                    <a:cubicBezTo>
                      <a:pt x="109" y="205"/>
                      <a:pt x="115" y="199"/>
                      <a:pt x="115" y="193"/>
                    </a:cubicBezTo>
                    <a:cubicBezTo>
                      <a:pt x="115" y="72"/>
                      <a:pt x="115" y="12"/>
                      <a:pt x="115" y="12"/>
                    </a:cubicBezTo>
                    <a:cubicBezTo>
                      <a:pt x="115" y="5"/>
                      <a:pt x="109" y="0"/>
                      <a:pt x="102" y="0"/>
                    </a:cubicBezTo>
                    <a:cubicBezTo>
                      <a:pt x="45" y="0"/>
                      <a:pt x="13" y="0"/>
                      <a:pt x="13" y="0"/>
                    </a:cubicBezTo>
                    <a:cubicBezTo>
                      <a:pt x="7" y="0"/>
                      <a:pt x="0" y="5"/>
                      <a:pt x="0" y="12"/>
                    </a:cubicBezTo>
                    <a:close/>
                    <a:moveTo>
                      <a:pt x="68" y="188"/>
                    </a:moveTo>
                    <a:cubicBezTo>
                      <a:pt x="68" y="193"/>
                      <a:pt x="65" y="196"/>
                      <a:pt x="61" y="198"/>
                    </a:cubicBezTo>
                    <a:cubicBezTo>
                      <a:pt x="60" y="198"/>
                      <a:pt x="59" y="199"/>
                      <a:pt x="58" y="199"/>
                    </a:cubicBezTo>
                    <a:cubicBezTo>
                      <a:pt x="57" y="199"/>
                      <a:pt x="55" y="198"/>
                      <a:pt x="54" y="198"/>
                    </a:cubicBezTo>
                    <a:cubicBezTo>
                      <a:pt x="50" y="196"/>
                      <a:pt x="48" y="193"/>
                      <a:pt x="48" y="188"/>
                    </a:cubicBezTo>
                    <a:cubicBezTo>
                      <a:pt x="48" y="183"/>
                      <a:pt x="52" y="178"/>
                      <a:pt x="58" y="178"/>
                    </a:cubicBezTo>
                    <a:cubicBezTo>
                      <a:pt x="63" y="178"/>
                      <a:pt x="68" y="183"/>
                      <a:pt x="68" y="188"/>
                    </a:cubicBezTo>
                    <a:close/>
                    <a:moveTo>
                      <a:pt x="105" y="26"/>
                    </a:move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" y="172"/>
                      <a:pt x="10" y="172"/>
                      <a:pt x="10" y="172"/>
                    </a:cubicBezTo>
                    <a:cubicBezTo>
                      <a:pt x="10" y="26"/>
                      <a:pt x="10" y="26"/>
                      <a:pt x="10" y="26"/>
                    </a:cubicBezTo>
                    <a:lnTo>
                      <a:pt x="105" y="26"/>
                    </a:lnTo>
                    <a:close/>
                    <a:moveTo>
                      <a:pt x="67" y="11"/>
                    </a:moveTo>
                    <a:cubicBezTo>
                      <a:pt x="68" y="11"/>
                      <a:pt x="70" y="12"/>
                      <a:pt x="70" y="14"/>
                    </a:cubicBezTo>
                    <a:cubicBezTo>
                      <a:pt x="70" y="15"/>
                      <a:pt x="68" y="17"/>
                      <a:pt x="67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7" y="17"/>
                      <a:pt x="46" y="15"/>
                      <a:pt x="46" y="14"/>
                    </a:cubicBezTo>
                    <a:cubicBezTo>
                      <a:pt x="46" y="12"/>
                      <a:pt x="47" y="11"/>
                      <a:pt x="49" y="11"/>
                    </a:cubicBezTo>
                    <a:lnTo>
                      <a:pt x="67" y="11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3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87289" y="3485214"/>
                <a:ext cx="339837" cy="295466"/>
              </a:xfrm>
              <a:prstGeom prst="rect">
                <a:avLst/>
              </a:prstGeom>
              <a:noFill/>
              <a:effectLst/>
            </p:spPr>
            <p:txBody>
              <a:bodyPr wrap="none" l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solidFill>
                      <a:srgbClr val="FFFFFF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900" dirty="0">
                    <a:solidFill>
                      <a:srgbClr val="000000"/>
                    </a:solidFill>
                    <a:ea typeface="Arial Unicode MS"/>
                  </a:rPr>
                  <a:t>Mobile</a:t>
                </a:r>
                <a:br>
                  <a:rPr lang="en-US" sz="900" dirty="0">
                    <a:solidFill>
                      <a:srgbClr val="000000"/>
                    </a:solidFill>
                    <a:ea typeface="Arial Unicode MS"/>
                  </a:rPr>
                </a:br>
                <a:r>
                  <a:rPr lang="en-US" sz="900" dirty="0">
                    <a:solidFill>
                      <a:srgbClr val="000000"/>
                    </a:solidFill>
                    <a:ea typeface="Arial Unicode MS"/>
                  </a:rPr>
                  <a:t>App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251927" y="4434492"/>
              <a:ext cx="384721" cy="2954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Other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Service</a:t>
              </a: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253625" y="4219056"/>
              <a:ext cx="381324" cy="215864"/>
            </a:xfrm>
            <a:custGeom>
              <a:avLst/>
              <a:gdLst>
                <a:gd name="T0" fmla="*/ 392 w 392"/>
                <a:gd name="T1" fmla="*/ 183 h 258"/>
                <a:gd name="T2" fmla="*/ 390 w 392"/>
                <a:gd name="T3" fmla="*/ 171 h 258"/>
                <a:gd name="T4" fmla="*/ 342 w 392"/>
                <a:gd name="T5" fmla="*/ 117 h 258"/>
                <a:gd name="T6" fmla="*/ 345 w 392"/>
                <a:gd name="T7" fmla="*/ 94 h 258"/>
                <a:gd name="T8" fmla="*/ 251 w 392"/>
                <a:gd name="T9" fmla="*/ 0 h 258"/>
                <a:gd name="T10" fmla="*/ 167 w 392"/>
                <a:gd name="T11" fmla="*/ 52 h 258"/>
                <a:gd name="T12" fmla="*/ 126 w 392"/>
                <a:gd name="T13" fmla="*/ 37 h 258"/>
                <a:gd name="T14" fmla="*/ 63 w 392"/>
                <a:gd name="T15" fmla="*/ 94 h 258"/>
                <a:gd name="T16" fmla="*/ 9 w 392"/>
                <a:gd name="T17" fmla="*/ 138 h 258"/>
                <a:gd name="T18" fmla="*/ 0 w 392"/>
                <a:gd name="T19" fmla="*/ 170 h 258"/>
                <a:gd name="T20" fmla="*/ 1 w 392"/>
                <a:gd name="T21" fmla="*/ 172 h 258"/>
                <a:gd name="T22" fmla="*/ 0 w 392"/>
                <a:gd name="T23" fmla="*/ 174 h 258"/>
                <a:gd name="T24" fmla="*/ 84 w 392"/>
                <a:gd name="T25" fmla="*/ 258 h 258"/>
                <a:gd name="T26" fmla="*/ 84 w 392"/>
                <a:gd name="T27" fmla="*/ 258 h 258"/>
                <a:gd name="T28" fmla="*/ 320 w 392"/>
                <a:gd name="T29" fmla="*/ 258 h 258"/>
                <a:gd name="T30" fmla="*/ 392 w 392"/>
                <a:gd name="T31" fmla="*/ 185 h 258"/>
                <a:gd name="T32" fmla="*/ 392 w 392"/>
                <a:gd name="T33" fmla="*/ 184 h 258"/>
                <a:gd name="T34" fmla="*/ 392 w 392"/>
                <a:gd name="T35" fmla="*/ 18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258">
                  <a:moveTo>
                    <a:pt x="392" y="183"/>
                  </a:moveTo>
                  <a:cubicBezTo>
                    <a:pt x="392" y="179"/>
                    <a:pt x="391" y="175"/>
                    <a:pt x="390" y="171"/>
                  </a:cubicBezTo>
                  <a:cubicBezTo>
                    <a:pt x="385" y="146"/>
                    <a:pt x="367" y="125"/>
                    <a:pt x="342" y="117"/>
                  </a:cubicBezTo>
                  <a:cubicBezTo>
                    <a:pt x="344" y="110"/>
                    <a:pt x="345" y="102"/>
                    <a:pt x="345" y="94"/>
                  </a:cubicBezTo>
                  <a:cubicBezTo>
                    <a:pt x="345" y="42"/>
                    <a:pt x="303" y="0"/>
                    <a:pt x="251" y="0"/>
                  </a:cubicBezTo>
                  <a:cubicBezTo>
                    <a:pt x="214" y="0"/>
                    <a:pt x="182" y="21"/>
                    <a:pt x="167" y="52"/>
                  </a:cubicBezTo>
                  <a:cubicBezTo>
                    <a:pt x="156" y="43"/>
                    <a:pt x="142" y="37"/>
                    <a:pt x="126" y="37"/>
                  </a:cubicBezTo>
                  <a:cubicBezTo>
                    <a:pt x="93" y="37"/>
                    <a:pt x="66" y="62"/>
                    <a:pt x="63" y="94"/>
                  </a:cubicBezTo>
                  <a:cubicBezTo>
                    <a:pt x="39" y="100"/>
                    <a:pt x="20" y="116"/>
                    <a:pt x="9" y="138"/>
                  </a:cubicBezTo>
                  <a:cubicBezTo>
                    <a:pt x="4" y="147"/>
                    <a:pt x="0" y="158"/>
                    <a:pt x="0" y="170"/>
                  </a:cubicBezTo>
                  <a:cubicBezTo>
                    <a:pt x="0" y="171"/>
                    <a:pt x="1" y="172"/>
                    <a:pt x="1" y="172"/>
                  </a:cubicBezTo>
                  <a:cubicBezTo>
                    <a:pt x="1" y="173"/>
                    <a:pt x="0" y="174"/>
                    <a:pt x="0" y="174"/>
                  </a:cubicBezTo>
                  <a:cubicBezTo>
                    <a:pt x="0" y="220"/>
                    <a:pt x="38" y="258"/>
                    <a:pt x="84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320" y="258"/>
                    <a:pt x="320" y="258"/>
                    <a:pt x="320" y="258"/>
                  </a:cubicBezTo>
                  <a:cubicBezTo>
                    <a:pt x="360" y="258"/>
                    <a:pt x="392" y="225"/>
                    <a:pt x="392" y="185"/>
                  </a:cubicBezTo>
                  <a:cubicBezTo>
                    <a:pt x="392" y="185"/>
                    <a:pt x="392" y="185"/>
                    <a:pt x="392" y="184"/>
                  </a:cubicBezTo>
                  <a:cubicBezTo>
                    <a:pt x="392" y="184"/>
                    <a:pt x="392" y="184"/>
                    <a:pt x="392" y="183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375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5" name="Freeform 74"/>
            <p:cNvSpPr>
              <a:spLocks noChangeAspect="1" noEditPoints="1"/>
            </p:cNvSpPr>
            <p:nvPr/>
          </p:nvSpPr>
          <p:spPr bwMode="auto">
            <a:xfrm>
              <a:off x="3375831" y="4273978"/>
              <a:ext cx="137160" cy="133491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3571055" y="3129146"/>
              <a:ext cx="182880" cy="1188720"/>
            </a:xfrm>
            <a:custGeom>
              <a:avLst/>
              <a:gdLst>
                <a:gd name="connsiteX0" fmla="*/ 0 w 255638"/>
                <a:gd name="connsiteY0" fmla="*/ 0 h 904567"/>
                <a:gd name="connsiteX1" fmla="*/ 255638 w 255638"/>
                <a:gd name="connsiteY1" fmla="*/ 0 h 904567"/>
                <a:gd name="connsiteX2" fmla="*/ 255638 w 255638"/>
                <a:gd name="connsiteY2" fmla="*/ 904567 h 904567"/>
                <a:gd name="connsiteX3" fmla="*/ 88490 w 255638"/>
                <a:gd name="connsiteY3" fmla="*/ 904567 h 90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638" h="904567">
                  <a:moveTo>
                    <a:pt x="0" y="0"/>
                  </a:moveTo>
                  <a:lnTo>
                    <a:pt x="255638" y="0"/>
                  </a:lnTo>
                  <a:lnTo>
                    <a:pt x="255638" y="904567"/>
                  </a:lnTo>
                  <a:lnTo>
                    <a:pt x="88490" y="904567"/>
                  </a:lnTo>
                </a:path>
              </a:pathLst>
            </a:cu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7" name="Straight Connector 76"/>
            <p:cNvCxnSpPr>
              <a:stCxn id="53" idx="3"/>
              <a:endCxn id="18" idx="1"/>
            </p:cNvCxnSpPr>
            <p:nvPr/>
          </p:nvCxnSpPr>
          <p:spPr bwMode="auto">
            <a:xfrm>
              <a:off x="5545556" y="3699383"/>
              <a:ext cx="200967" cy="0"/>
            </a:xfrm>
            <a:prstGeom prst="line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78" name="Freeform 12"/>
            <p:cNvSpPr>
              <a:spLocks noEditPoints="1"/>
            </p:cNvSpPr>
            <p:nvPr/>
          </p:nvSpPr>
          <p:spPr bwMode="auto">
            <a:xfrm>
              <a:off x="7605372" y="3303740"/>
              <a:ext cx="203081" cy="200720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 w="3175"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28211" y="3372522"/>
              <a:ext cx="157402" cy="63155"/>
              <a:chOff x="4436462" y="2832737"/>
              <a:chExt cx="464975" cy="182880"/>
            </a:xfrm>
          </p:grpSpPr>
          <p:sp>
            <p:nvSpPr>
              <p:cNvPr id="88" name="Freeform 5"/>
              <p:cNvSpPr>
                <a:spLocks noEditPoints="1"/>
              </p:cNvSpPr>
              <p:nvPr/>
            </p:nvSpPr>
            <p:spPr bwMode="auto">
              <a:xfrm rot="20223265">
                <a:off x="4436462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9" name="Freeform 5"/>
              <p:cNvSpPr>
                <a:spLocks noEditPoints="1"/>
              </p:cNvSpPr>
              <p:nvPr/>
            </p:nvSpPr>
            <p:spPr bwMode="auto">
              <a:xfrm rot="20223265">
                <a:off x="4718557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7682283" y="3390534"/>
              <a:ext cx="53189" cy="27130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81" name="Freeform 12"/>
            <p:cNvSpPr>
              <a:spLocks noEditPoints="1"/>
            </p:cNvSpPr>
            <p:nvPr/>
          </p:nvSpPr>
          <p:spPr bwMode="auto">
            <a:xfrm>
              <a:off x="7605372" y="3799256"/>
              <a:ext cx="203081" cy="200720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 w="3175"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628211" y="3868038"/>
              <a:ext cx="157402" cy="63155"/>
              <a:chOff x="4436462" y="2832737"/>
              <a:chExt cx="464975" cy="182880"/>
            </a:xfrm>
          </p:grpSpPr>
          <p:sp>
            <p:nvSpPr>
              <p:cNvPr id="86" name="Freeform 5"/>
              <p:cNvSpPr>
                <a:spLocks noEditPoints="1"/>
              </p:cNvSpPr>
              <p:nvPr/>
            </p:nvSpPr>
            <p:spPr bwMode="auto">
              <a:xfrm rot="20223265">
                <a:off x="4436462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 rot="20223265">
                <a:off x="4718557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7682283" y="3886050"/>
              <a:ext cx="53189" cy="27130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517675" y="3873412"/>
              <a:ext cx="146304" cy="148802"/>
            </a:xfrm>
            <a:custGeom>
              <a:avLst/>
              <a:gdLst>
                <a:gd name="T0" fmla="*/ 329 w 386"/>
                <a:gd name="T1" fmla="*/ 0 h 386"/>
                <a:gd name="T2" fmla="*/ 57 w 386"/>
                <a:gd name="T3" fmla="*/ 0 h 386"/>
                <a:gd name="T4" fmla="*/ 0 w 386"/>
                <a:gd name="T5" fmla="*/ 57 h 386"/>
                <a:gd name="T6" fmla="*/ 0 w 386"/>
                <a:gd name="T7" fmla="*/ 329 h 386"/>
                <a:gd name="T8" fmla="*/ 57 w 386"/>
                <a:gd name="T9" fmla="*/ 386 h 386"/>
                <a:gd name="T10" fmla="*/ 329 w 386"/>
                <a:gd name="T11" fmla="*/ 386 h 386"/>
                <a:gd name="T12" fmla="*/ 386 w 386"/>
                <a:gd name="T13" fmla="*/ 329 h 386"/>
                <a:gd name="T14" fmla="*/ 386 w 386"/>
                <a:gd name="T15" fmla="*/ 57 h 386"/>
                <a:gd name="T16" fmla="*/ 329 w 386"/>
                <a:gd name="T17" fmla="*/ 0 h 386"/>
                <a:gd name="T18" fmla="*/ 319 w 386"/>
                <a:gd name="T19" fmla="*/ 221 h 386"/>
                <a:gd name="T20" fmla="*/ 355 w 386"/>
                <a:gd name="T21" fmla="*/ 236 h 386"/>
                <a:gd name="T22" fmla="*/ 338 w 386"/>
                <a:gd name="T23" fmla="*/ 277 h 386"/>
                <a:gd name="T24" fmla="*/ 302 w 386"/>
                <a:gd name="T25" fmla="*/ 262 h 386"/>
                <a:gd name="T26" fmla="*/ 262 w 386"/>
                <a:gd name="T27" fmla="*/ 302 h 386"/>
                <a:gd name="T28" fmla="*/ 277 w 386"/>
                <a:gd name="T29" fmla="*/ 339 h 386"/>
                <a:gd name="T30" fmla="*/ 236 w 386"/>
                <a:gd name="T31" fmla="*/ 355 h 386"/>
                <a:gd name="T32" fmla="*/ 221 w 386"/>
                <a:gd name="T33" fmla="*/ 319 h 386"/>
                <a:gd name="T34" fmla="*/ 164 w 386"/>
                <a:gd name="T35" fmla="*/ 319 h 386"/>
                <a:gd name="T36" fmla="*/ 149 w 386"/>
                <a:gd name="T37" fmla="*/ 355 h 386"/>
                <a:gd name="T38" fmla="*/ 109 w 386"/>
                <a:gd name="T39" fmla="*/ 339 h 386"/>
                <a:gd name="T40" fmla="*/ 124 w 386"/>
                <a:gd name="T41" fmla="*/ 302 h 386"/>
                <a:gd name="T42" fmla="*/ 83 w 386"/>
                <a:gd name="T43" fmla="*/ 262 h 386"/>
                <a:gd name="T44" fmla="*/ 47 w 386"/>
                <a:gd name="T45" fmla="*/ 277 h 386"/>
                <a:gd name="T46" fmla="*/ 30 w 386"/>
                <a:gd name="T47" fmla="*/ 236 h 386"/>
                <a:gd name="T48" fmla="*/ 67 w 386"/>
                <a:gd name="T49" fmla="*/ 221 h 386"/>
                <a:gd name="T50" fmla="*/ 67 w 386"/>
                <a:gd name="T51" fmla="*/ 164 h 386"/>
                <a:gd name="T52" fmla="*/ 30 w 386"/>
                <a:gd name="T53" fmla="*/ 149 h 386"/>
                <a:gd name="T54" fmla="*/ 47 w 386"/>
                <a:gd name="T55" fmla="*/ 109 h 386"/>
                <a:gd name="T56" fmla="*/ 83 w 386"/>
                <a:gd name="T57" fmla="*/ 124 h 386"/>
                <a:gd name="T58" fmla="*/ 124 w 386"/>
                <a:gd name="T59" fmla="*/ 83 h 386"/>
                <a:gd name="T60" fmla="*/ 109 w 386"/>
                <a:gd name="T61" fmla="*/ 47 h 386"/>
                <a:gd name="T62" fmla="*/ 149 w 386"/>
                <a:gd name="T63" fmla="*/ 30 h 386"/>
                <a:gd name="T64" fmla="*/ 164 w 386"/>
                <a:gd name="T65" fmla="*/ 67 h 386"/>
                <a:gd name="T66" fmla="*/ 221 w 386"/>
                <a:gd name="T67" fmla="*/ 67 h 386"/>
                <a:gd name="T68" fmla="*/ 236 w 386"/>
                <a:gd name="T69" fmla="*/ 30 h 386"/>
                <a:gd name="T70" fmla="*/ 277 w 386"/>
                <a:gd name="T71" fmla="*/ 47 h 386"/>
                <a:gd name="T72" fmla="*/ 262 w 386"/>
                <a:gd name="T73" fmla="*/ 83 h 386"/>
                <a:gd name="T74" fmla="*/ 302 w 386"/>
                <a:gd name="T75" fmla="*/ 124 h 386"/>
                <a:gd name="T76" fmla="*/ 338 w 386"/>
                <a:gd name="T77" fmla="*/ 109 h 386"/>
                <a:gd name="T78" fmla="*/ 355 w 386"/>
                <a:gd name="T79" fmla="*/ 149 h 386"/>
                <a:gd name="T80" fmla="*/ 319 w 386"/>
                <a:gd name="T81" fmla="*/ 164 h 386"/>
                <a:gd name="T82" fmla="*/ 319 w 386"/>
                <a:gd name="T83" fmla="*/ 22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386">
                  <a:moveTo>
                    <a:pt x="32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61"/>
                    <a:pt x="25" y="386"/>
                    <a:pt x="57" y="386"/>
                  </a:cubicBezTo>
                  <a:cubicBezTo>
                    <a:pt x="329" y="386"/>
                    <a:pt x="329" y="386"/>
                    <a:pt x="329" y="386"/>
                  </a:cubicBezTo>
                  <a:cubicBezTo>
                    <a:pt x="361" y="386"/>
                    <a:pt x="386" y="361"/>
                    <a:pt x="386" y="329"/>
                  </a:cubicBezTo>
                  <a:cubicBezTo>
                    <a:pt x="386" y="57"/>
                    <a:pt x="386" y="57"/>
                    <a:pt x="386" y="57"/>
                  </a:cubicBezTo>
                  <a:cubicBezTo>
                    <a:pt x="386" y="25"/>
                    <a:pt x="361" y="0"/>
                    <a:pt x="329" y="0"/>
                  </a:cubicBezTo>
                  <a:close/>
                  <a:moveTo>
                    <a:pt x="319" y="221"/>
                  </a:moveTo>
                  <a:cubicBezTo>
                    <a:pt x="355" y="236"/>
                    <a:pt x="355" y="236"/>
                    <a:pt x="355" y="23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292" y="278"/>
                    <a:pt x="279" y="292"/>
                    <a:pt x="262" y="302"/>
                  </a:cubicBezTo>
                  <a:cubicBezTo>
                    <a:pt x="277" y="339"/>
                    <a:pt x="277" y="339"/>
                    <a:pt x="277" y="339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02" y="324"/>
                    <a:pt x="183" y="323"/>
                    <a:pt x="164" y="319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09" y="339"/>
                    <a:pt x="109" y="339"/>
                    <a:pt x="109" y="339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08" y="292"/>
                    <a:pt x="94" y="279"/>
                    <a:pt x="83" y="262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67" y="221"/>
                    <a:pt x="67" y="221"/>
                    <a:pt x="67" y="221"/>
                  </a:cubicBezTo>
                  <a:cubicBezTo>
                    <a:pt x="62" y="202"/>
                    <a:pt x="62" y="183"/>
                    <a:pt x="67" y="16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94" y="108"/>
                    <a:pt x="107" y="94"/>
                    <a:pt x="124" y="83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84" y="62"/>
                    <a:pt x="203" y="62"/>
                    <a:pt x="221" y="67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62" y="83"/>
                    <a:pt x="262" y="83"/>
                    <a:pt x="262" y="83"/>
                  </a:cubicBezTo>
                  <a:cubicBezTo>
                    <a:pt x="278" y="94"/>
                    <a:pt x="292" y="107"/>
                    <a:pt x="302" y="124"/>
                  </a:cubicBezTo>
                  <a:cubicBezTo>
                    <a:pt x="338" y="109"/>
                    <a:pt x="338" y="109"/>
                    <a:pt x="338" y="109"/>
                  </a:cubicBezTo>
                  <a:cubicBezTo>
                    <a:pt x="355" y="149"/>
                    <a:pt x="355" y="149"/>
                    <a:pt x="355" y="149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24" y="184"/>
                    <a:pt x="323" y="203"/>
                    <a:pt x="319" y="2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8557969" y="3914195"/>
              <a:ext cx="65715" cy="67237"/>
            </a:xfrm>
            <a:custGeom>
              <a:avLst/>
              <a:gdLst>
                <a:gd name="T0" fmla="*/ 57 w 174"/>
                <a:gd name="T1" fmla="*/ 16 h 174"/>
                <a:gd name="T2" fmla="*/ 16 w 174"/>
                <a:gd name="T3" fmla="*/ 116 h 174"/>
                <a:gd name="T4" fmla="*/ 116 w 174"/>
                <a:gd name="T5" fmla="*/ 158 h 174"/>
                <a:gd name="T6" fmla="*/ 158 w 174"/>
                <a:gd name="T7" fmla="*/ 57 h 174"/>
                <a:gd name="T8" fmla="*/ 57 w 174"/>
                <a:gd name="T9" fmla="*/ 16 h 174"/>
                <a:gd name="T10" fmla="*/ 87 w 174"/>
                <a:gd name="T11" fmla="*/ 121 h 174"/>
                <a:gd name="T12" fmla="*/ 53 w 174"/>
                <a:gd name="T13" fmla="*/ 87 h 174"/>
                <a:gd name="T14" fmla="*/ 87 w 174"/>
                <a:gd name="T15" fmla="*/ 53 h 174"/>
                <a:gd name="T16" fmla="*/ 121 w 174"/>
                <a:gd name="T17" fmla="*/ 87 h 174"/>
                <a:gd name="T18" fmla="*/ 87 w 174"/>
                <a:gd name="T19" fmla="*/ 1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74">
                  <a:moveTo>
                    <a:pt x="57" y="16"/>
                  </a:moveTo>
                  <a:cubicBezTo>
                    <a:pt x="18" y="32"/>
                    <a:pt x="0" y="77"/>
                    <a:pt x="16" y="116"/>
                  </a:cubicBezTo>
                  <a:cubicBezTo>
                    <a:pt x="32" y="156"/>
                    <a:pt x="77" y="174"/>
                    <a:pt x="116" y="158"/>
                  </a:cubicBezTo>
                  <a:cubicBezTo>
                    <a:pt x="155" y="142"/>
                    <a:pt x="174" y="97"/>
                    <a:pt x="158" y="57"/>
                  </a:cubicBezTo>
                  <a:cubicBezTo>
                    <a:pt x="142" y="18"/>
                    <a:pt x="97" y="0"/>
                    <a:pt x="57" y="16"/>
                  </a:cubicBezTo>
                  <a:close/>
                  <a:moveTo>
                    <a:pt x="87" y="121"/>
                  </a:moveTo>
                  <a:cubicBezTo>
                    <a:pt x="68" y="121"/>
                    <a:pt x="53" y="106"/>
                    <a:pt x="53" y="87"/>
                  </a:cubicBezTo>
                  <a:cubicBezTo>
                    <a:pt x="53" y="68"/>
                    <a:pt x="68" y="53"/>
                    <a:pt x="87" y="53"/>
                  </a:cubicBezTo>
                  <a:cubicBezTo>
                    <a:pt x="106" y="53"/>
                    <a:pt x="121" y="68"/>
                    <a:pt x="121" y="87"/>
                  </a:cubicBezTo>
                  <a:cubicBezTo>
                    <a:pt x="121" y="106"/>
                    <a:pt x="106" y="121"/>
                    <a:pt x="87" y="1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147060" y="1965960"/>
            <a:ext cx="5897880" cy="3051679"/>
            <a:chOff x="3147060" y="1965960"/>
            <a:chExt cx="5897880" cy="305167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669325" y="3656901"/>
              <a:ext cx="88490" cy="88490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7060" y="1965960"/>
              <a:ext cx="5897880" cy="3051679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22517" y="4814506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lang="en-US" sz="110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55527" y="4802195"/>
              <a:ext cx="1107831" cy="215444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666666"/>
                  </a:solidFill>
                </a:rPr>
                <a:t>ID: 349440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52140" y="1972965"/>
              <a:ext cx="5713007" cy="332399"/>
            </a:xfrm>
            <a:prstGeom prst="rect">
              <a:avLst/>
            </a:prstGeom>
            <a:noFill/>
          </p:spPr>
          <p:txBody>
            <a:bodyPr wrap="square" lIns="91440" tIns="9144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</a:rPr>
                <a:t>API Gateways in Relation to Other Protection Tools (</a:t>
              </a:r>
              <a:r>
                <a:rPr lang="en-US" sz="1400" b="1" dirty="0" err="1">
                  <a:solidFill>
                    <a:srgbClr val="000000"/>
                  </a:solidFill>
                </a:rPr>
                <a:t>CDN</a:t>
              </a:r>
              <a:r>
                <a:rPr lang="en-US" sz="1400" b="1" dirty="0">
                  <a:solidFill>
                    <a:srgbClr val="000000"/>
                  </a:solidFill>
                </a:rPr>
                <a:t>-Centric)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973313" y="3201634"/>
              <a:ext cx="2181032" cy="1004614"/>
              <a:chOff x="3973313" y="7175957"/>
              <a:chExt cx="2181032" cy="1004614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052478" y="7344702"/>
                <a:ext cx="2023202" cy="630936"/>
                <a:chOff x="3875199" y="783532"/>
                <a:chExt cx="1518770" cy="630936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4936769" y="784704"/>
                  <a:ext cx="457200" cy="62976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45720" tIns="25718" rIns="45720" bIns="2571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Arial"/>
                      <a:ea typeface="Arial Unicode MS"/>
                      <a:cs typeface="Arial Unicode MS"/>
                    </a:rPr>
                    <a:t>WAF</a:t>
                  </a:r>
                  <a:endParaRPr lang="en-US" sz="2000" dirty="0">
                    <a:solidFill>
                      <a:srgbClr val="000000"/>
                    </a:solidFill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3875199" y="784704"/>
                  <a:ext cx="457200" cy="62976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25718" rIns="45720" bIns="2571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>
                      <a:solidFill>
                        <a:srgbClr val="000000"/>
                      </a:solidFill>
                      <a:latin typeface="Arial"/>
                      <a:ea typeface="Arial Unicode MS"/>
                      <a:cs typeface="Arial Unicode MS"/>
                    </a:rPr>
                    <a:t>Anti-</a:t>
                  </a:r>
                  <a:br>
                    <a:rPr lang="en-US" sz="800" dirty="0">
                      <a:solidFill>
                        <a:srgbClr val="000000"/>
                      </a:solidFill>
                      <a:latin typeface="Arial"/>
                      <a:ea typeface="Arial Unicode MS"/>
                      <a:cs typeface="Arial Unicode MS"/>
                    </a:rPr>
                  </a:br>
                  <a:r>
                    <a:rPr lang="en-US" sz="800" dirty="0">
                      <a:solidFill>
                        <a:srgbClr val="000000"/>
                      </a:solidFill>
                      <a:latin typeface="Arial"/>
                      <a:ea typeface="Arial Unicode MS"/>
                      <a:cs typeface="Arial Unicode MS"/>
                    </a:rPr>
                    <a:t>DDoS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4369408" y="783532"/>
                  <a:ext cx="530352" cy="6309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25718" rIns="45720" bIns="2571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>
                      <a:solidFill>
                        <a:srgbClr val="000000"/>
                      </a:solidFill>
                      <a:latin typeface="Arial"/>
                      <a:ea typeface="Arial Unicode MS"/>
                      <a:cs typeface="Arial Unicode MS"/>
                    </a:rPr>
                    <a:t>Bot  Mitigation</a:t>
                  </a:r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9209A90C-B6A0-4DE8-B8F6-4114CF0829B8}"/>
                  </a:ext>
                </a:extLst>
              </p:cNvPr>
              <p:cNvSpPr/>
              <p:nvPr/>
            </p:nvSpPr>
            <p:spPr bwMode="auto">
              <a:xfrm>
                <a:off x="3973313" y="7175957"/>
                <a:ext cx="2181032" cy="1004614"/>
              </a:xfrm>
              <a:prstGeom prst="rect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CDN</a:t>
                </a:r>
              </a:p>
            </p:txBody>
          </p:sp>
        </p:grpSp>
        <p:cxnSp>
          <p:nvCxnSpPr>
            <p:cNvPr id="29" name="Straight Arrow Connector 28"/>
            <p:cNvCxnSpPr>
              <a:endCxn id="33" idx="0"/>
            </p:cNvCxnSpPr>
            <p:nvPr/>
          </p:nvCxnSpPr>
          <p:spPr>
            <a:xfrm>
              <a:off x="6158003" y="3699383"/>
              <a:ext cx="200967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30" name="Straight Arrow Connector 29"/>
            <p:cNvCxnSpPr>
              <a:stCxn id="34" idx="3"/>
              <a:endCxn id="59" idx="1"/>
            </p:cNvCxnSpPr>
            <p:nvPr/>
          </p:nvCxnSpPr>
          <p:spPr>
            <a:xfrm flipV="1">
              <a:off x="7091611" y="3444527"/>
              <a:ext cx="200967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31" name="Straight Arrow Connector 30"/>
            <p:cNvCxnSpPr>
              <a:stCxn id="60" idx="3"/>
              <a:endCxn id="58" idx="1"/>
            </p:cNvCxnSpPr>
            <p:nvPr/>
          </p:nvCxnSpPr>
          <p:spPr>
            <a:xfrm>
              <a:off x="8115538" y="3951564"/>
              <a:ext cx="200969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32" name="Straight Arrow Connector 31"/>
            <p:cNvCxnSpPr>
              <a:stCxn id="35" idx="3"/>
              <a:endCxn id="60" idx="1"/>
            </p:cNvCxnSpPr>
            <p:nvPr/>
          </p:nvCxnSpPr>
          <p:spPr>
            <a:xfrm flipV="1">
              <a:off x="7091611" y="3951564"/>
              <a:ext cx="200967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 rot="16200000">
              <a:off x="6179029" y="3617087"/>
              <a:ext cx="524474" cy="164592"/>
            </a:xfrm>
            <a:prstGeom prst="rect">
              <a:avLst/>
            </a:prstGeom>
            <a:solidFill>
              <a:srgbClr val="4D94B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51435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API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30940" y="3414192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030940" y="3921229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542971" y="3214751"/>
              <a:ext cx="548640" cy="969264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5718" rIns="0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API Gateway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641512" y="3417638"/>
              <a:ext cx="351559" cy="347472"/>
              <a:chOff x="6641512" y="3417638"/>
              <a:chExt cx="351559" cy="347472"/>
            </a:xfrm>
          </p:grpSpPr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6641512" y="3417638"/>
                <a:ext cx="351559" cy="347472"/>
              </a:xfrm>
              <a:custGeom>
                <a:avLst/>
                <a:gdLst>
                  <a:gd name="T0" fmla="*/ 313 w 336"/>
                  <a:gd name="T1" fmla="*/ 239 h 330"/>
                  <a:gd name="T2" fmla="*/ 313 w 336"/>
                  <a:gd name="T3" fmla="*/ 91 h 330"/>
                  <a:gd name="T4" fmla="*/ 328 w 336"/>
                  <a:gd name="T5" fmla="*/ 54 h 330"/>
                  <a:gd name="T6" fmla="*/ 277 w 336"/>
                  <a:gd name="T7" fmla="*/ 3 h 330"/>
                  <a:gd name="T8" fmla="*/ 241 w 336"/>
                  <a:gd name="T9" fmla="*/ 18 h 330"/>
                  <a:gd name="T10" fmla="*/ 165 w 336"/>
                  <a:gd name="T11" fmla="*/ 0 h 330"/>
                  <a:gd name="T12" fmla="*/ 90 w 336"/>
                  <a:gd name="T13" fmla="*/ 18 h 330"/>
                  <a:gd name="T14" fmla="*/ 53 w 336"/>
                  <a:gd name="T15" fmla="*/ 3 h 330"/>
                  <a:gd name="T16" fmla="*/ 3 w 336"/>
                  <a:gd name="T17" fmla="*/ 54 h 330"/>
                  <a:gd name="T18" fmla="*/ 17 w 336"/>
                  <a:gd name="T19" fmla="*/ 91 h 330"/>
                  <a:gd name="T20" fmla="*/ 0 w 336"/>
                  <a:gd name="T21" fmla="*/ 165 h 330"/>
                  <a:gd name="T22" fmla="*/ 17 w 336"/>
                  <a:gd name="T23" fmla="*/ 239 h 330"/>
                  <a:gd name="T24" fmla="*/ 3 w 336"/>
                  <a:gd name="T25" fmla="*/ 276 h 330"/>
                  <a:gd name="T26" fmla="*/ 53 w 336"/>
                  <a:gd name="T27" fmla="*/ 327 h 330"/>
                  <a:gd name="T28" fmla="*/ 90 w 336"/>
                  <a:gd name="T29" fmla="*/ 312 h 330"/>
                  <a:gd name="T30" fmla="*/ 165 w 336"/>
                  <a:gd name="T31" fmla="*/ 330 h 330"/>
                  <a:gd name="T32" fmla="*/ 241 w 336"/>
                  <a:gd name="T33" fmla="*/ 312 h 330"/>
                  <a:gd name="T34" fmla="*/ 277 w 336"/>
                  <a:gd name="T35" fmla="*/ 327 h 330"/>
                  <a:gd name="T36" fmla="*/ 328 w 336"/>
                  <a:gd name="T37" fmla="*/ 276 h 330"/>
                  <a:gd name="T38" fmla="*/ 313 w 336"/>
                  <a:gd name="T39" fmla="*/ 239 h 330"/>
                  <a:gd name="T40" fmla="*/ 277 w 336"/>
                  <a:gd name="T41" fmla="*/ 22 h 330"/>
                  <a:gd name="T42" fmla="*/ 309 w 336"/>
                  <a:gd name="T43" fmla="*/ 54 h 330"/>
                  <a:gd name="T44" fmla="*/ 277 w 336"/>
                  <a:gd name="T45" fmla="*/ 86 h 330"/>
                  <a:gd name="T46" fmla="*/ 245 w 336"/>
                  <a:gd name="T47" fmla="*/ 54 h 330"/>
                  <a:gd name="T48" fmla="*/ 277 w 336"/>
                  <a:gd name="T49" fmla="*/ 22 h 330"/>
                  <a:gd name="T50" fmla="*/ 53 w 336"/>
                  <a:gd name="T51" fmla="*/ 22 h 330"/>
                  <a:gd name="T52" fmla="*/ 85 w 336"/>
                  <a:gd name="T53" fmla="*/ 54 h 330"/>
                  <a:gd name="T54" fmla="*/ 53 w 336"/>
                  <a:gd name="T55" fmla="*/ 86 h 330"/>
                  <a:gd name="T56" fmla="*/ 22 w 336"/>
                  <a:gd name="T57" fmla="*/ 54 h 330"/>
                  <a:gd name="T58" fmla="*/ 53 w 336"/>
                  <a:gd name="T59" fmla="*/ 22 h 330"/>
                  <a:gd name="T60" fmla="*/ 53 w 336"/>
                  <a:gd name="T61" fmla="*/ 308 h 330"/>
                  <a:gd name="T62" fmla="*/ 22 w 336"/>
                  <a:gd name="T63" fmla="*/ 276 h 330"/>
                  <a:gd name="T64" fmla="*/ 53 w 336"/>
                  <a:gd name="T65" fmla="*/ 244 h 330"/>
                  <a:gd name="T66" fmla="*/ 85 w 336"/>
                  <a:gd name="T67" fmla="*/ 276 h 330"/>
                  <a:gd name="T68" fmla="*/ 53 w 336"/>
                  <a:gd name="T69" fmla="*/ 308 h 330"/>
                  <a:gd name="T70" fmla="*/ 165 w 336"/>
                  <a:gd name="T71" fmla="*/ 315 h 330"/>
                  <a:gd name="T72" fmla="*/ 98 w 336"/>
                  <a:gd name="T73" fmla="*/ 299 h 330"/>
                  <a:gd name="T74" fmla="*/ 104 w 336"/>
                  <a:gd name="T75" fmla="*/ 276 h 330"/>
                  <a:gd name="T76" fmla="*/ 53 w 336"/>
                  <a:gd name="T77" fmla="*/ 224 h 330"/>
                  <a:gd name="T78" fmla="*/ 31 w 336"/>
                  <a:gd name="T79" fmla="*/ 230 h 330"/>
                  <a:gd name="T80" fmla="*/ 15 w 336"/>
                  <a:gd name="T81" fmla="*/ 165 h 330"/>
                  <a:gd name="T82" fmla="*/ 31 w 336"/>
                  <a:gd name="T83" fmla="*/ 99 h 330"/>
                  <a:gd name="T84" fmla="*/ 53 w 336"/>
                  <a:gd name="T85" fmla="*/ 105 h 330"/>
                  <a:gd name="T86" fmla="*/ 104 w 336"/>
                  <a:gd name="T87" fmla="*/ 54 h 330"/>
                  <a:gd name="T88" fmla="*/ 98 w 336"/>
                  <a:gd name="T89" fmla="*/ 31 h 330"/>
                  <a:gd name="T90" fmla="*/ 165 w 336"/>
                  <a:gd name="T91" fmla="*/ 15 h 330"/>
                  <a:gd name="T92" fmla="*/ 231 w 336"/>
                  <a:gd name="T93" fmla="*/ 31 h 330"/>
                  <a:gd name="T94" fmla="*/ 225 w 336"/>
                  <a:gd name="T95" fmla="*/ 54 h 330"/>
                  <a:gd name="T96" fmla="*/ 277 w 336"/>
                  <a:gd name="T97" fmla="*/ 105 h 330"/>
                  <a:gd name="T98" fmla="*/ 300 w 336"/>
                  <a:gd name="T99" fmla="*/ 99 h 330"/>
                  <a:gd name="T100" fmla="*/ 300 w 336"/>
                  <a:gd name="T101" fmla="*/ 230 h 330"/>
                  <a:gd name="T102" fmla="*/ 277 w 336"/>
                  <a:gd name="T103" fmla="*/ 224 h 330"/>
                  <a:gd name="T104" fmla="*/ 225 w 336"/>
                  <a:gd name="T105" fmla="*/ 276 h 330"/>
                  <a:gd name="T106" fmla="*/ 231 w 336"/>
                  <a:gd name="T107" fmla="*/ 299 h 330"/>
                  <a:gd name="T108" fmla="*/ 165 w 336"/>
                  <a:gd name="T109" fmla="*/ 315 h 330"/>
                  <a:gd name="T110" fmla="*/ 277 w 336"/>
                  <a:gd name="T111" fmla="*/ 308 h 330"/>
                  <a:gd name="T112" fmla="*/ 245 w 336"/>
                  <a:gd name="T113" fmla="*/ 276 h 330"/>
                  <a:gd name="T114" fmla="*/ 277 w 336"/>
                  <a:gd name="T115" fmla="*/ 244 h 330"/>
                  <a:gd name="T116" fmla="*/ 309 w 336"/>
                  <a:gd name="T117" fmla="*/ 276 h 330"/>
                  <a:gd name="T118" fmla="*/ 277 w 336"/>
                  <a:gd name="T119" fmla="*/ 30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6" h="330">
                    <a:moveTo>
                      <a:pt x="313" y="239"/>
                    </a:moveTo>
                    <a:cubicBezTo>
                      <a:pt x="336" y="192"/>
                      <a:pt x="336" y="137"/>
                      <a:pt x="313" y="91"/>
                    </a:cubicBezTo>
                    <a:cubicBezTo>
                      <a:pt x="322" y="81"/>
                      <a:pt x="328" y="68"/>
                      <a:pt x="328" y="54"/>
                    </a:cubicBezTo>
                    <a:cubicBezTo>
                      <a:pt x="328" y="26"/>
                      <a:pt x="305" y="3"/>
                      <a:pt x="277" y="3"/>
                    </a:cubicBezTo>
                    <a:cubicBezTo>
                      <a:pt x="263" y="3"/>
                      <a:pt x="250" y="8"/>
                      <a:pt x="241" y="18"/>
                    </a:cubicBezTo>
                    <a:cubicBezTo>
                      <a:pt x="218" y="6"/>
                      <a:pt x="191" y="0"/>
                      <a:pt x="165" y="0"/>
                    </a:cubicBezTo>
                    <a:cubicBezTo>
                      <a:pt x="138" y="0"/>
                      <a:pt x="113" y="6"/>
                      <a:pt x="90" y="18"/>
                    </a:cubicBezTo>
                    <a:cubicBezTo>
                      <a:pt x="80" y="8"/>
                      <a:pt x="67" y="3"/>
                      <a:pt x="53" y="3"/>
                    </a:cubicBezTo>
                    <a:cubicBezTo>
                      <a:pt x="25" y="3"/>
                      <a:pt x="3" y="26"/>
                      <a:pt x="3" y="54"/>
                    </a:cubicBezTo>
                    <a:cubicBezTo>
                      <a:pt x="3" y="68"/>
                      <a:pt x="8" y="81"/>
                      <a:pt x="17" y="91"/>
                    </a:cubicBezTo>
                    <a:cubicBezTo>
                      <a:pt x="6" y="113"/>
                      <a:pt x="0" y="138"/>
                      <a:pt x="0" y="165"/>
                    </a:cubicBezTo>
                    <a:cubicBezTo>
                      <a:pt x="0" y="191"/>
                      <a:pt x="6" y="217"/>
                      <a:pt x="17" y="239"/>
                    </a:cubicBezTo>
                    <a:cubicBezTo>
                      <a:pt x="8" y="249"/>
                      <a:pt x="3" y="261"/>
                      <a:pt x="3" y="276"/>
                    </a:cubicBezTo>
                    <a:cubicBezTo>
                      <a:pt x="3" y="304"/>
                      <a:pt x="25" y="327"/>
                      <a:pt x="53" y="327"/>
                    </a:cubicBezTo>
                    <a:cubicBezTo>
                      <a:pt x="67" y="327"/>
                      <a:pt x="80" y="321"/>
                      <a:pt x="90" y="312"/>
                    </a:cubicBezTo>
                    <a:cubicBezTo>
                      <a:pt x="112" y="324"/>
                      <a:pt x="138" y="330"/>
                      <a:pt x="165" y="330"/>
                    </a:cubicBezTo>
                    <a:cubicBezTo>
                      <a:pt x="191" y="330"/>
                      <a:pt x="218" y="324"/>
                      <a:pt x="241" y="312"/>
                    </a:cubicBezTo>
                    <a:cubicBezTo>
                      <a:pt x="250" y="321"/>
                      <a:pt x="263" y="327"/>
                      <a:pt x="277" y="327"/>
                    </a:cubicBezTo>
                    <a:cubicBezTo>
                      <a:pt x="305" y="327"/>
                      <a:pt x="328" y="304"/>
                      <a:pt x="328" y="276"/>
                    </a:cubicBezTo>
                    <a:cubicBezTo>
                      <a:pt x="328" y="261"/>
                      <a:pt x="322" y="249"/>
                      <a:pt x="313" y="239"/>
                    </a:cubicBezTo>
                    <a:close/>
                    <a:moveTo>
                      <a:pt x="277" y="22"/>
                    </a:moveTo>
                    <a:cubicBezTo>
                      <a:pt x="294" y="22"/>
                      <a:pt x="309" y="36"/>
                      <a:pt x="309" y="54"/>
                    </a:cubicBezTo>
                    <a:cubicBezTo>
                      <a:pt x="309" y="71"/>
                      <a:pt x="294" y="86"/>
                      <a:pt x="277" y="86"/>
                    </a:cubicBezTo>
                    <a:cubicBezTo>
                      <a:pt x="259" y="86"/>
                      <a:pt x="245" y="71"/>
                      <a:pt x="245" y="54"/>
                    </a:cubicBezTo>
                    <a:cubicBezTo>
                      <a:pt x="245" y="36"/>
                      <a:pt x="259" y="22"/>
                      <a:pt x="277" y="22"/>
                    </a:cubicBezTo>
                    <a:close/>
                    <a:moveTo>
                      <a:pt x="53" y="22"/>
                    </a:moveTo>
                    <a:cubicBezTo>
                      <a:pt x="70" y="22"/>
                      <a:pt x="85" y="36"/>
                      <a:pt x="85" y="54"/>
                    </a:cubicBezTo>
                    <a:cubicBezTo>
                      <a:pt x="85" y="71"/>
                      <a:pt x="70" y="86"/>
                      <a:pt x="53" y="86"/>
                    </a:cubicBezTo>
                    <a:cubicBezTo>
                      <a:pt x="36" y="86"/>
                      <a:pt x="22" y="71"/>
                      <a:pt x="22" y="54"/>
                    </a:cubicBezTo>
                    <a:cubicBezTo>
                      <a:pt x="22" y="36"/>
                      <a:pt x="36" y="22"/>
                      <a:pt x="53" y="22"/>
                    </a:cubicBezTo>
                    <a:close/>
                    <a:moveTo>
                      <a:pt x="53" y="308"/>
                    </a:moveTo>
                    <a:cubicBezTo>
                      <a:pt x="36" y="308"/>
                      <a:pt x="22" y="293"/>
                      <a:pt x="22" y="276"/>
                    </a:cubicBezTo>
                    <a:cubicBezTo>
                      <a:pt x="22" y="258"/>
                      <a:pt x="36" y="244"/>
                      <a:pt x="53" y="244"/>
                    </a:cubicBezTo>
                    <a:cubicBezTo>
                      <a:pt x="70" y="244"/>
                      <a:pt x="85" y="258"/>
                      <a:pt x="85" y="276"/>
                    </a:cubicBezTo>
                    <a:cubicBezTo>
                      <a:pt x="85" y="293"/>
                      <a:pt x="70" y="308"/>
                      <a:pt x="53" y="308"/>
                    </a:cubicBezTo>
                    <a:close/>
                    <a:moveTo>
                      <a:pt x="165" y="315"/>
                    </a:moveTo>
                    <a:cubicBezTo>
                      <a:pt x="142" y="315"/>
                      <a:pt x="119" y="310"/>
                      <a:pt x="98" y="299"/>
                    </a:cubicBezTo>
                    <a:cubicBezTo>
                      <a:pt x="102" y="292"/>
                      <a:pt x="104" y="284"/>
                      <a:pt x="104" y="276"/>
                    </a:cubicBezTo>
                    <a:cubicBezTo>
                      <a:pt x="104" y="248"/>
                      <a:pt x="81" y="224"/>
                      <a:pt x="53" y="224"/>
                    </a:cubicBezTo>
                    <a:cubicBezTo>
                      <a:pt x="45" y="224"/>
                      <a:pt x="37" y="226"/>
                      <a:pt x="31" y="230"/>
                    </a:cubicBezTo>
                    <a:cubicBezTo>
                      <a:pt x="20" y="210"/>
                      <a:pt x="15" y="188"/>
                      <a:pt x="15" y="165"/>
                    </a:cubicBezTo>
                    <a:cubicBezTo>
                      <a:pt x="15" y="142"/>
                      <a:pt x="21" y="120"/>
                      <a:pt x="31" y="99"/>
                    </a:cubicBezTo>
                    <a:cubicBezTo>
                      <a:pt x="37" y="103"/>
                      <a:pt x="45" y="105"/>
                      <a:pt x="53" y="105"/>
                    </a:cubicBezTo>
                    <a:cubicBezTo>
                      <a:pt x="81" y="105"/>
                      <a:pt x="104" y="82"/>
                      <a:pt x="104" y="54"/>
                    </a:cubicBezTo>
                    <a:cubicBezTo>
                      <a:pt x="104" y="45"/>
                      <a:pt x="102" y="37"/>
                      <a:pt x="98" y="31"/>
                    </a:cubicBezTo>
                    <a:cubicBezTo>
                      <a:pt x="119" y="21"/>
                      <a:pt x="142" y="15"/>
                      <a:pt x="165" y="15"/>
                    </a:cubicBezTo>
                    <a:cubicBezTo>
                      <a:pt x="189" y="15"/>
                      <a:pt x="211" y="21"/>
                      <a:pt x="231" y="31"/>
                    </a:cubicBezTo>
                    <a:cubicBezTo>
                      <a:pt x="228" y="37"/>
                      <a:pt x="225" y="45"/>
                      <a:pt x="225" y="54"/>
                    </a:cubicBezTo>
                    <a:cubicBezTo>
                      <a:pt x="225" y="82"/>
                      <a:pt x="249" y="105"/>
                      <a:pt x="277" y="105"/>
                    </a:cubicBezTo>
                    <a:cubicBezTo>
                      <a:pt x="285" y="105"/>
                      <a:pt x="293" y="103"/>
                      <a:pt x="300" y="99"/>
                    </a:cubicBezTo>
                    <a:cubicBezTo>
                      <a:pt x="319" y="141"/>
                      <a:pt x="319" y="190"/>
                      <a:pt x="300" y="230"/>
                    </a:cubicBezTo>
                    <a:cubicBezTo>
                      <a:pt x="293" y="226"/>
                      <a:pt x="285" y="224"/>
                      <a:pt x="277" y="224"/>
                    </a:cubicBezTo>
                    <a:cubicBezTo>
                      <a:pt x="249" y="224"/>
                      <a:pt x="225" y="248"/>
                      <a:pt x="225" y="276"/>
                    </a:cubicBezTo>
                    <a:cubicBezTo>
                      <a:pt x="225" y="284"/>
                      <a:pt x="228" y="292"/>
                      <a:pt x="231" y="299"/>
                    </a:cubicBezTo>
                    <a:cubicBezTo>
                      <a:pt x="211" y="310"/>
                      <a:pt x="189" y="315"/>
                      <a:pt x="165" y="315"/>
                    </a:cubicBezTo>
                    <a:close/>
                    <a:moveTo>
                      <a:pt x="277" y="308"/>
                    </a:moveTo>
                    <a:cubicBezTo>
                      <a:pt x="259" y="308"/>
                      <a:pt x="245" y="293"/>
                      <a:pt x="245" y="276"/>
                    </a:cubicBezTo>
                    <a:cubicBezTo>
                      <a:pt x="245" y="258"/>
                      <a:pt x="259" y="244"/>
                      <a:pt x="277" y="244"/>
                    </a:cubicBezTo>
                    <a:cubicBezTo>
                      <a:pt x="294" y="244"/>
                      <a:pt x="309" y="258"/>
                      <a:pt x="309" y="276"/>
                    </a:cubicBezTo>
                    <a:cubicBezTo>
                      <a:pt x="309" y="293"/>
                      <a:pt x="294" y="308"/>
                      <a:pt x="277" y="308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solidFill>
                  <a:srgbClr val="00529B"/>
                </a:solidFill>
              </a:ln>
              <a:extLst/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681050" y="3536709"/>
                <a:ext cx="272482" cy="109330"/>
                <a:chOff x="4436462" y="2832737"/>
                <a:chExt cx="464975" cy="182880"/>
              </a:xfrm>
            </p:grpSpPr>
            <p:sp>
              <p:nvSpPr>
                <p:cNvPr id="90" name="Freeform 5"/>
                <p:cNvSpPr>
                  <a:spLocks noEditPoints="1"/>
                </p:cNvSpPr>
                <p:nvPr/>
              </p:nvSpPr>
              <p:spPr bwMode="auto">
                <a:xfrm rot="20223265">
                  <a:off x="4436462" y="2832737"/>
                  <a:ext cx="182880" cy="182880"/>
                </a:xfrm>
                <a:custGeom>
                  <a:avLst/>
                  <a:gdLst>
                    <a:gd name="T0" fmla="*/ 179 w 214"/>
                    <a:gd name="T1" fmla="*/ 61 h 213"/>
                    <a:gd name="T2" fmla="*/ 203 w 214"/>
                    <a:gd name="T3" fmla="*/ 51 h 213"/>
                    <a:gd name="T4" fmla="*/ 214 w 214"/>
                    <a:gd name="T5" fmla="*/ 78 h 213"/>
                    <a:gd name="T6" fmla="*/ 190 w 214"/>
                    <a:gd name="T7" fmla="*/ 88 h 213"/>
                    <a:gd name="T8" fmla="*/ 190 w 214"/>
                    <a:gd name="T9" fmla="*/ 125 h 213"/>
                    <a:gd name="T10" fmla="*/ 214 w 214"/>
                    <a:gd name="T11" fmla="*/ 135 h 213"/>
                    <a:gd name="T12" fmla="*/ 203 w 214"/>
                    <a:gd name="T13" fmla="*/ 162 h 213"/>
                    <a:gd name="T14" fmla="*/ 179 w 214"/>
                    <a:gd name="T15" fmla="*/ 152 h 213"/>
                    <a:gd name="T16" fmla="*/ 153 w 214"/>
                    <a:gd name="T17" fmla="*/ 178 h 213"/>
                    <a:gd name="T18" fmla="*/ 163 w 214"/>
                    <a:gd name="T19" fmla="*/ 202 h 213"/>
                    <a:gd name="T20" fmla="*/ 136 w 214"/>
                    <a:gd name="T21" fmla="*/ 213 h 213"/>
                    <a:gd name="T22" fmla="*/ 126 w 214"/>
                    <a:gd name="T23" fmla="*/ 189 h 213"/>
                    <a:gd name="T24" fmla="*/ 89 w 214"/>
                    <a:gd name="T25" fmla="*/ 190 h 213"/>
                    <a:gd name="T26" fmla="*/ 79 w 214"/>
                    <a:gd name="T27" fmla="*/ 213 h 213"/>
                    <a:gd name="T28" fmla="*/ 52 w 214"/>
                    <a:gd name="T29" fmla="*/ 202 h 213"/>
                    <a:gd name="T30" fmla="*/ 62 w 214"/>
                    <a:gd name="T31" fmla="*/ 178 h 213"/>
                    <a:gd name="T32" fmla="*/ 35 w 214"/>
                    <a:gd name="T33" fmla="*/ 152 h 213"/>
                    <a:gd name="T34" fmla="*/ 12 w 214"/>
                    <a:gd name="T35" fmla="*/ 162 h 213"/>
                    <a:gd name="T36" fmla="*/ 0 w 214"/>
                    <a:gd name="T37" fmla="*/ 135 h 213"/>
                    <a:gd name="T38" fmla="*/ 24 w 214"/>
                    <a:gd name="T39" fmla="*/ 125 h 213"/>
                    <a:gd name="T40" fmla="*/ 24 w 214"/>
                    <a:gd name="T41" fmla="*/ 88 h 213"/>
                    <a:gd name="T42" fmla="*/ 0 w 214"/>
                    <a:gd name="T43" fmla="*/ 78 h 213"/>
                    <a:gd name="T44" fmla="*/ 12 w 214"/>
                    <a:gd name="T45" fmla="*/ 51 h 213"/>
                    <a:gd name="T46" fmla="*/ 35 w 214"/>
                    <a:gd name="T47" fmla="*/ 61 h 213"/>
                    <a:gd name="T48" fmla="*/ 62 w 214"/>
                    <a:gd name="T49" fmla="*/ 35 h 213"/>
                    <a:gd name="T50" fmla="*/ 52 w 214"/>
                    <a:gd name="T51" fmla="*/ 11 h 213"/>
                    <a:gd name="T52" fmla="*/ 79 w 214"/>
                    <a:gd name="T53" fmla="*/ 0 h 213"/>
                    <a:gd name="T54" fmla="*/ 89 w 214"/>
                    <a:gd name="T55" fmla="*/ 23 h 213"/>
                    <a:gd name="T56" fmla="*/ 126 w 214"/>
                    <a:gd name="T57" fmla="*/ 23 h 213"/>
                    <a:gd name="T58" fmla="*/ 136 w 214"/>
                    <a:gd name="T59" fmla="*/ 0 h 213"/>
                    <a:gd name="T60" fmla="*/ 163 w 214"/>
                    <a:gd name="T61" fmla="*/ 11 h 213"/>
                    <a:gd name="T62" fmla="*/ 153 w 214"/>
                    <a:gd name="T63" fmla="*/ 35 h 213"/>
                    <a:gd name="T64" fmla="*/ 179 w 214"/>
                    <a:gd name="T65" fmla="*/ 61 h 213"/>
                    <a:gd name="T66" fmla="*/ 61 w 214"/>
                    <a:gd name="T67" fmla="*/ 87 h 213"/>
                    <a:gd name="T68" fmla="*/ 88 w 214"/>
                    <a:gd name="T69" fmla="*/ 153 h 213"/>
                    <a:gd name="T70" fmla="*/ 154 w 214"/>
                    <a:gd name="T71" fmla="*/ 126 h 213"/>
                    <a:gd name="T72" fmla="*/ 127 w 214"/>
                    <a:gd name="T73" fmla="*/ 60 h 213"/>
                    <a:gd name="T74" fmla="*/ 61 w 214"/>
                    <a:gd name="T75" fmla="*/ 87 h 213"/>
                    <a:gd name="T76" fmla="*/ 121 w 214"/>
                    <a:gd name="T77" fmla="*/ 120 h 213"/>
                    <a:gd name="T78" fmla="*/ 94 w 214"/>
                    <a:gd name="T79" fmla="*/ 120 h 213"/>
                    <a:gd name="T80" fmla="*/ 94 w 214"/>
                    <a:gd name="T81" fmla="*/ 93 h 213"/>
                    <a:gd name="T82" fmla="*/ 121 w 214"/>
                    <a:gd name="T83" fmla="*/ 93 h 213"/>
                    <a:gd name="T84" fmla="*/ 121 w 214"/>
                    <a:gd name="T85" fmla="*/ 12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4" h="213">
                      <a:moveTo>
                        <a:pt x="179" y="61"/>
                      </a:moveTo>
                      <a:cubicBezTo>
                        <a:pt x="203" y="51"/>
                        <a:pt x="203" y="51"/>
                        <a:pt x="203" y="51"/>
                      </a:cubicBezTo>
                      <a:cubicBezTo>
                        <a:pt x="214" y="78"/>
                        <a:pt x="214" y="78"/>
                        <a:pt x="214" y="78"/>
                      </a:cubicBezTo>
                      <a:cubicBezTo>
                        <a:pt x="190" y="88"/>
                        <a:pt x="190" y="88"/>
                        <a:pt x="190" y="88"/>
                      </a:cubicBezTo>
                      <a:cubicBezTo>
                        <a:pt x="193" y="100"/>
                        <a:pt x="193" y="113"/>
                        <a:pt x="190" y="125"/>
                      </a:cubicBezTo>
                      <a:cubicBezTo>
                        <a:pt x="214" y="135"/>
                        <a:pt x="214" y="135"/>
                        <a:pt x="214" y="135"/>
                      </a:cubicBezTo>
                      <a:cubicBezTo>
                        <a:pt x="203" y="162"/>
                        <a:pt x="203" y="162"/>
                        <a:pt x="203" y="162"/>
                      </a:cubicBezTo>
                      <a:cubicBezTo>
                        <a:pt x="179" y="152"/>
                        <a:pt x="179" y="152"/>
                        <a:pt x="179" y="152"/>
                      </a:cubicBezTo>
                      <a:cubicBezTo>
                        <a:pt x="172" y="163"/>
                        <a:pt x="163" y="172"/>
                        <a:pt x="153" y="178"/>
                      </a:cubicBezTo>
                      <a:cubicBezTo>
                        <a:pt x="163" y="202"/>
                        <a:pt x="163" y="202"/>
                        <a:pt x="163" y="202"/>
                      </a:cubicBezTo>
                      <a:cubicBezTo>
                        <a:pt x="136" y="213"/>
                        <a:pt x="136" y="213"/>
                        <a:pt x="136" y="213"/>
                      </a:cubicBezTo>
                      <a:cubicBezTo>
                        <a:pt x="126" y="189"/>
                        <a:pt x="126" y="189"/>
                        <a:pt x="126" y="189"/>
                      </a:cubicBezTo>
                      <a:cubicBezTo>
                        <a:pt x="114" y="192"/>
                        <a:pt x="101" y="192"/>
                        <a:pt x="89" y="190"/>
                      </a:cubicBezTo>
                      <a:cubicBezTo>
                        <a:pt x="79" y="213"/>
                        <a:pt x="79" y="213"/>
                        <a:pt x="79" y="213"/>
                      </a:cubicBezTo>
                      <a:cubicBezTo>
                        <a:pt x="52" y="202"/>
                        <a:pt x="52" y="202"/>
                        <a:pt x="52" y="202"/>
                      </a:cubicBezTo>
                      <a:cubicBezTo>
                        <a:pt x="62" y="178"/>
                        <a:pt x="62" y="178"/>
                        <a:pt x="62" y="178"/>
                      </a:cubicBezTo>
                      <a:cubicBezTo>
                        <a:pt x="51" y="172"/>
                        <a:pt x="42" y="162"/>
                        <a:pt x="35" y="152"/>
                      </a:cubicBezTo>
                      <a:cubicBezTo>
                        <a:pt x="12" y="162"/>
                        <a:pt x="12" y="162"/>
                        <a:pt x="12" y="16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24" y="125"/>
                        <a:pt x="24" y="125"/>
                        <a:pt x="24" y="125"/>
                      </a:cubicBezTo>
                      <a:cubicBezTo>
                        <a:pt x="21" y="113"/>
                        <a:pt x="21" y="100"/>
                        <a:pt x="24" y="8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2" y="51"/>
                        <a:pt x="12" y="51"/>
                        <a:pt x="12" y="5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50"/>
                        <a:pt x="51" y="41"/>
                        <a:pt x="62" y="35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101" y="21"/>
                        <a:pt x="113" y="21"/>
                        <a:pt x="126" y="23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63" y="11"/>
                        <a:pt x="163" y="11"/>
                        <a:pt x="163" y="11"/>
                      </a:cubicBezTo>
                      <a:cubicBezTo>
                        <a:pt x="153" y="35"/>
                        <a:pt x="153" y="35"/>
                        <a:pt x="153" y="35"/>
                      </a:cubicBezTo>
                      <a:cubicBezTo>
                        <a:pt x="164" y="41"/>
                        <a:pt x="173" y="51"/>
                        <a:pt x="179" y="61"/>
                      </a:cubicBezTo>
                      <a:close/>
                      <a:moveTo>
                        <a:pt x="61" y="87"/>
                      </a:moveTo>
                      <a:cubicBezTo>
                        <a:pt x="50" y="113"/>
                        <a:pt x="62" y="143"/>
                        <a:pt x="88" y="153"/>
                      </a:cubicBezTo>
                      <a:cubicBezTo>
                        <a:pt x="114" y="164"/>
                        <a:pt x="143" y="152"/>
                        <a:pt x="154" y="126"/>
                      </a:cubicBezTo>
                      <a:cubicBezTo>
                        <a:pt x="165" y="100"/>
                        <a:pt x="152" y="70"/>
                        <a:pt x="127" y="60"/>
                      </a:cubicBezTo>
                      <a:cubicBezTo>
                        <a:pt x="101" y="49"/>
                        <a:pt x="71" y="61"/>
                        <a:pt x="61" y="87"/>
                      </a:cubicBezTo>
                      <a:close/>
                      <a:moveTo>
                        <a:pt x="121" y="120"/>
                      </a:moveTo>
                      <a:cubicBezTo>
                        <a:pt x="113" y="128"/>
                        <a:pt x="101" y="128"/>
                        <a:pt x="94" y="120"/>
                      </a:cubicBezTo>
                      <a:cubicBezTo>
                        <a:pt x="86" y="113"/>
                        <a:pt x="86" y="100"/>
                        <a:pt x="94" y="93"/>
                      </a:cubicBezTo>
                      <a:cubicBezTo>
                        <a:pt x="101" y="85"/>
                        <a:pt x="113" y="85"/>
                        <a:pt x="121" y="93"/>
                      </a:cubicBezTo>
                      <a:cubicBezTo>
                        <a:pt x="128" y="100"/>
                        <a:pt x="128" y="113"/>
                        <a:pt x="121" y="120"/>
                      </a:cubicBezTo>
                      <a:close/>
                    </a:path>
                  </a:pathLst>
                </a:custGeom>
                <a:solidFill>
                  <a:srgbClr val="00529B"/>
                </a:solidFill>
                <a:ln>
                  <a:noFill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700" dirty="0">
                    <a:solidFill>
                      <a:srgbClr val="000000"/>
                    </a:solidFill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sp>
              <p:nvSpPr>
                <p:cNvPr id="91" name="Freeform 5"/>
                <p:cNvSpPr>
                  <a:spLocks noEditPoints="1"/>
                </p:cNvSpPr>
                <p:nvPr/>
              </p:nvSpPr>
              <p:spPr bwMode="auto">
                <a:xfrm rot="20223265">
                  <a:off x="4718557" y="2832737"/>
                  <a:ext cx="182880" cy="182880"/>
                </a:xfrm>
                <a:custGeom>
                  <a:avLst/>
                  <a:gdLst>
                    <a:gd name="T0" fmla="*/ 179 w 214"/>
                    <a:gd name="T1" fmla="*/ 61 h 213"/>
                    <a:gd name="T2" fmla="*/ 203 w 214"/>
                    <a:gd name="T3" fmla="*/ 51 h 213"/>
                    <a:gd name="T4" fmla="*/ 214 w 214"/>
                    <a:gd name="T5" fmla="*/ 78 h 213"/>
                    <a:gd name="T6" fmla="*/ 190 w 214"/>
                    <a:gd name="T7" fmla="*/ 88 h 213"/>
                    <a:gd name="T8" fmla="*/ 190 w 214"/>
                    <a:gd name="T9" fmla="*/ 125 h 213"/>
                    <a:gd name="T10" fmla="*/ 214 w 214"/>
                    <a:gd name="T11" fmla="*/ 135 h 213"/>
                    <a:gd name="T12" fmla="*/ 203 w 214"/>
                    <a:gd name="T13" fmla="*/ 162 h 213"/>
                    <a:gd name="T14" fmla="*/ 179 w 214"/>
                    <a:gd name="T15" fmla="*/ 152 h 213"/>
                    <a:gd name="T16" fmla="*/ 153 w 214"/>
                    <a:gd name="T17" fmla="*/ 178 h 213"/>
                    <a:gd name="T18" fmla="*/ 163 w 214"/>
                    <a:gd name="T19" fmla="*/ 202 h 213"/>
                    <a:gd name="T20" fmla="*/ 136 w 214"/>
                    <a:gd name="T21" fmla="*/ 213 h 213"/>
                    <a:gd name="T22" fmla="*/ 126 w 214"/>
                    <a:gd name="T23" fmla="*/ 189 h 213"/>
                    <a:gd name="T24" fmla="*/ 89 w 214"/>
                    <a:gd name="T25" fmla="*/ 190 h 213"/>
                    <a:gd name="T26" fmla="*/ 79 w 214"/>
                    <a:gd name="T27" fmla="*/ 213 h 213"/>
                    <a:gd name="T28" fmla="*/ 52 w 214"/>
                    <a:gd name="T29" fmla="*/ 202 h 213"/>
                    <a:gd name="T30" fmla="*/ 62 w 214"/>
                    <a:gd name="T31" fmla="*/ 178 h 213"/>
                    <a:gd name="T32" fmla="*/ 35 w 214"/>
                    <a:gd name="T33" fmla="*/ 152 h 213"/>
                    <a:gd name="T34" fmla="*/ 12 w 214"/>
                    <a:gd name="T35" fmla="*/ 162 h 213"/>
                    <a:gd name="T36" fmla="*/ 0 w 214"/>
                    <a:gd name="T37" fmla="*/ 135 h 213"/>
                    <a:gd name="T38" fmla="*/ 24 w 214"/>
                    <a:gd name="T39" fmla="*/ 125 h 213"/>
                    <a:gd name="T40" fmla="*/ 24 w 214"/>
                    <a:gd name="T41" fmla="*/ 88 h 213"/>
                    <a:gd name="T42" fmla="*/ 0 w 214"/>
                    <a:gd name="T43" fmla="*/ 78 h 213"/>
                    <a:gd name="T44" fmla="*/ 12 w 214"/>
                    <a:gd name="T45" fmla="*/ 51 h 213"/>
                    <a:gd name="T46" fmla="*/ 35 w 214"/>
                    <a:gd name="T47" fmla="*/ 61 h 213"/>
                    <a:gd name="T48" fmla="*/ 62 w 214"/>
                    <a:gd name="T49" fmla="*/ 35 h 213"/>
                    <a:gd name="T50" fmla="*/ 52 w 214"/>
                    <a:gd name="T51" fmla="*/ 11 h 213"/>
                    <a:gd name="T52" fmla="*/ 79 w 214"/>
                    <a:gd name="T53" fmla="*/ 0 h 213"/>
                    <a:gd name="T54" fmla="*/ 89 w 214"/>
                    <a:gd name="T55" fmla="*/ 23 h 213"/>
                    <a:gd name="T56" fmla="*/ 126 w 214"/>
                    <a:gd name="T57" fmla="*/ 23 h 213"/>
                    <a:gd name="T58" fmla="*/ 136 w 214"/>
                    <a:gd name="T59" fmla="*/ 0 h 213"/>
                    <a:gd name="T60" fmla="*/ 163 w 214"/>
                    <a:gd name="T61" fmla="*/ 11 h 213"/>
                    <a:gd name="T62" fmla="*/ 153 w 214"/>
                    <a:gd name="T63" fmla="*/ 35 h 213"/>
                    <a:gd name="T64" fmla="*/ 179 w 214"/>
                    <a:gd name="T65" fmla="*/ 61 h 213"/>
                    <a:gd name="T66" fmla="*/ 61 w 214"/>
                    <a:gd name="T67" fmla="*/ 87 h 213"/>
                    <a:gd name="T68" fmla="*/ 88 w 214"/>
                    <a:gd name="T69" fmla="*/ 153 h 213"/>
                    <a:gd name="T70" fmla="*/ 154 w 214"/>
                    <a:gd name="T71" fmla="*/ 126 h 213"/>
                    <a:gd name="T72" fmla="*/ 127 w 214"/>
                    <a:gd name="T73" fmla="*/ 60 h 213"/>
                    <a:gd name="T74" fmla="*/ 61 w 214"/>
                    <a:gd name="T75" fmla="*/ 87 h 213"/>
                    <a:gd name="T76" fmla="*/ 121 w 214"/>
                    <a:gd name="T77" fmla="*/ 120 h 213"/>
                    <a:gd name="T78" fmla="*/ 94 w 214"/>
                    <a:gd name="T79" fmla="*/ 120 h 213"/>
                    <a:gd name="T80" fmla="*/ 94 w 214"/>
                    <a:gd name="T81" fmla="*/ 93 h 213"/>
                    <a:gd name="T82" fmla="*/ 121 w 214"/>
                    <a:gd name="T83" fmla="*/ 93 h 213"/>
                    <a:gd name="T84" fmla="*/ 121 w 214"/>
                    <a:gd name="T85" fmla="*/ 12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4" h="213">
                      <a:moveTo>
                        <a:pt x="179" y="61"/>
                      </a:moveTo>
                      <a:cubicBezTo>
                        <a:pt x="203" y="51"/>
                        <a:pt x="203" y="51"/>
                        <a:pt x="203" y="51"/>
                      </a:cubicBezTo>
                      <a:cubicBezTo>
                        <a:pt x="214" y="78"/>
                        <a:pt x="214" y="78"/>
                        <a:pt x="214" y="78"/>
                      </a:cubicBezTo>
                      <a:cubicBezTo>
                        <a:pt x="190" y="88"/>
                        <a:pt x="190" y="88"/>
                        <a:pt x="190" y="88"/>
                      </a:cubicBezTo>
                      <a:cubicBezTo>
                        <a:pt x="193" y="100"/>
                        <a:pt x="193" y="113"/>
                        <a:pt x="190" y="125"/>
                      </a:cubicBezTo>
                      <a:cubicBezTo>
                        <a:pt x="214" y="135"/>
                        <a:pt x="214" y="135"/>
                        <a:pt x="214" y="135"/>
                      </a:cubicBezTo>
                      <a:cubicBezTo>
                        <a:pt x="203" y="162"/>
                        <a:pt x="203" y="162"/>
                        <a:pt x="203" y="162"/>
                      </a:cubicBezTo>
                      <a:cubicBezTo>
                        <a:pt x="179" y="152"/>
                        <a:pt x="179" y="152"/>
                        <a:pt x="179" y="152"/>
                      </a:cubicBezTo>
                      <a:cubicBezTo>
                        <a:pt x="172" y="163"/>
                        <a:pt x="163" y="172"/>
                        <a:pt x="153" y="178"/>
                      </a:cubicBezTo>
                      <a:cubicBezTo>
                        <a:pt x="163" y="202"/>
                        <a:pt x="163" y="202"/>
                        <a:pt x="163" y="202"/>
                      </a:cubicBezTo>
                      <a:cubicBezTo>
                        <a:pt x="136" y="213"/>
                        <a:pt x="136" y="213"/>
                        <a:pt x="136" y="213"/>
                      </a:cubicBezTo>
                      <a:cubicBezTo>
                        <a:pt x="126" y="189"/>
                        <a:pt x="126" y="189"/>
                        <a:pt x="126" y="189"/>
                      </a:cubicBezTo>
                      <a:cubicBezTo>
                        <a:pt x="114" y="192"/>
                        <a:pt x="101" y="192"/>
                        <a:pt x="89" y="190"/>
                      </a:cubicBezTo>
                      <a:cubicBezTo>
                        <a:pt x="79" y="213"/>
                        <a:pt x="79" y="213"/>
                        <a:pt x="79" y="213"/>
                      </a:cubicBezTo>
                      <a:cubicBezTo>
                        <a:pt x="52" y="202"/>
                        <a:pt x="52" y="202"/>
                        <a:pt x="52" y="202"/>
                      </a:cubicBezTo>
                      <a:cubicBezTo>
                        <a:pt x="62" y="178"/>
                        <a:pt x="62" y="178"/>
                        <a:pt x="62" y="178"/>
                      </a:cubicBezTo>
                      <a:cubicBezTo>
                        <a:pt x="51" y="172"/>
                        <a:pt x="42" y="162"/>
                        <a:pt x="35" y="152"/>
                      </a:cubicBezTo>
                      <a:cubicBezTo>
                        <a:pt x="12" y="162"/>
                        <a:pt x="12" y="162"/>
                        <a:pt x="12" y="16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24" y="125"/>
                        <a:pt x="24" y="125"/>
                        <a:pt x="24" y="125"/>
                      </a:cubicBezTo>
                      <a:cubicBezTo>
                        <a:pt x="21" y="113"/>
                        <a:pt x="21" y="100"/>
                        <a:pt x="24" y="8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2" y="51"/>
                        <a:pt x="12" y="51"/>
                        <a:pt x="12" y="5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50"/>
                        <a:pt x="51" y="41"/>
                        <a:pt x="62" y="35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101" y="21"/>
                        <a:pt x="113" y="21"/>
                        <a:pt x="126" y="23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63" y="11"/>
                        <a:pt x="163" y="11"/>
                        <a:pt x="163" y="11"/>
                      </a:cubicBezTo>
                      <a:cubicBezTo>
                        <a:pt x="153" y="35"/>
                        <a:pt x="153" y="35"/>
                        <a:pt x="153" y="35"/>
                      </a:cubicBezTo>
                      <a:cubicBezTo>
                        <a:pt x="164" y="41"/>
                        <a:pt x="173" y="51"/>
                        <a:pt x="179" y="61"/>
                      </a:cubicBezTo>
                      <a:close/>
                      <a:moveTo>
                        <a:pt x="61" y="87"/>
                      </a:moveTo>
                      <a:cubicBezTo>
                        <a:pt x="50" y="113"/>
                        <a:pt x="62" y="143"/>
                        <a:pt x="88" y="153"/>
                      </a:cubicBezTo>
                      <a:cubicBezTo>
                        <a:pt x="114" y="164"/>
                        <a:pt x="143" y="152"/>
                        <a:pt x="154" y="126"/>
                      </a:cubicBezTo>
                      <a:cubicBezTo>
                        <a:pt x="165" y="100"/>
                        <a:pt x="152" y="70"/>
                        <a:pt x="127" y="60"/>
                      </a:cubicBezTo>
                      <a:cubicBezTo>
                        <a:pt x="101" y="49"/>
                        <a:pt x="71" y="61"/>
                        <a:pt x="61" y="87"/>
                      </a:cubicBezTo>
                      <a:close/>
                      <a:moveTo>
                        <a:pt x="121" y="120"/>
                      </a:moveTo>
                      <a:cubicBezTo>
                        <a:pt x="113" y="128"/>
                        <a:pt x="101" y="128"/>
                        <a:pt x="94" y="120"/>
                      </a:cubicBezTo>
                      <a:cubicBezTo>
                        <a:pt x="86" y="113"/>
                        <a:pt x="86" y="100"/>
                        <a:pt x="94" y="93"/>
                      </a:cubicBezTo>
                      <a:cubicBezTo>
                        <a:pt x="101" y="85"/>
                        <a:pt x="113" y="85"/>
                        <a:pt x="121" y="93"/>
                      </a:cubicBezTo>
                      <a:cubicBezTo>
                        <a:pt x="128" y="100"/>
                        <a:pt x="128" y="113"/>
                        <a:pt x="121" y="120"/>
                      </a:cubicBezTo>
                      <a:close/>
                    </a:path>
                  </a:pathLst>
                </a:custGeom>
                <a:solidFill>
                  <a:srgbClr val="00529B"/>
                </a:solidFill>
                <a:ln>
                  <a:noFill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700" dirty="0">
                    <a:solidFill>
                      <a:srgbClr val="000000"/>
                    </a:solidFill>
                    <a:latin typeface="Arial"/>
                    <a:ea typeface="Arial Unicode MS"/>
                    <a:cs typeface="Arial Unicode MS"/>
                  </a:endParaRPr>
                </a:p>
              </p:txBody>
            </p:sp>
          </p:grpSp>
        </p:grp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6774656" y="3567891"/>
              <a:ext cx="92077" cy="46966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542971" y="2340900"/>
              <a:ext cx="548640" cy="639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5718" rIns="0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Identity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Provider</a:t>
              </a: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6698784" y="2501278"/>
              <a:ext cx="240384" cy="145180"/>
            </a:xfrm>
            <a:custGeom>
              <a:avLst/>
              <a:gdLst>
                <a:gd name="T0" fmla="*/ 54 w 432"/>
                <a:gd name="T1" fmla="*/ 272 h 312"/>
                <a:gd name="T2" fmla="*/ 40 w 432"/>
                <a:gd name="T3" fmla="*/ 259 h 312"/>
                <a:gd name="T4" fmla="*/ 40 w 432"/>
                <a:gd name="T5" fmla="*/ 0 h 312"/>
                <a:gd name="T6" fmla="*/ 14 w 432"/>
                <a:gd name="T7" fmla="*/ 0 h 312"/>
                <a:gd name="T8" fmla="*/ 0 w 432"/>
                <a:gd name="T9" fmla="*/ 14 h 312"/>
                <a:gd name="T10" fmla="*/ 0 w 432"/>
                <a:gd name="T11" fmla="*/ 299 h 312"/>
                <a:gd name="T12" fmla="*/ 14 w 432"/>
                <a:gd name="T13" fmla="*/ 312 h 312"/>
                <a:gd name="T14" fmla="*/ 418 w 432"/>
                <a:gd name="T15" fmla="*/ 312 h 312"/>
                <a:gd name="T16" fmla="*/ 432 w 432"/>
                <a:gd name="T17" fmla="*/ 299 h 312"/>
                <a:gd name="T18" fmla="*/ 432 w 432"/>
                <a:gd name="T19" fmla="*/ 272 h 312"/>
                <a:gd name="T20" fmla="*/ 54 w 432"/>
                <a:gd name="T21" fmla="*/ 27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12">
                  <a:moveTo>
                    <a:pt x="54" y="272"/>
                  </a:moveTo>
                  <a:cubicBezTo>
                    <a:pt x="47" y="272"/>
                    <a:pt x="40" y="266"/>
                    <a:pt x="40" y="2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272"/>
                    <a:pt x="432" y="272"/>
                    <a:pt x="432" y="272"/>
                  </a:cubicBezTo>
                  <a:lnTo>
                    <a:pt x="54" y="272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6742298" y="2464119"/>
              <a:ext cx="240384" cy="145180"/>
            </a:xfrm>
            <a:custGeom>
              <a:avLst/>
              <a:gdLst>
                <a:gd name="T0" fmla="*/ 54 w 432"/>
                <a:gd name="T1" fmla="*/ 272 h 312"/>
                <a:gd name="T2" fmla="*/ 40 w 432"/>
                <a:gd name="T3" fmla="*/ 259 h 312"/>
                <a:gd name="T4" fmla="*/ 40 w 432"/>
                <a:gd name="T5" fmla="*/ 0 h 312"/>
                <a:gd name="T6" fmla="*/ 14 w 432"/>
                <a:gd name="T7" fmla="*/ 0 h 312"/>
                <a:gd name="T8" fmla="*/ 0 w 432"/>
                <a:gd name="T9" fmla="*/ 14 h 312"/>
                <a:gd name="T10" fmla="*/ 0 w 432"/>
                <a:gd name="T11" fmla="*/ 299 h 312"/>
                <a:gd name="T12" fmla="*/ 14 w 432"/>
                <a:gd name="T13" fmla="*/ 312 h 312"/>
                <a:gd name="T14" fmla="*/ 418 w 432"/>
                <a:gd name="T15" fmla="*/ 312 h 312"/>
                <a:gd name="T16" fmla="*/ 432 w 432"/>
                <a:gd name="T17" fmla="*/ 299 h 312"/>
                <a:gd name="T18" fmla="*/ 432 w 432"/>
                <a:gd name="T19" fmla="*/ 272 h 312"/>
                <a:gd name="T20" fmla="*/ 54 w 432"/>
                <a:gd name="T21" fmla="*/ 27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12">
                  <a:moveTo>
                    <a:pt x="54" y="272"/>
                  </a:moveTo>
                  <a:cubicBezTo>
                    <a:pt x="47" y="272"/>
                    <a:pt x="40" y="266"/>
                    <a:pt x="40" y="2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272"/>
                    <a:pt x="432" y="272"/>
                    <a:pt x="432" y="272"/>
                  </a:cubicBezTo>
                  <a:lnTo>
                    <a:pt x="54" y="272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6786854" y="2426960"/>
              <a:ext cx="240384" cy="145180"/>
            </a:xfrm>
            <a:custGeom>
              <a:avLst/>
              <a:gdLst>
                <a:gd name="T0" fmla="*/ 418 w 432"/>
                <a:gd name="T1" fmla="*/ 0 h 312"/>
                <a:gd name="T2" fmla="*/ 14 w 432"/>
                <a:gd name="T3" fmla="*/ 0 h 312"/>
                <a:gd name="T4" fmla="*/ 0 w 432"/>
                <a:gd name="T5" fmla="*/ 14 h 312"/>
                <a:gd name="T6" fmla="*/ 0 w 432"/>
                <a:gd name="T7" fmla="*/ 299 h 312"/>
                <a:gd name="T8" fmla="*/ 14 w 432"/>
                <a:gd name="T9" fmla="*/ 312 h 312"/>
                <a:gd name="T10" fmla="*/ 418 w 432"/>
                <a:gd name="T11" fmla="*/ 312 h 312"/>
                <a:gd name="T12" fmla="*/ 432 w 432"/>
                <a:gd name="T13" fmla="*/ 299 h 312"/>
                <a:gd name="T14" fmla="*/ 432 w 432"/>
                <a:gd name="T15" fmla="*/ 14 h 312"/>
                <a:gd name="T16" fmla="*/ 418 w 43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312">
                  <a:moveTo>
                    <a:pt x="41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6"/>
                    <a:pt x="7" y="312"/>
                    <a:pt x="14" y="312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26" y="312"/>
                    <a:pt x="432" y="306"/>
                    <a:pt x="432" y="299"/>
                  </a:cubicBezTo>
                  <a:cubicBezTo>
                    <a:pt x="432" y="14"/>
                    <a:pt x="432" y="14"/>
                    <a:pt x="432" y="14"/>
                  </a:cubicBezTo>
                  <a:cubicBezTo>
                    <a:pt x="432" y="6"/>
                    <a:pt x="426" y="0"/>
                    <a:pt x="418" y="0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804465" y="2550535"/>
              <a:ext cx="72530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6804465" y="2531524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804465" y="2483995"/>
              <a:ext cx="72530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6804465" y="2448564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6804458" y="2464983"/>
              <a:ext cx="97397" cy="777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6920521" y="2448564"/>
              <a:ext cx="91180" cy="109749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6949533" y="2471898"/>
              <a:ext cx="35229" cy="293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6930868" y="2505603"/>
              <a:ext cx="72530" cy="44072"/>
            </a:xfrm>
            <a:custGeom>
              <a:avLst/>
              <a:gdLst>
                <a:gd name="T0" fmla="*/ 0 w 130"/>
                <a:gd name="T1" fmla="*/ 95 h 95"/>
                <a:gd name="T2" fmla="*/ 0 w 130"/>
                <a:gd name="T3" fmla="*/ 21 h 95"/>
                <a:gd name="T4" fmla="*/ 21 w 130"/>
                <a:gd name="T5" fmla="*/ 0 h 95"/>
                <a:gd name="T6" fmla="*/ 109 w 130"/>
                <a:gd name="T7" fmla="*/ 0 h 95"/>
                <a:gd name="T8" fmla="*/ 130 w 130"/>
                <a:gd name="T9" fmla="*/ 21 h 95"/>
                <a:gd name="T10" fmla="*/ 130 w 130"/>
                <a:gd name="T11" fmla="*/ 95 h 95"/>
                <a:gd name="T12" fmla="*/ 113 w 130"/>
                <a:gd name="T13" fmla="*/ 95 h 95"/>
                <a:gd name="T14" fmla="*/ 109 w 130"/>
                <a:gd name="T15" fmla="*/ 29 h 95"/>
                <a:gd name="T16" fmla="*/ 97 w 130"/>
                <a:gd name="T17" fmla="*/ 29 h 95"/>
                <a:gd name="T18" fmla="*/ 97 w 130"/>
                <a:gd name="T19" fmla="*/ 95 h 95"/>
                <a:gd name="T20" fmla="*/ 33 w 130"/>
                <a:gd name="T21" fmla="*/ 95 h 95"/>
                <a:gd name="T22" fmla="*/ 33 w 130"/>
                <a:gd name="T23" fmla="*/ 29 h 95"/>
                <a:gd name="T24" fmla="*/ 21 w 130"/>
                <a:gd name="T25" fmla="*/ 29 h 95"/>
                <a:gd name="T26" fmla="*/ 17 w 130"/>
                <a:gd name="T27" fmla="*/ 95 h 95"/>
                <a:gd name="T28" fmla="*/ 0 w 130"/>
                <a:gd name="T2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95">
                  <a:moveTo>
                    <a:pt x="0" y="95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109" y="0"/>
                    <a:pt x="109" y="0"/>
                  </a:cubicBezTo>
                  <a:cubicBezTo>
                    <a:pt x="120" y="0"/>
                    <a:pt x="130" y="10"/>
                    <a:pt x="130" y="2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7" y="95"/>
                    <a:pt x="17" y="95"/>
                    <a:pt x="17" y="9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cxnSp>
          <p:nvCxnSpPr>
            <p:cNvPr id="51" name="Straight Arrow Connector 312"/>
            <p:cNvCxnSpPr>
              <a:stCxn id="39" idx="2"/>
              <a:endCxn id="36" idx="0"/>
            </p:cNvCxnSpPr>
            <p:nvPr/>
          </p:nvCxnSpPr>
          <p:spPr>
            <a:xfrm>
              <a:off x="6817291" y="2980880"/>
              <a:ext cx="0" cy="23387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10A3E09C-3C57-4421-BDA7-844D7083394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35" y="3699383"/>
              <a:ext cx="219378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3" name="Straight Arrow Connector 52"/>
            <p:cNvCxnSpPr>
              <a:stCxn id="59" idx="3"/>
              <a:endCxn id="56" idx="1"/>
            </p:cNvCxnSpPr>
            <p:nvPr/>
          </p:nvCxnSpPr>
          <p:spPr>
            <a:xfrm>
              <a:off x="8115538" y="3444527"/>
              <a:ext cx="200969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8218931" y="3594730"/>
              <a:ext cx="743794" cy="1846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900" dirty="0" err="1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1</a:t>
              </a:r>
              <a:endParaRPr lang="en-US" sz="9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18931" y="4092862"/>
              <a:ext cx="743793" cy="184666"/>
            </a:xfrm>
            <a:prstGeom prst="rect">
              <a:avLst/>
            </a:prstGeom>
            <a:noFill/>
            <a:effectLst/>
          </p:spPr>
          <p:txBody>
            <a:bodyPr wrap="none" lIns="0" tIns="4572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900" dirty="0" err="1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2</a:t>
              </a:r>
              <a:endParaRPr lang="en-US" sz="9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16507" y="3307367"/>
              <a:ext cx="548640" cy="274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5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517675" y="3370126"/>
              <a:ext cx="146304" cy="148802"/>
              <a:chOff x="8517675" y="3370126"/>
              <a:chExt cx="146304" cy="148802"/>
            </a:xfrm>
          </p:grpSpPr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8316507" y="3814404"/>
              <a:ext cx="548640" cy="274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5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292578" y="3214751"/>
              <a:ext cx="822960" cy="459552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7292578" y="3721788"/>
              <a:ext cx="822960" cy="459552"/>
            </a:xfrm>
            <a:prstGeom prst="rect">
              <a:avLst/>
            </a:prstGeom>
            <a:solidFill>
              <a:srgbClr val="E0EAF3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32691" y="3832317"/>
              <a:ext cx="423193" cy="2954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Browser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App</a:t>
              </a:r>
            </a:p>
          </p:txBody>
        </p:sp>
        <p:sp>
          <p:nvSpPr>
            <p:cNvPr id="62" name="Freeform 33"/>
            <p:cNvSpPr>
              <a:spLocks noEditPoints="1"/>
            </p:cNvSpPr>
            <p:nvPr/>
          </p:nvSpPr>
          <p:spPr bwMode="auto">
            <a:xfrm>
              <a:off x="3311216" y="3627473"/>
              <a:ext cx="266142" cy="203738"/>
            </a:xfrm>
            <a:custGeom>
              <a:avLst/>
              <a:gdLst>
                <a:gd name="T0" fmla="*/ 201 w 208"/>
                <a:gd name="T1" fmla="*/ 0 h 186"/>
                <a:gd name="T2" fmla="*/ 7 w 208"/>
                <a:gd name="T3" fmla="*/ 0 h 186"/>
                <a:gd name="T4" fmla="*/ 0 w 208"/>
                <a:gd name="T5" fmla="*/ 9 h 186"/>
                <a:gd name="T6" fmla="*/ 0 w 208"/>
                <a:gd name="T7" fmla="*/ 147 h 186"/>
                <a:gd name="T8" fmla="*/ 7 w 208"/>
                <a:gd name="T9" fmla="*/ 156 h 186"/>
                <a:gd name="T10" fmla="*/ 78 w 208"/>
                <a:gd name="T11" fmla="*/ 156 h 186"/>
                <a:gd name="T12" fmla="*/ 78 w 208"/>
                <a:gd name="T13" fmla="*/ 170 h 186"/>
                <a:gd name="T14" fmla="*/ 41 w 208"/>
                <a:gd name="T15" fmla="*/ 177 h 186"/>
                <a:gd name="T16" fmla="*/ 41 w 208"/>
                <a:gd name="T17" fmla="*/ 186 h 186"/>
                <a:gd name="T18" fmla="*/ 166 w 208"/>
                <a:gd name="T19" fmla="*/ 186 h 186"/>
                <a:gd name="T20" fmla="*/ 166 w 208"/>
                <a:gd name="T21" fmla="*/ 177 h 186"/>
                <a:gd name="T22" fmla="*/ 131 w 208"/>
                <a:gd name="T23" fmla="*/ 171 h 186"/>
                <a:gd name="T24" fmla="*/ 131 w 208"/>
                <a:gd name="T25" fmla="*/ 156 h 186"/>
                <a:gd name="T26" fmla="*/ 201 w 208"/>
                <a:gd name="T27" fmla="*/ 156 h 186"/>
                <a:gd name="T28" fmla="*/ 208 w 208"/>
                <a:gd name="T29" fmla="*/ 147 h 186"/>
                <a:gd name="T30" fmla="*/ 208 w 208"/>
                <a:gd name="T31" fmla="*/ 9 h 186"/>
                <a:gd name="T32" fmla="*/ 201 w 208"/>
                <a:gd name="T33" fmla="*/ 0 h 186"/>
                <a:gd name="T34" fmla="*/ 192 w 208"/>
                <a:gd name="T35" fmla="*/ 135 h 186"/>
                <a:gd name="T36" fmla="*/ 186 w 208"/>
                <a:gd name="T37" fmla="*/ 142 h 186"/>
                <a:gd name="T38" fmla="*/ 22 w 208"/>
                <a:gd name="T39" fmla="*/ 142 h 186"/>
                <a:gd name="T40" fmla="*/ 16 w 208"/>
                <a:gd name="T41" fmla="*/ 135 h 186"/>
                <a:gd name="T42" fmla="*/ 16 w 208"/>
                <a:gd name="T43" fmla="*/ 21 h 186"/>
                <a:gd name="T44" fmla="*/ 22 w 208"/>
                <a:gd name="T45" fmla="*/ 14 h 186"/>
                <a:gd name="T46" fmla="*/ 186 w 208"/>
                <a:gd name="T47" fmla="*/ 14 h 186"/>
                <a:gd name="T48" fmla="*/ 192 w 208"/>
                <a:gd name="T49" fmla="*/ 21 h 186"/>
                <a:gd name="T50" fmla="*/ 192 w 208"/>
                <a:gd name="T51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86">
                  <a:moveTo>
                    <a:pt x="20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9"/>
                    <a:pt x="0" y="147"/>
                    <a:pt x="0" y="147"/>
                  </a:cubicBezTo>
                  <a:cubicBezTo>
                    <a:pt x="0" y="152"/>
                    <a:pt x="3" y="156"/>
                    <a:pt x="7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5" y="156"/>
                    <a:pt x="208" y="152"/>
                    <a:pt x="208" y="147"/>
                  </a:cubicBezTo>
                  <a:cubicBezTo>
                    <a:pt x="208" y="17"/>
                    <a:pt x="208" y="9"/>
                    <a:pt x="208" y="9"/>
                  </a:cubicBezTo>
                  <a:cubicBezTo>
                    <a:pt x="208" y="4"/>
                    <a:pt x="205" y="0"/>
                    <a:pt x="201" y="0"/>
                  </a:cubicBezTo>
                  <a:close/>
                  <a:moveTo>
                    <a:pt x="192" y="135"/>
                  </a:moveTo>
                  <a:cubicBezTo>
                    <a:pt x="192" y="139"/>
                    <a:pt x="189" y="142"/>
                    <a:pt x="186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9" y="142"/>
                    <a:pt x="16" y="139"/>
                    <a:pt x="16" y="135"/>
                  </a:cubicBezTo>
                  <a:cubicBezTo>
                    <a:pt x="16" y="29"/>
                    <a:pt x="16" y="21"/>
                    <a:pt x="16" y="21"/>
                  </a:cubicBezTo>
                  <a:cubicBezTo>
                    <a:pt x="16" y="17"/>
                    <a:pt x="19" y="14"/>
                    <a:pt x="22" y="14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9" y="14"/>
                    <a:pt x="192" y="17"/>
                    <a:pt x="192" y="21"/>
                  </a:cubicBezTo>
                  <a:lnTo>
                    <a:pt x="192" y="135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3" name="Freeform 18"/>
            <p:cNvSpPr>
              <a:spLocks noEditPoints="1"/>
            </p:cNvSpPr>
            <p:nvPr/>
          </p:nvSpPr>
          <p:spPr bwMode="auto">
            <a:xfrm>
              <a:off x="3391276" y="3657164"/>
              <a:ext cx="105909" cy="112030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3373820" y="3027130"/>
              <a:ext cx="140935" cy="210312"/>
            </a:xfrm>
            <a:prstGeom prst="rect">
              <a:avLst/>
            </a:prstGeom>
            <a:solidFill>
              <a:srgbClr val="99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</a:pPr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274369" y="3015312"/>
              <a:ext cx="339837" cy="530717"/>
              <a:chOff x="2987289" y="3249963"/>
              <a:chExt cx="339837" cy="530717"/>
            </a:xfrm>
          </p:grpSpPr>
          <p:sp>
            <p:nvSpPr>
              <p:cNvPr id="84" name="Freeform 6"/>
              <p:cNvSpPr>
                <a:spLocks noEditPoints="1"/>
              </p:cNvSpPr>
              <p:nvPr/>
            </p:nvSpPr>
            <p:spPr bwMode="auto">
              <a:xfrm>
                <a:off x="3084120" y="3249963"/>
                <a:ext cx="146174" cy="229933"/>
              </a:xfrm>
              <a:custGeom>
                <a:avLst/>
                <a:gdLst>
                  <a:gd name="T0" fmla="*/ 0 w 115"/>
                  <a:gd name="T1" fmla="*/ 12 h 205"/>
                  <a:gd name="T2" fmla="*/ 0 w 115"/>
                  <a:gd name="T3" fmla="*/ 193 h 205"/>
                  <a:gd name="T4" fmla="*/ 13 w 115"/>
                  <a:gd name="T5" fmla="*/ 205 h 205"/>
                  <a:gd name="T6" fmla="*/ 102 w 115"/>
                  <a:gd name="T7" fmla="*/ 205 h 205"/>
                  <a:gd name="T8" fmla="*/ 115 w 115"/>
                  <a:gd name="T9" fmla="*/ 193 h 205"/>
                  <a:gd name="T10" fmla="*/ 115 w 115"/>
                  <a:gd name="T11" fmla="*/ 12 h 205"/>
                  <a:gd name="T12" fmla="*/ 102 w 115"/>
                  <a:gd name="T13" fmla="*/ 0 h 205"/>
                  <a:gd name="T14" fmla="*/ 13 w 115"/>
                  <a:gd name="T15" fmla="*/ 0 h 205"/>
                  <a:gd name="T16" fmla="*/ 0 w 115"/>
                  <a:gd name="T17" fmla="*/ 12 h 205"/>
                  <a:gd name="T18" fmla="*/ 68 w 115"/>
                  <a:gd name="T19" fmla="*/ 188 h 205"/>
                  <a:gd name="T20" fmla="*/ 61 w 115"/>
                  <a:gd name="T21" fmla="*/ 198 h 205"/>
                  <a:gd name="T22" fmla="*/ 58 w 115"/>
                  <a:gd name="T23" fmla="*/ 199 h 205"/>
                  <a:gd name="T24" fmla="*/ 54 w 115"/>
                  <a:gd name="T25" fmla="*/ 198 h 205"/>
                  <a:gd name="T26" fmla="*/ 48 w 115"/>
                  <a:gd name="T27" fmla="*/ 188 h 205"/>
                  <a:gd name="T28" fmla="*/ 58 w 115"/>
                  <a:gd name="T29" fmla="*/ 178 h 205"/>
                  <a:gd name="T30" fmla="*/ 68 w 115"/>
                  <a:gd name="T31" fmla="*/ 188 h 205"/>
                  <a:gd name="T32" fmla="*/ 105 w 115"/>
                  <a:gd name="T33" fmla="*/ 26 h 205"/>
                  <a:gd name="T34" fmla="*/ 105 w 115"/>
                  <a:gd name="T35" fmla="*/ 172 h 205"/>
                  <a:gd name="T36" fmla="*/ 10 w 115"/>
                  <a:gd name="T37" fmla="*/ 172 h 205"/>
                  <a:gd name="T38" fmla="*/ 10 w 115"/>
                  <a:gd name="T39" fmla="*/ 26 h 205"/>
                  <a:gd name="T40" fmla="*/ 105 w 115"/>
                  <a:gd name="T41" fmla="*/ 26 h 205"/>
                  <a:gd name="T42" fmla="*/ 67 w 115"/>
                  <a:gd name="T43" fmla="*/ 11 h 205"/>
                  <a:gd name="T44" fmla="*/ 70 w 115"/>
                  <a:gd name="T45" fmla="*/ 14 h 205"/>
                  <a:gd name="T46" fmla="*/ 67 w 115"/>
                  <a:gd name="T47" fmla="*/ 17 h 205"/>
                  <a:gd name="T48" fmla="*/ 49 w 115"/>
                  <a:gd name="T49" fmla="*/ 17 h 205"/>
                  <a:gd name="T50" fmla="*/ 46 w 115"/>
                  <a:gd name="T51" fmla="*/ 14 h 205"/>
                  <a:gd name="T52" fmla="*/ 49 w 115"/>
                  <a:gd name="T53" fmla="*/ 11 h 205"/>
                  <a:gd name="T54" fmla="*/ 67 w 115"/>
                  <a:gd name="T55" fmla="*/ 11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5" h="205">
                    <a:moveTo>
                      <a:pt x="0" y="12"/>
                    </a:moveTo>
                    <a:cubicBezTo>
                      <a:pt x="0" y="133"/>
                      <a:pt x="0" y="193"/>
                      <a:pt x="0" y="193"/>
                    </a:cubicBezTo>
                    <a:cubicBezTo>
                      <a:pt x="0" y="199"/>
                      <a:pt x="7" y="205"/>
                      <a:pt x="13" y="205"/>
                    </a:cubicBezTo>
                    <a:cubicBezTo>
                      <a:pt x="70" y="205"/>
                      <a:pt x="102" y="205"/>
                      <a:pt x="102" y="205"/>
                    </a:cubicBezTo>
                    <a:cubicBezTo>
                      <a:pt x="109" y="205"/>
                      <a:pt x="115" y="199"/>
                      <a:pt x="115" y="193"/>
                    </a:cubicBezTo>
                    <a:cubicBezTo>
                      <a:pt x="115" y="72"/>
                      <a:pt x="115" y="12"/>
                      <a:pt x="115" y="12"/>
                    </a:cubicBezTo>
                    <a:cubicBezTo>
                      <a:pt x="115" y="5"/>
                      <a:pt x="109" y="0"/>
                      <a:pt x="102" y="0"/>
                    </a:cubicBezTo>
                    <a:cubicBezTo>
                      <a:pt x="45" y="0"/>
                      <a:pt x="13" y="0"/>
                      <a:pt x="13" y="0"/>
                    </a:cubicBezTo>
                    <a:cubicBezTo>
                      <a:pt x="7" y="0"/>
                      <a:pt x="0" y="5"/>
                      <a:pt x="0" y="12"/>
                    </a:cubicBezTo>
                    <a:close/>
                    <a:moveTo>
                      <a:pt x="68" y="188"/>
                    </a:moveTo>
                    <a:cubicBezTo>
                      <a:pt x="68" y="193"/>
                      <a:pt x="65" y="196"/>
                      <a:pt x="61" y="198"/>
                    </a:cubicBezTo>
                    <a:cubicBezTo>
                      <a:pt x="60" y="198"/>
                      <a:pt x="59" y="199"/>
                      <a:pt x="58" y="199"/>
                    </a:cubicBezTo>
                    <a:cubicBezTo>
                      <a:pt x="57" y="199"/>
                      <a:pt x="55" y="198"/>
                      <a:pt x="54" y="198"/>
                    </a:cubicBezTo>
                    <a:cubicBezTo>
                      <a:pt x="50" y="196"/>
                      <a:pt x="48" y="193"/>
                      <a:pt x="48" y="188"/>
                    </a:cubicBezTo>
                    <a:cubicBezTo>
                      <a:pt x="48" y="183"/>
                      <a:pt x="52" y="178"/>
                      <a:pt x="58" y="178"/>
                    </a:cubicBezTo>
                    <a:cubicBezTo>
                      <a:pt x="63" y="178"/>
                      <a:pt x="68" y="183"/>
                      <a:pt x="68" y="188"/>
                    </a:cubicBezTo>
                    <a:close/>
                    <a:moveTo>
                      <a:pt x="105" y="26"/>
                    </a:move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" y="172"/>
                      <a:pt x="10" y="172"/>
                      <a:pt x="10" y="172"/>
                    </a:cubicBezTo>
                    <a:cubicBezTo>
                      <a:pt x="10" y="26"/>
                      <a:pt x="10" y="26"/>
                      <a:pt x="10" y="26"/>
                    </a:cubicBezTo>
                    <a:lnTo>
                      <a:pt x="105" y="26"/>
                    </a:lnTo>
                    <a:close/>
                    <a:moveTo>
                      <a:pt x="67" y="11"/>
                    </a:moveTo>
                    <a:cubicBezTo>
                      <a:pt x="68" y="11"/>
                      <a:pt x="70" y="12"/>
                      <a:pt x="70" y="14"/>
                    </a:cubicBezTo>
                    <a:cubicBezTo>
                      <a:pt x="70" y="15"/>
                      <a:pt x="68" y="17"/>
                      <a:pt x="67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7" y="17"/>
                      <a:pt x="46" y="15"/>
                      <a:pt x="46" y="14"/>
                    </a:cubicBezTo>
                    <a:cubicBezTo>
                      <a:pt x="46" y="12"/>
                      <a:pt x="47" y="11"/>
                      <a:pt x="49" y="11"/>
                    </a:cubicBezTo>
                    <a:lnTo>
                      <a:pt x="67" y="11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3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87289" y="3485214"/>
                <a:ext cx="339837" cy="295466"/>
              </a:xfrm>
              <a:prstGeom prst="rect">
                <a:avLst/>
              </a:prstGeom>
              <a:noFill/>
              <a:effectLst/>
            </p:spPr>
            <p:txBody>
              <a:bodyPr wrap="none" l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solidFill>
                      <a:srgbClr val="FFFFFF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900" dirty="0">
                    <a:solidFill>
                      <a:srgbClr val="000000"/>
                    </a:solidFill>
                    <a:ea typeface="Arial Unicode MS"/>
                  </a:rPr>
                  <a:t>Mobile</a:t>
                </a:r>
                <a:br>
                  <a:rPr lang="en-US" sz="900" dirty="0">
                    <a:solidFill>
                      <a:srgbClr val="000000"/>
                    </a:solidFill>
                    <a:ea typeface="Arial Unicode MS"/>
                  </a:rPr>
                </a:br>
                <a:r>
                  <a:rPr lang="en-US" sz="900" dirty="0">
                    <a:solidFill>
                      <a:srgbClr val="000000"/>
                    </a:solidFill>
                    <a:ea typeface="Arial Unicode MS"/>
                  </a:rPr>
                  <a:t>App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251927" y="4434492"/>
              <a:ext cx="384721" cy="2954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Other</a:t>
              </a:r>
              <a:br>
                <a:rPr lang="en-US" sz="900" dirty="0">
                  <a:solidFill>
                    <a:srgbClr val="000000"/>
                  </a:solidFill>
                  <a:ea typeface="Arial Unicode MS"/>
                </a:rPr>
              </a:br>
              <a:r>
                <a:rPr lang="en-US" sz="900" dirty="0">
                  <a:solidFill>
                    <a:srgbClr val="000000"/>
                  </a:solidFill>
                  <a:ea typeface="Arial Unicode MS"/>
                </a:rPr>
                <a:t>Service</a:t>
              </a:r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3253625" y="4219056"/>
              <a:ext cx="381324" cy="215864"/>
            </a:xfrm>
            <a:custGeom>
              <a:avLst/>
              <a:gdLst>
                <a:gd name="T0" fmla="*/ 392 w 392"/>
                <a:gd name="T1" fmla="*/ 183 h 258"/>
                <a:gd name="T2" fmla="*/ 390 w 392"/>
                <a:gd name="T3" fmla="*/ 171 h 258"/>
                <a:gd name="T4" fmla="*/ 342 w 392"/>
                <a:gd name="T5" fmla="*/ 117 h 258"/>
                <a:gd name="T6" fmla="*/ 345 w 392"/>
                <a:gd name="T7" fmla="*/ 94 h 258"/>
                <a:gd name="T8" fmla="*/ 251 w 392"/>
                <a:gd name="T9" fmla="*/ 0 h 258"/>
                <a:gd name="T10" fmla="*/ 167 w 392"/>
                <a:gd name="T11" fmla="*/ 52 h 258"/>
                <a:gd name="T12" fmla="*/ 126 w 392"/>
                <a:gd name="T13" fmla="*/ 37 h 258"/>
                <a:gd name="T14" fmla="*/ 63 w 392"/>
                <a:gd name="T15" fmla="*/ 94 h 258"/>
                <a:gd name="T16" fmla="*/ 9 w 392"/>
                <a:gd name="T17" fmla="*/ 138 h 258"/>
                <a:gd name="T18" fmla="*/ 0 w 392"/>
                <a:gd name="T19" fmla="*/ 170 h 258"/>
                <a:gd name="T20" fmla="*/ 1 w 392"/>
                <a:gd name="T21" fmla="*/ 172 h 258"/>
                <a:gd name="T22" fmla="*/ 0 w 392"/>
                <a:gd name="T23" fmla="*/ 174 h 258"/>
                <a:gd name="T24" fmla="*/ 84 w 392"/>
                <a:gd name="T25" fmla="*/ 258 h 258"/>
                <a:gd name="T26" fmla="*/ 84 w 392"/>
                <a:gd name="T27" fmla="*/ 258 h 258"/>
                <a:gd name="T28" fmla="*/ 320 w 392"/>
                <a:gd name="T29" fmla="*/ 258 h 258"/>
                <a:gd name="T30" fmla="*/ 392 w 392"/>
                <a:gd name="T31" fmla="*/ 185 h 258"/>
                <a:gd name="T32" fmla="*/ 392 w 392"/>
                <a:gd name="T33" fmla="*/ 184 h 258"/>
                <a:gd name="T34" fmla="*/ 392 w 392"/>
                <a:gd name="T35" fmla="*/ 18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258">
                  <a:moveTo>
                    <a:pt x="392" y="183"/>
                  </a:moveTo>
                  <a:cubicBezTo>
                    <a:pt x="392" y="179"/>
                    <a:pt x="391" y="175"/>
                    <a:pt x="390" y="171"/>
                  </a:cubicBezTo>
                  <a:cubicBezTo>
                    <a:pt x="385" y="146"/>
                    <a:pt x="367" y="125"/>
                    <a:pt x="342" y="117"/>
                  </a:cubicBezTo>
                  <a:cubicBezTo>
                    <a:pt x="344" y="110"/>
                    <a:pt x="345" y="102"/>
                    <a:pt x="345" y="94"/>
                  </a:cubicBezTo>
                  <a:cubicBezTo>
                    <a:pt x="345" y="42"/>
                    <a:pt x="303" y="0"/>
                    <a:pt x="251" y="0"/>
                  </a:cubicBezTo>
                  <a:cubicBezTo>
                    <a:pt x="214" y="0"/>
                    <a:pt x="182" y="21"/>
                    <a:pt x="167" y="52"/>
                  </a:cubicBezTo>
                  <a:cubicBezTo>
                    <a:pt x="156" y="43"/>
                    <a:pt x="142" y="37"/>
                    <a:pt x="126" y="37"/>
                  </a:cubicBezTo>
                  <a:cubicBezTo>
                    <a:pt x="93" y="37"/>
                    <a:pt x="66" y="62"/>
                    <a:pt x="63" y="94"/>
                  </a:cubicBezTo>
                  <a:cubicBezTo>
                    <a:pt x="39" y="100"/>
                    <a:pt x="20" y="116"/>
                    <a:pt x="9" y="138"/>
                  </a:cubicBezTo>
                  <a:cubicBezTo>
                    <a:pt x="4" y="147"/>
                    <a:pt x="0" y="158"/>
                    <a:pt x="0" y="170"/>
                  </a:cubicBezTo>
                  <a:cubicBezTo>
                    <a:pt x="0" y="171"/>
                    <a:pt x="1" y="172"/>
                    <a:pt x="1" y="172"/>
                  </a:cubicBezTo>
                  <a:cubicBezTo>
                    <a:pt x="1" y="173"/>
                    <a:pt x="0" y="174"/>
                    <a:pt x="0" y="174"/>
                  </a:cubicBezTo>
                  <a:cubicBezTo>
                    <a:pt x="0" y="220"/>
                    <a:pt x="38" y="258"/>
                    <a:pt x="84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320" y="258"/>
                    <a:pt x="320" y="258"/>
                    <a:pt x="320" y="258"/>
                  </a:cubicBezTo>
                  <a:cubicBezTo>
                    <a:pt x="360" y="258"/>
                    <a:pt x="392" y="225"/>
                    <a:pt x="392" y="185"/>
                  </a:cubicBezTo>
                  <a:cubicBezTo>
                    <a:pt x="392" y="185"/>
                    <a:pt x="392" y="185"/>
                    <a:pt x="392" y="184"/>
                  </a:cubicBezTo>
                  <a:cubicBezTo>
                    <a:pt x="392" y="184"/>
                    <a:pt x="392" y="184"/>
                    <a:pt x="392" y="183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375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8" name="Freeform 67"/>
            <p:cNvSpPr>
              <a:spLocks noChangeAspect="1" noEditPoints="1"/>
            </p:cNvSpPr>
            <p:nvPr/>
          </p:nvSpPr>
          <p:spPr bwMode="auto">
            <a:xfrm>
              <a:off x="3375831" y="4273978"/>
              <a:ext cx="137160" cy="133491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3571055" y="3129146"/>
              <a:ext cx="182880" cy="1188720"/>
            </a:xfrm>
            <a:custGeom>
              <a:avLst/>
              <a:gdLst>
                <a:gd name="connsiteX0" fmla="*/ 0 w 255638"/>
                <a:gd name="connsiteY0" fmla="*/ 0 h 904567"/>
                <a:gd name="connsiteX1" fmla="*/ 255638 w 255638"/>
                <a:gd name="connsiteY1" fmla="*/ 0 h 904567"/>
                <a:gd name="connsiteX2" fmla="*/ 255638 w 255638"/>
                <a:gd name="connsiteY2" fmla="*/ 904567 h 904567"/>
                <a:gd name="connsiteX3" fmla="*/ 88490 w 255638"/>
                <a:gd name="connsiteY3" fmla="*/ 904567 h 90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638" h="904567">
                  <a:moveTo>
                    <a:pt x="0" y="0"/>
                  </a:moveTo>
                  <a:lnTo>
                    <a:pt x="255638" y="0"/>
                  </a:lnTo>
                  <a:lnTo>
                    <a:pt x="255638" y="904567"/>
                  </a:lnTo>
                  <a:lnTo>
                    <a:pt x="88490" y="904567"/>
                  </a:lnTo>
                </a:path>
              </a:pathLst>
            </a:cu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7605372" y="3303740"/>
              <a:ext cx="203081" cy="200720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 w="3175"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628211" y="3372522"/>
              <a:ext cx="157402" cy="63155"/>
              <a:chOff x="4436462" y="2832737"/>
              <a:chExt cx="464975" cy="182880"/>
            </a:xfrm>
          </p:grpSpPr>
          <p:sp>
            <p:nvSpPr>
              <p:cNvPr id="82" name="Freeform 5"/>
              <p:cNvSpPr>
                <a:spLocks noEditPoints="1"/>
              </p:cNvSpPr>
              <p:nvPr/>
            </p:nvSpPr>
            <p:spPr bwMode="auto">
              <a:xfrm rot="20223265">
                <a:off x="4436462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3" name="Freeform 5"/>
              <p:cNvSpPr>
                <a:spLocks noEditPoints="1"/>
              </p:cNvSpPr>
              <p:nvPr/>
            </p:nvSpPr>
            <p:spPr bwMode="auto">
              <a:xfrm rot="20223265">
                <a:off x="4718557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7682283" y="3390534"/>
              <a:ext cx="53189" cy="27130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/>
          </p:nvSpPr>
          <p:spPr bwMode="auto">
            <a:xfrm>
              <a:off x="7605372" y="3799256"/>
              <a:ext cx="203081" cy="200720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 w="3175"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8211" y="3868038"/>
              <a:ext cx="157402" cy="63155"/>
              <a:chOff x="4436462" y="2832737"/>
              <a:chExt cx="464975" cy="182880"/>
            </a:xfrm>
          </p:grpSpPr>
          <p:sp>
            <p:nvSpPr>
              <p:cNvPr id="80" name="Freeform 5"/>
              <p:cNvSpPr>
                <a:spLocks noEditPoints="1"/>
              </p:cNvSpPr>
              <p:nvPr/>
            </p:nvSpPr>
            <p:spPr bwMode="auto">
              <a:xfrm rot="20223265">
                <a:off x="4436462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1" name="Freeform 5"/>
              <p:cNvSpPr>
                <a:spLocks noEditPoints="1"/>
              </p:cNvSpPr>
              <p:nvPr/>
            </p:nvSpPr>
            <p:spPr bwMode="auto">
              <a:xfrm rot="20223265">
                <a:off x="4718557" y="2832737"/>
                <a:ext cx="182880" cy="182880"/>
              </a:xfrm>
              <a:custGeom>
                <a:avLst/>
                <a:gdLst>
                  <a:gd name="T0" fmla="*/ 179 w 214"/>
                  <a:gd name="T1" fmla="*/ 61 h 213"/>
                  <a:gd name="T2" fmla="*/ 203 w 214"/>
                  <a:gd name="T3" fmla="*/ 51 h 213"/>
                  <a:gd name="T4" fmla="*/ 214 w 214"/>
                  <a:gd name="T5" fmla="*/ 78 h 213"/>
                  <a:gd name="T6" fmla="*/ 190 w 214"/>
                  <a:gd name="T7" fmla="*/ 88 h 213"/>
                  <a:gd name="T8" fmla="*/ 190 w 214"/>
                  <a:gd name="T9" fmla="*/ 125 h 213"/>
                  <a:gd name="T10" fmla="*/ 214 w 214"/>
                  <a:gd name="T11" fmla="*/ 135 h 213"/>
                  <a:gd name="T12" fmla="*/ 203 w 214"/>
                  <a:gd name="T13" fmla="*/ 162 h 213"/>
                  <a:gd name="T14" fmla="*/ 179 w 214"/>
                  <a:gd name="T15" fmla="*/ 152 h 213"/>
                  <a:gd name="T16" fmla="*/ 153 w 214"/>
                  <a:gd name="T17" fmla="*/ 178 h 213"/>
                  <a:gd name="T18" fmla="*/ 163 w 214"/>
                  <a:gd name="T19" fmla="*/ 202 h 213"/>
                  <a:gd name="T20" fmla="*/ 136 w 214"/>
                  <a:gd name="T21" fmla="*/ 213 h 213"/>
                  <a:gd name="T22" fmla="*/ 126 w 214"/>
                  <a:gd name="T23" fmla="*/ 189 h 213"/>
                  <a:gd name="T24" fmla="*/ 89 w 214"/>
                  <a:gd name="T25" fmla="*/ 190 h 213"/>
                  <a:gd name="T26" fmla="*/ 79 w 214"/>
                  <a:gd name="T27" fmla="*/ 213 h 213"/>
                  <a:gd name="T28" fmla="*/ 52 w 214"/>
                  <a:gd name="T29" fmla="*/ 202 h 213"/>
                  <a:gd name="T30" fmla="*/ 62 w 214"/>
                  <a:gd name="T31" fmla="*/ 178 h 213"/>
                  <a:gd name="T32" fmla="*/ 35 w 214"/>
                  <a:gd name="T33" fmla="*/ 152 h 213"/>
                  <a:gd name="T34" fmla="*/ 12 w 214"/>
                  <a:gd name="T35" fmla="*/ 162 h 213"/>
                  <a:gd name="T36" fmla="*/ 0 w 214"/>
                  <a:gd name="T37" fmla="*/ 135 h 213"/>
                  <a:gd name="T38" fmla="*/ 24 w 214"/>
                  <a:gd name="T39" fmla="*/ 125 h 213"/>
                  <a:gd name="T40" fmla="*/ 24 w 214"/>
                  <a:gd name="T41" fmla="*/ 88 h 213"/>
                  <a:gd name="T42" fmla="*/ 0 w 214"/>
                  <a:gd name="T43" fmla="*/ 78 h 213"/>
                  <a:gd name="T44" fmla="*/ 12 w 214"/>
                  <a:gd name="T45" fmla="*/ 51 h 213"/>
                  <a:gd name="T46" fmla="*/ 35 w 214"/>
                  <a:gd name="T47" fmla="*/ 61 h 213"/>
                  <a:gd name="T48" fmla="*/ 62 w 214"/>
                  <a:gd name="T49" fmla="*/ 35 h 213"/>
                  <a:gd name="T50" fmla="*/ 52 w 214"/>
                  <a:gd name="T51" fmla="*/ 11 h 213"/>
                  <a:gd name="T52" fmla="*/ 79 w 214"/>
                  <a:gd name="T53" fmla="*/ 0 h 213"/>
                  <a:gd name="T54" fmla="*/ 89 w 214"/>
                  <a:gd name="T55" fmla="*/ 23 h 213"/>
                  <a:gd name="T56" fmla="*/ 126 w 214"/>
                  <a:gd name="T57" fmla="*/ 23 h 213"/>
                  <a:gd name="T58" fmla="*/ 136 w 214"/>
                  <a:gd name="T59" fmla="*/ 0 h 213"/>
                  <a:gd name="T60" fmla="*/ 163 w 214"/>
                  <a:gd name="T61" fmla="*/ 11 h 213"/>
                  <a:gd name="T62" fmla="*/ 153 w 214"/>
                  <a:gd name="T63" fmla="*/ 35 h 213"/>
                  <a:gd name="T64" fmla="*/ 179 w 214"/>
                  <a:gd name="T65" fmla="*/ 61 h 213"/>
                  <a:gd name="T66" fmla="*/ 61 w 214"/>
                  <a:gd name="T67" fmla="*/ 87 h 213"/>
                  <a:gd name="T68" fmla="*/ 88 w 214"/>
                  <a:gd name="T69" fmla="*/ 153 h 213"/>
                  <a:gd name="T70" fmla="*/ 154 w 214"/>
                  <a:gd name="T71" fmla="*/ 126 h 213"/>
                  <a:gd name="T72" fmla="*/ 127 w 214"/>
                  <a:gd name="T73" fmla="*/ 60 h 213"/>
                  <a:gd name="T74" fmla="*/ 61 w 214"/>
                  <a:gd name="T75" fmla="*/ 87 h 213"/>
                  <a:gd name="T76" fmla="*/ 121 w 214"/>
                  <a:gd name="T77" fmla="*/ 120 h 213"/>
                  <a:gd name="T78" fmla="*/ 94 w 214"/>
                  <a:gd name="T79" fmla="*/ 120 h 213"/>
                  <a:gd name="T80" fmla="*/ 94 w 214"/>
                  <a:gd name="T81" fmla="*/ 93 h 213"/>
                  <a:gd name="T82" fmla="*/ 121 w 214"/>
                  <a:gd name="T83" fmla="*/ 93 h 213"/>
                  <a:gd name="T84" fmla="*/ 121 w 214"/>
                  <a:gd name="T85" fmla="*/ 12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3">
                    <a:moveTo>
                      <a:pt x="179" y="61"/>
                    </a:moveTo>
                    <a:cubicBezTo>
                      <a:pt x="203" y="51"/>
                      <a:pt x="203" y="51"/>
                      <a:pt x="203" y="5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5"/>
                    </a:cubicBezTo>
                    <a:cubicBezTo>
                      <a:pt x="214" y="135"/>
                      <a:pt x="214" y="135"/>
                      <a:pt x="214" y="135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2"/>
                      <a:pt x="179" y="152"/>
                      <a:pt x="179" y="152"/>
                    </a:cubicBezTo>
                    <a:cubicBezTo>
                      <a:pt x="172" y="163"/>
                      <a:pt x="163" y="172"/>
                      <a:pt x="153" y="178"/>
                    </a:cubicBezTo>
                    <a:cubicBezTo>
                      <a:pt x="163" y="202"/>
                      <a:pt x="163" y="202"/>
                      <a:pt x="163" y="20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26" y="189"/>
                      <a:pt x="126" y="189"/>
                      <a:pt x="126" y="189"/>
                    </a:cubicBezTo>
                    <a:cubicBezTo>
                      <a:pt x="114" y="192"/>
                      <a:pt x="101" y="192"/>
                      <a:pt x="89" y="19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52" y="202"/>
                      <a:pt x="52" y="202"/>
                      <a:pt x="52" y="202"/>
                    </a:cubicBezTo>
                    <a:cubicBezTo>
                      <a:pt x="62" y="178"/>
                      <a:pt x="62" y="178"/>
                      <a:pt x="62" y="178"/>
                    </a:cubicBezTo>
                    <a:cubicBezTo>
                      <a:pt x="51" y="172"/>
                      <a:pt x="42" y="162"/>
                      <a:pt x="35" y="152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1" y="113"/>
                      <a:pt x="21" y="100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50"/>
                      <a:pt x="51" y="41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101" y="21"/>
                      <a:pt x="113" y="21"/>
                      <a:pt x="126" y="2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64" y="41"/>
                      <a:pt x="173" y="51"/>
                      <a:pt x="179" y="61"/>
                    </a:cubicBezTo>
                    <a:close/>
                    <a:moveTo>
                      <a:pt x="61" y="87"/>
                    </a:moveTo>
                    <a:cubicBezTo>
                      <a:pt x="50" y="113"/>
                      <a:pt x="62" y="143"/>
                      <a:pt x="88" y="153"/>
                    </a:cubicBezTo>
                    <a:cubicBezTo>
                      <a:pt x="114" y="164"/>
                      <a:pt x="143" y="152"/>
                      <a:pt x="154" y="126"/>
                    </a:cubicBezTo>
                    <a:cubicBezTo>
                      <a:pt x="165" y="100"/>
                      <a:pt x="152" y="70"/>
                      <a:pt x="127" y="60"/>
                    </a:cubicBezTo>
                    <a:cubicBezTo>
                      <a:pt x="101" y="49"/>
                      <a:pt x="71" y="61"/>
                      <a:pt x="61" y="87"/>
                    </a:cubicBezTo>
                    <a:close/>
                    <a:moveTo>
                      <a:pt x="121" y="120"/>
                    </a:moveTo>
                    <a:cubicBezTo>
                      <a:pt x="113" y="128"/>
                      <a:pt x="101" y="128"/>
                      <a:pt x="94" y="120"/>
                    </a:cubicBezTo>
                    <a:cubicBezTo>
                      <a:pt x="86" y="113"/>
                      <a:pt x="86" y="100"/>
                      <a:pt x="94" y="93"/>
                    </a:cubicBezTo>
                    <a:cubicBezTo>
                      <a:pt x="101" y="85"/>
                      <a:pt x="113" y="85"/>
                      <a:pt x="121" y="93"/>
                    </a:cubicBezTo>
                    <a:cubicBezTo>
                      <a:pt x="128" y="100"/>
                      <a:pt x="128" y="113"/>
                      <a:pt x="121" y="120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700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7682283" y="3886050"/>
              <a:ext cx="53189" cy="27130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8517675" y="3873412"/>
              <a:ext cx="146304" cy="148802"/>
            </a:xfrm>
            <a:custGeom>
              <a:avLst/>
              <a:gdLst>
                <a:gd name="T0" fmla="*/ 329 w 386"/>
                <a:gd name="T1" fmla="*/ 0 h 386"/>
                <a:gd name="T2" fmla="*/ 57 w 386"/>
                <a:gd name="T3" fmla="*/ 0 h 386"/>
                <a:gd name="T4" fmla="*/ 0 w 386"/>
                <a:gd name="T5" fmla="*/ 57 h 386"/>
                <a:gd name="T6" fmla="*/ 0 w 386"/>
                <a:gd name="T7" fmla="*/ 329 h 386"/>
                <a:gd name="T8" fmla="*/ 57 w 386"/>
                <a:gd name="T9" fmla="*/ 386 h 386"/>
                <a:gd name="T10" fmla="*/ 329 w 386"/>
                <a:gd name="T11" fmla="*/ 386 h 386"/>
                <a:gd name="T12" fmla="*/ 386 w 386"/>
                <a:gd name="T13" fmla="*/ 329 h 386"/>
                <a:gd name="T14" fmla="*/ 386 w 386"/>
                <a:gd name="T15" fmla="*/ 57 h 386"/>
                <a:gd name="T16" fmla="*/ 329 w 386"/>
                <a:gd name="T17" fmla="*/ 0 h 386"/>
                <a:gd name="T18" fmla="*/ 319 w 386"/>
                <a:gd name="T19" fmla="*/ 221 h 386"/>
                <a:gd name="T20" fmla="*/ 355 w 386"/>
                <a:gd name="T21" fmla="*/ 236 h 386"/>
                <a:gd name="T22" fmla="*/ 338 w 386"/>
                <a:gd name="T23" fmla="*/ 277 h 386"/>
                <a:gd name="T24" fmla="*/ 302 w 386"/>
                <a:gd name="T25" fmla="*/ 262 h 386"/>
                <a:gd name="T26" fmla="*/ 262 w 386"/>
                <a:gd name="T27" fmla="*/ 302 h 386"/>
                <a:gd name="T28" fmla="*/ 277 w 386"/>
                <a:gd name="T29" fmla="*/ 339 h 386"/>
                <a:gd name="T30" fmla="*/ 236 w 386"/>
                <a:gd name="T31" fmla="*/ 355 h 386"/>
                <a:gd name="T32" fmla="*/ 221 w 386"/>
                <a:gd name="T33" fmla="*/ 319 h 386"/>
                <a:gd name="T34" fmla="*/ 164 w 386"/>
                <a:gd name="T35" fmla="*/ 319 h 386"/>
                <a:gd name="T36" fmla="*/ 149 w 386"/>
                <a:gd name="T37" fmla="*/ 355 h 386"/>
                <a:gd name="T38" fmla="*/ 109 w 386"/>
                <a:gd name="T39" fmla="*/ 339 h 386"/>
                <a:gd name="T40" fmla="*/ 124 w 386"/>
                <a:gd name="T41" fmla="*/ 302 h 386"/>
                <a:gd name="T42" fmla="*/ 83 w 386"/>
                <a:gd name="T43" fmla="*/ 262 h 386"/>
                <a:gd name="T44" fmla="*/ 47 w 386"/>
                <a:gd name="T45" fmla="*/ 277 h 386"/>
                <a:gd name="T46" fmla="*/ 30 w 386"/>
                <a:gd name="T47" fmla="*/ 236 h 386"/>
                <a:gd name="T48" fmla="*/ 67 w 386"/>
                <a:gd name="T49" fmla="*/ 221 h 386"/>
                <a:gd name="T50" fmla="*/ 67 w 386"/>
                <a:gd name="T51" fmla="*/ 164 h 386"/>
                <a:gd name="T52" fmla="*/ 30 w 386"/>
                <a:gd name="T53" fmla="*/ 149 h 386"/>
                <a:gd name="T54" fmla="*/ 47 w 386"/>
                <a:gd name="T55" fmla="*/ 109 h 386"/>
                <a:gd name="T56" fmla="*/ 83 w 386"/>
                <a:gd name="T57" fmla="*/ 124 h 386"/>
                <a:gd name="T58" fmla="*/ 124 w 386"/>
                <a:gd name="T59" fmla="*/ 83 h 386"/>
                <a:gd name="T60" fmla="*/ 109 w 386"/>
                <a:gd name="T61" fmla="*/ 47 h 386"/>
                <a:gd name="T62" fmla="*/ 149 w 386"/>
                <a:gd name="T63" fmla="*/ 30 h 386"/>
                <a:gd name="T64" fmla="*/ 164 w 386"/>
                <a:gd name="T65" fmla="*/ 67 h 386"/>
                <a:gd name="T66" fmla="*/ 221 w 386"/>
                <a:gd name="T67" fmla="*/ 67 h 386"/>
                <a:gd name="T68" fmla="*/ 236 w 386"/>
                <a:gd name="T69" fmla="*/ 30 h 386"/>
                <a:gd name="T70" fmla="*/ 277 w 386"/>
                <a:gd name="T71" fmla="*/ 47 h 386"/>
                <a:gd name="T72" fmla="*/ 262 w 386"/>
                <a:gd name="T73" fmla="*/ 83 h 386"/>
                <a:gd name="T74" fmla="*/ 302 w 386"/>
                <a:gd name="T75" fmla="*/ 124 h 386"/>
                <a:gd name="T76" fmla="*/ 338 w 386"/>
                <a:gd name="T77" fmla="*/ 109 h 386"/>
                <a:gd name="T78" fmla="*/ 355 w 386"/>
                <a:gd name="T79" fmla="*/ 149 h 386"/>
                <a:gd name="T80" fmla="*/ 319 w 386"/>
                <a:gd name="T81" fmla="*/ 164 h 386"/>
                <a:gd name="T82" fmla="*/ 319 w 386"/>
                <a:gd name="T83" fmla="*/ 22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386">
                  <a:moveTo>
                    <a:pt x="32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61"/>
                    <a:pt x="25" y="386"/>
                    <a:pt x="57" y="386"/>
                  </a:cubicBezTo>
                  <a:cubicBezTo>
                    <a:pt x="329" y="386"/>
                    <a:pt x="329" y="386"/>
                    <a:pt x="329" y="386"/>
                  </a:cubicBezTo>
                  <a:cubicBezTo>
                    <a:pt x="361" y="386"/>
                    <a:pt x="386" y="361"/>
                    <a:pt x="386" y="329"/>
                  </a:cubicBezTo>
                  <a:cubicBezTo>
                    <a:pt x="386" y="57"/>
                    <a:pt x="386" y="57"/>
                    <a:pt x="386" y="57"/>
                  </a:cubicBezTo>
                  <a:cubicBezTo>
                    <a:pt x="386" y="25"/>
                    <a:pt x="361" y="0"/>
                    <a:pt x="329" y="0"/>
                  </a:cubicBezTo>
                  <a:close/>
                  <a:moveTo>
                    <a:pt x="319" y="221"/>
                  </a:moveTo>
                  <a:cubicBezTo>
                    <a:pt x="355" y="236"/>
                    <a:pt x="355" y="236"/>
                    <a:pt x="355" y="23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292" y="278"/>
                    <a:pt x="279" y="292"/>
                    <a:pt x="262" y="302"/>
                  </a:cubicBezTo>
                  <a:cubicBezTo>
                    <a:pt x="277" y="339"/>
                    <a:pt x="277" y="339"/>
                    <a:pt x="277" y="339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02" y="324"/>
                    <a:pt x="183" y="323"/>
                    <a:pt x="164" y="319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09" y="339"/>
                    <a:pt x="109" y="339"/>
                    <a:pt x="109" y="339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08" y="292"/>
                    <a:pt x="94" y="279"/>
                    <a:pt x="83" y="262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67" y="221"/>
                    <a:pt x="67" y="221"/>
                    <a:pt x="67" y="221"/>
                  </a:cubicBezTo>
                  <a:cubicBezTo>
                    <a:pt x="62" y="202"/>
                    <a:pt x="62" y="183"/>
                    <a:pt x="67" y="16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94" y="108"/>
                    <a:pt x="107" y="94"/>
                    <a:pt x="124" y="83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84" y="62"/>
                    <a:pt x="203" y="62"/>
                    <a:pt x="221" y="67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62" y="83"/>
                    <a:pt x="262" y="83"/>
                    <a:pt x="262" y="83"/>
                  </a:cubicBezTo>
                  <a:cubicBezTo>
                    <a:pt x="278" y="94"/>
                    <a:pt x="292" y="107"/>
                    <a:pt x="302" y="124"/>
                  </a:cubicBezTo>
                  <a:cubicBezTo>
                    <a:pt x="338" y="109"/>
                    <a:pt x="338" y="109"/>
                    <a:pt x="338" y="109"/>
                  </a:cubicBezTo>
                  <a:cubicBezTo>
                    <a:pt x="355" y="149"/>
                    <a:pt x="355" y="149"/>
                    <a:pt x="355" y="149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24" y="184"/>
                    <a:pt x="323" y="203"/>
                    <a:pt x="319" y="2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8557969" y="3914195"/>
              <a:ext cx="65715" cy="67237"/>
            </a:xfrm>
            <a:custGeom>
              <a:avLst/>
              <a:gdLst>
                <a:gd name="T0" fmla="*/ 57 w 174"/>
                <a:gd name="T1" fmla="*/ 16 h 174"/>
                <a:gd name="T2" fmla="*/ 16 w 174"/>
                <a:gd name="T3" fmla="*/ 116 h 174"/>
                <a:gd name="T4" fmla="*/ 116 w 174"/>
                <a:gd name="T5" fmla="*/ 158 h 174"/>
                <a:gd name="T6" fmla="*/ 158 w 174"/>
                <a:gd name="T7" fmla="*/ 57 h 174"/>
                <a:gd name="T8" fmla="*/ 57 w 174"/>
                <a:gd name="T9" fmla="*/ 16 h 174"/>
                <a:gd name="T10" fmla="*/ 87 w 174"/>
                <a:gd name="T11" fmla="*/ 121 h 174"/>
                <a:gd name="T12" fmla="*/ 53 w 174"/>
                <a:gd name="T13" fmla="*/ 87 h 174"/>
                <a:gd name="T14" fmla="*/ 87 w 174"/>
                <a:gd name="T15" fmla="*/ 53 h 174"/>
                <a:gd name="T16" fmla="*/ 121 w 174"/>
                <a:gd name="T17" fmla="*/ 87 h 174"/>
                <a:gd name="T18" fmla="*/ 87 w 174"/>
                <a:gd name="T19" fmla="*/ 1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74">
                  <a:moveTo>
                    <a:pt x="57" y="16"/>
                  </a:moveTo>
                  <a:cubicBezTo>
                    <a:pt x="18" y="32"/>
                    <a:pt x="0" y="77"/>
                    <a:pt x="16" y="116"/>
                  </a:cubicBezTo>
                  <a:cubicBezTo>
                    <a:pt x="32" y="156"/>
                    <a:pt x="77" y="174"/>
                    <a:pt x="116" y="158"/>
                  </a:cubicBezTo>
                  <a:cubicBezTo>
                    <a:pt x="155" y="142"/>
                    <a:pt x="174" y="97"/>
                    <a:pt x="158" y="57"/>
                  </a:cubicBezTo>
                  <a:cubicBezTo>
                    <a:pt x="142" y="18"/>
                    <a:pt x="97" y="0"/>
                    <a:pt x="57" y="16"/>
                  </a:cubicBezTo>
                  <a:close/>
                  <a:moveTo>
                    <a:pt x="87" y="121"/>
                  </a:moveTo>
                  <a:cubicBezTo>
                    <a:pt x="68" y="121"/>
                    <a:pt x="53" y="106"/>
                    <a:pt x="53" y="87"/>
                  </a:cubicBezTo>
                  <a:cubicBezTo>
                    <a:pt x="53" y="68"/>
                    <a:pt x="68" y="53"/>
                    <a:pt x="87" y="53"/>
                  </a:cubicBezTo>
                  <a:cubicBezTo>
                    <a:pt x="106" y="53"/>
                    <a:pt x="121" y="68"/>
                    <a:pt x="121" y="87"/>
                  </a:cubicBezTo>
                  <a:cubicBezTo>
                    <a:pt x="121" y="106"/>
                    <a:pt x="106" y="121"/>
                    <a:pt x="87" y="121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78" name="TextBox 164"/>
            <p:cNvSpPr txBox="1"/>
            <p:nvPr/>
          </p:nvSpPr>
          <p:spPr>
            <a:xfrm>
              <a:off x="6407453" y="4196415"/>
              <a:ext cx="799185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Arial Unicode MS"/>
                </a:rPr>
                <a:t>Outer API Gateway</a:t>
              </a:r>
            </a:p>
          </p:txBody>
        </p:sp>
        <p:sp>
          <p:nvSpPr>
            <p:cNvPr id="79" name="TextBox 164"/>
            <p:cNvSpPr txBox="1"/>
            <p:nvPr/>
          </p:nvSpPr>
          <p:spPr>
            <a:xfrm>
              <a:off x="7324745" y="4196415"/>
              <a:ext cx="782929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1000" b="1">
                  <a:solidFill>
                    <a:srgbClr val="000000"/>
                  </a:solidFill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Inner 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4499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57302" y="148813"/>
            <a:ext cx="5897880" cy="6560373"/>
            <a:chOff x="4151895" y="20097"/>
            <a:chExt cx="5897880" cy="6560373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151895" y="20097"/>
              <a:ext cx="5897880" cy="6560373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27352" y="6377337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0361" y="28565"/>
              <a:ext cx="5577840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Comparison of API Gateway Protection Features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51895" y="4932839"/>
              <a:ext cx="5897880" cy="1647631"/>
            </a:xfrm>
            <a:prstGeom prst="rect">
              <a:avLst/>
            </a:prstGeom>
            <a:noFill/>
          </p:spPr>
          <p:txBody>
            <a:bodyPr wrap="square" lIns="13716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criterion.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For the API Gateway and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Microgateway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 columns:</a:t>
              </a:r>
            </a:p>
            <a:p>
              <a:pPr marL="111125" marR="0" lvl="1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 </a:t>
              </a:r>
            </a:p>
            <a:p>
              <a:pPr marL="111125" marR="0" lvl="1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The other columns are an average of individual feature ratings of: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any other product for non-IAM features, or via integration with another offering by the same vendor for IAM features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68336"/>
              </p:ext>
            </p:extLst>
          </p:nvPr>
        </p:nvGraphicFramePr>
        <p:xfrm>
          <a:off x="4187477" y="637785"/>
          <a:ext cx="5637530" cy="4421124"/>
        </p:xfrm>
        <a:graphic>
          <a:graphicData uri="http://schemas.openxmlformats.org/drawingml/2006/table">
            <a:tbl>
              <a:tblPr firstRow="1" bandRow="1"/>
              <a:tblGrid>
                <a:gridCol w="2123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08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l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Gateway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Micro-gateway 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algn="ctr" defTabSz="914354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DevSecOps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96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5008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1048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1423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algn="ctr" defTabSz="914354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31423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8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60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 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    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235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3608201" y="390981"/>
            <a:ext cx="5897880" cy="5454960"/>
            <a:chOff x="3947160" y="1234440"/>
            <a:chExt cx="5897880" cy="5454960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3947160" y="1234440"/>
              <a:ext cx="5897880" cy="5452110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722617" y="6486267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955627" y="6473956"/>
              <a:ext cx="1107831" cy="215444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952240" y="1234440"/>
              <a:ext cx="5892800" cy="332399"/>
            </a:xfrm>
            <a:prstGeom prst="rect">
              <a:avLst/>
            </a:prstGeom>
            <a:noFill/>
          </p:spPr>
          <p:txBody>
            <a:bodyPr wrap="square" lIns="91440" t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Full Life Cycle API Management With Separate IAM Module</a:t>
              </a:r>
            </a:p>
          </p:txBody>
        </p:sp>
        <p:cxnSp>
          <p:nvCxnSpPr>
            <p:cNvPr id="175" name="Straight Arrow Connector 174"/>
            <p:cNvCxnSpPr>
              <a:stCxn id="292" idx="5"/>
              <a:endCxn id="202" idx="1"/>
            </p:cNvCxnSpPr>
            <p:nvPr/>
          </p:nvCxnSpPr>
          <p:spPr>
            <a:xfrm>
              <a:off x="5197790" y="4035223"/>
              <a:ext cx="507004" cy="43903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4622521" y="2846103"/>
              <a:ext cx="743793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050"/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API</a:t>
              </a:r>
              <a:b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</a:b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Dev and Ops</a:t>
              </a:r>
            </a:p>
          </p:txBody>
        </p:sp>
        <p:sp>
          <p:nvSpPr>
            <p:cNvPr id="177" name="Freeform 21"/>
            <p:cNvSpPr>
              <a:spLocks noEditPoints="1"/>
            </p:cNvSpPr>
            <p:nvPr/>
          </p:nvSpPr>
          <p:spPr bwMode="auto">
            <a:xfrm>
              <a:off x="4791044" y="2523256"/>
              <a:ext cx="293066" cy="310571"/>
            </a:xfrm>
            <a:custGeom>
              <a:avLst/>
              <a:gdLst/>
              <a:ahLst/>
              <a:cxnLst>
                <a:cxn ang="0">
                  <a:pos x="57" y="112"/>
                </a:cxn>
                <a:cxn ang="0">
                  <a:pos x="45" y="121"/>
                </a:cxn>
                <a:cxn ang="0">
                  <a:pos x="1" y="200"/>
                </a:cxn>
                <a:cxn ang="0">
                  <a:pos x="71" y="200"/>
                </a:cxn>
                <a:cxn ang="0">
                  <a:pos x="57" y="112"/>
                </a:cxn>
                <a:cxn ang="0">
                  <a:pos x="117" y="72"/>
                </a:cxn>
                <a:cxn ang="0">
                  <a:pos x="125" y="62"/>
                </a:cxn>
                <a:cxn ang="0">
                  <a:pos x="124" y="49"/>
                </a:cxn>
                <a:cxn ang="0">
                  <a:pos x="83" y="0"/>
                </a:cxn>
                <a:cxn ang="0">
                  <a:pos x="43" y="49"/>
                </a:cxn>
                <a:cxn ang="0">
                  <a:pos x="42" y="62"/>
                </a:cxn>
                <a:cxn ang="0">
                  <a:pos x="50" y="72"/>
                </a:cxn>
                <a:cxn ang="0">
                  <a:pos x="83" y="104"/>
                </a:cxn>
                <a:cxn ang="0">
                  <a:pos x="117" y="72"/>
                </a:cxn>
                <a:cxn ang="0">
                  <a:pos x="166" y="200"/>
                </a:cxn>
                <a:cxn ang="0">
                  <a:pos x="122" y="121"/>
                </a:cxn>
                <a:cxn ang="0">
                  <a:pos x="110" y="112"/>
                </a:cxn>
                <a:cxn ang="0">
                  <a:pos x="96" y="200"/>
                </a:cxn>
                <a:cxn ang="0">
                  <a:pos x="166" y="200"/>
                </a:cxn>
                <a:cxn ang="0">
                  <a:pos x="92" y="138"/>
                </a:cxn>
                <a:cxn ang="0">
                  <a:pos x="90" y="200"/>
                </a:cxn>
                <a:cxn ang="0">
                  <a:pos x="77" y="200"/>
                </a:cxn>
                <a:cxn ang="0">
                  <a:pos x="75" y="138"/>
                </a:cxn>
                <a:cxn ang="0">
                  <a:pos x="92" y="138"/>
                </a:cxn>
                <a:cxn ang="0">
                  <a:pos x="75" y="134"/>
                </a:cxn>
                <a:cxn ang="0">
                  <a:pos x="71" y="122"/>
                </a:cxn>
                <a:cxn ang="0">
                  <a:pos x="83" y="113"/>
                </a:cxn>
                <a:cxn ang="0">
                  <a:pos x="96" y="122"/>
                </a:cxn>
                <a:cxn ang="0">
                  <a:pos x="91" y="134"/>
                </a:cxn>
                <a:cxn ang="0">
                  <a:pos x="75" y="134"/>
                </a:cxn>
              </a:cxnLst>
              <a:rect l="0" t="0" r="r" b="b"/>
              <a:pathLst>
                <a:path w="167" h="200">
                  <a:moveTo>
                    <a:pt x="57" y="112"/>
                  </a:moveTo>
                  <a:cubicBezTo>
                    <a:pt x="53" y="114"/>
                    <a:pt x="49" y="117"/>
                    <a:pt x="45" y="121"/>
                  </a:cubicBezTo>
                  <a:cubicBezTo>
                    <a:pt x="0" y="131"/>
                    <a:pt x="1" y="162"/>
                    <a:pt x="1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3" y="171"/>
                    <a:pt x="59" y="140"/>
                    <a:pt x="57" y="112"/>
                  </a:cubicBezTo>
                  <a:close/>
                  <a:moveTo>
                    <a:pt x="117" y="72"/>
                  </a:moveTo>
                  <a:cubicBezTo>
                    <a:pt x="120" y="71"/>
                    <a:pt x="124" y="68"/>
                    <a:pt x="125" y="62"/>
                  </a:cubicBezTo>
                  <a:cubicBezTo>
                    <a:pt x="127" y="56"/>
                    <a:pt x="127" y="50"/>
                    <a:pt x="124" y="49"/>
                  </a:cubicBezTo>
                  <a:cubicBezTo>
                    <a:pt x="127" y="26"/>
                    <a:pt x="121" y="0"/>
                    <a:pt x="83" y="0"/>
                  </a:cubicBezTo>
                  <a:cubicBezTo>
                    <a:pt x="46" y="0"/>
                    <a:pt x="40" y="26"/>
                    <a:pt x="43" y="49"/>
                  </a:cubicBezTo>
                  <a:cubicBezTo>
                    <a:pt x="40" y="50"/>
                    <a:pt x="40" y="56"/>
                    <a:pt x="42" y="62"/>
                  </a:cubicBezTo>
                  <a:cubicBezTo>
                    <a:pt x="43" y="68"/>
                    <a:pt x="46" y="71"/>
                    <a:pt x="50" y="72"/>
                  </a:cubicBezTo>
                  <a:cubicBezTo>
                    <a:pt x="52" y="88"/>
                    <a:pt x="60" y="104"/>
                    <a:pt x="83" y="104"/>
                  </a:cubicBezTo>
                  <a:cubicBezTo>
                    <a:pt x="107" y="104"/>
                    <a:pt x="115" y="88"/>
                    <a:pt x="117" y="72"/>
                  </a:cubicBezTo>
                  <a:close/>
                  <a:moveTo>
                    <a:pt x="166" y="200"/>
                  </a:moveTo>
                  <a:cubicBezTo>
                    <a:pt x="166" y="162"/>
                    <a:pt x="167" y="131"/>
                    <a:pt x="122" y="121"/>
                  </a:cubicBezTo>
                  <a:cubicBezTo>
                    <a:pt x="118" y="117"/>
                    <a:pt x="113" y="114"/>
                    <a:pt x="110" y="112"/>
                  </a:cubicBezTo>
                  <a:cubicBezTo>
                    <a:pt x="108" y="140"/>
                    <a:pt x="104" y="171"/>
                    <a:pt x="96" y="200"/>
                  </a:cubicBezTo>
                  <a:cubicBezTo>
                    <a:pt x="166" y="200"/>
                    <a:pt x="166" y="200"/>
                    <a:pt x="166" y="200"/>
                  </a:cubicBezTo>
                  <a:close/>
                  <a:moveTo>
                    <a:pt x="92" y="138"/>
                  </a:moveTo>
                  <a:cubicBezTo>
                    <a:pt x="96" y="159"/>
                    <a:pt x="97" y="176"/>
                    <a:pt x="90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0" y="176"/>
                    <a:pt x="71" y="159"/>
                    <a:pt x="75" y="138"/>
                  </a:cubicBezTo>
                  <a:cubicBezTo>
                    <a:pt x="92" y="138"/>
                    <a:pt x="92" y="138"/>
                    <a:pt x="92" y="138"/>
                  </a:cubicBezTo>
                  <a:close/>
                  <a:moveTo>
                    <a:pt x="75" y="134"/>
                  </a:moveTo>
                  <a:cubicBezTo>
                    <a:pt x="72" y="130"/>
                    <a:pt x="71" y="125"/>
                    <a:pt x="71" y="122"/>
                  </a:cubicBezTo>
                  <a:cubicBezTo>
                    <a:pt x="71" y="118"/>
                    <a:pt x="71" y="113"/>
                    <a:pt x="83" y="113"/>
                  </a:cubicBezTo>
                  <a:cubicBezTo>
                    <a:pt x="96" y="113"/>
                    <a:pt x="96" y="118"/>
                    <a:pt x="96" y="122"/>
                  </a:cubicBezTo>
                  <a:cubicBezTo>
                    <a:pt x="96" y="125"/>
                    <a:pt x="95" y="130"/>
                    <a:pt x="91" y="134"/>
                  </a:cubicBezTo>
                  <a:cubicBezTo>
                    <a:pt x="75" y="134"/>
                    <a:pt x="75" y="134"/>
                    <a:pt x="75" y="134"/>
                  </a:cubicBezTo>
                  <a:close/>
                </a:path>
              </a:pathLst>
            </a:custGeom>
            <a:solidFill>
              <a:srgbClr val="0052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5033554" y="2667441"/>
              <a:ext cx="164236" cy="145344"/>
              <a:chOff x="319088" y="4740275"/>
              <a:chExt cx="1622426" cy="1622426"/>
            </a:xfrm>
          </p:grpSpPr>
          <p:sp>
            <p:nvSpPr>
              <p:cNvPr id="304" name="Freeform 303"/>
              <p:cNvSpPr>
                <a:spLocks/>
              </p:cNvSpPr>
              <p:nvPr/>
            </p:nvSpPr>
            <p:spPr bwMode="auto">
              <a:xfrm>
                <a:off x="319088" y="4740275"/>
                <a:ext cx="1622426" cy="1622426"/>
              </a:xfrm>
              <a:custGeom>
                <a:avLst/>
                <a:gdLst>
                  <a:gd name="T0" fmla="*/ 0 w 432"/>
                  <a:gd name="T1" fmla="*/ 368 h 432"/>
                  <a:gd name="T2" fmla="*/ 0 w 432"/>
                  <a:gd name="T3" fmla="*/ 63 h 432"/>
                  <a:gd name="T4" fmla="*/ 63 w 432"/>
                  <a:gd name="T5" fmla="*/ 0 h 432"/>
                  <a:gd name="T6" fmla="*/ 368 w 432"/>
                  <a:gd name="T7" fmla="*/ 0 h 432"/>
                  <a:gd name="T8" fmla="*/ 432 w 432"/>
                  <a:gd name="T9" fmla="*/ 63 h 432"/>
                  <a:gd name="T10" fmla="*/ 432 w 432"/>
                  <a:gd name="T11" fmla="*/ 368 h 432"/>
                  <a:gd name="T12" fmla="*/ 368 w 432"/>
                  <a:gd name="T13" fmla="*/ 432 h 432"/>
                  <a:gd name="T14" fmla="*/ 63 w 432"/>
                  <a:gd name="T15" fmla="*/ 432 h 432"/>
                  <a:gd name="T16" fmla="*/ 0 w 432"/>
                  <a:gd name="T17" fmla="*/ 36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32">
                    <a:moveTo>
                      <a:pt x="0" y="368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403" y="0"/>
                      <a:pt x="432" y="28"/>
                      <a:pt x="432" y="63"/>
                    </a:cubicBezTo>
                    <a:cubicBezTo>
                      <a:pt x="432" y="368"/>
                      <a:pt x="432" y="368"/>
                      <a:pt x="432" y="368"/>
                    </a:cubicBezTo>
                    <a:cubicBezTo>
                      <a:pt x="432" y="403"/>
                      <a:pt x="403" y="432"/>
                      <a:pt x="368" y="432"/>
                    </a:cubicBezTo>
                    <a:cubicBezTo>
                      <a:pt x="63" y="432"/>
                      <a:pt x="63" y="432"/>
                      <a:pt x="63" y="432"/>
                    </a:cubicBezTo>
                    <a:cubicBezTo>
                      <a:pt x="28" y="432"/>
                      <a:pt x="0" y="403"/>
                      <a:pt x="0" y="368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5" name="Freeform 304"/>
              <p:cNvSpPr>
                <a:spLocks noEditPoints="1"/>
              </p:cNvSpPr>
              <p:nvPr/>
            </p:nvSpPr>
            <p:spPr bwMode="auto">
              <a:xfrm>
                <a:off x="439738" y="5595937"/>
                <a:ext cx="646113" cy="642939"/>
              </a:xfrm>
              <a:custGeom>
                <a:avLst/>
                <a:gdLst>
                  <a:gd name="T0" fmla="*/ 14 w 172"/>
                  <a:gd name="T1" fmla="*/ 107 h 171"/>
                  <a:gd name="T2" fmla="*/ 14 w 172"/>
                  <a:gd name="T3" fmla="*/ 157 h 171"/>
                  <a:gd name="T4" fmla="*/ 64 w 172"/>
                  <a:gd name="T5" fmla="*/ 157 h 171"/>
                  <a:gd name="T6" fmla="*/ 172 w 172"/>
                  <a:gd name="T7" fmla="*/ 50 h 171"/>
                  <a:gd name="T8" fmla="*/ 122 w 172"/>
                  <a:gd name="T9" fmla="*/ 0 h 171"/>
                  <a:gd name="T10" fmla="*/ 14 w 172"/>
                  <a:gd name="T11" fmla="*/ 107 h 171"/>
                  <a:gd name="T12" fmla="*/ 55 w 172"/>
                  <a:gd name="T13" fmla="*/ 147 h 171"/>
                  <a:gd name="T14" fmla="*/ 24 w 172"/>
                  <a:gd name="T15" fmla="*/ 147 h 171"/>
                  <a:gd name="T16" fmla="*/ 24 w 172"/>
                  <a:gd name="T17" fmla="*/ 117 h 171"/>
                  <a:gd name="T18" fmla="*/ 55 w 172"/>
                  <a:gd name="T19" fmla="*/ 117 h 171"/>
                  <a:gd name="T20" fmla="*/ 55 w 172"/>
                  <a:gd name="T21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71">
                    <a:moveTo>
                      <a:pt x="14" y="107"/>
                    </a:moveTo>
                    <a:cubicBezTo>
                      <a:pt x="0" y="121"/>
                      <a:pt x="0" y="144"/>
                      <a:pt x="14" y="157"/>
                    </a:cubicBezTo>
                    <a:cubicBezTo>
                      <a:pt x="28" y="171"/>
                      <a:pt x="51" y="171"/>
                      <a:pt x="64" y="157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14" y="107"/>
                    </a:lnTo>
                    <a:close/>
                    <a:moveTo>
                      <a:pt x="55" y="147"/>
                    </a:moveTo>
                    <a:cubicBezTo>
                      <a:pt x="46" y="156"/>
                      <a:pt x="33" y="156"/>
                      <a:pt x="24" y="147"/>
                    </a:cubicBezTo>
                    <a:cubicBezTo>
                      <a:pt x="16" y="139"/>
                      <a:pt x="16" y="125"/>
                      <a:pt x="24" y="117"/>
                    </a:cubicBezTo>
                    <a:cubicBezTo>
                      <a:pt x="33" y="108"/>
                      <a:pt x="46" y="108"/>
                      <a:pt x="55" y="117"/>
                    </a:cubicBezTo>
                    <a:cubicBezTo>
                      <a:pt x="63" y="125"/>
                      <a:pt x="63" y="139"/>
                      <a:pt x="55" y="147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6" name="Freeform 305"/>
              <p:cNvSpPr>
                <a:spLocks/>
              </p:cNvSpPr>
              <p:nvPr/>
            </p:nvSpPr>
            <p:spPr bwMode="auto">
              <a:xfrm>
                <a:off x="1104898" y="4860925"/>
                <a:ext cx="712791" cy="712791"/>
              </a:xfrm>
              <a:custGeom>
                <a:avLst/>
                <a:gdLst>
                  <a:gd name="T0" fmla="*/ 51 w 190"/>
                  <a:gd name="T1" fmla="*/ 190 h 190"/>
                  <a:gd name="T2" fmla="*/ 0 w 190"/>
                  <a:gd name="T3" fmla="*/ 140 h 190"/>
                  <a:gd name="T4" fmla="*/ 43 w 190"/>
                  <a:gd name="T5" fmla="*/ 98 h 190"/>
                  <a:gd name="T6" fmla="*/ 46 w 190"/>
                  <a:gd name="T7" fmla="*/ 86 h 190"/>
                  <a:gd name="T8" fmla="*/ 46 w 190"/>
                  <a:gd name="T9" fmla="*/ 86 h 190"/>
                  <a:gd name="T10" fmla="*/ 66 w 190"/>
                  <a:gd name="T11" fmla="*/ 24 h 190"/>
                  <a:gd name="T12" fmla="*/ 131 w 190"/>
                  <a:gd name="T13" fmla="*/ 5 h 190"/>
                  <a:gd name="T14" fmla="*/ 103 w 190"/>
                  <a:gd name="T15" fmla="*/ 33 h 190"/>
                  <a:gd name="T16" fmla="*/ 100 w 190"/>
                  <a:gd name="T17" fmla="*/ 46 h 190"/>
                  <a:gd name="T18" fmla="*/ 107 w 190"/>
                  <a:gd name="T19" fmla="*/ 74 h 190"/>
                  <a:gd name="T20" fmla="*/ 117 w 190"/>
                  <a:gd name="T21" fmla="*/ 84 h 190"/>
                  <a:gd name="T22" fmla="*/ 145 w 190"/>
                  <a:gd name="T23" fmla="*/ 91 h 190"/>
                  <a:gd name="T24" fmla="*/ 158 w 190"/>
                  <a:gd name="T25" fmla="*/ 88 h 190"/>
                  <a:gd name="T26" fmla="*/ 186 w 190"/>
                  <a:gd name="T27" fmla="*/ 60 h 190"/>
                  <a:gd name="T28" fmla="*/ 166 w 190"/>
                  <a:gd name="T29" fmla="*/ 125 h 190"/>
                  <a:gd name="T30" fmla="*/ 105 w 190"/>
                  <a:gd name="T31" fmla="*/ 144 h 190"/>
                  <a:gd name="T32" fmla="*/ 105 w 190"/>
                  <a:gd name="T33" fmla="*/ 145 h 190"/>
                  <a:gd name="T34" fmla="*/ 93 w 190"/>
                  <a:gd name="T35" fmla="*/ 148 h 190"/>
                  <a:gd name="T36" fmla="*/ 51 w 190"/>
                  <a:gd name="T37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90">
                    <a:moveTo>
                      <a:pt x="51" y="19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6" y="95"/>
                      <a:pt x="47" y="90"/>
                      <a:pt x="46" y="86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3" y="64"/>
                      <a:pt x="49" y="41"/>
                      <a:pt x="66" y="24"/>
                    </a:cubicBezTo>
                    <a:cubicBezTo>
                      <a:pt x="84" y="7"/>
                      <a:pt x="108" y="0"/>
                      <a:pt x="131" y="5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0" y="36"/>
                      <a:pt x="98" y="42"/>
                      <a:pt x="100" y="46"/>
                    </a:cubicBezTo>
                    <a:cubicBezTo>
                      <a:pt x="107" y="74"/>
                      <a:pt x="107" y="74"/>
                      <a:pt x="107" y="74"/>
                    </a:cubicBezTo>
                    <a:cubicBezTo>
                      <a:pt x="108" y="78"/>
                      <a:pt x="113" y="82"/>
                      <a:pt x="117" y="84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9" y="92"/>
                      <a:pt x="155" y="91"/>
                      <a:pt x="158" y="88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90" y="83"/>
                      <a:pt x="184" y="107"/>
                      <a:pt x="166" y="125"/>
                    </a:cubicBezTo>
                    <a:cubicBezTo>
                      <a:pt x="150" y="141"/>
                      <a:pt x="127" y="148"/>
                      <a:pt x="105" y="144"/>
                    </a:cubicBezTo>
                    <a:cubicBezTo>
                      <a:pt x="105" y="145"/>
                      <a:pt x="105" y="145"/>
                      <a:pt x="105" y="145"/>
                    </a:cubicBezTo>
                    <a:cubicBezTo>
                      <a:pt x="100" y="144"/>
                      <a:pt x="96" y="145"/>
                      <a:pt x="93" y="148"/>
                    </a:cubicBezTo>
                    <a:lnTo>
                      <a:pt x="51" y="190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7" name="Freeform 306"/>
              <p:cNvSpPr>
                <a:spLocks/>
              </p:cNvSpPr>
              <p:nvPr/>
            </p:nvSpPr>
            <p:spPr bwMode="auto">
              <a:xfrm>
                <a:off x="450847" y="4938714"/>
                <a:ext cx="1254123" cy="1255710"/>
              </a:xfrm>
              <a:custGeom>
                <a:avLst/>
                <a:gdLst>
                  <a:gd name="T0" fmla="*/ 329 w 334"/>
                  <a:gd name="T1" fmla="*/ 274 h 334"/>
                  <a:gd name="T2" fmla="*/ 329 w 334"/>
                  <a:gd name="T3" fmla="*/ 291 h 334"/>
                  <a:gd name="T4" fmla="*/ 290 w 334"/>
                  <a:gd name="T5" fmla="*/ 329 h 334"/>
                  <a:gd name="T6" fmla="*/ 274 w 334"/>
                  <a:gd name="T7" fmla="*/ 329 h 334"/>
                  <a:gd name="T8" fmla="*/ 117 w 334"/>
                  <a:gd name="T9" fmla="*/ 173 h 334"/>
                  <a:gd name="T10" fmla="*/ 117 w 334"/>
                  <a:gd name="T11" fmla="*/ 157 h 334"/>
                  <a:gd name="T12" fmla="*/ 109 w 334"/>
                  <a:gd name="T13" fmla="*/ 149 h 334"/>
                  <a:gd name="T14" fmla="*/ 109 w 334"/>
                  <a:gd name="T15" fmla="*/ 138 h 334"/>
                  <a:gd name="T16" fmla="*/ 116 w 334"/>
                  <a:gd name="T17" fmla="*/ 130 h 334"/>
                  <a:gd name="T18" fmla="*/ 116 w 334"/>
                  <a:gd name="T19" fmla="*/ 130 h 334"/>
                  <a:gd name="T20" fmla="*/ 65 w 334"/>
                  <a:gd name="T21" fmla="*/ 80 h 334"/>
                  <a:gd name="T22" fmla="*/ 59 w 334"/>
                  <a:gd name="T23" fmla="*/ 76 h 334"/>
                  <a:gd name="T24" fmla="*/ 44 w 334"/>
                  <a:gd name="T25" fmla="*/ 74 h 334"/>
                  <a:gd name="T26" fmla="*/ 37 w 334"/>
                  <a:gd name="T27" fmla="*/ 70 h 334"/>
                  <a:gd name="T28" fmla="*/ 1 w 334"/>
                  <a:gd name="T29" fmla="*/ 18 h 334"/>
                  <a:gd name="T30" fmla="*/ 2 w 334"/>
                  <a:gd name="T31" fmla="*/ 12 h 334"/>
                  <a:gd name="T32" fmla="*/ 11 w 334"/>
                  <a:gd name="T33" fmla="*/ 2 h 334"/>
                  <a:gd name="T34" fmla="*/ 17 w 334"/>
                  <a:gd name="T35" fmla="*/ 1 h 334"/>
                  <a:gd name="T36" fmla="*/ 70 w 334"/>
                  <a:gd name="T37" fmla="*/ 38 h 334"/>
                  <a:gd name="T38" fmla="*/ 74 w 334"/>
                  <a:gd name="T39" fmla="*/ 44 h 334"/>
                  <a:gd name="T40" fmla="*/ 76 w 334"/>
                  <a:gd name="T41" fmla="*/ 59 h 334"/>
                  <a:gd name="T42" fmla="*/ 80 w 334"/>
                  <a:gd name="T43" fmla="*/ 66 h 334"/>
                  <a:gd name="T44" fmla="*/ 130 w 334"/>
                  <a:gd name="T45" fmla="*/ 116 h 334"/>
                  <a:gd name="T46" fmla="*/ 130 w 334"/>
                  <a:gd name="T47" fmla="*/ 116 h 334"/>
                  <a:gd name="T48" fmla="*/ 137 w 334"/>
                  <a:gd name="T49" fmla="*/ 109 h 334"/>
                  <a:gd name="T50" fmla="*/ 149 w 334"/>
                  <a:gd name="T51" fmla="*/ 109 h 334"/>
                  <a:gd name="T52" fmla="*/ 156 w 334"/>
                  <a:gd name="T53" fmla="*/ 117 h 334"/>
                  <a:gd name="T54" fmla="*/ 173 w 334"/>
                  <a:gd name="T55" fmla="*/ 118 h 334"/>
                  <a:gd name="T56" fmla="*/ 329 w 334"/>
                  <a:gd name="T57" fmla="*/ 2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4" h="334">
                    <a:moveTo>
                      <a:pt x="329" y="274"/>
                    </a:moveTo>
                    <a:cubicBezTo>
                      <a:pt x="334" y="278"/>
                      <a:pt x="334" y="286"/>
                      <a:pt x="329" y="291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286" y="334"/>
                      <a:pt x="278" y="334"/>
                      <a:pt x="274" y="329"/>
                    </a:cubicBezTo>
                    <a:cubicBezTo>
                      <a:pt x="117" y="173"/>
                      <a:pt x="117" y="173"/>
                      <a:pt x="117" y="173"/>
                    </a:cubicBezTo>
                    <a:cubicBezTo>
                      <a:pt x="113" y="169"/>
                      <a:pt x="113" y="161"/>
                      <a:pt x="117" y="157"/>
                    </a:cubicBez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06" y="146"/>
                      <a:pt x="106" y="141"/>
                      <a:pt x="109" y="13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78"/>
                      <a:pt x="61" y="77"/>
                      <a:pt x="59" y="7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1" y="73"/>
                      <a:pt x="39" y="72"/>
                      <a:pt x="37" y="7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0" y="13"/>
                      <a:pt x="2" y="1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9"/>
                      <a:pt x="73" y="42"/>
                      <a:pt x="74" y="44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61"/>
                      <a:pt x="78" y="64"/>
                      <a:pt x="80" y="6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0" y="106"/>
                      <a:pt x="145" y="106"/>
                      <a:pt x="149" y="109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161" y="113"/>
                      <a:pt x="168" y="113"/>
                      <a:pt x="173" y="118"/>
                    </a:cubicBezTo>
                    <a:lnTo>
                      <a:pt x="32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cxnSp>
          <p:nvCxnSpPr>
            <p:cNvPr id="179" name="Straight Arrow Connector 178"/>
            <p:cNvCxnSpPr>
              <a:stCxn id="300" idx="5"/>
              <a:endCxn id="224" idx="1"/>
            </p:cNvCxnSpPr>
            <p:nvPr/>
          </p:nvCxnSpPr>
          <p:spPr>
            <a:xfrm flipV="1">
              <a:off x="4815239" y="3262463"/>
              <a:ext cx="1211648" cy="22024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80" name="Straight Arrow Connector 179"/>
            <p:cNvCxnSpPr>
              <a:stCxn id="304" idx="5"/>
              <a:endCxn id="224" idx="1"/>
            </p:cNvCxnSpPr>
            <p:nvPr/>
          </p:nvCxnSpPr>
          <p:spPr>
            <a:xfrm>
              <a:off x="5197790" y="2791253"/>
              <a:ext cx="829097" cy="47121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81" name="Straight Arrow Connector 180"/>
            <p:cNvCxnSpPr>
              <a:stCxn id="292" idx="4"/>
              <a:endCxn id="224" idx="1"/>
            </p:cNvCxnSpPr>
            <p:nvPr/>
          </p:nvCxnSpPr>
          <p:spPr>
            <a:xfrm flipV="1">
              <a:off x="5197790" y="3262463"/>
              <a:ext cx="829097" cy="670144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4381034" y="3537121"/>
              <a:ext cx="46166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050"/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Security</a:t>
              </a:r>
            </a:p>
          </p:txBody>
        </p:sp>
        <p:sp>
          <p:nvSpPr>
            <p:cNvPr id="183" name="Freeform 21"/>
            <p:cNvSpPr>
              <a:spLocks noEditPoints="1"/>
            </p:cNvSpPr>
            <p:nvPr/>
          </p:nvSpPr>
          <p:spPr bwMode="auto">
            <a:xfrm>
              <a:off x="4408493" y="3214706"/>
              <a:ext cx="293066" cy="310571"/>
            </a:xfrm>
            <a:custGeom>
              <a:avLst/>
              <a:gdLst/>
              <a:ahLst/>
              <a:cxnLst>
                <a:cxn ang="0">
                  <a:pos x="57" y="112"/>
                </a:cxn>
                <a:cxn ang="0">
                  <a:pos x="45" y="121"/>
                </a:cxn>
                <a:cxn ang="0">
                  <a:pos x="1" y="200"/>
                </a:cxn>
                <a:cxn ang="0">
                  <a:pos x="71" y="200"/>
                </a:cxn>
                <a:cxn ang="0">
                  <a:pos x="57" y="112"/>
                </a:cxn>
                <a:cxn ang="0">
                  <a:pos x="117" y="72"/>
                </a:cxn>
                <a:cxn ang="0">
                  <a:pos x="125" y="62"/>
                </a:cxn>
                <a:cxn ang="0">
                  <a:pos x="124" y="49"/>
                </a:cxn>
                <a:cxn ang="0">
                  <a:pos x="83" y="0"/>
                </a:cxn>
                <a:cxn ang="0">
                  <a:pos x="43" y="49"/>
                </a:cxn>
                <a:cxn ang="0">
                  <a:pos x="42" y="62"/>
                </a:cxn>
                <a:cxn ang="0">
                  <a:pos x="50" y="72"/>
                </a:cxn>
                <a:cxn ang="0">
                  <a:pos x="83" y="104"/>
                </a:cxn>
                <a:cxn ang="0">
                  <a:pos x="117" y="72"/>
                </a:cxn>
                <a:cxn ang="0">
                  <a:pos x="166" y="200"/>
                </a:cxn>
                <a:cxn ang="0">
                  <a:pos x="122" y="121"/>
                </a:cxn>
                <a:cxn ang="0">
                  <a:pos x="110" y="112"/>
                </a:cxn>
                <a:cxn ang="0">
                  <a:pos x="96" y="200"/>
                </a:cxn>
                <a:cxn ang="0">
                  <a:pos x="166" y="200"/>
                </a:cxn>
                <a:cxn ang="0">
                  <a:pos x="92" y="138"/>
                </a:cxn>
                <a:cxn ang="0">
                  <a:pos x="90" y="200"/>
                </a:cxn>
                <a:cxn ang="0">
                  <a:pos x="77" y="200"/>
                </a:cxn>
                <a:cxn ang="0">
                  <a:pos x="75" y="138"/>
                </a:cxn>
                <a:cxn ang="0">
                  <a:pos x="92" y="138"/>
                </a:cxn>
                <a:cxn ang="0">
                  <a:pos x="75" y="134"/>
                </a:cxn>
                <a:cxn ang="0">
                  <a:pos x="71" y="122"/>
                </a:cxn>
                <a:cxn ang="0">
                  <a:pos x="83" y="113"/>
                </a:cxn>
                <a:cxn ang="0">
                  <a:pos x="96" y="122"/>
                </a:cxn>
                <a:cxn ang="0">
                  <a:pos x="91" y="134"/>
                </a:cxn>
                <a:cxn ang="0">
                  <a:pos x="75" y="134"/>
                </a:cxn>
              </a:cxnLst>
              <a:rect l="0" t="0" r="r" b="b"/>
              <a:pathLst>
                <a:path w="167" h="200">
                  <a:moveTo>
                    <a:pt x="57" y="112"/>
                  </a:moveTo>
                  <a:cubicBezTo>
                    <a:pt x="53" y="114"/>
                    <a:pt x="49" y="117"/>
                    <a:pt x="45" y="121"/>
                  </a:cubicBezTo>
                  <a:cubicBezTo>
                    <a:pt x="0" y="131"/>
                    <a:pt x="1" y="162"/>
                    <a:pt x="1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3" y="171"/>
                    <a:pt x="59" y="140"/>
                    <a:pt x="57" y="112"/>
                  </a:cubicBezTo>
                  <a:close/>
                  <a:moveTo>
                    <a:pt x="117" y="72"/>
                  </a:moveTo>
                  <a:cubicBezTo>
                    <a:pt x="120" y="71"/>
                    <a:pt x="124" y="68"/>
                    <a:pt x="125" y="62"/>
                  </a:cubicBezTo>
                  <a:cubicBezTo>
                    <a:pt x="127" y="56"/>
                    <a:pt x="127" y="50"/>
                    <a:pt x="124" y="49"/>
                  </a:cubicBezTo>
                  <a:cubicBezTo>
                    <a:pt x="127" y="26"/>
                    <a:pt x="121" y="0"/>
                    <a:pt x="83" y="0"/>
                  </a:cubicBezTo>
                  <a:cubicBezTo>
                    <a:pt x="46" y="0"/>
                    <a:pt x="40" y="26"/>
                    <a:pt x="43" y="49"/>
                  </a:cubicBezTo>
                  <a:cubicBezTo>
                    <a:pt x="40" y="50"/>
                    <a:pt x="40" y="56"/>
                    <a:pt x="42" y="62"/>
                  </a:cubicBezTo>
                  <a:cubicBezTo>
                    <a:pt x="43" y="68"/>
                    <a:pt x="46" y="71"/>
                    <a:pt x="50" y="72"/>
                  </a:cubicBezTo>
                  <a:cubicBezTo>
                    <a:pt x="52" y="88"/>
                    <a:pt x="60" y="104"/>
                    <a:pt x="83" y="104"/>
                  </a:cubicBezTo>
                  <a:cubicBezTo>
                    <a:pt x="107" y="104"/>
                    <a:pt x="115" y="88"/>
                    <a:pt x="117" y="72"/>
                  </a:cubicBezTo>
                  <a:close/>
                  <a:moveTo>
                    <a:pt x="166" y="200"/>
                  </a:moveTo>
                  <a:cubicBezTo>
                    <a:pt x="166" y="162"/>
                    <a:pt x="167" y="131"/>
                    <a:pt x="122" y="121"/>
                  </a:cubicBezTo>
                  <a:cubicBezTo>
                    <a:pt x="118" y="117"/>
                    <a:pt x="113" y="114"/>
                    <a:pt x="110" y="112"/>
                  </a:cubicBezTo>
                  <a:cubicBezTo>
                    <a:pt x="108" y="140"/>
                    <a:pt x="104" y="171"/>
                    <a:pt x="96" y="200"/>
                  </a:cubicBezTo>
                  <a:cubicBezTo>
                    <a:pt x="166" y="200"/>
                    <a:pt x="166" y="200"/>
                    <a:pt x="166" y="200"/>
                  </a:cubicBezTo>
                  <a:close/>
                  <a:moveTo>
                    <a:pt x="92" y="138"/>
                  </a:moveTo>
                  <a:cubicBezTo>
                    <a:pt x="96" y="159"/>
                    <a:pt x="97" y="176"/>
                    <a:pt x="90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0" y="176"/>
                    <a:pt x="71" y="159"/>
                    <a:pt x="75" y="138"/>
                  </a:cubicBezTo>
                  <a:cubicBezTo>
                    <a:pt x="92" y="138"/>
                    <a:pt x="92" y="138"/>
                    <a:pt x="92" y="138"/>
                  </a:cubicBezTo>
                  <a:close/>
                  <a:moveTo>
                    <a:pt x="75" y="134"/>
                  </a:moveTo>
                  <a:cubicBezTo>
                    <a:pt x="72" y="130"/>
                    <a:pt x="71" y="125"/>
                    <a:pt x="71" y="122"/>
                  </a:cubicBezTo>
                  <a:cubicBezTo>
                    <a:pt x="71" y="118"/>
                    <a:pt x="71" y="113"/>
                    <a:pt x="83" y="113"/>
                  </a:cubicBezTo>
                  <a:cubicBezTo>
                    <a:pt x="96" y="113"/>
                    <a:pt x="96" y="118"/>
                    <a:pt x="96" y="122"/>
                  </a:cubicBezTo>
                  <a:cubicBezTo>
                    <a:pt x="96" y="125"/>
                    <a:pt x="95" y="130"/>
                    <a:pt x="91" y="134"/>
                  </a:cubicBezTo>
                  <a:cubicBezTo>
                    <a:pt x="75" y="134"/>
                    <a:pt x="75" y="134"/>
                    <a:pt x="75" y="134"/>
                  </a:cubicBezTo>
                  <a:close/>
                </a:path>
              </a:pathLst>
            </a:custGeom>
            <a:solidFill>
              <a:srgbClr val="0052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651003" y="3358892"/>
              <a:ext cx="164236" cy="145344"/>
              <a:chOff x="319088" y="4740275"/>
              <a:chExt cx="1622426" cy="1622426"/>
            </a:xfrm>
          </p:grpSpPr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319088" y="4740275"/>
                <a:ext cx="1622426" cy="1622426"/>
              </a:xfrm>
              <a:custGeom>
                <a:avLst/>
                <a:gdLst>
                  <a:gd name="T0" fmla="*/ 0 w 432"/>
                  <a:gd name="T1" fmla="*/ 368 h 432"/>
                  <a:gd name="T2" fmla="*/ 0 w 432"/>
                  <a:gd name="T3" fmla="*/ 63 h 432"/>
                  <a:gd name="T4" fmla="*/ 63 w 432"/>
                  <a:gd name="T5" fmla="*/ 0 h 432"/>
                  <a:gd name="T6" fmla="*/ 368 w 432"/>
                  <a:gd name="T7" fmla="*/ 0 h 432"/>
                  <a:gd name="T8" fmla="*/ 432 w 432"/>
                  <a:gd name="T9" fmla="*/ 63 h 432"/>
                  <a:gd name="T10" fmla="*/ 432 w 432"/>
                  <a:gd name="T11" fmla="*/ 368 h 432"/>
                  <a:gd name="T12" fmla="*/ 368 w 432"/>
                  <a:gd name="T13" fmla="*/ 432 h 432"/>
                  <a:gd name="T14" fmla="*/ 63 w 432"/>
                  <a:gd name="T15" fmla="*/ 432 h 432"/>
                  <a:gd name="T16" fmla="*/ 0 w 432"/>
                  <a:gd name="T17" fmla="*/ 36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32">
                    <a:moveTo>
                      <a:pt x="0" y="368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403" y="0"/>
                      <a:pt x="432" y="28"/>
                      <a:pt x="432" y="63"/>
                    </a:cubicBezTo>
                    <a:cubicBezTo>
                      <a:pt x="432" y="368"/>
                      <a:pt x="432" y="368"/>
                      <a:pt x="432" y="368"/>
                    </a:cubicBezTo>
                    <a:cubicBezTo>
                      <a:pt x="432" y="403"/>
                      <a:pt x="403" y="432"/>
                      <a:pt x="368" y="432"/>
                    </a:cubicBezTo>
                    <a:cubicBezTo>
                      <a:pt x="63" y="432"/>
                      <a:pt x="63" y="432"/>
                      <a:pt x="63" y="432"/>
                    </a:cubicBezTo>
                    <a:cubicBezTo>
                      <a:pt x="28" y="432"/>
                      <a:pt x="0" y="403"/>
                      <a:pt x="0" y="368"/>
                    </a:cubicBezTo>
                    <a:close/>
                  </a:path>
                </a:pathLst>
              </a:custGeom>
              <a:solidFill>
                <a:srgbClr val="66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1" name="Freeform 300"/>
              <p:cNvSpPr>
                <a:spLocks noEditPoints="1"/>
              </p:cNvSpPr>
              <p:nvPr/>
            </p:nvSpPr>
            <p:spPr bwMode="auto">
              <a:xfrm>
                <a:off x="439738" y="5595937"/>
                <a:ext cx="646113" cy="642939"/>
              </a:xfrm>
              <a:custGeom>
                <a:avLst/>
                <a:gdLst>
                  <a:gd name="T0" fmla="*/ 14 w 172"/>
                  <a:gd name="T1" fmla="*/ 107 h 171"/>
                  <a:gd name="T2" fmla="*/ 14 w 172"/>
                  <a:gd name="T3" fmla="*/ 157 h 171"/>
                  <a:gd name="T4" fmla="*/ 64 w 172"/>
                  <a:gd name="T5" fmla="*/ 157 h 171"/>
                  <a:gd name="T6" fmla="*/ 172 w 172"/>
                  <a:gd name="T7" fmla="*/ 50 h 171"/>
                  <a:gd name="T8" fmla="*/ 122 w 172"/>
                  <a:gd name="T9" fmla="*/ 0 h 171"/>
                  <a:gd name="T10" fmla="*/ 14 w 172"/>
                  <a:gd name="T11" fmla="*/ 107 h 171"/>
                  <a:gd name="T12" fmla="*/ 55 w 172"/>
                  <a:gd name="T13" fmla="*/ 147 h 171"/>
                  <a:gd name="T14" fmla="*/ 24 w 172"/>
                  <a:gd name="T15" fmla="*/ 147 h 171"/>
                  <a:gd name="T16" fmla="*/ 24 w 172"/>
                  <a:gd name="T17" fmla="*/ 117 h 171"/>
                  <a:gd name="T18" fmla="*/ 55 w 172"/>
                  <a:gd name="T19" fmla="*/ 117 h 171"/>
                  <a:gd name="T20" fmla="*/ 55 w 172"/>
                  <a:gd name="T21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71">
                    <a:moveTo>
                      <a:pt x="14" y="107"/>
                    </a:moveTo>
                    <a:cubicBezTo>
                      <a:pt x="0" y="121"/>
                      <a:pt x="0" y="144"/>
                      <a:pt x="14" y="157"/>
                    </a:cubicBezTo>
                    <a:cubicBezTo>
                      <a:pt x="28" y="171"/>
                      <a:pt x="51" y="171"/>
                      <a:pt x="64" y="157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14" y="107"/>
                    </a:lnTo>
                    <a:close/>
                    <a:moveTo>
                      <a:pt x="55" y="147"/>
                    </a:moveTo>
                    <a:cubicBezTo>
                      <a:pt x="46" y="156"/>
                      <a:pt x="33" y="156"/>
                      <a:pt x="24" y="147"/>
                    </a:cubicBezTo>
                    <a:cubicBezTo>
                      <a:pt x="16" y="139"/>
                      <a:pt x="16" y="125"/>
                      <a:pt x="24" y="117"/>
                    </a:cubicBezTo>
                    <a:cubicBezTo>
                      <a:pt x="33" y="108"/>
                      <a:pt x="46" y="108"/>
                      <a:pt x="55" y="117"/>
                    </a:cubicBezTo>
                    <a:cubicBezTo>
                      <a:pt x="63" y="125"/>
                      <a:pt x="63" y="139"/>
                      <a:pt x="55" y="147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2" name="Freeform 301"/>
              <p:cNvSpPr>
                <a:spLocks/>
              </p:cNvSpPr>
              <p:nvPr/>
            </p:nvSpPr>
            <p:spPr bwMode="auto">
              <a:xfrm>
                <a:off x="1104898" y="4860925"/>
                <a:ext cx="712791" cy="712791"/>
              </a:xfrm>
              <a:custGeom>
                <a:avLst/>
                <a:gdLst>
                  <a:gd name="T0" fmla="*/ 51 w 190"/>
                  <a:gd name="T1" fmla="*/ 190 h 190"/>
                  <a:gd name="T2" fmla="*/ 0 w 190"/>
                  <a:gd name="T3" fmla="*/ 140 h 190"/>
                  <a:gd name="T4" fmla="*/ 43 w 190"/>
                  <a:gd name="T5" fmla="*/ 98 h 190"/>
                  <a:gd name="T6" fmla="*/ 46 w 190"/>
                  <a:gd name="T7" fmla="*/ 86 h 190"/>
                  <a:gd name="T8" fmla="*/ 46 w 190"/>
                  <a:gd name="T9" fmla="*/ 86 h 190"/>
                  <a:gd name="T10" fmla="*/ 66 w 190"/>
                  <a:gd name="T11" fmla="*/ 24 h 190"/>
                  <a:gd name="T12" fmla="*/ 131 w 190"/>
                  <a:gd name="T13" fmla="*/ 5 h 190"/>
                  <a:gd name="T14" fmla="*/ 103 w 190"/>
                  <a:gd name="T15" fmla="*/ 33 h 190"/>
                  <a:gd name="T16" fmla="*/ 100 w 190"/>
                  <a:gd name="T17" fmla="*/ 46 h 190"/>
                  <a:gd name="T18" fmla="*/ 107 w 190"/>
                  <a:gd name="T19" fmla="*/ 74 h 190"/>
                  <a:gd name="T20" fmla="*/ 117 w 190"/>
                  <a:gd name="T21" fmla="*/ 84 h 190"/>
                  <a:gd name="T22" fmla="*/ 145 w 190"/>
                  <a:gd name="T23" fmla="*/ 91 h 190"/>
                  <a:gd name="T24" fmla="*/ 158 w 190"/>
                  <a:gd name="T25" fmla="*/ 88 h 190"/>
                  <a:gd name="T26" fmla="*/ 186 w 190"/>
                  <a:gd name="T27" fmla="*/ 60 h 190"/>
                  <a:gd name="T28" fmla="*/ 166 w 190"/>
                  <a:gd name="T29" fmla="*/ 125 h 190"/>
                  <a:gd name="T30" fmla="*/ 105 w 190"/>
                  <a:gd name="T31" fmla="*/ 144 h 190"/>
                  <a:gd name="T32" fmla="*/ 105 w 190"/>
                  <a:gd name="T33" fmla="*/ 145 h 190"/>
                  <a:gd name="T34" fmla="*/ 93 w 190"/>
                  <a:gd name="T35" fmla="*/ 148 h 190"/>
                  <a:gd name="T36" fmla="*/ 51 w 190"/>
                  <a:gd name="T37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90">
                    <a:moveTo>
                      <a:pt x="51" y="19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6" y="95"/>
                      <a:pt x="47" y="90"/>
                      <a:pt x="46" y="86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3" y="64"/>
                      <a:pt x="49" y="41"/>
                      <a:pt x="66" y="24"/>
                    </a:cubicBezTo>
                    <a:cubicBezTo>
                      <a:pt x="84" y="7"/>
                      <a:pt x="108" y="0"/>
                      <a:pt x="131" y="5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0" y="36"/>
                      <a:pt x="98" y="42"/>
                      <a:pt x="100" y="46"/>
                    </a:cubicBezTo>
                    <a:cubicBezTo>
                      <a:pt x="107" y="74"/>
                      <a:pt x="107" y="74"/>
                      <a:pt x="107" y="74"/>
                    </a:cubicBezTo>
                    <a:cubicBezTo>
                      <a:pt x="108" y="78"/>
                      <a:pt x="113" y="82"/>
                      <a:pt x="117" y="84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9" y="92"/>
                      <a:pt x="155" y="91"/>
                      <a:pt x="158" y="88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90" y="83"/>
                      <a:pt x="184" y="107"/>
                      <a:pt x="166" y="125"/>
                    </a:cubicBezTo>
                    <a:cubicBezTo>
                      <a:pt x="150" y="141"/>
                      <a:pt x="127" y="148"/>
                      <a:pt x="105" y="144"/>
                    </a:cubicBezTo>
                    <a:cubicBezTo>
                      <a:pt x="105" y="145"/>
                      <a:pt x="105" y="145"/>
                      <a:pt x="105" y="145"/>
                    </a:cubicBezTo>
                    <a:cubicBezTo>
                      <a:pt x="100" y="144"/>
                      <a:pt x="96" y="145"/>
                      <a:pt x="93" y="148"/>
                    </a:cubicBezTo>
                    <a:lnTo>
                      <a:pt x="51" y="190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303" name="Freeform 302"/>
              <p:cNvSpPr>
                <a:spLocks/>
              </p:cNvSpPr>
              <p:nvPr/>
            </p:nvSpPr>
            <p:spPr bwMode="auto">
              <a:xfrm>
                <a:off x="450849" y="4938713"/>
                <a:ext cx="1254126" cy="1255713"/>
              </a:xfrm>
              <a:custGeom>
                <a:avLst/>
                <a:gdLst>
                  <a:gd name="T0" fmla="*/ 329 w 334"/>
                  <a:gd name="T1" fmla="*/ 274 h 334"/>
                  <a:gd name="T2" fmla="*/ 329 w 334"/>
                  <a:gd name="T3" fmla="*/ 291 h 334"/>
                  <a:gd name="T4" fmla="*/ 290 w 334"/>
                  <a:gd name="T5" fmla="*/ 329 h 334"/>
                  <a:gd name="T6" fmla="*/ 274 w 334"/>
                  <a:gd name="T7" fmla="*/ 329 h 334"/>
                  <a:gd name="T8" fmla="*/ 117 w 334"/>
                  <a:gd name="T9" fmla="*/ 173 h 334"/>
                  <a:gd name="T10" fmla="*/ 117 w 334"/>
                  <a:gd name="T11" fmla="*/ 157 h 334"/>
                  <a:gd name="T12" fmla="*/ 109 w 334"/>
                  <a:gd name="T13" fmla="*/ 149 h 334"/>
                  <a:gd name="T14" fmla="*/ 109 w 334"/>
                  <a:gd name="T15" fmla="*/ 138 h 334"/>
                  <a:gd name="T16" fmla="*/ 116 w 334"/>
                  <a:gd name="T17" fmla="*/ 130 h 334"/>
                  <a:gd name="T18" fmla="*/ 116 w 334"/>
                  <a:gd name="T19" fmla="*/ 130 h 334"/>
                  <a:gd name="T20" fmla="*/ 65 w 334"/>
                  <a:gd name="T21" fmla="*/ 80 h 334"/>
                  <a:gd name="T22" fmla="*/ 59 w 334"/>
                  <a:gd name="T23" fmla="*/ 76 h 334"/>
                  <a:gd name="T24" fmla="*/ 44 w 334"/>
                  <a:gd name="T25" fmla="*/ 74 h 334"/>
                  <a:gd name="T26" fmla="*/ 37 w 334"/>
                  <a:gd name="T27" fmla="*/ 70 h 334"/>
                  <a:gd name="T28" fmla="*/ 1 w 334"/>
                  <a:gd name="T29" fmla="*/ 18 h 334"/>
                  <a:gd name="T30" fmla="*/ 2 w 334"/>
                  <a:gd name="T31" fmla="*/ 12 h 334"/>
                  <a:gd name="T32" fmla="*/ 11 w 334"/>
                  <a:gd name="T33" fmla="*/ 2 h 334"/>
                  <a:gd name="T34" fmla="*/ 17 w 334"/>
                  <a:gd name="T35" fmla="*/ 1 h 334"/>
                  <a:gd name="T36" fmla="*/ 70 w 334"/>
                  <a:gd name="T37" fmla="*/ 38 h 334"/>
                  <a:gd name="T38" fmla="*/ 74 w 334"/>
                  <a:gd name="T39" fmla="*/ 44 h 334"/>
                  <a:gd name="T40" fmla="*/ 76 w 334"/>
                  <a:gd name="T41" fmla="*/ 59 h 334"/>
                  <a:gd name="T42" fmla="*/ 80 w 334"/>
                  <a:gd name="T43" fmla="*/ 66 h 334"/>
                  <a:gd name="T44" fmla="*/ 130 w 334"/>
                  <a:gd name="T45" fmla="*/ 116 h 334"/>
                  <a:gd name="T46" fmla="*/ 130 w 334"/>
                  <a:gd name="T47" fmla="*/ 116 h 334"/>
                  <a:gd name="T48" fmla="*/ 137 w 334"/>
                  <a:gd name="T49" fmla="*/ 109 h 334"/>
                  <a:gd name="T50" fmla="*/ 149 w 334"/>
                  <a:gd name="T51" fmla="*/ 109 h 334"/>
                  <a:gd name="T52" fmla="*/ 156 w 334"/>
                  <a:gd name="T53" fmla="*/ 117 h 334"/>
                  <a:gd name="T54" fmla="*/ 173 w 334"/>
                  <a:gd name="T55" fmla="*/ 118 h 334"/>
                  <a:gd name="T56" fmla="*/ 329 w 334"/>
                  <a:gd name="T57" fmla="*/ 2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4" h="334">
                    <a:moveTo>
                      <a:pt x="329" y="274"/>
                    </a:moveTo>
                    <a:cubicBezTo>
                      <a:pt x="334" y="278"/>
                      <a:pt x="334" y="286"/>
                      <a:pt x="329" y="291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286" y="334"/>
                      <a:pt x="278" y="334"/>
                      <a:pt x="274" y="329"/>
                    </a:cubicBezTo>
                    <a:cubicBezTo>
                      <a:pt x="117" y="173"/>
                      <a:pt x="117" y="173"/>
                      <a:pt x="117" y="173"/>
                    </a:cubicBezTo>
                    <a:cubicBezTo>
                      <a:pt x="113" y="169"/>
                      <a:pt x="113" y="161"/>
                      <a:pt x="117" y="157"/>
                    </a:cubicBez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06" y="146"/>
                      <a:pt x="106" y="141"/>
                      <a:pt x="109" y="13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78"/>
                      <a:pt x="61" y="77"/>
                      <a:pt x="59" y="7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1" y="73"/>
                      <a:pt x="39" y="72"/>
                      <a:pt x="37" y="7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0" y="13"/>
                      <a:pt x="2" y="1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9"/>
                      <a:pt x="73" y="42"/>
                      <a:pt x="74" y="44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61"/>
                      <a:pt x="78" y="64"/>
                      <a:pt x="80" y="6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0" y="106"/>
                      <a:pt x="145" y="106"/>
                      <a:pt x="149" y="109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161" y="113"/>
                      <a:pt x="168" y="113"/>
                      <a:pt x="173" y="118"/>
                    </a:cubicBezTo>
                    <a:lnTo>
                      <a:pt x="32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cxnSp>
          <p:nvCxnSpPr>
            <p:cNvPr id="185" name="Straight Arrow Connector 184"/>
            <p:cNvCxnSpPr>
              <a:stCxn id="296" idx="5"/>
              <a:endCxn id="222" idx="1"/>
            </p:cNvCxnSpPr>
            <p:nvPr/>
          </p:nvCxnSpPr>
          <p:spPr>
            <a:xfrm>
              <a:off x="4708063" y="1897764"/>
              <a:ext cx="1318824" cy="19466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186" name="Freeform 21"/>
            <p:cNvSpPr>
              <a:spLocks noEditPoints="1"/>
            </p:cNvSpPr>
            <p:nvPr/>
          </p:nvSpPr>
          <p:spPr bwMode="auto">
            <a:xfrm>
              <a:off x="4301317" y="1629766"/>
              <a:ext cx="293066" cy="310571"/>
            </a:xfrm>
            <a:custGeom>
              <a:avLst/>
              <a:gdLst/>
              <a:ahLst/>
              <a:cxnLst>
                <a:cxn ang="0">
                  <a:pos x="57" y="112"/>
                </a:cxn>
                <a:cxn ang="0">
                  <a:pos x="45" y="121"/>
                </a:cxn>
                <a:cxn ang="0">
                  <a:pos x="1" y="200"/>
                </a:cxn>
                <a:cxn ang="0">
                  <a:pos x="71" y="200"/>
                </a:cxn>
                <a:cxn ang="0">
                  <a:pos x="57" y="112"/>
                </a:cxn>
                <a:cxn ang="0">
                  <a:pos x="117" y="72"/>
                </a:cxn>
                <a:cxn ang="0">
                  <a:pos x="125" y="62"/>
                </a:cxn>
                <a:cxn ang="0">
                  <a:pos x="124" y="49"/>
                </a:cxn>
                <a:cxn ang="0">
                  <a:pos x="83" y="0"/>
                </a:cxn>
                <a:cxn ang="0">
                  <a:pos x="43" y="49"/>
                </a:cxn>
                <a:cxn ang="0">
                  <a:pos x="42" y="62"/>
                </a:cxn>
                <a:cxn ang="0">
                  <a:pos x="50" y="72"/>
                </a:cxn>
                <a:cxn ang="0">
                  <a:pos x="83" y="104"/>
                </a:cxn>
                <a:cxn ang="0">
                  <a:pos x="117" y="72"/>
                </a:cxn>
                <a:cxn ang="0">
                  <a:pos x="166" y="200"/>
                </a:cxn>
                <a:cxn ang="0">
                  <a:pos x="122" y="121"/>
                </a:cxn>
                <a:cxn ang="0">
                  <a:pos x="110" y="112"/>
                </a:cxn>
                <a:cxn ang="0">
                  <a:pos x="96" y="200"/>
                </a:cxn>
                <a:cxn ang="0">
                  <a:pos x="166" y="200"/>
                </a:cxn>
                <a:cxn ang="0">
                  <a:pos x="92" y="138"/>
                </a:cxn>
                <a:cxn ang="0">
                  <a:pos x="90" y="200"/>
                </a:cxn>
                <a:cxn ang="0">
                  <a:pos x="77" y="200"/>
                </a:cxn>
                <a:cxn ang="0">
                  <a:pos x="75" y="138"/>
                </a:cxn>
                <a:cxn ang="0">
                  <a:pos x="92" y="138"/>
                </a:cxn>
                <a:cxn ang="0">
                  <a:pos x="75" y="134"/>
                </a:cxn>
                <a:cxn ang="0">
                  <a:pos x="71" y="122"/>
                </a:cxn>
                <a:cxn ang="0">
                  <a:pos x="83" y="113"/>
                </a:cxn>
                <a:cxn ang="0">
                  <a:pos x="96" y="122"/>
                </a:cxn>
                <a:cxn ang="0">
                  <a:pos x="91" y="134"/>
                </a:cxn>
                <a:cxn ang="0">
                  <a:pos x="75" y="134"/>
                </a:cxn>
              </a:cxnLst>
              <a:rect l="0" t="0" r="r" b="b"/>
              <a:pathLst>
                <a:path w="167" h="200">
                  <a:moveTo>
                    <a:pt x="57" y="112"/>
                  </a:moveTo>
                  <a:cubicBezTo>
                    <a:pt x="53" y="114"/>
                    <a:pt x="49" y="117"/>
                    <a:pt x="45" y="121"/>
                  </a:cubicBezTo>
                  <a:cubicBezTo>
                    <a:pt x="0" y="131"/>
                    <a:pt x="1" y="162"/>
                    <a:pt x="1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3" y="171"/>
                    <a:pt x="59" y="140"/>
                    <a:pt x="57" y="112"/>
                  </a:cubicBezTo>
                  <a:close/>
                  <a:moveTo>
                    <a:pt x="117" y="72"/>
                  </a:moveTo>
                  <a:cubicBezTo>
                    <a:pt x="120" y="71"/>
                    <a:pt x="124" y="68"/>
                    <a:pt x="125" y="62"/>
                  </a:cubicBezTo>
                  <a:cubicBezTo>
                    <a:pt x="127" y="56"/>
                    <a:pt x="127" y="50"/>
                    <a:pt x="124" y="49"/>
                  </a:cubicBezTo>
                  <a:cubicBezTo>
                    <a:pt x="127" y="26"/>
                    <a:pt x="121" y="0"/>
                    <a:pt x="83" y="0"/>
                  </a:cubicBezTo>
                  <a:cubicBezTo>
                    <a:pt x="46" y="0"/>
                    <a:pt x="40" y="26"/>
                    <a:pt x="43" y="49"/>
                  </a:cubicBezTo>
                  <a:cubicBezTo>
                    <a:pt x="40" y="50"/>
                    <a:pt x="40" y="56"/>
                    <a:pt x="42" y="62"/>
                  </a:cubicBezTo>
                  <a:cubicBezTo>
                    <a:pt x="43" y="68"/>
                    <a:pt x="46" y="71"/>
                    <a:pt x="50" y="72"/>
                  </a:cubicBezTo>
                  <a:cubicBezTo>
                    <a:pt x="52" y="88"/>
                    <a:pt x="60" y="104"/>
                    <a:pt x="83" y="104"/>
                  </a:cubicBezTo>
                  <a:cubicBezTo>
                    <a:pt x="107" y="104"/>
                    <a:pt x="115" y="88"/>
                    <a:pt x="117" y="72"/>
                  </a:cubicBezTo>
                  <a:close/>
                  <a:moveTo>
                    <a:pt x="166" y="200"/>
                  </a:moveTo>
                  <a:cubicBezTo>
                    <a:pt x="166" y="162"/>
                    <a:pt x="167" y="131"/>
                    <a:pt x="122" y="121"/>
                  </a:cubicBezTo>
                  <a:cubicBezTo>
                    <a:pt x="118" y="117"/>
                    <a:pt x="113" y="114"/>
                    <a:pt x="110" y="112"/>
                  </a:cubicBezTo>
                  <a:cubicBezTo>
                    <a:pt x="108" y="140"/>
                    <a:pt x="104" y="171"/>
                    <a:pt x="96" y="200"/>
                  </a:cubicBezTo>
                  <a:cubicBezTo>
                    <a:pt x="166" y="200"/>
                    <a:pt x="166" y="200"/>
                    <a:pt x="166" y="200"/>
                  </a:cubicBezTo>
                  <a:close/>
                  <a:moveTo>
                    <a:pt x="92" y="138"/>
                  </a:moveTo>
                  <a:cubicBezTo>
                    <a:pt x="96" y="159"/>
                    <a:pt x="97" y="176"/>
                    <a:pt x="90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0" y="176"/>
                    <a:pt x="71" y="159"/>
                    <a:pt x="75" y="138"/>
                  </a:cubicBezTo>
                  <a:cubicBezTo>
                    <a:pt x="92" y="138"/>
                    <a:pt x="92" y="138"/>
                    <a:pt x="92" y="138"/>
                  </a:cubicBezTo>
                  <a:close/>
                  <a:moveTo>
                    <a:pt x="75" y="134"/>
                  </a:moveTo>
                  <a:cubicBezTo>
                    <a:pt x="72" y="130"/>
                    <a:pt x="71" y="125"/>
                    <a:pt x="71" y="122"/>
                  </a:cubicBezTo>
                  <a:cubicBezTo>
                    <a:pt x="71" y="118"/>
                    <a:pt x="71" y="113"/>
                    <a:pt x="83" y="113"/>
                  </a:cubicBezTo>
                  <a:cubicBezTo>
                    <a:pt x="96" y="113"/>
                    <a:pt x="96" y="118"/>
                    <a:pt x="96" y="122"/>
                  </a:cubicBezTo>
                  <a:cubicBezTo>
                    <a:pt x="96" y="125"/>
                    <a:pt x="95" y="130"/>
                    <a:pt x="91" y="134"/>
                  </a:cubicBezTo>
                  <a:cubicBezTo>
                    <a:pt x="75" y="134"/>
                    <a:pt x="75" y="134"/>
                    <a:pt x="75" y="134"/>
                  </a:cubicBezTo>
                  <a:close/>
                </a:path>
              </a:pathLst>
            </a:custGeom>
            <a:solidFill>
              <a:srgbClr val="0052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543827" y="1773952"/>
              <a:ext cx="164236" cy="145344"/>
              <a:chOff x="319088" y="4740275"/>
              <a:chExt cx="1622426" cy="1622426"/>
            </a:xfrm>
          </p:grpSpPr>
          <p:sp>
            <p:nvSpPr>
              <p:cNvPr id="296" name="Freeform 295"/>
              <p:cNvSpPr>
                <a:spLocks/>
              </p:cNvSpPr>
              <p:nvPr/>
            </p:nvSpPr>
            <p:spPr bwMode="auto">
              <a:xfrm>
                <a:off x="319088" y="4740275"/>
                <a:ext cx="1622426" cy="1622426"/>
              </a:xfrm>
              <a:custGeom>
                <a:avLst/>
                <a:gdLst>
                  <a:gd name="T0" fmla="*/ 0 w 432"/>
                  <a:gd name="T1" fmla="*/ 368 h 432"/>
                  <a:gd name="T2" fmla="*/ 0 w 432"/>
                  <a:gd name="T3" fmla="*/ 63 h 432"/>
                  <a:gd name="T4" fmla="*/ 63 w 432"/>
                  <a:gd name="T5" fmla="*/ 0 h 432"/>
                  <a:gd name="T6" fmla="*/ 368 w 432"/>
                  <a:gd name="T7" fmla="*/ 0 h 432"/>
                  <a:gd name="T8" fmla="*/ 432 w 432"/>
                  <a:gd name="T9" fmla="*/ 63 h 432"/>
                  <a:gd name="T10" fmla="*/ 432 w 432"/>
                  <a:gd name="T11" fmla="*/ 368 h 432"/>
                  <a:gd name="T12" fmla="*/ 368 w 432"/>
                  <a:gd name="T13" fmla="*/ 432 h 432"/>
                  <a:gd name="T14" fmla="*/ 63 w 432"/>
                  <a:gd name="T15" fmla="*/ 432 h 432"/>
                  <a:gd name="T16" fmla="*/ 0 w 432"/>
                  <a:gd name="T17" fmla="*/ 36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32">
                    <a:moveTo>
                      <a:pt x="0" y="368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403" y="0"/>
                      <a:pt x="432" y="28"/>
                      <a:pt x="432" y="63"/>
                    </a:cubicBezTo>
                    <a:cubicBezTo>
                      <a:pt x="432" y="368"/>
                      <a:pt x="432" y="368"/>
                      <a:pt x="432" y="368"/>
                    </a:cubicBezTo>
                    <a:cubicBezTo>
                      <a:pt x="432" y="403"/>
                      <a:pt x="403" y="432"/>
                      <a:pt x="368" y="432"/>
                    </a:cubicBezTo>
                    <a:cubicBezTo>
                      <a:pt x="63" y="432"/>
                      <a:pt x="63" y="432"/>
                      <a:pt x="63" y="432"/>
                    </a:cubicBezTo>
                    <a:cubicBezTo>
                      <a:pt x="28" y="432"/>
                      <a:pt x="0" y="403"/>
                      <a:pt x="0" y="368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7" name="Freeform 296"/>
              <p:cNvSpPr>
                <a:spLocks noEditPoints="1"/>
              </p:cNvSpPr>
              <p:nvPr/>
            </p:nvSpPr>
            <p:spPr bwMode="auto">
              <a:xfrm>
                <a:off x="439738" y="5595937"/>
                <a:ext cx="646113" cy="642939"/>
              </a:xfrm>
              <a:custGeom>
                <a:avLst/>
                <a:gdLst>
                  <a:gd name="T0" fmla="*/ 14 w 172"/>
                  <a:gd name="T1" fmla="*/ 107 h 171"/>
                  <a:gd name="T2" fmla="*/ 14 w 172"/>
                  <a:gd name="T3" fmla="*/ 157 h 171"/>
                  <a:gd name="T4" fmla="*/ 64 w 172"/>
                  <a:gd name="T5" fmla="*/ 157 h 171"/>
                  <a:gd name="T6" fmla="*/ 172 w 172"/>
                  <a:gd name="T7" fmla="*/ 50 h 171"/>
                  <a:gd name="T8" fmla="*/ 122 w 172"/>
                  <a:gd name="T9" fmla="*/ 0 h 171"/>
                  <a:gd name="T10" fmla="*/ 14 w 172"/>
                  <a:gd name="T11" fmla="*/ 107 h 171"/>
                  <a:gd name="T12" fmla="*/ 55 w 172"/>
                  <a:gd name="T13" fmla="*/ 147 h 171"/>
                  <a:gd name="T14" fmla="*/ 24 w 172"/>
                  <a:gd name="T15" fmla="*/ 147 h 171"/>
                  <a:gd name="T16" fmla="*/ 24 w 172"/>
                  <a:gd name="T17" fmla="*/ 117 h 171"/>
                  <a:gd name="T18" fmla="*/ 55 w 172"/>
                  <a:gd name="T19" fmla="*/ 117 h 171"/>
                  <a:gd name="T20" fmla="*/ 55 w 172"/>
                  <a:gd name="T21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71">
                    <a:moveTo>
                      <a:pt x="14" y="107"/>
                    </a:moveTo>
                    <a:cubicBezTo>
                      <a:pt x="0" y="121"/>
                      <a:pt x="0" y="144"/>
                      <a:pt x="14" y="157"/>
                    </a:cubicBezTo>
                    <a:cubicBezTo>
                      <a:pt x="28" y="171"/>
                      <a:pt x="51" y="171"/>
                      <a:pt x="64" y="157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14" y="107"/>
                    </a:lnTo>
                    <a:close/>
                    <a:moveTo>
                      <a:pt x="55" y="147"/>
                    </a:moveTo>
                    <a:cubicBezTo>
                      <a:pt x="46" y="156"/>
                      <a:pt x="33" y="156"/>
                      <a:pt x="24" y="147"/>
                    </a:cubicBezTo>
                    <a:cubicBezTo>
                      <a:pt x="16" y="139"/>
                      <a:pt x="16" y="125"/>
                      <a:pt x="24" y="117"/>
                    </a:cubicBezTo>
                    <a:cubicBezTo>
                      <a:pt x="33" y="108"/>
                      <a:pt x="46" y="108"/>
                      <a:pt x="55" y="117"/>
                    </a:cubicBezTo>
                    <a:cubicBezTo>
                      <a:pt x="63" y="125"/>
                      <a:pt x="63" y="139"/>
                      <a:pt x="55" y="147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1104898" y="4860925"/>
                <a:ext cx="712791" cy="712791"/>
              </a:xfrm>
              <a:custGeom>
                <a:avLst/>
                <a:gdLst>
                  <a:gd name="T0" fmla="*/ 51 w 190"/>
                  <a:gd name="T1" fmla="*/ 190 h 190"/>
                  <a:gd name="T2" fmla="*/ 0 w 190"/>
                  <a:gd name="T3" fmla="*/ 140 h 190"/>
                  <a:gd name="T4" fmla="*/ 43 w 190"/>
                  <a:gd name="T5" fmla="*/ 98 h 190"/>
                  <a:gd name="T6" fmla="*/ 46 w 190"/>
                  <a:gd name="T7" fmla="*/ 86 h 190"/>
                  <a:gd name="T8" fmla="*/ 46 w 190"/>
                  <a:gd name="T9" fmla="*/ 86 h 190"/>
                  <a:gd name="T10" fmla="*/ 66 w 190"/>
                  <a:gd name="T11" fmla="*/ 24 h 190"/>
                  <a:gd name="T12" fmla="*/ 131 w 190"/>
                  <a:gd name="T13" fmla="*/ 5 h 190"/>
                  <a:gd name="T14" fmla="*/ 103 w 190"/>
                  <a:gd name="T15" fmla="*/ 33 h 190"/>
                  <a:gd name="T16" fmla="*/ 100 w 190"/>
                  <a:gd name="T17" fmla="*/ 46 h 190"/>
                  <a:gd name="T18" fmla="*/ 107 w 190"/>
                  <a:gd name="T19" fmla="*/ 74 h 190"/>
                  <a:gd name="T20" fmla="*/ 117 w 190"/>
                  <a:gd name="T21" fmla="*/ 84 h 190"/>
                  <a:gd name="T22" fmla="*/ 145 w 190"/>
                  <a:gd name="T23" fmla="*/ 91 h 190"/>
                  <a:gd name="T24" fmla="*/ 158 w 190"/>
                  <a:gd name="T25" fmla="*/ 88 h 190"/>
                  <a:gd name="T26" fmla="*/ 186 w 190"/>
                  <a:gd name="T27" fmla="*/ 60 h 190"/>
                  <a:gd name="T28" fmla="*/ 166 w 190"/>
                  <a:gd name="T29" fmla="*/ 125 h 190"/>
                  <a:gd name="T30" fmla="*/ 105 w 190"/>
                  <a:gd name="T31" fmla="*/ 144 h 190"/>
                  <a:gd name="T32" fmla="*/ 105 w 190"/>
                  <a:gd name="T33" fmla="*/ 145 h 190"/>
                  <a:gd name="T34" fmla="*/ 93 w 190"/>
                  <a:gd name="T35" fmla="*/ 148 h 190"/>
                  <a:gd name="T36" fmla="*/ 51 w 190"/>
                  <a:gd name="T37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90">
                    <a:moveTo>
                      <a:pt x="51" y="19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6" y="95"/>
                      <a:pt x="47" y="90"/>
                      <a:pt x="46" y="86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3" y="64"/>
                      <a:pt x="49" y="41"/>
                      <a:pt x="66" y="24"/>
                    </a:cubicBezTo>
                    <a:cubicBezTo>
                      <a:pt x="84" y="7"/>
                      <a:pt x="108" y="0"/>
                      <a:pt x="131" y="5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0" y="36"/>
                      <a:pt x="98" y="42"/>
                      <a:pt x="100" y="46"/>
                    </a:cubicBezTo>
                    <a:cubicBezTo>
                      <a:pt x="107" y="74"/>
                      <a:pt x="107" y="74"/>
                      <a:pt x="107" y="74"/>
                    </a:cubicBezTo>
                    <a:cubicBezTo>
                      <a:pt x="108" y="78"/>
                      <a:pt x="113" y="82"/>
                      <a:pt x="117" y="84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9" y="92"/>
                      <a:pt x="155" y="91"/>
                      <a:pt x="158" y="88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90" y="83"/>
                      <a:pt x="184" y="107"/>
                      <a:pt x="166" y="125"/>
                    </a:cubicBezTo>
                    <a:cubicBezTo>
                      <a:pt x="150" y="141"/>
                      <a:pt x="127" y="148"/>
                      <a:pt x="105" y="144"/>
                    </a:cubicBezTo>
                    <a:cubicBezTo>
                      <a:pt x="105" y="145"/>
                      <a:pt x="105" y="145"/>
                      <a:pt x="105" y="145"/>
                    </a:cubicBezTo>
                    <a:cubicBezTo>
                      <a:pt x="100" y="144"/>
                      <a:pt x="96" y="145"/>
                      <a:pt x="93" y="148"/>
                    </a:cubicBezTo>
                    <a:lnTo>
                      <a:pt x="51" y="190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450849" y="4938713"/>
                <a:ext cx="1254126" cy="1255713"/>
              </a:xfrm>
              <a:custGeom>
                <a:avLst/>
                <a:gdLst>
                  <a:gd name="T0" fmla="*/ 329 w 334"/>
                  <a:gd name="T1" fmla="*/ 274 h 334"/>
                  <a:gd name="T2" fmla="*/ 329 w 334"/>
                  <a:gd name="T3" fmla="*/ 291 h 334"/>
                  <a:gd name="T4" fmla="*/ 290 w 334"/>
                  <a:gd name="T5" fmla="*/ 329 h 334"/>
                  <a:gd name="T6" fmla="*/ 274 w 334"/>
                  <a:gd name="T7" fmla="*/ 329 h 334"/>
                  <a:gd name="T8" fmla="*/ 117 w 334"/>
                  <a:gd name="T9" fmla="*/ 173 h 334"/>
                  <a:gd name="T10" fmla="*/ 117 w 334"/>
                  <a:gd name="T11" fmla="*/ 157 h 334"/>
                  <a:gd name="T12" fmla="*/ 109 w 334"/>
                  <a:gd name="T13" fmla="*/ 149 h 334"/>
                  <a:gd name="T14" fmla="*/ 109 w 334"/>
                  <a:gd name="T15" fmla="*/ 138 h 334"/>
                  <a:gd name="T16" fmla="*/ 116 w 334"/>
                  <a:gd name="T17" fmla="*/ 130 h 334"/>
                  <a:gd name="T18" fmla="*/ 116 w 334"/>
                  <a:gd name="T19" fmla="*/ 130 h 334"/>
                  <a:gd name="T20" fmla="*/ 65 w 334"/>
                  <a:gd name="T21" fmla="*/ 80 h 334"/>
                  <a:gd name="T22" fmla="*/ 59 w 334"/>
                  <a:gd name="T23" fmla="*/ 76 h 334"/>
                  <a:gd name="T24" fmla="*/ 44 w 334"/>
                  <a:gd name="T25" fmla="*/ 74 h 334"/>
                  <a:gd name="T26" fmla="*/ 37 w 334"/>
                  <a:gd name="T27" fmla="*/ 70 h 334"/>
                  <a:gd name="T28" fmla="*/ 1 w 334"/>
                  <a:gd name="T29" fmla="*/ 18 h 334"/>
                  <a:gd name="T30" fmla="*/ 2 w 334"/>
                  <a:gd name="T31" fmla="*/ 12 h 334"/>
                  <a:gd name="T32" fmla="*/ 11 w 334"/>
                  <a:gd name="T33" fmla="*/ 2 h 334"/>
                  <a:gd name="T34" fmla="*/ 17 w 334"/>
                  <a:gd name="T35" fmla="*/ 1 h 334"/>
                  <a:gd name="T36" fmla="*/ 70 w 334"/>
                  <a:gd name="T37" fmla="*/ 38 h 334"/>
                  <a:gd name="T38" fmla="*/ 74 w 334"/>
                  <a:gd name="T39" fmla="*/ 44 h 334"/>
                  <a:gd name="T40" fmla="*/ 76 w 334"/>
                  <a:gd name="T41" fmla="*/ 59 h 334"/>
                  <a:gd name="T42" fmla="*/ 80 w 334"/>
                  <a:gd name="T43" fmla="*/ 66 h 334"/>
                  <a:gd name="T44" fmla="*/ 130 w 334"/>
                  <a:gd name="T45" fmla="*/ 116 h 334"/>
                  <a:gd name="T46" fmla="*/ 130 w 334"/>
                  <a:gd name="T47" fmla="*/ 116 h 334"/>
                  <a:gd name="T48" fmla="*/ 137 w 334"/>
                  <a:gd name="T49" fmla="*/ 109 h 334"/>
                  <a:gd name="T50" fmla="*/ 149 w 334"/>
                  <a:gd name="T51" fmla="*/ 109 h 334"/>
                  <a:gd name="T52" fmla="*/ 156 w 334"/>
                  <a:gd name="T53" fmla="*/ 117 h 334"/>
                  <a:gd name="T54" fmla="*/ 173 w 334"/>
                  <a:gd name="T55" fmla="*/ 118 h 334"/>
                  <a:gd name="T56" fmla="*/ 329 w 334"/>
                  <a:gd name="T57" fmla="*/ 2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4" h="334">
                    <a:moveTo>
                      <a:pt x="329" y="274"/>
                    </a:moveTo>
                    <a:cubicBezTo>
                      <a:pt x="334" y="278"/>
                      <a:pt x="334" y="286"/>
                      <a:pt x="329" y="291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286" y="334"/>
                      <a:pt x="278" y="334"/>
                      <a:pt x="274" y="329"/>
                    </a:cubicBezTo>
                    <a:cubicBezTo>
                      <a:pt x="117" y="173"/>
                      <a:pt x="117" y="173"/>
                      <a:pt x="117" y="173"/>
                    </a:cubicBezTo>
                    <a:cubicBezTo>
                      <a:pt x="113" y="169"/>
                      <a:pt x="113" y="161"/>
                      <a:pt x="117" y="157"/>
                    </a:cubicBez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06" y="146"/>
                      <a:pt x="106" y="141"/>
                      <a:pt x="109" y="13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78"/>
                      <a:pt x="61" y="77"/>
                      <a:pt x="59" y="7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1" y="73"/>
                      <a:pt x="39" y="72"/>
                      <a:pt x="37" y="7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0" y="13"/>
                      <a:pt x="2" y="1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9"/>
                      <a:pt x="73" y="42"/>
                      <a:pt x="74" y="44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61"/>
                      <a:pt x="78" y="64"/>
                      <a:pt x="80" y="6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0" y="106"/>
                      <a:pt x="145" y="106"/>
                      <a:pt x="149" y="109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161" y="113"/>
                      <a:pt x="168" y="113"/>
                      <a:pt x="173" y="118"/>
                    </a:cubicBezTo>
                    <a:lnTo>
                      <a:pt x="32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4061460" y="1949299"/>
              <a:ext cx="886460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050"/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Developer</a:t>
              </a:r>
              <a:b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</a:b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Consuming API</a:t>
              </a:r>
            </a:p>
          </p:txBody>
        </p:sp>
        <p:sp>
          <p:nvSpPr>
            <p:cNvPr id="189" name="Freeform 21"/>
            <p:cNvSpPr>
              <a:spLocks noEditPoints="1"/>
            </p:cNvSpPr>
            <p:nvPr/>
          </p:nvSpPr>
          <p:spPr bwMode="auto">
            <a:xfrm>
              <a:off x="4791044" y="3767225"/>
              <a:ext cx="293066" cy="310571"/>
            </a:xfrm>
            <a:custGeom>
              <a:avLst/>
              <a:gdLst/>
              <a:ahLst/>
              <a:cxnLst>
                <a:cxn ang="0">
                  <a:pos x="57" y="112"/>
                </a:cxn>
                <a:cxn ang="0">
                  <a:pos x="45" y="121"/>
                </a:cxn>
                <a:cxn ang="0">
                  <a:pos x="1" y="200"/>
                </a:cxn>
                <a:cxn ang="0">
                  <a:pos x="71" y="200"/>
                </a:cxn>
                <a:cxn ang="0">
                  <a:pos x="57" y="112"/>
                </a:cxn>
                <a:cxn ang="0">
                  <a:pos x="117" y="72"/>
                </a:cxn>
                <a:cxn ang="0">
                  <a:pos x="125" y="62"/>
                </a:cxn>
                <a:cxn ang="0">
                  <a:pos x="124" y="49"/>
                </a:cxn>
                <a:cxn ang="0">
                  <a:pos x="83" y="0"/>
                </a:cxn>
                <a:cxn ang="0">
                  <a:pos x="43" y="49"/>
                </a:cxn>
                <a:cxn ang="0">
                  <a:pos x="42" y="62"/>
                </a:cxn>
                <a:cxn ang="0">
                  <a:pos x="50" y="72"/>
                </a:cxn>
                <a:cxn ang="0">
                  <a:pos x="83" y="104"/>
                </a:cxn>
                <a:cxn ang="0">
                  <a:pos x="117" y="72"/>
                </a:cxn>
                <a:cxn ang="0">
                  <a:pos x="166" y="200"/>
                </a:cxn>
                <a:cxn ang="0">
                  <a:pos x="122" y="121"/>
                </a:cxn>
                <a:cxn ang="0">
                  <a:pos x="110" y="112"/>
                </a:cxn>
                <a:cxn ang="0">
                  <a:pos x="96" y="200"/>
                </a:cxn>
                <a:cxn ang="0">
                  <a:pos x="166" y="200"/>
                </a:cxn>
                <a:cxn ang="0">
                  <a:pos x="92" y="138"/>
                </a:cxn>
                <a:cxn ang="0">
                  <a:pos x="90" y="200"/>
                </a:cxn>
                <a:cxn ang="0">
                  <a:pos x="77" y="200"/>
                </a:cxn>
                <a:cxn ang="0">
                  <a:pos x="75" y="138"/>
                </a:cxn>
                <a:cxn ang="0">
                  <a:pos x="92" y="138"/>
                </a:cxn>
                <a:cxn ang="0">
                  <a:pos x="75" y="134"/>
                </a:cxn>
                <a:cxn ang="0">
                  <a:pos x="71" y="122"/>
                </a:cxn>
                <a:cxn ang="0">
                  <a:pos x="83" y="113"/>
                </a:cxn>
                <a:cxn ang="0">
                  <a:pos x="96" y="122"/>
                </a:cxn>
                <a:cxn ang="0">
                  <a:pos x="91" y="134"/>
                </a:cxn>
                <a:cxn ang="0">
                  <a:pos x="75" y="134"/>
                </a:cxn>
              </a:cxnLst>
              <a:rect l="0" t="0" r="r" b="b"/>
              <a:pathLst>
                <a:path w="167" h="200">
                  <a:moveTo>
                    <a:pt x="57" y="112"/>
                  </a:moveTo>
                  <a:cubicBezTo>
                    <a:pt x="53" y="114"/>
                    <a:pt x="49" y="117"/>
                    <a:pt x="45" y="121"/>
                  </a:cubicBezTo>
                  <a:cubicBezTo>
                    <a:pt x="0" y="131"/>
                    <a:pt x="1" y="162"/>
                    <a:pt x="1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3" y="171"/>
                    <a:pt x="59" y="140"/>
                    <a:pt x="57" y="112"/>
                  </a:cubicBezTo>
                  <a:close/>
                  <a:moveTo>
                    <a:pt x="117" y="72"/>
                  </a:moveTo>
                  <a:cubicBezTo>
                    <a:pt x="120" y="71"/>
                    <a:pt x="124" y="68"/>
                    <a:pt x="125" y="62"/>
                  </a:cubicBezTo>
                  <a:cubicBezTo>
                    <a:pt x="127" y="56"/>
                    <a:pt x="127" y="50"/>
                    <a:pt x="124" y="49"/>
                  </a:cubicBezTo>
                  <a:cubicBezTo>
                    <a:pt x="127" y="26"/>
                    <a:pt x="121" y="0"/>
                    <a:pt x="83" y="0"/>
                  </a:cubicBezTo>
                  <a:cubicBezTo>
                    <a:pt x="46" y="0"/>
                    <a:pt x="40" y="26"/>
                    <a:pt x="43" y="49"/>
                  </a:cubicBezTo>
                  <a:cubicBezTo>
                    <a:pt x="40" y="50"/>
                    <a:pt x="40" y="56"/>
                    <a:pt x="42" y="62"/>
                  </a:cubicBezTo>
                  <a:cubicBezTo>
                    <a:pt x="43" y="68"/>
                    <a:pt x="46" y="71"/>
                    <a:pt x="50" y="72"/>
                  </a:cubicBezTo>
                  <a:cubicBezTo>
                    <a:pt x="52" y="88"/>
                    <a:pt x="60" y="104"/>
                    <a:pt x="83" y="104"/>
                  </a:cubicBezTo>
                  <a:cubicBezTo>
                    <a:pt x="107" y="104"/>
                    <a:pt x="115" y="88"/>
                    <a:pt x="117" y="72"/>
                  </a:cubicBezTo>
                  <a:close/>
                  <a:moveTo>
                    <a:pt x="166" y="200"/>
                  </a:moveTo>
                  <a:cubicBezTo>
                    <a:pt x="166" y="162"/>
                    <a:pt x="167" y="131"/>
                    <a:pt x="122" y="121"/>
                  </a:cubicBezTo>
                  <a:cubicBezTo>
                    <a:pt x="118" y="117"/>
                    <a:pt x="113" y="114"/>
                    <a:pt x="110" y="112"/>
                  </a:cubicBezTo>
                  <a:cubicBezTo>
                    <a:pt x="108" y="140"/>
                    <a:pt x="104" y="171"/>
                    <a:pt x="96" y="200"/>
                  </a:cubicBezTo>
                  <a:cubicBezTo>
                    <a:pt x="166" y="200"/>
                    <a:pt x="166" y="200"/>
                    <a:pt x="166" y="200"/>
                  </a:cubicBezTo>
                  <a:close/>
                  <a:moveTo>
                    <a:pt x="92" y="138"/>
                  </a:moveTo>
                  <a:cubicBezTo>
                    <a:pt x="96" y="159"/>
                    <a:pt x="97" y="176"/>
                    <a:pt x="90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0" y="176"/>
                    <a:pt x="71" y="159"/>
                    <a:pt x="75" y="138"/>
                  </a:cubicBezTo>
                  <a:cubicBezTo>
                    <a:pt x="92" y="138"/>
                    <a:pt x="92" y="138"/>
                    <a:pt x="92" y="138"/>
                  </a:cubicBezTo>
                  <a:close/>
                  <a:moveTo>
                    <a:pt x="75" y="134"/>
                  </a:moveTo>
                  <a:cubicBezTo>
                    <a:pt x="72" y="130"/>
                    <a:pt x="71" y="125"/>
                    <a:pt x="71" y="122"/>
                  </a:cubicBezTo>
                  <a:cubicBezTo>
                    <a:pt x="71" y="118"/>
                    <a:pt x="71" y="113"/>
                    <a:pt x="83" y="113"/>
                  </a:cubicBezTo>
                  <a:cubicBezTo>
                    <a:pt x="96" y="113"/>
                    <a:pt x="96" y="118"/>
                    <a:pt x="96" y="122"/>
                  </a:cubicBezTo>
                  <a:cubicBezTo>
                    <a:pt x="96" y="125"/>
                    <a:pt x="95" y="130"/>
                    <a:pt x="91" y="134"/>
                  </a:cubicBezTo>
                  <a:cubicBezTo>
                    <a:pt x="75" y="134"/>
                    <a:pt x="75" y="134"/>
                    <a:pt x="75" y="134"/>
                  </a:cubicBezTo>
                  <a:close/>
                </a:path>
              </a:pathLst>
            </a:custGeom>
            <a:solidFill>
              <a:srgbClr val="0052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5033554" y="3911411"/>
              <a:ext cx="164236" cy="145344"/>
              <a:chOff x="319088" y="4740275"/>
              <a:chExt cx="1622426" cy="1622426"/>
            </a:xfrm>
          </p:grpSpPr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319088" y="4740275"/>
                <a:ext cx="1622426" cy="1622426"/>
              </a:xfrm>
              <a:custGeom>
                <a:avLst/>
                <a:gdLst>
                  <a:gd name="T0" fmla="*/ 0 w 432"/>
                  <a:gd name="T1" fmla="*/ 368 h 432"/>
                  <a:gd name="T2" fmla="*/ 0 w 432"/>
                  <a:gd name="T3" fmla="*/ 63 h 432"/>
                  <a:gd name="T4" fmla="*/ 63 w 432"/>
                  <a:gd name="T5" fmla="*/ 0 h 432"/>
                  <a:gd name="T6" fmla="*/ 368 w 432"/>
                  <a:gd name="T7" fmla="*/ 0 h 432"/>
                  <a:gd name="T8" fmla="*/ 432 w 432"/>
                  <a:gd name="T9" fmla="*/ 63 h 432"/>
                  <a:gd name="T10" fmla="*/ 432 w 432"/>
                  <a:gd name="T11" fmla="*/ 368 h 432"/>
                  <a:gd name="T12" fmla="*/ 368 w 432"/>
                  <a:gd name="T13" fmla="*/ 432 h 432"/>
                  <a:gd name="T14" fmla="*/ 63 w 432"/>
                  <a:gd name="T15" fmla="*/ 432 h 432"/>
                  <a:gd name="T16" fmla="*/ 0 w 432"/>
                  <a:gd name="T17" fmla="*/ 36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32">
                    <a:moveTo>
                      <a:pt x="0" y="368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403" y="0"/>
                      <a:pt x="432" y="28"/>
                      <a:pt x="432" y="63"/>
                    </a:cubicBezTo>
                    <a:cubicBezTo>
                      <a:pt x="432" y="368"/>
                      <a:pt x="432" y="368"/>
                      <a:pt x="432" y="368"/>
                    </a:cubicBezTo>
                    <a:cubicBezTo>
                      <a:pt x="432" y="403"/>
                      <a:pt x="403" y="432"/>
                      <a:pt x="368" y="432"/>
                    </a:cubicBezTo>
                    <a:cubicBezTo>
                      <a:pt x="63" y="432"/>
                      <a:pt x="63" y="432"/>
                      <a:pt x="63" y="432"/>
                    </a:cubicBezTo>
                    <a:cubicBezTo>
                      <a:pt x="28" y="432"/>
                      <a:pt x="0" y="403"/>
                      <a:pt x="0" y="368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3" name="Freeform 292"/>
              <p:cNvSpPr>
                <a:spLocks noEditPoints="1"/>
              </p:cNvSpPr>
              <p:nvPr/>
            </p:nvSpPr>
            <p:spPr bwMode="auto">
              <a:xfrm>
                <a:off x="439738" y="5595937"/>
                <a:ext cx="646113" cy="642939"/>
              </a:xfrm>
              <a:custGeom>
                <a:avLst/>
                <a:gdLst>
                  <a:gd name="T0" fmla="*/ 14 w 172"/>
                  <a:gd name="T1" fmla="*/ 107 h 171"/>
                  <a:gd name="T2" fmla="*/ 14 w 172"/>
                  <a:gd name="T3" fmla="*/ 157 h 171"/>
                  <a:gd name="T4" fmla="*/ 64 w 172"/>
                  <a:gd name="T5" fmla="*/ 157 h 171"/>
                  <a:gd name="T6" fmla="*/ 172 w 172"/>
                  <a:gd name="T7" fmla="*/ 50 h 171"/>
                  <a:gd name="T8" fmla="*/ 122 w 172"/>
                  <a:gd name="T9" fmla="*/ 0 h 171"/>
                  <a:gd name="T10" fmla="*/ 14 w 172"/>
                  <a:gd name="T11" fmla="*/ 107 h 171"/>
                  <a:gd name="T12" fmla="*/ 55 w 172"/>
                  <a:gd name="T13" fmla="*/ 147 h 171"/>
                  <a:gd name="T14" fmla="*/ 24 w 172"/>
                  <a:gd name="T15" fmla="*/ 147 h 171"/>
                  <a:gd name="T16" fmla="*/ 24 w 172"/>
                  <a:gd name="T17" fmla="*/ 117 h 171"/>
                  <a:gd name="T18" fmla="*/ 55 w 172"/>
                  <a:gd name="T19" fmla="*/ 117 h 171"/>
                  <a:gd name="T20" fmla="*/ 55 w 172"/>
                  <a:gd name="T21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71">
                    <a:moveTo>
                      <a:pt x="14" y="107"/>
                    </a:moveTo>
                    <a:cubicBezTo>
                      <a:pt x="0" y="121"/>
                      <a:pt x="0" y="144"/>
                      <a:pt x="14" y="157"/>
                    </a:cubicBezTo>
                    <a:cubicBezTo>
                      <a:pt x="28" y="171"/>
                      <a:pt x="51" y="171"/>
                      <a:pt x="64" y="157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14" y="107"/>
                    </a:lnTo>
                    <a:close/>
                    <a:moveTo>
                      <a:pt x="55" y="147"/>
                    </a:moveTo>
                    <a:cubicBezTo>
                      <a:pt x="46" y="156"/>
                      <a:pt x="33" y="156"/>
                      <a:pt x="24" y="147"/>
                    </a:cubicBezTo>
                    <a:cubicBezTo>
                      <a:pt x="16" y="139"/>
                      <a:pt x="16" y="125"/>
                      <a:pt x="24" y="117"/>
                    </a:cubicBezTo>
                    <a:cubicBezTo>
                      <a:pt x="33" y="108"/>
                      <a:pt x="46" y="108"/>
                      <a:pt x="55" y="117"/>
                    </a:cubicBezTo>
                    <a:cubicBezTo>
                      <a:pt x="63" y="125"/>
                      <a:pt x="63" y="139"/>
                      <a:pt x="55" y="147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1104898" y="4860925"/>
                <a:ext cx="712791" cy="712791"/>
              </a:xfrm>
              <a:custGeom>
                <a:avLst/>
                <a:gdLst>
                  <a:gd name="T0" fmla="*/ 51 w 190"/>
                  <a:gd name="T1" fmla="*/ 190 h 190"/>
                  <a:gd name="T2" fmla="*/ 0 w 190"/>
                  <a:gd name="T3" fmla="*/ 140 h 190"/>
                  <a:gd name="T4" fmla="*/ 43 w 190"/>
                  <a:gd name="T5" fmla="*/ 98 h 190"/>
                  <a:gd name="T6" fmla="*/ 46 w 190"/>
                  <a:gd name="T7" fmla="*/ 86 h 190"/>
                  <a:gd name="T8" fmla="*/ 46 w 190"/>
                  <a:gd name="T9" fmla="*/ 86 h 190"/>
                  <a:gd name="T10" fmla="*/ 66 w 190"/>
                  <a:gd name="T11" fmla="*/ 24 h 190"/>
                  <a:gd name="T12" fmla="*/ 131 w 190"/>
                  <a:gd name="T13" fmla="*/ 5 h 190"/>
                  <a:gd name="T14" fmla="*/ 103 w 190"/>
                  <a:gd name="T15" fmla="*/ 33 h 190"/>
                  <a:gd name="T16" fmla="*/ 100 w 190"/>
                  <a:gd name="T17" fmla="*/ 46 h 190"/>
                  <a:gd name="T18" fmla="*/ 107 w 190"/>
                  <a:gd name="T19" fmla="*/ 74 h 190"/>
                  <a:gd name="T20" fmla="*/ 117 w 190"/>
                  <a:gd name="T21" fmla="*/ 84 h 190"/>
                  <a:gd name="T22" fmla="*/ 145 w 190"/>
                  <a:gd name="T23" fmla="*/ 91 h 190"/>
                  <a:gd name="T24" fmla="*/ 158 w 190"/>
                  <a:gd name="T25" fmla="*/ 88 h 190"/>
                  <a:gd name="T26" fmla="*/ 186 w 190"/>
                  <a:gd name="T27" fmla="*/ 60 h 190"/>
                  <a:gd name="T28" fmla="*/ 166 w 190"/>
                  <a:gd name="T29" fmla="*/ 125 h 190"/>
                  <a:gd name="T30" fmla="*/ 105 w 190"/>
                  <a:gd name="T31" fmla="*/ 144 h 190"/>
                  <a:gd name="T32" fmla="*/ 105 w 190"/>
                  <a:gd name="T33" fmla="*/ 145 h 190"/>
                  <a:gd name="T34" fmla="*/ 93 w 190"/>
                  <a:gd name="T35" fmla="*/ 148 h 190"/>
                  <a:gd name="T36" fmla="*/ 51 w 190"/>
                  <a:gd name="T37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90">
                    <a:moveTo>
                      <a:pt x="51" y="19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6" y="95"/>
                      <a:pt x="47" y="90"/>
                      <a:pt x="46" y="86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3" y="64"/>
                      <a:pt x="49" y="41"/>
                      <a:pt x="66" y="24"/>
                    </a:cubicBezTo>
                    <a:cubicBezTo>
                      <a:pt x="84" y="7"/>
                      <a:pt x="108" y="0"/>
                      <a:pt x="131" y="5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0" y="36"/>
                      <a:pt x="98" y="42"/>
                      <a:pt x="100" y="46"/>
                    </a:cubicBezTo>
                    <a:cubicBezTo>
                      <a:pt x="107" y="74"/>
                      <a:pt x="107" y="74"/>
                      <a:pt x="107" y="74"/>
                    </a:cubicBezTo>
                    <a:cubicBezTo>
                      <a:pt x="108" y="78"/>
                      <a:pt x="113" y="82"/>
                      <a:pt x="117" y="84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9" y="92"/>
                      <a:pt x="155" y="91"/>
                      <a:pt x="158" y="88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90" y="83"/>
                      <a:pt x="184" y="107"/>
                      <a:pt x="166" y="125"/>
                    </a:cubicBezTo>
                    <a:cubicBezTo>
                      <a:pt x="150" y="141"/>
                      <a:pt x="127" y="148"/>
                      <a:pt x="105" y="144"/>
                    </a:cubicBezTo>
                    <a:cubicBezTo>
                      <a:pt x="105" y="145"/>
                      <a:pt x="105" y="145"/>
                      <a:pt x="105" y="145"/>
                    </a:cubicBezTo>
                    <a:cubicBezTo>
                      <a:pt x="100" y="144"/>
                      <a:pt x="96" y="145"/>
                      <a:pt x="93" y="148"/>
                    </a:cubicBezTo>
                    <a:lnTo>
                      <a:pt x="51" y="190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450849" y="4938713"/>
                <a:ext cx="1254126" cy="1255713"/>
              </a:xfrm>
              <a:custGeom>
                <a:avLst/>
                <a:gdLst>
                  <a:gd name="T0" fmla="*/ 329 w 334"/>
                  <a:gd name="T1" fmla="*/ 274 h 334"/>
                  <a:gd name="T2" fmla="*/ 329 w 334"/>
                  <a:gd name="T3" fmla="*/ 291 h 334"/>
                  <a:gd name="T4" fmla="*/ 290 w 334"/>
                  <a:gd name="T5" fmla="*/ 329 h 334"/>
                  <a:gd name="T6" fmla="*/ 274 w 334"/>
                  <a:gd name="T7" fmla="*/ 329 h 334"/>
                  <a:gd name="T8" fmla="*/ 117 w 334"/>
                  <a:gd name="T9" fmla="*/ 173 h 334"/>
                  <a:gd name="T10" fmla="*/ 117 w 334"/>
                  <a:gd name="T11" fmla="*/ 157 h 334"/>
                  <a:gd name="T12" fmla="*/ 109 w 334"/>
                  <a:gd name="T13" fmla="*/ 149 h 334"/>
                  <a:gd name="T14" fmla="*/ 109 w 334"/>
                  <a:gd name="T15" fmla="*/ 138 h 334"/>
                  <a:gd name="T16" fmla="*/ 116 w 334"/>
                  <a:gd name="T17" fmla="*/ 130 h 334"/>
                  <a:gd name="T18" fmla="*/ 116 w 334"/>
                  <a:gd name="T19" fmla="*/ 130 h 334"/>
                  <a:gd name="T20" fmla="*/ 65 w 334"/>
                  <a:gd name="T21" fmla="*/ 80 h 334"/>
                  <a:gd name="T22" fmla="*/ 59 w 334"/>
                  <a:gd name="T23" fmla="*/ 76 h 334"/>
                  <a:gd name="T24" fmla="*/ 44 w 334"/>
                  <a:gd name="T25" fmla="*/ 74 h 334"/>
                  <a:gd name="T26" fmla="*/ 37 w 334"/>
                  <a:gd name="T27" fmla="*/ 70 h 334"/>
                  <a:gd name="T28" fmla="*/ 1 w 334"/>
                  <a:gd name="T29" fmla="*/ 18 h 334"/>
                  <a:gd name="T30" fmla="*/ 2 w 334"/>
                  <a:gd name="T31" fmla="*/ 12 h 334"/>
                  <a:gd name="T32" fmla="*/ 11 w 334"/>
                  <a:gd name="T33" fmla="*/ 2 h 334"/>
                  <a:gd name="T34" fmla="*/ 17 w 334"/>
                  <a:gd name="T35" fmla="*/ 1 h 334"/>
                  <a:gd name="T36" fmla="*/ 70 w 334"/>
                  <a:gd name="T37" fmla="*/ 38 h 334"/>
                  <a:gd name="T38" fmla="*/ 74 w 334"/>
                  <a:gd name="T39" fmla="*/ 44 h 334"/>
                  <a:gd name="T40" fmla="*/ 76 w 334"/>
                  <a:gd name="T41" fmla="*/ 59 h 334"/>
                  <a:gd name="T42" fmla="*/ 80 w 334"/>
                  <a:gd name="T43" fmla="*/ 66 h 334"/>
                  <a:gd name="T44" fmla="*/ 130 w 334"/>
                  <a:gd name="T45" fmla="*/ 116 h 334"/>
                  <a:gd name="T46" fmla="*/ 130 w 334"/>
                  <a:gd name="T47" fmla="*/ 116 h 334"/>
                  <a:gd name="T48" fmla="*/ 137 w 334"/>
                  <a:gd name="T49" fmla="*/ 109 h 334"/>
                  <a:gd name="T50" fmla="*/ 149 w 334"/>
                  <a:gd name="T51" fmla="*/ 109 h 334"/>
                  <a:gd name="T52" fmla="*/ 156 w 334"/>
                  <a:gd name="T53" fmla="*/ 117 h 334"/>
                  <a:gd name="T54" fmla="*/ 173 w 334"/>
                  <a:gd name="T55" fmla="*/ 118 h 334"/>
                  <a:gd name="T56" fmla="*/ 329 w 334"/>
                  <a:gd name="T57" fmla="*/ 2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4" h="334">
                    <a:moveTo>
                      <a:pt x="329" y="274"/>
                    </a:moveTo>
                    <a:cubicBezTo>
                      <a:pt x="334" y="278"/>
                      <a:pt x="334" y="286"/>
                      <a:pt x="329" y="291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286" y="334"/>
                      <a:pt x="278" y="334"/>
                      <a:pt x="274" y="329"/>
                    </a:cubicBezTo>
                    <a:cubicBezTo>
                      <a:pt x="117" y="173"/>
                      <a:pt x="117" y="173"/>
                      <a:pt x="117" y="173"/>
                    </a:cubicBezTo>
                    <a:cubicBezTo>
                      <a:pt x="113" y="169"/>
                      <a:pt x="113" y="161"/>
                      <a:pt x="117" y="157"/>
                    </a:cubicBez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06" y="146"/>
                      <a:pt x="106" y="141"/>
                      <a:pt x="109" y="13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78"/>
                      <a:pt x="61" y="77"/>
                      <a:pt x="59" y="7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1" y="73"/>
                      <a:pt x="39" y="72"/>
                      <a:pt x="37" y="7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0" y="13"/>
                      <a:pt x="2" y="1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9"/>
                      <a:pt x="73" y="42"/>
                      <a:pt x="74" y="44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61"/>
                      <a:pt x="78" y="64"/>
                      <a:pt x="80" y="6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0" y="106"/>
                      <a:pt x="145" y="106"/>
                      <a:pt x="149" y="109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161" y="113"/>
                      <a:pt x="168" y="113"/>
                      <a:pt x="173" y="118"/>
                    </a:cubicBezTo>
                    <a:lnTo>
                      <a:pt x="32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4880604" y="4086973"/>
              <a:ext cx="227626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050"/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IAM</a:t>
              </a:r>
            </a:p>
          </p:txBody>
        </p:sp>
        <p:cxnSp>
          <p:nvCxnSpPr>
            <p:cNvPr id="192" name="Straight Arrow Connector 191"/>
            <p:cNvCxnSpPr>
              <a:stCxn id="224" idx="0"/>
              <a:endCxn id="222" idx="2"/>
            </p:cNvCxnSpPr>
            <p:nvPr/>
          </p:nvCxnSpPr>
          <p:spPr>
            <a:xfrm flipV="1">
              <a:off x="6420079" y="2563340"/>
              <a:ext cx="0" cy="228207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93" name="Straight Arrow Connector 312"/>
            <p:cNvCxnSpPr>
              <a:stCxn id="224" idx="2"/>
              <a:endCxn id="200" idx="0"/>
            </p:cNvCxnSpPr>
            <p:nvPr/>
          </p:nvCxnSpPr>
          <p:spPr>
            <a:xfrm>
              <a:off x="6420079" y="3733379"/>
              <a:ext cx="0" cy="1294735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94" name="Straight Arrow Connector 193"/>
            <p:cNvCxnSpPr>
              <a:endCxn id="201" idx="0"/>
            </p:cNvCxnSpPr>
            <p:nvPr/>
          </p:nvCxnSpPr>
          <p:spPr>
            <a:xfrm>
              <a:off x="5459402" y="5512747"/>
              <a:ext cx="363820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95" name="Straight Arrow Connector 194"/>
            <p:cNvCxnSpPr>
              <a:stCxn id="198" idx="3"/>
              <a:endCxn id="212" idx="1"/>
            </p:cNvCxnSpPr>
            <p:nvPr/>
          </p:nvCxnSpPr>
          <p:spPr>
            <a:xfrm flipV="1">
              <a:off x="6813271" y="5257890"/>
              <a:ext cx="1115392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96" name="Straight Arrow Connector 195"/>
            <p:cNvCxnSpPr>
              <a:stCxn id="199" idx="3"/>
              <a:endCxn id="213" idx="1"/>
            </p:cNvCxnSpPr>
            <p:nvPr/>
          </p:nvCxnSpPr>
          <p:spPr>
            <a:xfrm flipV="1">
              <a:off x="6813271" y="5764927"/>
              <a:ext cx="1115392" cy="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197" name="TextBox 164"/>
            <p:cNvSpPr txBox="1"/>
            <p:nvPr/>
          </p:nvSpPr>
          <p:spPr>
            <a:xfrm>
              <a:off x="6006760" y="6008507"/>
              <a:ext cx="799185" cy="3831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Outer API Gateway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6752600" y="5227555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752600" y="5734592"/>
              <a:ext cx="60671" cy="60671"/>
            </a:xfrm>
            <a:prstGeom prst="rect">
              <a:avLst/>
            </a:prstGeom>
            <a:solidFill>
              <a:srgbClr val="00529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026887" y="5028114"/>
              <a:ext cx="786384" cy="969264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API Gateway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 rot="16200000">
              <a:off x="5654406" y="5419325"/>
              <a:ext cx="524474" cy="186843"/>
            </a:xfrm>
            <a:prstGeom prst="rect">
              <a:avLst/>
            </a:prstGeom>
            <a:solidFill>
              <a:srgbClr val="4D94B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435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704794" y="4154263"/>
              <a:ext cx="640080" cy="63998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/>
                </a:rPr>
                <a:t>Identity</a:t>
              </a:r>
              <a:b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/>
                </a:rPr>
              </a:b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/>
                </a:rPr>
                <a:t>Provider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860607" y="4240323"/>
              <a:ext cx="328454" cy="219498"/>
              <a:chOff x="6051001" y="2567944"/>
              <a:chExt cx="328454" cy="219498"/>
            </a:xfrm>
          </p:grpSpPr>
          <p:sp>
            <p:nvSpPr>
              <p:cNvPr id="281" name="Freeform 35"/>
              <p:cNvSpPr>
                <a:spLocks/>
              </p:cNvSpPr>
              <p:nvPr/>
            </p:nvSpPr>
            <p:spPr bwMode="auto">
              <a:xfrm>
                <a:off x="6051001" y="2642262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2" name="Freeform 36"/>
              <p:cNvSpPr>
                <a:spLocks/>
              </p:cNvSpPr>
              <p:nvPr/>
            </p:nvSpPr>
            <p:spPr bwMode="auto">
              <a:xfrm>
                <a:off x="6094515" y="2605103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3" name="Freeform 37"/>
              <p:cNvSpPr>
                <a:spLocks/>
              </p:cNvSpPr>
              <p:nvPr/>
            </p:nvSpPr>
            <p:spPr bwMode="auto">
              <a:xfrm>
                <a:off x="6139071" y="2567944"/>
                <a:ext cx="240384" cy="145180"/>
              </a:xfrm>
              <a:custGeom>
                <a:avLst/>
                <a:gdLst>
                  <a:gd name="T0" fmla="*/ 418 w 432"/>
                  <a:gd name="T1" fmla="*/ 0 h 312"/>
                  <a:gd name="T2" fmla="*/ 14 w 432"/>
                  <a:gd name="T3" fmla="*/ 0 h 312"/>
                  <a:gd name="T4" fmla="*/ 0 w 432"/>
                  <a:gd name="T5" fmla="*/ 14 h 312"/>
                  <a:gd name="T6" fmla="*/ 0 w 432"/>
                  <a:gd name="T7" fmla="*/ 299 h 312"/>
                  <a:gd name="T8" fmla="*/ 14 w 432"/>
                  <a:gd name="T9" fmla="*/ 312 h 312"/>
                  <a:gd name="T10" fmla="*/ 418 w 432"/>
                  <a:gd name="T11" fmla="*/ 312 h 312"/>
                  <a:gd name="T12" fmla="*/ 432 w 432"/>
                  <a:gd name="T13" fmla="*/ 299 h 312"/>
                  <a:gd name="T14" fmla="*/ 432 w 432"/>
                  <a:gd name="T15" fmla="*/ 14 h 312"/>
                  <a:gd name="T16" fmla="*/ 418 w 432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312">
                    <a:moveTo>
                      <a:pt x="4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14"/>
                      <a:pt x="432" y="14"/>
                      <a:pt x="432" y="14"/>
                    </a:cubicBezTo>
                    <a:cubicBezTo>
                      <a:pt x="432" y="6"/>
                      <a:pt x="426" y="0"/>
                      <a:pt x="418" y="0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4" name="Rectangle 38"/>
              <p:cNvSpPr>
                <a:spLocks noChangeArrowheads="1"/>
              </p:cNvSpPr>
              <p:nvPr/>
            </p:nvSpPr>
            <p:spPr bwMode="auto">
              <a:xfrm>
                <a:off x="6156682" y="2691519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5" name="Rectangle 39"/>
              <p:cNvSpPr>
                <a:spLocks noChangeArrowheads="1"/>
              </p:cNvSpPr>
              <p:nvPr/>
            </p:nvSpPr>
            <p:spPr bwMode="auto">
              <a:xfrm>
                <a:off x="6156682" y="2672508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6" name="Rectangle 40"/>
              <p:cNvSpPr>
                <a:spLocks noChangeArrowheads="1"/>
              </p:cNvSpPr>
              <p:nvPr/>
            </p:nvSpPr>
            <p:spPr bwMode="auto">
              <a:xfrm>
                <a:off x="6156682" y="2624979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7" name="Rectangle 41"/>
              <p:cNvSpPr>
                <a:spLocks noChangeArrowheads="1"/>
              </p:cNvSpPr>
              <p:nvPr/>
            </p:nvSpPr>
            <p:spPr bwMode="auto">
              <a:xfrm>
                <a:off x="6156682" y="2589548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8" name="Rectangle 42"/>
              <p:cNvSpPr>
                <a:spLocks noChangeArrowheads="1"/>
              </p:cNvSpPr>
              <p:nvPr/>
            </p:nvSpPr>
            <p:spPr bwMode="auto">
              <a:xfrm>
                <a:off x="6156675" y="2605967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89" name="Rectangle 43"/>
              <p:cNvSpPr>
                <a:spLocks noChangeArrowheads="1"/>
              </p:cNvSpPr>
              <p:nvPr/>
            </p:nvSpPr>
            <p:spPr bwMode="auto">
              <a:xfrm>
                <a:off x="6272738" y="2589548"/>
                <a:ext cx="91180" cy="109749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0" name="Oval 44"/>
              <p:cNvSpPr>
                <a:spLocks noChangeArrowheads="1"/>
              </p:cNvSpPr>
              <p:nvPr/>
            </p:nvSpPr>
            <p:spPr bwMode="auto">
              <a:xfrm>
                <a:off x="6301750" y="2612882"/>
                <a:ext cx="35229" cy="293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6283085" y="2646587"/>
                <a:ext cx="72530" cy="44072"/>
              </a:xfrm>
              <a:custGeom>
                <a:avLst/>
                <a:gdLst>
                  <a:gd name="T0" fmla="*/ 0 w 130"/>
                  <a:gd name="T1" fmla="*/ 95 h 95"/>
                  <a:gd name="T2" fmla="*/ 0 w 130"/>
                  <a:gd name="T3" fmla="*/ 21 h 95"/>
                  <a:gd name="T4" fmla="*/ 21 w 130"/>
                  <a:gd name="T5" fmla="*/ 0 h 95"/>
                  <a:gd name="T6" fmla="*/ 109 w 130"/>
                  <a:gd name="T7" fmla="*/ 0 h 95"/>
                  <a:gd name="T8" fmla="*/ 130 w 130"/>
                  <a:gd name="T9" fmla="*/ 21 h 95"/>
                  <a:gd name="T10" fmla="*/ 130 w 130"/>
                  <a:gd name="T11" fmla="*/ 95 h 95"/>
                  <a:gd name="T12" fmla="*/ 113 w 130"/>
                  <a:gd name="T13" fmla="*/ 95 h 95"/>
                  <a:gd name="T14" fmla="*/ 109 w 130"/>
                  <a:gd name="T15" fmla="*/ 29 h 95"/>
                  <a:gd name="T16" fmla="*/ 97 w 130"/>
                  <a:gd name="T17" fmla="*/ 29 h 95"/>
                  <a:gd name="T18" fmla="*/ 97 w 130"/>
                  <a:gd name="T19" fmla="*/ 95 h 95"/>
                  <a:gd name="T20" fmla="*/ 33 w 130"/>
                  <a:gd name="T21" fmla="*/ 95 h 95"/>
                  <a:gd name="T22" fmla="*/ 33 w 130"/>
                  <a:gd name="T23" fmla="*/ 29 h 95"/>
                  <a:gd name="T24" fmla="*/ 21 w 130"/>
                  <a:gd name="T25" fmla="*/ 29 h 95"/>
                  <a:gd name="T26" fmla="*/ 17 w 130"/>
                  <a:gd name="T27" fmla="*/ 95 h 95"/>
                  <a:gd name="T28" fmla="*/ 0 w 130"/>
                  <a:gd name="T2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109" y="0"/>
                      <a:pt x="109" y="0"/>
                    </a:cubicBezTo>
                    <a:cubicBezTo>
                      <a:pt x="120" y="0"/>
                      <a:pt x="130" y="10"/>
                      <a:pt x="130" y="21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cxnSp>
          <p:nvCxnSpPr>
            <p:cNvPr id="204" name="Straight Arrow Connector 312"/>
            <p:cNvCxnSpPr/>
            <p:nvPr/>
          </p:nvCxnSpPr>
          <p:spPr>
            <a:xfrm>
              <a:off x="6164796" y="4794243"/>
              <a:ext cx="0" cy="233871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05" name="Straight Arrow Connector 204"/>
            <p:cNvCxnSpPr>
              <a:stCxn id="213" idx="3"/>
              <a:endCxn id="210" idx="1"/>
            </p:cNvCxnSpPr>
            <p:nvPr/>
          </p:nvCxnSpPr>
          <p:spPr>
            <a:xfrm>
              <a:off x="8751623" y="5764927"/>
              <a:ext cx="241460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06" name="Straight Arrow Connector 205"/>
            <p:cNvCxnSpPr>
              <a:stCxn id="212" idx="3"/>
              <a:endCxn id="208" idx="1"/>
            </p:cNvCxnSpPr>
            <p:nvPr/>
          </p:nvCxnSpPr>
          <p:spPr>
            <a:xfrm>
              <a:off x="8751623" y="5257890"/>
              <a:ext cx="241460" cy="0"/>
            </a:xfrm>
            <a:prstGeom prst="straightConnector1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sp>
          <p:nvSpPr>
            <p:cNvPr id="207" name="Rectangle 206"/>
            <p:cNvSpPr/>
            <p:nvPr/>
          </p:nvSpPr>
          <p:spPr>
            <a:xfrm>
              <a:off x="8986946" y="5388429"/>
              <a:ext cx="743794" cy="1846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 1</a:t>
              </a: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8993083" y="5120730"/>
              <a:ext cx="731520" cy="27432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986946" y="5906225"/>
              <a:ext cx="743794" cy="18466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Microservice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 2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8993083" y="5627767"/>
              <a:ext cx="731520" cy="27432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11" name="TextBox 164"/>
            <p:cNvSpPr txBox="1"/>
            <p:nvPr/>
          </p:nvSpPr>
          <p:spPr>
            <a:xfrm>
              <a:off x="7944954" y="6001627"/>
              <a:ext cx="782929" cy="3831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Inner API Gateway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7928663" y="5028114"/>
              <a:ext cx="822960" cy="459552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7928663" y="5535151"/>
              <a:ext cx="822960" cy="459552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Microgateway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722535" y="5616472"/>
              <a:ext cx="660437" cy="17081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Browser App</a:t>
              </a:r>
            </a:p>
          </p:txBody>
        </p:sp>
        <p:sp>
          <p:nvSpPr>
            <p:cNvPr id="215" name="Freeform 33"/>
            <p:cNvSpPr>
              <a:spLocks noEditPoints="1"/>
            </p:cNvSpPr>
            <p:nvPr/>
          </p:nvSpPr>
          <p:spPr bwMode="auto">
            <a:xfrm>
              <a:off x="4919682" y="5411628"/>
              <a:ext cx="266142" cy="203738"/>
            </a:xfrm>
            <a:custGeom>
              <a:avLst/>
              <a:gdLst>
                <a:gd name="T0" fmla="*/ 201 w 208"/>
                <a:gd name="T1" fmla="*/ 0 h 186"/>
                <a:gd name="T2" fmla="*/ 7 w 208"/>
                <a:gd name="T3" fmla="*/ 0 h 186"/>
                <a:gd name="T4" fmla="*/ 0 w 208"/>
                <a:gd name="T5" fmla="*/ 9 h 186"/>
                <a:gd name="T6" fmla="*/ 0 w 208"/>
                <a:gd name="T7" fmla="*/ 147 h 186"/>
                <a:gd name="T8" fmla="*/ 7 w 208"/>
                <a:gd name="T9" fmla="*/ 156 h 186"/>
                <a:gd name="T10" fmla="*/ 78 w 208"/>
                <a:gd name="T11" fmla="*/ 156 h 186"/>
                <a:gd name="T12" fmla="*/ 78 w 208"/>
                <a:gd name="T13" fmla="*/ 170 h 186"/>
                <a:gd name="T14" fmla="*/ 41 w 208"/>
                <a:gd name="T15" fmla="*/ 177 h 186"/>
                <a:gd name="T16" fmla="*/ 41 w 208"/>
                <a:gd name="T17" fmla="*/ 186 h 186"/>
                <a:gd name="T18" fmla="*/ 166 w 208"/>
                <a:gd name="T19" fmla="*/ 186 h 186"/>
                <a:gd name="T20" fmla="*/ 166 w 208"/>
                <a:gd name="T21" fmla="*/ 177 h 186"/>
                <a:gd name="T22" fmla="*/ 131 w 208"/>
                <a:gd name="T23" fmla="*/ 171 h 186"/>
                <a:gd name="T24" fmla="*/ 131 w 208"/>
                <a:gd name="T25" fmla="*/ 156 h 186"/>
                <a:gd name="T26" fmla="*/ 201 w 208"/>
                <a:gd name="T27" fmla="*/ 156 h 186"/>
                <a:gd name="T28" fmla="*/ 208 w 208"/>
                <a:gd name="T29" fmla="*/ 147 h 186"/>
                <a:gd name="T30" fmla="*/ 208 w 208"/>
                <a:gd name="T31" fmla="*/ 9 h 186"/>
                <a:gd name="T32" fmla="*/ 201 w 208"/>
                <a:gd name="T33" fmla="*/ 0 h 186"/>
                <a:gd name="T34" fmla="*/ 192 w 208"/>
                <a:gd name="T35" fmla="*/ 135 h 186"/>
                <a:gd name="T36" fmla="*/ 186 w 208"/>
                <a:gd name="T37" fmla="*/ 142 h 186"/>
                <a:gd name="T38" fmla="*/ 22 w 208"/>
                <a:gd name="T39" fmla="*/ 142 h 186"/>
                <a:gd name="T40" fmla="*/ 16 w 208"/>
                <a:gd name="T41" fmla="*/ 135 h 186"/>
                <a:gd name="T42" fmla="*/ 16 w 208"/>
                <a:gd name="T43" fmla="*/ 21 h 186"/>
                <a:gd name="T44" fmla="*/ 22 w 208"/>
                <a:gd name="T45" fmla="*/ 14 h 186"/>
                <a:gd name="T46" fmla="*/ 186 w 208"/>
                <a:gd name="T47" fmla="*/ 14 h 186"/>
                <a:gd name="T48" fmla="*/ 192 w 208"/>
                <a:gd name="T49" fmla="*/ 21 h 186"/>
                <a:gd name="T50" fmla="*/ 192 w 208"/>
                <a:gd name="T51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86">
                  <a:moveTo>
                    <a:pt x="20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9"/>
                    <a:pt x="0" y="147"/>
                    <a:pt x="0" y="147"/>
                  </a:cubicBezTo>
                  <a:cubicBezTo>
                    <a:pt x="0" y="152"/>
                    <a:pt x="3" y="156"/>
                    <a:pt x="7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5" y="156"/>
                    <a:pt x="208" y="152"/>
                    <a:pt x="208" y="147"/>
                  </a:cubicBezTo>
                  <a:cubicBezTo>
                    <a:pt x="208" y="17"/>
                    <a:pt x="208" y="9"/>
                    <a:pt x="208" y="9"/>
                  </a:cubicBezTo>
                  <a:cubicBezTo>
                    <a:pt x="208" y="4"/>
                    <a:pt x="205" y="0"/>
                    <a:pt x="201" y="0"/>
                  </a:cubicBezTo>
                  <a:close/>
                  <a:moveTo>
                    <a:pt x="192" y="135"/>
                  </a:moveTo>
                  <a:cubicBezTo>
                    <a:pt x="192" y="139"/>
                    <a:pt x="189" y="142"/>
                    <a:pt x="186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9" y="142"/>
                    <a:pt x="16" y="139"/>
                    <a:pt x="16" y="135"/>
                  </a:cubicBezTo>
                  <a:cubicBezTo>
                    <a:pt x="16" y="29"/>
                    <a:pt x="16" y="21"/>
                    <a:pt x="16" y="21"/>
                  </a:cubicBezTo>
                  <a:cubicBezTo>
                    <a:pt x="16" y="17"/>
                    <a:pt x="19" y="14"/>
                    <a:pt x="22" y="14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9" y="14"/>
                    <a:pt x="192" y="17"/>
                    <a:pt x="192" y="21"/>
                  </a:cubicBezTo>
                  <a:lnTo>
                    <a:pt x="192" y="135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7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16" name="Freeform 18"/>
            <p:cNvSpPr>
              <a:spLocks noEditPoints="1"/>
            </p:cNvSpPr>
            <p:nvPr/>
          </p:nvSpPr>
          <p:spPr bwMode="auto">
            <a:xfrm>
              <a:off x="4991672" y="5436485"/>
              <a:ext cx="122161" cy="118886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7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764213" y="4946951"/>
              <a:ext cx="577081" cy="406067"/>
              <a:chOff x="2868667" y="3258630"/>
              <a:chExt cx="577081" cy="406067"/>
            </a:xfrm>
          </p:grpSpPr>
          <p:sp>
            <p:nvSpPr>
              <p:cNvPr id="277" name="Rectangle 5"/>
              <p:cNvSpPr>
                <a:spLocks noChangeArrowheads="1"/>
              </p:cNvSpPr>
              <p:nvPr/>
            </p:nvSpPr>
            <p:spPr bwMode="auto">
              <a:xfrm>
                <a:off x="3086740" y="3270448"/>
                <a:ext cx="140935" cy="210312"/>
              </a:xfrm>
              <a:prstGeom prst="rect">
                <a:avLst/>
              </a:prstGeom>
              <a:solidFill>
                <a:srgbClr val="99C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grpSp>
            <p:nvGrpSpPr>
              <p:cNvPr id="278" name="Group 277"/>
              <p:cNvGrpSpPr/>
              <p:nvPr/>
            </p:nvGrpSpPr>
            <p:grpSpPr>
              <a:xfrm>
                <a:off x="2868667" y="3258630"/>
                <a:ext cx="577081" cy="406067"/>
                <a:chOff x="2868667" y="3249963"/>
                <a:chExt cx="577081" cy="406067"/>
              </a:xfrm>
            </p:grpSpPr>
            <p:sp>
              <p:nvSpPr>
                <p:cNvPr id="279" name="Freeform 6"/>
                <p:cNvSpPr>
                  <a:spLocks noEditPoints="1"/>
                </p:cNvSpPr>
                <p:nvPr/>
              </p:nvSpPr>
              <p:spPr bwMode="auto">
                <a:xfrm>
                  <a:off x="3084120" y="3249963"/>
                  <a:ext cx="146174" cy="229933"/>
                </a:xfrm>
                <a:custGeom>
                  <a:avLst/>
                  <a:gdLst>
                    <a:gd name="T0" fmla="*/ 0 w 115"/>
                    <a:gd name="T1" fmla="*/ 12 h 205"/>
                    <a:gd name="T2" fmla="*/ 0 w 115"/>
                    <a:gd name="T3" fmla="*/ 193 h 205"/>
                    <a:gd name="T4" fmla="*/ 13 w 115"/>
                    <a:gd name="T5" fmla="*/ 205 h 205"/>
                    <a:gd name="T6" fmla="*/ 102 w 115"/>
                    <a:gd name="T7" fmla="*/ 205 h 205"/>
                    <a:gd name="T8" fmla="*/ 115 w 115"/>
                    <a:gd name="T9" fmla="*/ 193 h 205"/>
                    <a:gd name="T10" fmla="*/ 115 w 115"/>
                    <a:gd name="T11" fmla="*/ 12 h 205"/>
                    <a:gd name="T12" fmla="*/ 102 w 115"/>
                    <a:gd name="T13" fmla="*/ 0 h 205"/>
                    <a:gd name="T14" fmla="*/ 13 w 115"/>
                    <a:gd name="T15" fmla="*/ 0 h 205"/>
                    <a:gd name="T16" fmla="*/ 0 w 115"/>
                    <a:gd name="T17" fmla="*/ 12 h 205"/>
                    <a:gd name="T18" fmla="*/ 68 w 115"/>
                    <a:gd name="T19" fmla="*/ 188 h 205"/>
                    <a:gd name="T20" fmla="*/ 61 w 115"/>
                    <a:gd name="T21" fmla="*/ 198 h 205"/>
                    <a:gd name="T22" fmla="*/ 58 w 115"/>
                    <a:gd name="T23" fmla="*/ 199 h 205"/>
                    <a:gd name="T24" fmla="*/ 54 w 115"/>
                    <a:gd name="T25" fmla="*/ 198 h 205"/>
                    <a:gd name="T26" fmla="*/ 48 w 115"/>
                    <a:gd name="T27" fmla="*/ 188 h 205"/>
                    <a:gd name="T28" fmla="*/ 58 w 115"/>
                    <a:gd name="T29" fmla="*/ 178 h 205"/>
                    <a:gd name="T30" fmla="*/ 68 w 115"/>
                    <a:gd name="T31" fmla="*/ 188 h 205"/>
                    <a:gd name="T32" fmla="*/ 105 w 115"/>
                    <a:gd name="T33" fmla="*/ 26 h 205"/>
                    <a:gd name="T34" fmla="*/ 105 w 115"/>
                    <a:gd name="T35" fmla="*/ 172 h 205"/>
                    <a:gd name="T36" fmla="*/ 10 w 115"/>
                    <a:gd name="T37" fmla="*/ 172 h 205"/>
                    <a:gd name="T38" fmla="*/ 10 w 115"/>
                    <a:gd name="T39" fmla="*/ 26 h 205"/>
                    <a:gd name="T40" fmla="*/ 105 w 115"/>
                    <a:gd name="T41" fmla="*/ 26 h 205"/>
                    <a:gd name="T42" fmla="*/ 67 w 115"/>
                    <a:gd name="T43" fmla="*/ 11 h 205"/>
                    <a:gd name="T44" fmla="*/ 70 w 115"/>
                    <a:gd name="T45" fmla="*/ 14 h 205"/>
                    <a:gd name="T46" fmla="*/ 67 w 115"/>
                    <a:gd name="T47" fmla="*/ 17 h 205"/>
                    <a:gd name="T48" fmla="*/ 49 w 115"/>
                    <a:gd name="T49" fmla="*/ 17 h 205"/>
                    <a:gd name="T50" fmla="*/ 46 w 115"/>
                    <a:gd name="T51" fmla="*/ 14 h 205"/>
                    <a:gd name="T52" fmla="*/ 49 w 115"/>
                    <a:gd name="T53" fmla="*/ 11 h 205"/>
                    <a:gd name="T54" fmla="*/ 67 w 115"/>
                    <a:gd name="T55" fmla="*/ 11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5" h="205">
                      <a:moveTo>
                        <a:pt x="0" y="12"/>
                      </a:moveTo>
                      <a:cubicBezTo>
                        <a:pt x="0" y="133"/>
                        <a:pt x="0" y="193"/>
                        <a:pt x="0" y="193"/>
                      </a:cubicBezTo>
                      <a:cubicBezTo>
                        <a:pt x="0" y="199"/>
                        <a:pt x="7" y="205"/>
                        <a:pt x="13" y="205"/>
                      </a:cubicBezTo>
                      <a:cubicBezTo>
                        <a:pt x="70" y="205"/>
                        <a:pt x="102" y="205"/>
                        <a:pt x="102" y="205"/>
                      </a:cubicBezTo>
                      <a:cubicBezTo>
                        <a:pt x="109" y="205"/>
                        <a:pt x="115" y="199"/>
                        <a:pt x="115" y="193"/>
                      </a:cubicBezTo>
                      <a:cubicBezTo>
                        <a:pt x="115" y="72"/>
                        <a:pt x="115" y="12"/>
                        <a:pt x="115" y="12"/>
                      </a:cubicBezTo>
                      <a:cubicBezTo>
                        <a:pt x="115" y="5"/>
                        <a:pt x="109" y="0"/>
                        <a:pt x="102" y="0"/>
                      </a:cubicBezTo>
                      <a:cubicBezTo>
                        <a:pt x="45" y="0"/>
                        <a:pt x="13" y="0"/>
                        <a:pt x="13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lose/>
                      <a:moveTo>
                        <a:pt x="68" y="188"/>
                      </a:moveTo>
                      <a:cubicBezTo>
                        <a:pt x="68" y="193"/>
                        <a:pt x="65" y="196"/>
                        <a:pt x="61" y="198"/>
                      </a:cubicBezTo>
                      <a:cubicBezTo>
                        <a:pt x="60" y="198"/>
                        <a:pt x="59" y="199"/>
                        <a:pt x="58" y="199"/>
                      </a:cubicBezTo>
                      <a:cubicBezTo>
                        <a:pt x="57" y="199"/>
                        <a:pt x="55" y="198"/>
                        <a:pt x="54" y="198"/>
                      </a:cubicBezTo>
                      <a:cubicBezTo>
                        <a:pt x="50" y="196"/>
                        <a:pt x="48" y="193"/>
                        <a:pt x="48" y="188"/>
                      </a:cubicBezTo>
                      <a:cubicBezTo>
                        <a:pt x="48" y="183"/>
                        <a:pt x="52" y="178"/>
                        <a:pt x="58" y="178"/>
                      </a:cubicBezTo>
                      <a:cubicBezTo>
                        <a:pt x="63" y="178"/>
                        <a:pt x="68" y="183"/>
                        <a:pt x="68" y="188"/>
                      </a:cubicBezTo>
                      <a:close/>
                      <a:moveTo>
                        <a:pt x="105" y="26"/>
                      </a:moveTo>
                      <a:cubicBezTo>
                        <a:pt x="105" y="172"/>
                        <a:pt x="105" y="172"/>
                        <a:pt x="105" y="172"/>
                      </a:cubicBezTo>
                      <a:cubicBezTo>
                        <a:pt x="10" y="172"/>
                        <a:pt x="10" y="172"/>
                        <a:pt x="10" y="172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lnTo>
                        <a:pt x="105" y="26"/>
                      </a:lnTo>
                      <a:close/>
                      <a:moveTo>
                        <a:pt x="67" y="11"/>
                      </a:moveTo>
                      <a:cubicBezTo>
                        <a:pt x="68" y="11"/>
                        <a:pt x="70" y="12"/>
                        <a:pt x="70" y="14"/>
                      </a:cubicBezTo>
                      <a:cubicBezTo>
                        <a:pt x="70" y="15"/>
                        <a:pt x="68" y="17"/>
                        <a:pt x="67" y="17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47" y="17"/>
                        <a:pt x="46" y="15"/>
                        <a:pt x="46" y="14"/>
                      </a:cubicBezTo>
                      <a:cubicBezTo>
                        <a:pt x="46" y="12"/>
                        <a:pt x="47" y="11"/>
                        <a:pt x="49" y="11"/>
                      </a:cubicBezTo>
                      <a:lnTo>
                        <a:pt x="67" y="11"/>
                      </a:lnTo>
                      <a:close/>
                    </a:path>
                  </a:pathLst>
                </a:custGeom>
                <a:solidFill>
                  <a:srgbClr val="0153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7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sp>
              <p:nvSpPr>
                <p:cNvPr id="280" name="TextBox 279"/>
                <p:cNvSpPr txBox="1"/>
                <p:nvPr/>
              </p:nvSpPr>
              <p:spPr>
                <a:xfrm>
                  <a:off x="2868667" y="3485214"/>
                  <a:ext cx="577081" cy="17081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800">
                      <a:solidFill>
                        <a:srgbClr val="FFFFFF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Arial Unicode MS"/>
                      <a:cs typeface="Arial" panose="020B0604020202020204" pitchFamily="34" charset="0"/>
                    </a:rPr>
                    <a:t>Mobile App</a:t>
                  </a:r>
                </a:p>
              </p:txBody>
            </p:sp>
          </p:grpSp>
        </p:grpSp>
        <p:sp>
          <p:nvSpPr>
            <p:cNvPr id="218" name="TextBox 217"/>
            <p:cNvSpPr txBox="1"/>
            <p:nvPr/>
          </p:nvSpPr>
          <p:spPr>
            <a:xfrm>
              <a:off x="4700093" y="6061333"/>
              <a:ext cx="705321" cy="170816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FFFFFF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Other Service</a:t>
              </a:r>
            </a:p>
          </p:txBody>
        </p:sp>
        <p:sp>
          <p:nvSpPr>
            <p:cNvPr id="219" name="Freeform 16"/>
            <p:cNvSpPr>
              <a:spLocks/>
            </p:cNvSpPr>
            <p:nvPr/>
          </p:nvSpPr>
          <p:spPr bwMode="auto">
            <a:xfrm>
              <a:off x="4862091" y="5845897"/>
              <a:ext cx="381324" cy="215864"/>
            </a:xfrm>
            <a:custGeom>
              <a:avLst/>
              <a:gdLst>
                <a:gd name="T0" fmla="*/ 392 w 392"/>
                <a:gd name="T1" fmla="*/ 183 h 258"/>
                <a:gd name="T2" fmla="*/ 390 w 392"/>
                <a:gd name="T3" fmla="*/ 171 h 258"/>
                <a:gd name="T4" fmla="*/ 342 w 392"/>
                <a:gd name="T5" fmla="*/ 117 h 258"/>
                <a:gd name="T6" fmla="*/ 345 w 392"/>
                <a:gd name="T7" fmla="*/ 94 h 258"/>
                <a:gd name="T8" fmla="*/ 251 w 392"/>
                <a:gd name="T9" fmla="*/ 0 h 258"/>
                <a:gd name="T10" fmla="*/ 167 w 392"/>
                <a:gd name="T11" fmla="*/ 52 h 258"/>
                <a:gd name="T12" fmla="*/ 126 w 392"/>
                <a:gd name="T13" fmla="*/ 37 h 258"/>
                <a:gd name="T14" fmla="*/ 63 w 392"/>
                <a:gd name="T15" fmla="*/ 94 h 258"/>
                <a:gd name="T16" fmla="*/ 9 w 392"/>
                <a:gd name="T17" fmla="*/ 138 h 258"/>
                <a:gd name="T18" fmla="*/ 0 w 392"/>
                <a:gd name="T19" fmla="*/ 170 h 258"/>
                <a:gd name="T20" fmla="*/ 1 w 392"/>
                <a:gd name="T21" fmla="*/ 172 h 258"/>
                <a:gd name="T22" fmla="*/ 0 w 392"/>
                <a:gd name="T23" fmla="*/ 174 h 258"/>
                <a:gd name="T24" fmla="*/ 84 w 392"/>
                <a:gd name="T25" fmla="*/ 258 h 258"/>
                <a:gd name="T26" fmla="*/ 84 w 392"/>
                <a:gd name="T27" fmla="*/ 258 h 258"/>
                <a:gd name="T28" fmla="*/ 320 w 392"/>
                <a:gd name="T29" fmla="*/ 258 h 258"/>
                <a:gd name="T30" fmla="*/ 392 w 392"/>
                <a:gd name="T31" fmla="*/ 185 h 258"/>
                <a:gd name="T32" fmla="*/ 392 w 392"/>
                <a:gd name="T33" fmla="*/ 184 h 258"/>
                <a:gd name="T34" fmla="*/ 392 w 392"/>
                <a:gd name="T35" fmla="*/ 18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258">
                  <a:moveTo>
                    <a:pt x="392" y="183"/>
                  </a:moveTo>
                  <a:cubicBezTo>
                    <a:pt x="392" y="179"/>
                    <a:pt x="391" y="175"/>
                    <a:pt x="390" y="171"/>
                  </a:cubicBezTo>
                  <a:cubicBezTo>
                    <a:pt x="385" y="146"/>
                    <a:pt x="367" y="125"/>
                    <a:pt x="342" y="117"/>
                  </a:cubicBezTo>
                  <a:cubicBezTo>
                    <a:pt x="344" y="110"/>
                    <a:pt x="345" y="102"/>
                    <a:pt x="345" y="94"/>
                  </a:cubicBezTo>
                  <a:cubicBezTo>
                    <a:pt x="345" y="42"/>
                    <a:pt x="303" y="0"/>
                    <a:pt x="251" y="0"/>
                  </a:cubicBezTo>
                  <a:cubicBezTo>
                    <a:pt x="214" y="0"/>
                    <a:pt x="182" y="21"/>
                    <a:pt x="167" y="52"/>
                  </a:cubicBezTo>
                  <a:cubicBezTo>
                    <a:pt x="156" y="43"/>
                    <a:pt x="142" y="37"/>
                    <a:pt x="126" y="37"/>
                  </a:cubicBezTo>
                  <a:cubicBezTo>
                    <a:pt x="93" y="37"/>
                    <a:pt x="66" y="62"/>
                    <a:pt x="63" y="94"/>
                  </a:cubicBezTo>
                  <a:cubicBezTo>
                    <a:pt x="39" y="100"/>
                    <a:pt x="20" y="116"/>
                    <a:pt x="9" y="138"/>
                  </a:cubicBezTo>
                  <a:cubicBezTo>
                    <a:pt x="4" y="147"/>
                    <a:pt x="0" y="158"/>
                    <a:pt x="0" y="170"/>
                  </a:cubicBezTo>
                  <a:cubicBezTo>
                    <a:pt x="0" y="171"/>
                    <a:pt x="1" y="172"/>
                    <a:pt x="1" y="172"/>
                  </a:cubicBezTo>
                  <a:cubicBezTo>
                    <a:pt x="1" y="173"/>
                    <a:pt x="0" y="174"/>
                    <a:pt x="0" y="174"/>
                  </a:cubicBezTo>
                  <a:cubicBezTo>
                    <a:pt x="0" y="220"/>
                    <a:pt x="38" y="258"/>
                    <a:pt x="84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320" y="258"/>
                    <a:pt x="320" y="258"/>
                    <a:pt x="320" y="258"/>
                  </a:cubicBezTo>
                  <a:cubicBezTo>
                    <a:pt x="360" y="258"/>
                    <a:pt x="392" y="225"/>
                    <a:pt x="392" y="185"/>
                  </a:cubicBezTo>
                  <a:cubicBezTo>
                    <a:pt x="392" y="185"/>
                    <a:pt x="392" y="185"/>
                    <a:pt x="392" y="184"/>
                  </a:cubicBezTo>
                  <a:cubicBezTo>
                    <a:pt x="392" y="184"/>
                    <a:pt x="392" y="184"/>
                    <a:pt x="392" y="183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20" name="Freeform 219"/>
            <p:cNvSpPr>
              <a:spLocks noChangeAspect="1" noEditPoints="1"/>
            </p:cNvSpPr>
            <p:nvPr/>
          </p:nvSpPr>
          <p:spPr bwMode="auto">
            <a:xfrm>
              <a:off x="4994878" y="5908704"/>
              <a:ext cx="137160" cy="124224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21" name="Freeform 220"/>
            <p:cNvSpPr/>
            <p:nvPr/>
          </p:nvSpPr>
          <p:spPr bwMode="auto">
            <a:xfrm>
              <a:off x="5199185" y="5060786"/>
              <a:ext cx="255638" cy="904567"/>
            </a:xfrm>
            <a:custGeom>
              <a:avLst/>
              <a:gdLst>
                <a:gd name="connsiteX0" fmla="*/ 0 w 255638"/>
                <a:gd name="connsiteY0" fmla="*/ 0 h 904567"/>
                <a:gd name="connsiteX1" fmla="*/ 255638 w 255638"/>
                <a:gd name="connsiteY1" fmla="*/ 0 h 904567"/>
                <a:gd name="connsiteX2" fmla="*/ 255638 w 255638"/>
                <a:gd name="connsiteY2" fmla="*/ 904567 h 904567"/>
                <a:gd name="connsiteX3" fmla="*/ 88490 w 255638"/>
                <a:gd name="connsiteY3" fmla="*/ 904567 h 90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638" h="904567">
                  <a:moveTo>
                    <a:pt x="0" y="0"/>
                  </a:moveTo>
                  <a:lnTo>
                    <a:pt x="255638" y="0"/>
                  </a:lnTo>
                  <a:lnTo>
                    <a:pt x="255638" y="904567"/>
                  </a:lnTo>
                  <a:lnTo>
                    <a:pt x="88490" y="904567"/>
                  </a:lnTo>
                </a:path>
              </a:pathLst>
            </a:cu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6026887" y="1621508"/>
              <a:ext cx="786384" cy="941832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Developer Portal</a:t>
              </a:r>
            </a:p>
          </p:txBody>
        </p:sp>
        <p:grpSp>
          <p:nvGrpSpPr>
            <p:cNvPr id="223" name="Group 222"/>
            <p:cNvGrpSpPr>
              <a:grpSpLocks noChangeAspect="1"/>
            </p:cNvGrpSpPr>
            <p:nvPr/>
          </p:nvGrpSpPr>
          <p:grpSpPr bwMode="gray">
            <a:xfrm>
              <a:off x="6145759" y="1694056"/>
              <a:ext cx="548640" cy="525418"/>
              <a:chOff x="4599648" y="1812313"/>
              <a:chExt cx="693178" cy="694409"/>
            </a:xfrm>
          </p:grpSpPr>
          <p:sp>
            <p:nvSpPr>
              <p:cNvPr id="272" name="Freeform 42"/>
              <p:cNvSpPr>
                <a:spLocks/>
              </p:cNvSpPr>
              <p:nvPr/>
            </p:nvSpPr>
            <p:spPr bwMode="gray">
              <a:xfrm>
                <a:off x="4599648" y="1812314"/>
                <a:ext cx="512188" cy="512187"/>
              </a:xfrm>
              <a:custGeom>
                <a:avLst/>
                <a:gdLst>
                  <a:gd name="T0" fmla="*/ 63 w 350"/>
                  <a:gd name="T1" fmla="*/ 288 h 350"/>
                  <a:gd name="T2" fmla="*/ 63 w 350"/>
                  <a:gd name="T3" fmla="*/ 63 h 350"/>
                  <a:gd name="T4" fmla="*/ 287 w 350"/>
                  <a:gd name="T5" fmla="*/ 63 h 350"/>
                  <a:gd name="T6" fmla="*/ 287 w 350"/>
                  <a:gd name="T7" fmla="*/ 288 h 350"/>
                  <a:gd name="T8" fmla="*/ 63 w 350"/>
                  <a:gd name="T9" fmla="*/ 28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350">
                    <a:moveTo>
                      <a:pt x="63" y="288"/>
                    </a:moveTo>
                    <a:cubicBezTo>
                      <a:pt x="0" y="225"/>
                      <a:pt x="0" y="125"/>
                      <a:pt x="63" y="63"/>
                    </a:cubicBezTo>
                    <a:cubicBezTo>
                      <a:pt x="125" y="1"/>
                      <a:pt x="225" y="0"/>
                      <a:pt x="287" y="63"/>
                    </a:cubicBezTo>
                    <a:cubicBezTo>
                      <a:pt x="350" y="125"/>
                      <a:pt x="350" y="225"/>
                      <a:pt x="287" y="288"/>
                    </a:cubicBezTo>
                    <a:cubicBezTo>
                      <a:pt x="225" y="350"/>
                      <a:pt x="125" y="350"/>
                      <a:pt x="63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gray">
              <a:xfrm>
                <a:off x="4599648" y="1812313"/>
                <a:ext cx="536812" cy="512186"/>
              </a:xfrm>
              <a:custGeom>
                <a:avLst/>
                <a:gdLst>
                  <a:gd name="T0" fmla="*/ 175 w 367"/>
                  <a:gd name="T1" fmla="*/ 350 h 350"/>
                  <a:gd name="T2" fmla="*/ 51 w 367"/>
                  <a:gd name="T3" fmla="*/ 299 h 350"/>
                  <a:gd name="T4" fmla="*/ 0 w 367"/>
                  <a:gd name="T5" fmla="*/ 175 h 350"/>
                  <a:gd name="T6" fmla="*/ 51 w 367"/>
                  <a:gd name="T7" fmla="*/ 51 h 350"/>
                  <a:gd name="T8" fmla="*/ 175 w 367"/>
                  <a:gd name="T9" fmla="*/ 0 h 350"/>
                  <a:gd name="T10" fmla="*/ 299 w 367"/>
                  <a:gd name="T11" fmla="*/ 51 h 350"/>
                  <a:gd name="T12" fmla="*/ 299 w 367"/>
                  <a:gd name="T13" fmla="*/ 299 h 350"/>
                  <a:gd name="T14" fmla="*/ 175 w 367"/>
                  <a:gd name="T15" fmla="*/ 350 h 350"/>
                  <a:gd name="T16" fmla="*/ 175 w 367"/>
                  <a:gd name="T17" fmla="*/ 32 h 350"/>
                  <a:gd name="T18" fmla="*/ 74 w 367"/>
                  <a:gd name="T19" fmla="*/ 74 h 350"/>
                  <a:gd name="T20" fmla="*/ 32 w 367"/>
                  <a:gd name="T21" fmla="*/ 175 h 350"/>
                  <a:gd name="T22" fmla="*/ 74 w 367"/>
                  <a:gd name="T23" fmla="*/ 276 h 350"/>
                  <a:gd name="T24" fmla="*/ 175 w 367"/>
                  <a:gd name="T25" fmla="*/ 318 h 350"/>
                  <a:gd name="T26" fmla="*/ 276 w 367"/>
                  <a:gd name="T27" fmla="*/ 276 h 350"/>
                  <a:gd name="T28" fmla="*/ 276 w 367"/>
                  <a:gd name="T29" fmla="*/ 74 h 350"/>
                  <a:gd name="T30" fmla="*/ 175 w 367"/>
                  <a:gd name="T31" fmla="*/ 32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350">
                    <a:moveTo>
                      <a:pt x="175" y="350"/>
                    </a:moveTo>
                    <a:cubicBezTo>
                      <a:pt x="128" y="350"/>
                      <a:pt x="84" y="332"/>
                      <a:pt x="51" y="299"/>
                    </a:cubicBezTo>
                    <a:cubicBezTo>
                      <a:pt x="18" y="266"/>
                      <a:pt x="0" y="222"/>
                      <a:pt x="0" y="175"/>
                    </a:cubicBezTo>
                    <a:cubicBezTo>
                      <a:pt x="0" y="128"/>
                      <a:pt x="18" y="84"/>
                      <a:pt x="51" y="51"/>
                    </a:cubicBezTo>
                    <a:cubicBezTo>
                      <a:pt x="84" y="18"/>
                      <a:pt x="128" y="0"/>
                      <a:pt x="175" y="0"/>
                    </a:cubicBezTo>
                    <a:cubicBezTo>
                      <a:pt x="222" y="0"/>
                      <a:pt x="266" y="18"/>
                      <a:pt x="299" y="51"/>
                    </a:cubicBezTo>
                    <a:cubicBezTo>
                      <a:pt x="367" y="120"/>
                      <a:pt x="367" y="231"/>
                      <a:pt x="299" y="299"/>
                    </a:cubicBezTo>
                    <a:cubicBezTo>
                      <a:pt x="266" y="332"/>
                      <a:pt x="222" y="350"/>
                      <a:pt x="175" y="350"/>
                    </a:cubicBezTo>
                    <a:close/>
                    <a:moveTo>
                      <a:pt x="175" y="32"/>
                    </a:moveTo>
                    <a:cubicBezTo>
                      <a:pt x="137" y="32"/>
                      <a:pt x="101" y="47"/>
                      <a:pt x="74" y="74"/>
                    </a:cubicBezTo>
                    <a:cubicBezTo>
                      <a:pt x="47" y="101"/>
                      <a:pt x="32" y="137"/>
                      <a:pt x="32" y="175"/>
                    </a:cubicBezTo>
                    <a:cubicBezTo>
                      <a:pt x="32" y="213"/>
                      <a:pt x="47" y="249"/>
                      <a:pt x="74" y="276"/>
                    </a:cubicBezTo>
                    <a:cubicBezTo>
                      <a:pt x="101" y="303"/>
                      <a:pt x="137" y="318"/>
                      <a:pt x="175" y="318"/>
                    </a:cubicBezTo>
                    <a:cubicBezTo>
                      <a:pt x="213" y="318"/>
                      <a:pt x="249" y="303"/>
                      <a:pt x="276" y="276"/>
                    </a:cubicBezTo>
                    <a:cubicBezTo>
                      <a:pt x="332" y="220"/>
                      <a:pt x="332" y="130"/>
                      <a:pt x="276" y="74"/>
                    </a:cubicBezTo>
                    <a:cubicBezTo>
                      <a:pt x="249" y="47"/>
                      <a:pt x="213" y="32"/>
                      <a:pt x="175" y="32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gray">
              <a:xfrm>
                <a:off x="5003489" y="2216154"/>
                <a:ext cx="137897" cy="137896"/>
              </a:xfrm>
              <a:custGeom>
                <a:avLst/>
                <a:gdLst>
                  <a:gd name="T0" fmla="*/ 86 w 112"/>
                  <a:gd name="T1" fmla="*/ 112 h 112"/>
                  <a:gd name="T2" fmla="*/ 0 w 112"/>
                  <a:gd name="T3" fmla="*/ 28 h 112"/>
                  <a:gd name="T4" fmla="*/ 27 w 112"/>
                  <a:gd name="T5" fmla="*/ 0 h 112"/>
                  <a:gd name="T6" fmla="*/ 112 w 112"/>
                  <a:gd name="T7" fmla="*/ 86 h 112"/>
                  <a:gd name="T8" fmla="*/ 86 w 112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86" y="112"/>
                    </a:moveTo>
                    <a:lnTo>
                      <a:pt x="0" y="28"/>
                    </a:lnTo>
                    <a:lnTo>
                      <a:pt x="27" y="0"/>
                    </a:lnTo>
                    <a:lnTo>
                      <a:pt x="112" y="86"/>
                    </a:lnTo>
                    <a:lnTo>
                      <a:pt x="86" y="112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gray">
              <a:xfrm>
                <a:off x="5035500" y="2249397"/>
                <a:ext cx="257326" cy="257325"/>
              </a:xfrm>
              <a:custGeom>
                <a:avLst/>
                <a:gdLst>
                  <a:gd name="T0" fmla="*/ 155 w 209"/>
                  <a:gd name="T1" fmla="*/ 209 h 209"/>
                  <a:gd name="T2" fmla="*/ 0 w 209"/>
                  <a:gd name="T3" fmla="*/ 53 h 209"/>
                  <a:gd name="T4" fmla="*/ 54 w 209"/>
                  <a:gd name="T5" fmla="*/ 0 h 209"/>
                  <a:gd name="T6" fmla="*/ 209 w 209"/>
                  <a:gd name="T7" fmla="*/ 154 h 209"/>
                  <a:gd name="T8" fmla="*/ 155 w 209"/>
                  <a:gd name="T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09">
                    <a:moveTo>
                      <a:pt x="155" y="209"/>
                    </a:moveTo>
                    <a:lnTo>
                      <a:pt x="0" y="53"/>
                    </a:lnTo>
                    <a:lnTo>
                      <a:pt x="54" y="0"/>
                    </a:lnTo>
                    <a:lnTo>
                      <a:pt x="209" y="154"/>
                    </a:lnTo>
                    <a:lnTo>
                      <a:pt x="155" y="209"/>
                    </a:ln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6"/>
              <p:cNvSpPr>
                <a:spLocks noEditPoints="1"/>
              </p:cNvSpPr>
              <p:nvPr/>
            </p:nvSpPr>
            <p:spPr bwMode="gray">
              <a:xfrm>
                <a:off x="4699377" y="1912043"/>
                <a:ext cx="312730" cy="313961"/>
              </a:xfrm>
              <a:custGeom>
                <a:avLst/>
                <a:gdLst>
                  <a:gd name="T0" fmla="*/ 179 w 214"/>
                  <a:gd name="T1" fmla="*/ 62 h 214"/>
                  <a:gd name="T2" fmla="*/ 203 w 214"/>
                  <a:gd name="T3" fmla="*/ 52 h 214"/>
                  <a:gd name="T4" fmla="*/ 214 w 214"/>
                  <a:gd name="T5" fmla="*/ 79 h 214"/>
                  <a:gd name="T6" fmla="*/ 190 w 214"/>
                  <a:gd name="T7" fmla="*/ 88 h 214"/>
                  <a:gd name="T8" fmla="*/ 190 w 214"/>
                  <a:gd name="T9" fmla="*/ 126 h 214"/>
                  <a:gd name="T10" fmla="*/ 214 w 214"/>
                  <a:gd name="T11" fmla="*/ 136 h 214"/>
                  <a:gd name="T12" fmla="*/ 203 w 214"/>
                  <a:gd name="T13" fmla="*/ 162 h 214"/>
                  <a:gd name="T14" fmla="*/ 179 w 214"/>
                  <a:gd name="T15" fmla="*/ 153 h 214"/>
                  <a:gd name="T16" fmla="*/ 152 w 214"/>
                  <a:gd name="T17" fmla="*/ 179 h 214"/>
                  <a:gd name="T18" fmla="*/ 162 w 214"/>
                  <a:gd name="T19" fmla="*/ 203 h 214"/>
                  <a:gd name="T20" fmla="*/ 136 w 214"/>
                  <a:gd name="T21" fmla="*/ 214 h 214"/>
                  <a:gd name="T22" fmla="*/ 126 w 214"/>
                  <a:gd name="T23" fmla="*/ 190 h 214"/>
                  <a:gd name="T24" fmla="*/ 88 w 214"/>
                  <a:gd name="T25" fmla="*/ 190 h 214"/>
                  <a:gd name="T26" fmla="*/ 78 w 214"/>
                  <a:gd name="T27" fmla="*/ 214 h 214"/>
                  <a:gd name="T28" fmla="*/ 52 w 214"/>
                  <a:gd name="T29" fmla="*/ 203 h 214"/>
                  <a:gd name="T30" fmla="*/ 62 w 214"/>
                  <a:gd name="T31" fmla="*/ 179 h 214"/>
                  <a:gd name="T32" fmla="*/ 35 w 214"/>
                  <a:gd name="T33" fmla="*/ 153 h 214"/>
                  <a:gd name="T34" fmla="*/ 11 w 214"/>
                  <a:gd name="T35" fmla="*/ 162 h 214"/>
                  <a:gd name="T36" fmla="*/ 0 w 214"/>
                  <a:gd name="T37" fmla="*/ 136 h 214"/>
                  <a:gd name="T38" fmla="*/ 24 w 214"/>
                  <a:gd name="T39" fmla="*/ 126 h 214"/>
                  <a:gd name="T40" fmla="*/ 24 w 214"/>
                  <a:gd name="T41" fmla="*/ 88 h 214"/>
                  <a:gd name="T42" fmla="*/ 0 w 214"/>
                  <a:gd name="T43" fmla="*/ 78 h 214"/>
                  <a:gd name="T44" fmla="*/ 11 w 214"/>
                  <a:gd name="T45" fmla="*/ 52 h 214"/>
                  <a:gd name="T46" fmla="*/ 35 w 214"/>
                  <a:gd name="T47" fmla="*/ 62 h 214"/>
                  <a:gd name="T48" fmla="*/ 62 w 214"/>
                  <a:gd name="T49" fmla="*/ 35 h 214"/>
                  <a:gd name="T50" fmla="*/ 52 w 214"/>
                  <a:gd name="T51" fmla="*/ 11 h 214"/>
                  <a:gd name="T52" fmla="*/ 78 w 214"/>
                  <a:gd name="T53" fmla="*/ 0 h 214"/>
                  <a:gd name="T54" fmla="*/ 88 w 214"/>
                  <a:gd name="T55" fmla="*/ 24 h 214"/>
                  <a:gd name="T56" fmla="*/ 126 w 214"/>
                  <a:gd name="T57" fmla="*/ 24 h 214"/>
                  <a:gd name="T58" fmla="*/ 136 w 214"/>
                  <a:gd name="T59" fmla="*/ 0 h 214"/>
                  <a:gd name="T60" fmla="*/ 162 w 214"/>
                  <a:gd name="T61" fmla="*/ 11 h 214"/>
                  <a:gd name="T62" fmla="*/ 152 w 214"/>
                  <a:gd name="T63" fmla="*/ 35 h 214"/>
                  <a:gd name="T64" fmla="*/ 179 w 214"/>
                  <a:gd name="T65" fmla="*/ 62 h 214"/>
                  <a:gd name="T66" fmla="*/ 60 w 214"/>
                  <a:gd name="T67" fmla="*/ 88 h 214"/>
                  <a:gd name="T68" fmla="*/ 88 w 214"/>
                  <a:gd name="T69" fmla="*/ 154 h 214"/>
                  <a:gd name="T70" fmla="*/ 154 w 214"/>
                  <a:gd name="T71" fmla="*/ 126 h 214"/>
                  <a:gd name="T72" fmla="*/ 126 w 214"/>
                  <a:gd name="T73" fmla="*/ 60 h 214"/>
                  <a:gd name="T74" fmla="*/ 60 w 214"/>
                  <a:gd name="T75" fmla="*/ 88 h 214"/>
                  <a:gd name="T76" fmla="*/ 121 w 214"/>
                  <a:gd name="T77" fmla="*/ 121 h 214"/>
                  <a:gd name="T78" fmla="*/ 93 w 214"/>
                  <a:gd name="T79" fmla="*/ 121 h 214"/>
                  <a:gd name="T80" fmla="*/ 93 w 214"/>
                  <a:gd name="T81" fmla="*/ 94 h 214"/>
                  <a:gd name="T82" fmla="*/ 121 w 214"/>
                  <a:gd name="T83" fmla="*/ 94 h 214"/>
                  <a:gd name="T84" fmla="*/ 121 w 214"/>
                  <a:gd name="T85" fmla="*/ 12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214">
                    <a:moveTo>
                      <a:pt x="179" y="62"/>
                    </a:moveTo>
                    <a:cubicBezTo>
                      <a:pt x="203" y="52"/>
                      <a:pt x="203" y="52"/>
                      <a:pt x="203" y="52"/>
                    </a:cubicBezTo>
                    <a:cubicBezTo>
                      <a:pt x="214" y="79"/>
                      <a:pt x="214" y="79"/>
                      <a:pt x="214" y="79"/>
                    </a:cubicBezTo>
                    <a:cubicBezTo>
                      <a:pt x="190" y="88"/>
                      <a:pt x="190" y="88"/>
                      <a:pt x="190" y="88"/>
                    </a:cubicBezTo>
                    <a:cubicBezTo>
                      <a:pt x="193" y="100"/>
                      <a:pt x="193" y="113"/>
                      <a:pt x="190" y="126"/>
                    </a:cubicBezTo>
                    <a:cubicBezTo>
                      <a:pt x="214" y="136"/>
                      <a:pt x="214" y="136"/>
                      <a:pt x="214" y="136"/>
                    </a:cubicBezTo>
                    <a:cubicBezTo>
                      <a:pt x="203" y="162"/>
                      <a:pt x="203" y="162"/>
                      <a:pt x="203" y="162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2" y="163"/>
                      <a:pt x="163" y="172"/>
                      <a:pt x="152" y="179"/>
                    </a:cubicBezTo>
                    <a:cubicBezTo>
                      <a:pt x="162" y="203"/>
                      <a:pt x="162" y="203"/>
                      <a:pt x="162" y="203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26" y="190"/>
                      <a:pt x="126" y="190"/>
                      <a:pt x="126" y="190"/>
                    </a:cubicBezTo>
                    <a:cubicBezTo>
                      <a:pt x="114" y="193"/>
                      <a:pt x="101" y="193"/>
                      <a:pt x="88" y="190"/>
                    </a:cubicBezTo>
                    <a:cubicBezTo>
                      <a:pt x="78" y="214"/>
                      <a:pt x="78" y="214"/>
                      <a:pt x="78" y="214"/>
                    </a:cubicBezTo>
                    <a:cubicBezTo>
                      <a:pt x="52" y="203"/>
                      <a:pt x="52" y="203"/>
                      <a:pt x="52" y="203"/>
                    </a:cubicBezTo>
                    <a:cubicBezTo>
                      <a:pt x="62" y="179"/>
                      <a:pt x="62" y="179"/>
                      <a:pt x="62" y="179"/>
                    </a:cubicBezTo>
                    <a:cubicBezTo>
                      <a:pt x="51" y="172"/>
                      <a:pt x="42" y="163"/>
                      <a:pt x="35" y="153"/>
                    </a:cubicBezTo>
                    <a:cubicBezTo>
                      <a:pt x="11" y="162"/>
                      <a:pt x="11" y="162"/>
                      <a:pt x="11" y="162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1" y="114"/>
                      <a:pt x="21" y="101"/>
                      <a:pt x="24" y="8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42" y="51"/>
                      <a:pt x="51" y="42"/>
                      <a:pt x="62" y="3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100" y="21"/>
                      <a:pt x="113" y="21"/>
                      <a:pt x="126" y="24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62" y="11"/>
                      <a:pt x="162" y="11"/>
                      <a:pt x="162" y="11"/>
                    </a:cubicBezTo>
                    <a:cubicBezTo>
                      <a:pt x="152" y="35"/>
                      <a:pt x="152" y="35"/>
                      <a:pt x="152" y="35"/>
                    </a:cubicBezTo>
                    <a:cubicBezTo>
                      <a:pt x="163" y="42"/>
                      <a:pt x="172" y="51"/>
                      <a:pt x="179" y="62"/>
                    </a:cubicBezTo>
                    <a:close/>
                    <a:moveTo>
                      <a:pt x="60" y="88"/>
                    </a:moveTo>
                    <a:cubicBezTo>
                      <a:pt x="50" y="114"/>
                      <a:pt x="62" y="143"/>
                      <a:pt x="88" y="154"/>
                    </a:cubicBezTo>
                    <a:cubicBezTo>
                      <a:pt x="113" y="164"/>
                      <a:pt x="143" y="152"/>
                      <a:pt x="154" y="126"/>
                    </a:cubicBezTo>
                    <a:cubicBezTo>
                      <a:pt x="164" y="101"/>
                      <a:pt x="152" y="71"/>
                      <a:pt x="126" y="60"/>
                    </a:cubicBezTo>
                    <a:cubicBezTo>
                      <a:pt x="101" y="50"/>
                      <a:pt x="71" y="62"/>
                      <a:pt x="60" y="88"/>
                    </a:cubicBezTo>
                    <a:close/>
                    <a:moveTo>
                      <a:pt x="121" y="121"/>
                    </a:moveTo>
                    <a:cubicBezTo>
                      <a:pt x="113" y="128"/>
                      <a:pt x="101" y="128"/>
                      <a:pt x="93" y="121"/>
                    </a:cubicBezTo>
                    <a:cubicBezTo>
                      <a:pt x="86" y="113"/>
                      <a:pt x="86" y="101"/>
                      <a:pt x="93" y="94"/>
                    </a:cubicBezTo>
                    <a:cubicBezTo>
                      <a:pt x="101" y="86"/>
                      <a:pt x="113" y="86"/>
                      <a:pt x="121" y="94"/>
                    </a:cubicBezTo>
                    <a:cubicBezTo>
                      <a:pt x="128" y="101"/>
                      <a:pt x="128" y="113"/>
                      <a:pt x="121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4" name="Rectangle 223"/>
            <p:cNvSpPr/>
            <p:nvPr/>
          </p:nvSpPr>
          <p:spPr bwMode="auto">
            <a:xfrm>
              <a:off x="6026887" y="2791547"/>
              <a:ext cx="786384" cy="941832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Policy</a:t>
              </a:r>
              <a:b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</a:b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6833132" y="2791547"/>
              <a:ext cx="786384" cy="941832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Diagnostics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940990" y="3064022"/>
              <a:ext cx="570669" cy="230832"/>
            </a:xfrm>
            <a:prstGeom prst="rect">
              <a:avLst/>
            </a:prstGeom>
            <a:noFill/>
            <a:effectLst/>
          </p:spPr>
          <p:txBody>
            <a:bodyPr wrap="none" lIns="0" r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rPr>
                <a:t>Monitoring </a:t>
              </a:r>
            </a:p>
          </p:txBody>
        </p:sp>
        <p:cxnSp>
          <p:nvCxnSpPr>
            <p:cNvPr id="227" name="Elbow Connector 226"/>
            <p:cNvCxnSpPr>
              <a:stCxn id="213" idx="1"/>
              <a:endCxn id="225" idx="3"/>
            </p:cNvCxnSpPr>
            <p:nvPr/>
          </p:nvCxnSpPr>
          <p:spPr bwMode="auto">
            <a:xfrm rot="10800000">
              <a:off x="7619517" y="3262463"/>
              <a:ext cx="309147" cy="2502464"/>
            </a:xfrm>
            <a:prstGeom prst="bentConnector3">
              <a:avLst/>
            </a:prstGeom>
            <a:solidFill>
              <a:srgbClr val="00529B"/>
            </a:solidFill>
            <a:ln w="12700" cap="rnd" cmpd="sng" algn="ctr">
              <a:solidFill>
                <a:srgbClr val="4D4D4D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grpSp>
          <p:nvGrpSpPr>
            <p:cNvPr id="228" name="Group 227"/>
            <p:cNvGrpSpPr/>
            <p:nvPr/>
          </p:nvGrpSpPr>
          <p:grpSpPr>
            <a:xfrm>
              <a:off x="6254071" y="5197055"/>
              <a:ext cx="351559" cy="347472"/>
              <a:chOff x="8465108" y="2460265"/>
              <a:chExt cx="351559" cy="34747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8465108" y="2460265"/>
                <a:ext cx="351559" cy="347472"/>
                <a:chOff x="6641512" y="3417638"/>
                <a:chExt cx="351559" cy="347472"/>
              </a:xfrm>
            </p:grpSpPr>
            <p:sp>
              <p:nvSpPr>
                <p:cNvPr id="268" name="Freeform 12"/>
                <p:cNvSpPr>
                  <a:spLocks noEditPoints="1"/>
                </p:cNvSpPr>
                <p:nvPr/>
              </p:nvSpPr>
              <p:spPr bwMode="auto">
                <a:xfrm>
                  <a:off x="6641512" y="3417638"/>
                  <a:ext cx="351559" cy="347472"/>
                </a:xfrm>
                <a:custGeom>
                  <a:avLst/>
                  <a:gdLst>
                    <a:gd name="T0" fmla="*/ 313 w 336"/>
                    <a:gd name="T1" fmla="*/ 239 h 330"/>
                    <a:gd name="T2" fmla="*/ 313 w 336"/>
                    <a:gd name="T3" fmla="*/ 91 h 330"/>
                    <a:gd name="T4" fmla="*/ 328 w 336"/>
                    <a:gd name="T5" fmla="*/ 54 h 330"/>
                    <a:gd name="T6" fmla="*/ 277 w 336"/>
                    <a:gd name="T7" fmla="*/ 3 h 330"/>
                    <a:gd name="T8" fmla="*/ 241 w 336"/>
                    <a:gd name="T9" fmla="*/ 18 h 330"/>
                    <a:gd name="T10" fmla="*/ 165 w 336"/>
                    <a:gd name="T11" fmla="*/ 0 h 330"/>
                    <a:gd name="T12" fmla="*/ 90 w 336"/>
                    <a:gd name="T13" fmla="*/ 18 h 330"/>
                    <a:gd name="T14" fmla="*/ 53 w 336"/>
                    <a:gd name="T15" fmla="*/ 3 h 330"/>
                    <a:gd name="T16" fmla="*/ 3 w 336"/>
                    <a:gd name="T17" fmla="*/ 54 h 330"/>
                    <a:gd name="T18" fmla="*/ 17 w 336"/>
                    <a:gd name="T19" fmla="*/ 91 h 330"/>
                    <a:gd name="T20" fmla="*/ 0 w 336"/>
                    <a:gd name="T21" fmla="*/ 165 h 330"/>
                    <a:gd name="T22" fmla="*/ 17 w 336"/>
                    <a:gd name="T23" fmla="*/ 239 h 330"/>
                    <a:gd name="T24" fmla="*/ 3 w 336"/>
                    <a:gd name="T25" fmla="*/ 276 h 330"/>
                    <a:gd name="T26" fmla="*/ 53 w 336"/>
                    <a:gd name="T27" fmla="*/ 327 h 330"/>
                    <a:gd name="T28" fmla="*/ 90 w 336"/>
                    <a:gd name="T29" fmla="*/ 312 h 330"/>
                    <a:gd name="T30" fmla="*/ 165 w 336"/>
                    <a:gd name="T31" fmla="*/ 330 h 330"/>
                    <a:gd name="T32" fmla="*/ 241 w 336"/>
                    <a:gd name="T33" fmla="*/ 312 h 330"/>
                    <a:gd name="T34" fmla="*/ 277 w 336"/>
                    <a:gd name="T35" fmla="*/ 327 h 330"/>
                    <a:gd name="T36" fmla="*/ 328 w 336"/>
                    <a:gd name="T37" fmla="*/ 276 h 330"/>
                    <a:gd name="T38" fmla="*/ 313 w 336"/>
                    <a:gd name="T39" fmla="*/ 239 h 330"/>
                    <a:gd name="T40" fmla="*/ 277 w 336"/>
                    <a:gd name="T41" fmla="*/ 22 h 330"/>
                    <a:gd name="T42" fmla="*/ 309 w 336"/>
                    <a:gd name="T43" fmla="*/ 54 h 330"/>
                    <a:gd name="T44" fmla="*/ 277 w 336"/>
                    <a:gd name="T45" fmla="*/ 86 h 330"/>
                    <a:gd name="T46" fmla="*/ 245 w 336"/>
                    <a:gd name="T47" fmla="*/ 54 h 330"/>
                    <a:gd name="T48" fmla="*/ 277 w 336"/>
                    <a:gd name="T49" fmla="*/ 22 h 330"/>
                    <a:gd name="T50" fmla="*/ 53 w 336"/>
                    <a:gd name="T51" fmla="*/ 22 h 330"/>
                    <a:gd name="T52" fmla="*/ 85 w 336"/>
                    <a:gd name="T53" fmla="*/ 54 h 330"/>
                    <a:gd name="T54" fmla="*/ 53 w 336"/>
                    <a:gd name="T55" fmla="*/ 86 h 330"/>
                    <a:gd name="T56" fmla="*/ 22 w 336"/>
                    <a:gd name="T57" fmla="*/ 54 h 330"/>
                    <a:gd name="T58" fmla="*/ 53 w 336"/>
                    <a:gd name="T59" fmla="*/ 22 h 330"/>
                    <a:gd name="T60" fmla="*/ 53 w 336"/>
                    <a:gd name="T61" fmla="*/ 308 h 330"/>
                    <a:gd name="T62" fmla="*/ 22 w 336"/>
                    <a:gd name="T63" fmla="*/ 276 h 330"/>
                    <a:gd name="T64" fmla="*/ 53 w 336"/>
                    <a:gd name="T65" fmla="*/ 244 h 330"/>
                    <a:gd name="T66" fmla="*/ 85 w 336"/>
                    <a:gd name="T67" fmla="*/ 276 h 330"/>
                    <a:gd name="T68" fmla="*/ 53 w 336"/>
                    <a:gd name="T69" fmla="*/ 308 h 330"/>
                    <a:gd name="T70" fmla="*/ 165 w 336"/>
                    <a:gd name="T71" fmla="*/ 315 h 330"/>
                    <a:gd name="T72" fmla="*/ 98 w 336"/>
                    <a:gd name="T73" fmla="*/ 299 h 330"/>
                    <a:gd name="T74" fmla="*/ 104 w 336"/>
                    <a:gd name="T75" fmla="*/ 276 h 330"/>
                    <a:gd name="T76" fmla="*/ 53 w 336"/>
                    <a:gd name="T77" fmla="*/ 224 h 330"/>
                    <a:gd name="T78" fmla="*/ 31 w 336"/>
                    <a:gd name="T79" fmla="*/ 230 h 330"/>
                    <a:gd name="T80" fmla="*/ 15 w 336"/>
                    <a:gd name="T81" fmla="*/ 165 h 330"/>
                    <a:gd name="T82" fmla="*/ 31 w 336"/>
                    <a:gd name="T83" fmla="*/ 99 h 330"/>
                    <a:gd name="T84" fmla="*/ 53 w 336"/>
                    <a:gd name="T85" fmla="*/ 105 h 330"/>
                    <a:gd name="T86" fmla="*/ 104 w 336"/>
                    <a:gd name="T87" fmla="*/ 54 h 330"/>
                    <a:gd name="T88" fmla="*/ 98 w 336"/>
                    <a:gd name="T89" fmla="*/ 31 h 330"/>
                    <a:gd name="T90" fmla="*/ 165 w 336"/>
                    <a:gd name="T91" fmla="*/ 15 h 330"/>
                    <a:gd name="T92" fmla="*/ 231 w 336"/>
                    <a:gd name="T93" fmla="*/ 31 h 330"/>
                    <a:gd name="T94" fmla="*/ 225 w 336"/>
                    <a:gd name="T95" fmla="*/ 54 h 330"/>
                    <a:gd name="T96" fmla="*/ 277 w 336"/>
                    <a:gd name="T97" fmla="*/ 105 h 330"/>
                    <a:gd name="T98" fmla="*/ 300 w 336"/>
                    <a:gd name="T99" fmla="*/ 99 h 330"/>
                    <a:gd name="T100" fmla="*/ 300 w 336"/>
                    <a:gd name="T101" fmla="*/ 230 h 330"/>
                    <a:gd name="T102" fmla="*/ 277 w 336"/>
                    <a:gd name="T103" fmla="*/ 224 h 330"/>
                    <a:gd name="T104" fmla="*/ 225 w 336"/>
                    <a:gd name="T105" fmla="*/ 276 h 330"/>
                    <a:gd name="T106" fmla="*/ 231 w 336"/>
                    <a:gd name="T107" fmla="*/ 299 h 330"/>
                    <a:gd name="T108" fmla="*/ 165 w 336"/>
                    <a:gd name="T109" fmla="*/ 315 h 330"/>
                    <a:gd name="T110" fmla="*/ 277 w 336"/>
                    <a:gd name="T111" fmla="*/ 308 h 330"/>
                    <a:gd name="T112" fmla="*/ 245 w 336"/>
                    <a:gd name="T113" fmla="*/ 276 h 330"/>
                    <a:gd name="T114" fmla="*/ 277 w 336"/>
                    <a:gd name="T115" fmla="*/ 244 h 330"/>
                    <a:gd name="T116" fmla="*/ 309 w 336"/>
                    <a:gd name="T117" fmla="*/ 276 h 330"/>
                    <a:gd name="T118" fmla="*/ 277 w 336"/>
                    <a:gd name="T119" fmla="*/ 30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36" h="330">
                      <a:moveTo>
                        <a:pt x="313" y="239"/>
                      </a:moveTo>
                      <a:cubicBezTo>
                        <a:pt x="336" y="192"/>
                        <a:pt x="336" y="137"/>
                        <a:pt x="313" y="91"/>
                      </a:cubicBezTo>
                      <a:cubicBezTo>
                        <a:pt x="322" y="81"/>
                        <a:pt x="328" y="68"/>
                        <a:pt x="328" y="54"/>
                      </a:cubicBezTo>
                      <a:cubicBezTo>
                        <a:pt x="328" y="26"/>
                        <a:pt x="305" y="3"/>
                        <a:pt x="277" y="3"/>
                      </a:cubicBezTo>
                      <a:cubicBezTo>
                        <a:pt x="263" y="3"/>
                        <a:pt x="250" y="8"/>
                        <a:pt x="241" y="18"/>
                      </a:cubicBezTo>
                      <a:cubicBezTo>
                        <a:pt x="218" y="6"/>
                        <a:pt x="191" y="0"/>
                        <a:pt x="165" y="0"/>
                      </a:cubicBezTo>
                      <a:cubicBezTo>
                        <a:pt x="138" y="0"/>
                        <a:pt x="113" y="6"/>
                        <a:pt x="90" y="18"/>
                      </a:cubicBezTo>
                      <a:cubicBezTo>
                        <a:pt x="80" y="8"/>
                        <a:pt x="67" y="3"/>
                        <a:pt x="53" y="3"/>
                      </a:cubicBezTo>
                      <a:cubicBezTo>
                        <a:pt x="25" y="3"/>
                        <a:pt x="3" y="26"/>
                        <a:pt x="3" y="54"/>
                      </a:cubicBezTo>
                      <a:cubicBezTo>
                        <a:pt x="3" y="68"/>
                        <a:pt x="8" y="81"/>
                        <a:pt x="17" y="91"/>
                      </a:cubicBezTo>
                      <a:cubicBezTo>
                        <a:pt x="6" y="113"/>
                        <a:pt x="0" y="138"/>
                        <a:pt x="0" y="165"/>
                      </a:cubicBezTo>
                      <a:cubicBezTo>
                        <a:pt x="0" y="191"/>
                        <a:pt x="6" y="217"/>
                        <a:pt x="17" y="239"/>
                      </a:cubicBezTo>
                      <a:cubicBezTo>
                        <a:pt x="8" y="249"/>
                        <a:pt x="3" y="261"/>
                        <a:pt x="3" y="276"/>
                      </a:cubicBezTo>
                      <a:cubicBezTo>
                        <a:pt x="3" y="304"/>
                        <a:pt x="25" y="327"/>
                        <a:pt x="53" y="327"/>
                      </a:cubicBezTo>
                      <a:cubicBezTo>
                        <a:pt x="67" y="327"/>
                        <a:pt x="80" y="321"/>
                        <a:pt x="90" y="312"/>
                      </a:cubicBezTo>
                      <a:cubicBezTo>
                        <a:pt x="112" y="324"/>
                        <a:pt x="138" y="330"/>
                        <a:pt x="165" y="330"/>
                      </a:cubicBezTo>
                      <a:cubicBezTo>
                        <a:pt x="191" y="330"/>
                        <a:pt x="218" y="324"/>
                        <a:pt x="241" y="312"/>
                      </a:cubicBezTo>
                      <a:cubicBezTo>
                        <a:pt x="250" y="321"/>
                        <a:pt x="263" y="327"/>
                        <a:pt x="277" y="327"/>
                      </a:cubicBezTo>
                      <a:cubicBezTo>
                        <a:pt x="305" y="327"/>
                        <a:pt x="328" y="304"/>
                        <a:pt x="328" y="276"/>
                      </a:cubicBezTo>
                      <a:cubicBezTo>
                        <a:pt x="328" y="261"/>
                        <a:pt x="322" y="249"/>
                        <a:pt x="313" y="239"/>
                      </a:cubicBezTo>
                      <a:close/>
                      <a:moveTo>
                        <a:pt x="277" y="22"/>
                      </a:moveTo>
                      <a:cubicBezTo>
                        <a:pt x="294" y="22"/>
                        <a:pt x="309" y="36"/>
                        <a:pt x="309" y="54"/>
                      </a:cubicBezTo>
                      <a:cubicBezTo>
                        <a:pt x="309" y="71"/>
                        <a:pt x="294" y="86"/>
                        <a:pt x="277" y="86"/>
                      </a:cubicBezTo>
                      <a:cubicBezTo>
                        <a:pt x="259" y="86"/>
                        <a:pt x="245" y="71"/>
                        <a:pt x="245" y="54"/>
                      </a:cubicBezTo>
                      <a:cubicBezTo>
                        <a:pt x="245" y="36"/>
                        <a:pt x="259" y="22"/>
                        <a:pt x="277" y="22"/>
                      </a:cubicBezTo>
                      <a:close/>
                      <a:moveTo>
                        <a:pt x="53" y="22"/>
                      </a:moveTo>
                      <a:cubicBezTo>
                        <a:pt x="70" y="22"/>
                        <a:pt x="85" y="36"/>
                        <a:pt x="85" y="54"/>
                      </a:cubicBezTo>
                      <a:cubicBezTo>
                        <a:pt x="85" y="71"/>
                        <a:pt x="70" y="86"/>
                        <a:pt x="53" y="86"/>
                      </a:cubicBezTo>
                      <a:cubicBezTo>
                        <a:pt x="36" y="86"/>
                        <a:pt x="22" y="71"/>
                        <a:pt x="22" y="54"/>
                      </a:cubicBezTo>
                      <a:cubicBezTo>
                        <a:pt x="22" y="36"/>
                        <a:pt x="36" y="22"/>
                        <a:pt x="53" y="22"/>
                      </a:cubicBezTo>
                      <a:close/>
                      <a:moveTo>
                        <a:pt x="53" y="308"/>
                      </a:moveTo>
                      <a:cubicBezTo>
                        <a:pt x="36" y="308"/>
                        <a:pt x="22" y="293"/>
                        <a:pt x="22" y="276"/>
                      </a:cubicBezTo>
                      <a:cubicBezTo>
                        <a:pt x="22" y="258"/>
                        <a:pt x="36" y="244"/>
                        <a:pt x="53" y="244"/>
                      </a:cubicBezTo>
                      <a:cubicBezTo>
                        <a:pt x="70" y="244"/>
                        <a:pt x="85" y="258"/>
                        <a:pt x="85" y="276"/>
                      </a:cubicBezTo>
                      <a:cubicBezTo>
                        <a:pt x="85" y="293"/>
                        <a:pt x="70" y="308"/>
                        <a:pt x="53" y="308"/>
                      </a:cubicBezTo>
                      <a:close/>
                      <a:moveTo>
                        <a:pt x="165" y="315"/>
                      </a:moveTo>
                      <a:cubicBezTo>
                        <a:pt x="142" y="315"/>
                        <a:pt x="119" y="310"/>
                        <a:pt x="98" y="299"/>
                      </a:cubicBezTo>
                      <a:cubicBezTo>
                        <a:pt x="102" y="292"/>
                        <a:pt x="104" y="284"/>
                        <a:pt x="104" y="276"/>
                      </a:cubicBezTo>
                      <a:cubicBezTo>
                        <a:pt x="104" y="248"/>
                        <a:pt x="81" y="224"/>
                        <a:pt x="53" y="224"/>
                      </a:cubicBezTo>
                      <a:cubicBezTo>
                        <a:pt x="45" y="224"/>
                        <a:pt x="37" y="226"/>
                        <a:pt x="31" y="230"/>
                      </a:cubicBezTo>
                      <a:cubicBezTo>
                        <a:pt x="20" y="210"/>
                        <a:pt x="15" y="188"/>
                        <a:pt x="15" y="165"/>
                      </a:cubicBezTo>
                      <a:cubicBezTo>
                        <a:pt x="15" y="142"/>
                        <a:pt x="21" y="120"/>
                        <a:pt x="31" y="99"/>
                      </a:cubicBezTo>
                      <a:cubicBezTo>
                        <a:pt x="37" y="103"/>
                        <a:pt x="45" y="105"/>
                        <a:pt x="53" y="105"/>
                      </a:cubicBezTo>
                      <a:cubicBezTo>
                        <a:pt x="81" y="105"/>
                        <a:pt x="104" y="82"/>
                        <a:pt x="104" y="54"/>
                      </a:cubicBezTo>
                      <a:cubicBezTo>
                        <a:pt x="104" y="45"/>
                        <a:pt x="102" y="37"/>
                        <a:pt x="98" y="31"/>
                      </a:cubicBezTo>
                      <a:cubicBezTo>
                        <a:pt x="119" y="21"/>
                        <a:pt x="142" y="15"/>
                        <a:pt x="165" y="15"/>
                      </a:cubicBezTo>
                      <a:cubicBezTo>
                        <a:pt x="189" y="15"/>
                        <a:pt x="211" y="21"/>
                        <a:pt x="231" y="31"/>
                      </a:cubicBezTo>
                      <a:cubicBezTo>
                        <a:pt x="228" y="37"/>
                        <a:pt x="225" y="45"/>
                        <a:pt x="225" y="54"/>
                      </a:cubicBezTo>
                      <a:cubicBezTo>
                        <a:pt x="225" y="82"/>
                        <a:pt x="249" y="105"/>
                        <a:pt x="277" y="105"/>
                      </a:cubicBezTo>
                      <a:cubicBezTo>
                        <a:pt x="285" y="105"/>
                        <a:pt x="293" y="103"/>
                        <a:pt x="300" y="99"/>
                      </a:cubicBezTo>
                      <a:cubicBezTo>
                        <a:pt x="319" y="141"/>
                        <a:pt x="319" y="190"/>
                        <a:pt x="300" y="230"/>
                      </a:cubicBezTo>
                      <a:cubicBezTo>
                        <a:pt x="293" y="226"/>
                        <a:pt x="285" y="224"/>
                        <a:pt x="277" y="224"/>
                      </a:cubicBezTo>
                      <a:cubicBezTo>
                        <a:pt x="249" y="224"/>
                        <a:pt x="225" y="248"/>
                        <a:pt x="225" y="276"/>
                      </a:cubicBezTo>
                      <a:cubicBezTo>
                        <a:pt x="225" y="284"/>
                        <a:pt x="228" y="292"/>
                        <a:pt x="231" y="299"/>
                      </a:cubicBezTo>
                      <a:cubicBezTo>
                        <a:pt x="211" y="310"/>
                        <a:pt x="189" y="315"/>
                        <a:pt x="165" y="315"/>
                      </a:cubicBezTo>
                      <a:close/>
                      <a:moveTo>
                        <a:pt x="277" y="308"/>
                      </a:moveTo>
                      <a:cubicBezTo>
                        <a:pt x="259" y="308"/>
                        <a:pt x="245" y="293"/>
                        <a:pt x="245" y="276"/>
                      </a:cubicBezTo>
                      <a:cubicBezTo>
                        <a:pt x="245" y="258"/>
                        <a:pt x="259" y="244"/>
                        <a:pt x="277" y="244"/>
                      </a:cubicBezTo>
                      <a:cubicBezTo>
                        <a:pt x="294" y="244"/>
                        <a:pt x="309" y="258"/>
                        <a:pt x="309" y="276"/>
                      </a:cubicBezTo>
                      <a:cubicBezTo>
                        <a:pt x="309" y="293"/>
                        <a:pt x="294" y="308"/>
                        <a:pt x="277" y="308"/>
                      </a:cubicBezTo>
                      <a:close/>
                    </a:path>
                  </a:pathLst>
                </a:custGeom>
                <a:solidFill>
                  <a:srgbClr val="00529B"/>
                </a:solidFill>
                <a:ln>
                  <a:solidFill>
                    <a:srgbClr val="00529B"/>
                  </a:solidFill>
                </a:ln>
                <a:extLst/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grpSp>
              <p:nvGrpSpPr>
                <p:cNvPr id="269" name="Group 268"/>
                <p:cNvGrpSpPr/>
                <p:nvPr/>
              </p:nvGrpSpPr>
              <p:grpSpPr>
                <a:xfrm>
                  <a:off x="6681050" y="3536709"/>
                  <a:ext cx="272482" cy="109330"/>
                  <a:chOff x="4436462" y="2832737"/>
                  <a:chExt cx="464975" cy="182880"/>
                </a:xfrm>
              </p:grpSpPr>
              <p:sp>
                <p:nvSpPr>
                  <p:cNvPr id="270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436462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  <p:sp>
                <p:nvSpPr>
                  <p:cNvPr id="271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718557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</p:grpSp>
          </p:grpSp>
          <p:sp>
            <p:nvSpPr>
              <p:cNvPr id="267" name="Freeform 7"/>
              <p:cNvSpPr>
                <a:spLocks/>
              </p:cNvSpPr>
              <p:nvPr/>
            </p:nvSpPr>
            <p:spPr bwMode="auto">
              <a:xfrm>
                <a:off x="8598252" y="2610518"/>
                <a:ext cx="92077" cy="46966"/>
              </a:xfrm>
              <a:custGeom>
                <a:avLst/>
                <a:gdLst>
                  <a:gd name="T0" fmla="*/ 86 w 86"/>
                  <a:gd name="T1" fmla="*/ 21 h 43"/>
                  <a:gd name="T2" fmla="*/ 54 w 86"/>
                  <a:gd name="T3" fmla="*/ 0 h 43"/>
                  <a:gd name="T4" fmla="*/ 54 w 86"/>
                  <a:gd name="T5" fmla="*/ 13 h 43"/>
                  <a:gd name="T6" fmla="*/ 35 w 86"/>
                  <a:gd name="T7" fmla="*/ 13 h 43"/>
                  <a:gd name="T8" fmla="*/ 35 w 86"/>
                  <a:gd name="T9" fmla="*/ 13 h 43"/>
                  <a:gd name="T10" fmla="*/ 31 w 86"/>
                  <a:gd name="T11" fmla="*/ 13 h 43"/>
                  <a:gd name="T12" fmla="*/ 31 w 86"/>
                  <a:gd name="T13" fmla="*/ 0 h 43"/>
                  <a:gd name="T14" fmla="*/ 0 w 86"/>
                  <a:gd name="T15" fmla="*/ 21 h 43"/>
                  <a:gd name="T16" fmla="*/ 31 w 86"/>
                  <a:gd name="T17" fmla="*/ 43 h 43"/>
                  <a:gd name="T18" fmla="*/ 31 w 86"/>
                  <a:gd name="T19" fmla="*/ 30 h 43"/>
                  <a:gd name="T20" fmla="*/ 54 w 86"/>
                  <a:gd name="T21" fmla="*/ 30 h 43"/>
                  <a:gd name="T22" fmla="*/ 54 w 86"/>
                  <a:gd name="T23" fmla="*/ 43 h 43"/>
                  <a:gd name="T24" fmla="*/ 86 w 86"/>
                  <a:gd name="T2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43">
                    <a:moveTo>
                      <a:pt x="86" y="21"/>
                    </a:moveTo>
                    <a:lnTo>
                      <a:pt x="54" y="0"/>
                    </a:lnTo>
                    <a:lnTo>
                      <a:pt x="54" y="13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1" y="13"/>
                    </a:lnTo>
                    <a:lnTo>
                      <a:pt x="31" y="0"/>
                    </a:lnTo>
                    <a:lnTo>
                      <a:pt x="0" y="21"/>
                    </a:lnTo>
                    <a:lnTo>
                      <a:pt x="31" y="43"/>
                    </a:lnTo>
                    <a:lnTo>
                      <a:pt x="31" y="30"/>
                    </a:lnTo>
                    <a:lnTo>
                      <a:pt x="54" y="30"/>
                    </a:lnTo>
                    <a:lnTo>
                      <a:pt x="54" y="43"/>
                    </a:lnTo>
                    <a:lnTo>
                      <a:pt x="86" y="21"/>
                    </a:lnTo>
                    <a:close/>
                  </a:path>
                </a:pathLst>
              </a:custGeom>
              <a:solidFill>
                <a:srgbClr val="4D94BF"/>
              </a:solidFill>
              <a:ln w="0">
                <a:solidFill>
                  <a:srgbClr val="4D94BF"/>
                </a:solidFill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9295028" y="5171611"/>
              <a:ext cx="166471" cy="169313"/>
              <a:chOff x="8517675" y="3370126"/>
              <a:chExt cx="146304" cy="148802"/>
            </a:xfrm>
          </p:grpSpPr>
          <p:sp>
            <p:nvSpPr>
              <p:cNvPr id="264" name="Freeform 263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65" name="Freeform 264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9295028" y="5674553"/>
              <a:ext cx="166471" cy="169313"/>
              <a:chOff x="8517675" y="3370126"/>
              <a:chExt cx="146304" cy="148802"/>
            </a:xfrm>
          </p:grpSpPr>
          <p:sp>
            <p:nvSpPr>
              <p:cNvPr id="262" name="Freeform 261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63" name="Freeform 262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8230608" y="5078928"/>
              <a:ext cx="239427" cy="236644"/>
              <a:chOff x="8465108" y="2460265"/>
              <a:chExt cx="351559" cy="347472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8465108" y="2460265"/>
                <a:ext cx="351559" cy="347472"/>
                <a:chOff x="6641512" y="3417638"/>
                <a:chExt cx="351559" cy="347472"/>
              </a:xfrm>
            </p:grpSpPr>
            <p:sp>
              <p:nvSpPr>
                <p:cNvPr id="258" name="Freeform 12"/>
                <p:cNvSpPr>
                  <a:spLocks noEditPoints="1"/>
                </p:cNvSpPr>
                <p:nvPr/>
              </p:nvSpPr>
              <p:spPr bwMode="auto">
                <a:xfrm>
                  <a:off x="6641512" y="3417638"/>
                  <a:ext cx="351559" cy="347472"/>
                </a:xfrm>
                <a:custGeom>
                  <a:avLst/>
                  <a:gdLst>
                    <a:gd name="T0" fmla="*/ 313 w 336"/>
                    <a:gd name="T1" fmla="*/ 239 h 330"/>
                    <a:gd name="T2" fmla="*/ 313 w 336"/>
                    <a:gd name="T3" fmla="*/ 91 h 330"/>
                    <a:gd name="T4" fmla="*/ 328 w 336"/>
                    <a:gd name="T5" fmla="*/ 54 h 330"/>
                    <a:gd name="T6" fmla="*/ 277 w 336"/>
                    <a:gd name="T7" fmla="*/ 3 h 330"/>
                    <a:gd name="T8" fmla="*/ 241 w 336"/>
                    <a:gd name="T9" fmla="*/ 18 h 330"/>
                    <a:gd name="T10" fmla="*/ 165 w 336"/>
                    <a:gd name="T11" fmla="*/ 0 h 330"/>
                    <a:gd name="T12" fmla="*/ 90 w 336"/>
                    <a:gd name="T13" fmla="*/ 18 h 330"/>
                    <a:gd name="T14" fmla="*/ 53 w 336"/>
                    <a:gd name="T15" fmla="*/ 3 h 330"/>
                    <a:gd name="T16" fmla="*/ 3 w 336"/>
                    <a:gd name="T17" fmla="*/ 54 h 330"/>
                    <a:gd name="T18" fmla="*/ 17 w 336"/>
                    <a:gd name="T19" fmla="*/ 91 h 330"/>
                    <a:gd name="T20" fmla="*/ 0 w 336"/>
                    <a:gd name="T21" fmla="*/ 165 h 330"/>
                    <a:gd name="T22" fmla="*/ 17 w 336"/>
                    <a:gd name="T23" fmla="*/ 239 h 330"/>
                    <a:gd name="T24" fmla="*/ 3 w 336"/>
                    <a:gd name="T25" fmla="*/ 276 h 330"/>
                    <a:gd name="T26" fmla="*/ 53 w 336"/>
                    <a:gd name="T27" fmla="*/ 327 h 330"/>
                    <a:gd name="T28" fmla="*/ 90 w 336"/>
                    <a:gd name="T29" fmla="*/ 312 h 330"/>
                    <a:gd name="T30" fmla="*/ 165 w 336"/>
                    <a:gd name="T31" fmla="*/ 330 h 330"/>
                    <a:gd name="T32" fmla="*/ 241 w 336"/>
                    <a:gd name="T33" fmla="*/ 312 h 330"/>
                    <a:gd name="T34" fmla="*/ 277 w 336"/>
                    <a:gd name="T35" fmla="*/ 327 h 330"/>
                    <a:gd name="T36" fmla="*/ 328 w 336"/>
                    <a:gd name="T37" fmla="*/ 276 h 330"/>
                    <a:gd name="T38" fmla="*/ 313 w 336"/>
                    <a:gd name="T39" fmla="*/ 239 h 330"/>
                    <a:gd name="T40" fmla="*/ 277 w 336"/>
                    <a:gd name="T41" fmla="*/ 22 h 330"/>
                    <a:gd name="T42" fmla="*/ 309 w 336"/>
                    <a:gd name="T43" fmla="*/ 54 h 330"/>
                    <a:gd name="T44" fmla="*/ 277 w 336"/>
                    <a:gd name="T45" fmla="*/ 86 h 330"/>
                    <a:gd name="T46" fmla="*/ 245 w 336"/>
                    <a:gd name="T47" fmla="*/ 54 h 330"/>
                    <a:gd name="T48" fmla="*/ 277 w 336"/>
                    <a:gd name="T49" fmla="*/ 22 h 330"/>
                    <a:gd name="T50" fmla="*/ 53 w 336"/>
                    <a:gd name="T51" fmla="*/ 22 h 330"/>
                    <a:gd name="T52" fmla="*/ 85 w 336"/>
                    <a:gd name="T53" fmla="*/ 54 h 330"/>
                    <a:gd name="T54" fmla="*/ 53 w 336"/>
                    <a:gd name="T55" fmla="*/ 86 h 330"/>
                    <a:gd name="T56" fmla="*/ 22 w 336"/>
                    <a:gd name="T57" fmla="*/ 54 h 330"/>
                    <a:gd name="T58" fmla="*/ 53 w 336"/>
                    <a:gd name="T59" fmla="*/ 22 h 330"/>
                    <a:gd name="T60" fmla="*/ 53 w 336"/>
                    <a:gd name="T61" fmla="*/ 308 h 330"/>
                    <a:gd name="T62" fmla="*/ 22 w 336"/>
                    <a:gd name="T63" fmla="*/ 276 h 330"/>
                    <a:gd name="T64" fmla="*/ 53 w 336"/>
                    <a:gd name="T65" fmla="*/ 244 h 330"/>
                    <a:gd name="T66" fmla="*/ 85 w 336"/>
                    <a:gd name="T67" fmla="*/ 276 h 330"/>
                    <a:gd name="T68" fmla="*/ 53 w 336"/>
                    <a:gd name="T69" fmla="*/ 308 h 330"/>
                    <a:gd name="T70" fmla="*/ 165 w 336"/>
                    <a:gd name="T71" fmla="*/ 315 h 330"/>
                    <a:gd name="T72" fmla="*/ 98 w 336"/>
                    <a:gd name="T73" fmla="*/ 299 h 330"/>
                    <a:gd name="T74" fmla="*/ 104 w 336"/>
                    <a:gd name="T75" fmla="*/ 276 h 330"/>
                    <a:gd name="T76" fmla="*/ 53 w 336"/>
                    <a:gd name="T77" fmla="*/ 224 h 330"/>
                    <a:gd name="T78" fmla="*/ 31 w 336"/>
                    <a:gd name="T79" fmla="*/ 230 h 330"/>
                    <a:gd name="T80" fmla="*/ 15 w 336"/>
                    <a:gd name="T81" fmla="*/ 165 h 330"/>
                    <a:gd name="T82" fmla="*/ 31 w 336"/>
                    <a:gd name="T83" fmla="*/ 99 h 330"/>
                    <a:gd name="T84" fmla="*/ 53 w 336"/>
                    <a:gd name="T85" fmla="*/ 105 h 330"/>
                    <a:gd name="T86" fmla="*/ 104 w 336"/>
                    <a:gd name="T87" fmla="*/ 54 h 330"/>
                    <a:gd name="T88" fmla="*/ 98 w 336"/>
                    <a:gd name="T89" fmla="*/ 31 h 330"/>
                    <a:gd name="T90" fmla="*/ 165 w 336"/>
                    <a:gd name="T91" fmla="*/ 15 h 330"/>
                    <a:gd name="T92" fmla="*/ 231 w 336"/>
                    <a:gd name="T93" fmla="*/ 31 h 330"/>
                    <a:gd name="T94" fmla="*/ 225 w 336"/>
                    <a:gd name="T95" fmla="*/ 54 h 330"/>
                    <a:gd name="T96" fmla="*/ 277 w 336"/>
                    <a:gd name="T97" fmla="*/ 105 h 330"/>
                    <a:gd name="T98" fmla="*/ 300 w 336"/>
                    <a:gd name="T99" fmla="*/ 99 h 330"/>
                    <a:gd name="T100" fmla="*/ 300 w 336"/>
                    <a:gd name="T101" fmla="*/ 230 h 330"/>
                    <a:gd name="T102" fmla="*/ 277 w 336"/>
                    <a:gd name="T103" fmla="*/ 224 h 330"/>
                    <a:gd name="T104" fmla="*/ 225 w 336"/>
                    <a:gd name="T105" fmla="*/ 276 h 330"/>
                    <a:gd name="T106" fmla="*/ 231 w 336"/>
                    <a:gd name="T107" fmla="*/ 299 h 330"/>
                    <a:gd name="T108" fmla="*/ 165 w 336"/>
                    <a:gd name="T109" fmla="*/ 315 h 330"/>
                    <a:gd name="T110" fmla="*/ 277 w 336"/>
                    <a:gd name="T111" fmla="*/ 308 h 330"/>
                    <a:gd name="T112" fmla="*/ 245 w 336"/>
                    <a:gd name="T113" fmla="*/ 276 h 330"/>
                    <a:gd name="T114" fmla="*/ 277 w 336"/>
                    <a:gd name="T115" fmla="*/ 244 h 330"/>
                    <a:gd name="T116" fmla="*/ 309 w 336"/>
                    <a:gd name="T117" fmla="*/ 276 h 330"/>
                    <a:gd name="T118" fmla="*/ 277 w 336"/>
                    <a:gd name="T119" fmla="*/ 30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36" h="330">
                      <a:moveTo>
                        <a:pt x="313" y="239"/>
                      </a:moveTo>
                      <a:cubicBezTo>
                        <a:pt x="336" y="192"/>
                        <a:pt x="336" y="137"/>
                        <a:pt x="313" y="91"/>
                      </a:cubicBezTo>
                      <a:cubicBezTo>
                        <a:pt x="322" y="81"/>
                        <a:pt x="328" y="68"/>
                        <a:pt x="328" y="54"/>
                      </a:cubicBezTo>
                      <a:cubicBezTo>
                        <a:pt x="328" y="26"/>
                        <a:pt x="305" y="3"/>
                        <a:pt x="277" y="3"/>
                      </a:cubicBezTo>
                      <a:cubicBezTo>
                        <a:pt x="263" y="3"/>
                        <a:pt x="250" y="8"/>
                        <a:pt x="241" y="18"/>
                      </a:cubicBezTo>
                      <a:cubicBezTo>
                        <a:pt x="218" y="6"/>
                        <a:pt x="191" y="0"/>
                        <a:pt x="165" y="0"/>
                      </a:cubicBezTo>
                      <a:cubicBezTo>
                        <a:pt x="138" y="0"/>
                        <a:pt x="113" y="6"/>
                        <a:pt x="90" y="18"/>
                      </a:cubicBezTo>
                      <a:cubicBezTo>
                        <a:pt x="80" y="8"/>
                        <a:pt x="67" y="3"/>
                        <a:pt x="53" y="3"/>
                      </a:cubicBezTo>
                      <a:cubicBezTo>
                        <a:pt x="25" y="3"/>
                        <a:pt x="3" y="26"/>
                        <a:pt x="3" y="54"/>
                      </a:cubicBezTo>
                      <a:cubicBezTo>
                        <a:pt x="3" y="68"/>
                        <a:pt x="8" y="81"/>
                        <a:pt x="17" y="91"/>
                      </a:cubicBezTo>
                      <a:cubicBezTo>
                        <a:pt x="6" y="113"/>
                        <a:pt x="0" y="138"/>
                        <a:pt x="0" y="165"/>
                      </a:cubicBezTo>
                      <a:cubicBezTo>
                        <a:pt x="0" y="191"/>
                        <a:pt x="6" y="217"/>
                        <a:pt x="17" y="239"/>
                      </a:cubicBezTo>
                      <a:cubicBezTo>
                        <a:pt x="8" y="249"/>
                        <a:pt x="3" y="261"/>
                        <a:pt x="3" y="276"/>
                      </a:cubicBezTo>
                      <a:cubicBezTo>
                        <a:pt x="3" y="304"/>
                        <a:pt x="25" y="327"/>
                        <a:pt x="53" y="327"/>
                      </a:cubicBezTo>
                      <a:cubicBezTo>
                        <a:pt x="67" y="327"/>
                        <a:pt x="80" y="321"/>
                        <a:pt x="90" y="312"/>
                      </a:cubicBezTo>
                      <a:cubicBezTo>
                        <a:pt x="112" y="324"/>
                        <a:pt x="138" y="330"/>
                        <a:pt x="165" y="330"/>
                      </a:cubicBezTo>
                      <a:cubicBezTo>
                        <a:pt x="191" y="330"/>
                        <a:pt x="218" y="324"/>
                        <a:pt x="241" y="312"/>
                      </a:cubicBezTo>
                      <a:cubicBezTo>
                        <a:pt x="250" y="321"/>
                        <a:pt x="263" y="327"/>
                        <a:pt x="277" y="327"/>
                      </a:cubicBezTo>
                      <a:cubicBezTo>
                        <a:pt x="305" y="327"/>
                        <a:pt x="328" y="304"/>
                        <a:pt x="328" y="276"/>
                      </a:cubicBezTo>
                      <a:cubicBezTo>
                        <a:pt x="328" y="261"/>
                        <a:pt x="322" y="249"/>
                        <a:pt x="313" y="239"/>
                      </a:cubicBezTo>
                      <a:close/>
                      <a:moveTo>
                        <a:pt x="277" y="22"/>
                      </a:moveTo>
                      <a:cubicBezTo>
                        <a:pt x="294" y="22"/>
                        <a:pt x="309" y="36"/>
                        <a:pt x="309" y="54"/>
                      </a:cubicBezTo>
                      <a:cubicBezTo>
                        <a:pt x="309" y="71"/>
                        <a:pt x="294" y="86"/>
                        <a:pt x="277" y="86"/>
                      </a:cubicBezTo>
                      <a:cubicBezTo>
                        <a:pt x="259" y="86"/>
                        <a:pt x="245" y="71"/>
                        <a:pt x="245" y="54"/>
                      </a:cubicBezTo>
                      <a:cubicBezTo>
                        <a:pt x="245" y="36"/>
                        <a:pt x="259" y="22"/>
                        <a:pt x="277" y="22"/>
                      </a:cubicBezTo>
                      <a:close/>
                      <a:moveTo>
                        <a:pt x="53" y="22"/>
                      </a:moveTo>
                      <a:cubicBezTo>
                        <a:pt x="70" y="22"/>
                        <a:pt x="85" y="36"/>
                        <a:pt x="85" y="54"/>
                      </a:cubicBezTo>
                      <a:cubicBezTo>
                        <a:pt x="85" y="71"/>
                        <a:pt x="70" y="86"/>
                        <a:pt x="53" y="86"/>
                      </a:cubicBezTo>
                      <a:cubicBezTo>
                        <a:pt x="36" y="86"/>
                        <a:pt x="22" y="71"/>
                        <a:pt x="22" y="54"/>
                      </a:cubicBezTo>
                      <a:cubicBezTo>
                        <a:pt x="22" y="36"/>
                        <a:pt x="36" y="22"/>
                        <a:pt x="53" y="22"/>
                      </a:cubicBezTo>
                      <a:close/>
                      <a:moveTo>
                        <a:pt x="53" y="308"/>
                      </a:moveTo>
                      <a:cubicBezTo>
                        <a:pt x="36" y="308"/>
                        <a:pt x="22" y="293"/>
                        <a:pt x="22" y="276"/>
                      </a:cubicBezTo>
                      <a:cubicBezTo>
                        <a:pt x="22" y="258"/>
                        <a:pt x="36" y="244"/>
                        <a:pt x="53" y="244"/>
                      </a:cubicBezTo>
                      <a:cubicBezTo>
                        <a:pt x="70" y="244"/>
                        <a:pt x="85" y="258"/>
                        <a:pt x="85" y="276"/>
                      </a:cubicBezTo>
                      <a:cubicBezTo>
                        <a:pt x="85" y="293"/>
                        <a:pt x="70" y="308"/>
                        <a:pt x="53" y="308"/>
                      </a:cubicBezTo>
                      <a:close/>
                      <a:moveTo>
                        <a:pt x="165" y="315"/>
                      </a:moveTo>
                      <a:cubicBezTo>
                        <a:pt x="142" y="315"/>
                        <a:pt x="119" y="310"/>
                        <a:pt x="98" y="299"/>
                      </a:cubicBezTo>
                      <a:cubicBezTo>
                        <a:pt x="102" y="292"/>
                        <a:pt x="104" y="284"/>
                        <a:pt x="104" y="276"/>
                      </a:cubicBezTo>
                      <a:cubicBezTo>
                        <a:pt x="104" y="248"/>
                        <a:pt x="81" y="224"/>
                        <a:pt x="53" y="224"/>
                      </a:cubicBezTo>
                      <a:cubicBezTo>
                        <a:pt x="45" y="224"/>
                        <a:pt x="37" y="226"/>
                        <a:pt x="31" y="230"/>
                      </a:cubicBezTo>
                      <a:cubicBezTo>
                        <a:pt x="20" y="210"/>
                        <a:pt x="15" y="188"/>
                        <a:pt x="15" y="165"/>
                      </a:cubicBezTo>
                      <a:cubicBezTo>
                        <a:pt x="15" y="142"/>
                        <a:pt x="21" y="120"/>
                        <a:pt x="31" y="99"/>
                      </a:cubicBezTo>
                      <a:cubicBezTo>
                        <a:pt x="37" y="103"/>
                        <a:pt x="45" y="105"/>
                        <a:pt x="53" y="105"/>
                      </a:cubicBezTo>
                      <a:cubicBezTo>
                        <a:pt x="81" y="105"/>
                        <a:pt x="104" y="82"/>
                        <a:pt x="104" y="54"/>
                      </a:cubicBezTo>
                      <a:cubicBezTo>
                        <a:pt x="104" y="45"/>
                        <a:pt x="102" y="37"/>
                        <a:pt x="98" y="31"/>
                      </a:cubicBezTo>
                      <a:cubicBezTo>
                        <a:pt x="119" y="21"/>
                        <a:pt x="142" y="15"/>
                        <a:pt x="165" y="15"/>
                      </a:cubicBezTo>
                      <a:cubicBezTo>
                        <a:pt x="189" y="15"/>
                        <a:pt x="211" y="21"/>
                        <a:pt x="231" y="31"/>
                      </a:cubicBezTo>
                      <a:cubicBezTo>
                        <a:pt x="228" y="37"/>
                        <a:pt x="225" y="45"/>
                        <a:pt x="225" y="54"/>
                      </a:cubicBezTo>
                      <a:cubicBezTo>
                        <a:pt x="225" y="82"/>
                        <a:pt x="249" y="105"/>
                        <a:pt x="277" y="105"/>
                      </a:cubicBezTo>
                      <a:cubicBezTo>
                        <a:pt x="285" y="105"/>
                        <a:pt x="293" y="103"/>
                        <a:pt x="300" y="99"/>
                      </a:cubicBezTo>
                      <a:cubicBezTo>
                        <a:pt x="319" y="141"/>
                        <a:pt x="319" y="190"/>
                        <a:pt x="300" y="230"/>
                      </a:cubicBezTo>
                      <a:cubicBezTo>
                        <a:pt x="293" y="226"/>
                        <a:pt x="285" y="224"/>
                        <a:pt x="277" y="224"/>
                      </a:cubicBezTo>
                      <a:cubicBezTo>
                        <a:pt x="249" y="224"/>
                        <a:pt x="225" y="248"/>
                        <a:pt x="225" y="276"/>
                      </a:cubicBezTo>
                      <a:cubicBezTo>
                        <a:pt x="225" y="284"/>
                        <a:pt x="228" y="292"/>
                        <a:pt x="231" y="299"/>
                      </a:cubicBezTo>
                      <a:cubicBezTo>
                        <a:pt x="211" y="310"/>
                        <a:pt x="189" y="315"/>
                        <a:pt x="165" y="315"/>
                      </a:cubicBezTo>
                      <a:close/>
                      <a:moveTo>
                        <a:pt x="277" y="308"/>
                      </a:moveTo>
                      <a:cubicBezTo>
                        <a:pt x="259" y="308"/>
                        <a:pt x="245" y="293"/>
                        <a:pt x="245" y="276"/>
                      </a:cubicBezTo>
                      <a:cubicBezTo>
                        <a:pt x="245" y="258"/>
                        <a:pt x="259" y="244"/>
                        <a:pt x="277" y="244"/>
                      </a:cubicBezTo>
                      <a:cubicBezTo>
                        <a:pt x="294" y="244"/>
                        <a:pt x="309" y="258"/>
                        <a:pt x="309" y="276"/>
                      </a:cubicBezTo>
                      <a:cubicBezTo>
                        <a:pt x="309" y="293"/>
                        <a:pt x="294" y="308"/>
                        <a:pt x="277" y="308"/>
                      </a:cubicBezTo>
                      <a:close/>
                    </a:path>
                  </a:pathLst>
                </a:custGeom>
                <a:solidFill>
                  <a:srgbClr val="00529B"/>
                </a:solidFill>
                <a:ln w="6350">
                  <a:solidFill>
                    <a:srgbClr val="00529B"/>
                  </a:solidFill>
                </a:ln>
                <a:extLst/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grpSp>
              <p:nvGrpSpPr>
                <p:cNvPr id="259" name="Group 258"/>
                <p:cNvGrpSpPr/>
                <p:nvPr/>
              </p:nvGrpSpPr>
              <p:grpSpPr>
                <a:xfrm>
                  <a:off x="6681050" y="3536709"/>
                  <a:ext cx="272482" cy="109330"/>
                  <a:chOff x="4436462" y="2832737"/>
                  <a:chExt cx="464975" cy="182880"/>
                </a:xfrm>
              </p:grpSpPr>
              <p:sp>
                <p:nvSpPr>
                  <p:cNvPr id="260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436462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  <p:sp>
                <p:nvSpPr>
                  <p:cNvPr id="261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718557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</p:grpSp>
          </p:grpSp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8598252" y="2610518"/>
                <a:ext cx="92077" cy="46966"/>
              </a:xfrm>
              <a:custGeom>
                <a:avLst/>
                <a:gdLst>
                  <a:gd name="T0" fmla="*/ 86 w 86"/>
                  <a:gd name="T1" fmla="*/ 21 h 43"/>
                  <a:gd name="T2" fmla="*/ 54 w 86"/>
                  <a:gd name="T3" fmla="*/ 0 h 43"/>
                  <a:gd name="T4" fmla="*/ 54 w 86"/>
                  <a:gd name="T5" fmla="*/ 13 h 43"/>
                  <a:gd name="T6" fmla="*/ 35 w 86"/>
                  <a:gd name="T7" fmla="*/ 13 h 43"/>
                  <a:gd name="T8" fmla="*/ 35 w 86"/>
                  <a:gd name="T9" fmla="*/ 13 h 43"/>
                  <a:gd name="T10" fmla="*/ 31 w 86"/>
                  <a:gd name="T11" fmla="*/ 13 h 43"/>
                  <a:gd name="T12" fmla="*/ 31 w 86"/>
                  <a:gd name="T13" fmla="*/ 0 h 43"/>
                  <a:gd name="T14" fmla="*/ 0 w 86"/>
                  <a:gd name="T15" fmla="*/ 21 h 43"/>
                  <a:gd name="T16" fmla="*/ 31 w 86"/>
                  <a:gd name="T17" fmla="*/ 43 h 43"/>
                  <a:gd name="T18" fmla="*/ 31 w 86"/>
                  <a:gd name="T19" fmla="*/ 30 h 43"/>
                  <a:gd name="T20" fmla="*/ 54 w 86"/>
                  <a:gd name="T21" fmla="*/ 30 h 43"/>
                  <a:gd name="T22" fmla="*/ 54 w 86"/>
                  <a:gd name="T23" fmla="*/ 43 h 43"/>
                  <a:gd name="T24" fmla="*/ 86 w 86"/>
                  <a:gd name="T2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43">
                    <a:moveTo>
                      <a:pt x="86" y="21"/>
                    </a:moveTo>
                    <a:lnTo>
                      <a:pt x="54" y="0"/>
                    </a:lnTo>
                    <a:lnTo>
                      <a:pt x="54" y="13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1" y="13"/>
                    </a:lnTo>
                    <a:lnTo>
                      <a:pt x="31" y="0"/>
                    </a:lnTo>
                    <a:lnTo>
                      <a:pt x="0" y="21"/>
                    </a:lnTo>
                    <a:lnTo>
                      <a:pt x="31" y="43"/>
                    </a:lnTo>
                    <a:lnTo>
                      <a:pt x="31" y="30"/>
                    </a:lnTo>
                    <a:lnTo>
                      <a:pt x="54" y="30"/>
                    </a:lnTo>
                    <a:lnTo>
                      <a:pt x="54" y="43"/>
                    </a:lnTo>
                    <a:lnTo>
                      <a:pt x="86" y="21"/>
                    </a:lnTo>
                    <a:close/>
                  </a:path>
                </a:pathLst>
              </a:custGeom>
              <a:solidFill>
                <a:srgbClr val="4D94BF"/>
              </a:solidFill>
              <a:ln w="0">
                <a:solidFill>
                  <a:srgbClr val="4D94BF"/>
                </a:solidFill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8230608" y="5581564"/>
              <a:ext cx="239427" cy="236644"/>
              <a:chOff x="8465108" y="2460265"/>
              <a:chExt cx="351559" cy="347472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8465108" y="2460265"/>
                <a:ext cx="351559" cy="347472"/>
                <a:chOff x="6641512" y="3417638"/>
                <a:chExt cx="351559" cy="347472"/>
              </a:xfrm>
            </p:grpSpPr>
            <p:sp>
              <p:nvSpPr>
                <p:cNvPr id="252" name="Freeform 12"/>
                <p:cNvSpPr>
                  <a:spLocks noEditPoints="1"/>
                </p:cNvSpPr>
                <p:nvPr/>
              </p:nvSpPr>
              <p:spPr bwMode="auto">
                <a:xfrm>
                  <a:off x="6641512" y="3417638"/>
                  <a:ext cx="351559" cy="347472"/>
                </a:xfrm>
                <a:custGeom>
                  <a:avLst/>
                  <a:gdLst>
                    <a:gd name="T0" fmla="*/ 313 w 336"/>
                    <a:gd name="T1" fmla="*/ 239 h 330"/>
                    <a:gd name="T2" fmla="*/ 313 w 336"/>
                    <a:gd name="T3" fmla="*/ 91 h 330"/>
                    <a:gd name="T4" fmla="*/ 328 w 336"/>
                    <a:gd name="T5" fmla="*/ 54 h 330"/>
                    <a:gd name="T6" fmla="*/ 277 w 336"/>
                    <a:gd name="T7" fmla="*/ 3 h 330"/>
                    <a:gd name="T8" fmla="*/ 241 w 336"/>
                    <a:gd name="T9" fmla="*/ 18 h 330"/>
                    <a:gd name="T10" fmla="*/ 165 w 336"/>
                    <a:gd name="T11" fmla="*/ 0 h 330"/>
                    <a:gd name="T12" fmla="*/ 90 w 336"/>
                    <a:gd name="T13" fmla="*/ 18 h 330"/>
                    <a:gd name="T14" fmla="*/ 53 w 336"/>
                    <a:gd name="T15" fmla="*/ 3 h 330"/>
                    <a:gd name="T16" fmla="*/ 3 w 336"/>
                    <a:gd name="T17" fmla="*/ 54 h 330"/>
                    <a:gd name="T18" fmla="*/ 17 w 336"/>
                    <a:gd name="T19" fmla="*/ 91 h 330"/>
                    <a:gd name="T20" fmla="*/ 0 w 336"/>
                    <a:gd name="T21" fmla="*/ 165 h 330"/>
                    <a:gd name="T22" fmla="*/ 17 w 336"/>
                    <a:gd name="T23" fmla="*/ 239 h 330"/>
                    <a:gd name="T24" fmla="*/ 3 w 336"/>
                    <a:gd name="T25" fmla="*/ 276 h 330"/>
                    <a:gd name="T26" fmla="*/ 53 w 336"/>
                    <a:gd name="T27" fmla="*/ 327 h 330"/>
                    <a:gd name="T28" fmla="*/ 90 w 336"/>
                    <a:gd name="T29" fmla="*/ 312 h 330"/>
                    <a:gd name="T30" fmla="*/ 165 w 336"/>
                    <a:gd name="T31" fmla="*/ 330 h 330"/>
                    <a:gd name="T32" fmla="*/ 241 w 336"/>
                    <a:gd name="T33" fmla="*/ 312 h 330"/>
                    <a:gd name="T34" fmla="*/ 277 w 336"/>
                    <a:gd name="T35" fmla="*/ 327 h 330"/>
                    <a:gd name="T36" fmla="*/ 328 w 336"/>
                    <a:gd name="T37" fmla="*/ 276 h 330"/>
                    <a:gd name="T38" fmla="*/ 313 w 336"/>
                    <a:gd name="T39" fmla="*/ 239 h 330"/>
                    <a:gd name="T40" fmla="*/ 277 w 336"/>
                    <a:gd name="T41" fmla="*/ 22 h 330"/>
                    <a:gd name="T42" fmla="*/ 309 w 336"/>
                    <a:gd name="T43" fmla="*/ 54 h 330"/>
                    <a:gd name="T44" fmla="*/ 277 w 336"/>
                    <a:gd name="T45" fmla="*/ 86 h 330"/>
                    <a:gd name="T46" fmla="*/ 245 w 336"/>
                    <a:gd name="T47" fmla="*/ 54 h 330"/>
                    <a:gd name="T48" fmla="*/ 277 w 336"/>
                    <a:gd name="T49" fmla="*/ 22 h 330"/>
                    <a:gd name="T50" fmla="*/ 53 w 336"/>
                    <a:gd name="T51" fmla="*/ 22 h 330"/>
                    <a:gd name="T52" fmla="*/ 85 w 336"/>
                    <a:gd name="T53" fmla="*/ 54 h 330"/>
                    <a:gd name="T54" fmla="*/ 53 w 336"/>
                    <a:gd name="T55" fmla="*/ 86 h 330"/>
                    <a:gd name="T56" fmla="*/ 22 w 336"/>
                    <a:gd name="T57" fmla="*/ 54 h 330"/>
                    <a:gd name="T58" fmla="*/ 53 w 336"/>
                    <a:gd name="T59" fmla="*/ 22 h 330"/>
                    <a:gd name="T60" fmla="*/ 53 w 336"/>
                    <a:gd name="T61" fmla="*/ 308 h 330"/>
                    <a:gd name="T62" fmla="*/ 22 w 336"/>
                    <a:gd name="T63" fmla="*/ 276 h 330"/>
                    <a:gd name="T64" fmla="*/ 53 w 336"/>
                    <a:gd name="T65" fmla="*/ 244 h 330"/>
                    <a:gd name="T66" fmla="*/ 85 w 336"/>
                    <a:gd name="T67" fmla="*/ 276 h 330"/>
                    <a:gd name="T68" fmla="*/ 53 w 336"/>
                    <a:gd name="T69" fmla="*/ 308 h 330"/>
                    <a:gd name="T70" fmla="*/ 165 w 336"/>
                    <a:gd name="T71" fmla="*/ 315 h 330"/>
                    <a:gd name="T72" fmla="*/ 98 w 336"/>
                    <a:gd name="T73" fmla="*/ 299 h 330"/>
                    <a:gd name="T74" fmla="*/ 104 w 336"/>
                    <a:gd name="T75" fmla="*/ 276 h 330"/>
                    <a:gd name="T76" fmla="*/ 53 w 336"/>
                    <a:gd name="T77" fmla="*/ 224 h 330"/>
                    <a:gd name="T78" fmla="*/ 31 w 336"/>
                    <a:gd name="T79" fmla="*/ 230 h 330"/>
                    <a:gd name="T80" fmla="*/ 15 w 336"/>
                    <a:gd name="T81" fmla="*/ 165 h 330"/>
                    <a:gd name="T82" fmla="*/ 31 w 336"/>
                    <a:gd name="T83" fmla="*/ 99 h 330"/>
                    <a:gd name="T84" fmla="*/ 53 w 336"/>
                    <a:gd name="T85" fmla="*/ 105 h 330"/>
                    <a:gd name="T86" fmla="*/ 104 w 336"/>
                    <a:gd name="T87" fmla="*/ 54 h 330"/>
                    <a:gd name="T88" fmla="*/ 98 w 336"/>
                    <a:gd name="T89" fmla="*/ 31 h 330"/>
                    <a:gd name="T90" fmla="*/ 165 w 336"/>
                    <a:gd name="T91" fmla="*/ 15 h 330"/>
                    <a:gd name="T92" fmla="*/ 231 w 336"/>
                    <a:gd name="T93" fmla="*/ 31 h 330"/>
                    <a:gd name="T94" fmla="*/ 225 w 336"/>
                    <a:gd name="T95" fmla="*/ 54 h 330"/>
                    <a:gd name="T96" fmla="*/ 277 w 336"/>
                    <a:gd name="T97" fmla="*/ 105 h 330"/>
                    <a:gd name="T98" fmla="*/ 300 w 336"/>
                    <a:gd name="T99" fmla="*/ 99 h 330"/>
                    <a:gd name="T100" fmla="*/ 300 w 336"/>
                    <a:gd name="T101" fmla="*/ 230 h 330"/>
                    <a:gd name="T102" fmla="*/ 277 w 336"/>
                    <a:gd name="T103" fmla="*/ 224 h 330"/>
                    <a:gd name="T104" fmla="*/ 225 w 336"/>
                    <a:gd name="T105" fmla="*/ 276 h 330"/>
                    <a:gd name="T106" fmla="*/ 231 w 336"/>
                    <a:gd name="T107" fmla="*/ 299 h 330"/>
                    <a:gd name="T108" fmla="*/ 165 w 336"/>
                    <a:gd name="T109" fmla="*/ 315 h 330"/>
                    <a:gd name="T110" fmla="*/ 277 w 336"/>
                    <a:gd name="T111" fmla="*/ 308 h 330"/>
                    <a:gd name="T112" fmla="*/ 245 w 336"/>
                    <a:gd name="T113" fmla="*/ 276 h 330"/>
                    <a:gd name="T114" fmla="*/ 277 w 336"/>
                    <a:gd name="T115" fmla="*/ 244 h 330"/>
                    <a:gd name="T116" fmla="*/ 309 w 336"/>
                    <a:gd name="T117" fmla="*/ 276 h 330"/>
                    <a:gd name="T118" fmla="*/ 277 w 336"/>
                    <a:gd name="T119" fmla="*/ 30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36" h="330">
                      <a:moveTo>
                        <a:pt x="313" y="239"/>
                      </a:moveTo>
                      <a:cubicBezTo>
                        <a:pt x="336" y="192"/>
                        <a:pt x="336" y="137"/>
                        <a:pt x="313" y="91"/>
                      </a:cubicBezTo>
                      <a:cubicBezTo>
                        <a:pt x="322" y="81"/>
                        <a:pt x="328" y="68"/>
                        <a:pt x="328" y="54"/>
                      </a:cubicBezTo>
                      <a:cubicBezTo>
                        <a:pt x="328" y="26"/>
                        <a:pt x="305" y="3"/>
                        <a:pt x="277" y="3"/>
                      </a:cubicBezTo>
                      <a:cubicBezTo>
                        <a:pt x="263" y="3"/>
                        <a:pt x="250" y="8"/>
                        <a:pt x="241" y="18"/>
                      </a:cubicBezTo>
                      <a:cubicBezTo>
                        <a:pt x="218" y="6"/>
                        <a:pt x="191" y="0"/>
                        <a:pt x="165" y="0"/>
                      </a:cubicBezTo>
                      <a:cubicBezTo>
                        <a:pt x="138" y="0"/>
                        <a:pt x="113" y="6"/>
                        <a:pt x="90" y="18"/>
                      </a:cubicBezTo>
                      <a:cubicBezTo>
                        <a:pt x="80" y="8"/>
                        <a:pt x="67" y="3"/>
                        <a:pt x="53" y="3"/>
                      </a:cubicBezTo>
                      <a:cubicBezTo>
                        <a:pt x="25" y="3"/>
                        <a:pt x="3" y="26"/>
                        <a:pt x="3" y="54"/>
                      </a:cubicBezTo>
                      <a:cubicBezTo>
                        <a:pt x="3" y="68"/>
                        <a:pt x="8" y="81"/>
                        <a:pt x="17" y="91"/>
                      </a:cubicBezTo>
                      <a:cubicBezTo>
                        <a:pt x="6" y="113"/>
                        <a:pt x="0" y="138"/>
                        <a:pt x="0" y="165"/>
                      </a:cubicBezTo>
                      <a:cubicBezTo>
                        <a:pt x="0" y="191"/>
                        <a:pt x="6" y="217"/>
                        <a:pt x="17" y="239"/>
                      </a:cubicBezTo>
                      <a:cubicBezTo>
                        <a:pt x="8" y="249"/>
                        <a:pt x="3" y="261"/>
                        <a:pt x="3" y="276"/>
                      </a:cubicBezTo>
                      <a:cubicBezTo>
                        <a:pt x="3" y="304"/>
                        <a:pt x="25" y="327"/>
                        <a:pt x="53" y="327"/>
                      </a:cubicBezTo>
                      <a:cubicBezTo>
                        <a:pt x="67" y="327"/>
                        <a:pt x="80" y="321"/>
                        <a:pt x="90" y="312"/>
                      </a:cubicBezTo>
                      <a:cubicBezTo>
                        <a:pt x="112" y="324"/>
                        <a:pt x="138" y="330"/>
                        <a:pt x="165" y="330"/>
                      </a:cubicBezTo>
                      <a:cubicBezTo>
                        <a:pt x="191" y="330"/>
                        <a:pt x="218" y="324"/>
                        <a:pt x="241" y="312"/>
                      </a:cubicBezTo>
                      <a:cubicBezTo>
                        <a:pt x="250" y="321"/>
                        <a:pt x="263" y="327"/>
                        <a:pt x="277" y="327"/>
                      </a:cubicBezTo>
                      <a:cubicBezTo>
                        <a:pt x="305" y="327"/>
                        <a:pt x="328" y="304"/>
                        <a:pt x="328" y="276"/>
                      </a:cubicBezTo>
                      <a:cubicBezTo>
                        <a:pt x="328" y="261"/>
                        <a:pt x="322" y="249"/>
                        <a:pt x="313" y="239"/>
                      </a:cubicBezTo>
                      <a:close/>
                      <a:moveTo>
                        <a:pt x="277" y="22"/>
                      </a:moveTo>
                      <a:cubicBezTo>
                        <a:pt x="294" y="22"/>
                        <a:pt x="309" y="36"/>
                        <a:pt x="309" y="54"/>
                      </a:cubicBezTo>
                      <a:cubicBezTo>
                        <a:pt x="309" y="71"/>
                        <a:pt x="294" y="86"/>
                        <a:pt x="277" y="86"/>
                      </a:cubicBezTo>
                      <a:cubicBezTo>
                        <a:pt x="259" y="86"/>
                        <a:pt x="245" y="71"/>
                        <a:pt x="245" y="54"/>
                      </a:cubicBezTo>
                      <a:cubicBezTo>
                        <a:pt x="245" y="36"/>
                        <a:pt x="259" y="22"/>
                        <a:pt x="277" y="22"/>
                      </a:cubicBezTo>
                      <a:close/>
                      <a:moveTo>
                        <a:pt x="53" y="22"/>
                      </a:moveTo>
                      <a:cubicBezTo>
                        <a:pt x="70" y="22"/>
                        <a:pt x="85" y="36"/>
                        <a:pt x="85" y="54"/>
                      </a:cubicBezTo>
                      <a:cubicBezTo>
                        <a:pt x="85" y="71"/>
                        <a:pt x="70" y="86"/>
                        <a:pt x="53" y="86"/>
                      </a:cubicBezTo>
                      <a:cubicBezTo>
                        <a:pt x="36" y="86"/>
                        <a:pt x="22" y="71"/>
                        <a:pt x="22" y="54"/>
                      </a:cubicBezTo>
                      <a:cubicBezTo>
                        <a:pt x="22" y="36"/>
                        <a:pt x="36" y="22"/>
                        <a:pt x="53" y="22"/>
                      </a:cubicBezTo>
                      <a:close/>
                      <a:moveTo>
                        <a:pt x="53" y="308"/>
                      </a:moveTo>
                      <a:cubicBezTo>
                        <a:pt x="36" y="308"/>
                        <a:pt x="22" y="293"/>
                        <a:pt x="22" y="276"/>
                      </a:cubicBezTo>
                      <a:cubicBezTo>
                        <a:pt x="22" y="258"/>
                        <a:pt x="36" y="244"/>
                        <a:pt x="53" y="244"/>
                      </a:cubicBezTo>
                      <a:cubicBezTo>
                        <a:pt x="70" y="244"/>
                        <a:pt x="85" y="258"/>
                        <a:pt x="85" y="276"/>
                      </a:cubicBezTo>
                      <a:cubicBezTo>
                        <a:pt x="85" y="293"/>
                        <a:pt x="70" y="308"/>
                        <a:pt x="53" y="308"/>
                      </a:cubicBezTo>
                      <a:close/>
                      <a:moveTo>
                        <a:pt x="165" y="315"/>
                      </a:moveTo>
                      <a:cubicBezTo>
                        <a:pt x="142" y="315"/>
                        <a:pt x="119" y="310"/>
                        <a:pt x="98" y="299"/>
                      </a:cubicBezTo>
                      <a:cubicBezTo>
                        <a:pt x="102" y="292"/>
                        <a:pt x="104" y="284"/>
                        <a:pt x="104" y="276"/>
                      </a:cubicBezTo>
                      <a:cubicBezTo>
                        <a:pt x="104" y="248"/>
                        <a:pt x="81" y="224"/>
                        <a:pt x="53" y="224"/>
                      </a:cubicBezTo>
                      <a:cubicBezTo>
                        <a:pt x="45" y="224"/>
                        <a:pt x="37" y="226"/>
                        <a:pt x="31" y="230"/>
                      </a:cubicBezTo>
                      <a:cubicBezTo>
                        <a:pt x="20" y="210"/>
                        <a:pt x="15" y="188"/>
                        <a:pt x="15" y="165"/>
                      </a:cubicBezTo>
                      <a:cubicBezTo>
                        <a:pt x="15" y="142"/>
                        <a:pt x="21" y="120"/>
                        <a:pt x="31" y="99"/>
                      </a:cubicBezTo>
                      <a:cubicBezTo>
                        <a:pt x="37" y="103"/>
                        <a:pt x="45" y="105"/>
                        <a:pt x="53" y="105"/>
                      </a:cubicBezTo>
                      <a:cubicBezTo>
                        <a:pt x="81" y="105"/>
                        <a:pt x="104" y="82"/>
                        <a:pt x="104" y="54"/>
                      </a:cubicBezTo>
                      <a:cubicBezTo>
                        <a:pt x="104" y="45"/>
                        <a:pt x="102" y="37"/>
                        <a:pt x="98" y="31"/>
                      </a:cubicBezTo>
                      <a:cubicBezTo>
                        <a:pt x="119" y="21"/>
                        <a:pt x="142" y="15"/>
                        <a:pt x="165" y="15"/>
                      </a:cubicBezTo>
                      <a:cubicBezTo>
                        <a:pt x="189" y="15"/>
                        <a:pt x="211" y="21"/>
                        <a:pt x="231" y="31"/>
                      </a:cubicBezTo>
                      <a:cubicBezTo>
                        <a:pt x="228" y="37"/>
                        <a:pt x="225" y="45"/>
                        <a:pt x="225" y="54"/>
                      </a:cubicBezTo>
                      <a:cubicBezTo>
                        <a:pt x="225" y="82"/>
                        <a:pt x="249" y="105"/>
                        <a:pt x="277" y="105"/>
                      </a:cubicBezTo>
                      <a:cubicBezTo>
                        <a:pt x="285" y="105"/>
                        <a:pt x="293" y="103"/>
                        <a:pt x="300" y="99"/>
                      </a:cubicBezTo>
                      <a:cubicBezTo>
                        <a:pt x="319" y="141"/>
                        <a:pt x="319" y="190"/>
                        <a:pt x="300" y="230"/>
                      </a:cubicBezTo>
                      <a:cubicBezTo>
                        <a:pt x="293" y="226"/>
                        <a:pt x="285" y="224"/>
                        <a:pt x="277" y="224"/>
                      </a:cubicBezTo>
                      <a:cubicBezTo>
                        <a:pt x="249" y="224"/>
                        <a:pt x="225" y="248"/>
                        <a:pt x="225" y="276"/>
                      </a:cubicBezTo>
                      <a:cubicBezTo>
                        <a:pt x="225" y="284"/>
                        <a:pt x="228" y="292"/>
                        <a:pt x="231" y="299"/>
                      </a:cubicBezTo>
                      <a:cubicBezTo>
                        <a:pt x="211" y="310"/>
                        <a:pt x="189" y="315"/>
                        <a:pt x="165" y="315"/>
                      </a:cubicBezTo>
                      <a:close/>
                      <a:moveTo>
                        <a:pt x="277" y="308"/>
                      </a:moveTo>
                      <a:cubicBezTo>
                        <a:pt x="259" y="308"/>
                        <a:pt x="245" y="293"/>
                        <a:pt x="245" y="276"/>
                      </a:cubicBezTo>
                      <a:cubicBezTo>
                        <a:pt x="245" y="258"/>
                        <a:pt x="259" y="244"/>
                        <a:pt x="277" y="244"/>
                      </a:cubicBezTo>
                      <a:cubicBezTo>
                        <a:pt x="294" y="244"/>
                        <a:pt x="309" y="258"/>
                        <a:pt x="309" y="276"/>
                      </a:cubicBezTo>
                      <a:cubicBezTo>
                        <a:pt x="309" y="293"/>
                        <a:pt x="294" y="308"/>
                        <a:pt x="277" y="308"/>
                      </a:cubicBezTo>
                      <a:close/>
                    </a:path>
                  </a:pathLst>
                </a:custGeom>
                <a:solidFill>
                  <a:srgbClr val="00529B"/>
                </a:solidFill>
                <a:ln w="6350">
                  <a:solidFill>
                    <a:srgbClr val="00529B"/>
                  </a:solidFill>
                </a:ln>
                <a:extLst/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 Unicode MS"/>
                  </a:endParaRPr>
                </a:p>
              </p:txBody>
            </p:sp>
            <p:grpSp>
              <p:nvGrpSpPr>
                <p:cNvPr id="253" name="Group 252"/>
                <p:cNvGrpSpPr/>
                <p:nvPr/>
              </p:nvGrpSpPr>
              <p:grpSpPr>
                <a:xfrm>
                  <a:off x="6681050" y="3536709"/>
                  <a:ext cx="272482" cy="109330"/>
                  <a:chOff x="4436462" y="2832737"/>
                  <a:chExt cx="464975" cy="182880"/>
                </a:xfrm>
              </p:grpSpPr>
              <p:sp>
                <p:nvSpPr>
                  <p:cNvPr id="254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436462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  <p:sp>
                <p:nvSpPr>
                  <p:cNvPr id="255" name="Freeform 5"/>
                  <p:cNvSpPr>
                    <a:spLocks noEditPoints="1"/>
                  </p:cNvSpPr>
                  <p:nvPr/>
                </p:nvSpPr>
                <p:spPr bwMode="auto">
                  <a:xfrm rot="20223265">
                    <a:off x="4718557" y="2832737"/>
                    <a:ext cx="182880" cy="182880"/>
                  </a:xfrm>
                  <a:custGeom>
                    <a:avLst/>
                    <a:gdLst>
                      <a:gd name="T0" fmla="*/ 179 w 214"/>
                      <a:gd name="T1" fmla="*/ 61 h 213"/>
                      <a:gd name="T2" fmla="*/ 203 w 214"/>
                      <a:gd name="T3" fmla="*/ 51 h 213"/>
                      <a:gd name="T4" fmla="*/ 214 w 214"/>
                      <a:gd name="T5" fmla="*/ 78 h 213"/>
                      <a:gd name="T6" fmla="*/ 190 w 214"/>
                      <a:gd name="T7" fmla="*/ 88 h 213"/>
                      <a:gd name="T8" fmla="*/ 190 w 214"/>
                      <a:gd name="T9" fmla="*/ 125 h 213"/>
                      <a:gd name="T10" fmla="*/ 214 w 214"/>
                      <a:gd name="T11" fmla="*/ 135 h 213"/>
                      <a:gd name="T12" fmla="*/ 203 w 214"/>
                      <a:gd name="T13" fmla="*/ 162 h 213"/>
                      <a:gd name="T14" fmla="*/ 179 w 214"/>
                      <a:gd name="T15" fmla="*/ 152 h 213"/>
                      <a:gd name="T16" fmla="*/ 153 w 214"/>
                      <a:gd name="T17" fmla="*/ 178 h 213"/>
                      <a:gd name="T18" fmla="*/ 163 w 214"/>
                      <a:gd name="T19" fmla="*/ 202 h 213"/>
                      <a:gd name="T20" fmla="*/ 136 w 214"/>
                      <a:gd name="T21" fmla="*/ 213 h 213"/>
                      <a:gd name="T22" fmla="*/ 126 w 214"/>
                      <a:gd name="T23" fmla="*/ 189 h 213"/>
                      <a:gd name="T24" fmla="*/ 89 w 214"/>
                      <a:gd name="T25" fmla="*/ 190 h 213"/>
                      <a:gd name="T26" fmla="*/ 79 w 214"/>
                      <a:gd name="T27" fmla="*/ 213 h 213"/>
                      <a:gd name="T28" fmla="*/ 52 w 214"/>
                      <a:gd name="T29" fmla="*/ 202 h 213"/>
                      <a:gd name="T30" fmla="*/ 62 w 214"/>
                      <a:gd name="T31" fmla="*/ 178 h 213"/>
                      <a:gd name="T32" fmla="*/ 35 w 214"/>
                      <a:gd name="T33" fmla="*/ 152 h 213"/>
                      <a:gd name="T34" fmla="*/ 12 w 214"/>
                      <a:gd name="T35" fmla="*/ 162 h 213"/>
                      <a:gd name="T36" fmla="*/ 0 w 214"/>
                      <a:gd name="T37" fmla="*/ 135 h 213"/>
                      <a:gd name="T38" fmla="*/ 24 w 214"/>
                      <a:gd name="T39" fmla="*/ 125 h 213"/>
                      <a:gd name="T40" fmla="*/ 24 w 214"/>
                      <a:gd name="T41" fmla="*/ 88 h 213"/>
                      <a:gd name="T42" fmla="*/ 0 w 214"/>
                      <a:gd name="T43" fmla="*/ 78 h 213"/>
                      <a:gd name="T44" fmla="*/ 12 w 214"/>
                      <a:gd name="T45" fmla="*/ 51 h 213"/>
                      <a:gd name="T46" fmla="*/ 35 w 214"/>
                      <a:gd name="T47" fmla="*/ 61 h 213"/>
                      <a:gd name="T48" fmla="*/ 62 w 214"/>
                      <a:gd name="T49" fmla="*/ 35 h 213"/>
                      <a:gd name="T50" fmla="*/ 52 w 214"/>
                      <a:gd name="T51" fmla="*/ 11 h 213"/>
                      <a:gd name="T52" fmla="*/ 79 w 214"/>
                      <a:gd name="T53" fmla="*/ 0 h 213"/>
                      <a:gd name="T54" fmla="*/ 89 w 214"/>
                      <a:gd name="T55" fmla="*/ 23 h 213"/>
                      <a:gd name="T56" fmla="*/ 126 w 214"/>
                      <a:gd name="T57" fmla="*/ 23 h 213"/>
                      <a:gd name="T58" fmla="*/ 136 w 214"/>
                      <a:gd name="T59" fmla="*/ 0 h 213"/>
                      <a:gd name="T60" fmla="*/ 163 w 214"/>
                      <a:gd name="T61" fmla="*/ 11 h 213"/>
                      <a:gd name="T62" fmla="*/ 153 w 214"/>
                      <a:gd name="T63" fmla="*/ 35 h 213"/>
                      <a:gd name="T64" fmla="*/ 179 w 214"/>
                      <a:gd name="T65" fmla="*/ 61 h 213"/>
                      <a:gd name="T66" fmla="*/ 61 w 214"/>
                      <a:gd name="T67" fmla="*/ 87 h 213"/>
                      <a:gd name="T68" fmla="*/ 88 w 214"/>
                      <a:gd name="T69" fmla="*/ 153 h 213"/>
                      <a:gd name="T70" fmla="*/ 154 w 214"/>
                      <a:gd name="T71" fmla="*/ 126 h 213"/>
                      <a:gd name="T72" fmla="*/ 127 w 214"/>
                      <a:gd name="T73" fmla="*/ 60 h 213"/>
                      <a:gd name="T74" fmla="*/ 61 w 214"/>
                      <a:gd name="T75" fmla="*/ 87 h 213"/>
                      <a:gd name="T76" fmla="*/ 121 w 214"/>
                      <a:gd name="T77" fmla="*/ 120 h 213"/>
                      <a:gd name="T78" fmla="*/ 94 w 214"/>
                      <a:gd name="T79" fmla="*/ 120 h 213"/>
                      <a:gd name="T80" fmla="*/ 94 w 214"/>
                      <a:gd name="T81" fmla="*/ 93 h 213"/>
                      <a:gd name="T82" fmla="*/ 121 w 214"/>
                      <a:gd name="T83" fmla="*/ 93 h 213"/>
                      <a:gd name="T84" fmla="*/ 121 w 214"/>
                      <a:gd name="T85" fmla="*/ 120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4" h="213">
                        <a:moveTo>
                          <a:pt x="179" y="61"/>
                        </a:move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214" y="78"/>
                          <a:pt x="214" y="78"/>
                          <a:pt x="214" y="78"/>
                        </a:cubicBezTo>
                        <a:cubicBezTo>
                          <a:pt x="190" y="88"/>
                          <a:pt x="190" y="88"/>
                          <a:pt x="190" y="88"/>
                        </a:cubicBezTo>
                        <a:cubicBezTo>
                          <a:pt x="193" y="100"/>
                          <a:pt x="193" y="113"/>
                          <a:pt x="190" y="125"/>
                        </a:cubicBezTo>
                        <a:cubicBezTo>
                          <a:pt x="214" y="135"/>
                          <a:pt x="214" y="135"/>
                          <a:pt x="214" y="135"/>
                        </a:cubicBezTo>
                        <a:cubicBezTo>
                          <a:pt x="203" y="162"/>
                          <a:pt x="203" y="162"/>
                          <a:pt x="203" y="162"/>
                        </a:cubicBezTo>
                        <a:cubicBezTo>
                          <a:pt x="179" y="152"/>
                          <a:pt x="179" y="152"/>
                          <a:pt x="179" y="152"/>
                        </a:cubicBezTo>
                        <a:cubicBezTo>
                          <a:pt x="172" y="163"/>
                          <a:pt x="163" y="172"/>
                          <a:pt x="153" y="178"/>
                        </a:cubicBezTo>
                        <a:cubicBezTo>
                          <a:pt x="163" y="202"/>
                          <a:pt x="163" y="202"/>
                          <a:pt x="163" y="202"/>
                        </a:cubicBezTo>
                        <a:cubicBezTo>
                          <a:pt x="136" y="213"/>
                          <a:pt x="136" y="213"/>
                          <a:pt x="136" y="213"/>
                        </a:cubicBezTo>
                        <a:cubicBezTo>
                          <a:pt x="126" y="189"/>
                          <a:pt x="126" y="189"/>
                          <a:pt x="126" y="189"/>
                        </a:cubicBezTo>
                        <a:cubicBezTo>
                          <a:pt x="114" y="192"/>
                          <a:pt x="101" y="192"/>
                          <a:pt x="89" y="190"/>
                        </a:cubicBezTo>
                        <a:cubicBezTo>
                          <a:pt x="79" y="213"/>
                          <a:pt x="79" y="213"/>
                          <a:pt x="79" y="213"/>
                        </a:cubicBezTo>
                        <a:cubicBezTo>
                          <a:pt x="52" y="202"/>
                          <a:pt x="52" y="202"/>
                          <a:pt x="52" y="202"/>
                        </a:cubicBezTo>
                        <a:cubicBezTo>
                          <a:pt x="62" y="178"/>
                          <a:pt x="62" y="178"/>
                          <a:pt x="62" y="178"/>
                        </a:cubicBezTo>
                        <a:cubicBezTo>
                          <a:pt x="51" y="172"/>
                          <a:pt x="42" y="162"/>
                          <a:pt x="35" y="15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0" y="135"/>
                          <a:pt x="0" y="135"/>
                          <a:pt x="0" y="135"/>
                        </a:cubicBezTo>
                        <a:cubicBezTo>
                          <a:pt x="24" y="125"/>
                          <a:pt x="24" y="125"/>
                          <a:pt x="24" y="125"/>
                        </a:cubicBezTo>
                        <a:cubicBezTo>
                          <a:pt x="21" y="113"/>
                          <a:pt x="21" y="100"/>
                          <a:pt x="24" y="88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42" y="50"/>
                          <a:pt x="51" y="41"/>
                          <a:pt x="62" y="35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89" y="23"/>
                          <a:pt x="89" y="23"/>
                          <a:pt x="89" y="23"/>
                        </a:cubicBezTo>
                        <a:cubicBezTo>
                          <a:pt x="101" y="21"/>
                          <a:pt x="113" y="21"/>
                          <a:pt x="126" y="23"/>
                        </a:cubicBezTo>
                        <a:cubicBezTo>
                          <a:pt x="136" y="0"/>
                          <a:pt x="136" y="0"/>
                          <a:pt x="136" y="0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53" y="35"/>
                          <a:pt x="153" y="35"/>
                          <a:pt x="153" y="35"/>
                        </a:cubicBezTo>
                        <a:cubicBezTo>
                          <a:pt x="164" y="41"/>
                          <a:pt x="173" y="51"/>
                          <a:pt x="179" y="61"/>
                        </a:cubicBezTo>
                        <a:close/>
                        <a:moveTo>
                          <a:pt x="61" y="87"/>
                        </a:moveTo>
                        <a:cubicBezTo>
                          <a:pt x="50" y="113"/>
                          <a:pt x="62" y="143"/>
                          <a:pt x="88" y="153"/>
                        </a:cubicBezTo>
                        <a:cubicBezTo>
                          <a:pt x="114" y="164"/>
                          <a:pt x="143" y="152"/>
                          <a:pt x="154" y="126"/>
                        </a:cubicBezTo>
                        <a:cubicBezTo>
                          <a:pt x="165" y="100"/>
                          <a:pt x="152" y="70"/>
                          <a:pt x="127" y="60"/>
                        </a:cubicBezTo>
                        <a:cubicBezTo>
                          <a:pt x="101" y="49"/>
                          <a:pt x="71" y="61"/>
                          <a:pt x="61" y="87"/>
                        </a:cubicBezTo>
                        <a:close/>
                        <a:moveTo>
                          <a:pt x="121" y="120"/>
                        </a:moveTo>
                        <a:cubicBezTo>
                          <a:pt x="113" y="128"/>
                          <a:pt x="101" y="128"/>
                          <a:pt x="94" y="120"/>
                        </a:cubicBezTo>
                        <a:cubicBezTo>
                          <a:pt x="86" y="113"/>
                          <a:pt x="86" y="100"/>
                          <a:pt x="94" y="93"/>
                        </a:cubicBezTo>
                        <a:cubicBezTo>
                          <a:pt x="101" y="85"/>
                          <a:pt x="113" y="85"/>
                          <a:pt x="121" y="93"/>
                        </a:cubicBezTo>
                        <a:cubicBezTo>
                          <a:pt x="128" y="100"/>
                          <a:pt x="128" y="113"/>
                          <a:pt x="121" y="120"/>
                        </a:cubicBezTo>
                        <a:close/>
                      </a:path>
                    </a:pathLst>
                  </a:custGeom>
                  <a:solidFill>
                    <a:srgbClr val="00529B"/>
                  </a:solidFill>
                  <a:ln>
                    <a:noFill/>
                  </a:ln>
                </p:spPr>
                <p:txBody>
                  <a:bodyPr vert="horz" wrap="square" lIns="51435" tIns="25718" rIns="51435" bIns="2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Arial Unicode MS"/>
                    </a:endParaRPr>
                  </a:p>
                </p:txBody>
              </p:sp>
            </p:grpSp>
          </p:grpSp>
          <p:sp>
            <p:nvSpPr>
              <p:cNvPr id="251" name="Freeform 7"/>
              <p:cNvSpPr>
                <a:spLocks/>
              </p:cNvSpPr>
              <p:nvPr/>
            </p:nvSpPr>
            <p:spPr bwMode="auto">
              <a:xfrm>
                <a:off x="8598252" y="2610518"/>
                <a:ext cx="92077" cy="46966"/>
              </a:xfrm>
              <a:custGeom>
                <a:avLst/>
                <a:gdLst>
                  <a:gd name="T0" fmla="*/ 86 w 86"/>
                  <a:gd name="T1" fmla="*/ 21 h 43"/>
                  <a:gd name="T2" fmla="*/ 54 w 86"/>
                  <a:gd name="T3" fmla="*/ 0 h 43"/>
                  <a:gd name="T4" fmla="*/ 54 w 86"/>
                  <a:gd name="T5" fmla="*/ 13 h 43"/>
                  <a:gd name="T6" fmla="*/ 35 w 86"/>
                  <a:gd name="T7" fmla="*/ 13 h 43"/>
                  <a:gd name="T8" fmla="*/ 35 w 86"/>
                  <a:gd name="T9" fmla="*/ 13 h 43"/>
                  <a:gd name="T10" fmla="*/ 31 w 86"/>
                  <a:gd name="T11" fmla="*/ 13 h 43"/>
                  <a:gd name="T12" fmla="*/ 31 w 86"/>
                  <a:gd name="T13" fmla="*/ 0 h 43"/>
                  <a:gd name="T14" fmla="*/ 0 w 86"/>
                  <a:gd name="T15" fmla="*/ 21 h 43"/>
                  <a:gd name="T16" fmla="*/ 31 w 86"/>
                  <a:gd name="T17" fmla="*/ 43 h 43"/>
                  <a:gd name="T18" fmla="*/ 31 w 86"/>
                  <a:gd name="T19" fmla="*/ 30 h 43"/>
                  <a:gd name="T20" fmla="*/ 54 w 86"/>
                  <a:gd name="T21" fmla="*/ 30 h 43"/>
                  <a:gd name="T22" fmla="*/ 54 w 86"/>
                  <a:gd name="T23" fmla="*/ 43 h 43"/>
                  <a:gd name="T24" fmla="*/ 86 w 86"/>
                  <a:gd name="T2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43">
                    <a:moveTo>
                      <a:pt x="86" y="21"/>
                    </a:moveTo>
                    <a:lnTo>
                      <a:pt x="54" y="0"/>
                    </a:lnTo>
                    <a:lnTo>
                      <a:pt x="54" y="13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1" y="13"/>
                    </a:lnTo>
                    <a:lnTo>
                      <a:pt x="31" y="0"/>
                    </a:lnTo>
                    <a:lnTo>
                      <a:pt x="0" y="21"/>
                    </a:lnTo>
                    <a:lnTo>
                      <a:pt x="31" y="43"/>
                    </a:lnTo>
                    <a:lnTo>
                      <a:pt x="31" y="30"/>
                    </a:lnTo>
                    <a:lnTo>
                      <a:pt x="54" y="30"/>
                    </a:lnTo>
                    <a:lnTo>
                      <a:pt x="54" y="43"/>
                    </a:lnTo>
                    <a:lnTo>
                      <a:pt x="86" y="21"/>
                    </a:lnTo>
                    <a:close/>
                  </a:path>
                </a:pathLst>
              </a:custGeom>
              <a:solidFill>
                <a:srgbClr val="4D94BF"/>
              </a:solidFill>
              <a:ln w="0">
                <a:solidFill>
                  <a:srgbClr val="4D94BF"/>
                </a:solidFill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233" name="AutoShape 6"/>
            <p:cNvSpPr>
              <a:spLocks noChangeAspect="1" noChangeArrowheads="1" noTextEdit="1"/>
            </p:cNvSpPr>
            <p:nvPr/>
          </p:nvSpPr>
          <p:spPr bwMode="auto">
            <a:xfrm>
              <a:off x="6251575" y="2982913"/>
              <a:ext cx="3365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8"/>
            <p:cNvSpPr>
              <a:spLocks/>
            </p:cNvSpPr>
            <p:nvPr/>
          </p:nvSpPr>
          <p:spPr bwMode="auto">
            <a:xfrm>
              <a:off x="6256338" y="2987676"/>
              <a:ext cx="323850" cy="296863"/>
            </a:xfrm>
            <a:custGeom>
              <a:avLst/>
              <a:gdLst>
                <a:gd name="T0" fmla="*/ 334 w 359"/>
                <a:gd name="T1" fmla="*/ 0 h 338"/>
                <a:gd name="T2" fmla="*/ 99 w 359"/>
                <a:gd name="T3" fmla="*/ 0 h 338"/>
                <a:gd name="T4" fmla="*/ 74 w 359"/>
                <a:gd name="T5" fmla="*/ 26 h 338"/>
                <a:gd name="T6" fmla="*/ 74 w 359"/>
                <a:gd name="T7" fmla="*/ 287 h 338"/>
                <a:gd name="T8" fmla="*/ 26 w 359"/>
                <a:gd name="T9" fmla="*/ 287 h 338"/>
                <a:gd name="T10" fmla="*/ 0 w 359"/>
                <a:gd name="T11" fmla="*/ 313 h 338"/>
                <a:gd name="T12" fmla="*/ 26 w 359"/>
                <a:gd name="T13" fmla="*/ 338 h 338"/>
                <a:gd name="T14" fmla="*/ 289 w 359"/>
                <a:gd name="T15" fmla="*/ 338 h 338"/>
                <a:gd name="T16" fmla="*/ 315 w 359"/>
                <a:gd name="T17" fmla="*/ 313 h 338"/>
                <a:gd name="T18" fmla="*/ 315 w 359"/>
                <a:gd name="T19" fmla="*/ 52 h 338"/>
                <a:gd name="T20" fmla="*/ 334 w 359"/>
                <a:gd name="T21" fmla="*/ 52 h 338"/>
                <a:gd name="T22" fmla="*/ 359 w 359"/>
                <a:gd name="T23" fmla="*/ 26 h 338"/>
                <a:gd name="T24" fmla="*/ 334 w 359"/>
                <a:gd name="T2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9" h="338">
                  <a:moveTo>
                    <a:pt x="33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5" y="0"/>
                    <a:pt x="74" y="12"/>
                    <a:pt x="74" y="26"/>
                  </a:cubicBezTo>
                  <a:cubicBezTo>
                    <a:pt x="74" y="287"/>
                    <a:pt x="74" y="287"/>
                    <a:pt x="74" y="287"/>
                  </a:cubicBezTo>
                  <a:cubicBezTo>
                    <a:pt x="26" y="287"/>
                    <a:pt x="26" y="287"/>
                    <a:pt x="26" y="287"/>
                  </a:cubicBezTo>
                  <a:cubicBezTo>
                    <a:pt x="11" y="287"/>
                    <a:pt x="0" y="299"/>
                    <a:pt x="0" y="313"/>
                  </a:cubicBezTo>
                  <a:cubicBezTo>
                    <a:pt x="0" y="327"/>
                    <a:pt x="11" y="338"/>
                    <a:pt x="26" y="338"/>
                  </a:cubicBezTo>
                  <a:cubicBezTo>
                    <a:pt x="289" y="338"/>
                    <a:pt x="289" y="338"/>
                    <a:pt x="289" y="338"/>
                  </a:cubicBezTo>
                  <a:cubicBezTo>
                    <a:pt x="303" y="338"/>
                    <a:pt x="315" y="327"/>
                    <a:pt x="315" y="31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34" y="52"/>
                    <a:pt x="334" y="52"/>
                    <a:pt x="334" y="52"/>
                  </a:cubicBezTo>
                  <a:cubicBezTo>
                    <a:pt x="348" y="52"/>
                    <a:pt x="359" y="40"/>
                    <a:pt x="359" y="26"/>
                  </a:cubicBezTo>
                  <a:cubicBezTo>
                    <a:pt x="359" y="12"/>
                    <a:pt x="348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9"/>
            <p:cNvSpPr>
              <a:spLocks noEditPoints="1"/>
            </p:cNvSpPr>
            <p:nvPr/>
          </p:nvSpPr>
          <p:spPr bwMode="auto">
            <a:xfrm>
              <a:off x="6249988" y="2982913"/>
              <a:ext cx="336550" cy="307975"/>
            </a:xfrm>
            <a:custGeom>
              <a:avLst/>
              <a:gdLst>
                <a:gd name="T0" fmla="*/ 340 w 372"/>
                <a:gd name="T1" fmla="*/ 0 h 351"/>
                <a:gd name="T2" fmla="*/ 105 w 372"/>
                <a:gd name="T3" fmla="*/ 0 h 351"/>
                <a:gd name="T4" fmla="*/ 73 w 372"/>
                <a:gd name="T5" fmla="*/ 32 h 351"/>
                <a:gd name="T6" fmla="*/ 73 w 372"/>
                <a:gd name="T7" fmla="*/ 278 h 351"/>
                <a:gd name="T8" fmla="*/ 73 w 372"/>
                <a:gd name="T9" fmla="*/ 287 h 351"/>
                <a:gd name="T10" fmla="*/ 32 w 372"/>
                <a:gd name="T11" fmla="*/ 287 h 351"/>
                <a:gd name="T12" fmla="*/ 0 w 372"/>
                <a:gd name="T13" fmla="*/ 319 h 351"/>
                <a:gd name="T14" fmla="*/ 32 w 372"/>
                <a:gd name="T15" fmla="*/ 351 h 351"/>
                <a:gd name="T16" fmla="*/ 295 w 372"/>
                <a:gd name="T17" fmla="*/ 351 h 351"/>
                <a:gd name="T18" fmla="*/ 327 w 372"/>
                <a:gd name="T19" fmla="*/ 319 h 351"/>
                <a:gd name="T20" fmla="*/ 327 w 372"/>
                <a:gd name="T21" fmla="*/ 64 h 351"/>
                <a:gd name="T22" fmla="*/ 340 w 372"/>
                <a:gd name="T23" fmla="*/ 64 h 351"/>
                <a:gd name="T24" fmla="*/ 372 w 372"/>
                <a:gd name="T25" fmla="*/ 32 h 351"/>
                <a:gd name="T26" fmla="*/ 340 w 372"/>
                <a:gd name="T27" fmla="*/ 0 h 351"/>
                <a:gd name="T28" fmla="*/ 104 w 372"/>
                <a:gd name="T29" fmla="*/ 51 h 351"/>
                <a:gd name="T30" fmla="*/ 103 w 372"/>
                <a:gd name="T31" fmla="*/ 38 h 351"/>
                <a:gd name="T32" fmla="*/ 123 w 372"/>
                <a:gd name="T33" fmla="*/ 38 h 351"/>
                <a:gd name="T34" fmla="*/ 105 w 372"/>
                <a:gd name="T35" fmla="*/ 51 h 351"/>
                <a:gd name="T36" fmla="*/ 104 w 372"/>
                <a:gd name="T37" fmla="*/ 51 h 351"/>
                <a:gd name="T38" fmla="*/ 105 w 372"/>
                <a:gd name="T39" fmla="*/ 13 h 351"/>
                <a:gd name="T40" fmla="*/ 123 w 372"/>
                <a:gd name="T41" fmla="*/ 26 h 351"/>
                <a:gd name="T42" fmla="*/ 96 w 372"/>
                <a:gd name="T43" fmla="*/ 26 h 351"/>
                <a:gd name="T44" fmla="*/ 90 w 372"/>
                <a:gd name="T45" fmla="*/ 32 h 351"/>
                <a:gd name="T46" fmla="*/ 90 w 372"/>
                <a:gd name="T47" fmla="*/ 44 h 351"/>
                <a:gd name="T48" fmla="*/ 86 w 372"/>
                <a:gd name="T49" fmla="*/ 32 h 351"/>
                <a:gd name="T50" fmla="*/ 105 w 372"/>
                <a:gd name="T51" fmla="*/ 13 h 351"/>
                <a:gd name="T52" fmla="*/ 73 w 372"/>
                <a:gd name="T53" fmla="*/ 319 h 351"/>
                <a:gd name="T54" fmla="*/ 58 w 372"/>
                <a:gd name="T55" fmla="*/ 338 h 351"/>
                <a:gd name="T56" fmla="*/ 64 w 372"/>
                <a:gd name="T57" fmla="*/ 319 h 351"/>
                <a:gd name="T58" fmla="*/ 57 w 372"/>
                <a:gd name="T59" fmla="*/ 300 h 351"/>
                <a:gd name="T60" fmla="*/ 73 w 372"/>
                <a:gd name="T61" fmla="*/ 300 h 351"/>
                <a:gd name="T62" fmla="*/ 73 w 372"/>
                <a:gd name="T63" fmla="*/ 319 h 351"/>
                <a:gd name="T64" fmla="*/ 32 w 372"/>
                <a:gd name="T65" fmla="*/ 300 h 351"/>
                <a:gd name="T66" fmla="*/ 50 w 372"/>
                <a:gd name="T67" fmla="*/ 312 h 351"/>
                <a:gd name="T68" fmla="*/ 23 w 372"/>
                <a:gd name="T69" fmla="*/ 312 h 351"/>
                <a:gd name="T70" fmla="*/ 16 w 372"/>
                <a:gd name="T71" fmla="*/ 319 h 351"/>
                <a:gd name="T72" fmla="*/ 16 w 372"/>
                <a:gd name="T73" fmla="*/ 330 h 351"/>
                <a:gd name="T74" fmla="*/ 12 w 372"/>
                <a:gd name="T75" fmla="*/ 319 h 351"/>
                <a:gd name="T76" fmla="*/ 32 w 372"/>
                <a:gd name="T77" fmla="*/ 300 h 351"/>
                <a:gd name="T78" fmla="*/ 31 w 372"/>
                <a:gd name="T79" fmla="*/ 338 h 351"/>
                <a:gd name="T80" fmla="*/ 29 w 372"/>
                <a:gd name="T81" fmla="*/ 325 h 351"/>
                <a:gd name="T82" fmla="*/ 50 w 372"/>
                <a:gd name="T83" fmla="*/ 325 h 351"/>
                <a:gd name="T84" fmla="*/ 32 w 372"/>
                <a:gd name="T85" fmla="*/ 338 h 351"/>
                <a:gd name="T86" fmla="*/ 31 w 372"/>
                <a:gd name="T87" fmla="*/ 338 h 351"/>
                <a:gd name="T88" fmla="*/ 314 w 372"/>
                <a:gd name="T89" fmla="*/ 319 h 351"/>
                <a:gd name="T90" fmla="*/ 295 w 372"/>
                <a:gd name="T91" fmla="*/ 338 h 351"/>
                <a:gd name="T92" fmla="*/ 80 w 372"/>
                <a:gd name="T93" fmla="*/ 338 h 351"/>
                <a:gd name="T94" fmla="*/ 86 w 372"/>
                <a:gd name="T95" fmla="*/ 319 h 351"/>
                <a:gd name="T96" fmla="*/ 86 w 372"/>
                <a:gd name="T97" fmla="*/ 293 h 351"/>
                <a:gd name="T98" fmla="*/ 86 w 372"/>
                <a:gd name="T99" fmla="*/ 278 h 351"/>
                <a:gd name="T100" fmla="*/ 86 w 372"/>
                <a:gd name="T101" fmla="*/ 58 h 351"/>
                <a:gd name="T102" fmla="*/ 105 w 372"/>
                <a:gd name="T103" fmla="*/ 64 h 351"/>
                <a:gd name="T104" fmla="*/ 314 w 372"/>
                <a:gd name="T105" fmla="*/ 64 h 351"/>
                <a:gd name="T106" fmla="*/ 314 w 372"/>
                <a:gd name="T107" fmla="*/ 319 h 351"/>
                <a:gd name="T108" fmla="*/ 340 w 372"/>
                <a:gd name="T109" fmla="*/ 51 h 351"/>
                <a:gd name="T110" fmla="*/ 131 w 372"/>
                <a:gd name="T111" fmla="*/ 51 h 351"/>
                <a:gd name="T112" fmla="*/ 137 w 372"/>
                <a:gd name="T113" fmla="*/ 32 h 351"/>
                <a:gd name="T114" fmla="*/ 131 w 372"/>
                <a:gd name="T115" fmla="*/ 13 h 351"/>
                <a:gd name="T116" fmla="*/ 340 w 372"/>
                <a:gd name="T117" fmla="*/ 13 h 351"/>
                <a:gd name="T118" fmla="*/ 359 w 372"/>
                <a:gd name="T119" fmla="*/ 32 h 351"/>
                <a:gd name="T120" fmla="*/ 340 w 372"/>
                <a:gd name="T121" fmla="*/ 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2" h="351">
                  <a:moveTo>
                    <a:pt x="340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88" y="0"/>
                    <a:pt x="73" y="14"/>
                    <a:pt x="73" y="32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73" y="287"/>
                    <a:pt x="73" y="287"/>
                    <a:pt x="73" y="287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14" y="287"/>
                    <a:pt x="0" y="301"/>
                    <a:pt x="0" y="319"/>
                  </a:cubicBezTo>
                  <a:cubicBezTo>
                    <a:pt x="0" y="336"/>
                    <a:pt x="14" y="351"/>
                    <a:pt x="32" y="351"/>
                  </a:cubicBezTo>
                  <a:cubicBezTo>
                    <a:pt x="295" y="351"/>
                    <a:pt x="295" y="351"/>
                    <a:pt x="295" y="351"/>
                  </a:cubicBezTo>
                  <a:cubicBezTo>
                    <a:pt x="313" y="351"/>
                    <a:pt x="327" y="336"/>
                    <a:pt x="327" y="319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58" y="64"/>
                    <a:pt x="372" y="50"/>
                    <a:pt x="372" y="32"/>
                  </a:cubicBezTo>
                  <a:cubicBezTo>
                    <a:pt x="372" y="14"/>
                    <a:pt x="358" y="0"/>
                    <a:pt x="340" y="0"/>
                  </a:cubicBezTo>
                  <a:close/>
                  <a:moveTo>
                    <a:pt x="104" y="51"/>
                  </a:moveTo>
                  <a:cubicBezTo>
                    <a:pt x="103" y="49"/>
                    <a:pt x="103" y="44"/>
                    <a:pt x="103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1" y="46"/>
                    <a:pt x="114" y="51"/>
                    <a:pt x="105" y="51"/>
                  </a:cubicBezTo>
                  <a:cubicBezTo>
                    <a:pt x="105" y="51"/>
                    <a:pt x="105" y="51"/>
                    <a:pt x="104" y="51"/>
                  </a:cubicBezTo>
                  <a:close/>
                  <a:moveTo>
                    <a:pt x="105" y="13"/>
                  </a:moveTo>
                  <a:cubicBezTo>
                    <a:pt x="114" y="13"/>
                    <a:pt x="121" y="18"/>
                    <a:pt x="123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3" y="26"/>
                    <a:pt x="90" y="28"/>
                    <a:pt x="90" y="32"/>
                  </a:cubicBezTo>
                  <a:cubicBezTo>
                    <a:pt x="90" y="36"/>
                    <a:pt x="90" y="40"/>
                    <a:pt x="90" y="44"/>
                  </a:cubicBezTo>
                  <a:cubicBezTo>
                    <a:pt x="88" y="40"/>
                    <a:pt x="86" y="36"/>
                    <a:pt x="86" y="32"/>
                  </a:cubicBezTo>
                  <a:cubicBezTo>
                    <a:pt x="86" y="21"/>
                    <a:pt x="95" y="13"/>
                    <a:pt x="105" y="13"/>
                  </a:cubicBezTo>
                  <a:close/>
                  <a:moveTo>
                    <a:pt x="73" y="319"/>
                  </a:moveTo>
                  <a:cubicBezTo>
                    <a:pt x="73" y="328"/>
                    <a:pt x="66" y="336"/>
                    <a:pt x="58" y="338"/>
                  </a:cubicBezTo>
                  <a:cubicBezTo>
                    <a:pt x="61" y="332"/>
                    <a:pt x="64" y="326"/>
                    <a:pt x="64" y="319"/>
                  </a:cubicBezTo>
                  <a:cubicBezTo>
                    <a:pt x="64" y="312"/>
                    <a:pt x="61" y="305"/>
                    <a:pt x="57" y="300"/>
                  </a:cubicBezTo>
                  <a:cubicBezTo>
                    <a:pt x="73" y="300"/>
                    <a:pt x="73" y="300"/>
                    <a:pt x="73" y="300"/>
                  </a:cubicBezTo>
                  <a:lnTo>
                    <a:pt x="73" y="319"/>
                  </a:lnTo>
                  <a:close/>
                  <a:moveTo>
                    <a:pt x="32" y="300"/>
                  </a:moveTo>
                  <a:cubicBezTo>
                    <a:pt x="40" y="300"/>
                    <a:pt x="47" y="305"/>
                    <a:pt x="50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19" y="312"/>
                    <a:pt x="16" y="315"/>
                    <a:pt x="16" y="319"/>
                  </a:cubicBezTo>
                  <a:cubicBezTo>
                    <a:pt x="16" y="323"/>
                    <a:pt x="16" y="327"/>
                    <a:pt x="16" y="330"/>
                  </a:cubicBezTo>
                  <a:cubicBezTo>
                    <a:pt x="14" y="327"/>
                    <a:pt x="12" y="323"/>
                    <a:pt x="12" y="319"/>
                  </a:cubicBezTo>
                  <a:cubicBezTo>
                    <a:pt x="12" y="308"/>
                    <a:pt x="21" y="300"/>
                    <a:pt x="32" y="300"/>
                  </a:cubicBezTo>
                  <a:close/>
                  <a:moveTo>
                    <a:pt x="31" y="338"/>
                  </a:moveTo>
                  <a:cubicBezTo>
                    <a:pt x="30" y="336"/>
                    <a:pt x="29" y="330"/>
                    <a:pt x="29" y="325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7" y="333"/>
                    <a:pt x="40" y="338"/>
                    <a:pt x="32" y="338"/>
                  </a:cubicBezTo>
                  <a:cubicBezTo>
                    <a:pt x="31" y="338"/>
                    <a:pt x="31" y="338"/>
                    <a:pt x="31" y="338"/>
                  </a:cubicBezTo>
                  <a:close/>
                  <a:moveTo>
                    <a:pt x="314" y="319"/>
                  </a:moveTo>
                  <a:cubicBezTo>
                    <a:pt x="314" y="329"/>
                    <a:pt x="306" y="338"/>
                    <a:pt x="295" y="338"/>
                  </a:cubicBezTo>
                  <a:cubicBezTo>
                    <a:pt x="80" y="338"/>
                    <a:pt x="80" y="338"/>
                    <a:pt x="80" y="338"/>
                  </a:cubicBezTo>
                  <a:cubicBezTo>
                    <a:pt x="84" y="333"/>
                    <a:pt x="86" y="326"/>
                    <a:pt x="86" y="319"/>
                  </a:cubicBezTo>
                  <a:cubicBezTo>
                    <a:pt x="86" y="293"/>
                    <a:pt x="86" y="293"/>
                    <a:pt x="86" y="293"/>
                  </a:cubicBezTo>
                  <a:cubicBezTo>
                    <a:pt x="86" y="278"/>
                    <a:pt x="86" y="278"/>
                    <a:pt x="86" y="27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1" y="62"/>
                    <a:pt x="98" y="64"/>
                    <a:pt x="105" y="64"/>
                  </a:cubicBezTo>
                  <a:cubicBezTo>
                    <a:pt x="314" y="64"/>
                    <a:pt x="314" y="64"/>
                    <a:pt x="314" y="64"/>
                  </a:cubicBezTo>
                  <a:lnTo>
                    <a:pt x="314" y="319"/>
                  </a:lnTo>
                  <a:close/>
                  <a:moveTo>
                    <a:pt x="340" y="51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35" y="46"/>
                    <a:pt x="137" y="39"/>
                    <a:pt x="137" y="32"/>
                  </a:cubicBezTo>
                  <a:cubicBezTo>
                    <a:pt x="137" y="25"/>
                    <a:pt x="135" y="18"/>
                    <a:pt x="131" y="13"/>
                  </a:cubicBezTo>
                  <a:cubicBezTo>
                    <a:pt x="340" y="13"/>
                    <a:pt x="340" y="13"/>
                    <a:pt x="340" y="13"/>
                  </a:cubicBezTo>
                  <a:cubicBezTo>
                    <a:pt x="350" y="13"/>
                    <a:pt x="359" y="21"/>
                    <a:pt x="359" y="32"/>
                  </a:cubicBezTo>
                  <a:cubicBezTo>
                    <a:pt x="359" y="43"/>
                    <a:pt x="350" y="51"/>
                    <a:pt x="340" y="51"/>
                  </a:cubicBez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0"/>
            <p:cNvSpPr>
              <a:spLocks/>
            </p:cNvSpPr>
            <p:nvPr/>
          </p:nvSpPr>
          <p:spPr bwMode="auto">
            <a:xfrm>
              <a:off x="6437313" y="3165476"/>
              <a:ext cx="79375" cy="92075"/>
            </a:xfrm>
            <a:custGeom>
              <a:avLst/>
              <a:gdLst>
                <a:gd name="T0" fmla="*/ 73 w 87"/>
                <a:gd name="T1" fmla="*/ 57 h 105"/>
                <a:gd name="T2" fmla="*/ 80 w 87"/>
                <a:gd name="T3" fmla="*/ 36 h 105"/>
                <a:gd name="T4" fmla="*/ 43 w 87"/>
                <a:gd name="T5" fmla="*/ 0 h 105"/>
                <a:gd name="T6" fmla="*/ 7 w 87"/>
                <a:gd name="T7" fmla="*/ 36 h 105"/>
                <a:gd name="T8" fmla="*/ 14 w 87"/>
                <a:gd name="T9" fmla="*/ 57 h 105"/>
                <a:gd name="T10" fmla="*/ 0 w 87"/>
                <a:gd name="T11" fmla="*/ 95 h 105"/>
                <a:gd name="T12" fmla="*/ 20 w 87"/>
                <a:gd name="T13" fmla="*/ 82 h 105"/>
                <a:gd name="T14" fmla="*/ 28 w 87"/>
                <a:gd name="T15" fmla="*/ 105 h 105"/>
                <a:gd name="T16" fmla="*/ 40 w 87"/>
                <a:gd name="T17" fmla="*/ 72 h 105"/>
                <a:gd name="T18" fmla="*/ 43 w 87"/>
                <a:gd name="T19" fmla="*/ 72 h 105"/>
                <a:gd name="T20" fmla="*/ 46 w 87"/>
                <a:gd name="T21" fmla="*/ 72 h 105"/>
                <a:gd name="T22" fmla="*/ 59 w 87"/>
                <a:gd name="T23" fmla="*/ 105 h 105"/>
                <a:gd name="T24" fmla="*/ 67 w 87"/>
                <a:gd name="T25" fmla="*/ 82 h 105"/>
                <a:gd name="T26" fmla="*/ 87 w 87"/>
                <a:gd name="T27" fmla="*/ 95 h 105"/>
                <a:gd name="T28" fmla="*/ 73 w 87"/>
                <a:gd name="T29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05">
                  <a:moveTo>
                    <a:pt x="73" y="57"/>
                  </a:moveTo>
                  <a:cubicBezTo>
                    <a:pt x="77" y="51"/>
                    <a:pt x="80" y="44"/>
                    <a:pt x="80" y="36"/>
                  </a:cubicBezTo>
                  <a:cubicBezTo>
                    <a:pt x="80" y="16"/>
                    <a:pt x="63" y="0"/>
                    <a:pt x="43" y="0"/>
                  </a:cubicBezTo>
                  <a:cubicBezTo>
                    <a:pt x="23" y="0"/>
                    <a:pt x="7" y="16"/>
                    <a:pt x="7" y="36"/>
                  </a:cubicBezTo>
                  <a:cubicBezTo>
                    <a:pt x="7" y="44"/>
                    <a:pt x="9" y="51"/>
                    <a:pt x="14" y="5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8" y="105"/>
                    <a:pt x="28" y="105"/>
                    <a:pt x="28" y="105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2" y="72"/>
                    <a:pt x="43" y="72"/>
                  </a:cubicBezTo>
                  <a:cubicBezTo>
                    <a:pt x="44" y="72"/>
                    <a:pt x="45" y="72"/>
                    <a:pt x="46" y="7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57"/>
                  </a:ln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14"/>
            <p:cNvSpPr>
              <a:spLocks/>
            </p:cNvSpPr>
            <p:nvPr/>
          </p:nvSpPr>
          <p:spPr bwMode="auto">
            <a:xfrm>
              <a:off x="7067550" y="2881313"/>
              <a:ext cx="317500" cy="200025"/>
            </a:xfrm>
            <a:prstGeom prst="rect">
              <a:avLst/>
            </a:prstGeom>
            <a:solidFill>
              <a:srgbClr val="99C1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16"/>
            <p:cNvSpPr>
              <a:spLocks/>
            </p:cNvSpPr>
            <p:nvPr/>
          </p:nvSpPr>
          <p:spPr bwMode="auto">
            <a:xfrm>
              <a:off x="7143509" y="2900901"/>
              <a:ext cx="161925" cy="157651"/>
            </a:xfrm>
            <a:custGeom>
              <a:avLst/>
              <a:gdLst>
                <a:gd name="T0" fmla="*/ 39 w 220"/>
                <a:gd name="T1" fmla="*/ 181 h 220"/>
                <a:gd name="T2" fmla="*/ 39 w 220"/>
                <a:gd name="T3" fmla="*/ 39 h 220"/>
                <a:gd name="T4" fmla="*/ 181 w 220"/>
                <a:gd name="T5" fmla="*/ 39 h 220"/>
                <a:gd name="T6" fmla="*/ 181 w 220"/>
                <a:gd name="T7" fmla="*/ 181 h 220"/>
                <a:gd name="T8" fmla="*/ 39 w 220"/>
                <a:gd name="T9" fmla="*/ 18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0">
                  <a:moveTo>
                    <a:pt x="39" y="181"/>
                  </a:moveTo>
                  <a:cubicBezTo>
                    <a:pt x="0" y="142"/>
                    <a:pt x="0" y="78"/>
                    <a:pt x="39" y="39"/>
                  </a:cubicBezTo>
                  <a:cubicBezTo>
                    <a:pt x="78" y="0"/>
                    <a:pt x="142" y="0"/>
                    <a:pt x="181" y="39"/>
                  </a:cubicBezTo>
                  <a:cubicBezTo>
                    <a:pt x="220" y="78"/>
                    <a:pt x="220" y="142"/>
                    <a:pt x="181" y="181"/>
                  </a:cubicBezTo>
                  <a:cubicBezTo>
                    <a:pt x="142" y="220"/>
                    <a:pt x="78" y="220"/>
                    <a:pt x="39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15"/>
            <p:cNvSpPr>
              <a:spLocks/>
            </p:cNvSpPr>
            <p:nvPr/>
          </p:nvSpPr>
          <p:spPr bwMode="auto">
            <a:xfrm>
              <a:off x="7078663" y="2921000"/>
              <a:ext cx="292100" cy="106362"/>
            </a:xfrm>
            <a:custGeom>
              <a:avLst/>
              <a:gdLst>
                <a:gd name="T0" fmla="*/ 167 w 398"/>
                <a:gd name="T1" fmla="*/ 161 h 167"/>
                <a:gd name="T2" fmla="*/ 144 w 398"/>
                <a:gd name="T3" fmla="*/ 121 h 167"/>
                <a:gd name="T4" fmla="*/ 124 w 398"/>
                <a:gd name="T5" fmla="*/ 128 h 167"/>
                <a:gd name="T6" fmla="*/ 109 w 398"/>
                <a:gd name="T7" fmla="*/ 101 h 167"/>
                <a:gd name="T8" fmla="*/ 93 w 398"/>
                <a:gd name="T9" fmla="*/ 122 h 167"/>
                <a:gd name="T10" fmla="*/ 82 w 398"/>
                <a:gd name="T11" fmla="*/ 147 h 167"/>
                <a:gd name="T12" fmla="*/ 60 w 398"/>
                <a:gd name="T13" fmla="*/ 142 h 167"/>
                <a:gd name="T14" fmla="*/ 41 w 398"/>
                <a:gd name="T15" fmla="*/ 105 h 167"/>
                <a:gd name="T16" fmla="*/ 21 w 398"/>
                <a:gd name="T17" fmla="*/ 125 h 167"/>
                <a:gd name="T18" fmla="*/ 4 w 398"/>
                <a:gd name="T19" fmla="*/ 122 h 167"/>
                <a:gd name="T20" fmla="*/ 16 w 398"/>
                <a:gd name="T21" fmla="*/ 87 h 167"/>
                <a:gd name="T22" fmla="*/ 38 w 398"/>
                <a:gd name="T23" fmla="*/ 83 h 167"/>
                <a:gd name="T24" fmla="*/ 55 w 398"/>
                <a:gd name="T25" fmla="*/ 114 h 167"/>
                <a:gd name="T26" fmla="*/ 75 w 398"/>
                <a:gd name="T27" fmla="*/ 83 h 167"/>
                <a:gd name="T28" fmla="*/ 90 w 398"/>
                <a:gd name="T29" fmla="*/ 62 h 167"/>
                <a:gd name="T30" fmla="*/ 104 w 398"/>
                <a:gd name="T31" fmla="*/ 64 h 167"/>
                <a:gd name="T32" fmla="*/ 120 w 398"/>
                <a:gd name="T33" fmla="*/ 96 h 167"/>
                <a:gd name="T34" fmla="*/ 140 w 398"/>
                <a:gd name="T35" fmla="*/ 67 h 167"/>
                <a:gd name="T36" fmla="*/ 159 w 398"/>
                <a:gd name="T37" fmla="*/ 14 h 167"/>
                <a:gd name="T38" fmla="*/ 181 w 398"/>
                <a:gd name="T39" fmla="*/ 35 h 167"/>
                <a:gd name="T40" fmla="*/ 199 w 398"/>
                <a:gd name="T41" fmla="*/ 77 h 167"/>
                <a:gd name="T42" fmla="*/ 216 w 398"/>
                <a:gd name="T43" fmla="*/ 0 h 167"/>
                <a:gd name="T44" fmla="*/ 236 w 398"/>
                <a:gd name="T45" fmla="*/ 77 h 167"/>
                <a:gd name="T46" fmla="*/ 252 w 398"/>
                <a:gd name="T47" fmla="*/ 87 h 167"/>
                <a:gd name="T48" fmla="*/ 270 w 398"/>
                <a:gd name="T49" fmla="*/ 71 h 167"/>
                <a:gd name="T50" fmla="*/ 282 w 398"/>
                <a:gd name="T51" fmla="*/ 76 h 167"/>
                <a:gd name="T52" fmla="*/ 294 w 398"/>
                <a:gd name="T53" fmla="*/ 62 h 167"/>
                <a:gd name="T54" fmla="*/ 311 w 398"/>
                <a:gd name="T55" fmla="*/ 63 h 167"/>
                <a:gd name="T56" fmla="*/ 326 w 398"/>
                <a:gd name="T57" fmla="*/ 98 h 167"/>
                <a:gd name="T58" fmla="*/ 345 w 398"/>
                <a:gd name="T59" fmla="*/ 78 h 167"/>
                <a:gd name="T60" fmla="*/ 368 w 398"/>
                <a:gd name="T61" fmla="*/ 70 h 167"/>
                <a:gd name="T62" fmla="*/ 385 w 398"/>
                <a:gd name="T63" fmla="*/ 82 h 167"/>
                <a:gd name="T64" fmla="*/ 385 w 398"/>
                <a:gd name="T65" fmla="*/ 115 h 167"/>
                <a:gd name="T66" fmla="*/ 367 w 398"/>
                <a:gd name="T67" fmla="*/ 94 h 167"/>
                <a:gd name="T68" fmla="*/ 349 w 398"/>
                <a:gd name="T69" fmla="*/ 111 h 167"/>
                <a:gd name="T70" fmla="*/ 322 w 398"/>
                <a:gd name="T71" fmla="*/ 127 h 167"/>
                <a:gd name="T72" fmla="*/ 312 w 398"/>
                <a:gd name="T73" fmla="*/ 110 h 167"/>
                <a:gd name="T74" fmla="*/ 295 w 398"/>
                <a:gd name="T75" fmla="*/ 91 h 167"/>
                <a:gd name="T76" fmla="*/ 284 w 398"/>
                <a:gd name="T77" fmla="*/ 114 h 167"/>
                <a:gd name="T78" fmla="*/ 274 w 398"/>
                <a:gd name="T79" fmla="*/ 122 h 167"/>
                <a:gd name="T80" fmla="*/ 261 w 398"/>
                <a:gd name="T81" fmla="*/ 101 h 167"/>
                <a:gd name="T82" fmla="*/ 248 w 398"/>
                <a:gd name="T83" fmla="*/ 106 h 167"/>
                <a:gd name="T84" fmla="*/ 232 w 398"/>
                <a:gd name="T85" fmla="*/ 167 h 167"/>
                <a:gd name="T86" fmla="*/ 215 w 398"/>
                <a:gd name="T87" fmla="*/ 54 h 167"/>
                <a:gd name="T88" fmla="*/ 200 w 398"/>
                <a:gd name="T89" fmla="*/ 121 h 167"/>
                <a:gd name="T90" fmla="*/ 178 w 398"/>
                <a:gd name="T91" fmla="*/ 16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8" h="167">
                  <a:moveTo>
                    <a:pt x="173" y="167"/>
                  </a:moveTo>
                  <a:cubicBezTo>
                    <a:pt x="172" y="167"/>
                    <a:pt x="172" y="167"/>
                    <a:pt x="172" y="167"/>
                  </a:cubicBezTo>
                  <a:cubicBezTo>
                    <a:pt x="169" y="167"/>
                    <a:pt x="167" y="164"/>
                    <a:pt x="167" y="161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9" y="119"/>
                    <a:pt x="147" y="121"/>
                    <a:pt x="144" y="121"/>
                  </a:cubicBezTo>
                  <a:cubicBezTo>
                    <a:pt x="141" y="121"/>
                    <a:pt x="138" y="119"/>
                    <a:pt x="138" y="116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3" y="130"/>
                    <a:pt x="121" y="132"/>
                    <a:pt x="118" y="132"/>
                  </a:cubicBezTo>
                  <a:cubicBezTo>
                    <a:pt x="115" y="132"/>
                    <a:pt x="113" y="130"/>
                    <a:pt x="112" y="127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4" y="125"/>
                    <a:pt x="101" y="127"/>
                    <a:pt x="98" y="127"/>
                  </a:cubicBezTo>
                  <a:cubicBezTo>
                    <a:pt x="95" y="127"/>
                    <a:pt x="93" y="124"/>
                    <a:pt x="93" y="12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5"/>
                    <a:pt x="85" y="147"/>
                    <a:pt x="82" y="147"/>
                  </a:cubicBezTo>
                  <a:cubicBezTo>
                    <a:pt x="79" y="147"/>
                    <a:pt x="76" y="145"/>
                    <a:pt x="76" y="142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60" y="145"/>
                    <a:pt x="57" y="147"/>
                    <a:pt x="55" y="147"/>
                  </a:cubicBezTo>
                  <a:cubicBezTo>
                    <a:pt x="52" y="147"/>
                    <a:pt x="49" y="145"/>
                    <a:pt x="49" y="142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1" y="127"/>
                    <a:pt x="29" y="129"/>
                    <a:pt x="27" y="129"/>
                  </a:cubicBezTo>
                  <a:cubicBezTo>
                    <a:pt x="24" y="128"/>
                    <a:pt x="22" y="127"/>
                    <a:pt x="21" y="125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7" y="124"/>
                    <a:pt x="4" y="122"/>
                  </a:cubicBezTo>
                  <a:cubicBezTo>
                    <a:pt x="1" y="121"/>
                    <a:pt x="0" y="118"/>
                    <a:pt x="1" y="115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2" y="88"/>
                    <a:pt x="14" y="87"/>
                    <a:pt x="16" y="87"/>
                  </a:cubicBezTo>
                  <a:cubicBezTo>
                    <a:pt x="19" y="87"/>
                    <a:pt x="21" y="89"/>
                    <a:pt x="22" y="91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9" y="81"/>
                    <a:pt x="41" y="79"/>
                    <a:pt x="44" y="80"/>
                  </a:cubicBezTo>
                  <a:cubicBezTo>
                    <a:pt x="46" y="80"/>
                    <a:pt x="48" y="82"/>
                    <a:pt x="49" y="8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80"/>
                    <a:pt x="66" y="78"/>
                    <a:pt x="69" y="78"/>
                  </a:cubicBezTo>
                  <a:cubicBezTo>
                    <a:pt x="72" y="79"/>
                    <a:pt x="74" y="80"/>
                    <a:pt x="75" y="83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5"/>
                    <a:pt x="87" y="62"/>
                    <a:pt x="90" y="62"/>
                  </a:cubicBezTo>
                  <a:cubicBezTo>
                    <a:pt x="94" y="62"/>
                    <a:pt x="96" y="65"/>
                    <a:pt x="96" y="6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1"/>
                    <a:pt x="107" y="59"/>
                    <a:pt x="110" y="59"/>
                  </a:cubicBezTo>
                  <a:cubicBezTo>
                    <a:pt x="113" y="60"/>
                    <a:pt x="116" y="62"/>
                    <a:pt x="116" y="65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9" y="64"/>
                    <a:pt x="131" y="62"/>
                    <a:pt x="134" y="62"/>
                  </a:cubicBezTo>
                  <a:cubicBezTo>
                    <a:pt x="137" y="62"/>
                    <a:pt x="139" y="64"/>
                    <a:pt x="140" y="67"/>
                  </a:cubicBezTo>
                  <a:cubicBezTo>
                    <a:pt x="143" y="82"/>
                    <a:pt x="143" y="82"/>
                    <a:pt x="143" y="82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3" y="16"/>
                    <a:pt x="156" y="14"/>
                    <a:pt x="159" y="14"/>
                  </a:cubicBezTo>
                  <a:cubicBezTo>
                    <a:pt x="162" y="14"/>
                    <a:pt x="164" y="16"/>
                    <a:pt x="164" y="19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1" y="32"/>
                    <a:pt x="184" y="30"/>
                    <a:pt x="187" y="29"/>
                  </a:cubicBezTo>
                  <a:cubicBezTo>
                    <a:pt x="190" y="29"/>
                    <a:pt x="192" y="32"/>
                    <a:pt x="193" y="3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1" y="2"/>
                    <a:pt x="213" y="0"/>
                    <a:pt x="21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9" y="0"/>
                    <a:pt x="222" y="2"/>
                    <a:pt x="222" y="5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6" y="74"/>
                    <a:pt x="238" y="72"/>
                    <a:pt x="241" y="72"/>
                  </a:cubicBezTo>
                  <a:cubicBezTo>
                    <a:pt x="243" y="71"/>
                    <a:pt x="246" y="73"/>
                    <a:pt x="247" y="75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60" y="67"/>
                    <a:pt x="262" y="65"/>
                    <a:pt x="265" y="65"/>
                  </a:cubicBezTo>
                  <a:cubicBezTo>
                    <a:pt x="268" y="66"/>
                    <a:pt x="270" y="68"/>
                    <a:pt x="270" y="71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3"/>
                    <a:pt x="274" y="72"/>
                    <a:pt x="276" y="71"/>
                  </a:cubicBezTo>
                  <a:cubicBezTo>
                    <a:pt x="279" y="71"/>
                    <a:pt x="281" y="73"/>
                    <a:pt x="282" y="76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9" y="64"/>
                    <a:pt x="291" y="62"/>
                    <a:pt x="294" y="62"/>
                  </a:cubicBezTo>
                  <a:cubicBezTo>
                    <a:pt x="297" y="62"/>
                    <a:pt x="299" y="64"/>
                    <a:pt x="300" y="67"/>
                  </a:cubicBezTo>
                  <a:cubicBezTo>
                    <a:pt x="305" y="85"/>
                    <a:pt x="305" y="85"/>
                    <a:pt x="305" y="85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1" y="60"/>
                    <a:pt x="314" y="58"/>
                    <a:pt x="317" y="58"/>
                  </a:cubicBezTo>
                  <a:cubicBezTo>
                    <a:pt x="320" y="58"/>
                    <a:pt x="322" y="60"/>
                    <a:pt x="322" y="63"/>
                  </a:cubicBezTo>
                  <a:cubicBezTo>
                    <a:pt x="326" y="98"/>
                    <a:pt x="326" y="98"/>
                    <a:pt x="326" y="98"/>
                  </a:cubicBezTo>
                  <a:cubicBezTo>
                    <a:pt x="334" y="79"/>
                    <a:pt x="334" y="79"/>
                    <a:pt x="334" y="79"/>
                  </a:cubicBezTo>
                  <a:cubicBezTo>
                    <a:pt x="335" y="77"/>
                    <a:pt x="337" y="75"/>
                    <a:pt x="340" y="75"/>
                  </a:cubicBezTo>
                  <a:cubicBezTo>
                    <a:pt x="342" y="75"/>
                    <a:pt x="344" y="76"/>
                    <a:pt x="345" y="78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62" y="74"/>
                    <a:pt x="362" y="74"/>
                    <a:pt x="362" y="74"/>
                  </a:cubicBezTo>
                  <a:cubicBezTo>
                    <a:pt x="363" y="71"/>
                    <a:pt x="365" y="70"/>
                    <a:pt x="368" y="70"/>
                  </a:cubicBezTo>
                  <a:cubicBezTo>
                    <a:pt x="371" y="70"/>
                    <a:pt x="373" y="72"/>
                    <a:pt x="374" y="74"/>
                  </a:cubicBezTo>
                  <a:cubicBezTo>
                    <a:pt x="380" y="95"/>
                    <a:pt x="380" y="95"/>
                    <a:pt x="380" y="95"/>
                  </a:cubicBezTo>
                  <a:cubicBezTo>
                    <a:pt x="385" y="82"/>
                    <a:pt x="385" y="82"/>
                    <a:pt x="385" y="82"/>
                  </a:cubicBezTo>
                  <a:cubicBezTo>
                    <a:pt x="387" y="79"/>
                    <a:pt x="390" y="78"/>
                    <a:pt x="393" y="79"/>
                  </a:cubicBezTo>
                  <a:cubicBezTo>
                    <a:pt x="396" y="80"/>
                    <a:pt x="398" y="84"/>
                    <a:pt x="396" y="87"/>
                  </a:cubicBezTo>
                  <a:cubicBezTo>
                    <a:pt x="385" y="115"/>
                    <a:pt x="385" y="115"/>
                    <a:pt x="385" y="115"/>
                  </a:cubicBezTo>
                  <a:cubicBezTo>
                    <a:pt x="384" y="117"/>
                    <a:pt x="382" y="119"/>
                    <a:pt x="379" y="119"/>
                  </a:cubicBezTo>
                  <a:cubicBezTo>
                    <a:pt x="376" y="119"/>
                    <a:pt x="374" y="117"/>
                    <a:pt x="373" y="114"/>
                  </a:cubicBezTo>
                  <a:cubicBezTo>
                    <a:pt x="367" y="94"/>
                    <a:pt x="367" y="94"/>
                    <a:pt x="367" y="94"/>
                  </a:cubicBezTo>
                  <a:cubicBezTo>
                    <a:pt x="360" y="111"/>
                    <a:pt x="360" y="111"/>
                    <a:pt x="360" y="111"/>
                  </a:cubicBezTo>
                  <a:cubicBezTo>
                    <a:pt x="359" y="113"/>
                    <a:pt x="357" y="114"/>
                    <a:pt x="355" y="114"/>
                  </a:cubicBezTo>
                  <a:cubicBezTo>
                    <a:pt x="353" y="115"/>
                    <a:pt x="350" y="113"/>
                    <a:pt x="349" y="111"/>
                  </a:cubicBezTo>
                  <a:cubicBezTo>
                    <a:pt x="340" y="95"/>
                    <a:pt x="340" y="95"/>
                    <a:pt x="340" y="95"/>
                  </a:cubicBezTo>
                  <a:cubicBezTo>
                    <a:pt x="328" y="123"/>
                    <a:pt x="328" y="123"/>
                    <a:pt x="328" y="123"/>
                  </a:cubicBezTo>
                  <a:cubicBezTo>
                    <a:pt x="327" y="126"/>
                    <a:pt x="324" y="127"/>
                    <a:pt x="322" y="127"/>
                  </a:cubicBezTo>
                  <a:cubicBezTo>
                    <a:pt x="319" y="126"/>
                    <a:pt x="317" y="124"/>
                    <a:pt x="317" y="121"/>
                  </a:cubicBezTo>
                  <a:cubicBezTo>
                    <a:pt x="314" y="100"/>
                    <a:pt x="314" y="100"/>
                    <a:pt x="314" y="100"/>
                  </a:cubicBezTo>
                  <a:cubicBezTo>
                    <a:pt x="312" y="110"/>
                    <a:pt x="312" y="110"/>
                    <a:pt x="312" y="110"/>
                  </a:cubicBezTo>
                  <a:cubicBezTo>
                    <a:pt x="311" y="112"/>
                    <a:pt x="309" y="114"/>
                    <a:pt x="306" y="114"/>
                  </a:cubicBezTo>
                  <a:cubicBezTo>
                    <a:pt x="304" y="115"/>
                    <a:pt x="301" y="113"/>
                    <a:pt x="300" y="110"/>
                  </a:cubicBezTo>
                  <a:cubicBezTo>
                    <a:pt x="295" y="91"/>
                    <a:pt x="295" y="91"/>
                    <a:pt x="295" y="91"/>
                  </a:cubicBezTo>
                  <a:cubicBezTo>
                    <a:pt x="290" y="110"/>
                    <a:pt x="290" y="110"/>
                    <a:pt x="290" y="110"/>
                  </a:cubicBezTo>
                  <a:cubicBezTo>
                    <a:pt x="289" y="113"/>
                    <a:pt x="287" y="114"/>
                    <a:pt x="284" y="114"/>
                  </a:cubicBezTo>
                  <a:cubicBezTo>
                    <a:pt x="284" y="114"/>
                    <a:pt x="284" y="114"/>
                    <a:pt x="284" y="114"/>
                  </a:cubicBezTo>
                  <a:cubicBezTo>
                    <a:pt x="281" y="114"/>
                    <a:pt x="279" y="113"/>
                    <a:pt x="278" y="110"/>
                  </a:cubicBezTo>
                  <a:cubicBezTo>
                    <a:pt x="277" y="105"/>
                    <a:pt x="277" y="105"/>
                    <a:pt x="277" y="105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3" y="125"/>
                    <a:pt x="271" y="127"/>
                    <a:pt x="268" y="127"/>
                  </a:cubicBezTo>
                  <a:cubicBezTo>
                    <a:pt x="265" y="126"/>
                    <a:pt x="262" y="124"/>
                    <a:pt x="262" y="121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58" y="108"/>
                    <a:pt x="256" y="110"/>
                    <a:pt x="253" y="110"/>
                  </a:cubicBezTo>
                  <a:cubicBezTo>
                    <a:pt x="251" y="110"/>
                    <a:pt x="249" y="109"/>
                    <a:pt x="248" y="106"/>
                  </a:cubicBezTo>
                  <a:cubicBezTo>
                    <a:pt x="245" y="100"/>
                    <a:pt x="245" y="100"/>
                    <a:pt x="245" y="100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7" y="164"/>
                    <a:pt x="235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9" y="167"/>
                    <a:pt x="226" y="164"/>
                    <a:pt x="226" y="161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5" y="119"/>
                    <a:pt x="203" y="121"/>
                    <a:pt x="200" y="121"/>
                  </a:cubicBezTo>
                  <a:cubicBezTo>
                    <a:pt x="200" y="121"/>
                    <a:pt x="200" y="121"/>
                    <a:pt x="200" y="121"/>
                  </a:cubicBezTo>
                  <a:cubicBezTo>
                    <a:pt x="197" y="121"/>
                    <a:pt x="194" y="119"/>
                    <a:pt x="194" y="116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78" y="161"/>
                    <a:pt x="178" y="161"/>
                    <a:pt x="178" y="161"/>
                  </a:cubicBezTo>
                  <a:cubicBezTo>
                    <a:pt x="178" y="164"/>
                    <a:pt x="176" y="167"/>
                    <a:pt x="173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17"/>
            <p:cNvSpPr>
              <a:spLocks/>
            </p:cNvSpPr>
            <p:nvPr/>
          </p:nvSpPr>
          <p:spPr bwMode="auto">
            <a:xfrm>
              <a:off x="7151567" y="2921000"/>
              <a:ext cx="149225" cy="106362"/>
            </a:xfrm>
            <a:custGeom>
              <a:avLst/>
              <a:gdLst>
                <a:gd name="T0" fmla="*/ 187 w 202"/>
                <a:gd name="T1" fmla="*/ 67 h 167"/>
                <a:gd name="T2" fmla="*/ 181 w 202"/>
                <a:gd name="T3" fmla="*/ 76 h 167"/>
                <a:gd name="T4" fmla="*/ 170 w 202"/>
                <a:gd name="T5" fmla="*/ 75 h 167"/>
                <a:gd name="T6" fmla="*/ 164 w 202"/>
                <a:gd name="T7" fmla="*/ 65 h 167"/>
                <a:gd name="T8" fmla="*/ 151 w 202"/>
                <a:gd name="T9" fmla="*/ 87 h 167"/>
                <a:gd name="T10" fmla="*/ 140 w 202"/>
                <a:gd name="T11" fmla="*/ 72 h 167"/>
                <a:gd name="T12" fmla="*/ 131 w 202"/>
                <a:gd name="T13" fmla="*/ 106 h 167"/>
                <a:gd name="T14" fmla="*/ 115 w 202"/>
                <a:gd name="T15" fmla="*/ 0 h 167"/>
                <a:gd name="T16" fmla="*/ 109 w 202"/>
                <a:gd name="T17" fmla="*/ 5 h 167"/>
                <a:gd name="T18" fmla="*/ 92 w 202"/>
                <a:gd name="T19" fmla="*/ 35 h 167"/>
                <a:gd name="T20" fmla="*/ 80 w 202"/>
                <a:gd name="T21" fmla="*/ 35 h 167"/>
                <a:gd name="T22" fmla="*/ 63 w 202"/>
                <a:gd name="T23" fmla="*/ 19 h 167"/>
                <a:gd name="T24" fmla="*/ 52 w 202"/>
                <a:gd name="T25" fmla="*/ 19 h 167"/>
                <a:gd name="T26" fmla="*/ 39 w 202"/>
                <a:gd name="T27" fmla="*/ 67 h 167"/>
                <a:gd name="T28" fmla="*/ 27 w 202"/>
                <a:gd name="T29" fmla="*/ 67 h 167"/>
                <a:gd name="T30" fmla="*/ 15 w 202"/>
                <a:gd name="T31" fmla="*/ 65 h 167"/>
                <a:gd name="T32" fmla="*/ 3 w 202"/>
                <a:gd name="T33" fmla="*/ 64 h 167"/>
                <a:gd name="T34" fmla="*/ 5 w 202"/>
                <a:gd name="T35" fmla="*/ 113 h 167"/>
                <a:gd name="T36" fmla="*/ 11 w 202"/>
                <a:gd name="T37" fmla="*/ 127 h 167"/>
                <a:gd name="T38" fmla="*/ 23 w 202"/>
                <a:gd name="T39" fmla="*/ 128 h 167"/>
                <a:gd name="T40" fmla="*/ 37 w 202"/>
                <a:gd name="T41" fmla="*/ 116 h 167"/>
                <a:gd name="T42" fmla="*/ 49 w 202"/>
                <a:gd name="T43" fmla="*/ 116 h 167"/>
                <a:gd name="T44" fmla="*/ 66 w 202"/>
                <a:gd name="T45" fmla="*/ 161 h 167"/>
                <a:gd name="T46" fmla="*/ 72 w 202"/>
                <a:gd name="T47" fmla="*/ 167 h 167"/>
                <a:gd name="T48" fmla="*/ 87 w 202"/>
                <a:gd name="T49" fmla="*/ 79 h 167"/>
                <a:gd name="T50" fmla="*/ 99 w 202"/>
                <a:gd name="T51" fmla="*/ 121 h 167"/>
                <a:gd name="T52" fmla="*/ 105 w 202"/>
                <a:gd name="T53" fmla="*/ 116 h 167"/>
                <a:gd name="T54" fmla="*/ 125 w 202"/>
                <a:gd name="T55" fmla="*/ 161 h 167"/>
                <a:gd name="T56" fmla="*/ 131 w 202"/>
                <a:gd name="T57" fmla="*/ 167 h 167"/>
                <a:gd name="T58" fmla="*/ 144 w 202"/>
                <a:gd name="T59" fmla="*/ 100 h 167"/>
                <a:gd name="T60" fmla="*/ 152 w 202"/>
                <a:gd name="T61" fmla="*/ 110 h 167"/>
                <a:gd name="T62" fmla="*/ 160 w 202"/>
                <a:gd name="T63" fmla="*/ 101 h 167"/>
                <a:gd name="T64" fmla="*/ 167 w 202"/>
                <a:gd name="T65" fmla="*/ 127 h 167"/>
                <a:gd name="T66" fmla="*/ 176 w 202"/>
                <a:gd name="T67" fmla="*/ 105 h 167"/>
                <a:gd name="T68" fmla="*/ 183 w 202"/>
                <a:gd name="T69" fmla="*/ 114 h 167"/>
                <a:gd name="T70" fmla="*/ 189 w 202"/>
                <a:gd name="T71" fmla="*/ 110 h 167"/>
                <a:gd name="T72" fmla="*/ 199 w 202"/>
                <a:gd name="T73" fmla="*/ 107 h 167"/>
                <a:gd name="T74" fmla="*/ 199 w 202"/>
                <a:gd name="T75" fmla="*/ 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167">
                  <a:moveTo>
                    <a:pt x="193" y="62"/>
                  </a:moveTo>
                  <a:cubicBezTo>
                    <a:pt x="190" y="62"/>
                    <a:pt x="188" y="64"/>
                    <a:pt x="187" y="67"/>
                  </a:cubicBezTo>
                  <a:cubicBezTo>
                    <a:pt x="183" y="84"/>
                    <a:pt x="183" y="84"/>
                    <a:pt x="183" y="84"/>
                  </a:cubicBezTo>
                  <a:cubicBezTo>
                    <a:pt x="181" y="76"/>
                    <a:pt x="181" y="76"/>
                    <a:pt x="181" y="76"/>
                  </a:cubicBezTo>
                  <a:cubicBezTo>
                    <a:pt x="180" y="73"/>
                    <a:pt x="178" y="71"/>
                    <a:pt x="175" y="71"/>
                  </a:cubicBezTo>
                  <a:cubicBezTo>
                    <a:pt x="173" y="72"/>
                    <a:pt x="170" y="73"/>
                    <a:pt x="170" y="75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69" y="68"/>
                    <a:pt x="167" y="66"/>
                    <a:pt x="164" y="65"/>
                  </a:cubicBezTo>
                  <a:cubicBezTo>
                    <a:pt x="161" y="65"/>
                    <a:pt x="159" y="67"/>
                    <a:pt x="158" y="69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5" y="73"/>
                    <a:pt x="142" y="71"/>
                    <a:pt x="140" y="72"/>
                  </a:cubicBezTo>
                  <a:cubicBezTo>
                    <a:pt x="137" y="72"/>
                    <a:pt x="135" y="74"/>
                    <a:pt x="135" y="7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2"/>
                    <a:pt x="118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2" y="0"/>
                    <a:pt x="110" y="2"/>
                    <a:pt x="109" y="5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1" y="32"/>
                    <a:pt x="89" y="29"/>
                    <a:pt x="86" y="29"/>
                  </a:cubicBezTo>
                  <a:cubicBezTo>
                    <a:pt x="83" y="30"/>
                    <a:pt x="80" y="32"/>
                    <a:pt x="80" y="35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6"/>
                    <a:pt x="61" y="14"/>
                    <a:pt x="58" y="14"/>
                  </a:cubicBezTo>
                  <a:cubicBezTo>
                    <a:pt x="55" y="14"/>
                    <a:pt x="52" y="16"/>
                    <a:pt x="52" y="19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4"/>
                    <a:pt x="36" y="62"/>
                    <a:pt x="33" y="62"/>
                  </a:cubicBezTo>
                  <a:cubicBezTo>
                    <a:pt x="30" y="62"/>
                    <a:pt x="28" y="64"/>
                    <a:pt x="27" y="67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2"/>
                    <a:pt x="12" y="60"/>
                    <a:pt x="9" y="59"/>
                  </a:cubicBezTo>
                  <a:cubicBezTo>
                    <a:pt x="6" y="59"/>
                    <a:pt x="4" y="61"/>
                    <a:pt x="3" y="64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85"/>
                    <a:pt x="1" y="99"/>
                    <a:pt x="5" y="113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30"/>
                    <a:pt x="14" y="132"/>
                    <a:pt x="17" y="132"/>
                  </a:cubicBezTo>
                  <a:cubicBezTo>
                    <a:pt x="20" y="132"/>
                    <a:pt x="22" y="130"/>
                    <a:pt x="23" y="128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19"/>
                    <a:pt x="40" y="121"/>
                    <a:pt x="43" y="121"/>
                  </a:cubicBezTo>
                  <a:cubicBezTo>
                    <a:pt x="46" y="121"/>
                    <a:pt x="48" y="119"/>
                    <a:pt x="49" y="11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4"/>
                    <a:pt x="68" y="167"/>
                    <a:pt x="71" y="167"/>
                  </a:cubicBezTo>
                  <a:cubicBezTo>
                    <a:pt x="71" y="167"/>
                    <a:pt x="71" y="167"/>
                    <a:pt x="72" y="167"/>
                  </a:cubicBezTo>
                  <a:cubicBezTo>
                    <a:pt x="75" y="167"/>
                    <a:pt x="77" y="164"/>
                    <a:pt x="77" y="161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3" y="119"/>
                    <a:pt x="96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2" y="121"/>
                    <a:pt x="104" y="119"/>
                    <a:pt x="105" y="116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25" y="161"/>
                    <a:pt x="125" y="161"/>
                    <a:pt x="125" y="161"/>
                  </a:cubicBezTo>
                  <a:cubicBezTo>
                    <a:pt x="125" y="164"/>
                    <a:pt x="128" y="167"/>
                    <a:pt x="131" y="167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4" y="167"/>
                    <a:pt x="136" y="164"/>
                    <a:pt x="137" y="161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8" y="109"/>
                    <a:pt x="150" y="110"/>
                    <a:pt x="152" y="110"/>
                  </a:cubicBezTo>
                  <a:cubicBezTo>
                    <a:pt x="155" y="110"/>
                    <a:pt x="157" y="108"/>
                    <a:pt x="158" y="106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24"/>
                    <a:pt x="164" y="126"/>
                    <a:pt x="167" y="127"/>
                  </a:cubicBezTo>
                  <a:cubicBezTo>
                    <a:pt x="170" y="127"/>
                    <a:pt x="172" y="125"/>
                    <a:pt x="173" y="122"/>
                  </a:cubicBezTo>
                  <a:cubicBezTo>
                    <a:pt x="176" y="105"/>
                    <a:pt x="176" y="105"/>
                    <a:pt x="176" y="105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8" y="113"/>
                    <a:pt x="180" y="114"/>
                    <a:pt x="183" y="114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186" y="114"/>
                    <a:pt x="188" y="113"/>
                    <a:pt x="189" y="110"/>
                  </a:cubicBezTo>
                  <a:cubicBezTo>
                    <a:pt x="194" y="91"/>
                    <a:pt x="194" y="91"/>
                    <a:pt x="194" y="91"/>
                  </a:cubicBezTo>
                  <a:cubicBezTo>
                    <a:pt x="199" y="107"/>
                    <a:pt x="199" y="107"/>
                    <a:pt x="199" y="107"/>
                  </a:cubicBezTo>
                  <a:cubicBezTo>
                    <a:pt x="201" y="96"/>
                    <a:pt x="202" y="84"/>
                    <a:pt x="200" y="72"/>
                  </a:cubicBezTo>
                  <a:cubicBezTo>
                    <a:pt x="199" y="67"/>
                    <a:pt x="199" y="67"/>
                    <a:pt x="199" y="67"/>
                  </a:cubicBezTo>
                  <a:cubicBezTo>
                    <a:pt x="198" y="64"/>
                    <a:pt x="196" y="62"/>
                    <a:pt x="193" y="62"/>
                  </a:cubicBez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240"/>
            <p:cNvSpPr>
              <a:spLocks noEditPoints="1"/>
            </p:cNvSpPr>
            <p:nvPr/>
          </p:nvSpPr>
          <p:spPr bwMode="auto">
            <a:xfrm>
              <a:off x="7135571" y="2900901"/>
              <a:ext cx="244475" cy="229311"/>
            </a:xfrm>
            <a:custGeom>
              <a:avLst/>
              <a:gdLst>
                <a:gd name="T0" fmla="*/ 226 w 333"/>
                <a:gd name="T1" fmla="*/ 181 h 322"/>
                <a:gd name="T2" fmla="*/ 217 w 333"/>
                <a:gd name="T3" fmla="*/ 191 h 322"/>
                <a:gd name="T4" fmla="*/ 206 w 333"/>
                <a:gd name="T5" fmla="*/ 181 h 322"/>
                <a:gd name="T6" fmla="*/ 231 w 333"/>
                <a:gd name="T7" fmla="*/ 110 h 322"/>
                <a:gd name="T8" fmla="*/ 199 w 333"/>
                <a:gd name="T9" fmla="*/ 32 h 322"/>
                <a:gd name="T10" fmla="*/ 121 w 333"/>
                <a:gd name="T11" fmla="*/ 0 h 322"/>
                <a:gd name="T12" fmla="*/ 43 w 333"/>
                <a:gd name="T13" fmla="*/ 32 h 322"/>
                <a:gd name="T14" fmla="*/ 43 w 333"/>
                <a:gd name="T15" fmla="*/ 188 h 322"/>
                <a:gd name="T16" fmla="*/ 121 w 333"/>
                <a:gd name="T17" fmla="*/ 220 h 322"/>
                <a:gd name="T18" fmla="*/ 192 w 333"/>
                <a:gd name="T19" fmla="*/ 195 h 322"/>
                <a:gd name="T20" fmla="*/ 202 w 333"/>
                <a:gd name="T21" fmla="*/ 206 h 322"/>
                <a:gd name="T22" fmla="*/ 192 w 333"/>
                <a:gd name="T23" fmla="*/ 215 h 322"/>
                <a:gd name="T24" fmla="*/ 299 w 333"/>
                <a:gd name="T25" fmla="*/ 322 h 322"/>
                <a:gd name="T26" fmla="*/ 333 w 333"/>
                <a:gd name="T27" fmla="*/ 288 h 322"/>
                <a:gd name="T28" fmla="*/ 226 w 333"/>
                <a:gd name="T29" fmla="*/ 181 h 322"/>
                <a:gd name="T30" fmla="*/ 57 w 333"/>
                <a:gd name="T31" fmla="*/ 174 h 322"/>
                <a:gd name="T32" fmla="*/ 57 w 333"/>
                <a:gd name="T33" fmla="*/ 46 h 322"/>
                <a:gd name="T34" fmla="*/ 121 w 333"/>
                <a:gd name="T35" fmla="*/ 20 h 322"/>
                <a:gd name="T36" fmla="*/ 185 w 333"/>
                <a:gd name="T37" fmla="*/ 46 h 322"/>
                <a:gd name="T38" fmla="*/ 211 w 333"/>
                <a:gd name="T39" fmla="*/ 110 h 322"/>
                <a:gd name="T40" fmla="*/ 185 w 333"/>
                <a:gd name="T41" fmla="*/ 174 h 322"/>
                <a:gd name="T42" fmla="*/ 121 w 333"/>
                <a:gd name="T43" fmla="*/ 200 h 322"/>
                <a:gd name="T44" fmla="*/ 57 w 333"/>
                <a:gd name="T45" fmla="*/ 17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3" h="322">
                  <a:moveTo>
                    <a:pt x="226" y="181"/>
                  </a:moveTo>
                  <a:cubicBezTo>
                    <a:pt x="217" y="191"/>
                    <a:pt x="217" y="191"/>
                    <a:pt x="217" y="191"/>
                  </a:cubicBezTo>
                  <a:cubicBezTo>
                    <a:pt x="206" y="181"/>
                    <a:pt x="206" y="181"/>
                    <a:pt x="206" y="181"/>
                  </a:cubicBezTo>
                  <a:cubicBezTo>
                    <a:pt x="222" y="161"/>
                    <a:pt x="231" y="136"/>
                    <a:pt x="231" y="110"/>
                  </a:cubicBezTo>
                  <a:cubicBezTo>
                    <a:pt x="231" y="81"/>
                    <a:pt x="220" y="53"/>
                    <a:pt x="199" y="32"/>
                  </a:cubicBezTo>
                  <a:cubicBezTo>
                    <a:pt x="178" y="11"/>
                    <a:pt x="150" y="0"/>
                    <a:pt x="121" y="0"/>
                  </a:cubicBezTo>
                  <a:cubicBezTo>
                    <a:pt x="92" y="0"/>
                    <a:pt x="64" y="11"/>
                    <a:pt x="43" y="32"/>
                  </a:cubicBezTo>
                  <a:cubicBezTo>
                    <a:pt x="0" y="75"/>
                    <a:pt x="0" y="145"/>
                    <a:pt x="43" y="188"/>
                  </a:cubicBezTo>
                  <a:cubicBezTo>
                    <a:pt x="64" y="209"/>
                    <a:pt x="92" y="220"/>
                    <a:pt x="121" y="220"/>
                  </a:cubicBezTo>
                  <a:cubicBezTo>
                    <a:pt x="147" y="220"/>
                    <a:pt x="172" y="211"/>
                    <a:pt x="192" y="195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192" y="215"/>
                    <a:pt x="192" y="215"/>
                    <a:pt x="192" y="215"/>
                  </a:cubicBezTo>
                  <a:cubicBezTo>
                    <a:pt x="299" y="322"/>
                    <a:pt x="299" y="322"/>
                    <a:pt x="299" y="322"/>
                  </a:cubicBezTo>
                  <a:cubicBezTo>
                    <a:pt x="333" y="288"/>
                    <a:pt x="333" y="288"/>
                    <a:pt x="333" y="288"/>
                  </a:cubicBezTo>
                  <a:lnTo>
                    <a:pt x="226" y="181"/>
                  </a:lnTo>
                  <a:close/>
                  <a:moveTo>
                    <a:pt x="57" y="174"/>
                  </a:moveTo>
                  <a:cubicBezTo>
                    <a:pt x="22" y="139"/>
                    <a:pt x="22" y="81"/>
                    <a:pt x="57" y="46"/>
                  </a:cubicBezTo>
                  <a:cubicBezTo>
                    <a:pt x="74" y="29"/>
                    <a:pt x="97" y="20"/>
                    <a:pt x="121" y="20"/>
                  </a:cubicBezTo>
                  <a:cubicBezTo>
                    <a:pt x="145" y="20"/>
                    <a:pt x="168" y="29"/>
                    <a:pt x="185" y="46"/>
                  </a:cubicBezTo>
                  <a:cubicBezTo>
                    <a:pt x="202" y="63"/>
                    <a:pt x="211" y="86"/>
                    <a:pt x="211" y="110"/>
                  </a:cubicBezTo>
                  <a:cubicBezTo>
                    <a:pt x="211" y="134"/>
                    <a:pt x="202" y="157"/>
                    <a:pt x="185" y="174"/>
                  </a:cubicBezTo>
                  <a:cubicBezTo>
                    <a:pt x="168" y="191"/>
                    <a:pt x="145" y="200"/>
                    <a:pt x="121" y="200"/>
                  </a:cubicBezTo>
                  <a:cubicBezTo>
                    <a:pt x="97" y="200"/>
                    <a:pt x="74" y="191"/>
                    <a:pt x="57" y="174"/>
                  </a:cubicBezTo>
                  <a:close/>
                </a:path>
              </a:pathLst>
            </a:custGeom>
            <a:solidFill>
              <a:srgbClr val="00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22"/>
            <p:cNvSpPr>
              <a:spLocks/>
            </p:cNvSpPr>
            <p:nvPr/>
          </p:nvSpPr>
          <p:spPr bwMode="auto">
            <a:xfrm>
              <a:off x="7059613" y="3338513"/>
              <a:ext cx="333375" cy="209550"/>
            </a:xfrm>
            <a:prstGeom prst="rect">
              <a:avLst/>
            </a:prstGeom>
            <a:solidFill>
              <a:srgbClr val="99C1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Rectangle 23"/>
            <p:cNvSpPr>
              <a:spLocks noChangeArrowheads="1"/>
            </p:cNvSpPr>
            <p:nvPr/>
          </p:nvSpPr>
          <p:spPr bwMode="auto">
            <a:xfrm>
              <a:off x="7099301" y="3400426"/>
              <a:ext cx="22225" cy="9683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Rectangle 24"/>
            <p:cNvSpPr>
              <a:spLocks noChangeArrowheads="1"/>
            </p:cNvSpPr>
            <p:nvPr/>
          </p:nvSpPr>
          <p:spPr bwMode="auto">
            <a:xfrm>
              <a:off x="7135813" y="3381376"/>
              <a:ext cx="22225" cy="11588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Rectangle 25"/>
            <p:cNvSpPr>
              <a:spLocks noChangeArrowheads="1"/>
            </p:cNvSpPr>
            <p:nvPr/>
          </p:nvSpPr>
          <p:spPr bwMode="auto">
            <a:xfrm>
              <a:off x="7172326" y="3416301"/>
              <a:ext cx="22225" cy="80963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26"/>
            <p:cNvSpPr>
              <a:spLocks/>
            </p:cNvSpPr>
            <p:nvPr/>
          </p:nvSpPr>
          <p:spPr bwMode="auto">
            <a:xfrm>
              <a:off x="7091363" y="3508376"/>
              <a:ext cx="250825" cy="15875"/>
            </a:xfrm>
            <a:custGeom>
              <a:avLst/>
              <a:gdLst>
                <a:gd name="T0" fmla="*/ 418 w 433"/>
                <a:gd name="T1" fmla="*/ 0 h 31"/>
                <a:gd name="T2" fmla="*/ 15 w 433"/>
                <a:gd name="T3" fmla="*/ 0 h 31"/>
                <a:gd name="T4" fmla="*/ 0 w 433"/>
                <a:gd name="T5" fmla="*/ 16 h 31"/>
                <a:gd name="T6" fmla="*/ 15 w 433"/>
                <a:gd name="T7" fmla="*/ 31 h 31"/>
                <a:gd name="T8" fmla="*/ 418 w 433"/>
                <a:gd name="T9" fmla="*/ 31 h 31"/>
                <a:gd name="T10" fmla="*/ 433 w 433"/>
                <a:gd name="T11" fmla="*/ 16 h 31"/>
                <a:gd name="T12" fmla="*/ 418 w 433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1">
                  <a:moveTo>
                    <a:pt x="41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418" y="31"/>
                    <a:pt x="418" y="31"/>
                    <a:pt x="418" y="31"/>
                  </a:cubicBezTo>
                  <a:cubicBezTo>
                    <a:pt x="427" y="31"/>
                    <a:pt x="433" y="24"/>
                    <a:pt x="433" y="16"/>
                  </a:cubicBezTo>
                  <a:cubicBezTo>
                    <a:pt x="433" y="7"/>
                    <a:pt x="427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Rectangle 27"/>
            <p:cNvSpPr>
              <a:spLocks noChangeArrowheads="1"/>
            </p:cNvSpPr>
            <p:nvPr/>
          </p:nvSpPr>
          <p:spPr bwMode="auto">
            <a:xfrm>
              <a:off x="7210426" y="3362326"/>
              <a:ext cx="20638" cy="134938"/>
            </a:xfrm>
            <a:prstGeom prst="rect">
              <a:avLst/>
            </a:pr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28"/>
            <p:cNvSpPr>
              <a:spLocks/>
            </p:cNvSpPr>
            <p:nvPr/>
          </p:nvSpPr>
          <p:spPr bwMode="auto">
            <a:xfrm>
              <a:off x="7251701" y="3398838"/>
              <a:ext cx="90488" cy="77788"/>
            </a:xfrm>
            <a:custGeom>
              <a:avLst/>
              <a:gdLst>
                <a:gd name="T0" fmla="*/ 46 w 57"/>
                <a:gd name="T1" fmla="*/ 32 h 49"/>
                <a:gd name="T2" fmla="*/ 46 w 57"/>
                <a:gd name="T3" fmla="*/ 39 h 49"/>
                <a:gd name="T4" fmla="*/ 12 w 57"/>
                <a:gd name="T5" fmla="*/ 39 h 49"/>
                <a:gd name="T6" fmla="*/ 12 w 57"/>
                <a:gd name="T7" fmla="*/ 10 h 49"/>
                <a:gd name="T8" fmla="*/ 33 w 57"/>
                <a:gd name="T9" fmla="*/ 10 h 49"/>
                <a:gd name="T10" fmla="*/ 44 w 57"/>
                <a:gd name="T11" fmla="*/ 0 h 49"/>
                <a:gd name="T12" fmla="*/ 0 w 57"/>
                <a:gd name="T13" fmla="*/ 0 h 49"/>
                <a:gd name="T14" fmla="*/ 0 w 57"/>
                <a:gd name="T15" fmla="*/ 49 h 49"/>
                <a:gd name="T16" fmla="*/ 57 w 57"/>
                <a:gd name="T17" fmla="*/ 49 h 49"/>
                <a:gd name="T18" fmla="*/ 57 w 57"/>
                <a:gd name="T19" fmla="*/ 22 h 49"/>
                <a:gd name="T20" fmla="*/ 46 w 57"/>
                <a:gd name="T2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6" y="32"/>
                  </a:moveTo>
                  <a:lnTo>
                    <a:pt x="46" y="39"/>
                  </a:lnTo>
                  <a:lnTo>
                    <a:pt x="12" y="39"/>
                  </a:lnTo>
                  <a:lnTo>
                    <a:pt x="12" y="10"/>
                  </a:lnTo>
                  <a:lnTo>
                    <a:pt x="33" y="10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57" y="49"/>
                  </a:lnTo>
                  <a:lnTo>
                    <a:pt x="57" y="22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29"/>
            <p:cNvSpPr>
              <a:spLocks/>
            </p:cNvSpPr>
            <p:nvPr/>
          </p:nvSpPr>
          <p:spPr bwMode="auto">
            <a:xfrm>
              <a:off x="7277101" y="3381376"/>
              <a:ext cx="95250" cy="69850"/>
            </a:xfrm>
            <a:custGeom>
              <a:avLst/>
              <a:gdLst>
                <a:gd name="T0" fmla="*/ 16 w 60"/>
                <a:gd name="T1" fmla="*/ 44 h 44"/>
                <a:gd name="T2" fmla="*/ 0 w 60"/>
                <a:gd name="T3" fmla="*/ 30 h 44"/>
                <a:gd name="T4" fmla="*/ 7 w 60"/>
                <a:gd name="T5" fmla="*/ 24 h 44"/>
                <a:gd name="T6" fmla="*/ 16 w 60"/>
                <a:gd name="T7" fmla="*/ 32 h 44"/>
                <a:gd name="T8" fmla="*/ 53 w 60"/>
                <a:gd name="T9" fmla="*/ 0 h 44"/>
                <a:gd name="T10" fmla="*/ 60 w 60"/>
                <a:gd name="T11" fmla="*/ 7 h 44"/>
                <a:gd name="T12" fmla="*/ 16 w 60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4">
                  <a:moveTo>
                    <a:pt x="16" y="44"/>
                  </a:moveTo>
                  <a:lnTo>
                    <a:pt x="0" y="30"/>
                  </a:lnTo>
                  <a:lnTo>
                    <a:pt x="7" y="24"/>
                  </a:lnTo>
                  <a:lnTo>
                    <a:pt x="16" y="32"/>
                  </a:lnTo>
                  <a:lnTo>
                    <a:pt x="53" y="0"/>
                  </a:lnTo>
                  <a:lnTo>
                    <a:pt x="60" y="7"/>
                  </a:lnTo>
                  <a:lnTo>
                    <a:pt x="16" y="44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7110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47060" y="235447"/>
            <a:ext cx="5897880" cy="5382303"/>
            <a:chOff x="3147060" y="235447"/>
            <a:chExt cx="5897880" cy="5382303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147060" y="235447"/>
              <a:ext cx="5897880" cy="5377945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2517" y="5410259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80494" y="4601061"/>
              <a:ext cx="5775113" cy="1016689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5527" y="237067"/>
              <a:ext cx="5837748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Identity Federation Standards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69555"/>
              </p:ext>
            </p:extLst>
          </p:nvPr>
        </p:nvGraphicFramePr>
        <p:xfrm>
          <a:off x="3275077" y="622300"/>
          <a:ext cx="5641847" cy="3986784"/>
        </p:xfrm>
        <a:graphic>
          <a:graphicData uri="http://schemas.openxmlformats.org/drawingml/2006/table">
            <a:tbl>
              <a:tblPr firstRow="1" bandRow="1"/>
              <a:tblGrid>
                <a:gridCol w="2365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1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5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59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59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9043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SAML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900" baseline="0" dirty="0" err="1">
                          <a:solidFill>
                            <a:schemeClr val="accent1"/>
                          </a:solidFill>
                        </a:rPr>
                        <a:t>IdP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SAML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SP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OAuth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AS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OAuth 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OIDC  OP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OIDC</a:t>
                      </a:r>
                      <a:r>
                        <a:rPr lang="en-US" sz="900" baseline="0" dirty="0">
                          <a:solidFill>
                            <a:schemeClr val="accent1"/>
                          </a:solidFill>
                        </a:rPr>
                        <a:t> RP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523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API Exchange Gateway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3142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78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6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7060" y="228599"/>
            <a:ext cx="5897880" cy="6103105"/>
            <a:chOff x="3147060" y="228599"/>
            <a:chExt cx="5897880" cy="610310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147060" y="228599"/>
              <a:ext cx="5897880" cy="6103105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2517" y="6122048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527" y="237067"/>
              <a:ext cx="4270485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OAuth Extensions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0494" y="5315015"/>
              <a:ext cx="5775113" cy="1016689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26226"/>
              </p:ext>
            </p:extLst>
          </p:nvPr>
        </p:nvGraphicFramePr>
        <p:xfrm>
          <a:off x="3275076" y="621792"/>
          <a:ext cx="5641848" cy="4698814"/>
        </p:xfrm>
        <a:graphic>
          <a:graphicData uri="http://schemas.openxmlformats.org/drawingml/2006/table">
            <a:tbl>
              <a:tblPr firstRow="1" bandRow="1"/>
              <a:tblGrid>
                <a:gridCol w="2247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8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8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84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8331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Token</a:t>
                      </a:r>
                      <a:br>
                        <a:rPr lang="en-US" sz="9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Introspection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JWT Signing Key Rotation and Discovery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Token Revocation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Dynamic Client Registration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028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028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626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896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7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47060" y="168545"/>
            <a:ext cx="5897880" cy="6199860"/>
            <a:chOff x="3147060" y="168545"/>
            <a:chExt cx="5897880" cy="619986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147060" y="168545"/>
              <a:ext cx="5897880" cy="6199860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22517" y="6165272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5527" y="177012"/>
              <a:ext cx="5154460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OIDC Extensions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6296" y="5240917"/>
              <a:ext cx="5888644" cy="1127488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8935"/>
              </p:ext>
            </p:extLst>
          </p:nvPr>
        </p:nvGraphicFramePr>
        <p:xfrm>
          <a:off x="3275077" y="561737"/>
          <a:ext cx="5641847" cy="4668012"/>
        </p:xfrm>
        <a:graphic>
          <a:graphicData uri="http://schemas.openxmlformats.org/drawingml/2006/table">
            <a:tbl>
              <a:tblPr firstRow="1" bandRow="1"/>
              <a:tblGrid>
                <a:gridCol w="2250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5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2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2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141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PKCE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PoP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SAML and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JWT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Assertion Framework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Discovery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OIDC Request Parameter Prompt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8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3C5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842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975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8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22502" y="14446"/>
            <a:ext cx="5897880" cy="6835671"/>
            <a:chOff x="3147060" y="0"/>
            <a:chExt cx="5897880" cy="6835671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147060" y="3070"/>
              <a:ext cx="5897880" cy="6832601"/>
            </a:xfrm>
            <a:prstGeom prst="rect">
              <a:avLst/>
            </a:prstGeom>
            <a:solidFill>
              <a:srgbClr val="F1F2F2"/>
            </a:solidFill>
            <a:ln w="635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2517" y="6632538"/>
              <a:ext cx="1122423" cy="203133"/>
            </a:xfrm>
            <a:prstGeom prst="rect">
              <a:avLst/>
            </a:prstGeom>
          </p:spPr>
          <p:txBody>
            <a:bodyPr wrap="none" lIns="91440" rIns="9144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© 2018 Gartner, Inc.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527" y="0"/>
              <a:ext cx="4270485" cy="332399"/>
            </a:xfrm>
            <a:prstGeom prst="rect">
              <a:avLst/>
            </a:prstGeom>
            <a:noFill/>
          </p:spPr>
          <p:txBody>
            <a:bodyPr wrap="square" lIns="91440" tIns="91440" rIns="9144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Part of IAM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Support for OAuth/OIDC Flows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5527" y="5695359"/>
              <a:ext cx="5889413" cy="1140312"/>
            </a:xfrm>
            <a:prstGeom prst="rect">
              <a:avLst/>
            </a:prstGeom>
            <a:noFill/>
          </p:spPr>
          <p:txBody>
            <a:bodyPr wrap="square" lIns="91440" rIns="91440" rtlCol="0" anchor="b">
              <a:spAutoFit/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Key: 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Fill color correlates to the offering's strength in each listed criterion: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1 = None 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2 = Via customization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3 = Via integration with another offering by the same vendor (all API gateways can integrate with other IAM systems via identity standards)</a:t>
              </a:r>
            </a:p>
            <a:p>
              <a:pPr marL="111125" marR="0" lvl="0" indent="0" algn="l" defTabSz="914400" eaLnBrk="1" fontAlgn="auto" latinLnBrk="0" hangingPunct="1"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4 = Yes</a:t>
              </a:r>
            </a:p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* Is on roadmap.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ID: 349440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6360"/>
              </p:ext>
            </p:extLst>
          </p:nvPr>
        </p:nvGraphicFramePr>
        <p:xfrm>
          <a:off x="3850518" y="396101"/>
          <a:ext cx="5641848" cy="5306657"/>
        </p:xfrm>
        <a:graphic>
          <a:graphicData uri="http://schemas.openxmlformats.org/drawingml/2006/table">
            <a:tbl>
              <a:tblPr firstRow="1" bandRow="1"/>
              <a:tblGrid>
                <a:gridCol w="232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4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9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endParaRPr 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OAuth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OIDC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97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Offering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Authorization Code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Client Credentials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Implicit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Resource Owner Password Credentials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Device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Authorization Code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Hybrid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accent1"/>
                          </a:solidFill>
                        </a:rPr>
                        <a:t>Implicit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Amazon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Apigee Edge Microgateway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Axway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Technologies API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 Technologies Microgateway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DataPower Gateway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API Connect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Kong Enterprise Edition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Azure API Management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MuleSoft Mule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NGINX Plus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3scale APIcast API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AG webMethods API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Gateway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API Exchange Gateway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685766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TIBCO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Mashery Enterprise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TIBCO Project Mashling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WSO2 API Manager/API Cloud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WSO2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 Microgateway </a:t>
                      </a:r>
                      <a:endParaRPr lang="en-US" sz="9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4*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A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638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hite Master">
  <a:themeElements>
    <a:clrScheme name="CorpMrktg-2015b">
      <a:dk1>
        <a:srgbClr val="000000"/>
      </a:dk1>
      <a:lt1>
        <a:srgbClr val="FFFFFF"/>
      </a:lt1>
      <a:dk2>
        <a:srgbClr val="FFFFFF"/>
      </a:dk2>
      <a:lt2>
        <a:srgbClr val="00A5E3"/>
      </a:lt2>
      <a:accent1>
        <a:srgbClr val="00529B"/>
      </a:accent1>
      <a:accent2>
        <a:srgbClr val="96C802"/>
      </a:accent2>
      <a:accent3>
        <a:srgbClr val="7F7F7F"/>
      </a:accent3>
      <a:accent4>
        <a:srgbClr val="00254C"/>
      </a:accent4>
      <a:accent5>
        <a:srgbClr val="BFBFBF"/>
      </a:accent5>
      <a:accent6>
        <a:srgbClr val="E1E1E1"/>
      </a:accent6>
      <a:hlink>
        <a:srgbClr val="00529B"/>
      </a:hlink>
      <a:folHlink>
        <a:srgbClr val="56129D"/>
      </a:folHlink>
    </a:clrScheme>
    <a:fontScheme name="Gartner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E96D5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00529B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</a:objectDefaults>
  <a:extraClrSchemeLst/>
  <a:custClrLst>
    <a:custClr name="Gartner Blue">
      <a:srgbClr val="00529B"/>
    </a:custClr>
    <a:custClr name="Black">
      <a:srgbClr val="000000"/>
    </a:custClr>
    <a:custClr name="Gold">
      <a:srgbClr val="E2A600"/>
    </a:custClr>
    <a:custClr name="Light Blue">
      <a:srgbClr val="00A5E3"/>
    </a:custClr>
    <a:custClr name="Dark Blue">
      <a:srgbClr val="00254C"/>
    </a:custClr>
    <a:custClr name="Orange">
      <a:srgbClr val="D65B00"/>
    </a:custClr>
    <a:custClr name="Green">
      <a:srgbClr val="96C802"/>
    </a:custClr>
    <a:custClr name="Purple">
      <a:srgbClr val="56129D"/>
    </a:custClr>
    <a:custClr name="White">
      <a:srgbClr val="FFFFFF"/>
    </a:custClr>
    <a:custClr name="White">
      <a:srgbClr val="FFFFFF"/>
    </a:custClr>
    <a:custClr name="Gartner Blue 70%">
      <a:srgbClr val="B2CBE1"/>
    </a:custClr>
    <a:custClr name="Black 70%">
      <a:srgbClr val="B2B2B2"/>
    </a:custClr>
    <a:custClr name="Gold 70%">
      <a:srgbClr val="F6E4B2"/>
    </a:custClr>
    <a:custClr name="Light Blue70%">
      <a:srgbClr val="B2E4F7"/>
    </a:custClr>
    <a:custClr name="Dark Blue 70%">
      <a:srgbClr val="B2BDC9"/>
    </a:custClr>
    <a:custClr name="Orange 70%">
      <a:srgbClr val="F3CDB2"/>
    </a:custClr>
    <a:custClr name="Green 70%">
      <a:srgbClr val="DFEEB3"/>
    </a:custClr>
    <a:custClr name="Purple 70%">
      <a:srgbClr val="CCB7E1"/>
    </a:custClr>
    <a:custClr name="White">
      <a:srgbClr val="FFFFFF"/>
    </a:custClr>
    <a:custClr name="White">
      <a:srgbClr val="FFFFFF"/>
    </a:custClr>
    <a:custClr name="Gartner Blue 40%">
      <a:srgbClr val="6697C3"/>
    </a:custClr>
    <a:custClr name="Black 40%">
      <a:srgbClr val="666666"/>
    </a:custClr>
    <a:custClr name="Gold 40%">
      <a:srgbClr val="EECA66"/>
    </a:custClr>
    <a:custClr name="Light Blue 40%">
      <a:srgbClr val="66C9EE"/>
    </a:custClr>
    <a:custClr name="Dark Blue 40%">
      <a:srgbClr val="667C94"/>
    </a:custClr>
    <a:custClr name="Orange 40%">
      <a:srgbClr val="E69D66"/>
    </a:custClr>
    <a:custClr name="Green 40%">
      <a:srgbClr val="C0DE67"/>
    </a:custClr>
    <a:custClr name="Purple 40%">
      <a:srgbClr val="9470BA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2015_gartner_research_16x9_pptx_template_abridged.pptx" id="{7354FC58-D82B-4739-9E50-0A7C0D767D2B}" vid="{0DD5AABB-EA8D-453D-8439-59FA256C9F3D}"/>
    </a:ext>
  </a:extLst>
</a:theme>
</file>

<file path=ppt/theme/theme2.xml><?xml version="1.0" encoding="utf-8"?>
<a:theme xmlns:a="http://schemas.openxmlformats.org/drawingml/2006/main" name="Office Theme">
  <a:themeElements>
    <a:clrScheme name="RIG-2015a">
      <a:dk1>
        <a:srgbClr val="000000"/>
      </a:dk1>
      <a:lt1>
        <a:srgbClr val="FFFFFF"/>
      </a:lt1>
      <a:dk2>
        <a:srgbClr val="FFFFFF"/>
      </a:dk2>
      <a:lt2>
        <a:srgbClr val="6E96D5"/>
      </a:lt2>
      <a:accent1>
        <a:srgbClr val="00529B"/>
      </a:accent1>
      <a:accent2>
        <a:srgbClr val="46A33F"/>
      </a:accent2>
      <a:accent3>
        <a:srgbClr val="E5550D"/>
      </a:accent3>
      <a:accent4>
        <a:srgbClr val="6E96D5"/>
      </a:accent4>
      <a:accent5>
        <a:srgbClr val="CDCDCD"/>
      </a:accent5>
      <a:accent6>
        <a:srgbClr val="AC0000"/>
      </a:accent6>
      <a:hlink>
        <a:srgbClr val="6E96D5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3536</Words>
  <Characters>0</Characters>
  <Application>Microsoft Office PowerPoint</Application>
  <DocSecurity>0</DocSecurity>
  <PresentationFormat>Widescreen</PresentationFormat>
  <Lines>0</Lines>
  <Paragraphs>1927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Times</vt:lpstr>
      <vt:lpstr>Times New Roman</vt:lpstr>
      <vt:lpstr>Wingdings</vt:lpstr>
      <vt:lpstr>Wingdings 3</vt:lpstr>
      <vt:lpstr>White Master</vt:lpstr>
      <vt:lpstr>Selecting the Right API Gateway to Protect Your APIs and Microservices  Downloadable Figures   </vt:lpstr>
      <vt:lpstr>Figure 1</vt:lpstr>
      <vt:lpstr>Figure 2</vt:lpstr>
      <vt:lpstr>Figure 3</vt:lpstr>
      <vt:lpstr>Figure 4</vt:lpstr>
      <vt:lpstr>Figure 5</vt:lpstr>
      <vt:lpstr>Figure 6</vt:lpstr>
      <vt:lpstr>Figure 7</vt:lpstr>
      <vt:lpstr>Figure 8</vt:lpstr>
      <vt:lpstr>Figure 9</vt:lpstr>
      <vt:lpstr>Figure 10</vt:lpstr>
      <vt:lpstr>Figure 11</vt:lpstr>
      <vt:lpstr>Figure 12</vt:lpstr>
      <vt:lpstr>Figure 13</vt:lpstr>
      <vt:lpstr>Figure 14</vt:lpstr>
      <vt:lpstr>Figure 15</vt:lpstr>
      <vt:lpstr>Figure 16</vt:lpstr>
      <vt:lpstr>Figure 17</vt:lpstr>
    </vt:vector>
  </TitlesOfParts>
  <Manager/>
  <Company/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2018-01-17T16:11:06Z</dcterms:created>
  <dcterms:modified xsi:type="dcterms:W3CDTF">2019-02-08T00:01:09Z</dcterms:modified>
  <cp:category/>
  <cp:contentStatus/>
  <dc:language/>
  <cp:version/>
</cp:coreProperties>
</file>