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6"/>
  </p:notesMasterIdLst>
  <p:handoutMasterIdLst>
    <p:handoutMasterId r:id="rId17"/>
  </p:handoutMasterIdLst>
  <p:sldIdLst>
    <p:sldId id="351" r:id="rId5"/>
    <p:sldId id="380" r:id="rId6"/>
    <p:sldId id="381" r:id="rId7"/>
    <p:sldId id="382" r:id="rId8"/>
    <p:sldId id="383" r:id="rId9"/>
    <p:sldId id="384" r:id="rId10"/>
    <p:sldId id="385" r:id="rId11"/>
    <p:sldId id="386" r:id="rId12"/>
    <p:sldId id="387" r:id="rId13"/>
    <p:sldId id="388" r:id="rId14"/>
    <p:sldId id="389" r:id="rId15"/>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5970" autoAdjust="0"/>
  </p:normalViewPr>
  <p:slideViewPr>
    <p:cSldViewPr snapToGrid="0">
      <p:cViewPr varScale="1">
        <p:scale>
          <a:sx n="45" d="100"/>
          <a:sy n="45" d="100"/>
        </p:scale>
        <p:origin x="660" y="60"/>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188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6/4/2019</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a:t>
            </a:r>
            <a:r>
              <a:rPr lang="en-US" sz="600" dirty="0" smtClean="0">
                <a:solidFill>
                  <a:srgbClr val="979D9D"/>
                </a:solidFill>
              </a:rPr>
              <a:t>2019 </a:t>
            </a:r>
            <a:r>
              <a:rPr lang="en-US" sz="6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smtClean="0"/>
              <a:t>How to Successfully Implement API Management</a:t>
            </a:r>
            <a:endParaRPr lang="en-US" sz="1200" b="1" dirty="0"/>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smtClean="0">
                <a:solidFill>
                  <a:srgbClr val="979D9D"/>
                </a:solidFill>
              </a:rPr>
              <a:t>	© 2019 Gartner, Inc. and/or its affiliates. All rights reserved. Gartner is a registered trademark of Gartner, Inc. and its affiliates.</a:t>
            </a:r>
            <a:endParaRPr lang="en-US" sz="600" dirty="0">
              <a:solidFill>
                <a:srgbClr val="979D9D"/>
              </a:solidFill>
            </a:endParaRP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192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242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918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034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3696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548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8691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a:t>
            </a:r>
            <a:r>
              <a:rPr lang="en-US" sz="700" b="0" i="0" u="none" strike="noStrike" kern="1200" dirty="0" smtClean="0">
                <a:solidFill>
                  <a:srgbClr val="D3D3D3"/>
                </a:solidFill>
                <a:effectLst/>
                <a:latin typeface="Arial" charset="0"/>
                <a:ea typeface="Arial Unicode MS" pitchFamily="34" charset="-128"/>
                <a:cs typeface="Arial Unicode MS" pitchFamily="34" charset="-128"/>
              </a:rPr>
              <a:t>2019 </a:t>
            </a:r>
            <a:r>
              <a:rPr lang="en-US" sz="700" b="0" i="0" u="none" strike="noStrike" kern="1200" dirty="0">
                <a:solidFill>
                  <a:srgbClr val="D3D3D3"/>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1470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mtClean="0"/>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smtClean="0"/>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19992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a:t>
            </a:r>
            <a:r>
              <a:rPr lang="en-US" sz="700" b="0" i="0" u="none" strike="noStrike" kern="1200" dirty="0" smtClean="0">
                <a:solidFill>
                  <a:srgbClr val="979D9D"/>
                </a:solidFill>
                <a:effectLst/>
                <a:latin typeface="Arial" charset="0"/>
                <a:ea typeface="Arial Unicode MS" pitchFamily="34" charset="-128"/>
                <a:cs typeface="Arial Unicode MS" pitchFamily="34" charset="-128"/>
              </a:rPr>
              <a:t>2019 </a:t>
            </a:r>
            <a:r>
              <a:rPr lang="en-US" sz="700" b="0" i="0" u="none" strike="noStrike" kern="1200" dirty="0">
                <a:solidFill>
                  <a:srgbClr val="979D9D"/>
                </a:solidFill>
                <a:effectLst/>
                <a:latin typeface="Arial" charset="0"/>
                <a:ea typeface="Arial Unicode MS" pitchFamily="34" charset="-128"/>
                <a:cs typeface="Arial Unicode MS" pitchFamily="34" charset="-128"/>
              </a:rPr>
              <a:t>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33572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7363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682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a:t>
            </a:r>
            <a:r>
              <a:rPr lang="en-US" sz="700" b="0" kern="1200" dirty="0" smtClean="0">
                <a:solidFill>
                  <a:srgbClr val="979D9D"/>
                </a:solidFill>
                <a:latin typeface="+mn-lt"/>
                <a:ea typeface="+mn-ea"/>
                <a:cs typeface="+mn-cs"/>
              </a:rPr>
              <a:t>2019 </a:t>
            </a:r>
            <a:r>
              <a:rPr lang="en-US" sz="700" b="0" kern="1200" dirty="0">
                <a:solidFill>
                  <a:srgbClr val="979D9D"/>
                </a:solidFill>
                <a:latin typeface="+mn-lt"/>
                <a:ea typeface="+mn-ea"/>
                <a:cs typeface="+mn-cs"/>
              </a:rPr>
              <a:t>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a:t>
            </a:r>
            <a:r>
              <a:rPr lang="en-US" sz="700" dirty="0" smtClean="0">
                <a:solidFill>
                  <a:srgbClr val="979D9D"/>
                </a:solidFill>
              </a:rPr>
              <a:t>2019 </a:t>
            </a:r>
            <a:r>
              <a:rPr lang="en-US" sz="700" dirty="0">
                <a:solidFill>
                  <a:srgbClr val="979D9D"/>
                </a:solidFill>
              </a:rPr>
              <a:t>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smtClean="0"/>
              <a:t>Downloadable Figures</a:t>
            </a:r>
          </a:p>
          <a:p>
            <a:r>
              <a:rPr lang="en-US" dirty="0" smtClean="0"/>
              <a:t>Kevin Matheny and Matt </a:t>
            </a:r>
            <a:r>
              <a:rPr lang="en-US" dirty="0" err="1" smtClean="0"/>
              <a:t>Brasier</a:t>
            </a:r>
            <a:endParaRPr lang="en-US" dirty="0"/>
          </a:p>
        </p:txBody>
      </p:sp>
      <p:sp>
        <p:nvSpPr>
          <p:cNvPr id="2" name="Title 1"/>
          <p:cNvSpPr>
            <a:spLocks noGrp="1"/>
          </p:cNvSpPr>
          <p:nvPr>
            <p:ph type="ctrTitle"/>
          </p:nvPr>
        </p:nvSpPr>
        <p:spPr/>
        <p:txBody>
          <a:bodyPr/>
          <a:lstStyle/>
          <a:p>
            <a:r>
              <a:rPr lang="en-US" dirty="0"/>
              <a:t>How to Successfully Implement API Management</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9</a:t>
            </a:r>
            <a:endParaRPr lang="en-US" dirty="0"/>
          </a:p>
        </p:txBody>
      </p:sp>
      <p:grpSp>
        <p:nvGrpSpPr>
          <p:cNvPr id="3" name="Group 2">
            <a:extLst>
              <a:ext uri="{FF2B5EF4-FFF2-40B4-BE49-F238E27FC236}">
                <a16:creationId xmlns="" xmlns:a16="http://schemas.microsoft.com/office/drawing/2014/main" id="{C0075215-B35B-4597-944B-0FF66E4FE8F6}"/>
              </a:ext>
            </a:extLst>
          </p:cNvPr>
          <p:cNvGrpSpPr/>
          <p:nvPr/>
        </p:nvGrpSpPr>
        <p:grpSpPr>
          <a:xfrm>
            <a:off x="3145917" y="1371600"/>
            <a:ext cx="5897880" cy="2811780"/>
            <a:chOff x="3145917" y="1371600"/>
            <a:chExt cx="5897880" cy="2811780"/>
          </a:xfrm>
        </p:grpSpPr>
        <p:sp>
          <p:nvSpPr>
            <p:cNvPr id="4" name="Rectangle 3"/>
            <p:cNvSpPr/>
            <p:nvPr/>
          </p:nvSpPr>
          <p:spPr bwMode="gray">
            <a:xfrm>
              <a:off x="3145917" y="1371600"/>
              <a:ext cx="5897880" cy="281178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extBox 4"/>
            <p:cNvSpPr txBox="1"/>
            <p:nvPr/>
          </p:nvSpPr>
          <p:spPr bwMode="gray">
            <a:xfrm>
              <a:off x="3145917" y="3875603"/>
              <a:ext cx="2950083"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6" name="TextBox 5"/>
            <p:cNvSpPr txBox="1"/>
            <p:nvPr/>
          </p:nvSpPr>
          <p:spPr bwMode="gray">
            <a:xfrm>
              <a:off x="3145917" y="1371600"/>
              <a:ext cx="4270485" cy="353943"/>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Two Approaches to Limiting API Access</a:t>
              </a:r>
            </a:p>
          </p:txBody>
        </p:sp>
        <p:sp>
          <p:nvSpPr>
            <p:cNvPr id="7" name="object 10">
              <a:extLst>
                <a:ext uri="{FF2B5EF4-FFF2-40B4-BE49-F238E27FC236}">
                  <a16:creationId xmlns="" xmlns:a16="http://schemas.microsoft.com/office/drawing/2014/main" id="{D61E8E28-79F2-1E4C-BD63-4A93EF00098D}"/>
                </a:ext>
              </a:extLst>
            </p:cNvPr>
            <p:cNvSpPr/>
            <p:nvPr/>
          </p:nvSpPr>
          <p:spPr bwMode="gray">
            <a:xfrm rot="10800000" flipH="1">
              <a:off x="4219088" y="2262698"/>
              <a:ext cx="45719" cy="283903"/>
            </a:xfrm>
            <a:custGeom>
              <a:avLst/>
              <a:gdLst/>
              <a:ahLst/>
              <a:cxnLst/>
              <a:rect l="l" t="t" r="r" b="b"/>
              <a:pathLst>
                <a:path h="229869">
                  <a:moveTo>
                    <a:pt x="0" y="0"/>
                  </a:moveTo>
                  <a:lnTo>
                    <a:pt x="0" y="229407"/>
                  </a:lnTo>
                </a:path>
              </a:pathLst>
            </a:custGeom>
            <a:ln w="9525">
              <a:solidFill>
                <a:srgbClr val="6F7878"/>
              </a:solidFill>
              <a:headEnd type="triangle" w="med" len="med"/>
              <a:tailEnd type="none" w="med" len="med"/>
            </a:ln>
          </p:spPr>
          <p:txBody>
            <a:bodyPr wrap="square" lIns="0" tIns="0" rIns="0" bIns="0" rtlCol="0"/>
            <a:lstStyle/>
            <a:p>
              <a:endParaRPr sz="1200" dirty="0"/>
            </a:p>
          </p:txBody>
        </p:sp>
        <p:sp>
          <p:nvSpPr>
            <p:cNvPr id="8" name="object 22">
              <a:extLst>
                <a:ext uri="{FF2B5EF4-FFF2-40B4-BE49-F238E27FC236}">
                  <a16:creationId xmlns="" xmlns:a16="http://schemas.microsoft.com/office/drawing/2014/main" id="{9F478C2D-F27E-6746-9E4C-633FD2CC7808}"/>
                </a:ext>
              </a:extLst>
            </p:cNvPr>
            <p:cNvSpPr/>
            <p:nvPr/>
          </p:nvSpPr>
          <p:spPr bwMode="gray">
            <a:xfrm>
              <a:off x="4125766" y="2136515"/>
              <a:ext cx="1848743" cy="18466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9525">
              <a:solidFill>
                <a:srgbClr val="6F7878"/>
              </a:solidFill>
            </a:ln>
          </p:spPr>
          <p:txBody>
            <a:bodyPr wrap="square" lIns="9144" tIns="18288" rIns="9144" bIns="27432" rtlCol="0">
              <a:spAutoFit/>
            </a:bodyPr>
            <a:lstStyle/>
            <a:p>
              <a:pPr algn="ctr"/>
              <a:r>
                <a:rPr lang="en-US" sz="900" dirty="0"/>
                <a:t>Queries over limit are </a:t>
              </a:r>
              <a:r>
                <a:rPr lang="en-US" sz="900" dirty="0" smtClean="0"/>
                <a:t>queued ...</a:t>
              </a:r>
              <a:endParaRPr lang="en-US" sz="900" dirty="0"/>
            </a:p>
          </p:txBody>
        </p:sp>
        <p:cxnSp>
          <p:nvCxnSpPr>
            <p:cNvPr id="9" name="Straight Connector 8">
              <a:extLst>
                <a:ext uri="{FF2B5EF4-FFF2-40B4-BE49-F238E27FC236}">
                  <a16:creationId xmlns="" xmlns:a16="http://schemas.microsoft.com/office/drawing/2014/main" id="{619488F6-3905-9B4A-89A5-015B184ECCEB}"/>
                </a:ext>
              </a:extLst>
            </p:cNvPr>
            <p:cNvCxnSpPr/>
            <p:nvPr/>
          </p:nvCxnSpPr>
          <p:spPr bwMode="gray">
            <a:xfrm>
              <a:off x="3573949" y="2150748"/>
              <a:ext cx="0" cy="1447493"/>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9CCB8C3D-ACE6-CF42-99A1-F6E9E69D8AD5}"/>
                </a:ext>
              </a:extLst>
            </p:cNvPr>
            <p:cNvSpPr txBox="1"/>
            <p:nvPr/>
          </p:nvSpPr>
          <p:spPr bwMode="gray">
            <a:xfrm>
              <a:off x="3573949" y="3569670"/>
              <a:ext cx="466805" cy="213293"/>
            </a:xfrm>
            <a:prstGeom prst="rect">
              <a:avLst/>
            </a:prstGeom>
            <a:noFill/>
          </p:spPr>
          <p:txBody>
            <a:bodyPr wrap="square" lIns="91440" rtlCol="0">
              <a:spAutoFit/>
            </a:bodyPr>
            <a:lstStyle/>
            <a:p>
              <a:r>
                <a:rPr lang="en-US" sz="800" dirty="0"/>
                <a:t>13:01</a:t>
              </a:r>
            </a:p>
          </p:txBody>
        </p:sp>
        <p:sp>
          <p:nvSpPr>
            <p:cNvPr id="11" name="TextBox 10">
              <a:extLst>
                <a:ext uri="{FF2B5EF4-FFF2-40B4-BE49-F238E27FC236}">
                  <a16:creationId xmlns="" xmlns:a16="http://schemas.microsoft.com/office/drawing/2014/main" id="{8D292763-1F02-7340-9701-46527646BD1B}"/>
                </a:ext>
              </a:extLst>
            </p:cNvPr>
            <p:cNvSpPr txBox="1"/>
            <p:nvPr/>
          </p:nvSpPr>
          <p:spPr bwMode="gray">
            <a:xfrm>
              <a:off x="3989495" y="3569670"/>
              <a:ext cx="466805" cy="213293"/>
            </a:xfrm>
            <a:prstGeom prst="rect">
              <a:avLst/>
            </a:prstGeom>
            <a:noFill/>
          </p:spPr>
          <p:txBody>
            <a:bodyPr wrap="square" lIns="91440" rtlCol="0">
              <a:spAutoFit/>
            </a:bodyPr>
            <a:lstStyle/>
            <a:p>
              <a:r>
                <a:rPr lang="en-US" sz="800" dirty="0"/>
                <a:t>13:02</a:t>
              </a:r>
            </a:p>
          </p:txBody>
        </p:sp>
        <p:sp>
          <p:nvSpPr>
            <p:cNvPr id="12" name="TextBox 11">
              <a:extLst>
                <a:ext uri="{FF2B5EF4-FFF2-40B4-BE49-F238E27FC236}">
                  <a16:creationId xmlns="" xmlns:a16="http://schemas.microsoft.com/office/drawing/2014/main" id="{F2C9E818-03A0-9A40-BB25-F3FECDD72178}"/>
                </a:ext>
              </a:extLst>
            </p:cNvPr>
            <p:cNvSpPr txBox="1"/>
            <p:nvPr/>
          </p:nvSpPr>
          <p:spPr bwMode="gray">
            <a:xfrm>
              <a:off x="4405041" y="3569670"/>
              <a:ext cx="466805" cy="213293"/>
            </a:xfrm>
            <a:prstGeom prst="rect">
              <a:avLst/>
            </a:prstGeom>
            <a:noFill/>
          </p:spPr>
          <p:txBody>
            <a:bodyPr wrap="square" lIns="91440" rtlCol="0">
              <a:spAutoFit/>
            </a:bodyPr>
            <a:lstStyle/>
            <a:p>
              <a:r>
                <a:rPr lang="en-US" sz="800" dirty="0"/>
                <a:t>13:03</a:t>
              </a:r>
            </a:p>
          </p:txBody>
        </p:sp>
        <p:sp>
          <p:nvSpPr>
            <p:cNvPr id="13" name="TextBox 12">
              <a:extLst>
                <a:ext uri="{FF2B5EF4-FFF2-40B4-BE49-F238E27FC236}">
                  <a16:creationId xmlns="" xmlns:a16="http://schemas.microsoft.com/office/drawing/2014/main" id="{E876FD16-DE41-BA48-BEC7-812A1476B277}"/>
                </a:ext>
              </a:extLst>
            </p:cNvPr>
            <p:cNvSpPr txBox="1"/>
            <p:nvPr/>
          </p:nvSpPr>
          <p:spPr bwMode="gray">
            <a:xfrm>
              <a:off x="4820588" y="3569670"/>
              <a:ext cx="466805" cy="213293"/>
            </a:xfrm>
            <a:prstGeom prst="rect">
              <a:avLst/>
            </a:prstGeom>
            <a:noFill/>
          </p:spPr>
          <p:txBody>
            <a:bodyPr wrap="square" lIns="91440" rtlCol="0">
              <a:spAutoFit/>
            </a:bodyPr>
            <a:lstStyle/>
            <a:p>
              <a:r>
                <a:rPr lang="en-US" sz="800" dirty="0"/>
                <a:t>13:04</a:t>
              </a:r>
            </a:p>
          </p:txBody>
        </p:sp>
        <p:sp>
          <p:nvSpPr>
            <p:cNvPr id="14" name="TextBox 13">
              <a:extLst>
                <a:ext uri="{FF2B5EF4-FFF2-40B4-BE49-F238E27FC236}">
                  <a16:creationId xmlns="" xmlns:a16="http://schemas.microsoft.com/office/drawing/2014/main" id="{1279A986-162B-8547-9CD6-3B07791B4CED}"/>
                </a:ext>
              </a:extLst>
            </p:cNvPr>
            <p:cNvSpPr txBox="1"/>
            <p:nvPr/>
          </p:nvSpPr>
          <p:spPr bwMode="gray">
            <a:xfrm>
              <a:off x="5236134" y="3569670"/>
              <a:ext cx="466805" cy="213293"/>
            </a:xfrm>
            <a:prstGeom prst="rect">
              <a:avLst/>
            </a:prstGeom>
            <a:noFill/>
          </p:spPr>
          <p:txBody>
            <a:bodyPr wrap="square" lIns="91440" rtlCol="0">
              <a:spAutoFit/>
            </a:bodyPr>
            <a:lstStyle/>
            <a:p>
              <a:r>
                <a:rPr lang="en-US" sz="800" dirty="0"/>
                <a:t>13:05</a:t>
              </a:r>
            </a:p>
          </p:txBody>
        </p:sp>
        <p:sp>
          <p:nvSpPr>
            <p:cNvPr id="15" name="TextBox 14">
              <a:extLst>
                <a:ext uri="{FF2B5EF4-FFF2-40B4-BE49-F238E27FC236}">
                  <a16:creationId xmlns="" xmlns:a16="http://schemas.microsoft.com/office/drawing/2014/main" id="{5710AA2E-89A7-C84E-865A-0B80675EE18A}"/>
                </a:ext>
              </a:extLst>
            </p:cNvPr>
            <p:cNvSpPr txBox="1"/>
            <p:nvPr/>
          </p:nvSpPr>
          <p:spPr bwMode="gray">
            <a:xfrm>
              <a:off x="3271317" y="2874495"/>
              <a:ext cx="355124" cy="215444"/>
            </a:xfrm>
            <a:prstGeom prst="rect">
              <a:avLst/>
            </a:prstGeom>
            <a:noFill/>
          </p:spPr>
          <p:txBody>
            <a:bodyPr wrap="square" lIns="0" rtlCol="0">
              <a:spAutoFit/>
            </a:bodyPr>
            <a:lstStyle/>
            <a:p>
              <a:pPr algn="r"/>
              <a:r>
                <a:rPr lang="en-US" sz="800" dirty="0"/>
                <a:t>200</a:t>
              </a:r>
            </a:p>
          </p:txBody>
        </p:sp>
        <p:sp>
          <p:nvSpPr>
            <p:cNvPr id="16" name="TextBox 15">
              <a:extLst>
                <a:ext uri="{FF2B5EF4-FFF2-40B4-BE49-F238E27FC236}">
                  <a16:creationId xmlns="" xmlns:a16="http://schemas.microsoft.com/office/drawing/2014/main" id="{26443BC8-C79D-E241-B4FE-8A88A339318D}"/>
                </a:ext>
              </a:extLst>
            </p:cNvPr>
            <p:cNvSpPr txBox="1"/>
            <p:nvPr/>
          </p:nvSpPr>
          <p:spPr bwMode="gray">
            <a:xfrm>
              <a:off x="3263830" y="2280173"/>
              <a:ext cx="355124" cy="215444"/>
            </a:xfrm>
            <a:prstGeom prst="rect">
              <a:avLst/>
            </a:prstGeom>
            <a:noFill/>
          </p:spPr>
          <p:txBody>
            <a:bodyPr wrap="square" lIns="0" rtlCol="0">
              <a:spAutoFit/>
            </a:bodyPr>
            <a:lstStyle/>
            <a:p>
              <a:pPr algn="r"/>
              <a:r>
                <a:rPr lang="en-US" sz="800" dirty="0"/>
                <a:t>400</a:t>
              </a:r>
            </a:p>
          </p:txBody>
        </p:sp>
        <p:cxnSp>
          <p:nvCxnSpPr>
            <p:cNvPr id="17" name="Straight Connector 16">
              <a:extLst>
                <a:ext uri="{FF2B5EF4-FFF2-40B4-BE49-F238E27FC236}">
                  <a16:creationId xmlns="" xmlns:a16="http://schemas.microsoft.com/office/drawing/2014/main" id="{48D7856B-64D2-CC42-8D6C-FBD95F84653D}"/>
                </a:ext>
              </a:extLst>
            </p:cNvPr>
            <p:cNvCxnSpPr>
              <a:cxnSpLocks/>
            </p:cNvCxnSpPr>
            <p:nvPr/>
          </p:nvCxnSpPr>
          <p:spPr bwMode="gray">
            <a:xfrm flipH="1">
              <a:off x="3418274" y="2874495"/>
              <a:ext cx="2556197" cy="0"/>
            </a:xfrm>
            <a:prstGeom prst="line">
              <a:avLst/>
            </a:prstGeom>
            <a:ln w="12700">
              <a:solidFill>
                <a:srgbClr val="FF540A"/>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2E955D62-DF4B-3F4E-84A1-FC28E9B6B375}"/>
                </a:ext>
              </a:extLst>
            </p:cNvPr>
            <p:cNvSpPr/>
            <p:nvPr/>
          </p:nvSpPr>
          <p:spPr bwMode="gray">
            <a:xfrm>
              <a:off x="3724519" y="2958363"/>
              <a:ext cx="170976" cy="632806"/>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ectangle 18">
              <a:extLst>
                <a:ext uri="{FF2B5EF4-FFF2-40B4-BE49-F238E27FC236}">
                  <a16:creationId xmlns="" xmlns:a16="http://schemas.microsoft.com/office/drawing/2014/main" id="{B18C4F60-B85D-8544-94B1-37CFCAE08925}"/>
                </a:ext>
              </a:extLst>
            </p:cNvPr>
            <p:cNvSpPr/>
            <p:nvPr/>
          </p:nvSpPr>
          <p:spPr bwMode="gray">
            <a:xfrm>
              <a:off x="4138373" y="2577334"/>
              <a:ext cx="170976" cy="1013835"/>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 xmlns:a16="http://schemas.microsoft.com/office/drawing/2014/main" id="{0A2149CE-E17B-3D4A-B762-BCE003B4B7EE}"/>
                </a:ext>
              </a:extLst>
            </p:cNvPr>
            <p:cNvSpPr/>
            <p:nvPr/>
          </p:nvSpPr>
          <p:spPr bwMode="gray">
            <a:xfrm>
              <a:off x="4552956" y="3087788"/>
              <a:ext cx="170976" cy="503381"/>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0">
              <a:extLst>
                <a:ext uri="{FF2B5EF4-FFF2-40B4-BE49-F238E27FC236}">
                  <a16:creationId xmlns="" xmlns:a16="http://schemas.microsoft.com/office/drawing/2014/main" id="{D911134A-2D8B-5F46-A996-0B328E915F06}"/>
                </a:ext>
              </a:extLst>
            </p:cNvPr>
            <p:cNvSpPr/>
            <p:nvPr/>
          </p:nvSpPr>
          <p:spPr bwMode="gray">
            <a:xfrm>
              <a:off x="4968502" y="3018301"/>
              <a:ext cx="170976" cy="572867"/>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1">
              <a:extLst>
                <a:ext uri="{FF2B5EF4-FFF2-40B4-BE49-F238E27FC236}">
                  <a16:creationId xmlns="" xmlns:a16="http://schemas.microsoft.com/office/drawing/2014/main" id="{5DD54FDA-F75A-8546-9158-21CF09844511}"/>
                </a:ext>
              </a:extLst>
            </p:cNvPr>
            <p:cNvSpPr/>
            <p:nvPr/>
          </p:nvSpPr>
          <p:spPr bwMode="gray">
            <a:xfrm>
              <a:off x="5385534" y="2958363"/>
              <a:ext cx="170976" cy="632806"/>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3" name="Rectangle 22">
              <a:extLst>
                <a:ext uri="{FF2B5EF4-FFF2-40B4-BE49-F238E27FC236}">
                  <a16:creationId xmlns="" xmlns:a16="http://schemas.microsoft.com/office/drawing/2014/main" id="{8DD74516-4B03-5447-9109-F4554273324C}"/>
                </a:ext>
              </a:extLst>
            </p:cNvPr>
            <p:cNvSpPr/>
            <p:nvPr/>
          </p:nvSpPr>
          <p:spPr bwMode="gray">
            <a:xfrm>
              <a:off x="4138373" y="2574238"/>
              <a:ext cx="170976" cy="304234"/>
            </a:xfrm>
            <a:prstGeom prst="rect">
              <a:avLst/>
            </a:prstGeom>
            <a:solidFill>
              <a:srgbClr val="009AD7"/>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4" name="Rectangle 23">
              <a:extLst>
                <a:ext uri="{FF2B5EF4-FFF2-40B4-BE49-F238E27FC236}">
                  <a16:creationId xmlns="" xmlns:a16="http://schemas.microsoft.com/office/drawing/2014/main" id="{966F272E-8773-1A41-8FB8-D07906C3524E}"/>
                </a:ext>
              </a:extLst>
            </p:cNvPr>
            <p:cNvSpPr/>
            <p:nvPr/>
          </p:nvSpPr>
          <p:spPr bwMode="gray">
            <a:xfrm>
              <a:off x="4552956" y="2881569"/>
              <a:ext cx="170976" cy="206219"/>
            </a:xfrm>
            <a:prstGeom prst="rect">
              <a:avLst/>
            </a:prstGeom>
            <a:solidFill>
              <a:srgbClr val="6E7D9D"/>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Rectangle 24">
              <a:extLst>
                <a:ext uri="{FF2B5EF4-FFF2-40B4-BE49-F238E27FC236}">
                  <a16:creationId xmlns="" xmlns:a16="http://schemas.microsoft.com/office/drawing/2014/main" id="{873EA950-58C5-BC4F-8055-C441CEE8AD70}"/>
                </a:ext>
              </a:extLst>
            </p:cNvPr>
            <p:cNvSpPr/>
            <p:nvPr/>
          </p:nvSpPr>
          <p:spPr bwMode="gray">
            <a:xfrm>
              <a:off x="4968502" y="2927837"/>
              <a:ext cx="170976" cy="98007"/>
            </a:xfrm>
            <a:prstGeom prst="rect">
              <a:avLst/>
            </a:prstGeom>
            <a:solidFill>
              <a:srgbClr val="6E7D9D"/>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6" name="TextBox 25">
              <a:extLst>
                <a:ext uri="{FF2B5EF4-FFF2-40B4-BE49-F238E27FC236}">
                  <a16:creationId xmlns="" xmlns:a16="http://schemas.microsoft.com/office/drawing/2014/main" id="{D46D42A6-954A-E242-AF03-3731B854F439}"/>
                </a:ext>
              </a:extLst>
            </p:cNvPr>
            <p:cNvSpPr txBox="1"/>
            <p:nvPr/>
          </p:nvSpPr>
          <p:spPr bwMode="gray">
            <a:xfrm>
              <a:off x="3818279" y="1753345"/>
              <a:ext cx="1756186" cy="246221"/>
            </a:xfrm>
            <a:prstGeom prst="rect">
              <a:avLst/>
            </a:prstGeom>
            <a:noFill/>
          </p:spPr>
          <p:txBody>
            <a:bodyPr wrap="square" lIns="91440" rtlCol="0">
              <a:spAutoFit/>
            </a:bodyPr>
            <a:lstStyle/>
            <a:p>
              <a:pPr algn="ctr"/>
              <a:r>
                <a:rPr lang="en-US" sz="1000" b="1" dirty="0"/>
                <a:t>Throttling</a:t>
              </a:r>
            </a:p>
          </p:txBody>
        </p:sp>
        <p:sp>
          <p:nvSpPr>
            <p:cNvPr id="27" name="object 10">
              <a:extLst>
                <a:ext uri="{FF2B5EF4-FFF2-40B4-BE49-F238E27FC236}">
                  <a16:creationId xmlns="" xmlns:a16="http://schemas.microsoft.com/office/drawing/2014/main" id="{90D239DF-6339-9D44-89AD-F82AB746E663}"/>
                </a:ext>
              </a:extLst>
            </p:cNvPr>
            <p:cNvSpPr/>
            <p:nvPr/>
          </p:nvSpPr>
          <p:spPr bwMode="gray">
            <a:xfrm rot="10800000" flipH="1">
              <a:off x="4655789" y="2569769"/>
              <a:ext cx="23459" cy="283903"/>
            </a:xfrm>
            <a:custGeom>
              <a:avLst/>
              <a:gdLst/>
              <a:ahLst/>
              <a:cxnLst/>
              <a:rect l="l" t="t" r="r" b="b"/>
              <a:pathLst>
                <a:path h="229869">
                  <a:moveTo>
                    <a:pt x="0" y="0"/>
                  </a:moveTo>
                  <a:lnTo>
                    <a:pt x="0" y="229407"/>
                  </a:lnTo>
                </a:path>
              </a:pathLst>
            </a:custGeom>
            <a:ln w="9525">
              <a:solidFill>
                <a:srgbClr val="6F7878"/>
              </a:solidFill>
              <a:headEnd type="triangle" w="med" len="med"/>
              <a:tailEnd type="none" w="med" len="med"/>
            </a:ln>
          </p:spPr>
          <p:txBody>
            <a:bodyPr wrap="square" lIns="0" tIns="0" rIns="0" bIns="0" rtlCol="0"/>
            <a:lstStyle/>
            <a:p>
              <a:endParaRPr sz="1200" dirty="0"/>
            </a:p>
          </p:txBody>
        </p:sp>
        <p:sp>
          <p:nvSpPr>
            <p:cNvPr id="28" name="object 10">
              <a:extLst>
                <a:ext uri="{FF2B5EF4-FFF2-40B4-BE49-F238E27FC236}">
                  <a16:creationId xmlns="" xmlns:a16="http://schemas.microsoft.com/office/drawing/2014/main" id="{4D24DE7F-01CA-C244-A589-B9418524D265}"/>
                </a:ext>
              </a:extLst>
            </p:cNvPr>
            <p:cNvSpPr/>
            <p:nvPr/>
          </p:nvSpPr>
          <p:spPr bwMode="gray">
            <a:xfrm rot="10800000" flipH="1">
              <a:off x="5052029" y="2569769"/>
              <a:ext cx="23459" cy="283903"/>
            </a:xfrm>
            <a:custGeom>
              <a:avLst/>
              <a:gdLst/>
              <a:ahLst/>
              <a:cxnLst/>
              <a:rect l="l" t="t" r="r" b="b"/>
              <a:pathLst>
                <a:path h="229869">
                  <a:moveTo>
                    <a:pt x="0" y="0"/>
                  </a:moveTo>
                  <a:lnTo>
                    <a:pt x="0" y="229407"/>
                  </a:lnTo>
                </a:path>
              </a:pathLst>
            </a:custGeom>
            <a:ln w="9525">
              <a:solidFill>
                <a:srgbClr val="6F7878"/>
              </a:solidFill>
              <a:headEnd type="triangle" w="med" len="med"/>
              <a:tailEnd type="none" w="med" len="med"/>
            </a:ln>
          </p:spPr>
          <p:txBody>
            <a:bodyPr wrap="square" lIns="0" tIns="0" rIns="0" bIns="0" rtlCol="0"/>
            <a:lstStyle/>
            <a:p>
              <a:endParaRPr sz="1200" dirty="0"/>
            </a:p>
          </p:txBody>
        </p:sp>
        <p:sp>
          <p:nvSpPr>
            <p:cNvPr id="29" name="object 22">
              <a:extLst>
                <a:ext uri="{FF2B5EF4-FFF2-40B4-BE49-F238E27FC236}">
                  <a16:creationId xmlns="" xmlns:a16="http://schemas.microsoft.com/office/drawing/2014/main" id="{EF58EBA3-4AB8-EC43-81B4-30410B1C5A51}"/>
                </a:ext>
              </a:extLst>
            </p:cNvPr>
            <p:cNvSpPr/>
            <p:nvPr/>
          </p:nvSpPr>
          <p:spPr bwMode="gray">
            <a:xfrm>
              <a:off x="4607905" y="2443586"/>
              <a:ext cx="948606" cy="18466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9525">
              <a:solidFill>
                <a:srgbClr val="6F7878"/>
              </a:solidFill>
            </a:ln>
          </p:spPr>
          <p:txBody>
            <a:bodyPr wrap="square" lIns="9144" tIns="18288" rIns="9144" bIns="27432" rtlCol="0">
              <a:spAutoFit/>
            </a:bodyPr>
            <a:lstStyle/>
            <a:p>
              <a:pPr algn="ctr"/>
              <a:r>
                <a:rPr lang="en-US" sz="900" dirty="0" smtClean="0"/>
                <a:t>... and </a:t>
              </a:r>
              <a:r>
                <a:rPr lang="en-US" sz="900" dirty="0"/>
                <a:t>retried</a:t>
              </a:r>
            </a:p>
          </p:txBody>
        </p:sp>
        <p:cxnSp>
          <p:nvCxnSpPr>
            <p:cNvPr id="30" name="Straight Connector 29">
              <a:extLst>
                <a:ext uri="{FF2B5EF4-FFF2-40B4-BE49-F238E27FC236}">
                  <a16:creationId xmlns="" xmlns:a16="http://schemas.microsoft.com/office/drawing/2014/main" id="{5832582B-6C38-7A48-AFBE-82ADAD0DA97C}"/>
                </a:ext>
              </a:extLst>
            </p:cNvPr>
            <p:cNvCxnSpPr/>
            <p:nvPr/>
          </p:nvCxnSpPr>
          <p:spPr bwMode="gray">
            <a:xfrm>
              <a:off x="6529258" y="2150749"/>
              <a:ext cx="0" cy="1447493"/>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 xmlns:a16="http://schemas.microsoft.com/office/drawing/2014/main" id="{702FDC42-C57A-7244-B6A5-D2A14EBC9299}"/>
                </a:ext>
              </a:extLst>
            </p:cNvPr>
            <p:cNvSpPr txBox="1"/>
            <p:nvPr/>
          </p:nvSpPr>
          <p:spPr bwMode="gray">
            <a:xfrm>
              <a:off x="6529258" y="3575462"/>
              <a:ext cx="466805" cy="213293"/>
            </a:xfrm>
            <a:prstGeom prst="rect">
              <a:avLst/>
            </a:prstGeom>
            <a:noFill/>
          </p:spPr>
          <p:txBody>
            <a:bodyPr wrap="square" lIns="91440" rtlCol="0">
              <a:spAutoFit/>
            </a:bodyPr>
            <a:lstStyle/>
            <a:p>
              <a:r>
                <a:rPr lang="en-US" sz="800" dirty="0"/>
                <a:t>13:01</a:t>
              </a:r>
            </a:p>
          </p:txBody>
        </p:sp>
        <p:sp>
          <p:nvSpPr>
            <p:cNvPr id="32" name="TextBox 31">
              <a:extLst>
                <a:ext uri="{FF2B5EF4-FFF2-40B4-BE49-F238E27FC236}">
                  <a16:creationId xmlns="" xmlns:a16="http://schemas.microsoft.com/office/drawing/2014/main" id="{2BBDF3C2-FF29-A44D-A40F-F15D9BAF8537}"/>
                </a:ext>
              </a:extLst>
            </p:cNvPr>
            <p:cNvSpPr txBox="1"/>
            <p:nvPr/>
          </p:nvSpPr>
          <p:spPr bwMode="gray">
            <a:xfrm>
              <a:off x="6944804" y="3575462"/>
              <a:ext cx="466805" cy="213293"/>
            </a:xfrm>
            <a:prstGeom prst="rect">
              <a:avLst/>
            </a:prstGeom>
            <a:noFill/>
          </p:spPr>
          <p:txBody>
            <a:bodyPr wrap="square" lIns="91440" rtlCol="0">
              <a:spAutoFit/>
            </a:bodyPr>
            <a:lstStyle/>
            <a:p>
              <a:r>
                <a:rPr lang="en-US" sz="800" dirty="0"/>
                <a:t>13:02</a:t>
              </a:r>
            </a:p>
          </p:txBody>
        </p:sp>
        <p:sp>
          <p:nvSpPr>
            <p:cNvPr id="33" name="TextBox 32">
              <a:extLst>
                <a:ext uri="{FF2B5EF4-FFF2-40B4-BE49-F238E27FC236}">
                  <a16:creationId xmlns="" xmlns:a16="http://schemas.microsoft.com/office/drawing/2014/main" id="{0671D44E-2FA5-F042-93B9-34DCC621C276}"/>
                </a:ext>
              </a:extLst>
            </p:cNvPr>
            <p:cNvSpPr txBox="1"/>
            <p:nvPr/>
          </p:nvSpPr>
          <p:spPr bwMode="gray">
            <a:xfrm>
              <a:off x="7360350" y="3575462"/>
              <a:ext cx="466805" cy="213293"/>
            </a:xfrm>
            <a:prstGeom prst="rect">
              <a:avLst/>
            </a:prstGeom>
            <a:noFill/>
          </p:spPr>
          <p:txBody>
            <a:bodyPr wrap="square" lIns="91440" rtlCol="0">
              <a:spAutoFit/>
            </a:bodyPr>
            <a:lstStyle/>
            <a:p>
              <a:r>
                <a:rPr lang="en-US" sz="800" dirty="0"/>
                <a:t>13:03</a:t>
              </a:r>
            </a:p>
          </p:txBody>
        </p:sp>
        <p:sp>
          <p:nvSpPr>
            <p:cNvPr id="34" name="TextBox 33">
              <a:extLst>
                <a:ext uri="{FF2B5EF4-FFF2-40B4-BE49-F238E27FC236}">
                  <a16:creationId xmlns="" xmlns:a16="http://schemas.microsoft.com/office/drawing/2014/main" id="{6A797C23-AAD9-CE47-8479-DD897F5F4001}"/>
                </a:ext>
              </a:extLst>
            </p:cNvPr>
            <p:cNvSpPr txBox="1"/>
            <p:nvPr/>
          </p:nvSpPr>
          <p:spPr bwMode="gray">
            <a:xfrm>
              <a:off x="7775897" y="3575462"/>
              <a:ext cx="466805" cy="213293"/>
            </a:xfrm>
            <a:prstGeom prst="rect">
              <a:avLst/>
            </a:prstGeom>
            <a:noFill/>
          </p:spPr>
          <p:txBody>
            <a:bodyPr wrap="square" lIns="91440" rtlCol="0">
              <a:spAutoFit/>
            </a:bodyPr>
            <a:lstStyle/>
            <a:p>
              <a:r>
                <a:rPr lang="en-US" sz="800" dirty="0"/>
                <a:t>13:04</a:t>
              </a:r>
            </a:p>
          </p:txBody>
        </p:sp>
        <p:sp>
          <p:nvSpPr>
            <p:cNvPr id="35" name="TextBox 34">
              <a:extLst>
                <a:ext uri="{FF2B5EF4-FFF2-40B4-BE49-F238E27FC236}">
                  <a16:creationId xmlns="" xmlns:a16="http://schemas.microsoft.com/office/drawing/2014/main" id="{A0E1B46F-3831-374D-87B9-E633DEC7131B}"/>
                </a:ext>
              </a:extLst>
            </p:cNvPr>
            <p:cNvSpPr txBox="1"/>
            <p:nvPr/>
          </p:nvSpPr>
          <p:spPr bwMode="gray">
            <a:xfrm>
              <a:off x="8191443" y="3575462"/>
              <a:ext cx="466805" cy="213293"/>
            </a:xfrm>
            <a:prstGeom prst="rect">
              <a:avLst/>
            </a:prstGeom>
            <a:noFill/>
          </p:spPr>
          <p:txBody>
            <a:bodyPr wrap="square" lIns="91440" rtlCol="0">
              <a:spAutoFit/>
            </a:bodyPr>
            <a:lstStyle/>
            <a:p>
              <a:r>
                <a:rPr lang="en-US" sz="800" dirty="0"/>
                <a:t>13:05</a:t>
              </a:r>
            </a:p>
          </p:txBody>
        </p:sp>
        <p:sp>
          <p:nvSpPr>
            <p:cNvPr id="36" name="TextBox 35">
              <a:extLst>
                <a:ext uri="{FF2B5EF4-FFF2-40B4-BE49-F238E27FC236}">
                  <a16:creationId xmlns="" xmlns:a16="http://schemas.microsoft.com/office/drawing/2014/main" id="{5C75BDAC-35A0-E248-8015-43DAA80263AE}"/>
                </a:ext>
              </a:extLst>
            </p:cNvPr>
            <p:cNvSpPr txBox="1"/>
            <p:nvPr/>
          </p:nvSpPr>
          <p:spPr bwMode="gray">
            <a:xfrm>
              <a:off x="6114946" y="2874495"/>
              <a:ext cx="466805" cy="213293"/>
            </a:xfrm>
            <a:prstGeom prst="rect">
              <a:avLst/>
            </a:prstGeom>
            <a:noFill/>
          </p:spPr>
          <p:txBody>
            <a:bodyPr wrap="square" lIns="91440" rtlCol="0">
              <a:spAutoFit/>
            </a:bodyPr>
            <a:lstStyle/>
            <a:p>
              <a:pPr algn="r"/>
              <a:r>
                <a:rPr lang="en-US" sz="800" dirty="0"/>
                <a:t>200</a:t>
              </a:r>
            </a:p>
          </p:txBody>
        </p:sp>
        <p:sp>
          <p:nvSpPr>
            <p:cNvPr id="37" name="TextBox 36">
              <a:extLst>
                <a:ext uri="{FF2B5EF4-FFF2-40B4-BE49-F238E27FC236}">
                  <a16:creationId xmlns="" xmlns:a16="http://schemas.microsoft.com/office/drawing/2014/main" id="{2C69F19B-0775-A248-977C-69FF02278F09}"/>
                </a:ext>
              </a:extLst>
            </p:cNvPr>
            <p:cNvSpPr txBox="1"/>
            <p:nvPr/>
          </p:nvSpPr>
          <p:spPr bwMode="gray">
            <a:xfrm>
              <a:off x="6107459" y="2280174"/>
              <a:ext cx="466805" cy="213293"/>
            </a:xfrm>
            <a:prstGeom prst="rect">
              <a:avLst/>
            </a:prstGeom>
            <a:noFill/>
          </p:spPr>
          <p:txBody>
            <a:bodyPr wrap="square" lIns="91440" rtlCol="0">
              <a:spAutoFit/>
            </a:bodyPr>
            <a:lstStyle/>
            <a:p>
              <a:pPr algn="r"/>
              <a:r>
                <a:rPr lang="en-US" sz="800" dirty="0"/>
                <a:t>400</a:t>
              </a:r>
            </a:p>
          </p:txBody>
        </p:sp>
        <p:cxnSp>
          <p:nvCxnSpPr>
            <p:cNvPr id="38" name="Straight Connector 37">
              <a:extLst>
                <a:ext uri="{FF2B5EF4-FFF2-40B4-BE49-F238E27FC236}">
                  <a16:creationId xmlns="" xmlns:a16="http://schemas.microsoft.com/office/drawing/2014/main" id="{6D601984-7A55-F447-8BDA-2347129E0159}"/>
                </a:ext>
              </a:extLst>
            </p:cNvPr>
            <p:cNvCxnSpPr>
              <a:cxnSpLocks/>
            </p:cNvCxnSpPr>
            <p:nvPr/>
          </p:nvCxnSpPr>
          <p:spPr bwMode="gray">
            <a:xfrm flipH="1">
              <a:off x="6373583" y="2874495"/>
              <a:ext cx="2556197" cy="0"/>
            </a:xfrm>
            <a:prstGeom prst="line">
              <a:avLst/>
            </a:prstGeom>
            <a:ln w="12700">
              <a:solidFill>
                <a:srgbClr val="FF540A"/>
              </a:solidFill>
              <a:prstDash val="dash"/>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06ECCE17-FE4F-F04F-8073-DFA829CE5472}"/>
                </a:ext>
              </a:extLst>
            </p:cNvPr>
            <p:cNvSpPr/>
            <p:nvPr/>
          </p:nvSpPr>
          <p:spPr bwMode="gray">
            <a:xfrm>
              <a:off x="6679828" y="2958364"/>
              <a:ext cx="170976" cy="632805"/>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Rectangle 39">
              <a:extLst>
                <a:ext uri="{FF2B5EF4-FFF2-40B4-BE49-F238E27FC236}">
                  <a16:creationId xmlns="" xmlns:a16="http://schemas.microsoft.com/office/drawing/2014/main" id="{E1BD7AEF-67F3-4848-B261-0FEA6B68A094}"/>
                </a:ext>
              </a:extLst>
            </p:cNvPr>
            <p:cNvSpPr/>
            <p:nvPr/>
          </p:nvSpPr>
          <p:spPr bwMode="gray">
            <a:xfrm>
              <a:off x="7093682" y="2577335"/>
              <a:ext cx="170976" cy="1013834"/>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1" name="Rectangle 40">
              <a:extLst>
                <a:ext uri="{FF2B5EF4-FFF2-40B4-BE49-F238E27FC236}">
                  <a16:creationId xmlns="" xmlns:a16="http://schemas.microsoft.com/office/drawing/2014/main" id="{C29A2E16-5853-B04A-B431-E4A29D224288}"/>
                </a:ext>
              </a:extLst>
            </p:cNvPr>
            <p:cNvSpPr/>
            <p:nvPr/>
          </p:nvSpPr>
          <p:spPr bwMode="gray">
            <a:xfrm>
              <a:off x="7508265" y="3087789"/>
              <a:ext cx="170976" cy="503380"/>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41">
              <a:extLst>
                <a:ext uri="{FF2B5EF4-FFF2-40B4-BE49-F238E27FC236}">
                  <a16:creationId xmlns="" xmlns:a16="http://schemas.microsoft.com/office/drawing/2014/main" id="{D975717B-6354-C84B-89C0-7A35FB850DEE}"/>
                </a:ext>
              </a:extLst>
            </p:cNvPr>
            <p:cNvSpPr/>
            <p:nvPr/>
          </p:nvSpPr>
          <p:spPr bwMode="gray">
            <a:xfrm>
              <a:off x="7923811" y="3018301"/>
              <a:ext cx="170976" cy="572867"/>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42">
              <a:extLst>
                <a:ext uri="{FF2B5EF4-FFF2-40B4-BE49-F238E27FC236}">
                  <a16:creationId xmlns="" xmlns:a16="http://schemas.microsoft.com/office/drawing/2014/main" id="{0EC2F671-EF79-1447-9E33-AF984E86ABF1}"/>
                </a:ext>
              </a:extLst>
            </p:cNvPr>
            <p:cNvSpPr/>
            <p:nvPr/>
          </p:nvSpPr>
          <p:spPr bwMode="gray">
            <a:xfrm>
              <a:off x="8340843" y="2958364"/>
              <a:ext cx="170976" cy="632805"/>
            </a:xfrm>
            <a:prstGeom prst="rect">
              <a:avLst/>
            </a:prstGeom>
            <a:solidFill>
              <a:srgbClr val="00285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4" name="Rectangle 43">
              <a:extLst>
                <a:ext uri="{FF2B5EF4-FFF2-40B4-BE49-F238E27FC236}">
                  <a16:creationId xmlns="" xmlns:a16="http://schemas.microsoft.com/office/drawing/2014/main" id="{73CC87DE-0ABF-CC4C-945F-4913CD708E3B}"/>
                </a:ext>
              </a:extLst>
            </p:cNvPr>
            <p:cNvSpPr/>
            <p:nvPr/>
          </p:nvSpPr>
          <p:spPr bwMode="gray">
            <a:xfrm>
              <a:off x="7093682" y="2574239"/>
              <a:ext cx="170976" cy="304234"/>
            </a:xfrm>
            <a:prstGeom prst="rect">
              <a:avLst/>
            </a:prstGeom>
            <a:solidFill>
              <a:srgbClr val="DE0A0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5" name="TextBox 44">
              <a:extLst>
                <a:ext uri="{FF2B5EF4-FFF2-40B4-BE49-F238E27FC236}">
                  <a16:creationId xmlns="" xmlns:a16="http://schemas.microsoft.com/office/drawing/2014/main" id="{6EF8A392-6227-DE4D-91A8-B753676E54C8}"/>
                </a:ext>
              </a:extLst>
            </p:cNvPr>
            <p:cNvSpPr txBox="1"/>
            <p:nvPr/>
          </p:nvSpPr>
          <p:spPr bwMode="gray">
            <a:xfrm>
              <a:off x="6801148" y="1755309"/>
              <a:ext cx="1756186" cy="246221"/>
            </a:xfrm>
            <a:prstGeom prst="rect">
              <a:avLst/>
            </a:prstGeom>
            <a:noFill/>
          </p:spPr>
          <p:txBody>
            <a:bodyPr wrap="square" lIns="91440" rtlCol="0">
              <a:spAutoFit/>
            </a:bodyPr>
            <a:lstStyle/>
            <a:p>
              <a:pPr algn="ctr"/>
              <a:r>
                <a:rPr lang="en-US" sz="1000" b="1" dirty="0"/>
                <a:t>Rate Limiting</a:t>
              </a:r>
            </a:p>
          </p:txBody>
        </p:sp>
        <p:sp>
          <p:nvSpPr>
            <p:cNvPr id="46" name="object 10">
              <a:extLst>
                <a:ext uri="{FF2B5EF4-FFF2-40B4-BE49-F238E27FC236}">
                  <a16:creationId xmlns="" xmlns:a16="http://schemas.microsoft.com/office/drawing/2014/main" id="{C6FA0D9D-6D41-B645-AEAC-FB87B45E8DD7}"/>
                </a:ext>
              </a:extLst>
            </p:cNvPr>
            <p:cNvSpPr/>
            <p:nvPr/>
          </p:nvSpPr>
          <p:spPr bwMode="gray">
            <a:xfrm rot="10800000" flipH="1">
              <a:off x="7193208" y="2284005"/>
              <a:ext cx="45719" cy="283903"/>
            </a:xfrm>
            <a:custGeom>
              <a:avLst/>
              <a:gdLst/>
              <a:ahLst/>
              <a:cxnLst/>
              <a:rect l="l" t="t" r="r" b="b"/>
              <a:pathLst>
                <a:path h="229869">
                  <a:moveTo>
                    <a:pt x="0" y="0"/>
                  </a:moveTo>
                  <a:lnTo>
                    <a:pt x="0" y="229407"/>
                  </a:lnTo>
                </a:path>
              </a:pathLst>
            </a:custGeom>
            <a:ln w="9525">
              <a:solidFill>
                <a:srgbClr val="6F7878"/>
              </a:solidFill>
              <a:headEnd type="triangle" w="med" len="med"/>
              <a:tailEnd type="none" w="med" len="med"/>
            </a:ln>
          </p:spPr>
          <p:txBody>
            <a:bodyPr wrap="square" lIns="0" tIns="0" rIns="0" bIns="0" rtlCol="0"/>
            <a:lstStyle/>
            <a:p>
              <a:endParaRPr sz="1200" dirty="0"/>
            </a:p>
          </p:txBody>
        </p:sp>
        <p:sp>
          <p:nvSpPr>
            <p:cNvPr id="47" name="object 22">
              <a:extLst>
                <a:ext uri="{FF2B5EF4-FFF2-40B4-BE49-F238E27FC236}">
                  <a16:creationId xmlns="" xmlns:a16="http://schemas.microsoft.com/office/drawing/2014/main" id="{E31F3FA0-961C-D443-9BF0-ABFDD2DD9811}"/>
                </a:ext>
              </a:extLst>
            </p:cNvPr>
            <p:cNvSpPr/>
            <p:nvPr/>
          </p:nvSpPr>
          <p:spPr bwMode="gray">
            <a:xfrm>
              <a:off x="7099887" y="2157822"/>
              <a:ext cx="1710468" cy="18466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9525">
              <a:solidFill>
                <a:srgbClr val="6F7878"/>
              </a:solidFill>
            </a:ln>
          </p:spPr>
          <p:txBody>
            <a:bodyPr wrap="square" lIns="9144" tIns="18288" rIns="9144" bIns="27432" rtlCol="0">
              <a:spAutoFit/>
            </a:bodyPr>
            <a:lstStyle/>
            <a:p>
              <a:pPr algn="ctr"/>
              <a:r>
                <a:rPr lang="en-US" sz="900" dirty="0"/>
                <a:t>Queries over limit are rejected</a:t>
              </a:r>
            </a:p>
          </p:txBody>
        </p:sp>
        <p:cxnSp>
          <p:nvCxnSpPr>
            <p:cNvPr id="48" name="Straight Connector 47">
              <a:extLst>
                <a:ext uri="{FF2B5EF4-FFF2-40B4-BE49-F238E27FC236}">
                  <a16:creationId xmlns="" xmlns:a16="http://schemas.microsoft.com/office/drawing/2014/main" id="{1722441C-67A2-F747-89EF-693C0E8A21D3}"/>
                </a:ext>
              </a:extLst>
            </p:cNvPr>
            <p:cNvCxnSpPr/>
            <p:nvPr/>
          </p:nvCxnSpPr>
          <p:spPr bwMode="gray">
            <a:xfrm>
              <a:off x="3573949" y="3592146"/>
              <a:ext cx="2244849" cy="0"/>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3C5F7F91-3ADF-7C4B-909B-8F09959E7A17}"/>
                </a:ext>
              </a:extLst>
            </p:cNvPr>
            <p:cNvCxnSpPr/>
            <p:nvPr/>
          </p:nvCxnSpPr>
          <p:spPr bwMode="gray">
            <a:xfrm>
              <a:off x="6529258" y="3592146"/>
              <a:ext cx="2244849" cy="0"/>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 xmlns:a16="http://schemas.microsoft.com/office/drawing/2014/main" id="{2BCDF347-AE7F-4823-A3D5-4F942134DB0E}"/>
                </a:ext>
              </a:extLst>
            </p:cNvPr>
            <p:cNvSpPr txBox="1"/>
            <p:nvPr/>
          </p:nvSpPr>
          <p:spPr bwMode="gray">
            <a:xfrm>
              <a:off x="6118690" y="3468836"/>
              <a:ext cx="466805" cy="215444"/>
            </a:xfrm>
            <a:prstGeom prst="rect">
              <a:avLst/>
            </a:prstGeom>
            <a:noFill/>
          </p:spPr>
          <p:txBody>
            <a:bodyPr wrap="square" lIns="91440" rtlCol="0">
              <a:spAutoFit/>
            </a:bodyPr>
            <a:lstStyle/>
            <a:p>
              <a:pPr algn="r"/>
              <a:r>
                <a:rPr lang="en-US" sz="800" dirty="0"/>
                <a:t>0</a:t>
              </a:r>
            </a:p>
          </p:txBody>
        </p:sp>
        <p:sp>
          <p:nvSpPr>
            <p:cNvPr id="51" name="TextBox 50">
              <a:extLst>
                <a:ext uri="{FF2B5EF4-FFF2-40B4-BE49-F238E27FC236}">
                  <a16:creationId xmlns="" xmlns:a16="http://schemas.microsoft.com/office/drawing/2014/main" id="{20B86A17-3436-4551-81DF-E4A21B310B90}"/>
                </a:ext>
              </a:extLst>
            </p:cNvPr>
            <p:cNvSpPr txBox="1"/>
            <p:nvPr/>
          </p:nvSpPr>
          <p:spPr bwMode="gray">
            <a:xfrm>
              <a:off x="3275061" y="3466685"/>
              <a:ext cx="355124" cy="215444"/>
            </a:xfrm>
            <a:prstGeom prst="rect">
              <a:avLst/>
            </a:prstGeom>
            <a:noFill/>
          </p:spPr>
          <p:txBody>
            <a:bodyPr wrap="square" lIns="0" rtlCol="0">
              <a:spAutoFit/>
            </a:bodyPr>
            <a:lstStyle/>
            <a:p>
              <a:pPr algn="r"/>
              <a:r>
                <a:rPr lang="en-US" sz="800" dirty="0"/>
                <a:t>0</a:t>
              </a:r>
            </a:p>
          </p:txBody>
        </p:sp>
        <p:sp>
          <p:nvSpPr>
            <p:cNvPr id="52" name="TextBox 51">
              <a:extLst>
                <a:ext uri="{FF2B5EF4-FFF2-40B4-BE49-F238E27FC236}">
                  <a16:creationId xmlns="" xmlns:a16="http://schemas.microsoft.com/office/drawing/2014/main" id="{E6DEE2F6-11CC-4CA4-9A68-048A81A8BA41}"/>
                </a:ext>
              </a:extLst>
            </p:cNvPr>
            <p:cNvSpPr txBox="1"/>
            <p:nvPr/>
          </p:nvSpPr>
          <p:spPr bwMode="gray">
            <a:xfrm>
              <a:off x="4445845" y="3736923"/>
              <a:ext cx="466805" cy="215444"/>
            </a:xfrm>
            <a:prstGeom prst="rect">
              <a:avLst/>
            </a:prstGeom>
            <a:noFill/>
          </p:spPr>
          <p:txBody>
            <a:bodyPr wrap="square" lIns="91440" rtlCol="0">
              <a:spAutoFit/>
            </a:bodyPr>
            <a:lstStyle/>
            <a:p>
              <a:r>
                <a:rPr lang="en-US" sz="800" dirty="0"/>
                <a:t>Time</a:t>
              </a:r>
            </a:p>
          </p:txBody>
        </p:sp>
        <p:sp>
          <p:nvSpPr>
            <p:cNvPr id="53" name="TextBox 52">
              <a:extLst>
                <a:ext uri="{FF2B5EF4-FFF2-40B4-BE49-F238E27FC236}">
                  <a16:creationId xmlns="" xmlns:a16="http://schemas.microsoft.com/office/drawing/2014/main" id="{C7919536-1B3C-4133-BB9E-5A075AACE95B}"/>
                </a:ext>
              </a:extLst>
            </p:cNvPr>
            <p:cNvSpPr txBox="1"/>
            <p:nvPr/>
          </p:nvSpPr>
          <p:spPr bwMode="gray">
            <a:xfrm>
              <a:off x="7408678" y="3751168"/>
              <a:ext cx="466805" cy="215444"/>
            </a:xfrm>
            <a:prstGeom prst="rect">
              <a:avLst/>
            </a:prstGeom>
            <a:noFill/>
          </p:spPr>
          <p:txBody>
            <a:bodyPr wrap="square" lIns="91440" rtlCol="0">
              <a:spAutoFit/>
            </a:bodyPr>
            <a:lstStyle/>
            <a:p>
              <a:r>
                <a:rPr lang="en-US" sz="800" dirty="0"/>
                <a:t>Time</a:t>
              </a:r>
            </a:p>
          </p:txBody>
        </p:sp>
        <p:sp>
          <p:nvSpPr>
            <p:cNvPr id="54" name="TextBox 53">
              <a:extLst>
                <a:ext uri="{FF2B5EF4-FFF2-40B4-BE49-F238E27FC236}">
                  <a16:creationId xmlns="" xmlns:a16="http://schemas.microsoft.com/office/drawing/2014/main" id="{D60CC429-AD35-4309-A67D-86D274FC7C72}"/>
                </a:ext>
              </a:extLst>
            </p:cNvPr>
            <p:cNvSpPr txBox="1"/>
            <p:nvPr/>
          </p:nvSpPr>
          <p:spPr bwMode="gray">
            <a:xfrm rot="16200000">
              <a:off x="2935366" y="2657672"/>
              <a:ext cx="689148" cy="215444"/>
            </a:xfrm>
            <a:prstGeom prst="rect">
              <a:avLst/>
            </a:prstGeom>
            <a:noFill/>
          </p:spPr>
          <p:txBody>
            <a:bodyPr wrap="square" lIns="91440" rtlCol="0">
              <a:spAutoFit/>
            </a:bodyPr>
            <a:lstStyle/>
            <a:p>
              <a:r>
                <a:rPr lang="en-US" sz="800" dirty="0"/>
                <a:t>Queries</a:t>
              </a:r>
            </a:p>
          </p:txBody>
        </p:sp>
        <p:sp>
          <p:nvSpPr>
            <p:cNvPr id="55" name="TextBox 54">
              <a:extLst>
                <a:ext uri="{FF2B5EF4-FFF2-40B4-BE49-F238E27FC236}">
                  <a16:creationId xmlns="" xmlns:a16="http://schemas.microsoft.com/office/drawing/2014/main" id="{E9023A64-03CE-4284-A330-35C940C86232}"/>
                </a:ext>
              </a:extLst>
            </p:cNvPr>
            <p:cNvSpPr txBox="1"/>
            <p:nvPr/>
          </p:nvSpPr>
          <p:spPr bwMode="gray">
            <a:xfrm rot="16200000">
              <a:off x="5882213" y="2655383"/>
              <a:ext cx="689148" cy="215444"/>
            </a:xfrm>
            <a:prstGeom prst="rect">
              <a:avLst/>
            </a:prstGeom>
            <a:noFill/>
          </p:spPr>
          <p:txBody>
            <a:bodyPr wrap="square" lIns="91440" rtlCol="0">
              <a:spAutoFit/>
            </a:bodyPr>
            <a:lstStyle/>
            <a:p>
              <a:r>
                <a:rPr lang="en-US" sz="800" i="1" dirty="0"/>
                <a:t>Queries</a:t>
              </a:r>
            </a:p>
          </p:txBody>
        </p:sp>
      </p:grpSp>
    </p:spTree>
    <p:extLst>
      <p:ext uri="{BB962C8B-B14F-4D97-AF65-F5344CB8AC3E}">
        <p14:creationId xmlns:p14="http://schemas.microsoft.com/office/powerpoint/2010/main" val="274546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a:t>
            </a:r>
            <a:endParaRPr lang="en-US" dirty="0"/>
          </a:p>
        </p:txBody>
      </p:sp>
      <p:grpSp>
        <p:nvGrpSpPr>
          <p:cNvPr id="3" name="Group 2">
            <a:extLst>
              <a:ext uri="{FF2B5EF4-FFF2-40B4-BE49-F238E27FC236}">
                <a16:creationId xmlns="" xmlns:a16="http://schemas.microsoft.com/office/drawing/2014/main" id="{0C2B96A1-DADA-448B-873E-1CF7385B4C11}"/>
              </a:ext>
            </a:extLst>
          </p:cNvPr>
          <p:cNvGrpSpPr/>
          <p:nvPr/>
        </p:nvGrpSpPr>
        <p:grpSpPr bwMode="gray">
          <a:xfrm>
            <a:off x="3145917" y="1371600"/>
            <a:ext cx="5897880" cy="4495800"/>
            <a:chOff x="3145917" y="1371600"/>
            <a:chExt cx="5897880" cy="4495800"/>
          </a:xfrm>
        </p:grpSpPr>
        <p:sp>
          <p:nvSpPr>
            <p:cNvPr id="4" name="Rectangle 3"/>
            <p:cNvSpPr/>
            <p:nvPr/>
          </p:nvSpPr>
          <p:spPr bwMode="gray">
            <a:xfrm>
              <a:off x="3145917" y="1371600"/>
              <a:ext cx="5897880" cy="449580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extBox 4"/>
            <p:cNvSpPr txBox="1"/>
            <p:nvPr/>
          </p:nvSpPr>
          <p:spPr bwMode="gray">
            <a:xfrm>
              <a:off x="3145917" y="5559623"/>
              <a:ext cx="2950083" cy="307777"/>
            </a:xfrm>
            <a:prstGeom prst="rect">
              <a:avLst/>
            </a:prstGeom>
            <a:noFill/>
          </p:spPr>
          <p:txBody>
            <a:bodyPr wrap="square" lIns="91440" rIns="91440" rtlCol="0" anchor="b">
              <a:spAutoFit/>
            </a:bodyPr>
            <a:lstStyle/>
            <a:p>
              <a:r>
                <a:rPr lang="en-US" sz="800" dirty="0">
                  <a:solidFill>
                    <a:srgbClr val="6F7878"/>
                  </a:solidFill>
                </a:rPr>
                <a:t>Source: Adapted from Michael </a:t>
              </a:r>
              <a:r>
                <a:rPr lang="en-US" sz="800" dirty="0" err="1">
                  <a:solidFill>
                    <a:srgbClr val="6F7878"/>
                  </a:solidFill>
                </a:rPr>
                <a:t>Nygard’s</a:t>
              </a:r>
              <a:r>
                <a:rPr lang="en-US" sz="800" dirty="0">
                  <a:solidFill>
                    <a:srgbClr val="6F7878"/>
                  </a:solidFill>
                </a:rPr>
                <a:t> “Release IT!”</a:t>
              </a:r>
            </a:p>
            <a:p>
              <a:r>
                <a:rPr lang="en-US" sz="600" dirty="0">
                  <a:solidFill>
                    <a:srgbClr val="6F7878"/>
                  </a:solidFill>
                </a:rPr>
                <a:t>ID: 370408</a:t>
              </a:r>
            </a:p>
          </p:txBody>
        </p:sp>
        <p:sp>
          <p:nvSpPr>
            <p:cNvPr id="6" name="TextBox 5"/>
            <p:cNvSpPr txBox="1"/>
            <p:nvPr/>
          </p:nvSpPr>
          <p:spPr bwMode="gray">
            <a:xfrm>
              <a:off x="3145917" y="1371600"/>
              <a:ext cx="4270485" cy="386716"/>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Circuit Breaker Pattern</a:t>
              </a:r>
              <a:endParaRPr lang="en-US" sz="1400" b="1" kern="0" dirty="0">
                <a:solidFill>
                  <a:sysClr val="windowText" lastClr="000000"/>
                </a:solidFill>
                <a:latin typeface="+mn-lt"/>
                <a:ea typeface="Arial Unicode MS"/>
                <a:cs typeface="Arial" panose="020B0604020202020204" pitchFamily="34" charset="0"/>
              </a:endParaRPr>
            </a:p>
          </p:txBody>
        </p:sp>
        <p:grpSp>
          <p:nvGrpSpPr>
            <p:cNvPr id="7" name="Group 6">
              <a:extLst>
                <a:ext uri="{FF2B5EF4-FFF2-40B4-BE49-F238E27FC236}">
                  <a16:creationId xmlns="" xmlns:a16="http://schemas.microsoft.com/office/drawing/2014/main" id="{F3912012-F389-4540-A4A8-74848F348CB6}"/>
                </a:ext>
              </a:extLst>
            </p:cNvPr>
            <p:cNvGrpSpPr/>
            <p:nvPr/>
          </p:nvGrpSpPr>
          <p:grpSpPr bwMode="gray">
            <a:xfrm>
              <a:off x="3241965" y="1799362"/>
              <a:ext cx="5626725" cy="3628812"/>
              <a:chOff x="3582671" y="1799362"/>
              <a:chExt cx="5286018" cy="3628812"/>
            </a:xfrm>
          </p:grpSpPr>
          <p:sp>
            <p:nvSpPr>
              <p:cNvPr id="8" name="Rectangle 7">
                <a:extLst>
                  <a:ext uri="{FF2B5EF4-FFF2-40B4-BE49-F238E27FC236}">
                    <a16:creationId xmlns="" xmlns:a16="http://schemas.microsoft.com/office/drawing/2014/main" id="{F257426B-FA6D-DE4F-9F33-104840960FD5}"/>
                  </a:ext>
                </a:extLst>
              </p:cNvPr>
              <p:cNvSpPr/>
              <p:nvPr/>
            </p:nvSpPr>
            <p:spPr bwMode="gray">
              <a:xfrm>
                <a:off x="3893659" y="2742676"/>
                <a:ext cx="1186406" cy="510540"/>
              </a:xfrm>
              <a:prstGeom prst="rect">
                <a:avLst/>
              </a:prstGeom>
              <a:solidFill>
                <a:srgbClr val="DE0A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Closed</a:t>
                </a:r>
              </a:p>
            </p:txBody>
          </p:sp>
          <p:sp>
            <p:nvSpPr>
              <p:cNvPr id="9" name="Rectangle 8">
                <a:extLst>
                  <a:ext uri="{FF2B5EF4-FFF2-40B4-BE49-F238E27FC236}">
                    <a16:creationId xmlns="" xmlns:a16="http://schemas.microsoft.com/office/drawing/2014/main" id="{D0036A71-9BFC-7643-B52F-3C7A1377AAEB}"/>
                  </a:ext>
                </a:extLst>
              </p:cNvPr>
              <p:cNvSpPr/>
              <p:nvPr/>
            </p:nvSpPr>
            <p:spPr bwMode="gray">
              <a:xfrm>
                <a:off x="5416854" y="3384694"/>
                <a:ext cx="1186406" cy="510540"/>
              </a:xfrm>
              <a:prstGeom prst="rect">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Open</a:t>
                </a:r>
              </a:p>
            </p:txBody>
          </p:sp>
          <p:sp>
            <p:nvSpPr>
              <p:cNvPr id="10" name="Rectangle 9">
                <a:extLst>
                  <a:ext uri="{FF2B5EF4-FFF2-40B4-BE49-F238E27FC236}">
                    <a16:creationId xmlns="" xmlns:a16="http://schemas.microsoft.com/office/drawing/2014/main" id="{5CF13505-CD44-AF42-9541-BE308F7FE6E5}"/>
                  </a:ext>
                </a:extLst>
              </p:cNvPr>
              <p:cNvSpPr/>
              <p:nvPr/>
            </p:nvSpPr>
            <p:spPr bwMode="gray">
              <a:xfrm>
                <a:off x="6947199" y="4000994"/>
                <a:ext cx="1186406" cy="510540"/>
              </a:xfrm>
              <a:prstGeom prst="rect">
                <a:avLst/>
              </a:prstGeom>
              <a:solidFill>
                <a:srgbClr val="F5AB2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Half-Open</a:t>
                </a:r>
              </a:p>
            </p:txBody>
          </p:sp>
          <p:sp>
            <p:nvSpPr>
              <p:cNvPr id="11" name="TextBox 10">
                <a:extLst>
                  <a:ext uri="{FF2B5EF4-FFF2-40B4-BE49-F238E27FC236}">
                    <a16:creationId xmlns="" xmlns:a16="http://schemas.microsoft.com/office/drawing/2014/main" id="{0BFF7799-6750-7A4F-BCE6-C08E4AA98B79}"/>
                  </a:ext>
                </a:extLst>
              </p:cNvPr>
              <p:cNvSpPr txBox="1"/>
              <p:nvPr/>
            </p:nvSpPr>
            <p:spPr bwMode="gray">
              <a:xfrm>
                <a:off x="3582671" y="3454449"/>
                <a:ext cx="1501140" cy="230832"/>
              </a:xfrm>
              <a:prstGeom prst="rect">
                <a:avLst/>
              </a:prstGeom>
              <a:noFill/>
            </p:spPr>
            <p:txBody>
              <a:bodyPr wrap="square" lIns="91440" rtlCol="0">
                <a:spAutoFit/>
              </a:bodyPr>
              <a:lstStyle/>
              <a:p>
                <a:r>
                  <a:rPr lang="en-US" sz="900" dirty="0"/>
                  <a:t>Success</a:t>
                </a:r>
              </a:p>
            </p:txBody>
          </p:sp>
          <p:cxnSp>
            <p:nvCxnSpPr>
              <p:cNvPr id="12" name="Connector: Elbow 26">
                <a:extLst>
                  <a:ext uri="{FF2B5EF4-FFF2-40B4-BE49-F238E27FC236}">
                    <a16:creationId xmlns="" xmlns:a16="http://schemas.microsoft.com/office/drawing/2014/main" id="{F9EB69AA-2446-E549-A6EE-E696A7A2E6CE}"/>
                  </a:ext>
                </a:extLst>
              </p:cNvPr>
              <p:cNvCxnSpPr>
                <a:cxnSpLocks/>
              </p:cNvCxnSpPr>
              <p:nvPr/>
            </p:nvCxnSpPr>
            <p:spPr bwMode="gray">
              <a:xfrm rot="16200000" flipV="1">
                <a:off x="3878524" y="3013081"/>
                <a:ext cx="255270" cy="225000"/>
              </a:xfrm>
              <a:prstGeom prst="bentConnector4">
                <a:avLst>
                  <a:gd name="adj1" fmla="val -83582"/>
                  <a:gd name="adj2" fmla="val 201600"/>
                </a:avLst>
              </a:prstGeom>
              <a:ln w="9525">
                <a:solidFill>
                  <a:srgbClr val="6F7878"/>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8">
                <a:extLst>
                  <a:ext uri="{FF2B5EF4-FFF2-40B4-BE49-F238E27FC236}">
                    <a16:creationId xmlns="" xmlns:a16="http://schemas.microsoft.com/office/drawing/2014/main" id="{16555D10-AD4A-874D-8CF0-9A9C97C8EC74}"/>
                  </a:ext>
                </a:extLst>
              </p:cNvPr>
              <p:cNvCxnSpPr>
                <a:cxnSpLocks/>
                <a:stCxn id="9" idx="3"/>
                <a:endCxn id="10" idx="0"/>
              </p:cNvCxnSpPr>
              <p:nvPr/>
            </p:nvCxnSpPr>
            <p:spPr bwMode="gray">
              <a:xfrm>
                <a:off x="6603260" y="3639964"/>
                <a:ext cx="937142" cy="361030"/>
              </a:xfrm>
              <a:prstGeom prst="bentConnector2">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DE95A32C-F37E-F84A-BF28-788355392DFA}"/>
                  </a:ext>
                </a:extLst>
              </p:cNvPr>
              <p:cNvSpPr txBox="1"/>
              <p:nvPr/>
            </p:nvSpPr>
            <p:spPr bwMode="gray">
              <a:xfrm>
                <a:off x="6588931" y="3416983"/>
                <a:ext cx="1501140" cy="230832"/>
              </a:xfrm>
              <a:prstGeom prst="rect">
                <a:avLst/>
              </a:prstGeom>
              <a:noFill/>
            </p:spPr>
            <p:txBody>
              <a:bodyPr wrap="square" lIns="91440" rtlCol="0">
                <a:spAutoFit/>
              </a:bodyPr>
              <a:lstStyle/>
              <a:p>
                <a:r>
                  <a:rPr lang="en-US" sz="900" dirty="0"/>
                  <a:t>Attempt Reset</a:t>
                </a:r>
              </a:p>
            </p:txBody>
          </p:sp>
          <p:cxnSp>
            <p:nvCxnSpPr>
              <p:cNvPr id="15" name="Connector: Elbow 22">
                <a:extLst>
                  <a:ext uri="{FF2B5EF4-FFF2-40B4-BE49-F238E27FC236}">
                    <a16:creationId xmlns="" xmlns:a16="http://schemas.microsoft.com/office/drawing/2014/main" id="{FF6924F5-A563-7941-A1FF-F14373FDE0E4}"/>
                  </a:ext>
                </a:extLst>
              </p:cNvPr>
              <p:cNvCxnSpPr>
                <a:cxnSpLocks/>
                <a:stCxn id="10" idx="2"/>
                <a:endCxn id="8" idx="2"/>
              </p:cNvCxnSpPr>
              <p:nvPr/>
            </p:nvCxnSpPr>
            <p:spPr bwMode="gray">
              <a:xfrm rot="5400000" flipH="1">
                <a:off x="5384473" y="2355605"/>
                <a:ext cx="1258318" cy="3053540"/>
              </a:xfrm>
              <a:prstGeom prst="bentConnector3">
                <a:avLst>
                  <a:gd name="adj1" fmla="val -18167"/>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91C82D51-C2E7-7A49-89CE-B4B03CB78A56}"/>
                  </a:ext>
                </a:extLst>
              </p:cNvPr>
              <p:cNvSpPr txBox="1"/>
              <p:nvPr/>
            </p:nvSpPr>
            <p:spPr bwMode="gray">
              <a:xfrm>
                <a:off x="5259487" y="4520582"/>
                <a:ext cx="1501140" cy="230832"/>
              </a:xfrm>
              <a:prstGeom prst="rect">
                <a:avLst/>
              </a:prstGeom>
              <a:noFill/>
            </p:spPr>
            <p:txBody>
              <a:bodyPr wrap="square" lIns="91440" rtlCol="0">
                <a:spAutoFit/>
              </a:bodyPr>
              <a:lstStyle/>
              <a:p>
                <a:r>
                  <a:rPr lang="en-US" sz="900" dirty="0"/>
                  <a:t>Reset Breaker</a:t>
                </a:r>
              </a:p>
            </p:txBody>
          </p:sp>
          <p:sp>
            <p:nvSpPr>
              <p:cNvPr id="17" name="TextBox 16">
                <a:extLst>
                  <a:ext uri="{FF2B5EF4-FFF2-40B4-BE49-F238E27FC236}">
                    <a16:creationId xmlns="" xmlns:a16="http://schemas.microsoft.com/office/drawing/2014/main" id="{9C8E4598-F58F-904E-949A-EB5314469CF9}"/>
                  </a:ext>
                </a:extLst>
              </p:cNvPr>
              <p:cNvSpPr txBox="1"/>
              <p:nvPr/>
            </p:nvSpPr>
            <p:spPr bwMode="gray">
              <a:xfrm>
                <a:off x="5080065" y="2769822"/>
                <a:ext cx="1501140" cy="230832"/>
              </a:xfrm>
              <a:prstGeom prst="rect">
                <a:avLst/>
              </a:prstGeom>
              <a:noFill/>
            </p:spPr>
            <p:txBody>
              <a:bodyPr wrap="square" lIns="91440" rtlCol="0">
                <a:spAutoFit/>
              </a:bodyPr>
              <a:lstStyle/>
              <a:p>
                <a:r>
                  <a:rPr lang="en-US" sz="900" dirty="0"/>
                  <a:t>Trip Breaker</a:t>
                </a:r>
              </a:p>
            </p:txBody>
          </p:sp>
          <p:cxnSp>
            <p:nvCxnSpPr>
              <p:cNvPr id="18" name="Connector: Elbow 7">
                <a:extLst>
                  <a:ext uri="{FF2B5EF4-FFF2-40B4-BE49-F238E27FC236}">
                    <a16:creationId xmlns="" xmlns:a16="http://schemas.microsoft.com/office/drawing/2014/main" id="{0186FF98-6216-7540-A4CF-CA369F72456D}"/>
                  </a:ext>
                </a:extLst>
              </p:cNvPr>
              <p:cNvCxnSpPr>
                <a:cxnSpLocks/>
                <a:stCxn id="8" idx="3"/>
                <a:endCxn id="9" idx="0"/>
              </p:cNvCxnSpPr>
              <p:nvPr/>
            </p:nvCxnSpPr>
            <p:spPr bwMode="gray">
              <a:xfrm>
                <a:off x="5080065" y="2997946"/>
                <a:ext cx="929992" cy="386748"/>
              </a:xfrm>
              <a:prstGeom prst="bentConnector2">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30897BEA-E080-A840-8B72-1497ADC5A579}"/>
                  </a:ext>
                </a:extLst>
              </p:cNvPr>
              <p:cNvSpPr txBox="1"/>
              <p:nvPr/>
            </p:nvSpPr>
            <p:spPr bwMode="gray">
              <a:xfrm>
                <a:off x="6010057" y="4004153"/>
                <a:ext cx="1501140" cy="230832"/>
              </a:xfrm>
              <a:prstGeom prst="rect">
                <a:avLst/>
              </a:prstGeom>
              <a:noFill/>
            </p:spPr>
            <p:txBody>
              <a:bodyPr wrap="square" lIns="91440" rtlCol="0">
                <a:spAutoFit/>
              </a:bodyPr>
              <a:lstStyle/>
              <a:p>
                <a:r>
                  <a:rPr lang="en-US" sz="900" dirty="0"/>
                  <a:t>Trip Breaker</a:t>
                </a:r>
              </a:p>
            </p:txBody>
          </p:sp>
          <p:cxnSp>
            <p:nvCxnSpPr>
              <p:cNvPr id="20" name="Connector: Elbow 20">
                <a:extLst>
                  <a:ext uri="{FF2B5EF4-FFF2-40B4-BE49-F238E27FC236}">
                    <a16:creationId xmlns="" xmlns:a16="http://schemas.microsoft.com/office/drawing/2014/main" id="{D83BFC8D-6B66-7C42-9BA7-71F36594BE40}"/>
                  </a:ext>
                </a:extLst>
              </p:cNvPr>
              <p:cNvCxnSpPr>
                <a:cxnSpLocks/>
                <a:stCxn id="10" idx="1"/>
                <a:endCxn id="9" idx="2"/>
              </p:cNvCxnSpPr>
              <p:nvPr/>
            </p:nvCxnSpPr>
            <p:spPr bwMode="gray">
              <a:xfrm rot="10800000">
                <a:off x="6010057" y="3895234"/>
                <a:ext cx="937142" cy="361030"/>
              </a:xfrm>
              <a:prstGeom prst="bentConnector2">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21" name="object 10">
                <a:extLst>
                  <a:ext uri="{FF2B5EF4-FFF2-40B4-BE49-F238E27FC236}">
                    <a16:creationId xmlns="" xmlns:a16="http://schemas.microsoft.com/office/drawing/2014/main" id="{C1C0925E-E29B-4241-BC3E-C7B63B9487EE}"/>
                  </a:ext>
                </a:extLst>
              </p:cNvPr>
              <p:cNvSpPr/>
              <p:nvPr/>
            </p:nvSpPr>
            <p:spPr bwMode="gray">
              <a:xfrm rot="10800000" flipH="1">
                <a:off x="4660475" y="2437019"/>
                <a:ext cx="45719" cy="309315"/>
              </a:xfrm>
              <a:custGeom>
                <a:avLst/>
                <a:gdLst/>
                <a:ahLst/>
                <a:cxnLst/>
                <a:rect l="l" t="t" r="r" b="b"/>
                <a:pathLst>
                  <a:path h="229869">
                    <a:moveTo>
                      <a:pt x="0" y="0"/>
                    </a:moveTo>
                    <a:lnTo>
                      <a:pt x="0" y="229407"/>
                    </a:lnTo>
                  </a:path>
                </a:pathLst>
              </a:custGeom>
              <a:solidFill>
                <a:schemeClr val="bg1"/>
              </a:solidFill>
              <a:ln w="12700">
                <a:solidFill>
                  <a:srgbClr val="DE0A01"/>
                </a:solidFill>
                <a:headEnd type="triangle" w="med" len="med"/>
                <a:tailEnd type="none" w="med" len="med"/>
              </a:ln>
            </p:spPr>
            <p:txBody>
              <a:bodyPr wrap="square" lIns="91440" tIns="91440" rIns="91440" bIns="91440" rtlCol="0">
                <a:spAutoFit/>
              </a:bodyPr>
              <a:lstStyle/>
              <a:p>
                <a:pPr marL="114300" indent="-114300">
                  <a:lnSpc>
                    <a:spcPct val="90000"/>
                  </a:lnSpc>
                  <a:buClr>
                    <a:srgbClr val="002856"/>
                  </a:buClr>
                  <a:buSzPct val="90000"/>
                  <a:buFont typeface="Wingdings" pitchFamily="2" charset="2"/>
                  <a:buChar char="§"/>
                </a:pPr>
                <a:endParaRPr sz="900" dirty="0"/>
              </a:p>
            </p:txBody>
          </p:sp>
          <p:sp>
            <p:nvSpPr>
              <p:cNvPr id="22" name="object 22">
                <a:extLst>
                  <a:ext uri="{FF2B5EF4-FFF2-40B4-BE49-F238E27FC236}">
                    <a16:creationId xmlns="" xmlns:a16="http://schemas.microsoft.com/office/drawing/2014/main" id="{68DA918D-6A4F-3B48-B162-D3B3EE94504B}"/>
                  </a:ext>
                </a:extLst>
              </p:cNvPr>
              <p:cNvSpPr/>
              <p:nvPr/>
            </p:nvSpPr>
            <p:spPr bwMode="gray">
              <a:xfrm>
                <a:off x="4536147" y="1799362"/>
                <a:ext cx="3119705" cy="683264"/>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DE0A01"/>
                </a:solidFill>
              </a:ln>
            </p:spPr>
            <p:txBody>
              <a:bodyPr wrap="square" lIns="91440" tIns="91440" rIns="91440" bIns="91440" rtlCol="0">
                <a:spAutoFit/>
              </a:bodyPr>
              <a:lstStyle/>
              <a:p>
                <a:pPr marL="114300" indent="-114300">
                  <a:lnSpc>
                    <a:spcPct val="90000"/>
                  </a:lnSpc>
                  <a:buClr>
                    <a:srgbClr val="002856"/>
                  </a:buClr>
                  <a:buSzPct val="90000"/>
                  <a:buFont typeface="Wingdings" pitchFamily="2" charset="2"/>
                  <a:buChar char="§"/>
                </a:pPr>
                <a:r>
                  <a:rPr lang="en-US" sz="900" dirty="0"/>
                  <a:t>Successful calls pass through</a:t>
                </a:r>
              </a:p>
              <a:p>
                <a:pPr marL="114300" indent="-114300">
                  <a:lnSpc>
                    <a:spcPct val="90000"/>
                  </a:lnSpc>
                  <a:buClr>
                    <a:srgbClr val="002856"/>
                  </a:buClr>
                  <a:buSzPct val="90000"/>
                  <a:buFont typeface="Wingdings" pitchFamily="2" charset="2"/>
                  <a:buChar char="§"/>
                </a:pPr>
                <a:r>
                  <a:rPr lang="en-US" sz="900" dirty="0"/>
                  <a:t>Failed calls are counted</a:t>
                </a:r>
              </a:p>
              <a:p>
                <a:pPr marL="114300" indent="-114300">
                  <a:lnSpc>
                    <a:spcPct val="90000"/>
                  </a:lnSpc>
                  <a:buClr>
                    <a:srgbClr val="002856"/>
                  </a:buClr>
                  <a:buSzPct val="90000"/>
                  <a:buFont typeface="Wingdings" pitchFamily="2" charset="2"/>
                  <a:buChar char="§"/>
                </a:pPr>
                <a:r>
                  <a:rPr lang="en-US" sz="900" dirty="0"/>
                  <a:t>Successes reset the counter</a:t>
                </a:r>
              </a:p>
              <a:p>
                <a:pPr marL="114300" indent="-114300">
                  <a:lnSpc>
                    <a:spcPct val="90000"/>
                  </a:lnSpc>
                  <a:buClr>
                    <a:srgbClr val="002856"/>
                  </a:buClr>
                  <a:buSzPct val="90000"/>
                  <a:buFont typeface="Wingdings" pitchFamily="2" charset="2"/>
                  <a:buChar char="§"/>
                </a:pPr>
                <a:r>
                  <a:rPr lang="en-US" sz="900" dirty="0"/>
                  <a:t>When the count reaches a threshold, the breaker trips</a:t>
                </a:r>
              </a:p>
            </p:txBody>
          </p:sp>
          <p:sp>
            <p:nvSpPr>
              <p:cNvPr id="23" name="object 10">
                <a:extLst>
                  <a:ext uri="{FF2B5EF4-FFF2-40B4-BE49-F238E27FC236}">
                    <a16:creationId xmlns="" xmlns:a16="http://schemas.microsoft.com/office/drawing/2014/main" id="{FBF56CB9-AF66-B142-A7C5-A02670F453BF}"/>
                  </a:ext>
                </a:extLst>
              </p:cNvPr>
              <p:cNvSpPr/>
              <p:nvPr/>
            </p:nvSpPr>
            <p:spPr bwMode="gray">
              <a:xfrm rot="10800000" flipH="1">
                <a:off x="6408806" y="3098655"/>
                <a:ext cx="45719" cy="283903"/>
              </a:xfrm>
              <a:custGeom>
                <a:avLst/>
                <a:gdLst/>
                <a:ahLst/>
                <a:cxnLst/>
                <a:rect l="l" t="t" r="r" b="b"/>
                <a:pathLst>
                  <a:path h="229869">
                    <a:moveTo>
                      <a:pt x="0" y="0"/>
                    </a:moveTo>
                    <a:lnTo>
                      <a:pt x="0" y="229407"/>
                    </a:lnTo>
                  </a:path>
                </a:pathLst>
              </a:custGeom>
              <a:ln w="12700">
                <a:solidFill>
                  <a:srgbClr val="00A7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lIns="0" tIns="0" rIns="0" bIns="0" rtlCol="0"/>
              <a:lstStyle/>
              <a:p>
                <a:endParaRPr sz="1200" dirty="0"/>
              </a:p>
            </p:txBody>
          </p:sp>
          <p:sp>
            <p:nvSpPr>
              <p:cNvPr id="24" name="object 22">
                <a:extLst>
                  <a:ext uri="{FF2B5EF4-FFF2-40B4-BE49-F238E27FC236}">
                    <a16:creationId xmlns="" xmlns:a16="http://schemas.microsoft.com/office/drawing/2014/main" id="{FDA58065-3C81-3444-B0E5-8774A32BBADF}"/>
                  </a:ext>
                </a:extLst>
              </p:cNvPr>
              <p:cNvSpPr/>
              <p:nvPr/>
            </p:nvSpPr>
            <p:spPr bwMode="gray">
              <a:xfrm>
                <a:off x="6244996" y="2656895"/>
                <a:ext cx="2623693" cy="433965"/>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00A76D"/>
                </a:solidFill>
              </a:ln>
            </p:spPr>
            <p:txBody>
              <a:bodyPr wrap="square" lIns="91440" tIns="91440" rIns="91440" bIns="91440" rtlCol="0">
                <a:spAutoFit/>
              </a:bodyPr>
              <a:lstStyle/>
              <a:p>
                <a:pPr marL="114300" indent="-114300">
                  <a:lnSpc>
                    <a:spcPct val="90000"/>
                  </a:lnSpc>
                  <a:buClr>
                    <a:srgbClr val="002856"/>
                  </a:buClr>
                  <a:buSzPct val="90000"/>
                  <a:buFont typeface="Wingdings" pitchFamily="2" charset="2"/>
                  <a:buChar char="§"/>
                </a:pPr>
                <a:r>
                  <a:rPr lang="en-US" sz="900" dirty="0"/>
                  <a:t>When the breaker is open, calls fail automatically</a:t>
                </a:r>
              </a:p>
              <a:p>
                <a:pPr marL="114300" indent="-114300">
                  <a:lnSpc>
                    <a:spcPct val="90000"/>
                  </a:lnSpc>
                  <a:buClr>
                    <a:srgbClr val="002856"/>
                  </a:buClr>
                  <a:buSzPct val="90000"/>
                  <a:buFont typeface="Wingdings" pitchFamily="2" charset="2"/>
                  <a:buChar char="§"/>
                </a:pPr>
                <a:r>
                  <a:rPr lang="en-US" sz="900" dirty="0"/>
                  <a:t>When a timeout is reached, attempt a reset</a:t>
                </a:r>
              </a:p>
            </p:txBody>
          </p:sp>
          <p:sp>
            <p:nvSpPr>
              <p:cNvPr id="25" name="object 10">
                <a:extLst>
                  <a:ext uri="{FF2B5EF4-FFF2-40B4-BE49-F238E27FC236}">
                    <a16:creationId xmlns="" xmlns:a16="http://schemas.microsoft.com/office/drawing/2014/main" id="{2930CDC1-6A58-B946-8C03-BD9B35AFCD44}"/>
                  </a:ext>
                </a:extLst>
              </p:cNvPr>
              <p:cNvSpPr/>
              <p:nvPr/>
            </p:nvSpPr>
            <p:spPr bwMode="gray">
              <a:xfrm>
                <a:off x="7882012" y="4511534"/>
                <a:ext cx="45719" cy="428193"/>
              </a:xfrm>
              <a:custGeom>
                <a:avLst/>
                <a:gdLst/>
                <a:ahLst/>
                <a:cxnLst/>
                <a:rect l="l" t="t" r="r" b="b"/>
                <a:pathLst>
                  <a:path h="229869">
                    <a:moveTo>
                      <a:pt x="0" y="0"/>
                    </a:moveTo>
                    <a:lnTo>
                      <a:pt x="0" y="229407"/>
                    </a:lnTo>
                  </a:path>
                </a:pathLst>
              </a:custGeom>
              <a:ln w="12700">
                <a:solidFill>
                  <a:srgbClr val="F5AB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lIns="0" tIns="0" rIns="0" bIns="0" rtlCol="0"/>
              <a:lstStyle/>
              <a:p>
                <a:endParaRPr sz="1200" dirty="0"/>
              </a:p>
            </p:txBody>
          </p:sp>
          <p:sp>
            <p:nvSpPr>
              <p:cNvPr id="26" name="object 22">
                <a:extLst>
                  <a:ext uri="{FF2B5EF4-FFF2-40B4-BE49-F238E27FC236}">
                    <a16:creationId xmlns="" xmlns:a16="http://schemas.microsoft.com/office/drawing/2014/main" id="{2551CA37-B345-634A-9338-AB072FBF6C4E}"/>
                  </a:ext>
                </a:extLst>
              </p:cNvPr>
              <p:cNvSpPr/>
              <p:nvPr/>
            </p:nvSpPr>
            <p:spPr bwMode="gray">
              <a:xfrm>
                <a:off x="5302910" y="4869560"/>
                <a:ext cx="3565779" cy="558614"/>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F5AB23"/>
                </a:solidFill>
              </a:ln>
            </p:spPr>
            <p:txBody>
              <a:bodyPr wrap="square" lIns="91440" tIns="91440" rIns="91440" bIns="91440" rtlCol="0">
                <a:spAutoFit/>
              </a:bodyPr>
              <a:lstStyle/>
              <a:p>
                <a:pPr marL="114300" indent="-114300">
                  <a:lnSpc>
                    <a:spcPct val="90000"/>
                  </a:lnSpc>
                  <a:buClr>
                    <a:srgbClr val="002856"/>
                  </a:buClr>
                  <a:buSzPct val="90000"/>
                  <a:buFont typeface="Wingdings" pitchFamily="2" charset="2"/>
                  <a:buChar char="§"/>
                </a:pPr>
                <a:r>
                  <a:rPr lang="en-US" sz="900" dirty="0"/>
                  <a:t>Calls pass through</a:t>
                </a:r>
              </a:p>
              <a:p>
                <a:pPr marL="114300" indent="-114300">
                  <a:lnSpc>
                    <a:spcPct val="90000"/>
                  </a:lnSpc>
                  <a:buClr>
                    <a:srgbClr val="002856"/>
                  </a:buClr>
                  <a:buSzPct val="90000"/>
                  <a:buFont typeface="Wingdings" pitchFamily="2" charset="2"/>
                  <a:buChar char="§"/>
                </a:pPr>
                <a:r>
                  <a:rPr lang="en-US" sz="900" dirty="0"/>
                  <a:t>If the call succeeds, reset the breaker to Closed</a:t>
                </a:r>
              </a:p>
              <a:p>
                <a:pPr marL="114300" indent="-114300">
                  <a:lnSpc>
                    <a:spcPct val="90000"/>
                  </a:lnSpc>
                  <a:buClr>
                    <a:srgbClr val="002856"/>
                  </a:buClr>
                  <a:buSzPct val="90000"/>
                  <a:buFont typeface="Wingdings" pitchFamily="2" charset="2"/>
                  <a:buChar char="§"/>
                </a:pPr>
                <a:r>
                  <a:rPr lang="en-US" sz="900" dirty="0"/>
                  <a:t>If the call fails, the breaker trips</a:t>
                </a:r>
              </a:p>
            </p:txBody>
          </p:sp>
        </p:grpSp>
      </p:grpSp>
    </p:spTree>
    <p:extLst>
      <p:ext uri="{BB962C8B-B14F-4D97-AF65-F5344CB8AC3E}">
        <p14:creationId xmlns:p14="http://schemas.microsoft.com/office/powerpoint/2010/main" val="54240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a:t>
            </a:r>
            <a:endParaRPr lang="en-US" dirty="0"/>
          </a:p>
        </p:txBody>
      </p:sp>
      <p:grpSp>
        <p:nvGrpSpPr>
          <p:cNvPr id="32" name="Group 31">
            <a:extLst>
              <a:ext uri="{FF2B5EF4-FFF2-40B4-BE49-F238E27FC236}">
                <a16:creationId xmlns="" xmlns:a16="http://schemas.microsoft.com/office/drawing/2014/main" id="{C7F4D08F-1F57-4A49-B9D9-E45D05BAD21F}"/>
              </a:ext>
            </a:extLst>
          </p:cNvPr>
          <p:cNvGrpSpPr/>
          <p:nvPr/>
        </p:nvGrpSpPr>
        <p:grpSpPr>
          <a:xfrm>
            <a:off x="2289621" y="1113313"/>
            <a:ext cx="5897880" cy="3452396"/>
            <a:chOff x="2348615" y="1113313"/>
            <a:chExt cx="5897880" cy="3452396"/>
          </a:xfrm>
        </p:grpSpPr>
        <p:sp>
          <p:nvSpPr>
            <p:cNvPr id="33" name="Rectangle 32">
              <a:extLst>
                <a:ext uri="{FF2B5EF4-FFF2-40B4-BE49-F238E27FC236}">
                  <a16:creationId xmlns="" xmlns:a16="http://schemas.microsoft.com/office/drawing/2014/main" id="{76BC7AF9-4F14-4C8E-8A15-3EC750CC67E6}"/>
                </a:ext>
              </a:extLst>
            </p:cNvPr>
            <p:cNvSpPr/>
            <p:nvPr/>
          </p:nvSpPr>
          <p:spPr bwMode="gray">
            <a:xfrm>
              <a:off x="2348615" y="1113313"/>
              <a:ext cx="5897880" cy="3452395"/>
            </a:xfrm>
            <a:prstGeom prst="rect">
              <a:avLst/>
            </a:prstGeom>
            <a:no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34" name="TextBox 33">
              <a:extLst>
                <a:ext uri="{FF2B5EF4-FFF2-40B4-BE49-F238E27FC236}">
                  <a16:creationId xmlns="" xmlns:a16="http://schemas.microsoft.com/office/drawing/2014/main" id="{9F46C552-201B-4DA3-80E1-1433666AD36F}"/>
                </a:ext>
              </a:extLst>
            </p:cNvPr>
            <p:cNvSpPr txBox="1"/>
            <p:nvPr/>
          </p:nvSpPr>
          <p:spPr bwMode="gray">
            <a:xfrm>
              <a:off x="2357082" y="1121780"/>
              <a:ext cx="5151075" cy="353943"/>
            </a:xfrm>
            <a:prstGeom prst="rect">
              <a:avLst/>
            </a:prstGeom>
            <a:noFill/>
          </p:spPr>
          <p:txBody>
            <a:bodyPr wrap="square" lIns="91440" tIns="91440" rIns="91440" rtlCol="0">
              <a:spAutoFit/>
            </a:bodyPr>
            <a:lstStyle/>
            <a:p>
              <a:r>
                <a:rPr lang="en-US" sz="1400" b="1" dirty="0"/>
                <a:t>Guidance Framework for Implementing API Management</a:t>
              </a:r>
              <a:endParaRPr lang="en-US" sz="1200" dirty="0"/>
            </a:p>
          </p:txBody>
        </p:sp>
        <p:sp>
          <p:nvSpPr>
            <p:cNvPr id="35" name="Freeform: Shape 3">
              <a:extLst>
                <a:ext uri="{FF2B5EF4-FFF2-40B4-BE49-F238E27FC236}">
                  <a16:creationId xmlns="" xmlns:a16="http://schemas.microsoft.com/office/drawing/2014/main" id="{25060E3F-9053-41D2-9FBE-3B8370114600}"/>
                </a:ext>
              </a:extLst>
            </p:cNvPr>
            <p:cNvSpPr/>
            <p:nvPr/>
          </p:nvSpPr>
          <p:spPr>
            <a:xfrm>
              <a:off x="2927922" y="1940990"/>
              <a:ext cx="3891280" cy="386213"/>
            </a:xfrm>
            <a:custGeom>
              <a:avLst/>
              <a:gdLst>
                <a:gd name="connsiteX0" fmla="*/ 0 w 3891280"/>
                <a:gd name="connsiteY0" fmla="*/ 0 h 386213"/>
                <a:gd name="connsiteX1" fmla="*/ 3891280 w 3891280"/>
                <a:gd name="connsiteY1" fmla="*/ 0 h 386213"/>
                <a:gd name="connsiteX2" fmla="*/ 3891280 w 3891280"/>
                <a:gd name="connsiteY2" fmla="*/ 386213 h 386213"/>
                <a:gd name="connsiteX3" fmla="*/ 0 w 3891280"/>
                <a:gd name="connsiteY3" fmla="*/ 386213 h 386213"/>
                <a:gd name="connsiteX4" fmla="*/ 0 w 3891280"/>
                <a:gd name="connsiteY4" fmla="*/ 0 h 38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280" h="386213">
                  <a:moveTo>
                    <a:pt x="0" y="0"/>
                  </a:moveTo>
                  <a:lnTo>
                    <a:pt x="3891280" y="0"/>
                  </a:lnTo>
                  <a:lnTo>
                    <a:pt x="3891280" y="386213"/>
                  </a:lnTo>
                  <a:lnTo>
                    <a:pt x="0" y="3862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22" tIns="53222" rIns="479988" bIns="53222" numCol="1" spcCol="1270" anchor="ctr" anchorCtr="0">
              <a:noAutofit/>
            </a:bodyPr>
            <a:lstStyle/>
            <a:p>
              <a:pPr marL="0" lvl="0" indent="0" algn="l" defTabSz="488950">
                <a:lnSpc>
                  <a:spcPct val="90000"/>
                </a:lnSpc>
                <a:spcBef>
                  <a:spcPct val="0"/>
                </a:spcBef>
                <a:spcAft>
                  <a:spcPct val="35000"/>
                </a:spcAft>
                <a:buNone/>
              </a:pPr>
              <a:r>
                <a:rPr lang="en-US" sz="1100" kern="1200" dirty="0"/>
                <a:t>Step 1: Identify Success Criteria</a:t>
              </a:r>
            </a:p>
          </p:txBody>
        </p:sp>
        <p:sp>
          <p:nvSpPr>
            <p:cNvPr id="36" name="Freeform: Shape 5">
              <a:extLst>
                <a:ext uri="{FF2B5EF4-FFF2-40B4-BE49-F238E27FC236}">
                  <a16:creationId xmlns="" xmlns:a16="http://schemas.microsoft.com/office/drawing/2014/main" id="{9807B460-C43C-454A-ACFC-90C73D987BF1}"/>
                </a:ext>
              </a:extLst>
            </p:cNvPr>
            <p:cNvSpPr/>
            <p:nvPr/>
          </p:nvSpPr>
          <p:spPr>
            <a:xfrm>
              <a:off x="3253816" y="2397423"/>
              <a:ext cx="3891280" cy="386213"/>
            </a:xfrm>
            <a:custGeom>
              <a:avLst/>
              <a:gdLst>
                <a:gd name="connsiteX0" fmla="*/ 0 w 3891280"/>
                <a:gd name="connsiteY0" fmla="*/ 0 h 386213"/>
                <a:gd name="connsiteX1" fmla="*/ 3891280 w 3891280"/>
                <a:gd name="connsiteY1" fmla="*/ 0 h 386213"/>
                <a:gd name="connsiteX2" fmla="*/ 3891280 w 3891280"/>
                <a:gd name="connsiteY2" fmla="*/ 386213 h 386213"/>
                <a:gd name="connsiteX3" fmla="*/ 0 w 3891280"/>
                <a:gd name="connsiteY3" fmla="*/ 386213 h 386213"/>
                <a:gd name="connsiteX4" fmla="*/ 0 w 3891280"/>
                <a:gd name="connsiteY4" fmla="*/ 0 h 38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280" h="386213">
                  <a:moveTo>
                    <a:pt x="0" y="0"/>
                  </a:moveTo>
                  <a:lnTo>
                    <a:pt x="3891280" y="0"/>
                  </a:lnTo>
                  <a:lnTo>
                    <a:pt x="3891280" y="386213"/>
                  </a:lnTo>
                  <a:lnTo>
                    <a:pt x="0" y="3862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22" tIns="53222" rIns="630156" bIns="53222" numCol="1" spcCol="1270" anchor="ctr" anchorCtr="0">
              <a:noAutofit/>
            </a:bodyPr>
            <a:lstStyle/>
            <a:p>
              <a:pPr marL="0" lvl="0" indent="0" algn="l" defTabSz="488950">
                <a:lnSpc>
                  <a:spcPct val="90000"/>
                </a:lnSpc>
                <a:spcBef>
                  <a:spcPct val="0"/>
                </a:spcBef>
                <a:spcAft>
                  <a:spcPct val="35000"/>
                </a:spcAft>
                <a:buNone/>
              </a:pPr>
              <a:r>
                <a:rPr lang="en-US" sz="1100" kern="1200" dirty="0"/>
                <a:t>Step 2: Define Strategies and Implement Processes </a:t>
              </a:r>
            </a:p>
          </p:txBody>
        </p:sp>
        <p:sp>
          <p:nvSpPr>
            <p:cNvPr id="37" name="Freeform: Shape 6">
              <a:extLst>
                <a:ext uri="{FF2B5EF4-FFF2-40B4-BE49-F238E27FC236}">
                  <a16:creationId xmlns="" xmlns:a16="http://schemas.microsoft.com/office/drawing/2014/main" id="{8FFE60EF-0138-4A0A-B10D-FE99244C8614}"/>
                </a:ext>
              </a:extLst>
            </p:cNvPr>
            <p:cNvSpPr/>
            <p:nvPr/>
          </p:nvSpPr>
          <p:spPr>
            <a:xfrm>
              <a:off x="3574847" y="2853857"/>
              <a:ext cx="3891280" cy="386213"/>
            </a:xfrm>
            <a:custGeom>
              <a:avLst/>
              <a:gdLst>
                <a:gd name="connsiteX0" fmla="*/ 0 w 3891280"/>
                <a:gd name="connsiteY0" fmla="*/ 0 h 386213"/>
                <a:gd name="connsiteX1" fmla="*/ 3891280 w 3891280"/>
                <a:gd name="connsiteY1" fmla="*/ 0 h 386213"/>
                <a:gd name="connsiteX2" fmla="*/ 3891280 w 3891280"/>
                <a:gd name="connsiteY2" fmla="*/ 386213 h 386213"/>
                <a:gd name="connsiteX3" fmla="*/ 0 w 3891280"/>
                <a:gd name="connsiteY3" fmla="*/ 386213 h 386213"/>
                <a:gd name="connsiteX4" fmla="*/ 0 w 3891280"/>
                <a:gd name="connsiteY4" fmla="*/ 0 h 38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280" h="386213">
                  <a:moveTo>
                    <a:pt x="0" y="0"/>
                  </a:moveTo>
                  <a:lnTo>
                    <a:pt x="3891280" y="0"/>
                  </a:lnTo>
                  <a:lnTo>
                    <a:pt x="3891280" y="386213"/>
                  </a:lnTo>
                  <a:lnTo>
                    <a:pt x="0" y="3862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22" tIns="53222" rIns="625292" bIns="53222" numCol="1" spcCol="1270" anchor="ctr" anchorCtr="0">
              <a:noAutofit/>
            </a:bodyPr>
            <a:lstStyle/>
            <a:p>
              <a:pPr marL="0" lvl="0" indent="0" algn="l" defTabSz="488950">
                <a:lnSpc>
                  <a:spcPct val="90000"/>
                </a:lnSpc>
                <a:spcBef>
                  <a:spcPct val="0"/>
                </a:spcBef>
                <a:spcAft>
                  <a:spcPct val="35000"/>
                </a:spcAft>
                <a:buNone/>
              </a:pPr>
              <a:r>
                <a:rPr lang="en-US" sz="1100" kern="1200" dirty="0"/>
                <a:t>Step 3: Define Your Target Architecture</a:t>
              </a:r>
            </a:p>
          </p:txBody>
        </p:sp>
        <p:sp>
          <p:nvSpPr>
            <p:cNvPr id="38" name="Freeform: Shape 7">
              <a:extLst>
                <a:ext uri="{FF2B5EF4-FFF2-40B4-BE49-F238E27FC236}">
                  <a16:creationId xmlns="" xmlns:a16="http://schemas.microsoft.com/office/drawing/2014/main" id="{A1F9DB7B-15EA-4A0F-885C-9BFE1E6CC7FD}"/>
                </a:ext>
              </a:extLst>
            </p:cNvPr>
            <p:cNvSpPr/>
            <p:nvPr/>
          </p:nvSpPr>
          <p:spPr>
            <a:xfrm>
              <a:off x="3900742" y="3310290"/>
              <a:ext cx="3891280" cy="386213"/>
            </a:xfrm>
            <a:custGeom>
              <a:avLst/>
              <a:gdLst>
                <a:gd name="connsiteX0" fmla="*/ 0 w 3891280"/>
                <a:gd name="connsiteY0" fmla="*/ 0 h 386213"/>
                <a:gd name="connsiteX1" fmla="*/ 3891280 w 3891280"/>
                <a:gd name="connsiteY1" fmla="*/ 0 h 386213"/>
                <a:gd name="connsiteX2" fmla="*/ 3891280 w 3891280"/>
                <a:gd name="connsiteY2" fmla="*/ 386213 h 386213"/>
                <a:gd name="connsiteX3" fmla="*/ 0 w 3891280"/>
                <a:gd name="connsiteY3" fmla="*/ 386213 h 386213"/>
                <a:gd name="connsiteX4" fmla="*/ 0 w 3891280"/>
                <a:gd name="connsiteY4" fmla="*/ 0 h 38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280" h="386213">
                  <a:moveTo>
                    <a:pt x="0" y="0"/>
                  </a:moveTo>
                  <a:lnTo>
                    <a:pt x="3891280" y="0"/>
                  </a:lnTo>
                  <a:lnTo>
                    <a:pt x="3891280" y="386213"/>
                  </a:lnTo>
                  <a:lnTo>
                    <a:pt x="0" y="3862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22" tIns="53222" rIns="630156" bIns="53222" numCol="1" spcCol="1270" anchor="ctr" anchorCtr="0">
              <a:noAutofit/>
            </a:bodyPr>
            <a:lstStyle/>
            <a:p>
              <a:pPr marL="0" lvl="0" indent="0" algn="l" defTabSz="488950">
                <a:lnSpc>
                  <a:spcPct val="90000"/>
                </a:lnSpc>
                <a:spcBef>
                  <a:spcPct val="0"/>
                </a:spcBef>
                <a:spcAft>
                  <a:spcPct val="35000"/>
                </a:spcAft>
                <a:buNone/>
              </a:pPr>
              <a:r>
                <a:rPr lang="en-US" sz="1100" kern="1200" dirty="0"/>
                <a:t>Step 4: Provision and Configure the Platform</a:t>
              </a:r>
            </a:p>
          </p:txBody>
        </p:sp>
        <p:sp>
          <p:nvSpPr>
            <p:cNvPr id="39" name="Freeform: Shape 8">
              <a:extLst>
                <a:ext uri="{FF2B5EF4-FFF2-40B4-BE49-F238E27FC236}">
                  <a16:creationId xmlns="" xmlns:a16="http://schemas.microsoft.com/office/drawing/2014/main" id="{B002AE20-34F7-4EF4-9CB2-528878FFDB97}"/>
                </a:ext>
              </a:extLst>
            </p:cNvPr>
            <p:cNvSpPr/>
            <p:nvPr/>
          </p:nvSpPr>
          <p:spPr>
            <a:xfrm>
              <a:off x="6568163" y="2236794"/>
              <a:ext cx="251038" cy="251038"/>
            </a:xfrm>
            <a:custGeom>
              <a:avLst/>
              <a:gdLst>
                <a:gd name="connsiteX0" fmla="*/ 0 w 251038"/>
                <a:gd name="connsiteY0" fmla="*/ 138071 h 251038"/>
                <a:gd name="connsiteX1" fmla="*/ 56484 w 251038"/>
                <a:gd name="connsiteY1" fmla="*/ 138071 h 251038"/>
                <a:gd name="connsiteX2" fmla="*/ 56484 w 251038"/>
                <a:gd name="connsiteY2" fmla="*/ 0 h 251038"/>
                <a:gd name="connsiteX3" fmla="*/ 194554 w 251038"/>
                <a:gd name="connsiteY3" fmla="*/ 0 h 251038"/>
                <a:gd name="connsiteX4" fmla="*/ 194554 w 251038"/>
                <a:gd name="connsiteY4" fmla="*/ 138071 h 251038"/>
                <a:gd name="connsiteX5" fmla="*/ 251038 w 251038"/>
                <a:gd name="connsiteY5" fmla="*/ 138071 h 251038"/>
                <a:gd name="connsiteX6" fmla="*/ 125519 w 251038"/>
                <a:gd name="connsiteY6" fmla="*/ 251038 h 251038"/>
                <a:gd name="connsiteX7" fmla="*/ 0 w 251038"/>
                <a:gd name="connsiteY7" fmla="*/ 138071 h 25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038" h="251038">
                  <a:moveTo>
                    <a:pt x="0" y="138071"/>
                  </a:moveTo>
                  <a:lnTo>
                    <a:pt x="56484" y="138071"/>
                  </a:lnTo>
                  <a:lnTo>
                    <a:pt x="56484" y="0"/>
                  </a:lnTo>
                  <a:lnTo>
                    <a:pt x="194554" y="0"/>
                  </a:lnTo>
                  <a:lnTo>
                    <a:pt x="194554" y="138071"/>
                  </a:lnTo>
                  <a:lnTo>
                    <a:pt x="251038" y="138071"/>
                  </a:lnTo>
                  <a:lnTo>
                    <a:pt x="125519" y="251038"/>
                  </a:lnTo>
                  <a:lnTo>
                    <a:pt x="0" y="138071"/>
                  </a:lnTo>
                  <a:close/>
                </a:path>
              </a:pathLst>
            </a:custGeom>
            <a:solidFill>
              <a:srgbClr val="979D9D"/>
            </a:solidFill>
            <a:ln w="9525">
              <a:solidFill>
                <a:schemeClr val="bg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1724" tIns="15240" rIns="71724" bIns="77372" numCol="1" spcCol="1270" anchor="ctr" anchorCtr="0">
              <a:noAutofit/>
            </a:bodyPr>
            <a:lstStyle/>
            <a:p>
              <a:pPr marL="0" lvl="0" indent="0" algn="ctr" defTabSz="533400">
                <a:lnSpc>
                  <a:spcPct val="90000"/>
                </a:lnSpc>
                <a:spcBef>
                  <a:spcPct val="0"/>
                </a:spcBef>
                <a:spcAft>
                  <a:spcPct val="35000"/>
                </a:spcAft>
                <a:buNone/>
              </a:pPr>
              <a:endParaRPr lang="en-US" sz="1200" kern="1200"/>
            </a:p>
          </p:txBody>
        </p:sp>
        <p:sp>
          <p:nvSpPr>
            <p:cNvPr id="40" name="Freeform: Shape 9">
              <a:extLst>
                <a:ext uri="{FF2B5EF4-FFF2-40B4-BE49-F238E27FC236}">
                  <a16:creationId xmlns="" xmlns:a16="http://schemas.microsoft.com/office/drawing/2014/main" id="{460D56B7-AA3E-4A47-8691-3744BC05D38C}"/>
                </a:ext>
              </a:extLst>
            </p:cNvPr>
            <p:cNvSpPr/>
            <p:nvPr/>
          </p:nvSpPr>
          <p:spPr>
            <a:xfrm>
              <a:off x="6894058" y="2693227"/>
              <a:ext cx="251038" cy="251038"/>
            </a:xfrm>
            <a:custGeom>
              <a:avLst/>
              <a:gdLst>
                <a:gd name="connsiteX0" fmla="*/ 0 w 251038"/>
                <a:gd name="connsiteY0" fmla="*/ 138071 h 251038"/>
                <a:gd name="connsiteX1" fmla="*/ 56484 w 251038"/>
                <a:gd name="connsiteY1" fmla="*/ 138071 h 251038"/>
                <a:gd name="connsiteX2" fmla="*/ 56484 w 251038"/>
                <a:gd name="connsiteY2" fmla="*/ 0 h 251038"/>
                <a:gd name="connsiteX3" fmla="*/ 194554 w 251038"/>
                <a:gd name="connsiteY3" fmla="*/ 0 h 251038"/>
                <a:gd name="connsiteX4" fmla="*/ 194554 w 251038"/>
                <a:gd name="connsiteY4" fmla="*/ 138071 h 251038"/>
                <a:gd name="connsiteX5" fmla="*/ 251038 w 251038"/>
                <a:gd name="connsiteY5" fmla="*/ 138071 h 251038"/>
                <a:gd name="connsiteX6" fmla="*/ 125519 w 251038"/>
                <a:gd name="connsiteY6" fmla="*/ 251038 h 251038"/>
                <a:gd name="connsiteX7" fmla="*/ 0 w 251038"/>
                <a:gd name="connsiteY7" fmla="*/ 138071 h 25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038" h="251038">
                  <a:moveTo>
                    <a:pt x="0" y="138071"/>
                  </a:moveTo>
                  <a:lnTo>
                    <a:pt x="56484" y="138071"/>
                  </a:lnTo>
                  <a:lnTo>
                    <a:pt x="56484" y="0"/>
                  </a:lnTo>
                  <a:lnTo>
                    <a:pt x="194554" y="0"/>
                  </a:lnTo>
                  <a:lnTo>
                    <a:pt x="194554" y="138071"/>
                  </a:lnTo>
                  <a:lnTo>
                    <a:pt x="251038" y="138071"/>
                  </a:lnTo>
                  <a:lnTo>
                    <a:pt x="125519" y="251038"/>
                  </a:lnTo>
                  <a:lnTo>
                    <a:pt x="0" y="138071"/>
                  </a:lnTo>
                  <a:close/>
                </a:path>
              </a:pathLst>
            </a:custGeom>
            <a:solidFill>
              <a:srgbClr val="979D9D"/>
            </a:solidFill>
            <a:ln w="9525">
              <a:solidFill>
                <a:schemeClr val="bg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1724" tIns="15240" rIns="71724" bIns="77372" numCol="1" spcCol="1270" anchor="ctr" anchorCtr="0">
              <a:noAutofit/>
            </a:bodyPr>
            <a:lstStyle/>
            <a:p>
              <a:pPr marL="0" lvl="0" indent="0" algn="ctr" defTabSz="533400">
                <a:lnSpc>
                  <a:spcPct val="90000"/>
                </a:lnSpc>
                <a:spcBef>
                  <a:spcPct val="0"/>
                </a:spcBef>
                <a:spcAft>
                  <a:spcPct val="35000"/>
                </a:spcAft>
                <a:buNone/>
              </a:pPr>
              <a:endParaRPr lang="en-US" sz="1200" kern="1200"/>
            </a:p>
          </p:txBody>
        </p:sp>
        <p:sp>
          <p:nvSpPr>
            <p:cNvPr id="41" name="Freeform: Shape 10">
              <a:extLst>
                <a:ext uri="{FF2B5EF4-FFF2-40B4-BE49-F238E27FC236}">
                  <a16:creationId xmlns="" xmlns:a16="http://schemas.microsoft.com/office/drawing/2014/main" id="{32E4AE21-FD4C-4FD2-9DD5-CB1F836F2503}"/>
                </a:ext>
              </a:extLst>
            </p:cNvPr>
            <p:cNvSpPr/>
            <p:nvPr/>
          </p:nvSpPr>
          <p:spPr>
            <a:xfrm>
              <a:off x="7215088" y="3149661"/>
              <a:ext cx="251038" cy="251038"/>
            </a:xfrm>
            <a:custGeom>
              <a:avLst/>
              <a:gdLst>
                <a:gd name="connsiteX0" fmla="*/ 0 w 251038"/>
                <a:gd name="connsiteY0" fmla="*/ 138071 h 251038"/>
                <a:gd name="connsiteX1" fmla="*/ 56484 w 251038"/>
                <a:gd name="connsiteY1" fmla="*/ 138071 h 251038"/>
                <a:gd name="connsiteX2" fmla="*/ 56484 w 251038"/>
                <a:gd name="connsiteY2" fmla="*/ 0 h 251038"/>
                <a:gd name="connsiteX3" fmla="*/ 194554 w 251038"/>
                <a:gd name="connsiteY3" fmla="*/ 0 h 251038"/>
                <a:gd name="connsiteX4" fmla="*/ 194554 w 251038"/>
                <a:gd name="connsiteY4" fmla="*/ 138071 h 251038"/>
                <a:gd name="connsiteX5" fmla="*/ 251038 w 251038"/>
                <a:gd name="connsiteY5" fmla="*/ 138071 h 251038"/>
                <a:gd name="connsiteX6" fmla="*/ 125519 w 251038"/>
                <a:gd name="connsiteY6" fmla="*/ 251038 h 251038"/>
                <a:gd name="connsiteX7" fmla="*/ 0 w 251038"/>
                <a:gd name="connsiteY7" fmla="*/ 138071 h 25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038" h="251038">
                  <a:moveTo>
                    <a:pt x="0" y="138071"/>
                  </a:moveTo>
                  <a:lnTo>
                    <a:pt x="56484" y="138071"/>
                  </a:lnTo>
                  <a:lnTo>
                    <a:pt x="56484" y="0"/>
                  </a:lnTo>
                  <a:lnTo>
                    <a:pt x="194554" y="0"/>
                  </a:lnTo>
                  <a:lnTo>
                    <a:pt x="194554" y="138071"/>
                  </a:lnTo>
                  <a:lnTo>
                    <a:pt x="251038" y="138071"/>
                  </a:lnTo>
                  <a:lnTo>
                    <a:pt x="125519" y="251038"/>
                  </a:lnTo>
                  <a:lnTo>
                    <a:pt x="0" y="138071"/>
                  </a:lnTo>
                  <a:close/>
                </a:path>
              </a:pathLst>
            </a:custGeom>
            <a:solidFill>
              <a:srgbClr val="979D9D"/>
            </a:solidFill>
            <a:ln w="9525">
              <a:solidFill>
                <a:schemeClr val="bg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1724" tIns="15240" rIns="71724" bIns="77372" numCol="1" spcCol="1270" anchor="ctr" anchorCtr="0">
              <a:noAutofit/>
            </a:bodyPr>
            <a:lstStyle/>
            <a:p>
              <a:pPr marL="0" lvl="0" indent="0" algn="ctr" defTabSz="533400">
                <a:lnSpc>
                  <a:spcPct val="90000"/>
                </a:lnSpc>
                <a:spcBef>
                  <a:spcPct val="0"/>
                </a:spcBef>
                <a:spcAft>
                  <a:spcPct val="35000"/>
                </a:spcAft>
                <a:buNone/>
              </a:pPr>
              <a:endParaRPr lang="en-US" sz="1200" kern="1200"/>
            </a:p>
          </p:txBody>
        </p:sp>
        <p:grpSp>
          <p:nvGrpSpPr>
            <p:cNvPr id="42" name="Group 41">
              <a:extLst>
                <a:ext uri="{FF2B5EF4-FFF2-40B4-BE49-F238E27FC236}">
                  <a16:creationId xmlns="" xmlns:a16="http://schemas.microsoft.com/office/drawing/2014/main" id="{D9B92BA0-8612-4268-8BF3-E8DBA87876EC}"/>
                </a:ext>
              </a:extLst>
            </p:cNvPr>
            <p:cNvGrpSpPr/>
            <p:nvPr/>
          </p:nvGrpSpPr>
          <p:grpSpPr>
            <a:xfrm>
              <a:off x="2534955" y="1501795"/>
              <a:ext cx="3891280" cy="386213"/>
              <a:chOff x="0" y="0"/>
              <a:chExt cx="3891280" cy="386213"/>
            </a:xfrm>
          </p:grpSpPr>
          <p:sp>
            <p:nvSpPr>
              <p:cNvPr id="52" name="Rectangle 51">
                <a:extLst>
                  <a:ext uri="{FF2B5EF4-FFF2-40B4-BE49-F238E27FC236}">
                    <a16:creationId xmlns="" xmlns:a16="http://schemas.microsoft.com/office/drawing/2014/main" id="{4962D4FC-B38E-46C5-80C0-A83984E44812}"/>
                  </a:ext>
                </a:extLst>
              </p:cNvPr>
              <p:cNvSpPr/>
              <p:nvPr/>
            </p:nvSpPr>
            <p:spPr>
              <a:xfrm>
                <a:off x="0" y="0"/>
                <a:ext cx="3891280" cy="386213"/>
              </a:xfrm>
              <a:prstGeom prst="rect">
                <a:avLst/>
              </a:prstGeom>
              <a:solidFill>
                <a:srgbClr val="009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Rectangle: Rounded Corners 4">
                <a:extLst>
                  <a:ext uri="{FF2B5EF4-FFF2-40B4-BE49-F238E27FC236}">
                    <a16:creationId xmlns="" xmlns:a16="http://schemas.microsoft.com/office/drawing/2014/main" id="{1E3502C6-30BB-4FB7-A437-92AF6C3E5364}"/>
                  </a:ext>
                </a:extLst>
              </p:cNvPr>
              <p:cNvSpPr txBox="1"/>
              <p:nvPr/>
            </p:nvSpPr>
            <p:spPr>
              <a:xfrm>
                <a:off x="11312" y="11312"/>
                <a:ext cx="3441890" cy="363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Prework</a:t>
                </a:r>
              </a:p>
            </p:txBody>
          </p:sp>
        </p:grpSp>
        <p:sp>
          <p:nvSpPr>
            <p:cNvPr id="43" name="Rectangle 42">
              <a:extLst>
                <a:ext uri="{FF2B5EF4-FFF2-40B4-BE49-F238E27FC236}">
                  <a16:creationId xmlns="" xmlns:a16="http://schemas.microsoft.com/office/drawing/2014/main" id="{48AB389B-2D5F-4E88-B4ED-975C6EB7FD30}"/>
                </a:ext>
              </a:extLst>
            </p:cNvPr>
            <p:cNvSpPr/>
            <p:nvPr/>
          </p:nvSpPr>
          <p:spPr>
            <a:xfrm>
              <a:off x="4267212" y="3765625"/>
              <a:ext cx="3891280" cy="386213"/>
            </a:xfrm>
            <a:prstGeom prst="rect">
              <a:avLst/>
            </a:prstGeom>
            <a:solidFill>
              <a:srgbClr val="009AD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Rounded Corners 4">
              <a:extLst>
                <a:ext uri="{FF2B5EF4-FFF2-40B4-BE49-F238E27FC236}">
                  <a16:creationId xmlns="" xmlns:a16="http://schemas.microsoft.com/office/drawing/2014/main" id="{C04E82FD-FD4F-4D36-93E3-24306CD71585}"/>
                </a:ext>
              </a:extLst>
            </p:cNvPr>
            <p:cNvSpPr txBox="1"/>
            <p:nvPr/>
          </p:nvSpPr>
          <p:spPr>
            <a:xfrm>
              <a:off x="4278524" y="3776937"/>
              <a:ext cx="3441890" cy="363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Follow-Up: Operate and Evolve the Platform</a:t>
              </a:r>
            </a:p>
          </p:txBody>
        </p:sp>
        <p:grpSp>
          <p:nvGrpSpPr>
            <p:cNvPr id="45" name="Group 44">
              <a:extLst>
                <a:ext uri="{FF2B5EF4-FFF2-40B4-BE49-F238E27FC236}">
                  <a16:creationId xmlns="" xmlns:a16="http://schemas.microsoft.com/office/drawing/2014/main" id="{3D3544DD-015E-4C58-A56C-A489E0D1DC2E}"/>
                </a:ext>
              </a:extLst>
            </p:cNvPr>
            <p:cNvGrpSpPr/>
            <p:nvPr/>
          </p:nvGrpSpPr>
          <p:grpSpPr>
            <a:xfrm>
              <a:off x="6174403" y="1788980"/>
              <a:ext cx="251038" cy="251038"/>
              <a:chOff x="3640241" y="295804"/>
              <a:chExt cx="251038" cy="251038"/>
            </a:xfrm>
            <a:solidFill>
              <a:srgbClr val="979D9D"/>
            </a:solidFill>
          </p:grpSpPr>
          <p:sp>
            <p:nvSpPr>
              <p:cNvPr id="50" name="Arrow: Down 4">
                <a:extLst>
                  <a:ext uri="{FF2B5EF4-FFF2-40B4-BE49-F238E27FC236}">
                    <a16:creationId xmlns="" xmlns:a16="http://schemas.microsoft.com/office/drawing/2014/main" id="{718293FB-880B-4315-9112-00E532C464F0}"/>
                  </a:ext>
                </a:extLst>
              </p:cNvPr>
              <p:cNvSpPr txBox="1"/>
              <p:nvPr/>
            </p:nvSpPr>
            <p:spPr>
              <a:xfrm>
                <a:off x="3696725" y="295804"/>
                <a:ext cx="138070" cy="188906"/>
              </a:xfrm>
              <a:prstGeom prst="rect">
                <a:avLst/>
              </a:prstGeom>
              <a:grpFill/>
              <a:ln w="9525">
                <a:solidFill>
                  <a:schemeClr val="bg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p:txBody>
          </p:sp>
          <p:sp>
            <p:nvSpPr>
              <p:cNvPr id="51" name="Arrow: Down 28">
                <a:extLst>
                  <a:ext uri="{FF2B5EF4-FFF2-40B4-BE49-F238E27FC236}">
                    <a16:creationId xmlns="" xmlns:a16="http://schemas.microsoft.com/office/drawing/2014/main" id="{F1193139-A460-4FCB-9103-D84EA30FE434}"/>
                  </a:ext>
                </a:extLst>
              </p:cNvPr>
              <p:cNvSpPr/>
              <p:nvPr/>
            </p:nvSpPr>
            <p:spPr>
              <a:xfrm>
                <a:off x="3640241" y="295804"/>
                <a:ext cx="251038" cy="251038"/>
              </a:xfrm>
              <a:prstGeom prst="downArrow">
                <a:avLst>
                  <a:gd name="adj1" fmla="val 55000"/>
                  <a:gd name="adj2" fmla="val 45000"/>
                </a:avLst>
              </a:prstGeom>
              <a:grpFill/>
              <a:ln w="9525">
                <a:solidFill>
                  <a:schemeClr val="bg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grpSp>
          <p:nvGrpSpPr>
            <p:cNvPr id="46" name="Group 45">
              <a:extLst>
                <a:ext uri="{FF2B5EF4-FFF2-40B4-BE49-F238E27FC236}">
                  <a16:creationId xmlns="" xmlns:a16="http://schemas.microsoft.com/office/drawing/2014/main" id="{E67ED3CA-B685-4B4A-AEBB-C37F0F80D813}"/>
                </a:ext>
              </a:extLst>
            </p:cNvPr>
            <p:cNvGrpSpPr/>
            <p:nvPr/>
          </p:nvGrpSpPr>
          <p:grpSpPr>
            <a:xfrm>
              <a:off x="7540984" y="3597476"/>
              <a:ext cx="251038" cy="251038"/>
              <a:chOff x="3640241" y="295804"/>
              <a:chExt cx="251038" cy="251038"/>
            </a:xfrm>
            <a:solidFill>
              <a:srgbClr val="979D9D"/>
            </a:solidFill>
          </p:grpSpPr>
          <p:sp>
            <p:nvSpPr>
              <p:cNvPr id="48" name="Arrow: Down 4">
                <a:extLst>
                  <a:ext uri="{FF2B5EF4-FFF2-40B4-BE49-F238E27FC236}">
                    <a16:creationId xmlns="" xmlns:a16="http://schemas.microsoft.com/office/drawing/2014/main" id="{C40D8A0B-D7F8-4082-B7F5-E53B08689375}"/>
                  </a:ext>
                </a:extLst>
              </p:cNvPr>
              <p:cNvSpPr txBox="1"/>
              <p:nvPr/>
            </p:nvSpPr>
            <p:spPr>
              <a:xfrm>
                <a:off x="3696725" y="295804"/>
                <a:ext cx="138070" cy="188906"/>
              </a:xfrm>
              <a:prstGeom prst="rect">
                <a:avLst/>
              </a:prstGeom>
              <a:grpFill/>
              <a:ln w="9525">
                <a:solidFill>
                  <a:schemeClr val="bg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p:txBody>
          </p:sp>
          <p:sp>
            <p:nvSpPr>
              <p:cNvPr id="49" name="Arrow: Down 31">
                <a:extLst>
                  <a:ext uri="{FF2B5EF4-FFF2-40B4-BE49-F238E27FC236}">
                    <a16:creationId xmlns="" xmlns:a16="http://schemas.microsoft.com/office/drawing/2014/main" id="{F06957AF-CC16-460D-9201-99E03A8942C9}"/>
                  </a:ext>
                </a:extLst>
              </p:cNvPr>
              <p:cNvSpPr/>
              <p:nvPr/>
            </p:nvSpPr>
            <p:spPr>
              <a:xfrm>
                <a:off x="3640241" y="295804"/>
                <a:ext cx="251038" cy="251038"/>
              </a:xfrm>
              <a:prstGeom prst="downArrow">
                <a:avLst>
                  <a:gd name="adj1" fmla="val 55000"/>
                  <a:gd name="adj2" fmla="val 45000"/>
                </a:avLst>
              </a:prstGeom>
              <a:grpFill/>
              <a:ln w="9525">
                <a:solidFill>
                  <a:schemeClr val="bg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47" name="TextBox 46">
              <a:extLst>
                <a:ext uri="{FF2B5EF4-FFF2-40B4-BE49-F238E27FC236}">
                  <a16:creationId xmlns="" xmlns:a16="http://schemas.microsoft.com/office/drawing/2014/main" id="{E57D6B57-15D1-4A84-AF7E-EF05114CCFC8}"/>
                </a:ext>
              </a:extLst>
            </p:cNvPr>
            <p:cNvSpPr txBox="1"/>
            <p:nvPr/>
          </p:nvSpPr>
          <p:spPr bwMode="gray">
            <a:xfrm>
              <a:off x="2348615" y="4257932"/>
              <a:ext cx="4343400"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grpSp>
    </p:spTree>
    <p:extLst>
      <p:ext uri="{BB962C8B-B14F-4D97-AF65-F5344CB8AC3E}">
        <p14:creationId xmlns:p14="http://schemas.microsoft.com/office/powerpoint/2010/main" val="258048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grpSp>
        <p:nvGrpSpPr>
          <p:cNvPr id="3" name="Group 2">
            <a:extLst>
              <a:ext uri="{FF2B5EF4-FFF2-40B4-BE49-F238E27FC236}">
                <a16:creationId xmlns="" xmlns:a16="http://schemas.microsoft.com/office/drawing/2014/main" id="{0C5B8324-581D-4172-B1EE-C4F1CD4588E5}"/>
              </a:ext>
            </a:extLst>
          </p:cNvPr>
          <p:cNvGrpSpPr/>
          <p:nvPr/>
        </p:nvGrpSpPr>
        <p:grpSpPr bwMode="gray">
          <a:xfrm>
            <a:off x="1401618" y="1542473"/>
            <a:ext cx="8686800" cy="3115810"/>
            <a:chOff x="1401618" y="1542473"/>
            <a:chExt cx="8686800" cy="3115810"/>
          </a:xfrm>
        </p:grpSpPr>
        <p:sp>
          <p:nvSpPr>
            <p:cNvPr id="4" name="Rectangle 3"/>
            <p:cNvSpPr/>
            <p:nvPr/>
          </p:nvSpPr>
          <p:spPr bwMode="gray">
            <a:xfrm>
              <a:off x="1401618" y="1542473"/>
              <a:ext cx="8686800" cy="311581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100000"/>
                </a:lnSpc>
                <a:spcBef>
                  <a:spcPct val="50000"/>
                </a:spcBef>
                <a:spcAft>
                  <a:spcPct val="0"/>
                </a:spcAft>
              </a:pPr>
              <a:endParaRPr lang="en-US" sz="1800" dirty="0">
                <a:solidFill>
                  <a:srgbClr val="FFFFFF"/>
                </a:solidFill>
              </a:endParaRPr>
            </a:p>
          </p:txBody>
        </p:sp>
        <p:sp>
          <p:nvSpPr>
            <p:cNvPr id="5" name="TextBox 7"/>
            <p:cNvSpPr txBox="1"/>
            <p:nvPr/>
          </p:nvSpPr>
          <p:spPr bwMode="gray">
            <a:xfrm>
              <a:off x="1401618" y="1542473"/>
              <a:ext cx="8684172" cy="353943"/>
            </a:xfrm>
            <a:prstGeom prst="rect">
              <a:avLst/>
            </a:prstGeom>
            <a:noFill/>
          </p:spPr>
          <p:txBody>
            <a:bodyPr wrap="square" lIns="91440" tIns="91440" rIns="91440" rtlCol="0">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lvl="0" algn="l" eaLnBrk="1" fontAlgn="auto" hangingPunct="1">
                <a:lnSpc>
                  <a:spcPct val="100000"/>
                </a:lnSpc>
                <a:spcBef>
                  <a:spcPts val="0"/>
                </a:spcBef>
                <a:spcAft>
                  <a:spcPts val="600"/>
                </a:spcAft>
              </a:pPr>
              <a:r>
                <a:rPr lang="en-US" sz="1400" b="1" dirty="0">
                  <a:solidFill>
                    <a:srgbClr val="000000"/>
                  </a:solidFill>
                  <a:latin typeface="Arial" panose="020B0604020202020204"/>
                  <a:ea typeface="+mn-ea"/>
                  <a:cs typeface="+mn-cs"/>
                </a:rPr>
                <a:t>Scopes of Responsibility for API Management</a:t>
              </a:r>
            </a:p>
          </p:txBody>
        </p:sp>
        <p:sp>
          <p:nvSpPr>
            <p:cNvPr id="6" name="TextBox 5"/>
            <p:cNvSpPr txBox="1"/>
            <p:nvPr/>
          </p:nvSpPr>
          <p:spPr bwMode="gray">
            <a:xfrm>
              <a:off x="1401618" y="4350506"/>
              <a:ext cx="4343400"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7" name="Freeform: Shape 24">
              <a:extLst>
                <a:ext uri="{FF2B5EF4-FFF2-40B4-BE49-F238E27FC236}">
                  <a16:creationId xmlns="" xmlns:a16="http://schemas.microsoft.com/office/drawing/2014/main" id="{D6366062-0909-45A9-86C7-C2D3ABD9919C}"/>
                </a:ext>
              </a:extLst>
            </p:cNvPr>
            <p:cNvSpPr/>
            <p:nvPr/>
          </p:nvSpPr>
          <p:spPr bwMode="gray">
            <a:xfrm>
              <a:off x="1597500"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cap="sq">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Development</a:t>
              </a:r>
              <a:br>
                <a:rPr lang="en-US" sz="900" kern="1200" dirty="0"/>
              </a:br>
              <a:r>
                <a:rPr lang="en-US" sz="900" kern="1200" dirty="0"/>
                <a:t>in Source Systems</a:t>
              </a:r>
            </a:p>
          </p:txBody>
        </p:sp>
        <p:sp>
          <p:nvSpPr>
            <p:cNvPr id="8" name="Freeform: Shape 27">
              <a:extLst>
                <a:ext uri="{FF2B5EF4-FFF2-40B4-BE49-F238E27FC236}">
                  <a16:creationId xmlns="" xmlns:a16="http://schemas.microsoft.com/office/drawing/2014/main" id="{1F0C0327-01D2-439E-9C80-07BCCADCE141}"/>
                </a:ext>
              </a:extLst>
            </p:cNvPr>
            <p:cNvSpPr/>
            <p:nvPr/>
          </p:nvSpPr>
          <p:spPr bwMode="gray">
            <a:xfrm>
              <a:off x="2815506"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Creation</a:t>
              </a:r>
              <a:br>
                <a:rPr lang="en-US" sz="900" kern="1200" dirty="0">
                  <a:solidFill>
                    <a:srgbClr val="FFFFFF"/>
                  </a:solidFill>
                  <a:latin typeface="Arial" panose="020B0604020202020204"/>
                  <a:ea typeface="+mn-ea"/>
                  <a:cs typeface="+mn-cs"/>
                </a:rPr>
              </a:br>
              <a:r>
                <a:rPr lang="en-US" sz="900" kern="1200" dirty="0">
                  <a:solidFill>
                    <a:srgbClr val="FFFFFF"/>
                  </a:solidFill>
                  <a:latin typeface="Arial" panose="020B0604020202020204"/>
                  <a:ea typeface="+mn-ea"/>
                  <a:cs typeface="+mn-cs"/>
                </a:rPr>
                <a:t>of APIs</a:t>
              </a:r>
            </a:p>
          </p:txBody>
        </p:sp>
        <p:sp>
          <p:nvSpPr>
            <p:cNvPr id="9" name="Freeform: Shape 29">
              <a:extLst>
                <a:ext uri="{FF2B5EF4-FFF2-40B4-BE49-F238E27FC236}">
                  <a16:creationId xmlns="" xmlns:a16="http://schemas.microsoft.com/office/drawing/2014/main" id="{0E35F9C7-7EA9-47F1-9AB6-DE51C879F4AC}"/>
                </a:ext>
              </a:extLst>
            </p:cNvPr>
            <p:cNvSpPr/>
            <p:nvPr/>
          </p:nvSpPr>
          <p:spPr bwMode="gray">
            <a:xfrm>
              <a:off x="4033512" y="2017176"/>
              <a:ext cx="985105" cy="508473"/>
            </a:xfrm>
            <a:custGeom>
              <a:avLst/>
              <a:gdLst>
                <a:gd name="connsiteX0" fmla="*/ 0 w 959574"/>
                <a:gd name="connsiteY0" fmla="*/ 0 h 508473"/>
                <a:gd name="connsiteX1" fmla="*/ 959574 w 959574"/>
                <a:gd name="connsiteY1" fmla="*/ 0 h 508473"/>
                <a:gd name="connsiteX2" fmla="*/ 959574 w 959574"/>
                <a:gd name="connsiteY2" fmla="*/ 508473 h 508473"/>
                <a:gd name="connsiteX3" fmla="*/ 0 w 959574"/>
                <a:gd name="connsiteY3" fmla="*/ 508473 h 508473"/>
                <a:gd name="connsiteX4" fmla="*/ 0 w 959574"/>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74" h="508473">
                  <a:moveTo>
                    <a:pt x="0" y="0"/>
                  </a:moveTo>
                  <a:lnTo>
                    <a:pt x="959574" y="0"/>
                  </a:lnTo>
                  <a:lnTo>
                    <a:pt x="959574"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Documentation and Support </a:t>
              </a:r>
              <a:br>
                <a:rPr lang="en-US" sz="900" kern="1200" dirty="0">
                  <a:solidFill>
                    <a:srgbClr val="FFFFFF"/>
                  </a:solidFill>
                  <a:latin typeface="Arial" panose="020B0604020202020204"/>
                  <a:ea typeface="+mn-ea"/>
                  <a:cs typeface="+mn-cs"/>
                </a:rPr>
              </a:br>
              <a:r>
                <a:rPr lang="en-US" sz="900" kern="1200" dirty="0">
                  <a:solidFill>
                    <a:srgbClr val="FFFFFF"/>
                  </a:solidFill>
                  <a:latin typeface="Arial" panose="020B0604020202020204"/>
                  <a:ea typeface="+mn-ea"/>
                  <a:cs typeface="+mn-cs"/>
                </a:rPr>
                <a:t>of APIs</a:t>
              </a:r>
            </a:p>
          </p:txBody>
        </p:sp>
        <p:sp>
          <p:nvSpPr>
            <p:cNvPr id="10" name="Freeform: Shape 31">
              <a:extLst>
                <a:ext uri="{FF2B5EF4-FFF2-40B4-BE49-F238E27FC236}">
                  <a16:creationId xmlns="" xmlns:a16="http://schemas.microsoft.com/office/drawing/2014/main" id="{DBF623BA-0FB3-46A3-85A7-B78A3A1473B6}"/>
                </a:ext>
              </a:extLst>
            </p:cNvPr>
            <p:cNvSpPr/>
            <p:nvPr/>
          </p:nvSpPr>
          <p:spPr bwMode="gray">
            <a:xfrm>
              <a:off x="5366619"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Onboarding </a:t>
              </a:r>
              <a:br>
                <a:rPr lang="en-US" sz="900" kern="1200" dirty="0"/>
              </a:br>
              <a:r>
                <a:rPr lang="en-US" sz="900" kern="1200" dirty="0"/>
                <a:t>of APIs</a:t>
              </a:r>
            </a:p>
          </p:txBody>
        </p:sp>
        <p:sp>
          <p:nvSpPr>
            <p:cNvPr id="11" name="Freeform: Shape 33">
              <a:extLst>
                <a:ext uri="{FF2B5EF4-FFF2-40B4-BE49-F238E27FC236}">
                  <a16:creationId xmlns="" xmlns:a16="http://schemas.microsoft.com/office/drawing/2014/main" id="{B176201F-59D8-4254-87F4-A6FF95EEA642}"/>
                </a:ext>
              </a:extLst>
            </p:cNvPr>
            <p:cNvSpPr/>
            <p:nvPr/>
          </p:nvSpPr>
          <p:spPr bwMode="gray">
            <a:xfrm>
              <a:off x="6584625"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Operation of API </a:t>
              </a:r>
              <a:r>
                <a:rPr lang="en-US" sz="900" kern="1200" dirty="0" smtClean="0"/>
                <a:t>Platform</a:t>
              </a:r>
              <a:endParaRPr lang="en-US" sz="900" kern="1200" dirty="0"/>
            </a:p>
          </p:txBody>
        </p:sp>
        <p:sp>
          <p:nvSpPr>
            <p:cNvPr id="12" name="Freeform: Shape 35">
              <a:extLst>
                <a:ext uri="{FF2B5EF4-FFF2-40B4-BE49-F238E27FC236}">
                  <a16:creationId xmlns="" xmlns:a16="http://schemas.microsoft.com/office/drawing/2014/main" id="{D0373745-E35A-48A1-B7DC-842C685FAC33}"/>
                </a:ext>
              </a:extLst>
            </p:cNvPr>
            <p:cNvSpPr/>
            <p:nvPr/>
          </p:nvSpPr>
          <p:spPr bwMode="gray">
            <a:xfrm>
              <a:off x="7802631"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Routing Consumer Requests</a:t>
              </a:r>
            </a:p>
          </p:txBody>
        </p:sp>
        <p:sp>
          <p:nvSpPr>
            <p:cNvPr id="13" name="Freeform: Shape 37">
              <a:extLst>
                <a:ext uri="{FF2B5EF4-FFF2-40B4-BE49-F238E27FC236}">
                  <a16:creationId xmlns="" xmlns:a16="http://schemas.microsoft.com/office/drawing/2014/main" id="{24AED7BD-F6E2-4D2A-B2EA-3D6FB61062D9}"/>
                </a:ext>
              </a:extLst>
            </p:cNvPr>
            <p:cNvSpPr/>
            <p:nvPr/>
          </p:nvSpPr>
          <p:spPr bwMode="gray">
            <a:xfrm>
              <a:off x="9020635" y="2017176"/>
              <a:ext cx="870004" cy="508473"/>
            </a:xfrm>
            <a:custGeom>
              <a:avLst/>
              <a:gdLst>
                <a:gd name="connsiteX0" fmla="*/ 0 w 847456"/>
                <a:gd name="connsiteY0" fmla="*/ 0 h 508473"/>
                <a:gd name="connsiteX1" fmla="*/ 847456 w 847456"/>
                <a:gd name="connsiteY1" fmla="*/ 0 h 508473"/>
                <a:gd name="connsiteX2" fmla="*/ 847456 w 847456"/>
                <a:gd name="connsiteY2" fmla="*/ 508473 h 508473"/>
                <a:gd name="connsiteX3" fmla="*/ 0 w 847456"/>
                <a:gd name="connsiteY3" fmla="*/ 508473 h 508473"/>
                <a:gd name="connsiteX4" fmla="*/ 0 w 847456"/>
                <a:gd name="connsiteY4" fmla="*/ 0 h 5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56" h="508473">
                  <a:moveTo>
                    <a:pt x="0" y="0"/>
                  </a:moveTo>
                  <a:lnTo>
                    <a:pt x="847456" y="0"/>
                  </a:lnTo>
                  <a:lnTo>
                    <a:pt x="847456" y="508473"/>
                  </a:lnTo>
                  <a:lnTo>
                    <a:pt x="0" y="50847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Owning Consumer Experience</a:t>
              </a:r>
            </a:p>
          </p:txBody>
        </p:sp>
        <p:sp>
          <p:nvSpPr>
            <p:cNvPr id="14" name="Arrow: Left-Right 6">
              <a:extLst>
                <a:ext uri="{FF2B5EF4-FFF2-40B4-BE49-F238E27FC236}">
                  <a16:creationId xmlns="" xmlns:a16="http://schemas.microsoft.com/office/drawing/2014/main" id="{D2352097-AFA3-3341-AC69-E9D2B6917B56}"/>
                </a:ext>
              </a:extLst>
            </p:cNvPr>
            <p:cNvSpPr/>
            <p:nvPr/>
          </p:nvSpPr>
          <p:spPr bwMode="gray">
            <a:xfrm>
              <a:off x="6605829" y="2725283"/>
              <a:ext cx="855322" cy="216964"/>
            </a:xfrm>
            <a:prstGeom prst="leftRightArrow">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5" name="TextBox 14">
              <a:extLst>
                <a:ext uri="{FF2B5EF4-FFF2-40B4-BE49-F238E27FC236}">
                  <a16:creationId xmlns="" xmlns:a16="http://schemas.microsoft.com/office/drawing/2014/main" id="{7188E3FD-5C85-A447-8243-724BFE256D5C}"/>
                </a:ext>
              </a:extLst>
            </p:cNvPr>
            <p:cNvSpPr txBox="1"/>
            <p:nvPr/>
          </p:nvSpPr>
          <p:spPr bwMode="gray">
            <a:xfrm>
              <a:off x="6684488" y="2904394"/>
              <a:ext cx="698002" cy="400110"/>
            </a:xfrm>
            <a:prstGeom prst="rect">
              <a:avLst/>
            </a:prstGeom>
          </p:spPr>
          <p:txBody>
            <a:bodyPr wrap="square" lIns="91440" rtlCol="0">
              <a:spAutoFit/>
            </a:bodyPr>
            <a:lstStyle/>
            <a:p>
              <a:pPr algn="ctr"/>
              <a:r>
                <a:rPr lang="en-US" sz="1000" dirty="0"/>
                <a:t>Platform Provider</a:t>
              </a:r>
            </a:p>
          </p:txBody>
        </p:sp>
        <p:sp>
          <p:nvSpPr>
            <p:cNvPr id="16" name="Arrow: Left-Right 20">
              <a:extLst>
                <a:ext uri="{FF2B5EF4-FFF2-40B4-BE49-F238E27FC236}">
                  <a16:creationId xmlns="" xmlns:a16="http://schemas.microsoft.com/office/drawing/2014/main" id="{D1FA0933-AE4E-C044-A826-81B76C740391}"/>
                </a:ext>
              </a:extLst>
            </p:cNvPr>
            <p:cNvSpPr/>
            <p:nvPr/>
          </p:nvSpPr>
          <p:spPr bwMode="gray">
            <a:xfrm>
              <a:off x="5354875" y="3352530"/>
              <a:ext cx="3313476" cy="216964"/>
            </a:xfrm>
            <a:prstGeom prst="leftRightArrow">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7" name="TextBox 16">
              <a:extLst>
                <a:ext uri="{FF2B5EF4-FFF2-40B4-BE49-F238E27FC236}">
                  <a16:creationId xmlns="" xmlns:a16="http://schemas.microsoft.com/office/drawing/2014/main" id="{FF879378-A9CE-D34B-81F4-8C6B9393D73E}"/>
                </a:ext>
              </a:extLst>
            </p:cNvPr>
            <p:cNvSpPr txBox="1"/>
            <p:nvPr/>
          </p:nvSpPr>
          <p:spPr bwMode="gray">
            <a:xfrm>
              <a:off x="6233664" y="3535141"/>
              <a:ext cx="1555896" cy="246221"/>
            </a:xfrm>
            <a:prstGeom prst="rect">
              <a:avLst/>
            </a:prstGeom>
          </p:spPr>
          <p:txBody>
            <a:bodyPr wrap="square" lIns="91440" rtlCol="0">
              <a:spAutoFit/>
            </a:bodyPr>
            <a:lstStyle/>
            <a:p>
              <a:pPr algn="ctr"/>
              <a:r>
                <a:rPr lang="en-US" sz="1000" dirty="0"/>
                <a:t>Platform Operator</a:t>
              </a:r>
            </a:p>
          </p:txBody>
        </p:sp>
        <p:sp>
          <p:nvSpPr>
            <p:cNvPr id="18" name="Arrow: Left-Right 21">
              <a:extLst>
                <a:ext uri="{FF2B5EF4-FFF2-40B4-BE49-F238E27FC236}">
                  <a16:creationId xmlns="" xmlns:a16="http://schemas.microsoft.com/office/drawing/2014/main" id="{D9B63164-66C9-894A-9DEE-18BE0A25B27B}"/>
                </a:ext>
              </a:extLst>
            </p:cNvPr>
            <p:cNvSpPr/>
            <p:nvPr/>
          </p:nvSpPr>
          <p:spPr bwMode="gray">
            <a:xfrm>
              <a:off x="2819066" y="3810424"/>
              <a:ext cx="7073470" cy="218941"/>
            </a:xfrm>
            <a:prstGeom prst="leftRightArrow">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9" name="TextBox 18">
              <a:extLst>
                <a:ext uri="{FF2B5EF4-FFF2-40B4-BE49-F238E27FC236}">
                  <a16:creationId xmlns="" xmlns:a16="http://schemas.microsoft.com/office/drawing/2014/main" id="{DD0C013B-F557-4C4F-BEF4-DF1D3EA072AB}"/>
                </a:ext>
              </a:extLst>
            </p:cNvPr>
            <p:cNvSpPr txBox="1"/>
            <p:nvPr/>
          </p:nvSpPr>
          <p:spPr bwMode="gray">
            <a:xfrm>
              <a:off x="5097877" y="4024997"/>
              <a:ext cx="2515848" cy="246221"/>
            </a:xfrm>
            <a:prstGeom prst="rect">
              <a:avLst/>
            </a:prstGeom>
            <a:noFill/>
          </p:spPr>
          <p:txBody>
            <a:bodyPr wrap="square" lIns="91440" rtlCol="0">
              <a:spAutoFit/>
            </a:bodyPr>
            <a:lstStyle/>
            <a:p>
              <a:pPr algn="ctr"/>
              <a:r>
                <a:rPr lang="en-US" sz="1000" dirty="0"/>
                <a:t>End-to-End API Manager</a:t>
              </a:r>
            </a:p>
          </p:txBody>
        </p:sp>
        <p:cxnSp>
          <p:nvCxnSpPr>
            <p:cNvPr id="20" name="Straight Connector 19">
              <a:extLst>
                <a:ext uri="{FF2B5EF4-FFF2-40B4-BE49-F238E27FC236}">
                  <a16:creationId xmlns="" xmlns:a16="http://schemas.microsoft.com/office/drawing/2014/main" id="{1F9E68EA-F3E0-DF4B-BB8E-DF0F8BCFED6B}"/>
                </a:ext>
              </a:extLst>
            </p:cNvPr>
            <p:cNvCxnSpPr>
              <a:cxnSpLocks/>
            </p:cNvCxnSpPr>
            <p:nvPr/>
          </p:nvCxnSpPr>
          <p:spPr bwMode="gray">
            <a:xfrm>
              <a:off x="8674398" y="2527501"/>
              <a:ext cx="0" cy="940712"/>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A8B1C42-ACE5-BB4D-A3C5-5A5489D5B954}"/>
                </a:ext>
              </a:extLst>
            </p:cNvPr>
            <p:cNvCxnSpPr>
              <a:cxnSpLocks/>
            </p:cNvCxnSpPr>
            <p:nvPr/>
          </p:nvCxnSpPr>
          <p:spPr bwMode="gray">
            <a:xfrm>
              <a:off x="9882961" y="2527501"/>
              <a:ext cx="0" cy="1370752"/>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86DE44A3-00A0-DC46-92FC-79AF47966765}"/>
                </a:ext>
              </a:extLst>
            </p:cNvPr>
            <p:cNvCxnSpPr>
              <a:cxnSpLocks/>
            </p:cNvCxnSpPr>
            <p:nvPr/>
          </p:nvCxnSpPr>
          <p:spPr bwMode="gray">
            <a:xfrm>
              <a:off x="7446423" y="2527501"/>
              <a:ext cx="0" cy="309091"/>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662605ED-A538-D14B-8609-6AA46E5E060B}"/>
                </a:ext>
              </a:extLst>
            </p:cNvPr>
            <p:cNvCxnSpPr>
              <a:cxnSpLocks/>
            </p:cNvCxnSpPr>
            <p:nvPr/>
          </p:nvCxnSpPr>
          <p:spPr bwMode="gray">
            <a:xfrm>
              <a:off x="6591104" y="2527501"/>
              <a:ext cx="0" cy="313512"/>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85B92D8B-50F8-6348-A16E-3B0317CA1893}"/>
                </a:ext>
              </a:extLst>
            </p:cNvPr>
            <p:cNvCxnSpPr>
              <a:cxnSpLocks/>
            </p:cNvCxnSpPr>
            <p:nvPr/>
          </p:nvCxnSpPr>
          <p:spPr bwMode="gray">
            <a:xfrm>
              <a:off x="5372093" y="2527501"/>
              <a:ext cx="2458" cy="933512"/>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F39B782A-8418-8F40-A98F-64E9A0B63520}"/>
                </a:ext>
              </a:extLst>
            </p:cNvPr>
            <p:cNvCxnSpPr>
              <a:cxnSpLocks/>
            </p:cNvCxnSpPr>
            <p:nvPr/>
          </p:nvCxnSpPr>
          <p:spPr bwMode="gray">
            <a:xfrm>
              <a:off x="2819066" y="2527501"/>
              <a:ext cx="0" cy="1370752"/>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 xmlns:a16="http://schemas.microsoft.com/office/drawing/2014/main" id="{3E234C9B-0730-4220-A393-0008FEF5F823}"/>
                </a:ext>
              </a:extLst>
            </p:cNvPr>
            <p:cNvSpPr/>
            <p:nvPr/>
          </p:nvSpPr>
          <p:spPr bwMode="gray">
            <a:xfrm rot="5400000">
              <a:off x="2466014"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Isosceles Triangle 26">
              <a:extLst>
                <a:ext uri="{FF2B5EF4-FFF2-40B4-BE49-F238E27FC236}">
                  <a16:creationId xmlns="" xmlns:a16="http://schemas.microsoft.com/office/drawing/2014/main" id="{CAE7AF67-695C-477E-997C-90889B0BCB04}"/>
                </a:ext>
              </a:extLst>
            </p:cNvPr>
            <p:cNvSpPr/>
            <p:nvPr/>
          </p:nvSpPr>
          <p:spPr bwMode="gray">
            <a:xfrm rot="5400000">
              <a:off x="3684020"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Isosceles Triangle 27">
              <a:extLst>
                <a:ext uri="{FF2B5EF4-FFF2-40B4-BE49-F238E27FC236}">
                  <a16:creationId xmlns="" xmlns:a16="http://schemas.microsoft.com/office/drawing/2014/main" id="{D33919DD-9239-4E75-916E-3542453F19A1}"/>
                </a:ext>
              </a:extLst>
            </p:cNvPr>
            <p:cNvSpPr/>
            <p:nvPr/>
          </p:nvSpPr>
          <p:spPr bwMode="gray">
            <a:xfrm rot="5400000">
              <a:off x="5017127"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Isosceles Triangle 28">
              <a:extLst>
                <a:ext uri="{FF2B5EF4-FFF2-40B4-BE49-F238E27FC236}">
                  <a16:creationId xmlns="" xmlns:a16="http://schemas.microsoft.com/office/drawing/2014/main" id="{0FC1480F-CD70-496F-81EE-21A002CBBD95}"/>
                </a:ext>
              </a:extLst>
            </p:cNvPr>
            <p:cNvSpPr/>
            <p:nvPr/>
          </p:nvSpPr>
          <p:spPr bwMode="gray">
            <a:xfrm rot="5400000">
              <a:off x="6235133"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0" name="Isosceles Triangle 29">
              <a:extLst>
                <a:ext uri="{FF2B5EF4-FFF2-40B4-BE49-F238E27FC236}">
                  <a16:creationId xmlns="" xmlns:a16="http://schemas.microsoft.com/office/drawing/2014/main" id="{33A75824-1A20-4A91-A536-EAEADE09CB1D}"/>
                </a:ext>
              </a:extLst>
            </p:cNvPr>
            <p:cNvSpPr/>
            <p:nvPr/>
          </p:nvSpPr>
          <p:spPr bwMode="gray">
            <a:xfrm rot="5400000">
              <a:off x="7453139"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Isosceles Triangle 30">
              <a:extLst>
                <a:ext uri="{FF2B5EF4-FFF2-40B4-BE49-F238E27FC236}">
                  <a16:creationId xmlns="" xmlns:a16="http://schemas.microsoft.com/office/drawing/2014/main" id="{117CC50E-8FBF-41EC-8C2A-339794EF00A5}"/>
                </a:ext>
              </a:extLst>
            </p:cNvPr>
            <p:cNvSpPr/>
            <p:nvPr/>
          </p:nvSpPr>
          <p:spPr bwMode="gray">
            <a:xfrm rot="5400000">
              <a:off x="8671145" y="2205038"/>
              <a:ext cx="350981" cy="132749"/>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Tree>
    <p:extLst>
      <p:ext uri="{BB962C8B-B14F-4D97-AF65-F5344CB8AC3E}">
        <p14:creationId xmlns:p14="http://schemas.microsoft.com/office/powerpoint/2010/main" val="40817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a:t>
            </a:r>
            <a:endParaRPr lang="en-US" dirty="0"/>
          </a:p>
        </p:txBody>
      </p:sp>
      <p:sp>
        <p:nvSpPr>
          <p:cNvPr id="3" name="Rectangle 2"/>
          <p:cNvSpPr/>
          <p:nvPr/>
        </p:nvSpPr>
        <p:spPr bwMode="auto">
          <a:xfrm>
            <a:off x="3145917" y="1371600"/>
            <a:ext cx="5897880" cy="428305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4" name="TextBox 3"/>
          <p:cNvSpPr txBox="1"/>
          <p:nvPr/>
        </p:nvSpPr>
        <p:spPr>
          <a:xfrm>
            <a:off x="3145917" y="5346873"/>
            <a:ext cx="2950083"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5" name="TextBox 4"/>
          <p:cNvSpPr txBox="1"/>
          <p:nvPr/>
        </p:nvSpPr>
        <p:spPr>
          <a:xfrm>
            <a:off x="3145917" y="1371600"/>
            <a:ext cx="4270485" cy="353943"/>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Sample RACI Chart</a:t>
            </a:r>
          </a:p>
        </p:txBody>
      </p:sp>
      <p:graphicFrame>
        <p:nvGraphicFramePr>
          <p:cNvPr id="6" name="Table 5">
            <a:extLst>
              <a:ext uri="{FF2B5EF4-FFF2-40B4-BE49-F238E27FC236}">
                <a16:creationId xmlns="" xmlns:a16="http://schemas.microsoft.com/office/drawing/2014/main" id="{AB7B9FB8-36C7-1B4F-8A4D-9A50620E1D42}"/>
              </a:ext>
            </a:extLst>
          </p:cNvPr>
          <p:cNvGraphicFramePr>
            <a:graphicFrameLocks noGrp="1"/>
          </p:cNvGraphicFramePr>
          <p:nvPr>
            <p:extLst>
              <p:ext uri="{D42A27DB-BD31-4B8C-83A1-F6EECF244321}">
                <p14:modId xmlns:p14="http://schemas.microsoft.com/office/powerpoint/2010/main" val="2011108609"/>
              </p:ext>
            </p:extLst>
          </p:nvPr>
        </p:nvGraphicFramePr>
        <p:xfrm>
          <a:off x="3342420" y="1863923"/>
          <a:ext cx="5504874" cy="3438144"/>
        </p:xfrm>
        <a:graphic>
          <a:graphicData uri="http://schemas.openxmlformats.org/drawingml/2006/table">
            <a:tbl>
              <a:tblPr firstRow="1" firstCol="1" bandRow="1">
                <a:tableStyleId>{5C22544A-7EE6-4342-B048-85BDC9FD1C3A}</a:tableStyleId>
              </a:tblPr>
              <a:tblGrid>
                <a:gridCol w="1059134">
                  <a:extLst>
                    <a:ext uri="{9D8B030D-6E8A-4147-A177-3AD203B41FA5}">
                      <a16:colId xmlns="" xmlns:a16="http://schemas.microsoft.com/office/drawing/2014/main" val="222869151"/>
                    </a:ext>
                  </a:extLst>
                </a:gridCol>
                <a:gridCol w="918591">
                  <a:extLst>
                    <a:ext uri="{9D8B030D-6E8A-4147-A177-3AD203B41FA5}">
                      <a16:colId xmlns="" xmlns:a16="http://schemas.microsoft.com/office/drawing/2014/main" val="1852755422"/>
                    </a:ext>
                  </a:extLst>
                </a:gridCol>
                <a:gridCol w="859705">
                  <a:extLst>
                    <a:ext uri="{9D8B030D-6E8A-4147-A177-3AD203B41FA5}">
                      <a16:colId xmlns="" xmlns:a16="http://schemas.microsoft.com/office/drawing/2014/main" val="381002581"/>
                    </a:ext>
                  </a:extLst>
                </a:gridCol>
                <a:gridCol w="889148">
                  <a:extLst>
                    <a:ext uri="{9D8B030D-6E8A-4147-A177-3AD203B41FA5}">
                      <a16:colId xmlns="" xmlns:a16="http://schemas.microsoft.com/office/drawing/2014/main" val="475489766"/>
                    </a:ext>
                  </a:extLst>
                </a:gridCol>
                <a:gridCol w="889148">
                  <a:extLst>
                    <a:ext uri="{9D8B030D-6E8A-4147-A177-3AD203B41FA5}">
                      <a16:colId xmlns="" xmlns:a16="http://schemas.microsoft.com/office/drawing/2014/main" val="4135980739"/>
                    </a:ext>
                  </a:extLst>
                </a:gridCol>
                <a:gridCol w="889148">
                  <a:extLst>
                    <a:ext uri="{9D8B030D-6E8A-4147-A177-3AD203B41FA5}">
                      <a16:colId xmlns="" xmlns:a16="http://schemas.microsoft.com/office/drawing/2014/main" val="3529212694"/>
                    </a:ext>
                  </a:extLst>
                </a:gridCol>
              </a:tblGrid>
              <a:tr h="0">
                <a:tc>
                  <a:txBody>
                    <a:bodyPr/>
                    <a:lstStyle/>
                    <a:p>
                      <a:pPr marL="0" marR="0">
                        <a:lnSpc>
                          <a:spcPct val="90000"/>
                        </a:lnSpc>
                        <a:spcBef>
                          <a:spcPts val="0"/>
                        </a:spcBef>
                        <a:spcAft>
                          <a:spcPts val="0"/>
                        </a:spcAft>
                      </a:pPr>
                      <a:r>
                        <a:rPr lang="en-US" sz="900" dirty="0">
                          <a:effectLst/>
                        </a:rPr>
                        <a:t> </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no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979D9D"/>
                      </a:solidFill>
                      <a:prstDash val="solid"/>
                      <a:round/>
                      <a:headEnd type="none" w="med" len="med"/>
                      <a:tailEnd type="none" w="med" len="med"/>
                    </a:lnB>
                    <a:noFill/>
                  </a:tcPr>
                </a:tc>
                <a:tc>
                  <a:txBody>
                    <a:bodyPr/>
                    <a:lstStyle/>
                    <a:p>
                      <a:pPr marL="0" marR="0" algn="ctr">
                        <a:lnSpc>
                          <a:spcPct val="90000"/>
                        </a:lnSpc>
                        <a:spcBef>
                          <a:spcPts val="0"/>
                        </a:spcBef>
                        <a:spcAft>
                          <a:spcPts val="0"/>
                        </a:spcAft>
                      </a:pPr>
                      <a:r>
                        <a:rPr lang="en-US" sz="900" b="1" dirty="0">
                          <a:effectLst/>
                        </a:rPr>
                        <a:t>API Development Team</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tcPr>
                </a:tc>
                <a:tc>
                  <a:txBody>
                    <a:bodyPr/>
                    <a:lstStyle/>
                    <a:p>
                      <a:pPr marL="0" marR="0" algn="ctr">
                        <a:lnSpc>
                          <a:spcPct val="90000"/>
                        </a:lnSpc>
                        <a:spcBef>
                          <a:spcPts val="0"/>
                        </a:spcBef>
                        <a:spcAft>
                          <a:spcPts val="0"/>
                        </a:spcAft>
                      </a:pPr>
                      <a:r>
                        <a:rPr lang="en-US" sz="900" b="1" dirty="0">
                          <a:effectLst/>
                        </a:rPr>
                        <a:t>API</a:t>
                      </a:r>
                      <a:br>
                        <a:rPr lang="en-US" sz="900" b="1" dirty="0">
                          <a:effectLst/>
                        </a:rPr>
                      </a:br>
                      <a:r>
                        <a:rPr lang="en-US" sz="900" b="1" dirty="0">
                          <a:effectLst/>
                        </a:rPr>
                        <a:t>Product Manager</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tcPr>
                </a:tc>
                <a:tc>
                  <a:txBody>
                    <a:bodyPr/>
                    <a:lstStyle/>
                    <a:p>
                      <a:pPr marL="0" marR="0" algn="ctr">
                        <a:lnSpc>
                          <a:spcPct val="90000"/>
                        </a:lnSpc>
                        <a:spcBef>
                          <a:spcPts val="0"/>
                        </a:spcBef>
                        <a:spcAft>
                          <a:spcPts val="0"/>
                        </a:spcAft>
                      </a:pPr>
                      <a:r>
                        <a:rPr lang="en-US" sz="900" b="1" dirty="0">
                          <a:effectLst/>
                        </a:rPr>
                        <a:t>Business Leader </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tcPr>
                </a:tc>
                <a:tc>
                  <a:txBody>
                    <a:bodyPr/>
                    <a:lstStyle/>
                    <a:p>
                      <a:pPr marL="0" marR="0" algn="ctr">
                        <a:lnSpc>
                          <a:spcPct val="90000"/>
                        </a:lnSpc>
                        <a:spcBef>
                          <a:spcPts val="0"/>
                        </a:spcBef>
                        <a:spcAft>
                          <a:spcPts val="0"/>
                        </a:spcAft>
                      </a:pPr>
                      <a:r>
                        <a:rPr lang="en-US" sz="900" b="1" dirty="0">
                          <a:effectLst/>
                        </a:rPr>
                        <a:t>APIM Platform Team</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tcPr>
                </a:tc>
                <a:tc>
                  <a:txBody>
                    <a:bodyPr/>
                    <a:lstStyle/>
                    <a:p>
                      <a:pPr marL="0" marR="0" algn="ctr">
                        <a:lnSpc>
                          <a:spcPct val="90000"/>
                        </a:lnSpc>
                        <a:spcBef>
                          <a:spcPts val="0"/>
                        </a:spcBef>
                        <a:spcAft>
                          <a:spcPts val="0"/>
                        </a:spcAft>
                      </a:pPr>
                      <a:r>
                        <a:rPr lang="en-US" sz="900" b="1" dirty="0">
                          <a:effectLst/>
                        </a:rPr>
                        <a:t>Ops</a:t>
                      </a:r>
                      <a:br>
                        <a:rPr lang="en-US" sz="900" b="1" dirty="0">
                          <a:effectLst/>
                        </a:rPr>
                      </a:br>
                      <a:r>
                        <a:rPr lang="en-US" sz="900" b="1" dirty="0">
                          <a:effectLst/>
                        </a:rPr>
                        <a:t>Team</a:t>
                      </a:r>
                      <a:endParaRPr lang="en-US" sz="900" b="1" dirty="0">
                        <a:effectLst/>
                        <a:latin typeface="Arial" panose="020B0604020202020204" pitchFamily="34" charset="0"/>
                        <a:ea typeface="+mn-ea"/>
                        <a:cs typeface="Times New Roman" panose="02020603050405020304" pitchFamily="18" charset="0"/>
                      </a:endParaRPr>
                    </a:p>
                  </a:txBody>
                  <a:tcPr marT="91440" marB="91440">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tcPr>
                </a:tc>
                <a:extLst>
                  <a:ext uri="{0D108BD9-81ED-4DB2-BD59-A6C34878D82A}">
                    <a16:rowId xmlns="" xmlns:a16="http://schemas.microsoft.com/office/drawing/2014/main" val="4034136310"/>
                  </a:ext>
                </a:extLst>
              </a:tr>
              <a:tr h="0">
                <a:tc>
                  <a:txBody>
                    <a:bodyPr/>
                    <a:lstStyle/>
                    <a:p>
                      <a:pPr marL="0" marR="0">
                        <a:lnSpc>
                          <a:spcPct val="90000"/>
                        </a:lnSpc>
                        <a:spcBef>
                          <a:spcPts val="0"/>
                        </a:spcBef>
                        <a:spcAft>
                          <a:spcPts val="0"/>
                        </a:spcAft>
                      </a:pPr>
                      <a:r>
                        <a:rPr lang="en-US" sz="900" b="1" dirty="0">
                          <a:solidFill>
                            <a:schemeClr val="bg1"/>
                          </a:solidFill>
                          <a:effectLst/>
                        </a:rPr>
                        <a:t>Create new API</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 </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2897866878"/>
                  </a:ext>
                </a:extLst>
              </a:tr>
              <a:tr h="0">
                <a:tc>
                  <a:txBody>
                    <a:bodyPr/>
                    <a:lstStyle/>
                    <a:p>
                      <a:pPr marL="0" marR="0">
                        <a:lnSpc>
                          <a:spcPct val="90000"/>
                        </a:lnSpc>
                        <a:spcBef>
                          <a:spcPts val="0"/>
                        </a:spcBef>
                        <a:spcAft>
                          <a:spcPts val="0"/>
                        </a:spcAft>
                      </a:pPr>
                      <a:r>
                        <a:rPr lang="en-US" sz="900" b="1" dirty="0">
                          <a:solidFill>
                            <a:schemeClr val="bg1"/>
                          </a:solidFill>
                          <a:effectLst/>
                        </a:rPr>
                        <a:t>Create API documentation</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 </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3113039240"/>
                  </a:ext>
                </a:extLst>
              </a:tr>
              <a:tr h="0">
                <a:tc>
                  <a:txBody>
                    <a:bodyPr/>
                    <a:lstStyle/>
                    <a:p>
                      <a:pPr marL="0" marR="0">
                        <a:lnSpc>
                          <a:spcPct val="90000"/>
                        </a:lnSpc>
                        <a:spcBef>
                          <a:spcPts val="0"/>
                        </a:spcBef>
                        <a:spcAft>
                          <a:spcPts val="0"/>
                        </a:spcAft>
                      </a:pPr>
                      <a:r>
                        <a:rPr lang="en-US" sz="900" b="1" dirty="0">
                          <a:solidFill>
                            <a:schemeClr val="bg1"/>
                          </a:solidFill>
                          <a:effectLst/>
                        </a:rPr>
                        <a:t>Import API to platform</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924528968"/>
                  </a:ext>
                </a:extLst>
              </a:tr>
              <a:tr h="0">
                <a:tc>
                  <a:txBody>
                    <a:bodyPr/>
                    <a:lstStyle/>
                    <a:p>
                      <a:pPr marL="0" marR="0">
                        <a:lnSpc>
                          <a:spcPct val="90000"/>
                        </a:lnSpc>
                        <a:spcBef>
                          <a:spcPts val="0"/>
                        </a:spcBef>
                        <a:spcAft>
                          <a:spcPts val="0"/>
                        </a:spcAft>
                      </a:pPr>
                      <a:r>
                        <a:rPr lang="en-US" sz="900" b="1" dirty="0">
                          <a:solidFill>
                            <a:schemeClr val="bg1"/>
                          </a:solidFill>
                          <a:effectLst/>
                        </a:rPr>
                        <a:t>Update API documentation</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 </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128683388"/>
                  </a:ext>
                </a:extLst>
              </a:tr>
              <a:tr h="0">
                <a:tc>
                  <a:txBody>
                    <a:bodyPr/>
                    <a:lstStyle/>
                    <a:p>
                      <a:pPr marL="0" marR="0">
                        <a:lnSpc>
                          <a:spcPct val="90000"/>
                        </a:lnSpc>
                        <a:spcBef>
                          <a:spcPts val="0"/>
                        </a:spcBef>
                        <a:spcAft>
                          <a:spcPts val="0"/>
                        </a:spcAft>
                      </a:pPr>
                      <a:r>
                        <a:rPr lang="en-US" sz="900" b="1" dirty="0">
                          <a:solidFill>
                            <a:schemeClr val="bg1"/>
                          </a:solidFill>
                          <a:effectLst/>
                        </a:rPr>
                        <a:t>Support consumer developers</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 </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2243427228"/>
                  </a:ext>
                </a:extLst>
              </a:tr>
              <a:tr h="0">
                <a:tc>
                  <a:txBody>
                    <a:bodyPr/>
                    <a:lstStyle/>
                    <a:p>
                      <a:pPr marL="0" marR="0">
                        <a:lnSpc>
                          <a:spcPct val="90000"/>
                        </a:lnSpc>
                        <a:spcBef>
                          <a:spcPts val="0"/>
                        </a:spcBef>
                        <a:spcAft>
                          <a:spcPts val="0"/>
                        </a:spcAft>
                      </a:pPr>
                      <a:r>
                        <a:rPr lang="en-US" sz="900" b="1" dirty="0">
                          <a:solidFill>
                            <a:schemeClr val="bg1"/>
                          </a:solidFill>
                          <a:effectLst/>
                        </a:rPr>
                        <a:t>Fix bugs</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1864910525"/>
                  </a:ext>
                </a:extLst>
              </a:tr>
              <a:tr h="0">
                <a:tc>
                  <a:txBody>
                    <a:bodyPr/>
                    <a:lstStyle/>
                    <a:p>
                      <a:pPr marL="0" marR="0">
                        <a:lnSpc>
                          <a:spcPct val="90000"/>
                        </a:lnSpc>
                        <a:spcBef>
                          <a:spcPts val="0"/>
                        </a:spcBef>
                        <a:spcAft>
                          <a:spcPts val="0"/>
                        </a:spcAft>
                      </a:pPr>
                      <a:r>
                        <a:rPr lang="en-US" sz="900" b="1" dirty="0">
                          <a:solidFill>
                            <a:schemeClr val="bg1"/>
                          </a:solidFill>
                          <a:effectLst/>
                        </a:rPr>
                        <a:t>Add new API features</a:t>
                      </a:r>
                      <a:endParaRPr lang="en-US" sz="900" b="1" dirty="0">
                        <a:solidFill>
                          <a:schemeClr val="bg1"/>
                        </a:solidFill>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rgbClr val="002856"/>
                    </a:solidFill>
                  </a:tcPr>
                </a:tc>
                <a:tc>
                  <a:txBody>
                    <a:bodyPr/>
                    <a:lstStyle/>
                    <a:p>
                      <a:pPr marL="0" marR="0" algn="ctr">
                        <a:lnSpc>
                          <a:spcPct val="90000"/>
                        </a:lnSpc>
                        <a:spcBef>
                          <a:spcPts val="0"/>
                        </a:spcBef>
                        <a:spcAft>
                          <a:spcPts val="0"/>
                        </a:spcAft>
                      </a:pPr>
                      <a:r>
                        <a:rPr lang="en-US" sz="900" dirty="0">
                          <a:effectLst/>
                        </a:rPr>
                        <a:t>R</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A</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C</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900" dirty="0">
                          <a:effectLst/>
                        </a:rPr>
                        <a:t>I</a:t>
                      </a:r>
                      <a:endParaRPr lang="en-US" sz="900" dirty="0">
                        <a:effectLst/>
                        <a:latin typeface="Arial" panose="020B0604020202020204" pitchFamily="34" charset="0"/>
                        <a:ea typeface="+mn-ea"/>
                        <a:cs typeface="Times New Roman" panose="02020603050405020304" pitchFamily="18" charset="0"/>
                      </a:endParaRPr>
                    </a:p>
                  </a:txBody>
                  <a:tcPr marT="91440" marB="91440" anchor="ctr">
                    <a:lnL w="9525" cap="flat" cmpd="sng" algn="ctr">
                      <a:solidFill>
                        <a:srgbClr val="979D9D"/>
                      </a:solidFill>
                      <a:prstDash val="solid"/>
                      <a:round/>
                      <a:headEnd type="none" w="med" len="med"/>
                      <a:tailEnd type="none" w="med" len="med"/>
                    </a:lnL>
                    <a:lnR w="9525" cap="flat" cmpd="sng" algn="ctr">
                      <a:solidFill>
                        <a:srgbClr val="979D9D"/>
                      </a:solidFill>
                      <a:prstDash val="solid"/>
                      <a:round/>
                      <a:headEnd type="none" w="med" len="med"/>
                      <a:tailEnd type="none" w="med" len="med"/>
                    </a:lnR>
                    <a:lnT w="9525" cap="flat" cmpd="sng" algn="ctr">
                      <a:solidFill>
                        <a:srgbClr val="979D9D"/>
                      </a:solidFill>
                      <a:prstDash val="solid"/>
                      <a:round/>
                      <a:headEnd type="none" w="med" len="med"/>
                      <a:tailEnd type="none" w="med" len="med"/>
                    </a:lnT>
                    <a:lnB w="9525" cap="flat" cmpd="sng" algn="ctr">
                      <a:solidFill>
                        <a:srgbClr val="979D9D"/>
                      </a:solidFill>
                      <a:prstDash val="solid"/>
                      <a:round/>
                      <a:headEnd type="none" w="med" len="med"/>
                      <a:tailEnd type="none" w="med" len="med"/>
                    </a:lnB>
                    <a:solidFill>
                      <a:schemeClr val="bg1"/>
                    </a:solidFill>
                  </a:tcPr>
                </a:tc>
                <a:extLst>
                  <a:ext uri="{0D108BD9-81ED-4DB2-BD59-A6C34878D82A}">
                    <a16:rowId xmlns="" xmlns:a16="http://schemas.microsoft.com/office/drawing/2014/main" val="3638329436"/>
                  </a:ext>
                </a:extLst>
              </a:tr>
            </a:tbl>
          </a:graphicData>
        </a:graphic>
      </p:graphicFrame>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4</a:t>
            </a:r>
            <a:endParaRPr lang="en-US" dirty="0"/>
          </a:p>
        </p:txBody>
      </p:sp>
      <p:grpSp>
        <p:nvGrpSpPr>
          <p:cNvPr id="49" name="Group 48">
            <a:extLst>
              <a:ext uri="{FF2B5EF4-FFF2-40B4-BE49-F238E27FC236}">
                <a16:creationId xmlns="" xmlns:a16="http://schemas.microsoft.com/office/drawing/2014/main" id="{FDA311BA-2BE5-43CB-BC3E-6EED9D0DF832}"/>
              </a:ext>
            </a:extLst>
          </p:cNvPr>
          <p:cNvGrpSpPr/>
          <p:nvPr/>
        </p:nvGrpSpPr>
        <p:grpSpPr>
          <a:xfrm>
            <a:off x="3145917" y="1371600"/>
            <a:ext cx="5897880" cy="3794614"/>
            <a:chOff x="3145917" y="1371600"/>
            <a:chExt cx="5897880" cy="3794614"/>
          </a:xfrm>
        </p:grpSpPr>
        <p:sp>
          <p:nvSpPr>
            <p:cNvPr id="50" name="Rectangle 49"/>
            <p:cNvSpPr/>
            <p:nvPr/>
          </p:nvSpPr>
          <p:spPr bwMode="gray">
            <a:xfrm>
              <a:off x="3145917" y="1371600"/>
              <a:ext cx="5897880" cy="3794614"/>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1" name="TextBox 50"/>
            <p:cNvSpPr txBox="1"/>
            <p:nvPr/>
          </p:nvSpPr>
          <p:spPr bwMode="gray">
            <a:xfrm>
              <a:off x="3145917" y="4612216"/>
              <a:ext cx="3605889" cy="553998"/>
            </a:xfrm>
            <a:prstGeom prst="rect">
              <a:avLst/>
            </a:prstGeom>
            <a:noFill/>
          </p:spPr>
          <p:txBody>
            <a:bodyPr wrap="square" lIns="91440" rIns="91440" rtlCol="0" anchor="b">
              <a:spAutoFit/>
            </a:bodyPr>
            <a:lstStyle/>
            <a:p>
              <a:r>
                <a:rPr lang="en-US" sz="800" dirty="0">
                  <a:solidFill>
                    <a:srgbClr val="6F7878"/>
                  </a:solidFill>
                </a:rPr>
                <a:t>Source: Gartner</a:t>
              </a:r>
              <a:br>
                <a:rPr lang="en-US" sz="800" dirty="0">
                  <a:solidFill>
                    <a:srgbClr val="6F7878"/>
                  </a:solidFill>
                </a:rPr>
              </a:br>
              <a:r>
                <a:rPr lang="en-US" sz="800" dirty="0" err="1" smtClean="0">
                  <a:solidFill>
                    <a:srgbClr val="6F7878"/>
                  </a:solidFill>
                </a:rPr>
                <a:t>DDoS</a:t>
              </a:r>
              <a:r>
                <a:rPr lang="en-US" sz="800" dirty="0" smtClean="0">
                  <a:solidFill>
                    <a:srgbClr val="6F7878"/>
                  </a:solidFill>
                </a:rPr>
                <a:t> = distributed denial of service, ADC = application delivery controller, </a:t>
              </a:r>
              <a:r>
                <a:rPr lang="en-US" sz="800" dirty="0" err="1" smtClean="0">
                  <a:solidFill>
                    <a:srgbClr val="6F7878"/>
                  </a:solidFill>
                </a:rPr>
                <a:t>CDN</a:t>
              </a:r>
              <a:r>
                <a:rPr lang="en-US" sz="800" dirty="0" smtClean="0">
                  <a:solidFill>
                    <a:srgbClr val="6F7878"/>
                  </a:solidFill>
                </a:rPr>
                <a:t> = content distribution network, </a:t>
              </a:r>
              <a:r>
                <a:rPr lang="en-US" sz="800" dirty="0" err="1" smtClean="0">
                  <a:solidFill>
                    <a:srgbClr val="6F7878"/>
                  </a:solidFill>
                </a:rPr>
                <a:t>WAF</a:t>
              </a:r>
              <a:r>
                <a:rPr lang="en-US" sz="800" dirty="0" smtClean="0">
                  <a:solidFill>
                    <a:srgbClr val="6F7878"/>
                  </a:solidFill>
                </a:rPr>
                <a:t> = web application firewall</a:t>
              </a:r>
              <a:endParaRPr lang="en-US" sz="800" dirty="0">
                <a:solidFill>
                  <a:srgbClr val="6F7878"/>
                </a:solidFill>
              </a:endParaRPr>
            </a:p>
            <a:p>
              <a:r>
                <a:rPr lang="en-US" sz="600" dirty="0">
                  <a:solidFill>
                    <a:srgbClr val="6F7878"/>
                  </a:solidFill>
                </a:rPr>
                <a:t>ID: 370408</a:t>
              </a:r>
            </a:p>
          </p:txBody>
        </p:sp>
        <p:sp>
          <p:nvSpPr>
            <p:cNvPr id="52" name="TextBox 51"/>
            <p:cNvSpPr txBox="1"/>
            <p:nvPr/>
          </p:nvSpPr>
          <p:spPr bwMode="gray">
            <a:xfrm>
              <a:off x="3145917" y="1371600"/>
              <a:ext cx="4270485" cy="353943"/>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Components of an API Security Solution</a:t>
              </a:r>
              <a:endParaRPr lang="en-US" sz="1400" b="1" kern="0" dirty="0">
                <a:solidFill>
                  <a:sysClr val="windowText" lastClr="000000"/>
                </a:solidFill>
                <a:latin typeface="+mn-lt"/>
                <a:ea typeface="Arial Unicode MS"/>
                <a:cs typeface="Arial" panose="020B0604020202020204" pitchFamily="34" charset="0"/>
              </a:endParaRPr>
            </a:p>
          </p:txBody>
        </p:sp>
        <p:sp>
          <p:nvSpPr>
            <p:cNvPr id="53" name="Rectangle 52">
              <a:extLst>
                <a:ext uri="{FF2B5EF4-FFF2-40B4-BE49-F238E27FC236}">
                  <a16:creationId xmlns="" xmlns:a16="http://schemas.microsoft.com/office/drawing/2014/main" id="{E88BA021-5478-564D-BAEB-7CFD054011C0}"/>
                </a:ext>
              </a:extLst>
            </p:cNvPr>
            <p:cNvSpPr/>
            <p:nvPr/>
          </p:nvSpPr>
          <p:spPr bwMode="gray">
            <a:xfrm>
              <a:off x="6112670" y="2857271"/>
              <a:ext cx="457200" cy="6400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0" tIns="25718" rIns="0"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chemeClr val="bg1"/>
                  </a:solidFill>
                  <a:latin typeface="Arial"/>
                  <a:ea typeface="Arial Unicode MS"/>
                  <a:cs typeface="Arial Unicode MS"/>
                </a:rPr>
                <a:t>WAF</a:t>
              </a:r>
              <a:endParaRPr lang="en-US" dirty="0">
                <a:solidFill>
                  <a:schemeClr val="bg1"/>
                </a:solidFill>
                <a:latin typeface="Arial"/>
                <a:ea typeface="Arial Unicode MS"/>
                <a:cs typeface="Arial Unicode MS"/>
              </a:endParaRPr>
            </a:p>
          </p:txBody>
        </p:sp>
        <p:sp>
          <p:nvSpPr>
            <p:cNvPr id="54" name="Rectangle 53">
              <a:extLst>
                <a:ext uri="{FF2B5EF4-FFF2-40B4-BE49-F238E27FC236}">
                  <a16:creationId xmlns="" xmlns:a16="http://schemas.microsoft.com/office/drawing/2014/main" id="{3A8DD531-A239-D042-9B80-70E206E452A1}"/>
                </a:ext>
              </a:extLst>
            </p:cNvPr>
            <p:cNvSpPr/>
            <p:nvPr/>
          </p:nvSpPr>
          <p:spPr bwMode="gray">
            <a:xfrm>
              <a:off x="6838887" y="1832685"/>
              <a:ext cx="581637" cy="639980"/>
            </a:xfrm>
            <a:prstGeom prst="rect">
              <a:avLst/>
            </a:prstGeom>
            <a:solidFill>
              <a:srgbClr val="002856"/>
            </a:solidFill>
            <a:ln w="9525" cap="flat" cmpd="sng" algn="ctr">
              <a:noFill/>
              <a:prstDash val="solid"/>
              <a:round/>
              <a:headEnd type="none" w="med" len="med"/>
              <a:tailEnd type="none" w="med" len="med"/>
            </a:ln>
            <a:effectLst/>
          </p:spPr>
          <p:txBody>
            <a:bodyPr vert="horz" wrap="none" lIns="0" tIns="25718" rIns="0" bIns="25718" numCol="1" rtlCol="0" anchor="b"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chemeClr val="bg1"/>
                  </a:solidFill>
                  <a:latin typeface="Arial"/>
                  <a:ea typeface="Arial Unicode MS"/>
                  <a:cs typeface="Arial Unicode MS"/>
                </a:rPr>
                <a:t>Identity</a:t>
              </a:r>
              <a:br>
                <a:rPr lang="en-US" sz="900" dirty="0">
                  <a:solidFill>
                    <a:schemeClr val="bg1"/>
                  </a:solidFill>
                  <a:latin typeface="Arial"/>
                  <a:ea typeface="Arial Unicode MS"/>
                  <a:cs typeface="Arial Unicode MS"/>
                </a:rPr>
              </a:br>
              <a:r>
                <a:rPr lang="en-US" sz="900" dirty="0">
                  <a:solidFill>
                    <a:schemeClr val="bg1"/>
                  </a:solidFill>
                  <a:latin typeface="Arial"/>
                  <a:ea typeface="Arial Unicode MS"/>
                  <a:cs typeface="Arial Unicode MS"/>
                </a:rPr>
                <a:t>Provider</a:t>
              </a:r>
            </a:p>
          </p:txBody>
        </p:sp>
        <p:sp>
          <p:nvSpPr>
            <p:cNvPr id="55" name="Rectangle 54">
              <a:extLst>
                <a:ext uri="{FF2B5EF4-FFF2-40B4-BE49-F238E27FC236}">
                  <a16:creationId xmlns="" xmlns:a16="http://schemas.microsoft.com/office/drawing/2014/main" id="{66C183BD-C232-7340-8CAD-CDA46C7AC352}"/>
                </a:ext>
              </a:extLst>
            </p:cNvPr>
            <p:cNvSpPr/>
            <p:nvPr/>
          </p:nvSpPr>
          <p:spPr bwMode="gray">
            <a:xfrm>
              <a:off x="4058102" y="2857271"/>
              <a:ext cx="457200" cy="6400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square" lIns="0" tIns="25718" rIns="0"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chemeClr val="bg1"/>
                  </a:solidFill>
                  <a:latin typeface="Arial"/>
                  <a:ea typeface="Arial Unicode MS"/>
                  <a:cs typeface="Arial Unicode MS"/>
                </a:rPr>
                <a:t>Anti- DDoS</a:t>
              </a:r>
            </a:p>
          </p:txBody>
        </p:sp>
        <p:sp>
          <p:nvSpPr>
            <p:cNvPr id="56" name="Rectangle 55">
              <a:extLst>
                <a:ext uri="{FF2B5EF4-FFF2-40B4-BE49-F238E27FC236}">
                  <a16:creationId xmlns="" xmlns:a16="http://schemas.microsoft.com/office/drawing/2014/main" id="{FE5260AF-5DB2-1B4B-8B6F-510DA99495BE}"/>
                </a:ext>
              </a:extLst>
            </p:cNvPr>
            <p:cNvSpPr/>
            <p:nvPr/>
          </p:nvSpPr>
          <p:spPr bwMode="gray">
            <a:xfrm>
              <a:off x="5336374" y="2857271"/>
              <a:ext cx="594360" cy="6400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chemeClr val="bg1"/>
                  </a:solidFill>
                  <a:latin typeface="Arial"/>
                  <a:ea typeface="Arial Unicode MS"/>
                  <a:cs typeface="Arial Unicode MS"/>
                </a:rPr>
                <a:t>Bot  Mitigation</a:t>
              </a:r>
            </a:p>
          </p:txBody>
        </p:sp>
        <p:sp>
          <p:nvSpPr>
            <p:cNvPr id="57" name="Rectangle 56">
              <a:extLst>
                <a:ext uri="{FF2B5EF4-FFF2-40B4-BE49-F238E27FC236}">
                  <a16:creationId xmlns="" xmlns:a16="http://schemas.microsoft.com/office/drawing/2014/main" id="{67693EC1-D821-204F-8370-02547006DADA}"/>
                </a:ext>
              </a:extLst>
            </p:cNvPr>
            <p:cNvSpPr/>
            <p:nvPr/>
          </p:nvSpPr>
          <p:spPr bwMode="gray">
            <a:xfrm>
              <a:off x="4697238" y="2857271"/>
              <a:ext cx="457200" cy="6400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defTabSz="685800">
                <a:spcBef>
                  <a:spcPts val="0"/>
                </a:spcBef>
                <a:spcAft>
                  <a:spcPts val="0"/>
                </a:spcAft>
              </a:pPr>
              <a:r>
                <a:rPr lang="en-US" sz="900" dirty="0">
                  <a:solidFill>
                    <a:schemeClr val="bg1"/>
                  </a:solidFill>
                </a:rPr>
                <a:t>ADC/</a:t>
              </a:r>
              <a:br>
                <a:rPr lang="en-US" sz="900" dirty="0">
                  <a:solidFill>
                    <a:schemeClr val="bg1"/>
                  </a:solidFill>
                </a:rPr>
              </a:br>
              <a:r>
                <a:rPr lang="en-US" sz="900" dirty="0">
                  <a:solidFill>
                    <a:schemeClr val="bg1"/>
                  </a:solidFill>
                </a:rPr>
                <a:t>CDN</a:t>
              </a:r>
            </a:p>
          </p:txBody>
        </p:sp>
        <p:grpSp>
          <p:nvGrpSpPr>
            <p:cNvPr id="58" name="Group 57">
              <a:extLst>
                <a:ext uri="{FF2B5EF4-FFF2-40B4-BE49-F238E27FC236}">
                  <a16:creationId xmlns="" xmlns:a16="http://schemas.microsoft.com/office/drawing/2014/main" id="{4221B4F3-02AC-4FEE-A839-841E145CD078}"/>
                </a:ext>
              </a:extLst>
            </p:cNvPr>
            <p:cNvGrpSpPr/>
            <p:nvPr/>
          </p:nvGrpSpPr>
          <p:grpSpPr bwMode="gray">
            <a:xfrm>
              <a:off x="3345087" y="2384738"/>
              <a:ext cx="5450332" cy="1737251"/>
              <a:chOff x="3345087" y="2354258"/>
              <a:chExt cx="5450332" cy="1737251"/>
            </a:xfrm>
          </p:grpSpPr>
          <p:sp>
            <p:nvSpPr>
              <p:cNvPr id="86" name="TextBox 67">
                <a:extLst>
                  <a:ext uri="{FF2B5EF4-FFF2-40B4-BE49-F238E27FC236}">
                    <a16:creationId xmlns="" xmlns:a16="http://schemas.microsoft.com/office/drawing/2014/main" id="{D03126A4-4348-4F45-89E7-48FA28416A82}"/>
                  </a:ext>
                </a:extLst>
              </p:cNvPr>
              <p:cNvSpPr txBox="1"/>
              <p:nvPr/>
            </p:nvSpPr>
            <p:spPr bwMode="gray">
              <a:xfrm>
                <a:off x="3432901" y="3361190"/>
                <a:ext cx="237245" cy="17081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Web</a:t>
                </a:r>
              </a:p>
            </p:txBody>
          </p:sp>
          <p:sp>
            <p:nvSpPr>
              <p:cNvPr id="87" name="TextBox 90">
                <a:extLst>
                  <a:ext uri="{FF2B5EF4-FFF2-40B4-BE49-F238E27FC236}">
                    <a16:creationId xmlns="" xmlns:a16="http://schemas.microsoft.com/office/drawing/2014/main" id="{F64EAF7E-414D-7646-ACD5-1221B9B6F96E}"/>
                  </a:ext>
                </a:extLst>
              </p:cNvPr>
              <p:cNvSpPr txBox="1"/>
              <p:nvPr/>
            </p:nvSpPr>
            <p:spPr bwMode="gray">
              <a:xfrm>
                <a:off x="3381605" y="2748956"/>
                <a:ext cx="339837" cy="17081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Mobile</a:t>
                </a:r>
              </a:p>
            </p:txBody>
          </p:sp>
          <p:sp>
            <p:nvSpPr>
              <p:cNvPr id="88" name="TextBox 72">
                <a:extLst>
                  <a:ext uri="{FF2B5EF4-FFF2-40B4-BE49-F238E27FC236}">
                    <a16:creationId xmlns="" xmlns:a16="http://schemas.microsoft.com/office/drawing/2014/main" id="{36235B67-977F-094A-9ADE-7D27A9B41557}"/>
                  </a:ext>
                </a:extLst>
              </p:cNvPr>
              <p:cNvSpPr txBox="1"/>
              <p:nvPr/>
            </p:nvSpPr>
            <p:spPr bwMode="gray">
              <a:xfrm>
                <a:off x="3359163" y="3920693"/>
                <a:ext cx="384721" cy="17081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Service</a:t>
                </a:r>
              </a:p>
            </p:txBody>
          </p:sp>
          <p:sp>
            <p:nvSpPr>
              <p:cNvPr id="89" name="Freeform: Shape 190">
                <a:extLst>
                  <a:ext uri="{FF2B5EF4-FFF2-40B4-BE49-F238E27FC236}">
                    <a16:creationId xmlns="" xmlns:a16="http://schemas.microsoft.com/office/drawing/2014/main" id="{4617921A-FED8-5549-A592-776E651FAAD6}"/>
                  </a:ext>
                </a:extLst>
              </p:cNvPr>
              <p:cNvSpPr/>
              <p:nvPr/>
            </p:nvSpPr>
            <p:spPr bwMode="gray">
              <a:xfrm>
                <a:off x="3433076" y="2354258"/>
                <a:ext cx="236894" cy="385799"/>
              </a:xfrm>
              <a:custGeom>
                <a:avLst/>
                <a:gdLst>
                  <a:gd name="connsiteX0" fmla="*/ 308610 w 333375"/>
                  <a:gd name="connsiteY0" fmla="*/ 7144 h 542925"/>
                  <a:gd name="connsiteX1" fmla="*/ 30766 w 333375"/>
                  <a:gd name="connsiteY1" fmla="*/ 7144 h 542925"/>
                  <a:gd name="connsiteX2" fmla="*/ 7144 w 333375"/>
                  <a:gd name="connsiteY2" fmla="*/ 30766 h 542925"/>
                  <a:gd name="connsiteX3" fmla="*/ 7144 w 333375"/>
                  <a:gd name="connsiteY3" fmla="*/ 516922 h 542925"/>
                  <a:gd name="connsiteX4" fmla="*/ 30766 w 333375"/>
                  <a:gd name="connsiteY4" fmla="*/ 540544 h 542925"/>
                  <a:gd name="connsiteX5" fmla="*/ 308610 w 333375"/>
                  <a:gd name="connsiteY5" fmla="*/ 540544 h 542925"/>
                  <a:gd name="connsiteX6" fmla="*/ 332232 w 333375"/>
                  <a:gd name="connsiteY6" fmla="*/ 516922 h 542925"/>
                  <a:gd name="connsiteX7" fmla="*/ 332232 w 333375"/>
                  <a:gd name="connsiteY7" fmla="*/ 30766 h 542925"/>
                  <a:gd name="connsiteX8" fmla="*/ 308610 w 333375"/>
                  <a:gd name="connsiteY8" fmla="*/ 7144 h 542925"/>
                  <a:gd name="connsiteX9" fmla="*/ 294132 w 333375"/>
                  <a:gd name="connsiteY9" fmla="*/ 45244 h 542925"/>
                  <a:gd name="connsiteX10" fmla="*/ 294132 w 333375"/>
                  <a:gd name="connsiteY10" fmla="*/ 83344 h 542925"/>
                  <a:gd name="connsiteX11" fmla="*/ 45244 w 333375"/>
                  <a:gd name="connsiteY11" fmla="*/ 83344 h 542925"/>
                  <a:gd name="connsiteX12" fmla="*/ 45244 w 333375"/>
                  <a:gd name="connsiteY12" fmla="*/ 45244 h 542925"/>
                  <a:gd name="connsiteX13" fmla="*/ 294132 w 333375"/>
                  <a:gd name="connsiteY13" fmla="*/ 45244 h 542925"/>
                  <a:gd name="connsiteX14" fmla="*/ 294132 w 333375"/>
                  <a:gd name="connsiteY14" fmla="*/ 121444 h 542925"/>
                  <a:gd name="connsiteX15" fmla="*/ 294132 w 333375"/>
                  <a:gd name="connsiteY15" fmla="*/ 388144 h 542925"/>
                  <a:gd name="connsiteX16" fmla="*/ 45244 w 333375"/>
                  <a:gd name="connsiteY16" fmla="*/ 388144 h 542925"/>
                  <a:gd name="connsiteX17" fmla="*/ 45244 w 333375"/>
                  <a:gd name="connsiteY17" fmla="*/ 121444 h 542925"/>
                  <a:gd name="connsiteX18" fmla="*/ 294132 w 333375"/>
                  <a:gd name="connsiteY18" fmla="*/ 121444 h 542925"/>
                  <a:gd name="connsiteX19" fmla="*/ 45339 w 333375"/>
                  <a:gd name="connsiteY19" fmla="*/ 502444 h 542925"/>
                  <a:gd name="connsiteX20" fmla="*/ 45339 w 333375"/>
                  <a:gd name="connsiteY20" fmla="*/ 426244 h 542925"/>
                  <a:gd name="connsiteX21" fmla="*/ 294227 w 333375"/>
                  <a:gd name="connsiteY21" fmla="*/ 426244 h 542925"/>
                  <a:gd name="connsiteX22" fmla="*/ 294227 w 333375"/>
                  <a:gd name="connsiteY22" fmla="*/ 502444 h 542925"/>
                  <a:gd name="connsiteX23" fmla="*/ 45339 w 333375"/>
                  <a:gd name="connsiteY23" fmla="*/ 502444 h 542925"/>
                  <a:gd name="connsiteX24" fmla="*/ 188785 w 333375"/>
                  <a:gd name="connsiteY24" fmla="*/ 464344 h 542925"/>
                  <a:gd name="connsiteX25" fmla="*/ 169735 w 333375"/>
                  <a:gd name="connsiteY25" fmla="*/ 483394 h 542925"/>
                  <a:gd name="connsiteX26" fmla="*/ 150685 w 333375"/>
                  <a:gd name="connsiteY26" fmla="*/ 464344 h 542925"/>
                  <a:gd name="connsiteX27" fmla="*/ 169735 w 333375"/>
                  <a:gd name="connsiteY27" fmla="*/ 445294 h 542925"/>
                  <a:gd name="connsiteX28" fmla="*/ 188785 w 333375"/>
                  <a:gd name="connsiteY28" fmla="*/ 4643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3375" h="542925">
                    <a:moveTo>
                      <a:pt x="308610" y="7144"/>
                    </a:moveTo>
                    <a:lnTo>
                      <a:pt x="30766" y="7144"/>
                    </a:lnTo>
                    <a:cubicBezTo>
                      <a:pt x="17716" y="7144"/>
                      <a:pt x="7144" y="17717"/>
                      <a:pt x="7144" y="30766"/>
                    </a:cubicBezTo>
                    <a:lnTo>
                      <a:pt x="7144" y="516922"/>
                    </a:lnTo>
                    <a:cubicBezTo>
                      <a:pt x="7144" y="529971"/>
                      <a:pt x="17716" y="540544"/>
                      <a:pt x="30766" y="540544"/>
                    </a:cubicBezTo>
                    <a:lnTo>
                      <a:pt x="308610" y="540544"/>
                    </a:lnTo>
                    <a:cubicBezTo>
                      <a:pt x="321659" y="540544"/>
                      <a:pt x="332232" y="529971"/>
                      <a:pt x="332232" y="516922"/>
                    </a:cubicBezTo>
                    <a:lnTo>
                      <a:pt x="332232" y="30766"/>
                    </a:lnTo>
                    <a:cubicBezTo>
                      <a:pt x="332232" y="17717"/>
                      <a:pt x="321659" y="7144"/>
                      <a:pt x="308610" y="7144"/>
                    </a:cubicBezTo>
                    <a:close/>
                    <a:moveTo>
                      <a:pt x="294132" y="45244"/>
                    </a:moveTo>
                    <a:lnTo>
                      <a:pt x="294132" y="83344"/>
                    </a:lnTo>
                    <a:lnTo>
                      <a:pt x="45244" y="83344"/>
                    </a:lnTo>
                    <a:lnTo>
                      <a:pt x="45244" y="45244"/>
                    </a:lnTo>
                    <a:lnTo>
                      <a:pt x="294132" y="45244"/>
                    </a:lnTo>
                    <a:close/>
                    <a:moveTo>
                      <a:pt x="294132" y="121444"/>
                    </a:moveTo>
                    <a:lnTo>
                      <a:pt x="294132" y="388144"/>
                    </a:lnTo>
                    <a:lnTo>
                      <a:pt x="45244" y="388144"/>
                    </a:lnTo>
                    <a:lnTo>
                      <a:pt x="45244" y="121444"/>
                    </a:lnTo>
                    <a:lnTo>
                      <a:pt x="294132" y="121444"/>
                    </a:lnTo>
                    <a:close/>
                    <a:moveTo>
                      <a:pt x="45339" y="502444"/>
                    </a:moveTo>
                    <a:lnTo>
                      <a:pt x="45339" y="426244"/>
                    </a:lnTo>
                    <a:lnTo>
                      <a:pt x="294227" y="426244"/>
                    </a:lnTo>
                    <a:lnTo>
                      <a:pt x="294227" y="502444"/>
                    </a:lnTo>
                    <a:lnTo>
                      <a:pt x="45339" y="502444"/>
                    </a:lnTo>
                    <a:close/>
                    <a:moveTo>
                      <a:pt x="188785" y="464344"/>
                    </a:moveTo>
                    <a:cubicBezTo>
                      <a:pt x="188785" y="474821"/>
                      <a:pt x="180213" y="483394"/>
                      <a:pt x="169735" y="483394"/>
                    </a:cubicBezTo>
                    <a:cubicBezTo>
                      <a:pt x="159258" y="483394"/>
                      <a:pt x="150685" y="474821"/>
                      <a:pt x="150685" y="464344"/>
                    </a:cubicBezTo>
                    <a:cubicBezTo>
                      <a:pt x="150685" y="453866"/>
                      <a:pt x="159258" y="445294"/>
                      <a:pt x="169735" y="445294"/>
                    </a:cubicBezTo>
                    <a:cubicBezTo>
                      <a:pt x="180213" y="445294"/>
                      <a:pt x="188785" y="453866"/>
                      <a:pt x="188785" y="464344"/>
                    </a:cubicBez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90" name="Freeform: Shape 194">
                <a:extLst>
                  <a:ext uri="{FF2B5EF4-FFF2-40B4-BE49-F238E27FC236}">
                    <a16:creationId xmlns="" xmlns:a16="http://schemas.microsoft.com/office/drawing/2014/main" id="{A178ACA9-039A-B946-8FB5-F127696C7758}"/>
                  </a:ext>
                </a:extLst>
              </p:cNvPr>
              <p:cNvSpPr/>
              <p:nvPr/>
            </p:nvSpPr>
            <p:spPr bwMode="gray">
              <a:xfrm>
                <a:off x="3385698" y="3030792"/>
                <a:ext cx="331651" cy="304577"/>
              </a:xfrm>
              <a:custGeom>
                <a:avLst/>
                <a:gdLst>
                  <a:gd name="connsiteX0" fmla="*/ 464344 w 466725"/>
                  <a:gd name="connsiteY0" fmla="*/ 330994 h 428625"/>
                  <a:gd name="connsiteX1" fmla="*/ 464344 w 466725"/>
                  <a:gd name="connsiteY1" fmla="*/ 7144 h 428625"/>
                  <a:gd name="connsiteX2" fmla="*/ 7144 w 466725"/>
                  <a:gd name="connsiteY2" fmla="*/ 7144 h 428625"/>
                  <a:gd name="connsiteX3" fmla="*/ 7144 w 466725"/>
                  <a:gd name="connsiteY3" fmla="*/ 330994 h 428625"/>
                  <a:gd name="connsiteX4" fmla="*/ 216694 w 466725"/>
                  <a:gd name="connsiteY4" fmla="*/ 330994 h 428625"/>
                  <a:gd name="connsiteX5" fmla="*/ 216694 w 466725"/>
                  <a:gd name="connsiteY5" fmla="*/ 388144 h 428625"/>
                  <a:gd name="connsiteX6" fmla="*/ 150019 w 466725"/>
                  <a:gd name="connsiteY6" fmla="*/ 388144 h 428625"/>
                  <a:gd name="connsiteX7" fmla="*/ 150019 w 466725"/>
                  <a:gd name="connsiteY7" fmla="*/ 426244 h 428625"/>
                  <a:gd name="connsiteX8" fmla="*/ 321469 w 466725"/>
                  <a:gd name="connsiteY8" fmla="*/ 426244 h 428625"/>
                  <a:gd name="connsiteX9" fmla="*/ 321469 w 466725"/>
                  <a:gd name="connsiteY9" fmla="*/ 388144 h 428625"/>
                  <a:gd name="connsiteX10" fmla="*/ 254794 w 466725"/>
                  <a:gd name="connsiteY10" fmla="*/ 388144 h 428625"/>
                  <a:gd name="connsiteX11" fmla="*/ 254794 w 466725"/>
                  <a:gd name="connsiteY11" fmla="*/ 330994 h 428625"/>
                  <a:gd name="connsiteX12" fmla="*/ 464344 w 466725"/>
                  <a:gd name="connsiteY12" fmla="*/ 330994 h 428625"/>
                  <a:gd name="connsiteX13" fmla="*/ 45244 w 466725"/>
                  <a:gd name="connsiteY13" fmla="*/ 45244 h 428625"/>
                  <a:gd name="connsiteX14" fmla="*/ 426244 w 466725"/>
                  <a:gd name="connsiteY14" fmla="*/ 45244 h 428625"/>
                  <a:gd name="connsiteX15" fmla="*/ 426244 w 466725"/>
                  <a:gd name="connsiteY15" fmla="*/ 292894 h 428625"/>
                  <a:gd name="connsiteX16" fmla="*/ 45244 w 466725"/>
                  <a:gd name="connsiteY16" fmla="*/ 292894 h 428625"/>
                  <a:gd name="connsiteX17" fmla="*/ 45244 w 466725"/>
                  <a:gd name="connsiteY17" fmla="*/ 45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25" h="428625">
                    <a:moveTo>
                      <a:pt x="464344" y="330994"/>
                    </a:moveTo>
                    <a:lnTo>
                      <a:pt x="464344" y="7144"/>
                    </a:lnTo>
                    <a:lnTo>
                      <a:pt x="7144" y="7144"/>
                    </a:lnTo>
                    <a:lnTo>
                      <a:pt x="7144" y="330994"/>
                    </a:lnTo>
                    <a:lnTo>
                      <a:pt x="216694" y="330994"/>
                    </a:lnTo>
                    <a:lnTo>
                      <a:pt x="216694" y="388144"/>
                    </a:lnTo>
                    <a:lnTo>
                      <a:pt x="150019" y="388144"/>
                    </a:lnTo>
                    <a:lnTo>
                      <a:pt x="150019" y="426244"/>
                    </a:lnTo>
                    <a:lnTo>
                      <a:pt x="321469" y="426244"/>
                    </a:lnTo>
                    <a:lnTo>
                      <a:pt x="321469" y="388144"/>
                    </a:lnTo>
                    <a:lnTo>
                      <a:pt x="254794" y="388144"/>
                    </a:lnTo>
                    <a:lnTo>
                      <a:pt x="254794" y="330994"/>
                    </a:lnTo>
                    <a:lnTo>
                      <a:pt x="464344" y="330994"/>
                    </a:lnTo>
                    <a:close/>
                    <a:moveTo>
                      <a:pt x="45244" y="45244"/>
                    </a:moveTo>
                    <a:lnTo>
                      <a:pt x="426244" y="45244"/>
                    </a:lnTo>
                    <a:lnTo>
                      <a:pt x="426244" y="292894"/>
                    </a:lnTo>
                    <a:lnTo>
                      <a:pt x="45244" y="292894"/>
                    </a:lnTo>
                    <a:lnTo>
                      <a:pt x="45244" y="45244"/>
                    </a:ln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91" name="Freeform: Shape 18">
                <a:extLst>
                  <a:ext uri="{FF2B5EF4-FFF2-40B4-BE49-F238E27FC236}">
                    <a16:creationId xmlns="" xmlns:a16="http://schemas.microsoft.com/office/drawing/2014/main" id="{92E7E621-4D01-094E-AB6D-FF96CC4E4074}"/>
                  </a:ext>
                </a:extLst>
              </p:cNvPr>
              <p:cNvSpPr/>
              <p:nvPr/>
            </p:nvSpPr>
            <p:spPr bwMode="gray">
              <a:xfrm>
                <a:off x="3345087" y="3642530"/>
                <a:ext cx="412872" cy="263967"/>
              </a:xfrm>
              <a:custGeom>
                <a:avLst/>
                <a:gdLst>
                  <a:gd name="connsiteX0" fmla="*/ 507778 w 581025"/>
                  <a:gd name="connsiteY0" fmla="*/ 155448 h 371475"/>
                  <a:gd name="connsiteX1" fmla="*/ 399002 w 581025"/>
                  <a:gd name="connsiteY1" fmla="*/ 51340 h 371475"/>
                  <a:gd name="connsiteX2" fmla="*/ 355759 w 581025"/>
                  <a:gd name="connsiteY2" fmla="*/ 60293 h 371475"/>
                  <a:gd name="connsiteX3" fmla="*/ 239839 w 581025"/>
                  <a:gd name="connsiteY3" fmla="*/ 7144 h 371475"/>
                  <a:gd name="connsiteX4" fmla="*/ 88582 w 581025"/>
                  <a:gd name="connsiteY4" fmla="*/ 136684 h 371475"/>
                  <a:gd name="connsiteX5" fmla="*/ 7144 w 581025"/>
                  <a:gd name="connsiteY5" fmla="*/ 248698 h 371475"/>
                  <a:gd name="connsiteX6" fmla="*/ 124873 w 581025"/>
                  <a:gd name="connsiteY6" fmla="*/ 366427 h 371475"/>
                  <a:gd name="connsiteX7" fmla="*/ 469773 w 581025"/>
                  <a:gd name="connsiteY7" fmla="*/ 366427 h 371475"/>
                  <a:gd name="connsiteX8" fmla="*/ 578644 w 581025"/>
                  <a:gd name="connsiteY8" fmla="*/ 257556 h 371475"/>
                  <a:gd name="connsiteX9" fmla="*/ 507778 w 581025"/>
                  <a:gd name="connsiteY9" fmla="*/ 155448 h 371475"/>
                  <a:gd name="connsiteX10" fmla="*/ 469773 w 581025"/>
                  <a:gd name="connsiteY10" fmla="*/ 328232 h 371475"/>
                  <a:gd name="connsiteX11" fmla="*/ 124873 w 581025"/>
                  <a:gd name="connsiteY11" fmla="*/ 328232 h 371475"/>
                  <a:gd name="connsiteX12" fmla="*/ 45244 w 581025"/>
                  <a:gd name="connsiteY12" fmla="*/ 248603 h 371475"/>
                  <a:gd name="connsiteX13" fmla="*/ 124873 w 581025"/>
                  <a:gd name="connsiteY13" fmla="*/ 168974 h 371475"/>
                  <a:gd name="connsiteX14" fmla="*/ 125349 w 581025"/>
                  <a:gd name="connsiteY14" fmla="*/ 168974 h 371475"/>
                  <a:gd name="connsiteX15" fmla="*/ 124873 w 581025"/>
                  <a:gd name="connsiteY15" fmla="*/ 160115 h 371475"/>
                  <a:gd name="connsiteX16" fmla="*/ 239839 w 581025"/>
                  <a:gd name="connsiteY16" fmla="*/ 45149 h 371475"/>
                  <a:gd name="connsiteX17" fmla="*/ 345281 w 581025"/>
                  <a:gd name="connsiteY17" fmla="*/ 114205 h 371475"/>
                  <a:gd name="connsiteX18" fmla="*/ 399098 w 581025"/>
                  <a:gd name="connsiteY18" fmla="*/ 89345 h 371475"/>
                  <a:gd name="connsiteX19" fmla="*/ 469868 w 581025"/>
                  <a:gd name="connsiteY19" fmla="*/ 160115 h 371475"/>
                  <a:gd name="connsiteX20" fmla="*/ 464534 w 581025"/>
                  <a:gd name="connsiteY20" fmla="*/ 186881 h 371475"/>
                  <a:gd name="connsiteX21" fmla="*/ 469868 w 581025"/>
                  <a:gd name="connsiteY21" fmla="*/ 186595 h 371475"/>
                  <a:gd name="connsiteX22" fmla="*/ 540639 w 581025"/>
                  <a:gd name="connsiteY22" fmla="*/ 257365 h 371475"/>
                  <a:gd name="connsiteX23" fmla="*/ 469773 w 581025"/>
                  <a:gd name="connsiteY23" fmla="*/ 32823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1025" h="371475">
                    <a:moveTo>
                      <a:pt x="507778" y="155448"/>
                    </a:moveTo>
                    <a:cubicBezTo>
                      <a:pt x="505301" y="97631"/>
                      <a:pt x="457485" y="51340"/>
                      <a:pt x="399002" y="51340"/>
                    </a:cubicBezTo>
                    <a:cubicBezTo>
                      <a:pt x="383953" y="51340"/>
                      <a:pt x="369284" y="54483"/>
                      <a:pt x="355759" y="60293"/>
                    </a:cubicBezTo>
                    <a:cubicBezTo>
                      <a:pt x="327184" y="27051"/>
                      <a:pt x="285083" y="7144"/>
                      <a:pt x="239839" y="7144"/>
                    </a:cubicBezTo>
                    <a:cubicBezTo>
                      <a:pt x="163449" y="7144"/>
                      <a:pt x="99917" y="63437"/>
                      <a:pt x="88582" y="136684"/>
                    </a:cubicBezTo>
                    <a:cubicBezTo>
                      <a:pt x="41434" y="152019"/>
                      <a:pt x="7144" y="196406"/>
                      <a:pt x="7144" y="248698"/>
                    </a:cubicBezTo>
                    <a:cubicBezTo>
                      <a:pt x="7144" y="313563"/>
                      <a:pt x="59912" y="366427"/>
                      <a:pt x="124873" y="366427"/>
                    </a:cubicBezTo>
                    <a:lnTo>
                      <a:pt x="469773" y="366427"/>
                    </a:lnTo>
                    <a:cubicBezTo>
                      <a:pt x="529780" y="366427"/>
                      <a:pt x="578644" y="317564"/>
                      <a:pt x="578644" y="257556"/>
                    </a:cubicBezTo>
                    <a:cubicBezTo>
                      <a:pt x="578644" y="210788"/>
                      <a:pt x="549117" y="170879"/>
                      <a:pt x="507778" y="155448"/>
                    </a:cubicBezTo>
                    <a:close/>
                    <a:moveTo>
                      <a:pt x="469773" y="328232"/>
                    </a:moveTo>
                    <a:lnTo>
                      <a:pt x="124873" y="328232"/>
                    </a:lnTo>
                    <a:cubicBezTo>
                      <a:pt x="80867" y="328232"/>
                      <a:pt x="45244" y="292608"/>
                      <a:pt x="45244" y="248603"/>
                    </a:cubicBezTo>
                    <a:cubicBezTo>
                      <a:pt x="45244" y="204597"/>
                      <a:pt x="80867" y="168974"/>
                      <a:pt x="124873" y="168974"/>
                    </a:cubicBezTo>
                    <a:cubicBezTo>
                      <a:pt x="125063" y="168974"/>
                      <a:pt x="125158" y="168974"/>
                      <a:pt x="125349" y="168974"/>
                    </a:cubicBezTo>
                    <a:cubicBezTo>
                      <a:pt x="125158" y="166021"/>
                      <a:pt x="124873" y="163068"/>
                      <a:pt x="124873" y="160115"/>
                    </a:cubicBezTo>
                    <a:cubicBezTo>
                      <a:pt x="124873" y="96584"/>
                      <a:pt x="176308" y="45149"/>
                      <a:pt x="239839" y="45149"/>
                    </a:cubicBezTo>
                    <a:cubicBezTo>
                      <a:pt x="286988" y="45149"/>
                      <a:pt x="327470" y="73628"/>
                      <a:pt x="345281" y="114205"/>
                    </a:cubicBezTo>
                    <a:cubicBezTo>
                      <a:pt x="358235" y="98965"/>
                      <a:pt x="377571" y="89345"/>
                      <a:pt x="399098" y="89345"/>
                    </a:cubicBezTo>
                    <a:cubicBezTo>
                      <a:pt x="438150" y="89345"/>
                      <a:pt x="469868" y="121063"/>
                      <a:pt x="469868" y="160115"/>
                    </a:cubicBezTo>
                    <a:cubicBezTo>
                      <a:pt x="469868" y="169640"/>
                      <a:pt x="467963" y="178689"/>
                      <a:pt x="464534" y="186881"/>
                    </a:cubicBezTo>
                    <a:cubicBezTo>
                      <a:pt x="466249" y="186785"/>
                      <a:pt x="468059" y="186595"/>
                      <a:pt x="469868" y="186595"/>
                    </a:cubicBezTo>
                    <a:cubicBezTo>
                      <a:pt x="508921" y="186595"/>
                      <a:pt x="540639" y="218313"/>
                      <a:pt x="540639" y="257365"/>
                    </a:cubicBezTo>
                    <a:cubicBezTo>
                      <a:pt x="540544" y="296513"/>
                      <a:pt x="508921" y="328232"/>
                      <a:pt x="469773" y="328232"/>
                    </a:cubicBez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92" name="TextBox 72">
                <a:extLst>
                  <a:ext uri="{FF2B5EF4-FFF2-40B4-BE49-F238E27FC236}">
                    <a16:creationId xmlns="" xmlns:a16="http://schemas.microsoft.com/office/drawing/2014/main" id="{2A047439-B61D-4951-A8E7-AD3E93651ADE}"/>
                  </a:ext>
                </a:extLst>
              </p:cNvPr>
              <p:cNvSpPr txBox="1"/>
              <p:nvPr/>
            </p:nvSpPr>
            <p:spPr bwMode="gray">
              <a:xfrm>
                <a:off x="6796959" y="3507064"/>
                <a:ext cx="557845" cy="29546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Enterprise </a:t>
                </a:r>
                <a:br>
                  <a:rPr lang="en-US" sz="900" dirty="0">
                    <a:solidFill>
                      <a:srgbClr val="000000"/>
                    </a:solidFill>
                    <a:ea typeface="Arial Unicode MS"/>
                  </a:rPr>
                </a:br>
                <a:r>
                  <a:rPr lang="en-US" sz="900" dirty="0">
                    <a:solidFill>
                      <a:srgbClr val="000000"/>
                    </a:solidFill>
                    <a:ea typeface="Arial Unicode MS"/>
                  </a:rPr>
                  <a:t>Gateway</a:t>
                </a:r>
              </a:p>
            </p:txBody>
          </p:sp>
          <p:sp>
            <p:nvSpPr>
              <p:cNvPr id="93" name="TextBox 72">
                <a:extLst>
                  <a:ext uri="{FF2B5EF4-FFF2-40B4-BE49-F238E27FC236}">
                    <a16:creationId xmlns="" xmlns:a16="http://schemas.microsoft.com/office/drawing/2014/main" id="{E95372EE-7126-49CB-8747-8CB0ABAD2C6A}"/>
                  </a:ext>
                </a:extLst>
              </p:cNvPr>
              <p:cNvSpPr txBox="1"/>
              <p:nvPr/>
            </p:nvSpPr>
            <p:spPr bwMode="gray">
              <a:xfrm>
                <a:off x="7461026" y="3508785"/>
                <a:ext cx="711734" cy="17081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Microgateway</a:t>
                </a:r>
              </a:p>
            </p:txBody>
          </p:sp>
          <p:sp>
            <p:nvSpPr>
              <p:cNvPr id="94" name="TextBox 72">
                <a:extLst>
                  <a:ext uri="{FF2B5EF4-FFF2-40B4-BE49-F238E27FC236}">
                    <a16:creationId xmlns="" xmlns:a16="http://schemas.microsoft.com/office/drawing/2014/main" id="{5AB637BA-A9CA-40B5-B17B-1707010A814D}"/>
                  </a:ext>
                </a:extLst>
              </p:cNvPr>
              <p:cNvSpPr txBox="1"/>
              <p:nvPr/>
            </p:nvSpPr>
            <p:spPr bwMode="gray">
              <a:xfrm>
                <a:off x="8410697" y="3508785"/>
                <a:ext cx="384722" cy="170816"/>
              </a:xfrm>
              <a:prstGeom prst="rect">
                <a:avLst/>
              </a:prstGeom>
              <a:noFill/>
              <a:effectLst/>
            </p:spPr>
            <p:txBody>
              <a:bodyPr wrap="none" lIns="0" rIns="0" bIns="0" rtlCol="0" anchor="ctr">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900" dirty="0">
                    <a:solidFill>
                      <a:srgbClr val="000000"/>
                    </a:solidFill>
                    <a:ea typeface="Arial Unicode MS"/>
                  </a:rPr>
                  <a:t>Service</a:t>
                </a:r>
              </a:p>
            </p:txBody>
          </p:sp>
        </p:grpSp>
        <p:cxnSp>
          <p:nvCxnSpPr>
            <p:cNvPr id="59" name="Straight Arrow Connector 58">
              <a:extLst>
                <a:ext uri="{FF2B5EF4-FFF2-40B4-BE49-F238E27FC236}">
                  <a16:creationId xmlns="" xmlns:a16="http://schemas.microsoft.com/office/drawing/2014/main" id="{16277D14-BED9-F04D-A44F-0BB8F738290E}"/>
                </a:ext>
              </a:extLst>
            </p:cNvPr>
            <p:cNvCxnSpPr>
              <a:cxnSpLocks/>
              <a:stCxn id="54" idx="2"/>
              <a:endCxn id="75" idx="0"/>
            </p:cNvCxnSpPr>
            <p:nvPr/>
          </p:nvCxnSpPr>
          <p:spPr bwMode="gray">
            <a:xfrm flipH="1">
              <a:off x="7123194" y="2472665"/>
              <a:ext cx="6512" cy="385223"/>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Freeform: Shape 30">
              <a:extLst>
                <a:ext uri="{FF2B5EF4-FFF2-40B4-BE49-F238E27FC236}">
                  <a16:creationId xmlns="" xmlns:a16="http://schemas.microsoft.com/office/drawing/2014/main" id="{54F516A2-CEDE-254D-8B12-B17D69F46A05}"/>
                </a:ext>
              </a:extLst>
            </p:cNvPr>
            <p:cNvSpPr/>
            <p:nvPr/>
          </p:nvSpPr>
          <p:spPr bwMode="gray">
            <a:xfrm>
              <a:off x="6977434" y="1870776"/>
              <a:ext cx="304543" cy="258574"/>
            </a:xfrm>
            <a:custGeom>
              <a:avLst/>
              <a:gdLst>
                <a:gd name="connsiteX0" fmla="*/ 235744 w 504825"/>
                <a:gd name="connsiteY0" fmla="*/ 197644 h 428625"/>
                <a:gd name="connsiteX1" fmla="*/ 426244 w 504825"/>
                <a:gd name="connsiteY1" fmla="*/ 197644 h 428625"/>
                <a:gd name="connsiteX2" fmla="*/ 426244 w 504825"/>
                <a:gd name="connsiteY2" fmla="*/ 235744 h 428625"/>
                <a:gd name="connsiteX3" fmla="*/ 235744 w 504825"/>
                <a:gd name="connsiteY3" fmla="*/ 235744 h 428625"/>
                <a:gd name="connsiteX4" fmla="*/ 235744 w 504825"/>
                <a:gd name="connsiteY4" fmla="*/ 197644 h 428625"/>
                <a:gd name="connsiteX5" fmla="*/ 235744 w 504825"/>
                <a:gd name="connsiteY5" fmla="*/ 311944 h 428625"/>
                <a:gd name="connsiteX6" fmla="*/ 388144 w 504825"/>
                <a:gd name="connsiteY6" fmla="*/ 311944 h 428625"/>
                <a:gd name="connsiteX7" fmla="*/ 388144 w 504825"/>
                <a:gd name="connsiteY7" fmla="*/ 273844 h 428625"/>
                <a:gd name="connsiteX8" fmla="*/ 235744 w 504825"/>
                <a:gd name="connsiteY8" fmla="*/ 273844 h 428625"/>
                <a:gd name="connsiteX9" fmla="*/ 235744 w 504825"/>
                <a:gd name="connsiteY9" fmla="*/ 311944 h 428625"/>
                <a:gd name="connsiteX10" fmla="*/ 502444 w 504825"/>
                <a:gd name="connsiteY10" fmla="*/ 83344 h 428625"/>
                <a:gd name="connsiteX11" fmla="*/ 502444 w 504825"/>
                <a:gd name="connsiteY11" fmla="*/ 426244 h 428625"/>
                <a:gd name="connsiteX12" fmla="*/ 7144 w 504825"/>
                <a:gd name="connsiteY12" fmla="*/ 426244 h 428625"/>
                <a:gd name="connsiteX13" fmla="*/ 7144 w 504825"/>
                <a:gd name="connsiteY13" fmla="*/ 83344 h 428625"/>
                <a:gd name="connsiteX14" fmla="*/ 197644 w 504825"/>
                <a:gd name="connsiteY14" fmla="*/ 83344 h 428625"/>
                <a:gd name="connsiteX15" fmla="*/ 197644 w 504825"/>
                <a:gd name="connsiteY15" fmla="*/ 7144 h 428625"/>
                <a:gd name="connsiteX16" fmla="*/ 311944 w 504825"/>
                <a:gd name="connsiteY16" fmla="*/ 7144 h 428625"/>
                <a:gd name="connsiteX17" fmla="*/ 311944 w 504825"/>
                <a:gd name="connsiteY17" fmla="*/ 83344 h 428625"/>
                <a:gd name="connsiteX18" fmla="*/ 502444 w 504825"/>
                <a:gd name="connsiteY18" fmla="*/ 83344 h 428625"/>
                <a:gd name="connsiteX19" fmla="*/ 235744 w 504825"/>
                <a:gd name="connsiteY19" fmla="*/ 121444 h 428625"/>
                <a:gd name="connsiteX20" fmla="*/ 273844 w 504825"/>
                <a:gd name="connsiteY20" fmla="*/ 121444 h 428625"/>
                <a:gd name="connsiteX21" fmla="*/ 273844 w 504825"/>
                <a:gd name="connsiteY21" fmla="*/ 45244 h 428625"/>
                <a:gd name="connsiteX22" fmla="*/ 235744 w 504825"/>
                <a:gd name="connsiteY22" fmla="*/ 45244 h 428625"/>
                <a:gd name="connsiteX23" fmla="*/ 235744 w 504825"/>
                <a:gd name="connsiteY23" fmla="*/ 121444 h 428625"/>
                <a:gd name="connsiteX24" fmla="*/ 464344 w 504825"/>
                <a:gd name="connsiteY24" fmla="*/ 121444 h 428625"/>
                <a:gd name="connsiteX25" fmla="*/ 311944 w 504825"/>
                <a:gd name="connsiteY25" fmla="*/ 121444 h 428625"/>
                <a:gd name="connsiteX26" fmla="*/ 311944 w 504825"/>
                <a:gd name="connsiteY26" fmla="*/ 159544 h 428625"/>
                <a:gd name="connsiteX27" fmla="*/ 197644 w 504825"/>
                <a:gd name="connsiteY27" fmla="*/ 159544 h 428625"/>
                <a:gd name="connsiteX28" fmla="*/ 197644 w 504825"/>
                <a:gd name="connsiteY28" fmla="*/ 121444 h 428625"/>
                <a:gd name="connsiteX29" fmla="*/ 45244 w 504825"/>
                <a:gd name="connsiteY29" fmla="*/ 121444 h 428625"/>
                <a:gd name="connsiteX30" fmla="*/ 45244 w 504825"/>
                <a:gd name="connsiteY30" fmla="*/ 388144 h 428625"/>
                <a:gd name="connsiteX31" fmla="*/ 464344 w 504825"/>
                <a:gd name="connsiteY31" fmla="*/ 388144 h 428625"/>
                <a:gd name="connsiteX32" fmla="*/ 464344 w 504825"/>
                <a:gd name="connsiteY32" fmla="*/ 121444 h 428625"/>
                <a:gd name="connsiteX33" fmla="*/ 83344 w 504825"/>
                <a:gd name="connsiteY33" fmla="*/ 197644 h 428625"/>
                <a:gd name="connsiteX34" fmla="*/ 197644 w 504825"/>
                <a:gd name="connsiteY34" fmla="*/ 197644 h 428625"/>
                <a:gd name="connsiteX35" fmla="*/ 197644 w 504825"/>
                <a:gd name="connsiteY35" fmla="*/ 350044 h 428625"/>
                <a:gd name="connsiteX36" fmla="*/ 83344 w 504825"/>
                <a:gd name="connsiteY36" fmla="*/ 350044 h 428625"/>
                <a:gd name="connsiteX37" fmla="*/ 83344 w 504825"/>
                <a:gd name="connsiteY37" fmla="*/ 197644 h 428625"/>
                <a:gd name="connsiteX38" fmla="*/ 121444 w 504825"/>
                <a:gd name="connsiteY38" fmla="*/ 311944 h 428625"/>
                <a:gd name="connsiteX39" fmla="*/ 159544 w 504825"/>
                <a:gd name="connsiteY39" fmla="*/ 311944 h 428625"/>
                <a:gd name="connsiteX40" fmla="*/ 159544 w 504825"/>
                <a:gd name="connsiteY40" fmla="*/ 235744 h 428625"/>
                <a:gd name="connsiteX41" fmla="*/ 121444 w 504825"/>
                <a:gd name="connsiteY41" fmla="*/ 235744 h 428625"/>
                <a:gd name="connsiteX42" fmla="*/ 121444 w 504825"/>
                <a:gd name="connsiteY42" fmla="*/ 3119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04825" h="428625">
                  <a:moveTo>
                    <a:pt x="235744" y="197644"/>
                  </a:moveTo>
                  <a:lnTo>
                    <a:pt x="426244" y="197644"/>
                  </a:lnTo>
                  <a:lnTo>
                    <a:pt x="426244" y="235744"/>
                  </a:lnTo>
                  <a:lnTo>
                    <a:pt x="235744" y="235744"/>
                  </a:lnTo>
                  <a:lnTo>
                    <a:pt x="235744" y="197644"/>
                  </a:lnTo>
                  <a:close/>
                  <a:moveTo>
                    <a:pt x="235744" y="311944"/>
                  </a:moveTo>
                  <a:lnTo>
                    <a:pt x="388144" y="311944"/>
                  </a:lnTo>
                  <a:lnTo>
                    <a:pt x="388144" y="273844"/>
                  </a:lnTo>
                  <a:lnTo>
                    <a:pt x="235744" y="273844"/>
                  </a:lnTo>
                  <a:lnTo>
                    <a:pt x="235744" y="311944"/>
                  </a:lnTo>
                  <a:close/>
                  <a:moveTo>
                    <a:pt x="502444" y="83344"/>
                  </a:moveTo>
                  <a:lnTo>
                    <a:pt x="502444" y="426244"/>
                  </a:lnTo>
                  <a:lnTo>
                    <a:pt x="7144" y="426244"/>
                  </a:lnTo>
                  <a:lnTo>
                    <a:pt x="7144" y="83344"/>
                  </a:lnTo>
                  <a:lnTo>
                    <a:pt x="197644" y="83344"/>
                  </a:lnTo>
                  <a:lnTo>
                    <a:pt x="197644" y="7144"/>
                  </a:lnTo>
                  <a:lnTo>
                    <a:pt x="311944" y="7144"/>
                  </a:lnTo>
                  <a:lnTo>
                    <a:pt x="311944" y="83344"/>
                  </a:lnTo>
                  <a:lnTo>
                    <a:pt x="502444" y="83344"/>
                  </a:lnTo>
                  <a:close/>
                  <a:moveTo>
                    <a:pt x="235744" y="121444"/>
                  </a:moveTo>
                  <a:lnTo>
                    <a:pt x="273844" y="121444"/>
                  </a:lnTo>
                  <a:lnTo>
                    <a:pt x="273844" y="45244"/>
                  </a:lnTo>
                  <a:lnTo>
                    <a:pt x="235744" y="45244"/>
                  </a:lnTo>
                  <a:lnTo>
                    <a:pt x="235744" y="121444"/>
                  </a:lnTo>
                  <a:close/>
                  <a:moveTo>
                    <a:pt x="464344" y="121444"/>
                  </a:moveTo>
                  <a:lnTo>
                    <a:pt x="311944" y="121444"/>
                  </a:lnTo>
                  <a:lnTo>
                    <a:pt x="311944" y="159544"/>
                  </a:lnTo>
                  <a:lnTo>
                    <a:pt x="197644" y="159544"/>
                  </a:lnTo>
                  <a:lnTo>
                    <a:pt x="197644" y="121444"/>
                  </a:lnTo>
                  <a:lnTo>
                    <a:pt x="45244" y="121444"/>
                  </a:lnTo>
                  <a:lnTo>
                    <a:pt x="45244" y="388144"/>
                  </a:lnTo>
                  <a:lnTo>
                    <a:pt x="464344" y="388144"/>
                  </a:lnTo>
                  <a:lnTo>
                    <a:pt x="464344" y="121444"/>
                  </a:lnTo>
                  <a:close/>
                  <a:moveTo>
                    <a:pt x="83344" y="197644"/>
                  </a:moveTo>
                  <a:lnTo>
                    <a:pt x="197644" y="197644"/>
                  </a:lnTo>
                  <a:lnTo>
                    <a:pt x="197644" y="350044"/>
                  </a:lnTo>
                  <a:lnTo>
                    <a:pt x="83344" y="350044"/>
                  </a:lnTo>
                  <a:lnTo>
                    <a:pt x="83344" y="197644"/>
                  </a:lnTo>
                  <a:close/>
                  <a:moveTo>
                    <a:pt x="121444" y="311944"/>
                  </a:moveTo>
                  <a:lnTo>
                    <a:pt x="159544" y="311944"/>
                  </a:lnTo>
                  <a:lnTo>
                    <a:pt x="159544" y="235744"/>
                  </a:lnTo>
                  <a:lnTo>
                    <a:pt x="121444" y="235744"/>
                  </a:lnTo>
                  <a:lnTo>
                    <a:pt x="121444" y="311944"/>
                  </a:lnTo>
                  <a:close/>
                </a:path>
              </a:pathLst>
            </a:custGeom>
            <a:solidFill>
              <a:schemeClr val="bg1"/>
            </a:solidFill>
            <a:ln w="9525" cap="flat">
              <a:noFill/>
              <a:prstDash val="solid"/>
              <a:miter/>
            </a:ln>
          </p:spPr>
          <p:txBody>
            <a:bodyPr rtlCol="0" anchor="ctr"/>
            <a:lstStyle/>
            <a:p>
              <a:pPr>
                <a:lnSpc>
                  <a:spcPct val="90000"/>
                </a:lnSpc>
              </a:pPr>
              <a:endParaRPr lang="en-US" dirty="0"/>
            </a:p>
          </p:txBody>
        </p:sp>
        <p:sp>
          <p:nvSpPr>
            <p:cNvPr id="61" name="Rectangle 60">
              <a:extLst>
                <a:ext uri="{FF2B5EF4-FFF2-40B4-BE49-F238E27FC236}">
                  <a16:creationId xmlns="" xmlns:a16="http://schemas.microsoft.com/office/drawing/2014/main" id="{5BE7337D-3A20-2F4C-A899-2EB9839EE867}"/>
                </a:ext>
              </a:extLst>
            </p:cNvPr>
            <p:cNvSpPr/>
            <p:nvPr/>
          </p:nvSpPr>
          <p:spPr bwMode="gray">
            <a:xfrm>
              <a:off x="8438466" y="2848176"/>
              <a:ext cx="420624" cy="649074"/>
            </a:xfrm>
            <a:prstGeom prst="rect">
              <a:avLst/>
            </a:prstGeom>
            <a:solidFill>
              <a:schemeClr val="bg1"/>
            </a:solidFill>
            <a:ln w="9525">
              <a:solidFill>
                <a:srgbClr val="979D9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2" name="Rectangle 61">
              <a:extLst>
                <a:ext uri="{FF2B5EF4-FFF2-40B4-BE49-F238E27FC236}">
                  <a16:creationId xmlns="" xmlns:a16="http://schemas.microsoft.com/office/drawing/2014/main" id="{5BFD5810-9BE5-A64C-9F11-2FF77026D796}"/>
                </a:ext>
              </a:extLst>
            </p:cNvPr>
            <p:cNvSpPr/>
            <p:nvPr/>
          </p:nvSpPr>
          <p:spPr bwMode="gray">
            <a:xfrm>
              <a:off x="8276428" y="2848075"/>
              <a:ext cx="164592" cy="649074"/>
            </a:xfrm>
            <a:prstGeom prst="rect">
              <a:avLst/>
            </a:prstGeom>
            <a:solidFill>
              <a:srgbClr val="FEC10D"/>
            </a:solidFill>
            <a:ln w="9525" cap="flat" cmpd="sng" algn="ctr">
              <a:solidFill>
                <a:srgbClr val="FEC10D"/>
              </a:solidFill>
              <a:prstDash val="solid"/>
              <a:round/>
              <a:headEnd type="none" w="med" len="med"/>
              <a:tailEnd type="none" w="med" len="med"/>
            </a:ln>
            <a:effectLst/>
          </p:spPr>
          <p:txBody>
            <a:bodyPr vert="vert270" wrap="none" lIns="51435" tIns="25718" rIns="51435"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defTabSz="514350">
                <a:spcBef>
                  <a:spcPts val="0"/>
                </a:spcBef>
                <a:spcAft>
                  <a:spcPts val="0"/>
                </a:spcAft>
              </a:pPr>
              <a:r>
                <a:rPr lang="en-US" sz="800" dirty="0"/>
                <a:t> Inner API</a:t>
              </a:r>
            </a:p>
          </p:txBody>
        </p:sp>
        <p:sp>
          <p:nvSpPr>
            <p:cNvPr id="63" name="Freeform: Shape 211">
              <a:extLst>
                <a:ext uri="{FF2B5EF4-FFF2-40B4-BE49-F238E27FC236}">
                  <a16:creationId xmlns="" xmlns:a16="http://schemas.microsoft.com/office/drawing/2014/main" id="{C17756E2-5CDE-8A43-B548-F0C116227ED1}"/>
                </a:ext>
              </a:extLst>
            </p:cNvPr>
            <p:cNvSpPr/>
            <p:nvPr/>
          </p:nvSpPr>
          <p:spPr bwMode="gray">
            <a:xfrm>
              <a:off x="8487470" y="3034926"/>
              <a:ext cx="322616" cy="292180"/>
            </a:xfrm>
            <a:custGeom>
              <a:avLst/>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64" name="Rectangle 63">
              <a:extLst>
                <a:ext uri="{FF2B5EF4-FFF2-40B4-BE49-F238E27FC236}">
                  <a16:creationId xmlns="" xmlns:a16="http://schemas.microsoft.com/office/drawing/2014/main" id="{B8F4DBE0-FB5D-2849-BDB3-310B30AC84F1}"/>
                </a:ext>
              </a:extLst>
            </p:cNvPr>
            <p:cNvSpPr/>
            <p:nvPr/>
          </p:nvSpPr>
          <p:spPr bwMode="gray">
            <a:xfrm>
              <a:off x="7676422" y="2851141"/>
              <a:ext cx="420624" cy="646108"/>
            </a:xfrm>
            <a:prstGeom prst="rect">
              <a:avLst/>
            </a:prstGeom>
            <a:solidFill>
              <a:srgbClr val="009AD7"/>
            </a:solidFill>
            <a:ln w="9525" cap="flat" cmpd="sng" algn="ctr">
              <a:solidFill>
                <a:srgbClr val="009AD7"/>
              </a:solidFill>
              <a:prstDash val="solid"/>
              <a:round/>
              <a:headEnd type="none" w="med" len="med"/>
              <a:tailEnd type="none" w="med" len="med"/>
            </a:ln>
            <a:effectLst/>
          </p:spPr>
          <p:txBody>
            <a:bodyPr vert="horz" wrap="none" lIns="51435" tIns="25718" rIns="51435" bIns="25718" numCol="1" rtlCol="0" anchor="b"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endParaRPr lang="en-US" sz="900" dirty="0">
                <a:solidFill>
                  <a:srgbClr val="000000"/>
                </a:solidFill>
                <a:latin typeface="Arial"/>
                <a:ea typeface="Arial Unicode MS"/>
                <a:cs typeface="Arial" panose="020B0604020202020204" pitchFamily="34" charset="0"/>
              </a:endParaRPr>
            </a:p>
          </p:txBody>
        </p:sp>
        <p:sp>
          <p:nvSpPr>
            <p:cNvPr id="65" name="Rectangle 64">
              <a:extLst>
                <a:ext uri="{FF2B5EF4-FFF2-40B4-BE49-F238E27FC236}">
                  <a16:creationId xmlns="" xmlns:a16="http://schemas.microsoft.com/office/drawing/2014/main" id="{5593E966-48F2-B048-BAE5-C5EC25B475A5}"/>
                </a:ext>
              </a:extLst>
            </p:cNvPr>
            <p:cNvSpPr/>
            <p:nvPr/>
          </p:nvSpPr>
          <p:spPr bwMode="gray">
            <a:xfrm>
              <a:off x="7509179" y="2851041"/>
              <a:ext cx="164592" cy="646108"/>
            </a:xfrm>
            <a:prstGeom prst="rect">
              <a:avLst/>
            </a:prstGeom>
            <a:solidFill>
              <a:srgbClr val="FEC10D"/>
            </a:solidFill>
            <a:ln w="9525" cap="flat" cmpd="sng" algn="ctr">
              <a:solidFill>
                <a:srgbClr val="FEC10D"/>
              </a:solidFill>
              <a:prstDash val="solid"/>
              <a:round/>
              <a:headEnd type="none" w="med" len="med"/>
              <a:tailEnd type="none" w="med" len="med"/>
            </a:ln>
            <a:effectLst/>
          </p:spPr>
          <p:txBody>
            <a:bodyPr vert="vert270" wrap="none" lIns="51435" tIns="25718" rIns="51435"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defTabSz="514350">
                <a:spcBef>
                  <a:spcPts val="0"/>
                </a:spcBef>
                <a:spcAft>
                  <a:spcPts val="0"/>
                </a:spcAft>
              </a:pPr>
              <a:r>
                <a:rPr lang="en-US" sz="800" dirty="0"/>
                <a:t> Inner API</a:t>
              </a:r>
            </a:p>
          </p:txBody>
        </p:sp>
        <p:sp>
          <p:nvSpPr>
            <p:cNvPr id="66" name="Rectangle 65">
              <a:extLst>
                <a:ext uri="{FF2B5EF4-FFF2-40B4-BE49-F238E27FC236}">
                  <a16:creationId xmlns="" xmlns:a16="http://schemas.microsoft.com/office/drawing/2014/main" id="{960AC72E-9FC3-4D3D-A0E4-6BFD11BA05B9}"/>
                </a:ext>
              </a:extLst>
            </p:cNvPr>
            <p:cNvSpPr/>
            <p:nvPr/>
          </p:nvSpPr>
          <p:spPr bwMode="gray">
            <a:xfrm>
              <a:off x="3589020" y="3098663"/>
              <a:ext cx="130003" cy="17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67" name="Straight Connector 66">
              <a:extLst>
                <a:ext uri="{FF2B5EF4-FFF2-40B4-BE49-F238E27FC236}">
                  <a16:creationId xmlns="" xmlns:a16="http://schemas.microsoft.com/office/drawing/2014/main" id="{400D4996-A72E-4624-AAAA-2FA6EED06606}"/>
                </a:ext>
              </a:extLst>
            </p:cNvPr>
            <p:cNvCxnSpPr>
              <a:stCxn id="66" idx="3"/>
              <a:endCxn id="55" idx="1"/>
            </p:cNvCxnSpPr>
            <p:nvPr/>
          </p:nvCxnSpPr>
          <p:spPr bwMode="gray">
            <a:xfrm flipV="1">
              <a:off x="3719023" y="3177311"/>
              <a:ext cx="339079" cy="0"/>
            </a:xfrm>
            <a:prstGeom prst="line">
              <a:avLst/>
            </a:prstGeom>
            <a:ln w="9525">
              <a:solidFill>
                <a:srgbClr val="6F7878"/>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 xmlns:a16="http://schemas.microsoft.com/office/drawing/2014/main" id="{76ABDA9D-CE61-4CAC-91F9-A6BB1E2F0151}"/>
                </a:ext>
              </a:extLst>
            </p:cNvPr>
            <p:cNvSpPr/>
            <p:nvPr/>
          </p:nvSpPr>
          <p:spPr bwMode="gray">
            <a:xfrm>
              <a:off x="3551523" y="2472665"/>
              <a:ext cx="130003" cy="17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9" name="Rectangle 68">
              <a:extLst>
                <a:ext uri="{FF2B5EF4-FFF2-40B4-BE49-F238E27FC236}">
                  <a16:creationId xmlns="" xmlns:a16="http://schemas.microsoft.com/office/drawing/2014/main" id="{76E96AB3-9219-4A88-9336-4B7BA8A7FCEA}"/>
                </a:ext>
              </a:extLst>
            </p:cNvPr>
            <p:cNvSpPr/>
            <p:nvPr/>
          </p:nvSpPr>
          <p:spPr bwMode="gray">
            <a:xfrm>
              <a:off x="3613881" y="3744884"/>
              <a:ext cx="130003" cy="17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0" name="Connector: Elbow 20">
              <a:extLst>
                <a:ext uri="{FF2B5EF4-FFF2-40B4-BE49-F238E27FC236}">
                  <a16:creationId xmlns="" xmlns:a16="http://schemas.microsoft.com/office/drawing/2014/main" id="{D60D68F9-6F65-4B95-9687-A0C5F53BCCD0}"/>
                </a:ext>
              </a:extLst>
            </p:cNvPr>
            <p:cNvCxnSpPr>
              <a:stCxn id="68" idx="3"/>
              <a:endCxn id="55" idx="1"/>
            </p:cNvCxnSpPr>
            <p:nvPr/>
          </p:nvCxnSpPr>
          <p:spPr bwMode="gray">
            <a:xfrm>
              <a:off x="3681526" y="2558073"/>
              <a:ext cx="376576" cy="619238"/>
            </a:xfrm>
            <a:prstGeom prst="bentConnector3">
              <a:avLst/>
            </a:prstGeom>
            <a:ln w="9525">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71" name="Connector: Elbow 24">
              <a:extLst>
                <a:ext uri="{FF2B5EF4-FFF2-40B4-BE49-F238E27FC236}">
                  <a16:creationId xmlns="" xmlns:a16="http://schemas.microsoft.com/office/drawing/2014/main" id="{77680E97-DF63-43D4-B4A0-F8E6C41DE967}"/>
                </a:ext>
              </a:extLst>
            </p:cNvPr>
            <p:cNvCxnSpPr>
              <a:stCxn id="69" idx="3"/>
              <a:endCxn id="55" idx="1"/>
            </p:cNvCxnSpPr>
            <p:nvPr/>
          </p:nvCxnSpPr>
          <p:spPr bwMode="gray">
            <a:xfrm flipV="1">
              <a:off x="3743884" y="3177311"/>
              <a:ext cx="314218" cy="652981"/>
            </a:xfrm>
            <a:prstGeom prst="bentConnector3">
              <a:avLst>
                <a:gd name="adj1" fmla="val 40300"/>
              </a:avLst>
            </a:prstGeom>
            <a:ln w="9525">
              <a:solidFill>
                <a:srgbClr val="6F787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22E3C296-EEE0-457B-A729-228AA5078CBB}"/>
                </a:ext>
              </a:extLst>
            </p:cNvPr>
            <p:cNvCxnSpPr>
              <a:stCxn id="55" idx="3"/>
              <a:endCxn id="57" idx="1"/>
            </p:cNvCxnSpPr>
            <p:nvPr/>
          </p:nvCxnSpPr>
          <p:spPr bwMode="gray">
            <a:xfrm>
              <a:off x="4515302" y="3177311"/>
              <a:ext cx="181936" cy="0"/>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 xmlns:a16="http://schemas.microsoft.com/office/drawing/2014/main" id="{33B3A1FC-F572-46D5-ADC5-CA66C55A24F6}"/>
                </a:ext>
              </a:extLst>
            </p:cNvPr>
            <p:cNvCxnSpPr>
              <a:cxnSpLocks/>
              <a:stCxn id="57" idx="3"/>
              <a:endCxn id="56" idx="1"/>
            </p:cNvCxnSpPr>
            <p:nvPr/>
          </p:nvCxnSpPr>
          <p:spPr bwMode="gray">
            <a:xfrm>
              <a:off x="5154438" y="3177311"/>
              <a:ext cx="181936" cy="0"/>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 xmlns:a16="http://schemas.microsoft.com/office/drawing/2014/main" id="{9D5D6823-DC19-486A-A5EA-05779D46A1A4}"/>
                </a:ext>
              </a:extLst>
            </p:cNvPr>
            <p:cNvCxnSpPr>
              <a:cxnSpLocks/>
              <a:stCxn id="56" idx="3"/>
              <a:endCxn id="53" idx="1"/>
            </p:cNvCxnSpPr>
            <p:nvPr/>
          </p:nvCxnSpPr>
          <p:spPr bwMode="gray">
            <a:xfrm>
              <a:off x="5930734" y="3177311"/>
              <a:ext cx="181936" cy="0"/>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 xmlns:a16="http://schemas.microsoft.com/office/drawing/2014/main" id="{B9E41E49-92E2-2F48-94D3-5E5C6ECE37C8}"/>
                </a:ext>
              </a:extLst>
            </p:cNvPr>
            <p:cNvSpPr/>
            <p:nvPr/>
          </p:nvSpPr>
          <p:spPr bwMode="gray">
            <a:xfrm>
              <a:off x="6912945" y="2857888"/>
              <a:ext cx="420498" cy="639361"/>
            </a:xfrm>
            <a:prstGeom prst="rect">
              <a:avLst/>
            </a:prstGeom>
            <a:solidFill>
              <a:srgbClr val="009AD7"/>
            </a:solidFill>
            <a:ln w="9525" cap="flat" cmpd="sng" algn="ctr">
              <a:solidFill>
                <a:srgbClr val="009AD7"/>
              </a:solidFill>
              <a:prstDash val="solid"/>
              <a:round/>
              <a:headEnd type="none" w="med" len="med"/>
              <a:tailEnd type="none" w="med" len="med"/>
            </a:ln>
            <a:effectLst/>
          </p:spPr>
          <p:txBody>
            <a:bodyPr vert="horz" wrap="square" lIns="0" tIns="25718" rIns="0" bIns="25718" numCol="1" rtlCol="0" anchor="b"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endParaRPr lang="en-US" sz="900" dirty="0">
                <a:solidFill>
                  <a:srgbClr val="000000"/>
                </a:solidFill>
                <a:latin typeface="Arial"/>
                <a:ea typeface="Arial Unicode MS"/>
                <a:cs typeface="Arial" panose="020B0604020202020204" pitchFamily="34" charset="0"/>
              </a:endParaRPr>
            </a:p>
          </p:txBody>
        </p:sp>
        <p:sp>
          <p:nvSpPr>
            <p:cNvPr id="76" name="Rectangle 75">
              <a:extLst>
                <a:ext uri="{FF2B5EF4-FFF2-40B4-BE49-F238E27FC236}">
                  <a16:creationId xmlns="" xmlns:a16="http://schemas.microsoft.com/office/drawing/2014/main" id="{EA88B2E2-4551-FF43-9A42-26CF4D462D72}"/>
                </a:ext>
              </a:extLst>
            </p:cNvPr>
            <p:cNvSpPr/>
            <p:nvPr/>
          </p:nvSpPr>
          <p:spPr bwMode="gray">
            <a:xfrm>
              <a:off x="6748089" y="2857169"/>
              <a:ext cx="164592" cy="640080"/>
            </a:xfrm>
            <a:prstGeom prst="rect">
              <a:avLst/>
            </a:prstGeom>
            <a:solidFill>
              <a:srgbClr val="FF540A"/>
            </a:solidFill>
            <a:ln w="9525" cap="flat" cmpd="sng" algn="ctr">
              <a:solidFill>
                <a:srgbClr val="FF540A"/>
              </a:solidFill>
              <a:prstDash val="solid"/>
              <a:round/>
              <a:headEnd type="none" w="med" len="med"/>
              <a:tailEnd type="none" w="med" len="med"/>
            </a:ln>
            <a:effectLst/>
          </p:spPr>
          <p:txBody>
            <a:bodyPr vert="vert270" wrap="none" lIns="51435" tIns="25718" rIns="51435" bIns="25718" numCol="1" rtlCol="0" anchor="ctr" anchorCtr="0" compatLnSpc="1">
              <a:prstTxWarp prst="textNoShape">
                <a:avLst/>
              </a:prstTxWarp>
              <a:no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defTabSz="514350">
                <a:spcBef>
                  <a:spcPts val="0"/>
                </a:spcBef>
                <a:spcAft>
                  <a:spcPts val="0"/>
                </a:spcAft>
              </a:pPr>
              <a:r>
                <a:rPr lang="en-US" sz="800" dirty="0"/>
                <a:t>Outer API</a:t>
              </a:r>
            </a:p>
          </p:txBody>
        </p:sp>
        <p:cxnSp>
          <p:nvCxnSpPr>
            <p:cNvPr id="77" name="Straight Arrow Connector 76">
              <a:extLst>
                <a:ext uri="{FF2B5EF4-FFF2-40B4-BE49-F238E27FC236}">
                  <a16:creationId xmlns="" xmlns:a16="http://schemas.microsoft.com/office/drawing/2014/main" id="{19EAB9F8-137E-475F-850E-A3CFB74690ED}"/>
                </a:ext>
              </a:extLst>
            </p:cNvPr>
            <p:cNvCxnSpPr>
              <a:cxnSpLocks/>
              <a:stCxn id="53" idx="3"/>
              <a:endCxn id="76" idx="1"/>
            </p:cNvCxnSpPr>
            <p:nvPr/>
          </p:nvCxnSpPr>
          <p:spPr bwMode="gray">
            <a:xfrm flipV="1">
              <a:off x="6569870" y="3177209"/>
              <a:ext cx="178219" cy="102"/>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 xmlns:a16="http://schemas.microsoft.com/office/drawing/2014/main" id="{0A14B823-2CC3-44BD-9E64-D6AAC4577288}"/>
                </a:ext>
              </a:extLst>
            </p:cNvPr>
            <p:cNvCxnSpPr>
              <a:cxnSpLocks/>
              <a:stCxn id="64" idx="3"/>
              <a:endCxn id="62" idx="1"/>
            </p:cNvCxnSpPr>
            <p:nvPr/>
          </p:nvCxnSpPr>
          <p:spPr bwMode="gray">
            <a:xfrm flipV="1">
              <a:off x="8097046" y="3172612"/>
              <a:ext cx="179382" cy="1583"/>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787CEBCE-4CC2-422A-97B1-50602DD99786}"/>
                </a:ext>
              </a:extLst>
            </p:cNvPr>
            <p:cNvCxnSpPr>
              <a:cxnSpLocks/>
              <a:stCxn id="75" idx="3"/>
              <a:endCxn id="65" idx="1"/>
            </p:cNvCxnSpPr>
            <p:nvPr/>
          </p:nvCxnSpPr>
          <p:spPr bwMode="gray">
            <a:xfrm flipV="1">
              <a:off x="7333443" y="3174095"/>
              <a:ext cx="175736" cy="3474"/>
            </a:xfrm>
            <a:prstGeom prst="straightConnector1">
              <a:avLst/>
            </a:prstGeom>
            <a:ln w="9525">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3853EC57-C9DD-4B27-90F4-402A2FCEE5D7}"/>
                </a:ext>
              </a:extLst>
            </p:cNvPr>
            <p:cNvSpPr/>
            <p:nvPr/>
          </p:nvSpPr>
          <p:spPr bwMode="gray">
            <a:xfrm>
              <a:off x="3284220" y="4340706"/>
              <a:ext cx="152400" cy="14478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1" name="TextBox 80">
              <a:extLst>
                <a:ext uri="{FF2B5EF4-FFF2-40B4-BE49-F238E27FC236}">
                  <a16:creationId xmlns="" xmlns:a16="http://schemas.microsoft.com/office/drawing/2014/main" id="{B7CB4973-CE76-4608-A45A-DD44F758B532}"/>
                </a:ext>
              </a:extLst>
            </p:cNvPr>
            <p:cNvSpPr txBox="1"/>
            <p:nvPr/>
          </p:nvSpPr>
          <p:spPr bwMode="gray">
            <a:xfrm>
              <a:off x="3406140" y="4297680"/>
              <a:ext cx="1229824" cy="230832"/>
            </a:xfrm>
            <a:prstGeom prst="rect">
              <a:avLst/>
            </a:prstGeom>
            <a:noFill/>
          </p:spPr>
          <p:txBody>
            <a:bodyPr wrap="none" lIns="91440" rtlCol="0">
              <a:spAutoFit/>
            </a:bodyPr>
            <a:lstStyle/>
            <a:p>
              <a:r>
                <a:rPr lang="en-US" sz="900" dirty="0">
                  <a:solidFill>
                    <a:srgbClr val="000000"/>
                  </a:solidFill>
                  <a:ea typeface="Arial Unicode MS"/>
                  <a:cs typeface="Arial Unicode MS"/>
                </a:rPr>
                <a:t>Security Component</a:t>
              </a:r>
            </a:p>
          </p:txBody>
        </p:sp>
        <p:sp>
          <p:nvSpPr>
            <p:cNvPr id="82" name="Rectangle 81">
              <a:extLst>
                <a:ext uri="{FF2B5EF4-FFF2-40B4-BE49-F238E27FC236}">
                  <a16:creationId xmlns="" xmlns:a16="http://schemas.microsoft.com/office/drawing/2014/main" id="{92B19C94-E775-4579-86F3-3A10857BB405}"/>
                </a:ext>
              </a:extLst>
            </p:cNvPr>
            <p:cNvSpPr/>
            <p:nvPr/>
          </p:nvSpPr>
          <p:spPr bwMode="gray">
            <a:xfrm>
              <a:off x="4632960" y="4340706"/>
              <a:ext cx="152400" cy="14478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3" name="TextBox 82">
              <a:extLst>
                <a:ext uri="{FF2B5EF4-FFF2-40B4-BE49-F238E27FC236}">
                  <a16:creationId xmlns="" xmlns:a16="http://schemas.microsoft.com/office/drawing/2014/main" id="{783A95B8-1E1B-4F2E-A98C-AF876D861B35}"/>
                </a:ext>
              </a:extLst>
            </p:cNvPr>
            <p:cNvSpPr txBox="1"/>
            <p:nvPr/>
          </p:nvSpPr>
          <p:spPr bwMode="gray">
            <a:xfrm>
              <a:off x="4754880" y="4297680"/>
              <a:ext cx="2165978" cy="230832"/>
            </a:xfrm>
            <a:prstGeom prst="rect">
              <a:avLst/>
            </a:prstGeom>
            <a:noFill/>
          </p:spPr>
          <p:txBody>
            <a:bodyPr wrap="none" lIns="91440" rtlCol="0">
              <a:spAutoFit/>
            </a:bodyPr>
            <a:lstStyle/>
            <a:p>
              <a:r>
                <a:rPr lang="en-US" sz="900" dirty="0">
                  <a:solidFill>
                    <a:srgbClr val="000000"/>
                  </a:solidFill>
                  <a:ea typeface="Arial Unicode MS"/>
                  <a:cs typeface="Arial Unicode MS"/>
                </a:rPr>
                <a:t>API Management Platform Component</a:t>
              </a:r>
            </a:p>
          </p:txBody>
        </p:sp>
        <p:pic>
          <p:nvPicPr>
            <p:cNvPr id="84" name="Graphic 23">
              <a:extLst>
                <a:ext uri="{FF2B5EF4-FFF2-40B4-BE49-F238E27FC236}">
                  <a16:creationId xmlns="" xmlns:a16="http://schemas.microsoft.com/office/drawing/2014/main" id="{2183101D-6941-4D11-904A-24B62FAF0E5B}"/>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bwMode="gray">
            <a:xfrm>
              <a:off x="6998886" y="3053003"/>
              <a:ext cx="248616" cy="248616"/>
            </a:xfrm>
            <a:prstGeom prst="rect">
              <a:avLst/>
            </a:prstGeom>
          </p:spPr>
        </p:pic>
        <p:pic>
          <p:nvPicPr>
            <p:cNvPr id="85" name="Graphic 23">
              <a:extLst>
                <a:ext uri="{FF2B5EF4-FFF2-40B4-BE49-F238E27FC236}">
                  <a16:creationId xmlns="" xmlns:a16="http://schemas.microsoft.com/office/drawing/2014/main" id="{1599B991-9DF7-4254-8041-74763BD9B1B9}"/>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bwMode="gray">
            <a:xfrm>
              <a:off x="7809081" y="3092433"/>
              <a:ext cx="157296" cy="157296"/>
            </a:xfrm>
            <a:prstGeom prst="rect">
              <a:avLst/>
            </a:prstGeom>
          </p:spPr>
        </p:pic>
      </p:grpSp>
    </p:spTree>
    <p:extLst>
      <p:ext uri="{BB962C8B-B14F-4D97-AF65-F5344CB8AC3E}">
        <p14:creationId xmlns:p14="http://schemas.microsoft.com/office/powerpoint/2010/main" val="329585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a:t>
            </a:r>
            <a:endParaRPr lang="en-US" dirty="0"/>
          </a:p>
        </p:txBody>
      </p:sp>
      <p:grpSp>
        <p:nvGrpSpPr>
          <p:cNvPr id="3" name="Group 2">
            <a:extLst>
              <a:ext uri="{FF2B5EF4-FFF2-40B4-BE49-F238E27FC236}">
                <a16:creationId xmlns="" xmlns:a16="http://schemas.microsoft.com/office/drawing/2014/main" id="{7AB82362-8137-446B-BF83-07D60CBED501}"/>
              </a:ext>
            </a:extLst>
          </p:cNvPr>
          <p:cNvGrpSpPr/>
          <p:nvPr/>
        </p:nvGrpSpPr>
        <p:grpSpPr bwMode="gray">
          <a:xfrm>
            <a:off x="1752600" y="914400"/>
            <a:ext cx="8686800" cy="5029200"/>
            <a:chOff x="1752600" y="914400"/>
            <a:chExt cx="8686800" cy="5029200"/>
          </a:xfrm>
        </p:grpSpPr>
        <p:sp>
          <p:nvSpPr>
            <p:cNvPr id="4" name="Rectangle 3"/>
            <p:cNvSpPr/>
            <p:nvPr/>
          </p:nvSpPr>
          <p:spPr bwMode="gray">
            <a:xfrm>
              <a:off x="1752600" y="914400"/>
              <a:ext cx="8686800" cy="502920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100000"/>
                </a:lnSpc>
                <a:spcBef>
                  <a:spcPct val="50000"/>
                </a:spcBef>
                <a:spcAft>
                  <a:spcPct val="0"/>
                </a:spcAft>
              </a:pPr>
              <a:endParaRPr lang="en-US" sz="1800" dirty="0">
                <a:solidFill>
                  <a:srgbClr val="FFFFFF"/>
                </a:solidFill>
              </a:endParaRPr>
            </a:p>
          </p:txBody>
        </p:sp>
        <p:sp>
          <p:nvSpPr>
            <p:cNvPr id="5" name="TextBox 7"/>
            <p:cNvSpPr txBox="1"/>
            <p:nvPr/>
          </p:nvSpPr>
          <p:spPr bwMode="gray">
            <a:xfrm>
              <a:off x="1752600" y="914400"/>
              <a:ext cx="8684172" cy="353943"/>
            </a:xfrm>
            <a:prstGeom prst="rect">
              <a:avLst/>
            </a:prstGeom>
            <a:noFill/>
          </p:spPr>
          <p:txBody>
            <a:bodyPr wrap="square" lIns="91440" tIns="91440" rIns="91440" rtlCol="0">
              <a:spAutoFit/>
            </a:bodyPr>
            <a:ls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lvl="0" algn="l" eaLnBrk="1" fontAlgn="auto" hangingPunct="1">
                <a:lnSpc>
                  <a:spcPct val="100000"/>
                </a:lnSpc>
                <a:spcBef>
                  <a:spcPts val="0"/>
                </a:spcBef>
                <a:spcAft>
                  <a:spcPts val="600"/>
                </a:spcAft>
              </a:pPr>
              <a:r>
                <a:rPr lang="en-US" sz="1400" b="1" dirty="0">
                  <a:solidFill>
                    <a:srgbClr val="000000"/>
                  </a:solidFill>
                  <a:latin typeface="Arial" panose="020B0604020202020204"/>
                  <a:ea typeface="+mn-ea"/>
                  <a:cs typeface="+mn-cs"/>
                </a:rPr>
                <a:t>A Comparison of API Mediation Technologies</a:t>
              </a:r>
            </a:p>
          </p:txBody>
        </p:sp>
        <p:sp>
          <p:nvSpPr>
            <p:cNvPr id="6" name="TextBox 5"/>
            <p:cNvSpPr txBox="1"/>
            <p:nvPr/>
          </p:nvSpPr>
          <p:spPr bwMode="gray">
            <a:xfrm>
              <a:off x="1752600" y="5635823"/>
              <a:ext cx="4343400"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grpSp>
          <p:nvGrpSpPr>
            <p:cNvPr id="7" name="Group 6">
              <a:extLst>
                <a:ext uri="{FF2B5EF4-FFF2-40B4-BE49-F238E27FC236}">
                  <a16:creationId xmlns="" xmlns:a16="http://schemas.microsoft.com/office/drawing/2014/main" id="{BBABD1C5-8D01-4A3C-8030-E937B86324D4}"/>
                </a:ext>
              </a:extLst>
            </p:cNvPr>
            <p:cNvGrpSpPr/>
            <p:nvPr/>
          </p:nvGrpSpPr>
          <p:grpSpPr bwMode="gray">
            <a:xfrm>
              <a:off x="2076341" y="1385145"/>
              <a:ext cx="8039319" cy="4232890"/>
              <a:chOff x="1843994" y="1385145"/>
              <a:chExt cx="8039319" cy="4232890"/>
            </a:xfrm>
          </p:grpSpPr>
          <p:cxnSp>
            <p:nvCxnSpPr>
              <p:cNvPr id="8" name="Straight Arrow Connector 7">
                <a:extLst>
                  <a:ext uri="{FF2B5EF4-FFF2-40B4-BE49-F238E27FC236}">
                    <a16:creationId xmlns="" xmlns:a16="http://schemas.microsoft.com/office/drawing/2014/main" id="{47A1B654-8ABA-934A-9AFD-B3B0A32D3666}"/>
                  </a:ext>
                </a:extLst>
              </p:cNvPr>
              <p:cNvCxnSpPr>
                <a:cxnSpLocks/>
              </p:cNvCxnSpPr>
              <p:nvPr/>
            </p:nvCxnSpPr>
            <p:spPr bwMode="gray">
              <a:xfrm>
                <a:off x="1843994" y="5402250"/>
                <a:ext cx="8039319" cy="0"/>
              </a:xfrm>
              <a:prstGeom prst="straightConnector1">
                <a:avLst/>
              </a:prstGeom>
              <a:solidFill>
                <a:srgbClr val="00529B"/>
              </a:solidFill>
              <a:ln w="12700" cap="flat" cmpd="sng" algn="ctr">
                <a:solidFill>
                  <a:srgbClr val="6F7878"/>
                </a:solidFill>
                <a:prstDash val="solid"/>
                <a:round/>
                <a:headEnd type="triangle"/>
                <a:tailEnd type="triangle"/>
              </a:ln>
              <a:effectLst/>
            </p:spPr>
          </p:cxnSp>
          <p:sp>
            <p:nvSpPr>
              <p:cNvPr id="9" name="TextBox 8">
                <a:extLst>
                  <a:ext uri="{FF2B5EF4-FFF2-40B4-BE49-F238E27FC236}">
                    <a16:creationId xmlns="" xmlns:a16="http://schemas.microsoft.com/office/drawing/2014/main" id="{C9E12FE1-B5BC-5649-B6B2-296D9C69BCBA}"/>
                  </a:ext>
                </a:extLst>
              </p:cNvPr>
              <p:cNvSpPr txBox="1"/>
              <p:nvPr/>
            </p:nvSpPr>
            <p:spPr bwMode="gray">
              <a:xfrm>
                <a:off x="4716544" y="5401053"/>
                <a:ext cx="2294219" cy="216982"/>
              </a:xfrm>
              <a:prstGeom prst="rect">
                <a:avLst/>
              </a:prstGeom>
              <a:noFill/>
            </p:spPr>
            <p:txBody>
              <a:bodyPr wrap="none" rtlCol="0">
                <a:spAutoFit/>
              </a:bodyPr>
              <a:lstStyle/>
              <a:p>
                <a:pPr algn="ctr">
                  <a:lnSpc>
                    <a:spcPct val="90000"/>
                  </a:lnSpc>
                </a:pPr>
                <a:r>
                  <a:rPr lang="en-US" sz="900" dirty="0"/>
                  <a:t>East-West Mediation (Service-to-Service)</a:t>
                </a:r>
              </a:p>
            </p:txBody>
          </p:sp>
          <p:sp>
            <p:nvSpPr>
              <p:cNvPr id="10" name="TextBox 9">
                <a:extLst>
                  <a:ext uri="{FF2B5EF4-FFF2-40B4-BE49-F238E27FC236}">
                    <a16:creationId xmlns="" xmlns:a16="http://schemas.microsoft.com/office/drawing/2014/main" id="{697243E8-BE9C-B44A-96CC-11C51A484186}"/>
                  </a:ext>
                </a:extLst>
              </p:cNvPr>
              <p:cNvSpPr txBox="1"/>
              <p:nvPr/>
            </p:nvSpPr>
            <p:spPr bwMode="gray">
              <a:xfrm>
                <a:off x="1844473" y="1586970"/>
                <a:ext cx="774571" cy="341632"/>
              </a:xfrm>
              <a:prstGeom prst="rect">
                <a:avLst/>
              </a:prstGeom>
              <a:noFill/>
            </p:spPr>
            <p:txBody>
              <a:bodyPr wrap="none" rtlCol="0">
                <a:spAutoFit/>
              </a:bodyPr>
              <a:lstStyle/>
              <a:p>
                <a:pPr algn="ctr">
                  <a:lnSpc>
                    <a:spcPct val="90000"/>
                  </a:lnSpc>
                </a:pPr>
                <a:r>
                  <a:rPr lang="en-US" sz="900" dirty="0"/>
                  <a:t>API</a:t>
                </a:r>
                <a:br>
                  <a:rPr lang="en-US" sz="900" dirty="0"/>
                </a:br>
                <a:r>
                  <a:rPr lang="en-US" sz="900" dirty="0"/>
                  <a:t>Consumers</a:t>
                </a:r>
              </a:p>
            </p:txBody>
          </p:sp>
          <p:sp>
            <p:nvSpPr>
              <p:cNvPr id="11" name="Rectangle 10">
                <a:extLst>
                  <a:ext uri="{FF2B5EF4-FFF2-40B4-BE49-F238E27FC236}">
                    <a16:creationId xmlns="" xmlns:a16="http://schemas.microsoft.com/office/drawing/2014/main" id="{94E58875-B592-B547-876D-144C583E529D}"/>
                  </a:ext>
                </a:extLst>
              </p:cNvPr>
              <p:cNvSpPr/>
              <p:nvPr/>
            </p:nvSpPr>
            <p:spPr bwMode="gray">
              <a:xfrm>
                <a:off x="5370599" y="3815135"/>
                <a:ext cx="4503879" cy="1460130"/>
              </a:xfrm>
              <a:prstGeom prst="rect">
                <a:avLst/>
              </a:prstGeom>
              <a:solidFill>
                <a:schemeClr val="bg1"/>
              </a:solidFill>
              <a:ln w="9525">
                <a:solidFill>
                  <a:srgbClr val="979D9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900" dirty="0">
                    <a:solidFill>
                      <a:schemeClr val="tx1"/>
                    </a:solidFill>
                  </a:rPr>
                  <a:t>Managed Container System</a:t>
                </a:r>
              </a:p>
            </p:txBody>
          </p:sp>
          <p:sp>
            <p:nvSpPr>
              <p:cNvPr id="12" name="Rounded Rectangle 8">
                <a:extLst>
                  <a:ext uri="{FF2B5EF4-FFF2-40B4-BE49-F238E27FC236}">
                    <a16:creationId xmlns="" xmlns:a16="http://schemas.microsoft.com/office/drawing/2014/main" id="{F94C1E1C-B236-5C41-B62A-932983D2930F}"/>
                  </a:ext>
                </a:extLst>
              </p:cNvPr>
              <p:cNvSpPr/>
              <p:nvPr/>
            </p:nvSpPr>
            <p:spPr bwMode="gray">
              <a:xfrm>
                <a:off x="5372100" y="3817620"/>
                <a:ext cx="4503420" cy="661431"/>
              </a:xfrm>
              <a:prstGeom prst="roundRect">
                <a:avLst>
                  <a:gd name="adj" fmla="val 0"/>
                </a:avLst>
              </a:prstGeom>
              <a:solidFill>
                <a:srgbClr val="FF540A"/>
              </a:solidFill>
              <a:ln w="9525" cap="flat" cmpd="sng" algn="ctr">
                <a:noFill/>
                <a:prstDash val="solid"/>
                <a:round/>
                <a:headEnd type="none" w="med" len="med"/>
                <a:tailEnd type="none" w="med" len="med"/>
              </a:ln>
              <a:effectLst/>
            </p:spPr>
            <p:txBody>
              <a:bodyPr vert="horz" wrap="none" lIns="91440" tIns="54864" rIns="91440" bIns="45720" numCol="1" rtlCol="0" anchor="t"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1" i="0" u="none" strike="noStrike" cap="none" normalizeH="0" baseline="0" dirty="0">
                    <a:ln>
                      <a:noFill/>
                    </a:ln>
                    <a:effectLst/>
                    <a:latin typeface="Arial" charset="0"/>
                  </a:rPr>
                  <a:t>Service</a:t>
                </a:r>
                <a:r>
                  <a:rPr lang="en-US" sz="900" b="1" dirty="0">
                    <a:latin typeface="Arial" charset="0"/>
                  </a:rPr>
                  <a:t> Mesh</a:t>
                </a:r>
                <a:endParaRPr kumimoji="0" lang="en-US" sz="900" b="1" i="0" u="none" strike="noStrike" cap="none" normalizeH="0" baseline="0" dirty="0">
                  <a:ln>
                    <a:noFill/>
                  </a:ln>
                  <a:effectLst/>
                  <a:latin typeface="Arial" charset="0"/>
                </a:endParaRPr>
              </a:p>
              <a:p>
                <a:pPr marL="0" marR="0" indent="0" algn="ctr" defTabSz="914400" rtl="0" eaLnBrk="0" fontAlgn="base" latinLnBrk="0" hangingPunct="0">
                  <a:lnSpc>
                    <a:spcPct val="90000"/>
                  </a:lnSpc>
                  <a:buClrTx/>
                  <a:buSzTx/>
                  <a:buFontTx/>
                  <a:buNone/>
                  <a:tabLst/>
                </a:pPr>
                <a:endParaRPr lang="en-US" sz="900" b="1" dirty="0">
                  <a:latin typeface="Arial" charset="0"/>
                </a:endParaRPr>
              </a:p>
              <a:p>
                <a:pPr marL="0" marR="0" indent="0" algn="ctr" defTabSz="914400" rtl="0" eaLnBrk="0" fontAlgn="base" latinLnBrk="0" hangingPunct="0">
                  <a:lnSpc>
                    <a:spcPct val="90000"/>
                  </a:lnSpc>
                  <a:buClrTx/>
                  <a:buSzTx/>
                  <a:buFontTx/>
                  <a:buNone/>
                  <a:tabLst/>
                </a:pPr>
                <a:endParaRPr kumimoji="0" lang="en-US" sz="900" b="1" i="0" u="none" strike="noStrike" cap="none" normalizeH="0" baseline="0" dirty="0">
                  <a:ln>
                    <a:noFill/>
                  </a:ln>
                  <a:effectLst/>
                  <a:latin typeface="Arial" charset="0"/>
                </a:endParaRPr>
              </a:p>
            </p:txBody>
          </p:sp>
          <p:sp>
            <p:nvSpPr>
              <p:cNvPr id="13" name="Rectangle 12">
                <a:extLst>
                  <a:ext uri="{FF2B5EF4-FFF2-40B4-BE49-F238E27FC236}">
                    <a16:creationId xmlns="" xmlns:a16="http://schemas.microsoft.com/office/drawing/2014/main" id="{3DB4889A-9F5D-0443-8A33-AA23C76BFBA4}"/>
                  </a:ext>
                </a:extLst>
              </p:cNvPr>
              <p:cNvSpPr/>
              <p:nvPr/>
            </p:nvSpPr>
            <p:spPr bwMode="gray">
              <a:xfrm>
                <a:off x="3026736" y="4291506"/>
                <a:ext cx="1016944" cy="978675"/>
              </a:xfrm>
              <a:prstGeom prst="rect">
                <a:avLst/>
              </a:prstGeom>
              <a:noFill/>
              <a:ln w="9525">
                <a:solidFill>
                  <a:srgbClr val="979D9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endParaRPr lang="en-US" sz="900" dirty="0">
                  <a:solidFill>
                    <a:schemeClr val="tx1"/>
                  </a:solidFill>
                </a:endParaRPr>
              </a:p>
            </p:txBody>
          </p:sp>
          <p:sp>
            <p:nvSpPr>
              <p:cNvPr id="14" name="Rectangle 13">
                <a:extLst>
                  <a:ext uri="{FF2B5EF4-FFF2-40B4-BE49-F238E27FC236}">
                    <a16:creationId xmlns="" xmlns:a16="http://schemas.microsoft.com/office/drawing/2014/main" id="{3B74BC26-DE3A-1642-A641-B3AEC173EAA0}"/>
                  </a:ext>
                </a:extLst>
              </p:cNvPr>
              <p:cNvSpPr/>
              <p:nvPr/>
            </p:nvSpPr>
            <p:spPr bwMode="gray">
              <a:xfrm>
                <a:off x="1853868" y="4291506"/>
                <a:ext cx="1011252" cy="975014"/>
              </a:xfrm>
              <a:prstGeom prst="rect">
                <a:avLst/>
              </a:prstGeom>
              <a:noFill/>
              <a:ln w="9525">
                <a:solidFill>
                  <a:srgbClr val="979D9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endParaRPr lang="en-US" sz="900" dirty="0">
                  <a:solidFill>
                    <a:schemeClr val="tx1"/>
                  </a:solidFill>
                </a:endParaRPr>
              </a:p>
            </p:txBody>
          </p:sp>
          <p:sp>
            <p:nvSpPr>
              <p:cNvPr id="15" name="Rectangle 14">
                <a:extLst>
                  <a:ext uri="{FF2B5EF4-FFF2-40B4-BE49-F238E27FC236}">
                    <a16:creationId xmlns="" xmlns:a16="http://schemas.microsoft.com/office/drawing/2014/main" id="{FACF9C6D-16DE-CF4C-9981-3127E495D6EE}"/>
                  </a:ext>
                </a:extLst>
              </p:cNvPr>
              <p:cNvSpPr/>
              <p:nvPr/>
            </p:nvSpPr>
            <p:spPr bwMode="gray">
              <a:xfrm>
                <a:off x="1852649" y="2282618"/>
                <a:ext cx="6051471" cy="551934"/>
              </a:xfrm>
              <a:prstGeom prst="rect">
                <a:avLst/>
              </a:prstGeom>
              <a:solidFill>
                <a:srgbClr val="009AD7"/>
              </a:solidFill>
              <a:ln>
                <a:solidFill>
                  <a:srgbClr val="009A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900" dirty="0">
                  <a:solidFill>
                    <a:schemeClr val="tx1"/>
                  </a:solidFill>
                </a:endParaRPr>
              </a:p>
            </p:txBody>
          </p:sp>
          <p:sp>
            <p:nvSpPr>
              <p:cNvPr id="16" name="TextBox 15">
                <a:extLst>
                  <a:ext uri="{FF2B5EF4-FFF2-40B4-BE49-F238E27FC236}">
                    <a16:creationId xmlns="" xmlns:a16="http://schemas.microsoft.com/office/drawing/2014/main" id="{56D3CFD7-928C-7B4B-806F-96A88DF062FD}"/>
                  </a:ext>
                </a:extLst>
              </p:cNvPr>
              <p:cNvSpPr txBox="1"/>
              <p:nvPr/>
            </p:nvSpPr>
            <p:spPr bwMode="gray">
              <a:xfrm>
                <a:off x="4088009" y="2312589"/>
                <a:ext cx="1730351" cy="124650"/>
              </a:xfrm>
              <a:prstGeom prst="rect">
                <a:avLst/>
              </a:prstGeom>
              <a:noFill/>
            </p:spPr>
            <p:txBody>
              <a:bodyPr wrap="square" lIns="0" tIns="0" rIns="0" bIns="0" rtlCol="0" anchor="t" anchorCtr="0">
                <a:spAutoFit/>
              </a:bodyPr>
              <a:lstStyle/>
              <a:p>
                <a:pPr algn="ctr">
                  <a:lnSpc>
                    <a:spcPct val="90000"/>
                  </a:lnSpc>
                </a:pPr>
                <a:r>
                  <a:rPr lang="en-US" sz="900" dirty="0"/>
                  <a:t>Enterprise Gateway</a:t>
                </a:r>
              </a:p>
            </p:txBody>
          </p:sp>
          <p:grpSp>
            <p:nvGrpSpPr>
              <p:cNvPr id="17" name="Group 16">
                <a:extLst>
                  <a:ext uri="{FF2B5EF4-FFF2-40B4-BE49-F238E27FC236}">
                    <a16:creationId xmlns="" xmlns:a16="http://schemas.microsoft.com/office/drawing/2014/main" id="{849BA146-E544-3D41-B642-9C2ACDB37AAF}"/>
                  </a:ext>
                </a:extLst>
              </p:cNvPr>
              <p:cNvGrpSpPr/>
              <p:nvPr/>
            </p:nvGrpSpPr>
            <p:grpSpPr bwMode="gray">
              <a:xfrm>
                <a:off x="2058449" y="2481072"/>
                <a:ext cx="5624168" cy="310877"/>
                <a:chOff x="2058449" y="2500420"/>
                <a:chExt cx="5624168" cy="291529"/>
              </a:xfrm>
              <a:solidFill>
                <a:srgbClr val="009AD7"/>
              </a:solidFill>
            </p:grpSpPr>
            <p:sp>
              <p:nvSpPr>
                <p:cNvPr id="96" name="Rectangle 95">
                  <a:extLst>
                    <a:ext uri="{FF2B5EF4-FFF2-40B4-BE49-F238E27FC236}">
                      <a16:creationId xmlns="" xmlns:a16="http://schemas.microsoft.com/office/drawing/2014/main" id="{F32415D8-A159-B645-8584-AAA73578D86E}"/>
                    </a:ext>
                  </a:extLst>
                </p:cNvPr>
                <p:cNvSpPr/>
                <p:nvPr/>
              </p:nvSpPr>
              <p:spPr bwMode="gray">
                <a:xfrm>
                  <a:off x="2058449" y="2500420"/>
                  <a:ext cx="983963" cy="291529"/>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lnSpc>
                      <a:spcPct val="90000"/>
                    </a:lnSpc>
                  </a:pPr>
                  <a:r>
                    <a:rPr lang="en-US" sz="900" dirty="0">
                      <a:solidFill>
                        <a:schemeClr val="tx1"/>
                      </a:solidFill>
                    </a:rPr>
                    <a:t>Monitoring</a:t>
                  </a:r>
                </a:p>
              </p:txBody>
            </p:sp>
            <p:sp>
              <p:nvSpPr>
                <p:cNvPr id="97" name="Rectangle 96">
                  <a:extLst>
                    <a:ext uri="{FF2B5EF4-FFF2-40B4-BE49-F238E27FC236}">
                      <a16:creationId xmlns="" xmlns:a16="http://schemas.microsoft.com/office/drawing/2014/main" id="{91CB01DD-D6AB-A245-92A9-9CA50BEDFB01}"/>
                    </a:ext>
                  </a:extLst>
                </p:cNvPr>
                <p:cNvSpPr/>
                <p:nvPr/>
              </p:nvSpPr>
              <p:spPr bwMode="gray">
                <a:xfrm>
                  <a:off x="3218500" y="2500420"/>
                  <a:ext cx="983963" cy="291529"/>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lnSpc>
                      <a:spcPct val="90000"/>
                    </a:lnSpc>
                  </a:pPr>
                  <a:r>
                    <a:rPr lang="en-US" sz="900" dirty="0">
                      <a:solidFill>
                        <a:schemeClr val="tx1"/>
                      </a:solidFill>
                    </a:rPr>
                    <a:t>Security</a:t>
                  </a:r>
                </a:p>
              </p:txBody>
            </p:sp>
            <p:sp>
              <p:nvSpPr>
                <p:cNvPr id="98" name="Rectangle 97">
                  <a:extLst>
                    <a:ext uri="{FF2B5EF4-FFF2-40B4-BE49-F238E27FC236}">
                      <a16:creationId xmlns="" xmlns:a16="http://schemas.microsoft.com/office/drawing/2014/main" id="{65C560BD-91A7-194B-84FB-DFD5C0769E4F}"/>
                    </a:ext>
                  </a:extLst>
                </p:cNvPr>
                <p:cNvSpPr/>
                <p:nvPr/>
              </p:nvSpPr>
              <p:spPr bwMode="gray">
                <a:xfrm>
                  <a:off x="4378552" y="2500420"/>
                  <a:ext cx="983963" cy="291529"/>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lnSpc>
                      <a:spcPct val="90000"/>
                    </a:lnSpc>
                  </a:pPr>
                  <a:r>
                    <a:rPr lang="en-US" sz="900" dirty="0">
                      <a:solidFill>
                        <a:schemeClr val="tx1"/>
                      </a:solidFill>
                    </a:rPr>
                    <a:t>Traffic</a:t>
                  </a:r>
                  <a:br>
                    <a:rPr lang="en-US" sz="900" dirty="0">
                      <a:solidFill>
                        <a:schemeClr val="tx1"/>
                      </a:solidFill>
                    </a:rPr>
                  </a:br>
                  <a:r>
                    <a:rPr lang="en-US" sz="900" dirty="0">
                      <a:solidFill>
                        <a:schemeClr val="tx1"/>
                      </a:solidFill>
                    </a:rPr>
                    <a:t>Management</a:t>
                  </a:r>
                </a:p>
              </p:txBody>
            </p:sp>
            <p:sp>
              <p:nvSpPr>
                <p:cNvPr id="99" name="Rectangle 98">
                  <a:extLst>
                    <a:ext uri="{FF2B5EF4-FFF2-40B4-BE49-F238E27FC236}">
                      <a16:creationId xmlns="" xmlns:a16="http://schemas.microsoft.com/office/drawing/2014/main" id="{85414C9E-99E3-F849-B893-E99AB5968693}"/>
                    </a:ext>
                  </a:extLst>
                </p:cNvPr>
                <p:cNvSpPr/>
                <p:nvPr/>
              </p:nvSpPr>
              <p:spPr bwMode="gray">
                <a:xfrm>
                  <a:off x="5538603" y="2500420"/>
                  <a:ext cx="983963" cy="291529"/>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lnSpc>
                      <a:spcPct val="90000"/>
                    </a:lnSpc>
                  </a:pPr>
                  <a:r>
                    <a:rPr lang="en-US" sz="900" dirty="0">
                      <a:solidFill>
                        <a:schemeClr val="tx1"/>
                      </a:solidFill>
                    </a:rPr>
                    <a:t>Monetization</a:t>
                  </a:r>
                </a:p>
              </p:txBody>
            </p:sp>
            <p:sp>
              <p:nvSpPr>
                <p:cNvPr id="100" name="Rectangle 99">
                  <a:extLst>
                    <a:ext uri="{FF2B5EF4-FFF2-40B4-BE49-F238E27FC236}">
                      <a16:creationId xmlns="" xmlns:a16="http://schemas.microsoft.com/office/drawing/2014/main" id="{0C8541AE-91FD-EA47-A4CD-EB5B4E34DB3E}"/>
                    </a:ext>
                  </a:extLst>
                </p:cNvPr>
                <p:cNvSpPr/>
                <p:nvPr/>
              </p:nvSpPr>
              <p:spPr bwMode="gray">
                <a:xfrm>
                  <a:off x="6698654" y="2500420"/>
                  <a:ext cx="983963" cy="291529"/>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lnSpc>
                      <a:spcPct val="90000"/>
                    </a:lnSpc>
                  </a:pPr>
                  <a:r>
                    <a:rPr lang="en-US" sz="900" dirty="0">
                      <a:solidFill>
                        <a:schemeClr val="tx1"/>
                      </a:solidFill>
                    </a:rPr>
                    <a:t>Integration</a:t>
                  </a:r>
                </a:p>
              </p:txBody>
            </p:sp>
          </p:grpSp>
          <p:sp>
            <p:nvSpPr>
              <p:cNvPr id="18" name="Rectangle 17">
                <a:extLst>
                  <a:ext uri="{FF2B5EF4-FFF2-40B4-BE49-F238E27FC236}">
                    <a16:creationId xmlns="" xmlns:a16="http://schemas.microsoft.com/office/drawing/2014/main" id="{733B7584-0DDD-C645-8ED3-F6CA18F2DA4D}"/>
                  </a:ext>
                </a:extLst>
              </p:cNvPr>
              <p:cNvSpPr/>
              <p:nvPr/>
            </p:nvSpPr>
            <p:spPr bwMode="gray">
              <a:xfrm>
                <a:off x="1884006" y="4319719"/>
                <a:ext cx="950976" cy="645578"/>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Miniservice</a:t>
                </a:r>
              </a:p>
            </p:txBody>
          </p:sp>
          <p:sp>
            <p:nvSpPr>
              <p:cNvPr id="19" name="Rectangle 18">
                <a:extLst>
                  <a:ext uri="{FF2B5EF4-FFF2-40B4-BE49-F238E27FC236}">
                    <a16:creationId xmlns="" xmlns:a16="http://schemas.microsoft.com/office/drawing/2014/main" id="{B4BC2B19-367A-4B47-8F9D-DF1293115D0E}"/>
                  </a:ext>
                </a:extLst>
              </p:cNvPr>
              <p:cNvSpPr/>
              <p:nvPr/>
            </p:nvSpPr>
            <p:spPr bwMode="gray">
              <a:xfrm>
                <a:off x="3059056" y="4319719"/>
                <a:ext cx="952305" cy="645579"/>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endParaRPr kumimoji="0" lang="en-US" sz="900" b="0" i="0" u="none" strike="noStrike" cap="none" normalizeH="0" baseline="0" dirty="0">
                  <a:ln>
                    <a:noFill/>
                  </a:ln>
                  <a:effectLst/>
                  <a:latin typeface="Arial" charset="0"/>
                </a:endParaRPr>
              </a:p>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effectLst/>
                    <a:latin typeface="Arial" charset="0"/>
                  </a:rPr>
                  <a:t>Monolithic</a:t>
                </a:r>
                <a:br>
                  <a:rPr kumimoji="0" lang="en-US" sz="900" b="0" i="0" u="none" strike="noStrike" cap="none" normalizeH="0" baseline="0" dirty="0">
                    <a:ln>
                      <a:noFill/>
                    </a:ln>
                    <a:effectLst/>
                    <a:latin typeface="Arial" charset="0"/>
                  </a:rPr>
                </a:br>
                <a:r>
                  <a:rPr kumimoji="0" lang="en-US" sz="900" b="0" i="0" u="none" strike="noStrike" cap="none" normalizeH="0" baseline="0" dirty="0">
                    <a:ln>
                      <a:noFill/>
                    </a:ln>
                    <a:effectLst/>
                    <a:latin typeface="Arial" charset="0"/>
                  </a:rPr>
                  <a:t>Application</a:t>
                </a:r>
              </a:p>
            </p:txBody>
          </p:sp>
          <p:sp>
            <p:nvSpPr>
              <p:cNvPr id="20" name="TextBox 19">
                <a:extLst>
                  <a:ext uri="{FF2B5EF4-FFF2-40B4-BE49-F238E27FC236}">
                    <a16:creationId xmlns="" xmlns:a16="http://schemas.microsoft.com/office/drawing/2014/main" id="{3BCBF93B-449F-284C-8822-07883FDB5F50}"/>
                  </a:ext>
                </a:extLst>
              </p:cNvPr>
              <p:cNvSpPr txBox="1"/>
              <p:nvPr/>
            </p:nvSpPr>
            <p:spPr bwMode="gray">
              <a:xfrm>
                <a:off x="8249571" y="2078892"/>
                <a:ext cx="1146468" cy="715581"/>
              </a:xfrm>
              <a:prstGeom prst="rect">
                <a:avLst/>
              </a:prstGeom>
              <a:noFill/>
            </p:spPr>
            <p:txBody>
              <a:bodyPr wrap="none" rtlCol="0">
                <a:spAutoFit/>
              </a:bodyPr>
              <a:lstStyle/>
              <a:p>
                <a:pPr algn="ctr">
                  <a:lnSpc>
                    <a:spcPct val="90000"/>
                  </a:lnSpc>
                </a:pPr>
                <a:r>
                  <a:rPr lang="en-US" sz="900" dirty="0"/>
                  <a:t>North-South</a:t>
                </a:r>
                <a:br>
                  <a:rPr lang="en-US" sz="900" dirty="0"/>
                </a:br>
                <a:r>
                  <a:rPr lang="en-US" sz="900" dirty="0"/>
                  <a:t>Mediation</a:t>
                </a:r>
                <a:br>
                  <a:rPr lang="en-US" sz="900" dirty="0"/>
                </a:br>
                <a:r>
                  <a:rPr lang="en-US" sz="900" dirty="0"/>
                  <a:t>(Consumer-to-API,</a:t>
                </a:r>
                <a:br>
                  <a:rPr lang="en-US" sz="900" dirty="0"/>
                </a:br>
                <a:r>
                  <a:rPr lang="en-US" sz="900" dirty="0"/>
                  <a:t>Maps Outer APIs</a:t>
                </a:r>
                <a:br>
                  <a:rPr lang="en-US" sz="900" dirty="0"/>
                </a:br>
                <a:r>
                  <a:rPr lang="en-US" sz="900" dirty="0"/>
                  <a:t>to Inner APIs)</a:t>
                </a:r>
              </a:p>
            </p:txBody>
          </p:sp>
          <p:cxnSp>
            <p:nvCxnSpPr>
              <p:cNvPr id="21" name="Straight Arrow Connector 20">
                <a:extLst>
                  <a:ext uri="{FF2B5EF4-FFF2-40B4-BE49-F238E27FC236}">
                    <a16:creationId xmlns="" xmlns:a16="http://schemas.microsoft.com/office/drawing/2014/main" id="{4F1F34ED-F137-A747-92C4-B3B94CB1D2A5}"/>
                  </a:ext>
                </a:extLst>
              </p:cNvPr>
              <p:cNvCxnSpPr>
                <a:cxnSpLocks/>
                <a:stCxn id="26" idx="2"/>
                <a:endCxn id="91" idx="0"/>
              </p:cNvCxnSpPr>
              <p:nvPr/>
            </p:nvCxnSpPr>
            <p:spPr bwMode="gray">
              <a:xfrm flipH="1">
                <a:off x="2360141" y="3868875"/>
                <a:ext cx="1675" cy="248325"/>
              </a:xfrm>
              <a:prstGeom prst="straightConnector1">
                <a:avLst/>
              </a:prstGeom>
              <a:ln w="9525">
                <a:solidFill>
                  <a:srgbClr val="6F787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0EF7A90-2850-1840-AF16-FAAA7F85CCCF}"/>
                  </a:ext>
                </a:extLst>
              </p:cNvPr>
              <p:cNvCxnSpPr>
                <a:cxnSpLocks/>
                <a:stCxn id="39" idx="2"/>
                <a:endCxn id="89" idx="0"/>
              </p:cNvCxnSpPr>
              <p:nvPr/>
            </p:nvCxnSpPr>
            <p:spPr bwMode="gray">
              <a:xfrm>
                <a:off x="3533555" y="3868875"/>
                <a:ext cx="673" cy="248325"/>
              </a:xfrm>
              <a:prstGeom prst="straightConnector1">
                <a:avLst/>
              </a:prstGeom>
              <a:solidFill>
                <a:srgbClr val="00529B"/>
              </a:solidFill>
              <a:ln w="12700" cap="flat" cmpd="sng" algn="ctr">
                <a:solidFill>
                  <a:srgbClr val="6F7878"/>
                </a:solidFill>
                <a:prstDash val="solid"/>
                <a:round/>
                <a:headEnd type="none" w="med" len="med"/>
                <a:tailEnd type="triangle" w="med" len="med"/>
              </a:ln>
              <a:effectLst/>
            </p:spPr>
          </p:cxnSp>
          <p:cxnSp>
            <p:nvCxnSpPr>
              <p:cNvPr id="23" name="Straight Arrow Connector 22">
                <a:extLst>
                  <a:ext uri="{FF2B5EF4-FFF2-40B4-BE49-F238E27FC236}">
                    <a16:creationId xmlns="" xmlns:a16="http://schemas.microsoft.com/office/drawing/2014/main" id="{3465053E-790A-E841-AAF1-8F3BEFDD1941}"/>
                  </a:ext>
                </a:extLst>
              </p:cNvPr>
              <p:cNvCxnSpPr>
                <a:cxnSpLocks/>
                <a:stCxn id="42" idx="2"/>
                <a:endCxn id="90" idx="0"/>
              </p:cNvCxnSpPr>
              <p:nvPr/>
            </p:nvCxnSpPr>
            <p:spPr bwMode="gray">
              <a:xfrm flipH="1">
                <a:off x="4708314" y="3868875"/>
                <a:ext cx="1291" cy="248325"/>
              </a:xfrm>
              <a:prstGeom prst="straightConnector1">
                <a:avLst/>
              </a:prstGeom>
              <a:solidFill>
                <a:srgbClr val="00529B"/>
              </a:solidFill>
              <a:ln w="12700" cap="flat" cmpd="sng" algn="ctr">
                <a:solidFill>
                  <a:srgbClr val="6F7878"/>
                </a:solidFill>
                <a:prstDash val="solid"/>
                <a:round/>
                <a:headEnd type="none" w="med" len="med"/>
                <a:tailEnd type="triangle" w="med" len="med"/>
              </a:ln>
              <a:effectLst/>
            </p:spPr>
          </p:cxnSp>
          <p:cxnSp>
            <p:nvCxnSpPr>
              <p:cNvPr id="24" name="Straight Arrow Connector 23">
                <a:extLst>
                  <a:ext uri="{FF2B5EF4-FFF2-40B4-BE49-F238E27FC236}">
                    <a16:creationId xmlns="" xmlns:a16="http://schemas.microsoft.com/office/drawing/2014/main" id="{0E6F6551-4730-1C4F-9AEC-7184DDBCFFA8}"/>
                  </a:ext>
                </a:extLst>
              </p:cNvPr>
              <p:cNvCxnSpPr>
                <a:cxnSpLocks/>
              </p:cNvCxnSpPr>
              <p:nvPr/>
            </p:nvCxnSpPr>
            <p:spPr bwMode="gray">
              <a:xfrm>
                <a:off x="8120168" y="2113111"/>
                <a:ext cx="0" cy="663876"/>
              </a:xfrm>
              <a:prstGeom prst="straightConnector1">
                <a:avLst/>
              </a:prstGeom>
              <a:ln w="12700">
                <a:solidFill>
                  <a:srgbClr val="6F7878"/>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A526A673-E87A-244F-BF7E-FD33C10A2889}"/>
                  </a:ext>
                </a:extLst>
              </p:cNvPr>
              <p:cNvSpPr/>
              <p:nvPr/>
            </p:nvSpPr>
            <p:spPr bwMode="gray">
              <a:xfrm>
                <a:off x="1853868" y="3282448"/>
                <a:ext cx="1009500" cy="650181"/>
              </a:xfrm>
              <a:prstGeom prst="rect">
                <a:avLst/>
              </a:prstGeom>
              <a:solidFill>
                <a:srgbClr val="FEC10D"/>
              </a:solidFill>
              <a:ln w="9525">
                <a:solidFill>
                  <a:srgbClr val="FEC10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r>
                  <a:rPr lang="en-US" sz="900" dirty="0">
                    <a:solidFill>
                      <a:schemeClr val="tx1"/>
                    </a:solidFill>
                  </a:rPr>
                  <a:t>Microgateway</a:t>
                </a:r>
              </a:p>
            </p:txBody>
          </p:sp>
          <p:sp>
            <p:nvSpPr>
              <p:cNvPr id="26" name="Rectangle 25">
                <a:extLst>
                  <a:ext uri="{FF2B5EF4-FFF2-40B4-BE49-F238E27FC236}">
                    <a16:creationId xmlns="" xmlns:a16="http://schemas.microsoft.com/office/drawing/2014/main" id="{100BF478-25EB-B24B-AD27-F29576D5E606}"/>
                  </a:ext>
                </a:extLst>
              </p:cNvPr>
              <p:cNvSpPr/>
              <p:nvPr/>
            </p:nvSpPr>
            <p:spPr bwMode="gray">
              <a:xfrm>
                <a:off x="1919130" y="3482945"/>
                <a:ext cx="885372" cy="385930"/>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90000"/>
                  </a:lnSpc>
                </a:pPr>
                <a:r>
                  <a:rPr lang="en-US" sz="900" dirty="0">
                    <a:solidFill>
                      <a:schemeClr val="tx1"/>
                    </a:solidFill>
                  </a:rPr>
                  <a:t>Monitoring Security</a:t>
                </a:r>
                <a:br>
                  <a:rPr lang="en-US" sz="900" dirty="0">
                    <a:solidFill>
                      <a:schemeClr val="tx1"/>
                    </a:solidFill>
                  </a:rPr>
                </a:br>
                <a:r>
                  <a:rPr lang="en-US" sz="900" dirty="0">
                    <a:solidFill>
                      <a:schemeClr val="tx1"/>
                    </a:solidFill>
                  </a:rPr>
                  <a:t>Traffic Mgmt.</a:t>
                </a:r>
              </a:p>
            </p:txBody>
          </p:sp>
          <p:sp>
            <p:nvSpPr>
              <p:cNvPr id="27" name="Rectangle 26">
                <a:extLst>
                  <a:ext uri="{FF2B5EF4-FFF2-40B4-BE49-F238E27FC236}">
                    <a16:creationId xmlns="" xmlns:a16="http://schemas.microsoft.com/office/drawing/2014/main" id="{78BDC277-4A6B-E84A-9A88-A9BF5B725CBF}"/>
                  </a:ext>
                </a:extLst>
              </p:cNvPr>
              <p:cNvSpPr/>
              <p:nvPr/>
            </p:nvSpPr>
            <p:spPr bwMode="gray">
              <a:xfrm>
                <a:off x="1852650" y="2113111"/>
                <a:ext cx="6051470" cy="175302"/>
              </a:xfrm>
              <a:prstGeom prst="rect">
                <a:avLst/>
              </a:prstGeom>
              <a:solidFill>
                <a:srgbClr val="002856"/>
              </a:solidFill>
              <a:ln w="12700"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Outer API</a:t>
                </a:r>
              </a:p>
            </p:txBody>
          </p:sp>
          <p:cxnSp>
            <p:nvCxnSpPr>
              <p:cNvPr id="28" name="Straight Arrow Connector 27">
                <a:extLst>
                  <a:ext uri="{FF2B5EF4-FFF2-40B4-BE49-F238E27FC236}">
                    <a16:creationId xmlns="" xmlns:a16="http://schemas.microsoft.com/office/drawing/2014/main" id="{90C2F86D-B875-894C-8A04-CA23F2590390}"/>
                  </a:ext>
                </a:extLst>
              </p:cNvPr>
              <p:cNvCxnSpPr>
                <a:cxnSpLocks/>
                <a:stCxn id="58" idx="3"/>
                <a:endCxn id="59" idx="1"/>
              </p:cNvCxnSpPr>
              <p:nvPr/>
            </p:nvCxnSpPr>
            <p:spPr bwMode="gray">
              <a:xfrm>
                <a:off x="6305781" y="4604656"/>
                <a:ext cx="400575" cy="0"/>
              </a:xfrm>
              <a:prstGeom prst="straightConnector1">
                <a:avLst/>
              </a:prstGeom>
              <a:solidFill>
                <a:srgbClr val="00529B"/>
              </a:solidFill>
              <a:ln w="9525" cap="flat" cmpd="sng" algn="ctr">
                <a:solidFill>
                  <a:srgbClr val="6F7878"/>
                </a:solidFill>
                <a:prstDash val="solid"/>
                <a:round/>
                <a:headEnd type="triangle"/>
                <a:tailEnd type="triangle"/>
              </a:ln>
              <a:effectLst/>
            </p:spPr>
          </p:cxnSp>
          <p:sp>
            <p:nvSpPr>
              <p:cNvPr id="29" name="Rectangle 28">
                <a:extLst>
                  <a:ext uri="{FF2B5EF4-FFF2-40B4-BE49-F238E27FC236}">
                    <a16:creationId xmlns="" xmlns:a16="http://schemas.microsoft.com/office/drawing/2014/main" id="{08910780-38D0-914D-AA12-974B22096D8A}"/>
                  </a:ext>
                </a:extLst>
              </p:cNvPr>
              <p:cNvSpPr/>
              <p:nvPr/>
            </p:nvSpPr>
            <p:spPr bwMode="gray">
              <a:xfrm>
                <a:off x="5445479" y="4015642"/>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Configuration</a:t>
                </a:r>
              </a:p>
            </p:txBody>
          </p:sp>
          <p:sp>
            <p:nvSpPr>
              <p:cNvPr id="30" name="Rectangle 29">
                <a:extLst>
                  <a:ext uri="{FF2B5EF4-FFF2-40B4-BE49-F238E27FC236}">
                    <a16:creationId xmlns="" xmlns:a16="http://schemas.microsoft.com/office/drawing/2014/main" id="{4A0F1469-4CAC-AA43-B77E-FA970E2687C2}"/>
                  </a:ext>
                </a:extLst>
              </p:cNvPr>
              <p:cNvSpPr/>
              <p:nvPr/>
            </p:nvSpPr>
            <p:spPr bwMode="gray">
              <a:xfrm>
                <a:off x="5445479" y="4241491"/>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Discovery</a:t>
                </a:r>
              </a:p>
            </p:txBody>
          </p:sp>
          <p:sp>
            <p:nvSpPr>
              <p:cNvPr id="31" name="Rectangle 30">
                <a:extLst>
                  <a:ext uri="{FF2B5EF4-FFF2-40B4-BE49-F238E27FC236}">
                    <a16:creationId xmlns="" xmlns:a16="http://schemas.microsoft.com/office/drawing/2014/main" id="{1C131750-4833-334C-ABE4-60C365E95735}"/>
                  </a:ext>
                </a:extLst>
              </p:cNvPr>
              <p:cNvSpPr/>
              <p:nvPr/>
            </p:nvSpPr>
            <p:spPr bwMode="gray">
              <a:xfrm>
                <a:off x="6570917" y="4015642"/>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Routing</a:t>
                </a:r>
              </a:p>
            </p:txBody>
          </p:sp>
          <p:sp>
            <p:nvSpPr>
              <p:cNvPr id="32" name="Rectangle 31">
                <a:extLst>
                  <a:ext uri="{FF2B5EF4-FFF2-40B4-BE49-F238E27FC236}">
                    <a16:creationId xmlns="" xmlns:a16="http://schemas.microsoft.com/office/drawing/2014/main" id="{2A1BA9E4-9311-4B45-898C-1077D2036921}"/>
                  </a:ext>
                </a:extLst>
              </p:cNvPr>
              <p:cNvSpPr/>
              <p:nvPr/>
            </p:nvSpPr>
            <p:spPr bwMode="gray">
              <a:xfrm>
                <a:off x="6569430" y="4241491"/>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Load Balancing</a:t>
                </a:r>
              </a:p>
            </p:txBody>
          </p:sp>
          <p:sp>
            <p:nvSpPr>
              <p:cNvPr id="33" name="Rectangle 32">
                <a:extLst>
                  <a:ext uri="{FF2B5EF4-FFF2-40B4-BE49-F238E27FC236}">
                    <a16:creationId xmlns="" xmlns:a16="http://schemas.microsoft.com/office/drawing/2014/main" id="{CD5EE16C-F848-B34F-AD79-F6514EDC8D6B}"/>
                  </a:ext>
                </a:extLst>
              </p:cNvPr>
              <p:cNvSpPr/>
              <p:nvPr/>
            </p:nvSpPr>
            <p:spPr bwMode="gray">
              <a:xfrm>
                <a:off x="7696354" y="4015642"/>
                <a:ext cx="992769" cy="181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a:solidFill>
                      <a:schemeClr val="tx1"/>
                    </a:solidFill>
                  </a:rPr>
                  <a:t>Instrumentation</a:t>
                </a:r>
                <a:endParaRPr lang="en-US" sz="900" dirty="0">
                  <a:solidFill>
                    <a:schemeClr val="tx1"/>
                  </a:solidFill>
                </a:endParaRPr>
              </a:p>
            </p:txBody>
          </p:sp>
          <p:sp>
            <p:nvSpPr>
              <p:cNvPr id="34" name="Rectangle 33">
                <a:extLst>
                  <a:ext uri="{FF2B5EF4-FFF2-40B4-BE49-F238E27FC236}">
                    <a16:creationId xmlns="" xmlns:a16="http://schemas.microsoft.com/office/drawing/2014/main" id="{CEC9810A-9284-844F-A9C8-74B5D3BECCCD}"/>
                  </a:ext>
                </a:extLst>
              </p:cNvPr>
              <p:cNvSpPr/>
              <p:nvPr/>
            </p:nvSpPr>
            <p:spPr bwMode="gray">
              <a:xfrm>
                <a:off x="7693381" y="4241491"/>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Resiliency</a:t>
                </a:r>
              </a:p>
            </p:txBody>
          </p:sp>
          <p:sp>
            <p:nvSpPr>
              <p:cNvPr id="35" name="Rectangle 34">
                <a:extLst>
                  <a:ext uri="{FF2B5EF4-FFF2-40B4-BE49-F238E27FC236}">
                    <a16:creationId xmlns="" xmlns:a16="http://schemas.microsoft.com/office/drawing/2014/main" id="{CB07EC35-3054-724B-9F46-4B67391DE697}"/>
                  </a:ext>
                </a:extLst>
              </p:cNvPr>
              <p:cNvSpPr/>
              <p:nvPr/>
            </p:nvSpPr>
            <p:spPr bwMode="gray">
              <a:xfrm>
                <a:off x="8817333" y="4015642"/>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AuthN/AuthZ</a:t>
                </a:r>
              </a:p>
            </p:txBody>
          </p:sp>
          <p:sp>
            <p:nvSpPr>
              <p:cNvPr id="36" name="Rectangle 35">
                <a:extLst>
                  <a:ext uri="{FF2B5EF4-FFF2-40B4-BE49-F238E27FC236}">
                    <a16:creationId xmlns="" xmlns:a16="http://schemas.microsoft.com/office/drawing/2014/main" id="{4BA6EA6D-FEF2-EE43-AA70-8EF2C7C77C15}"/>
                  </a:ext>
                </a:extLst>
              </p:cNvPr>
              <p:cNvSpPr/>
              <p:nvPr/>
            </p:nvSpPr>
            <p:spPr bwMode="gray">
              <a:xfrm>
                <a:off x="8817333" y="4241491"/>
                <a:ext cx="997228"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Encryption</a:t>
                </a:r>
              </a:p>
            </p:txBody>
          </p:sp>
          <p:sp>
            <p:nvSpPr>
              <p:cNvPr id="37" name="Rectangle 36">
                <a:extLst>
                  <a:ext uri="{FF2B5EF4-FFF2-40B4-BE49-F238E27FC236}">
                    <a16:creationId xmlns="" xmlns:a16="http://schemas.microsoft.com/office/drawing/2014/main" id="{E66826C1-D0C6-E445-A492-4CFA8A1D77EC}"/>
                  </a:ext>
                </a:extLst>
              </p:cNvPr>
              <p:cNvSpPr/>
              <p:nvPr/>
            </p:nvSpPr>
            <p:spPr bwMode="gray">
              <a:xfrm>
                <a:off x="1852649" y="3134903"/>
                <a:ext cx="1010809" cy="1722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Outer API</a:t>
                </a:r>
              </a:p>
            </p:txBody>
          </p:sp>
          <p:sp>
            <p:nvSpPr>
              <p:cNvPr id="38" name="Rectangle 37">
                <a:extLst>
                  <a:ext uri="{FF2B5EF4-FFF2-40B4-BE49-F238E27FC236}">
                    <a16:creationId xmlns="" xmlns:a16="http://schemas.microsoft.com/office/drawing/2014/main" id="{FB75D4B3-D632-F544-95B0-4D9F358D3EAA}"/>
                  </a:ext>
                </a:extLst>
              </p:cNvPr>
              <p:cNvSpPr/>
              <p:nvPr/>
            </p:nvSpPr>
            <p:spPr bwMode="gray">
              <a:xfrm>
                <a:off x="3026736" y="3282448"/>
                <a:ext cx="1010237" cy="650181"/>
              </a:xfrm>
              <a:prstGeom prst="rect">
                <a:avLst/>
              </a:prstGeom>
              <a:solidFill>
                <a:srgbClr val="FEC10D"/>
              </a:solidFill>
              <a:ln w="9525">
                <a:solidFill>
                  <a:srgbClr val="FEC10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r>
                  <a:rPr lang="en-US" sz="900" dirty="0">
                    <a:solidFill>
                      <a:schemeClr val="tx1"/>
                    </a:solidFill>
                  </a:rPr>
                  <a:t>Microgateway</a:t>
                </a:r>
              </a:p>
            </p:txBody>
          </p:sp>
          <p:sp>
            <p:nvSpPr>
              <p:cNvPr id="39" name="Rectangle 38">
                <a:extLst>
                  <a:ext uri="{FF2B5EF4-FFF2-40B4-BE49-F238E27FC236}">
                    <a16:creationId xmlns="" xmlns:a16="http://schemas.microsoft.com/office/drawing/2014/main" id="{1FFF7A94-F2F9-3C44-BF66-B170B5A17C77}"/>
                  </a:ext>
                </a:extLst>
              </p:cNvPr>
              <p:cNvSpPr/>
              <p:nvPr/>
            </p:nvSpPr>
            <p:spPr bwMode="gray">
              <a:xfrm>
                <a:off x="3103376" y="3482945"/>
                <a:ext cx="860357" cy="385930"/>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90000"/>
                  </a:lnSpc>
                </a:pPr>
                <a:r>
                  <a:rPr lang="en-US" sz="900" dirty="0">
                    <a:solidFill>
                      <a:schemeClr val="tx1"/>
                    </a:solidFill>
                  </a:rPr>
                  <a:t>Monitoring Security</a:t>
                </a:r>
                <a:br>
                  <a:rPr lang="en-US" sz="900" dirty="0">
                    <a:solidFill>
                      <a:schemeClr val="tx1"/>
                    </a:solidFill>
                  </a:rPr>
                </a:br>
                <a:r>
                  <a:rPr lang="en-US" sz="900" dirty="0">
                    <a:solidFill>
                      <a:schemeClr val="tx1"/>
                    </a:solidFill>
                  </a:rPr>
                  <a:t>Traffic Mgmt.</a:t>
                </a:r>
              </a:p>
            </p:txBody>
          </p:sp>
          <p:sp>
            <p:nvSpPr>
              <p:cNvPr id="40" name="Rectangle 39">
                <a:extLst>
                  <a:ext uri="{FF2B5EF4-FFF2-40B4-BE49-F238E27FC236}">
                    <a16:creationId xmlns="" xmlns:a16="http://schemas.microsoft.com/office/drawing/2014/main" id="{1E27D7C8-A6D2-5641-A8F7-FF2D1C03DBDD}"/>
                  </a:ext>
                </a:extLst>
              </p:cNvPr>
              <p:cNvSpPr/>
              <p:nvPr/>
            </p:nvSpPr>
            <p:spPr bwMode="gray">
              <a:xfrm>
                <a:off x="3026736" y="3134903"/>
                <a:ext cx="1010809" cy="1722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Outer API</a:t>
                </a:r>
              </a:p>
            </p:txBody>
          </p:sp>
          <p:sp>
            <p:nvSpPr>
              <p:cNvPr id="41" name="Rectangle 40">
                <a:extLst>
                  <a:ext uri="{FF2B5EF4-FFF2-40B4-BE49-F238E27FC236}">
                    <a16:creationId xmlns="" xmlns:a16="http://schemas.microsoft.com/office/drawing/2014/main" id="{8FE8A99A-B5F2-C349-9793-22AC5945A133}"/>
                  </a:ext>
                </a:extLst>
              </p:cNvPr>
              <p:cNvSpPr/>
              <p:nvPr/>
            </p:nvSpPr>
            <p:spPr bwMode="gray">
              <a:xfrm>
                <a:off x="4204453" y="3282448"/>
                <a:ext cx="1006126" cy="650181"/>
              </a:xfrm>
              <a:prstGeom prst="rect">
                <a:avLst/>
              </a:prstGeom>
              <a:solidFill>
                <a:srgbClr val="FEC10D"/>
              </a:solidFill>
              <a:ln w="9525">
                <a:solidFill>
                  <a:srgbClr val="FEC10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r>
                  <a:rPr lang="en-US" sz="900" dirty="0">
                    <a:solidFill>
                      <a:schemeClr val="tx1"/>
                    </a:solidFill>
                  </a:rPr>
                  <a:t>Microgateway</a:t>
                </a:r>
              </a:p>
            </p:txBody>
          </p:sp>
          <p:sp>
            <p:nvSpPr>
              <p:cNvPr id="42" name="Rectangle 41">
                <a:extLst>
                  <a:ext uri="{FF2B5EF4-FFF2-40B4-BE49-F238E27FC236}">
                    <a16:creationId xmlns="" xmlns:a16="http://schemas.microsoft.com/office/drawing/2014/main" id="{6E839B86-9EF9-BB4F-849C-16D0EB778040}"/>
                  </a:ext>
                </a:extLst>
              </p:cNvPr>
              <p:cNvSpPr/>
              <p:nvPr/>
            </p:nvSpPr>
            <p:spPr bwMode="gray">
              <a:xfrm>
                <a:off x="4272382" y="3482945"/>
                <a:ext cx="874445" cy="385930"/>
              </a:xfrm>
              <a:prstGeom prst="rect">
                <a:avLst/>
              </a:prstGeom>
              <a:solidFill>
                <a:schemeClr val="bg1"/>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90000"/>
                  </a:lnSpc>
                </a:pPr>
                <a:r>
                  <a:rPr lang="en-US" sz="900" dirty="0">
                    <a:solidFill>
                      <a:schemeClr val="tx1"/>
                    </a:solidFill>
                  </a:rPr>
                  <a:t>Monitoring Security</a:t>
                </a:r>
                <a:br>
                  <a:rPr lang="en-US" sz="900" dirty="0">
                    <a:solidFill>
                      <a:schemeClr val="tx1"/>
                    </a:solidFill>
                  </a:rPr>
                </a:br>
                <a:r>
                  <a:rPr lang="en-US" sz="900" dirty="0">
                    <a:solidFill>
                      <a:schemeClr val="tx1"/>
                    </a:solidFill>
                  </a:rPr>
                  <a:t>Traffic Mgmt.</a:t>
                </a:r>
              </a:p>
            </p:txBody>
          </p:sp>
          <p:sp>
            <p:nvSpPr>
              <p:cNvPr id="43" name="Rectangle 42">
                <a:extLst>
                  <a:ext uri="{FF2B5EF4-FFF2-40B4-BE49-F238E27FC236}">
                    <a16:creationId xmlns="" xmlns:a16="http://schemas.microsoft.com/office/drawing/2014/main" id="{8F2AA6D2-20A1-0F45-97D5-1683C0751DE5}"/>
                  </a:ext>
                </a:extLst>
              </p:cNvPr>
              <p:cNvSpPr/>
              <p:nvPr/>
            </p:nvSpPr>
            <p:spPr bwMode="gray">
              <a:xfrm>
                <a:off x="4200824" y="3134903"/>
                <a:ext cx="1010809" cy="1722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Outer API</a:t>
                </a:r>
              </a:p>
            </p:txBody>
          </p:sp>
          <p:sp>
            <p:nvSpPr>
              <p:cNvPr id="44" name="Rectangle 43">
                <a:extLst>
                  <a:ext uri="{FF2B5EF4-FFF2-40B4-BE49-F238E27FC236}">
                    <a16:creationId xmlns="" xmlns:a16="http://schemas.microsoft.com/office/drawing/2014/main" id="{EDFDE723-79BE-F843-AC7B-99A61E10F10A}"/>
                  </a:ext>
                </a:extLst>
              </p:cNvPr>
              <p:cNvSpPr/>
              <p:nvPr/>
            </p:nvSpPr>
            <p:spPr bwMode="gray">
              <a:xfrm>
                <a:off x="4204219" y="4291506"/>
                <a:ext cx="1012941" cy="978676"/>
              </a:xfrm>
              <a:prstGeom prst="rect">
                <a:avLst/>
              </a:prstGeom>
              <a:noFill/>
              <a:ln w="9525">
                <a:solidFill>
                  <a:srgbClr val="979D9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endParaRPr lang="en-US" sz="900" dirty="0">
                  <a:solidFill>
                    <a:schemeClr val="tx1"/>
                  </a:solidFill>
                </a:endParaRPr>
              </a:p>
            </p:txBody>
          </p:sp>
          <p:sp>
            <p:nvSpPr>
              <p:cNvPr id="45" name="Rectangle 44">
                <a:extLst>
                  <a:ext uri="{FF2B5EF4-FFF2-40B4-BE49-F238E27FC236}">
                    <a16:creationId xmlns="" xmlns:a16="http://schemas.microsoft.com/office/drawing/2014/main" id="{2ED69764-C1C5-3D4E-88DE-50EEB3EFD202}"/>
                  </a:ext>
                </a:extLst>
              </p:cNvPr>
              <p:cNvSpPr/>
              <p:nvPr/>
            </p:nvSpPr>
            <p:spPr bwMode="gray">
              <a:xfrm>
                <a:off x="3059056" y="4319720"/>
                <a:ext cx="952305" cy="203805"/>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90000"/>
                  </a:lnSpc>
                </a:pPr>
                <a:r>
                  <a:rPr lang="en-US" sz="900" dirty="0">
                    <a:solidFill>
                      <a:schemeClr val="bg1"/>
                    </a:solidFill>
                  </a:rPr>
                  <a:t>Macroservice</a:t>
                </a:r>
                <a:endParaRPr kumimoji="0" lang="en-US" sz="900" b="0" i="0" u="none" strike="noStrike" cap="none" normalizeH="0" baseline="0" dirty="0">
                  <a:ln>
                    <a:noFill/>
                  </a:ln>
                  <a:solidFill>
                    <a:schemeClr val="bg1"/>
                  </a:solidFill>
                  <a:effectLst/>
                </a:endParaRPr>
              </a:p>
            </p:txBody>
          </p:sp>
          <p:sp>
            <p:nvSpPr>
              <p:cNvPr id="46" name="Rectangle 45">
                <a:extLst>
                  <a:ext uri="{FF2B5EF4-FFF2-40B4-BE49-F238E27FC236}">
                    <a16:creationId xmlns="" xmlns:a16="http://schemas.microsoft.com/office/drawing/2014/main" id="{2F2A3A05-53E3-694C-86CE-9DF6F6A42108}"/>
                  </a:ext>
                </a:extLst>
              </p:cNvPr>
              <p:cNvSpPr/>
              <p:nvPr/>
            </p:nvSpPr>
            <p:spPr bwMode="gray">
              <a:xfrm>
                <a:off x="4233816" y="4319719"/>
                <a:ext cx="953747" cy="645580"/>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algn="ctr">
                  <a:lnSpc>
                    <a:spcPct val="90000"/>
                  </a:lnSpc>
                </a:pPr>
                <a:r>
                  <a:rPr lang="en-US" sz="900" dirty="0"/>
                  <a:t>Legacy</a:t>
                </a:r>
                <a:br>
                  <a:rPr lang="en-US" sz="900" dirty="0"/>
                </a:br>
                <a:r>
                  <a:rPr lang="en-US" sz="900" dirty="0"/>
                  <a:t>Application</a:t>
                </a:r>
                <a:endParaRPr kumimoji="0" lang="en-US" sz="900" b="0" i="0" u="none" strike="noStrike" cap="none" normalizeH="0" baseline="0" dirty="0">
                  <a:ln>
                    <a:noFill/>
                  </a:ln>
                  <a:effectLst/>
                </a:endParaRPr>
              </a:p>
            </p:txBody>
          </p:sp>
          <p:sp>
            <p:nvSpPr>
              <p:cNvPr id="47" name="Rectangle 46">
                <a:extLst>
                  <a:ext uri="{FF2B5EF4-FFF2-40B4-BE49-F238E27FC236}">
                    <a16:creationId xmlns="" xmlns:a16="http://schemas.microsoft.com/office/drawing/2014/main" id="{2A513C71-5226-A34A-9B95-4AB45775A8F4}"/>
                  </a:ext>
                </a:extLst>
              </p:cNvPr>
              <p:cNvSpPr/>
              <p:nvPr/>
            </p:nvSpPr>
            <p:spPr bwMode="gray">
              <a:xfrm>
                <a:off x="4233670" y="4319720"/>
                <a:ext cx="954038" cy="311604"/>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Macroservice</a:t>
                </a:r>
                <a:br>
                  <a:rPr lang="en-US" sz="900" dirty="0">
                    <a:solidFill>
                      <a:schemeClr val="bg1"/>
                    </a:solidFill>
                  </a:rPr>
                </a:br>
                <a:r>
                  <a:rPr lang="en-US" sz="900" dirty="0" smtClean="0">
                    <a:solidFill>
                      <a:schemeClr val="bg1"/>
                    </a:solidFill>
                  </a:rPr>
                  <a:t>Adapter</a:t>
                </a:r>
                <a:endParaRPr kumimoji="0" lang="en-US" sz="900" b="0" i="0" u="none" strike="noStrike" cap="none" normalizeH="0" baseline="0" dirty="0">
                  <a:ln>
                    <a:noFill/>
                  </a:ln>
                  <a:solidFill>
                    <a:schemeClr val="bg1"/>
                  </a:solidFill>
                  <a:effectLst/>
                </a:endParaRPr>
              </a:p>
            </p:txBody>
          </p:sp>
          <p:sp>
            <p:nvSpPr>
              <p:cNvPr id="48" name="TextBox 47">
                <a:extLst>
                  <a:ext uri="{FF2B5EF4-FFF2-40B4-BE49-F238E27FC236}">
                    <a16:creationId xmlns="" xmlns:a16="http://schemas.microsoft.com/office/drawing/2014/main" id="{EF2C04CB-6AF4-8B4E-9473-829B358A584E}"/>
                  </a:ext>
                </a:extLst>
              </p:cNvPr>
              <p:cNvSpPr txBox="1"/>
              <p:nvPr/>
            </p:nvSpPr>
            <p:spPr bwMode="gray">
              <a:xfrm>
                <a:off x="3129672" y="4953594"/>
                <a:ext cx="811073" cy="352502"/>
              </a:xfrm>
              <a:prstGeom prst="rect">
                <a:avLst/>
              </a:prstGeom>
              <a:noFill/>
            </p:spPr>
            <p:txBody>
              <a:bodyPr wrap="square" lIns="91440" rtlCol="0">
                <a:spAutoFit/>
              </a:bodyPr>
              <a:lstStyle/>
              <a:p>
                <a:pPr algn="ctr">
                  <a:lnSpc>
                    <a:spcPct val="90000"/>
                  </a:lnSpc>
                </a:pPr>
                <a:r>
                  <a:rPr lang="en-US" sz="900" dirty="0"/>
                  <a:t>Application</a:t>
                </a:r>
                <a:br>
                  <a:rPr lang="en-US" sz="900" dirty="0"/>
                </a:br>
                <a:r>
                  <a:rPr lang="en-US" sz="900" dirty="0"/>
                  <a:t>Server</a:t>
                </a:r>
              </a:p>
            </p:txBody>
          </p:sp>
          <p:sp>
            <p:nvSpPr>
              <p:cNvPr id="49" name="TextBox 48">
                <a:extLst>
                  <a:ext uri="{FF2B5EF4-FFF2-40B4-BE49-F238E27FC236}">
                    <a16:creationId xmlns="" xmlns:a16="http://schemas.microsoft.com/office/drawing/2014/main" id="{4EAC13D1-2A9F-764D-8768-37F5E4543A22}"/>
                  </a:ext>
                </a:extLst>
              </p:cNvPr>
              <p:cNvSpPr txBox="1"/>
              <p:nvPr/>
            </p:nvSpPr>
            <p:spPr bwMode="gray">
              <a:xfrm>
                <a:off x="1985032" y="4953594"/>
                <a:ext cx="748924" cy="341632"/>
              </a:xfrm>
              <a:prstGeom prst="rect">
                <a:avLst/>
              </a:prstGeom>
              <a:noFill/>
            </p:spPr>
            <p:txBody>
              <a:bodyPr wrap="none" lIns="91440" rtlCol="0">
                <a:spAutoFit/>
              </a:bodyPr>
              <a:lstStyle/>
              <a:p>
                <a:pPr algn="ctr">
                  <a:lnSpc>
                    <a:spcPct val="90000"/>
                  </a:lnSpc>
                </a:pPr>
                <a:r>
                  <a:rPr lang="en-US" sz="900" dirty="0"/>
                  <a:t>Application</a:t>
                </a:r>
                <a:br>
                  <a:rPr lang="en-US" sz="900" dirty="0"/>
                </a:br>
                <a:r>
                  <a:rPr lang="en-US" sz="900" dirty="0"/>
                  <a:t>Server</a:t>
                </a:r>
              </a:p>
            </p:txBody>
          </p:sp>
          <p:sp>
            <p:nvSpPr>
              <p:cNvPr id="50" name="TextBox 49">
                <a:extLst>
                  <a:ext uri="{FF2B5EF4-FFF2-40B4-BE49-F238E27FC236}">
                    <a16:creationId xmlns="" xmlns:a16="http://schemas.microsoft.com/office/drawing/2014/main" id="{80923343-E499-DF47-9E4F-E07945640061}"/>
                  </a:ext>
                </a:extLst>
              </p:cNvPr>
              <p:cNvSpPr txBox="1"/>
              <p:nvPr/>
            </p:nvSpPr>
            <p:spPr bwMode="gray">
              <a:xfrm>
                <a:off x="4305153" y="4953594"/>
                <a:ext cx="811073" cy="352502"/>
              </a:xfrm>
              <a:prstGeom prst="rect">
                <a:avLst/>
              </a:prstGeom>
              <a:noFill/>
            </p:spPr>
            <p:txBody>
              <a:bodyPr wrap="square" lIns="91440" rtlCol="0">
                <a:spAutoFit/>
              </a:bodyPr>
              <a:lstStyle/>
              <a:p>
                <a:pPr algn="ctr">
                  <a:lnSpc>
                    <a:spcPct val="90000"/>
                  </a:lnSpc>
                </a:pPr>
                <a:r>
                  <a:rPr lang="en-US" sz="900" dirty="0"/>
                  <a:t>Legacy</a:t>
                </a:r>
                <a:br>
                  <a:rPr lang="en-US" sz="900" dirty="0"/>
                </a:br>
                <a:r>
                  <a:rPr lang="en-US" sz="900" dirty="0"/>
                  <a:t>Platform</a:t>
                </a:r>
              </a:p>
            </p:txBody>
          </p:sp>
          <p:cxnSp>
            <p:nvCxnSpPr>
              <p:cNvPr id="51" name="Straight Arrow Connector 50">
                <a:extLst>
                  <a:ext uri="{FF2B5EF4-FFF2-40B4-BE49-F238E27FC236}">
                    <a16:creationId xmlns="" xmlns:a16="http://schemas.microsoft.com/office/drawing/2014/main" id="{D77F949F-BF14-BB4A-B196-F0550B3B975A}"/>
                  </a:ext>
                </a:extLst>
              </p:cNvPr>
              <p:cNvCxnSpPr/>
              <p:nvPr/>
            </p:nvCxnSpPr>
            <p:spPr bwMode="gray">
              <a:xfrm>
                <a:off x="7689640" y="3600751"/>
                <a:ext cx="0" cy="214383"/>
              </a:xfrm>
              <a:prstGeom prst="straightConnector1">
                <a:avLst/>
              </a:prstGeom>
              <a:ln w="9525">
                <a:solidFill>
                  <a:srgbClr val="6F787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 xmlns:a16="http://schemas.microsoft.com/office/drawing/2014/main" id="{7572889A-E052-0845-992F-E83F5C7E1939}"/>
                  </a:ext>
                </a:extLst>
              </p:cNvPr>
              <p:cNvSpPr/>
              <p:nvPr/>
            </p:nvSpPr>
            <p:spPr bwMode="gray">
              <a:xfrm>
                <a:off x="5582405" y="4696092"/>
                <a:ext cx="723376" cy="164710"/>
              </a:xfrm>
              <a:prstGeom prst="rect">
                <a:avLst/>
              </a:prstGeom>
              <a:solidFill>
                <a:srgbClr val="6F78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Inner API</a:t>
                </a:r>
              </a:p>
            </p:txBody>
          </p:sp>
          <p:sp>
            <p:nvSpPr>
              <p:cNvPr id="53" name="Rectangle 52">
                <a:extLst>
                  <a:ext uri="{FF2B5EF4-FFF2-40B4-BE49-F238E27FC236}">
                    <a16:creationId xmlns="" xmlns:a16="http://schemas.microsoft.com/office/drawing/2014/main" id="{84DE49AB-7834-2B4E-B1BF-0FDC0930640A}"/>
                  </a:ext>
                </a:extLst>
              </p:cNvPr>
              <p:cNvSpPr/>
              <p:nvPr/>
            </p:nvSpPr>
            <p:spPr bwMode="gray">
              <a:xfrm>
                <a:off x="6706356" y="4696092"/>
                <a:ext cx="723376" cy="164710"/>
              </a:xfrm>
              <a:prstGeom prst="rect">
                <a:avLst/>
              </a:prstGeom>
              <a:solidFill>
                <a:srgbClr val="6F78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Inner API</a:t>
                </a:r>
              </a:p>
            </p:txBody>
          </p:sp>
          <p:sp>
            <p:nvSpPr>
              <p:cNvPr id="54" name="Rectangle 53">
                <a:extLst>
                  <a:ext uri="{FF2B5EF4-FFF2-40B4-BE49-F238E27FC236}">
                    <a16:creationId xmlns="" xmlns:a16="http://schemas.microsoft.com/office/drawing/2014/main" id="{610D9B8B-2F17-304E-9017-793FEF0E30B4}"/>
                  </a:ext>
                </a:extLst>
              </p:cNvPr>
              <p:cNvSpPr/>
              <p:nvPr/>
            </p:nvSpPr>
            <p:spPr bwMode="gray">
              <a:xfrm>
                <a:off x="7830307" y="4696092"/>
                <a:ext cx="723376" cy="164710"/>
              </a:xfrm>
              <a:prstGeom prst="rect">
                <a:avLst/>
              </a:prstGeom>
              <a:solidFill>
                <a:srgbClr val="6F78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Inner API</a:t>
                </a:r>
              </a:p>
            </p:txBody>
          </p:sp>
          <p:sp>
            <p:nvSpPr>
              <p:cNvPr id="55" name="Rectangle 54">
                <a:extLst>
                  <a:ext uri="{FF2B5EF4-FFF2-40B4-BE49-F238E27FC236}">
                    <a16:creationId xmlns="" xmlns:a16="http://schemas.microsoft.com/office/drawing/2014/main" id="{318F9ED2-A7ED-E74C-98C3-D97CAF4A02EB}"/>
                  </a:ext>
                </a:extLst>
              </p:cNvPr>
              <p:cNvSpPr/>
              <p:nvPr/>
            </p:nvSpPr>
            <p:spPr bwMode="gray">
              <a:xfrm>
                <a:off x="8954259" y="4696092"/>
                <a:ext cx="723376" cy="164710"/>
              </a:xfrm>
              <a:prstGeom prst="rect">
                <a:avLst/>
              </a:prstGeom>
              <a:solidFill>
                <a:srgbClr val="6F7878"/>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Inner API</a:t>
                </a:r>
              </a:p>
            </p:txBody>
          </p:sp>
          <p:cxnSp>
            <p:nvCxnSpPr>
              <p:cNvPr id="56" name="Straight Arrow Connector 55">
                <a:extLst>
                  <a:ext uri="{FF2B5EF4-FFF2-40B4-BE49-F238E27FC236}">
                    <a16:creationId xmlns="" xmlns:a16="http://schemas.microsoft.com/office/drawing/2014/main" id="{59C053B9-447C-744A-9170-A9FF91F4C141}"/>
                  </a:ext>
                </a:extLst>
              </p:cNvPr>
              <p:cNvCxnSpPr>
                <a:cxnSpLocks/>
                <a:stCxn id="59" idx="3"/>
                <a:endCxn id="60" idx="1"/>
              </p:cNvCxnSpPr>
              <p:nvPr/>
            </p:nvCxnSpPr>
            <p:spPr bwMode="gray">
              <a:xfrm>
                <a:off x="7429732" y="4604656"/>
                <a:ext cx="400575" cy="0"/>
              </a:xfrm>
              <a:prstGeom prst="straightConnector1">
                <a:avLst/>
              </a:prstGeom>
              <a:solidFill>
                <a:srgbClr val="00529B"/>
              </a:solidFill>
              <a:ln w="9525" cap="flat" cmpd="sng" algn="ctr">
                <a:solidFill>
                  <a:srgbClr val="6F7878"/>
                </a:solidFill>
                <a:prstDash val="solid"/>
                <a:round/>
                <a:headEnd type="triangle"/>
                <a:tailEnd type="triangle"/>
              </a:ln>
              <a:effectLst/>
            </p:spPr>
          </p:cxnSp>
          <p:cxnSp>
            <p:nvCxnSpPr>
              <p:cNvPr id="57" name="Straight Arrow Connector 56">
                <a:extLst>
                  <a:ext uri="{FF2B5EF4-FFF2-40B4-BE49-F238E27FC236}">
                    <a16:creationId xmlns="" xmlns:a16="http://schemas.microsoft.com/office/drawing/2014/main" id="{2FA091CE-7E07-2240-B3F5-CAC05144948F}"/>
                  </a:ext>
                </a:extLst>
              </p:cNvPr>
              <p:cNvCxnSpPr>
                <a:cxnSpLocks/>
                <a:stCxn id="60" idx="3"/>
                <a:endCxn id="61" idx="1"/>
              </p:cNvCxnSpPr>
              <p:nvPr/>
            </p:nvCxnSpPr>
            <p:spPr bwMode="gray">
              <a:xfrm>
                <a:off x="8553683" y="4604656"/>
                <a:ext cx="400576" cy="0"/>
              </a:xfrm>
              <a:prstGeom prst="straightConnector1">
                <a:avLst/>
              </a:prstGeom>
              <a:solidFill>
                <a:srgbClr val="00529B"/>
              </a:solidFill>
              <a:ln w="9525" cap="flat" cmpd="sng" algn="ctr">
                <a:solidFill>
                  <a:srgbClr val="6F7878"/>
                </a:solidFill>
                <a:prstDash val="solid"/>
                <a:round/>
                <a:headEnd type="triangle"/>
                <a:tailEnd type="triangle"/>
              </a:ln>
              <a:effectLst/>
            </p:spPr>
          </p:cxnSp>
          <p:sp>
            <p:nvSpPr>
              <p:cNvPr id="58" name="Rectangle 57">
                <a:extLst>
                  <a:ext uri="{FF2B5EF4-FFF2-40B4-BE49-F238E27FC236}">
                    <a16:creationId xmlns="" xmlns:a16="http://schemas.microsoft.com/office/drawing/2014/main" id="{DCCD3FD4-6C60-C749-8D4A-9F3056F4FFA2}"/>
                  </a:ext>
                </a:extLst>
              </p:cNvPr>
              <p:cNvSpPr/>
              <p:nvPr/>
            </p:nvSpPr>
            <p:spPr bwMode="gray">
              <a:xfrm>
                <a:off x="5582405" y="4522301"/>
                <a:ext cx="723376" cy="164710"/>
              </a:xfrm>
              <a:prstGeom prst="rect">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effectLst/>
                    <a:latin typeface="Arial" charset="0"/>
                  </a:rPr>
                  <a:t>Proxy</a:t>
                </a:r>
              </a:p>
            </p:txBody>
          </p:sp>
          <p:sp>
            <p:nvSpPr>
              <p:cNvPr id="59" name="Rectangle 58">
                <a:extLst>
                  <a:ext uri="{FF2B5EF4-FFF2-40B4-BE49-F238E27FC236}">
                    <a16:creationId xmlns="" xmlns:a16="http://schemas.microsoft.com/office/drawing/2014/main" id="{D2A26346-B8FA-0844-9D28-1FA7E16A87DA}"/>
                  </a:ext>
                </a:extLst>
              </p:cNvPr>
              <p:cNvSpPr/>
              <p:nvPr/>
            </p:nvSpPr>
            <p:spPr bwMode="gray">
              <a:xfrm>
                <a:off x="6706356" y="4522301"/>
                <a:ext cx="723376" cy="164710"/>
              </a:xfrm>
              <a:prstGeom prst="rect">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t>Proxy</a:t>
                </a:r>
                <a:endParaRPr kumimoji="0" lang="en-US" sz="900" b="0" i="0" u="none" strike="noStrike" cap="none" normalizeH="0" baseline="0" dirty="0">
                  <a:ln>
                    <a:noFill/>
                  </a:ln>
                  <a:effectLst/>
                </a:endParaRPr>
              </a:p>
            </p:txBody>
          </p:sp>
          <p:sp>
            <p:nvSpPr>
              <p:cNvPr id="60" name="Rectangle 59">
                <a:extLst>
                  <a:ext uri="{FF2B5EF4-FFF2-40B4-BE49-F238E27FC236}">
                    <a16:creationId xmlns="" xmlns:a16="http://schemas.microsoft.com/office/drawing/2014/main" id="{C7FD416C-7727-F344-976C-45BEF6ED3B8C}"/>
                  </a:ext>
                </a:extLst>
              </p:cNvPr>
              <p:cNvSpPr/>
              <p:nvPr/>
            </p:nvSpPr>
            <p:spPr bwMode="gray">
              <a:xfrm>
                <a:off x="7830307" y="4522301"/>
                <a:ext cx="723376" cy="164710"/>
              </a:xfrm>
              <a:prstGeom prst="rect">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t>Proxy</a:t>
                </a:r>
                <a:endParaRPr kumimoji="0" lang="en-US" sz="900" b="0" i="0" u="none" strike="noStrike" cap="none" normalizeH="0" baseline="0" dirty="0">
                  <a:ln>
                    <a:noFill/>
                  </a:ln>
                  <a:effectLst/>
                </a:endParaRPr>
              </a:p>
            </p:txBody>
          </p:sp>
          <p:sp>
            <p:nvSpPr>
              <p:cNvPr id="61" name="Rectangle 60">
                <a:extLst>
                  <a:ext uri="{FF2B5EF4-FFF2-40B4-BE49-F238E27FC236}">
                    <a16:creationId xmlns="" xmlns:a16="http://schemas.microsoft.com/office/drawing/2014/main" id="{3A60268A-B4F3-614D-A8B0-77C6907A45F5}"/>
                  </a:ext>
                </a:extLst>
              </p:cNvPr>
              <p:cNvSpPr/>
              <p:nvPr/>
            </p:nvSpPr>
            <p:spPr bwMode="gray">
              <a:xfrm>
                <a:off x="8954259" y="4522301"/>
                <a:ext cx="723376" cy="164710"/>
              </a:xfrm>
              <a:prstGeom prst="rect">
                <a:avLst/>
              </a:prstGeom>
              <a:solidFill>
                <a:srgbClr val="FF540A"/>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t>Proxy</a:t>
                </a:r>
                <a:endParaRPr kumimoji="0" lang="en-US" sz="900" b="0" i="0" u="none" strike="noStrike" cap="none" normalizeH="0" baseline="0" dirty="0">
                  <a:ln>
                    <a:noFill/>
                  </a:ln>
                  <a:effectLst/>
                </a:endParaRPr>
              </a:p>
            </p:txBody>
          </p:sp>
          <p:sp>
            <p:nvSpPr>
              <p:cNvPr id="62" name="Rectangle 61">
                <a:extLst>
                  <a:ext uri="{FF2B5EF4-FFF2-40B4-BE49-F238E27FC236}">
                    <a16:creationId xmlns="" xmlns:a16="http://schemas.microsoft.com/office/drawing/2014/main" id="{7181BCFA-43DC-A34A-9F95-DDFEF2A9F7ED}"/>
                  </a:ext>
                </a:extLst>
              </p:cNvPr>
              <p:cNvSpPr/>
              <p:nvPr/>
            </p:nvSpPr>
            <p:spPr bwMode="gray">
              <a:xfrm>
                <a:off x="5582405" y="4869883"/>
                <a:ext cx="723376" cy="331910"/>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90000"/>
                  </a:lnSpc>
                </a:pPr>
                <a:r>
                  <a:rPr lang="en-US" sz="900" dirty="0">
                    <a:solidFill>
                      <a:schemeClr val="bg1"/>
                    </a:solidFill>
                  </a:rPr>
                  <a:t>Miniservice</a:t>
                </a:r>
                <a:endParaRPr kumimoji="0" lang="en-US" sz="900" b="0" i="0" u="none" strike="noStrike" cap="none" normalizeH="0" baseline="0" dirty="0">
                  <a:ln>
                    <a:noFill/>
                  </a:ln>
                  <a:solidFill>
                    <a:schemeClr val="bg1"/>
                  </a:solidFill>
                  <a:effectLst/>
                </a:endParaRPr>
              </a:p>
            </p:txBody>
          </p:sp>
          <p:sp>
            <p:nvSpPr>
              <p:cNvPr id="63" name="Rectangle 62">
                <a:extLst>
                  <a:ext uri="{FF2B5EF4-FFF2-40B4-BE49-F238E27FC236}">
                    <a16:creationId xmlns="" xmlns:a16="http://schemas.microsoft.com/office/drawing/2014/main" id="{C8EC721B-A332-DF46-85B3-0929A06E7BDB}"/>
                  </a:ext>
                </a:extLst>
              </p:cNvPr>
              <p:cNvSpPr/>
              <p:nvPr/>
            </p:nvSpPr>
            <p:spPr bwMode="gray">
              <a:xfrm>
                <a:off x="6706356" y="4869883"/>
                <a:ext cx="723376" cy="164710"/>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Microservice</a:t>
                </a:r>
                <a:endParaRPr kumimoji="0" lang="en-US" sz="900" b="0" i="0" u="none" strike="noStrike" cap="none" normalizeH="0" baseline="0" dirty="0">
                  <a:ln>
                    <a:noFill/>
                  </a:ln>
                  <a:solidFill>
                    <a:schemeClr val="bg1"/>
                  </a:solidFill>
                  <a:effectLst/>
                </a:endParaRPr>
              </a:p>
            </p:txBody>
          </p:sp>
          <p:sp>
            <p:nvSpPr>
              <p:cNvPr id="64" name="Rectangle 63">
                <a:extLst>
                  <a:ext uri="{FF2B5EF4-FFF2-40B4-BE49-F238E27FC236}">
                    <a16:creationId xmlns="" xmlns:a16="http://schemas.microsoft.com/office/drawing/2014/main" id="{9F6E8BB2-9DE6-C84A-B3E8-B9EC7FD484A4}"/>
                  </a:ext>
                </a:extLst>
              </p:cNvPr>
              <p:cNvSpPr/>
              <p:nvPr/>
            </p:nvSpPr>
            <p:spPr bwMode="gray">
              <a:xfrm>
                <a:off x="7830307" y="4869883"/>
                <a:ext cx="723376" cy="164710"/>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Microservice</a:t>
                </a:r>
                <a:endParaRPr kumimoji="0" lang="en-US" sz="900" b="0" i="0" u="none" strike="noStrike" cap="none" normalizeH="0" baseline="0" dirty="0">
                  <a:ln>
                    <a:noFill/>
                  </a:ln>
                  <a:solidFill>
                    <a:schemeClr val="bg1"/>
                  </a:solidFill>
                  <a:effectLst/>
                </a:endParaRPr>
              </a:p>
            </p:txBody>
          </p:sp>
          <p:sp>
            <p:nvSpPr>
              <p:cNvPr id="65" name="Rectangle 64">
                <a:extLst>
                  <a:ext uri="{FF2B5EF4-FFF2-40B4-BE49-F238E27FC236}">
                    <a16:creationId xmlns="" xmlns:a16="http://schemas.microsoft.com/office/drawing/2014/main" id="{F9AD8800-26FC-9E42-B322-2D25296D2292}"/>
                  </a:ext>
                </a:extLst>
              </p:cNvPr>
              <p:cNvSpPr/>
              <p:nvPr/>
            </p:nvSpPr>
            <p:spPr bwMode="gray">
              <a:xfrm>
                <a:off x="8954259" y="4869883"/>
                <a:ext cx="723376" cy="331910"/>
              </a:xfrm>
              <a:prstGeom prst="rect">
                <a:avLst/>
              </a:prstGeom>
              <a:solidFill>
                <a:srgbClr val="979D9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nSpc>
                    <a:spcPct val="90000"/>
                  </a:lnSpc>
                </a:pPr>
                <a:r>
                  <a:rPr lang="en-US" sz="900" dirty="0">
                    <a:solidFill>
                      <a:schemeClr val="bg1"/>
                    </a:solidFill>
                  </a:rPr>
                  <a:t>Miniservice</a:t>
                </a:r>
                <a:endParaRPr kumimoji="0" lang="en-US" sz="900" b="0" i="0" u="none" strike="noStrike" cap="none" normalizeH="0" baseline="0" dirty="0">
                  <a:ln>
                    <a:noFill/>
                  </a:ln>
                  <a:solidFill>
                    <a:schemeClr val="bg1"/>
                  </a:solidFill>
                  <a:effectLst/>
                </a:endParaRPr>
              </a:p>
            </p:txBody>
          </p:sp>
          <p:sp>
            <p:nvSpPr>
              <p:cNvPr id="66" name="Rectangle 65">
                <a:extLst>
                  <a:ext uri="{FF2B5EF4-FFF2-40B4-BE49-F238E27FC236}">
                    <a16:creationId xmlns="" xmlns:a16="http://schemas.microsoft.com/office/drawing/2014/main" id="{2C9558BF-E115-C346-90D7-A30C8846A2A7}"/>
                  </a:ext>
                </a:extLst>
              </p:cNvPr>
              <p:cNvSpPr/>
              <p:nvPr/>
            </p:nvSpPr>
            <p:spPr bwMode="gray">
              <a:xfrm>
                <a:off x="5372100" y="3282448"/>
                <a:ext cx="4507680" cy="416709"/>
              </a:xfrm>
              <a:prstGeom prst="rect">
                <a:avLst/>
              </a:prstGeom>
              <a:solidFill>
                <a:srgbClr val="FEC10D"/>
              </a:solidFill>
              <a:ln w="9525">
                <a:solidFill>
                  <a:srgbClr val="FEC10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90000"/>
                  </a:lnSpc>
                </a:pPr>
                <a:r>
                  <a:rPr lang="en-US" sz="900" dirty="0">
                    <a:solidFill>
                      <a:schemeClr val="tx1"/>
                    </a:solidFill>
                  </a:rPr>
                  <a:t>Microgateway</a:t>
                </a:r>
              </a:p>
            </p:txBody>
          </p:sp>
          <p:sp>
            <p:nvSpPr>
              <p:cNvPr id="67" name="Rectangle 66">
                <a:extLst>
                  <a:ext uri="{FF2B5EF4-FFF2-40B4-BE49-F238E27FC236}">
                    <a16:creationId xmlns="" xmlns:a16="http://schemas.microsoft.com/office/drawing/2014/main" id="{C1261438-5167-CB47-9200-6F16DB7D1A41}"/>
                  </a:ext>
                </a:extLst>
              </p:cNvPr>
              <p:cNvSpPr/>
              <p:nvPr/>
            </p:nvSpPr>
            <p:spPr bwMode="gray">
              <a:xfrm>
                <a:off x="5371127" y="3134903"/>
                <a:ext cx="4508654" cy="172280"/>
              </a:xfrm>
              <a:prstGeom prst="rect">
                <a:avLst/>
              </a:prstGeom>
              <a:solidFill>
                <a:srgbClr val="002856"/>
              </a:solidFill>
              <a:ln w="95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90000"/>
                  </a:lnSpc>
                  <a:buClrTx/>
                  <a:buSzTx/>
                  <a:buFontTx/>
                  <a:buNone/>
                  <a:tabLst/>
                </a:pPr>
                <a:r>
                  <a:rPr kumimoji="0" lang="en-US" sz="900" b="0" i="0" u="none" strike="noStrike" cap="none" normalizeH="0" baseline="0" dirty="0">
                    <a:ln>
                      <a:noFill/>
                    </a:ln>
                    <a:solidFill>
                      <a:schemeClr val="bg1"/>
                    </a:solidFill>
                    <a:effectLst/>
                    <a:latin typeface="Arial" charset="0"/>
                  </a:rPr>
                  <a:t>Outer API</a:t>
                </a:r>
              </a:p>
            </p:txBody>
          </p:sp>
          <p:sp>
            <p:nvSpPr>
              <p:cNvPr id="68" name="Rectangle 67">
                <a:extLst>
                  <a:ext uri="{FF2B5EF4-FFF2-40B4-BE49-F238E27FC236}">
                    <a16:creationId xmlns="" xmlns:a16="http://schemas.microsoft.com/office/drawing/2014/main" id="{E1543DE1-0229-5C4E-9DD4-52BB940ED97F}"/>
                  </a:ext>
                </a:extLst>
              </p:cNvPr>
              <p:cNvSpPr/>
              <p:nvPr/>
            </p:nvSpPr>
            <p:spPr bwMode="gray">
              <a:xfrm>
                <a:off x="5762439" y="3477943"/>
                <a:ext cx="1242145" cy="1826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Monitoring</a:t>
                </a:r>
              </a:p>
            </p:txBody>
          </p:sp>
          <p:sp>
            <p:nvSpPr>
              <p:cNvPr id="69" name="Rectangle 68">
                <a:extLst>
                  <a:ext uri="{FF2B5EF4-FFF2-40B4-BE49-F238E27FC236}">
                    <a16:creationId xmlns="" xmlns:a16="http://schemas.microsoft.com/office/drawing/2014/main" id="{C01D8300-752D-6147-AFD9-06416516A436}"/>
                  </a:ext>
                </a:extLst>
              </p:cNvPr>
              <p:cNvSpPr/>
              <p:nvPr/>
            </p:nvSpPr>
            <p:spPr bwMode="gray">
              <a:xfrm>
                <a:off x="7072118" y="3477943"/>
                <a:ext cx="1242145" cy="1826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Security</a:t>
                </a:r>
              </a:p>
            </p:txBody>
          </p:sp>
          <p:sp>
            <p:nvSpPr>
              <p:cNvPr id="70" name="Rectangle 69">
                <a:extLst>
                  <a:ext uri="{FF2B5EF4-FFF2-40B4-BE49-F238E27FC236}">
                    <a16:creationId xmlns="" xmlns:a16="http://schemas.microsoft.com/office/drawing/2014/main" id="{71DD7FCA-CE07-C04B-AF9D-F6D2636FBE7D}"/>
                  </a:ext>
                </a:extLst>
              </p:cNvPr>
              <p:cNvSpPr/>
              <p:nvPr/>
            </p:nvSpPr>
            <p:spPr bwMode="gray">
              <a:xfrm>
                <a:off x="8381796" y="3477943"/>
                <a:ext cx="1242145" cy="1826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tx1"/>
                    </a:solidFill>
                  </a:rPr>
                  <a:t>Traffic Management</a:t>
                </a:r>
              </a:p>
            </p:txBody>
          </p:sp>
          <p:sp>
            <p:nvSpPr>
              <p:cNvPr id="71" name="TextBox 70">
                <a:extLst>
                  <a:ext uri="{FF2B5EF4-FFF2-40B4-BE49-F238E27FC236}">
                    <a16:creationId xmlns="" xmlns:a16="http://schemas.microsoft.com/office/drawing/2014/main" id="{6D2B9BF0-4948-224D-B3A1-F720B8C401EA}"/>
                  </a:ext>
                </a:extLst>
              </p:cNvPr>
              <p:cNvSpPr txBox="1"/>
              <p:nvPr/>
            </p:nvSpPr>
            <p:spPr bwMode="gray">
              <a:xfrm>
                <a:off x="3271047" y="1385145"/>
                <a:ext cx="742441" cy="216982"/>
              </a:xfrm>
              <a:prstGeom prst="rect">
                <a:avLst/>
              </a:prstGeom>
              <a:noFill/>
            </p:spPr>
            <p:txBody>
              <a:bodyPr wrap="square" rtlCol="0" anchor="ctr">
                <a:spAutoFit/>
              </a:bodyPr>
              <a:lstStyle/>
              <a:p>
                <a:pPr algn="ctr">
                  <a:lnSpc>
                    <a:spcPct val="90000"/>
                  </a:lnSpc>
                </a:pPr>
                <a:r>
                  <a:rPr lang="en-US" sz="900" dirty="0"/>
                  <a:t>Mobile</a:t>
                </a:r>
              </a:p>
            </p:txBody>
          </p:sp>
          <p:cxnSp>
            <p:nvCxnSpPr>
              <p:cNvPr id="72" name="Straight Arrow Connector 71">
                <a:extLst>
                  <a:ext uri="{FF2B5EF4-FFF2-40B4-BE49-F238E27FC236}">
                    <a16:creationId xmlns="" xmlns:a16="http://schemas.microsoft.com/office/drawing/2014/main" id="{233CDF23-468B-9C4A-98D9-7BB4A64BB466}"/>
                  </a:ext>
                </a:extLst>
              </p:cNvPr>
              <p:cNvCxnSpPr>
                <a:cxnSpLocks/>
              </p:cNvCxnSpPr>
              <p:nvPr/>
            </p:nvCxnSpPr>
            <p:spPr bwMode="gray">
              <a:xfrm flipH="1">
                <a:off x="3634330" y="1943283"/>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73" name="Freeform: Shape 190">
                <a:extLst>
                  <a:ext uri="{FF2B5EF4-FFF2-40B4-BE49-F238E27FC236}">
                    <a16:creationId xmlns="" xmlns:a16="http://schemas.microsoft.com/office/drawing/2014/main" id="{D73464ED-ADFB-D843-82EC-4E826FE4E582}"/>
                  </a:ext>
                </a:extLst>
              </p:cNvPr>
              <p:cNvSpPr/>
              <p:nvPr/>
            </p:nvSpPr>
            <p:spPr bwMode="gray">
              <a:xfrm>
                <a:off x="3534169" y="1624065"/>
                <a:ext cx="200331" cy="326254"/>
              </a:xfrm>
              <a:custGeom>
                <a:avLst/>
                <a:gdLst>
                  <a:gd name="connsiteX0" fmla="*/ 308610 w 333375"/>
                  <a:gd name="connsiteY0" fmla="*/ 7144 h 542925"/>
                  <a:gd name="connsiteX1" fmla="*/ 30766 w 333375"/>
                  <a:gd name="connsiteY1" fmla="*/ 7144 h 542925"/>
                  <a:gd name="connsiteX2" fmla="*/ 7144 w 333375"/>
                  <a:gd name="connsiteY2" fmla="*/ 30766 h 542925"/>
                  <a:gd name="connsiteX3" fmla="*/ 7144 w 333375"/>
                  <a:gd name="connsiteY3" fmla="*/ 516922 h 542925"/>
                  <a:gd name="connsiteX4" fmla="*/ 30766 w 333375"/>
                  <a:gd name="connsiteY4" fmla="*/ 540544 h 542925"/>
                  <a:gd name="connsiteX5" fmla="*/ 308610 w 333375"/>
                  <a:gd name="connsiteY5" fmla="*/ 540544 h 542925"/>
                  <a:gd name="connsiteX6" fmla="*/ 332232 w 333375"/>
                  <a:gd name="connsiteY6" fmla="*/ 516922 h 542925"/>
                  <a:gd name="connsiteX7" fmla="*/ 332232 w 333375"/>
                  <a:gd name="connsiteY7" fmla="*/ 30766 h 542925"/>
                  <a:gd name="connsiteX8" fmla="*/ 308610 w 333375"/>
                  <a:gd name="connsiteY8" fmla="*/ 7144 h 542925"/>
                  <a:gd name="connsiteX9" fmla="*/ 294132 w 333375"/>
                  <a:gd name="connsiteY9" fmla="*/ 45244 h 542925"/>
                  <a:gd name="connsiteX10" fmla="*/ 294132 w 333375"/>
                  <a:gd name="connsiteY10" fmla="*/ 83344 h 542925"/>
                  <a:gd name="connsiteX11" fmla="*/ 45244 w 333375"/>
                  <a:gd name="connsiteY11" fmla="*/ 83344 h 542925"/>
                  <a:gd name="connsiteX12" fmla="*/ 45244 w 333375"/>
                  <a:gd name="connsiteY12" fmla="*/ 45244 h 542925"/>
                  <a:gd name="connsiteX13" fmla="*/ 294132 w 333375"/>
                  <a:gd name="connsiteY13" fmla="*/ 45244 h 542925"/>
                  <a:gd name="connsiteX14" fmla="*/ 294132 w 333375"/>
                  <a:gd name="connsiteY14" fmla="*/ 121444 h 542925"/>
                  <a:gd name="connsiteX15" fmla="*/ 294132 w 333375"/>
                  <a:gd name="connsiteY15" fmla="*/ 388144 h 542925"/>
                  <a:gd name="connsiteX16" fmla="*/ 45244 w 333375"/>
                  <a:gd name="connsiteY16" fmla="*/ 388144 h 542925"/>
                  <a:gd name="connsiteX17" fmla="*/ 45244 w 333375"/>
                  <a:gd name="connsiteY17" fmla="*/ 121444 h 542925"/>
                  <a:gd name="connsiteX18" fmla="*/ 294132 w 333375"/>
                  <a:gd name="connsiteY18" fmla="*/ 121444 h 542925"/>
                  <a:gd name="connsiteX19" fmla="*/ 45339 w 333375"/>
                  <a:gd name="connsiteY19" fmla="*/ 502444 h 542925"/>
                  <a:gd name="connsiteX20" fmla="*/ 45339 w 333375"/>
                  <a:gd name="connsiteY20" fmla="*/ 426244 h 542925"/>
                  <a:gd name="connsiteX21" fmla="*/ 294227 w 333375"/>
                  <a:gd name="connsiteY21" fmla="*/ 426244 h 542925"/>
                  <a:gd name="connsiteX22" fmla="*/ 294227 w 333375"/>
                  <a:gd name="connsiteY22" fmla="*/ 502444 h 542925"/>
                  <a:gd name="connsiteX23" fmla="*/ 45339 w 333375"/>
                  <a:gd name="connsiteY23" fmla="*/ 502444 h 542925"/>
                  <a:gd name="connsiteX24" fmla="*/ 188785 w 333375"/>
                  <a:gd name="connsiteY24" fmla="*/ 464344 h 542925"/>
                  <a:gd name="connsiteX25" fmla="*/ 169735 w 333375"/>
                  <a:gd name="connsiteY25" fmla="*/ 483394 h 542925"/>
                  <a:gd name="connsiteX26" fmla="*/ 150685 w 333375"/>
                  <a:gd name="connsiteY26" fmla="*/ 464344 h 542925"/>
                  <a:gd name="connsiteX27" fmla="*/ 169735 w 333375"/>
                  <a:gd name="connsiteY27" fmla="*/ 445294 h 542925"/>
                  <a:gd name="connsiteX28" fmla="*/ 188785 w 333375"/>
                  <a:gd name="connsiteY28" fmla="*/ 4643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3375" h="542925">
                    <a:moveTo>
                      <a:pt x="308610" y="7144"/>
                    </a:moveTo>
                    <a:lnTo>
                      <a:pt x="30766" y="7144"/>
                    </a:lnTo>
                    <a:cubicBezTo>
                      <a:pt x="17716" y="7144"/>
                      <a:pt x="7144" y="17717"/>
                      <a:pt x="7144" y="30766"/>
                    </a:cubicBezTo>
                    <a:lnTo>
                      <a:pt x="7144" y="516922"/>
                    </a:lnTo>
                    <a:cubicBezTo>
                      <a:pt x="7144" y="529971"/>
                      <a:pt x="17716" y="540544"/>
                      <a:pt x="30766" y="540544"/>
                    </a:cubicBezTo>
                    <a:lnTo>
                      <a:pt x="308610" y="540544"/>
                    </a:lnTo>
                    <a:cubicBezTo>
                      <a:pt x="321659" y="540544"/>
                      <a:pt x="332232" y="529971"/>
                      <a:pt x="332232" y="516922"/>
                    </a:cubicBezTo>
                    <a:lnTo>
                      <a:pt x="332232" y="30766"/>
                    </a:lnTo>
                    <a:cubicBezTo>
                      <a:pt x="332232" y="17717"/>
                      <a:pt x="321659" y="7144"/>
                      <a:pt x="308610" y="7144"/>
                    </a:cubicBezTo>
                    <a:close/>
                    <a:moveTo>
                      <a:pt x="294132" y="45244"/>
                    </a:moveTo>
                    <a:lnTo>
                      <a:pt x="294132" y="83344"/>
                    </a:lnTo>
                    <a:lnTo>
                      <a:pt x="45244" y="83344"/>
                    </a:lnTo>
                    <a:lnTo>
                      <a:pt x="45244" y="45244"/>
                    </a:lnTo>
                    <a:lnTo>
                      <a:pt x="294132" y="45244"/>
                    </a:lnTo>
                    <a:close/>
                    <a:moveTo>
                      <a:pt x="294132" y="121444"/>
                    </a:moveTo>
                    <a:lnTo>
                      <a:pt x="294132" y="388144"/>
                    </a:lnTo>
                    <a:lnTo>
                      <a:pt x="45244" y="388144"/>
                    </a:lnTo>
                    <a:lnTo>
                      <a:pt x="45244" y="121444"/>
                    </a:lnTo>
                    <a:lnTo>
                      <a:pt x="294132" y="121444"/>
                    </a:lnTo>
                    <a:close/>
                    <a:moveTo>
                      <a:pt x="45339" y="502444"/>
                    </a:moveTo>
                    <a:lnTo>
                      <a:pt x="45339" y="426244"/>
                    </a:lnTo>
                    <a:lnTo>
                      <a:pt x="294227" y="426244"/>
                    </a:lnTo>
                    <a:lnTo>
                      <a:pt x="294227" y="502444"/>
                    </a:lnTo>
                    <a:lnTo>
                      <a:pt x="45339" y="502444"/>
                    </a:lnTo>
                    <a:close/>
                    <a:moveTo>
                      <a:pt x="188785" y="464344"/>
                    </a:moveTo>
                    <a:cubicBezTo>
                      <a:pt x="188785" y="474821"/>
                      <a:pt x="180213" y="483394"/>
                      <a:pt x="169735" y="483394"/>
                    </a:cubicBezTo>
                    <a:cubicBezTo>
                      <a:pt x="159258" y="483394"/>
                      <a:pt x="150685" y="474821"/>
                      <a:pt x="150685" y="464344"/>
                    </a:cubicBezTo>
                    <a:cubicBezTo>
                      <a:pt x="150685" y="453866"/>
                      <a:pt x="159258" y="445294"/>
                      <a:pt x="169735" y="445294"/>
                    </a:cubicBezTo>
                    <a:cubicBezTo>
                      <a:pt x="180213" y="445294"/>
                      <a:pt x="188785" y="453866"/>
                      <a:pt x="188785" y="464344"/>
                    </a:cubicBez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74" name="TextBox 73">
                <a:extLst>
                  <a:ext uri="{FF2B5EF4-FFF2-40B4-BE49-F238E27FC236}">
                    <a16:creationId xmlns="" xmlns:a16="http://schemas.microsoft.com/office/drawing/2014/main" id="{95D82700-0782-D94E-B63F-E51C0DE217DD}"/>
                  </a:ext>
                </a:extLst>
              </p:cNvPr>
              <p:cNvSpPr txBox="1"/>
              <p:nvPr/>
            </p:nvSpPr>
            <p:spPr bwMode="gray">
              <a:xfrm>
                <a:off x="2704838" y="1385145"/>
                <a:ext cx="531458" cy="216982"/>
              </a:xfrm>
              <a:prstGeom prst="rect">
                <a:avLst/>
              </a:prstGeom>
              <a:noFill/>
            </p:spPr>
            <p:txBody>
              <a:bodyPr wrap="square" rtlCol="0" anchor="ctr">
                <a:spAutoFit/>
              </a:bodyPr>
              <a:lstStyle/>
              <a:p>
                <a:pPr algn="ctr">
                  <a:lnSpc>
                    <a:spcPct val="90000"/>
                  </a:lnSpc>
                </a:pPr>
                <a:r>
                  <a:rPr lang="en-US" sz="900" dirty="0"/>
                  <a:t>Web</a:t>
                </a:r>
              </a:p>
            </p:txBody>
          </p:sp>
          <p:cxnSp>
            <p:nvCxnSpPr>
              <p:cNvPr id="75" name="Straight Arrow Connector 74">
                <a:extLst>
                  <a:ext uri="{FF2B5EF4-FFF2-40B4-BE49-F238E27FC236}">
                    <a16:creationId xmlns="" xmlns:a16="http://schemas.microsoft.com/office/drawing/2014/main" id="{8A2C5FC7-CEF7-DC43-822E-2104E7C956A7}"/>
                  </a:ext>
                </a:extLst>
              </p:cNvPr>
              <p:cNvCxnSpPr>
                <a:cxnSpLocks/>
              </p:cNvCxnSpPr>
              <p:nvPr/>
            </p:nvCxnSpPr>
            <p:spPr bwMode="gray">
              <a:xfrm flipH="1">
                <a:off x="2941199" y="1953259"/>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76" name="Freeform: Shape 194">
                <a:extLst>
                  <a:ext uri="{FF2B5EF4-FFF2-40B4-BE49-F238E27FC236}">
                    <a16:creationId xmlns="" xmlns:a16="http://schemas.microsoft.com/office/drawing/2014/main" id="{57DCD2CC-80B6-D349-A848-9D61426E88EC}"/>
                  </a:ext>
                </a:extLst>
              </p:cNvPr>
              <p:cNvSpPr/>
              <p:nvPr/>
            </p:nvSpPr>
            <p:spPr bwMode="gray">
              <a:xfrm>
                <a:off x="2783840" y="1638855"/>
                <a:ext cx="331651" cy="304577"/>
              </a:xfrm>
              <a:custGeom>
                <a:avLst/>
                <a:gdLst>
                  <a:gd name="connsiteX0" fmla="*/ 464344 w 466725"/>
                  <a:gd name="connsiteY0" fmla="*/ 330994 h 428625"/>
                  <a:gd name="connsiteX1" fmla="*/ 464344 w 466725"/>
                  <a:gd name="connsiteY1" fmla="*/ 7144 h 428625"/>
                  <a:gd name="connsiteX2" fmla="*/ 7144 w 466725"/>
                  <a:gd name="connsiteY2" fmla="*/ 7144 h 428625"/>
                  <a:gd name="connsiteX3" fmla="*/ 7144 w 466725"/>
                  <a:gd name="connsiteY3" fmla="*/ 330994 h 428625"/>
                  <a:gd name="connsiteX4" fmla="*/ 216694 w 466725"/>
                  <a:gd name="connsiteY4" fmla="*/ 330994 h 428625"/>
                  <a:gd name="connsiteX5" fmla="*/ 216694 w 466725"/>
                  <a:gd name="connsiteY5" fmla="*/ 388144 h 428625"/>
                  <a:gd name="connsiteX6" fmla="*/ 150019 w 466725"/>
                  <a:gd name="connsiteY6" fmla="*/ 388144 h 428625"/>
                  <a:gd name="connsiteX7" fmla="*/ 150019 w 466725"/>
                  <a:gd name="connsiteY7" fmla="*/ 426244 h 428625"/>
                  <a:gd name="connsiteX8" fmla="*/ 321469 w 466725"/>
                  <a:gd name="connsiteY8" fmla="*/ 426244 h 428625"/>
                  <a:gd name="connsiteX9" fmla="*/ 321469 w 466725"/>
                  <a:gd name="connsiteY9" fmla="*/ 388144 h 428625"/>
                  <a:gd name="connsiteX10" fmla="*/ 254794 w 466725"/>
                  <a:gd name="connsiteY10" fmla="*/ 388144 h 428625"/>
                  <a:gd name="connsiteX11" fmla="*/ 254794 w 466725"/>
                  <a:gd name="connsiteY11" fmla="*/ 330994 h 428625"/>
                  <a:gd name="connsiteX12" fmla="*/ 464344 w 466725"/>
                  <a:gd name="connsiteY12" fmla="*/ 330994 h 428625"/>
                  <a:gd name="connsiteX13" fmla="*/ 45244 w 466725"/>
                  <a:gd name="connsiteY13" fmla="*/ 45244 h 428625"/>
                  <a:gd name="connsiteX14" fmla="*/ 426244 w 466725"/>
                  <a:gd name="connsiteY14" fmla="*/ 45244 h 428625"/>
                  <a:gd name="connsiteX15" fmla="*/ 426244 w 466725"/>
                  <a:gd name="connsiteY15" fmla="*/ 292894 h 428625"/>
                  <a:gd name="connsiteX16" fmla="*/ 45244 w 466725"/>
                  <a:gd name="connsiteY16" fmla="*/ 292894 h 428625"/>
                  <a:gd name="connsiteX17" fmla="*/ 45244 w 466725"/>
                  <a:gd name="connsiteY17" fmla="*/ 45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25" h="428625">
                    <a:moveTo>
                      <a:pt x="464344" y="330994"/>
                    </a:moveTo>
                    <a:lnTo>
                      <a:pt x="464344" y="7144"/>
                    </a:lnTo>
                    <a:lnTo>
                      <a:pt x="7144" y="7144"/>
                    </a:lnTo>
                    <a:lnTo>
                      <a:pt x="7144" y="330994"/>
                    </a:lnTo>
                    <a:lnTo>
                      <a:pt x="216694" y="330994"/>
                    </a:lnTo>
                    <a:lnTo>
                      <a:pt x="216694" y="388144"/>
                    </a:lnTo>
                    <a:lnTo>
                      <a:pt x="150019" y="388144"/>
                    </a:lnTo>
                    <a:lnTo>
                      <a:pt x="150019" y="426244"/>
                    </a:lnTo>
                    <a:lnTo>
                      <a:pt x="321469" y="426244"/>
                    </a:lnTo>
                    <a:lnTo>
                      <a:pt x="321469" y="388144"/>
                    </a:lnTo>
                    <a:lnTo>
                      <a:pt x="254794" y="388144"/>
                    </a:lnTo>
                    <a:lnTo>
                      <a:pt x="254794" y="330994"/>
                    </a:lnTo>
                    <a:lnTo>
                      <a:pt x="464344" y="330994"/>
                    </a:lnTo>
                    <a:close/>
                    <a:moveTo>
                      <a:pt x="45244" y="45244"/>
                    </a:moveTo>
                    <a:lnTo>
                      <a:pt x="426244" y="45244"/>
                    </a:lnTo>
                    <a:lnTo>
                      <a:pt x="426244" y="292894"/>
                    </a:lnTo>
                    <a:lnTo>
                      <a:pt x="45244" y="292894"/>
                    </a:lnTo>
                    <a:lnTo>
                      <a:pt x="45244" y="45244"/>
                    </a:ln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77" name="TextBox 76">
                <a:extLst>
                  <a:ext uri="{FF2B5EF4-FFF2-40B4-BE49-F238E27FC236}">
                    <a16:creationId xmlns="" xmlns:a16="http://schemas.microsoft.com/office/drawing/2014/main" id="{70FE97B0-F5C6-5545-B710-9C0DB12DA745}"/>
                  </a:ext>
                </a:extLst>
              </p:cNvPr>
              <p:cNvSpPr txBox="1"/>
              <p:nvPr/>
            </p:nvSpPr>
            <p:spPr bwMode="gray">
              <a:xfrm>
                <a:off x="4892101" y="1385145"/>
                <a:ext cx="742441" cy="216982"/>
              </a:xfrm>
              <a:prstGeom prst="rect">
                <a:avLst/>
              </a:prstGeom>
              <a:noFill/>
            </p:spPr>
            <p:txBody>
              <a:bodyPr wrap="square" rtlCol="0" anchor="ctr">
                <a:spAutoFit/>
              </a:bodyPr>
              <a:lstStyle/>
              <a:p>
                <a:pPr algn="ctr">
                  <a:lnSpc>
                    <a:spcPct val="90000"/>
                  </a:lnSpc>
                </a:pPr>
                <a:r>
                  <a:rPr lang="en-US" sz="900" dirty="0"/>
                  <a:t>Services</a:t>
                </a:r>
              </a:p>
            </p:txBody>
          </p:sp>
          <p:cxnSp>
            <p:nvCxnSpPr>
              <p:cNvPr id="78" name="Straight Arrow Connector 77">
                <a:extLst>
                  <a:ext uri="{FF2B5EF4-FFF2-40B4-BE49-F238E27FC236}">
                    <a16:creationId xmlns="" xmlns:a16="http://schemas.microsoft.com/office/drawing/2014/main" id="{82063874-618F-F344-9087-7396993D9653}"/>
                  </a:ext>
                </a:extLst>
              </p:cNvPr>
              <p:cNvCxnSpPr>
                <a:cxnSpLocks/>
              </p:cNvCxnSpPr>
              <p:nvPr/>
            </p:nvCxnSpPr>
            <p:spPr bwMode="gray">
              <a:xfrm flipH="1">
                <a:off x="5241763" y="1952166"/>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79" name="Freeform: Shape 18">
                <a:extLst>
                  <a:ext uri="{FF2B5EF4-FFF2-40B4-BE49-F238E27FC236}">
                    <a16:creationId xmlns="" xmlns:a16="http://schemas.microsoft.com/office/drawing/2014/main" id="{13BB9B66-0F57-244B-8B39-2783D3851657}"/>
                  </a:ext>
                </a:extLst>
              </p:cNvPr>
              <p:cNvSpPr/>
              <p:nvPr/>
            </p:nvSpPr>
            <p:spPr bwMode="gray">
              <a:xfrm>
                <a:off x="5040080" y="1629653"/>
                <a:ext cx="412872" cy="263967"/>
              </a:xfrm>
              <a:custGeom>
                <a:avLst/>
                <a:gdLst>
                  <a:gd name="connsiteX0" fmla="*/ 507778 w 581025"/>
                  <a:gd name="connsiteY0" fmla="*/ 155448 h 371475"/>
                  <a:gd name="connsiteX1" fmla="*/ 399002 w 581025"/>
                  <a:gd name="connsiteY1" fmla="*/ 51340 h 371475"/>
                  <a:gd name="connsiteX2" fmla="*/ 355759 w 581025"/>
                  <a:gd name="connsiteY2" fmla="*/ 60293 h 371475"/>
                  <a:gd name="connsiteX3" fmla="*/ 239839 w 581025"/>
                  <a:gd name="connsiteY3" fmla="*/ 7144 h 371475"/>
                  <a:gd name="connsiteX4" fmla="*/ 88582 w 581025"/>
                  <a:gd name="connsiteY4" fmla="*/ 136684 h 371475"/>
                  <a:gd name="connsiteX5" fmla="*/ 7144 w 581025"/>
                  <a:gd name="connsiteY5" fmla="*/ 248698 h 371475"/>
                  <a:gd name="connsiteX6" fmla="*/ 124873 w 581025"/>
                  <a:gd name="connsiteY6" fmla="*/ 366427 h 371475"/>
                  <a:gd name="connsiteX7" fmla="*/ 469773 w 581025"/>
                  <a:gd name="connsiteY7" fmla="*/ 366427 h 371475"/>
                  <a:gd name="connsiteX8" fmla="*/ 578644 w 581025"/>
                  <a:gd name="connsiteY8" fmla="*/ 257556 h 371475"/>
                  <a:gd name="connsiteX9" fmla="*/ 507778 w 581025"/>
                  <a:gd name="connsiteY9" fmla="*/ 155448 h 371475"/>
                  <a:gd name="connsiteX10" fmla="*/ 469773 w 581025"/>
                  <a:gd name="connsiteY10" fmla="*/ 328232 h 371475"/>
                  <a:gd name="connsiteX11" fmla="*/ 124873 w 581025"/>
                  <a:gd name="connsiteY11" fmla="*/ 328232 h 371475"/>
                  <a:gd name="connsiteX12" fmla="*/ 45244 w 581025"/>
                  <a:gd name="connsiteY12" fmla="*/ 248603 h 371475"/>
                  <a:gd name="connsiteX13" fmla="*/ 124873 w 581025"/>
                  <a:gd name="connsiteY13" fmla="*/ 168974 h 371475"/>
                  <a:gd name="connsiteX14" fmla="*/ 125349 w 581025"/>
                  <a:gd name="connsiteY14" fmla="*/ 168974 h 371475"/>
                  <a:gd name="connsiteX15" fmla="*/ 124873 w 581025"/>
                  <a:gd name="connsiteY15" fmla="*/ 160115 h 371475"/>
                  <a:gd name="connsiteX16" fmla="*/ 239839 w 581025"/>
                  <a:gd name="connsiteY16" fmla="*/ 45149 h 371475"/>
                  <a:gd name="connsiteX17" fmla="*/ 345281 w 581025"/>
                  <a:gd name="connsiteY17" fmla="*/ 114205 h 371475"/>
                  <a:gd name="connsiteX18" fmla="*/ 399098 w 581025"/>
                  <a:gd name="connsiteY18" fmla="*/ 89345 h 371475"/>
                  <a:gd name="connsiteX19" fmla="*/ 469868 w 581025"/>
                  <a:gd name="connsiteY19" fmla="*/ 160115 h 371475"/>
                  <a:gd name="connsiteX20" fmla="*/ 464534 w 581025"/>
                  <a:gd name="connsiteY20" fmla="*/ 186881 h 371475"/>
                  <a:gd name="connsiteX21" fmla="*/ 469868 w 581025"/>
                  <a:gd name="connsiteY21" fmla="*/ 186595 h 371475"/>
                  <a:gd name="connsiteX22" fmla="*/ 540639 w 581025"/>
                  <a:gd name="connsiteY22" fmla="*/ 257365 h 371475"/>
                  <a:gd name="connsiteX23" fmla="*/ 469773 w 581025"/>
                  <a:gd name="connsiteY23" fmla="*/ 32823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1025" h="371475">
                    <a:moveTo>
                      <a:pt x="507778" y="155448"/>
                    </a:moveTo>
                    <a:cubicBezTo>
                      <a:pt x="505301" y="97631"/>
                      <a:pt x="457485" y="51340"/>
                      <a:pt x="399002" y="51340"/>
                    </a:cubicBezTo>
                    <a:cubicBezTo>
                      <a:pt x="383953" y="51340"/>
                      <a:pt x="369284" y="54483"/>
                      <a:pt x="355759" y="60293"/>
                    </a:cubicBezTo>
                    <a:cubicBezTo>
                      <a:pt x="327184" y="27051"/>
                      <a:pt x="285083" y="7144"/>
                      <a:pt x="239839" y="7144"/>
                    </a:cubicBezTo>
                    <a:cubicBezTo>
                      <a:pt x="163449" y="7144"/>
                      <a:pt x="99917" y="63437"/>
                      <a:pt x="88582" y="136684"/>
                    </a:cubicBezTo>
                    <a:cubicBezTo>
                      <a:pt x="41434" y="152019"/>
                      <a:pt x="7144" y="196406"/>
                      <a:pt x="7144" y="248698"/>
                    </a:cubicBezTo>
                    <a:cubicBezTo>
                      <a:pt x="7144" y="313563"/>
                      <a:pt x="59912" y="366427"/>
                      <a:pt x="124873" y="366427"/>
                    </a:cubicBezTo>
                    <a:lnTo>
                      <a:pt x="469773" y="366427"/>
                    </a:lnTo>
                    <a:cubicBezTo>
                      <a:pt x="529780" y="366427"/>
                      <a:pt x="578644" y="317564"/>
                      <a:pt x="578644" y="257556"/>
                    </a:cubicBezTo>
                    <a:cubicBezTo>
                      <a:pt x="578644" y="210788"/>
                      <a:pt x="549117" y="170879"/>
                      <a:pt x="507778" y="155448"/>
                    </a:cubicBezTo>
                    <a:close/>
                    <a:moveTo>
                      <a:pt x="469773" y="328232"/>
                    </a:moveTo>
                    <a:lnTo>
                      <a:pt x="124873" y="328232"/>
                    </a:lnTo>
                    <a:cubicBezTo>
                      <a:pt x="80867" y="328232"/>
                      <a:pt x="45244" y="292608"/>
                      <a:pt x="45244" y="248603"/>
                    </a:cubicBezTo>
                    <a:cubicBezTo>
                      <a:pt x="45244" y="204597"/>
                      <a:pt x="80867" y="168974"/>
                      <a:pt x="124873" y="168974"/>
                    </a:cubicBezTo>
                    <a:cubicBezTo>
                      <a:pt x="125063" y="168974"/>
                      <a:pt x="125158" y="168974"/>
                      <a:pt x="125349" y="168974"/>
                    </a:cubicBezTo>
                    <a:cubicBezTo>
                      <a:pt x="125158" y="166021"/>
                      <a:pt x="124873" y="163068"/>
                      <a:pt x="124873" y="160115"/>
                    </a:cubicBezTo>
                    <a:cubicBezTo>
                      <a:pt x="124873" y="96584"/>
                      <a:pt x="176308" y="45149"/>
                      <a:pt x="239839" y="45149"/>
                    </a:cubicBezTo>
                    <a:cubicBezTo>
                      <a:pt x="286988" y="45149"/>
                      <a:pt x="327470" y="73628"/>
                      <a:pt x="345281" y="114205"/>
                    </a:cubicBezTo>
                    <a:cubicBezTo>
                      <a:pt x="358235" y="98965"/>
                      <a:pt x="377571" y="89345"/>
                      <a:pt x="399098" y="89345"/>
                    </a:cubicBezTo>
                    <a:cubicBezTo>
                      <a:pt x="438150" y="89345"/>
                      <a:pt x="469868" y="121063"/>
                      <a:pt x="469868" y="160115"/>
                    </a:cubicBezTo>
                    <a:cubicBezTo>
                      <a:pt x="469868" y="169640"/>
                      <a:pt x="467963" y="178689"/>
                      <a:pt x="464534" y="186881"/>
                    </a:cubicBezTo>
                    <a:cubicBezTo>
                      <a:pt x="466249" y="186785"/>
                      <a:pt x="468059" y="186595"/>
                      <a:pt x="469868" y="186595"/>
                    </a:cubicBezTo>
                    <a:cubicBezTo>
                      <a:pt x="508921" y="186595"/>
                      <a:pt x="540639" y="218313"/>
                      <a:pt x="540639" y="257365"/>
                    </a:cubicBezTo>
                    <a:cubicBezTo>
                      <a:pt x="540544" y="296513"/>
                      <a:pt x="508921" y="328232"/>
                      <a:pt x="469773" y="328232"/>
                    </a:cubicBez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80" name="TextBox 79">
                <a:extLst>
                  <a:ext uri="{FF2B5EF4-FFF2-40B4-BE49-F238E27FC236}">
                    <a16:creationId xmlns="" xmlns:a16="http://schemas.microsoft.com/office/drawing/2014/main" id="{BD64CF0A-8357-A34F-82F1-64E82B53A881}"/>
                  </a:ext>
                </a:extLst>
              </p:cNvPr>
              <p:cNvSpPr txBox="1"/>
              <p:nvPr/>
            </p:nvSpPr>
            <p:spPr bwMode="gray">
              <a:xfrm>
                <a:off x="4044020" y="1385145"/>
                <a:ext cx="742441" cy="216982"/>
              </a:xfrm>
              <a:prstGeom prst="rect">
                <a:avLst/>
              </a:prstGeom>
              <a:noFill/>
            </p:spPr>
            <p:txBody>
              <a:bodyPr wrap="square" rtlCol="0" anchor="ctr">
                <a:spAutoFit/>
              </a:bodyPr>
              <a:lstStyle/>
              <a:p>
                <a:pPr algn="ctr">
                  <a:lnSpc>
                    <a:spcPct val="90000"/>
                  </a:lnSpc>
                </a:pPr>
                <a:r>
                  <a:rPr lang="en-US" sz="900" dirty="0"/>
                  <a:t>Speech</a:t>
                </a:r>
              </a:p>
            </p:txBody>
          </p:sp>
          <p:cxnSp>
            <p:nvCxnSpPr>
              <p:cNvPr id="81" name="Straight Arrow Connector 80">
                <a:extLst>
                  <a:ext uri="{FF2B5EF4-FFF2-40B4-BE49-F238E27FC236}">
                    <a16:creationId xmlns="" xmlns:a16="http://schemas.microsoft.com/office/drawing/2014/main" id="{55CB825D-B7BB-0C46-9902-0C8E16A8963C}"/>
                  </a:ext>
                </a:extLst>
              </p:cNvPr>
              <p:cNvCxnSpPr>
                <a:cxnSpLocks/>
              </p:cNvCxnSpPr>
              <p:nvPr/>
            </p:nvCxnSpPr>
            <p:spPr bwMode="gray">
              <a:xfrm flipH="1">
                <a:off x="4408190" y="1945178"/>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82" name="Freeform: Shape 231">
                <a:extLst>
                  <a:ext uri="{FF2B5EF4-FFF2-40B4-BE49-F238E27FC236}">
                    <a16:creationId xmlns="" xmlns:a16="http://schemas.microsoft.com/office/drawing/2014/main" id="{F4FB495A-8E50-164B-AB44-7ECB981D45A6}"/>
                  </a:ext>
                </a:extLst>
              </p:cNvPr>
              <p:cNvSpPr/>
              <p:nvPr/>
            </p:nvSpPr>
            <p:spPr bwMode="gray">
              <a:xfrm>
                <a:off x="4235238" y="1654823"/>
                <a:ext cx="345912" cy="309500"/>
              </a:xfrm>
              <a:custGeom>
                <a:avLst/>
                <a:gdLst>
                  <a:gd name="connsiteX0" fmla="*/ 464344 w 542925"/>
                  <a:gd name="connsiteY0" fmla="*/ 7144 h 485775"/>
                  <a:gd name="connsiteX1" fmla="*/ 83344 w 542925"/>
                  <a:gd name="connsiteY1" fmla="*/ 7144 h 485775"/>
                  <a:gd name="connsiteX2" fmla="*/ 7144 w 542925"/>
                  <a:gd name="connsiteY2" fmla="*/ 7144 h 485775"/>
                  <a:gd name="connsiteX3" fmla="*/ 7144 w 542925"/>
                  <a:gd name="connsiteY3" fmla="*/ 83344 h 485775"/>
                  <a:gd name="connsiteX4" fmla="*/ 7144 w 542925"/>
                  <a:gd name="connsiteY4" fmla="*/ 311944 h 485775"/>
                  <a:gd name="connsiteX5" fmla="*/ 7144 w 542925"/>
                  <a:gd name="connsiteY5" fmla="*/ 388144 h 485775"/>
                  <a:gd name="connsiteX6" fmla="*/ 83344 w 542925"/>
                  <a:gd name="connsiteY6" fmla="*/ 388144 h 485775"/>
                  <a:gd name="connsiteX7" fmla="*/ 121444 w 542925"/>
                  <a:gd name="connsiteY7" fmla="*/ 388144 h 485775"/>
                  <a:gd name="connsiteX8" fmla="*/ 121444 w 542925"/>
                  <a:gd name="connsiteY8" fmla="*/ 483394 h 485775"/>
                  <a:gd name="connsiteX9" fmla="*/ 235744 w 542925"/>
                  <a:gd name="connsiteY9" fmla="*/ 388144 h 485775"/>
                  <a:gd name="connsiteX10" fmla="*/ 464344 w 542925"/>
                  <a:gd name="connsiteY10" fmla="*/ 388144 h 485775"/>
                  <a:gd name="connsiteX11" fmla="*/ 540544 w 542925"/>
                  <a:gd name="connsiteY11" fmla="*/ 388144 h 485775"/>
                  <a:gd name="connsiteX12" fmla="*/ 540544 w 542925"/>
                  <a:gd name="connsiteY12" fmla="*/ 311944 h 485775"/>
                  <a:gd name="connsiteX13" fmla="*/ 540544 w 542925"/>
                  <a:gd name="connsiteY13" fmla="*/ 83344 h 485775"/>
                  <a:gd name="connsiteX14" fmla="*/ 540544 w 542925"/>
                  <a:gd name="connsiteY14" fmla="*/ 7144 h 485775"/>
                  <a:gd name="connsiteX15" fmla="*/ 464344 w 542925"/>
                  <a:gd name="connsiteY15" fmla="*/ 7144 h 485775"/>
                  <a:gd name="connsiteX16" fmla="*/ 502444 w 542925"/>
                  <a:gd name="connsiteY16" fmla="*/ 83344 h 485775"/>
                  <a:gd name="connsiteX17" fmla="*/ 502444 w 542925"/>
                  <a:gd name="connsiteY17" fmla="*/ 311944 h 485775"/>
                  <a:gd name="connsiteX18" fmla="*/ 502444 w 542925"/>
                  <a:gd name="connsiteY18" fmla="*/ 350044 h 485775"/>
                  <a:gd name="connsiteX19" fmla="*/ 464344 w 542925"/>
                  <a:gd name="connsiteY19" fmla="*/ 350044 h 485775"/>
                  <a:gd name="connsiteX20" fmla="*/ 235744 w 542925"/>
                  <a:gd name="connsiteY20" fmla="*/ 350044 h 485775"/>
                  <a:gd name="connsiteX21" fmla="*/ 221932 w 542925"/>
                  <a:gd name="connsiteY21" fmla="*/ 350044 h 485775"/>
                  <a:gd name="connsiteX22" fmla="*/ 211359 w 542925"/>
                  <a:gd name="connsiteY22" fmla="*/ 358902 h 485775"/>
                  <a:gd name="connsiteX23" fmla="*/ 159544 w 542925"/>
                  <a:gd name="connsiteY23" fmla="*/ 402050 h 485775"/>
                  <a:gd name="connsiteX24" fmla="*/ 159544 w 542925"/>
                  <a:gd name="connsiteY24" fmla="*/ 388144 h 485775"/>
                  <a:gd name="connsiteX25" fmla="*/ 159544 w 542925"/>
                  <a:gd name="connsiteY25" fmla="*/ 350044 h 485775"/>
                  <a:gd name="connsiteX26" fmla="*/ 121444 w 542925"/>
                  <a:gd name="connsiteY26" fmla="*/ 350044 h 485775"/>
                  <a:gd name="connsiteX27" fmla="*/ 83344 w 542925"/>
                  <a:gd name="connsiteY27" fmla="*/ 350044 h 485775"/>
                  <a:gd name="connsiteX28" fmla="*/ 45244 w 542925"/>
                  <a:gd name="connsiteY28" fmla="*/ 350044 h 485775"/>
                  <a:gd name="connsiteX29" fmla="*/ 45244 w 542925"/>
                  <a:gd name="connsiteY29" fmla="*/ 311944 h 485775"/>
                  <a:gd name="connsiteX30" fmla="*/ 45244 w 542925"/>
                  <a:gd name="connsiteY30" fmla="*/ 83344 h 485775"/>
                  <a:gd name="connsiteX31" fmla="*/ 45244 w 542925"/>
                  <a:gd name="connsiteY31" fmla="*/ 45244 h 485775"/>
                  <a:gd name="connsiteX32" fmla="*/ 83344 w 542925"/>
                  <a:gd name="connsiteY32" fmla="*/ 45244 h 485775"/>
                  <a:gd name="connsiteX33" fmla="*/ 464344 w 542925"/>
                  <a:gd name="connsiteY33" fmla="*/ 45244 h 485775"/>
                  <a:gd name="connsiteX34" fmla="*/ 502444 w 542925"/>
                  <a:gd name="connsiteY34" fmla="*/ 45244 h 485775"/>
                  <a:gd name="connsiteX35" fmla="*/ 502444 w 542925"/>
                  <a:gd name="connsiteY35" fmla="*/ 83344 h 485775"/>
                  <a:gd name="connsiteX36" fmla="*/ 375094 w 542925"/>
                  <a:gd name="connsiteY36" fmla="*/ 83915 h 485775"/>
                  <a:gd name="connsiteX37" fmla="*/ 404241 w 542925"/>
                  <a:gd name="connsiteY37" fmla="*/ 108395 h 485775"/>
                  <a:gd name="connsiteX38" fmla="*/ 249841 w 542925"/>
                  <a:gd name="connsiteY38" fmla="*/ 292322 h 485775"/>
                  <a:gd name="connsiteX39" fmla="*/ 143256 w 542925"/>
                  <a:gd name="connsiteY39" fmla="*/ 202883 h 485775"/>
                  <a:gd name="connsiteX40" fmla="*/ 167735 w 542925"/>
                  <a:gd name="connsiteY40" fmla="*/ 173736 h 485775"/>
                  <a:gd name="connsiteX41" fmla="*/ 245173 w 542925"/>
                  <a:gd name="connsiteY41" fmla="*/ 238697 h 485775"/>
                  <a:gd name="connsiteX42" fmla="*/ 375094 w 542925"/>
                  <a:gd name="connsiteY42" fmla="*/ 8391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42925" h="485775">
                    <a:moveTo>
                      <a:pt x="464344" y="7144"/>
                    </a:moveTo>
                    <a:lnTo>
                      <a:pt x="83344" y="7144"/>
                    </a:lnTo>
                    <a:lnTo>
                      <a:pt x="7144" y="7144"/>
                    </a:lnTo>
                    <a:lnTo>
                      <a:pt x="7144" y="83344"/>
                    </a:lnTo>
                    <a:lnTo>
                      <a:pt x="7144" y="311944"/>
                    </a:lnTo>
                    <a:lnTo>
                      <a:pt x="7144" y="388144"/>
                    </a:lnTo>
                    <a:lnTo>
                      <a:pt x="83344" y="388144"/>
                    </a:lnTo>
                    <a:lnTo>
                      <a:pt x="121444" y="388144"/>
                    </a:lnTo>
                    <a:lnTo>
                      <a:pt x="121444" y="483394"/>
                    </a:lnTo>
                    <a:lnTo>
                      <a:pt x="235744" y="388144"/>
                    </a:lnTo>
                    <a:lnTo>
                      <a:pt x="464344" y="388144"/>
                    </a:lnTo>
                    <a:lnTo>
                      <a:pt x="540544" y="388144"/>
                    </a:lnTo>
                    <a:lnTo>
                      <a:pt x="540544" y="311944"/>
                    </a:lnTo>
                    <a:lnTo>
                      <a:pt x="540544" y="83344"/>
                    </a:lnTo>
                    <a:lnTo>
                      <a:pt x="540544" y="7144"/>
                    </a:lnTo>
                    <a:lnTo>
                      <a:pt x="464344" y="7144"/>
                    </a:lnTo>
                    <a:close/>
                    <a:moveTo>
                      <a:pt x="502444" y="83344"/>
                    </a:moveTo>
                    <a:lnTo>
                      <a:pt x="502444" y="311944"/>
                    </a:lnTo>
                    <a:lnTo>
                      <a:pt x="502444" y="350044"/>
                    </a:lnTo>
                    <a:lnTo>
                      <a:pt x="464344" y="350044"/>
                    </a:lnTo>
                    <a:lnTo>
                      <a:pt x="235744" y="350044"/>
                    </a:lnTo>
                    <a:lnTo>
                      <a:pt x="221932" y="350044"/>
                    </a:lnTo>
                    <a:lnTo>
                      <a:pt x="211359" y="358902"/>
                    </a:lnTo>
                    <a:lnTo>
                      <a:pt x="159544" y="402050"/>
                    </a:lnTo>
                    <a:lnTo>
                      <a:pt x="159544" y="388144"/>
                    </a:lnTo>
                    <a:lnTo>
                      <a:pt x="159544" y="350044"/>
                    </a:lnTo>
                    <a:lnTo>
                      <a:pt x="121444" y="350044"/>
                    </a:lnTo>
                    <a:lnTo>
                      <a:pt x="83344" y="350044"/>
                    </a:lnTo>
                    <a:lnTo>
                      <a:pt x="45244" y="350044"/>
                    </a:lnTo>
                    <a:lnTo>
                      <a:pt x="45244" y="311944"/>
                    </a:lnTo>
                    <a:lnTo>
                      <a:pt x="45244" y="83344"/>
                    </a:lnTo>
                    <a:lnTo>
                      <a:pt x="45244" y="45244"/>
                    </a:lnTo>
                    <a:lnTo>
                      <a:pt x="83344" y="45244"/>
                    </a:lnTo>
                    <a:lnTo>
                      <a:pt x="464344" y="45244"/>
                    </a:lnTo>
                    <a:lnTo>
                      <a:pt x="502444" y="45244"/>
                    </a:lnTo>
                    <a:lnTo>
                      <a:pt x="502444" y="83344"/>
                    </a:lnTo>
                    <a:close/>
                    <a:moveTo>
                      <a:pt x="375094" y="83915"/>
                    </a:moveTo>
                    <a:lnTo>
                      <a:pt x="404241" y="108395"/>
                    </a:lnTo>
                    <a:lnTo>
                      <a:pt x="249841" y="292322"/>
                    </a:lnTo>
                    <a:lnTo>
                      <a:pt x="143256" y="202883"/>
                    </a:lnTo>
                    <a:lnTo>
                      <a:pt x="167735" y="173736"/>
                    </a:lnTo>
                    <a:lnTo>
                      <a:pt x="245173" y="238697"/>
                    </a:lnTo>
                    <a:lnTo>
                      <a:pt x="375094" y="83915"/>
                    </a:ln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83" name="TextBox 82">
                <a:extLst>
                  <a:ext uri="{FF2B5EF4-FFF2-40B4-BE49-F238E27FC236}">
                    <a16:creationId xmlns="" xmlns:a16="http://schemas.microsoft.com/office/drawing/2014/main" id="{2F821FAD-5475-3042-B7B4-092C159777F3}"/>
                  </a:ext>
                </a:extLst>
              </p:cNvPr>
              <p:cNvSpPr txBox="1"/>
              <p:nvPr/>
            </p:nvSpPr>
            <p:spPr bwMode="gray">
              <a:xfrm>
                <a:off x="6482966" y="1385145"/>
                <a:ext cx="469683" cy="216982"/>
              </a:xfrm>
              <a:prstGeom prst="rect">
                <a:avLst/>
              </a:prstGeom>
              <a:noFill/>
            </p:spPr>
            <p:txBody>
              <a:bodyPr wrap="square" rtlCol="0" anchor="ctr">
                <a:spAutoFit/>
              </a:bodyPr>
              <a:lstStyle/>
              <a:p>
                <a:pPr algn="ctr">
                  <a:lnSpc>
                    <a:spcPct val="90000"/>
                  </a:lnSpc>
                </a:pPr>
                <a:r>
                  <a:rPr lang="en-US" sz="900" dirty="0"/>
                  <a:t>IoT</a:t>
                </a:r>
              </a:p>
            </p:txBody>
          </p:sp>
          <p:cxnSp>
            <p:nvCxnSpPr>
              <p:cNvPr id="84" name="Straight Arrow Connector 83">
                <a:extLst>
                  <a:ext uri="{FF2B5EF4-FFF2-40B4-BE49-F238E27FC236}">
                    <a16:creationId xmlns="" xmlns:a16="http://schemas.microsoft.com/office/drawing/2014/main" id="{16A60F61-C195-F046-BFCA-BB2B06486B04}"/>
                  </a:ext>
                </a:extLst>
              </p:cNvPr>
              <p:cNvCxnSpPr>
                <a:cxnSpLocks/>
              </p:cNvCxnSpPr>
              <p:nvPr/>
            </p:nvCxnSpPr>
            <p:spPr bwMode="gray">
              <a:xfrm flipH="1">
                <a:off x="6712597" y="1942350"/>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85" name="Freeform: Shape 20">
                <a:extLst>
                  <a:ext uri="{FF2B5EF4-FFF2-40B4-BE49-F238E27FC236}">
                    <a16:creationId xmlns="" xmlns:a16="http://schemas.microsoft.com/office/drawing/2014/main" id="{DC43E2EE-CF85-E440-9294-660689B939A6}"/>
                  </a:ext>
                </a:extLst>
              </p:cNvPr>
              <p:cNvSpPr/>
              <p:nvPr/>
            </p:nvSpPr>
            <p:spPr bwMode="gray">
              <a:xfrm>
                <a:off x="6544854" y="1617341"/>
                <a:ext cx="345909" cy="310732"/>
              </a:xfrm>
              <a:custGeom>
                <a:avLst/>
                <a:gdLst>
                  <a:gd name="connsiteX0" fmla="*/ 502444 w 561975"/>
                  <a:gd name="connsiteY0" fmla="*/ 197644 h 504825"/>
                  <a:gd name="connsiteX1" fmla="*/ 491014 w 561975"/>
                  <a:gd name="connsiteY1" fmla="*/ 198787 h 504825"/>
                  <a:gd name="connsiteX2" fmla="*/ 437198 w 561975"/>
                  <a:gd name="connsiteY2" fmla="*/ 105537 h 504825"/>
                  <a:gd name="connsiteX3" fmla="*/ 454819 w 561975"/>
                  <a:gd name="connsiteY3" fmla="*/ 64294 h 504825"/>
                  <a:gd name="connsiteX4" fmla="*/ 397669 w 561975"/>
                  <a:gd name="connsiteY4" fmla="*/ 7144 h 504825"/>
                  <a:gd name="connsiteX5" fmla="*/ 343852 w 561975"/>
                  <a:gd name="connsiteY5" fmla="*/ 45244 h 504825"/>
                  <a:gd name="connsiteX6" fmla="*/ 222885 w 561975"/>
                  <a:gd name="connsiteY6" fmla="*/ 45244 h 504825"/>
                  <a:gd name="connsiteX7" fmla="*/ 169069 w 561975"/>
                  <a:gd name="connsiteY7" fmla="*/ 7144 h 504825"/>
                  <a:gd name="connsiteX8" fmla="*/ 111919 w 561975"/>
                  <a:gd name="connsiteY8" fmla="*/ 64294 h 504825"/>
                  <a:gd name="connsiteX9" fmla="*/ 127064 w 561975"/>
                  <a:gd name="connsiteY9" fmla="*/ 102965 h 504825"/>
                  <a:gd name="connsiteX10" fmla="*/ 72104 w 561975"/>
                  <a:gd name="connsiteY10" fmla="*/ 198215 h 504825"/>
                  <a:gd name="connsiteX11" fmla="*/ 64294 w 561975"/>
                  <a:gd name="connsiteY11" fmla="*/ 197644 h 504825"/>
                  <a:gd name="connsiteX12" fmla="*/ 7144 w 561975"/>
                  <a:gd name="connsiteY12" fmla="*/ 254794 h 504825"/>
                  <a:gd name="connsiteX13" fmla="*/ 64294 w 561975"/>
                  <a:gd name="connsiteY13" fmla="*/ 311944 h 504825"/>
                  <a:gd name="connsiteX14" fmla="*/ 72104 w 561975"/>
                  <a:gd name="connsiteY14" fmla="*/ 311372 h 504825"/>
                  <a:gd name="connsiteX15" fmla="*/ 127064 w 561975"/>
                  <a:gd name="connsiteY15" fmla="*/ 406622 h 504825"/>
                  <a:gd name="connsiteX16" fmla="*/ 111919 w 561975"/>
                  <a:gd name="connsiteY16" fmla="*/ 445294 h 504825"/>
                  <a:gd name="connsiteX17" fmla="*/ 169069 w 561975"/>
                  <a:gd name="connsiteY17" fmla="*/ 502444 h 504825"/>
                  <a:gd name="connsiteX18" fmla="*/ 222885 w 561975"/>
                  <a:gd name="connsiteY18" fmla="*/ 464344 h 504825"/>
                  <a:gd name="connsiteX19" fmla="*/ 343852 w 561975"/>
                  <a:gd name="connsiteY19" fmla="*/ 464344 h 504825"/>
                  <a:gd name="connsiteX20" fmla="*/ 397669 w 561975"/>
                  <a:gd name="connsiteY20" fmla="*/ 502444 h 504825"/>
                  <a:gd name="connsiteX21" fmla="*/ 454819 w 561975"/>
                  <a:gd name="connsiteY21" fmla="*/ 445294 h 504825"/>
                  <a:gd name="connsiteX22" fmla="*/ 437198 w 561975"/>
                  <a:gd name="connsiteY22" fmla="*/ 404050 h 504825"/>
                  <a:gd name="connsiteX23" fmla="*/ 491014 w 561975"/>
                  <a:gd name="connsiteY23" fmla="*/ 310801 h 504825"/>
                  <a:gd name="connsiteX24" fmla="*/ 502444 w 561975"/>
                  <a:gd name="connsiteY24" fmla="*/ 311944 h 504825"/>
                  <a:gd name="connsiteX25" fmla="*/ 559594 w 561975"/>
                  <a:gd name="connsiteY25" fmla="*/ 254794 h 504825"/>
                  <a:gd name="connsiteX26" fmla="*/ 502444 w 561975"/>
                  <a:gd name="connsiteY26" fmla="*/ 197644 h 504825"/>
                  <a:gd name="connsiteX27" fmla="*/ 397669 w 561975"/>
                  <a:gd name="connsiteY27" fmla="*/ 40481 h 504825"/>
                  <a:gd name="connsiteX28" fmla="*/ 421481 w 561975"/>
                  <a:gd name="connsiteY28" fmla="*/ 64294 h 504825"/>
                  <a:gd name="connsiteX29" fmla="*/ 419195 w 561975"/>
                  <a:gd name="connsiteY29" fmla="*/ 74295 h 504825"/>
                  <a:gd name="connsiteX30" fmla="*/ 397669 w 561975"/>
                  <a:gd name="connsiteY30" fmla="*/ 88106 h 504825"/>
                  <a:gd name="connsiteX31" fmla="*/ 373856 w 561975"/>
                  <a:gd name="connsiteY31" fmla="*/ 64294 h 504825"/>
                  <a:gd name="connsiteX32" fmla="*/ 383572 w 561975"/>
                  <a:gd name="connsiteY32" fmla="*/ 45244 h 504825"/>
                  <a:gd name="connsiteX33" fmla="*/ 397669 w 561975"/>
                  <a:gd name="connsiteY33" fmla="*/ 40481 h 504825"/>
                  <a:gd name="connsiteX34" fmla="*/ 145256 w 561975"/>
                  <a:gd name="connsiteY34" fmla="*/ 64294 h 504825"/>
                  <a:gd name="connsiteX35" fmla="*/ 169069 w 561975"/>
                  <a:gd name="connsiteY35" fmla="*/ 40481 h 504825"/>
                  <a:gd name="connsiteX36" fmla="*/ 183166 w 561975"/>
                  <a:gd name="connsiteY36" fmla="*/ 45244 h 504825"/>
                  <a:gd name="connsiteX37" fmla="*/ 192881 w 561975"/>
                  <a:gd name="connsiteY37" fmla="*/ 64294 h 504825"/>
                  <a:gd name="connsiteX38" fmla="*/ 183166 w 561975"/>
                  <a:gd name="connsiteY38" fmla="*/ 83344 h 504825"/>
                  <a:gd name="connsiteX39" fmla="*/ 181833 w 561975"/>
                  <a:gd name="connsiteY39" fmla="*/ 84296 h 504825"/>
                  <a:gd name="connsiteX40" fmla="*/ 168973 w 561975"/>
                  <a:gd name="connsiteY40" fmla="*/ 88106 h 504825"/>
                  <a:gd name="connsiteX41" fmla="*/ 146018 w 561975"/>
                  <a:gd name="connsiteY41" fmla="*/ 70104 h 504825"/>
                  <a:gd name="connsiteX42" fmla="*/ 145256 w 561975"/>
                  <a:gd name="connsiteY42" fmla="*/ 64294 h 504825"/>
                  <a:gd name="connsiteX43" fmla="*/ 64294 w 561975"/>
                  <a:gd name="connsiteY43" fmla="*/ 278606 h 504825"/>
                  <a:gd name="connsiteX44" fmla="*/ 50768 w 561975"/>
                  <a:gd name="connsiteY44" fmla="*/ 274320 h 504825"/>
                  <a:gd name="connsiteX45" fmla="*/ 40767 w 561975"/>
                  <a:gd name="connsiteY45" fmla="*/ 256985 h 504825"/>
                  <a:gd name="connsiteX46" fmla="*/ 40577 w 561975"/>
                  <a:gd name="connsiteY46" fmla="*/ 254794 h 504825"/>
                  <a:gd name="connsiteX47" fmla="*/ 40767 w 561975"/>
                  <a:gd name="connsiteY47" fmla="*/ 252603 h 504825"/>
                  <a:gd name="connsiteX48" fmla="*/ 50768 w 561975"/>
                  <a:gd name="connsiteY48" fmla="*/ 235268 h 504825"/>
                  <a:gd name="connsiteX49" fmla="*/ 64294 w 561975"/>
                  <a:gd name="connsiteY49" fmla="*/ 230981 h 504825"/>
                  <a:gd name="connsiteX50" fmla="*/ 87154 w 561975"/>
                  <a:gd name="connsiteY50" fmla="*/ 248412 h 504825"/>
                  <a:gd name="connsiteX51" fmla="*/ 88106 w 561975"/>
                  <a:gd name="connsiteY51" fmla="*/ 254794 h 504825"/>
                  <a:gd name="connsiteX52" fmla="*/ 87154 w 561975"/>
                  <a:gd name="connsiteY52" fmla="*/ 261176 h 504825"/>
                  <a:gd name="connsiteX53" fmla="*/ 64294 w 561975"/>
                  <a:gd name="connsiteY53" fmla="*/ 278606 h 504825"/>
                  <a:gd name="connsiteX54" fmla="*/ 169069 w 561975"/>
                  <a:gd name="connsiteY54" fmla="*/ 469106 h 504825"/>
                  <a:gd name="connsiteX55" fmla="*/ 145256 w 561975"/>
                  <a:gd name="connsiteY55" fmla="*/ 445294 h 504825"/>
                  <a:gd name="connsiteX56" fmla="*/ 146114 w 561975"/>
                  <a:gd name="connsiteY56" fmla="*/ 439484 h 504825"/>
                  <a:gd name="connsiteX57" fmla="*/ 169069 w 561975"/>
                  <a:gd name="connsiteY57" fmla="*/ 421481 h 504825"/>
                  <a:gd name="connsiteX58" fmla="*/ 181927 w 561975"/>
                  <a:gd name="connsiteY58" fmla="*/ 425291 h 504825"/>
                  <a:gd name="connsiteX59" fmla="*/ 183261 w 561975"/>
                  <a:gd name="connsiteY59" fmla="*/ 426244 h 504825"/>
                  <a:gd name="connsiteX60" fmla="*/ 192977 w 561975"/>
                  <a:gd name="connsiteY60" fmla="*/ 445294 h 504825"/>
                  <a:gd name="connsiteX61" fmla="*/ 183261 w 561975"/>
                  <a:gd name="connsiteY61" fmla="*/ 464344 h 504825"/>
                  <a:gd name="connsiteX62" fmla="*/ 169069 w 561975"/>
                  <a:gd name="connsiteY62" fmla="*/ 469106 h 504825"/>
                  <a:gd name="connsiteX63" fmla="*/ 421481 w 561975"/>
                  <a:gd name="connsiteY63" fmla="*/ 445294 h 504825"/>
                  <a:gd name="connsiteX64" fmla="*/ 397669 w 561975"/>
                  <a:gd name="connsiteY64" fmla="*/ 469106 h 504825"/>
                  <a:gd name="connsiteX65" fmla="*/ 383572 w 561975"/>
                  <a:gd name="connsiteY65" fmla="*/ 464344 h 504825"/>
                  <a:gd name="connsiteX66" fmla="*/ 373856 w 561975"/>
                  <a:gd name="connsiteY66" fmla="*/ 445294 h 504825"/>
                  <a:gd name="connsiteX67" fmla="*/ 397669 w 561975"/>
                  <a:gd name="connsiteY67" fmla="*/ 421481 h 504825"/>
                  <a:gd name="connsiteX68" fmla="*/ 419195 w 561975"/>
                  <a:gd name="connsiteY68" fmla="*/ 435293 h 504825"/>
                  <a:gd name="connsiteX69" fmla="*/ 421481 w 561975"/>
                  <a:gd name="connsiteY69" fmla="*/ 445294 h 504825"/>
                  <a:gd name="connsiteX70" fmla="*/ 402241 w 561975"/>
                  <a:gd name="connsiteY70" fmla="*/ 388334 h 504825"/>
                  <a:gd name="connsiteX71" fmla="*/ 397669 w 561975"/>
                  <a:gd name="connsiteY71" fmla="*/ 388144 h 504825"/>
                  <a:gd name="connsiteX72" fmla="*/ 343852 w 561975"/>
                  <a:gd name="connsiteY72" fmla="*/ 426244 h 504825"/>
                  <a:gd name="connsiteX73" fmla="*/ 222885 w 561975"/>
                  <a:gd name="connsiteY73" fmla="*/ 426244 h 504825"/>
                  <a:gd name="connsiteX74" fmla="*/ 169069 w 561975"/>
                  <a:gd name="connsiteY74" fmla="*/ 388144 h 504825"/>
                  <a:gd name="connsiteX75" fmla="*/ 160782 w 561975"/>
                  <a:gd name="connsiteY75" fmla="*/ 388811 h 504825"/>
                  <a:gd name="connsiteX76" fmla="*/ 105918 w 561975"/>
                  <a:gd name="connsiteY76" fmla="*/ 293846 h 504825"/>
                  <a:gd name="connsiteX77" fmla="*/ 121348 w 561975"/>
                  <a:gd name="connsiteY77" fmla="*/ 254794 h 504825"/>
                  <a:gd name="connsiteX78" fmla="*/ 105918 w 561975"/>
                  <a:gd name="connsiteY78" fmla="*/ 215741 h 504825"/>
                  <a:gd name="connsiteX79" fmla="*/ 160782 w 561975"/>
                  <a:gd name="connsiteY79" fmla="*/ 120777 h 504825"/>
                  <a:gd name="connsiteX80" fmla="*/ 169069 w 561975"/>
                  <a:gd name="connsiteY80" fmla="*/ 121444 h 504825"/>
                  <a:gd name="connsiteX81" fmla="*/ 222885 w 561975"/>
                  <a:gd name="connsiteY81" fmla="*/ 83344 h 504825"/>
                  <a:gd name="connsiteX82" fmla="*/ 343852 w 561975"/>
                  <a:gd name="connsiteY82" fmla="*/ 83344 h 504825"/>
                  <a:gd name="connsiteX83" fmla="*/ 397669 w 561975"/>
                  <a:gd name="connsiteY83" fmla="*/ 121444 h 504825"/>
                  <a:gd name="connsiteX84" fmla="*/ 402241 w 561975"/>
                  <a:gd name="connsiteY84" fmla="*/ 121253 h 504825"/>
                  <a:gd name="connsiteX85" fmla="*/ 458343 w 561975"/>
                  <a:gd name="connsiteY85" fmla="*/ 218408 h 504825"/>
                  <a:gd name="connsiteX86" fmla="*/ 445294 w 561975"/>
                  <a:gd name="connsiteY86" fmla="*/ 254794 h 504825"/>
                  <a:gd name="connsiteX87" fmla="*/ 458343 w 561975"/>
                  <a:gd name="connsiteY87" fmla="*/ 291179 h 504825"/>
                  <a:gd name="connsiteX88" fmla="*/ 402241 w 561975"/>
                  <a:gd name="connsiteY88" fmla="*/ 388334 h 504825"/>
                  <a:gd name="connsiteX89" fmla="*/ 510540 w 561975"/>
                  <a:gd name="connsiteY89" fmla="*/ 277082 h 504825"/>
                  <a:gd name="connsiteX90" fmla="*/ 502444 w 561975"/>
                  <a:gd name="connsiteY90" fmla="*/ 278606 h 504825"/>
                  <a:gd name="connsiteX91" fmla="*/ 478727 w 561975"/>
                  <a:gd name="connsiteY91" fmla="*/ 255937 h 504825"/>
                  <a:gd name="connsiteX92" fmla="*/ 478631 w 561975"/>
                  <a:gd name="connsiteY92" fmla="*/ 254794 h 504825"/>
                  <a:gd name="connsiteX93" fmla="*/ 478727 w 561975"/>
                  <a:gd name="connsiteY93" fmla="*/ 253651 h 504825"/>
                  <a:gd name="connsiteX94" fmla="*/ 502444 w 561975"/>
                  <a:gd name="connsiteY94" fmla="*/ 230981 h 504825"/>
                  <a:gd name="connsiteX95" fmla="*/ 510540 w 561975"/>
                  <a:gd name="connsiteY95" fmla="*/ 232505 h 504825"/>
                  <a:gd name="connsiteX96" fmla="*/ 526256 w 561975"/>
                  <a:gd name="connsiteY96" fmla="*/ 254794 h 504825"/>
                  <a:gd name="connsiteX97" fmla="*/ 510540 w 561975"/>
                  <a:gd name="connsiteY97" fmla="*/ 277082 h 504825"/>
                  <a:gd name="connsiteX98" fmla="*/ 321469 w 561975"/>
                  <a:gd name="connsiteY98" fmla="*/ 254794 h 504825"/>
                  <a:gd name="connsiteX99" fmla="*/ 283369 w 561975"/>
                  <a:gd name="connsiteY99" fmla="*/ 292894 h 504825"/>
                  <a:gd name="connsiteX100" fmla="*/ 245269 w 561975"/>
                  <a:gd name="connsiteY100" fmla="*/ 254794 h 504825"/>
                  <a:gd name="connsiteX101" fmla="*/ 283369 w 561975"/>
                  <a:gd name="connsiteY101" fmla="*/ 216694 h 504825"/>
                  <a:gd name="connsiteX102" fmla="*/ 321469 w 561975"/>
                  <a:gd name="connsiteY102" fmla="*/ 254794 h 504825"/>
                  <a:gd name="connsiteX103" fmla="*/ 362521 w 561975"/>
                  <a:gd name="connsiteY103" fmla="*/ 175641 h 504825"/>
                  <a:gd name="connsiteX104" fmla="*/ 362521 w 561975"/>
                  <a:gd name="connsiteY104" fmla="*/ 333947 h 504825"/>
                  <a:gd name="connsiteX105" fmla="*/ 338995 w 561975"/>
                  <a:gd name="connsiteY105" fmla="*/ 310420 h 504825"/>
                  <a:gd name="connsiteX106" fmla="*/ 338995 w 561975"/>
                  <a:gd name="connsiteY106" fmla="*/ 199263 h 504825"/>
                  <a:gd name="connsiteX107" fmla="*/ 362521 w 561975"/>
                  <a:gd name="connsiteY107" fmla="*/ 175641 h 504825"/>
                  <a:gd name="connsiteX108" fmla="*/ 227838 w 561975"/>
                  <a:gd name="connsiteY108" fmla="*/ 199263 h 504825"/>
                  <a:gd name="connsiteX109" fmla="*/ 227838 w 561975"/>
                  <a:gd name="connsiteY109" fmla="*/ 310420 h 504825"/>
                  <a:gd name="connsiteX110" fmla="*/ 204311 w 561975"/>
                  <a:gd name="connsiteY110" fmla="*/ 333947 h 504825"/>
                  <a:gd name="connsiteX111" fmla="*/ 204311 w 561975"/>
                  <a:gd name="connsiteY111" fmla="*/ 175641 h 504825"/>
                  <a:gd name="connsiteX112" fmla="*/ 227838 w 561975"/>
                  <a:gd name="connsiteY112" fmla="*/ 199263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61975" h="504825">
                    <a:moveTo>
                      <a:pt x="502444" y="197644"/>
                    </a:moveTo>
                    <a:cubicBezTo>
                      <a:pt x="498539" y="197644"/>
                      <a:pt x="494729" y="198025"/>
                      <a:pt x="491014" y="198787"/>
                    </a:cubicBezTo>
                    <a:lnTo>
                      <a:pt x="437198" y="105537"/>
                    </a:lnTo>
                    <a:cubicBezTo>
                      <a:pt x="448056" y="95059"/>
                      <a:pt x="454819" y="80486"/>
                      <a:pt x="454819" y="64294"/>
                    </a:cubicBezTo>
                    <a:cubicBezTo>
                      <a:pt x="454819" y="32766"/>
                      <a:pt x="429196" y="7144"/>
                      <a:pt x="397669" y="7144"/>
                    </a:cubicBezTo>
                    <a:cubicBezTo>
                      <a:pt x="372809" y="7144"/>
                      <a:pt x="351663" y="23051"/>
                      <a:pt x="343852" y="45244"/>
                    </a:cubicBezTo>
                    <a:lnTo>
                      <a:pt x="222885" y="45244"/>
                    </a:lnTo>
                    <a:cubicBezTo>
                      <a:pt x="215075" y="23051"/>
                      <a:pt x="193929" y="7144"/>
                      <a:pt x="169069" y="7144"/>
                    </a:cubicBezTo>
                    <a:cubicBezTo>
                      <a:pt x="137541" y="7144"/>
                      <a:pt x="111919" y="32766"/>
                      <a:pt x="111919" y="64294"/>
                    </a:cubicBezTo>
                    <a:cubicBezTo>
                      <a:pt x="111919" y="79248"/>
                      <a:pt x="117729" y="92774"/>
                      <a:pt x="127064" y="102965"/>
                    </a:cubicBezTo>
                    <a:lnTo>
                      <a:pt x="72104" y="198215"/>
                    </a:lnTo>
                    <a:cubicBezTo>
                      <a:pt x="69532" y="197930"/>
                      <a:pt x="66961" y="197644"/>
                      <a:pt x="64294" y="197644"/>
                    </a:cubicBezTo>
                    <a:cubicBezTo>
                      <a:pt x="32766" y="197644"/>
                      <a:pt x="7144" y="223266"/>
                      <a:pt x="7144" y="254794"/>
                    </a:cubicBezTo>
                    <a:cubicBezTo>
                      <a:pt x="7144" y="286322"/>
                      <a:pt x="32766" y="311944"/>
                      <a:pt x="64294" y="311944"/>
                    </a:cubicBezTo>
                    <a:cubicBezTo>
                      <a:pt x="66961" y="311944"/>
                      <a:pt x="69532" y="311658"/>
                      <a:pt x="72104" y="311372"/>
                    </a:cubicBezTo>
                    <a:lnTo>
                      <a:pt x="127064" y="406622"/>
                    </a:lnTo>
                    <a:cubicBezTo>
                      <a:pt x="117729" y="416814"/>
                      <a:pt x="111919" y="430340"/>
                      <a:pt x="111919" y="445294"/>
                    </a:cubicBezTo>
                    <a:cubicBezTo>
                      <a:pt x="111919" y="476822"/>
                      <a:pt x="137541" y="502444"/>
                      <a:pt x="169069" y="502444"/>
                    </a:cubicBezTo>
                    <a:cubicBezTo>
                      <a:pt x="193929" y="502444"/>
                      <a:pt x="215075" y="486537"/>
                      <a:pt x="222885" y="464344"/>
                    </a:cubicBezTo>
                    <a:lnTo>
                      <a:pt x="343852" y="464344"/>
                    </a:lnTo>
                    <a:cubicBezTo>
                      <a:pt x="351663" y="486537"/>
                      <a:pt x="372809" y="502444"/>
                      <a:pt x="397669" y="502444"/>
                    </a:cubicBezTo>
                    <a:cubicBezTo>
                      <a:pt x="429196" y="502444"/>
                      <a:pt x="454819" y="476822"/>
                      <a:pt x="454819" y="445294"/>
                    </a:cubicBezTo>
                    <a:cubicBezTo>
                      <a:pt x="454819" y="429101"/>
                      <a:pt x="448056" y="414528"/>
                      <a:pt x="437198" y="404050"/>
                    </a:cubicBezTo>
                    <a:lnTo>
                      <a:pt x="491014" y="310801"/>
                    </a:lnTo>
                    <a:cubicBezTo>
                      <a:pt x="494729" y="311563"/>
                      <a:pt x="498539" y="311944"/>
                      <a:pt x="502444" y="311944"/>
                    </a:cubicBezTo>
                    <a:cubicBezTo>
                      <a:pt x="533972" y="311944"/>
                      <a:pt x="559594" y="286322"/>
                      <a:pt x="559594" y="254794"/>
                    </a:cubicBezTo>
                    <a:cubicBezTo>
                      <a:pt x="559594" y="223266"/>
                      <a:pt x="533972" y="197644"/>
                      <a:pt x="502444" y="197644"/>
                    </a:cubicBezTo>
                    <a:close/>
                    <a:moveTo>
                      <a:pt x="397669" y="40481"/>
                    </a:moveTo>
                    <a:cubicBezTo>
                      <a:pt x="410813" y="40481"/>
                      <a:pt x="421481" y="51149"/>
                      <a:pt x="421481" y="64294"/>
                    </a:cubicBezTo>
                    <a:cubicBezTo>
                      <a:pt x="421481" y="67913"/>
                      <a:pt x="420624" y="71247"/>
                      <a:pt x="419195" y="74295"/>
                    </a:cubicBezTo>
                    <a:cubicBezTo>
                      <a:pt x="415385" y="82391"/>
                      <a:pt x="407194" y="88106"/>
                      <a:pt x="397669" y="88106"/>
                    </a:cubicBezTo>
                    <a:cubicBezTo>
                      <a:pt x="384524" y="88106"/>
                      <a:pt x="373856" y="77438"/>
                      <a:pt x="373856" y="64294"/>
                    </a:cubicBezTo>
                    <a:cubicBezTo>
                      <a:pt x="373856" y="56483"/>
                      <a:pt x="377666" y="49625"/>
                      <a:pt x="383572" y="45244"/>
                    </a:cubicBezTo>
                    <a:cubicBezTo>
                      <a:pt x="387477" y="42291"/>
                      <a:pt x="392335" y="40481"/>
                      <a:pt x="397669" y="40481"/>
                    </a:cubicBezTo>
                    <a:close/>
                    <a:moveTo>
                      <a:pt x="145256" y="64294"/>
                    </a:moveTo>
                    <a:cubicBezTo>
                      <a:pt x="145256" y="51149"/>
                      <a:pt x="155924" y="40481"/>
                      <a:pt x="169069" y="40481"/>
                    </a:cubicBezTo>
                    <a:cubicBezTo>
                      <a:pt x="174403" y="40481"/>
                      <a:pt x="179261" y="42291"/>
                      <a:pt x="183166" y="45244"/>
                    </a:cubicBezTo>
                    <a:cubicBezTo>
                      <a:pt x="188976" y="49625"/>
                      <a:pt x="192881" y="56483"/>
                      <a:pt x="192881" y="64294"/>
                    </a:cubicBezTo>
                    <a:cubicBezTo>
                      <a:pt x="192881" y="72104"/>
                      <a:pt x="189071" y="78962"/>
                      <a:pt x="183166" y="83344"/>
                    </a:cubicBezTo>
                    <a:cubicBezTo>
                      <a:pt x="182689" y="83630"/>
                      <a:pt x="182309" y="84011"/>
                      <a:pt x="181833" y="84296"/>
                    </a:cubicBezTo>
                    <a:cubicBezTo>
                      <a:pt x="178118" y="86678"/>
                      <a:pt x="173736" y="88106"/>
                      <a:pt x="168973" y="88106"/>
                    </a:cubicBezTo>
                    <a:cubicBezTo>
                      <a:pt x="157829" y="88106"/>
                      <a:pt x="148590" y="80391"/>
                      <a:pt x="146018" y="70104"/>
                    </a:cubicBezTo>
                    <a:cubicBezTo>
                      <a:pt x="145542" y="68294"/>
                      <a:pt x="145256" y="66294"/>
                      <a:pt x="145256" y="64294"/>
                    </a:cubicBezTo>
                    <a:close/>
                    <a:moveTo>
                      <a:pt x="64294" y="278606"/>
                    </a:moveTo>
                    <a:cubicBezTo>
                      <a:pt x="59245" y="278606"/>
                      <a:pt x="54578" y="276987"/>
                      <a:pt x="50768" y="274320"/>
                    </a:cubicBezTo>
                    <a:cubicBezTo>
                      <a:pt x="45148" y="270415"/>
                      <a:pt x="41434" y="264128"/>
                      <a:pt x="40767" y="256985"/>
                    </a:cubicBezTo>
                    <a:cubicBezTo>
                      <a:pt x="40672" y="256223"/>
                      <a:pt x="40577" y="255556"/>
                      <a:pt x="40577" y="254794"/>
                    </a:cubicBezTo>
                    <a:cubicBezTo>
                      <a:pt x="40577" y="254032"/>
                      <a:pt x="40767" y="253365"/>
                      <a:pt x="40767" y="252603"/>
                    </a:cubicBezTo>
                    <a:cubicBezTo>
                      <a:pt x="41434" y="245459"/>
                      <a:pt x="45148" y="239173"/>
                      <a:pt x="50768" y="235268"/>
                    </a:cubicBezTo>
                    <a:cubicBezTo>
                      <a:pt x="54578" y="232601"/>
                      <a:pt x="59245" y="230981"/>
                      <a:pt x="64294" y="230981"/>
                    </a:cubicBezTo>
                    <a:cubicBezTo>
                      <a:pt x="75248" y="230981"/>
                      <a:pt x="84296" y="238411"/>
                      <a:pt x="87154" y="248412"/>
                    </a:cubicBezTo>
                    <a:cubicBezTo>
                      <a:pt x="87725" y="250412"/>
                      <a:pt x="88106" y="252603"/>
                      <a:pt x="88106" y="254794"/>
                    </a:cubicBezTo>
                    <a:cubicBezTo>
                      <a:pt x="88106" y="256985"/>
                      <a:pt x="87725" y="259080"/>
                      <a:pt x="87154" y="261176"/>
                    </a:cubicBezTo>
                    <a:cubicBezTo>
                      <a:pt x="84296" y="271177"/>
                      <a:pt x="75248" y="278606"/>
                      <a:pt x="64294" y="278606"/>
                    </a:cubicBezTo>
                    <a:close/>
                    <a:moveTo>
                      <a:pt x="169069" y="469106"/>
                    </a:moveTo>
                    <a:cubicBezTo>
                      <a:pt x="155924" y="469106"/>
                      <a:pt x="145256" y="458438"/>
                      <a:pt x="145256" y="445294"/>
                    </a:cubicBezTo>
                    <a:cubicBezTo>
                      <a:pt x="145256" y="443294"/>
                      <a:pt x="145542" y="441293"/>
                      <a:pt x="146114" y="439484"/>
                    </a:cubicBezTo>
                    <a:cubicBezTo>
                      <a:pt x="148780" y="429197"/>
                      <a:pt x="158020" y="421481"/>
                      <a:pt x="169069" y="421481"/>
                    </a:cubicBezTo>
                    <a:cubicBezTo>
                      <a:pt x="173831" y="421481"/>
                      <a:pt x="178213" y="422910"/>
                      <a:pt x="181927" y="425291"/>
                    </a:cubicBezTo>
                    <a:cubicBezTo>
                      <a:pt x="182404" y="425577"/>
                      <a:pt x="182785" y="425958"/>
                      <a:pt x="183261" y="426244"/>
                    </a:cubicBezTo>
                    <a:cubicBezTo>
                      <a:pt x="189071" y="430625"/>
                      <a:pt x="192977" y="437483"/>
                      <a:pt x="192977" y="445294"/>
                    </a:cubicBezTo>
                    <a:cubicBezTo>
                      <a:pt x="192977" y="453104"/>
                      <a:pt x="189166" y="459962"/>
                      <a:pt x="183261" y="464344"/>
                    </a:cubicBezTo>
                    <a:cubicBezTo>
                      <a:pt x="179261" y="467297"/>
                      <a:pt x="174403" y="469106"/>
                      <a:pt x="169069" y="469106"/>
                    </a:cubicBezTo>
                    <a:close/>
                    <a:moveTo>
                      <a:pt x="421481" y="445294"/>
                    </a:moveTo>
                    <a:cubicBezTo>
                      <a:pt x="421481" y="458438"/>
                      <a:pt x="410813" y="469106"/>
                      <a:pt x="397669" y="469106"/>
                    </a:cubicBezTo>
                    <a:cubicBezTo>
                      <a:pt x="392335" y="469106"/>
                      <a:pt x="387477" y="467297"/>
                      <a:pt x="383572" y="464344"/>
                    </a:cubicBezTo>
                    <a:cubicBezTo>
                      <a:pt x="377761" y="459962"/>
                      <a:pt x="373856" y="453104"/>
                      <a:pt x="373856" y="445294"/>
                    </a:cubicBezTo>
                    <a:cubicBezTo>
                      <a:pt x="373856" y="432149"/>
                      <a:pt x="384524" y="421481"/>
                      <a:pt x="397669" y="421481"/>
                    </a:cubicBezTo>
                    <a:cubicBezTo>
                      <a:pt x="407194" y="421481"/>
                      <a:pt x="415385" y="427196"/>
                      <a:pt x="419195" y="435293"/>
                    </a:cubicBezTo>
                    <a:cubicBezTo>
                      <a:pt x="420624" y="438341"/>
                      <a:pt x="421481" y="441674"/>
                      <a:pt x="421481" y="445294"/>
                    </a:cubicBezTo>
                    <a:close/>
                    <a:moveTo>
                      <a:pt x="402241" y="388334"/>
                    </a:moveTo>
                    <a:cubicBezTo>
                      <a:pt x="400717" y="388239"/>
                      <a:pt x="399193" y="388144"/>
                      <a:pt x="397669" y="388144"/>
                    </a:cubicBezTo>
                    <a:cubicBezTo>
                      <a:pt x="372809" y="388144"/>
                      <a:pt x="351663" y="404050"/>
                      <a:pt x="343852" y="426244"/>
                    </a:cubicBezTo>
                    <a:lnTo>
                      <a:pt x="222885" y="426244"/>
                    </a:lnTo>
                    <a:cubicBezTo>
                      <a:pt x="215075" y="404050"/>
                      <a:pt x="193929" y="388144"/>
                      <a:pt x="169069" y="388144"/>
                    </a:cubicBezTo>
                    <a:cubicBezTo>
                      <a:pt x="166307" y="388144"/>
                      <a:pt x="163544" y="388430"/>
                      <a:pt x="160782" y="388811"/>
                    </a:cubicBezTo>
                    <a:lnTo>
                      <a:pt x="105918" y="293846"/>
                    </a:lnTo>
                    <a:cubicBezTo>
                      <a:pt x="115443" y="283655"/>
                      <a:pt x="121348" y="269939"/>
                      <a:pt x="121348" y="254794"/>
                    </a:cubicBezTo>
                    <a:cubicBezTo>
                      <a:pt x="121348" y="239649"/>
                      <a:pt x="115443" y="226028"/>
                      <a:pt x="105918" y="215741"/>
                    </a:cubicBezTo>
                    <a:lnTo>
                      <a:pt x="160782" y="120777"/>
                    </a:lnTo>
                    <a:cubicBezTo>
                      <a:pt x="163449" y="121158"/>
                      <a:pt x="166211" y="121444"/>
                      <a:pt x="169069" y="121444"/>
                    </a:cubicBezTo>
                    <a:cubicBezTo>
                      <a:pt x="193929" y="121444"/>
                      <a:pt x="215075" y="105537"/>
                      <a:pt x="222885" y="83344"/>
                    </a:cubicBezTo>
                    <a:lnTo>
                      <a:pt x="343852" y="83344"/>
                    </a:lnTo>
                    <a:cubicBezTo>
                      <a:pt x="351663" y="105537"/>
                      <a:pt x="372809" y="121444"/>
                      <a:pt x="397669" y="121444"/>
                    </a:cubicBezTo>
                    <a:cubicBezTo>
                      <a:pt x="399193" y="121444"/>
                      <a:pt x="400717" y="121349"/>
                      <a:pt x="402241" y="121253"/>
                    </a:cubicBezTo>
                    <a:lnTo>
                      <a:pt x="458343" y="218408"/>
                    </a:lnTo>
                    <a:cubicBezTo>
                      <a:pt x="450247" y="228314"/>
                      <a:pt x="445294" y="240983"/>
                      <a:pt x="445294" y="254794"/>
                    </a:cubicBezTo>
                    <a:cubicBezTo>
                      <a:pt x="445294" y="268605"/>
                      <a:pt x="450247" y="281273"/>
                      <a:pt x="458343" y="291179"/>
                    </a:cubicBezTo>
                    <a:lnTo>
                      <a:pt x="402241" y="388334"/>
                    </a:lnTo>
                    <a:close/>
                    <a:moveTo>
                      <a:pt x="510540" y="277082"/>
                    </a:moveTo>
                    <a:cubicBezTo>
                      <a:pt x="507968" y="278035"/>
                      <a:pt x="505301" y="278606"/>
                      <a:pt x="502444" y="278606"/>
                    </a:cubicBezTo>
                    <a:cubicBezTo>
                      <a:pt x="489680" y="278606"/>
                      <a:pt x="479393" y="268510"/>
                      <a:pt x="478727" y="255937"/>
                    </a:cubicBezTo>
                    <a:cubicBezTo>
                      <a:pt x="478727" y="255556"/>
                      <a:pt x="478631" y="255175"/>
                      <a:pt x="478631" y="254794"/>
                    </a:cubicBezTo>
                    <a:cubicBezTo>
                      <a:pt x="478631" y="254413"/>
                      <a:pt x="478727" y="254032"/>
                      <a:pt x="478727" y="253651"/>
                    </a:cubicBezTo>
                    <a:cubicBezTo>
                      <a:pt x="479298" y="241078"/>
                      <a:pt x="489680" y="230981"/>
                      <a:pt x="502444" y="230981"/>
                    </a:cubicBezTo>
                    <a:cubicBezTo>
                      <a:pt x="505301" y="230981"/>
                      <a:pt x="507968" y="231553"/>
                      <a:pt x="510540" y="232505"/>
                    </a:cubicBezTo>
                    <a:cubicBezTo>
                      <a:pt x="519684" y="235839"/>
                      <a:pt x="526256" y="244507"/>
                      <a:pt x="526256" y="254794"/>
                    </a:cubicBezTo>
                    <a:cubicBezTo>
                      <a:pt x="526256" y="265081"/>
                      <a:pt x="519684" y="273749"/>
                      <a:pt x="510540" y="277082"/>
                    </a:cubicBezTo>
                    <a:close/>
                    <a:moveTo>
                      <a:pt x="321469" y="254794"/>
                    </a:moveTo>
                    <a:cubicBezTo>
                      <a:pt x="321469" y="275844"/>
                      <a:pt x="304419" y="292894"/>
                      <a:pt x="283369" y="292894"/>
                    </a:cubicBezTo>
                    <a:cubicBezTo>
                      <a:pt x="262318" y="292894"/>
                      <a:pt x="245269" y="275844"/>
                      <a:pt x="245269" y="254794"/>
                    </a:cubicBezTo>
                    <a:cubicBezTo>
                      <a:pt x="245269" y="233744"/>
                      <a:pt x="262318" y="216694"/>
                      <a:pt x="283369" y="216694"/>
                    </a:cubicBezTo>
                    <a:cubicBezTo>
                      <a:pt x="304419" y="216694"/>
                      <a:pt x="321469" y="233744"/>
                      <a:pt x="321469" y="254794"/>
                    </a:cubicBezTo>
                    <a:close/>
                    <a:moveTo>
                      <a:pt x="362521" y="175641"/>
                    </a:moveTo>
                    <a:cubicBezTo>
                      <a:pt x="406146" y="219266"/>
                      <a:pt x="406146" y="290322"/>
                      <a:pt x="362521" y="333947"/>
                    </a:cubicBezTo>
                    <a:lnTo>
                      <a:pt x="338995" y="310420"/>
                    </a:lnTo>
                    <a:cubicBezTo>
                      <a:pt x="369665" y="279749"/>
                      <a:pt x="369665" y="229934"/>
                      <a:pt x="338995" y="199263"/>
                    </a:cubicBezTo>
                    <a:lnTo>
                      <a:pt x="362521" y="175641"/>
                    </a:lnTo>
                    <a:close/>
                    <a:moveTo>
                      <a:pt x="227838" y="199263"/>
                    </a:moveTo>
                    <a:cubicBezTo>
                      <a:pt x="197168" y="229934"/>
                      <a:pt x="197168" y="279749"/>
                      <a:pt x="227838" y="310420"/>
                    </a:cubicBezTo>
                    <a:lnTo>
                      <a:pt x="204311" y="333947"/>
                    </a:lnTo>
                    <a:cubicBezTo>
                      <a:pt x="160687" y="290322"/>
                      <a:pt x="160687" y="219266"/>
                      <a:pt x="204311" y="175641"/>
                    </a:cubicBezTo>
                    <a:lnTo>
                      <a:pt x="227838" y="199263"/>
                    </a:ln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86" name="TextBox 85">
                <a:extLst>
                  <a:ext uri="{FF2B5EF4-FFF2-40B4-BE49-F238E27FC236}">
                    <a16:creationId xmlns="" xmlns:a16="http://schemas.microsoft.com/office/drawing/2014/main" id="{84043EBF-E24C-1B4B-B008-CAB5B12943AE}"/>
                  </a:ext>
                </a:extLst>
              </p:cNvPr>
              <p:cNvSpPr txBox="1"/>
              <p:nvPr/>
            </p:nvSpPr>
            <p:spPr bwMode="gray">
              <a:xfrm>
                <a:off x="5558528" y="1385145"/>
                <a:ext cx="843230" cy="216982"/>
              </a:xfrm>
              <a:prstGeom prst="rect">
                <a:avLst/>
              </a:prstGeom>
              <a:noFill/>
            </p:spPr>
            <p:txBody>
              <a:bodyPr wrap="square" rtlCol="0" anchor="ctr">
                <a:spAutoFit/>
              </a:bodyPr>
              <a:lstStyle/>
              <a:p>
                <a:pPr algn="ctr">
                  <a:lnSpc>
                    <a:spcPct val="90000"/>
                  </a:lnSpc>
                </a:pPr>
                <a:r>
                  <a:rPr lang="en-US" sz="900" dirty="0"/>
                  <a:t>Partners</a:t>
                </a:r>
              </a:p>
            </p:txBody>
          </p:sp>
          <p:cxnSp>
            <p:nvCxnSpPr>
              <p:cNvPr id="87" name="Straight Arrow Connector 86">
                <a:extLst>
                  <a:ext uri="{FF2B5EF4-FFF2-40B4-BE49-F238E27FC236}">
                    <a16:creationId xmlns="" xmlns:a16="http://schemas.microsoft.com/office/drawing/2014/main" id="{E3D6C961-1702-BB45-B0FA-E7BE6C94A8A4}"/>
                  </a:ext>
                </a:extLst>
              </p:cNvPr>
              <p:cNvCxnSpPr>
                <a:cxnSpLocks/>
              </p:cNvCxnSpPr>
              <p:nvPr/>
            </p:nvCxnSpPr>
            <p:spPr bwMode="gray">
              <a:xfrm flipH="1">
                <a:off x="5985490" y="1942351"/>
                <a:ext cx="4" cy="169977"/>
              </a:xfrm>
              <a:prstGeom prst="straightConnector1">
                <a:avLst/>
              </a:prstGeom>
              <a:solidFill>
                <a:srgbClr val="00529B"/>
              </a:solidFill>
              <a:ln w="9525" cap="flat" cmpd="sng" algn="ctr">
                <a:solidFill>
                  <a:srgbClr val="6F7878"/>
                </a:solidFill>
                <a:prstDash val="solid"/>
                <a:round/>
                <a:headEnd type="none" w="med" len="med"/>
                <a:tailEnd type="triangle" w="med" len="med"/>
              </a:ln>
              <a:effectLst/>
            </p:spPr>
          </p:cxnSp>
          <p:sp>
            <p:nvSpPr>
              <p:cNvPr id="88" name="Freeform: Shape 219">
                <a:extLst>
                  <a:ext uri="{FF2B5EF4-FFF2-40B4-BE49-F238E27FC236}">
                    <a16:creationId xmlns="" xmlns:a16="http://schemas.microsoft.com/office/drawing/2014/main" id="{98204363-C476-E249-8EB7-52DCB561FA74}"/>
                  </a:ext>
                </a:extLst>
              </p:cNvPr>
              <p:cNvSpPr/>
              <p:nvPr/>
            </p:nvSpPr>
            <p:spPr bwMode="gray">
              <a:xfrm>
                <a:off x="5773713" y="1612567"/>
                <a:ext cx="412861" cy="293901"/>
              </a:xfrm>
              <a:custGeom>
                <a:avLst/>
                <a:gdLst>
                  <a:gd name="connsiteX0" fmla="*/ 511969 w 561975"/>
                  <a:gd name="connsiteY0" fmla="*/ 73819 h 400050"/>
                  <a:gd name="connsiteX1" fmla="*/ 559594 w 561975"/>
                  <a:gd name="connsiteY1" fmla="*/ 73819 h 400050"/>
                  <a:gd name="connsiteX2" fmla="*/ 559594 w 561975"/>
                  <a:gd name="connsiteY2" fmla="*/ 35719 h 400050"/>
                  <a:gd name="connsiteX3" fmla="*/ 473869 w 561975"/>
                  <a:gd name="connsiteY3" fmla="*/ 35719 h 400050"/>
                  <a:gd name="connsiteX4" fmla="*/ 473869 w 561975"/>
                  <a:gd name="connsiteY4" fmla="*/ 64770 h 400050"/>
                  <a:gd name="connsiteX5" fmla="*/ 382429 w 561975"/>
                  <a:gd name="connsiteY5" fmla="*/ 26670 h 400050"/>
                  <a:gd name="connsiteX6" fmla="*/ 292513 w 561975"/>
                  <a:gd name="connsiteY6" fmla="*/ 26670 h 400050"/>
                  <a:gd name="connsiteX7" fmla="*/ 247364 w 561975"/>
                  <a:gd name="connsiteY7" fmla="*/ 45244 h 400050"/>
                  <a:gd name="connsiteX8" fmla="*/ 92869 w 561975"/>
                  <a:gd name="connsiteY8" fmla="*/ 45244 h 400050"/>
                  <a:gd name="connsiteX9" fmla="*/ 92869 w 561975"/>
                  <a:gd name="connsiteY9" fmla="*/ 7144 h 400050"/>
                  <a:gd name="connsiteX10" fmla="*/ 7144 w 561975"/>
                  <a:gd name="connsiteY10" fmla="*/ 7144 h 400050"/>
                  <a:gd name="connsiteX11" fmla="*/ 7144 w 561975"/>
                  <a:gd name="connsiteY11" fmla="*/ 45244 h 400050"/>
                  <a:gd name="connsiteX12" fmla="*/ 54769 w 561975"/>
                  <a:gd name="connsiteY12" fmla="*/ 45244 h 400050"/>
                  <a:gd name="connsiteX13" fmla="*/ 54769 w 561975"/>
                  <a:gd name="connsiteY13" fmla="*/ 264319 h 400050"/>
                  <a:gd name="connsiteX14" fmla="*/ 7144 w 561975"/>
                  <a:gd name="connsiteY14" fmla="*/ 264319 h 400050"/>
                  <a:gd name="connsiteX15" fmla="*/ 7144 w 561975"/>
                  <a:gd name="connsiteY15" fmla="*/ 302419 h 400050"/>
                  <a:gd name="connsiteX16" fmla="*/ 92869 w 561975"/>
                  <a:gd name="connsiteY16" fmla="*/ 302419 h 400050"/>
                  <a:gd name="connsiteX17" fmla="*/ 92869 w 561975"/>
                  <a:gd name="connsiteY17" fmla="*/ 273844 h 400050"/>
                  <a:gd name="connsiteX18" fmla="*/ 110966 w 561975"/>
                  <a:gd name="connsiteY18" fmla="*/ 273844 h 400050"/>
                  <a:gd name="connsiteX19" fmla="*/ 162592 w 561975"/>
                  <a:gd name="connsiteY19" fmla="*/ 354997 h 400050"/>
                  <a:gd name="connsiteX20" fmla="*/ 195167 w 561975"/>
                  <a:gd name="connsiteY20" fmla="*/ 384429 h 400050"/>
                  <a:gd name="connsiteX21" fmla="*/ 231934 w 561975"/>
                  <a:gd name="connsiteY21" fmla="*/ 393097 h 400050"/>
                  <a:gd name="connsiteX22" fmla="*/ 255651 w 561975"/>
                  <a:gd name="connsiteY22" fmla="*/ 389573 h 400050"/>
                  <a:gd name="connsiteX23" fmla="*/ 381381 w 561975"/>
                  <a:gd name="connsiteY23" fmla="*/ 351854 h 400050"/>
                  <a:gd name="connsiteX24" fmla="*/ 446532 w 561975"/>
                  <a:gd name="connsiteY24" fmla="*/ 302800 h 400050"/>
                  <a:gd name="connsiteX25" fmla="*/ 473869 w 561975"/>
                  <a:gd name="connsiteY25" fmla="*/ 302800 h 400050"/>
                  <a:gd name="connsiteX26" fmla="*/ 473869 w 561975"/>
                  <a:gd name="connsiteY26" fmla="*/ 330899 h 400050"/>
                  <a:gd name="connsiteX27" fmla="*/ 559594 w 561975"/>
                  <a:gd name="connsiteY27" fmla="*/ 330899 h 400050"/>
                  <a:gd name="connsiteX28" fmla="*/ 559594 w 561975"/>
                  <a:gd name="connsiteY28" fmla="*/ 292799 h 400050"/>
                  <a:gd name="connsiteX29" fmla="*/ 511969 w 561975"/>
                  <a:gd name="connsiteY29" fmla="*/ 292799 h 400050"/>
                  <a:gd name="connsiteX30" fmla="*/ 511969 w 561975"/>
                  <a:gd name="connsiteY30" fmla="*/ 80582 h 400050"/>
                  <a:gd name="connsiteX31" fmla="*/ 511969 w 561975"/>
                  <a:gd name="connsiteY31" fmla="*/ 73819 h 400050"/>
                  <a:gd name="connsiteX32" fmla="*/ 370427 w 561975"/>
                  <a:gd name="connsiteY32" fmla="*/ 315468 h 400050"/>
                  <a:gd name="connsiteX33" fmla="*/ 244697 w 561975"/>
                  <a:gd name="connsiteY33" fmla="*/ 353187 h 400050"/>
                  <a:gd name="connsiteX34" fmla="*/ 212217 w 561975"/>
                  <a:gd name="connsiteY34" fmla="*/ 350425 h 400050"/>
                  <a:gd name="connsiteX35" fmla="*/ 194691 w 561975"/>
                  <a:gd name="connsiteY35" fmla="*/ 334613 h 400050"/>
                  <a:gd name="connsiteX36" fmla="*/ 131826 w 561975"/>
                  <a:gd name="connsiteY36" fmla="*/ 235839 h 400050"/>
                  <a:gd name="connsiteX37" fmla="*/ 92869 w 561975"/>
                  <a:gd name="connsiteY37" fmla="*/ 235839 h 400050"/>
                  <a:gd name="connsiteX38" fmla="*/ 92869 w 561975"/>
                  <a:gd name="connsiteY38" fmla="*/ 83439 h 400050"/>
                  <a:gd name="connsiteX39" fmla="*/ 209264 w 561975"/>
                  <a:gd name="connsiteY39" fmla="*/ 83439 h 400050"/>
                  <a:gd name="connsiteX40" fmla="*/ 132683 w 561975"/>
                  <a:gd name="connsiteY40" fmla="*/ 160020 h 400050"/>
                  <a:gd name="connsiteX41" fmla="*/ 156020 w 561975"/>
                  <a:gd name="connsiteY41" fmla="*/ 183547 h 400050"/>
                  <a:gd name="connsiteX42" fmla="*/ 216694 w 561975"/>
                  <a:gd name="connsiteY42" fmla="*/ 208883 h 400050"/>
                  <a:gd name="connsiteX43" fmla="*/ 216694 w 561975"/>
                  <a:gd name="connsiteY43" fmla="*/ 208883 h 400050"/>
                  <a:gd name="connsiteX44" fmla="*/ 277368 w 561975"/>
                  <a:gd name="connsiteY44" fmla="*/ 183642 h 400050"/>
                  <a:gd name="connsiteX45" fmla="*/ 300800 w 561975"/>
                  <a:gd name="connsiteY45" fmla="*/ 160115 h 400050"/>
                  <a:gd name="connsiteX46" fmla="*/ 330327 w 561975"/>
                  <a:gd name="connsiteY46" fmla="*/ 160115 h 400050"/>
                  <a:gd name="connsiteX47" fmla="*/ 413099 w 561975"/>
                  <a:gd name="connsiteY47" fmla="*/ 284321 h 400050"/>
                  <a:gd name="connsiteX48" fmla="*/ 370427 w 561975"/>
                  <a:gd name="connsiteY48" fmla="*/ 315468 h 400050"/>
                  <a:gd name="connsiteX49" fmla="*/ 445961 w 561975"/>
                  <a:gd name="connsiteY49" fmla="*/ 264795 h 400050"/>
                  <a:gd name="connsiteX50" fmla="*/ 350711 w 561975"/>
                  <a:gd name="connsiteY50" fmla="*/ 121920 h 400050"/>
                  <a:gd name="connsiteX51" fmla="*/ 284988 w 561975"/>
                  <a:gd name="connsiteY51" fmla="*/ 121920 h 400050"/>
                  <a:gd name="connsiteX52" fmla="*/ 250412 w 561975"/>
                  <a:gd name="connsiteY52" fmla="*/ 156686 h 400050"/>
                  <a:gd name="connsiteX53" fmla="*/ 216789 w 561975"/>
                  <a:gd name="connsiteY53" fmla="*/ 170688 h 400050"/>
                  <a:gd name="connsiteX54" fmla="*/ 216789 w 561975"/>
                  <a:gd name="connsiteY54" fmla="*/ 170688 h 400050"/>
                  <a:gd name="connsiteX55" fmla="*/ 186690 w 561975"/>
                  <a:gd name="connsiteY55" fmla="*/ 159925 h 400050"/>
                  <a:gd name="connsiteX56" fmla="*/ 274225 w 561975"/>
                  <a:gd name="connsiteY56" fmla="*/ 72390 h 400050"/>
                  <a:gd name="connsiteX57" fmla="*/ 292608 w 561975"/>
                  <a:gd name="connsiteY57" fmla="*/ 64770 h 400050"/>
                  <a:gd name="connsiteX58" fmla="*/ 374904 w 561975"/>
                  <a:gd name="connsiteY58" fmla="*/ 64770 h 400050"/>
                  <a:gd name="connsiteX59" fmla="*/ 473964 w 561975"/>
                  <a:gd name="connsiteY59" fmla="*/ 106013 h 400050"/>
                  <a:gd name="connsiteX60" fmla="*/ 473964 w 561975"/>
                  <a:gd name="connsiteY60" fmla="*/ 264795 h 400050"/>
                  <a:gd name="connsiteX61" fmla="*/ 445961 w 561975"/>
                  <a:gd name="connsiteY61" fmla="*/ 26479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61975" h="400050">
                    <a:moveTo>
                      <a:pt x="511969" y="73819"/>
                    </a:moveTo>
                    <a:lnTo>
                      <a:pt x="559594" y="73819"/>
                    </a:lnTo>
                    <a:lnTo>
                      <a:pt x="559594" y="35719"/>
                    </a:lnTo>
                    <a:lnTo>
                      <a:pt x="473869" y="35719"/>
                    </a:lnTo>
                    <a:lnTo>
                      <a:pt x="473869" y="64770"/>
                    </a:lnTo>
                    <a:lnTo>
                      <a:pt x="382429" y="26670"/>
                    </a:lnTo>
                    <a:lnTo>
                      <a:pt x="292513" y="26670"/>
                    </a:lnTo>
                    <a:cubicBezTo>
                      <a:pt x="275463" y="26670"/>
                      <a:pt x="259461" y="33242"/>
                      <a:pt x="247364" y="45244"/>
                    </a:cubicBezTo>
                    <a:lnTo>
                      <a:pt x="92869" y="45244"/>
                    </a:lnTo>
                    <a:lnTo>
                      <a:pt x="92869" y="7144"/>
                    </a:lnTo>
                    <a:lnTo>
                      <a:pt x="7144" y="7144"/>
                    </a:lnTo>
                    <a:lnTo>
                      <a:pt x="7144" y="45244"/>
                    </a:lnTo>
                    <a:lnTo>
                      <a:pt x="54769" y="45244"/>
                    </a:lnTo>
                    <a:lnTo>
                      <a:pt x="54769" y="264319"/>
                    </a:lnTo>
                    <a:lnTo>
                      <a:pt x="7144" y="264319"/>
                    </a:lnTo>
                    <a:lnTo>
                      <a:pt x="7144" y="302419"/>
                    </a:lnTo>
                    <a:lnTo>
                      <a:pt x="92869" y="302419"/>
                    </a:lnTo>
                    <a:lnTo>
                      <a:pt x="92869" y="273844"/>
                    </a:lnTo>
                    <a:lnTo>
                      <a:pt x="110966" y="273844"/>
                    </a:lnTo>
                    <a:lnTo>
                      <a:pt x="162592" y="354997"/>
                    </a:lnTo>
                    <a:cubicBezTo>
                      <a:pt x="170593" y="367570"/>
                      <a:pt x="181833" y="377762"/>
                      <a:pt x="195167" y="384429"/>
                    </a:cubicBezTo>
                    <a:cubicBezTo>
                      <a:pt x="206693" y="390239"/>
                      <a:pt x="219266" y="393097"/>
                      <a:pt x="231934" y="393097"/>
                    </a:cubicBezTo>
                    <a:cubicBezTo>
                      <a:pt x="239839" y="393097"/>
                      <a:pt x="247841" y="391954"/>
                      <a:pt x="255651" y="389573"/>
                    </a:cubicBezTo>
                    <a:lnTo>
                      <a:pt x="381381" y="351854"/>
                    </a:lnTo>
                    <a:cubicBezTo>
                      <a:pt x="408241" y="343757"/>
                      <a:pt x="431387" y="326136"/>
                      <a:pt x="446532" y="302800"/>
                    </a:cubicBezTo>
                    <a:lnTo>
                      <a:pt x="473869" y="302800"/>
                    </a:lnTo>
                    <a:lnTo>
                      <a:pt x="473869" y="330899"/>
                    </a:lnTo>
                    <a:lnTo>
                      <a:pt x="559594" y="330899"/>
                    </a:lnTo>
                    <a:lnTo>
                      <a:pt x="559594" y="292799"/>
                    </a:lnTo>
                    <a:lnTo>
                      <a:pt x="511969" y="292799"/>
                    </a:lnTo>
                    <a:lnTo>
                      <a:pt x="511969" y="80582"/>
                    </a:lnTo>
                    <a:lnTo>
                      <a:pt x="511969" y="73819"/>
                    </a:lnTo>
                    <a:close/>
                    <a:moveTo>
                      <a:pt x="370427" y="315468"/>
                    </a:moveTo>
                    <a:lnTo>
                      <a:pt x="244697" y="353187"/>
                    </a:lnTo>
                    <a:cubicBezTo>
                      <a:pt x="233839" y="356426"/>
                      <a:pt x="222314" y="355473"/>
                      <a:pt x="212217" y="350425"/>
                    </a:cubicBezTo>
                    <a:cubicBezTo>
                      <a:pt x="205074" y="346805"/>
                      <a:pt x="198977" y="341376"/>
                      <a:pt x="194691" y="334613"/>
                    </a:cubicBezTo>
                    <a:lnTo>
                      <a:pt x="131826" y="235839"/>
                    </a:lnTo>
                    <a:lnTo>
                      <a:pt x="92869" y="235839"/>
                    </a:lnTo>
                    <a:lnTo>
                      <a:pt x="92869" y="83439"/>
                    </a:lnTo>
                    <a:lnTo>
                      <a:pt x="209264" y="83439"/>
                    </a:lnTo>
                    <a:lnTo>
                      <a:pt x="132683" y="160020"/>
                    </a:lnTo>
                    <a:lnTo>
                      <a:pt x="156020" y="183547"/>
                    </a:lnTo>
                    <a:cubicBezTo>
                      <a:pt x="172212" y="199835"/>
                      <a:pt x="193739" y="208788"/>
                      <a:pt x="216694" y="208883"/>
                    </a:cubicBezTo>
                    <a:cubicBezTo>
                      <a:pt x="216694" y="208883"/>
                      <a:pt x="216694" y="208883"/>
                      <a:pt x="216694" y="208883"/>
                    </a:cubicBezTo>
                    <a:cubicBezTo>
                      <a:pt x="239649" y="208883"/>
                      <a:pt x="261175" y="199930"/>
                      <a:pt x="277368" y="183642"/>
                    </a:cubicBezTo>
                    <a:lnTo>
                      <a:pt x="300800" y="160115"/>
                    </a:lnTo>
                    <a:lnTo>
                      <a:pt x="330327" y="160115"/>
                    </a:lnTo>
                    <a:lnTo>
                      <a:pt x="413099" y="284321"/>
                    </a:lnTo>
                    <a:cubicBezTo>
                      <a:pt x="402907" y="298990"/>
                      <a:pt x="387858" y="310229"/>
                      <a:pt x="370427" y="315468"/>
                    </a:cubicBezTo>
                    <a:close/>
                    <a:moveTo>
                      <a:pt x="445961" y="264795"/>
                    </a:moveTo>
                    <a:lnTo>
                      <a:pt x="350711" y="121920"/>
                    </a:lnTo>
                    <a:lnTo>
                      <a:pt x="284988" y="121920"/>
                    </a:lnTo>
                    <a:lnTo>
                      <a:pt x="250412" y="156686"/>
                    </a:lnTo>
                    <a:cubicBezTo>
                      <a:pt x="241459" y="165735"/>
                      <a:pt x="229458" y="170688"/>
                      <a:pt x="216789" y="170688"/>
                    </a:cubicBezTo>
                    <a:cubicBezTo>
                      <a:pt x="216789" y="170688"/>
                      <a:pt x="216789" y="170688"/>
                      <a:pt x="216789" y="170688"/>
                    </a:cubicBezTo>
                    <a:cubicBezTo>
                      <a:pt x="205645" y="170688"/>
                      <a:pt x="195167" y="166878"/>
                      <a:pt x="186690" y="159925"/>
                    </a:cubicBezTo>
                    <a:lnTo>
                      <a:pt x="274225" y="72390"/>
                    </a:lnTo>
                    <a:cubicBezTo>
                      <a:pt x="279082" y="67532"/>
                      <a:pt x="285655" y="64770"/>
                      <a:pt x="292608" y="64770"/>
                    </a:cubicBezTo>
                    <a:lnTo>
                      <a:pt x="374904" y="64770"/>
                    </a:lnTo>
                    <a:lnTo>
                      <a:pt x="473964" y="106013"/>
                    </a:lnTo>
                    <a:lnTo>
                      <a:pt x="473964" y="264795"/>
                    </a:lnTo>
                    <a:lnTo>
                      <a:pt x="445961" y="264795"/>
                    </a:lnTo>
                    <a:close/>
                  </a:path>
                </a:pathLst>
              </a:custGeom>
              <a:solidFill>
                <a:srgbClr val="002856"/>
              </a:solidFill>
              <a:ln w="9525" cap="flat">
                <a:noFill/>
                <a:prstDash val="solid"/>
                <a:miter/>
              </a:ln>
            </p:spPr>
            <p:txBody>
              <a:bodyPr rtlCol="0" anchor="ctr"/>
              <a:lstStyle/>
              <a:p>
                <a:pPr>
                  <a:lnSpc>
                    <a:spcPct val="90000"/>
                  </a:lnSpc>
                </a:pPr>
                <a:endParaRPr lang="en-US" dirty="0"/>
              </a:p>
            </p:txBody>
          </p:sp>
          <p:sp>
            <p:nvSpPr>
              <p:cNvPr id="89" name="Rectangle 88">
                <a:extLst>
                  <a:ext uri="{FF2B5EF4-FFF2-40B4-BE49-F238E27FC236}">
                    <a16:creationId xmlns="" xmlns:a16="http://schemas.microsoft.com/office/drawing/2014/main" id="{A4EE2F50-DDAC-6B42-829D-74749EA611B9}"/>
                  </a:ext>
                </a:extLst>
              </p:cNvPr>
              <p:cNvSpPr/>
              <p:nvPr/>
            </p:nvSpPr>
            <p:spPr bwMode="gray">
              <a:xfrm>
                <a:off x="3026736" y="4117200"/>
                <a:ext cx="1014984" cy="172280"/>
              </a:xfrm>
              <a:prstGeom prst="rect">
                <a:avLst/>
              </a:prstGeom>
              <a:solidFill>
                <a:srgbClr val="6F7878"/>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Inner </a:t>
                </a:r>
                <a:r>
                  <a:rPr kumimoji="0" lang="en-US" sz="900" b="0" i="0" u="none" strike="noStrike" cap="none" normalizeH="0" baseline="0" dirty="0">
                    <a:ln>
                      <a:noFill/>
                    </a:ln>
                    <a:solidFill>
                      <a:schemeClr val="bg1"/>
                    </a:solidFill>
                    <a:effectLst/>
                  </a:rPr>
                  <a:t>API</a:t>
                </a:r>
              </a:p>
            </p:txBody>
          </p:sp>
          <p:sp>
            <p:nvSpPr>
              <p:cNvPr id="90" name="Rectangle 89">
                <a:extLst>
                  <a:ext uri="{FF2B5EF4-FFF2-40B4-BE49-F238E27FC236}">
                    <a16:creationId xmlns="" xmlns:a16="http://schemas.microsoft.com/office/drawing/2014/main" id="{66D493D0-3728-564E-8D02-B73FA51441EA}"/>
                  </a:ext>
                </a:extLst>
              </p:cNvPr>
              <p:cNvSpPr/>
              <p:nvPr/>
            </p:nvSpPr>
            <p:spPr bwMode="gray">
              <a:xfrm>
                <a:off x="4200822" y="4117200"/>
                <a:ext cx="1014984" cy="172280"/>
              </a:xfrm>
              <a:prstGeom prst="rect">
                <a:avLst/>
              </a:prstGeom>
              <a:solidFill>
                <a:srgbClr val="6F7878"/>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Inner </a:t>
                </a:r>
                <a:r>
                  <a:rPr kumimoji="0" lang="en-US" sz="900" b="0" i="0" u="none" strike="noStrike" cap="none" normalizeH="0" baseline="0" dirty="0">
                    <a:ln>
                      <a:noFill/>
                    </a:ln>
                    <a:solidFill>
                      <a:schemeClr val="bg1"/>
                    </a:solidFill>
                    <a:effectLst/>
                  </a:rPr>
                  <a:t>API</a:t>
                </a:r>
              </a:p>
            </p:txBody>
          </p:sp>
          <p:sp>
            <p:nvSpPr>
              <p:cNvPr id="91" name="Rectangle 90">
                <a:extLst>
                  <a:ext uri="{FF2B5EF4-FFF2-40B4-BE49-F238E27FC236}">
                    <a16:creationId xmlns="" xmlns:a16="http://schemas.microsoft.com/office/drawing/2014/main" id="{13523748-99B0-EF48-862A-A2614C837074}"/>
                  </a:ext>
                </a:extLst>
              </p:cNvPr>
              <p:cNvSpPr/>
              <p:nvPr/>
            </p:nvSpPr>
            <p:spPr bwMode="gray">
              <a:xfrm>
                <a:off x="1852649" y="4117200"/>
                <a:ext cx="1014984" cy="172280"/>
              </a:xfrm>
              <a:prstGeom prst="rect">
                <a:avLst/>
              </a:prstGeom>
              <a:solidFill>
                <a:srgbClr val="6F7878"/>
              </a:solidFill>
              <a:ln w="9525" cap="flat" cmpd="sng" algn="ctr">
                <a:solidFill>
                  <a:srgbClr val="6F787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lnSpc>
                    <a:spcPct val="90000"/>
                  </a:lnSpc>
                </a:pPr>
                <a:r>
                  <a:rPr lang="en-US" sz="900" dirty="0">
                    <a:solidFill>
                      <a:schemeClr val="bg1"/>
                    </a:solidFill>
                  </a:rPr>
                  <a:t>Inner </a:t>
                </a:r>
                <a:r>
                  <a:rPr kumimoji="0" lang="en-US" sz="900" b="0" i="0" u="none" strike="noStrike" cap="none" normalizeH="0" baseline="0" dirty="0">
                    <a:ln>
                      <a:noFill/>
                    </a:ln>
                    <a:solidFill>
                      <a:schemeClr val="bg1"/>
                    </a:solidFill>
                    <a:effectLst/>
                  </a:rPr>
                  <a:t>API</a:t>
                </a:r>
              </a:p>
            </p:txBody>
          </p:sp>
          <p:cxnSp>
            <p:nvCxnSpPr>
              <p:cNvPr id="92" name="Connector: Elbow 34">
                <a:extLst>
                  <a:ext uri="{FF2B5EF4-FFF2-40B4-BE49-F238E27FC236}">
                    <a16:creationId xmlns="" xmlns:a16="http://schemas.microsoft.com/office/drawing/2014/main" id="{7F6F1BA2-E5D6-49E9-B3F3-14D6CB30B095}"/>
                  </a:ext>
                </a:extLst>
              </p:cNvPr>
              <p:cNvCxnSpPr>
                <a:stCxn id="98" idx="2"/>
                <a:endCxn id="37" idx="0"/>
              </p:cNvCxnSpPr>
              <p:nvPr/>
            </p:nvCxnSpPr>
            <p:spPr bwMode="gray">
              <a:xfrm rot="5400000">
                <a:off x="3442817" y="1707186"/>
                <a:ext cx="342954" cy="2512480"/>
              </a:xfrm>
              <a:prstGeom prst="bentConnector3">
                <a:avLst/>
              </a:prstGeom>
              <a:solidFill>
                <a:srgbClr val="00529B"/>
              </a:solidFill>
              <a:ln w="12700" cap="flat" cmpd="sng" algn="ctr">
                <a:solidFill>
                  <a:srgbClr val="6F7878"/>
                </a:solidFill>
                <a:prstDash val="solid"/>
                <a:round/>
                <a:headEnd type="none" w="med" len="med"/>
                <a:tailEnd type="triangle" w="med" len="med"/>
              </a:ln>
              <a:effectLst/>
            </p:spPr>
          </p:cxnSp>
          <p:cxnSp>
            <p:nvCxnSpPr>
              <p:cNvPr id="93" name="Connector: Elbow 36">
                <a:extLst>
                  <a:ext uri="{FF2B5EF4-FFF2-40B4-BE49-F238E27FC236}">
                    <a16:creationId xmlns="" xmlns:a16="http://schemas.microsoft.com/office/drawing/2014/main" id="{0A4E871A-55C5-4DE9-A3A3-D86F401B556A}"/>
                  </a:ext>
                </a:extLst>
              </p:cNvPr>
              <p:cNvCxnSpPr>
                <a:stCxn id="98" idx="2"/>
                <a:endCxn id="67" idx="0"/>
              </p:cNvCxnSpPr>
              <p:nvPr/>
            </p:nvCxnSpPr>
            <p:spPr bwMode="gray">
              <a:xfrm rot="16200000" flipH="1">
                <a:off x="6076517" y="1585966"/>
                <a:ext cx="342954" cy="2754920"/>
              </a:xfrm>
              <a:prstGeom prst="bentConnector3">
                <a:avLst/>
              </a:prstGeom>
              <a:solidFill>
                <a:srgbClr val="00529B"/>
              </a:solidFill>
              <a:ln w="12700" cap="flat" cmpd="sng" algn="ctr">
                <a:solidFill>
                  <a:srgbClr val="6F7878"/>
                </a:solidFill>
                <a:prstDash val="solid"/>
                <a:round/>
                <a:headEnd type="none" w="med" len="med"/>
                <a:tailEnd type="triangle" w="med" len="med"/>
              </a:ln>
              <a:effectLst/>
            </p:spPr>
          </p:cxnSp>
          <p:cxnSp>
            <p:nvCxnSpPr>
              <p:cNvPr id="94" name="Connector: Elbow 136">
                <a:extLst>
                  <a:ext uri="{FF2B5EF4-FFF2-40B4-BE49-F238E27FC236}">
                    <a16:creationId xmlns="" xmlns:a16="http://schemas.microsoft.com/office/drawing/2014/main" id="{FCF63ED5-96AC-4FBF-88AB-97ACB37868E0}"/>
                  </a:ext>
                </a:extLst>
              </p:cNvPr>
              <p:cNvCxnSpPr>
                <a:cxnSpLocks/>
                <a:stCxn id="98" idx="2"/>
                <a:endCxn id="43" idx="0"/>
              </p:cNvCxnSpPr>
              <p:nvPr/>
            </p:nvCxnSpPr>
            <p:spPr bwMode="gray">
              <a:xfrm rot="5400000">
                <a:off x="4616905" y="2881274"/>
                <a:ext cx="342954" cy="164305"/>
              </a:xfrm>
              <a:prstGeom prst="bentConnector3">
                <a:avLst>
                  <a:gd name="adj1" fmla="val 50000"/>
                </a:avLst>
              </a:prstGeom>
              <a:solidFill>
                <a:srgbClr val="00529B"/>
              </a:solidFill>
              <a:ln w="12700" cap="flat" cmpd="sng" algn="ctr">
                <a:solidFill>
                  <a:srgbClr val="6F7878"/>
                </a:solidFill>
                <a:prstDash val="solid"/>
                <a:round/>
                <a:headEnd type="none" w="med" len="med"/>
                <a:tailEnd type="triangle" w="med" len="med"/>
              </a:ln>
              <a:effectLst/>
            </p:spPr>
          </p:cxnSp>
          <p:cxnSp>
            <p:nvCxnSpPr>
              <p:cNvPr id="95" name="Connector: Elbow 137">
                <a:extLst>
                  <a:ext uri="{FF2B5EF4-FFF2-40B4-BE49-F238E27FC236}">
                    <a16:creationId xmlns="" xmlns:a16="http://schemas.microsoft.com/office/drawing/2014/main" id="{8BA2014C-FB6A-4BA6-9DA4-226C6694B915}"/>
                  </a:ext>
                </a:extLst>
              </p:cNvPr>
              <p:cNvCxnSpPr>
                <a:cxnSpLocks/>
                <a:stCxn id="98" idx="2"/>
                <a:endCxn id="40" idx="0"/>
              </p:cNvCxnSpPr>
              <p:nvPr/>
            </p:nvCxnSpPr>
            <p:spPr bwMode="gray">
              <a:xfrm rot="5400000">
                <a:off x="4029861" y="2294230"/>
                <a:ext cx="342954" cy="1338393"/>
              </a:xfrm>
              <a:prstGeom prst="bentConnector3">
                <a:avLst>
                  <a:gd name="adj1" fmla="val 50000"/>
                </a:avLst>
              </a:prstGeom>
              <a:solidFill>
                <a:srgbClr val="00529B"/>
              </a:solidFill>
              <a:ln w="12700" cap="flat" cmpd="sng" algn="ctr">
                <a:solidFill>
                  <a:srgbClr val="6F7878"/>
                </a:solidFill>
                <a:prstDash val="solid"/>
                <a:round/>
                <a:headEnd type="none" w="med" len="med"/>
                <a:tailEnd type="triangle" w="med" len="med"/>
              </a:ln>
              <a:effectLst/>
            </p:spPr>
          </p:cxnSp>
        </p:grpSp>
      </p:grpSp>
    </p:spTree>
    <p:extLst>
      <p:ext uri="{BB962C8B-B14F-4D97-AF65-F5344CB8AC3E}">
        <p14:creationId xmlns:p14="http://schemas.microsoft.com/office/powerpoint/2010/main" val="75792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a:t>
            </a:r>
            <a:endParaRPr lang="en-US" dirty="0"/>
          </a:p>
        </p:txBody>
      </p:sp>
      <p:grpSp>
        <p:nvGrpSpPr>
          <p:cNvPr id="3" name="Group 2"/>
          <p:cNvGrpSpPr/>
          <p:nvPr/>
        </p:nvGrpSpPr>
        <p:grpSpPr>
          <a:xfrm>
            <a:off x="3145917" y="1371600"/>
            <a:ext cx="5897880" cy="3535680"/>
            <a:chOff x="3145917" y="1371600"/>
            <a:chExt cx="5897880" cy="3535680"/>
          </a:xfrm>
        </p:grpSpPr>
        <p:sp>
          <p:nvSpPr>
            <p:cNvPr id="4" name="Rectangle 3"/>
            <p:cNvSpPr/>
            <p:nvPr/>
          </p:nvSpPr>
          <p:spPr bwMode="gray">
            <a:xfrm>
              <a:off x="3145917" y="1371600"/>
              <a:ext cx="5897880" cy="353568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extBox 4"/>
            <p:cNvSpPr txBox="1"/>
            <p:nvPr/>
          </p:nvSpPr>
          <p:spPr bwMode="gray">
            <a:xfrm>
              <a:off x="3145917" y="4599503"/>
              <a:ext cx="2950083"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6" name="TextBox 5"/>
            <p:cNvSpPr txBox="1"/>
            <p:nvPr/>
          </p:nvSpPr>
          <p:spPr bwMode="gray">
            <a:xfrm>
              <a:off x="3145917" y="1371600"/>
              <a:ext cx="4270485" cy="353943"/>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Layers </a:t>
              </a:r>
              <a:r>
                <a:rPr lang="en-US" sz="1400" b="1" kern="0" dirty="0" smtClean="0">
                  <a:solidFill>
                    <a:sysClr val="windowText" lastClr="000000"/>
                  </a:solidFill>
                  <a:ea typeface="Arial Unicode MS"/>
                  <a:cs typeface="Arial" panose="020B0604020202020204" pitchFamily="34" charset="0"/>
                </a:rPr>
                <a:t>in </a:t>
              </a:r>
              <a:r>
                <a:rPr lang="en-US" sz="1400" b="1" kern="0" dirty="0">
                  <a:solidFill>
                    <a:sysClr val="windowText" lastClr="000000"/>
                  </a:solidFill>
                  <a:ea typeface="Arial Unicode MS"/>
                  <a:cs typeface="Arial" panose="020B0604020202020204" pitchFamily="34" charset="0"/>
                </a:rPr>
                <a:t>a Mediated API Architecture</a:t>
              </a:r>
              <a:endParaRPr lang="en-US" sz="1200" dirty="0"/>
            </a:p>
          </p:txBody>
        </p:sp>
        <p:sp>
          <p:nvSpPr>
            <p:cNvPr id="7" name="Rectangle 6">
              <a:extLst>
                <a:ext uri="{FF2B5EF4-FFF2-40B4-BE49-F238E27FC236}">
                  <a16:creationId xmlns="" xmlns:a16="http://schemas.microsoft.com/office/drawing/2014/main" id="{80FA29BD-847F-C044-ADD9-92B26D36AB9E}"/>
                </a:ext>
              </a:extLst>
            </p:cNvPr>
            <p:cNvSpPr/>
            <p:nvPr/>
          </p:nvSpPr>
          <p:spPr bwMode="gray">
            <a:xfrm>
              <a:off x="3255926" y="3412396"/>
              <a:ext cx="5697572" cy="456798"/>
            </a:xfrm>
            <a:prstGeom prst="rect">
              <a:avLst/>
            </a:prstGeom>
            <a:solidFill>
              <a:srgbClr val="F4F4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E971395A-2F7B-CC44-8928-A2180A62E431}"/>
                </a:ext>
              </a:extLst>
            </p:cNvPr>
            <p:cNvSpPr/>
            <p:nvPr/>
          </p:nvSpPr>
          <p:spPr bwMode="gray">
            <a:xfrm>
              <a:off x="3255928" y="2452916"/>
              <a:ext cx="5697572" cy="450675"/>
            </a:xfrm>
            <a:prstGeom prst="rect">
              <a:avLst/>
            </a:prstGeom>
            <a:solidFill>
              <a:srgbClr val="F4F4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TextBox 8">
              <a:extLst>
                <a:ext uri="{FF2B5EF4-FFF2-40B4-BE49-F238E27FC236}">
                  <a16:creationId xmlns="" xmlns:a16="http://schemas.microsoft.com/office/drawing/2014/main" id="{C555E0D5-D2F2-FC49-A20D-15F3F5D6D4E2}"/>
                </a:ext>
              </a:extLst>
            </p:cNvPr>
            <p:cNvSpPr txBox="1"/>
            <p:nvPr/>
          </p:nvSpPr>
          <p:spPr bwMode="gray">
            <a:xfrm>
              <a:off x="6357046" y="1819929"/>
              <a:ext cx="2617383" cy="424732"/>
            </a:xfrm>
            <a:prstGeom prst="rect">
              <a:avLst/>
            </a:prstGeom>
            <a:noFill/>
          </p:spPr>
          <p:txBody>
            <a:bodyPr wrap="none" lIns="0" rIns="0" rtlCol="0" anchor="t">
              <a:spAutoFit/>
            </a:bodyPr>
            <a:lstStyle/>
            <a:p>
              <a:pPr algn="l">
                <a:lnSpc>
                  <a:spcPct val="90000"/>
                </a:lnSpc>
                <a:buClr>
                  <a:srgbClr val="00529B"/>
                </a:buClr>
                <a:buSzPct val="90000"/>
              </a:pPr>
              <a:r>
                <a:rPr lang="en-US" sz="800" b="1" dirty="0"/>
                <a:t>Consuming Applications</a:t>
              </a:r>
            </a:p>
            <a:p>
              <a:pPr marL="118872" indent="-118872" algn="l">
                <a:lnSpc>
                  <a:spcPct val="90000"/>
                </a:lnSpc>
                <a:buClr>
                  <a:srgbClr val="002856"/>
                </a:buClr>
                <a:buSzPct val="90000"/>
                <a:buFont typeface="Wingdings" panose="05000000000000000000" pitchFamily="2" charset="2"/>
                <a:buChar char="§"/>
              </a:pPr>
              <a:r>
                <a:rPr lang="en-US" sz="800" dirty="0"/>
                <a:t>Unique experiences for different devices and personas</a:t>
              </a:r>
            </a:p>
            <a:p>
              <a:pPr marL="118872" indent="-118872" algn="l">
                <a:lnSpc>
                  <a:spcPct val="90000"/>
                </a:lnSpc>
                <a:buClr>
                  <a:srgbClr val="002856"/>
                </a:buClr>
                <a:buSzPct val="90000"/>
                <a:buFont typeface="Wingdings" panose="05000000000000000000" pitchFamily="2" charset="2"/>
                <a:buChar char="§"/>
              </a:pPr>
              <a:r>
                <a:rPr lang="en-US" sz="800" dirty="0"/>
                <a:t>Internal and third-party clients, services and partners </a:t>
              </a:r>
            </a:p>
          </p:txBody>
        </p:sp>
        <p:sp>
          <p:nvSpPr>
            <p:cNvPr id="10" name="TextBox 9">
              <a:extLst>
                <a:ext uri="{FF2B5EF4-FFF2-40B4-BE49-F238E27FC236}">
                  <a16:creationId xmlns="" xmlns:a16="http://schemas.microsoft.com/office/drawing/2014/main" id="{F9FD8052-9717-844C-8BF9-56C845CF7648}"/>
                </a:ext>
              </a:extLst>
            </p:cNvPr>
            <p:cNvSpPr txBox="1"/>
            <p:nvPr/>
          </p:nvSpPr>
          <p:spPr bwMode="gray">
            <a:xfrm>
              <a:off x="6357046" y="2996307"/>
              <a:ext cx="1503297" cy="313932"/>
            </a:xfrm>
            <a:prstGeom prst="rect">
              <a:avLst/>
            </a:prstGeom>
            <a:noFill/>
          </p:spPr>
          <p:txBody>
            <a:bodyPr wrap="none" lIns="0" rIns="0" rtlCol="0" anchor="t">
              <a:spAutoFit/>
            </a:bodyPr>
            <a:lstStyle/>
            <a:p>
              <a:pPr algn="l">
                <a:lnSpc>
                  <a:spcPct val="90000"/>
                </a:lnSpc>
                <a:buClr>
                  <a:srgbClr val="00529B"/>
                </a:buClr>
                <a:buSzPct val="90000"/>
              </a:pPr>
              <a:r>
                <a:rPr lang="en-US" sz="800" b="1" dirty="0"/>
                <a:t>Mediation layer</a:t>
              </a:r>
            </a:p>
            <a:p>
              <a:pPr marL="118872" indent="-118872">
                <a:lnSpc>
                  <a:spcPct val="90000"/>
                </a:lnSpc>
                <a:buClr>
                  <a:srgbClr val="002856"/>
                </a:buClr>
                <a:buSzPct val="90000"/>
                <a:buFont typeface="Wingdings" panose="05000000000000000000" pitchFamily="2" charset="2"/>
                <a:buChar char="§"/>
              </a:pPr>
              <a:r>
                <a:rPr lang="en-US" sz="800" dirty="0"/>
                <a:t>Maps outer APIs to inner APIs</a:t>
              </a:r>
            </a:p>
          </p:txBody>
        </p:sp>
        <p:sp>
          <p:nvSpPr>
            <p:cNvPr id="11" name="TextBox 10">
              <a:extLst>
                <a:ext uri="{FF2B5EF4-FFF2-40B4-BE49-F238E27FC236}">
                  <a16:creationId xmlns="" xmlns:a16="http://schemas.microsoft.com/office/drawing/2014/main" id="{C2A56F27-80E5-8146-9BC3-D2F9C9FC3B7F}"/>
                </a:ext>
              </a:extLst>
            </p:cNvPr>
            <p:cNvSpPr txBox="1"/>
            <p:nvPr/>
          </p:nvSpPr>
          <p:spPr bwMode="gray">
            <a:xfrm>
              <a:off x="6357046" y="3939749"/>
              <a:ext cx="1723467" cy="535531"/>
            </a:xfrm>
            <a:prstGeom prst="rect">
              <a:avLst/>
            </a:prstGeom>
            <a:noFill/>
          </p:spPr>
          <p:txBody>
            <a:bodyPr wrap="square" lIns="0" rIns="0" rtlCol="0" anchor="t">
              <a:spAutoFit/>
            </a:bodyPr>
            <a:lstStyle/>
            <a:p>
              <a:pPr algn="l">
                <a:lnSpc>
                  <a:spcPct val="90000"/>
                </a:lnSpc>
                <a:buClr>
                  <a:srgbClr val="00529B"/>
                </a:buClr>
                <a:buSzPct val="90000"/>
              </a:pPr>
              <a:r>
                <a:rPr lang="en-US" sz="800" b="1" dirty="0"/>
                <a:t>Back-End Systems and Services</a:t>
              </a:r>
            </a:p>
            <a:p>
              <a:pPr marL="118872" indent="-118872">
                <a:lnSpc>
                  <a:spcPct val="90000"/>
                </a:lnSpc>
                <a:buClr>
                  <a:srgbClr val="002856"/>
                </a:buClr>
                <a:buSzPct val="90000"/>
                <a:buFont typeface="Wingdings" panose="05000000000000000000" pitchFamily="2" charset="2"/>
                <a:buChar char="§"/>
              </a:pPr>
              <a:r>
                <a:rPr lang="en-US" sz="800" dirty="0"/>
                <a:t>Applications, including legacy and commercial off-the-shelf</a:t>
              </a:r>
            </a:p>
            <a:p>
              <a:pPr marL="118872" indent="-118872">
                <a:lnSpc>
                  <a:spcPct val="90000"/>
                </a:lnSpc>
                <a:buClr>
                  <a:srgbClr val="002856"/>
                </a:buClr>
                <a:buSzPct val="90000"/>
                <a:buFont typeface="Wingdings" panose="05000000000000000000" pitchFamily="2" charset="2"/>
                <a:buChar char="§"/>
              </a:pPr>
              <a:r>
                <a:rPr lang="en-US" sz="800" dirty="0"/>
                <a:t>Macro-, mini- and microservices </a:t>
              </a:r>
            </a:p>
          </p:txBody>
        </p:sp>
        <p:sp>
          <p:nvSpPr>
            <p:cNvPr id="12" name="TextBox 11">
              <a:extLst>
                <a:ext uri="{FF2B5EF4-FFF2-40B4-BE49-F238E27FC236}">
                  <a16:creationId xmlns="" xmlns:a16="http://schemas.microsoft.com/office/drawing/2014/main" id="{C116F5FB-80DC-174B-BC9D-949F79FB9881}"/>
                </a:ext>
              </a:extLst>
            </p:cNvPr>
            <p:cNvSpPr txBox="1"/>
            <p:nvPr/>
          </p:nvSpPr>
          <p:spPr bwMode="gray">
            <a:xfrm>
              <a:off x="6357046" y="2447645"/>
              <a:ext cx="2189382" cy="424732"/>
            </a:xfrm>
            <a:prstGeom prst="rect">
              <a:avLst/>
            </a:prstGeom>
            <a:noFill/>
          </p:spPr>
          <p:txBody>
            <a:bodyPr wrap="none" lIns="0" rIns="0" rtlCol="0" anchor="t">
              <a:spAutoFit/>
            </a:bodyPr>
            <a:lstStyle/>
            <a:p>
              <a:pPr>
                <a:lnSpc>
                  <a:spcPct val="90000"/>
                </a:lnSpc>
                <a:buClr>
                  <a:srgbClr val="002856"/>
                </a:buClr>
                <a:buSzPct val="90000"/>
              </a:pPr>
              <a:r>
                <a:rPr lang="en-US" sz="800" b="1" dirty="0"/>
                <a:t>Outer APIs</a:t>
              </a:r>
            </a:p>
            <a:p>
              <a:pPr marL="118872" indent="-118872">
                <a:lnSpc>
                  <a:spcPct val="90000"/>
                </a:lnSpc>
                <a:buClr>
                  <a:srgbClr val="002856"/>
                </a:buClr>
                <a:buSzPct val="90000"/>
                <a:buFont typeface="Wingdings" panose="05000000000000000000" pitchFamily="2" charset="2"/>
                <a:buChar char="§"/>
              </a:pPr>
              <a:r>
                <a:rPr lang="en-US" sz="800" dirty="0"/>
                <a:t>Consumers are in different business domains</a:t>
              </a:r>
            </a:p>
            <a:p>
              <a:pPr marL="118872" indent="-118872">
                <a:lnSpc>
                  <a:spcPct val="90000"/>
                </a:lnSpc>
                <a:buClr>
                  <a:srgbClr val="002856"/>
                </a:buClr>
                <a:buSzPct val="90000"/>
                <a:buFont typeface="Wingdings" panose="05000000000000000000" pitchFamily="2" charset="2"/>
                <a:buChar char="§"/>
              </a:pPr>
              <a:r>
                <a:rPr lang="en-US" sz="800" dirty="0"/>
                <a:t>Treated as products</a:t>
              </a:r>
            </a:p>
          </p:txBody>
        </p:sp>
        <p:sp>
          <p:nvSpPr>
            <p:cNvPr id="13" name="TextBox 12">
              <a:extLst>
                <a:ext uri="{FF2B5EF4-FFF2-40B4-BE49-F238E27FC236}">
                  <a16:creationId xmlns="" xmlns:a16="http://schemas.microsoft.com/office/drawing/2014/main" id="{7EC72740-FF8B-A54A-B3D8-530800852694}"/>
                </a:ext>
              </a:extLst>
            </p:cNvPr>
            <p:cNvSpPr txBox="1"/>
            <p:nvPr/>
          </p:nvSpPr>
          <p:spPr bwMode="gray">
            <a:xfrm>
              <a:off x="6357046" y="3417027"/>
              <a:ext cx="2016258" cy="424732"/>
            </a:xfrm>
            <a:prstGeom prst="rect">
              <a:avLst/>
            </a:prstGeom>
            <a:noFill/>
          </p:spPr>
          <p:txBody>
            <a:bodyPr wrap="none" lIns="0" rIns="0" rtlCol="0" anchor="t">
              <a:spAutoFit/>
            </a:bodyPr>
            <a:lstStyle/>
            <a:p>
              <a:pPr algn="l">
                <a:lnSpc>
                  <a:spcPct val="90000"/>
                </a:lnSpc>
                <a:buClr>
                  <a:srgbClr val="00529B"/>
                </a:buClr>
                <a:buSzPct val="90000"/>
              </a:pPr>
              <a:r>
                <a:rPr lang="en-US" sz="800" b="1" dirty="0"/>
                <a:t>Inner APIs</a:t>
              </a:r>
            </a:p>
            <a:p>
              <a:pPr marL="118872" indent="-118872">
                <a:lnSpc>
                  <a:spcPct val="90000"/>
                </a:lnSpc>
                <a:buClr>
                  <a:srgbClr val="002856"/>
                </a:buClr>
                <a:buSzPct val="90000"/>
                <a:buFont typeface="Wingdings" panose="05000000000000000000" pitchFamily="2" charset="2"/>
                <a:buChar char="§"/>
              </a:pPr>
              <a:r>
                <a:rPr lang="en-US" sz="800" dirty="0"/>
                <a:t>Consumers are in same business domain</a:t>
              </a:r>
            </a:p>
            <a:p>
              <a:pPr marL="118872" indent="-118872">
                <a:lnSpc>
                  <a:spcPct val="90000"/>
                </a:lnSpc>
                <a:buClr>
                  <a:srgbClr val="002856"/>
                </a:buClr>
                <a:buSzPct val="90000"/>
                <a:buFont typeface="Wingdings" panose="05000000000000000000" pitchFamily="2" charset="2"/>
                <a:buChar char="§"/>
              </a:pPr>
              <a:r>
                <a:rPr lang="en-US" sz="800" dirty="0"/>
                <a:t>Exposes domain models</a:t>
              </a:r>
            </a:p>
          </p:txBody>
        </p:sp>
        <p:sp>
          <p:nvSpPr>
            <p:cNvPr id="14" name="Rectangle 13">
              <a:extLst>
                <a:ext uri="{FF2B5EF4-FFF2-40B4-BE49-F238E27FC236}">
                  <a16:creationId xmlns="" xmlns:a16="http://schemas.microsoft.com/office/drawing/2014/main" id="{E6062AE6-8D89-B648-9A41-055938964898}"/>
                </a:ext>
              </a:extLst>
            </p:cNvPr>
            <p:cNvSpPr/>
            <p:nvPr/>
          </p:nvSpPr>
          <p:spPr bwMode="gray">
            <a:xfrm>
              <a:off x="3628292" y="2956560"/>
              <a:ext cx="2654644" cy="413105"/>
            </a:xfrm>
            <a:prstGeom prst="rect">
              <a:avLst/>
            </a:prstGeom>
            <a:solidFill>
              <a:schemeClr val="accent1"/>
            </a:solidFill>
            <a:ln w="12700" cap="flat" cmpd="sng" algn="ctr">
              <a:noFill/>
              <a:prstDash val="solid"/>
              <a:round/>
              <a:headEnd type="none" w="med" len="med"/>
              <a:tailEnd type="none" w="med" len="med"/>
            </a:ln>
            <a:effectLst/>
            <a:scene3d>
              <a:camera prst="orthographicFront"/>
              <a:lightRig rig="threePt" dir="t"/>
            </a:scene3d>
            <a:sp3d/>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900" b="1" dirty="0">
                  <a:solidFill>
                    <a:schemeClr val="bg1"/>
                  </a:solidFill>
                </a:rPr>
                <a:t>API Mediation Layer</a:t>
              </a:r>
              <a:endParaRPr kumimoji="0" lang="en-US" sz="900" b="1" i="0" u="none" strike="noStrike" cap="none" normalizeH="0" baseline="0" dirty="0">
                <a:ln>
                  <a:noFill/>
                </a:ln>
                <a:solidFill>
                  <a:schemeClr val="bg1"/>
                </a:solidFill>
                <a:effectLst/>
              </a:endParaRPr>
            </a:p>
          </p:txBody>
        </p:sp>
        <p:sp>
          <p:nvSpPr>
            <p:cNvPr id="15" name="TextBox 14">
              <a:extLst>
                <a:ext uri="{FF2B5EF4-FFF2-40B4-BE49-F238E27FC236}">
                  <a16:creationId xmlns="" xmlns:a16="http://schemas.microsoft.com/office/drawing/2014/main" id="{03158FB4-618D-0A43-8C55-E4E28B4A85A9}"/>
                </a:ext>
              </a:extLst>
            </p:cNvPr>
            <p:cNvSpPr txBox="1"/>
            <p:nvPr/>
          </p:nvSpPr>
          <p:spPr bwMode="gray">
            <a:xfrm>
              <a:off x="3317786" y="3492040"/>
              <a:ext cx="352532" cy="369332"/>
            </a:xfrm>
            <a:prstGeom prst="rect">
              <a:avLst/>
            </a:prstGeom>
            <a:noFill/>
          </p:spPr>
          <p:txBody>
            <a:bodyPr wrap="square" lIns="0" rIns="0" rtlCol="0">
              <a:spAutoFit/>
            </a:bodyPr>
            <a:lstStyle/>
            <a:p>
              <a:r>
                <a:rPr lang="en-US" sz="900" b="1" dirty="0"/>
                <a:t>Inner</a:t>
              </a:r>
              <a:br>
                <a:rPr lang="en-US" sz="900" b="1" dirty="0"/>
              </a:br>
              <a:r>
                <a:rPr lang="en-US" sz="900" b="1" dirty="0"/>
                <a:t>APIs</a:t>
              </a:r>
            </a:p>
          </p:txBody>
        </p:sp>
        <p:sp>
          <p:nvSpPr>
            <p:cNvPr id="16" name="Rectangle 15">
              <a:extLst>
                <a:ext uri="{FF2B5EF4-FFF2-40B4-BE49-F238E27FC236}">
                  <a16:creationId xmlns="" xmlns:a16="http://schemas.microsoft.com/office/drawing/2014/main" id="{F482CD37-CDEA-AB49-91D0-1267565B8F6C}"/>
                </a:ext>
              </a:extLst>
            </p:cNvPr>
            <p:cNvSpPr/>
            <p:nvPr/>
          </p:nvSpPr>
          <p:spPr bwMode="gray">
            <a:xfrm>
              <a:off x="3719430" y="3920469"/>
              <a:ext cx="638785" cy="593111"/>
            </a:xfrm>
            <a:prstGeom prst="rect">
              <a:avLst/>
            </a:prstGeom>
            <a:solidFill>
              <a:schemeClr val="bg1"/>
            </a:solidFill>
            <a:ln w="9525">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17" name="Straight Arrow Connector 16">
              <a:extLst>
                <a:ext uri="{FF2B5EF4-FFF2-40B4-BE49-F238E27FC236}">
                  <a16:creationId xmlns="" xmlns:a16="http://schemas.microsoft.com/office/drawing/2014/main" id="{53CC52B7-CD8E-C642-880C-250EFFDAE0A3}"/>
                </a:ext>
              </a:extLst>
            </p:cNvPr>
            <p:cNvCxnSpPr/>
            <p:nvPr/>
          </p:nvCxnSpPr>
          <p:spPr bwMode="gray">
            <a:xfrm flipH="1">
              <a:off x="3854736"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cxnSp>
          <p:nvCxnSpPr>
            <p:cNvPr id="18" name="Straight Arrow Connector 17">
              <a:extLst>
                <a:ext uri="{FF2B5EF4-FFF2-40B4-BE49-F238E27FC236}">
                  <a16:creationId xmlns="" xmlns:a16="http://schemas.microsoft.com/office/drawing/2014/main" id="{BBD6BB23-F5B1-5446-9D14-2DE18375998F}"/>
                </a:ext>
              </a:extLst>
            </p:cNvPr>
            <p:cNvCxnSpPr/>
            <p:nvPr/>
          </p:nvCxnSpPr>
          <p:spPr bwMode="gray">
            <a:xfrm flipH="1">
              <a:off x="4257783"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sp>
          <p:nvSpPr>
            <p:cNvPr id="19" name="TextBox 18">
              <a:extLst>
                <a:ext uri="{FF2B5EF4-FFF2-40B4-BE49-F238E27FC236}">
                  <a16:creationId xmlns="" xmlns:a16="http://schemas.microsoft.com/office/drawing/2014/main" id="{C903DF66-EBE6-CF40-938C-27F77AB5C22C}"/>
                </a:ext>
              </a:extLst>
            </p:cNvPr>
            <p:cNvSpPr txBox="1"/>
            <p:nvPr/>
          </p:nvSpPr>
          <p:spPr bwMode="gray">
            <a:xfrm>
              <a:off x="3687734" y="4302191"/>
              <a:ext cx="711546" cy="215444"/>
            </a:xfrm>
            <a:prstGeom prst="rect">
              <a:avLst/>
            </a:prstGeom>
            <a:noFill/>
          </p:spPr>
          <p:txBody>
            <a:bodyPr wrap="square" lIns="91440" rtlCol="0">
              <a:spAutoFit/>
            </a:bodyPr>
            <a:lstStyle/>
            <a:p>
              <a:pPr algn="ctr"/>
              <a:r>
                <a:rPr lang="en-US" sz="800" dirty="0"/>
                <a:t>Application</a:t>
              </a:r>
            </a:p>
          </p:txBody>
        </p:sp>
        <p:sp>
          <p:nvSpPr>
            <p:cNvPr id="20" name="Rectangle 19">
              <a:extLst>
                <a:ext uri="{FF2B5EF4-FFF2-40B4-BE49-F238E27FC236}">
                  <a16:creationId xmlns="" xmlns:a16="http://schemas.microsoft.com/office/drawing/2014/main" id="{A7AD9AAC-5F00-1346-A876-FAB728B11A62}"/>
                </a:ext>
              </a:extLst>
            </p:cNvPr>
            <p:cNvSpPr/>
            <p:nvPr/>
          </p:nvSpPr>
          <p:spPr bwMode="gray">
            <a:xfrm>
              <a:off x="4629534" y="3920469"/>
              <a:ext cx="638785" cy="593111"/>
            </a:xfrm>
            <a:prstGeom prst="rect">
              <a:avLst/>
            </a:prstGeom>
            <a:solidFill>
              <a:schemeClr val="bg1"/>
            </a:solidFill>
            <a:ln w="9525">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1" name="Straight Arrow Connector 20">
              <a:extLst>
                <a:ext uri="{FF2B5EF4-FFF2-40B4-BE49-F238E27FC236}">
                  <a16:creationId xmlns="" xmlns:a16="http://schemas.microsoft.com/office/drawing/2014/main" id="{424E44E1-C67B-C347-B3B6-BD56A95FFBA0}"/>
                </a:ext>
              </a:extLst>
            </p:cNvPr>
            <p:cNvCxnSpPr/>
            <p:nvPr/>
          </p:nvCxnSpPr>
          <p:spPr bwMode="gray">
            <a:xfrm flipH="1">
              <a:off x="4752929"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cxnSp>
          <p:nvCxnSpPr>
            <p:cNvPr id="22" name="Straight Arrow Connector 21">
              <a:extLst>
                <a:ext uri="{FF2B5EF4-FFF2-40B4-BE49-F238E27FC236}">
                  <a16:creationId xmlns="" xmlns:a16="http://schemas.microsoft.com/office/drawing/2014/main" id="{FA53E090-9BB9-E94B-AAB2-1166C7E3795B}"/>
                </a:ext>
              </a:extLst>
            </p:cNvPr>
            <p:cNvCxnSpPr/>
            <p:nvPr/>
          </p:nvCxnSpPr>
          <p:spPr bwMode="gray">
            <a:xfrm flipH="1">
              <a:off x="5155976"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sp>
          <p:nvSpPr>
            <p:cNvPr id="23" name="Freeform 418">
              <a:extLst>
                <a:ext uri="{FF2B5EF4-FFF2-40B4-BE49-F238E27FC236}">
                  <a16:creationId xmlns="" xmlns:a16="http://schemas.microsoft.com/office/drawing/2014/main" id="{12257A22-EA8F-BB47-A807-366420CDD4B7}"/>
                </a:ext>
              </a:extLst>
            </p:cNvPr>
            <p:cNvSpPr>
              <a:spLocks noEditPoints="1"/>
            </p:cNvSpPr>
            <p:nvPr/>
          </p:nvSpPr>
          <p:spPr bwMode="gray">
            <a:xfrm>
              <a:off x="4781826" y="3978709"/>
              <a:ext cx="334201" cy="334202"/>
            </a:xfrm>
            <a:custGeom>
              <a:avLst/>
              <a:gdLst>
                <a:gd name="T0" fmla="*/ 195 w 224"/>
                <a:gd name="T1" fmla="*/ 84 h 224"/>
                <a:gd name="T2" fmla="*/ 200 w 224"/>
                <a:gd name="T3" fmla="*/ 64 h 224"/>
                <a:gd name="T4" fmla="*/ 200 w 224"/>
                <a:gd name="T5" fmla="*/ 41 h 224"/>
                <a:gd name="T6" fmla="*/ 171 w 224"/>
                <a:gd name="T7" fmla="*/ 13 h 224"/>
                <a:gd name="T8" fmla="*/ 151 w 224"/>
                <a:gd name="T9" fmla="*/ 33 h 224"/>
                <a:gd name="T10" fmla="*/ 140 w 224"/>
                <a:gd name="T11" fmla="*/ 16 h 224"/>
                <a:gd name="T12" fmla="*/ 124 w 224"/>
                <a:gd name="T13" fmla="*/ 0 h 224"/>
                <a:gd name="T14" fmla="*/ 84 w 224"/>
                <a:gd name="T15" fmla="*/ 0 h 224"/>
                <a:gd name="T16" fmla="*/ 84 w 224"/>
                <a:gd name="T17" fmla="*/ 29 h 224"/>
                <a:gd name="T18" fmla="*/ 64 w 224"/>
                <a:gd name="T19" fmla="*/ 24 h 224"/>
                <a:gd name="T20" fmla="*/ 41 w 224"/>
                <a:gd name="T21" fmla="*/ 24 h 224"/>
                <a:gd name="T22" fmla="*/ 13 w 224"/>
                <a:gd name="T23" fmla="*/ 53 h 224"/>
                <a:gd name="T24" fmla="*/ 33 w 224"/>
                <a:gd name="T25" fmla="*/ 73 h 224"/>
                <a:gd name="T26" fmla="*/ 16 w 224"/>
                <a:gd name="T27" fmla="*/ 84 h 224"/>
                <a:gd name="T28" fmla="*/ 0 w 224"/>
                <a:gd name="T29" fmla="*/ 100 h 224"/>
                <a:gd name="T30" fmla="*/ 0 w 224"/>
                <a:gd name="T31" fmla="*/ 140 h 224"/>
                <a:gd name="T32" fmla="*/ 29 w 224"/>
                <a:gd name="T33" fmla="*/ 140 h 224"/>
                <a:gd name="T34" fmla="*/ 24 w 224"/>
                <a:gd name="T35" fmla="*/ 160 h 224"/>
                <a:gd name="T36" fmla="*/ 24 w 224"/>
                <a:gd name="T37" fmla="*/ 183 h 224"/>
                <a:gd name="T38" fmla="*/ 53 w 224"/>
                <a:gd name="T39" fmla="*/ 211 h 224"/>
                <a:gd name="T40" fmla="*/ 73 w 224"/>
                <a:gd name="T41" fmla="*/ 191 h 224"/>
                <a:gd name="T42" fmla="*/ 84 w 224"/>
                <a:gd name="T43" fmla="*/ 208 h 224"/>
                <a:gd name="T44" fmla="*/ 100 w 224"/>
                <a:gd name="T45" fmla="*/ 224 h 224"/>
                <a:gd name="T46" fmla="*/ 140 w 224"/>
                <a:gd name="T47" fmla="*/ 224 h 224"/>
                <a:gd name="T48" fmla="*/ 140 w 224"/>
                <a:gd name="T49" fmla="*/ 195 h 224"/>
                <a:gd name="T50" fmla="*/ 160 w 224"/>
                <a:gd name="T51" fmla="*/ 200 h 224"/>
                <a:gd name="T52" fmla="*/ 183 w 224"/>
                <a:gd name="T53" fmla="*/ 200 h 224"/>
                <a:gd name="T54" fmla="*/ 211 w 224"/>
                <a:gd name="T55" fmla="*/ 171 h 224"/>
                <a:gd name="T56" fmla="*/ 191 w 224"/>
                <a:gd name="T57" fmla="*/ 151 h 224"/>
                <a:gd name="T58" fmla="*/ 208 w 224"/>
                <a:gd name="T59" fmla="*/ 140 h 224"/>
                <a:gd name="T60" fmla="*/ 224 w 224"/>
                <a:gd name="T61" fmla="*/ 124 h 224"/>
                <a:gd name="T62" fmla="*/ 224 w 224"/>
                <a:gd name="T63" fmla="*/ 84 h 224"/>
                <a:gd name="T64" fmla="*/ 208 w 224"/>
                <a:gd name="T65" fmla="*/ 124 h 224"/>
                <a:gd name="T66" fmla="*/ 171 w 224"/>
                <a:gd name="T67" fmla="*/ 154 h 224"/>
                <a:gd name="T68" fmla="*/ 171 w 224"/>
                <a:gd name="T69" fmla="*/ 188 h 224"/>
                <a:gd name="T70" fmla="*/ 124 w 224"/>
                <a:gd name="T71" fmla="*/ 183 h 224"/>
                <a:gd name="T72" fmla="*/ 100 w 224"/>
                <a:gd name="T73" fmla="*/ 208 h 224"/>
                <a:gd name="T74" fmla="*/ 70 w 224"/>
                <a:gd name="T75" fmla="*/ 171 h 224"/>
                <a:gd name="T76" fmla="*/ 36 w 224"/>
                <a:gd name="T77" fmla="*/ 171 h 224"/>
                <a:gd name="T78" fmla="*/ 41 w 224"/>
                <a:gd name="T79" fmla="*/ 124 h 224"/>
                <a:gd name="T80" fmla="*/ 16 w 224"/>
                <a:gd name="T81" fmla="*/ 100 h 224"/>
                <a:gd name="T82" fmla="*/ 53 w 224"/>
                <a:gd name="T83" fmla="*/ 70 h 224"/>
                <a:gd name="T84" fmla="*/ 53 w 224"/>
                <a:gd name="T85" fmla="*/ 36 h 224"/>
                <a:gd name="T86" fmla="*/ 100 w 224"/>
                <a:gd name="T87" fmla="*/ 41 h 224"/>
                <a:gd name="T88" fmla="*/ 124 w 224"/>
                <a:gd name="T89" fmla="*/ 16 h 224"/>
                <a:gd name="T90" fmla="*/ 154 w 224"/>
                <a:gd name="T91" fmla="*/ 53 h 224"/>
                <a:gd name="T92" fmla="*/ 188 w 224"/>
                <a:gd name="T93" fmla="*/ 53 h 224"/>
                <a:gd name="T94" fmla="*/ 183 w 224"/>
                <a:gd name="T95" fmla="*/ 100 h 224"/>
                <a:gd name="T96" fmla="*/ 208 w 224"/>
                <a:gd name="T97" fmla="*/ 124 h 224"/>
                <a:gd name="T98" fmla="*/ 60 w 224"/>
                <a:gd name="T99" fmla="*/ 112 h 224"/>
                <a:gd name="T100" fmla="*/ 164 w 224"/>
                <a:gd name="T101" fmla="*/ 112 h 224"/>
                <a:gd name="T102" fmla="*/ 112 w 224"/>
                <a:gd name="T103" fmla="*/ 148 h 224"/>
                <a:gd name="T104" fmla="*/ 112 w 224"/>
                <a:gd name="T105" fmla="*/ 76 h 224"/>
                <a:gd name="T106" fmla="*/ 112 w 224"/>
                <a:gd name="T107" fmla="*/ 14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 xmlns:a16="http://schemas.microsoft.com/office/drawing/2014/main" id="{E974ED50-AEBA-E445-A4B7-153352045C21}"/>
                </a:ext>
              </a:extLst>
            </p:cNvPr>
            <p:cNvSpPr txBox="1"/>
            <p:nvPr/>
          </p:nvSpPr>
          <p:spPr bwMode="gray">
            <a:xfrm>
              <a:off x="4694087" y="4302191"/>
              <a:ext cx="529998" cy="215444"/>
            </a:xfrm>
            <a:prstGeom prst="rect">
              <a:avLst/>
            </a:prstGeom>
            <a:noFill/>
          </p:spPr>
          <p:txBody>
            <a:bodyPr wrap="square" lIns="91440" rtlCol="0">
              <a:spAutoFit/>
            </a:bodyPr>
            <a:lstStyle/>
            <a:p>
              <a:pPr algn="ctr"/>
              <a:r>
                <a:rPr lang="en-US" sz="800" dirty="0"/>
                <a:t>Service</a:t>
              </a:r>
            </a:p>
          </p:txBody>
        </p:sp>
        <p:sp>
          <p:nvSpPr>
            <p:cNvPr id="25" name="Rectangle 24">
              <a:extLst>
                <a:ext uri="{FF2B5EF4-FFF2-40B4-BE49-F238E27FC236}">
                  <a16:creationId xmlns="" xmlns:a16="http://schemas.microsoft.com/office/drawing/2014/main" id="{7587D3C5-45E0-A849-9F00-D46F1E4975EE}"/>
                </a:ext>
              </a:extLst>
            </p:cNvPr>
            <p:cNvSpPr/>
            <p:nvPr/>
          </p:nvSpPr>
          <p:spPr bwMode="gray">
            <a:xfrm>
              <a:off x="5523740" y="3920469"/>
              <a:ext cx="638785" cy="593111"/>
            </a:xfrm>
            <a:prstGeom prst="rect">
              <a:avLst/>
            </a:prstGeom>
            <a:solidFill>
              <a:schemeClr val="bg1"/>
            </a:solidFill>
            <a:ln w="9525">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6" name="Straight Arrow Connector 25">
              <a:extLst>
                <a:ext uri="{FF2B5EF4-FFF2-40B4-BE49-F238E27FC236}">
                  <a16:creationId xmlns="" xmlns:a16="http://schemas.microsoft.com/office/drawing/2014/main" id="{6A55C4EB-694E-194C-9455-D2E9E05FB5D9}"/>
                </a:ext>
              </a:extLst>
            </p:cNvPr>
            <p:cNvCxnSpPr/>
            <p:nvPr/>
          </p:nvCxnSpPr>
          <p:spPr bwMode="gray">
            <a:xfrm flipH="1">
              <a:off x="5630223"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cxnSp>
          <p:nvCxnSpPr>
            <p:cNvPr id="27" name="Straight Arrow Connector 26">
              <a:extLst>
                <a:ext uri="{FF2B5EF4-FFF2-40B4-BE49-F238E27FC236}">
                  <a16:creationId xmlns="" xmlns:a16="http://schemas.microsoft.com/office/drawing/2014/main" id="{2317B3C9-915B-594C-8F03-15059C9561CC}"/>
                </a:ext>
              </a:extLst>
            </p:cNvPr>
            <p:cNvCxnSpPr/>
            <p:nvPr/>
          </p:nvCxnSpPr>
          <p:spPr bwMode="gray">
            <a:xfrm flipH="1">
              <a:off x="6033271" y="3675834"/>
              <a:ext cx="3" cy="243424"/>
            </a:xfrm>
            <a:prstGeom prst="straightConnector1">
              <a:avLst/>
            </a:prstGeom>
            <a:solidFill>
              <a:srgbClr val="00529B"/>
            </a:solidFill>
            <a:ln w="28575" cap="flat" cmpd="sng" algn="ctr">
              <a:solidFill>
                <a:srgbClr val="6F7878"/>
              </a:solidFill>
              <a:prstDash val="solid"/>
              <a:round/>
              <a:headEnd type="oval" w="med" len="med"/>
              <a:tailEnd type="none" w="med" len="med"/>
            </a:ln>
            <a:effectLst/>
          </p:spPr>
        </p:cxnSp>
        <p:sp>
          <p:nvSpPr>
            <p:cNvPr id="28" name="Freeform 419">
              <a:extLst>
                <a:ext uri="{FF2B5EF4-FFF2-40B4-BE49-F238E27FC236}">
                  <a16:creationId xmlns="" xmlns:a16="http://schemas.microsoft.com/office/drawing/2014/main" id="{833D1091-C015-9E4A-9265-AB2E1A22A849}"/>
                </a:ext>
              </a:extLst>
            </p:cNvPr>
            <p:cNvSpPr>
              <a:spLocks noEditPoints="1"/>
            </p:cNvSpPr>
            <p:nvPr/>
          </p:nvSpPr>
          <p:spPr bwMode="gray">
            <a:xfrm>
              <a:off x="5662336" y="3981651"/>
              <a:ext cx="361593" cy="328318"/>
            </a:xfrm>
            <a:custGeom>
              <a:avLst/>
              <a:gdLst>
                <a:gd name="T0" fmla="*/ 123 w 207"/>
                <a:gd name="T1" fmla="*/ 78 h 188"/>
                <a:gd name="T2" fmla="*/ 143 w 207"/>
                <a:gd name="T3" fmla="*/ 76 h 188"/>
                <a:gd name="T4" fmla="*/ 139 w 207"/>
                <a:gd name="T5" fmla="*/ 56 h 188"/>
                <a:gd name="T6" fmla="*/ 151 w 207"/>
                <a:gd name="T7" fmla="*/ 40 h 188"/>
                <a:gd name="T8" fmla="*/ 134 w 207"/>
                <a:gd name="T9" fmla="*/ 29 h 188"/>
                <a:gd name="T10" fmla="*/ 132 w 207"/>
                <a:gd name="T11" fmla="*/ 8 h 188"/>
                <a:gd name="T12" fmla="*/ 111 w 207"/>
                <a:gd name="T13" fmla="*/ 13 h 188"/>
                <a:gd name="T14" fmla="*/ 95 w 207"/>
                <a:gd name="T15" fmla="*/ 0 h 188"/>
                <a:gd name="T16" fmla="*/ 84 w 207"/>
                <a:gd name="T17" fmla="*/ 18 h 188"/>
                <a:gd name="T18" fmla="*/ 64 w 207"/>
                <a:gd name="T19" fmla="*/ 20 h 188"/>
                <a:gd name="T20" fmla="*/ 68 w 207"/>
                <a:gd name="T21" fmla="*/ 40 h 188"/>
                <a:gd name="T22" fmla="*/ 55 w 207"/>
                <a:gd name="T23" fmla="*/ 56 h 188"/>
                <a:gd name="T24" fmla="*/ 73 w 207"/>
                <a:gd name="T25" fmla="*/ 67 h 188"/>
                <a:gd name="T26" fmla="*/ 75 w 207"/>
                <a:gd name="T27" fmla="*/ 88 h 188"/>
                <a:gd name="T28" fmla="*/ 95 w 207"/>
                <a:gd name="T29" fmla="*/ 83 h 188"/>
                <a:gd name="T30" fmla="*/ 111 w 207"/>
                <a:gd name="T31" fmla="*/ 96 h 188"/>
                <a:gd name="T32" fmla="*/ 89 w 207"/>
                <a:gd name="T33" fmla="*/ 34 h 188"/>
                <a:gd name="T34" fmla="*/ 118 w 207"/>
                <a:gd name="T35" fmla="*/ 34 h 188"/>
                <a:gd name="T36" fmla="*/ 103 w 207"/>
                <a:gd name="T37" fmla="*/ 68 h 188"/>
                <a:gd name="T38" fmla="*/ 89 w 207"/>
                <a:gd name="T39" fmla="*/ 34 h 188"/>
                <a:gd name="T40" fmla="*/ 88 w 207"/>
                <a:gd name="T41" fmla="*/ 112 h 188"/>
                <a:gd name="T42" fmla="*/ 67 w 207"/>
                <a:gd name="T43" fmla="*/ 110 h 188"/>
                <a:gd name="T44" fmla="*/ 56 w 207"/>
                <a:gd name="T45" fmla="*/ 92 h 188"/>
                <a:gd name="T46" fmla="*/ 40 w 207"/>
                <a:gd name="T47" fmla="*/ 105 h 188"/>
                <a:gd name="T48" fmla="*/ 20 w 207"/>
                <a:gd name="T49" fmla="*/ 100 h 188"/>
                <a:gd name="T50" fmla="*/ 18 w 207"/>
                <a:gd name="T51" fmla="*/ 121 h 188"/>
                <a:gd name="T52" fmla="*/ 0 w 207"/>
                <a:gd name="T53" fmla="*/ 132 h 188"/>
                <a:gd name="T54" fmla="*/ 13 w 207"/>
                <a:gd name="T55" fmla="*/ 148 h 188"/>
                <a:gd name="T56" fmla="*/ 8 w 207"/>
                <a:gd name="T57" fmla="*/ 168 h 188"/>
                <a:gd name="T58" fmla="*/ 29 w 207"/>
                <a:gd name="T59" fmla="*/ 170 h 188"/>
                <a:gd name="T60" fmla="*/ 40 w 207"/>
                <a:gd name="T61" fmla="*/ 188 h 188"/>
                <a:gd name="T62" fmla="*/ 56 w 207"/>
                <a:gd name="T63" fmla="*/ 175 h 188"/>
                <a:gd name="T64" fmla="*/ 76 w 207"/>
                <a:gd name="T65" fmla="*/ 180 h 188"/>
                <a:gd name="T66" fmla="*/ 78 w 207"/>
                <a:gd name="T67" fmla="*/ 159 h 188"/>
                <a:gd name="T68" fmla="*/ 96 w 207"/>
                <a:gd name="T69" fmla="*/ 148 h 188"/>
                <a:gd name="T70" fmla="*/ 83 w 207"/>
                <a:gd name="T71" fmla="*/ 132 h 188"/>
                <a:gd name="T72" fmla="*/ 48 w 207"/>
                <a:gd name="T73" fmla="*/ 160 h 188"/>
                <a:gd name="T74" fmla="*/ 34 w 207"/>
                <a:gd name="T75" fmla="*/ 126 h 188"/>
                <a:gd name="T76" fmla="*/ 62 w 207"/>
                <a:gd name="T77" fmla="*/ 126 h 188"/>
                <a:gd name="T78" fmla="*/ 48 w 207"/>
                <a:gd name="T79" fmla="*/ 160 h 188"/>
                <a:gd name="T80" fmla="*/ 199 w 207"/>
                <a:gd name="T81" fmla="*/ 112 h 188"/>
                <a:gd name="T82" fmla="*/ 179 w 207"/>
                <a:gd name="T83" fmla="*/ 110 h 188"/>
                <a:gd name="T84" fmla="*/ 167 w 207"/>
                <a:gd name="T85" fmla="*/ 92 h 188"/>
                <a:gd name="T86" fmla="*/ 151 w 207"/>
                <a:gd name="T87" fmla="*/ 105 h 188"/>
                <a:gd name="T88" fmla="*/ 131 w 207"/>
                <a:gd name="T89" fmla="*/ 100 h 188"/>
                <a:gd name="T90" fmla="*/ 129 w 207"/>
                <a:gd name="T91" fmla="*/ 121 h 188"/>
                <a:gd name="T92" fmla="*/ 111 w 207"/>
                <a:gd name="T93" fmla="*/ 132 h 188"/>
                <a:gd name="T94" fmla="*/ 124 w 207"/>
                <a:gd name="T95" fmla="*/ 148 h 188"/>
                <a:gd name="T96" fmla="*/ 120 w 207"/>
                <a:gd name="T97" fmla="*/ 168 h 188"/>
                <a:gd name="T98" fmla="*/ 140 w 207"/>
                <a:gd name="T99" fmla="*/ 170 h 188"/>
                <a:gd name="T100" fmla="*/ 151 w 207"/>
                <a:gd name="T101" fmla="*/ 188 h 188"/>
                <a:gd name="T102" fmla="*/ 167 w 207"/>
                <a:gd name="T103" fmla="*/ 175 h 188"/>
                <a:gd name="T104" fmla="*/ 188 w 207"/>
                <a:gd name="T105" fmla="*/ 180 h 188"/>
                <a:gd name="T106" fmla="*/ 190 w 207"/>
                <a:gd name="T107" fmla="*/ 159 h 188"/>
                <a:gd name="T108" fmla="*/ 207 w 207"/>
                <a:gd name="T109" fmla="*/ 148 h 188"/>
                <a:gd name="T110" fmla="*/ 195 w 207"/>
                <a:gd name="T111" fmla="*/ 132 h 188"/>
                <a:gd name="T112" fmla="*/ 159 w 207"/>
                <a:gd name="T113" fmla="*/ 160 h 188"/>
                <a:gd name="T114" fmla="*/ 145 w 207"/>
                <a:gd name="T115" fmla="*/ 126 h 188"/>
                <a:gd name="T116" fmla="*/ 174 w 207"/>
                <a:gd name="T117" fmla="*/ 126 h 188"/>
                <a:gd name="T118" fmla="*/ 159 w 207"/>
                <a:gd name="T119" fmla="*/ 1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7" h="188">
                  <a:moveTo>
                    <a:pt x="111" y="83"/>
                  </a:moveTo>
                  <a:cubicBezTo>
                    <a:pt x="115" y="82"/>
                    <a:pt x="119" y="81"/>
                    <a:pt x="123" y="78"/>
                  </a:cubicBezTo>
                  <a:cubicBezTo>
                    <a:pt x="132" y="88"/>
                    <a:pt x="132" y="88"/>
                    <a:pt x="132" y="88"/>
                  </a:cubicBezTo>
                  <a:cubicBezTo>
                    <a:pt x="143" y="76"/>
                    <a:pt x="143" y="76"/>
                    <a:pt x="143" y="76"/>
                  </a:cubicBezTo>
                  <a:cubicBezTo>
                    <a:pt x="134" y="67"/>
                    <a:pt x="134" y="67"/>
                    <a:pt x="134" y="67"/>
                  </a:cubicBezTo>
                  <a:cubicBezTo>
                    <a:pt x="136" y="64"/>
                    <a:pt x="138" y="60"/>
                    <a:pt x="139" y="56"/>
                  </a:cubicBezTo>
                  <a:cubicBezTo>
                    <a:pt x="151" y="56"/>
                    <a:pt x="151" y="56"/>
                    <a:pt x="151" y="56"/>
                  </a:cubicBezTo>
                  <a:cubicBezTo>
                    <a:pt x="151" y="40"/>
                    <a:pt x="151" y="40"/>
                    <a:pt x="151" y="40"/>
                  </a:cubicBezTo>
                  <a:cubicBezTo>
                    <a:pt x="139" y="40"/>
                    <a:pt x="139" y="40"/>
                    <a:pt x="139" y="40"/>
                  </a:cubicBezTo>
                  <a:cubicBezTo>
                    <a:pt x="138" y="36"/>
                    <a:pt x="136" y="32"/>
                    <a:pt x="134" y="29"/>
                  </a:cubicBezTo>
                  <a:cubicBezTo>
                    <a:pt x="143" y="20"/>
                    <a:pt x="143" y="20"/>
                    <a:pt x="143" y="20"/>
                  </a:cubicBezTo>
                  <a:cubicBezTo>
                    <a:pt x="132" y="8"/>
                    <a:pt x="132" y="8"/>
                    <a:pt x="132" y="8"/>
                  </a:cubicBezTo>
                  <a:cubicBezTo>
                    <a:pt x="123" y="18"/>
                    <a:pt x="123" y="18"/>
                    <a:pt x="123" y="18"/>
                  </a:cubicBezTo>
                  <a:cubicBezTo>
                    <a:pt x="119" y="15"/>
                    <a:pt x="115" y="14"/>
                    <a:pt x="111" y="13"/>
                  </a:cubicBezTo>
                  <a:cubicBezTo>
                    <a:pt x="111" y="0"/>
                    <a:pt x="111" y="0"/>
                    <a:pt x="111" y="0"/>
                  </a:cubicBezTo>
                  <a:cubicBezTo>
                    <a:pt x="95" y="0"/>
                    <a:pt x="95" y="0"/>
                    <a:pt x="95" y="0"/>
                  </a:cubicBezTo>
                  <a:cubicBezTo>
                    <a:pt x="95" y="13"/>
                    <a:pt x="95" y="13"/>
                    <a:pt x="95" y="13"/>
                  </a:cubicBezTo>
                  <a:cubicBezTo>
                    <a:pt x="92" y="14"/>
                    <a:pt x="88" y="15"/>
                    <a:pt x="84" y="18"/>
                  </a:cubicBezTo>
                  <a:cubicBezTo>
                    <a:pt x="75" y="8"/>
                    <a:pt x="75" y="8"/>
                    <a:pt x="75" y="8"/>
                  </a:cubicBezTo>
                  <a:cubicBezTo>
                    <a:pt x="64" y="20"/>
                    <a:pt x="64" y="20"/>
                    <a:pt x="64" y="20"/>
                  </a:cubicBezTo>
                  <a:cubicBezTo>
                    <a:pt x="73" y="29"/>
                    <a:pt x="73" y="29"/>
                    <a:pt x="73" y="29"/>
                  </a:cubicBezTo>
                  <a:cubicBezTo>
                    <a:pt x="71" y="32"/>
                    <a:pt x="69" y="36"/>
                    <a:pt x="68" y="40"/>
                  </a:cubicBezTo>
                  <a:cubicBezTo>
                    <a:pt x="55" y="40"/>
                    <a:pt x="55" y="40"/>
                    <a:pt x="55" y="40"/>
                  </a:cubicBezTo>
                  <a:cubicBezTo>
                    <a:pt x="55" y="56"/>
                    <a:pt x="55" y="56"/>
                    <a:pt x="55" y="56"/>
                  </a:cubicBezTo>
                  <a:cubicBezTo>
                    <a:pt x="68" y="56"/>
                    <a:pt x="68" y="56"/>
                    <a:pt x="68" y="56"/>
                  </a:cubicBezTo>
                  <a:cubicBezTo>
                    <a:pt x="69" y="60"/>
                    <a:pt x="71" y="64"/>
                    <a:pt x="73" y="67"/>
                  </a:cubicBezTo>
                  <a:cubicBezTo>
                    <a:pt x="64" y="76"/>
                    <a:pt x="64" y="76"/>
                    <a:pt x="64" y="76"/>
                  </a:cubicBezTo>
                  <a:cubicBezTo>
                    <a:pt x="75" y="88"/>
                    <a:pt x="75" y="88"/>
                    <a:pt x="75" y="88"/>
                  </a:cubicBezTo>
                  <a:cubicBezTo>
                    <a:pt x="84" y="78"/>
                    <a:pt x="84" y="78"/>
                    <a:pt x="84" y="78"/>
                  </a:cubicBezTo>
                  <a:cubicBezTo>
                    <a:pt x="88" y="81"/>
                    <a:pt x="92" y="82"/>
                    <a:pt x="95" y="83"/>
                  </a:cubicBezTo>
                  <a:cubicBezTo>
                    <a:pt x="95" y="96"/>
                    <a:pt x="95" y="96"/>
                    <a:pt x="95" y="96"/>
                  </a:cubicBezTo>
                  <a:cubicBezTo>
                    <a:pt x="111" y="96"/>
                    <a:pt x="111" y="96"/>
                    <a:pt x="111" y="96"/>
                  </a:cubicBezTo>
                  <a:lnTo>
                    <a:pt x="111" y="83"/>
                  </a:lnTo>
                  <a:close/>
                  <a:moveTo>
                    <a:pt x="89" y="34"/>
                  </a:moveTo>
                  <a:cubicBezTo>
                    <a:pt x="93" y="30"/>
                    <a:pt x="98" y="28"/>
                    <a:pt x="103" y="28"/>
                  </a:cubicBezTo>
                  <a:cubicBezTo>
                    <a:pt x="109" y="28"/>
                    <a:pt x="114" y="30"/>
                    <a:pt x="118" y="34"/>
                  </a:cubicBezTo>
                  <a:cubicBezTo>
                    <a:pt x="125" y="42"/>
                    <a:pt x="125" y="54"/>
                    <a:pt x="118" y="62"/>
                  </a:cubicBezTo>
                  <a:cubicBezTo>
                    <a:pt x="114" y="66"/>
                    <a:pt x="109" y="68"/>
                    <a:pt x="103" y="68"/>
                  </a:cubicBezTo>
                  <a:cubicBezTo>
                    <a:pt x="98" y="68"/>
                    <a:pt x="93" y="66"/>
                    <a:pt x="89" y="62"/>
                  </a:cubicBezTo>
                  <a:cubicBezTo>
                    <a:pt x="82" y="54"/>
                    <a:pt x="82" y="42"/>
                    <a:pt x="89" y="34"/>
                  </a:cubicBezTo>
                  <a:moveTo>
                    <a:pt x="78" y="121"/>
                  </a:moveTo>
                  <a:cubicBezTo>
                    <a:pt x="88" y="112"/>
                    <a:pt x="88" y="112"/>
                    <a:pt x="88" y="112"/>
                  </a:cubicBezTo>
                  <a:cubicBezTo>
                    <a:pt x="76" y="100"/>
                    <a:pt x="76" y="100"/>
                    <a:pt x="76" y="100"/>
                  </a:cubicBezTo>
                  <a:cubicBezTo>
                    <a:pt x="67" y="110"/>
                    <a:pt x="67" y="110"/>
                    <a:pt x="67" y="110"/>
                  </a:cubicBezTo>
                  <a:cubicBezTo>
                    <a:pt x="64" y="107"/>
                    <a:pt x="60" y="106"/>
                    <a:pt x="56" y="105"/>
                  </a:cubicBezTo>
                  <a:cubicBezTo>
                    <a:pt x="56" y="92"/>
                    <a:pt x="56" y="92"/>
                    <a:pt x="56" y="92"/>
                  </a:cubicBezTo>
                  <a:cubicBezTo>
                    <a:pt x="40" y="92"/>
                    <a:pt x="40" y="92"/>
                    <a:pt x="40" y="92"/>
                  </a:cubicBezTo>
                  <a:cubicBezTo>
                    <a:pt x="40" y="105"/>
                    <a:pt x="40" y="105"/>
                    <a:pt x="40" y="105"/>
                  </a:cubicBezTo>
                  <a:cubicBezTo>
                    <a:pt x="36" y="106"/>
                    <a:pt x="32" y="107"/>
                    <a:pt x="29" y="110"/>
                  </a:cubicBezTo>
                  <a:cubicBezTo>
                    <a:pt x="20" y="100"/>
                    <a:pt x="20" y="100"/>
                    <a:pt x="20" y="100"/>
                  </a:cubicBezTo>
                  <a:cubicBezTo>
                    <a:pt x="8" y="112"/>
                    <a:pt x="8" y="112"/>
                    <a:pt x="8" y="112"/>
                  </a:cubicBezTo>
                  <a:cubicBezTo>
                    <a:pt x="18" y="121"/>
                    <a:pt x="18" y="121"/>
                    <a:pt x="18" y="121"/>
                  </a:cubicBezTo>
                  <a:cubicBezTo>
                    <a:pt x="15" y="124"/>
                    <a:pt x="14" y="128"/>
                    <a:pt x="13" y="132"/>
                  </a:cubicBezTo>
                  <a:cubicBezTo>
                    <a:pt x="0" y="132"/>
                    <a:pt x="0" y="132"/>
                    <a:pt x="0" y="132"/>
                  </a:cubicBezTo>
                  <a:cubicBezTo>
                    <a:pt x="0" y="148"/>
                    <a:pt x="0" y="148"/>
                    <a:pt x="0" y="148"/>
                  </a:cubicBezTo>
                  <a:cubicBezTo>
                    <a:pt x="13" y="148"/>
                    <a:pt x="13" y="148"/>
                    <a:pt x="13" y="148"/>
                  </a:cubicBezTo>
                  <a:cubicBezTo>
                    <a:pt x="14" y="152"/>
                    <a:pt x="15" y="156"/>
                    <a:pt x="18" y="159"/>
                  </a:cubicBezTo>
                  <a:cubicBezTo>
                    <a:pt x="8" y="168"/>
                    <a:pt x="8" y="168"/>
                    <a:pt x="8" y="168"/>
                  </a:cubicBezTo>
                  <a:cubicBezTo>
                    <a:pt x="20" y="180"/>
                    <a:pt x="20" y="180"/>
                    <a:pt x="20" y="180"/>
                  </a:cubicBezTo>
                  <a:cubicBezTo>
                    <a:pt x="29" y="170"/>
                    <a:pt x="29" y="170"/>
                    <a:pt x="29" y="170"/>
                  </a:cubicBezTo>
                  <a:cubicBezTo>
                    <a:pt x="32" y="173"/>
                    <a:pt x="36" y="174"/>
                    <a:pt x="40" y="175"/>
                  </a:cubicBezTo>
                  <a:cubicBezTo>
                    <a:pt x="40" y="188"/>
                    <a:pt x="40" y="188"/>
                    <a:pt x="40" y="188"/>
                  </a:cubicBezTo>
                  <a:cubicBezTo>
                    <a:pt x="56" y="188"/>
                    <a:pt x="56" y="188"/>
                    <a:pt x="56" y="188"/>
                  </a:cubicBezTo>
                  <a:cubicBezTo>
                    <a:pt x="56" y="175"/>
                    <a:pt x="56" y="175"/>
                    <a:pt x="56" y="175"/>
                  </a:cubicBezTo>
                  <a:cubicBezTo>
                    <a:pt x="60" y="174"/>
                    <a:pt x="64" y="173"/>
                    <a:pt x="67" y="170"/>
                  </a:cubicBezTo>
                  <a:cubicBezTo>
                    <a:pt x="76" y="180"/>
                    <a:pt x="76" y="180"/>
                    <a:pt x="76" y="180"/>
                  </a:cubicBezTo>
                  <a:cubicBezTo>
                    <a:pt x="88" y="168"/>
                    <a:pt x="88" y="168"/>
                    <a:pt x="88" y="168"/>
                  </a:cubicBezTo>
                  <a:cubicBezTo>
                    <a:pt x="78" y="159"/>
                    <a:pt x="78" y="159"/>
                    <a:pt x="78" y="159"/>
                  </a:cubicBezTo>
                  <a:cubicBezTo>
                    <a:pt x="81" y="156"/>
                    <a:pt x="82" y="152"/>
                    <a:pt x="83" y="148"/>
                  </a:cubicBezTo>
                  <a:cubicBezTo>
                    <a:pt x="96" y="148"/>
                    <a:pt x="96" y="148"/>
                    <a:pt x="96" y="148"/>
                  </a:cubicBezTo>
                  <a:cubicBezTo>
                    <a:pt x="96" y="132"/>
                    <a:pt x="96" y="132"/>
                    <a:pt x="96" y="132"/>
                  </a:cubicBezTo>
                  <a:cubicBezTo>
                    <a:pt x="83" y="132"/>
                    <a:pt x="83" y="132"/>
                    <a:pt x="83" y="132"/>
                  </a:cubicBezTo>
                  <a:cubicBezTo>
                    <a:pt x="82" y="128"/>
                    <a:pt x="81" y="124"/>
                    <a:pt x="78" y="121"/>
                  </a:cubicBezTo>
                  <a:moveTo>
                    <a:pt x="48" y="160"/>
                  </a:moveTo>
                  <a:cubicBezTo>
                    <a:pt x="43" y="160"/>
                    <a:pt x="38" y="158"/>
                    <a:pt x="34" y="154"/>
                  </a:cubicBezTo>
                  <a:cubicBezTo>
                    <a:pt x="26" y="146"/>
                    <a:pt x="26" y="134"/>
                    <a:pt x="34" y="126"/>
                  </a:cubicBezTo>
                  <a:cubicBezTo>
                    <a:pt x="38" y="122"/>
                    <a:pt x="43" y="120"/>
                    <a:pt x="48" y="120"/>
                  </a:cubicBezTo>
                  <a:cubicBezTo>
                    <a:pt x="53" y="120"/>
                    <a:pt x="58" y="122"/>
                    <a:pt x="62" y="126"/>
                  </a:cubicBezTo>
                  <a:cubicBezTo>
                    <a:pt x="70" y="134"/>
                    <a:pt x="70" y="146"/>
                    <a:pt x="62" y="154"/>
                  </a:cubicBezTo>
                  <a:cubicBezTo>
                    <a:pt x="58" y="158"/>
                    <a:pt x="53" y="160"/>
                    <a:pt x="48" y="160"/>
                  </a:cubicBezTo>
                  <a:moveTo>
                    <a:pt x="190" y="121"/>
                  </a:moveTo>
                  <a:cubicBezTo>
                    <a:pt x="199" y="112"/>
                    <a:pt x="199" y="112"/>
                    <a:pt x="199" y="112"/>
                  </a:cubicBezTo>
                  <a:cubicBezTo>
                    <a:pt x="188" y="100"/>
                    <a:pt x="188" y="100"/>
                    <a:pt x="188" y="100"/>
                  </a:cubicBezTo>
                  <a:cubicBezTo>
                    <a:pt x="179" y="110"/>
                    <a:pt x="179" y="110"/>
                    <a:pt x="179" y="110"/>
                  </a:cubicBezTo>
                  <a:cubicBezTo>
                    <a:pt x="175" y="107"/>
                    <a:pt x="171" y="106"/>
                    <a:pt x="167" y="105"/>
                  </a:cubicBezTo>
                  <a:cubicBezTo>
                    <a:pt x="167" y="92"/>
                    <a:pt x="167" y="92"/>
                    <a:pt x="167" y="92"/>
                  </a:cubicBezTo>
                  <a:cubicBezTo>
                    <a:pt x="151" y="92"/>
                    <a:pt x="151" y="92"/>
                    <a:pt x="151" y="92"/>
                  </a:cubicBezTo>
                  <a:cubicBezTo>
                    <a:pt x="151" y="105"/>
                    <a:pt x="151" y="105"/>
                    <a:pt x="151" y="105"/>
                  </a:cubicBezTo>
                  <a:cubicBezTo>
                    <a:pt x="148" y="106"/>
                    <a:pt x="144" y="107"/>
                    <a:pt x="140" y="110"/>
                  </a:cubicBezTo>
                  <a:cubicBezTo>
                    <a:pt x="131" y="100"/>
                    <a:pt x="131" y="100"/>
                    <a:pt x="131" y="100"/>
                  </a:cubicBezTo>
                  <a:cubicBezTo>
                    <a:pt x="120" y="112"/>
                    <a:pt x="120" y="112"/>
                    <a:pt x="120" y="112"/>
                  </a:cubicBezTo>
                  <a:cubicBezTo>
                    <a:pt x="129" y="121"/>
                    <a:pt x="129" y="121"/>
                    <a:pt x="129" y="121"/>
                  </a:cubicBezTo>
                  <a:cubicBezTo>
                    <a:pt x="127" y="124"/>
                    <a:pt x="125" y="128"/>
                    <a:pt x="124" y="132"/>
                  </a:cubicBezTo>
                  <a:cubicBezTo>
                    <a:pt x="111" y="132"/>
                    <a:pt x="111" y="132"/>
                    <a:pt x="111" y="132"/>
                  </a:cubicBezTo>
                  <a:cubicBezTo>
                    <a:pt x="111" y="148"/>
                    <a:pt x="111" y="148"/>
                    <a:pt x="111" y="148"/>
                  </a:cubicBezTo>
                  <a:cubicBezTo>
                    <a:pt x="124" y="148"/>
                    <a:pt x="124" y="148"/>
                    <a:pt x="124" y="148"/>
                  </a:cubicBezTo>
                  <a:cubicBezTo>
                    <a:pt x="125" y="152"/>
                    <a:pt x="127" y="156"/>
                    <a:pt x="129" y="159"/>
                  </a:cubicBezTo>
                  <a:cubicBezTo>
                    <a:pt x="120" y="168"/>
                    <a:pt x="120" y="168"/>
                    <a:pt x="120" y="168"/>
                  </a:cubicBezTo>
                  <a:cubicBezTo>
                    <a:pt x="131" y="180"/>
                    <a:pt x="131" y="180"/>
                    <a:pt x="131" y="180"/>
                  </a:cubicBezTo>
                  <a:cubicBezTo>
                    <a:pt x="140" y="170"/>
                    <a:pt x="140" y="170"/>
                    <a:pt x="140" y="170"/>
                  </a:cubicBezTo>
                  <a:cubicBezTo>
                    <a:pt x="144" y="173"/>
                    <a:pt x="148" y="174"/>
                    <a:pt x="151" y="175"/>
                  </a:cubicBezTo>
                  <a:cubicBezTo>
                    <a:pt x="151" y="188"/>
                    <a:pt x="151" y="188"/>
                    <a:pt x="151" y="188"/>
                  </a:cubicBezTo>
                  <a:cubicBezTo>
                    <a:pt x="167" y="188"/>
                    <a:pt x="167" y="188"/>
                    <a:pt x="167" y="188"/>
                  </a:cubicBezTo>
                  <a:cubicBezTo>
                    <a:pt x="167" y="175"/>
                    <a:pt x="167" y="175"/>
                    <a:pt x="167" y="175"/>
                  </a:cubicBezTo>
                  <a:cubicBezTo>
                    <a:pt x="171" y="174"/>
                    <a:pt x="175" y="173"/>
                    <a:pt x="179" y="170"/>
                  </a:cubicBezTo>
                  <a:cubicBezTo>
                    <a:pt x="188" y="180"/>
                    <a:pt x="188" y="180"/>
                    <a:pt x="188" y="180"/>
                  </a:cubicBezTo>
                  <a:cubicBezTo>
                    <a:pt x="199" y="168"/>
                    <a:pt x="199" y="168"/>
                    <a:pt x="199" y="168"/>
                  </a:cubicBezTo>
                  <a:cubicBezTo>
                    <a:pt x="190" y="159"/>
                    <a:pt x="190" y="159"/>
                    <a:pt x="190" y="159"/>
                  </a:cubicBezTo>
                  <a:cubicBezTo>
                    <a:pt x="192" y="156"/>
                    <a:pt x="194" y="152"/>
                    <a:pt x="195" y="148"/>
                  </a:cubicBezTo>
                  <a:cubicBezTo>
                    <a:pt x="207" y="148"/>
                    <a:pt x="207" y="148"/>
                    <a:pt x="207" y="148"/>
                  </a:cubicBezTo>
                  <a:cubicBezTo>
                    <a:pt x="207" y="132"/>
                    <a:pt x="207" y="132"/>
                    <a:pt x="207" y="132"/>
                  </a:cubicBezTo>
                  <a:cubicBezTo>
                    <a:pt x="195" y="132"/>
                    <a:pt x="195" y="132"/>
                    <a:pt x="195" y="132"/>
                  </a:cubicBezTo>
                  <a:cubicBezTo>
                    <a:pt x="194" y="128"/>
                    <a:pt x="192" y="124"/>
                    <a:pt x="190" y="121"/>
                  </a:cubicBezTo>
                  <a:moveTo>
                    <a:pt x="159" y="160"/>
                  </a:moveTo>
                  <a:cubicBezTo>
                    <a:pt x="154" y="160"/>
                    <a:pt x="149" y="158"/>
                    <a:pt x="145" y="154"/>
                  </a:cubicBezTo>
                  <a:cubicBezTo>
                    <a:pt x="138" y="146"/>
                    <a:pt x="138" y="134"/>
                    <a:pt x="145" y="126"/>
                  </a:cubicBezTo>
                  <a:cubicBezTo>
                    <a:pt x="149" y="122"/>
                    <a:pt x="154" y="120"/>
                    <a:pt x="159" y="120"/>
                  </a:cubicBezTo>
                  <a:cubicBezTo>
                    <a:pt x="165" y="120"/>
                    <a:pt x="170" y="122"/>
                    <a:pt x="174" y="126"/>
                  </a:cubicBezTo>
                  <a:cubicBezTo>
                    <a:pt x="181" y="134"/>
                    <a:pt x="181" y="146"/>
                    <a:pt x="174" y="154"/>
                  </a:cubicBezTo>
                  <a:cubicBezTo>
                    <a:pt x="170" y="158"/>
                    <a:pt x="165" y="160"/>
                    <a:pt x="159" y="16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TextBox 28">
              <a:extLst>
                <a:ext uri="{FF2B5EF4-FFF2-40B4-BE49-F238E27FC236}">
                  <a16:creationId xmlns="" xmlns:a16="http://schemas.microsoft.com/office/drawing/2014/main" id="{EE74E388-6212-2541-BBDE-18D8DB666254}"/>
                </a:ext>
              </a:extLst>
            </p:cNvPr>
            <p:cNvSpPr txBox="1"/>
            <p:nvPr/>
          </p:nvSpPr>
          <p:spPr bwMode="gray">
            <a:xfrm>
              <a:off x="5485979" y="4302191"/>
              <a:ext cx="737018" cy="215444"/>
            </a:xfrm>
            <a:prstGeom prst="rect">
              <a:avLst/>
            </a:prstGeom>
            <a:noFill/>
          </p:spPr>
          <p:txBody>
            <a:bodyPr wrap="square" lIns="0" rIns="0" rtlCol="0">
              <a:spAutoFit/>
            </a:bodyPr>
            <a:lstStyle/>
            <a:p>
              <a:pPr algn="ctr"/>
              <a:r>
                <a:rPr lang="en-US" sz="800" dirty="0"/>
                <a:t>Microservice</a:t>
              </a:r>
            </a:p>
          </p:txBody>
        </p:sp>
        <p:grpSp>
          <p:nvGrpSpPr>
            <p:cNvPr id="30" name="Group 29">
              <a:extLst>
                <a:ext uri="{FF2B5EF4-FFF2-40B4-BE49-F238E27FC236}">
                  <a16:creationId xmlns="" xmlns:a16="http://schemas.microsoft.com/office/drawing/2014/main" id="{0D9047D1-9FB5-8E47-9F4D-A9B733DE3AEA}"/>
                </a:ext>
              </a:extLst>
            </p:cNvPr>
            <p:cNvGrpSpPr/>
            <p:nvPr/>
          </p:nvGrpSpPr>
          <p:grpSpPr bwMode="gray">
            <a:xfrm>
              <a:off x="3834445" y="2710374"/>
              <a:ext cx="2206747" cy="243424"/>
              <a:chOff x="3887709" y="3198054"/>
              <a:chExt cx="2206747" cy="243424"/>
            </a:xfrm>
          </p:grpSpPr>
          <p:cxnSp>
            <p:nvCxnSpPr>
              <p:cNvPr id="55" name="Straight Arrow Connector 54">
                <a:extLst>
                  <a:ext uri="{FF2B5EF4-FFF2-40B4-BE49-F238E27FC236}">
                    <a16:creationId xmlns="" xmlns:a16="http://schemas.microsoft.com/office/drawing/2014/main" id="{98F08E72-BD2D-A947-8A91-61E23EF9060D}"/>
                  </a:ext>
                </a:extLst>
              </p:cNvPr>
              <p:cNvCxnSpPr/>
              <p:nvPr/>
            </p:nvCxnSpPr>
            <p:spPr bwMode="gray">
              <a:xfrm flipH="1">
                <a:off x="3887709"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cxnSp>
            <p:nvCxnSpPr>
              <p:cNvPr id="56" name="Straight Arrow Connector 55">
                <a:extLst>
                  <a:ext uri="{FF2B5EF4-FFF2-40B4-BE49-F238E27FC236}">
                    <a16:creationId xmlns="" xmlns:a16="http://schemas.microsoft.com/office/drawing/2014/main" id="{3408F50C-DE29-6149-8EC8-573CF3FB5930}"/>
                  </a:ext>
                </a:extLst>
              </p:cNvPr>
              <p:cNvCxnSpPr/>
              <p:nvPr/>
            </p:nvCxnSpPr>
            <p:spPr bwMode="gray">
              <a:xfrm flipH="1">
                <a:off x="4329058"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cxnSp>
            <p:nvCxnSpPr>
              <p:cNvPr id="57" name="Straight Arrow Connector 56">
                <a:extLst>
                  <a:ext uri="{FF2B5EF4-FFF2-40B4-BE49-F238E27FC236}">
                    <a16:creationId xmlns="" xmlns:a16="http://schemas.microsoft.com/office/drawing/2014/main" id="{0562F0EB-3FDA-1042-9D63-9E1A35FFA1D3}"/>
                  </a:ext>
                </a:extLst>
              </p:cNvPr>
              <p:cNvCxnSpPr/>
              <p:nvPr/>
            </p:nvCxnSpPr>
            <p:spPr bwMode="gray">
              <a:xfrm flipH="1">
                <a:off x="4770407"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cxnSp>
            <p:nvCxnSpPr>
              <p:cNvPr id="58" name="Straight Arrow Connector 57">
                <a:extLst>
                  <a:ext uri="{FF2B5EF4-FFF2-40B4-BE49-F238E27FC236}">
                    <a16:creationId xmlns="" xmlns:a16="http://schemas.microsoft.com/office/drawing/2014/main" id="{C31C1E47-0868-D244-B9F8-9A3248246173}"/>
                  </a:ext>
                </a:extLst>
              </p:cNvPr>
              <p:cNvCxnSpPr/>
              <p:nvPr/>
            </p:nvCxnSpPr>
            <p:spPr bwMode="gray">
              <a:xfrm flipH="1">
                <a:off x="5211756"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cxnSp>
            <p:nvCxnSpPr>
              <p:cNvPr id="59" name="Straight Arrow Connector 58">
                <a:extLst>
                  <a:ext uri="{FF2B5EF4-FFF2-40B4-BE49-F238E27FC236}">
                    <a16:creationId xmlns="" xmlns:a16="http://schemas.microsoft.com/office/drawing/2014/main" id="{145A34C3-F9DF-2940-A355-71C0CB10103E}"/>
                  </a:ext>
                </a:extLst>
              </p:cNvPr>
              <p:cNvCxnSpPr/>
              <p:nvPr/>
            </p:nvCxnSpPr>
            <p:spPr bwMode="gray">
              <a:xfrm flipH="1">
                <a:off x="5653105"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cxnSp>
            <p:nvCxnSpPr>
              <p:cNvPr id="60" name="Straight Arrow Connector 59">
                <a:extLst>
                  <a:ext uri="{FF2B5EF4-FFF2-40B4-BE49-F238E27FC236}">
                    <a16:creationId xmlns="" xmlns:a16="http://schemas.microsoft.com/office/drawing/2014/main" id="{83684EFF-6CB0-3A40-8F16-C005778E0A51}"/>
                  </a:ext>
                </a:extLst>
              </p:cNvPr>
              <p:cNvCxnSpPr/>
              <p:nvPr/>
            </p:nvCxnSpPr>
            <p:spPr bwMode="gray">
              <a:xfrm flipH="1">
                <a:off x="6094453" y="3198054"/>
                <a:ext cx="3" cy="243424"/>
              </a:xfrm>
              <a:prstGeom prst="straightConnector1">
                <a:avLst/>
              </a:prstGeom>
              <a:solidFill>
                <a:srgbClr val="00529B"/>
              </a:solidFill>
              <a:ln w="28575" cap="flat" cmpd="sng" algn="ctr">
                <a:solidFill>
                  <a:srgbClr val="002856"/>
                </a:solidFill>
                <a:prstDash val="solid"/>
                <a:round/>
                <a:headEnd type="oval" w="med" len="med"/>
                <a:tailEnd type="none" w="med" len="med"/>
              </a:ln>
              <a:effectLst/>
            </p:spPr>
          </p:cxnSp>
        </p:grpSp>
        <p:grpSp>
          <p:nvGrpSpPr>
            <p:cNvPr id="31" name="Group 30">
              <a:extLst>
                <a:ext uri="{FF2B5EF4-FFF2-40B4-BE49-F238E27FC236}">
                  <a16:creationId xmlns="" xmlns:a16="http://schemas.microsoft.com/office/drawing/2014/main" id="{64311C1B-AB29-8845-8BF7-C45C9B247743}"/>
                </a:ext>
              </a:extLst>
            </p:cNvPr>
            <p:cNvGrpSpPr/>
            <p:nvPr/>
          </p:nvGrpSpPr>
          <p:grpSpPr bwMode="gray">
            <a:xfrm>
              <a:off x="4170992" y="1858490"/>
              <a:ext cx="302968" cy="515098"/>
              <a:chOff x="3964478" y="2015654"/>
              <a:chExt cx="302968" cy="515098"/>
            </a:xfrm>
          </p:grpSpPr>
          <p:sp>
            <p:nvSpPr>
              <p:cNvPr id="53" name="TextBox 52">
                <a:extLst>
                  <a:ext uri="{FF2B5EF4-FFF2-40B4-BE49-F238E27FC236}">
                    <a16:creationId xmlns="" xmlns:a16="http://schemas.microsoft.com/office/drawing/2014/main" id="{742688A1-370A-E843-AA0C-D408672FA00F}"/>
                  </a:ext>
                </a:extLst>
              </p:cNvPr>
              <p:cNvSpPr txBox="1"/>
              <p:nvPr/>
            </p:nvSpPr>
            <p:spPr bwMode="gray">
              <a:xfrm>
                <a:off x="3964478" y="2315308"/>
                <a:ext cx="302968" cy="215444"/>
              </a:xfrm>
              <a:prstGeom prst="rect">
                <a:avLst/>
              </a:prstGeom>
              <a:noFill/>
            </p:spPr>
            <p:txBody>
              <a:bodyPr wrap="none" lIns="0" rIns="0" rtlCol="0">
                <a:spAutoFit/>
              </a:bodyPr>
              <a:lstStyle/>
              <a:p>
                <a:pPr algn="ctr"/>
                <a:r>
                  <a:rPr lang="en-US" sz="800" dirty="0"/>
                  <a:t>Mobile</a:t>
                </a:r>
              </a:p>
            </p:txBody>
          </p:sp>
          <p:sp>
            <p:nvSpPr>
              <p:cNvPr id="54" name="Freeform: Shape 190">
                <a:extLst>
                  <a:ext uri="{FF2B5EF4-FFF2-40B4-BE49-F238E27FC236}">
                    <a16:creationId xmlns="" xmlns:a16="http://schemas.microsoft.com/office/drawing/2014/main" id="{3354C68C-265B-2C43-95D5-B603E7988419}"/>
                  </a:ext>
                </a:extLst>
              </p:cNvPr>
              <p:cNvSpPr/>
              <p:nvPr/>
            </p:nvSpPr>
            <p:spPr bwMode="gray">
              <a:xfrm>
                <a:off x="4009609" y="2015654"/>
                <a:ext cx="200331" cy="326254"/>
              </a:xfrm>
              <a:custGeom>
                <a:avLst/>
                <a:gdLst>
                  <a:gd name="connsiteX0" fmla="*/ 308610 w 333375"/>
                  <a:gd name="connsiteY0" fmla="*/ 7144 h 542925"/>
                  <a:gd name="connsiteX1" fmla="*/ 30766 w 333375"/>
                  <a:gd name="connsiteY1" fmla="*/ 7144 h 542925"/>
                  <a:gd name="connsiteX2" fmla="*/ 7144 w 333375"/>
                  <a:gd name="connsiteY2" fmla="*/ 30766 h 542925"/>
                  <a:gd name="connsiteX3" fmla="*/ 7144 w 333375"/>
                  <a:gd name="connsiteY3" fmla="*/ 516922 h 542925"/>
                  <a:gd name="connsiteX4" fmla="*/ 30766 w 333375"/>
                  <a:gd name="connsiteY4" fmla="*/ 540544 h 542925"/>
                  <a:gd name="connsiteX5" fmla="*/ 308610 w 333375"/>
                  <a:gd name="connsiteY5" fmla="*/ 540544 h 542925"/>
                  <a:gd name="connsiteX6" fmla="*/ 332232 w 333375"/>
                  <a:gd name="connsiteY6" fmla="*/ 516922 h 542925"/>
                  <a:gd name="connsiteX7" fmla="*/ 332232 w 333375"/>
                  <a:gd name="connsiteY7" fmla="*/ 30766 h 542925"/>
                  <a:gd name="connsiteX8" fmla="*/ 308610 w 333375"/>
                  <a:gd name="connsiteY8" fmla="*/ 7144 h 542925"/>
                  <a:gd name="connsiteX9" fmla="*/ 294132 w 333375"/>
                  <a:gd name="connsiteY9" fmla="*/ 45244 h 542925"/>
                  <a:gd name="connsiteX10" fmla="*/ 294132 w 333375"/>
                  <a:gd name="connsiteY10" fmla="*/ 83344 h 542925"/>
                  <a:gd name="connsiteX11" fmla="*/ 45244 w 333375"/>
                  <a:gd name="connsiteY11" fmla="*/ 83344 h 542925"/>
                  <a:gd name="connsiteX12" fmla="*/ 45244 w 333375"/>
                  <a:gd name="connsiteY12" fmla="*/ 45244 h 542925"/>
                  <a:gd name="connsiteX13" fmla="*/ 294132 w 333375"/>
                  <a:gd name="connsiteY13" fmla="*/ 45244 h 542925"/>
                  <a:gd name="connsiteX14" fmla="*/ 294132 w 333375"/>
                  <a:gd name="connsiteY14" fmla="*/ 121444 h 542925"/>
                  <a:gd name="connsiteX15" fmla="*/ 294132 w 333375"/>
                  <a:gd name="connsiteY15" fmla="*/ 388144 h 542925"/>
                  <a:gd name="connsiteX16" fmla="*/ 45244 w 333375"/>
                  <a:gd name="connsiteY16" fmla="*/ 388144 h 542925"/>
                  <a:gd name="connsiteX17" fmla="*/ 45244 w 333375"/>
                  <a:gd name="connsiteY17" fmla="*/ 121444 h 542925"/>
                  <a:gd name="connsiteX18" fmla="*/ 294132 w 333375"/>
                  <a:gd name="connsiteY18" fmla="*/ 121444 h 542925"/>
                  <a:gd name="connsiteX19" fmla="*/ 45339 w 333375"/>
                  <a:gd name="connsiteY19" fmla="*/ 502444 h 542925"/>
                  <a:gd name="connsiteX20" fmla="*/ 45339 w 333375"/>
                  <a:gd name="connsiteY20" fmla="*/ 426244 h 542925"/>
                  <a:gd name="connsiteX21" fmla="*/ 294227 w 333375"/>
                  <a:gd name="connsiteY21" fmla="*/ 426244 h 542925"/>
                  <a:gd name="connsiteX22" fmla="*/ 294227 w 333375"/>
                  <a:gd name="connsiteY22" fmla="*/ 502444 h 542925"/>
                  <a:gd name="connsiteX23" fmla="*/ 45339 w 333375"/>
                  <a:gd name="connsiteY23" fmla="*/ 502444 h 542925"/>
                  <a:gd name="connsiteX24" fmla="*/ 188785 w 333375"/>
                  <a:gd name="connsiteY24" fmla="*/ 464344 h 542925"/>
                  <a:gd name="connsiteX25" fmla="*/ 169735 w 333375"/>
                  <a:gd name="connsiteY25" fmla="*/ 483394 h 542925"/>
                  <a:gd name="connsiteX26" fmla="*/ 150685 w 333375"/>
                  <a:gd name="connsiteY26" fmla="*/ 464344 h 542925"/>
                  <a:gd name="connsiteX27" fmla="*/ 169735 w 333375"/>
                  <a:gd name="connsiteY27" fmla="*/ 445294 h 542925"/>
                  <a:gd name="connsiteX28" fmla="*/ 188785 w 333375"/>
                  <a:gd name="connsiteY28" fmla="*/ 4643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3375" h="542925">
                    <a:moveTo>
                      <a:pt x="308610" y="7144"/>
                    </a:moveTo>
                    <a:lnTo>
                      <a:pt x="30766" y="7144"/>
                    </a:lnTo>
                    <a:cubicBezTo>
                      <a:pt x="17716" y="7144"/>
                      <a:pt x="7144" y="17717"/>
                      <a:pt x="7144" y="30766"/>
                    </a:cubicBezTo>
                    <a:lnTo>
                      <a:pt x="7144" y="516922"/>
                    </a:lnTo>
                    <a:cubicBezTo>
                      <a:pt x="7144" y="529971"/>
                      <a:pt x="17716" y="540544"/>
                      <a:pt x="30766" y="540544"/>
                    </a:cubicBezTo>
                    <a:lnTo>
                      <a:pt x="308610" y="540544"/>
                    </a:lnTo>
                    <a:cubicBezTo>
                      <a:pt x="321659" y="540544"/>
                      <a:pt x="332232" y="529971"/>
                      <a:pt x="332232" y="516922"/>
                    </a:cubicBezTo>
                    <a:lnTo>
                      <a:pt x="332232" y="30766"/>
                    </a:lnTo>
                    <a:cubicBezTo>
                      <a:pt x="332232" y="17717"/>
                      <a:pt x="321659" y="7144"/>
                      <a:pt x="308610" y="7144"/>
                    </a:cubicBezTo>
                    <a:close/>
                    <a:moveTo>
                      <a:pt x="294132" y="45244"/>
                    </a:moveTo>
                    <a:lnTo>
                      <a:pt x="294132" y="83344"/>
                    </a:lnTo>
                    <a:lnTo>
                      <a:pt x="45244" y="83344"/>
                    </a:lnTo>
                    <a:lnTo>
                      <a:pt x="45244" y="45244"/>
                    </a:lnTo>
                    <a:lnTo>
                      <a:pt x="294132" y="45244"/>
                    </a:lnTo>
                    <a:close/>
                    <a:moveTo>
                      <a:pt x="294132" y="121444"/>
                    </a:moveTo>
                    <a:lnTo>
                      <a:pt x="294132" y="388144"/>
                    </a:lnTo>
                    <a:lnTo>
                      <a:pt x="45244" y="388144"/>
                    </a:lnTo>
                    <a:lnTo>
                      <a:pt x="45244" y="121444"/>
                    </a:lnTo>
                    <a:lnTo>
                      <a:pt x="294132" y="121444"/>
                    </a:lnTo>
                    <a:close/>
                    <a:moveTo>
                      <a:pt x="45339" y="502444"/>
                    </a:moveTo>
                    <a:lnTo>
                      <a:pt x="45339" y="426244"/>
                    </a:lnTo>
                    <a:lnTo>
                      <a:pt x="294227" y="426244"/>
                    </a:lnTo>
                    <a:lnTo>
                      <a:pt x="294227" y="502444"/>
                    </a:lnTo>
                    <a:lnTo>
                      <a:pt x="45339" y="502444"/>
                    </a:lnTo>
                    <a:close/>
                    <a:moveTo>
                      <a:pt x="188785" y="464344"/>
                    </a:moveTo>
                    <a:cubicBezTo>
                      <a:pt x="188785" y="474821"/>
                      <a:pt x="180213" y="483394"/>
                      <a:pt x="169735" y="483394"/>
                    </a:cubicBezTo>
                    <a:cubicBezTo>
                      <a:pt x="159258" y="483394"/>
                      <a:pt x="150685" y="474821"/>
                      <a:pt x="150685" y="464344"/>
                    </a:cubicBezTo>
                    <a:cubicBezTo>
                      <a:pt x="150685" y="453866"/>
                      <a:pt x="159258" y="445294"/>
                      <a:pt x="169735" y="445294"/>
                    </a:cubicBezTo>
                    <a:cubicBezTo>
                      <a:pt x="180213" y="445294"/>
                      <a:pt x="188785" y="453866"/>
                      <a:pt x="188785" y="464344"/>
                    </a:cubicBezTo>
                    <a:close/>
                  </a:path>
                </a:pathLst>
              </a:custGeom>
              <a:solidFill>
                <a:srgbClr val="002856"/>
              </a:solidFill>
              <a:ln w="9525" cap="flat">
                <a:noFill/>
                <a:prstDash val="solid"/>
                <a:miter/>
              </a:ln>
            </p:spPr>
            <p:txBody>
              <a:bodyPr rtlCol="0" anchor="ctr"/>
              <a:lstStyle/>
              <a:p>
                <a:endParaRPr lang="en-US" dirty="0"/>
              </a:p>
            </p:txBody>
          </p:sp>
        </p:grpSp>
        <p:grpSp>
          <p:nvGrpSpPr>
            <p:cNvPr id="32" name="Group 31">
              <a:extLst>
                <a:ext uri="{FF2B5EF4-FFF2-40B4-BE49-F238E27FC236}">
                  <a16:creationId xmlns="" xmlns:a16="http://schemas.microsoft.com/office/drawing/2014/main" id="{2AAC703D-0DF9-B340-B73B-7F41105BF28B}"/>
                </a:ext>
              </a:extLst>
            </p:cNvPr>
            <p:cNvGrpSpPr/>
            <p:nvPr/>
          </p:nvGrpSpPr>
          <p:grpSpPr bwMode="gray">
            <a:xfrm>
              <a:off x="3773395" y="1852524"/>
              <a:ext cx="331651" cy="521064"/>
              <a:chOff x="3536186" y="2009688"/>
              <a:chExt cx="331651" cy="521064"/>
            </a:xfrm>
          </p:grpSpPr>
          <p:sp>
            <p:nvSpPr>
              <p:cNvPr id="51" name="TextBox 50">
                <a:extLst>
                  <a:ext uri="{FF2B5EF4-FFF2-40B4-BE49-F238E27FC236}">
                    <a16:creationId xmlns="" xmlns:a16="http://schemas.microsoft.com/office/drawing/2014/main" id="{1A5DB270-FA49-C442-AE97-E45DC916F25B}"/>
                  </a:ext>
                </a:extLst>
              </p:cNvPr>
              <p:cNvSpPr txBox="1"/>
              <p:nvPr/>
            </p:nvSpPr>
            <p:spPr bwMode="gray">
              <a:xfrm>
                <a:off x="3598587" y="2315308"/>
                <a:ext cx="211596" cy="215444"/>
              </a:xfrm>
              <a:prstGeom prst="rect">
                <a:avLst/>
              </a:prstGeom>
              <a:noFill/>
            </p:spPr>
            <p:txBody>
              <a:bodyPr wrap="none" lIns="0" rIns="0" rtlCol="0">
                <a:spAutoFit/>
              </a:bodyPr>
              <a:lstStyle/>
              <a:p>
                <a:pPr algn="ctr"/>
                <a:r>
                  <a:rPr lang="en-US" sz="800" dirty="0"/>
                  <a:t>Web</a:t>
                </a:r>
              </a:p>
            </p:txBody>
          </p:sp>
          <p:sp>
            <p:nvSpPr>
              <p:cNvPr id="52" name="Freeform: Shape 194">
                <a:extLst>
                  <a:ext uri="{FF2B5EF4-FFF2-40B4-BE49-F238E27FC236}">
                    <a16:creationId xmlns="" xmlns:a16="http://schemas.microsoft.com/office/drawing/2014/main" id="{82A512FC-6D01-964D-A8B0-6888FA55F560}"/>
                  </a:ext>
                </a:extLst>
              </p:cNvPr>
              <p:cNvSpPr/>
              <p:nvPr/>
            </p:nvSpPr>
            <p:spPr bwMode="gray">
              <a:xfrm>
                <a:off x="3536186" y="2009688"/>
                <a:ext cx="331651" cy="304577"/>
              </a:xfrm>
              <a:custGeom>
                <a:avLst/>
                <a:gdLst>
                  <a:gd name="connsiteX0" fmla="*/ 464344 w 466725"/>
                  <a:gd name="connsiteY0" fmla="*/ 330994 h 428625"/>
                  <a:gd name="connsiteX1" fmla="*/ 464344 w 466725"/>
                  <a:gd name="connsiteY1" fmla="*/ 7144 h 428625"/>
                  <a:gd name="connsiteX2" fmla="*/ 7144 w 466725"/>
                  <a:gd name="connsiteY2" fmla="*/ 7144 h 428625"/>
                  <a:gd name="connsiteX3" fmla="*/ 7144 w 466725"/>
                  <a:gd name="connsiteY3" fmla="*/ 330994 h 428625"/>
                  <a:gd name="connsiteX4" fmla="*/ 216694 w 466725"/>
                  <a:gd name="connsiteY4" fmla="*/ 330994 h 428625"/>
                  <a:gd name="connsiteX5" fmla="*/ 216694 w 466725"/>
                  <a:gd name="connsiteY5" fmla="*/ 388144 h 428625"/>
                  <a:gd name="connsiteX6" fmla="*/ 150019 w 466725"/>
                  <a:gd name="connsiteY6" fmla="*/ 388144 h 428625"/>
                  <a:gd name="connsiteX7" fmla="*/ 150019 w 466725"/>
                  <a:gd name="connsiteY7" fmla="*/ 426244 h 428625"/>
                  <a:gd name="connsiteX8" fmla="*/ 321469 w 466725"/>
                  <a:gd name="connsiteY8" fmla="*/ 426244 h 428625"/>
                  <a:gd name="connsiteX9" fmla="*/ 321469 w 466725"/>
                  <a:gd name="connsiteY9" fmla="*/ 388144 h 428625"/>
                  <a:gd name="connsiteX10" fmla="*/ 254794 w 466725"/>
                  <a:gd name="connsiteY10" fmla="*/ 388144 h 428625"/>
                  <a:gd name="connsiteX11" fmla="*/ 254794 w 466725"/>
                  <a:gd name="connsiteY11" fmla="*/ 330994 h 428625"/>
                  <a:gd name="connsiteX12" fmla="*/ 464344 w 466725"/>
                  <a:gd name="connsiteY12" fmla="*/ 330994 h 428625"/>
                  <a:gd name="connsiteX13" fmla="*/ 45244 w 466725"/>
                  <a:gd name="connsiteY13" fmla="*/ 45244 h 428625"/>
                  <a:gd name="connsiteX14" fmla="*/ 426244 w 466725"/>
                  <a:gd name="connsiteY14" fmla="*/ 45244 h 428625"/>
                  <a:gd name="connsiteX15" fmla="*/ 426244 w 466725"/>
                  <a:gd name="connsiteY15" fmla="*/ 292894 h 428625"/>
                  <a:gd name="connsiteX16" fmla="*/ 45244 w 466725"/>
                  <a:gd name="connsiteY16" fmla="*/ 292894 h 428625"/>
                  <a:gd name="connsiteX17" fmla="*/ 45244 w 466725"/>
                  <a:gd name="connsiteY17" fmla="*/ 45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6725" h="428625">
                    <a:moveTo>
                      <a:pt x="464344" y="330994"/>
                    </a:moveTo>
                    <a:lnTo>
                      <a:pt x="464344" y="7144"/>
                    </a:lnTo>
                    <a:lnTo>
                      <a:pt x="7144" y="7144"/>
                    </a:lnTo>
                    <a:lnTo>
                      <a:pt x="7144" y="330994"/>
                    </a:lnTo>
                    <a:lnTo>
                      <a:pt x="216694" y="330994"/>
                    </a:lnTo>
                    <a:lnTo>
                      <a:pt x="216694" y="388144"/>
                    </a:lnTo>
                    <a:lnTo>
                      <a:pt x="150019" y="388144"/>
                    </a:lnTo>
                    <a:lnTo>
                      <a:pt x="150019" y="426244"/>
                    </a:lnTo>
                    <a:lnTo>
                      <a:pt x="321469" y="426244"/>
                    </a:lnTo>
                    <a:lnTo>
                      <a:pt x="321469" y="388144"/>
                    </a:lnTo>
                    <a:lnTo>
                      <a:pt x="254794" y="388144"/>
                    </a:lnTo>
                    <a:lnTo>
                      <a:pt x="254794" y="330994"/>
                    </a:lnTo>
                    <a:lnTo>
                      <a:pt x="464344" y="330994"/>
                    </a:lnTo>
                    <a:close/>
                    <a:moveTo>
                      <a:pt x="45244" y="45244"/>
                    </a:moveTo>
                    <a:lnTo>
                      <a:pt x="426244" y="45244"/>
                    </a:lnTo>
                    <a:lnTo>
                      <a:pt x="426244" y="292894"/>
                    </a:lnTo>
                    <a:lnTo>
                      <a:pt x="45244" y="292894"/>
                    </a:lnTo>
                    <a:lnTo>
                      <a:pt x="45244" y="45244"/>
                    </a:lnTo>
                    <a:close/>
                  </a:path>
                </a:pathLst>
              </a:custGeom>
              <a:solidFill>
                <a:srgbClr val="002856"/>
              </a:solidFill>
              <a:ln w="9525" cap="flat">
                <a:noFill/>
                <a:prstDash val="solid"/>
                <a:miter/>
              </a:ln>
            </p:spPr>
            <p:txBody>
              <a:bodyPr rtlCol="0" anchor="ctr"/>
              <a:lstStyle/>
              <a:p>
                <a:endParaRPr lang="en-US" dirty="0"/>
              </a:p>
            </p:txBody>
          </p:sp>
        </p:grpSp>
        <p:grpSp>
          <p:nvGrpSpPr>
            <p:cNvPr id="33" name="Group 32">
              <a:extLst>
                <a:ext uri="{FF2B5EF4-FFF2-40B4-BE49-F238E27FC236}">
                  <a16:creationId xmlns="" xmlns:a16="http://schemas.microsoft.com/office/drawing/2014/main" id="{D7E58B3F-FF60-1B4E-9E12-6AF6F6A7AC9D}"/>
                </a:ext>
              </a:extLst>
            </p:cNvPr>
            <p:cNvGrpSpPr/>
            <p:nvPr/>
          </p:nvGrpSpPr>
          <p:grpSpPr bwMode="gray">
            <a:xfrm>
              <a:off x="4956909" y="1878480"/>
              <a:ext cx="412872" cy="495108"/>
              <a:chOff x="4731075" y="2035644"/>
              <a:chExt cx="412872" cy="495108"/>
            </a:xfrm>
          </p:grpSpPr>
          <p:sp>
            <p:nvSpPr>
              <p:cNvPr id="49" name="TextBox 48">
                <a:extLst>
                  <a:ext uri="{FF2B5EF4-FFF2-40B4-BE49-F238E27FC236}">
                    <a16:creationId xmlns="" xmlns:a16="http://schemas.microsoft.com/office/drawing/2014/main" id="{E59372F8-0206-134A-A9F9-5E755E2B05B4}"/>
                  </a:ext>
                </a:extLst>
              </p:cNvPr>
              <p:cNvSpPr txBox="1"/>
              <p:nvPr/>
            </p:nvSpPr>
            <p:spPr bwMode="gray">
              <a:xfrm>
                <a:off x="4733796" y="2315308"/>
                <a:ext cx="394339" cy="215444"/>
              </a:xfrm>
              <a:prstGeom prst="rect">
                <a:avLst/>
              </a:prstGeom>
              <a:noFill/>
            </p:spPr>
            <p:txBody>
              <a:bodyPr wrap="none" lIns="0" rIns="0" rtlCol="0">
                <a:spAutoFit/>
              </a:bodyPr>
              <a:lstStyle/>
              <a:p>
                <a:pPr algn="ctr"/>
                <a:r>
                  <a:rPr lang="en-US" sz="800" dirty="0"/>
                  <a:t>Services</a:t>
                </a:r>
              </a:p>
            </p:txBody>
          </p:sp>
          <p:sp>
            <p:nvSpPr>
              <p:cNvPr id="50" name="Freeform: Shape 18">
                <a:extLst>
                  <a:ext uri="{FF2B5EF4-FFF2-40B4-BE49-F238E27FC236}">
                    <a16:creationId xmlns="" xmlns:a16="http://schemas.microsoft.com/office/drawing/2014/main" id="{CC3264D9-3237-DE48-9D85-DC40B95B18B9}"/>
                  </a:ext>
                </a:extLst>
              </p:cNvPr>
              <p:cNvSpPr/>
              <p:nvPr/>
            </p:nvSpPr>
            <p:spPr bwMode="gray">
              <a:xfrm>
                <a:off x="4731075" y="2035644"/>
                <a:ext cx="412872" cy="263967"/>
              </a:xfrm>
              <a:custGeom>
                <a:avLst/>
                <a:gdLst>
                  <a:gd name="connsiteX0" fmla="*/ 507778 w 581025"/>
                  <a:gd name="connsiteY0" fmla="*/ 155448 h 371475"/>
                  <a:gd name="connsiteX1" fmla="*/ 399002 w 581025"/>
                  <a:gd name="connsiteY1" fmla="*/ 51340 h 371475"/>
                  <a:gd name="connsiteX2" fmla="*/ 355759 w 581025"/>
                  <a:gd name="connsiteY2" fmla="*/ 60293 h 371475"/>
                  <a:gd name="connsiteX3" fmla="*/ 239839 w 581025"/>
                  <a:gd name="connsiteY3" fmla="*/ 7144 h 371475"/>
                  <a:gd name="connsiteX4" fmla="*/ 88582 w 581025"/>
                  <a:gd name="connsiteY4" fmla="*/ 136684 h 371475"/>
                  <a:gd name="connsiteX5" fmla="*/ 7144 w 581025"/>
                  <a:gd name="connsiteY5" fmla="*/ 248698 h 371475"/>
                  <a:gd name="connsiteX6" fmla="*/ 124873 w 581025"/>
                  <a:gd name="connsiteY6" fmla="*/ 366427 h 371475"/>
                  <a:gd name="connsiteX7" fmla="*/ 469773 w 581025"/>
                  <a:gd name="connsiteY7" fmla="*/ 366427 h 371475"/>
                  <a:gd name="connsiteX8" fmla="*/ 578644 w 581025"/>
                  <a:gd name="connsiteY8" fmla="*/ 257556 h 371475"/>
                  <a:gd name="connsiteX9" fmla="*/ 507778 w 581025"/>
                  <a:gd name="connsiteY9" fmla="*/ 155448 h 371475"/>
                  <a:gd name="connsiteX10" fmla="*/ 469773 w 581025"/>
                  <a:gd name="connsiteY10" fmla="*/ 328232 h 371475"/>
                  <a:gd name="connsiteX11" fmla="*/ 124873 w 581025"/>
                  <a:gd name="connsiteY11" fmla="*/ 328232 h 371475"/>
                  <a:gd name="connsiteX12" fmla="*/ 45244 w 581025"/>
                  <a:gd name="connsiteY12" fmla="*/ 248603 h 371475"/>
                  <a:gd name="connsiteX13" fmla="*/ 124873 w 581025"/>
                  <a:gd name="connsiteY13" fmla="*/ 168974 h 371475"/>
                  <a:gd name="connsiteX14" fmla="*/ 125349 w 581025"/>
                  <a:gd name="connsiteY14" fmla="*/ 168974 h 371475"/>
                  <a:gd name="connsiteX15" fmla="*/ 124873 w 581025"/>
                  <a:gd name="connsiteY15" fmla="*/ 160115 h 371475"/>
                  <a:gd name="connsiteX16" fmla="*/ 239839 w 581025"/>
                  <a:gd name="connsiteY16" fmla="*/ 45149 h 371475"/>
                  <a:gd name="connsiteX17" fmla="*/ 345281 w 581025"/>
                  <a:gd name="connsiteY17" fmla="*/ 114205 h 371475"/>
                  <a:gd name="connsiteX18" fmla="*/ 399098 w 581025"/>
                  <a:gd name="connsiteY18" fmla="*/ 89345 h 371475"/>
                  <a:gd name="connsiteX19" fmla="*/ 469868 w 581025"/>
                  <a:gd name="connsiteY19" fmla="*/ 160115 h 371475"/>
                  <a:gd name="connsiteX20" fmla="*/ 464534 w 581025"/>
                  <a:gd name="connsiteY20" fmla="*/ 186881 h 371475"/>
                  <a:gd name="connsiteX21" fmla="*/ 469868 w 581025"/>
                  <a:gd name="connsiteY21" fmla="*/ 186595 h 371475"/>
                  <a:gd name="connsiteX22" fmla="*/ 540639 w 581025"/>
                  <a:gd name="connsiteY22" fmla="*/ 257365 h 371475"/>
                  <a:gd name="connsiteX23" fmla="*/ 469773 w 581025"/>
                  <a:gd name="connsiteY23" fmla="*/ 32823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1025" h="371475">
                    <a:moveTo>
                      <a:pt x="507778" y="155448"/>
                    </a:moveTo>
                    <a:cubicBezTo>
                      <a:pt x="505301" y="97631"/>
                      <a:pt x="457485" y="51340"/>
                      <a:pt x="399002" y="51340"/>
                    </a:cubicBezTo>
                    <a:cubicBezTo>
                      <a:pt x="383953" y="51340"/>
                      <a:pt x="369284" y="54483"/>
                      <a:pt x="355759" y="60293"/>
                    </a:cubicBezTo>
                    <a:cubicBezTo>
                      <a:pt x="327184" y="27051"/>
                      <a:pt x="285083" y="7144"/>
                      <a:pt x="239839" y="7144"/>
                    </a:cubicBezTo>
                    <a:cubicBezTo>
                      <a:pt x="163449" y="7144"/>
                      <a:pt x="99917" y="63437"/>
                      <a:pt x="88582" y="136684"/>
                    </a:cubicBezTo>
                    <a:cubicBezTo>
                      <a:pt x="41434" y="152019"/>
                      <a:pt x="7144" y="196406"/>
                      <a:pt x="7144" y="248698"/>
                    </a:cubicBezTo>
                    <a:cubicBezTo>
                      <a:pt x="7144" y="313563"/>
                      <a:pt x="59912" y="366427"/>
                      <a:pt x="124873" y="366427"/>
                    </a:cubicBezTo>
                    <a:lnTo>
                      <a:pt x="469773" y="366427"/>
                    </a:lnTo>
                    <a:cubicBezTo>
                      <a:pt x="529780" y="366427"/>
                      <a:pt x="578644" y="317564"/>
                      <a:pt x="578644" y="257556"/>
                    </a:cubicBezTo>
                    <a:cubicBezTo>
                      <a:pt x="578644" y="210788"/>
                      <a:pt x="549117" y="170879"/>
                      <a:pt x="507778" y="155448"/>
                    </a:cubicBezTo>
                    <a:close/>
                    <a:moveTo>
                      <a:pt x="469773" y="328232"/>
                    </a:moveTo>
                    <a:lnTo>
                      <a:pt x="124873" y="328232"/>
                    </a:lnTo>
                    <a:cubicBezTo>
                      <a:pt x="80867" y="328232"/>
                      <a:pt x="45244" y="292608"/>
                      <a:pt x="45244" y="248603"/>
                    </a:cubicBezTo>
                    <a:cubicBezTo>
                      <a:pt x="45244" y="204597"/>
                      <a:pt x="80867" y="168974"/>
                      <a:pt x="124873" y="168974"/>
                    </a:cubicBezTo>
                    <a:cubicBezTo>
                      <a:pt x="125063" y="168974"/>
                      <a:pt x="125158" y="168974"/>
                      <a:pt x="125349" y="168974"/>
                    </a:cubicBezTo>
                    <a:cubicBezTo>
                      <a:pt x="125158" y="166021"/>
                      <a:pt x="124873" y="163068"/>
                      <a:pt x="124873" y="160115"/>
                    </a:cubicBezTo>
                    <a:cubicBezTo>
                      <a:pt x="124873" y="96584"/>
                      <a:pt x="176308" y="45149"/>
                      <a:pt x="239839" y="45149"/>
                    </a:cubicBezTo>
                    <a:cubicBezTo>
                      <a:pt x="286988" y="45149"/>
                      <a:pt x="327470" y="73628"/>
                      <a:pt x="345281" y="114205"/>
                    </a:cubicBezTo>
                    <a:cubicBezTo>
                      <a:pt x="358235" y="98965"/>
                      <a:pt x="377571" y="89345"/>
                      <a:pt x="399098" y="89345"/>
                    </a:cubicBezTo>
                    <a:cubicBezTo>
                      <a:pt x="438150" y="89345"/>
                      <a:pt x="469868" y="121063"/>
                      <a:pt x="469868" y="160115"/>
                    </a:cubicBezTo>
                    <a:cubicBezTo>
                      <a:pt x="469868" y="169640"/>
                      <a:pt x="467963" y="178689"/>
                      <a:pt x="464534" y="186881"/>
                    </a:cubicBezTo>
                    <a:cubicBezTo>
                      <a:pt x="466249" y="186785"/>
                      <a:pt x="468059" y="186595"/>
                      <a:pt x="469868" y="186595"/>
                    </a:cubicBezTo>
                    <a:cubicBezTo>
                      <a:pt x="508921" y="186595"/>
                      <a:pt x="540639" y="218313"/>
                      <a:pt x="540639" y="257365"/>
                    </a:cubicBezTo>
                    <a:cubicBezTo>
                      <a:pt x="540544" y="296513"/>
                      <a:pt x="508921" y="328232"/>
                      <a:pt x="469773" y="328232"/>
                    </a:cubicBezTo>
                    <a:close/>
                  </a:path>
                </a:pathLst>
              </a:custGeom>
              <a:solidFill>
                <a:srgbClr val="002856"/>
              </a:solidFill>
              <a:ln w="9525" cap="flat">
                <a:noFill/>
                <a:prstDash val="solid"/>
                <a:miter/>
              </a:ln>
            </p:spPr>
            <p:txBody>
              <a:bodyPr rtlCol="0" anchor="ctr"/>
              <a:lstStyle/>
              <a:p>
                <a:endParaRPr lang="en-US" dirty="0"/>
              </a:p>
            </p:txBody>
          </p:sp>
        </p:grpSp>
        <p:grpSp>
          <p:nvGrpSpPr>
            <p:cNvPr id="34" name="Group 33">
              <a:extLst>
                <a:ext uri="{FF2B5EF4-FFF2-40B4-BE49-F238E27FC236}">
                  <a16:creationId xmlns="" xmlns:a16="http://schemas.microsoft.com/office/drawing/2014/main" id="{3638E9AA-D70B-0C45-9A57-872EC8B146D4}"/>
                </a:ext>
              </a:extLst>
            </p:cNvPr>
            <p:cNvGrpSpPr/>
            <p:nvPr/>
          </p:nvGrpSpPr>
          <p:grpSpPr bwMode="gray">
            <a:xfrm>
              <a:off x="4539906" y="1890828"/>
              <a:ext cx="351057" cy="482760"/>
              <a:chOff x="4345422" y="2047992"/>
              <a:chExt cx="351057" cy="482760"/>
            </a:xfrm>
          </p:grpSpPr>
          <p:sp>
            <p:nvSpPr>
              <p:cNvPr id="47" name="TextBox 46">
                <a:extLst>
                  <a:ext uri="{FF2B5EF4-FFF2-40B4-BE49-F238E27FC236}">
                    <a16:creationId xmlns="" xmlns:a16="http://schemas.microsoft.com/office/drawing/2014/main" id="{5A1C92CA-8795-DF40-A461-B8909E4EB0A8}"/>
                  </a:ext>
                </a:extLst>
              </p:cNvPr>
              <p:cNvSpPr txBox="1"/>
              <p:nvPr/>
            </p:nvSpPr>
            <p:spPr bwMode="gray">
              <a:xfrm>
                <a:off x="4345422" y="2315308"/>
                <a:ext cx="351057" cy="215444"/>
              </a:xfrm>
              <a:prstGeom prst="rect">
                <a:avLst/>
              </a:prstGeom>
              <a:noFill/>
            </p:spPr>
            <p:txBody>
              <a:bodyPr wrap="none" lIns="0" rIns="0" rtlCol="0">
                <a:spAutoFit/>
              </a:bodyPr>
              <a:lstStyle/>
              <a:p>
                <a:pPr algn="ctr"/>
                <a:r>
                  <a:rPr lang="en-US" sz="800" dirty="0"/>
                  <a:t>Speech</a:t>
                </a:r>
              </a:p>
            </p:txBody>
          </p:sp>
          <p:sp>
            <p:nvSpPr>
              <p:cNvPr id="48" name="Freeform: Shape 231">
                <a:extLst>
                  <a:ext uri="{FF2B5EF4-FFF2-40B4-BE49-F238E27FC236}">
                    <a16:creationId xmlns="" xmlns:a16="http://schemas.microsoft.com/office/drawing/2014/main" id="{EDC7D8D0-65CB-F449-9549-B3BE3B5F7BBC}"/>
                  </a:ext>
                </a:extLst>
              </p:cNvPr>
              <p:cNvSpPr/>
              <p:nvPr/>
            </p:nvSpPr>
            <p:spPr bwMode="gray">
              <a:xfrm>
                <a:off x="4347994" y="2047992"/>
                <a:ext cx="345912" cy="309500"/>
              </a:xfrm>
              <a:custGeom>
                <a:avLst/>
                <a:gdLst>
                  <a:gd name="connsiteX0" fmla="*/ 464344 w 542925"/>
                  <a:gd name="connsiteY0" fmla="*/ 7144 h 485775"/>
                  <a:gd name="connsiteX1" fmla="*/ 83344 w 542925"/>
                  <a:gd name="connsiteY1" fmla="*/ 7144 h 485775"/>
                  <a:gd name="connsiteX2" fmla="*/ 7144 w 542925"/>
                  <a:gd name="connsiteY2" fmla="*/ 7144 h 485775"/>
                  <a:gd name="connsiteX3" fmla="*/ 7144 w 542925"/>
                  <a:gd name="connsiteY3" fmla="*/ 83344 h 485775"/>
                  <a:gd name="connsiteX4" fmla="*/ 7144 w 542925"/>
                  <a:gd name="connsiteY4" fmla="*/ 311944 h 485775"/>
                  <a:gd name="connsiteX5" fmla="*/ 7144 w 542925"/>
                  <a:gd name="connsiteY5" fmla="*/ 388144 h 485775"/>
                  <a:gd name="connsiteX6" fmla="*/ 83344 w 542925"/>
                  <a:gd name="connsiteY6" fmla="*/ 388144 h 485775"/>
                  <a:gd name="connsiteX7" fmla="*/ 121444 w 542925"/>
                  <a:gd name="connsiteY7" fmla="*/ 388144 h 485775"/>
                  <a:gd name="connsiteX8" fmla="*/ 121444 w 542925"/>
                  <a:gd name="connsiteY8" fmla="*/ 483394 h 485775"/>
                  <a:gd name="connsiteX9" fmla="*/ 235744 w 542925"/>
                  <a:gd name="connsiteY9" fmla="*/ 388144 h 485775"/>
                  <a:gd name="connsiteX10" fmla="*/ 464344 w 542925"/>
                  <a:gd name="connsiteY10" fmla="*/ 388144 h 485775"/>
                  <a:gd name="connsiteX11" fmla="*/ 540544 w 542925"/>
                  <a:gd name="connsiteY11" fmla="*/ 388144 h 485775"/>
                  <a:gd name="connsiteX12" fmla="*/ 540544 w 542925"/>
                  <a:gd name="connsiteY12" fmla="*/ 311944 h 485775"/>
                  <a:gd name="connsiteX13" fmla="*/ 540544 w 542925"/>
                  <a:gd name="connsiteY13" fmla="*/ 83344 h 485775"/>
                  <a:gd name="connsiteX14" fmla="*/ 540544 w 542925"/>
                  <a:gd name="connsiteY14" fmla="*/ 7144 h 485775"/>
                  <a:gd name="connsiteX15" fmla="*/ 464344 w 542925"/>
                  <a:gd name="connsiteY15" fmla="*/ 7144 h 485775"/>
                  <a:gd name="connsiteX16" fmla="*/ 502444 w 542925"/>
                  <a:gd name="connsiteY16" fmla="*/ 83344 h 485775"/>
                  <a:gd name="connsiteX17" fmla="*/ 502444 w 542925"/>
                  <a:gd name="connsiteY17" fmla="*/ 311944 h 485775"/>
                  <a:gd name="connsiteX18" fmla="*/ 502444 w 542925"/>
                  <a:gd name="connsiteY18" fmla="*/ 350044 h 485775"/>
                  <a:gd name="connsiteX19" fmla="*/ 464344 w 542925"/>
                  <a:gd name="connsiteY19" fmla="*/ 350044 h 485775"/>
                  <a:gd name="connsiteX20" fmla="*/ 235744 w 542925"/>
                  <a:gd name="connsiteY20" fmla="*/ 350044 h 485775"/>
                  <a:gd name="connsiteX21" fmla="*/ 221932 w 542925"/>
                  <a:gd name="connsiteY21" fmla="*/ 350044 h 485775"/>
                  <a:gd name="connsiteX22" fmla="*/ 211359 w 542925"/>
                  <a:gd name="connsiteY22" fmla="*/ 358902 h 485775"/>
                  <a:gd name="connsiteX23" fmla="*/ 159544 w 542925"/>
                  <a:gd name="connsiteY23" fmla="*/ 402050 h 485775"/>
                  <a:gd name="connsiteX24" fmla="*/ 159544 w 542925"/>
                  <a:gd name="connsiteY24" fmla="*/ 388144 h 485775"/>
                  <a:gd name="connsiteX25" fmla="*/ 159544 w 542925"/>
                  <a:gd name="connsiteY25" fmla="*/ 350044 h 485775"/>
                  <a:gd name="connsiteX26" fmla="*/ 121444 w 542925"/>
                  <a:gd name="connsiteY26" fmla="*/ 350044 h 485775"/>
                  <a:gd name="connsiteX27" fmla="*/ 83344 w 542925"/>
                  <a:gd name="connsiteY27" fmla="*/ 350044 h 485775"/>
                  <a:gd name="connsiteX28" fmla="*/ 45244 w 542925"/>
                  <a:gd name="connsiteY28" fmla="*/ 350044 h 485775"/>
                  <a:gd name="connsiteX29" fmla="*/ 45244 w 542925"/>
                  <a:gd name="connsiteY29" fmla="*/ 311944 h 485775"/>
                  <a:gd name="connsiteX30" fmla="*/ 45244 w 542925"/>
                  <a:gd name="connsiteY30" fmla="*/ 83344 h 485775"/>
                  <a:gd name="connsiteX31" fmla="*/ 45244 w 542925"/>
                  <a:gd name="connsiteY31" fmla="*/ 45244 h 485775"/>
                  <a:gd name="connsiteX32" fmla="*/ 83344 w 542925"/>
                  <a:gd name="connsiteY32" fmla="*/ 45244 h 485775"/>
                  <a:gd name="connsiteX33" fmla="*/ 464344 w 542925"/>
                  <a:gd name="connsiteY33" fmla="*/ 45244 h 485775"/>
                  <a:gd name="connsiteX34" fmla="*/ 502444 w 542925"/>
                  <a:gd name="connsiteY34" fmla="*/ 45244 h 485775"/>
                  <a:gd name="connsiteX35" fmla="*/ 502444 w 542925"/>
                  <a:gd name="connsiteY35" fmla="*/ 83344 h 485775"/>
                  <a:gd name="connsiteX36" fmla="*/ 375094 w 542925"/>
                  <a:gd name="connsiteY36" fmla="*/ 83915 h 485775"/>
                  <a:gd name="connsiteX37" fmla="*/ 404241 w 542925"/>
                  <a:gd name="connsiteY37" fmla="*/ 108395 h 485775"/>
                  <a:gd name="connsiteX38" fmla="*/ 249841 w 542925"/>
                  <a:gd name="connsiteY38" fmla="*/ 292322 h 485775"/>
                  <a:gd name="connsiteX39" fmla="*/ 143256 w 542925"/>
                  <a:gd name="connsiteY39" fmla="*/ 202883 h 485775"/>
                  <a:gd name="connsiteX40" fmla="*/ 167735 w 542925"/>
                  <a:gd name="connsiteY40" fmla="*/ 173736 h 485775"/>
                  <a:gd name="connsiteX41" fmla="*/ 245173 w 542925"/>
                  <a:gd name="connsiteY41" fmla="*/ 238697 h 485775"/>
                  <a:gd name="connsiteX42" fmla="*/ 375094 w 542925"/>
                  <a:gd name="connsiteY42" fmla="*/ 8391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42925" h="485775">
                    <a:moveTo>
                      <a:pt x="464344" y="7144"/>
                    </a:moveTo>
                    <a:lnTo>
                      <a:pt x="83344" y="7144"/>
                    </a:lnTo>
                    <a:lnTo>
                      <a:pt x="7144" y="7144"/>
                    </a:lnTo>
                    <a:lnTo>
                      <a:pt x="7144" y="83344"/>
                    </a:lnTo>
                    <a:lnTo>
                      <a:pt x="7144" y="311944"/>
                    </a:lnTo>
                    <a:lnTo>
                      <a:pt x="7144" y="388144"/>
                    </a:lnTo>
                    <a:lnTo>
                      <a:pt x="83344" y="388144"/>
                    </a:lnTo>
                    <a:lnTo>
                      <a:pt x="121444" y="388144"/>
                    </a:lnTo>
                    <a:lnTo>
                      <a:pt x="121444" y="483394"/>
                    </a:lnTo>
                    <a:lnTo>
                      <a:pt x="235744" y="388144"/>
                    </a:lnTo>
                    <a:lnTo>
                      <a:pt x="464344" y="388144"/>
                    </a:lnTo>
                    <a:lnTo>
                      <a:pt x="540544" y="388144"/>
                    </a:lnTo>
                    <a:lnTo>
                      <a:pt x="540544" y="311944"/>
                    </a:lnTo>
                    <a:lnTo>
                      <a:pt x="540544" y="83344"/>
                    </a:lnTo>
                    <a:lnTo>
                      <a:pt x="540544" y="7144"/>
                    </a:lnTo>
                    <a:lnTo>
                      <a:pt x="464344" y="7144"/>
                    </a:lnTo>
                    <a:close/>
                    <a:moveTo>
                      <a:pt x="502444" y="83344"/>
                    </a:moveTo>
                    <a:lnTo>
                      <a:pt x="502444" y="311944"/>
                    </a:lnTo>
                    <a:lnTo>
                      <a:pt x="502444" y="350044"/>
                    </a:lnTo>
                    <a:lnTo>
                      <a:pt x="464344" y="350044"/>
                    </a:lnTo>
                    <a:lnTo>
                      <a:pt x="235744" y="350044"/>
                    </a:lnTo>
                    <a:lnTo>
                      <a:pt x="221932" y="350044"/>
                    </a:lnTo>
                    <a:lnTo>
                      <a:pt x="211359" y="358902"/>
                    </a:lnTo>
                    <a:lnTo>
                      <a:pt x="159544" y="402050"/>
                    </a:lnTo>
                    <a:lnTo>
                      <a:pt x="159544" y="388144"/>
                    </a:lnTo>
                    <a:lnTo>
                      <a:pt x="159544" y="350044"/>
                    </a:lnTo>
                    <a:lnTo>
                      <a:pt x="121444" y="350044"/>
                    </a:lnTo>
                    <a:lnTo>
                      <a:pt x="83344" y="350044"/>
                    </a:lnTo>
                    <a:lnTo>
                      <a:pt x="45244" y="350044"/>
                    </a:lnTo>
                    <a:lnTo>
                      <a:pt x="45244" y="311944"/>
                    </a:lnTo>
                    <a:lnTo>
                      <a:pt x="45244" y="83344"/>
                    </a:lnTo>
                    <a:lnTo>
                      <a:pt x="45244" y="45244"/>
                    </a:lnTo>
                    <a:lnTo>
                      <a:pt x="83344" y="45244"/>
                    </a:lnTo>
                    <a:lnTo>
                      <a:pt x="464344" y="45244"/>
                    </a:lnTo>
                    <a:lnTo>
                      <a:pt x="502444" y="45244"/>
                    </a:lnTo>
                    <a:lnTo>
                      <a:pt x="502444" y="83344"/>
                    </a:lnTo>
                    <a:close/>
                    <a:moveTo>
                      <a:pt x="375094" y="83915"/>
                    </a:moveTo>
                    <a:lnTo>
                      <a:pt x="404241" y="108395"/>
                    </a:lnTo>
                    <a:lnTo>
                      <a:pt x="249841" y="292322"/>
                    </a:lnTo>
                    <a:lnTo>
                      <a:pt x="143256" y="202883"/>
                    </a:lnTo>
                    <a:lnTo>
                      <a:pt x="167735" y="173736"/>
                    </a:lnTo>
                    <a:lnTo>
                      <a:pt x="245173" y="238697"/>
                    </a:lnTo>
                    <a:lnTo>
                      <a:pt x="375094" y="83915"/>
                    </a:lnTo>
                    <a:close/>
                  </a:path>
                </a:pathLst>
              </a:custGeom>
              <a:solidFill>
                <a:srgbClr val="002856"/>
              </a:solidFill>
              <a:ln w="9525" cap="flat">
                <a:noFill/>
                <a:prstDash val="solid"/>
                <a:miter/>
              </a:ln>
            </p:spPr>
            <p:txBody>
              <a:bodyPr rtlCol="0" anchor="ctr"/>
              <a:lstStyle/>
              <a:p>
                <a:endParaRPr lang="en-US" dirty="0"/>
              </a:p>
            </p:txBody>
          </p:sp>
        </p:grpSp>
        <p:grpSp>
          <p:nvGrpSpPr>
            <p:cNvPr id="35" name="Group 34">
              <a:extLst>
                <a:ext uri="{FF2B5EF4-FFF2-40B4-BE49-F238E27FC236}">
                  <a16:creationId xmlns="" xmlns:a16="http://schemas.microsoft.com/office/drawing/2014/main" id="{AEB68E3D-CA25-8340-A16D-E3B4EE932FEA}"/>
                </a:ext>
              </a:extLst>
            </p:cNvPr>
            <p:cNvGrpSpPr/>
            <p:nvPr/>
          </p:nvGrpSpPr>
          <p:grpSpPr bwMode="gray">
            <a:xfrm>
              <a:off x="5914535" y="1856151"/>
              <a:ext cx="345909" cy="517437"/>
              <a:chOff x="5933024" y="2013315"/>
              <a:chExt cx="345909" cy="517437"/>
            </a:xfrm>
          </p:grpSpPr>
          <p:sp>
            <p:nvSpPr>
              <p:cNvPr id="45" name="TextBox 44">
                <a:extLst>
                  <a:ext uri="{FF2B5EF4-FFF2-40B4-BE49-F238E27FC236}">
                    <a16:creationId xmlns="" xmlns:a16="http://schemas.microsoft.com/office/drawing/2014/main" id="{257DDB6A-BEBC-B249-A546-11B7BC07DA9F}"/>
                  </a:ext>
                </a:extLst>
              </p:cNvPr>
              <p:cNvSpPr txBox="1"/>
              <p:nvPr/>
            </p:nvSpPr>
            <p:spPr bwMode="gray">
              <a:xfrm>
                <a:off x="6033565" y="2315308"/>
                <a:ext cx="149080" cy="215444"/>
              </a:xfrm>
              <a:prstGeom prst="rect">
                <a:avLst/>
              </a:prstGeom>
              <a:noFill/>
            </p:spPr>
            <p:txBody>
              <a:bodyPr wrap="none" lIns="0" rIns="0" rtlCol="0">
                <a:spAutoFit/>
              </a:bodyPr>
              <a:lstStyle/>
              <a:p>
                <a:pPr algn="ctr"/>
                <a:r>
                  <a:rPr lang="en-US" sz="800" dirty="0"/>
                  <a:t>IoT</a:t>
                </a:r>
              </a:p>
            </p:txBody>
          </p:sp>
          <p:sp>
            <p:nvSpPr>
              <p:cNvPr id="46" name="Freeform: Shape 20">
                <a:extLst>
                  <a:ext uri="{FF2B5EF4-FFF2-40B4-BE49-F238E27FC236}">
                    <a16:creationId xmlns="" xmlns:a16="http://schemas.microsoft.com/office/drawing/2014/main" id="{1D9E9E70-B9A1-5941-BA3C-953ACCE39A98}"/>
                  </a:ext>
                </a:extLst>
              </p:cNvPr>
              <p:cNvSpPr/>
              <p:nvPr/>
            </p:nvSpPr>
            <p:spPr bwMode="gray">
              <a:xfrm>
                <a:off x="5933024" y="2013315"/>
                <a:ext cx="345909" cy="310732"/>
              </a:xfrm>
              <a:custGeom>
                <a:avLst/>
                <a:gdLst>
                  <a:gd name="connsiteX0" fmla="*/ 502444 w 561975"/>
                  <a:gd name="connsiteY0" fmla="*/ 197644 h 504825"/>
                  <a:gd name="connsiteX1" fmla="*/ 491014 w 561975"/>
                  <a:gd name="connsiteY1" fmla="*/ 198787 h 504825"/>
                  <a:gd name="connsiteX2" fmla="*/ 437198 w 561975"/>
                  <a:gd name="connsiteY2" fmla="*/ 105537 h 504825"/>
                  <a:gd name="connsiteX3" fmla="*/ 454819 w 561975"/>
                  <a:gd name="connsiteY3" fmla="*/ 64294 h 504825"/>
                  <a:gd name="connsiteX4" fmla="*/ 397669 w 561975"/>
                  <a:gd name="connsiteY4" fmla="*/ 7144 h 504825"/>
                  <a:gd name="connsiteX5" fmla="*/ 343852 w 561975"/>
                  <a:gd name="connsiteY5" fmla="*/ 45244 h 504825"/>
                  <a:gd name="connsiteX6" fmla="*/ 222885 w 561975"/>
                  <a:gd name="connsiteY6" fmla="*/ 45244 h 504825"/>
                  <a:gd name="connsiteX7" fmla="*/ 169069 w 561975"/>
                  <a:gd name="connsiteY7" fmla="*/ 7144 h 504825"/>
                  <a:gd name="connsiteX8" fmla="*/ 111919 w 561975"/>
                  <a:gd name="connsiteY8" fmla="*/ 64294 h 504825"/>
                  <a:gd name="connsiteX9" fmla="*/ 127064 w 561975"/>
                  <a:gd name="connsiteY9" fmla="*/ 102965 h 504825"/>
                  <a:gd name="connsiteX10" fmla="*/ 72104 w 561975"/>
                  <a:gd name="connsiteY10" fmla="*/ 198215 h 504825"/>
                  <a:gd name="connsiteX11" fmla="*/ 64294 w 561975"/>
                  <a:gd name="connsiteY11" fmla="*/ 197644 h 504825"/>
                  <a:gd name="connsiteX12" fmla="*/ 7144 w 561975"/>
                  <a:gd name="connsiteY12" fmla="*/ 254794 h 504825"/>
                  <a:gd name="connsiteX13" fmla="*/ 64294 w 561975"/>
                  <a:gd name="connsiteY13" fmla="*/ 311944 h 504825"/>
                  <a:gd name="connsiteX14" fmla="*/ 72104 w 561975"/>
                  <a:gd name="connsiteY14" fmla="*/ 311372 h 504825"/>
                  <a:gd name="connsiteX15" fmla="*/ 127064 w 561975"/>
                  <a:gd name="connsiteY15" fmla="*/ 406622 h 504825"/>
                  <a:gd name="connsiteX16" fmla="*/ 111919 w 561975"/>
                  <a:gd name="connsiteY16" fmla="*/ 445294 h 504825"/>
                  <a:gd name="connsiteX17" fmla="*/ 169069 w 561975"/>
                  <a:gd name="connsiteY17" fmla="*/ 502444 h 504825"/>
                  <a:gd name="connsiteX18" fmla="*/ 222885 w 561975"/>
                  <a:gd name="connsiteY18" fmla="*/ 464344 h 504825"/>
                  <a:gd name="connsiteX19" fmla="*/ 343852 w 561975"/>
                  <a:gd name="connsiteY19" fmla="*/ 464344 h 504825"/>
                  <a:gd name="connsiteX20" fmla="*/ 397669 w 561975"/>
                  <a:gd name="connsiteY20" fmla="*/ 502444 h 504825"/>
                  <a:gd name="connsiteX21" fmla="*/ 454819 w 561975"/>
                  <a:gd name="connsiteY21" fmla="*/ 445294 h 504825"/>
                  <a:gd name="connsiteX22" fmla="*/ 437198 w 561975"/>
                  <a:gd name="connsiteY22" fmla="*/ 404050 h 504825"/>
                  <a:gd name="connsiteX23" fmla="*/ 491014 w 561975"/>
                  <a:gd name="connsiteY23" fmla="*/ 310801 h 504825"/>
                  <a:gd name="connsiteX24" fmla="*/ 502444 w 561975"/>
                  <a:gd name="connsiteY24" fmla="*/ 311944 h 504825"/>
                  <a:gd name="connsiteX25" fmla="*/ 559594 w 561975"/>
                  <a:gd name="connsiteY25" fmla="*/ 254794 h 504825"/>
                  <a:gd name="connsiteX26" fmla="*/ 502444 w 561975"/>
                  <a:gd name="connsiteY26" fmla="*/ 197644 h 504825"/>
                  <a:gd name="connsiteX27" fmla="*/ 397669 w 561975"/>
                  <a:gd name="connsiteY27" fmla="*/ 40481 h 504825"/>
                  <a:gd name="connsiteX28" fmla="*/ 421481 w 561975"/>
                  <a:gd name="connsiteY28" fmla="*/ 64294 h 504825"/>
                  <a:gd name="connsiteX29" fmla="*/ 419195 w 561975"/>
                  <a:gd name="connsiteY29" fmla="*/ 74295 h 504825"/>
                  <a:gd name="connsiteX30" fmla="*/ 397669 w 561975"/>
                  <a:gd name="connsiteY30" fmla="*/ 88106 h 504825"/>
                  <a:gd name="connsiteX31" fmla="*/ 373856 w 561975"/>
                  <a:gd name="connsiteY31" fmla="*/ 64294 h 504825"/>
                  <a:gd name="connsiteX32" fmla="*/ 383572 w 561975"/>
                  <a:gd name="connsiteY32" fmla="*/ 45244 h 504825"/>
                  <a:gd name="connsiteX33" fmla="*/ 397669 w 561975"/>
                  <a:gd name="connsiteY33" fmla="*/ 40481 h 504825"/>
                  <a:gd name="connsiteX34" fmla="*/ 145256 w 561975"/>
                  <a:gd name="connsiteY34" fmla="*/ 64294 h 504825"/>
                  <a:gd name="connsiteX35" fmla="*/ 169069 w 561975"/>
                  <a:gd name="connsiteY35" fmla="*/ 40481 h 504825"/>
                  <a:gd name="connsiteX36" fmla="*/ 183166 w 561975"/>
                  <a:gd name="connsiteY36" fmla="*/ 45244 h 504825"/>
                  <a:gd name="connsiteX37" fmla="*/ 192881 w 561975"/>
                  <a:gd name="connsiteY37" fmla="*/ 64294 h 504825"/>
                  <a:gd name="connsiteX38" fmla="*/ 183166 w 561975"/>
                  <a:gd name="connsiteY38" fmla="*/ 83344 h 504825"/>
                  <a:gd name="connsiteX39" fmla="*/ 181833 w 561975"/>
                  <a:gd name="connsiteY39" fmla="*/ 84296 h 504825"/>
                  <a:gd name="connsiteX40" fmla="*/ 168973 w 561975"/>
                  <a:gd name="connsiteY40" fmla="*/ 88106 h 504825"/>
                  <a:gd name="connsiteX41" fmla="*/ 146018 w 561975"/>
                  <a:gd name="connsiteY41" fmla="*/ 70104 h 504825"/>
                  <a:gd name="connsiteX42" fmla="*/ 145256 w 561975"/>
                  <a:gd name="connsiteY42" fmla="*/ 64294 h 504825"/>
                  <a:gd name="connsiteX43" fmla="*/ 64294 w 561975"/>
                  <a:gd name="connsiteY43" fmla="*/ 278606 h 504825"/>
                  <a:gd name="connsiteX44" fmla="*/ 50768 w 561975"/>
                  <a:gd name="connsiteY44" fmla="*/ 274320 h 504825"/>
                  <a:gd name="connsiteX45" fmla="*/ 40767 w 561975"/>
                  <a:gd name="connsiteY45" fmla="*/ 256985 h 504825"/>
                  <a:gd name="connsiteX46" fmla="*/ 40577 w 561975"/>
                  <a:gd name="connsiteY46" fmla="*/ 254794 h 504825"/>
                  <a:gd name="connsiteX47" fmla="*/ 40767 w 561975"/>
                  <a:gd name="connsiteY47" fmla="*/ 252603 h 504825"/>
                  <a:gd name="connsiteX48" fmla="*/ 50768 w 561975"/>
                  <a:gd name="connsiteY48" fmla="*/ 235268 h 504825"/>
                  <a:gd name="connsiteX49" fmla="*/ 64294 w 561975"/>
                  <a:gd name="connsiteY49" fmla="*/ 230981 h 504825"/>
                  <a:gd name="connsiteX50" fmla="*/ 87154 w 561975"/>
                  <a:gd name="connsiteY50" fmla="*/ 248412 h 504825"/>
                  <a:gd name="connsiteX51" fmla="*/ 88106 w 561975"/>
                  <a:gd name="connsiteY51" fmla="*/ 254794 h 504825"/>
                  <a:gd name="connsiteX52" fmla="*/ 87154 w 561975"/>
                  <a:gd name="connsiteY52" fmla="*/ 261176 h 504825"/>
                  <a:gd name="connsiteX53" fmla="*/ 64294 w 561975"/>
                  <a:gd name="connsiteY53" fmla="*/ 278606 h 504825"/>
                  <a:gd name="connsiteX54" fmla="*/ 169069 w 561975"/>
                  <a:gd name="connsiteY54" fmla="*/ 469106 h 504825"/>
                  <a:gd name="connsiteX55" fmla="*/ 145256 w 561975"/>
                  <a:gd name="connsiteY55" fmla="*/ 445294 h 504825"/>
                  <a:gd name="connsiteX56" fmla="*/ 146114 w 561975"/>
                  <a:gd name="connsiteY56" fmla="*/ 439484 h 504825"/>
                  <a:gd name="connsiteX57" fmla="*/ 169069 w 561975"/>
                  <a:gd name="connsiteY57" fmla="*/ 421481 h 504825"/>
                  <a:gd name="connsiteX58" fmla="*/ 181927 w 561975"/>
                  <a:gd name="connsiteY58" fmla="*/ 425291 h 504825"/>
                  <a:gd name="connsiteX59" fmla="*/ 183261 w 561975"/>
                  <a:gd name="connsiteY59" fmla="*/ 426244 h 504825"/>
                  <a:gd name="connsiteX60" fmla="*/ 192977 w 561975"/>
                  <a:gd name="connsiteY60" fmla="*/ 445294 h 504825"/>
                  <a:gd name="connsiteX61" fmla="*/ 183261 w 561975"/>
                  <a:gd name="connsiteY61" fmla="*/ 464344 h 504825"/>
                  <a:gd name="connsiteX62" fmla="*/ 169069 w 561975"/>
                  <a:gd name="connsiteY62" fmla="*/ 469106 h 504825"/>
                  <a:gd name="connsiteX63" fmla="*/ 421481 w 561975"/>
                  <a:gd name="connsiteY63" fmla="*/ 445294 h 504825"/>
                  <a:gd name="connsiteX64" fmla="*/ 397669 w 561975"/>
                  <a:gd name="connsiteY64" fmla="*/ 469106 h 504825"/>
                  <a:gd name="connsiteX65" fmla="*/ 383572 w 561975"/>
                  <a:gd name="connsiteY65" fmla="*/ 464344 h 504825"/>
                  <a:gd name="connsiteX66" fmla="*/ 373856 w 561975"/>
                  <a:gd name="connsiteY66" fmla="*/ 445294 h 504825"/>
                  <a:gd name="connsiteX67" fmla="*/ 397669 w 561975"/>
                  <a:gd name="connsiteY67" fmla="*/ 421481 h 504825"/>
                  <a:gd name="connsiteX68" fmla="*/ 419195 w 561975"/>
                  <a:gd name="connsiteY68" fmla="*/ 435293 h 504825"/>
                  <a:gd name="connsiteX69" fmla="*/ 421481 w 561975"/>
                  <a:gd name="connsiteY69" fmla="*/ 445294 h 504825"/>
                  <a:gd name="connsiteX70" fmla="*/ 402241 w 561975"/>
                  <a:gd name="connsiteY70" fmla="*/ 388334 h 504825"/>
                  <a:gd name="connsiteX71" fmla="*/ 397669 w 561975"/>
                  <a:gd name="connsiteY71" fmla="*/ 388144 h 504825"/>
                  <a:gd name="connsiteX72" fmla="*/ 343852 w 561975"/>
                  <a:gd name="connsiteY72" fmla="*/ 426244 h 504825"/>
                  <a:gd name="connsiteX73" fmla="*/ 222885 w 561975"/>
                  <a:gd name="connsiteY73" fmla="*/ 426244 h 504825"/>
                  <a:gd name="connsiteX74" fmla="*/ 169069 w 561975"/>
                  <a:gd name="connsiteY74" fmla="*/ 388144 h 504825"/>
                  <a:gd name="connsiteX75" fmla="*/ 160782 w 561975"/>
                  <a:gd name="connsiteY75" fmla="*/ 388811 h 504825"/>
                  <a:gd name="connsiteX76" fmla="*/ 105918 w 561975"/>
                  <a:gd name="connsiteY76" fmla="*/ 293846 h 504825"/>
                  <a:gd name="connsiteX77" fmla="*/ 121348 w 561975"/>
                  <a:gd name="connsiteY77" fmla="*/ 254794 h 504825"/>
                  <a:gd name="connsiteX78" fmla="*/ 105918 w 561975"/>
                  <a:gd name="connsiteY78" fmla="*/ 215741 h 504825"/>
                  <a:gd name="connsiteX79" fmla="*/ 160782 w 561975"/>
                  <a:gd name="connsiteY79" fmla="*/ 120777 h 504825"/>
                  <a:gd name="connsiteX80" fmla="*/ 169069 w 561975"/>
                  <a:gd name="connsiteY80" fmla="*/ 121444 h 504825"/>
                  <a:gd name="connsiteX81" fmla="*/ 222885 w 561975"/>
                  <a:gd name="connsiteY81" fmla="*/ 83344 h 504825"/>
                  <a:gd name="connsiteX82" fmla="*/ 343852 w 561975"/>
                  <a:gd name="connsiteY82" fmla="*/ 83344 h 504825"/>
                  <a:gd name="connsiteX83" fmla="*/ 397669 w 561975"/>
                  <a:gd name="connsiteY83" fmla="*/ 121444 h 504825"/>
                  <a:gd name="connsiteX84" fmla="*/ 402241 w 561975"/>
                  <a:gd name="connsiteY84" fmla="*/ 121253 h 504825"/>
                  <a:gd name="connsiteX85" fmla="*/ 458343 w 561975"/>
                  <a:gd name="connsiteY85" fmla="*/ 218408 h 504825"/>
                  <a:gd name="connsiteX86" fmla="*/ 445294 w 561975"/>
                  <a:gd name="connsiteY86" fmla="*/ 254794 h 504825"/>
                  <a:gd name="connsiteX87" fmla="*/ 458343 w 561975"/>
                  <a:gd name="connsiteY87" fmla="*/ 291179 h 504825"/>
                  <a:gd name="connsiteX88" fmla="*/ 402241 w 561975"/>
                  <a:gd name="connsiteY88" fmla="*/ 388334 h 504825"/>
                  <a:gd name="connsiteX89" fmla="*/ 510540 w 561975"/>
                  <a:gd name="connsiteY89" fmla="*/ 277082 h 504825"/>
                  <a:gd name="connsiteX90" fmla="*/ 502444 w 561975"/>
                  <a:gd name="connsiteY90" fmla="*/ 278606 h 504825"/>
                  <a:gd name="connsiteX91" fmla="*/ 478727 w 561975"/>
                  <a:gd name="connsiteY91" fmla="*/ 255937 h 504825"/>
                  <a:gd name="connsiteX92" fmla="*/ 478631 w 561975"/>
                  <a:gd name="connsiteY92" fmla="*/ 254794 h 504825"/>
                  <a:gd name="connsiteX93" fmla="*/ 478727 w 561975"/>
                  <a:gd name="connsiteY93" fmla="*/ 253651 h 504825"/>
                  <a:gd name="connsiteX94" fmla="*/ 502444 w 561975"/>
                  <a:gd name="connsiteY94" fmla="*/ 230981 h 504825"/>
                  <a:gd name="connsiteX95" fmla="*/ 510540 w 561975"/>
                  <a:gd name="connsiteY95" fmla="*/ 232505 h 504825"/>
                  <a:gd name="connsiteX96" fmla="*/ 526256 w 561975"/>
                  <a:gd name="connsiteY96" fmla="*/ 254794 h 504825"/>
                  <a:gd name="connsiteX97" fmla="*/ 510540 w 561975"/>
                  <a:gd name="connsiteY97" fmla="*/ 277082 h 504825"/>
                  <a:gd name="connsiteX98" fmla="*/ 321469 w 561975"/>
                  <a:gd name="connsiteY98" fmla="*/ 254794 h 504825"/>
                  <a:gd name="connsiteX99" fmla="*/ 283369 w 561975"/>
                  <a:gd name="connsiteY99" fmla="*/ 292894 h 504825"/>
                  <a:gd name="connsiteX100" fmla="*/ 245269 w 561975"/>
                  <a:gd name="connsiteY100" fmla="*/ 254794 h 504825"/>
                  <a:gd name="connsiteX101" fmla="*/ 283369 w 561975"/>
                  <a:gd name="connsiteY101" fmla="*/ 216694 h 504825"/>
                  <a:gd name="connsiteX102" fmla="*/ 321469 w 561975"/>
                  <a:gd name="connsiteY102" fmla="*/ 254794 h 504825"/>
                  <a:gd name="connsiteX103" fmla="*/ 362521 w 561975"/>
                  <a:gd name="connsiteY103" fmla="*/ 175641 h 504825"/>
                  <a:gd name="connsiteX104" fmla="*/ 362521 w 561975"/>
                  <a:gd name="connsiteY104" fmla="*/ 333947 h 504825"/>
                  <a:gd name="connsiteX105" fmla="*/ 338995 w 561975"/>
                  <a:gd name="connsiteY105" fmla="*/ 310420 h 504825"/>
                  <a:gd name="connsiteX106" fmla="*/ 338995 w 561975"/>
                  <a:gd name="connsiteY106" fmla="*/ 199263 h 504825"/>
                  <a:gd name="connsiteX107" fmla="*/ 362521 w 561975"/>
                  <a:gd name="connsiteY107" fmla="*/ 175641 h 504825"/>
                  <a:gd name="connsiteX108" fmla="*/ 227838 w 561975"/>
                  <a:gd name="connsiteY108" fmla="*/ 199263 h 504825"/>
                  <a:gd name="connsiteX109" fmla="*/ 227838 w 561975"/>
                  <a:gd name="connsiteY109" fmla="*/ 310420 h 504825"/>
                  <a:gd name="connsiteX110" fmla="*/ 204311 w 561975"/>
                  <a:gd name="connsiteY110" fmla="*/ 333947 h 504825"/>
                  <a:gd name="connsiteX111" fmla="*/ 204311 w 561975"/>
                  <a:gd name="connsiteY111" fmla="*/ 175641 h 504825"/>
                  <a:gd name="connsiteX112" fmla="*/ 227838 w 561975"/>
                  <a:gd name="connsiteY112" fmla="*/ 199263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61975" h="504825">
                    <a:moveTo>
                      <a:pt x="502444" y="197644"/>
                    </a:moveTo>
                    <a:cubicBezTo>
                      <a:pt x="498539" y="197644"/>
                      <a:pt x="494729" y="198025"/>
                      <a:pt x="491014" y="198787"/>
                    </a:cubicBezTo>
                    <a:lnTo>
                      <a:pt x="437198" y="105537"/>
                    </a:lnTo>
                    <a:cubicBezTo>
                      <a:pt x="448056" y="95059"/>
                      <a:pt x="454819" y="80486"/>
                      <a:pt x="454819" y="64294"/>
                    </a:cubicBezTo>
                    <a:cubicBezTo>
                      <a:pt x="454819" y="32766"/>
                      <a:pt x="429196" y="7144"/>
                      <a:pt x="397669" y="7144"/>
                    </a:cubicBezTo>
                    <a:cubicBezTo>
                      <a:pt x="372809" y="7144"/>
                      <a:pt x="351663" y="23051"/>
                      <a:pt x="343852" y="45244"/>
                    </a:cubicBezTo>
                    <a:lnTo>
                      <a:pt x="222885" y="45244"/>
                    </a:lnTo>
                    <a:cubicBezTo>
                      <a:pt x="215075" y="23051"/>
                      <a:pt x="193929" y="7144"/>
                      <a:pt x="169069" y="7144"/>
                    </a:cubicBezTo>
                    <a:cubicBezTo>
                      <a:pt x="137541" y="7144"/>
                      <a:pt x="111919" y="32766"/>
                      <a:pt x="111919" y="64294"/>
                    </a:cubicBezTo>
                    <a:cubicBezTo>
                      <a:pt x="111919" y="79248"/>
                      <a:pt x="117729" y="92774"/>
                      <a:pt x="127064" y="102965"/>
                    </a:cubicBezTo>
                    <a:lnTo>
                      <a:pt x="72104" y="198215"/>
                    </a:lnTo>
                    <a:cubicBezTo>
                      <a:pt x="69532" y="197930"/>
                      <a:pt x="66961" y="197644"/>
                      <a:pt x="64294" y="197644"/>
                    </a:cubicBezTo>
                    <a:cubicBezTo>
                      <a:pt x="32766" y="197644"/>
                      <a:pt x="7144" y="223266"/>
                      <a:pt x="7144" y="254794"/>
                    </a:cubicBezTo>
                    <a:cubicBezTo>
                      <a:pt x="7144" y="286322"/>
                      <a:pt x="32766" y="311944"/>
                      <a:pt x="64294" y="311944"/>
                    </a:cubicBezTo>
                    <a:cubicBezTo>
                      <a:pt x="66961" y="311944"/>
                      <a:pt x="69532" y="311658"/>
                      <a:pt x="72104" y="311372"/>
                    </a:cubicBezTo>
                    <a:lnTo>
                      <a:pt x="127064" y="406622"/>
                    </a:lnTo>
                    <a:cubicBezTo>
                      <a:pt x="117729" y="416814"/>
                      <a:pt x="111919" y="430340"/>
                      <a:pt x="111919" y="445294"/>
                    </a:cubicBezTo>
                    <a:cubicBezTo>
                      <a:pt x="111919" y="476822"/>
                      <a:pt x="137541" y="502444"/>
                      <a:pt x="169069" y="502444"/>
                    </a:cubicBezTo>
                    <a:cubicBezTo>
                      <a:pt x="193929" y="502444"/>
                      <a:pt x="215075" y="486537"/>
                      <a:pt x="222885" y="464344"/>
                    </a:cubicBezTo>
                    <a:lnTo>
                      <a:pt x="343852" y="464344"/>
                    </a:lnTo>
                    <a:cubicBezTo>
                      <a:pt x="351663" y="486537"/>
                      <a:pt x="372809" y="502444"/>
                      <a:pt x="397669" y="502444"/>
                    </a:cubicBezTo>
                    <a:cubicBezTo>
                      <a:pt x="429196" y="502444"/>
                      <a:pt x="454819" y="476822"/>
                      <a:pt x="454819" y="445294"/>
                    </a:cubicBezTo>
                    <a:cubicBezTo>
                      <a:pt x="454819" y="429101"/>
                      <a:pt x="448056" y="414528"/>
                      <a:pt x="437198" y="404050"/>
                    </a:cubicBezTo>
                    <a:lnTo>
                      <a:pt x="491014" y="310801"/>
                    </a:lnTo>
                    <a:cubicBezTo>
                      <a:pt x="494729" y="311563"/>
                      <a:pt x="498539" y="311944"/>
                      <a:pt x="502444" y="311944"/>
                    </a:cubicBezTo>
                    <a:cubicBezTo>
                      <a:pt x="533972" y="311944"/>
                      <a:pt x="559594" y="286322"/>
                      <a:pt x="559594" y="254794"/>
                    </a:cubicBezTo>
                    <a:cubicBezTo>
                      <a:pt x="559594" y="223266"/>
                      <a:pt x="533972" y="197644"/>
                      <a:pt x="502444" y="197644"/>
                    </a:cubicBezTo>
                    <a:close/>
                    <a:moveTo>
                      <a:pt x="397669" y="40481"/>
                    </a:moveTo>
                    <a:cubicBezTo>
                      <a:pt x="410813" y="40481"/>
                      <a:pt x="421481" y="51149"/>
                      <a:pt x="421481" y="64294"/>
                    </a:cubicBezTo>
                    <a:cubicBezTo>
                      <a:pt x="421481" y="67913"/>
                      <a:pt x="420624" y="71247"/>
                      <a:pt x="419195" y="74295"/>
                    </a:cubicBezTo>
                    <a:cubicBezTo>
                      <a:pt x="415385" y="82391"/>
                      <a:pt x="407194" y="88106"/>
                      <a:pt x="397669" y="88106"/>
                    </a:cubicBezTo>
                    <a:cubicBezTo>
                      <a:pt x="384524" y="88106"/>
                      <a:pt x="373856" y="77438"/>
                      <a:pt x="373856" y="64294"/>
                    </a:cubicBezTo>
                    <a:cubicBezTo>
                      <a:pt x="373856" y="56483"/>
                      <a:pt x="377666" y="49625"/>
                      <a:pt x="383572" y="45244"/>
                    </a:cubicBezTo>
                    <a:cubicBezTo>
                      <a:pt x="387477" y="42291"/>
                      <a:pt x="392335" y="40481"/>
                      <a:pt x="397669" y="40481"/>
                    </a:cubicBezTo>
                    <a:close/>
                    <a:moveTo>
                      <a:pt x="145256" y="64294"/>
                    </a:moveTo>
                    <a:cubicBezTo>
                      <a:pt x="145256" y="51149"/>
                      <a:pt x="155924" y="40481"/>
                      <a:pt x="169069" y="40481"/>
                    </a:cubicBezTo>
                    <a:cubicBezTo>
                      <a:pt x="174403" y="40481"/>
                      <a:pt x="179261" y="42291"/>
                      <a:pt x="183166" y="45244"/>
                    </a:cubicBezTo>
                    <a:cubicBezTo>
                      <a:pt x="188976" y="49625"/>
                      <a:pt x="192881" y="56483"/>
                      <a:pt x="192881" y="64294"/>
                    </a:cubicBezTo>
                    <a:cubicBezTo>
                      <a:pt x="192881" y="72104"/>
                      <a:pt x="189071" y="78962"/>
                      <a:pt x="183166" y="83344"/>
                    </a:cubicBezTo>
                    <a:cubicBezTo>
                      <a:pt x="182689" y="83630"/>
                      <a:pt x="182309" y="84011"/>
                      <a:pt x="181833" y="84296"/>
                    </a:cubicBezTo>
                    <a:cubicBezTo>
                      <a:pt x="178118" y="86678"/>
                      <a:pt x="173736" y="88106"/>
                      <a:pt x="168973" y="88106"/>
                    </a:cubicBezTo>
                    <a:cubicBezTo>
                      <a:pt x="157829" y="88106"/>
                      <a:pt x="148590" y="80391"/>
                      <a:pt x="146018" y="70104"/>
                    </a:cubicBezTo>
                    <a:cubicBezTo>
                      <a:pt x="145542" y="68294"/>
                      <a:pt x="145256" y="66294"/>
                      <a:pt x="145256" y="64294"/>
                    </a:cubicBezTo>
                    <a:close/>
                    <a:moveTo>
                      <a:pt x="64294" y="278606"/>
                    </a:moveTo>
                    <a:cubicBezTo>
                      <a:pt x="59245" y="278606"/>
                      <a:pt x="54578" y="276987"/>
                      <a:pt x="50768" y="274320"/>
                    </a:cubicBezTo>
                    <a:cubicBezTo>
                      <a:pt x="45148" y="270415"/>
                      <a:pt x="41434" y="264128"/>
                      <a:pt x="40767" y="256985"/>
                    </a:cubicBezTo>
                    <a:cubicBezTo>
                      <a:pt x="40672" y="256223"/>
                      <a:pt x="40577" y="255556"/>
                      <a:pt x="40577" y="254794"/>
                    </a:cubicBezTo>
                    <a:cubicBezTo>
                      <a:pt x="40577" y="254032"/>
                      <a:pt x="40767" y="253365"/>
                      <a:pt x="40767" y="252603"/>
                    </a:cubicBezTo>
                    <a:cubicBezTo>
                      <a:pt x="41434" y="245459"/>
                      <a:pt x="45148" y="239173"/>
                      <a:pt x="50768" y="235268"/>
                    </a:cubicBezTo>
                    <a:cubicBezTo>
                      <a:pt x="54578" y="232601"/>
                      <a:pt x="59245" y="230981"/>
                      <a:pt x="64294" y="230981"/>
                    </a:cubicBezTo>
                    <a:cubicBezTo>
                      <a:pt x="75248" y="230981"/>
                      <a:pt x="84296" y="238411"/>
                      <a:pt x="87154" y="248412"/>
                    </a:cubicBezTo>
                    <a:cubicBezTo>
                      <a:pt x="87725" y="250412"/>
                      <a:pt x="88106" y="252603"/>
                      <a:pt x="88106" y="254794"/>
                    </a:cubicBezTo>
                    <a:cubicBezTo>
                      <a:pt x="88106" y="256985"/>
                      <a:pt x="87725" y="259080"/>
                      <a:pt x="87154" y="261176"/>
                    </a:cubicBezTo>
                    <a:cubicBezTo>
                      <a:pt x="84296" y="271177"/>
                      <a:pt x="75248" y="278606"/>
                      <a:pt x="64294" y="278606"/>
                    </a:cubicBezTo>
                    <a:close/>
                    <a:moveTo>
                      <a:pt x="169069" y="469106"/>
                    </a:moveTo>
                    <a:cubicBezTo>
                      <a:pt x="155924" y="469106"/>
                      <a:pt x="145256" y="458438"/>
                      <a:pt x="145256" y="445294"/>
                    </a:cubicBezTo>
                    <a:cubicBezTo>
                      <a:pt x="145256" y="443294"/>
                      <a:pt x="145542" y="441293"/>
                      <a:pt x="146114" y="439484"/>
                    </a:cubicBezTo>
                    <a:cubicBezTo>
                      <a:pt x="148780" y="429197"/>
                      <a:pt x="158020" y="421481"/>
                      <a:pt x="169069" y="421481"/>
                    </a:cubicBezTo>
                    <a:cubicBezTo>
                      <a:pt x="173831" y="421481"/>
                      <a:pt x="178213" y="422910"/>
                      <a:pt x="181927" y="425291"/>
                    </a:cubicBezTo>
                    <a:cubicBezTo>
                      <a:pt x="182404" y="425577"/>
                      <a:pt x="182785" y="425958"/>
                      <a:pt x="183261" y="426244"/>
                    </a:cubicBezTo>
                    <a:cubicBezTo>
                      <a:pt x="189071" y="430625"/>
                      <a:pt x="192977" y="437483"/>
                      <a:pt x="192977" y="445294"/>
                    </a:cubicBezTo>
                    <a:cubicBezTo>
                      <a:pt x="192977" y="453104"/>
                      <a:pt x="189166" y="459962"/>
                      <a:pt x="183261" y="464344"/>
                    </a:cubicBezTo>
                    <a:cubicBezTo>
                      <a:pt x="179261" y="467297"/>
                      <a:pt x="174403" y="469106"/>
                      <a:pt x="169069" y="469106"/>
                    </a:cubicBezTo>
                    <a:close/>
                    <a:moveTo>
                      <a:pt x="421481" y="445294"/>
                    </a:moveTo>
                    <a:cubicBezTo>
                      <a:pt x="421481" y="458438"/>
                      <a:pt x="410813" y="469106"/>
                      <a:pt x="397669" y="469106"/>
                    </a:cubicBezTo>
                    <a:cubicBezTo>
                      <a:pt x="392335" y="469106"/>
                      <a:pt x="387477" y="467297"/>
                      <a:pt x="383572" y="464344"/>
                    </a:cubicBezTo>
                    <a:cubicBezTo>
                      <a:pt x="377761" y="459962"/>
                      <a:pt x="373856" y="453104"/>
                      <a:pt x="373856" y="445294"/>
                    </a:cubicBezTo>
                    <a:cubicBezTo>
                      <a:pt x="373856" y="432149"/>
                      <a:pt x="384524" y="421481"/>
                      <a:pt x="397669" y="421481"/>
                    </a:cubicBezTo>
                    <a:cubicBezTo>
                      <a:pt x="407194" y="421481"/>
                      <a:pt x="415385" y="427196"/>
                      <a:pt x="419195" y="435293"/>
                    </a:cubicBezTo>
                    <a:cubicBezTo>
                      <a:pt x="420624" y="438341"/>
                      <a:pt x="421481" y="441674"/>
                      <a:pt x="421481" y="445294"/>
                    </a:cubicBezTo>
                    <a:close/>
                    <a:moveTo>
                      <a:pt x="402241" y="388334"/>
                    </a:moveTo>
                    <a:cubicBezTo>
                      <a:pt x="400717" y="388239"/>
                      <a:pt x="399193" y="388144"/>
                      <a:pt x="397669" y="388144"/>
                    </a:cubicBezTo>
                    <a:cubicBezTo>
                      <a:pt x="372809" y="388144"/>
                      <a:pt x="351663" y="404050"/>
                      <a:pt x="343852" y="426244"/>
                    </a:cubicBezTo>
                    <a:lnTo>
                      <a:pt x="222885" y="426244"/>
                    </a:lnTo>
                    <a:cubicBezTo>
                      <a:pt x="215075" y="404050"/>
                      <a:pt x="193929" y="388144"/>
                      <a:pt x="169069" y="388144"/>
                    </a:cubicBezTo>
                    <a:cubicBezTo>
                      <a:pt x="166307" y="388144"/>
                      <a:pt x="163544" y="388430"/>
                      <a:pt x="160782" y="388811"/>
                    </a:cubicBezTo>
                    <a:lnTo>
                      <a:pt x="105918" y="293846"/>
                    </a:lnTo>
                    <a:cubicBezTo>
                      <a:pt x="115443" y="283655"/>
                      <a:pt x="121348" y="269939"/>
                      <a:pt x="121348" y="254794"/>
                    </a:cubicBezTo>
                    <a:cubicBezTo>
                      <a:pt x="121348" y="239649"/>
                      <a:pt x="115443" y="226028"/>
                      <a:pt x="105918" y="215741"/>
                    </a:cubicBezTo>
                    <a:lnTo>
                      <a:pt x="160782" y="120777"/>
                    </a:lnTo>
                    <a:cubicBezTo>
                      <a:pt x="163449" y="121158"/>
                      <a:pt x="166211" y="121444"/>
                      <a:pt x="169069" y="121444"/>
                    </a:cubicBezTo>
                    <a:cubicBezTo>
                      <a:pt x="193929" y="121444"/>
                      <a:pt x="215075" y="105537"/>
                      <a:pt x="222885" y="83344"/>
                    </a:cubicBezTo>
                    <a:lnTo>
                      <a:pt x="343852" y="83344"/>
                    </a:lnTo>
                    <a:cubicBezTo>
                      <a:pt x="351663" y="105537"/>
                      <a:pt x="372809" y="121444"/>
                      <a:pt x="397669" y="121444"/>
                    </a:cubicBezTo>
                    <a:cubicBezTo>
                      <a:pt x="399193" y="121444"/>
                      <a:pt x="400717" y="121349"/>
                      <a:pt x="402241" y="121253"/>
                    </a:cubicBezTo>
                    <a:lnTo>
                      <a:pt x="458343" y="218408"/>
                    </a:lnTo>
                    <a:cubicBezTo>
                      <a:pt x="450247" y="228314"/>
                      <a:pt x="445294" y="240983"/>
                      <a:pt x="445294" y="254794"/>
                    </a:cubicBezTo>
                    <a:cubicBezTo>
                      <a:pt x="445294" y="268605"/>
                      <a:pt x="450247" y="281273"/>
                      <a:pt x="458343" y="291179"/>
                    </a:cubicBezTo>
                    <a:lnTo>
                      <a:pt x="402241" y="388334"/>
                    </a:lnTo>
                    <a:close/>
                    <a:moveTo>
                      <a:pt x="510540" y="277082"/>
                    </a:moveTo>
                    <a:cubicBezTo>
                      <a:pt x="507968" y="278035"/>
                      <a:pt x="505301" y="278606"/>
                      <a:pt x="502444" y="278606"/>
                    </a:cubicBezTo>
                    <a:cubicBezTo>
                      <a:pt x="489680" y="278606"/>
                      <a:pt x="479393" y="268510"/>
                      <a:pt x="478727" y="255937"/>
                    </a:cubicBezTo>
                    <a:cubicBezTo>
                      <a:pt x="478727" y="255556"/>
                      <a:pt x="478631" y="255175"/>
                      <a:pt x="478631" y="254794"/>
                    </a:cubicBezTo>
                    <a:cubicBezTo>
                      <a:pt x="478631" y="254413"/>
                      <a:pt x="478727" y="254032"/>
                      <a:pt x="478727" y="253651"/>
                    </a:cubicBezTo>
                    <a:cubicBezTo>
                      <a:pt x="479298" y="241078"/>
                      <a:pt x="489680" y="230981"/>
                      <a:pt x="502444" y="230981"/>
                    </a:cubicBezTo>
                    <a:cubicBezTo>
                      <a:pt x="505301" y="230981"/>
                      <a:pt x="507968" y="231553"/>
                      <a:pt x="510540" y="232505"/>
                    </a:cubicBezTo>
                    <a:cubicBezTo>
                      <a:pt x="519684" y="235839"/>
                      <a:pt x="526256" y="244507"/>
                      <a:pt x="526256" y="254794"/>
                    </a:cubicBezTo>
                    <a:cubicBezTo>
                      <a:pt x="526256" y="265081"/>
                      <a:pt x="519684" y="273749"/>
                      <a:pt x="510540" y="277082"/>
                    </a:cubicBezTo>
                    <a:close/>
                    <a:moveTo>
                      <a:pt x="321469" y="254794"/>
                    </a:moveTo>
                    <a:cubicBezTo>
                      <a:pt x="321469" y="275844"/>
                      <a:pt x="304419" y="292894"/>
                      <a:pt x="283369" y="292894"/>
                    </a:cubicBezTo>
                    <a:cubicBezTo>
                      <a:pt x="262318" y="292894"/>
                      <a:pt x="245269" y="275844"/>
                      <a:pt x="245269" y="254794"/>
                    </a:cubicBezTo>
                    <a:cubicBezTo>
                      <a:pt x="245269" y="233744"/>
                      <a:pt x="262318" y="216694"/>
                      <a:pt x="283369" y="216694"/>
                    </a:cubicBezTo>
                    <a:cubicBezTo>
                      <a:pt x="304419" y="216694"/>
                      <a:pt x="321469" y="233744"/>
                      <a:pt x="321469" y="254794"/>
                    </a:cubicBezTo>
                    <a:close/>
                    <a:moveTo>
                      <a:pt x="362521" y="175641"/>
                    </a:moveTo>
                    <a:cubicBezTo>
                      <a:pt x="406146" y="219266"/>
                      <a:pt x="406146" y="290322"/>
                      <a:pt x="362521" y="333947"/>
                    </a:cubicBezTo>
                    <a:lnTo>
                      <a:pt x="338995" y="310420"/>
                    </a:lnTo>
                    <a:cubicBezTo>
                      <a:pt x="369665" y="279749"/>
                      <a:pt x="369665" y="229934"/>
                      <a:pt x="338995" y="199263"/>
                    </a:cubicBezTo>
                    <a:lnTo>
                      <a:pt x="362521" y="175641"/>
                    </a:lnTo>
                    <a:close/>
                    <a:moveTo>
                      <a:pt x="227838" y="199263"/>
                    </a:moveTo>
                    <a:cubicBezTo>
                      <a:pt x="197168" y="229934"/>
                      <a:pt x="197168" y="279749"/>
                      <a:pt x="227838" y="310420"/>
                    </a:cubicBezTo>
                    <a:lnTo>
                      <a:pt x="204311" y="333947"/>
                    </a:lnTo>
                    <a:cubicBezTo>
                      <a:pt x="160687" y="290322"/>
                      <a:pt x="160687" y="219266"/>
                      <a:pt x="204311" y="175641"/>
                    </a:cubicBezTo>
                    <a:lnTo>
                      <a:pt x="227838" y="199263"/>
                    </a:lnTo>
                    <a:close/>
                  </a:path>
                </a:pathLst>
              </a:custGeom>
              <a:solidFill>
                <a:srgbClr val="002856"/>
              </a:solidFill>
              <a:ln w="9525" cap="flat">
                <a:noFill/>
                <a:prstDash val="solid"/>
                <a:miter/>
              </a:ln>
            </p:spPr>
            <p:txBody>
              <a:bodyPr rtlCol="0" anchor="ctr"/>
              <a:lstStyle/>
              <a:p>
                <a:endParaRPr lang="en-US" dirty="0"/>
              </a:p>
            </p:txBody>
          </p:sp>
        </p:grpSp>
        <p:grpSp>
          <p:nvGrpSpPr>
            <p:cNvPr id="36" name="Group 35">
              <a:extLst>
                <a:ext uri="{FF2B5EF4-FFF2-40B4-BE49-F238E27FC236}">
                  <a16:creationId xmlns="" xmlns:a16="http://schemas.microsoft.com/office/drawing/2014/main" id="{130210F3-2E7B-644A-8638-973176139E6E}"/>
                </a:ext>
              </a:extLst>
            </p:cNvPr>
            <p:cNvGrpSpPr/>
            <p:nvPr/>
          </p:nvGrpSpPr>
          <p:grpSpPr bwMode="gray">
            <a:xfrm>
              <a:off x="5435727" y="1882856"/>
              <a:ext cx="412861" cy="490732"/>
              <a:chOff x="5198470" y="2040020"/>
              <a:chExt cx="412861" cy="490732"/>
            </a:xfrm>
          </p:grpSpPr>
          <p:sp>
            <p:nvSpPr>
              <p:cNvPr id="43" name="TextBox 42">
                <a:extLst>
                  <a:ext uri="{FF2B5EF4-FFF2-40B4-BE49-F238E27FC236}">
                    <a16:creationId xmlns="" xmlns:a16="http://schemas.microsoft.com/office/drawing/2014/main" id="{91832304-EB44-E341-8888-827A22FF5A36}"/>
                  </a:ext>
                </a:extLst>
              </p:cNvPr>
              <p:cNvSpPr txBox="1"/>
              <p:nvPr/>
            </p:nvSpPr>
            <p:spPr bwMode="gray">
              <a:xfrm>
                <a:off x="5201601" y="2315308"/>
                <a:ext cx="389529" cy="215444"/>
              </a:xfrm>
              <a:prstGeom prst="rect">
                <a:avLst/>
              </a:prstGeom>
              <a:noFill/>
            </p:spPr>
            <p:txBody>
              <a:bodyPr wrap="none" lIns="0" rIns="0" rtlCol="0">
                <a:spAutoFit/>
              </a:bodyPr>
              <a:lstStyle/>
              <a:p>
                <a:pPr algn="ctr"/>
                <a:r>
                  <a:rPr lang="en-US" sz="800" dirty="0"/>
                  <a:t>Partners</a:t>
                </a:r>
              </a:p>
            </p:txBody>
          </p:sp>
          <p:sp>
            <p:nvSpPr>
              <p:cNvPr id="44" name="Freeform: Shape 219">
                <a:extLst>
                  <a:ext uri="{FF2B5EF4-FFF2-40B4-BE49-F238E27FC236}">
                    <a16:creationId xmlns="" xmlns:a16="http://schemas.microsoft.com/office/drawing/2014/main" id="{DDEDB02C-4546-5248-86D0-D1FEE901EFB1}"/>
                  </a:ext>
                </a:extLst>
              </p:cNvPr>
              <p:cNvSpPr/>
              <p:nvPr/>
            </p:nvSpPr>
            <p:spPr bwMode="gray">
              <a:xfrm>
                <a:off x="5198470" y="2040020"/>
                <a:ext cx="412861" cy="293901"/>
              </a:xfrm>
              <a:custGeom>
                <a:avLst/>
                <a:gdLst>
                  <a:gd name="connsiteX0" fmla="*/ 511969 w 561975"/>
                  <a:gd name="connsiteY0" fmla="*/ 73819 h 400050"/>
                  <a:gd name="connsiteX1" fmla="*/ 559594 w 561975"/>
                  <a:gd name="connsiteY1" fmla="*/ 73819 h 400050"/>
                  <a:gd name="connsiteX2" fmla="*/ 559594 w 561975"/>
                  <a:gd name="connsiteY2" fmla="*/ 35719 h 400050"/>
                  <a:gd name="connsiteX3" fmla="*/ 473869 w 561975"/>
                  <a:gd name="connsiteY3" fmla="*/ 35719 h 400050"/>
                  <a:gd name="connsiteX4" fmla="*/ 473869 w 561975"/>
                  <a:gd name="connsiteY4" fmla="*/ 64770 h 400050"/>
                  <a:gd name="connsiteX5" fmla="*/ 382429 w 561975"/>
                  <a:gd name="connsiteY5" fmla="*/ 26670 h 400050"/>
                  <a:gd name="connsiteX6" fmla="*/ 292513 w 561975"/>
                  <a:gd name="connsiteY6" fmla="*/ 26670 h 400050"/>
                  <a:gd name="connsiteX7" fmla="*/ 247364 w 561975"/>
                  <a:gd name="connsiteY7" fmla="*/ 45244 h 400050"/>
                  <a:gd name="connsiteX8" fmla="*/ 92869 w 561975"/>
                  <a:gd name="connsiteY8" fmla="*/ 45244 h 400050"/>
                  <a:gd name="connsiteX9" fmla="*/ 92869 w 561975"/>
                  <a:gd name="connsiteY9" fmla="*/ 7144 h 400050"/>
                  <a:gd name="connsiteX10" fmla="*/ 7144 w 561975"/>
                  <a:gd name="connsiteY10" fmla="*/ 7144 h 400050"/>
                  <a:gd name="connsiteX11" fmla="*/ 7144 w 561975"/>
                  <a:gd name="connsiteY11" fmla="*/ 45244 h 400050"/>
                  <a:gd name="connsiteX12" fmla="*/ 54769 w 561975"/>
                  <a:gd name="connsiteY12" fmla="*/ 45244 h 400050"/>
                  <a:gd name="connsiteX13" fmla="*/ 54769 w 561975"/>
                  <a:gd name="connsiteY13" fmla="*/ 264319 h 400050"/>
                  <a:gd name="connsiteX14" fmla="*/ 7144 w 561975"/>
                  <a:gd name="connsiteY14" fmla="*/ 264319 h 400050"/>
                  <a:gd name="connsiteX15" fmla="*/ 7144 w 561975"/>
                  <a:gd name="connsiteY15" fmla="*/ 302419 h 400050"/>
                  <a:gd name="connsiteX16" fmla="*/ 92869 w 561975"/>
                  <a:gd name="connsiteY16" fmla="*/ 302419 h 400050"/>
                  <a:gd name="connsiteX17" fmla="*/ 92869 w 561975"/>
                  <a:gd name="connsiteY17" fmla="*/ 273844 h 400050"/>
                  <a:gd name="connsiteX18" fmla="*/ 110966 w 561975"/>
                  <a:gd name="connsiteY18" fmla="*/ 273844 h 400050"/>
                  <a:gd name="connsiteX19" fmla="*/ 162592 w 561975"/>
                  <a:gd name="connsiteY19" fmla="*/ 354997 h 400050"/>
                  <a:gd name="connsiteX20" fmla="*/ 195167 w 561975"/>
                  <a:gd name="connsiteY20" fmla="*/ 384429 h 400050"/>
                  <a:gd name="connsiteX21" fmla="*/ 231934 w 561975"/>
                  <a:gd name="connsiteY21" fmla="*/ 393097 h 400050"/>
                  <a:gd name="connsiteX22" fmla="*/ 255651 w 561975"/>
                  <a:gd name="connsiteY22" fmla="*/ 389573 h 400050"/>
                  <a:gd name="connsiteX23" fmla="*/ 381381 w 561975"/>
                  <a:gd name="connsiteY23" fmla="*/ 351854 h 400050"/>
                  <a:gd name="connsiteX24" fmla="*/ 446532 w 561975"/>
                  <a:gd name="connsiteY24" fmla="*/ 302800 h 400050"/>
                  <a:gd name="connsiteX25" fmla="*/ 473869 w 561975"/>
                  <a:gd name="connsiteY25" fmla="*/ 302800 h 400050"/>
                  <a:gd name="connsiteX26" fmla="*/ 473869 w 561975"/>
                  <a:gd name="connsiteY26" fmla="*/ 330899 h 400050"/>
                  <a:gd name="connsiteX27" fmla="*/ 559594 w 561975"/>
                  <a:gd name="connsiteY27" fmla="*/ 330899 h 400050"/>
                  <a:gd name="connsiteX28" fmla="*/ 559594 w 561975"/>
                  <a:gd name="connsiteY28" fmla="*/ 292799 h 400050"/>
                  <a:gd name="connsiteX29" fmla="*/ 511969 w 561975"/>
                  <a:gd name="connsiteY29" fmla="*/ 292799 h 400050"/>
                  <a:gd name="connsiteX30" fmla="*/ 511969 w 561975"/>
                  <a:gd name="connsiteY30" fmla="*/ 80582 h 400050"/>
                  <a:gd name="connsiteX31" fmla="*/ 511969 w 561975"/>
                  <a:gd name="connsiteY31" fmla="*/ 73819 h 400050"/>
                  <a:gd name="connsiteX32" fmla="*/ 370427 w 561975"/>
                  <a:gd name="connsiteY32" fmla="*/ 315468 h 400050"/>
                  <a:gd name="connsiteX33" fmla="*/ 244697 w 561975"/>
                  <a:gd name="connsiteY33" fmla="*/ 353187 h 400050"/>
                  <a:gd name="connsiteX34" fmla="*/ 212217 w 561975"/>
                  <a:gd name="connsiteY34" fmla="*/ 350425 h 400050"/>
                  <a:gd name="connsiteX35" fmla="*/ 194691 w 561975"/>
                  <a:gd name="connsiteY35" fmla="*/ 334613 h 400050"/>
                  <a:gd name="connsiteX36" fmla="*/ 131826 w 561975"/>
                  <a:gd name="connsiteY36" fmla="*/ 235839 h 400050"/>
                  <a:gd name="connsiteX37" fmla="*/ 92869 w 561975"/>
                  <a:gd name="connsiteY37" fmla="*/ 235839 h 400050"/>
                  <a:gd name="connsiteX38" fmla="*/ 92869 w 561975"/>
                  <a:gd name="connsiteY38" fmla="*/ 83439 h 400050"/>
                  <a:gd name="connsiteX39" fmla="*/ 209264 w 561975"/>
                  <a:gd name="connsiteY39" fmla="*/ 83439 h 400050"/>
                  <a:gd name="connsiteX40" fmla="*/ 132683 w 561975"/>
                  <a:gd name="connsiteY40" fmla="*/ 160020 h 400050"/>
                  <a:gd name="connsiteX41" fmla="*/ 156020 w 561975"/>
                  <a:gd name="connsiteY41" fmla="*/ 183547 h 400050"/>
                  <a:gd name="connsiteX42" fmla="*/ 216694 w 561975"/>
                  <a:gd name="connsiteY42" fmla="*/ 208883 h 400050"/>
                  <a:gd name="connsiteX43" fmla="*/ 216694 w 561975"/>
                  <a:gd name="connsiteY43" fmla="*/ 208883 h 400050"/>
                  <a:gd name="connsiteX44" fmla="*/ 277368 w 561975"/>
                  <a:gd name="connsiteY44" fmla="*/ 183642 h 400050"/>
                  <a:gd name="connsiteX45" fmla="*/ 300800 w 561975"/>
                  <a:gd name="connsiteY45" fmla="*/ 160115 h 400050"/>
                  <a:gd name="connsiteX46" fmla="*/ 330327 w 561975"/>
                  <a:gd name="connsiteY46" fmla="*/ 160115 h 400050"/>
                  <a:gd name="connsiteX47" fmla="*/ 413099 w 561975"/>
                  <a:gd name="connsiteY47" fmla="*/ 284321 h 400050"/>
                  <a:gd name="connsiteX48" fmla="*/ 370427 w 561975"/>
                  <a:gd name="connsiteY48" fmla="*/ 315468 h 400050"/>
                  <a:gd name="connsiteX49" fmla="*/ 445961 w 561975"/>
                  <a:gd name="connsiteY49" fmla="*/ 264795 h 400050"/>
                  <a:gd name="connsiteX50" fmla="*/ 350711 w 561975"/>
                  <a:gd name="connsiteY50" fmla="*/ 121920 h 400050"/>
                  <a:gd name="connsiteX51" fmla="*/ 284988 w 561975"/>
                  <a:gd name="connsiteY51" fmla="*/ 121920 h 400050"/>
                  <a:gd name="connsiteX52" fmla="*/ 250412 w 561975"/>
                  <a:gd name="connsiteY52" fmla="*/ 156686 h 400050"/>
                  <a:gd name="connsiteX53" fmla="*/ 216789 w 561975"/>
                  <a:gd name="connsiteY53" fmla="*/ 170688 h 400050"/>
                  <a:gd name="connsiteX54" fmla="*/ 216789 w 561975"/>
                  <a:gd name="connsiteY54" fmla="*/ 170688 h 400050"/>
                  <a:gd name="connsiteX55" fmla="*/ 186690 w 561975"/>
                  <a:gd name="connsiteY55" fmla="*/ 159925 h 400050"/>
                  <a:gd name="connsiteX56" fmla="*/ 274225 w 561975"/>
                  <a:gd name="connsiteY56" fmla="*/ 72390 h 400050"/>
                  <a:gd name="connsiteX57" fmla="*/ 292608 w 561975"/>
                  <a:gd name="connsiteY57" fmla="*/ 64770 h 400050"/>
                  <a:gd name="connsiteX58" fmla="*/ 374904 w 561975"/>
                  <a:gd name="connsiteY58" fmla="*/ 64770 h 400050"/>
                  <a:gd name="connsiteX59" fmla="*/ 473964 w 561975"/>
                  <a:gd name="connsiteY59" fmla="*/ 106013 h 400050"/>
                  <a:gd name="connsiteX60" fmla="*/ 473964 w 561975"/>
                  <a:gd name="connsiteY60" fmla="*/ 264795 h 400050"/>
                  <a:gd name="connsiteX61" fmla="*/ 445961 w 561975"/>
                  <a:gd name="connsiteY61" fmla="*/ 26479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61975" h="400050">
                    <a:moveTo>
                      <a:pt x="511969" y="73819"/>
                    </a:moveTo>
                    <a:lnTo>
                      <a:pt x="559594" y="73819"/>
                    </a:lnTo>
                    <a:lnTo>
                      <a:pt x="559594" y="35719"/>
                    </a:lnTo>
                    <a:lnTo>
                      <a:pt x="473869" y="35719"/>
                    </a:lnTo>
                    <a:lnTo>
                      <a:pt x="473869" y="64770"/>
                    </a:lnTo>
                    <a:lnTo>
                      <a:pt x="382429" y="26670"/>
                    </a:lnTo>
                    <a:lnTo>
                      <a:pt x="292513" y="26670"/>
                    </a:lnTo>
                    <a:cubicBezTo>
                      <a:pt x="275463" y="26670"/>
                      <a:pt x="259461" y="33242"/>
                      <a:pt x="247364" y="45244"/>
                    </a:cubicBezTo>
                    <a:lnTo>
                      <a:pt x="92869" y="45244"/>
                    </a:lnTo>
                    <a:lnTo>
                      <a:pt x="92869" y="7144"/>
                    </a:lnTo>
                    <a:lnTo>
                      <a:pt x="7144" y="7144"/>
                    </a:lnTo>
                    <a:lnTo>
                      <a:pt x="7144" y="45244"/>
                    </a:lnTo>
                    <a:lnTo>
                      <a:pt x="54769" y="45244"/>
                    </a:lnTo>
                    <a:lnTo>
                      <a:pt x="54769" y="264319"/>
                    </a:lnTo>
                    <a:lnTo>
                      <a:pt x="7144" y="264319"/>
                    </a:lnTo>
                    <a:lnTo>
                      <a:pt x="7144" y="302419"/>
                    </a:lnTo>
                    <a:lnTo>
                      <a:pt x="92869" y="302419"/>
                    </a:lnTo>
                    <a:lnTo>
                      <a:pt x="92869" y="273844"/>
                    </a:lnTo>
                    <a:lnTo>
                      <a:pt x="110966" y="273844"/>
                    </a:lnTo>
                    <a:lnTo>
                      <a:pt x="162592" y="354997"/>
                    </a:lnTo>
                    <a:cubicBezTo>
                      <a:pt x="170593" y="367570"/>
                      <a:pt x="181833" y="377762"/>
                      <a:pt x="195167" y="384429"/>
                    </a:cubicBezTo>
                    <a:cubicBezTo>
                      <a:pt x="206693" y="390239"/>
                      <a:pt x="219266" y="393097"/>
                      <a:pt x="231934" y="393097"/>
                    </a:cubicBezTo>
                    <a:cubicBezTo>
                      <a:pt x="239839" y="393097"/>
                      <a:pt x="247841" y="391954"/>
                      <a:pt x="255651" y="389573"/>
                    </a:cubicBezTo>
                    <a:lnTo>
                      <a:pt x="381381" y="351854"/>
                    </a:lnTo>
                    <a:cubicBezTo>
                      <a:pt x="408241" y="343757"/>
                      <a:pt x="431387" y="326136"/>
                      <a:pt x="446532" y="302800"/>
                    </a:cubicBezTo>
                    <a:lnTo>
                      <a:pt x="473869" y="302800"/>
                    </a:lnTo>
                    <a:lnTo>
                      <a:pt x="473869" y="330899"/>
                    </a:lnTo>
                    <a:lnTo>
                      <a:pt x="559594" y="330899"/>
                    </a:lnTo>
                    <a:lnTo>
                      <a:pt x="559594" y="292799"/>
                    </a:lnTo>
                    <a:lnTo>
                      <a:pt x="511969" y="292799"/>
                    </a:lnTo>
                    <a:lnTo>
                      <a:pt x="511969" y="80582"/>
                    </a:lnTo>
                    <a:lnTo>
                      <a:pt x="511969" y="73819"/>
                    </a:lnTo>
                    <a:close/>
                    <a:moveTo>
                      <a:pt x="370427" y="315468"/>
                    </a:moveTo>
                    <a:lnTo>
                      <a:pt x="244697" y="353187"/>
                    </a:lnTo>
                    <a:cubicBezTo>
                      <a:pt x="233839" y="356426"/>
                      <a:pt x="222314" y="355473"/>
                      <a:pt x="212217" y="350425"/>
                    </a:cubicBezTo>
                    <a:cubicBezTo>
                      <a:pt x="205074" y="346805"/>
                      <a:pt x="198977" y="341376"/>
                      <a:pt x="194691" y="334613"/>
                    </a:cubicBezTo>
                    <a:lnTo>
                      <a:pt x="131826" y="235839"/>
                    </a:lnTo>
                    <a:lnTo>
                      <a:pt x="92869" y="235839"/>
                    </a:lnTo>
                    <a:lnTo>
                      <a:pt x="92869" y="83439"/>
                    </a:lnTo>
                    <a:lnTo>
                      <a:pt x="209264" y="83439"/>
                    </a:lnTo>
                    <a:lnTo>
                      <a:pt x="132683" y="160020"/>
                    </a:lnTo>
                    <a:lnTo>
                      <a:pt x="156020" y="183547"/>
                    </a:lnTo>
                    <a:cubicBezTo>
                      <a:pt x="172212" y="199835"/>
                      <a:pt x="193739" y="208788"/>
                      <a:pt x="216694" y="208883"/>
                    </a:cubicBezTo>
                    <a:cubicBezTo>
                      <a:pt x="216694" y="208883"/>
                      <a:pt x="216694" y="208883"/>
                      <a:pt x="216694" y="208883"/>
                    </a:cubicBezTo>
                    <a:cubicBezTo>
                      <a:pt x="239649" y="208883"/>
                      <a:pt x="261175" y="199930"/>
                      <a:pt x="277368" y="183642"/>
                    </a:cubicBezTo>
                    <a:lnTo>
                      <a:pt x="300800" y="160115"/>
                    </a:lnTo>
                    <a:lnTo>
                      <a:pt x="330327" y="160115"/>
                    </a:lnTo>
                    <a:lnTo>
                      <a:pt x="413099" y="284321"/>
                    </a:lnTo>
                    <a:cubicBezTo>
                      <a:pt x="402907" y="298990"/>
                      <a:pt x="387858" y="310229"/>
                      <a:pt x="370427" y="315468"/>
                    </a:cubicBezTo>
                    <a:close/>
                    <a:moveTo>
                      <a:pt x="445961" y="264795"/>
                    </a:moveTo>
                    <a:lnTo>
                      <a:pt x="350711" y="121920"/>
                    </a:lnTo>
                    <a:lnTo>
                      <a:pt x="284988" y="121920"/>
                    </a:lnTo>
                    <a:lnTo>
                      <a:pt x="250412" y="156686"/>
                    </a:lnTo>
                    <a:cubicBezTo>
                      <a:pt x="241459" y="165735"/>
                      <a:pt x="229458" y="170688"/>
                      <a:pt x="216789" y="170688"/>
                    </a:cubicBezTo>
                    <a:cubicBezTo>
                      <a:pt x="216789" y="170688"/>
                      <a:pt x="216789" y="170688"/>
                      <a:pt x="216789" y="170688"/>
                    </a:cubicBezTo>
                    <a:cubicBezTo>
                      <a:pt x="205645" y="170688"/>
                      <a:pt x="195167" y="166878"/>
                      <a:pt x="186690" y="159925"/>
                    </a:cubicBezTo>
                    <a:lnTo>
                      <a:pt x="274225" y="72390"/>
                    </a:lnTo>
                    <a:cubicBezTo>
                      <a:pt x="279082" y="67532"/>
                      <a:pt x="285655" y="64770"/>
                      <a:pt x="292608" y="64770"/>
                    </a:cubicBezTo>
                    <a:lnTo>
                      <a:pt x="374904" y="64770"/>
                    </a:lnTo>
                    <a:lnTo>
                      <a:pt x="473964" y="106013"/>
                    </a:lnTo>
                    <a:lnTo>
                      <a:pt x="473964" y="264795"/>
                    </a:lnTo>
                    <a:lnTo>
                      <a:pt x="445961" y="264795"/>
                    </a:lnTo>
                    <a:close/>
                  </a:path>
                </a:pathLst>
              </a:custGeom>
              <a:solidFill>
                <a:srgbClr val="002856"/>
              </a:solidFill>
              <a:ln w="9525" cap="flat">
                <a:noFill/>
                <a:prstDash val="solid"/>
                <a:miter/>
              </a:ln>
            </p:spPr>
            <p:txBody>
              <a:bodyPr rtlCol="0" anchor="ctr"/>
              <a:lstStyle/>
              <a:p>
                <a:endParaRPr lang="en-US" dirty="0"/>
              </a:p>
            </p:txBody>
          </p:sp>
        </p:grpSp>
        <p:sp>
          <p:nvSpPr>
            <p:cNvPr id="37" name="TextBox 36">
              <a:extLst>
                <a:ext uri="{FF2B5EF4-FFF2-40B4-BE49-F238E27FC236}">
                  <a16:creationId xmlns="" xmlns:a16="http://schemas.microsoft.com/office/drawing/2014/main" id="{A0FF3ED1-8D36-5142-BC29-7C528D75A712}"/>
                </a:ext>
              </a:extLst>
            </p:cNvPr>
            <p:cNvSpPr txBox="1"/>
            <p:nvPr/>
          </p:nvSpPr>
          <p:spPr bwMode="gray">
            <a:xfrm>
              <a:off x="3317786" y="2493811"/>
              <a:ext cx="352532" cy="369332"/>
            </a:xfrm>
            <a:prstGeom prst="rect">
              <a:avLst/>
            </a:prstGeom>
            <a:noFill/>
          </p:spPr>
          <p:txBody>
            <a:bodyPr wrap="square" lIns="0" rIns="0" rtlCol="0">
              <a:spAutoFit/>
            </a:bodyPr>
            <a:lstStyle/>
            <a:p>
              <a:r>
                <a:rPr lang="en-US" sz="900" b="1" dirty="0"/>
                <a:t>Outer</a:t>
              </a:r>
              <a:br>
                <a:rPr lang="en-US" sz="900" b="1" dirty="0"/>
              </a:br>
              <a:r>
                <a:rPr lang="en-US" sz="900" b="1" dirty="0"/>
                <a:t>APIs</a:t>
              </a:r>
            </a:p>
          </p:txBody>
        </p:sp>
        <p:grpSp>
          <p:nvGrpSpPr>
            <p:cNvPr id="38" name="Group 37">
              <a:extLst>
                <a:ext uri="{FF2B5EF4-FFF2-40B4-BE49-F238E27FC236}">
                  <a16:creationId xmlns="" xmlns:a16="http://schemas.microsoft.com/office/drawing/2014/main" id="{B4AF489B-4DC2-4A79-AD1B-49BA5497C219}"/>
                </a:ext>
              </a:extLst>
            </p:cNvPr>
            <p:cNvGrpSpPr/>
            <p:nvPr/>
          </p:nvGrpSpPr>
          <p:grpSpPr>
            <a:xfrm>
              <a:off x="3855974" y="3993499"/>
              <a:ext cx="320168" cy="335352"/>
              <a:chOff x="2222020" y="4153737"/>
              <a:chExt cx="320168" cy="335352"/>
            </a:xfrm>
          </p:grpSpPr>
          <p:sp>
            <p:nvSpPr>
              <p:cNvPr id="39" name="Freeform 61">
                <a:extLst>
                  <a:ext uri="{FF2B5EF4-FFF2-40B4-BE49-F238E27FC236}">
                    <a16:creationId xmlns="" xmlns:a16="http://schemas.microsoft.com/office/drawing/2014/main" id="{790B31C4-C2F5-41E4-861F-09C431F516D7}"/>
                  </a:ext>
                </a:extLst>
              </p:cNvPr>
              <p:cNvSpPr>
                <a:spLocks/>
              </p:cNvSpPr>
              <p:nvPr/>
            </p:nvSpPr>
            <p:spPr bwMode="auto">
              <a:xfrm>
                <a:off x="2325790" y="4257506"/>
                <a:ext cx="216398" cy="231583"/>
              </a:xfrm>
              <a:custGeom>
                <a:avLst/>
                <a:gdLst>
                  <a:gd name="T0" fmla="*/ 184 w 193"/>
                  <a:gd name="T1" fmla="*/ 0 h 207"/>
                  <a:gd name="T2" fmla="*/ 167 w 193"/>
                  <a:gd name="T3" fmla="*/ 0 h 207"/>
                  <a:gd name="T4" fmla="*/ 167 w 193"/>
                  <a:gd name="T5" fmla="*/ 173 h 207"/>
                  <a:gd name="T6" fmla="*/ 157 w 193"/>
                  <a:gd name="T7" fmla="*/ 183 h 207"/>
                  <a:gd name="T8" fmla="*/ 0 w 193"/>
                  <a:gd name="T9" fmla="*/ 183 h 207"/>
                  <a:gd name="T10" fmla="*/ 0 w 193"/>
                  <a:gd name="T11" fmla="*/ 199 h 207"/>
                  <a:gd name="T12" fmla="*/ 9 w 193"/>
                  <a:gd name="T13" fmla="*/ 207 h 207"/>
                  <a:gd name="T14" fmla="*/ 184 w 193"/>
                  <a:gd name="T15" fmla="*/ 207 h 207"/>
                  <a:gd name="T16" fmla="*/ 193 w 193"/>
                  <a:gd name="T17" fmla="*/ 199 h 207"/>
                  <a:gd name="T18" fmla="*/ 193 w 193"/>
                  <a:gd name="T19" fmla="*/ 8 h 207"/>
                  <a:gd name="T20" fmla="*/ 184 w 19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07">
                    <a:moveTo>
                      <a:pt x="184" y="0"/>
                    </a:moveTo>
                    <a:cubicBezTo>
                      <a:pt x="167" y="0"/>
                      <a:pt x="167" y="0"/>
                      <a:pt x="167" y="0"/>
                    </a:cubicBezTo>
                    <a:cubicBezTo>
                      <a:pt x="167" y="173"/>
                      <a:pt x="167" y="173"/>
                      <a:pt x="167" y="173"/>
                    </a:cubicBezTo>
                    <a:cubicBezTo>
                      <a:pt x="167" y="179"/>
                      <a:pt x="163" y="183"/>
                      <a:pt x="157" y="183"/>
                    </a:cubicBezTo>
                    <a:cubicBezTo>
                      <a:pt x="0" y="183"/>
                      <a:pt x="0" y="183"/>
                      <a:pt x="0" y="183"/>
                    </a:cubicBezTo>
                    <a:cubicBezTo>
                      <a:pt x="0" y="199"/>
                      <a:pt x="0" y="199"/>
                      <a:pt x="0" y="199"/>
                    </a:cubicBezTo>
                    <a:cubicBezTo>
                      <a:pt x="0" y="204"/>
                      <a:pt x="4" y="207"/>
                      <a:pt x="9" y="207"/>
                    </a:cubicBezTo>
                    <a:cubicBezTo>
                      <a:pt x="184" y="207"/>
                      <a:pt x="184" y="207"/>
                      <a:pt x="184" y="207"/>
                    </a:cubicBezTo>
                    <a:cubicBezTo>
                      <a:pt x="189" y="207"/>
                      <a:pt x="193" y="204"/>
                      <a:pt x="193" y="199"/>
                    </a:cubicBezTo>
                    <a:cubicBezTo>
                      <a:pt x="193" y="8"/>
                      <a:pt x="193" y="8"/>
                      <a:pt x="193" y="8"/>
                    </a:cubicBezTo>
                    <a:cubicBezTo>
                      <a:pt x="193" y="4"/>
                      <a:pt x="189" y="0"/>
                      <a:pt x="184" y="0"/>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0" name="Freeform 62">
                <a:extLst>
                  <a:ext uri="{FF2B5EF4-FFF2-40B4-BE49-F238E27FC236}">
                    <a16:creationId xmlns="" xmlns:a16="http://schemas.microsoft.com/office/drawing/2014/main" id="{491BAC21-2774-4B32-8913-A75253ED83ED}"/>
                  </a:ext>
                </a:extLst>
              </p:cNvPr>
              <p:cNvSpPr>
                <a:spLocks/>
              </p:cNvSpPr>
              <p:nvPr/>
            </p:nvSpPr>
            <p:spPr bwMode="auto">
              <a:xfrm>
                <a:off x="2275171" y="4205621"/>
                <a:ext cx="213867" cy="231583"/>
              </a:xfrm>
              <a:custGeom>
                <a:avLst/>
                <a:gdLst>
                  <a:gd name="T0" fmla="*/ 184 w 192"/>
                  <a:gd name="T1" fmla="*/ 0 h 208"/>
                  <a:gd name="T2" fmla="*/ 167 w 192"/>
                  <a:gd name="T3" fmla="*/ 0 h 208"/>
                  <a:gd name="T4" fmla="*/ 167 w 192"/>
                  <a:gd name="T5" fmla="*/ 174 h 208"/>
                  <a:gd name="T6" fmla="*/ 157 w 192"/>
                  <a:gd name="T7" fmla="*/ 184 h 208"/>
                  <a:gd name="T8" fmla="*/ 0 w 192"/>
                  <a:gd name="T9" fmla="*/ 184 h 208"/>
                  <a:gd name="T10" fmla="*/ 0 w 192"/>
                  <a:gd name="T11" fmla="*/ 200 h 208"/>
                  <a:gd name="T12" fmla="*/ 8 w 192"/>
                  <a:gd name="T13" fmla="*/ 208 h 208"/>
                  <a:gd name="T14" fmla="*/ 184 w 192"/>
                  <a:gd name="T15" fmla="*/ 208 h 208"/>
                  <a:gd name="T16" fmla="*/ 192 w 192"/>
                  <a:gd name="T17" fmla="*/ 200 h 208"/>
                  <a:gd name="T18" fmla="*/ 192 w 192"/>
                  <a:gd name="T19" fmla="*/ 9 h 208"/>
                  <a:gd name="T20" fmla="*/ 184 w 192"/>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08">
                    <a:moveTo>
                      <a:pt x="184" y="0"/>
                    </a:moveTo>
                    <a:cubicBezTo>
                      <a:pt x="167" y="0"/>
                      <a:pt x="167" y="0"/>
                      <a:pt x="167" y="0"/>
                    </a:cubicBezTo>
                    <a:cubicBezTo>
                      <a:pt x="167" y="174"/>
                      <a:pt x="167" y="174"/>
                      <a:pt x="167" y="174"/>
                    </a:cubicBezTo>
                    <a:cubicBezTo>
                      <a:pt x="167" y="180"/>
                      <a:pt x="162" y="184"/>
                      <a:pt x="157" y="184"/>
                    </a:cubicBezTo>
                    <a:cubicBezTo>
                      <a:pt x="0" y="184"/>
                      <a:pt x="0" y="184"/>
                      <a:pt x="0" y="184"/>
                    </a:cubicBezTo>
                    <a:cubicBezTo>
                      <a:pt x="0" y="200"/>
                      <a:pt x="0" y="200"/>
                      <a:pt x="0" y="200"/>
                    </a:cubicBezTo>
                    <a:cubicBezTo>
                      <a:pt x="0" y="204"/>
                      <a:pt x="4" y="208"/>
                      <a:pt x="8" y="208"/>
                    </a:cubicBezTo>
                    <a:cubicBezTo>
                      <a:pt x="184" y="208"/>
                      <a:pt x="184" y="208"/>
                      <a:pt x="184" y="208"/>
                    </a:cubicBezTo>
                    <a:cubicBezTo>
                      <a:pt x="188" y="208"/>
                      <a:pt x="192" y="204"/>
                      <a:pt x="192" y="200"/>
                    </a:cubicBezTo>
                    <a:cubicBezTo>
                      <a:pt x="192" y="9"/>
                      <a:pt x="192" y="9"/>
                      <a:pt x="192" y="9"/>
                    </a:cubicBezTo>
                    <a:cubicBezTo>
                      <a:pt x="192" y="4"/>
                      <a:pt x="188" y="0"/>
                      <a:pt x="184" y="0"/>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1" name="Freeform 63">
                <a:extLst>
                  <a:ext uri="{FF2B5EF4-FFF2-40B4-BE49-F238E27FC236}">
                    <a16:creationId xmlns="" xmlns:a16="http://schemas.microsoft.com/office/drawing/2014/main" id="{408EA234-303A-42CC-9059-19B1BC70EF0F}"/>
                  </a:ext>
                </a:extLst>
              </p:cNvPr>
              <p:cNvSpPr>
                <a:spLocks noEditPoints="1"/>
              </p:cNvSpPr>
              <p:nvPr/>
            </p:nvSpPr>
            <p:spPr bwMode="auto">
              <a:xfrm>
                <a:off x="2222020" y="4153737"/>
                <a:ext cx="216398" cy="232850"/>
              </a:xfrm>
              <a:custGeom>
                <a:avLst/>
                <a:gdLst>
                  <a:gd name="T0" fmla="*/ 193 w 193"/>
                  <a:gd name="T1" fmla="*/ 8 h 208"/>
                  <a:gd name="T2" fmla="*/ 193 w 193"/>
                  <a:gd name="T3" fmla="*/ 199 h 208"/>
                  <a:gd name="T4" fmla="*/ 184 w 193"/>
                  <a:gd name="T5" fmla="*/ 208 h 208"/>
                  <a:gd name="T6" fmla="*/ 9 w 193"/>
                  <a:gd name="T7" fmla="*/ 208 h 208"/>
                  <a:gd name="T8" fmla="*/ 0 w 193"/>
                  <a:gd name="T9" fmla="*/ 199 h 208"/>
                  <a:gd name="T10" fmla="*/ 0 w 193"/>
                  <a:gd name="T11" fmla="*/ 64 h 208"/>
                  <a:gd name="T12" fmla="*/ 51 w 193"/>
                  <a:gd name="T13" fmla="*/ 64 h 208"/>
                  <a:gd name="T14" fmla="*/ 65 w 193"/>
                  <a:gd name="T15" fmla="*/ 51 h 208"/>
                  <a:gd name="T16" fmla="*/ 65 w 193"/>
                  <a:gd name="T17" fmla="*/ 0 h 208"/>
                  <a:gd name="T18" fmla="*/ 184 w 193"/>
                  <a:gd name="T19" fmla="*/ 0 h 208"/>
                  <a:gd name="T20" fmla="*/ 193 w 193"/>
                  <a:gd name="T21" fmla="*/ 8 h 208"/>
                  <a:gd name="T22" fmla="*/ 0 w 193"/>
                  <a:gd name="T23" fmla="*/ 50 h 208"/>
                  <a:gd name="T24" fmla="*/ 42 w 193"/>
                  <a:gd name="T25" fmla="*/ 50 h 208"/>
                  <a:gd name="T26" fmla="*/ 50 w 193"/>
                  <a:gd name="T27" fmla="*/ 41 h 208"/>
                  <a:gd name="T28" fmla="*/ 50 w 193"/>
                  <a:gd name="T29" fmla="*/ 0 h 208"/>
                  <a:gd name="T30" fmla="*/ 0 w 193"/>
                  <a:gd name="T31" fmla="*/ 5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208">
                    <a:moveTo>
                      <a:pt x="193" y="8"/>
                    </a:moveTo>
                    <a:cubicBezTo>
                      <a:pt x="193" y="199"/>
                      <a:pt x="193" y="199"/>
                      <a:pt x="193" y="199"/>
                    </a:cubicBezTo>
                    <a:cubicBezTo>
                      <a:pt x="193" y="204"/>
                      <a:pt x="189" y="208"/>
                      <a:pt x="184" y="208"/>
                    </a:cubicBezTo>
                    <a:cubicBezTo>
                      <a:pt x="9" y="208"/>
                      <a:pt x="9" y="208"/>
                      <a:pt x="9" y="208"/>
                    </a:cubicBezTo>
                    <a:cubicBezTo>
                      <a:pt x="4" y="208"/>
                      <a:pt x="0" y="204"/>
                      <a:pt x="0" y="199"/>
                    </a:cubicBezTo>
                    <a:cubicBezTo>
                      <a:pt x="0" y="64"/>
                      <a:pt x="0" y="64"/>
                      <a:pt x="0" y="64"/>
                    </a:cubicBezTo>
                    <a:cubicBezTo>
                      <a:pt x="51" y="64"/>
                      <a:pt x="51" y="64"/>
                      <a:pt x="51" y="64"/>
                    </a:cubicBezTo>
                    <a:cubicBezTo>
                      <a:pt x="59" y="64"/>
                      <a:pt x="65" y="58"/>
                      <a:pt x="65" y="51"/>
                    </a:cubicBezTo>
                    <a:cubicBezTo>
                      <a:pt x="65" y="0"/>
                      <a:pt x="65" y="0"/>
                      <a:pt x="65" y="0"/>
                    </a:cubicBezTo>
                    <a:cubicBezTo>
                      <a:pt x="184" y="0"/>
                      <a:pt x="184" y="0"/>
                      <a:pt x="184" y="0"/>
                    </a:cubicBezTo>
                    <a:cubicBezTo>
                      <a:pt x="189" y="0"/>
                      <a:pt x="193" y="4"/>
                      <a:pt x="193" y="8"/>
                    </a:cubicBezTo>
                    <a:close/>
                    <a:moveTo>
                      <a:pt x="0" y="50"/>
                    </a:moveTo>
                    <a:cubicBezTo>
                      <a:pt x="42" y="50"/>
                      <a:pt x="42" y="50"/>
                      <a:pt x="42" y="50"/>
                    </a:cubicBezTo>
                    <a:cubicBezTo>
                      <a:pt x="46" y="50"/>
                      <a:pt x="50" y="46"/>
                      <a:pt x="50" y="41"/>
                    </a:cubicBezTo>
                    <a:cubicBezTo>
                      <a:pt x="50" y="0"/>
                      <a:pt x="50" y="0"/>
                      <a:pt x="50" y="0"/>
                    </a:cubicBezTo>
                    <a:lnTo>
                      <a:pt x="0" y="50"/>
                    </a:ln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sp>
            <p:nvSpPr>
              <p:cNvPr id="42" name="Freeform 41">
                <a:extLst>
                  <a:ext uri="{FF2B5EF4-FFF2-40B4-BE49-F238E27FC236}">
                    <a16:creationId xmlns="" xmlns:a16="http://schemas.microsoft.com/office/drawing/2014/main" id="{630100A3-B2ED-4F24-A0F2-159E8188C0B3}"/>
                  </a:ext>
                </a:extLst>
              </p:cNvPr>
              <p:cNvSpPr>
                <a:spLocks noEditPoints="1"/>
              </p:cNvSpPr>
              <p:nvPr/>
            </p:nvSpPr>
            <p:spPr bwMode="auto">
              <a:xfrm>
                <a:off x="2263781" y="4208153"/>
                <a:ext cx="137938" cy="139204"/>
              </a:xfrm>
              <a:custGeom>
                <a:avLst/>
                <a:gdLst>
                  <a:gd name="T0" fmla="*/ 109 w 109"/>
                  <a:gd name="T1" fmla="*/ 110 h 110"/>
                  <a:gd name="T2" fmla="*/ 86 w 109"/>
                  <a:gd name="T3" fmla="*/ 110 h 110"/>
                  <a:gd name="T4" fmla="*/ 76 w 109"/>
                  <a:gd name="T5" fmla="*/ 85 h 110"/>
                  <a:gd name="T6" fmla="*/ 33 w 109"/>
                  <a:gd name="T7" fmla="*/ 85 h 110"/>
                  <a:gd name="T8" fmla="*/ 23 w 109"/>
                  <a:gd name="T9" fmla="*/ 110 h 110"/>
                  <a:gd name="T10" fmla="*/ 0 w 109"/>
                  <a:gd name="T11" fmla="*/ 110 h 110"/>
                  <a:gd name="T12" fmla="*/ 42 w 109"/>
                  <a:gd name="T13" fmla="*/ 0 h 110"/>
                  <a:gd name="T14" fmla="*/ 66 w 109"/>
                  <a:gd name="T15" fmla="*/ 0 h 110"/>
                  <a:gd name="T16" fmla="*/ 109 w 109"/>
                  <a:gd name="T17" fmla="*/ 110 h 110"/>
                  <a:gd name="T18" fmla="*/ 69 w 109"/>
                  <a:gd name="T19" fmla="*/ 67 h 110"/>
                  <a:gd name="T20" fmla="*/ 54 w 109"/>
                  <a:gd name="T21" fmla="*/ 26 h 110"/>
                  <a:gd name="T22" fmla="*/ 39 w 109"/>
                  <a:gd name="T23" fmla="*/ 67 h 110"/>
                  <a:gd name="T24" fmla="*/ 69 w 10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10">
                    <a:moveTo>
                      <a:pt x="109" y="110"/>
                    </a:moveTo>
                    <a:lnTo>
                      <a:pt x="86" y="110"/>
                    </a:lnTo>
                    <a:lnTo>
                      <a:pt x="76" y="85"/>
                    </a:lnTo>
                    <a:lnTo>
                      <a:pt x="33" y="85"/>
                    </a:lnTo>
                    <a:lnTo>
                      <a:pt x="23" y="110"/>
                    </a:lnTo>
                    <a:lnTo>
                      <a:pt x="0" y="110"/>
                    </a:lnTo>
                    <a:lnTo>
                      <a:pt x="42" y="0"/>
                    </a:lnTo>
                    <a:lnTo>
                      <a:pt x="66" y="0"/>
                    </a:lnTo>
                    <a:lnTo>
                      <a:pt x="109" y="110"/>
                    </a:lnTo>
                    <a:close/>
                    <a:moveTo>
                      <a:pt x="69" y="67"/>
                    </a:moveTo>
                    <a:lnTo>
                      <a:pt x="54" y="26"/>
                    </a:lnTo>
                    <a:lnTo>
                      <a:pt x="39" y="67"/>
                    </a:lnTo>
                    <a:lnTo>
                      <a:pt x="69"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p>
            </p:txBody>
          </p:sp>
        </p:grpSp>
      </p:grpSp>
    </p:spTree>
    <p:extLst>
      <p:ext uri="{BB962C8B-B14F-4D97-AF65-F5344CB8AC3E}">
        <p14:creationId xmlns:p14="http://schemas.microsoft.com/office/powerpoint/2010/main" val="357285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7</a:t>
            </a:r>
            <a:endParaRPr lang="en-US" dirty="0"/>
          </a:p>
        </p:txBody>
      </p:sp>
      <p:grpSp>
        <p:nvGrpSpPr>
          <p:cNvPr id="3" name="Group 2"/>
          <p:cNvGrpSpPr/>
          <p:nvPr/>
        </p:nvGrpSpPr>
        <p:grpSpPr>
          <a:xfrm>
            <a:off x="3147060" y="1359388"/>
            <a:ext cx="5897880" cy="4374610"/>
            <a:chOff x="3147060" y="1359388"/>
            <a:chExt cx="5897880" cy="4374610"/>
          </a:xfrm>
        </p:grpSpPr>
        <p:sp>
          <p:nvSpPr>
            <p:cNvPr id="4" name="Rectangle 3"/>
            <p:cNvSpPr/>
            <p:nvPr/>
          </p:nvSpPr>
          <p:spPr bwMode="gray">
            <a:xfrm>
              <a:off x="3147060" y="1359388"/>
              <a:ext cx="5897880" cy="4374610"/>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extBox 4"/>
            <p:cNvSpPr txBox="1"/>
            <p:nvPr/>
          </p:nvSpPr>
          <p:spPr bwMode="gray">
            <a:xfrm>
              <a:off x="3147060" y="5426221"/>
              <a:ext cx="2950083"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6" name="TextBox 5"/>
            <p:cNvSpPr txBox="1"/>
            <p:nvPr/>
          </p:nvSpPr>
          <p:spPr bwMode="gray">
            <a:xfrm>
              <a:off x="3147060" y="1359388"/>
              <a:ext cx="5807583" cy="353943"/>
            </a:xfrm>
            <a:prstGeom prst="rect">
              <a:avLst/>
            </a:prstGeom>
            <a:noFill/>
          </p:spPr>
          <p:txBody>
            <a:bodyPr wrap="square" lIns="91440" tIns="91440" rIns="91440" rtlCol="0">
              <a:spAutoFit/>
            </a:bodyPr>
            <a:lstStyle/>
            <a:p>
              <a:pPr lvl="0">
                <a:defRPr/>
              </a:pPr>
              <a:r>
                <a:rPr lang="fr" sz="1400" b="1" kern="0" dirty="0">
                  <a:solidFill>
                    <a:sysClr val="windowText" lastClr="000000"/>
                  </a:solidFill>
                  <a:ea typeface="Arial Unicode MS"/>
                  <a:cs typeface="Arial" panose="020B0604020202020204" pitchFamily="34" charset="0"/>
                </a:rPr>
                <a:t>API Management Components — On-Premises Model</a:t>
              </a:r>
              <a:endParaRPr lang="en-US" sz="1200" dirty="0"/>
            </a:p>
          </p:txBody>
        </p:sp>
        <p:sp>
          <p:nvSpPr>
            <p:cNvPr id="7" name="TextBox 6">
              <a:extLst>
                <a:ext uri="{FF2B5EF4-FFF2-40B4-BE49-F238E27FC236}">
                  <a16:creationId xmlns="" xmlns:a16="http://schemas.microsoft.com/office/drawing/2014/main" id="{8ADA7026-1B23-B248-9891-0F3C7925F0CB}"/>
                </a:ext>
              </a:extLst>
            </p:cNvPr>
            <p:cNvSpPr txBox="1"/>
            <p:nvPr/>
          </p:nvSpPr>
          <p:spPr bwMode="gray">
            <a:xfrm>
              <a:off x="3702371" y="5258258"/>
              <a:ext cx="457200" cy="107722"/>
            </a:xfrm>
            <a:prstGeom prst="rect">
              <a:avLst/>
            </a:prstGeom>
            <a:noFill/>
          </p:spPr>
          <p:txBody>
            <a:bodyPr wrap="square" lIns="0" tIns="0" rIns="0" bIns="0" rtlCol="0" anchor="ctr">
              <a:noAutofit/>
            </a:bodyPr>
            <a:lstStyle/>
            <a:p>
              <a:r>
                <a:rPr lang="en-US" sz="700" dirty="0"/>
                <a:t>Control</a:t>
              </a:r>
            </a:p>
          </p:txBody>
        </p:sp>
        <p:sp>
          <p:nvSpPr>
            <p:cNvPr id="8" name="Freeform 441">
              <a:extLst>
                <a:ext uri="{FF2B5EF4-FFF2-40B4-BE49-F238E27FC236}">
                  <a16:creationId xmlns="" xmlns:a16="http://schemas.microsoft.com/office/drawing/2014/main" id="{ED447C03-519E-0842-BACE-654AC33DB5E9}"/>
                </a:ext>
              </a:extLst>
            </p:cNvPr>
            <p:cNvSpPr>
              <a:spLocks noEditPoints="1"/>
            </p:cNvSpPr>
            <p:nvPr/>
          </p:nvSpPr>
          <p:spPr bwMode="gray">
            <a:xfrm>
              <a:off x="5112244" y="2788604"/>
              <a:ext cx="243135" cy="186799"/>
            </a:xfrm>
            <a:custGeom>
              <a:avLst/>
              <a:gdLst>
                <a:gd name="T0" fmla="*/ 76 w 328"/>
                <a:gd name="T1" fmla="*/ 75 h 252"/>
                <a:gd name="T2" fmla="*/ 25 w 328"/>
                <a:gd name="T3" fmla="*/ 75 h 252"/>
                <a:gd name="T4" fmla="*/ 25 w 328"/>
                <a:gd name="T5" fmla="*/ 25 h 252"/>
                <a:gd name="T6" fmla="*/ 76 w 328"/>
                <a:gd name="T7" fmla="*/ 25 h 252"/>
                <a:gd name="T8" fmla="*/ 76 w 328"/>
                <a:gd name="T9" fmla="*/ 75 h 252"/>
                <a:gd name="T10" fmla="*/ 101 w 328"/>
                <a:gd name="T11" fmla="*/ 0 h 252"/>
                <a:gd name="T12" fmla="*/ 0 w 328"/>
                <a:gd name="T13" fmla="*/ 0 h 252"/>
                <a:gd name="T14" fmla="*/ 0 w 328"/>
                <a:gd name="T15" fmla="*/ 100 h 252"/>
                <a:gd name="T16" fmla="*/ 101 w 328"/>
                <a:gd name="T17" fmla="*/ 100 h 252"/>
                <a:gd name="T18" fmla="*/ 101 w 328"/>
                <a:gd name="T19" fmla="*/ 0 h 252"/>
                <a:gd name="T20" fmla="*/ 76 w 328"/>
                <a:gd name="T21" fmla="*/ 226 h 252"/>
                <a:gd name="T22" fmla="*/ 25 w 328"/>
                <a:gd name="T23" fmla="*/ 226 h 252"/>
                <a:gd name="T24" fmla="*/ 25 w 328"/>
                <a:gd name="T25" fmla="*/ 176 h 252"/>
                <a:gd name="T26" fmla="*/ 76 w 328"/>
                <a:gd name="T27" fmla="*/ 176 h 252"/>
                <a:gd name="T28" fmla="*/ 76 w 328"/>
                <a:gd name="T29" fmla="*/ 226 h 252"/>
                <a:gd name="T30" fmla="*/ 101 w 328"/>
                <a:gd name="T31" fmla="*/ 151 h 252"/>
                <a:gd name="T32" fmla="*/ 0 w 328"/>
                <a:gd name="T33" fmla="*/ 151 h 252"/>
                <a:gd name="T34" fmla="*/ 0 w 328"/>
                <a:gd name="T35" fmla="*/ 252 h 252"/>
                <a:gd name="T36" fmla="*/ 101 w 328"/>
                <a:gd name="T37" fmla="*/ 252 h 252"/>
                <a:gd name="T38" fmla="*/ 101 w 328"/>
                <a:gd name="T39" fmla="*/ 151 h 252"/>
                <a:gd name="T40" fmla="*/ 328 w 328"/>
                <a:gd name="T41" fmla="*/ 12 h 252"/>
                <a:gd name="T42" fmla="*/ 126 w 328"/>
                <a:gd name="T43" fmla="*/ 12 h 252"/>
                <a:gd name="T44" fmla="*/ 126 w 328"/>
                <a:gd name="T45" fmla="*/ 37 h 252"/>
                <a:gd name="T46" fmla="*/ 328 w 328"/>
                <a:gd name="T47" fmla="*/ 37 h 252"/>
                <a:gd name="T48" fmla="*/ 328 w 328"/>
                <a:gd name="T49" fmla="*/ 12 h 252"/>
                <a:gd name="T50" fmla="*/ 277 w 328"/>
                <a:gd name="T51" fmla="*/ 63 h 252"/>
                <a:gd name="T52" fmla="*/ 126 w 328"/>
                <a:gd name="T53" fmla="*/ 63 h 252"/>
                <a:gd name="T54" fmla="*/ 126 w 328"/>
                <a:gd name="T55" fmla="*/ 88 h 252"/>
                <a:gd name="T56" fmla="*/ 277 w 328"/>
                <a:gd name="T57" fmla="*/ 88 h 252"/>
                <a:gd name="T58" fmla="*/ 277 w 328"/>
                <a:gd name="T59" fmla="*/ 63 h 252"/>
                <a:gd name="T60" fmla="*/ 328 w 328"/>
                <a:gd name="T61" fmla="*/ 163 h 252"/>
                <a:gd name="T62" fmla="*/ 126 w 328"/>
                <a:gd name="T63" fmla="*/ 163 h 252"/>
                <a:gd name="T64" fmla="*/ 126 w 328"/>
                <a:gd name="T65" fmla="*/ 189 h 252"/>
                <a:gd name="T66" fmla="*/ 328 w 328"/>
                <a:gd name="T67" fmla="*/ 189 h 252"/>
                <a:gd name="T68" fmla="*/ 328 w 328"/>
                <a:gd name="T69" fmla="*/ 163 h 252"/>
                <a:gd name="T70" fmla="*/ 277 w 328"/>
                <a:gd name="T71" fmla="*/ 214 h 252"/>
                <a:gd name="T72" fmla="*/ 126 w 328"/>
                <a:gd name="T73" fmla="*/ 214 h 252"/>
                <a:gd name="T74" fmla="*/ 126 w 328"/>
                <a:gd name="T75" fmla="*/ 239 h 252"/>
                <a:gd name="T76" fmla="*/ 277 w 328"/>
                <a:gd name="T77" fmla="*/ 239 h 252"/>
                <a:gd name="T78" fmla="*/ 277 w 328"/>
                <a:gd name="T79" fmla="*/ 21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52">
                  <a:moveTo>
                    <a:pt x="76" y="75"/>
                  </a:moveTo>
                  <a:lnTo>
                    <a:pt x="25" y="75"/>
                  </a:lnTo>
                  <a:lnTo>
                    <a:pt x="25" y="25"/>
                  </a:lnTo>
                  <a:lnTo>
                    <a:pt x="76" y="25"/>
                  </a:lnTo>
                  <a:lnTo>
                    <a:pt x="76" y="75"/>
                  </a:lnTo>
                  <a:close/>
                  <a:moveTo>
                    <a:pt x="101" y="0"/>
                  </a:moveTo>
                  <a:lnTo>
                    <a:pt x="0" y="0"/>
                  </a:lnTo>
                  <a:lnTo>
                    <a:pt x="0" y="100"/>
                  </a:lnTo>
                  <a:lnTo>
                    <a:pt x="101" y="100"/>
                  </a:lnTo>
                  <a:lnTo>
                    <a:pt x="101" y="0"/>
                  </a:lnTo>
                  <a:close/>
                  <a:moveTo>
                    <a:pt x="76" y="226"/>
                  </a:moveTo>
                  <a:lnTo>
                    <a:pt x="25" y="226"/>
                  </a:lnTo>
                  <a:lnTo>
                    <a:pt x="25" y="176"/>
                  </a:lnTo>
                  <a:lnTo>
                    <a:pt x="76" y="176"/>
                  </a:lnTo>
                  <a:lnTo>
                    <a:pt x="76" y="226"/>
                  </a:lnTo>
                  <a:close/>
                  <a:moveTo>
                    <a:pt x="101" y="151"/>
                  </a:moveTo>
                  <a:lnTo>
                    <a:pt x="0" y="151"/>
                  </a:lnTo>
                  <a:lnTo>
                    <a:pt x="0" y="252"/>
                  </a:lnTo>
                  <a:lnTo>
                    <a:pt x="101" y="252"/>
                  </a:lnTo>
                  <a:lnTo>
                    <a:pt x="101" y="151"/>
                  </a:lnTo>
                  <a:close/>
                  <a:moveTo>
                    <a:pt x="328" y="12"/>
                  </a:moveTo>
                  <a:lnTo>
                    <a:pt x="126" y="12"/>
                  </a:lnTo>
                  <a:lnTo>
                    <a:pt x="126" y="37"/>
                  </a:lnTo>
                  <a:lnTo>
                    <a:pt x="328" y="37"/>
                  </a:lnTo>
                  <a:lnTo>
                    <a:pt x="328" y="12"/>
                  </a:lnTo>
                  <a:close/>
                  <a:moveTo>
                    <a:pt x="277" y="63"/>
                  </a:moveTo>
                  <a:lnTo>
                    <a:pt x="126" y="63"/>
                  </a:lnTo>
                  <a:lnTo>
                    <a:pt x="126" y="88"/>
                  </a:lnTo>
                  <a:lnTo>
                    <a:pt x="277" y="88"/>
                  </a:lnTo>
                  <a:lnTo>
                    <a:pt x="277" y="63"/>
                  </a:lnTo>
                  <a:close/>
                  <a:moveTo>
                    <a:pt x="328" y="163"/>
                  </a:moveTo>
                  <a:lnTo>
                    <a:pt x="126" y="163"/>
                  </a:lnTo>
                  <a:lnTo>
                    <a:pt x="126" y="189"/>
                  </a:lnTo>
                  <a:lnTo>
                    <a:pt x="328" y="189"/>
                  </a:lnTo>
                  <a:lnTo>
                    <a:pt x="328" y="163"/>
                  </a:lnTo>
                  <a:close/>
                  <a:moveTo>
                    <a:pt x="277" y="214"/>
                  </a:moveTo>
                  <a:lnTo>
                    <a:pt x="126" y="214"/>
                  </a:lnTo>
                  <a:lnTo>
                    <a:pt x="126" y="239"/>
                  </a:lnTo>
                  <a:lnTo>
                    <a:pt x="277" y="239"/>
                  </a:lnTo>
                  <a:lnTo>
                    <a:pt x="277" y="214"/>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sz="800" dirty="0"/>
            </a:p>
          </p:txBody>
        </p:sp>
        <p:sp>
          <p:nvSpPr>
            <p:cNvPr id="9" name="Freeform 545">
              <a:extLst>
                <a:ext uri="{FF2B5EF4-FFF2-40B4-BE49-F238E27FC236}">
                  <a16:creationId xmlns="" xmlns:a16="http://schemas.microsoft.com/office/drawing/2014/main" id="{22B8941C-70C8-E44B-A9DC-E167B9418404}"/>
                </a:ext>
              </a:extLst>
            </p:cNvPr>
            <p:cNvSpPr>
              <a:spLocks noEditPoints="1"/>
            </p:cNvSpPr>
            <p:nvPr/>
          </p:nvSpPr>
          <p:spPr bwMode="gray">
            <a:xfrm>
              <a:off x="6608492" y="3270738"/>
              <a:ext cx="283640" cy="224896"/>
            </a:xfrm>
            <a:custGeom>
              <a:avLst/>
              <a:gdLst>
                <a:gd name="T0" fmla="*/ 252 w 305"/>
                <a:gd name="T1" fmla="*/ 0 h 277"/>
                <a:gd name="T2" fmla="*/ 207 w 305"/>
                <a:gd name="T3" fmla="*/ 44 h 277"/>
                <a:gd name="T4" fmla="*/ 207 w 305"/>
                <a:gd name="T5" fmla="*/ 0 h 277"/>
                <a:gd name="T6" fmla="*/ 0 w 305"/>
                <a:gd name="T7" fmla="*/ 0 h 277"/>
                <a:gd name="T8" fmla="*/ 0 w 305"/>
                <a:gd name="T9" fmla="*/ 277 h 277"/>
                <a:gd name="T10" fmla="*/ 207 w 305"/>
                <a:gd name="T11" fmla="*/ 277 h 277"/>
                <a:gd name="T12" fmla="*/ 207 w 305"/>
                <a:gd name="T13" fmla="*/ 151 h 277"/>
                <a:gd name="T14" fmla="*/ 207 w 305"/>
                <a:gd name="T15" fmla="*/ 151 h 277"/>
                <a:gd name="T16" fmla="*/ 305 w 305"/>
                <a:gd name="T17" fmla="*/ 53 h 277"/>
                <a:gd name="T18" fmla="*/ 252 w 305"/>
                <a:gd name="T19" fmla="*/ 0 h 277"/>
                <a:gd name="T20" fmla="*/ 269 w 305"/>
                <a:gd name="T21" fmla="*/ 53 h 277"/>
                <a:gd name="T22" fmla="*/ 248 w 305"/>
                <a:gd name="T23" fmla="*/ 74 h 277"/>
                <a:gd name="T24" fmla="*/ 231 w 305"/>
                <a:gd name="T25" fmla="*/ 57 h 277"/>
                <a:gd name="T26" fmla="*/ 252 w 305"/>
                <a:gd name="T27" fmla="*/ 36 h 277"/>
                <a:gd name="T28" fmla="*/ 269 w 305"/>
                <a:gd name="T29" fmla="*/ 53 h 277"/>
                <a:gd name="T30" fmla="*/ 149 w 305"/>
                <a:gd name="T31" fmla="*/ 173 h 277"/>
                <a:gd name="T32" fmla="*/ 132 w 305"/>
                <a:gd name="T33" fmla="*/ 156 h 277"/>
                <a:gd name="T34" fmla="*/ 212 w 305"/>
                <a:gd name="T35" fmla="*/ 74 h 277"/>
                <a:gd name="T36" fmla="*/ 231 w 305"/>
                <a:gd name="T37" fmla="*/ 91 h 277"/>
                <a:gd name="T38" fmla="*/ 149 w 305"/>
                <a:gd name="T39" fmla="*/ 173 h 277"/>
                <a:gd name="T40" fmla="*/ 182 w 305"/>
                <a:gd name="T41" fmla="*/ 252 h 277"/>
                <a:gd name="T42" fmla="*/ 25 w 305"/>
                <a:gd name="T43" fmla="*/ 252 h 277"/>
                <a:gd name="T44" fmla="*/ 25 w 305"/>
                <a:gd name="T45" fmla="*/ 25 h 277"/>
                <a:gd name="T46" fmla="*/ 182 w 305"/>
                <a:gd name="T47" fmla="*/ 25 h 277"/>
                <a:gd name="T48" fmla="*/ 182 w 305"/>
                <a:gd name="T49" fmla="*/ 69 h 277"/>
                <a:gd name="T50" fmla="*/ 108 w 305"/>
                <a:gd name="T51" fmla="*/ 142 h 277"/>
                <a:gd name="T52" fmla="*/ 81 w 305"/>
                <a:gd name="T53" fmla="*/ 222 h 277"/>
                <a:gd name="T54" fmla="*/ 162 w 305"/>
                <a:gd name="T55" fmla="*/ 195 h 277"/>
                <a:gd name="T56" fmla="*/ 182 w 305"/>
                <a:gd name="T57" fmla="*/ 176 h 277"/>
                <a:gd name="T58" fmla="*/ 182 w 305"/>
                <a:gd name="T59" fmla="*/ 25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5" h="277">
                  <a:moveTo>
                    <a:pt x="252" y="0"/>
                  </a:moveTo>
                  <a:lnTo>
                    <a:pt x="207" y="44"/>
                  </a:lnTo>
                  <a:lnTo>
                    <a:pt x="207" y="0"/>
                  </a:lnTo>
                  <a:lnTo>
                    <a:pt x="0" y="0"/>
                  </a:lnTo>
                  <a:lnTo>
                    <a:pt x="0" y="277"/>
                  </a:lnTo>
                  <a:lnTo>
                    <a:pt x="207" y="277"/>
                  </a:lnTo>
                  <a:lnTo>
                    <a:pt x="207" y="151"/>
                  </a:lnTo>
                  <a:lnTo>
                    <a:pt x="207" y="151"/>
                  </a:lnTo>
                  <a:lnTo>
                    <a:pt x="305" y="53"/>
                  </a:lnTo>
                  <a:lnTo>
                    <a:pt x="252" y="0"/>
                  </a:lnTo>
                  <a:close/>
                  <a:moveTo>
                    <a:pt x="269" y="53"/>
                  </a:moveTo>
                  <a:lnTo>
                    <a:pt x="248" y="74"/>
                  </a:lnTo>
                  <a:lnTo>
                    <a:pt x="231" y="57"/>
                  </a:lnTo>
                  <a:lnTo>
                    <a:pt x="252" y="36"/>
                  </a:lnTo>
                  <a:lnTo>
                    <a:pt x="269" y="53"/>
                  </a:lnTo>
                  <a:close/>
                  <a:moveTo>
                    <a:pt x="149" y="173"/>
                  </a:moveTo>
                  <a:lnTo>
                    <a:pt x="132" y="156"/>
                  </a:lnTo>
                  <a:lnTo>
                    <a:pt x="212" y="74"/>
                  </a:lnTo>
                  <a:lnTo>
                    <a:pt x="231" y="91"/>
                  </a:lnTo>
                  <a:lnTo>
                    <a:pt x="149" y="173"/>
                  </a:lnTo>
                  <a:close/>
                  <a:moveTo>
                    <a:pt x="182" y="252"/>
                  </a:moveTo>
                  <a:lnTo>
                    <a:pt x="25" y="252"/>
                  </a:lnTo>
                  <a:lnTo>
                    <a:pt x="25" y="25"/>
                  </a:lnTo>
                  <a:lnTo>
                    <a:pt x="182" y="25"/>
                  </a:lnTo>
                  <a:lnTo>
                    <a:pt x="182" y="69"/>
                  </a:lnTo>
                  <a:lnTo>
                    <a:pt x="108" y="142"/>
                  </a:lnTo>
                  <a:lnTo>
                    <a:pt x="81" y="222"/>
                  </a:lnTo>
                  <a:lnTo>
                    <a:pt x="162" y="195"/>
                  </a:lnTo>
                  <a:lnTo>
                    <a:pt x="182" y="176"/>
                  </a:lnTo>
                  <a:lnTo>
                    <a:pt x="182" y="252"/>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sz="800" dirty="0"/>
            </a:p>
          </p:txBody>
        </p:sp>
        <p:sp>
          <p:nvSpPr>
            <p:cNvPr id="10" name="Rectangle 9">
              <a:extLst>
                <a:ext uri="{FF2B5EF4-FFF2-40B4-BE49-F238E27FC236}">
                  <a16:creationId xmlns="" xmlns:a16="http://schemas.microsoft.com/office/drawing/2014/main" id="{D28CD26E-417B-E440-BB7D-A37F8301D1AD}"/>
                </a:ext>
              </a:extLst>
            </p:cNvPr>
            <p:cNvSpPr/>
            <p:nvPr/>
          </p:nvSpPr>
          <p:spPr bwMode="gray">
            <a:xfrm>
              <a:off x="6369155" y="1764970"/>
              <a:ext cx="1044499" cy="362012"/>
            </a:xfrm>
            <a:prstGeom prst="rect">
              <a:avLst/>
            </a:prstGeom>
            <a:solidFill>
              <a:srgbClr val="009AD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tx1"/>
                  </a:solidFill>
                </a:rPr>
                <a:t>External</a:t>
              </a:r>
              <a:br>
                <a:rPr lang="en-US" sz="800" dirty="0">
                  <a:solidFill>
                    <a:schemeClr val="tx1"/>
                  </a:solidFill>
                </a:rPr>
              </a:br>
              <a:r>
                <a:rPr lang="en-US" sz="800" dirty="0">
                  <a:solidFill>
                    <a:schemeClr val="tx1"/>
                  </a:solidFill>
                </a:rPr>
                <a:t>Consumers</a:t>
              </a:r>
            </a:p>
          </p:txBody>
        </p:sp>
        <p:sp>
          <p:nvSpPr>
            <p:cNvPr id="11" name="Cylinder 23">
              <a:extLst>
                <a:ext uri="{FF2B5EF4-FFF2-40B4-BE49-F238E27FC236}">
                  <a16:creationId xmlns="" xmlns:a16="http://schemas.microsoft.com/office/drawing/2014/main" id="{F9365E9B-D7F7-BD4C-9283-1B9D85D3332F}"/>
                </a:ext>
              </a:extLst>
            </p:cNvPr>
            <p:cNvSpPr/>
            <p:nvPr/>
          </p:nvSpPr>
          <p:spPr bwMode="gray">
            <a:xfrm>
              <a:off x="6461288" y="3714226"/>
              <a:ext cx="518600" cy="385910"/>
            </a:xfrm>
            <a:prstGeom prst="can">
              <a:avLst/>
            </a:prstGeom>
            <a:noFill/>
            <a:ln w="127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tx1"/>
                  </a:solidFill>
                </a:rPr>
                <a:t>Service </a:t>
              </a:r>
              <a:br>
                <a:rPr lang="en-US" sz="800" dirty="0">
                  <a:solidFill>
                    <a:schemeClr val="tx1"/>
                  </a:solidFill>
                </a:rPr>
              </a:br>
              <a:r>
                <a:rPr lang="en-US" sz="800" dirty="0">
                  <a:solidFill>
                    <a:schemeClr val="tx1"/>
                  </a:solidFill>
                </a:rPr>
                <a:t>Registry</a:t>
              </a:r>
            </a:p>
          </p:txBody>
        </p:sp>
        <p:sp>
          <p:nvSpPr>
            <p:cNvPr id="12" name="Rectangle 11">
              <a:extLst>
                <a:ext uri="{FF2B5EF4-FFF2-40B4-BE49-F238E27FC236}">
                  <a16:creationId xmlns="" xmlns:a16="http://schemas.microsoft.com/office/drawing/2014/main" id="{D7532D11-C73C-5A45-9123-6FEFD4D81E81}"/>
                </a:ext>
              </a:extLst>
            </p:cNvPr>
            <p:cNvSpPr/>
            <p:nvPr/>
          </p:nvSpPr>
          <p:spPr bwMode="gray">
            <a:xfrm>
              <a:off x="7543354" y="2479013"/>
              <a:ext cx="1162215" cy="585216"/>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r>
                <a:rPr lang="en-US" sz="800" dirty="0">
                  <a:solidFill>
                    <a:schemeClr val="tx1"/>
                  </a:solidFill>
                </a:rPr>
                <a:t>Enterprise Gateway</a:t>
              </a:r>
            </a:p>
          </p:txBody>
        </p:sp>
        <p:sp>
          <p:nvSpPr>
            <p:cNvPr id="13" name="Rectangle 12">
              <a:extLst>
                <a:ext uri="{FF2B5EF4-FFF2-40B4-BE49-F238E27FC236}">
                  <a16:creationId xmlns="" xmlns:a16="http://schemas.microsoft.com/office/drawing/2014/main" id="{321AE12F-4324-D543-974D-593958D5B762}"/>
                </a:ext>
              </a:extLst>
            </p:cNvPr>
            <p:cNvSpPr/>
            <p:nvPr/>
          </p:nvSpPr>
          <p:spPr bwMode="gray">
            <a:xfrm>
              <a:off x="4651130" y="3490936"/>
              <a:ext cx="704249" cy="455603"/>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r>
                <a:rPr lang="en-US" sz="800" dirty="0">
                  <a:solidFill>
                    <a:schemeClr val="tx1"/>
                  </a:solidFill>
                </a:rPr>
                <a:t>Microgateway</a:t>
              </a:r>
            </a:p>
          </p:txBody>
        </p:sp>
        <p:sp>
          <p:nvSpPr>
            <p:cNvPr id="14" name="Rectangle 13">
              <a:extLst>
                <a:ext uri="{FF2B5EF4-FFF2-40B4-BE49-F238E27FC236}">
                  <a16:creationId xmlns="" xmlns:a16="http://schemas.microsoft.com/office/drawing/2014/main" id="{A2908629-18E7-CF41-8E98-00AE67C47D5D}"/>
                </a:ext>
              </a:extLst>
            </p:cNvPr>
            <p:cNvSpPr/>
            <p:nvPr/>
          </p:nvSpPr>
          <p:spPr bwMode="gray">
            <a:xfrm>
              <a:off x="3327181" y="3103474"/>
              <a:ext cx="1044499" cy="362012"/>
            </a:xfrm>
            <a:prstGeom prst="rect">
              <a:avLst/>
            </a:prstGeom>
            <a:solidFill>
              <a:srgbClr val="009AD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tx1"/>
                  </a:solidFill>
                </a:rPr>
                <a:t>Internal Consumers</a:t>
              </a:r>
            </a:p>
          </p:txBody>
        </p:sp>
        <p:sp>
          <p:nvSpPr>
            <p:cNvPr id="15" name="Rectangle 14">
              <a:extLst>
                <a:ext uri="{FF2B5EF4-FFF2-40B4-BE49-F238E27FC236}">
                  <a16:creationId xmlns="" xmlns:a16="http://schemas.microsoft.com/office/drawing/2014/main" id="{533D33BA-449F-1A41-96F1-039D3459CD6F}"/>
                </a:ext>
              </a:extLst>
            </p:cNvPr>
            <p:cNvSpPr/>
            <p:nvPr/>
          </p:nvSpPr>
          <p:spPr bwMode="gray">
            <a:xfrm>
              <a:off x="6249280" y="3019278"/>
              <a:ext cx="1002065" cy="57387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r>
                <a:rPr lang="en-US" sz="800" dirty="0">
                  <a:solidFill>
                    <a:schemeClr val="tx1"/>
                  </a:solidFill>
                </a:rPr>
                <a:t>Admin UI</a:t>
              </a:r>
            </a:p>
          </p:txBody>
        </p:sp>
        <p:sp>
          <p:nvSpPr>
            <p:cNvPr id="16" name="Rectangle 15">
              <a:extLst>
                <a:ext uri="{FF2B5EF4-FFF2-40B4-BE49-F238E27FC236}">
                  <a16:creationId xmlns="" xmlns:a16="http://schemas.microsoft.com/office/drawing/2014/main" id="{C5D9172F-8488-4E46-9CAF-88F50ECD0574}"/>
                </a:ext>
              </a:extLst>
            </p:cNvPr>
            <p:cNvSpPr/>
            <p:nvPr/>
          </p:nvSpPr>
          <p:spPr bwMode="gray">
            <a:xfrm>
              <a:off x="4651130" y="2492808"/>
              <a:ext cx="1165362" cy="585216"/>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r>
                <a:rPr lang="en-US" sz="800" dirty="0">
                  <a:solidFill>
                    <a:schemeClr val="tx1"/>
                  </a:solidFill>
                </a:rPr>
                <a:t>Developer Portal</a:t>
              </a:r>
            </a:p>
          </p:txBody>
        </p:sp>
        <p:sp>
          <p:nvSpPr>
            <p:cNvPr id="17" name="Rectangle 16">
              <a:extLst>
                <a:ext uri="{FF2B5EF4-FFF2-40B4-BE49-F238E27FC236}">
                  <a16:creationId xmlns="" xmlns:a16="http://schemas.microsoft.com/office/drawing/2014/main" id="{4B3DE1D4-EAEB-C146-B051-692E35A54F76}"/>
                </a:ext>
              </a:extLst>
            </p:cNvPr>
            <p:cNvSpPr/>
            <p:nvPr/>
          </p:nvSpPr>
          <p:spPr bwMode="gray">
            <a:xfrm>
              <a:off x="4580120" y="4486931"/>
              <a:ext cx="688844" cy="30856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bg1"/>
                  </a:solidFill>
                </a:rPr>
                <a:t>Source</a:t>
              </a:r>
            </a:p>
          </p:txBody>
        </p:sp>
        <p:sp>
          <p:nvSpPr>
            <p:cNvPr id="18" name="Rectangle 17">
              <a:extLst>
                <a:ext uri="{FF2B5EF4-FFF2-40B4-BE49-F238E27FC236}">
                  <a16:creationId xmlns="" xmlns:a16="http://schemas.microsoft.com/office/drawing/2014/main" id="{05088FFA-B36A-6F42-918F-5716609F465E}"/>
                </a:ext>
              </a:extLst>
            </p:cNvPr>
            <p:cNvSpPr/>
            <p:nvPr/>
          </p:nvSpPr>
          <p:spPr bwMode="gray">
            <a:xfrm>
              <a:off x="5425220" y="4486931"/>
              <a:ext cx="688844" cy="30856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bg1"/>
                  </a:solidFill>
                </a:rPr>
                <a:t>Source</a:t>
              </a:r>
            </a:p>
          </p:txBody>
        </p:sp>
        <p:sp>
          <p:nvSpPr>
            <p:cNvPr id="19" name="Rectangle 18">
              <a:extLst>
                <a:ext uri="{FF2B5EF4-FFF2-40B4-BE49-F238E27FC236}">
                  <a16:creationId xmlns="" xmlns:a16="http://schemas.microsoft.com/office/drawing/2014/main" id="{9410B5B0-DE91-984B-ADD9-8EDD5981B0DF}"/>
                </a:ext>
              </a:extLst>
            </p:cNvPr>
            <p:cNvSpPr/>
            <p:nvPr/>
          </p:nvSpPr>
          <p:spPr bwMode="gray">
            <a:xfrm>
              <a:off x="7115419" y="4486931"/>
              <a:ext cx="688844" cy="30856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bg1"/>
                  </a:solidFill>
                </a:rPr>
                <a:t>Source</a:t>
              </a:r>
            </a:p>
          </p:txBody>
        </p:sp>
        <p:cxnSp>
          <p:nvCxnSpPr>
            <p:cNvPr id="20" name="Connector: Elbow 136">
              <a:extLst>
                <a:ext uri="{FF2B5EF4-FFF2-40B4-BE49-F238E27FC236}">
                  <a16:creationId xmlns="" xmlns:a16="http://schemas.microsoft.com/office/drawing/2014/main" id="{167B0D25-1DE9-7747-AF7F-FD73937859A0}"/>
                </a:ext>
              </a:extLst>
            </p:cNvPr>
            <p:cNvCxnSpPr>
              <a:cxnSpLocks/>
              <a:stCxn id="49" idx="2"/>
              <a:endCxn id="19" idx="0"/>
            </p:cNvCxnSpPr>
            <p:nvPr/>
          </p:nvCxnSpPr>
          <p:spPr bwMode="gray">
            <a:xfrm rot="5400000">
              <a:off x="7341024" y="4054066"/>
              <a:ext cx="551683" cy="314047"/>
            </a:xfrm>
            <a:prstGeom prst="bentConnector3">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138">
              <a:extLst>
                <a:ext uri="{FF2B5EF4-FFF2-40B4-BE49-F238E27FC236}">
                  <a16:creationId xmlns="" xmlns:a16="http://schemas.microsoft.com/office/drawing/2014/main" id="{C7FFE75A-2B8E-5F4E-A365-3BFD6012A0DC}"/>
                </a:ext>
              </a:extLst>
            </p:cNvPr>
            <p:cNvCxnSpPr>
              <a:cxnSpLocks/>
              <a:stCxn id="13" idx="2"/>
              <a:endCxn id="17" idx="0"/>
            </p:cNvCxnSpPr>
            <p:nvPr/>
          </p:nvCxnSpPr>
          <p:spPr bwMode="gray">
            <a:xfrm rot="5400000">
              <a:off x="4693703" y="4177379"/>
              <a:ext cx="540392" cy="78713"/>
            </a:xfrm>
            <a:prstGeom prst="bentConnector3">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140">
              <a:extLst>
                <a:ext uri="{FF2B5EF4-FFF2-40B4-BE49-F238E27FC236}">
                  <a16:creationId xmlns="" xmlns:a16="http://schemas.microsoft.com/office/drawing/2014/main" id="{5D13EF75-E498-9E4E-AE8A-959B0F2F52E1}"/>
                </a:ext>
              </a:extLst>
            </p:cNvPr>
            <p:cNvCxnSpPr>
              <a:cxnSpLocks/>
              <a:stCxn id="13" idx="2"/>
              <a:endCxn id="18" idx="0"/>
            </p:cNvCxnSpPr>
            <p:nvPr/>
          </p:nvCxnSpPr>
          <p:spPr bwMode="gray">
            <a:xfrm rot="16200000" flipH="1">
              <a:off x="5116252" y="3833541"/>
              <a:ext cx="540392" cy="766387"/>
            </a:xfrm>
            <a:prstGeom prst="bentConnector3">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142">
              <a:extLst>
                <a:ext uri="{FF2B5EF4-FFF2-40B4-BE49-F238E27FC236}">
                  <a16:creationId xmlns="" xmlns:a16="http://schemas.microsoft.com/office/drawing/2014/main" id="{9251C9A8-7193-3F47-A81A-AF1190C307EE}"/>
                </a:ext>
              </a:extLst>
            </p:cNvPr>
            <p:cNvCxnSpPr>
              <a:cxnSpLocks/>
              <a:stCxn id="49" idx="2"/>
              <a:endCxn id="24" idx="0"/>
            </p:cNvCxnSpPr>
            <p:nvPr/>
          </p:nvCxnSpPr>
          <p:spPr bwMode="gray">
            <a:xfrm rot="5400000">
              <a:off x="6918474" y="3631516"/>
              <a:ext cx="551683" cy="1159146"/>
            </a:xfrm>
            <a:prstGeom prst="bentConnector3">
              <a:avLst>
                <a:gd name="adj1" fmla="val 50000"/>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 xmlns:a16="http://schemas.microsoft.com/office/drawing/2014/main" id="{58A57A8F-E355-694D-9CD1-0BB03BAE9659}"/>
                </a:ext>
              </a:extLst>
            </p:cNvPr>
            <p:cNvSpPr/>
            <p:nvPr/>
          </p:nvSpPr>
          <p:spPr bwMode="gray">
            <a:xfrm>
              <a:off x="6270320" y="4486931"/>
              <a:ext cx="688844" cy="30856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bg1"/>
                  </a:solidFill>
                </a:rPr>
                <a:t>Source</a:t>
              </a:r>
            </a:p>
          </p:txBody>
        </p:sp>
        <p:sp>
          <p:nvSpPr>
            <p:cNvPr id="25" name="Rectangle 24">
              <a:extLst>
                <a:ext uri="{FF2B5EF4-FFF2-40B4-BE49-F238E27FC236}">
                  <a16:creationId xmlns="" xmlns:a16="http://schemas.microsoft.com/office/drawing/2014/main" id="{94CA6957-CA24-0846-B750-A228E1322F08}"/>
                </a:ext>
              </a:extLst>
            </p:cNvPr>
            <p:cNvSpPr/>
            <p:nvPr/>
          </p:nvSpPr>
          <p:spPr bwMode="gray">
            <a:xfrm>
              <a:off x="7960517" y="4486931"/>
              <a:ext cx="688844" cy="30856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800" dirty="0">
                  <a:solidFill>
                    <a:schemeClr val="bg1"/>
                  </a:solidFill>
                </a:rPr>
                <a:t>Source</a:t>
              </a:r>
            </a:p>
          </p:txBody>
        </p:sp>
        <p:cxnSp>
          <p:nvCxnSpPr>
            <p:cNvPr id="26" name="Connector: Elbow 202">
              <a:extLst>
                <a:ext uri="{FF2B5EF4-FFF2-40B4-BE49-F238E27FC236}">
                  <a16:creationId xmlns="" xmlns:a16="http://schemas.microsoft.com/office/drawing/2014/main" id="{7EAF75E9-F2A5-4F49-A5BE-F0E5F28CA84D}"/>
                </a:ext>
              </a:extLst>
            </p:cNvPr>
            <p:cNvCxnSpPr>
              <a:cxnSpLocks/>
              <a:stCxn id="47" idx="2"/>
              <a:endCxn id="25" idx="0"/>
            </p:cNvCxnSpPr>
            <p:nvPr/>
          </p:nvCxnSpPr>
          <p:spPr bwMode="gray">
            <a:xfrm rot="5400000">
              <a:off x="8106106" y="4128420"/>
              <a:ext cx="557345" cy="159677"/>
            </a:xfrm>
            <a:prstGeom prst="bentConnector3">
              <a:avLst>
                <a:gd name="adj1" fmla="val 50000"/>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118">
              <a:extLst>
                <a:ext uri="{FF2B5EF4-FFF2-40B4-BE49-F238E27FC236}">
                  <a16:creationId xmlns="" xmlns:a16="http://schemas.microsoft.com/office/drawing/2014/main" id="{296808E3-CBD8-466F-87CD-C0DF4B2849AA}"/>
                </a:ext>
              </a:extLst>
            </p:cNvPr>
            <p:cNvCxnSpPr>
              <a:cxnSpLocks/>
              <a:stCxn id="14" idx="2"/>
              <a:endCxn id="13" idx="1"/>
            </p:cNvCxnSpPr>
            <p:nvPr/>
          </p:nvCxnSpPr>
          <p:spPr bwMode="gray">
            <a:xfrm rot="16200000" flipH="1">
              <a:off x="4123654" y="3191262"/>
              <a:ext cx="253252" cy="801699"/>
            </a:xfrm>
            <a:prstGeom prst="bentConnector2">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120">
              <a:extLst>
                <a:ext uri="{FF2B5EF4-FFF2-40B4-BE49-F238E27FC236}">
                  <a16:creationId xmlns="" xmlns:a16="http://schemas.microsoft.com/office/drawing/2014/main" id="{5898A6DD-E84C-4DE0-9832-141AED35474D}"/>
                </a:ext>
              </a:extLst>
            </p:cNvPr>
            <p:cNvCxnSpPr>
              <a:stCxn id="14" idx="0"/>
              <a:endCxn id="16" idx="1"/>
            </p:cNvCxnSpPr>
            <p:nvPr/>
          </p:nvCxnSpPr>
          <p:spPr bwMode="gray">
            <a:xfrm rot="5400000" flipH="1" flipV="1">
              <a:off x="4091251" y="2543596"/>
              <a:ext cx="318058" cy="801699"/>
            </a:xfrm>
            <a:prstGeom prst="bentConnector2">
              <a:avLst/>
            </a:prstGeom>
            <a:ln w="9525">
              <a:solidFill>
                <a:srgbClr val="009AD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121">
              <a:extLst>
                <a:ext uri="{FF2B5EF4-FFF2-40B4-BE49-F238E27FC236}">
                  <a16:creationId xmlns="" xmlns:a16="http://schemas.microsoft.com/office/drawing/2014/main" id="{CCF94CC5-6B75-4C1F-AF2C-991C0D41EF1F}"/>
                </a:ext>
              </a:extLst>
            </p:cNvPr>
            <p:cNvCxnSpPr>
              <a:cxnSpLocks/>
              <a:stCxn id="16" idx="0"/>
              <a:endCxn id="10" idx="1"/>
            </p:cNvCxnSpPr>
            <p:nvPr/>
          </p:nvCxnSpPr>
          <p:spPr bwMode="gray">
            <a:xfrm rot="5400000" flipH="1" flipV="1">
              <a:off x="5528067" y="1651720"/>
              <a:ext cx="546832" cy="1135344"/>
            </a:xfrm>
            <a:prstGeom prst="bentConnector2">
              <a:avLst/>
            </a:prstGeom>
            <a:ln w="9525">
              <a:solidFill>
                <a:srgbClr val="009AD7"/>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nector: Elbow 125">
              <a:extLst>
                <a:ext uri="{FF2B5EF4-FFF2-40B4-BE49-F238E27FC236}">
                  <a16:creationId xmlns="" xmlns:a16="http://schemas.microsoft.com/office/drawing/2014/main" id="{49772AE8-0C32-4BEB-93FD-A779DCF7668F}"/>
                </a:ext>
              </a:extLst>
            </p:cNvPr>
            <p:cNvCxnSpPr>
              <a:cxnSpLocks/>
              <a:stCxn id="15" idx="1"/>
              <a:endCxn id="13" idx="3"/>
            </p:cNvCxnSpPr>
            <p:nvPr/>
          </p:nvCxnSpPr>
          <p:spPr bwMode="gray">
            <a:xfrm rot="10800000" flipV="1">
              <a:off x="5355380" y="3306218"/>
              <a:ext cx="893901" cy="412520"/>
            </a:xfrm>
            <a:prstGeom prst="bentConnector3">
              <a:avLst/>
            </a:prstGeom>
            <a:ln w="9525">
              <a:solidFill>
                <a:srgbClr val="FF540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127">
              <a:extLst>
                <a:ext uri="{FF2B5EF4-FFF2-40B4-BE49-F238E27FC236}">
                  <a16:creationId xmlns="" xmlns:a16="http://schemas.microsoft.com/office/drawing/2014/main" id="{83E5C301-A7B8-49BB-9D33-F7B073DB63D4}"/>
                </a:ext>
              </a:extLst>
            </p:cNvPr>
            <p:cNvCxnSpPr>
              <a:cxnSpLocks/>
              <a:stCxn id="15" idx="0"/>
              <a:endCxn id="16" idx="3"/>
            </p:cNvCxnSpPr>
            <p:nvPr/>
          </p:nvCxnSpPr>
          <p:spPr bwMode="gray">
            <a:xfrm rot="16200000" flipV="1">
              <a:off x="6166472" y="2435436"/>
              <a:ext cx="233862" cy="933821"/>
            </a:xfrm>
            <a:prstGeom prst="bentConnector2">
              <a:avLst/>
            </a:prstGeom>
            <a:ln w="9525">
              <a:solidFill>
                <a:srgbClr val="FF540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129">
              <a:extLst>
                <a:ext uri="{FF2B5EF4-FFF2-40B4-BE49-F238E27FC236}">
                  <a16:creationId xmlns="" xmlns:a16="http://schemas.microsoft.com/office/drawing/2014/main" id="{7542AB21-67DC-4429-942D-9F09F6AEC03D}"/>
                </a:ext>
              </a:extLst>
            </p:cNvPr>
            <p:cNvCxnSpPr>
              <a:cxnSpLocks/>
              <a:stCxn id="15" idx="3"/>
              <a:endCxn id="12" idx="1"/>
            </p:cNvCxnSpPr>
            <p:nvPr/>
          </p:nvCxnSpPr>
          <p:spPr bwMode="gray">
            <a:xfrm flipV="1">
              <a:off x="7251345" y="2771621"/>
              <a:ext cx="292009" cy="534597"/>
            </a:xfrm>
            <a:prstGeom prst="bentConnector3">
              <a:avLst>
                <a:gd name="adj1" fmla="val 50000"/>
              </a:avLst>
            </a:prstGeom>
            <a:ln w="9525">
              <a:solidFill>
                <a:srgbClr val="FF540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135">
              <a:extLst>
                <a:ext uri="{FF2B5EF4-FFF2-40B4-BE49-F238E27FC236}">
                  <a16:creationId xmlns="" xmlns:a16="http://schemas.microsoft.com/office/drawing/2014/main" id="{29E2C28D-3069-4E10-9B2A-2BD741551786}"/>
                </a:ext>
              </a:extLst>
            </p:cNvPr>
            <p:cNvCxnSpPr>
              <a:stCxn id="10" idx="3"/>
              <a:endCxn id="12" idx="0"/>
            </p:cNvCxnSpPr>
            <p:nvPr/>
          </p:nvCxnSpPr>
          <p:spPr bwMode="gray">
            <a:xfrm>
              <a:off x="7413654" y="1945976"/>
              <a:ext cx="710808" cy="533037"/>
            </a:xfrm>
            <a:prstGeom prst="bentConnector2">
              <a:avLst/>
            </a:prstGeom>
            <a:ln w="9525">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476D10F-B825-4CF1-B38D-110871D8D377}"/>
                </a:ext>
              </a:extLst>
            </p:cNvPr>
            <p:cNvCxnSpPr>
              <a:cxnSpLocks/>
            </p:cNvCxnSpPr>
            <p:nvPr/>
          </p:nvCxnSpPr>
          <p:spPr bwMode="gray">
            <a:xfrm>
              <a:off x="3292983" y="5309700"/>
              <a:ext cx="342900" cy="0"/>
            </a:xfrm>
            <a:prstGeom prst="line">
              <a:avLst/>
            </a:prstGeom>
            <a:ln w="12700">
              <a:solidFill>
                <a:srgbClr val="FF540A"/>
              </a:solidFill>
              <a:prstDash val="soli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2F95ACA4-0930-4AC7-AE6E-95065718C36B}"/>
                </a:ext>
              </a:extLst>
            </p:cNvPr>
            <p:cNvSpPr txBox="1"/>
            <p:nvPr/>
          </p:nvSpPr>
          <p:spPr bwMode="gray">
            <a:xfrm>
              <a:off x="4578671" y="5258258"/>
              <a:ext cx="457200" cy="107722"/>
            </a:xfrm>
            <a:prstGeom prst="rect">
              <a:avLst/>
            </a:prstGeom>
            <a:noFill/>
          </p:spPr>
          <p:txBody>
            <a:bodyPr wrap="none" lIns="0" tIns="0" rIns="0" bIns="0" rtlCol="0" anchor="ctr">
              <a:noAutofit/>
            </a:bodyPr>
            <a:lstStyle/>
            <a:p>
              <a:r>
                <a:rPr lang="en-US" sz="700" dirty="0"/>
                <a:t>Use/Consult</a:t>
              </a:r>
            </a:p>
          </p:txBody>
        </p:sp>
        <p:cxnSp>
          <p:nvCxnSpPr>
            <p:cNvPr id="36" name="Straight Connector 35">
              <a:extLst>
                <a:ext uri="{FF2B5EF4-FFF2-40B4-BE49-F238E27FC236}">
                  <a16:creationId xmlns="" xmlns:a16="http://schemas.microsoft.com/office/drawing/2014/main" id="{61336285-5D34-47DE-82F1-617174002853}"/>
                </a:ext>
              </a:extLst>
            </p:cNvPr>
            <p:cNvCxnSpPr>
              <a:cxnSpLocks/>
            </p:cNvCxnSpPr>
            <p:nvPr/>
          </p:nvCxnSpPr>
          <p:spPr bwMode="gray">
            <a:xfrm>
              <a:off x="4169283" y="5309700"/>
              <a:ext cx="342900" cy="0"/>
            </a:xfrm>
            <a:prstGeom prst="line">
              <a:avLst/>
            </a:prstGeom>
            <a:ln w="12700">
              <a:solidFill>
                <a:srgbClr val="009AD7"/>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0DE08701-ABD0-4196-9707-F320C874C79A}"/>
                </a:ext>
              </a:extLst>
            </p:cNvPr>
            <p:cNvSpPr txBox="1"/>
            <p:nvPr/>
          </p:nvSpPr>
          <p:spPr bwMode="gray">
            <a:xfrm>
              <a:off x="5630231" y="5258258"/>
              <a:ext cx="457200" cy="107722"/>
            </a:xfrm>
            <a:prstGeom prst="rect">
              <a:avLst/>
            </a:prstGeom>
            <a:noFill/>
          </p:spPr>
          <p:txBody>
            <a:bodyPr wrap="square" lIns="0" tIns="0" rIns="0" bIns="0" rtlCol="0" anchor="ctr">
              <a:noAutofit/>
            </a:bodyPr>
            <a:lstStyle/>
            <a:p>
              <a:r>
                <a:rPr lang="en-US" sz="700" dirty="0"/>
                <a:t>API Call</a:t>
              </a:r>
            </a:p>
          </p:txBody>
        </p:sp>
        <p:cxnSp>
          <p:nvCxnSpPr>
            <p:cNvPr id="38" name="Straight Connector 37">
              <a:extLst>
                <a:ext uri="{FF2B5EF4-FFF2-40B4-BE49-F238E27FC236}">
                  <a16:creationId xmlns="" xmlns:a16="http://schemas.microsoft.com/office/drawing/2014/main" id="{B7844681-F45F-40C1-8AB3-85E7DADE4F9A}"/>
                </a:ext>
              </a:extLst>
            </p:cNvPr>
            <p:cNvCxnSpPr>
              <a:cxnSpLocks/>
            </p:cNvCxnSpPr>
            <p:nvPr/>
          </p:nvCxnSpPr>
          <p:spPr bwMode="gray">
            <a:xfrm>
              <a:off x="5220843" y="5309700"/>
              <a:ext cx="342900" cy="0"/>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pic>
          <p:nvPicPr>
            <p:cNvPr id="39" name="Graphic 23">
              <a:extLst>
                <a:ext uri="{FF2B5EF4-FFF2-40B4-BE49-F238E27FC236}">
                  <a16:creationId xmlns="" xmlns:a16="http://schemas.microsoft.com/office/drawing/2014/main" id="{432AE110-D008-4DA0-89F6-A3219B0AE369}"/>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bwMode="gray">
            <a:xfrm>
              <a:off x="4869035" y="3656542"/>
              <a:ext cx="214882" cy="214882"/>
            </a:xfrm>
            <a:prstGeom prst="rect">
              <a:avLst/>
            </a:prstGeom>
          </p:spPr>
        </p:pic>
        <p:pic>
          <p:nvPicPr>
            <p:cNvPr id="40" name="Graphic 23">
              <a:extLst>
                <a:ext uri="{FF2B5EF4-FFF2-40B4-BE49-F238E27FC236}">
                  <a16:creationId xmlns="" xmlns:a16="http://schemas.microsoft.com/office/drawing/2014/main" id="{764D6D78-A7B4-4DEA-BB6A-E76CF1CAC97E}"/>
                </a:ext>
              </a:extLst>
            </p:cNvPr>
            <p:cNvPicPr>
              <a:picLocks noChangeAspect="1"/>
            </p:cNvPicPr>
            <p:nvPr/>
          </p:nvPicPr>
          <p:blipFill>
            <a:blip r:embed="rId5">
              <a:extLst>
                <a:ext uri="{96DAC541-7B7A-43D3-8B79-37D633B846F1}">
                  <asvg:svgBlip xmlns="" xmlns:asvg="http://schemas.microsoft.com/office/drawing/2016/SVG/main" r:embed="rId5"/>
                </a:ext>
              </a:extLst>
            </a:blip>
            <a:stretch>
              <a:fillRect/>
            </a:stretch>
          </p:blipFill>
          <p:spPr bwMode="gray">
            <a:xfrm>
              <a:off x="7960517" y="2665084"/>
              <a:ext cx="281554" cy="281554"/>
            </a:xfrm>
            <a:prstGeom prst="rect">
              <a:avLst/>
            </a:prstGeom>
          </p:spPr>
        </p:pic>
        <p:sp>
          <p:nvSpPr>
            <p:cNvPr id="41" name="Rectangle 40">
              <a:extLst>
                <a:ext uri="{FF2B5EF4-FFF2-40B4-BE49-F238E27FC236}">
                  <a16:creationId xmlns="" xmlns:a16="http://schemas.microsoft.com/office/drawing/2014/main" id="{CAB45461-7CC4-4C59-AED8-8862E147E060}"/>
                </a:ext>
              </a:extLst>
            </p:cNvPr>
            <p:cNvSpPr/>
            <p:nvPr/>
          </p:nvSpPr>
          <p:spPr>
            <a:xfrm>
              <a:off x="3265170" y="2279656"/>
              <a:ext cx="5661660" cy="2913950"/>
            </a:xfrm>
            <a:prstGeom prst="rect">
              <a:avLst/>
            </a:prstGeom>
            <a:noFill/>
            <a:ln w="12700">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b="1" dirty="0">
                  <a:solidFill>
                    <a:schemeClr val="tx1"/>
                  </a:solidFill>
                </a:rPr>
                <a:t>Your Data Center or Cloud</a:t>
              </a:r>
            </a:p>
          </p:txBody>
        </p:sp>
        <p:sp>
          <p:nvSpPr>
            <p:cNvPr id="42" name="TextBox 41">
              <a:extLst>
                <a:ext uri="{FF2B5EF4-FFF2-40B4-BE49-F238E27FC236}">
                  <a16:creationId xmlns="" xmlns:a16="http://schemas.microsoft.com/office/drawing/2014/main" id="{4C4F4DB5-3AA7-4523-8793-22B47B8C49BD}"/>
                </a:ext>
              </a:extLst>
            </p:cNvPr>
            <p:cNvSpPr txBox="1"/>
            <p:nvPr/>
          </p:nvSpPr>
          <p:spPr>
            <a:xfrm>
              <a:off x="7819861" y="3901251"/>
              <a:ext cx="953173" cy="215444"/>
            </a:xfrm>
            <a:prstGeom prst="rect">
              <a:avLst/>
            </a:prstGeom>
            <a:noFill/>
          </p:spPr>
          <p:txBody>
            <a:bodyPr wrap="square" lIns="91440" rtlCol="0">
              <a:spAutoFit/>
            </a:bodyPr>
            <a:lstStyle/>
            <a:p>
              <a:r>
                <a:rPr lang="en-US" sz="800" dirty="0"/>
                <a:t>Mediators</a:t>
              </a:r>
            </a:p>
          </p:txBody>
        </p:sp>
        <p:cxnSp>
          <p:nvCxnSpPr>
            <p:cNvPr id="43" name="Connector: Elbow 34">
              <a:extLst>
                <a:ext uri="{FF2B5EF4-FFF2-40B4-BE49-F238E27FC236}">
                  <a16:creationId xmlns="" xmlns:a16="http://schemas.microsoft.com/office/drawing/2014/main" id="{B7529FD2-FA73-4DF1-B4A3-2273A21D4A36}"/>
                </a:ext>
              </a:extLst>
            </p:cNvPr>
            <p:cNvCxnSpPr>
              <a:cxnSpLocks/>
              <a:stCxn id="12" idx="2"/>
              <a:endCxn id="47" idx="0"/>
            </p:cNvCxnSpPr>
            <p:nvPr/>
          </p:nvCxnSpPr>
          <p:spPr>
            <a:xfrm rot="16200000" flipH="1">
              <a:off x="8054816" y="3133875"/>
              <a:ext cx="479447" cy="340154"/>
            </a:xfrm>
            <a:prstGeom prst="bentConnector3">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70">
              <a:extLst>
                <a:ext uri="{FF2B5EF4-FFF2-40B4-BE49-F238E27FC236}">
                  <a16:creationId xmlns="" xmlns:a16="http://schemas.microsoft.com/office/drawing/2014/main" id="{77FAB604-8908-40BA-8DD2-FED10C9076C5}"/>
                </a:ext>
              </a:extLst>
            </p:cNvPr>
            <p:cNvCxnSpPr>
              <a:cxnSpLocks/>
              <a:stCxn id="12" idx="2"/>
              <a:endCxn id="49" idx="0"/>
            </p:cNvCxnSpPr>
            <p:nvPr/>
          </p:nvCxnSpPr>
          <p:spPr>
            <a:xfrm rot="5400000">
              <a:off x="7706621" y="3131496"/>
              <a:ext cx="485109" cy="350574"/>
            </a:xfrm>
            <a:prstGeom prst="bentConnector3">
              <a:avLst>
                <a:gd name="adj1" fmla="val 49476"/>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 xmlns:a16="http://schemas.microsoft.com/office/drawing/2014/main" id="{903FAE07-7309-4097-ACD1-448C674DE12F}"/>
                </a:ext>
              </a:extLst>
            </p:cNvPr>
            <p:cNvGrpSpPr/>
            <p:nvPr/>
          </p:nvGrpSpPr>
          <p:grpSpPr>
            <a:xfrm>
              <a:off x="7482813" y="3549338"/>
              <a:ext cx="582150" cy="385910"/>
              <a:chOff x="7482813" y="3549338"/>
              <a:chExt cx="582150" cy="385910"/>
            </a:xfrm>
          </p:grpSpPr>
          <p:sp>
            <p:nvSpPr>
              <p:cNvPr id="49" name="Rectangle 48">
                <a:extLst>
                  <a:ext uri="{FF2B5EF4-FFF2-40B4-BE49-F238E27FC236}">
                    <a16:creationId xmlns="" xmlns:a16="http://schemas.microsoft.com/office/drawing/2014/main" id="{533C7819-BDE5-450B-8670-F36531CA94AC}"/>
                  </a:ext>
                </a:extLst>
              </p:cNvPr>
              <p:cNvSpPr/>
              <p:nvPr/>
            </p:nvSpPr>
            <p:spPr bwMode="gray">
              <a:xfrm>
                <a:off x="7482813" y="3549338"/>
                <a:ext cx="582150" cy="385910"/>
              </a:xfrm>
              <a:prstGeom prst="rect">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endParaRPr lang="en-US" sz="800" dirty="0">
                  <a:solidFill>
                    <a:schemeClr val="tx1"/>
                  </a:solidFill>
                </a:endParaRPr>
              </a:p>
            </p:txBody>
          </p:sp>
          <p:sp>
            <p:nvSpPr>
              <p:cNvPr id="50" name="Freeform 542">
                <a:extLst>
                  <a:ext uri="{FF2B5EF4-FFF2-40B4-BE49-F238E27FC236}">
                    <a16:creationId xmlns="" xmlns:a16="http://schemas.microsoft.com/office/drawing/2014/main" id="{9D455E48-00BF-0444-B83E-73387BFFA6A4}"/>
                  </a:ext>
                </a:extLst>
              </p:cNvPr>
              <p:cNvSpPr>
                <a:spLocks noEditPoints="1"/>
              </p:cNvSpPr>
              <p:nvPr/>
            </p:nvSpPr>
            <p:spPr bwMode="gray">
              <a:xfrm>
                <a:off x="7640131" y="3611832"/>
                <a:ext cx="257854" cy="260271"/>
              </a:xfrm>
              <a:custGeom>
                <a:avLst/>
                <a:gdLst>
                  <a:gd name="T0" fmla="*/ 213 w 320"/>
                  <a:gd name="T1" fmla="*/ 252 h 323"/>
                  <a:gd name="T2" fmla="*/ 249 w 320"/>
                  <a:gd name="T3" fmla="*/ 216 h 323"/>
                  <a:gd name="T4" fmla="*/ 285 w 320"/>
                  <a:gd name="T5" fmla="*/ 252 h 323"/>
                  <a:gd name="T6" fmla="*/ 249 w 320"/>
                  <a:gd name="T7" fmla="*/ 289 h 323"/>
                  <a:gd name="T8" fmla="*/ 213 w 320"/>
                  <a:gd name="T9" fmla="*/ 252 h 323"/>
                  <a:gd name="T10" fmla="*/ 26 w 320"/>
                  <a:gd name="T11" fmla="*/ 126 h 323"/>
                  <a:gd name="T12" fmla="*/ 101 w 320"/>
                  <a:gd name="T13" fmla="*/ 126 h 323"/>
                  <a:gd name="T14" fmla="*/ 101 w 320"/>
                  <a:gd name="T15" fmla="*/ 177 h 323"/>
                  <a:gd name="T16" fmla="*/ 26 w 320"/>
                  <a:gd name="T17" fmla="*/ 177 h 323"/>
                  <a:gd name="T18" fmla="*/ 26 w 320"/>
                  <a:gd name="T19" fmla="*/ 126 h 323"/>
                  <a:gd name="T20" fmla="*/ 202 w 320"/>
                  <a:gd name="T21" fmla="*/ 26 h 323"/>
                  <a:gd name="T22" fmla="*/ 278 w 320"/>
                  <a:gd name="T23" fmla="*/ 26 h 323"/>
                  <a:gd name="T24" fmla="*/ 278 w 320"/>
                  <a:gd name="T25" fmla="*/ 76 h 323"/>
                  <a:gd name="T26" fmla="*/ 202 w 320"/>
                  <a:gd name="T27" fmla="*/ 76 h 323"/>
                  <a:gd name="T28" fmla="*/ 202 w 320"/>
                  <a:gd name="T29" fmla="*/ 26 h 323"/>
                  <a:gd name="T30" fmla="*/ 177 w 320"/>
                  <a:gd name="T31" fmla="*/ 0 h 323"/>
                  <a:gd name="T32" fmla="*/ 177 w 320"/>
                  <a:gd name="T33" fmla="*/ 38 h 323"/>
                  <a:gd name="T34" fmla="*/ 51 w 320"/>
                  <a:gd name="T35" fmla="*/ 38 h 323"/>
                  <a:gd name="T36" fmla="*/ 51 w 320"/>
                  <a:gd name="T37" fmla="*/ 101 h 323"/>
                  <a:gd name="T38" fmla="*/ 0 w 320"/>
                  <a:gd name="T39" fmla="*/ 101 h 323"/>
                  <a:gd name="T40" fmla="*/ 0 w 320"/>
                  <a:gd name="T41" fmla="*/ 202 h 323"/>
                  <a:gd name="T42" fmla="*/ 51 w 320"/>
                  <a:gd name="T43" fmla="*/ 202 h 323"/>
                  <a:gd name="T44" fmla="*/ 51 w 320"/>
                  <a:gd name="T45" fmla="*/ 265 h 323"/>
                  <a:gd name="T46" fmla="*/ 189 w 320"/>
                  <a:gd name="T47" fmla="*/ 265 h 323"/>
                  <a:gd name="T48" fmla="*/ 189 w 320"/>
                  <a:gd name="T49" fmla="*/ 263 h 323"/>
                  <a:gd name="T50" fmla="*/ 249 w 320"/>
                  <a:gd name="T51" fmla="*/ 323 h 323"/>
                  <a:gd name="T52" fmla="*/ 320 w 320"/>
                  <a:gd name="T53" fmla="*/ 252 h 323"/>
                  <a:gd name="T54" fmla="*/ 249 w 320"/>
                  <a:gd name="T55" fmla="*/ 181 h 323"/>
                  <a:gd name="T56" fmla="*/ 189 w 320"/>
                  <a:gd name="T57" fmla="*/ 241 h 323"/>
                  <a:gd name="T58" fmla="*/ 189 w 320"/>
                  <a:gd name="T59" fmla="*/ 240 h 323"/>
                  <a:gd name="T60" fmla="*/ 76 w 320"/>
                  <a:gd name="T61" fmla="*/ 240 h 323"/>
                  <a:gd name="T62" fmla="*/ 76 w 320"/>
                  <a:gd name="T63" fmla="*/ 202 h 323"/>
                  <a:gd name="T64" fmla="*/ 126 w 320"/>
                  <a:gd name="T65" fmla="*/ 202 h 323"/>
                  <a:gd name="T66" fmla="*/ 126 w 320"/>
                  <a:gd name="T67" fmla="*/ 101 h 323"/>
                  <a:gd name="T68" fmla="*/ 76 w 320"/>
                  <a:gd name="T69" fmla="*/ 101 h 323"/>
                  <a:gd name="T70" fmla="*/ 76 w 320"/>
                  <a:gd name="T71" fmla="*/ 63 h 323"/>
                  <a:gd name="T72" fmla="*/ 177 w 320"/>
                  <a:gd name="T73" fmla="*/ 63 h 323"/>
                  <a:gd name="T74" fmla="*/ 177 w 320"/>
                  <a:gd name="T75" fmla="*/ 101 h 323"/>
                  <a:gd name="T76" fmla="*/ 303 w 320"/>
                  <a:gd name="T77" fmla="*/ 101 h 323"/>
                  <a:gd name="T78" fmla="*/ 303 w 320"/>
                  <a:gd name="T79" fmla="*/ 0 h 323"/>
                  <a:gd name="T80" fmla="*/ 177 w 320"/>
                  <a:gd name="T8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323">
                    <a:moveTo>
                      <a:pt x="213" y="252"/>
                    </a:moveTo>
                    <a:lnTo>
                      <a:pt x="249" y="216"/>
                    </a:lnTo>
                    <a:lnTo>
                      <a:pt x="285" y="252"/>
                    </a:lnTo>
                    <a:lnTo>
                      <a:pt x="249" y="289"/>
                    </a:lnTo>
                    <a:lnTo>
                      <a:pt x="213" y="252"/>
                    </a:lnTo>
                    <a:close/>
                    <a:moveTo>
                      <a:pt x="26" y="126"/>
                    </a:moveTo>
                    <a:lnTo>
                      <a:pt x="101" y="126"/>
                    </a:lnTo>
                    <a:lnTo>
                      <a:pt x="101" y="177"/>
                    </a:lnTo>
                    <a:lnTo>
                      <a:pt x="26" y="177"/>
                    </a:lnTo>
                    <a:lnTo>
                      <a:pt x="26" y="126"/>
                    </a:lnTo>
                    <a:close/>
                    <a:moveTo>
                      <a:pt x="202" y="26"/>
                    </a:moveTo>
                    <a:lnTo>
                      <a:pt x="278" y="26"/>
                    </a:lnTo>
                    <a:lnTo>
                      <a:pt x="278" y="76"/>
                    </a:lnTo>
                    <a:lnTo>
                      <a:pt x="202" y="76"/>
                    </a:lnTo>
                    <a:lnTo>
                      <a:pt x="202" y="26"/>
                    </a:lnTo>
                    <a:close/>
                    <a:moveTo>
                      <a:pt x="177" y="0"/>
                    </a:moveTo>
                    <a:lnTo>
                      <a:pt x="177" y="38"/>
                    </a:lnTo>
                    <a:lnTo>
                      <a:pt x="51" y="38"/>
                    </a:lnTo>
                    <a:lnTo>
                      <a:pt x="51" y="101"/>
                    </a:lnTo>
                    <a:lnTo>
                      <a:pt x="0" y="101"/>
                    </a:lnTo>
                    <a:lnTo>
                      <a:pt x="0" y="202"/>
                    </a:lnTo>
                    <a:lnTo>
                      <a:pt x="51" y="202"/>
                    </a:lnTo>
                    <a:lnTo>
                      <a:pt x="51" y="265"/>
                    </a:lnTo>
                    <a:lnTo>
                      <a:pt x="189" y="265"/>
                    </a:lnTo>
                    <a:lnTo>
                      <a:pt x="189" y="263"/>
                    </a:lnTo>
                    <a:lnTo>
                      <a:pt x="249" y="323"/>
                    </a:lnTo>
                    <a:lnTo>
                      <a:pt x="320" y="252"/>
                    </a:lnTo>
                    <a:lnTo>
                      <a:pt x="249" y="181"/>
                    </a:lnTo>
                    <a:lnTo>
                      <a:pt x="189" y="241"/>
                    </a:lnTo>
                    <a:lnTo>
                      <a:pt x="189" y="240"/>
                    </a:lnTo>
                    <a:lnTo>
                      <a:pt x="76" y="240"/>
                    </a:lnTo>
                    <a:lnTo>
                      <a:pt x="76" y="202"/>
                    </a:lnTo>
                    <a:lnTo>
                      <a:pt x="126" y="202"/>
                    </a:lnTo>
                    <a:lnTo>
                      <a:pt x="126" y="101"/>
                    </a:lnTo>
                    <a:lnTo>
                      <a:pt x="76" y="101"/>
                    </a:lnTo>
                    <a:lnTo>
                      <a:pt x="76" y="63"/>
                    </a:lnTo>
                    <a:lnTo>
                      <a:pt x="177" y="63"/>
                    </a:lnTo>
                    <a:lnTo>
                      <a:pt x="177" y="101"/>
                    </a:lnTo>
                    <a:lnTo>
                      <a:pt x="303" y="101"/>
                    </a:lnTo>
                    <a:lnTo>
                      <a:pt x="303" y="0"/>
                    </a:lnTo>
                    <a:lnTo>
                      <a:pt x="177" y="0"/>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sz="800" dirty="0"/>
              </a:p>
            </p:txBody>
          </p:sp>
        </p:grpSp>
        <p:grpSp>
          <p:nvGrpSpPr>
            <p:cNvPr id="46" name="Group 45">
              <a:extLst>
                <a:ext uri="{FF2B5EF4-FFF2-40B4-BE49-F238E27FC236}">
                  <a16:creationId xmlns="" xmlns:a16="http://schemas.microsoft.com/office/drawing/2014/main" id="{B808BFF5-721E-4AF0-951E-DDBEB285F9AB}"/>
                </a:ext>
              </a:extLst>
            </p:cNvPr>
            <p:cNvGrpSpPr/>
            <p:nvPr/>
          </p:nvGrpSpPr>
          <p:grpSpPr>
            <a:xfrm>
              <a:off x="8173541" y="3543676"/>
              <a:ext cx="582150" cy="385910"/>
              <a:chOff x="8173541" y="3543676"/>
              <a:chExt cx="582150" cy="385910"/>
            </a:xfrm>
          </p:grpSpPr>
          <p:sp>
            <p:nvSpPr>
              <p:cNvPr id="47" name="Rectangle 46">
                <a:extLst>
                  <a:ext uri="{FF2B5EF4-FFF2-40B4-BE49-F238E27FC236}">
                    <a16:creationId xmlns="" xmlns:a16="http://schemas.microsoft.com/office/drawing/2014/main" id="{70D83A7C-152D-4F28-AAFB-898536E363FD}"/>
                  </a:ext>
                </a:extLst>
              </p:cNvPr>
              <p:cNvSpPr/>
              <p:nvPr/>
            </p:nvSpPr>
            <p:spPr bwMode="gray">
              <a:xfrm>
                <a:off x="8173541" y="3543676"/>
                <a:ext cx="582150" cy="385910"/>
              </a:xfrm>
              <a:prstGeom prst="rect">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lnSpc>
                    <a:spcPct val="90000"/>
                  </a:lnSpc>
                </a:pPr>
                <a:endParaRPr lang="en-US" sz="800" dirty="0">
                  <a:solidFill>
                    <a:schemeClr val="tx1"/>
                  </a:solidFill>
                </a:endParaRPr>
              </a:p>
            </p:txBody>
          </p:sp>
          <p:sp>
            <p:nvSpPr>
              <p:cNvPr id="48" name="Freeform 477">
                <a:extLst>
                  <a:ext uri="{FF2B5EF4-FFF2-40B4-BE49-F238E27FC236}">
                    <a16:creationId xmlns="" xmlns:a16="http://schemas.microsoft.com/office/drawing/2014/main" id="{6311CD55-3C88-FA4C-9622-02D725E2F67F}"/>
                  </a:ext>
                </a:extLst>
              </p:cNvPr>
              <p:cNvSpPr>
                <a:spLocks noEditPoints="1"/>
              </p:cNvSpPr>
              <p:nvPr/>
            </p:nvSpPr>
            <p:spPr bwMode="gray">
              <a:xfrm>
                <a:off x="8295078" y="3611364"/>
                <a:ext cx="339075" cy="250534"/>
              </a:xfrm>
              <a:custGeom>
                <a:avLst/>
                <a:gdLst>
                  <a:gd name="T0" fmla="*/ 305 w 337"/>
                  <a:gd name="T1" fmla="*/ 164 h 249"/>
                  <a:gd name="T2" fmla="*/ 305 w 337"/>
                  <a:gd name="T3" fmla="*/ 114 h 249"/>
                  <a:gd name="T4" fmla="*/ 179 w 337"/>
                  <a:gd name="T5" fmla="*/ 114 h 249"/>
                  <a:gd name="T6" fmla="*/ 179 w 337"/>
                  <a:gd name="T7" fmla="*/ 85 h 249"/>
                  <a:gd name="T8" fmla="*/ 211 w 337"/>
                  <a:gd name="T9" fmla="*/ 85 h 249"/>
                  <a:gd name="T10" fmla="*/ 211 w 337"/>
                  <a:gd name="T11" fmla="*/ 0 h 249"/>
                  <a:gd name="T12" fmla="*/ 126 w 337"/>
                  <a:gd name="T13" fmla="*/ 0 h 249"/>
                  <a:gd name="T14" fmla="*/ 126 w 337"/>
                  <a:gd name="T15" fmla="*/ 85 h 249"/>
                  <a:gd name="T16" fmla="*/ 157 w 337"/>
                  <a:gd name="T17" fmla="*/ 85 h 249"/>
                  <a:gd name="T18" fmla="*/ 157 w 337"/>
                  <a:gd name="T19" fmla="*/ 114 h 249"/>
                  <a:gd name="T20" fmla="*/ 31 w 337"/>
                  <a:gd name="T21" fmla="*/ 114 h 249"/>
                  <a:gd name="T22" fmla="*/ 31 w 337"/>
                  <a:gd name="T23" fmla="*/ 164 h 249"/>
                  <a:gd name="T24" fmla="*/ 0 w 337"/>
                  <a:gd name="T25" fmla="*/ 164 h 249"/>
                  <a:gd name="T26" fmla="*/ 0 w 337"/>
                  <a:gd name="T27" fmla="*/ 249 h 249"/>
                  <a:gd name="T28" fmla="*/ 85 w 337"/>
                  <a:gd name="T29" fmla="*/ 249 h 249"/>
                  <a:gd name="T30" fmla="*/ 85 w 337"/>
                  <a:gd name="T31" fmla="*/ 164 h 249"/>
                  <a:gd name="T32" fmla="*/ 53 w 337"/>
                  <a:gd name="T33" fmla="*/ 164 h 249"/>
                  <a:gd name="T34" fmla="*/ 53 w 337"/>
                  <a:gd name="T35" fmla="*/ 136 h 249"/>
                  <a:gd name="T36" fmla="*/ 157 w 337"/>
                  <a:gd name="T37" fmla="*/ 136 h 249"/>
                  <a:gd name="T38" fmla="*/ 157 w 337"/>
                  <a:gd name="T39" fmla="*/ 164 h 249"/>
                  <a:gd name="T40" fmla="*/ 126 w 337"/>
                  <a:gd name="T41" fmla="*/ 164 h 249"/>
                  <a:gd name="T42" fmla="*/ 126 w 337"/>
                  <a:gd name="T43" fmla="*/ 249 h 249"/>
                  <a:gd name="T44" fmla="*/ 211 w 337"/>
                  <a:gd name="T45" fmla="*/ 249 h 249"/>
                  <a:gd name="T46" fmla="*/ 211 w 337"/>
                  <a:gd name="T47" fmla="*/ 164 h 249"/>
                  <a:gd name="T48" fmla="*/ 179 w 337"/>
                  <a:gd name="T49" fmla="*/ 164 h 249"/>
                  <a:gd name="T50" fmla="*/ 179 w 337"/>
                  <a:gd name="T51" fmla="*/ 136 h 249"/>
                  <a:gd name="T52" fmla="*/ 283 w 337"/>
                  <a:gd name="T53" fmla="*/ 136 h 249"/>
                  <a:gd name="T54" fmla="*/ 283 w 337"/>
                  <a:gd name="T55" fmla="*/ 164 h 249"/>
                  <a:gd name="T56" fmla="*/ 252 w 337"/>
                  <a:gd name="T57" fmla="*/ 164 h 249"/>
                  <a:gd name="T58" fmla="*/ 252 w 337"/>
                  <a:gd name="T59" fmla="*/ 249 h 249"/>
                  <a:gd name="T60" fmla="*/ 337 w 337"/>
                  <a:gd name="T61" fmla="*/ 249 h 249"/>
                  <a:gd name="T62" fmla="*/ 337 w 337"/>
                  <a:gd name="T63" fmla="*/ 164 h 249"/>
                  <a:gd name="T64" fmla="*/ 305 w 337"/>
                  <a:gd name="T65" fmla="*/ 164 h 249"/>
                  <a:gd name="T66" fmla="*/ 148 w 337"/>
                  <a:gd name="T67" fmla="*/ 22 h 249"/>
                  <a:gd name="T68" fmla="*/ 189 w 337"/>
                  <a:gd name="T69" fmla="*/ 22 h 249"/>
                  <a:gd name="T70" fmla="*/ 189 w 337"/>
                  <a:gd name="T71" fmla="*/ 63 h 249"/>
                  <a:gd name="T72" fmla="*/ 148 w 337"/>
                  <a:gd name="T73" fmla="*/ 63 h 249"/>
                  <a:gd name="T74" fmla="*/ 148 w 337"/>
                  <a:gd name="T75" fmla="*/ 22 h 249"/>
                  <a:gd name="T76" fmla="*/ 63 w 337"/>
                  <a:gd name="T77" fmla="*/ 227 h 249"/>
                  <a:gd name="T78" fmla="*/ 22 w 337"/>
                  <a:gd name="T79" fmla="*/ 227 h 249"/>
                  <a:gd name="T80" fmla="*/ 22 w 337"/>
                  <a:gd name="T81" fmla="*/ 186 h 249"/>
                  <a:gd name="T82" fmla="*/ 63 w 337"/>
                  <a:gd name="T83" fmla="*/ 186 h 249"/>
                  <a:gd name="T84" fmla="*/ 63 w 337"/>
                  <a:gd name="T85" fmla="*/ 227 h 249"/>
                  <a:gd name="T86" fmla="*/ 189 w 337"/>
                  <a:gd name="T87" fmla="*/ 227 h 249"/>
                  <a:gd name="T88" fmla="*/ 148 w 337"/>
                  <a:gd name="T89" fmla="*/ 227 h 249"/>
                  <a:gd name="T90" fmla="*/ 148 w 337"/>
                  <a:gd name="T91" fmla="*/ 186 h 249"/>
                  <a:gd name="T92" fmla="*/ 189 w 337"/>
                  <a:gd name="T93" fmla="*/ 186 h 249"/>
                  <a:gd name="T94" fmla="*/ 189 w 337"/>
                  <a:gd name="T95" fmla="*/ 227 h 249"/>
                  <a:gd name="T96" fmla="*/ 315 w 337"/>
                  <a:gd name="T97" fmla="*/ 227 h 249"/>
                  <a:gd name="T98" fmla="*/ 274 w 337"/>
                  <a:gd name="T99" fmla="*/ 227 h 249"/>
                  <a:gd name="T100" fmla="*/ 274 w 337"/>
                  <a:gd name="T101" fmla="*/ 186 h 249"/>
                  <a:gd name="T102" fmla="*/ 315 w 337"/>
                  <a:gd name="T103" fmla="*/ 186 h 249"/>
                  <a:gd name="T104" fmla="*/ 315 w 337"/>
                  <a:gd name="T105" fmla="*/ 2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249">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pPr>
                  <a:lnSpc>
                    <a:spcPct val="90000"/>
                  </a:lnSpc>
                </a:pPr>
                <a:endParaRPr lang="en-US" dirty="0"/>
              </a:p>
            </p:txBody>
          </p:sp>
        </p:grpSp>
      </p:grpSp>
    </p:spTree>
    <p:extLst>
      <p:ext uri="{BB962C8B-B14F-4D97-AF65-F5344CB8AC3E}">
        <p14:creationId xmlns:p14="http://schemas.microsoft.com/office/powerpoint/2010/main" val="394274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8</a:t>
            </a:r>
          </a:p>
        </p:txBody>
      </p:sp>
      <p:grpSp>
        <p:nvGrpSpPr>
          <p:cNvPr id="3" name="Group 2">
            <a:extLst>
              <a:ext uri="{FF2B5EF4-FFF2-40B4-BE49-F238E27FC236}">
                <a16:creationId xmlns="" xmlns:a16="http://schemas.microsoft.com/office/drawing/2014/main" id="{F0CC892C-5490-4749-A40B-F43778C02B87}"/>
              </a:ext>
            </a:extLst>
          </p:cNvPr>
          <p:cNvGrpSpPr/>
          <p:nvPr/>
        </p:nvGrpSpPr>
        <p:grpSpPr bwMode="gray">
          <a:xfrm>
            <a:off x="3145917" y="1371600"/>
            <a:ext cx="5897880" cy="3569855"/>
            <a:chOff x="3145917" y="1371600"/>
            <a:chExt cx="5897880" cy="3569855"/>
          </a:xfrm>
        </p:grpSpPr>
        <p:sp>
          <p:nvSpPr>
            <p:cNvPr id="4" name="Rectangle 3"/>
            <p:cNvSpPr/>
            <p:nvPr/>
          </p:nvSpPr>
          <p:spPr bwMode="gray">
            <a:xfrm>
              <a:off x="3145917" y="1371600"/>
              <a:ext cx="5897880" cy="3569855"/>
            </a:xfrm>
            <a:prstGeom prst="rect">
              <a:avLst/>
            </a:prstGeom>
            <a:solidFill>
              <a:schemeClr val="bg1"/>
            </a:solidFill>
            <a:ln w="6350" cap="flat" cmpd="sng" algn="ctr">
              <a:solidFill>
                <a:srgbClr val="D3D3D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extBox 4"/>
            <p:cNvSpPr txBox="1"/>
            <p:nvPr/>
          </p:nvSpPr>
          <p:spPr bwMode="gray">
            <a:xfrm>
              <a:off x="3145917" y="4633678"/>
              <a:ext cx="4584919" cy="307777"/>
            </a:xfrm>
            <a:prstGeom prst="rect">
              <a:avLst/>
            </a:prstGeom>
            <a:noFill/>
          </p:spPr>
          <p:txBody>
            <a:bodyPr wrap="square" lIns="91440" rIns="91440" rtlCol="0" anchor="b">
              <a:spAutoFit/>
            </a:bodyPr>
            <a:lstStyle/>
            <a:p>
              <a:r>
                <a:rPr lang="en-US" sz="800" dirty="0">
                  <a:solidFill>
                    <a:srgbClr val="6F7878"/>
                  </a:solidFill>
                </a:rPr>
                <a:t>Source: Gartner</a:t>
              </a:r>
            </a:p>
            <a:p>
              <a:r>
                <a:rPr lang="en-US" sz="600" dirty="0">
                  <a:solidFill>
                    <a:srgbClr val="6F7878"/>
                  </a:solidFill>
                </a:rPr>
                <a:t>ID: 370408</a:t>
              </a:r>
            </a:p>
          </p:txBody>
        </p:sp>
        <p:sp>
          <p:nvSpPr>
            <p:cNvPr id="6" name="TextBox 5"/>
            <p:cNvSpPr txBox="1"/>
            <p:nvPr/>
          </p:nvSpPr>
          <p:spPr bwMode="gray">
            <a:xfrm>
              <a:off x="3145917" y="1371600"/>
              <a:ext cx="5807583" cy="353943"/>
            </a:xfrm>
            <a:prstGeom prst="rect">
              <a:avLst/>
            </a:prstGeom>
            <a:noFill/>
          </p:spPr>
          <p:txBody>
            <a:bodyPr wrap="square" lIns="91440" tIns="91440" rIns="91440" rtlCol="0">
              <a:spAutoFit/>
            </a:bodyPr>
            <a:lstStyle/>
            <a:p>
              <a:pPr lvl="0">
                <a:defRPr/>
              </a:pPr>
              <a:r>
                <a:rPr lang="en-US" sz="1400" b="1" kern="0" dirty="0">
                  <a:solidFill>
                    <a:sysClr val="windowText" lastClr="000000"/>
                  </a:solidFill>
                  <a:ea typeface="Arial Unicode MS"/>
                  <a:cs typeface="Arial" panose="020B0604020202020204" pitchFamily="34" charset="0"/>
                </a:rPr>
                <a:t>Sequence of Activities for Launching API Management</a:t>
              </a:r>
              <a:endParaRPr lang="en-US" sz="1200" dirty="0"/>
            </a:p>
          </p:txBody>
        </p:sp>
        <p:grpSp>
          <p:nvGrpSpPr>
            <p:cNvPr id="7" name="Group 6">
              <a:extLst>
                <a:ext uri="{FF2B5EF4-FFF2-40B4-BE49-F238E27FC236}">
                  <a16:creationId xmlns="" xmlns:a16="http://schemas.microsoft.com/office/drawing/2014/main" id="{16E75EC7-6943-4FDC-8FF7-25E7C9329AA4}"/>
                </a:ext>
              </a:extLst>
            </p:cNvPr>
            <p:cNvGrpSpPr/>
            <p:nvPr/>
          </p:nvGrpSpPr>
          <p:grpSpPr bwMode="gray">
            <a:xfrm>
              <a:off x="3285195" y="1822326"/>
              <a:ext cx="5619324" cy="2705997"/>
              <a:chOff x="3238500" y="2191781"/>
              <a:chExt cx="5729859" cy="2705997"/>
            </a:xfrm>
          </p:grpSpPr>
          <p:cxnSp>
            <p:nvCxnSpPr>
              <p:cNvPr id="8" name="Straight Arrow Connector 7">
                <a:extLst>
                  <a:ext uri="{FF2B5EF4-FFF2-40B4-BE49-F238E27FC236}">
                    <a16:creationId xmlns="" xmlns:a16="http://schemas.microsoft.com/office/drawing/2014/main" id="{43E1B1A1-FD01-FF4E-8485-303C00C9D870}"/>
                  </a:ext>
                </a:extLst>
              </p:cNvPr>
              <p:cNvCxnSpPr>
                <a:cxnSpLocks/>
                <a:stCxn id="11" idx="3"/>
                <a:endCxn id="18" idx="1"/>
              </p:cNvCxnSpPr>
              <p:nvPr/>
            </p:nvCxnSpPr>
            <p:spPr bwMode="gray">
              <a:xfrm>
                <a:off x="4146242" y="2453863"/>
                <a:ext cx="295565" cy="0"/>
              </a:xfrm>
              <a:prstGeom prst="straightConnector1">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A9C4C981-CBE1-5140-89FC-C50C1D2FDE1B}"/>
                  </a:ext>
                </a:extLst>
              </p:cNvPr>
              <p:cNvCxnSpPr>
                <a:cxnSpLocks/>
                <a:stCxn id="18" idx="2"/>
                <a:endCxn id="17" idx="0"/>
              </p:cNvCxnSpPr>
              <p:nvPr/>
            </p:nvCxnSpPr>
            <p:spPr bwMode="gray">
              <a:xfrm>
                <a:off x="4895678" y="2715945"/>
                <a:ext cx="0" cy="203114"/>
              </a:xfrm>
              <a:prstGeom prst="straightConnector1">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9851BFC7-0385-BE40-BE7F-6ED8A5B3C9EB}"/>
                  </a:ext>
                </a:extLst>
              </p:cNvPr>
              <p:cNvCxnSpPr>
                <a:cxnSpLocks/>
                <a:stCxn id="19" idx="2"/>
                <a:endCxn id="16" idx="0"/>
              </p:cNvCxnSpPr>
              <p:nvPr/>
            </p:nvCxnSpPr>
            <p:spPr bwMode="gray">
              <a:xfrm>
                <a:off x="6098986" y="2715945"/>
                <a:ext cx="0" cy="203114"/>
              </a:xfrm>
              <a:prstGeom prst="straightConnector1">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8B6C51B-5EDB-9E47-85E1-5EAA65B9F837}"/>
                  </a:ext>
                </a:extLst>
              </p:cNvPr>
              <p:cNvSpPr/>
              <p:nvPr/>
            </p:nvSpPr>
            <p:spPr bwMode="gray">
              <a:xfrm>
                <a:off x="3238500" y="2191781"/>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1. Core</a:t>
                </a:r>
                <a:br>
                  <a:rPr lang="en-US" sz="900" dirty="0">
                    <a:solidFill>
                      <a:schemeClr val="bg1"/>
                    </a:solidFill>
                  </a:rPr>
                </a:br>
                <a:r>
                  <a:rPr lang="en-US" sz="900" dirty="0">
                    <a:solidFill>
                      <a:schemeClr val="bg1"/>
                    </a:solidFill>
                  </a:rPr>
                  <a:t>Platform</a:t>
                </a:r>
              </a:p>
            </p:txBody>
          </p:sp>
          <p:sp>
            <p:nvSpPr>
              <p:cNvPr id="12" name="Rectangle 11">
                <a:extLst>
                  <a:ext uri="{FF2B5EF4-FFF2-40B4-BE49-F238E27FC236}">
                    <a16:creationId xmlns="" xmlns:a16="http://schemas.microsoft.com/office/drawing/2014/main" id="{85E224EA-30F8-3E42-A0A3-3C5D6083503C}"/>
                  </a:ext>
                </a:extLst>
              </p:cNvPr>
              <p:cNvSpPr/>
              <p:nvPr/>
            </p:nvSpPr>
            <p:spPr bwMode="gray">
              <a:xfrm>
                <a:off x="6852866" y="4373614"/>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6d. Configure Analytics and Reporting</a:t>
                </a:r>
              </a:p>
            </p:txBody>
          </p:sp>
          <p:sp>
            <p:nvSpPr>
              <p:cNvPr id="13" name="Rectangle 12">
                <a:extLst>
                  <a:ext uri="{FF2B5EF4-FFF2-40B4-BE49-F238E27FC236}">
                    <a16:creationId xmlns="" xmlns:a16="http://schemas.microsoft.com/office/drawing/2014/main" id="{66B4D30B-A630-EE46-9A91-F420D9B93439}"/>
                  </a:ext>
                </a:extLst>
              </p:cNvPr>
              <p:cNvSpPr/>
              <p:nvPr/>
            </p:nvSpPr>
            <p:spPr bwMode="gray">
              <a:xfrm>
                <a:off x="6864104" y="2919059"/>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6b. Implement API Mediation</a:t>
                </a:r>
              </a:p>
            </p:txBody>
          </p:sp>
          <p:sp>
            <p:nvSpPr>
              <p:cNvPr id="14" name="Rectangle 13">
                <a:extLst>
                  <a:ext uri="{FF2B5EF4-FFF2-40B4-BE49-F238E27FC236}">
                    <a16:creationId xmlns="" xmlns:a16="http://schemas.microsoft.com/office/drawing/2014/main" id="{CCFD8A4F-9799-0C4E-8E27-125CD9CF75CA}"/>
                  </a:ext>
                </a:extLst>
              </p:cNvPr>
              <p:cNvSpPr/>
              <p:nvPr/>
            </p:nvSpPr>
            <p:spPr bwMode="gray">
              <a:xfrm>
                <a:off x="6852866" y="2191781"/>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6a.Configure Endpoint Protection</a:t>
                </a:r>
              </a:p>
            </p:txBody>
          </p:sp>
          <p:sp>
            <p:nvSpPr>
              <p:cNvPr id="15" name="Rectangle 14">
                <a:extLst>
                  <a:ext uri="{FF2B5EF4-FFF2-40B4-BE49-F238E27FC236}">
                    <a16:creationId xmlns="" xmlns:a16="http://schemas.microsoft.com/office/drawing/2014/main" id="{66E670EE-8753-8A4C-9BCA-492D214604BA}"/>
                  </a:ext>
                </a:extLst>
              </p:cNvPr>
              <p:cNvSpPr/>
              <p:nvPr/>
            </p:nvSpPr>
            <p:spPr bwMode="gray">
              <a:xfrm>
                <a:off x="6852866" y="3646337"/>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6c. Implement Monetization</a:t>
                </a:r>
              </a:p>
            </p:txBody>
          </p:sp>
          <p:sp>
            <p:nvSpPr>
              <p:cNvPr id="16" name="Rectangle 15">
                <a:extLst>
                  <a:ext uri="{FF2B5EF4-FFF2-40B4-BE49-F238E27FC236}">
                    <a16:creationId xmlns="" xmlns:a16="http://schemas.microsoft.com/office/drawing/2014/main" id="{A22D9FFD-EF14-4149-B728-53C1CFB893FB}"/>
                  </a:ext>
                </a:extLst>
              </p:cNvPr>
              <p:cNvSpPr/>
              <p:nvPr/>
            </p:nvSpPr>
            <p:spPr bwMode="gray">
              <a:xfrm>
                <a:off x="5645115" y="2919059"/>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5. Import APIs and Docs</a:t>
                </a:r>
              </a:p>
            </p:txBody>
          </p:sp>
          <p:sp>
            <p:nvSpPr>
              <p:cNvPr id="17" name="Rectangle 16">
                <a:extLst>
                  <a:ext uri="{FF2B5EF4-FFF2-40B4-BE49-F238E27FC236}">
                    <a16:creationId xmlns="" xmlns:a16="http://schemas.microsoft.com/office/drawing/2014/main" id="{0DF7FCB0-50BA-E741-BAD1-0610ED086536}"/>
                  </a:ext>
                </a:extLst>
              </p:cNvPr>
              <p:cNvSpPr/>
              <p:nvPr/>
            </p:nvSpPr>
            <p:spPr bwMode="gray">
              <a:xfrm>
                <a:off x="4441807" y="2919059"/>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3. Import or Create Users</a:t>
                </a:r>
              </a:p>
            </p:txBody>
          </p:sp>
          <p:sp>
            <p:nvSpPr>
              <p:cNvPr id="18" name="Rectangle 17">
                <a:extLst>
                  <a:ext uri="{FF2B5EF4-FFF2-40B4-BE49-F238E27FC236}">
                    <a16:creationId xmlns="" xmlns:a16="http://schemas.microsoft.com/office/drawing/2014/main" id="{0C2CD4FD-7648-BC47-9185-D24858BBAFEC}"/>
                  </a:ext>
                </a:extLst>
              </p:cNvPr>
              <p:cNvSpPr/>
              <p:nvPr/>
            </p:nvSpPr>
            <p:spPr bwMode="gray">
              <a:xfrm>
                <a:off x="4441807" y="2191781"/>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2. Implement</a:t>
                </a:r>
                <a:br>
                  <a:rPr lang="en-US" sz="900" dirty="0">
                    <a:solidFill>
                      <a:schemeClr val="bg1"/>
                    </a:solidFill>
                  </a:rPr>
                </a:br>
                <a:r>
                  <a:rPr lang="en-US" sz="900" dirty="0">
                    <a:solidFill>
                      <a:schemeClr val="bg1"/>
                    </a:solidFill>
                  </a:rPr>
                  <a:t>IAM and</a:t>
                </a:r>
                <a:br>
                  <a:rPr lang="en-US" sz="900" dirty="0">
                    <a:solidFill>
                      <a:schemeClr val="bg1"/>
                    </a:solidFill>
                  </a:rPr>
                </a:br>
                <a:r>
                  <a:rPr lang="en-US" sz="900" dirty="0">
                    <a:solidFill>
                      <a:schemeClr val="bg1"/>
                    </a:solidFill>
                  </a:rPr>
                  <a:t>Security</a:t>
                </a:r>
              </a:p>
            </p:txBody>
          </p:sp>
          <p:sp>
            <p:nvSpPr>
              <p:cNvPr id="19" name="Rectangle 18">
                <a:extLst>
                  <a:ext uri="{FF2B5EF4-FFF2-40B4-BE49-F238E27FC236}">
                    <a16:creationId xmlns="" xmlns:a16="http://schemas.microsoft.com/office/drawing/2014/main" id="{6E765E10-B4F7-074A-A1A0-F1569825191B}"/>
                  </a:ext>
                </a:extLst>
              </p:cNvPr>
              <p:cNvSpPr/>
              <p:nvPr/>
            </p:nvSpPr>
            <p:spPr bwMode="gray">
              <a:xfrm>
                <a:off x="5645115" y="2191781"/>
                <a:ext cx="907742" cy="5241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4. Configure</a:t>
                </a:r>
                <a:br>
                  <a:rPr lang="en-US" sz="900" dirty="0">
                    <a:solidFill>
                      <a:schemeClr val="bg1"/>
                    </a:solidFill>
                  </a:rPr>
                </a:br>
                <a:r>
                  <a:rPr lang="en-US" sz="900" dirty="0">
                    <a:solidFill>
                      <a:schemeClr val="bg1"/>
                    </a:solidFill>
                  </a:rPr>
                  <a:t>API Packages</a:t>
                </a:r>
              </a:p>
            </p:txBody>
          </p:sp>
          <p:sp>
            <p:nvSpPr>
              <p:cNvPr id="20" name="Rectangle 19">
                <a:extLst>
                  <a:ext uri="{FF2B5EF4-FFF2-40B4-BE49-F238E27FC236}">
                    <a16:creationId xmlns="" xmlns:a16="http://schemas.microsoft.com/office/drawing/2014/main" id="{1846A259-7C4F-6A48-97E2-DE818743B3AB}"/>
                  </a:ext>
                </a:extLst>
              </p:cNvPr>
              <p:cNvSpPr/>
              <p:nvPr/>
            </p:nvSpPr>
            <p:spPr bwMode="gray">
              <a:xfrm>
                <a:off x="8060617" y="2919059"/>
                <a:ext cx="907742" cy="524164"/>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7. Launch </a:t>
                </a:r>
              </a:p>
            </p:txBody>
          </p:sp>
          <p:cxnSp>
            <p:nvCxnSpPr>
              <p:cNvPr id="21" name="Connector: Elbow 23">
                <a:extLst>
                  <a:ext uri="{FF2B5EF4-FFF2-40B4-BE49-F238E27FC236}">
                    <a16:creationId xmlns="" xmlns:a16="http://schemas.microsoft.com/office/drawing/2014/main" id="{2258A9E4-7A5B-A64A-B863-5B215A26D7D3}"/>
                  </a:ext>
                </a:extLst>
              </p:cNvPr>
              <p:cNvCxnSpPr>
                <a:cxnSpLocks/>
                <a:stCxn id="12" idx="3"/>
                <a:endCxn id="20" idx="1"/>
              </p:cNvCxnSpPr>
              <p:nvPr/>
            </p:nvCxnSpPr>
            <p:spPr bwMode="gray">
              <a:xfrm flipV="1">
                <a:off x="7760608" y="3181141"/>
                <a:ext cx="300009" cy="1454555"/>
              </a:xfrm>
              <a:prstGeom prst="bentConnector3">
                <a:avLst>
                  <a:gd name="adj1" fmla="val 50000"/>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9">
                <a:extLst>
                  <a:ext uri="{FF2B5EF4-FFF2-40B4-BE49-F238E27FC236}">
                    <a16:creationId xmlns="" xmlns:a16="http://schemas.microsoft.com/office/drawing/2014/main" id="{2E632713-4DEB-5448-B1A1-35809EED25E7}"/>
                  </a:ext>
                </a:extLst>
              </p:cNvPr>
              <p:cNvCxnSpPr>
                <a:cxnSpLocks/>
                <a:stCxn id="15" idx="3"/>
                <a:endCxn id="20" idx="1"/>
              </p:cNvCxnSpPr>
              <p:nvPr/>
            </p:nvCxnSpPr>
            <p:spPr bwMode="gray">
              <a:xfrm flipV="1">
                <a:off x="7760608" y="3181141"/>
                <a:ext cx="300009" cy="727278"/>
              </a:xfrm>
              <a:prstGeom prst="bentConnector3">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32">
                <a:extLst>
                  <a:ext uri="{FF2B5EF4-FFF2-40B4-BE49-F238E27FC236}">
                    <a16:creationId xmlns="" xmlns:a16="http://schemas.microsoft.com/office/drawing/2014/main" id="{E07D14C0-107B-5F44-A411-7FCE483928B7}"/>
                  </a:ext>
                </a:extLst>
              </p:cNvPr>
              <p:cNvCxnSpPr>
                <a:cxnSpLocks/>
                <a:stCxn id="16" idx="3"/>
                <a:endCxn id="15" idx="1"/>
              </p:cNvCxnSpPr>
              <p:nvPr/>
            </p:nvCxnSpPr>
            <p:spPr bwMode="gray">
              <a:xfrm>
                <a:off x="6552857" y="3181141"/>
                <a:ext cx="300009" cy="727278"/>
              </a:xfrm>
              <a:prstGeom prst="bentConnector3">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72">
                <a:extLst>
                  <a:ext uri="{FF2B5EF4-FFF2-40B4-BE49-F238E27FC236}">
                    <a16:creationId xmlns="" xmlns:a16="http://schemas.microsoft.com/office/drawing/2014/main" id="{0DDC47DA-0E82-434F-B61C-AE600C1C6666}"/>
                  </a:ext>
                </a:extLst>
              </p:cNvPr>
              <p:cNvCxnSpPr>
                <a:cxnSpLocks/>
                <a:stCxn id="16" idx="3"/>
                <a:endCxn id="12" idx="1"/>
              </p:cNvCxnSpPr>
              <p:nvPr/>
            </p:nvCxnSpPr>
            <p:spPr bwMode="gray">
              <a:xfrm>
                <a:off x="6552857" y="3181141"/>
                <a:ext cx="300009" cy="1454555"/>
              </a:xfrm>
              <a:prstGeom prst="bentConnector3">
                <a:avLst>
                  <a:gd name="adj1" fmla="val 50000"/>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87">
                <a:extLst>
                  <a:ext uri="{FF2B5EF4-FFF2-40B4-BE49-F238E27FC236}">
                    <a16:creationId xmlns="" xmlns:a16="http://schemas.microsoft.com/office/drawing/2014/main" id="{4AC3B7E0-353C-A04D-AC8D-A9226BCC3DD4}"/>
                  </a:ext>
                </a:extLst>
              </p:cNvPr>
              <p:cNvCxnSpPr>
                <a:cxnSpLocks/>
                <a:stCxn id="16" idx="3"/>
                <a:endCxn id="14" idx="1"/>
              </p:cNvCxnSpPr>
              <p:nvPr/>
            </p:nvCxnSpPr>
            <p:spPr bwMode="gray">
              <a:xfrm flipV="1">
                <a:off x="6552857" y="2453863"/>
                <a:ext cx="300009" cy="727278"/>
              </a:xfrm>
              <a:prstGeom prst="bentConnector3">
                <a:avLst>
                  <a:gd name="adj1" fmla="val 50000"/>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88">
                <a:extLst>
                  <a:ext uri="{FF2B5EF4-FFF2-40B4-BE49-F238E27FC236}">
                    <a16:creationId xmlns="" xmlns:a16="http://schemas.microsoft.com/office/drawing/2014/main" id="{9C49612F-DEDB-8B4B-8572-CE62008A6260}"/>
                  </a:ext>
                </a:extLst>
              </p:cNvPr>
              <p:cNvCxnSpPr>
                <a:cxnSpLocks/>
                <a:stCxn id="14" idx="3"/>
                <a:endCxn id="20" idx="1"/>
              </p:cNvCxnSpPr>
              <p:nvPr/>
            </p:nvCxnSpPr>
            <p:spPr bwMode="gray">
              <a:xfrm>
                <a:off x="7760608" y="2453863"/>
                <a:ext cx="300009" cy="727278"/>
              </a:xfrm>
              <a:prstGeom prst="bentConnector3">
                <a:avLst>
                  <a:gd name="adj1" fmla="val 50000"/>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97">
                <a:extLst>
                  <a:ext uri="{FF2B5EF4-FFF2-40B4-BE49-F238E27FC236}">
                    <a16:creationId xmlns="" xmlns:a16="http://schemas.microsoft.com/office/drawing/2014/main" id="{96414E43-D902-7445-926D-01D9076746DD}"/>
                  </a:ext>
                </a:extLst>
              </p:cNvPr>
              <p:cNvCxnSpPr>
                <a:cxnSpLocks/>
                <a:stCxn id="17" idx="3"/>
                <a:endCxn id="19" idx="1"/>
              </p:cNvCxnSpPr>
              <p:nvPr/>
            </p:nvCxnSpPr>
            <p:spPr bwMode="gray">
              <a:xfrm flipV="1">
                <a:off x="5349549" y="2453863"/>
                <a:ext cx="295566" cy="727278"/>
              </a:xfrm>
              <a:prstGeom prst="bentConnector3">
                <a:avLst>
                  <a:gd name="adj1" fmla="val 50000"/>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C54409C4-DDBE-4218-AFEF-BF38E500F496}"/>
                  </a:ext>
                </a:extLst>
              </p:cNvPr>
              <p:cNvCxnSpPr>
                <a:stCxn id="16" idx="3"/>
                <a:endCxn id="13" idx="1"/>
              </p:cNvCxnSpPr>
              <p:nvPr/>
            </p:nvCxnSpPr>
            <p:spPr bwMode="gray">
              <a:xfrm>
                <a:off x="6552857" y="3181141"/>
                <a:ext cx="311247" cy="0"/>
              </a:xfrm>
              <a:prstGeom prst="straightConnector1">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02A4FD87-B96C-498B-AE80-E79D86E9FC59}"/>
                  </a:ext>
                </a:extLst>
              </p:cNvPr>
              <p:cNvCxnSpPr>
                <a:stCxn id="13" idx="3"/>
                <a:endCxn id="20" idx="1"/>
              </p:cNvCxnSpPr>
              <p:nvPr/>
            </p:nvCxnSpPr>
            <p:spPr bwMode="gray">
              <a:xfrm>
                <a:off x="7771846" y="3181141"/>
                <a:ext cx="288771" cy="0"/>
              </a:xfrm>
              <a:prstGeom prst="straightConnector1">
                <a:avLst/>
              </a:prstGeom>
              <a:ln w="12700">
                <a:solidFill>
                  <a:srgbClr val="6F7878"/>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68766798"/>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646</Words>
  <Application>Microsoft Office PowerPoint</Application>
  <PresentationFormat>Widescreen</PresentationFormat>
  <Paragraphs>282</Paragraphs>
  <Slides>11</Slides>
  <Notes>11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Arial Unicode MS</vt:lpstr>
      <vt:lpstr>Arial</vt:lpstr>
      <vt:lpstr>Arial Black</vt:lpstr>
      <vt:lpstr>Calibri</vt:lpstr>
      <vt:lpstr>Times New Roman</vt:lpstr>
      <vt:lpstr>Wingdings</vt:lpstr>
      <vt:lpstr>White bkgrnd master</vt:lpstr>
      <vt:lpstr>Blue bkgrnd master</vt:lpstr>
      <vt:lpstr>White bk accent color options</vt:lpstr>
      <vt:lpstr>Blue bk accent color options</vt:lpstr>
      <vt:lpstr>How to Successfully Implement API Management</vt:lpstr>
      <vt:lpstr>Figure 1</vt:lpstr>
      <vt:lpstr>Figure 2</vt:lpstr>
      <vt:lpstr>Figure 3</vt:lpstr>
      <vt:lpstr>Figure 4</vt:lpstr>
      <vt:lpstr>Figure 5</vt:lpstr>
      <vt:lpstr>Figure 6</vt:lpstr>
      <vt:lpstr>Figure 7</vt:lpstr>
      <vt:lpstr>Figure 8</vt:lpstr>
      <vt:lpstr>Figure 9</vt:lpstr>
      <vt:lpstr>Figure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2019-06-04T15:09:43Z</dcterms:created>
  <dcterms:modified xsi:type="dcterms:W3CDTF">2019-06-04T15:09:44Z</dcterms:modified>
</cp:coreProperties>
</file>