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81" r:id="rId6"/>
    <p:sldId id="282" r:id="rId7"/>
    <p:sldId id="261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84" r:id="rId16"/>
    <p:sldId id="285" r:id="rId17"/>
    <p:sldId id="262" r:id="rId18"/>
    <p:sldId id="292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96" r:id="rId27"/>
    <p:sldId id="293" r:id="rId28"/>
    <p:sldId id="294" r:id="rId29"/>
    <p:sldId id="295" r:id="rId30"/>
    <p:sldId id="304" r:id="rId31"/>
    <p:sldId id="305" r:id="rId32"/>
    <p:sldId id="306" r:id="rId33"/>
    <p:sldId id="307" r:id="rId34"/>
    <p:sldId id="266" r:id="rId35"/>
    <p:sldId id="280" r:id="rId36"/>
  </p:sldIdLst>
  <p:sldSz cx="9144000" cy="5143500" type="screen16x9"/>
  <p:notesSz cx="6858000" cy="9144000"/>
  <p:embeddedFontLst>
    <p:embeddedFont>
      <p:font typeface="Karla" panose="020B0604020202020204" charset="0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5D8D3-B530-45FD-9884-5154ED4EB1AE}">
  <a:tblStyle styleId="{D865D8D3-B530-45FD-9884-5154ED4EB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87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9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69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242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6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26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48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47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4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58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993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70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160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52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34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6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4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87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43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44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426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341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726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32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71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2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08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51202" y="1150162"/>
            <a:ext cx="3512315" cy="1029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E-BUTLER</a:t>
            </a:r>
            <a:endParaRPr sz="4800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A7719D50-1470-7C66-FF29-8D599F144329}"/>
              </a:ext>
            </a:extLst>
          </p:cNvPr>
          <p:cNvSpPr txBox="1">
            <a:spLocks/>
          </p:cNvSpPr>
          <p:nvPr/>
        </p:nvSpPr>
        <p:spPr>
          <a:xfrm>
            <a:off x="5932065" y="1219999"/>
            <a:ext cx="2368290" cy="44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TEAM MEMBER</a:t>
            </a:r>
          </a:p>
        </p:txBody>
      </p:sp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FFFF1FF1-EB4F-2494-DF83-F28622DFB9DC}"/>
              </a:ext>
            </a:extLst>
          </p:cNvPr>
          <p:cNvSpPr txBox="1">
            <a:spLocks/>
          </p:cNvSpPr>
          <p:nvPr/>
        </p:nvSpPr>
        <p:spPr>
          <a:xfrm>
            <a:off x="5506763" y="1740630"/>
            <a:ext cx="3334432" cy="189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Võ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Công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Nguyễn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Phúc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Hậu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Hồ Huỳnh Trung Hiếu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Nguyễn</a:t>
            </a:r>
            <a:r>
              <a:rPr lang="en-US" sz="2000" dirty="0">
                <a:solidFill>
                  <a:schemeClr val="bg1"/>
                </a:solidFill>
              </a:rPr>
              <a:t> Minh </a:t>
            </a:r>
            <a:r>
              <a:rPr lang="en-US" sz="2000" dirty="0" err="1">
                <a:solidFill>
                  <a:schemeClr val="bg1"/>
                </a:solidFill>
              </a:rPr>
              <a:t>Khôi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Đinh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Hữu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Khang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E Commerce Icon - Download in Colored Outline Style">
            <a:extLst>
              <a:ext uri="{FF2B5EF4-FFF2-40B4-BE49-F238E27FC236}">
                <a16:creationId xmlns:a16="http://schemas.microsoft.com/office/drawing/2014/main" id="{E94EA9F2-0A74-237A-7C3D-D2DDB759C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08" y="2179488"/>
            <a:ext cx="2072668" cy="20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36;p1">
            <a:extLst>
              <a:ext uri="{FF2B5EF4-FFF2-40B4-BE49-F238E27FC236}">
                <a16:creationId xmlns:a16="http://schemas.microsoft.com/office/drawing/2014/main" id="{5E64A84E-FAD5-4DD8-B36B-740938FAAE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4040"/>
            <a:ext cx="3282237" cy="72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39698" y="2222279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Administrator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Customer - Free people icons">
            <a:extLst>
              <a:ext uri="{FF2B5EF4-FFF2-40B4-BE49-F238E27FC236}">
                <a16:creationId xmlns:a16="http://schemas.microsoft.com/office/drawing/2014/main" id="{C815C794-425C-43B6-B84E-E0B0F8B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92" y="3435262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Three Persons Admin Icon, Outline Style Stock Vector - Illustration of icon,  network: 179719844">
            <a:extLst>
              <a:ext uri="{FF2B5EF4-FFF2-40B4-BE49-F238E27FC236}">
                <a16:creationId xmlns:a16="http://schemas.microsoft.com/office/drawing/2014/main" id="{9479571E-5F25-407F-A199-13C04893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58" y="1620252"/>
            <a:ext cx="780147" cy="7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ustomer Care icon PNG and SVG Vector Free Download">
            <a:extLst>
              <a:ext uri="{FF2B5EF4-FFF2-40B4-BE49-F238E27FC236}">
                <a16:creationId xmlns:a16="http://schemas.microsoft.com/office/drawing/2014/main" id="{7C62C8E5-DAB8-4A54-8BCB-602E3700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95" y="1620252"/>
            <a:ext cx="830154" cy="7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upplier - Free people icons">
            <a:extLst>
              <a:ext uri="{FF2B5EF4-FFF2-40B4-BE49-F238E27FC236}">
                <a16:creationId xmlns:a16="http://schemas.microsoft.com/office/drawing/2014/main" id="{682A8AEC-9734-49A4-A958-623DC734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0" y="3349696"/>
            <a:ext cx="979179" cy="9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25;p19">
            <a:extLst>
              <a:ext uri="{FF2B5EF4-FFF2-40B4-BE49-F238E27FC236}">
                <a16:creationId xmlns:a16="http://schemas.microsoft.com/office/drawing/2014/main" id="{AC75FC46-D93D-45A5-8A1B-7C5C5E6FFC0E}"/>
              </a:ext>
            </a:extLst>
          </p:cNvPr>
          <p:cNvSpPr txBox="1">
            <a:spLocks/>
          </p:cNvSpPr>
          <p:nvPr/>
        </p:nvSpPr>
        <p:spPr>
          <a:xfrm>
            <a:off x="3618677" y="2222279"/>
            <a:ext cx="2041387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 Care</a:t>
            </a:r>
          </a:p>
        </p:txBody>
      </p: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9A178F6-3E62-4264-B10F-36F6C7A0FF61}"/>
              </a:ext>
            </a:extLst>
          </p:cNvPr>
          <p:cNvSpPr txBox="1">
            <a:spLocks/>
          </p:cNvSpPr>
          <p:nvPr/>
        </p:nvSpPr>
        <p:spPr>
          <a:xfrm>
            <a:off x="323227" y="419255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  <p:sp>
        <p:nvSpPr>
          <p:cNvPr id="27" name="Google Shape;125;p19">
            <a:extLst>
              <a:ext uri="{FF2B5EF4-FFF2-40B4-BE49-F238E27FC236}">
                <a16:creationId xmlns:a16="http://schemas.microsoft.com/office/drawing/2014/main" id="{B4369641-BC89-459E-920B-A87B89882141}"/>
              </a:ext>
            </a:extLst>
          </p:cNvPr>
          <p:cNvSpPr txBox="1">
            <a:spLocks/>
          </p:cNvSpPr>
          <p:nvPr/>
        </p:nvSpPr>
        <p:spPr>
          <a:xfrm>
            <a:off x="3618677" y="418999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204651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- Administrator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048174" y="3179423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Administrator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" name="Picture 10" descr="Three Persons Admin Icon, Outline Style Stock Vector - Illustration of icon,  network: 179719844">
            <a:extLst>
              <a:ext uri="{FF2B5EF4-FFF2-40B4-BE49-F238E27FC236}">
                <a16:creationId xmlns:a16="http://schemas.microsoft.com/office/drawing/2014/main" id="{9479571E-5F25-407F-A199-13C04893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97" y="2031643"/>
            <a:ext cx="1351438" cy="13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863098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Admin is 1</a:t>
            </a:r>
            <a:r>
              <a:rPr lang="en-US" baseline="30000" dirty="0">
                <a:solidFill>
                  <a:schemeClr val="tx1"/>
                </a:solidFill>
                <a:latin typeface="Karla" panose="020B060402020202020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 role.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Control everything in the system.</a:t>
            </a:r>
          </a:p>
          <a:p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3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– Customer Care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863098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 Care is 2</a:t>
            </a:r>
            <a:r>
              <a:rPr lang="en-US" baseline="30000" dirty="0">
                <a:solidFill>
                  <a:schemeClr val="tx1"/>
                </a:solidFill>
                <a:latin typeface="Karla" panose="020B060402020202020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 role.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Support Admin to take care some function.</a:t>
            </a:r>
          </a:p>
        </p:txBody>
      </p:sp>
      <p:pic>
        <p:nvPicPr>
          <p:cNvPr id="15" name="Picture 8" descr="Customer Care icon PNG and SVG Vector Free Download">
            <a:extLst>
              <a:ext uri="{FF2B5EF4-FFF2-40B4-BE49-F238E27FC236}">
                <a16:creationId xmlns:a16="http://schemas.microsoft.com/office/drawing/2014/main" id="{C148B038-1706-48D8-BD78-41E81CCD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81" y="1871995"/>
            <a:ext cx="1328244" cy="11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25;p19">
            <a:extLst>
              <a:ext uri="{FF2B5EF4-FFF2-40B4-BE49-F238E27FC236}">
                <a16:creationId xmlns:a16="http://schemas.microsoft.com/office/drawing/2014/main" id="{7E9DF320-34DD-4DCC-AD58-40A84E8BD8DE}"/>
              </a:ext>
            </a:extLst>
          </p:cNvPr>
          <p:cNvSpPr txBox="1">
            <a:spLocks/>
          </p:cNvSpPr>
          <p:nvPr/>
        </p:nvSpPr>
        <p:spPr>
          <a:xfrm>
            <a:off x="4972556" y="2909851"/>
            <a:ext cx="2041387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 Care</a:t>
            </a:r>
          </a:p>
        </p:txBody>
      </p:sp>
    </p:spTree>
    <p:extLst>
      <p:ext uri="{BB962C8B-B14F-4D97-AF65-F5344CB8AC3E}">
        <p14:creationId xmlns:p14="http://schemas.microsoft.com/office/powerpoint/2010/main" val="46189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- Customer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983600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 is 3</a:t>
            </a:r>
            <a:r>
              <a:rPr lang="en-US" baseline="30000" dirty="0">
                <a:solidFill>
                  <a:schemeClr val="tx1"/>
                </a:solidFill>
                <a:latin typeface="Karla" panose="020B060402020202020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 role.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Important role in generating income.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Order from the system.</a:t>
            </a:r>
          </a:p>
        </p:txBody>
      </p:sp>
      <p:pic>
        <p:nvPicPr>
          <p:cNvPr id="14" name="Picture 4" descr="Customer - Free people icons">
            <a:extLst>
              <a:ext uri="{FF2B5EF4-FFF2-40B4-BE49-F238E27FC236}">
                <a16:creationId xmlns:a16="http://schemas.microsoft.com/office/drawing/2014/main" id="{06D95A72-53A0-487D-804E-4AB1BD19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84" y="1687457"/>
            <a:ext cx="1398436" cy="13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F092062C-DF54-4311-A0E6-F79FD4DC69A6}"/>
              </a:ext>
            </a:extLst>
          </p:cNvPr>
          <p:cNvSpPr txBox="1">
            <a:spLocks/>
          </p:cNvSpPr>
          <p:nvPr/>
        </p:nvSpPr>
        <p:spPr>
          <a:xfrm>
            <a:off x="4888139" y="288223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67361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- Supplier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1" y="1871995"/>
            <a:ext cx="4040307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 is 4</a:t>
            </a:r>
            <a:r>
              <a:rPr lang="en-US" baseline="30000" dirty="0">
                <a:solidFill>
                  <a:schemeClr val="tx1"/>
                </a:solidFill>
                <a:latin typeface="Karla" panose="020B060402020202020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 role.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An important role in creating interactions with customers.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Control order from customer.</a:t>
            </a:r>
          </a:p>
        </p:txBody>
      </p:sp>
      <p:pic>
        <p:nvPicPr>
          <p:cNvPr id="14" name="Picture 6" descr="Supplier - Free people icons">
            <a:extLst>
              <a:ext uri="{FF2B5EF4-FFF2-40B4-BE49-F238E27FC236}">
                <a16:creationId xmlns:a16="http://schemas.microsoft.com/office/drawing/2014/main" id="{6469B479-9F51-4A9D-9ED2-8994E8CB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78" y="1728234"/>
            <a:ext cx="1368548" cy="13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FE10AECE-525E-4BF2-B470-091FA008C0AF}"/>
              </a:ext>
            </a:extLst>
          </p:cNvPr>
          <p:cNvSpPr txBox="1">
            <a:spLocks/>
          </p:cNvSpPr>
          <p:nvPr/>
        </p:nvSpPr>
        <p:spPr>
          <a:xfrm>
            <a:off x="4844966" y="292245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9090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350" y="1314881"/>
            <a:ext cx="6285564" cy="332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Save time</a:t>
            </a:r>
          </a:p>
          <a:p>
            <a:r>
              <a:rPr lang="en-US" dirty="0"/>
              <a:t>Safe shopping</a:t>
            </a:r>
          </a:p>
          <a:p>
            <a:r>
              <a:rPr lang="en-US" dirty="0"/>
              <a:t>Quality goods</a:t>
            </a:r>
          </a:p>
          <a:p>
            <a:r>
              <a:rPr lang="en-US" dirty="0"/>
              <a:t>Quick payment</a:t>
            </a:r>
          </a:p>
          <a:p>
            <a:r>
              <a:rPr lang="en-US" dirty="0"/>
              <a:t>Don’t need to jostle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Know the price in advance</a:t>
            </a:r>
          </a:p>
          <a:p>
            <a:r>
              <a:rPr lang="en-US" dirty="0"/>
              <a:t>Quick delivery</a:t>
            </a:r>
          </a:p>
          <a:p>
            <a:r>
              <a:rPr lang="en-US" dirty="0"/>
              <a:t>Don’t have to remember phone number to order</a:t>
            </a:r>
          </a:p>
          <a:p>
            <a:endParaRPr lang="en-US" dirty="0"/>
          </a:p>
          <a:p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931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49"/>
            <a:ext cx="5324100" cy="332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Can’t bargain price</a:t>
            </a:r>
          </a:p>
          <a:p>
            <a:r>
              <a:rPr lang="en-US" dirty="0"/>
              <a:t>Can’t test before buy</a:t>
            </a:r>
          </a:p>
          <a:p>
            <a:r>
              <a:rPr lang="en-US" dirty="0"/>
              <a:t>Not support all kind of payment yet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9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292496" y="1534768"/>
            <a:ext cx="7440919" cy="2243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0" i="0" u="none" strike="noStrike" dirty="0">
                <a:solidFill>
                  <a:srgbClr val="39484F"/>
                </a:solidFill>
                <a:effectLst/>
                <a:latin typeface="+mj-lt"/>
              </a:rPr>
              <a:t>SYSTEM</a:t>
            </a:r>
            <a:r>
              <a:rPr lang="en-US" sz="4800" dirty="0">
                <a:solidFill>
                  <a:srgbClr val="39484F"/>
                </a:solidFill>
                <a:latin typeface="+mj-lt"/>
              </a:rPr>
              <a:t> </a:t>
            </a:r>
            <a:r>
              <a:rPr lang="en-US" sz="4800" b="0" i="0" u="none" strike="noStrike" dirty="0">
                <a:solidFill>
                  <a:srgbClr val="39484F"/>
                </a:solidFill>
                <a:effectLst/>
                <a:latin typeface="+mj-lt"/>
              </a:rPr>
              <a:t>ARCHITECTURE</a:t>
            </a:r>
            <a:endParaRPr lang="en-US" sz="4800" dirty="0">
              <a:solidFill>
                <a:srgbClr val="F44336"/>
              </a:solidFill>
              <a:latin typeface="+mj-lt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2140;p27">
            <a:extLst>
              <a:ext uri="{FF2B5EF4-FFF2-40B4-BE49-F238E27FC236}">
                <a16:creationId xmlns:a16="http://schemas.microsoft.com/office/drawing/2014/main" id="{D5D56300-97CA-40BA-B946-1D8D0006B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369" y="2430610"/>
            <a:ext cx="1074509" cy="107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42;p27">
            <a:extLst>
              <a:ext uri="{FF2B5EF4-FFF2-40B4-BE49-F238E27FC236}">
                <a16:creationId xmlns:a16="http://schemas.microsoft.com/office/drawing/2014/main" id="{7DD55694-C064-48A5-8AF7-19116C5779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5395" y="2310216"/>
            <a:ext cx="935199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283414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2140;p27">
            <a:extLst>
              <a:ext uri="{FF2B5EF4-FFF2-40B4-BE49-F238E27FC236}">
                <a16:creationId xmlns:a16="http://schemas.microsoft.com/office/drawing/2014/main" id="{D5D56300-97CA-40BA-B946-1D8D0006B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369" y="2430610"/>
            <a:ext cx="1074509" cy="107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42;p27">
            <a:extLst>
              <a:ext uri="{FF2B5EF4-FFF2-40B4-BE49-F238E27FC236}">
                <a16:creationId xmlns:a16="http://schemas.microsoft.com/office/drawing/2014/main" id="{7DD55694-C064-48A5-8AF7-19116C5779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5395" y="2310216"/>
            <a:ext cx="935199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64EBD-DB35-4693-8584-513471972E5E}"/>
              </a:ext>
            </a:extLst>
          </p:cNvPr>
          <p:cNvCxnSpPr/>
          <p:nvPr/>
        </p:nvCxnSpPr>
        <p:spPr>
          <a:xfrm>
            <a:off x="4802064" y="2778642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5;p19">
            <a:extLst>
              <a:ext uri="{FF2B5EF4-FFF2-40B4-BE49-F238E27FC236}">
                <a16:creationId xmlns:a16="http://schemas.microsoft.com/office/drawing/2014/main" id="{31233071-C459-486B-8766-DCD4AEEF7BE3}"/>
              </a:ext>
            </a:extLst>
          </p:cNvPr>
          <p:cNvSpPr txBox="1">
            <a:spLocks/>
          </p:cNvSpPr>
          <p:nvPr/>
        </p:nvSpPr>
        <p:spPr>
          <a:xfrm>
            <a:off x="4491414" y="226987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Execute Query</a:t>
            </a:r>
          </a:p>
        </p:txBody>
      </p:sp>
    </p:spTree>
    <p:extLst>
      <p:ext uri="{BB962C8B-B14F-4D97-AF65-F5344CB8AC3E}">
        <p14:creationId xmlns:p14="http://schemas.microsoft.com/office/powerpoint/2010/main" val="15926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56882" y="25123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dirty="0">
                <a:solidFill>
                  <a:srgbClr val="39484F"/>
                </a:solidFill>
                <a:effectLst/>
              </a:rPr>
              <a:t>TABLE OF CONTENTS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E270E-1FC2-954B-0414-C05B1BEA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8" y="1290444"/>
            <a:ext cx="1714286" cy="15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C8BDD-7CB6-BE33-0D74-5BF5DED54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36" y="1299968"/>
            <a:ext cx="1419048" cy="156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47FE66-D982-C1BC-5634-1EEB05D3A118}"/>
              </a:ext>
            </a:extLst>
          </p:cNvPr>
          <p:cNvSpPr txBox="1"/>
          <p:nvPr/>
        </p:nvSpPr>
        <p:spPr>
          <a:xfrm>
            <a:off x="352498" y="3367598"/>
            <a:ext cx="171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9484F"/>
                </a:solidFill>
                <a:effectLst/>
              </a:rPr>
              <a:t>1.INTRODUCTION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5D6C4-1F48-4614-7A6F-979C493A2CCC}"/>
              </a:ext>
            </a:extLst>
          </p:cNvPr>
          <p:cNvSpPr txBox="1"/>
          <p:nvPr/>
        </p:nvSpPr>
        <p:spPr>
          <a:xfrm>
            <a:off x="2423551" y="3357964"/>
            <a:ext cx="2706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9484F"/>
                </a:solidFill>
                <a:effectLst/>
                <a:latin typeface="+mj-lt"/>
              </a:rPr>
              <a:t>2. SYSTEM</a:t>
            </a:r>
            <a:r>
              <a:rPr lang="en-US" dirty="0">
                <a:solidFill>
                  <a:srgbClr val="39484F"/>
                </a:solidFill>
                <a:latin typeface="+mj-lt"/>
              </a:rPr>
              <a:t> </a:t>
            </a:r>
            <a:r>
              <a:rPr lang="en-US" b="0" i="0" u="none" strike="noStrike" dirty="0">
                <a:solidFill>
                  <a:srgbClr val="39484F"/>
                </a:solidFill>
                <a:effectLst/>
                <a:latin typeface="+mj-lt"/>
              </a:rPr>
              <a:t>ARCHITECTURE</a:t>
            </a:r>
            <a:endParaRPr lang="en-US" dirty="0">
              <a:latin typeface="+mj-lt"/>
            </a:endParaRPr>
          </a:p>
        </p:txBody>
      </p:sp>
      <p:pic>
        <p:nvPicPr>
          <p:cNvPr id="4098" name="Picture 2" descr="Demo là gì? Ý nghĩa của từ demo - QuanTriMang.com">
            <a:extLst>
              <a:ext uri="{FF2B5EF4-FFF2-40B4-BE49-F238E27FC236}">
                <a16:creationId xmlns:a16="http://schemas.microsoft.com/office/drawing/2014/main" id="{7D0BF84D-2841-586B-D5BD-74F21D94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82" y="1448380"/>
            <a:ext cx="1716998" cy="12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3AAB28-B6A8-691F-DF0D-3B61E740D9BB}"/>
              </a:ext>
            </a:extLst>
          </p:cNvPr>
          <p:cNvSpPr txBox="1"/>
          <p:nvPr/>
        </p:nvSpPr>
        <p:spPr>
          <a:xfrm>
            <a:off x="5689613" y="3367598"/>
            <a:ext cx="1164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9484F"/>
                </a:solidFill>
                <a:effectLst/>
                <a:latin typeface="+mj-lt"/>
              </a:rPr>
              <a:t>3. DEMO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2140;p27">
            <a:extLst>
              <a:ext uri="{FF2B5EF4-FFF2-40B4-BE49-F238E27FC236}">
                <a16:creationId xmlns:a16="http://schemas.microsoft.com/office/drawing/2014/main" id="{D5D56300-97CA-40BA-B946-1D8D0006B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369" y="2430610"/>
            <a:ext cx="1074509" cy="107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42;p27">
            <a:extLst>
              <a:ext uri="{FF2B5EF4-FFF2-40B4-BE49-F238E27FC236}">
                <a16:creationId xmlns:a16="http://schemas.microsoft.com/office/drawing/2014/main" id="{7DD55694-C064-48A5-8AF7-19116C5779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5395" y="2310216"/>
            <a:ext cx="935199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64EBD-DB35-4693-8584-513471972E5E}"/>
              </a:ext>
            </a:extLst>
          </p:cNvPr>
          <p:cNvCxnSpPr/>
          <p:nvPr/>
        </p:nvCxnSpPr>
        <p:spPr>
          <a:xfrm>
            <a:off x="4802064" y="2778642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5;p19">
            <a:extLst>
              <a:ext uri="{FF2B5EF4-FFF2-40B4-BE49-F238E27FC236}">
                <a16:creationId xmlns:a16="http://schemas.microsoft.com/office/drawing/2014/main" id="{31233071-C459-486B-8766-DCD4AEEF7BE3}"/>
              </a:ext>
            </a:extLst>
          </p:cNvPr>
          <p:cNvSpPr txBox="1">
            <a:spLocks/>
          </p:cNvSpPr>
          <p:nvPr/>
        </p:nvSpPr>
        <p:spPr>
          <a:xfrm>
            <a:off x="4491414" y="226987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Execute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FC63D-C12D-4286-936C-E2DE53E2C4F1}"/>
              </a:ext>
            </a:extLst>
          </p:cNvPr>
          <p:cNvCxnSpPr>
            <a:cxnSpLocks/>
          </p:cNvCxnSpPr>
          <p:nvPr/>
        </p:nvCxnSpPr>
        <p:spPr>
          <a:xfrm rot="10800000">
            <a:off x="4802064" y="3076185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25;p19">
            <a:extLst>
              <a:ext uri="{FF2B5EF4-FFF2-40B4-BE49-F238E27FC236}">
                <a16:creationId xmlns:a16="http://schemas.microsoft.com/office/drawing/2014/main" id="{2C0744CD-ED3E-4AD2-A987-F48535AF411F}"/>
              </a:ext>
            </a:extLst>
          </p:cNvPr>
          <p:cNvSpPr txBox="1">
            <a:spLocks/>
          </p:cNvSpPr>
          <p:nvPr/>
        </p:nvSpPr>
        <p:spPr>
          <a:xfrm>
            <a:off x="4590190" y="301074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288152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2140;p27">
            <a:extLst>
              <a:ext uri="{FF2B5EF4-FFF2-40B4-BE49-F238E27FC236}">
                <a16:creationId xmlns:a16="http://schemas.microsoft.com/office/drawing/2014/main" id="{D5D56300-97CA-40BA-B946-1D8D0006B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369" y="2430610"/>
            <a:ext cx="1074509" cy="107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42;p27">
            <a:extLst>
              <a:ext uri="{FF2B5EF4-FFF2-40B4-BE49-F238E27FC236}">
                <a16:creationId xmlns:a16="http://schemas.microsoft.com/office/drawing/2014/main" id="{7DD55694-C064-48A5-8AF7-19116C5779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5395" y="2310216"/>
            <a:ext cx="935199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64EBD-DB35-4693-8584-513471972E5E}"/>
              </a:ext>
            </a:extLst>
          </p:cNvPr>
          <p:cNvCxnSpPr/>
          <p:nvPr/>
        </p:nvCxnSpPr>
        <p:spPr>
          <a:xfrm>
            <a:off x="4802064" y="2778642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5;p19">
            <a:extLst>
              <a:ext uri="{FF2B5EF4-FFF2-40B4-BE49-F238E27FC236}">
                <a16:creationId xmlns:a16="http://schemas.microsoft.com/office/drawing/2014/main" id="{31233071-C459-486B-8766-DCD4AEEF7BE3}"/>
              </a:ext>
            </a:extLst>
          </p:cNvPr>
          <p:cNvSpPr txBox="1">
            <a:spLocks/>
          </p:cNvSpPr>
          <p:nvPr/>
        </p:nvSpPr>
        <p:spPr>
          <a:xfrm>
            <a:off x="4491414" y="226987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Execute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FC63D-C12D-4286-936C-E2DE53E2C4F1}"/>
              </a:ext>
            </a:extLst>
          </p:cNvPr>
          <p:cNvCxnSpPr>
            <a:cxnSpLocks/>
          </p:cNvCxnSpPr>
          <p:nvPr/>
        </p:nvCxnSpPr>
        <p:spPr>
          <a:xfrm rot="10800000">
            <a:off x="4802064" y="3076185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25;p19">
            <a:extLst>
              <a:ext uri="{FF2B5EF4-FFF2-40B4-BE49-F238E27FC236}">
                <a16:creationId xmlns:a16="http://schemas.microsoft.com/office/drawing/2014/main" id="{2C0744CD-ED3E-4AD2-A987-F48535AF411F}"/>
              </a:ext>
            </a:extLst>
          </p:cNvPr>
          <p:cNvSpPr txBox="1">
            <a:spLocks/>
          </p:cNvSpPr>
          <p:nvPr/>
        </p:nvSpPr>
        <p:spPr>
          <a:xfrm>
            <a:off x="4590190" y="301074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Return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DCFE8-E4DD-470F-8145-E10C4E96BF28}"/>
              </a:ext>
            </a:extLst>
          </p:cNvPr>
          <p:cNvCxnSpPr>
            <a:cxnSpLocks/>
          </p:cNvCxnSpPr>
          <p:nvPr/>
        </p:nvCxnSpPr>
        <p:spPr>
          <a:xfrm rot="10800000">
            <a:off x="1798790" y="3082598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26663A44-D61D-4815-8146-5D3E0D991085}"/>
              </a:ext>
            </a:extLst>
          </p:cNvPr>
          <p:cNvSpPr txBox="1">
            <a:spLocks/>
          </p:cNvSpPr>
          <p:nvPr/>
        </p:nvSpPr>
        <p:spPr>
          <a:xfrm>
            <a:off x="1522347" y="2978023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Display Data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&amp; TECHNIQUE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2140;p27">
            <a:extLst>
              <a:ext uri="{FF2B5EF4-FFF2-40B4-BE49-F238E27FC236}">
                <a16:creationId xmlns:a16="http://schemas.microsoft.com/office/drawing/2014/main" id="{D5D56300-97CA-40BA-B946-1D8D0006B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369" y="2430610"/>
            <a:ext cx="1074509" cy="107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42;p27">
            <a:extLst>
              <a:ext uri="{FF2B5EF4-FFF2-40B4-BE49-F238E27FC236}">
                <a16:creationId xmlns:a16="http://schemas.microsoft.com/office/drawing/2014/main" id="{7DD55694-C064-48A5-8AF7-19116C5779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5395" y="2310216"/>
            <a:ext cx="935199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64EBD-DB35-4693-8584-513471972E5E}"/>
              </a:ext>
            </a:extLst>
          </p:cNvPr>
          <p:cNvCxnSpPr/>
          <p:nvPr/>
        </p:nvCxnSpPr>
        <p:spPr>
          <a:xfrm>
            <a:off x="4802064" y="2778642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5;p19">
            <a:extLst>
              <a:ext uri="{FF2B5EF4-FFF2-40B4-BE49-F238E27FC236}">
                <a16:creationId xmlns:a16="http://schemas.microsoft.com/office/drawing/2014/main" id="{31233071-C459-486B-8766-DCD4AEEF7BE3}"/>
              </a:ext>
            </a:extLst>
          </p:cNvPr>
          <p:cNvSpPr txBox="1">
            <a:spLocks/>
          </p:cNvSpPr>
          <p:nvPr/>
        </p:nvSpPr>
        <p:spPr>
          <a:xfrm>
            <a:off x="4491414" y="226987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Execute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FC63D-C12D-4286-936C-E2DE53E2C4F1}"/>
              </a:ext>
            </a:extLst>
          </p:cNvPr>
          <p:cNvCxnSpPr>
            <a:cxnSpLocks/>
          </p:cNvCxnSpPr>
          <p:nvPr/>
        </p:nvCxnSpPr>
        <p:spPr>
          <a:xfrm rot="10800000">
            <a:off x="4802064" y="3076185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25;p19">
            <a:extLst>
              <a:ext uri="{FF2B5EF4-FFF2-40B4-BE49-F238E27FC236}">
                <a16:creationId xmlns:a16="http://schemas.microsoft.com/office/drawing/2014/main" id="{2C0744CD-ED3E-4AD2-A987-F48535AF411F}"/>
              </a:ext>
            </a:extLst>
          </p:cNvPr>
          <p:cNvSpPr txBox="1">
            <a:spLocks/>
          </p:cNvSpPr>
          <p:nvPr/>
        </p:nvSpPr>
        <p:spPr>
          <a:xfrm>
            <a:off x="4590190" y="301074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Return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DCFE8-E4DD-470F-8145-E10C4E96BF28}"/>
              </a:ext>
            </a:extLst>
          </p:cNvPr>
          <p:cNvCxnSpPr>
            <a:cxnSpLocks/>
          </p:cNvCxnSpPr>
          <p:nvPr/>
        </p:nvCxnSpPr>
        <p:spPr>
          <a:xfrm rot="10800000">
            <a:off x="1798790" y="3082598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26663A44-D61D-4815-8146-5D3E0D991085}"/>
              </a:ext>
            </a:extLst>
          </p:cNvPr>
          <p:cNvSpPr txBox="1">
            <a:spLocks/>
          </p:cNvSpPr>
          <p:nvPr/>
        </p:nvSpPr>
        <p:spPr>
          <a:xfrm>
            <a:off x="1522347" y="2978023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Display Data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&amp; TECHNIQUE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oogle Shape;2142;p27">
            <a:extLst>
              <a:ext uri="{FF2B5EF4-FFF2-40B4-BE49-F238E27FC236}">
                <a16:creationId xmlns:a16="http://schemas.microsoft.com/office/drawing/2014/main" id="{7DD55694-C064-48A5-8AF7-19116C5779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5395" y="2310216"/>
            <a:ext cx="935199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64EBD-DB35-4693-8584-513471972E5E}"/>
              </a:ext>
            </a:extLst>
          </p:cNvPr>
          <p:cNvCxnSpPr/>
          <p:nvPr/>
        </p:nvCxnSpPr>
        <p:spPr>
          <a:xfrm>
            <a:off x="4802064" y="2778642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5;p19">
            <a:extLst>
              <a:ext uri="{FF2B5EF4-FFF2-40B4-BE49-F238E27FC236}">
                <a16:creationId xmlns:a16="http://schemas.microsoft.com/office/drawing/2014/main" id="{31233071-C459-486B-8766-DCD4AEEF7BE3}"/>
              </a:ext>
            </a:extLst>
          </p:cNvPr>
          <p:cNvSpPr txBox="1">
            <a:spLocks/>
          </p:cNvSpPr>
          <p:nvPr/>
        </p:nvSpPr>
        <p:spPr>
          <a:xfrm>
            <a:off x="4491414" y="226987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Execute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FC63D-C12D-4286-936C-E2DE53E2C4F1}"/>
              </a:ext>
            </a:extLst>
          </p:cNvPr>
          <p:cNvCxnSpPr>
            <a:cxnSpLocks/>
          </p:cNvCxnSpPr>
          <p:nvPr/>
        </p:nvCxnSpPr>
        <p:spPr>
          <a:xfrm rot="10800000">
            <a:off x="4802064" y="3076185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25;p19">
            <a:extLst>
              <a:ext uri="{FF2B5EF4-FFF2-40B4-BE49-F238E27FC236}">
                <a16:creationId xmlns:a16="http://schemas.microsoft.com/office/drawing/2014/main" id="{2C0744CD-ED3E-4AD2-A987-F48535AF411F}"/>
              </a:ext>
            </a:extLst>
          </p:cNvPr>
          <p:cNvSpPr txBox="1">
            <a:spLocks/>
          </p:cNvSpPr>
          <p:nvPr/>
        </p:nvSpPr>
        <p:spPr>
          <a:xfrm>
            <a:off x="4590190" y="301074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Return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DCFE8-E4DD-470F-8145-E10C4E96BF28}"/>
              </a:ext>
            </a:extLst>
          </p:cNvPr>
          <p:cNvCxnSpPr>
            <a:cxnSpLocks/>
          </p:cNvCxnSpPr>
          <p:nvPr/>
        </p:nvCxnSpPr>
        <p:spPr>
          <a:xfrm rot="10800000">
            <a:off x="1798790" y="3082598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26663A44-D61D-4815-8146-5D3E0D991085}"/>
              </a:ext>
            </a:extLst>
          </p:cNvPr>
          <p:cNvSpPr txBox="1">
            <a:spLocks/>
          </p:cNvSpPr>
          <p:nvPr/>
        </p:nvSpPr>
        <p:spPr>
          <a:xfrm>
            <a:off x="1522347" y="2978023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Display Data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pic>
        <p:nvPicPr>
          <p:cNvPr id="27" name="Google Shape;2334;geaef987bdf_1_119">
            <a:extLst>
              <a:ext uri="{FF2B5EF4-FFF2-40B4-BE49-F238E27FC236}">
                <a16:creationId xmlns:a16="http://schemas.microsoft.com/office/drawing/2014/main" id="{E6ED918D-DEEA-432F-849C-0C3984B60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97854" y="2388487"/>
            <a:ext cx="1307925" cy="87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51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&amp; TECHNIQUE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-122092" y="3352617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Users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13785710-A846-416B-9269-7EADD83F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" y="2294545"/>
            <a:ext cx="1261730" cy="12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176BC5F4-FB35-42CC-B8E3-37DB34A27BD0}"/>
              </a:ext>
            </a:extLst>
          </p:cNvPr>
          <p:cNvSpPr txBox="1">
            <a:spLocks/>
          </p:cNvSpPr>
          <p:nvPr/>
        </p:nvSpPr>
        <p:spPr>
          <a:xfrm>
            <a:off x="2881181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Web App Client</a:t>
            </a:r>
          </a:p>
        </p:txBody>
      </p:sp>
      <p:sp>
        <p:nvSpPr>
          <p:cNvPr id="18" name="Google Shape;125;p19">
            <a:extLst>
              <a:ext uri="{FF2B5EF4-FFF2-40B4-BE49-F238E27FC236}">
                <a16:creationId xmlns:a16="http://schemas.microsoft.com/office/drawing/2014/main" id="{1FB24E53-4068-45D8-B50E-614A3E408214}"/>
              </a:ext>
            </a:extLst>
          </p:cNvPr>
          <p:cNvSpPr txBox="1">
            <a:spLocks/>
          </p:cNvSpPr>
          <p:nvPr/>
        </p:nvSpPr>
        <p:spPr>
          <a:xfrm>
            <a:off x="6032552" y="335261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SQL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C5258C-9857-4712-B997-C151609EDF8E}"/>
              </a:ext>
            </a:extLst>
          </p:cNvPr>
          <p:cNvCxnSpPr/>
          <p:nvPr/>
        </p:nvCxnSpPr>
        <p:spPr>
          <a:xfrm>
            <a:off x="1798790" y="2778642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25;p19">
            <a:extLst>
              <a:ext uri="{FF2B5EF4-FFF2-40B4-BE49-F238E27FC236}">
                <a16:creationId xmlns:a16="http://schemas.microsoft.com/office/drawing/2014/main" id="{2633709F-E317-466C-9C74-CA455E1BE234}"/>
              </a:ext>
            </a:extLst>
          </p:cNvPr>
          <p:cNvSpPr txBox="1">
            <a:spLocks/>
          </p:cNvSpPr>
          <p:nvPr/>
        </p:nvSpPr>
        <p:spPr>
          <a:xfrm>
            <a:off x="1482262" y="226358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Access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64EBD-DB35-4693-8584-513471972E5E}"/>
              </a:ext>
            </a:extLst>
          </p:cNvPr>
          <p:cNvCxnSpPr/>
          <p:nvPr/>
        </p:nvCxnSpPr>
        <p:spPr>
          <a:xfrm>
            <a:off x="4802064" y="2778642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5;p19">
            <a:extLst>
              <a:ext uri="{FF2B5EF4-FFF2-40B4-BE49-F238E27FC236}">
                <a16:creationId xmlns:a16="http://schemas.microsoft.com/office/drawing/2014/main" id="{31233071-C459-486B-8766-DCD4AEEF7BE3}"/>
              </a:ext>
            </a:extLst>
          </p:cNvPr>
          <p:cNvSpPr txBox="1">
            <a:spLocks/>
          </p:cNvSpPr>
          <p:nvPr/>
        </p:nvSpPr>
        <p:spPr>
          <a:xfrm>
            <a:off x="4491414" y="226987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Execute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FC63D-C12D-4286-936C-E2DE53E2C4F1}"/>
              </a:ext>
            </a:extLst>
          </p:cNvPr>
          <p:cNvCxnSpPr>
            <a:cxnSpLocks/>
          </p:cNvCxnSpPr>
          <p:nvPr/>
        </p:nvCxnSpPr>
        <p:spPr>
          <a:xfrm rot="10800000">
            <a:off x="4802064" y="3076185"/>
            <a:ext cx="149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25;p19">
            <a:extLst>
              <a:ext uri="{FF2B5EF4-FFF2-40B4-BE49-F238E27FC236}">
                <a16:creationId xmlns:a16="http://schemas.microsoft.com/office/drawing/2014/main" id="{2C0744CD-ED3E-4AD2-A987-F48535AF411F}"/>
              </a:ext>
            </a:extLst>
          </p:cNvPr>
          <p:cNvSpPr txBox="1">
            <a:spLocks/>
          </p:cNvSpPr>
          <p:nvPr/>
        </p:nvSpPr>
        <p:spPr>
          <a:xfrm>
            <a:off x="4590190" y="301074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Return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DCFE8-E4DD-470F-8145-E10C4E96BF28}"/>
              </a:ext>
            </a:extLst>
          </p:cNvPr>
          <p:cNvCxnSpPr>
            <a:cxnSpLocks/>
          </p:cNvCxnSpPr>
          <p:nvPr/>
        </p:nvCxnSpPr>
        <p:spPr>
          <a:xfrm rot="10800000">
            <a:off x="1798790" y="3082598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26663A44-D61D-4815-8146-5D3E0D991085}"/>
              </a:ext>
            </a:extLst>
          </p:cNvPr>
          <p:cNvSpPr txBox="1">
            <a:spLocks/>
          </p:cNvSpPr>
          <p:nvPr/>
        </p:nvSpPr>
        <p:spPr>
          <a:xfrm>
            <a:off x="1522347" y="2978023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sz="1600" dirty="0">
                <a:solidFill>
                  <a:schemeClr val="tx1"/>
                </a:solidFill>
                <a:latin typeface="Karla" panose="020B0604020202020204" charset="0"/>
              </a:rPr>
              <a:t>Display Data</a:t>
            </a:r>
            <a:endParaRPr lang="en-US" dirty="0">
              <a:solidFill>
                <a:schemeClr val="tx1"/>
              </a:solidFill>
              <a:latin typeface="Karla" panose="020B0604020202020204" charset="0"/>
            </a:endParaRPr>
          </a:p>
        </p:txBody>
      </p:sp>
      <p:pic>
        <p:nvPicPr>
          <p:cNvPr id="27" name="Google Shape;2334;geaef987bdf_1_119">
            <a:extLst>
              <a:ext uri="{FF2B5EF4-FFF2-40B4-BE49-F238E27FC236}">
                <a16:creationId xmlns:a16="http://schemas.microsoft.com/office/drawing/2014/main" id="{E6ED918D-DEEA-432F-849C-0C3984B6017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7854" y="2388487"/>
            <a:ext cx="1307925" cy="8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FREE Webinar: How to use SQL Server Management Studio with Epicor -  EpiCenter">
            <a:extLst>
              <a:ext uri="{FF2B5EF4-FFF2-40B4-BE49-F238E27FC236}">
                <a16:creationId xmlns:a16="http://schemas.microsoft.com/office/drawing/2014/main" id="{EC16F744-FCA6-47D0-940D-891BBCEE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79" y="2335081"/>
            <a:ext cx="1109069" cy="107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9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 FUNCTIONS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39698" y="2222279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Administrator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Customer - Free people icons">
            <a:extLst>
              <a:ext uri="{FF2B5EF4-FFF2-40B4-BE49-F238E27FC236}">
                <a16:creationId xmlns:a16="http://schemas.microsoft.com/office/drawing/2014/main" id="{C815C794-425C-43B6-B84E-E0B0F8B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92" y="3435262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Three Persons Admin Icon, Outline Style Stock Vector - Illustration of icon,  network: 179719844">
            <a:extLst>
              <a:ext uri="{FF2B5EF4-FFF2-40B4-BE49-F238E27FC236}">
                <a16:creationId xmlns:a16="http://schemas.microsoft.com/office/drawing/2014/main" id="{9479571E-5F25-407F-A199-13C04893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58" y="1620252"/>
            <a:ext cx="780147" cy="7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ustomer Care icon PNG and SVG Vector Free Download">
            <a:extLst>
              <a:ext uri="{FF2B5EF4-FFF2-40B4-BE49-F238E27FC236}">
                <a16:creationId xmlns:a16="http://schemas.microsoft.com/office/drawing/2014/main" id="{7C62C8E5-DAB8-4A54-8BCB-602E3700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95" y="1620252"/>
            <a:ext cx="830154" cy="7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upplier - Free people icons">
            <a:extLst>
              <a:ext uri="{FF2B5EF4-FFF2-40B4-BE49-F238E27FC236}">
                <a16:creationId xmlns:a16="http://schemas.microsoft.com/office/drawing/2014/main" id="{682A8AEC-9734-49A4-A958-623DC734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0" y="3349696"/>
            <a:ext cx="979179" cy="9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25;p19">
            <a:extLst>
              <a:ext uri="{FF2B5EF4-FFF2-40B4-BE49-F238E27FC236}">
                <a16:creationId xmlns:a16="http://schemas.microsoft.com/office/drawing/2014/main" id="{AC75FC46-D93D-45A5-8A1B-7C5C5E6FFC0E}"/>
              </a:ext>
            </a:extLst>
          </p:cNvPr>
          <p:cNvSpPr txBox="1">
            <a:spLocks/>
          </p:cNvSpPr>
          <p:nvPr/>
        </p:nvSpPr>
        <p:spPr>
          <a:xfrm>
            <a:off x="3618677" y="2222279"/>
            <a:ext cx="2041387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 Care</a:t>
            </a:r>
          </a:p>
        </p:txBody>
      </p: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9A178F6-3E62-4264-B10F-36F6C7A0FF61}"/>
              </a:ext>
            </a:extLst>
          </p:cNvPr>
          <p:cNvSpPr txBox="1">
            <a:spLocks/>
          </p:cNvSpPr>
          <p:nvPr/>
        </p:nvSpPr>
        <p:spPr>
          <a:xfrm>
            <a:off x="323227" y="4192554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  <p:sp>
        <p:nvSpPr>
          <p:cNvPr id="27" name="Google Shape;125;p19">
            <a:extLst>
              <a:ext uri="{FF2B5EF4-FFF2-40B4-BE49-F238E27FC236}">
                <a16:creationId xmlns:a16="http://schemas.microsoft.com/office/drawing/2014/main" id="{B4369641-BC89-459E-920B-A87B89882141}"/>
              </a:ext>
            </a:extLst>
          </p:cNvPr>
          <p:cNvSpPr txBox="1">
            <a:spLocks/>
          </p:cNvSpPr>
          <p:nvPr/>
        </p:nvSpPr>
        <p:spPr>
          <a:xfrm>
            <a:off x="3618677" y="418999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21159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- Administrator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048174" y="3179423"/>
            <a:ext cx="1920883" cy="40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Administrator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2" name="Picture 10" descr="Three Persons Admin Icon, Outline Style Stock Vector - Illustration of icon,  network: 179719844">
            <a:extLst>
              <a:ext uri="{FF2B5EF4-FFF2-40B4-BE49-F238E27FC236}">
                <a16:creationId xmlns:a16="http://schemas.microsoft.com/office/drawing/2014/main" id="{9479571E-5F25-407F-A199-13C04893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97" y="2031643"/>
            <a:ext cx="1351438" cy="13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863098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Main role of the system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User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Service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Request Service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Feedback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View Order History</a:t>
            </a:r>
          </a:p>
        </p:txBody>
      </p:sp>
    </p:spTree>
    <p:extLst>
      <p:ext uri="{BB962C8B-B14F-4D97-AF65-F5344CB8AC3E}">
        <p14:creationId xmlns:p14="http://schemas.microsoft.com/office/powerpoint/2010/main" val="237538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– Customer Care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863098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Support role of the system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Feedback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Complaint</a:t>
            </a:r>
          </a:p>
        </p:txBody>
      </p:sp>
      <p:pic>
        <p:nvPicPr>
          <p:cNvPr id="15" name="Picture 8" descr="Customer Care icon PNG and SVG Vector Free Download">
            <a:extLst>
              <a:ext uri="{FF2B5EF4-FFF2-40B4-BE49-F238E27FC236}">
                <a16:creationId xmlns:a16="http://schemas.microsoft.com/office/drawing/2014/main" id="{C148B038-1706-48D8-BD78-41E81CCD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81" y="1871995"/>
            <a:ext cx="1328244" cy="11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25;p19">
            <a:extLst>
              <a:ext uri="{FF2B5EF4-FFF2-40B4-BE49-F238E27FC236}">
                <a16:creationId xmlns:a16="http://schemas.microsoft.com/office/drawing/2014/main" id="{7E9DF320-34DD-4DCC-AD58-40A84E8BD8DE}"/>
              </a:ext>
            </a:extLst>
          </p:cNvPr>
          <p:cNvSpPr txBox="1">
            <a:spLocks/>
          </p:cNvSpPr>
          <p:nvPr/>
        </p:nvSpPr>
        <p:spPr>
          <a:xfrm>
            <a:off x="4972556" y="2909851"/>
            <a:ext cx="2041387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 Care</a:t>
            </a:r>
          </a:p>
        </p:txBody>
      </p:sp>
    </p:spTree>
    <p:extLst>
      <p:ext uri="{BB962C8B-B14F-4D97-AF65-F5344CB8AC3E}">
        <p14:creationId xmlns:p14="http://schemas.microsoft.com/office/powerpoint/2010/main" val="382927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- Customer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863098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Order Service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Send Feedback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Send Complaint</a:t>
            </a:r>
          </a:p>
        </p:txBody>
      </p:sp>
      <p:pic>
        <p:nvPicPr>
          <p:cNvPr id="14" name="Picture 4" descr="Customer - Free people icons">
            <a:extLst>
              <a:ext uri="{FF2B5EF4-FFF2-40B4-BE49-F238E27FC236}">
                <a16:creationId xmlns:a16="http://schemas.microsoft.com/office/drawing/2014/main" id="{06D95A72-53A0-487D-804E-4AB1BD19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84" y="1687457"/>
            <a:ext cx="1398436" cy="13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F092062C-DF54-4311-A0E6-F79FD4DC69A6}"/>
              </a:ext>
            </a:extLst>
          </p:cNvPr>
          <p:cNvSpPr txBox="1">
            <a:spLocks/>
          </p:cNvSpPr>
          <p:nvPr/>
        </p:nvSpPr>
        <p:spPr>
          <a:xfrm>
            <a:off x="4888139" y="2882235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0800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- Supplier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8" name="Google Shape;125;p19">
            <a:extLst>
              <a:ext uri="{FF2B5EF4-FFF2-40B4-BE49-F238E27FC236}">
                <a16:creationId xmlns:a16="http://schemas.microsoft.com/office/drawing/2014/main" id="{16B9F007-3EF7-471F-B564-C6A5195E6B9E}"/>
              </a:ext>
            </a:extLst>
          </p:cNvPr>
          <p:cNvSpPr txBox="1">
            <a:spLocks/>
          </p:cNvSpPr>
          <p:nvPr/>
        </p:nvSpPr>
        <p:spPr>
          <a:xfrm>
            <a:off x="708902" y="1871995"/>
            <a:ext cx="3863098" cy="249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Manage Own Service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Send Request Service</a:t>
            </a:r>
          </a:p>
          <a:p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Respond Request Order</a:t>
            </a:r>
          </a:p>
        </p:txBody>
      </p:sp>
      <p:pic>
        <p:nvPicPr>
          <p:cNvPr id="14" name="Picture 6" descr="Supplier - Free people icons">
            <a:extLst>
              <a:ext uri="{FF2B5EF4-FFF2-40B4-BE49-F238E27FC236}">
                <a16:creationId xmlns:a16="http://schemas.microsoft.com/office/drawing/2014/main" id="{6469B479-9F51-4A9D-9ED2-8994E8CB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78" y="1728234"/>
            <a:ext cx="1368548" cy="13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FE10AECE-525E-4BF2-B470-091FA008C0AF}"/>
              </a:ext>
            </a:extLst>
          </p:cNvPr>
          <p:cNvSpPr txBox="1">
            <a:spLocks/>
          </p:cNvSpPr>
          <p:nvPr/>
        </p:nvSpPr>
        <p:spPr>
          <a:xfrm>
            <a:off x="4844966" y="2922459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5659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2204484" y="1985017"/>
            <a:ext cx="5591956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dirty="0">
                <a:solidFill>
                  <a:srgbClr val="39484F"/>
                </a:solidFill>
                <a:effectLst/>
              </a:rPr>
              <a:t>INTROD</a:t>
            </a:r>
            <a:r>
              <a:rPr lang="en-US" sz="4400" b="0" i="0" u="none" strike="noStrike" dirty="0">
                <a:solidFill>
                  <a:schemeClr val="bg1"/>
                </a:solidFill>
                <a:effectLst/>
              </a:rPr>
              <a:t>UCTION</a:t>
            </a:r>
            <a:endParaRPr lang="en" sz="4400" dirty="0">
              <a:solidFill>
                <a:schemeClr val="bg1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PROBLEM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1" name="Picture 4" descr="Customer - Free people icons">
            <a:extLst>
              <a:ext uri="{FF2B5EF4-FFF2-40B4-BE49-F238E27FC236}">
                <a16:creationId xmlns:a16="http://schemas.microsoft.com/office/drawing/2014/main" id="{C815C794-425C-43B6-B84E-E0B0F8B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3" y="2312651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9A178F6-3E62-4264-B10F-36F6C7A0FF61}"/>
              </a:ext>
            </a:extLst>
          </p:cNvPr>
          <p:cNvSpPr txBox="1">
            <a:spLocks/>
          </p:cNvSpPr>
          <p:nvPr/>
        </p:nvSpPr>
        <p:spPr>
          <a:xfrm>
            <a:off x="-251540" y="306769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554675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FLOW 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1E6AAF-C882-48E9-AE9E-B113C20B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190" y="2486709"/>
            <a:ext cx="1186493" cy="629291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Order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31</a:t>
            </a:fld>
            <a:endParaRPr lang="en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Customer - Free people icons">
            <a:extLst>
              <a:ext uri="{FF2B5EF4-FFF2-40B4-BE49-F238E27FC236}">
                <a16:creationId xmlns:a16="http://schemas.microsoft.com/office/drawing/2014/main" id="{C815C794-425C-43B6-B84E-E0B0F8B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3" y="2312651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9A178F6-3E62-4264-B10F-36F6C7A0FF61}"/>
              </a:ext>
            </a:extLst>
          </p:cNvPr>
          <p:cNvSpPr txBox="1">
            <a:spLocks/>
          </p:cNvSpPr>
          <p:nvPr/>
        </p:nvSpPr>
        <p:spPr>
          <a:xfrm>
            <a:off x="-251540" y="306769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7DA2B-1CBE-4567-ADFB-7F59977B69B9}"/>
              </a:ext>
            </a:extLst>
          </p:cNvPr>
          <p:cNvSpPr/>
          <p:nvPr/>
        </p:nvSpPr>
        <p:spPr>
          <a:xfrm>
            <a:off x="2126342" y="2571750"/>
            <a:ext cx="1037772" cy="693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0F012-81A4-49E5-820C-947A31E14C1B}"/>
              </a:ext>
            </a:extLst>
          </p:cNvPr>
          <p:cNvCxnSpPr/>
          <p:nvPr/>
        </p:nvCxnSpPr>
        <p:spPr>
          <a:xfrm>
            <a:off x="1285156" y="2881086"/>
            <a:ext cx="73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5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FLOW 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1E6AAF-C882-48E9-AE9E-B113C20B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656" y="2491243"/>
            <a:ext cx="1186493" cy="629291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Create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32</a:t>
            </a:fld>
            <a:endParaRPr lang="en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Customer - Free people icons">
            <a:extLst>
              <a:ext uri="{FF2B5EF4-FFF2-40B4-BE49-F238E27FC236}">
                <a16:creationId xmlns:a16="http://schemas.microsoft.com/office/drawing/2014/main" id="{C815C794-425C-43B6-B84E-E0B0F8B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3" y="2312651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9A178F6-3E62-4264-B10F-36F6C7A0FF61}"/>
              </a:ext>
            </a:extLst>
          </p:cNvPr>
          <p:cNvSpPr txBox="1">
            <a:spLocks/>
          </p:cNvSpPr>
          <p:nvPr/>
        </p:nvSpPr>
        <p:spPr>
          <a:xfrm>
            <a:off x="-251540" y="306769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7DA2B-1CBE-4567-ADFB-7F59977B69B9}"/>
              </a:ext>
            </a:extLst>
          </p:cNvPr>
          <p:cNvSpPr/>
          <p:nvPr/>
        </p:nvSpPr>
        <p:spPr>
          <a:xfrm>
            <a:off x="2829770" y="2571750"/>
            <a:ext cx="1037772" cy="693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0F012-81A4-49E5-820C-947A31E14C1B}"/>
              </a:ext>
            </a:extLst>
          </p:cNvPr>
          <p:cNvCxnSpPr/>
          <p:nvPr/>
        </p:nvCxnSpPr>
        <p:spPr>
          <a:xfrm>
            <a:off x="1669343" y="2911475"/>
            <a:ext cx="73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Supplier - Free people icons">
            <a:extLst>
              <a:ext uri="{FF2B5EF4-FFF2-40B4-BE49-F238E27FC236}">
                <a16:creationId xmlns:a16="http://schemas.microsoft.com/office/drawing/2014/main" id="{5120794E-CB5E-4C99-8967-A4C633B4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21" y="2347291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BEA1E67B-69F1-4026-AA6D-C137027258DF}"/>
              </a:ext>
            </a:extLst>
          </p:cNvPr>
          <p:cNvSpPr txBox="1">
            <a:spLocks/>
          </p:cNvSpPr>
          <p:nvPr/>
        </p:nvSpPr>
        <p:spPr>
          <a:xfrm>
            <a:off x="4656585" y="308825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B5A3E8-A75A-4052-9B4C-CD4652C7F1C3}"/>
              </a:ext>
            </a:extLst>
          </p:cNvPr>
          <p:cNvCxnSpPr/>
          <p:nvPr/>
        </p:nvCxnSpPr>
        <p:spPr>
          <a:xfrm>
            <a:off x="4061646" y="2927350"/>
            <a:ext cx="79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A1339E5F-B25D-415C-8225-ECDF5E171367}"/>
              </a:ext>
            </a:extLst>
          </p:cNvPr>
          <p:cNvSpPr txBox="1">
            <a:spLocks/>
          </p:cNvSpPr>
          <p:nvPr/>
        </p:nvSpPr>
        <p:spPr>
          <a:xfrm>
            <a:off x="3941590" y="2491243"/>
            <a:ext cx="1186493" cy="62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4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019278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FLOW 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1E6AAF-C882-48E9-AE9E-B113C20B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656" y="2491243"/>
            <a:ext cx="1186493" cy="629291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Create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33</a:t>
            </a:fld>
            <a:endParaRPr lang="en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Customer - Free people icons">
            <a:extLst>
              <a:ext uri="{FF2B5EF4-FFF2-40B4-BE49-F238E27FC236}">
                <a16:creationId xmlns:a16="http://schemas.microsoft.com/office/drawing/2014/main" id="{C815C794-425C-43B6-B84E-E0B0F8B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3" y="2312651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9A178F6-3E62-4264-B10F-36F6C7A0FF61}"/>
              </a:ext>
            </a:extLst>
          </p:cNvPr>
          <p:cNvSpPr txBox="1">
            <a:spLocks/>
          </p:cNvSpPr>
          <p:nvPr/>
        </p:nvSpPr>
        <p:spPr>
          <a:xfrm>
            <a:off x="-251540" y="306769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Customer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7DA2B-1CBE-4567-ADFB-7F59977B69B9}"/>
              </a:ext>
            </a:extLst>
          </p:cNvPr>
          <p:cNvSpPr/>
          <p:nvPr/>
        </p:nvSpPr>
        <p:spPr>
          <a:xfrm>
            <a:off x="2829770" y="2571750"/>
            <a:ext cx="1037772" cy="693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0F012-81A4-49E5-820C-947A31E14C1B}"/>
              </a:ext>
            </a:extLst>
          </p:cNvPr>
          <p:cNvCxnSpPr/>
          <p:nvPr/>
        </p:nvCxnSpPr>
        <p:spPr>
          <a:xfrm>
            <a:off x="1669343" y="2911475"/>
            <a:ext cx="73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Supplier - Free people icons">
            <a:extLst>
              <a:ext uri="{FF2B5EF4-FFF2-40B4-BE49-F238E27FC236}">
                <a16:creationId xmlns:a16="http://schemas.microsoft.com/office/drawing/2014/main" id="{5120794E-CB5E-4C99-8967-A4C633B4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21" y="2347291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5;p19">
            <a:extLst>
              <a:ext uri="{FF2B5EF4-FFF2-40B4-BE49-F238E27FC236}">
                <a16:creationId xmlns:a16="http://schemas.microsoft.com/office/drawing/2014/main" id="{BEA1E67B-69F1-4026-AA6D-C137027258DF}"/>
              </a:ext>
            </a:extLst>
          </p:cNvPr>
          <p:cNvSpPr txBox="1">
            <a:spLocks/>
          </p:cNvSpPr>
          <p:nvPr/>
        </p:nvSpPr>
        <p:spPr>
          <a:xfrm>
            <a:off x="4656585" y="3088257"/>
            <a:ext cx="1920883" cy="4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 algn="ctr">
              <a:buFont typeface="Karla"/>
              <a:buNone/>
            </a:pPr>
            <a:r>
              <a:rPr lang="en-US" dirty="0">
                <a:solidFill>
                  <a:schemeClr val="tx1"/>
                </a:solidFill>
                <a:latin typeface="Karla" panose="020B0604020202020204" charset="0"/>
              </a:rPr>
              <a:t>Supplier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B5A3E8-A75A-4052-9B4C-CD4652C7F1C3}"/>
              </a:ext>
            </a:extLst>
          </p:cNvPr>
          <p:cNvCxnSpPr/>
          <p:nvPr/>
        </p:nvCxnSpPr>
        <p:spPr>
          <a:xfrm>
            <a:off x="4061646" y="2927350"/>
            <a:ext cx="79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A1339E5F-B25D-415C-8225-ECDF5E171367}"/>
              </a:ext>
            </a:extLst>
          </p:cNvPr>
          <p:cNvSpPr txBox="1">
            <a:spLocks/>
          </p:cNvSpPr>
          <p:nvPr/>
        </p:nvSpPr>
        <p:spPr>
          <a:xfrm>
            <a:off x="3941590" y="2491243"/>
            <a:ext cx="1186493" cy="62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400" dirty="0"/>
              <a:t>Request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566B-7B26-41E9-8962-8CCD60D515A2}"/>
              </a:ext>
            </a:extLst>
          </p:cNvPr>
          <p:cNvCxnSpPr/>
          <p:nvPr/>
        </p:nvCxnSpPr>
        <p:spPr>
          <a:xfrm flipH="1">
            <a:off x="4061646" y="3206264"/>
            <a:ext cx="79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8F5A232-AEB1-4E00-BCF6-6129FC24D73E}"/>
              </a:ext>
            </a:extLst>
          </p:cNvPr>
          <p:cNvSpPr txBox="1">
            <a:spLocks/>
          </p:cNvSpPr>
          <p:nvPr/>
        </p:nvSpPr>
        <p:spPr>
          <a:xfrm>
            <a:off x="3941589" y="3048812"/>
            <a:ext cx="1186493" cy="62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400" dirty="0"/>
              <a:t>Respond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1E38B2-BDE5-4C0A-9D6E-5CD3D099F81D}"/>
              </a:ext>
            </a:extLst>
          </p:cNvPr>
          <p:cNvCxnSpPr>
            <a:cxnSpLocks/>
          </p:cNvCxnSpPr>
          <p:nvPr/>
        </p:nvCxnSpPr>
        <p:spPr>
          <a:xfrm rot="10800000">
            <a:off x="1669343" y="3193110"/>
            <a:ext cx="73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29BC8D7-A000-4B6F-B782-057C7A415735}"/>
              </a:ext>
            </a:extLst>
          </p:cNvPr>
          <p:cNvSpPr txBox="1">
            <a:spLocks/>
          </p:cNvSpPr>
          <p:nvPr/>
        </p:nvSpPr>
        <p:spPr>
          <a:xfrm>
            <a:off x="1702366" y="3042367"/>
            <a:ext cx="1186493" cy="62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400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574168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7933" y="1451356"/>
            <a:ext cx="2766949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Demo</a:t>
            </a:r>
            <a:endParaRPr sz="4800" dirty="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  <a:latin typeface="Karla" panose="020B0604020202020204" charset="0"/>
              </a:rPr>
              <a:t>THANKS </a:t>
            </a:r>
            <a:r>
              <a:rPr lang="en-US" sz="3600" dirty="0">
                <a:solidFill>
                  <a:srgbClr val="FF5722"/>
                </a:solidFill>
                <a:latin typeface="Karla" panose="020B0604020202020204" charset="0"/>
              </a:rPr>
              <a:t>FOR LISTENING</a:t>
            </a:r>
            <a:r>
              <a:rPr lang="en" sz="3600" dirty="0">
                <a:solidFill>
                  <a:srgbClr val="FF5722"/>
                </a:solidFill>
                <a:latin typeface="Karla" panose="020B0604020202020204" charset="0"/>
              </a:rPr>
              <a:t>!</a:t>
            </a:r>
            <a:endParaRPr sz="3600" dirty="0">
              <a:solidFill>
                <a:srgbClr val="FF5722"/>
              </a:solidFill>
              <a:latin typeface="Karla" panose="020B0604020202020204" charset="0"/>
            </a:endParaRPr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Q&amp;A</a:t>
            </a:r>
            <a:endParaRPr sz="3600" dirty="0"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792562" y="1337752"/>
            <a:ext cx="462632" cy="462632"/>
            <a:chOff x="1278900" y="2333250"/>
            <a:chExt cx="381175" cy="381175"/>
          </a:xfrm>
        </p:grpSpPr>
        <p:sp>
          <p:nvSpPr>
            <p:cNvPr id="383" name="Google Shape;383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970873" y="1608490"/>
            <a:ext cx="6679373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- Currently, customers often have trouble managing contact information about Gas, rice, bottled water or repairing household appliances such as washing machines, air conditioners...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- Also on the market there are Many units supply with high to low cost, which leads to poor quality.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8;p18">
            <a:extLst>
              <a:ext uri="{FF2B5EF4-FFF2-40B4-BE49-F238E27FC236}">
                <a16:creationId xmlns:a16="http://schemas.microsoft.com/office/drawing/2014/main" id="{F41A666A-0A58-4D61-97FC-7F5FC27D984A}"/>
              </a:ext>
            </a:extLst>
          </p:cNvPr>
          <p:cNvSpPr txBox="1">
            <a:spLocks/>
          </p:cNvSpPr>
          <p:nvPr/>
        </p:nvSpPr>
        <p:spPr>
          <a:xfrm>
            <a:off x="697971" y="229802"/>
            <a:ext cx="3944913" cy="74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▸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▹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▹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3200" b="1" dirty="0"/>
              <a:t>STORY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970873" y="1608490"/>
            <a:ext cx="6679373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/>
              <a:t>Fresh food.</a:t>
            </a:r>
          </a:p>
          <a:p>
            <a:pPr marL="342900" indent="-342900"/>
            <a:r>
              <a:rPr lang="en-US" sz="2000" dirty="0"/>
              <a:t>Bargain price.</a:t>
            </a:r>
          </a:p>
          <a:p>
            <a:pPr marL="342900" indent="-342900"/>
            <a:r>
              <a:rPr lang="en-US" sz="2000" dirty="0"/>
              <a:t>Live Test.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8;p18">
            <a:extLst>
              <a:ext uri="{FF2B5EF4-FFF2-40B4-BE49-F238E27FC236}">
                <a16:creationId xmlns:a16="http://schemas.microsoft.com/office/drawing/2014/main" id="{F41A666A-0A58-4D61-97FC-7F5FC27D984A}"/>
              </a:ext>
            </a:extLst>
          </p:cNvPr>
          <p:cNvSpPr txBox="1">
            <a:spLocks/>
          </p:cNvSpPr>
          <p:nvPr/>
        </p:nvSpPr>
        <p:spPr>
          <a:xfrm>
            <a:off x="534938" y="109300"/>
            <a:ext cx="3944913" cy="74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▸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▹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▹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3200" b="1" dirty="0"/>
              <a:t>ADVANTAGES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355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970873" y="1608489"/>
            <a:ext cx="6679373" cy="2524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/>
              <a:t>Crowded.</a:t>
            </a:r>
          </a:p>
          <a:p>
            <a:pPr marL="342900" indent="-342900"/>
            <a:r>
              <a:rPr lang="en-US" sz="2000" dirty="0"/>
              <a:t>Far from home.</a:t>
            </a:r>
          </a:p>
          <a:p>
            <a:pPr marL="342900" indent="-342900"/>
            <a:r>
              <a:rPr lang="en-US" sz="2000" dirty="0"/>
              <a:t>Unsecured goods.</a:t>
            </a:r>
          </a:p>
          <a:p>
            <a:pPr marL="342900" indent="-342900"/>
            <a:r>
              <a:rPr lang="en-US" sz="2000" dirty="0"/>
              <a:t>Stolen while shopping.</a:t>
            </a:r>
          </a:p>
          <a:p>
            <a:pPr marL="342900" indent="-342900"/>
            <a:r>
              <a:rPr lang="en-US" sz="2000" dirty="0"/>
              <a:t>Scarce goods.</a:t>
            </a:r>
          </a:p>
          <a:p>
            <a:pPr marL="342900" indent="-342900"/>
            <a:r>
              <a:rPr lang="en-US" sz="2000" dirty="0"/>
              <a:t>Not knowing the market price.</a:t>
            </a:r>
          </a:p>
          <a:p>
            <a:pPr marL="342900" indent="-342900"/>
            <a:r>
              <a:rPr lang="en-US" sz="2000" dirty="0"/>
              <a:t>Cash needed.</a:t>
            </a:r>
          </a:p>
          <a:p>
            <a:pPr marL="342900" indent="-342900"/>
            <a:r>
              <a:rPr lang="en-US" sz="2000" dirty="0"/>
              <a:t>Can’t remember phone number to order.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8;p18">
            <a:extLst>
              <a:ext uri="{FF2B5EF4-FFF2-40B4-BE49-F238E27FC236}">
                <a16:creationId xmlns:a16="http://schemas.microsoft.com/office/drawing/2014/main" id="{F41A666A-0A58-4D61-97FC-7F5FC27D984A}"/>
              </a:ext>
            </a:extLst>
          </p:cNvPr>
          <p:cNvSpPr txBox="1">
            <a:spLocks/>
          </p:cNvSpPr>
          <p:nvPr/>
        </p:nvSpPr>
        <p:spPr>
          <a:xfrm>
            <a:off x="534938" y="109300"/>
            <a:ext cx="3944913" cy="74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▸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▹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▹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3200" b="1" dirty="0"/>
              <a:t>DISADVANTAGES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88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234659" y="2058313"/>
            <a:ext cx="4251201" cy="123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6000" b="1" dirty="0"/>
              <a:t>E-BUTLER</a:t>
            </a:r>
            <a:endParaRPr sz="6000" b="1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What is E-Butler?</a:t>
            </a:r>
          </a:p>
          <a:p>
            <a:pPr lvl="0"/>
            <a:r>
              <a:rPr lang="en-US" dirty="0"/>
              <a:t>E-Butler is an application that can help you order any service from any store as an intermediary.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E-Butler always ready to serve you any time.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082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96407" y="334954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83347" y="2774946"/>
            <a:ext cx="1556264" cy="57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E-BUTLER</a:t>
            </a:r>
            <a:endParaRPr b="1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59578" y="310696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8" name="Picture 4" descr="Customer - Free people icons">
            <a:extLst>
              <a:ext uri="{FF2B5EF4-FFF2-40B4-BE49-F238E27FC236}">
                <a16:creationId xmlns:a16="http://schemas.microsoft.com/office/drawing/2014/main" id="{D5D2153D-D2DE-425D-8B76-B405D0C8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1" y="2571750"/>
            <a:ext cx="893613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plier - Free people icons">
            <a:extLst>
              <a:ext uri="{FF2B5EF4-FFF2-40B4-BE49-F238E27FC236}">
                <a16:creationId xmlns:a16="http://schemas.microsoft.com/office/drawing/2014/main" id="{FECE3229-ED53-42E0-A29B-9C363B0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05" y="2546789"/>
            <a:ext cx="979179" cy="9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3D24FC-5E4C-4FC3-869B-6585071AFC77}"/>
              </a:ext>
            </a:extLst>
          </p:cNvPr>
          <p:cNvCxnSpPr/>
          <p:nvPr/>
        </p:nvCxnSpPr>
        <p:spPr>
          <a:xfrm>
            <a:off x="1233377" y="2941674"/>
            <a:ext cx="127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05301B-219A-4CF5-878C-B37E7B9394A3}"/>
              </a:ext>
            </a:extLst>
          </p:cNvPr>
          <p:cNvCxnSpPr/>
          <p:nvPr/>
        </p:nvCxnSpPr>
        <p:spPr>
          <a:xfrm>
            <a:off x="4139611" y="2941674"/>
            <a:ext cx="127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98396-C5EF-4C6C-9A50-8CB70B3CFA54}"/>
              </a:ext>
            </a:extLst>
          </p:cNvPr>
          <p:cNvCxnSpPr>
            <a:cxnSpLocks/>
          </p:cNvCxnSpPr>
          <p:nvPr/>
        </p:nvCxnSpPr>
        <p:spPr>
          <a:xfrm rot="10800000">
            <a:off x="1231827" y="3144874"/>
            <a:ext cx="127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9503C-5B86-41B6-A64B-B08292382EE7}"/>
              </a:ext>
            </a:extLst>
          </p:cNvPr>
          <p:cNvCxnSpPr>
            <a:cxnSpLocks/>
          </p:cNvCxnSpPr>
          <p:nvPr/>
        </p:nvCxnSpPr>
        <p:spPr>
          <a:xfrm rot="10800000">
            <a:off x="4139610" y="3195674"/>
            <a:ext cx="127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25;p19">
            <a:extLst>
              <a:ext uri="{FF2B5EF4-FFF2-40B4-BE49-F238E27FC236}">
                <a16:creationId xmlns:a16="http://schemas.microsoft.com/office/drawing/2014/main" id="{3CF26A86-7600-495F-842B-5EB068548E14}"/>
              </a:ext>
            </a:extLst>
          </p:cNvPr>
          <p:cNvSpPr txBox="1">
            <a:spLocks/>
          </p:cNvSpPr>
          <p:nvPr/>
        </p:nvSpPr>
        <p:spPr>
          <a:xfrm>
            <a:off x="-19421" y="3379837"/>
            <a:ext cx="1095305" cy="49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200" b="1" dirty="0"/>
              <a:t>Customer</a:t>
            </a:r>
          </a:p>
        </p:txBody>
      </p:sp>
      <p:sp>
        <p:nvSpPr>
          <p:cNvPr id="30" name="Google Shape;125;p19">
            <a:extLst>
              <a:ext uri="{FF2B5EF4-FFF2-40B4-BE49-F238E27FC236}">
                <a16:creationId xmlns:a16="http://schemas.microsoft.com/office/drawing/2014/main" id="{E6495C98-F165-4B7D-93FF-A79D08E3F17C}"/>
              </a:ext>
            </a:extLst>
          </p:cNvPr>
          <p:cNvSpPr txBox="1">
            <a:spLocks/>
          </p:cNvSpPr>
          <p:nvPr/>
        </p:nvSpPr>
        <p:spPr>
          <a:xfrm>
            <a:off x="5669341" y="3465363"/>
            <a:ext cx="1095305" cy="49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200" b="1" dirty="0"/>
              <a:t>Supplier</a:t>
            </a:r>
          </a:p>
        </p:txBody>
      </p:sp>
      <p:pic>
        <p:nvPicPr>
          <p:cNvPr id="1032" name="Picture 8" descr="Customer Care icon PNG and SVG Vector Free Download">
            <a:extLst>
              <a:ext uri="{FF2B5EF4-FFF2-40B4-BE49-F238E27FC236}">
                <a16:creationId xmlns:a16="http://schemas.microsoft.com/office/drawing/2014/main" id="{AD98E23C-6EAC-4AE1-B14C-182E408E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06" y="733019"/>
            <a:ext cx="932543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64675D-10D0-4D0F-9839-26213B092391}"/>
              </a:ext>
            </a:extLst>
          </p:cNvPr>
          <p:cNvCxnSpPr/>
          <p:nvPr/>
        </p:nvCxnSpPr>
        <p:spPr>
          <a:xfrm flipV="1">
            <a:off x="3361478" y="1857829"/>
            <a:ext cx="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25;p19">
            <a:extLst>
              <a:ext uri="{FF2B5EF4-FFF2-40B4-BE49-F238E27FC236}">
                <a16:creationId xmlns:a16="http://schemas.microsoft.com/office/drawing/2014/main" id="{DB18E5BD-3EA2-47D2-9409-057E0159DFFC}"/>
              </a:ext>
            </a:extLst>
          </p:cNvPr>
          <p:cNvSpPr txBox="1">
            <a:spLocks/>
          </p:cNvSpPr>
          <p:nvPr/>
        </p:nvSpPr>
        <p:spPr>
          <a:xfrm>
            <a:off x="2610166" y="1448495"/>
            <a:ext cx="1502622" cy="49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200" b="1" dirty="0"/>
              <a:t>Customer Care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CB609-ECA2-4BBC-9CD6-218298FBB70D}"/>
              </a:ext>
            </a:extLst>
          </p:cNvPr>
          <p:cNvCxnSpPr/>
          <p:nvPr/>
        </p:nvCxnSpPr>
        <p:spPr>
          <a:xfrm flipH="1">
            <a:off x="1299029" y="1943909"/>
            <a:ext cx="1444171" cy="7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hree Persons Admin Icon, Outline Style Stock Vector - Illustration of icon,  network: 179719844">
            <a:extLst>
              <a:ext uri="{FF2B5EF4-FFF2-40B4-BE49-F238E27FC236}">
                <a16:creationId xmlns:a16="http://schemas.microsoft.com/office/drawing/2014/main" id="{9D6FFB02-A63E-465F-B79E-CD8247C89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03" y="4285480"/>
            <a:ext cx="780147" cy="7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99D965-C0B9-4DEA-9572-AB05A41547AF}"/>
              </a:ext>
            </a:extLst>
          </p:cNvPr>
          <p:cNvCxnSpPr>
            <a:cxnSpLocks/>
          </p:cNvCxnSpPr>
          <p:nvPr/>
        </p:nvCxnSpPr>
        <p:spPr>
          <a:xfrm flipH="1">
            <a:off x="3240974" y="3357790"/>
            <a:ext cx="3" cy="83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36E00-9BC9-4790-B6EB-1E3F1A3F07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2312" y="3346601"/>
            <a:ext cx="3" cy="83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CACC30-6030-4167-81BF-0B75A1FF5392}"/>
              </a:ext>
            </a:extLst>
          </p:cNvPr>
          <p:cNvCxnSpPr/>
          <p:nvPr/>
        </p:nvCxnSpPr>
        <p:spPr>
          <a:xfrm flipV="1">
            <a:off x="3827749" y="3627544"/>
            <a:ext cx="1587768" cy="65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25;p19">
            <a:extLst>
              <a:ext uri="{FF2B5EF4-FFF2-40B4-BE49-F238E27FC236}">
                <a16:creationId xmlns:a16="http://schemas.microsoft.com/office/drawing/2014/main" id="{BD44AC23-251C-4765-BC85-60FB87757A53}"/>
              </a:ext>
            </a:extLst>
          </p:cNvPr>
          <p:cNvSpPr txBox="1">
            <a:spLocks/>
          </p:cNvSpPr>
          <p:nvPr/>
        </p:nvSpPr>
        <p:spPr>
          <a:xfrm>
            <a:off x="891712" y="1696202"/>
            <a:ext cx="1851487" cy="49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Response Feedback</a:t>
            </a:r>
          </a:p>
        </p:txBody>
      </p:sp>
      <p:sp>
        <p:nvSpPr>
          <p:cNvPr id="44" name="Google Shape;125;p19">
            <a:extLst>
              <a:ext uri="{FF2B5EF4-FFF2-40B4-BE49-F238E27FC236}">
                <a16:creationId xmlns:a16="http://schemas.microsoft.com/office/drawing/2014/main" id="{81F738C2-45E9-481A-B170-599B3962A8E5}"/>
              </a:ext>
            </a:extLst>
          </p:cNvPr>
          <p:cNvSpPr txBox="1">
            <a:spLocks/>
          </p:cNvSpPr>
          <p:nvPr/>
        </p:nvSpPr>
        <p:spPr>
          <a:xfrm>
            <a:off x="3361476" y="1862930"/>
            <a:ext cx="1851487" cy="49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Receive Feedback</a:t>
            </a:r>
          </a:p>
        </p:txBody>
      </p:sp>
      <p:sp>
        <p:nvSpPr>
          <p:cNvPr id="45" name="Google Shape;125;p19">
            <a:extLst>
              <a:ext uri="{FF2B5EF4-FFF2-40B4-BE49-F238E27FC236}">
                <a16:creationId xmlns:a16="http://schemas.microsoft.com/office/drawing/2014/main" id="{25B3AC59-C262-424F-BDFE-260F56215C40}"/>
              </a:ext>
            </a:extLst>
          </p:cNvPr>
          <p:cNvSpPr txBox="1">
            <a:spLocks/>
          </p:cNvSpPr>
          <p:nvPr/>
        </p:nvSpPr>
        <p:spPr>
          <a:xfrm>
            <a:off x="1393882" y="2359369"/>
            <a:ext cx="1851487" cy="66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Order Service</a:t>
            </a:r>
          </a:p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Send Feedback</a:t>
            </a:r>
          </a:p>
        </p:txBody>
      </p:sp>
      <p:sp>
        <p:nvSpPr>
          <p:cNvPr id="46" name="Google Shape;125;p19">
            <a:extLst>
              <a:ext uri="{FF2B5EF4-FFF2-40B4-BE49-F238E27FC236}">
                <a16:creationId xmlns:a16="http://schemas.microsoft.com/office/drawing/2014/main" id="{A97B705E-175C-4F65-A9E3-25D7DCF73C5B}"/>
              </a:ext>
            </a:extLst>
          </p:cNvPr>
          <p:cNvSpPr txBox="1">
            <a:spLocks/>
          </p:cNvSpPr>
          <p:nvPr/>
        </p:nvSpPr>
        <p:spPr>
          <a:xfrm>
            <a:off x="4183382" y="2504781"/>
            <a:ext cx="1851487" cy="3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Receive Order</a:t>
            </a:r>
          </a:p>
        </p:txBody>
      </p:sp>
      <p:sp>
        <p:nvSpPr>
          <p:cNvPr id="47" name="Google Shape;125;p19">
            <a:extLst>
              <a:ext uri="{FF2B5EF4-FFF2-40B4-BE49-F238E27FC236}">
                <a16:creationId xmlns:a16="http://schemas.microsoft.com/office/drawing/2014/main" id="{269D03F0-7111-4C78-8EA8-4D6C1F48CA55}"/>
              </a:ext>
            </a:extLst>
          </p:cNvPr>
          <p:cNvSpPr txBox="1">
            <a:spLocks/>
          </p:cNvSpPr>
          <p:nvPr/>
        </p:nvSpPr>
        <p:spPr>
          <a:xfrm>
            <a:off x="1976262" y="3446620"/>
            <a:ext cx="1851487" cy="66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Manage User</a:t>
            </a:r>
          </a:p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Manage </a:t>
            </a:r>
            <a:r>
              <a:rPr lang="en-US" sz="1050" dirty="0" err="1">
                <a:solidFill>
                  <a:schemeClr val="tx1"/>
                </a:solidFill>
              </a:rPr>
              <a:t>Serivce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8" name="Google Shape;125;p19">
            <a:extLst>
              <a:ext uri="{FF2B5EF4-FFF2-40B4-BE49-F238E27FC236}">
                <a16:creationId xmlns:a16="http://schemas.microsoft.com/office/drawing/2014/main" id="{4F11B833-C95A-495A-9230-8529E2101E87}"/>
              </a:ext>
            </a:extLst>
          </p:cNvPr>
          <p:cNvSpPr txBox="1">
            <a:spLocks/>
          </p:cNvSpPr>
          <p:nvPr/>
        </p:nvSpPr>
        <p:spPr>
          <a:xfrm>
            <a:off x="4156825" y="3059905"/>
            <a:ext cx="1851487" cy="66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Respond Order</a:t>
            </a:r>
          </a:p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Manage Service</a:t>
            </a:r>
          </a:p>
        </p:txBody>
      </p:sp>
      <p:sp>
        <p:nvSpPr>
          <p:cNvPr id="49" name="Google Shape;125;p19">
            <a:extLst>
              <a:ext uri="{FF2B5EF4-FFF2-40B4-BE49-F238E27FC236}">
                <a16:creationId xmlns:a16="http://schemas.microsoft.com/office/drawing/2014/main" id="{0804D4B7-E1EF-4261-85A7-EA8D8676D6A3}"/>
              </a:ext>
            </a:extLst>
          </p:cNvPr>
          <p:cNvSpPr txBox="1">
            <a:spLocks/>
          </p:cNvSpPr>
          <p:nvPr/>
        </p:nvSpPr>
        <p:spPr>
          <a:xfrm>
            <a:off x="3419487" y="3559733"/>
            <a:ext cx="1851487" cy="66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01600" indent="0">
              <a:buFont typeface="Karla"/>
              <a:buNone/>
            </a:pPr>
            <a:r>
              <a:rPr lang="en-US" sz="1050" dirty="0">
                <a:solidFill>
                  <a:schemeClr val="tx1"/>
                </a:solidFill>
              </a:rPr>
              <a:t>Respond Request</a:t>
            </a:r>
          </a:p>
        </p:txBody>
      </p:sp>
    </p:spTree>
    <p:extLst>
      <p:ext uri="{BB962C8B-B14F-4D97-AF65-F5344CB8AC3E}">
        <p14:creationId xmlns:p14="http://schemas.microsoft.com/office/powerpoint/2010/main" val="3426102656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547</Words>
  <Application>Microsoft Office PowerPoint</Application>
  <PresentationFormat>On-screen Show (16:9)</PresentationFormat>
  <Paragraphs>223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Montserrat</vt:lpstr>
      <vt:lpstr>Karla</vt:lpstr>
      <vt:lpstr>Arial</vt:lpstr>
      <vt:lpstr>Arviragus template</vt:lpstr>
      <vt:lpstr>E-BUTLER</vt:lpstr>
      <vt:lpstr>TABLE OF CONTENTS</vt:lpstr>
      <vt:lpstr>INTRODUCTION</vt:lpstr>
      <vt:lpstr>PowerPoint Presentation</vt:lpstr>
      <vt:lpstr>PowerPoint Presentation</vt:lpstr>
      <vt:lpstr>PowerPoint Presentation</vt:lpstr>
      <vt:lpstr>SOLUTION</vt:lpstr>
      <vt:lpstr>SOLUTION</vt:lpstr>
      <vt:lpstr>SOLUTION</vt:lpstr>
      <vt:lpstr>ROLES</vt:lpstr>
      <vt:lpstr>ROLES - Administrator</vt:lpstr>
      <vt:lpstr>ROLES – Customer Care</vt:lpstr>
      <vt:lpstr>ROLES - Customer</vt:lpstr>
      <vt:lpstr>ROLES - Supplier</vt:lpstr>
      <vt:lpstr>VALUES</vt:lpstr>
      <vt:lpstr>LIMITATIONS</vt:lpstr>
      <vt:lpstr>SYSTEM ARCHITECTURE</vt:lpstr>
      <vt:lpstr>The Process</vt:lpstr>
      <vt:lpstr>The Process</vt:lpstr>
      <vt:lpstr>The Process</vt:lpstr>
      <vt:lpstr>The Process</vt:lpstr>
      <vt:lpstr>TOOL &amp; TECHNIQUE</vt:lpstr>
      <vt:lpstr>TOOL &amp; TECHNIQUE</vt:lpstr>
      <vt:lpstr>TOOL &amp; TECHNIQUE</vt:lpstr>
      <vt:lpstr>ROLE FUNCTIONS</vt:lpstr>
      <vt:lpstr>ROLES - Administrator</vt:lpstr>
      <vt:lpstr>ROLES – Customer Care</vt:lpstr>
      <vt:lpstr>ROLES - Customer</vt:lpstr>
      <vt:lpstr>ROLES - Supplier</vt:lpstr>
      <vt:lpstr>FLOW PROBLEM</vt:lpstr>
      <vt:lpstr>FLOW PROBLEM</vt:lpstr>
      <vt:lpstr>FLOW PROBLEM</vt:lpstr>
      <vt:lpstr>FLOW PROBLEM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E-Butler</dc:title>
  <dc:creator>Hồ Huỳnh Trung Hiếu</dc:creator>
  <cp:lastModifiedBy>Admin</cp:lastModifiedBy>
  <cp:revision>22</cp:revision>
  <dcterms:modified xsi:type="dcterms:W3CDTF">2022-11-17T08:29:34Z</dcterms:modified>
</cp:coreProperties>
</file>