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8" r:id="rId6"/>
    <p:sldId id="256" r:id="rId7"/>
    <p:sldId id="257" r:id="rId8"/>
    <p:sldId id="258" r:id="rId9"/>
    <p:sldId id="259" r:id="rId10"/>
    <p:sldId id="260" r:id="rId11"/>
    <p:sldId id="261" r:id="rId12"/>
    <p:sldId id="267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DBAE-48BA-4AE1-8888-5D8D19542C6C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C766724-D47E-4794-A48B-E76F1E0A5D3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01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DBAE-48BA-4AE1-8888-5D8D19542C6C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6724-D47E-4794-A48B-E76F1E0A5D3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7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DBAE-48BA-4AE1-8888-5D8D19542C6C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6724-D47E-4794-A48B-E76F1E0A5D3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17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DBAE-48BA-4AE1-8888-5D8D19542C6C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6724-D47E-4794-A48B-E76F1E0A5D3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15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DBAE-48BA-4AE1-8888-5D8D19542C6C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6724-D47E-4794-A48B-E76F1E0A5D3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4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DBAE-48BA-4AE1-8888-5D8D19542C6C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6724-D47E-4794-A48B-E76F1E0A5D3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57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DBAE-48BA-4AE1-8888-5D8D19542C6C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6724-D47E-4794-A48B-E76F1E0A5D3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99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DBAE-48BA-4AE1-8888-5D8D19542C6C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6724-D47E-4794-A48B-E76F1E0A5D3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6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DBAE-48BA-4AE1-8888-5D8D19542C6C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6724-D47E-4794-A48B-E76F1E0A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9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DBAE-48BA-4AE1-8888-5D8D19542C6C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6724-D47E-4794-A48B-E76F1E0A5D3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60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8CCDBAE-48BA-4AE1-8888-5D8D19542C6C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6724-D47E-4794-A48B-E76F1E0A5D3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6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CDBAE-48BA-4AE1-8888-5D8D19542C6C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C766724-D47E-4794-A48B-E76F1E0A5D3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27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f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C19FFF-10CC-4E8B-A00E-086F2482C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28601"/>
            <a:ext cx="2090057" cy="12540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E47105-8B41-4D9C-A83B-5F9CB7BAA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70" y="1881052"/>
            <a:ext cx="2109387" cy="1254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320FB6-9F54-482A-96B9-F0E87F802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69" y="3477986"/>
            <a:ext cx="2109387" cy="14695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925D57-C882-4A99-A9D5-1ED796430C09}"/>
              </a:ext>
            </a:extLst>
          </p:cNvPr>
          <p:cNvSpPr txBox="1"/>
          <p:nvPr/>
        </p:nvSpPr>
        <p:spPr>
          <a:xfrm>
            <a:off x="7035800" y="533400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actor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6D3489-DDF4-4D12-BF54-04A1629E2B19}"/>
              </a:ext>
            </a:extLst>
          </p:cNvPr>
          <p:cNvCxnSpPr>
            <a:stCxn id="11" idx="1"/>
          </p:cNvCxnSpPr>
          <p:nvPr/>
        </p:nvCxnSpPr>
        <p:spPr>
          <a:xfrm flipH="1">
            <a:off x="3060700" y="718066"/>
            <a:ext cx="3975100" cy="2114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A88998-5E11-4042-85E7-204C95E6C1D6}"/>
              </a:ext>
            </a:extLst>
          </p:cNvPr>
          <p:cNvSpPr txBox="1"/>
          <p:nvPr/>
        </p:nvSpPr>
        <p:spPr>
          <a:xfrm>
            <a:off x="6921500" y="2159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athlete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D69E2C-148A-45C2-B2F6-132DC13C97FD}"/>
              </a:ext>
            </a:extLst>
          </p:cNvPr>
          <p:cNvSpPr txBox="1"/>
          <p:nvPr/>
        </p:nvSpPr>
        <p:spPr>
          <a:xfrm>
            <a:off x="6921500" y="4170402"/>
            <a:ext cx="210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C1D22D-D370-42ED-AF56-8BA5BD5FD0E2}"/>
              </a:ext>
            </a:extLst>
          </p:cNvPr>
          <p:cNvCxnSpPr/>
          <p:nvPr/>
        </p:nvCxnSpPr>
        <p:spPr>
          <a:xfrm flipH="1" flipV="1">
            <a:off x="3060700" y="855618"/>
            <a:ext cx="3670300" cy="3499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32B9CF-58A0-4843-AEBC-373FF9C2059C}"/>
              </a:ext>
            </a:extLst>
          </p:cNvPr>
          <p:cNvCxnSpPr/>
          <p:nvPr/>
        </p:nvCxnSpPr>
        <p:spPr>
          <a:xfrm flipH="1">
            <a:off x="3213100" y="2508069"/>
            <a:ext cx="3537856" cy="2152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87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DA62-314D-446F-A32E-08F903C1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14375-FE5C-4359-9093-18F5E7DDB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Today is Monday</a:t>
            </a:r>
          </a:p>
          <a:p>
            <a:pPr marL="0" indent="0">
              <a:buNone/>
            </a:pPr>
            <a:r>
              <a:rPr lang="en-US" dirty="0"/>
              <a:t>Sunday : yesterday</a:t>
            </a:r>
          </a:p>
          <a:p>
            <a:pPr marL="0" indent="0">
              <a:buNone/>
            </a:pPr>
            <a:r>
              <a:rPr lang="en-US" dirty="0"/>
              <a:t>Saturday: the day before yesterday</a:t>
            </a:r>
          </a:p>
          <a:p>
            <a:pPr marL="0" indent="0">
              <a:buNone/>
            </a:pPr>
            <a:r>
              <a:rPr lang="en-US" dirty="0"/>
              <a:t>Friday: two days AGO</a:t>
            </a:r>
          </a:p>
          <a:p>
            <a:pPr marL="0" indent="0">
              <a:buNone/>
            </a:pPr>
            <a:r>
              <a:rPr lang="en-US" dirty="0"/>
              <a:t>LAST Sunday, Monday, …</a:t>
            </a:r>
          </a:p>
          <a:p>
            <a:pPr marL="0" indent="0">
              <a:buNone/>
            </a:pPr>
            <a:r>
              <a:rPr lang="en-US" dirty="0"/>
              <a:t>LAST week, month, summer, year,...</a:t>
            </a:r>
          </a:p>
          <a:p>
            <a:pPr marL="0" indent="0">
              <a:buNone/>
            </a:pPr>
            <a:r>
              <a:rPr lang="en-US" dirty="0"/>
              <a:t>IN, ON, AT + TIME IN THE PAST</a:t>
            </a:r>
          </a:p>
        </p:txBody>
      </p:sp>
    </p:spTree>
    <p:extLst>
      <p:ext uri="{BB962C8B-B14F-4D97-AF65-F5344CB8AC3E}">
        <p14:creationId xmlns:p14="http://schemas.microsoft.com/office/powerpoint/2010/main" val="1638228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EABE-8A62-42ED-B80C-FA66D483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4DC26-EBB5-4F41-B3B3-A92299BD5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V+ </a:t>
            </a:r>
            <a:r>
              <a:rPr lang="en-US" dirty="0" err="1"/>
              <a:t>ed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Pronunciation:</a:t>
            </a:r>
          </a:p>
          <a:p>
            <a:pPr marL="0" indent="0">
              <a:buNone/>
            </a:pPr>
            <a:r>
              <a:rPr lang="en-US" dirty="0"/>
              <a:t>/t/ </a:t>
            </a:r>
            <a:r>
              <a:rPr lang="en-US" dirty="0" err="1"/>
              <a:t>ed</a:t>
            </a:r>
            <a:r>
              <a:rPr lang="en-US" dirty="0"/>
              <a:t> + ending sounds: </a:t>
            </a:r>
            <a:r>
              <a:rPr lang="en-US" dirty="0">
                <a:solidFill>
                  <a:srgbClr val="FF0000"/>
                </a:solidFill>
              </a:rPr>
              <a:t>/f/ </a:t>
            </a:r>
            <a:r>
              <a:rPr lang="en-US" dirty="0"/>
              <a:t>(F), </a:t>
            </a:r>
            <a:r>
              <a:rPr lang="en-US" dirty="0">
                <a:solidFill>
                  <a:srgbClr val="FF0000"/>
                </a:solidFill>
              </a:rPr>
              <a:t>/p/ </a:t>
            </a:r>
            <a:r>
              <a:rPr lang="en-US" dirty="0"/>
              <a:t>(P), </a:t>
            </a:r>
            <a:r>
              <a:rPr lang="en-US" dirty="0">
                <a:solidFill>
                  <a:srgbClr val="FF0000"/>
                </a:solidFill>
              </a:rPr>
              <a:t>/k/ </a:t>
            </a:r>
            <a:r>
              <a:rPr lang="en-US" dirty="0"/>
              <a:t>(K,KE), </a:t>
            </a:r>
            <a:r>
              <a:rPr lang="en-US" dirty="0">
                <a:solidFill>
                  <a:srgbClr val="FF0000"/>
                </a:solidFill>
              </a:rPr>
              <a:t>/ʃ/ </a:t>
            </a:r>
            <a:r>
              <a:rPr lang="en-US" dirty="0"/>
              <a:t>(SH), </a:t>
            </a:r>
            <a:r>
              <a:rPr lang="en-US" dirty="0">
                <a:solidFill>
                  <a:srgbClr val="FF0000"/>
                </a:solidFill>
              </a:rPr>
              <a:t>/s/ </a:t>
            </a:r>
            <a:r>
              <a:rPr lang="en-US" dirty="0"/>
              <a:t>(X,S,CE, SE ( sometimes) ),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t̬ʃ</a:t>
            </a:r>
            <a:r>
              <a:rPr lang="en-US" dirty="0">
                <a:solidFill>
                  <a:srgbClr val="FF0000"/>
                </a:solidFill>
              </a:rPr>
              <a:t>/ </a:t>
            </a:r>
            <a:r>
              <a:rPr lang="en-US" dirty="0">
                <a:solidFill>
                  <a:srgbClr val="002060"/>
                </a:solidFill>
              </a:rPr>
              <a:t>(CH) 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Phở</a:t>
            </a:r>
            <a:r>
              <a:rPr lang="en-US" dirty="0"/>
              <a:t> </a:t>
            </a:r>
            <a:r>
              <a:rPr lang="en-US" dirty="0" err="1"/>
              <a:t>Pò</a:t>
            </a:r>
            <a:r>
              <a:rPr lang="en-US" dirty="0"/>
              <a:t> Kho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Ch</a:t>
            </a:r>
            <a:r>
              <a:rPr lang="vi-VN" dirty="0"/>
              <a:t>ư</a:t>
            </a:r>
            <a:r>
              <a:rPr lang="en-US" dirty="0"/>
              <a:t>a?”</a:t>
            </a:r>
          </a:p>
          <a:p>
            <a:pPr marL="0" indent="0">
              <a:buNone/>
            </a:pPr>
            <a:r>
              <a:rPr lang="en-US" dirty="0"/>
              <a:t>/id/ </a:t>
            </a:r>
            <a:r>
              <a:rPr lang="en-US" dirty="0" err="1"/>
              <a:t>ed</a:t>
            </a:r>
            <a:r>
              <a:rPr lang="en-US" dirty="0"/>
              <a:t> + T, </a:t>
            </a:r>
            <a:r>
              <a:rPr lang="en-US" dirty="0" err="1"/>
              <a:t>Te</a:t>
            </a:r>
            <a:r>
              <a:rPr lang="en-US" dirty="0"/>
              <a:t>, D, De</a:t>
            </a:r>
          </a:p>
          <a:p>
            <a:pPr marL="0" indent="0">
              <a:buNone/>
            </a:pPr>
            <a:r>
              <a:rPr lang="en-US" dirty="0"/>
              <a:t>/d/ the others</a:t>
            </a:r>
          </a:p>
        </p:txBody>
      </p:sp>
    </p:spTree>
    <p:extLst>
      <p:ext uri="{BB962C8B-B14F-4D97-AF65-F5344CB8AC3E}">
        <p14:creationId xmlns:p14="http://schemas.microsoft.com/office/powerpoint/2010/main" val="1141740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5DC5-9154-46BE-872B-14ADAA88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66EF4-6195-4C56-B9D2-E2D01F0E6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–y +</a:t>
            </a:r>
            <a:r>
              <a:rPr lang="en-US" dirty="0" err="1"/>
              <a:t>i</a:t>
            </a:r>
            <a:r>
              <a:rPr lang="en-US" dirty="0"/>
              <a:t> + </a:t>
            </a:r>
            <a:r>
              <a:rPr lang="en-US" dirty="0" err="1"/>
              <a:t>ed</a:t>
            </a:r>
            <a:r>
              <a:rPr lang="en-US" dirty="0"/>
              <a:t> BUT </a:t>
            </a:r>
            <a:r>
              <a:rPr lang="en-US" dirty="0" err="1"/>
              <a:t>play+ed</a:t>
            </a:r>
            <a:endParaRPr lang="en-US" dirty="0"/>
          </a:p>
          <a:p>
            <a:r>
              <a:rPr lang="en-US" dirty="0"/>
              <a:t>Stop + P + </a:t>
            </a:r>
            <a:r>
              <a:rPr lang="en-US" dirty="0" err="1"/>
              <a:t>ed</a:t>
            </a:r>
            <a:endParaRPr lang="en-US" dirty="0"/>
          </a:p>
          <a:p>
            <a:r>
              <a:rPr lang="en-US" dirty="0"/>
              <a:t>Prefer + R + </a:t>
            </a:r>
            <a:r>
              <a:rPr lang="en-US" dirty="0" err="1"/>
              <a:t>ed</a:t>
            </a:r>
            <a:r>
              <a:rPr lang="en-US" dirty="0"/>
              <a:t> BUT reckon + </a:t>
            </a:r>
            <a:r>
              <a:rPr lang="en-US" dirty="0" err="1"/>
              <a:t>ed</a:t>
            </a:r>
            <a:endParaRPr lang="en-US" dirty="0"/>
          </a:p>
          <a:p>
            <a:r>
              <a:rPr lang="en-US" dirty="0" err="1"/>
              <a:t>DancE</a:t>
            </a:r>
            <a:r>
              <a:rPr lang="en-US" dirty="0"/>
              <a:t> + d</a:t>
            </a:r>
          </a:p>
        </p:txBody>
      </p:sp>
    </p:spTree>
    <p:extLst>
      <p:ext uri="{BB962C8B-B14F-4D97-AF65-F5344CB8AC3E}">
        <p14:creationId xmlns:p14="http://schemas.microsoft.com/office/powerpoint/2010/main" val="549571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AC2A-2743-4B96-830E-2EE1FC3A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 verbs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62DF4F-2DFE-4AA4-B02E-BB785871D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53754"/>
            <a:ext cx="9288842" cy="4199727"/>
          </a:xfrm>
        </p:spPr>
      </p:pic>
    </p:spTree>
    <p:extLst>
      <p:ext uri="{BB962C8B-B14F-4D97-AF65-F5344CB8AC3E}">
        <p14:creationId xmlns:p14="http://schemas.microsoft.com/office/powerpoint/2010/main" val="245379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92E46B-5754-4810-8682-DAA6508C5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986" y="162635"/>
            <a:ext cx="2857499" cy="2188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78F4B7-F1DE-4414-9AD9-A85B3C1BA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92" y="3151414"/>
            <a:ext cx="2881993" cy="1877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C74075-5907-4378-A7DA-41E305E911E0}"/>
              </a:ext>
            </a:extLst>
          </p:cNvPr>
          <p:cNvSpPr txBox="1"/>
          <p:nvPr/>
        </p:nvSpPr>
        <p:spPr>
          <a:xfrm>
            <a:off x="6580414" y="604157"/>
            <a:ext cx="349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_ _ _ _ 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E1996D-AE97-4887-9A9B-4542ECAA37A4}"/>
              </a:ext>
            </a:extLst>
          </p:cNvPr>
          <p:cNvSpPr txBox="1"/>
          <p:nvPr/>
        </p:nvSpPr>
        <p:spPr>
          <a:xfrm>
            <a:off x="6776356" y="3788229"/>
            <a:ext cx="253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_ _ _ _ _ _ _ _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3D3F2-CD05-4A9C-8014-357080CD0207}"/>
              </a:ext>
            </a:extLst>
          </p:cNvPr>
          <p:cNvSpPr txBox="1"/>
          <p:nvPr/>
        </p:nvSpPr>
        <p:spPr>
          <a:xfrm>
            <a:off x="6580414" y="1256975"/>
            <a:ext cx="183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A09D9-5829-4DFE-A6BD-8390836AA31E}"/>
              </a:ext>
            </a:extLst>
          </p:cNvPr>
          <p:cNvSpPr txBox="1"/>
          <p:nvPr/>
        </p:nvSpPr>
        <p:spPr>
          <a:xfrm>
            <a:off x="6776356" y="4457700"/>
            <a:ext cx="192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MUSICIAN</a:t>
            </a:r>
          </a:p>
        </p:txBody>
      </p:sp>
    </p:spTree>
    <p:extLst>
      <p:ext uri="{BB962C8B-B14F-4D97-AF65-F5344CB8AC3E}">
        <p14:creationId xmlns:p14="http://schemas.microsoft.com/office/powerpoint/2010/main" val="275985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DBBADF-6E56-4AE6-A7BB-4F49D1544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60" y="3459956"/>
            <a:ext cx="2466975" cy="1847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7DA15E-C430-451A-8C85-88CE73DDC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238" y="3429000"/>
            <a:ext cx="2914650" cy="19097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C273DF-1B2B-45E1-8517-E19614183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093" y="2578781"/>
            <a:ext cx="2245409" cy="27599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33990B-96C2-490D-B022-AA38799D08E8}"/>
              </a:ext>
            </a:extLst>
          </p:cNvPr>
          <p:cNvSpPr txBox="1"/>
          <p:nvPr/>
        </p:nvSpPr>
        <p:spPr>
          <a:xfrm>
            <a:off x="1316492" y="1365528"/>
            <a:ext cx="282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D0DFF-E695-46DD-AA26-7E07EB833602}"/>
              </a:ext>
            </a:extLst>
          </p:cNvPr>
          <p:cNvSpPr txBox="1"/>
          <p:nvPr/>
        </p:nvSpPr>
        <p:spPr>
          <a:xfrm>
            <a:off x="8857568" y="1334571"/>
            <a:ext cx="20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WARRIOR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19BD4-F5B9-47C9-8792-A14D69FFBD95}"/>
              </a:ext>
            </a:extLst>
          </p:cNvPr>
          <p:cNvSpPr txBox="1"/>
          <p:nvPr/>
        </p:nvSpPr>
        <p:spPr>
          <a:xfrm>
            <a:off x="4546600" y="1365528"/>
            <a:ext cx="20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SOLDIER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AA0ABE-30A6-478C-8A23-3205AE3F28FE}"/>
              </a:ext>
            </a:extLst>
          </p:cNvPr>
          <p:cNvCxnSpPr/>
          <p:nvPr/>
        </p:nvCxnSpPr>
        <p:spPr>
          <a:xfrm>
            <a:off x="1670279" y="1734860"/>
            <a:ext cx="7334021" cy="55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3B1099-C833-4D41-A1B6-7F748162C0CF}"/>
              </a:ext>
            </a:extLst>
          </p:cNvPr>
          <p:cNvCxnSpPr/>
          <p:nvPr/>
        </p:nvCxnSpPr>
        <p:spPr>
          <a:xfrm flipH="1">
            <a:off x="2106840" y="1916668"/>
            <a:ext cx="3023960" cy="139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D93FDA-8CE4-40D0-ABC9-DCE5F559E798}"/>
              </a:ext>
            </a:extLst>
          </p:cNvPr>
          <p:cNvCxnSpPr/>
          <p:nvPr/>
        </p:nvCxnSpPr>
        <p:spPr>
          <a:xfrm flipH="1">
            <a:off x="5626100" y="1703903"/>
            <a:ext cx="3657600" cy="1610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91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10AD92-DC24-4FBB-AF54-6BE1471A5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44" y="3888512"/>
            <a:ext cx="3162300" cy="1777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A101D6-700C-433A-9BE2-717B69EDA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468" y="3888512"/>
            <a:ext cx="2871789" cy="1811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01B007-0045-4ABD-A7B3-1103684AD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781" y="3888512"/>
            <a:ext cx="3394305" cy="1811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51BD42-4B24-4F98-868C-6667A41E4FD0}"/>
              </a:ext>
            </a:extLst>
          </p:cNvPr>
          <p:cNvSpPr txBox="1"/>
          <p:nvPr/>
        </p:nvSpPr>
        <p:spPr>
          <a:xfrm>
            <a:off x="462644" y="29845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SCIENTIST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555CE5-0344-4235-BD9B-A58BE5E8A3EE}"/>
              </a:ext>
            </a:extLst>
          </p:cNvPr>
          <p:cNvSpPr txBox="1"/>
          <p:nvPr/>
        </p:nvSpPr>
        <p:spPr>
          <a:xfrm>
            <a:off x="4247468" y="2984500"/>
            <a:ext cx="287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POLITICIAN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32A47B-B4F4-43A9-9729-752484400BE7}"/>
              </a:ext>
            </a:extLst>
          </p:cNvPr>
          <p:cNvSpPr txBox="1"/>
          <p:nvPr/>
        </p:nvSpPr>
        <p:spPr>
          <a:xfrm>
            <a:off x="7937500" y="2819400"/>
            <a:ext cx="261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PHILOSOPHER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1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9F47DC-6864-427E-8686-3F368D2D1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82" y="287791"/>
            <a:ext cx="3328987" cy="2215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5DB401-4706-4F7B-8C31-AD8861B24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89" y="3242887"/>
            <a:ext cx="2969759" cy="22152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AF1A07-65B4-4061-BC12-7082DB6CC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003" y="287791"/>
            <a:ext cx="3227994" cy="22152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7E0EFD-3494-4840-9697-64296CC15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961" y="0"/>
            <a:ext cx="2449285" cy="32820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6B05DDA-EC6D-4AFA-90E9-AC1543665E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75" y="3282043"/>
            <a:ext cx="3355522" cy="21369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1AEA48-12C0-41D4-8A00-9C49BFA36B20}"/>
              </a:ext>
            </a:extLst>
          </p:cNvPr>
          <p:cNvSpPr txBox="1"/>
          <p:nvPr/>
        </p:nvSpPr>
        <p:spPr>
          <a:xfrm>
            <a:off x="655182" y="2824843"/>
            <a:ext cx="314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Buy souvenirs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617B9E-AF8E-4992-8AE6-0D99AE36B969}"/>
              </a:ext>
            </a:extLst>
          </p:cNvPr>
          <p:cNvSpPr txBox="1"/>
          <p:nvPr/>
        </p:nvSpPr>
        <p:spPr>
          <a:xfrm>
            <a:off x="4482003" y="2814740"/>
            <a:ext cx="3355522" cy="379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sightseeing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10036E-7727-45E8-ABA5-9487F2E0ADAD}"/>
              </a:ext>
            </a:extLst>
          </p:cNvPr>
          <p:cNvSpPr txBox="1"/>
          <p:nvPr/>
        </p:nvSpPr>
        <p:spPr>
          <a:xfrm>
            <a:off x="9029700" y="3584145"/>
            <a:ext cx="277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sunbathe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3AD065-35D0-4021-9088-FCA36916A19C}"/>
              </a:ext>
            </a:extLst>
          </p:cNvPr>
          <p:cNvSpPr txBox="1"/>
          <p:nvPr/>
        </p:nvSpPr>
        <p:spPr>
          <a:xfrm>
            <a:off x="655182" y="5666014"/>
            <a:ext cx="332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diving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CCE965-6F2B-43A0-9A54-45362D7FC4CB}"/>
              </a:ext>
            </a:extLst>
          </p:cNvPr>
          <p:cNvSpPr txBox="1"/>
          <p:nvPr/>
        </p:nvSpPr>
        <p:spPr>
          <a:xfrm>
            <a:off x="4482003" y="5666014"/>
            <a:ext cx="304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bungee jumping</a:t>
            </a:r>
          </a:p>
        </p:txBody>
      </p:sp>
    </p:spTree>
    <p:extLst>
      <p:ext uri="{BB962C8B-B14F-4D97-AF65-F5344CB8AC3E}">
        <p14:creationId xmlns:p14="http://schemas.microsoft.com/office/powerpoint/2010/main" val="191691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F8B80C-9E08-42F8-97F0-F42FBD7B5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Past simple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DBCAF6B-2573-42D4-8E80-7C6F9B09E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1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07CF-364C-4BC6-8056-31B3C124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5D393-F2DC-4B06-86E9-4D5AAB6CB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 + WAS/WERE </a:t>
            </a:r>
          </a:p>
          <a:p>
            <a:r>
              <a:rPr lang="en-US" dirty="0"/>
              <a:t>S+ REGULAR VERBS</a:t>
            </a:r>
          </a:p>
          <a:p>
            <a:r>
              <a:rPr lang="en-US" dirty="0"/>
              <a:t>S + IRREGULAR VERBS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8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02EA-C26B-485D-AD8A-797BFEDA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035681-6497-45F1-856D-D4C33F0F6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76898"/>
              </p:ext>
            </p:extLst>
          </p:nvPr>
        </p:nvGraphicFramePr>
        <p:xfrm>
          <a:off x="1451580" y="2073887"/>
          <a:ext cx="8789481" cy="3450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915">
                  <a:extLst>
                    <a:ext uri="{9D8B030D-6E8A-4147-A177-3AD203B41FA5}">
                      <a16:colId xmlns:a16="http://schemas.microsoft.com/office/drawing/2014/main" val="3479590319"/>
                    </a:ext>
                  </a:extLst>
                </a:gridCol>
                <a:gridCol w="3125059">
                  <a:extLst>
                    <a:ext uri="{9D8B030D-6E8A-4147-A177-3AD203B41FA5}">
                      <a16:colId xmlns:a16="http://schemas.microsoft.com/office/drawing/2014/main" val="2267869181"/>
                    </a:ext>
                  </a:extLst>
                </a:gridCol>
                <a:gridCol w="2915507">
                  <a:extLst>
                    <a:ext uri="{9D8B030D-6E8A-4147-A177-3AD203B41FA5}">
                      <a16:colId xmlns:a16="http://schemas.microsoft.com/office/drawing/2014/main" val="2459702635"/>
                    </a:ext>
                  </a:extLst>
                </a:gridCol>
              </a:tblGrid>
              <a:tr h="3450613">
                <a:tc>
                  <a:txBody>
                    <a:bodyPr/>
                    <a:lstStyle/>
                    <a:p>
                      <a:r>
                        <a:rPr lang="en-US" dirty="0"/>
                        <a:t>AFFIRMATIVE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S+ WAS/WERE(BE)</a:t>
                      </a:r>
                    </a:p>
                    <a:p>
                      <a:r>
                        <a:rPr lang="en-US" dirty="0"/>
                        <a:t>S+ REGULAR VERBS</a:t>
                      </a:r>
                    </a:p>
                    <a:p>
                      <a:r>
                        <a:rPr lang="en-US" dirty="0"/>
                        <a:t>S+ IRREGULAR VERBS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S+ WASN’T/WEREN’T</a:t>
                      </a:r>
                    </a:p>
                    <a:p>
                      <a:r>
                        <a:rPr lang="en-US" dirty="0"/>
                        <a:t>S+ DID NOT ( DIDN’T) + BASE 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INTERROGATIVE ( QUESTIONS)</a:t>
                      </a:r>
                    </a:p>
                    <a:p>
                      <a:r>
                        <a:rPr lang="en-US" dirty="0"/>
                        <a:t>WAS/WERE + S…?</a:t>
                      </a:r>
                    </a:p>
                    <a:p>
                      <a:r>
                        <a:rPr lang="en-US" dirty="0"/>
                        <a:t>DID + S + BASE VERB?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02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39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6783-76BE-4D52-B012-8673A664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B35DB-24FF-4D2A-9DB3-7A8CAF69D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Past events that no longer take any effect on present time.</a:t>
            </a:r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He was fat when he was 8 years old.</a:t>
            </a:r>
          </a:p>
          <a:p>
            <a:pPr marL="0" indent="0">
              <a:buNone/>
            </a:pPr>
            <a:r>
              <a:rPr lang="en-US" dirty="0"/>
              <a:t>I went to school yesterday.</a:t>
            </a:r>
          </a:p>
          <a:p>
            <a:pPr marL="0" indent="0">
              <a:buNone/>
            </a:pPr>
            <a:r>
              <a:rPr lang="en-US" dirty="0"/>
              <a:t>She didn’t go to university.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303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</TotalTime>
  <Words>305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Past simple</vt:lpstr>
      <vt:lpstr>formula</vt:lpstr>
      <vt:lpstr>FORMS</vt:lpstr>
      <vt:lpstr>usage</vt:lpstr>
      <vt:lpstr>Time expression</vt:lpstr>
      <vt:lpstr>Regular verbs</vt:lpstr>
      <vt:lpstr>dictation</vt:lpstr>
      <vt:lpstr>Irregular verbs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 simple</dc:title>
  <dc:creator>Dao Phuong Trang</dc:creator>
  <cp:lastModifiedBy>Dao Phuong Trang</cp:lastModifiedBy>
  <cp:revision>7</cp:revision>
  <dcterms:created xsi:type="dcterms:W3CDTF">2018-07-20T08:38:34Z</dcterms:created>
  <dcterms:modified xsi:type="dcterms:W3CDTF">2018-07-20T09:30:51Z</dcterms:modified>
</cp:coreProperties>
</file>