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9" r:id="rId2"/>
    <p:sldId id="281" r:id="rId3"/>
    <p:sldId id="285" r:id="rId4"/>
    <p:sldId id="286" r:id="rId5"/>
    <p:sldId id="288" r:id="rId6"/>
    <p:sldId id="346" r:id="rId7"/>
    <p:sldId id="290" r:id="rId8"/>
    <p:sldId id="291" r:id="rId9"/>
    <p:sldId id="342" r:id="rId10"/>
    <p:sldId id="347" r:id="rId11"/>
    <p:sldId id="348" r:id="rId12"/>
    <p:sldId id="349" r:id="rId13"/>
    <p:sldId id="350" r:id="rId14"/>
    <p:sldId id="351" r:id="rId15"/>
    <p:sldId id="352" r:id="rId16"/>
    <p:sldId id="353" r:id="rId17"/>
    <p:sldId id="355" r:id="rId18"/>
    <p:sldId id="35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uilder" id="{9CD8E506-B9C4-4FED-AA16-3C68069C9C20}">
          <p14:sldIdLst>
            <p14:sldId id="279"/>
            <p14:sldId id="281"/>
            <p14:sldId id="285"/>
            <p14:sldId id="286"/>
            <p14:sldId id="288"/>
            <p14:sldId id="346"/>
            <p14:sldId id="290"/>
            <p14:sldId id="291"/>
            <p14:sldId id="342"/>
            <p14:sldId id="347"/>
            <p14:sldId id="348"/>
            <p14:sldId id="349"/>
            <p14:sldId id="350"/>
            <p14:sldId id="351"/>
            <p14:sldId id="352"/>
            <p14:sldId id="353"/>
            <p14:sldId id="355"/>
            <p14:sldId id="35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170" autoAdjust="0"/>
  </p:normalViewPr>
  <p:slideViewPr>
    <p:cSldViewPr snapToGrid="0">
      <p:cViewPr varScale="1">
        <p:scale>
          <a:sx n="54" d="100"/>
          <a:sy n="54" d="100"/>
        </p:scale>
        <p:origin x="62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D9F865-DE9D-469D-B54C-8E34BEAD4343}" type="datetimeFigureOut">
              <a:rPr lang="en-GB" smtClean="0"/>
              <a:t>07/01/2017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814EB0-E465-472B-A526-FD1B811E7D22}" type="slidenum">
              <a:rPr lang="en-GB" smtClean="0"/>
              <a:t>‹#›</a:t>
            </a:fld>
            <a:endParaRPr lang="en-GB"/>
          </a:p>
        </p:txBody>
      </p:sp>
    </p:spTree>
    <p:extLst>
      <p:ext uri="{BB962C8B-B14F-4D97-AF65-F5344CB8AC3E}">
        <p14:creationId xmlns:p14="http://schemas.microsoft.com/office/powerpoint/2010/main" val="3319417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a:t>
            </a:fld>
            <a:endParaRPr lang="en-US"/>
          </a:p>
        </p:txBody>
      </p:sp>
    </p:spTree>
    <p:extLst>
      <p:ext uri="{BB962C8B-B14F-4D97-AF65-F5344CB8AC3E}">
        <p14:creationId xmlns:p14="http://schemas.microsoft.com/office/powerpoint/2010/main" val="1681525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10</a:t>
            </a:fld>
            <a:endParaRPr lang="en-US"/>
          </a:p>
        </p:txBody>
      </p:sp>
    </p:spTree>
    <p:extLst>
      <p:ext uri="{BB962C8B-B14F-4D97-AF65-F5344CB8AC3E}">
        <p14:creationId xmlns:p14="http://schemas.microsoft.com/office/powerpoint/2010/main" val="2271050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11</a:t>
            </a:fld>
            <a:endParaRPr lang="en-US"/>
          </a:p>
        </p:txBody>
      </p:sp>
    </p:spTree>
    <p:extLst>
      <p:ext uri="{BB962C8B-B14F-4D97-AF65-F5344CB8AC3E}">
        <p14:creationId xmlns:p14="http://schemas.microsoft.com/office/powerpoint/2010/main" val="2420635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12</a:t>
            </a:fld>
            <a:endParaRPr lang="en-US"/>
          </a:p>
        </p:txBody>
      </p:sp>
    </p:spTree>
    <p:extLst>
      <p:ext uri="{BB962C8B-B14F-4D97-AF65-F5344CB8AC3E}">
        <p14:creationId xmlns:p14="http://schemas.microsoft.com/office/powerpoint/2010/main" val="2027320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13</a:t>
            </a:fld>
            <a:endParaRPr lang="en-US"/>
          </a:p>
        </p:txBody>
      </p:sp>
    </p:spTree>
    <p:extLst>
      <p:ext uri="{BB962C8B-B14F-4D97-AF65-F5344CB8AC3E}">
        <p14:creationId xmlns:p14="http://schemas.microsoft.com/office/powerpoint/2010/main" val="40894579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14</a:t>
            </a:fld>
            <a:endParaRPr lang="en-US"/>
          </a:p>
        </p:txBody>
      </p:sp>
    </p:spTree>
    <p:extLst>
      <p:ext uri="{BB962C8B-B14F-4D97-AF65-F5344CB8AC3E}">
        <p14:creationId xmlns:p14="http://schemas.microsoft.com/office/powerpoint/2010/main" val="23724114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15</a:t>
            </a:fld>
            <a:endParaRPr lang="en-US"/>
          </a:p>
        </p:txBody>
      </p:sp>
    </p:spTree>
    <p:extLst>
      <p:ext uri="{BB962C8B-B14F-4D97-AF65-F5344CB8AC3E}">
        <p14:creationId xmlns:p14="http://schemas.microsoft.com/office/powerpoint/2010/main" val="1232945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16</a:t>
            </a:fld>
            <a:endParaRPr lang="en-US"/>
          </a:p>
        </p:txBody>
      </p:sp>
    </p:spTree>
    <p:extLst>
      <p:ext uri="{BB962C8B-B14F-4D97-AF65-F5344CB8AC3E}">
        <p14:creationId xmlns:p14="http://schemas.microsoft.com/office/powerpoint/2010/main" val="634948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17</a:t>
            </a:fld>
            <a:endParaRPr lang="en-US"/>
          </a:p>
        </p:txBody>
      </p:sp>
    </p:spTree>
    <p:extLst>
      <p:ext uri="{BB962C8B-B14F-4D97-AF65-F5344CB8AC3E}">
        <p14:creationId xmlns:p14="http://schemas.microsoft.com/office/powerpoint/2010/main" val="14220120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18</a:t>
            </a:fld>
            <a:endParaRPr lang="en-US"/>
          </a:p>
        </p:txBody>
      </p:sp>
    </p:spTree>
    <p:extLst>
      <p:ext uri="{BB962C8B-B14F-4D97-AF65-F5344CB8AC3E}">
        <p14:creationId xmlns:p14="http://schemas.microsoft.com/office/powerpoint/2010/main" val="1318547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2</a:t>
            </a:fld>
            <a:endParaRPr lang="en-US"/>
          </a:p>
        </p:txBody>
      </p:sp>
    </p:spTree>
    <p:extLst>
      <p:ext uri="{BB962C8B-B14F-4D97-AF65-F5344CB8AC3E}">
        <p14:creationId xmlns:p14="http://schemas.microsoft.com/office/powerpoint/2010/main" val="3175417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Giả</a:t>
            </a:r>
            <a:r>
              <a:rPr lang="en-US" dirty="0"/>
              <a:t> </a:t>
            </a:r>
            <a:r>
              <a:rPr lang="en-US" dirty="0" err="1"/>
              <a:t>sử</a:t>
            </a:r>
            <a:r>
              <a:rPr lang="en-US" dirty="0"/>
              <a:t> ta </a:t>
            </a:r>
            <a:r>
              <a:rPr lang="en-US" dirty="0" err="1"/>
              <a:t>cần</a:t>
            </a:r>
            <a:r>
              <a:rPr lang="en-US" dirty="0"/>
              <a:t> </a:t>
            </a:r>
            <a:r>
              <a:rPr lang="en-US" dirty="0" err="1"/>
              <a:t>tạo</a:t>
            </a:r>
            <a:r>
              <a:rPr lang="en-US" dirty="0"/>
              <a:t> </a:t>
            </a:r>
            <a:r>
              <a:rPr lang="en-US" dirty="0" err="1"/>
              <a:t>đối</a:t>
            </a:r>
            <a:r>
              <a:rPr lang="en-US" dirty="0"/>
              <a:t> t</a:t>
            </a:r>
            <a:r>
              <a:rPr lang="vi-VN" dirty="0"/>
              <a:t>ư</a:t>
            </a:r>
            <a:r>
              <a:rPr lang="en-US" dirty="0" err="1"/>
              <a:t>ợng</a:t>
            </a:r>
            <a:r>
              <a:rPr lang="en-US" dirty="0"/>
              <a:t> </a:t>
            </a:r>
            <a:r>
              <a:rPr lang="en-US" dirty="0" err="1"/>
              <a:t>là</a:t>
            </a:r>
            <a:r>
              <a:rPr lang="en-US" dirty="0"/>
              <a:t> Car </a:t>
            </a:r>
            <a:r>
              <a:rPr lang="en-US" dirty="0" err="1"/>
              <a:t>và</a:t>
            </a:r>
            <a:r>
              <a:rPr lang="en-US" dirty="0"/>
              <a:t> </a:t>
            </a:r>
            <a:r>
              <a:rPr lang="en-US" dirty="0" err="1"/>
              <a:t>MotorCycle</a:t>
            </a:r>
            <a:endParaRPr lang="en-US" dirty="0"/>
          </a:p>
          <a:p>
            <a:r>
              <a:rPr lang="en-US" dirty="0" err="1"/>
              <a:t>Nhưng</a:t>
            </a:r>
            <a:r>
              <a:rPr lang="en-US" dirty="0"/>
              <a:t> ta </a:t>
            </a:r>
            <a:r>
              <a:rPr lang="en-US" dirty="0" err="1"/>
              <a:t>nhận</a:t>
            </a:r>
            <a:r>
              <a:rPr lang="en-US" dirty="0"/>
              <a:t> </a:t>
            </a:r>
            <a:r>
              <a:rPr lang="en-US" dirty="0" err="1"/>
              <a:t>thấy</a:t>
            </a:r>
            <a:r>
              <a:rPr lang="en-US" dirty="0"/>
              <a:t> 2 </a:t>
            </a:r>
            <a:r>
              <a:rPr lang="en-US" dirty="0" err="1"/>
              <a:t>đối</a:t>
            </a:r>
            <a:r>
              <a:rPr lang="en-US" dirty="0"/>
              <a:t> t</a:t>
            </a:r>
            <a:r>
              <a:rPr lang="vi-VN" dirty="0"/>
              <a:t>ư</a:t>
            </a:r>
            <a:r>
              <a:rPr lang="en-US" dirty="0" err="1"/>
              <a:t>ợng</a:t>
            </a:r>
            <a:r>
              <a:rPr lang="en-US" dirty="0"/>
              <a:t> </a:t>
            </a:r>
            <a:r>
              <a:rPr lang="en-US" dirty="0" err="1"/>
              <a:t>này</a:t>
            </a:r>
            <a:r>
              <a:rPr lang="en-US" dirty="0"/>
              <a:t> </a:t>
            </a:r>
            <a:r>
              <a:rPr lang="en-US" dirty="0" err="1"/>
              <a:t>có</a:t>
            </a:r>
            <a:r>
              <a:rPr lang="en-US" dirty="0"/>
              <a:t> </a:t>
            </a:r>
            <a:r>
              <a:rPr lang="en-US" dirty="0" err="1"/>
              <a:t>cấu</a:t>
            </a:r>
            <a:r>
              <a:rPr lang="en-US" dirty="0"/>
              <a:t> </a:t>
            </a:r>
            <a:r>
              <a:rPr lang="en-US" dirty="0" err="1"/>
              <a:t>trúc</a:t>
            </a:r>
            <a:r>
              <a:rPr lang="en-US" dirty="0"/>
              <a:t> t</a:t>
            </a:r>
            <a:r>
              <a:rPr lang="vi-VN" dirty="0"/>
              <a:t>ư</a:t>
            </a:r>
            <a:r>
              <a:rPr lang="en-US" dirty="0" err="1"/>
              <a:t>ơng</a:t>
            </a:r>
            <a:r>
              <a:rPr lang="en-US" dirty="0"/>
              <a:t> </a:t>
            </a:r>
            <a:r>
              <a:rPr lang="en-US" dirty="0" err="1"/>
              <a:t>đối</a:t>
            </a:r>
            <a:r>
              <a:rPr lang="en-US" dirty="0"/>
              <a:t> </a:t>
            </a:r>
            <a:r>
              <a:rPr lang="en-US" dirty="0" err="1"/>
              <a:t>phức</a:t>
            </a:r>
            <a:r>
              <a:rPr lang="en-US" dirty="0"/>
              <a:t> </a:t>
            </a:r>
            <a:r>
              <a:rPr lang="en-US" dirty="0" err="1"/>
              <a:t>tạp</a:t>
            </a:r>
            <a:r>
              <a:rPr lang="en-US" dirty="0"/>
              <a:t> </a:t>
            </a:r>
            <a:r>
              <a:rPr lang="en-US" dirty="0" err="1"/>
              <a:t>gồm</a:t>
            </a:r>
            <a:r>
              <a:rPr lang="en-US" dirty="0"/>
              <a:t> </a:t>
            </a:r>
            <a:r>
              <a:rPr lang="en-US" dirty="0" err="1"/>
              <a:t>có</a:t>
            </a:r>
            <a:r>
              <a:rPr lang="en-US" dirty="0"/>
              <a:t> Body, Wheels, </a:t>
            </a:r>
            <a:r>
              <a:rPr lang="en-US" dirty="0" err="1"/>
              <a:t>HeadLight</a:t>
            </a:r>
            <a:r>
              <a:rPr lang="en-US" dirty="0"/>
              <a:t>.</a:t>
            </a:r>
          </a:p>
          <a:p>
            <a:r>
              <a:rPr lang="en-US" dirty="0"/>
              <a:t>Do </a:t>
            </a:r>
            <a:r>
              <a:rPr lang="en-US" dirty="0" err="1"/>
              <a:t>phức</a:t>
            </a:r>
            <a:r>
              <a:rPr lang="en-US" dirty="0"/>
              <a:t> </a:t>
            </a:r>
            <a:r>
              <a:rPr lang="en-US" dirty="0" err="1"/>
              <a:t>tập</a:t>
            </a:r>
            <a:r>
              <a:rPr lang="en-US" dirty="0"/>
              <a:t> </a:t>
            </a:r>
            <a:r>
              <a:rPr lang="en-US" dirty="0" err="1"/>
              <a:t>nên</a:t>
            </a:r>
            <a:r>
              <a:rPr lang="en-US" dirty="0"/>
              <a:t> ta </a:t>
            </a:r>
            <a:r>
              <a:rPr lang="en-US" dirty="0" err="1"/>
              <a:t>sẽ</a:t>
            </a:r>
            <a:r>
              <a:rPr lang="en-US" dirty="0"/>
              <a:t> build </a:t>
            </a:r>
            <a:r>
              <a:rPr lang="en-US" dirty="0" err="1"/>
              <a:t>từng</a:t>
            </a:r>
            <a:r>
              <a:rPr lang="en-US" dirty="0"/>
              <a:t> </a:t>
            </a:r>
            <a:r>
              <a:rPr lang="en-US" dirty="0" err="1"/>
              <a:t>phần</a:t>
            </a:r>
            <a:r>
              <a:rPr lang="en-US" dirty="0"/>
              <a:t>, </a:t>
            </a:r>
            <a:r>
              <a:rPr lang="en-US" dirty="0" err="1"/>
              <a:t>sau</a:t>
            </a:r>
            <a:r>
              <a:rPr lang="en-US" dirty="0"/>
              <a:t> </a:t>
            </a:r>
            <a:r>
              <a:rPr lang="en-US" dirty="0" err="1"/>
              <a:t>đó</a:t>
            </a:r>
            <a:r>
              <a:rPr lang="en-US" dirty="0"/>
              <a:t> dung </a:t>
            </a:r>
            <a:r>
              <a:rPr lang="en-US" dirty="0" err="1"/>
              <a:t>ph</a:t>
            </a:r>
            <a:r>
              <a:rPr lang="vi-VN" dirty="0"/>
              <a:t>ư</a:t>
            </a:r>
            <a:r>
              <a:rPr lang="en-US" dirty="0" err="1"/>
              <a:t>ơng</a:t>
            </a:r>
            <a:r>
              <a:rPr lang="en-US" dirty="0"/>
              <a:t> </a:t>
            </a:r>
            <a:r>
              <a:rPr lang="en-US" dirty="0" err="1"/>
              <a:t>thức</a:t>
            </a:r>
            <a:r>
              <a:rPr lang="en-US" dirty="0"/>
              <a:t> Add() </a:t>
            </a:r>
            <a:r>
              <a:rPr lang="en-US" dirty="0" err="1"/>
              <a:t>của</a:t>
            </a:r>
            <a:r>
              <a:rPr lang="en-US" dirty="0"/>
              <a:t> </a:t>
            </a:r>
            <a:r>
              <a:rPr lang="en-US" dirty="0" err="1"/>
              <a:t>lớp</a:t>
            </a:r>
            <a:r>
              <a:rPr lang="en-US" dirty="0"/>
              <a:t> Product </a:t>
            </a:r>
            <a:r>
              <a:rPr lang="en-US" dirty="0" err="1"/>
              <a:t>để</a:t>
            </a:r>
            <a:r>
              <a:rPr lang="en-US" dirty="0"/>
              <a:t> </a:t>
            </a:r>
            <a:r>
              <a:rPr lang="en-US" dirty="0" err="1"/>
              <a:t>ráp</a:t>
            </a:r>
            <a:r>
              <a:rPr lang="en-US" dirty="0"/>
              <a:t> </a:t>
            </a:r>
            <a:r>
              <a:rPr lang="en-US" dirty="0" err="1"/>
              <a:t>các</a:t>
            </a:r>
            <a:r>
              <a:rPr lang="en-US" dirty="0"/>
              <a:t> </a:t>
            </a:r>
            <a:r>
              <a:rPr lang="en-US" dirty="0" err="1"/>
              <a:t>phần</a:t>
            </a:r>
            <a:r>
              <a:rPr lang="en-US" dirty="0"/>
              <a:t> </a:t>
            </a:r>
            <a:r>
              <a:rPr lang="en-US" dirty="0" err="1"/>
              <a:t>đó</a:t>
            </a:r>
            <a:r>
              <a:rPr lang="en-US" dirty="0"/>
              <a:t> </a:t>
            </a:r>
            <a:r>
              <a:rPr lang="en-US" dirty="0" err="1"/>
              <a:t>lại</a:t>
            </a:r>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3</a:t>
            </a:fld>
            <a:endParaRPr lang="en-US"/>
          </a:p>
        </p:txBody>
      </p:sp>
    </p:spTree>
    <p:extLst>
      <p:ext uri="{BB962C8B-B14F-4D97-AF65-F5344CB8AC3E}">
        <p14:creationId xmlns:p14="http://schemas.microsoft.com/office/powerpoint/2010/main" val="1639979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4</a:t>
            </a:fld>
            <a:endParaRPr lang="en-US"/>
          </a:p>
        </p:txBody>
      </p:sp>
    </p:spTree>
    <p:extLst>
      <p:ext uri="{BB962C8B-B14F-4D97-AF65-F5344CB8AC3E}">
        <p14:creationId xmlns:p14="http://schemas.microsoft.com/office/powerpoint/2010/main" val="2581613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5</a:t>
            </a:fld>
            <a:endParaRPr lang="en-US"/>
          </a:p>
        </p:txBody>
      </p:sp>
    </p:spTree>
    <p:extLst>
      <p:ext uri="{BB962C8B-B14F-4D97-AF65-F5344CB8AC3E}">
        <p14:creationId xmlns:p14="http://schemas.microsoft.com/office/powerpoint/2010/main" val="2471254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p>
        </p:txBody>
      </p:sp>
      <p:sp>
        <p:nvSpPr>
          <p:cNvPr id="4" name="Slide Number Placeholder 3"/>
          <p:cNvSpPr>
            <a:spLocks noGrp="1"/>
          </p:cNvSpPr>
          <p:nvPr>
            <p:ph type="sldNum" sz="quarter" idx="10"/>
          </p:nvPr>
        </p:nvSpPr>
        <p:spPr/>
        <p:txBody>
          <a:bodyPr/>
          <a:lstStyle/>
          <a:p>
            <a:fld id="{13049A14-D55A-4A33-918A-45FD40AE09C9}" type="slidenum">
              <a:rPr lang="en-US" smtClean="0"/>
              <a:t>6</a:t>
            </a:fld>
            <a:endParaRPr lang="en-US"/>
          </a:p>
        </p:txBody>
      </p:sp>
    </p:spTree>
    <p:extLst>
      <p:ext uri="{BB962C8B-B14F-4D97-AF65-F5344CB8AC3E}">
        <p14:creationId xmlns:p14="http://schemas.microsoft.com/office/powerpoint/2010/main" val="3894593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7</a:t>
            </a:fld>
            <a:endParaRPr lang="en-US"/>
          </a:p>
        </p:txBody>
      </p:sp>
    </p:spTree>
    <p:extLst>
      <p:ext uri="{BB962C8B-B14F-4D97-AF65-F5344CB8AC3E}">
        <p14:creationId xmlns:p14="http://schemas.microsoft.com/office/powerpoint/2010/main" val="1890906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8</a:t>
            </a:fld>
            <a:endParaRPr lang="en-US"/>
          </a:p>
        </p:txBody>
      </p:sp>
    </p:spTree>
    <p:extLst>
      <p:ext uri="{BB962C8B-B14F-4D97-AF65-F5344CB8AC3E}">
        <p14:creationId xmlns:p14="http://schemas.microsoft.com/office/powerpoint/2010/main" val="4124287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9</a:t>
            </a:fld>
            <a:endParaRPr lang="en-US"/>
          </a:p>
        </p:txBody>
      </p:sp>
    </p:spTree>
    <p:extLst>
      <p:ext uri="{BB962C8B-B14F-4D97-AF65-F5344CB8AC3E}">
        <p14:creationId xmlns:p14="http://schemas.microsoft.com/office/powerpoint/2010/main" val="2328899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392035F-EBBE-4BB8-8C17-857BB5007D3A}"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712250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92035F-EBBE-4BB8-8C17-857BB5007D3A}"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3907481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92035F-EBBE-4BB8-8C17-857BB5007D3A}"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169298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92035F-EBBE-4BB8-8C17-857BB5007D3A}"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282524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92035F-EBBE-4BB8-8C17-857BB5007D3A}"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93551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92035F-EBBE-4BB8-8C17-857BB5007D3A}" type="datetimeFigureOut">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3542463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92035F-EBBE-4BB8-8C17-857BB5007D3A}" type="datetimeFigureOut">
              <a:rPr lang="en-US" smtClean="0"/>
              <a:t>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1035848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92035F-EBBE-4BB8-8C17-857BB5007D3A}" type="datetimeFigureOut">
              <a:rPr lang="en-US" smtClean="0"/>
              <a:t>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2382780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92035F-EBBE-4BB8-8C17-857BB5007D3A}" type="datetimeFigureOut">
              <a:rPr lang="en-US" smtClean="0"/>
              <a:t>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311495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92035F-EBBE-4BB8-8C17-857BB5007D3A}" type="datetimeFigureOut">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962179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92035F-EBBE-4BB8-8C17-857BB5007D3A}" type="datetimeFigureOut">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2083609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92035F-EBBE-4BB8-8C17-857BB5007D3A}" type="datetimeFigureOut">
              <a:rPr lang="en-US" smtClean="0"/>
              <a:t>1/7/2017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AB33F7-3582-4DC3-9749-D669EED2B291}" type="slidenum">
              <a:rPr lang="en-US" smtClean="0"/>
              <a:t>‹#›</a:t>
            </a:fld>
            <a:endParaRPr lang="en-US"/>
          </a:p>
        </p:txBody>
      </p:sp>
    </p:spTree>
    <p:extLst>
      <p:ext uri="{BB962C8B-B14F-4D97-AF65-F5344CB8AC3E}">
        <p14:creationId xmlns:p14="http://schemas.microsoft.com/office/powerpoint/2010/main" val="1206227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Builder</a:t>
            </a:r>
            <a:r>
              <a:rPr lang="en-GB" sz="6000" b="1" dirty="0">
                <a:latin typeface="+mj-lt"/>
              </a:rPr>
              <a:t> </a:t>
            </a:r>
            <a:r>
              <a:rPr lang="vi-VN" sz="6000" b="1" dirty="0">
                <a:latin typeface="+mj-lt"/>
              </a:rPr>
              <a:t>Pattern</a:t>
            </a:r>
            <a:endParaRPr lang="en-US" sz="6000" b="1" dirty="0">
              <a:latin typeface="+mj-lt"/>
            </a:endParaRPr>
          </a:p>
        </p:txBody>
      </p:sp>
      <p:sp>
        <p:nvSpPr>
          <p:cNvPr id="5" name="Rectangle 4"/>
          <p:cNvSpPr/>
          <p:nvPr/>
        </p:nvSpPr>
        <p:spPr>
          <a:xfrm>
            <a:off x="630265" y="1525836"/>
            <a:ext cx="3575018"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và</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phân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loại</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5" y="2356833"/>
            <a:ext cx="11434356" cy="1569660"/>
          </a:xfrm>
          <a:prstGeom prst="rect">
            <a:avLst/>
          </a:prstGeom>
        </p:spPr>
        <p:txBody>
          <a:bodyPr wrap="square">
            <a:spAutoFit/>
          </a:bodyPr>
          <a:lstStyle/>
          <a:p>
            <a:pPr marL="514350" indent="-514350">
              <a:buFont typeface="+mj-lt"/>
              <a:buAutoNum type="arabicPeriod"/>
            </a:pPr>
            <a:r>
              <a:rPr lang="en-GB" sz="3200" dirty="0" err="1">
                <a:latin typeface="Times New Roman" panose="02020603050405020304" pitchFamily="18" charset="0"/>
                <a:cs typeface="Times New Roman" panose="02020603050405020304" pitchFamily="18" charset="0"/>
              </a:rPr>
              <a:t>Tên</a:t>
            </a:r>
            <a:r>
              <a:rPr lang="en-GB" sz="3200" dirty="0">
                <a:latin typeface="Times New Roman" panose="02020603050405020304" pitchFamily="18" charset="0"/>
                <a:cs typeface="Times New Roman" panose="02020603050405020304" pitchFamily="18" charset="0"/>
              </a:rPr>
              <a:t>: Builder</a:t>
            </a:r>
          </a:p>
          <a:p>
            <a:pPr marL="514350" indent="-514350">
              <a:buFont typeface="+mj-lt"/>
              <a:buAutoNum type="arabicPeriod"/>
            </a:pPr>
            <a:r>
              <a:rPr lang="en-GB" sz="3200" dirty="0" err="1">
                <a:latin typeface="Times New Roman" panose="02020603050405020304" pitchFamily="18" charset="0"/>
                <a:cs typeface="Times New Roman" panose="02020603050405020304" pitchFamily="18" charset="0"/>
              </a:rPr>
              <a:t>Phân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loại</a:t>
            </a:r>
            <a:r>
              <a:rPr lang="en-GB" sz="3200" dirty="0">
                <a:latin typeface="Times New Roman" panose="02020603050405020304" pitchFamily="18" charset="0"/>
                <a:cs typeface="Times New Roman" panose="02020603050405020304" pitchFamily="18" charset="0"/>
              </a:rPr>
              <a:t>: Creational</a:t>
            </a:r>
          </a:p>
          <a:p>
            <a:pPr marL="514350" indent="-514350">
              <a:buFont typeface="+mj-lt"/>
              <a:buAutoNum type="arabicPeriod"/>
            </a:pPr>
            <a:endParaRPr lang="en-GB" sz="3200" dirty="0">
              <a:latin typeface="+mj-lt"/>
            </a:endParaRPr>
          </a:p>
        </p:txBody>
      </p:sp>
    </p:spTree>
    <p:extLst>
      <p:ext uri="{BB962C8B-B14F-4D97-AF65-F5344CB8AC3E}">
        <p14:creationId xmlns:p14="http://schemas.microsoft.com/office/powerpoint/2010/main" val="398336981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3198311"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Mẫu</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liên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quan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418454" y="2406755"/>
            <a:ext cx="11608231" cy="2062103"/>
          </a:xfrm>
          <a:prstGeom prst="rect">
            <a:avLst/>
          </a:prstGeom>
        </p:spPr>
        <p:txBody>
          <a:bodyPr wrap="square">
            <a:spAutoFit/>
          </a:bodyPr>
          <a:lstStyle/>
          <a:p>
            <a:r>
              <a:rPr lang="vi-VN" sz="3200" dirty="0">
                <a:latin typeface="+mj-lt"/>
              </a:rPr>
              <a:t>Builder </a:t>
            </a:r>
            <a:r>
              <a:rPr lang="en-US" sz="3200" dirty="0" err="1">
                <a:latin typeface="Times New Roman" panose="02020603050405020304" pitchFamily="18" charset="0"/>
                <a:cs typeface="Times New Roman" panose="02020603050405020304" pitchFamily="18" charset="0"/>
              </a:rPr>
              <a:t>tạo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t</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tạp</a:t>
            </a:r>
            <a:r>
              <a:rPr lang="en-US" sz="3200" dirty="0">
                <a:latin typeface="Times New Roman" panose="02020603050405020304" pitchFamily="18" charset="0"/>
                <a:cs typeface="Times New Roman" panose="02020603050405020304" pitchFamily="18" charset="0"/>
              </a:rPr>
              <a:t> step by step. </a:t>
            </a:r>
            <a:r>
              <a:rPr lang="en-US" sz="3200" dirty="0" err="1">
                <a:latin typeface="Times New Roman" panose="02020603050405020304" pitchFamily="18" charset="0"/>
                <a:cs typeface="Times New Roman" panose="02020603050405020304" pitchFamily="18" charset="0"/>
              </a:rPr>
              <a:t>Còn</a:t>
            </a:r>
            <a:r>
              <a:rPr lang="en-US" sz="3200" dirty="0">
                <a:latin typeface="Times New Roman" panose="02020603050405020304" pitchFamily="18" charset="0"/>
                <a:cs typeface="Times New Roman" panose="02020603050405020304" pitchFamily="18" charset="0"/>
              </a:rPr>
              <a:t> Abstract Factory </a:t>
            </a:r>
            <a:r>
              <a:rPr lang="en-US" sz="3200" dirty="0" err="1">
                <a:latin typeface="Times New Roman" panose="02020603050405020304" pitchFamily="18" charset="0"/>
                <a:cs typeface="Times New Roman" panose="02020603050405020304" pitchFamily="18" charset="0"/>
              </a:rPr>
              <a:t>tạo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dòng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t</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đ</a:t>
            </a:r>
            <a:r>
              <a:rPr lang="vi-VN" sz="3200" dirty="0">
                <a:latin typeface="Times New Roman" panose="02020603050405020304" pitchFamily="18" charset="0"/>
                <a:cs typeface="Times New Roman" panose="02020603050405020304" pitchFamily="18" charset="0"/>
              </a:rPr>
              <a:t>ơ</a:t>
            </a:r>
            <a:r>
              <a:rPr lang="en-US" sz="3200" dirty="0">
                <a:latin typeface="Times New Roman" panose="02020603050405020304" pitchFamily="18" charset="0"/>
                <a:cs typeface="Times New Roman" panose="02020603050405020304" pitchFamily="18" charset="0"/>
              </a:rPr>
              <a:t>n </a:t>
            </a:r>
            <a:r>
              <a:rPr lang="en-US" sz="3200" dirty="0" err="1">
                <a:latin typeface="Times New Roman" panose="02020603050405020304" pitchFamily="18" charset="0"/>
                <a:cs typeface="Times New Roman" panose="02020603050405020304" pitchFamily="18" charset="0"/>
              </a:rPr>
              <a:t>giản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hoặc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tạp</a:t>
            </a:r>
            <a:r>
              <a:rPr lang="en-US" sz="3200" dirty="0">
                <a:latin typeface="Times New Roman" panose="02020603050405020304" pitchFamily="18" charset="0"/>
                <a:cs typeface="Times New Roman" panose="02020603050405020304" pitchFamily="18" charset="0"/>
              </a:rPr>
              <a:t>). Builder </a:t>
            </a:r>
            <a:r>
              <a:rPr lang="en-US" sz="3200" dirty="0" err="1">
                <a:latin typeface="Times New Roman" panose="02020603050405020304" pitchFamily="18" charset="0"/>
                <a:cs typeface="Times New Roman" panose="02020603050405020304" pitchFamily="18" charset="0"/>
              </a:rPr>
              <a:t>trả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về</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sản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phẩm</a:t>
            </a:r>
            <a:r>
              <a:rPr lang="en-US" sz="3200" dirty="0">
                <a:latin typeface="Times New Roman" panose="02020603050405020304" pitchFamily="18" charset="0"/>
                <a:cs typeface="Times New Roman" panose="02020603050405020304" pitchFamily="18" charset="0"/>
              </a:rPr>
              <a:t> ở b</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ớc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cuối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cùng</a:t>
            </a:r>
            <a:r>
              <a:rPr lang="en-US" sz="3200" dirty="0">
                <a:latin typeface="Times New Roman" panose="02020603050405020304" pitchFamily="18" charset="0"/>
                <a:cs typeface="Times New Roman" panose="02020603050405020304" pitchFamily="18" charset="0"/>
              </a:rPr>
              <a:t>,</a:t>
            </a:r>
            <a:r>
              <a:rPr lang="en-US" sz="3200" dirty="0">
                <a:latin typeface="+mj-lt"/>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abstract Factory </a:t>
            </a:r>
            <a:r>
              <a:rPr lang="en-US" sz="3200" dirty="0" err="1">
                <a:latin typeface="Times New Roman" panose="02020603050405020304" pitchFamily="18" charset="0"/>
                <a:cs typeface="Times New Roman" panose="02020603050405020304" pitchFamily="18" charset="0"/>
              </a:rPr>
              <a:t>trả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về</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sản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phẩm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ngay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lập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tức</a:t>
            </a:r>
            <a:endParaRPr lang="en-US" sz="3200" dirty="0">
              <a:latin typeface="Times New Roman" panose="02020603050405020304" pitchFamily="18" charset="0"/>
              <a:cs typeface="Times New Roman" panose="02020603050405020304" pitchFamily="18" charset="0"/>
            </a:endParaRPr>
          </a:p>
        </p:txBody>
      </p:sp>
      <p:sp>
        <p:nvSpPr>
          <p:cNvPr id="6" name="Rectangle 5"/>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Builder</a:t>
            </a:r>
            <a:r>
              <a:rPr lang="en-GB" sz="6000" b="1" dirty="0">
                <a:latin typeface="+mj-lt"/>
              </a:rPr>
              <a:t> </a:t>
            </a:r>
            <a:r>
              <a:rPr lang="vi-VN" sz="6000" b="1" dirty="0">
                <a:latin typeface="+mj-lt"/>
              </a:rPr>
              <a:t>Pattern</a:t>
            </a:r>
            <a:endParaRPr lang="en-US" sz="6000" b="1" dirty="0">
              <a:latin typeface="+mj-lt"/>
            </a:endParaRPr>
          </a:p>
        </p:txBody>
      </p:sp>
    </p:spTree>
    <p:extLst>
      <p:ext uri="{BB962C8B-B14F-4D97-AF65-F5344CB8AC3E}">
        <p14:creationId xmlns:p14="http://schemas.microsoft.com/office/powerpoint/2010/main" val="165011017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Builder</a:t>
            </a:r>
            <a:r>
              <a:rPr lang="en-GB" sz="6000" b="1" dirty="0"/>
              <a:t> </a:t>
            </a:r>
            <a:r>
              <a:rPr lang="vi-VN" sz="6000" b="1" dirty="0"/>
              <a:t>Pattern</a:t>
            </a:r>
            <a:endParaRPr lang="en-US" sz="6000" b="1" dirty="0"/>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532144" y="2115092"/>
            <a:ext cx="11257085" cy="3539430"/>
          </a:xfrm>
          <a:prstGeom prst="rect">
            <a:avLst/>
          </a:prstGeom>
          <a:noFill/>
        </p:spPr>
        <p:txBody>
          <a:bodyPr wrap="square" rtlCol="0">
            <a:spAutoFit/>
          </a:bodyPr>
          <a:lstStyle/>
          <a:p>
            <a:r>
              <a:rPr lang="en-US" sz="3200" b="1" dirty="0" err="1">
                <a:latin typeface="Times New Roman" panose="02020603050405020304" pitchFamily="18" charset="0"/>
                <a:cs typeface="Times New Roman" panose="02020603050405020304" pitchFamily="18" charset="0"/>
              </a:rPr>
              <a:t>Mô</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tả</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bài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toán</a:t>
            </a:r>
            <a:r>
              <a:rPr lang="en-US" sz="3200" b="1" dirty="0">
                <a:latin typeface="Times New Roman" panose="02020603050405020304" pitchFamily="18" charset="0"/>
                <a:cs typeface="Times New Roman" panose="02020603050405020304" pitchFamily="18" charset="0"/>
              </a:rPr>
              <a:t> : </a:t>
            </a:r>
            <a:r>
              <a:rPr lang="en-US" sz="3200" dirty="0" err="1">
                <a:latin typeface="Times New Roman" panose="02020603050405020304" pitchFamily="18" charset="0"/>
                <a:cs typeface="Times New Roman" panose="02020603050405020304" pitchFamily="18" charset="0"/>
              </a:rPr>
              <a:t>Nh</a:t>
            </a:r>
            <a:r>
              <a:rPr lang="vi-VN" sz="3200" dirty="0">
                <a:latin typeface="Times New Roman" panose="02020603050405020304" pitchFamily="18" charset="0"/>
                <a:cs typeface="Times New Roman" panose="02020603050405020304" pitchFamily="18" charset="0"/>
              </a:rPr>
              <a:t>ư</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trình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bày</a:t>
            </a:r>
            <a:r>
              <a:rPr lang="en-US" sz="3200" dirty="0">
                <a:latin typeface="Times New Roman" panose="02020603050405020304" pitchFamily="18" charset="0"/>
                <a:cs typeface="Times New Roman" panose="02020603050405020304" pitchFamily="18" charset="0"/>
              </a:rPr>
              <a:t> ở </a:t>
            </a:r>
            <a:r>
              <a:rPr lang="en-US" sz="3200" dirty="0" err="1">
                <a:latin typeface="Times New Roman" panose="02020603050405020304" pitchFamily="18" charset="0"/>
                <a:cs typeface="Times New Roman" panose="02020603050405020304" pitchFamily="18" charset="0"/>
              </a:rPr>
              <a:t>phần</a:t>
            </a:r>
            <a:r>
              <a:rPr lang="en-US" sz="3200" dirty="0">
                <a:latin typeface="Times New Roman" panose="02020603050405020304" pitchFamily="18" charset="0"/>
                <a:cs typeface="Times New Roman" panose="02020603050405020304" pitchFamily="18" charset="0"/>
              </a:rPr>
              <a:t> motivation, ta </a:t>
            </a:r>
            <a:r>
              <a:rPr lang="en-US" sz="3200" dirty="0" err="1">
                <a:latin typeface="Times New Roman" panose="02020603050405020304" pitchFamily="18" charset="0"/>
                <a:cs typeface="Times New Roman" panose="02020603050405020304" pitchFamily="18" charset="0"/>
              </a:rPr>
              <a:t>có</a:t>
            </a:r>
            <a:endParaRPr lang="en-US" sz="32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Ta </a:t>
            </a:r>
            <a:r>
              <a:rPr lang="en-US" sz="3200" dirty="0" err="1">
                <a:latin typeface="Times New Roman" panose="02020603050405020304" pitchFamily="18" charset="0"/>
                <a:cs typeface="Times New Roman" panose="02020603050405020304" pitchFamily="18" charset="0"/>
              </a:rPr>
              <a:t>cần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t</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Car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MotorCycle</a:t>
            </a:r>
            <a:r>
              <a:rPr lang="en-US" sz="3200" dirty="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Nhưng</a:t>
            </a:r>
            <a:r>
              <a:rPr lang="en-US" sz="3200" dirty="0">
                <a:latin typeface="Times New Roman" panose="02020603050405020304" pitchFamily="18" charset="0"/>
                <a:cs typeface="Times New Roman" panose="02020603050405020304" pitchFamily="18" charset="0"/>
              </a:rPr>
              <a:t> ta </a:t>
            </a:r>
            <a:r>
              <a:rPr lang="en-US" sz="3200" dirty="0" err="1">
                <a:latin typeface="Times New Roman" panose="02020603050405020304" pitchFamily="18" charset="0"/>
                <a:cs typeface="Times New Roman" panose="02020603050405020304" pitchFamily="18" charset="0"/>
              </a:rPr>
              <a:t>nhận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thấy</a:t>
            </a:r>
            <a:r>
              <a:rPr lang="en-US" sz="3200" dirty="0">
                <a:latin typeface="Times New Roman" panose="02020603050405020304" pitchFamily="18" charset="0"/>
                <a:cs typeface="Times New Roman" panose="02020603050405020304" pitchFamily="18" charset="0"/>
              </a:rPr>
              <a:t> 2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t</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này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cấu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trúc</a:t>
            </a:r>
            <a:r>
              <a:rPr lang="en-US" sz="3200" dirty="0">
                <a:latin typeface="Times New Roman" panose="02020603050405020304" pitchFamily="18" charset="0"/>
                <a:cs typeface="Times New Roman" panose="02020603050405020304" pitchFamily="18" charset="0"/>
              </a:rPr>
              <a:t> t</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tạp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gồm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Body, Wheels, </a:t>
            </a:r>
            <a:r>
              <a:rPr lang="en-US" sz="3200" dirty="0" err="1">
                <a:latin typeface="Times New Roman" panose="02020603050405020304" pitchFamily="18" charset="0"/>
                <a:cs typeface="Times New Roman" panose="02020603050405020304" pitchFamily="18" charset="0"/>
              </a:rPr>
              <a:t>HeadLight</a:t>
            </a:r>
            <a:r>
              <a:rPr lang="en-US" sz="3200" dirty="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Do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tượng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cấu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trúc</a:t>
            </a:r>
            <a:r>
              <a:rPr lang="en-US" sz="3200" dirty="0">
                <a:latin typeface="Times New Roman" panose="02020603050405020304" pitchFamily="18" charset="0"/>
                <a:cs typeface="Times New Roman" panose="02020603050405020304" pitchFamily="18" charset="0"/>
              </a:rPr>
              <a:t> t</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tập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cũng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gây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khăn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nào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trong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việc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khởi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t</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ơng</a:t>
            </a:r>
            <a:r>
              <a:rPr lang="en-US" sz="3200" dirty="0">
                <a:latin typeface="Times New Roman" panose="02020603050405020304" pitchFamily="18" charset="0"/>
                <a:cs typeface="Times New Roman" panose="02020603050405020304" pitchFamily="18" charset="0"/>
              </a:rPr>
              <a:t>.</a:t>
            </a: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62269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Builder</a:t>
            </a:r>
            <a:r>
              <a:rPr lang="en-GB" sz="6000" b="1" dirty="0"/>
              <a:t> </a:t>
            </a:r>
            <a:r>
              <a:rPr lang="vi-VN" sz="6000" b="1" dirty="0"/>
              <a:t>Pattern</a:t>
            </a:r>
            <a:endParaRPr lang="en-US" sz="6000" b="1" dirty="0"/>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532144" y="2115092"/>
            <a:ext cx="11257085" cy="3539430"/>
          </a:xfrm>
          <a:prstGeom prst="rect">
            <a:avLst/>
          </a:prstGeom>
          <a:noFill/>
        </p:spPr>
        <p:txBody>
          <a:bodyPr wrap="square" rtlCol="0">
            <a:spAutoFit/>
          </a:bodyPr>
          <a:lstStyle/>
          <a:p>
            <a:r>
              <a:rPr lang="en-US" sz="3200" b="1" dirty="0" err="1">
                <a:latin typeface="Times New Roman" panose="02020603050405020304" pitchFamily="18" charset="0"/>
                <a:cs typeface="Times New Roman" panose="02020603050405020304" pitchFamily="18" charset="0"/>
              </a:rPr>
              <a:t>Mô</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tả</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bài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toán</a:t>
            </a:r>
            <a:r>
              <a:rPr lang="en-US" sz="3200" b="1" dirty="0">
                <a:latin typeface="Times New Roman" panose="02020603050405020304" pitchFamily="18" charset="0"/>
                <a:cs typeface="Times New Roman" panose="02020603050405020304" pitchFamily="18" charset="0"/>
              </a:rPr>
              <a:t> : </a:t>
            </a:r>
            <a:r>
              <a:rPr lang="en-US" sz="3200" dirty="0" err="1">
                <a:latin typeface="Times New Roman" panose="02020603050405020304" pitchFamily="18" charset="0"/>
                <a:cs typeface="Times New Roman" panose="02020603050405020304" pitchFamily="18" charset="0"/>
              </a:rPr>
              <a:t>Nh</a:t>
            </a:r>
            <a:r>
              <a:rPr lang="vi-VN" sz="3200" dirty="0">
                <a:latin typeface="Times New Roman" panose="02020603050405020304" pitchFamily="18" charset="0"/>
                <a:cs typeface="Times New Roman" panose="02020603050405020304" pitchFamily="18" charset="0"/>
              </a:rPr>
              <a:t>ư</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trình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bày</a:t>
            </a:r>
            <a:r>
              <a:rPr lang="en-US" sz="3200" dirty="0">
                <a:latin typeface="Times New Roman" panose="02020603050405020304" pitchFamily="18" charset="0"/>
                <a:cs typeface="Times New Roman" panose="02020603050405020304" pitchFamily="18" charset="0"/>
              </a:rPr>
              <a:t> ở </a:t>
            </a:r>
            <a:r>
              <a:rPr lang="en-US" sz="3200" dirty="0" err="1">
                <a:latin typeface="Times New Roman" panose="02020603050405020304" pitchFamily="18" charset="0"/>
                <a:cs typeface="Times New Roman" panose="02020603050405020304" pitchFamily="18" charset="0"/>
              </a:rPr>
              <a:t>phần</a:t>
            </a:r>
            <a:r>
              <a:rPr lang="en-US" sz="3200" dirty="0">
                <a:latin typeface="Times New Roman" panose="02020603050405020304" pitchFamily="18" charset="0"/>
                <a:cs typeface="Times New Roman" panose="02020603050405020304" pitchFamily="18" charset="0"/>
              </a:rPr>
              <a:t> motivation, ta </a:t>
            </a:r>
            <a:r>
              <a:rPr lang="en-US" sz="3200" dirty="0" err="1">
                <a:latin typeface="Times New Roman" panose="02020603050405020304" pitchFamily="18" charset="0"/>
                <a:cs typeface="Times New Roman" panose="02020603050405020304" pitchFamily="18" charset="0"/>
              </a:rPr>
              <a:t>có</a:t>
            </a:r>
            <a:endParaRPr lang="en-US" sz="32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Ta </a:t>
            </a:r>
            <a:r>
              <a:rPr lang="en-US" sz="3200" dirty="0" err="1">
                <a:latin typeface="Times New Roman" panose="02020603050405020304" pitchFamily="18" charset="0"/>
                <a:cs typeface="Times New Roman" panose="02020603050405020304" pitchFamily="18" charset="0"/>
              </a:rPr>
              <a:t>cần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t</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Car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MotorCycle</a:t>
            </a:r>
            <a:r>
              <a:rPr lang="en-US" sz="3200" dirty="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Nhưng</a:t>
            </a:r>
            <a:r>
              <a:rPr lang="en-US" sz="3200" dirty="0">
                <a:latin typeface="Times New Roman" panose="02020603050405020304" pitchFamily="18" charset="0"/>
                <a:cs typeface="Times New Roman" panose="02020603050405020304" pitchFamily="18" charset="0"/>
              </a:rPr>
              <a:t> ta </a:t>
            </a:r>
            <a:r>
              <a:rPr lang="en-US" sz="3200" dirty="0" err="1">
                <a:latin typeface="Times New Roman" panose="02020603050405020304" pitchFamily="18" charset="0"/>
                <a:cs typeface="Times New Roman" panose="02020603050405020304" pitchFamily="18" charset="0"/>
              </a:rPr>
              <a:t>nhận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thấy</a:t>
            </a:r>
            <a:r>
              <a:rPr lang="en-US" sz="3200" dirty="0">
                <a:latin typeface="Times New Roman" panose="02020603050405020304" pitchFamily="18" charset="0"/>
                <a:cs typeface="Times New Roman" panose="02020603050405020304" pitchFamily="18" charset="0"/>
              </a:rPr>
              <a:t> 2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t</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này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cấu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trúc</a:t>
            </a:r>
            <a:r>
              <a:rPr lang="en-US" sz="3200" dirty="0">
                <a:latin typeface="Times New Roman" panose="02020603050405020304" pitchFamily="18" charset="0"/>
                <a:cs typeface="Times New Roman" panose="02020603050405020304" pitchFamily="18" charset="0"/>
              </a:rPr>
              <a:t> t</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tạp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gồm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Body, Wheels, </a:t>
            </a:r>
            <a:r>
              <a:rPr lang="en-US" sz="3200" dirty="0" err="1">
                <a:latin typeface="Times New Roman" panose="02020603050405020304" pitchFamily="18" charset="0"/>
                <a:cs typeface="Times New Roman" panose="02020603050405020304" pitchFamily="18" charset="0"/>
              </a:rPr>
              <a:t>HeadLight</a:t>
            </a:r>
            <a:r>
              <a:rPr lang="en-US" sz="3200" dirty="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Do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tượng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cấu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trúc</a:t>
            </a:r>
            <a:r>
              <a:rPr lang="en-US" sz="3200" dirty="0">
                <a:latin typeface="Times New Roman" panose="02020603050405020304" pitchFamily="18" charset="0"/>
                <a:cs typeface="Times New Roman" panose="02020603050405020304" pitchFamily="18" charset="0"/>
              </a:rPr>
              <a:t> t</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tập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cũng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gây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khăn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nào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trong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việc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khởi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t</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ơng</a:t>
            </a:r>
            <a:r>
              <a:rPr lang="en-US" sz="3200" dirty="0">
                <a:latin typeface="Times New Roman" panose="02020603050405020304" pitchFamily="18" charset="0"/>
                <a:cs typeface="Times New Roman" panose="02020603050405020304" pitchFamily="18" charset="0"/>
              </a:rPr>
              <a:t>.</a:t>
            </a: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401502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Builder</a:t>
            </a:r>
            <a:r>
              <a:rPr lang="en-GB" sz="6000" b="1" dirty="0"/>
              <a:t> </a:t>
            </a:r>
            <a:r>
              <a:rPr lang="vi-VN" sz="6000" b="1" dirty="0"/>
              <a:t>Pattern</a:t>
            </a:r>
            <a:endParaRPr lang="en-US" sz="6000" b="1" dirty="0"/>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532144" y="2115092"/>
            <a:ext cx="11257085" cy="3539430"/>
          </a:xfrm>
          <a:prstGeom prst="rect">
            <a:avLst/>
          </a:prstGeom>
          <a:noFill/>
        </p:spPr>
        <p:txBody>
          <a:bodyPr wrap="square" rtlCol="0">
            <a:spAutoFit/>
          </a:bodyPr>
          <a:lstStyle/>
          <a:p>
            <a:r>
              <a:rPr lang="en-US" sz="3200" b="1" dirty="0" err="1">
                <a:latin typeface="Times New Roman" panose="02020603050405020304" pitchFamily="18" charset="0"/>
                <a:cs typeface="Times New Roman" panose="02020603050405020304" pitchFamily="18" charset="0"/>
              </a:rPr>
              <a:t>Tại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sao</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sử</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dụng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mẫu</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này</a:t>
            </a:r>
            <a:r>
              <a:rPr lang="en-US" sz="3200" b="1"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a:p>
            <a:pPr marL="457200" lvl="0" indent="-457200">
              <a:buFont typeface="Wingdings" panose="05000000000000000000" pitchFamily="2" charset="2"/>
              <a:buChar char="Ø"/>
              <a:defRPr/>
            </a:pPr>
            <a:r>
              <a:rPr lang="en-US" sz="3200" dirty="0">
                <a:latin typeface="Times New Roman" panose="02020603050405020304" pitchFamily="18" charset="0"/>
                <a:cs typeface="Times New Roman" panose="02020603050405020304" pitchFamily="18" charset="0"/>
              </a:rPr>
              <a:t>Ta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mẫu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này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vì</a:t>
            </a:r>
            <a:r>
              <a:rPr lang="en-US" sz="3200" dirty="0">
                <a:latin typeface="Times New Roman" panose="02020603050405020304" pitchFamily="18" charset="0"/>
                <a:cs typeface="Times New Roman" panose="02020603050405020304" pitchFamily="18" charset="0"/>
              </a:rPr>
              <a:t> ta </a:t>
            </a:r>
            <a:r>
              <a:rPr lang="en-US" sz="3200" dirty="0" err="1">
                <a:latin typeface="Times New Roman" panose="02020603050405020304" pitchFamily="18" charset="0"/>
                <a:cs typeface="Times New Roman" panose="02020603050405020304" pitchFamily="18" charset="0"/>
              </a:rPr>
              <a:t>cần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tạo</a:t>
            </a:r>
            <a:r>
              <a:rPr lang="en-US" sz="3200" dirty="0">
                <a:latin typeface="Times New Roman" panose="02020603050405020304" pitchFamily="18" charset="0"/>
                <a:cs typeface="Times New Roman" panose="02020603050405020304" pitchFamily="18" charset="0"/>
              </a:rPr>
              <a:t> 2 </a:t>
            </a:r>
            <a:r>
              <a:rPr lang="en-US" sz="3200" dirty="0" err="1">
                <a:latin typeface="Times New Roman" panose="02020603050405020304" pitchFamily="18" charset="0"/>
                <a:cs typeface="Times New Roman" panose="02020603050405020304" pitchFamily="18" charset="0"/>
              </a:rPr>
              <a:t>loại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t</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Car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MotorCycle</a:t>
            </a:r>
            <a:r>
              <a:rPr lang="en-US" sz="3200" dirty="0">
                <a:latin typeface="Times New Roman" panose="02020603050405020304" pitchFamily="18" charset="0"/>
                <a:cs typeface="Times New Roman" panose="02020603050405020304" pitchFamily="18" charset="0"/>
              </a:rPr>
              <a:t>.</a:t>
            </a:r>
          </a:p>
          <a:p>
            <a:pPr marL="457200" lvl="0" indent="-457200">
              <a:buFont typeface="Wingdings" panose="05000000000000000000" pitchFamily="2" charset="2"/>
              <a:buChar char="Ø"/>
              <a:defRPr/>
            </a:pPr>
            <a:r>
              <a:rPr lang="en-US" sz="3200" dirty="0" err="1">
                <a:latin typeface="Times New Roman" panose="02020603050405020304" pitchFamily="18" charset="0"/>
                <a:cs typeface="Times New Roman" panose="02020603050405020304" pitchFamily="18" charset="0"/>
              </a:rPr>
              <a:t>Cả</a:t>
            </a:r>
            <a:r>
              <a:rPr lang="en-US" sz="3200" dirty="0">
                <a:latin typeface="Times New Roman" panose="02020603050405020304" pitchFamily="18" charset="0"/>
                <a:cs typeface="Times New Roman" panose="02020603050405020304" pitchFamily="18" charset="0"/>
              </a:rPr>
              <a:t> 2 </a:t>
            </a:r>
            <a:r>
              <a:rPr lang="en-US" sz="3200" dirty="0" err="1">
                <a:latin typeface="Times New Roman" panose="02020603050405020304" pitchFamily="18" charset="0"/>
                <a:cs typeface="Times New Roman" panose="02020603050405020304" pitchFamily="18" charset="0"/>
              </a:rPr>
              <a:t>loại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t</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này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đều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cấu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trúc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tạp</a:t>
            </a:r>
            <a:r>
              <a:rPr lang="en-US" sz="3200" dirty="0">
                <a:latin typeface="Times New Roman" panose="02020603050405020304" pitchFamily="18" charset="0"/>
                <a:cs typeface="Times New Roman" panose="02020603050405020304" pitchFamily="18" charset="0"/>
              </a:rPr>
              <a:t>.</a:t>
            </a:r>
          </a:p>
          <a:p>
            <a:pPr marL="457200" lvl="0" indent="-457200">
              <a:buFont typeface="Wingdings" panose="05000000000000000000" pitchFamily="2" charset="2"/>
              <a:buChar char="Ø"/>
              <a:defRPr/>
            </a:pPr>
            <a:r>
              <a:rPr lang="en-US" sz="3200" dirty="0">
                <a:latin typeface="Times New Roman" panose="02020603050405020304" pitchFamily="18" charset="0"/>
                <a:cs typeface="Times New Roman" panose="02020603050405020304" pitchFamily="18" charset="0"/>
              </a:rPr>
              <a:t>Ta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Builder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giúp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t</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như</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vậy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dễ</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dàng</a:t>
            </a:r>
            <a:r>
              <a:rPr lang="en-US" sz="3200" dirty="0">
                <a:latin typeface="Times New Roman" panose="02020603050405020304" pitchFamily="18" charset="0"/>
                <a:cs typeface="Times New Roman" panose="02020603050405020304" pitchFamily="18" charset="0"/>
              </a:rPr>
              <a:t> h</a:t>
            </a:r>
            <a:r>
              <a:rPr lang="vi-VN" sz="3200" dirty="0">
                <a:latin typeface="Times New Roman" panose="02020603050405020304" pitchFamily="18" charset="0"/>
                <a:cs typeface="Times New Roman" panose="02020603050405020304" pitchFamily="18" charset="0"/>
              </a:rPr>
              <a:t>ơ</a:t>
            </a:r>
            <a:r>
              <a:rPr lang="en-US" sz="3200" dirty="0">
                <a:latin typeface="Times New Roman" panose="02020603050405020304" pitchFamily="18" charset="0"/>
                <a:cs typeface="Times New Roman" panose="02020603050405020304" pitchFamily="18" charset="0"/>
              </a:rPr>
              <a:t>n </a:t>
            </a:r>
            <a:r>
              <a:rPr lang="en-US" sz="3200" dirty="0" err="1">
                <a:latin typeface="Times New Roman" panose="02020603050405020304" pitchFamily="18" charset="0"/>
                <a:cs typeface="Times New Roman" panose="02020603050405020304" pitchFamily="18" charset="0"/>
              </a:rPr>
              <a:t>thông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ờng</a:t>
            </a:r>
            <a:r>
              <a:rPr lang="en-US" sz="3200"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a:t>
            </a: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406221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Builder</a:t>
            </a:r>
            <a:r>
              <a:rPr lang="en-GB" sz="6000" b="1" dirty="0"/>
              <a:t> </a:t>
            </a:r>
            <a:r>
              <a:rPr lang="vi-VN" sz="6000" b="1" dirty="0"/>
              <a:t>Pattern</a:t>
            </a:r>
            <a:endParaRPr lang="en-US" sz="6000" b="1" dirty="0"/>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532144" y="2115092"/>
            <a:ext cx="2156360"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S</a:t>
            </a:r>
            <a:r>
              <a:rPr lang="vi-VN" sz="3200" dirty="0">
                <a:latin typeface="Times New Roman" panose="02020603050405020304" pitchFamily="18" charset="0"/>
                <a:cs typeface="Times New Roman" panose="02020603050405020304" pitchFamily="18" charset="0"/>
              </a:rPr>
              <a:t>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đồ</a:t>
            </a:r>
            <a:r>
              <a:rPr lang="en-US" sz="3200" dirty="0">
                <a:latin typeface="Times New Roman" panose="02020603050405020304" pitchFamily="18" charset="0"/>
                <a:cs typeface="Times New Roman" panose="02020603050405020304" pitchFamily="18" charset="0"/>
              </a:rPr>
              <a:t> UML</a:t>
            </a:r>
          </a:p>
        </p:txBody>
      </p:sp>
      <p:sp>
        <p:nvSpPr>
          <p:cNvPr id="6" name="TextBox 5"/>
          <p:cNvSpPr txBox="1"/>
          <p:nvPr/>
        </p:nvSpPr>
        <p:spPr>
          <a:xfrm>
            <a:off x="5683623" y="2455751"/>
            <a:ext cx="6096000" cy="3416320"/>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Builder : </a:t>
            </a:r>
            <a:r>
              <a:rPr lang="en-US" sz="3200" dirty="0" err="1">
                <a:latin typeface="Times New Roman" panose="02020603050405020304" pitchFamily="18" charset="0"/>
                <a:cs typeface="Times New Roman" panose="02020603050405020304" pitchFamily="18" charset="0"/>
              </a:rPr>
              <a:t>Ibuilder</a:t>
            </a:r>
            <a:r>
              <a:rPr lang="en-US" sz="3200" dirty="0">
                <a:latin typeface="Times New Roman" panose="02020603050405020304" pitchFamily="18" charset="0"/>
                <a:cs typeface="Times New Roman" panose="02020603050405020304" pitchFamily="18" charset="0"/>
              </a:rPr>
              <a:t>.</a:t>
            </a:r>
          </a:p>
          <a:p>
            <a:r>
              <a:rPr lang="en-US" sz="3200" dirty="0" err="1">
                <a:latin typeface="Times New Roman" panose="02020603050405020304" pitchFamily="18" charset="0"/>
                <a:cs typeface="Times New Roman" panose="02020603050405020304" pitchFamily="18" charset="0"/>
              </a:rPr>
              <a:t>ConcreteBuilder</a:t>
            </a:r>
            <a:r>
              <a:rPr lang="en-US" sz="3200" dirty="0">
                <a:latin typeface="Times New Roman" panose="02020603050405020304" pitchFamily="18" charset="0"/>
                <a:cs typeface="Times New Roman" panose="02020603050405020304" pitchFamily="18" charset="0"/>
              </a:rPr>
              <a:t> : Car, </a:t>
            </a:r>
            <a:r>
              <a:rPr lang="en-US" sz="3200" dirty="0" err="1">
                <a:latin typeface="Times New Roman" panose="02020603050405020304" pitchFamily="18" charset="0"/>
                <a:cs typeface="Times New Roman" panose="02020603050405020304" pitchFamily="18" charset="0"/>
              </a:rPr>
              <a:t>MotoCycle</a:t>
            </a:r>
            <a:r>
              <a:rPr lang="en-US" sz="3200" dirty="0">
                <a:latin typeface="Times New Roman" panose="02020603050405020304" pitchFamily="18" charset="0"/>
                <a:cs typeface="Times New Roman" panose="02020603050405020304" pitchFamily="18" charset="0"/>
              </a:rPr>
              <a:t>.</a:t>
            </a:r>
          </a:p>
          <a:p>
            <a:r>
              <a:rPr lang="en-US" sz="3200" dirty="0">
                <a:latin typeface="Times New Roman" panose="02020603050405020304" pitchFamily="18" charset="0"/>
                <a:cs typeface="Times New Roman" panose="02020603050405020304" pitchFamily="18" charset="0"/>
              </a:rPr>
              <a:t>Product : Product.</a:t>
            </a:r>
          </a:p>
          <a:p>
            <a:r>
              <a:rPr lang="en-US" sz="3200" dirty="0">
                <a:latin typeface="Times New Roman" panose="02020603050405020304" pitchFamily="18" charset="0"/>
                <a:cs typeface="Times New Roman" panose="02020603050405020304" pitchFamily="18" charset="0"/>
              </a:rPr>
              <a:t>Director : Director.</a:t>
            </a:r>
          </a:p>
          <a:p>
            <a:r>
              <a:rPr lang="en-US" sz="3200" dirty="0">
                <a:latin typeface="Times New Roman" panose="02020603050405020304" pitchFamily="18" charset="0"/>
                <a:cs typeface="Times New Roman" panose="02020603050405020304" pitchFamily="18" charset="0"/>
              </a:rPr>
              <a:t>Client : </a:t>
            </a:r>
            <a:r>
              <a:rPr lang="en-US" sz="3200" dirty="0" err="1">
                <a:latin typeface="Times New Roman" panose="02020603050405020304" pitchFamily="18" charset="0"/>
                <a:cs typeface="Times New Roman" panose="02020603050405020304" pitchFamily="18" charset="0"/>
              </a:rPr>
              <a:t>BuilderPatternEx</a:t>
            </a:r>
            <a:r>
              <a:rPr lang="en-US" sz="3200" dirty="0">
                <a:latin typeface="Times New Roman" panose="02020603050405020304" pitchFamily="18" charset="0"/>
                <a:cs typeface="Times New Roman" panose="02020603050405020304" pitchFamily="18" charset="0"/>
              </a:rPr>
              <a:t>.</a:t>
            </a:r>
          </a:p>
          <a:p>
            <a:endParaRPr lang="en-US" dirty="0"/>
          </a:p>
          <a:p>
            <a:endParaRPr lang="en-US" dirty="0"/>
          </a:p>
          <a:p>
            <a:endParaRPr lang="en-US" sz="2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378822" y="2699867"/>
            <a:ext cx="4867199" cy="3901190"/>
          </a:xfrm>
          <a:prstGeom prst="rect">
            <a:avLst/>
          </a:prstGeom>
        </p:spPr>
      </p:pic>
    </p:spTree>
    <p:extLst>
      <p:ext uri="{BB962C8B-B14F-4D97-AF65-F5344CB8AC3E}">
        <p14:creationId xmlns:p14="http://schemas.microsoft.com/office/powerpoint/2010/main" val="138350014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Builder</a:t>
            </a:r>
            <a:r>
              <a:rPr lang="en-GB" sz="6000" b="1" dirty="0"/>
              <a:t> </a:t>
            </a:r>
            <a:r>
              <a:rPr lang="vi-VN" sz="6000" b="1" dirty="0"/>
              <a:t>Pattern</a:t>
            </a:r>
            <a:endParaRPr lang="en-US" sz="6000" b="1" dirty="0"/>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846898" y="2015931"/>
            <a:ext cx="3252814" cy="584775"/>
          </a:xfrm>
          <a:prstGeom prst="rect">
            <a:avLst/>
          </a:prstGeom>
          <a:noFill/>
        </p:spPr>
        <p:txBody>
          <a:bodyPr wrap="none" rtlCol="0">
            <a:spAutoFit/>
          </a:bodyPr>
          <a:lstStyle/>
          <a:p>
            <a:r>
              <a:rPr lang="en-US" sz="3200" dirty="0" err="1">
                <a:latin typeface="Times New Roman" panose="02020603050405020304" pitchFamily="18" charset="0"/>
                <a:cs typeface="Times New Roman" panose="02020603050405020304" pitchFamily="18" charset="0"/>
              </a:rPr>
              <a:t>Mã</a:t>
            </a:r>
            <a:r>
              <a:rPr lang="en-US" sz="3200" dirty="0">
                <a:latin typeface="Times New Roman" panose="02020603050405020304" pitchFamily="18" charset="0"/>
                <a:cs typeface="Times New Roman" panose="02020603050405020304" pitchFamily="18" charset="0"/>
              </a:rPr>
              <a:t> code </a:t>
            </a:r>
            <a:r>
              <a:rPr lang="en-US" sz="3200" dirty="0" err="1">
                <a:latin typeface="Times New Roman" panose="02020603050405020304" pitchFamily="18" charset="0"/>
                <a:cs typeface="Times New Roman" panose="02020603050405020304" pitchFamily="18" charset="0"/>
              </a:rPr>
              <a:t>minh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họa</a:t>
            </a:r>
            <a:endParaRPr lang="en-US" sz="32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602035" y="2995612"/>
            <a:ext cx="4156923" cy="2741800"/>
          </a:xfrm>
          <a:prstGeom prst="rect">
            <a:avLst/>
          </a:prstGeom>
        </p:spPr>
      </p:pic>
      <p:pic>
        <p:nvPicPr>
          <p:cNvPr id="7" name="Picture 6"/>
          <p:cNvPicPr>
            <a:picLocks noChangeAspect="1"/>
          </p:cNvPicPr>
          <p:nvPr/>
        </p:nvPicPr>
        <p:blipFill>
          <a:blip r:embed="rId4"/>
          <a:stretch>
            <a:fillRect/>
          </a:stretch>
        </p:blipFill>
        <p:spPr>
          <a:xfrm>
            <a:off x="5673256" y="1600432"/>
            <a:ext cx="4134131" cy="5067644"/>
          </a:xfrm>
          <a:prstGeom prst="rect">
            <a:avLst/>
          </a:prstGeom>
        </p:spPr>
      </p:pic>
    </p:spTree>
    <p:extLst>
      <p:ext uri="{BB962C8B-B14F-4D97-AF65-F5344CB8AC3E}">
        <p14:creationId xmlns:p14="http://schemas.microsoft.com/office/powerpoint/2010/main" val="83953790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Builder</a:t>
            </a:r>
            <a:r>
              <a:rPr lang="en-GB" sz="6000" b="1" dirty="0"/>
              <a:t> </a:t>
            </a:r>
            <a:r>
              <a:rPr lang="vi-VN" sz="6000" b="1" dirty="0"/>
              <a:t>Pattern</a:t>
            </a:r>
            <a:endParaRPr lang="en-US" sz="6000" b="1" dirty="0"/>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846898" y="2015931"/>
            <a:ext cx="3252814" cy="584775"/>
          </a:xfrm>
          <a:prstGeom prst="rect">
            <a:avLst/>
          </a:prstGeom>
          <a:noFill/>
        </p:spPr>
        <p:txBody>
          <a:bodyPr wrap="none" rtlCol="0">
            <a:spAutoFit/>
          </a:bodyPr>
          <a:lstStyle/>
          <a:p>
            <a:r>
              <a:rPr lang="en-US" sz="3200" dirty="0" err="1">
                <a:latin typeface="Times New Roman" panose="02020603050405020304" pitchFamily="18" charset="0"/>
                <a:cs typeface="Times New Roman" panose="02020603050405020304" pitchFamily="18" charset="0"/>
              </a:rPr>
              <a:t>Mã</a:t>
            </a:r>
            <a:r>
              <a:rPr lang="en-US" sz="3200" dirty="0">
                <a:latin typeface="Times New Roman" panose="02020603050405020304" pitchFamily="18" charset="0"/>
                <a:cs typeface="Times New Roman" panose="02020603050405020304" pitchFamily="18" charset="0"/>
              </a:rPr>
              <a:t> code </a:t>
            </a:r>
            <a:r>
              <a:rPr lang="en-US" sz="3200" dirty="0" err="1">
                <a:latin typeface="Times New Roman" panose="02020603050405020304" pitchFamily="18" charset="0"/>
                <a:cs typeface="Times New Roman" panose="02020603050405020304" pitchFamily="18" charset="0"/>
              </a:rPr>
              <a:t>minh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họa</a:t>
            </a:r>
            <a:endParaRPr lang="en-US" sz="3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846898" y="2685662"/>
            <a:ext cx="3686175" cy="3867150"/>
          </a:xfrm>
          <a:prstGeom prst="rect">
            <a:avLst/>
          </a:prstGeom>
        </p:spPr>
      </p:pic>
      <p:pic>
        <p:nvPicPr>
          <p:cNvPr id="6" name="Picture 5"/>
          <p:cNvPicPr>
            <a:picLocks noChangeAspect="1"/>
          </p:cNvPicPr>
          <p:nvPr/>
        </p:nvPicPr>
        <p:blipFill>
          <a:blip r:embed="rId4"/>
          <a:stretch>
            <a:fillRect/>
          </a:stretch>
        </p:blipFill>
        <p:spPr>
          <a:xfrm>
            <a:off x="5014352" y="2600706"/>
            <a:ext cx="5976377" cy="3960250"/>
          </a:xfrm>
          <a:prstGeom prst="rect">
            <a:avLst/>
          </a:prstGeom>
        </p:spPr>
      </p:pic>
    </p:spTree>
    <p:extLst>
      <p:ext uri="{BB962C8B-B14F-4D97-AF65-F5344CB8AC3E}">
        <p14:creationId xmlns:p14="http://schemas.microsoft.com/office/powerpoint/2010/main" val="239810571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Builder</a:t>
            </a:r>
            <a:r>
              <a:rPr lang="en-GB" sz="6000" b="1" dirty="0"/>
              <a:t> </a:t>
            </a:r>
            <a:r>
              <a:rPr lang="vi-VN" sz="6000" b="1" dirty="0"/>
              <a:t>Pattern</a:t>
            </a:r>
            <a:endParaRPr lang="en-US" sz="6000" b="1" dirty="0"/>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846898" y="2015931"/>
            <a:ext cx="3252814" cy="584775"/>
          </a:xfrm>
          <a:prstGeom prst="rect">
            <a:avLst/>
          </a:prstGeom>
          <a:noFill/>
        </p:spPr>
        <p:txBody>
          <a:bodyPr wrap="none" rtlCol="0">
            <a:spAutoFit/>
          </a:bodyPr>
          <a:lstStyle/>
          <a:p>
            <a:r>
              <a:rPr lang="en-US" sz="3200" dirty="0" err="1">
                <a:latin typeface="Times New Roman" panose="02020603050405020304" pitchFamily="18" charset="0"/>
                <a:cs typeface="Times New Roman" panose="02020603050405020304" pitchFamily="18" charset="0"/>
              </a:rPr>
              <a:t>Mã</a:t>
            </a:r>
            <a:r>
              <a:rPr lang="en-US" sz="3200" dirty="0">
                <a:latin typeface="Times New Roman" panose="02020603050405020304" pitchFamily="18" charset="0"/>
                <a:cs typeface="Times New Roman" panose="02020603050405020304" pitchFamily="18" charset="0"/>
              </a:rPr>
              <a:t> code </a:t>
            </a:r>
            <a:r>
              <a:rPr lang="en-US" sz="3200" dirty="0" err="1">
                <a:latin typeface="Times New Roman" panose="02020603050405020304" pitchFamily="18" charset="0"/>
                <a:cs typeface="Times New Roman" panose="02020603050405020304" pitchFamily="18" charset="0"/>
              </a:rPr>
              <a:t>minh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họa</a:t>
            </a:r>
            <a:endParaRPr lang="en-US" sz="32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607078" y="2947706"/>
            <a:ext cx="4499850" cy="3076575"/>
          </a:xfrm>
          <a:prstGeom prst="rect">
            <a:avLst/>
          </a:prstGeom>
        </p:spPr>
      </p:pic>
      <p:pic>
        <p:nvPicPr>
          <p:cNvPr id="9" name="Picture 8"/>
          <p:cNvPicPr>
            <a:picLocks noChangeAspect="1"/>
          </p:cNvPicPr>
          <p:nvPr/>
        </p:nvPicPr>
        <p:blipFill>
          <a:blip r:embed="rId4"/>
          <a:stretch>
            <a:fillRect/>
          </a:stretch>
        </p:blipFill>
        <p:spPr>
          <a:xfrm>
            <a:off x="5575004" y="2015931"/>
            <a:ext cx="5553563" cy="4546234"/>
          </a:xfrm>
          <a:prstGeom prst="rect">
            <a:avLst/>
          </a:prstGeom>
        </p:spPr>
      </p:pic>
    </p:spTree>
    <p:extLst>
      <p:ext uri="{BB962C8B-B14F-4D97-AF65-F5344CB8AC3E}">
        <p14:creationId xmlns:p14="http://schemas.microsoft.com/office/powerpoint/2010/main" val="242467930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Builder</a:t>
            </a:r>
            <a:r>
              <a:rPr lang="en-GB" sz="6000" b="1" dirty="0"/>
              <a:t> </a:t>
            </a:r>
            <a:r>
              <a:rPr lang="vi-VN" sz="6000" b="1" dirty="0"/>
              <a:t>Pattern</a:t>
            </a:r>
            <a:endParaRPr lang="en-US" sz="6000" b="1" dirty="0"/>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846898" y="2015931"/>
            <a:ext cx="1587294" cy="584775"/>
          </a:xfrm>
          <a:prstGeom prst="rect">
            <a:avLst/>
          </a:prstGeom>
          <a:noFill/>
        </p:spPr>
        <p:txBody>
          <a:bodyPr wrap="none" rtlCol="0">
            <a:spAutoFit/>
          </a:bodyPr>
          <a:lstStyle/>
          <a:p>
            <a:r>
              <a:rPr lang="en-US" sz="3200" dirty="0" err="1">
                <a:latin typeface="Times New Roman" panose="02020603050405020304" pitchFamily="18" charset="0"/>
                <a:cs typeface="Times New Roman" panose="02020603050405020304" pitchFamily="18" charset="0"/>
              </a:rPr>
              <a:t>Kết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quả</a:t>
            </a:r>
            <a:r>
              <a:rPr lang="en-US" sz="3200" dirty="0">
                <a:latin typeface="Times New Roman" panose="02020603050405020304" pitchFamily="18" charset="0"/>
                <a:cs typeface="Times New Roman" panose="02020603050405020304" pitchFamily="18" charset="0"/>
              </a:rPr>
              <a:t>:</a:t>
            </a:r>
          </a:p>
        </p:txBody>
      </p:sp>
      <p:pic>
        <p:nvPicPr>
          <p:cNvPr id="3" name="Picture 2"/>
          <p:cNvPicPr>
            <a:picLocks noChangeAspect="1"/>
          </p:cNvPicPr>
          <p:nvPr/>
        </p:nvPicPr>
        <p:blipFill>
          <a:blip r:embed="rId3"/>
          <a:stretch>
            <a:fillRect/>
          </a:stretch>
        </p:blipFill>
        <p:spPr>
          <a:xfrm>
            <a:off x="4567789" y="2308318"/>
            <a:ext cx="5329246" cy="4425984"/>
          </a:xfrm>
          <a:prstGeom prst="rect">
            <a:avLst/>
          </a:prstGeom>
        </p:spPr>
      </p:pic>
    </p:spTree>
    <p:extLst>
      <p:ext uri="{BB962C8B-B14F-4D97-AF65-F5344CB8AC3E}">
        <p14:creationId xmlns:p14="http://schemas.microsoft.com/office/powerpoint/2010/main" val="179755784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0264" y="1322553"/>
            <a:ext cx="379142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Mục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đích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ý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nghĩa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4" y="2153869"/>
            <a:ext cx="11434356" cy="3046988"/>
          </a:xfrm>
          <a:prstGeom prst="rect">
            <a:avLst/>
          </a:prstGeom>
        </p:spPr>
        <p:txBody>
          <a:bodyPr wrap="square">
            <a:spAutoFit/>
          </a:bodyPr>
          <a:lstStyle/>
          <a:p>
            <a:r>
              <a:rPr lang="vi-VN" sz="3200" dirty="0">
                <a:latin typeface="+mj-lt"/>
              </a:rPr>
              <a:t>Tách việc xây dựng một đối tượng phức tạp khỏi các thể hiện của chính nó, nhờ vậy các quy khởi tạo tương tự có thể tạo ra các thể hiện khác nhau. </a:t>
            </a:r>
          </a:p>
          <a:p>
            <a:r>
              <a:rPr lang="en-US" sz="3200" dirty="0">
                <a:latin typeface="+mj-lt"/>
              </a:rPr>
              <a:t>B</a:t>
            </a:r>
            <a:r>
              <a:rPr lang="vi-VN" sz="3200" dirty="0">
                <a:latin typeface="+mj-lt"/>
              </a:rPr>
              <a:t>uilder là mẫu thiết kế hướng đối tượng được tạo ra để chia một công việc khởi</a:t>
            </a:r>
            <a:r>
              <a:rPr lang="en-US" sz="3200" dirty="0">
                <a:latin typeface="+mj-lt"/>
              </a:rPr>
              <a:t> </a:t>
            </a:r>
            <a:r>
              <a:rPr lang="vi-VN" sz="3200" dirty="0">
                <a:latin typeface="+mj-lt"/>
              </a:rPr>
              <a:t>tạo phức tạp của một đối tượng ra riêng rẽ từ đó có thể tiến hành khởi tạo đối tượng ở</a:t>
            </a:r>
            <a:r>
              <a:rPr lang="en-US" sz="3200" dirty="0">
                <a:latin typeface="+mj-lt"/>
              </a:rPr>
              <a:t> </a:t>
            </a:r>
            <a:r>
              <a:rPr lang="vi-VN" sz="3200" dirty="0">
                <a:latin typeface="+mj-lt"/>
              </a:rPr>
              <a:t>các hoàn cảnh khác nhau.</a:t>
            </a:r>
            <a:endParaRPr lang="en-US" sz="3200" dirty="0">
              <a:latin typeface="+mj-lt"/>
            </a:endParaRPr>
          </a:p>
        </p:txBody>
      </p:sp>
      <p:sp>
        <p:nvSpPr>
          <p:cNvPr id="6" name="Rectangle 5"/>
          <p:cNvSpPr/>
          <p:nvPr/>
        </p:nvSpPr>
        <p:spPr>
          <a:xfrm>
            <a:off x="630264" y="5107339"/>
            <a:ext cx="2127505"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Bí</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danh</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Builder</a:t>
            </a:r>
            <a:r>
              <a:rPr lang="en-GB" sz="6000" b="1" dirty="0">
                <a:latin typeface="+mj-lt"/>
              </a:rPr>
              <a:t> </a:t>
            </a:r>
            <a:r>
              <a:rPr lang="vi-VN" sz="6000" b="1" dirty="0">
                <a:latin typeface="+mj-lt"/>
              </a:rPr>
              <a:t>Pattern</a:t>
            </a:r>
            <a:endParaRPr lang="en-US" sz="6000" b="1" dirty="0">
              <a:latin typeface="+mj-lt"/>
            </a:endParaRPr>
          </a:p>
        </p:txBody>
      </p:sp>
    </p:spTree>
    <p:extLst>
      <p:ext uri="{BB962C8B-B14F-4D97-AF65-F5344CB8AC3E}">
        <p14:creationId xmlns:p14="http://schemas.microsoft.com/office/powerpoint/2010/main" val="168084697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4"/>
          <p:cNvSpPr/>
          <p:nvPr/>
        </p:nvSpPr>
        <p:spPr>
          <a:xfrm>
            <a:off x="630265" y="1346200"/>
            <a:ext cx="2582758"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Motivation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Builder</a:t>
            </a:r>
            <a:r>
              <a:rPr lang="en-GB" sz="6000" b="1" dirty="0">
                <a:latin typeface="+mj-lt"/>
              </a:rPr>
              <a:t> </a:t>
            </a:r>
            <a:r>
              <a:rPr lang="vi-VN" sz="6000" b="1" dirty="0">
                <a:latin typeface="+mj-lt"/>
              </a:rPr>
              <a:t>Pattern</a:t>
            </a:r>
            <a:endParaRPr lang="en-US" sz="6000" b="1" dirty="0">
              <a:latin typeface="+mj-lt"/>
            </a:endParaRPr>
          </a:p>
        </p:txBody>
      </p:sp>
      <p:sp>
        <p:nvSpPr>
          <p:cNvPr id="6" name="Rectangle 5"/>
          <p:cNvSpPr/>
          <p:nvPr/>
        </p:nvSpPr>
        <p:spPr>
          <a:xfrm>
            <a:off x="630264" y="2153869"/>
            <a:ext cx="11434356" cy="3046988"/>
          </a:xfrm>
          <a:prstGeom prst="rect">
            <a:avLst/>
          </a:prstGeom>
        </p:spPr>
        <p:txBody>
          <a:bodyPr wrap="square">
            <a:spAutoFit/>
          </a:bodyPr>
          <a:lstStyle/>
          <a:p>
            <a:r>
              <a:rPr lang="en-US" sz="3200" dirty="0" err="1">
                <a:latin typeface="Times New Roman" panose="02020603050405020304" pitchFamily="18" charset="0"/>
                <a:cs typeface="Times New Roman" panose="02020603050405020304" pitchFamily="18" charset="0"/>
              </a:rPr>
              <a:t>Giả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ta </a:t>
            </a:r>
            <a:r>
              <a:rPr lang="en-US" sz="3200" dirty="0" err="1">
                <a:latin typeface="Times New Roman" panose="02020603050405020304" pitchFamily="18" charset="0"/>
                <a:cs typeface="Times New Roman" panose="02020603050405020304" pitchFamily="18" charset="0"/>
              </a:rPr>
              <a:t>cần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t</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Car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MotorCycle</a:t>
            </a:r>
            <a:r>
              <a:rPr lang="en-US" sz="3200" dirty="0">
                <a:latin typeface="Times New Roman" panose="02020603050405020304" pitchFamily="18" charset="0"/>
                <a:cs typeface="Times New Roman" panose="02020603050405020304" pitchFamily="18" charset="0"/>
              </a:rPr>
              <a:t>.</a:t>
            </a:r>
          </a:p>
          <a:p>
            <a:r>
              <a:rPr lang="en-US" sz="3200" dirty="0" err="1">
                <a:latin typeface="Times New Roman" panose="02020603050405020304" pitchFamily="18" charset="0"/>
                <a:cs typeface="Times New Roman" panose="02020603050405020304" pitchFamily="18" charset="0"/>
              </a:rPr>
              <a:t>Nhưng</a:t>
            </a:r>
            <a:r>
              <a:rPr lang="en-US" sz="3200" dirty="0">
                <a:latin typeface="Times New Roman" panose="02020603050405020304" pitchFamily="18" charset="0"/>
                <a:cs typeface="Times New Roman" panose="02020603050405020304" pitchFamily="18" charset="0"/>
              </a:rPr>
              <a:t> ta </a:t>
            </a:r>
            <a:r>
              <a:rPr lang="en-US" sz="3200" dirty="0" err="1">
                <a:latin typeface="Times New Roman" panose="02020603050405020304" pitchFamily="18" charset="0"/>
                <a:cs typeface="Times New Roman" panose="02020603050405020304" pitchFamily="18" charset="0"/>
              </a:rPr>
              <a:t>nhận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thấy</a:t>
            </a:r>
            <a:r>
              <a:rPr lang="en-US" sz="3200" dirty="0">
                <a:latin typeface="Times New Roman" panose="02020603050405020304" pitchFamily="18" charset="0"/>
                <a:cs typeface="Times New Roman" panose="02020603050405020304" pitchFamily="18" charset="0"/>
              </a:rPr>
              <a:t> 2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t</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này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cấu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trúc</a:t>
            </a:r>
            <a:r>
              <a:rPr lang="en-US" sz="3200" dirty="0">
                <a:latin typeface="Times New Roman" panose="02020603050405020304" pitchFamily="18" charset="0"/>
                <a:cs typeface="Times New Roman" panose="02020603050405020304" pitchFamily="18" charset="0"/>
              </a:rPr>
              <a:t> t</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tạp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gồm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Body, Wheels, </a:t>
            </a:r>
            <a:r>
              <a:rPr lang="en-US" sz="3200" dirty="0" err="1">
                <a:latin typeface="Times New Roman" panose="02020603050405020304" pitchFamily="18" charset="0"/>
                <a:cs typeface="Times New Roman" panose="02020603050405020304" pitchFamily="18" charset="0"/>
              </a:rPr>
              <a:t>HeadLight</a:t>
            </a:r>
            <a:r>
              <a:rPr lang="en-US" sz="3200" dirty="0">
                <a:latin typeface="Times New Roman" panose="02020603050405020304" pitchFamily="18" charset="0"/>
                <a:cs typeface="Times New Roman" panose="02020603050405020304" pitchFamily="18" charset="0"/>
              </a:rPr>
              <a:t>.</a:t>
            </a:r>
          </a:p>
          <a:p>
            <a:r>
              <a:rPr lang="en-US" sz="3200" dirty="0">
                <a:latin typeface="Times New Roman" panose="02020603050405020304" pitchFamily="18" charset="0"/>
                <a:cs typeface="Times New Roman" panose="02020603050405020304" pitchFamily="18" charset="0"/>
              </a:rPr>
              <a:t>Do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tượng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cấu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trúc</a:t>
            </a:r>
            <a:r>
              <a:rPr lang="en-US" sz="3200" dirty="0">
                <a:latin typeface="Times New Roman" panose="02020603050405020304" pitchFamily="18" charset="0"/>
                <a:cs typeface="Times New Roman" panose="02020603050405020304" pitchFamily="18" charset="0"/>
              </a:rPr>
              <a:t> t</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tập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cũng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gây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khó</a:t>
            </a:r>
            <a:r>
              <a:rPr lang="en-US" sz="3200" dirty="0">
                <a:latin typeface="Times New Roman" panose="02020603050405020304" pitchFamily="18" charset="0"/>
                <a:cs typeface="Times New Roman" panose="02020603050405020304" pitchFamily="18" charset="0"/>
              </a:rPr>
              <a:t> khan </a:t>
            </a:r>
            <a:r>
              <a:rPr lang="en-US" sz="3200" dirty="0" err="1">
                <a:latin typeface="Times New Roman" panose="02020603050405020304" pitchFamily="18" charset="0"/>
                <a:cs typeface="Times New Roman" panose="02020603050405020304" pitchFamily="18" charset="0"/>
              </a:rPr>
              <a:t>phần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nào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trong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việc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khởi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t</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ơng</a:t>
            </a:r>
            <a:r>
              <a:rPr lang="en-US" sz="3200" dirty="0">
                <a:latin typeface="Times New Roman" panose="02020603050405020304" pitchFamily="18" charset="0"/>
                <a:cs typeface="Times New Roman" panose="02020603050405020304" pitchFamily="18" charset="0"/>
              </a:rPr>
              <a:t>.</a:t>
            </a:r>
          </a:p>
          <a:p>
            <a:r>
              <a:rPr lang="en-US" sz="3200" dirty="0" err="1">
                <a:latin typeface="Times New Roman" panose="02020603050405020304" pitchFamily="18" charset="0"/>
                <a:cs typeface="Times New Roman" panose="02020603050405020304" pitchFamily="18" charset="0"/>
              </a:rPr>
              <a:t>Mẫu</a:t>
            </a:r>
            <a:r>
              <a:rPr lang="en-US" sz="3200" dirty="0">
                <a:latin typeface="Times New Roman" panose="02020603050405020304" pitchFamily="18" charset="0"/>
                <a:cs typeface="Times New Roman" panose="02020603050405020304" pitchFamily="18" charset="0"/>
              </a:rPr>
              <a:t> builder </a:t>
            </a:r>
            <a:r>
              <a:rPr lang="en-US" sz="3200" dirty="0" err="1">
                <a:latin typeface="Times New Roman" panose="02020603050405020304" pitchFamily="18" charset="0"/>
                <a:cs typeface="Times New Roman" panose="02020603050405020304" pitchFamily="18" charset="0"/>
              </a:rPr>
              <a:t>sẽ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giúp</a:t>
            </a:r>
            <a:r>
              <a:rPr lang="en-US" sz="3200" dirty="0">
                <a:latin typeface="Times New Roman" panose="02020603050405020304" pitchFamily="18" charset="0"/>
                <a:cs typeface="Times New Roman" panose="02020603050405020304" pitchFamily="18" charset="0"/>
              </a:rPr>
              <a:t> ta </a:t>
            </a:r>
            <a:r>
              <a:rPr lang="en-US" sz="3200" dirty="0" err="1">
                <a:latin typeface="Times New Roman" panose="02020603050405020304" pitchFamily="18" charset="0"/>
                <a:cs typeface="Times New Roman" panose="02020603050405020304" pitchFamily="18" charset="0"/>
              </a:rPr>
              <a:t>khởi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t</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này</a:t>
            </a:r>
            <a:r>
              <a:rPr lang="en-US" sz="3200" dirty="0">
                <a:latin typeface="Times New Roman" panose="02020603050405020304" pitchFamily="18" charset="0"/>
                <a:cs typeface="Times New Roman" panose="02020603050405020304" pitchFamily="18" charset="0"/>
              </a:rPr>
              <a:t> đ</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dễ</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dàng</a:t>
            </a:r>
            <a:r>
              <a:rPr lang="en-US" sz="3200" dirty="0">
                <a:latin typeface="Times New Roman" panose="02020603050405020304" pitchFamily="18" charset="0"/>
                <a:cs typeface="Times New Roman" panose="02020603050405020304" pitchFamily="18" charset="0"/>
              </a:rPr>
              <a:t> h</a:t>
            </a:r>
            <a:r>
              <a:rPr lang="vi-VN" sz="3200" dirty="0">
                <a:latin typeface="Times New Roman" panose="02020603050405020304" pitchFamily="18" charset="0"/>
                <a:cs typeface="Times New Roman" panose="02020603050405020304" pitchFamily="18" charset="0"/>
              </a:rPr>
              <a:t>ơ</a:t>
            </a:r>
            <a:r>
              <a:rPr lang="en-US" sz="3200" dirty="0">
                <a:latin typeface="Times New Roman" panose="02020603050405020304" pitchFamily="18" charset="0"/>
                <a:cs typeface="Times New Roman" panose="02020603050405020304" pitchFamily="18" charset="0"/>
              </a:rPr>
              <a:t>n.</a:t>
            </a:r>
          </a:p>
        </p:txBody>
      </p:sp>
    </p:spTree>
    <p:extLst>
      <p:ext uri="{BB962C8B-B14F-4D97-AF65-F5344CB8AC3E}">
        <p14:creationId xmlns:p14="http://schemas.microsoft.com/office/powerpoint/2010/main" val="806048267"/>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4139275"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Khả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năng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ứng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dụng</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378822" y="2139469"/>
            <a:ext cx="11434356" cy="1569660"/>
          </a:xfrm>
          <a:prstGeom prst="rect">
            <a:avLst/>
          </a:prstGeom>
        </p:spPr>
        <p:txBody>
          <a:bodyPr wrap="square" anchor="t">
            <a:spAutoFit/>
          </a:bodyPr>
          <a:lstStyle/>
          <a:p>
            <a:pPr lvl="1"/>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chương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trình</a:t>
            </a:r>
            <a:r>
              <a:rPr lang="en-US" sz="3200" dirty="0">
                <a:latin typeface="Times New Roman" panose="02020603050405020304" pitchFamily="18" charset="0"/>
                <a:cs typeface="Times New Roman" panose="02020603050405020304" pitchFamily="18" charset="0"/>
              </a:rPr>
              <a:t> c</a:t>
            </a:r>
            <a:r>
              <a:rPr lang="vi-VN" sz="3200" dirty="0">
                <a:latin typeface="Times New Roman" panose="02020603050405020304" pitchFamily="18" charset="0"/>
                <a:cs typeface="Times New Roman" panose="02020603050405020304" pitchFamily="18" charset="0"/>
              </a:rPr>
              <a:t>ó cấu trúc bên trong phức tạp</a:t>
            </a:r>
            <a:r>
              <a:rPr lang="en-US" sz="3200" dirty="0">
                <a:latin typeface="Times New Roman" panose="02020603050405020304" pitchFamily="18" charset="0"/>
                <a:cs typeface="Times New Roman" panose="02020603050405020304" pitchFamily="18" charset="0"/>
              </a:rPr>
              <a:t>.</a:t>
            </a:r>
          </a:p>
          <a:p>
            <a:pPr lvl="1"/>
            <a:r>
              <a:rPr lang="vi-VN" sz="3200" dirty="0">
                <a:latin typeface="Times New Roman" panose="02020603050405020304" pitchFamily="18" charset="0"/>
                <a:cs typeface="Times New Roman" panose="02020603050405020304" pitchFamily="18" charset="0"/>
              </a:rPr>
              <a:t>Sử dụng các đối tượng khác trong hệ thống mà có thể khó khởi tạo hoặc khởi tạo phức tạp</a:t>
            </a: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Builder</a:t>
            </a:r>
            <a:r>
              <a:rPr lang="en-GB" sz="6000" b="1" dirty="0">
                <a:latin typeface="+mj-lt"/>
              </a:rPr>
              <a:t> </a:t>
            </a:r>
            <a:r>
              <a:rPr lang="vi-VN" sz="6000" b="1" dirty="0">
                <a:latin typeface="+mj-lt"/>
              </a:rPr>
              <a:t>Pattern</a:t>
            </a:r>
            <a:endParaRPr lang="en-US" sz="6000" b="1" dirty="0">
              <a:latin typeface="+mj-lt"/>
            </a:endParaRPr>
          </a:p>
        </p:txBody>
      </p:sp>
    </p:spTree>
    <p:extLst>
      <p:ext uri="{BB962C8B-B14F-4D97-AF65-F5344CB8AC3E}">
        <p14:creationId xmlns:p14="http://schemas.microsoft.com/office/powerpoint/2010/main" val="326152437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5" y="1460979"/>
            <a:ext cx="6235619" cy="752065"/>
          </a:xfrm>
          <a:prstGeom prst="rect">
            <a:avLst/>
          </a:prstGeom>
        </p:spPr>
        <p:txBody>
          <a:bodyPr wrap="squar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Cấu</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trúc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và</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các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thành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viên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25960" y="2213044"/>
            <a:ext cx="6121960" cy="4073051"/>
          </a:xfrm>
          <a:prstGeom prst="rect">
            <a:avLst/>
          </a:prstGeom>
        </p:spPr>
      </p:pic>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Builder</a:t>
            </a:r>
            <a:r>
              <a:rPr lang="en-GB" sz="6000" b="1" dirty="0">
                <a:latin typeface="+mj-lt"/>
              </a:rPr>
              <a:t> </a:t>
            </a:r>
            <a:r>
              <a:rPr lang="vi-VN" sz="6000" b="1" dirty="0">
                <a:latin typeface="+mj-lt"/>
              </a:rPr>
              <a:t>Pattern</a:t>
            </a:r>
            <a:endParaRPr lang="en-US" sz="6000" b="1" dirty="0">
              <a:latin typeface="+mj-lt"/>
            </a:endParaRPr>
          </a:p>
        </p:txBody>
      </p:sp>
      <p:sp>
        <p:nvSpPr>
          <p:cNvPr id="6" name="TextBox 5"/>
          <p:cNvSpPr txBox="1"/>
          <p:nvPr/>
        </p:nvSpPr>
        <p:spPr>
          <a:xfrm>
            <a:off x="6502588" y="2213044"/>
            <a:ext cx="5420471" cy="4524315"/>
          </a:xfrm>
          <a:prstGeom prst="rect">
            <a:avLst/>
          </a:prstGeom>
        </p:spPr>
        <p:txBody>
          <a:bodyPr wrap="square" rtlCol="0" anchor="t">
            <a:spAutoFit/>
          </a:bodyPr>
          <a:lstStyle/>
          <a:p>
            <a:pPr lvl="0"/>
            <a:r>
              <a:rPr lang="en-US" sz="2400" b="1" dirty="0">
                <a:latin typeface="Times New Roman" panose="02020603050405020304" pitchFamily="18" charset="0"/>
                <a:cs typeface="Times New Roman" panose="02020603050405020304" pitchFamily="18" charset="0"/>
              </a:rPr>
              <a:t>Builder: </a:t>
            </a:r>
            <a:r>
              <a:rPr lang="en-US" sz="2400" dirty="0">
                <a:latin typeface="Times New Roman" panose="02020603050405020304" pitchFamily="18" charset="0"/>
                <a:cs typeface="Times New Roman" panose="02020603050405020304" pitchFamily="18" charset="0"/>
              </a:rPr>
              <a:t>là </a:t>
            </a:r>
            <a:r>
              <a:rPr lang="en-US" sz="2400" dirty="0" err="1">
                <a:latin typeface="Times New Roman" panose="02020603050405020304" pitchFamily="18" charset="0"/>
                <a:cs typeface="Times New Roman" panose="02020603050405020304" pitchFamily="18" charset="0"/>
              </a:rPr>
              <a:t>thành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tượng</a:t>
            </a:r>
            <a:r>
              <a:rPr lang="en-US" sz="2400" dirty="0">
                <a:latin typeface="Times New Roman" panose="02020603050405020304" pitchFamily="18" charset="0"/>
                <a:cs typeface="Times New Roman" panose="02020603050405020304" pitchFamily="18" charset="0"/>
              </a:rPr>
              <a:t> (abstract class) </a:t>
            </a:r>
            <a:r>
              <a:rPr lang="en-US" sz="2400" dirty="0" err="1">
                <a:latin typeface="Times New Roman" panose="02020603050405020304" pitchFamily="18" charset="0"/>
                <a:cs typeface="Times New Roman" panose="02020603050405020304" pitchFamily="18" charset="0"/>
              </a:rPr>
              <a:t>đê</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một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hoặc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tượng</a:t>
            </a:r>
            <a:r>
              <a:rPr lang="en-US" sz="2400" dirty="0">
                <a:latin typeface="Times New Roman" panose="02020603050405020304" pitchFamily="18" charset="0"/>
                <a:cs typeface="Times New Roman" panose="02020603050405020304" pitchFamily="18" charset="0"/>
              </a:rPr>
              <a:t> Product.</a:t>
            </a:r>
          </a:p>
          <a:p>
            <a:pPr lvl="0"/>
            <a:r>
              <a:rPr lang="en-US" sz="2400" b="1" dirty="0" err="1">
                <a:latin typeface="Times New Roman" panose="02020603050405020304" pitchFamily="18" charset="0"/>
                <a:cs typeface="Times New Roman" panose="02020603050405020304" pitchFamily="18" charset="0"/>
              </a:rPr>
              <a:t>ConcreteBuilder</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là </a:t>
            </a:r>
            <a:r>
              <a:rPr lang="en-US" sz="2400" dirty="0" err="1">
                <a:latin typeface="Times New Roman" panose="02020603050405020304" pitchFamily="18" charset="0"/>
                <a:cs typeface="Times New Roman" panose="02020603050405020304" pitchFamily="18" charset="0"/>
              </a:rPr>
              <a:t>thành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khai</a:t>
            </a:r>
            <a:r>
              <a:rPr lang="en-US" sz="2400" dirty="0">
                <a:latin typeface="Times New Roman" panose="02020603050405020304" pitchFamily="18" charset="0"/>
                <a:cs typeface="Times New Roman" panose="02020603050405020304" pitchFamily="18" charset="0"/>
              </a:rPr>
              <a:t>, cụ </a:t>
            </a:r>
            <a:r>
              <a:rPr lang="en-US" sz="2400" dirty="0" err="1">
                <a:latin typeface="Times New Roman" panose="02020603050405020304" pitchFamily="18" charset="0"/>
                <a:cs typeface="Times New Roman" panose="02020603050405020304" pitchFamily="18" charset="0"/>
              </a:rPr>
              <a:t>thê</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đê</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tập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xác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mà nó </a:t>
            </a:r>
            <a:r>
              <a:rPr lang="en-US" sz="2400" dirty="0" err="1">
                <a:latin typeface="Times New Roman" panose="02020603050405020304" pitchFamily="18" charset="0"/>
                <a:cs typeface="Times New Roman" panose="02020603050405020304" pitchFamily="18" charset="0"/>
              </a:rPr>
              <a:t>tạo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endParaRPr lang="en-US" sz="2400" dirty="0">
              <a:latin typeface="Times New Roman" panose="02020603050405020304" pitchFamily="18" charset="0"/>
              <a:cs typeface="Times New Roman" panose="02020603050405020304" pitchFamily="18" charset="0"/>
            </a:endParaRPr>
          </a:p>
          <a:p>
            <a:pPr lvl="0"/>
            <a:r>
              <a:rPr lang="en-US" sz="2400" b="1" dirty="0">
                <a:latin typeface="Times New Roman" panose="02020603050405020304" pitchFamily="18" charset="0"/>
                <a:cs typeface="Times New Roman" panose="02020603050405020304" pitchFamily="18" charset="0"/>
              </a:rPr>
              <a:t>Product: </a:t>
            </a:r>
            <a:r>
              <a:rPr lang="en-US" sz="2400" dirty="0" err="1">
                <a:latin typeface="Times New Roman" panose="02020603050405020304" pitchFamily="18" charset="0"/>
                <a:cs typeface="Times New Roman" panose="02020603050405020304" pitchFamily="18" charset="0"/>
              </a:rPr>
              <a:t>thành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này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tạp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endParaRPr lang="en-US" sz="2400" dirty="0">
              <a:latin typeface="Times New Roman" panose="02020603050405020304" pitchFamily="18" charset="0"/>
              <a:cs typeface="Times New Roman" panose="02020603050405020304" pitchFamily="18" charset="0"/>
            </a:endParaRPr>
          </a:p>
          <a:p>
            <a:pPr lvl="0"/>
            <a:r>
              <a:rPr lang="en-US" sz="2400" b="1" dirty="0">
                <a:latin typeface="Times New Roman" panose="02020603050405020304" pitchFamily="18" charset="0"/>
                <a:cs typeface="Times New Roman" panose="02020603050405020304" pitchFamily="18" charset="0"/>
              </a:rPr>
              <a:t>Director: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với</a:t>
            </a:r>
            <a:r>
              <a:rPr lang="en-US" sz="2400" dirty="0">
                <a:latin typeface="Times New Roman" panose="02020603050405020304" pitchFamily="18" charset="0"/>
                <a:cs typeface="Times New Roman" panose="02020603050405020304" pitchFamily="18" charset="0"/>
              </a:rPr>
              <a:t> Builder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một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745943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2670924"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Sự</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cộng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tác</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613416" y="2505075"/>
            <a:ext cx="11433175" cy="3046988"/>
          </a:xfrm>
          <a:prstGeom prst="rect">
            <a:avLst/>
          </a:prstGeom>
        </p:spPr>
        <p:txBody>
          <a:bodyPr wrap="square" anchor="t">
            <a:spAutoFit/>
          </a:bodyPr>
          <a:lstStyle/>
          <a:p>
            <a:pPr lvl="1"/>
            <a:r>
              <a:rPr lang="vi-VN" sz="3200" dirty="0">
                <a:latin typeface="+mj-lt"/>
              </a:rPr>
              <a:t>Director</a:t>
            </a:r>
            <a:r>
              <a:rPr lang="en-US" sz="3200" dirty="0">
                <a:latin typeface="+mj-lt"/>
              </a:rPr>
              <a:t> </a:t>
            </a:r>
            <a:r>
              <a:rPr lang="en-US" sz="3200" dirty="0" err="1">
                <a:latin typeface="Times New Roman" panose="02020603050405020304" pitchFamily="18" charset="0"/>
                <a:cs typeface="Times New Roman" panose="02020603050405020304" pitchFamily="18" charset="0"/>
              </a:rPr>
              <a:t>dùng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hàm</a:t>
            </a:r>
            <a:r>
              <a:rPr lang="en-US" sz="3200" dirty="0">
                <a:latin typeface="Times New Roman" panose="02020603050405020304" pitchFamily="18" charset="0"/>
                <a:cs typeface="Times New Roman" panose="02020603050405020304" pitchFamily="18" charset="0"/>
              </a:rPr>
              <a:t> Construct()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yêu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cầu</a:t>
            </a:r>
            <a:r>
              <a:rPr lang="vi-VN" sz="3200" dirty="0">
                <a:latin typeface="Times New Roman" panose="02020603050405020304" pitchFamily="18" charset="0"/>
                <a:cs typeface="Times New Roman" panose="02020603050405020304" pitchFamily="18" charset="0"/>
              </a:rPr>
              <a:t> </a:t>
            </a:r>
            <a:r>
              <a:rPr lang="vi-VN" sz="3200" dirty="0">
                <a:latin typeface="+mj-lt"/>
              </a:rPr>
              <a:t>builder </a:t>
            </a:r>
            <a:r>
              <a:rPr lang="en-US" sz="3200" dirty="0" err="1">
                <a:latin typeface="Times New Roman" panose="02020603050405020304" pitchFamily="18" charset="0"/>
                <a:cs typeface="Times New Roman" panose="02020603050405020304" pitchFamily="18" charset="0"/>
              </a:rPr>
              <a:t>xây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dựng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bộ</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phận</a:t>
            </a:r>
            <a:r>
              <a:rPr lang="en-US" sz="3200" dirty="0">
                <a:latin typeface="Times New Roman" panose="02020603050405020304" pitchFamily="18" charset="0"/>
                <a:cs typeface="Times New Roman" panose="02020603050405020304" pitchFamily="18" charset="0"/>
              </a:rPr>
              <a:t>. Sau </a:t>
            </a:r>
            <a:r>
              <a:rPr lang="en-US" sz="3200" dirty="0" err="1">
                <a:latin typeface="Times New Roman" panose="02020603050405020304" pitchFamily="18" charset="0"/>
                <a:cs typeface="Times New Roman" panose="02020603050405020304" pitchFamily="18" charset="0"/>
              </a:rPr>
              <a:t>đó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dùng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thức</a:t>
            </a:r>
            <a:r>
              <a:rPr lang="en-US" sz="3200" dirty="0">
                <a:latin typeface="Times New Roman" panose="02020603050405020304" pitchFamily="18" charset="0"/>
                <a:cs typeface="Times New Roman" panose="02020603050405020304" pitchFamily="18" charset="0"/>
              </a:rPr>
              <a:t> Add()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ráp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bộ</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phận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lại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rồi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cuối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cùng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về</a:t>
            </a:r>
            <a:r>
              <a:rPr lang="en-US" sz="3200" dirty="0">
                <a:latin typeface="Times New Roman" panose="02020603050405020304" pitchFamily="18" charset="0"/>
                <a:cs typeface="Times New Roman" panose="02020603050405020304" pitchFamily="18" charset="0"/>
              </a:rPr>
              <a:t> product </a:t>
            </a:r>
            <a:r>
              <a:rPr lang="en-US" sz="3200" dirty="0" err="1">
                <a:latin typeface="Times New Roman" panose="02020603050405020304" pitchFamily="18" charset="0"/>
                <a:cs typeface="Times New Roman" panose="02020603050405020304" pitchFamily="18" charset="0"/>
              </a:rPr>
              <a:t>mà</a:t>
            </a:r>
            <a:r>
              <a:rPr lang="en-US" sz="3200" dirty="0">
                <a:latin typeface="Times New Roman" panose="02020603050405020304" pitchFamily="18" charset="0"/>
                <a:cs typeface="Times New Roman" panose="02020603050405020304" pitchFamily="18" charset="0"/>
              </a:rPr>
              <a:t> client </a:t>
            </a:r>
            <a:r>
              <a:rPr lang="en-US" sz="3200" dirty="0" err="1">
                <a:latin typeface="Times New Roman" panose="02020603050405020304" pitchFamily="18" charset="0"/>
                <a:cs typeface="Times New Roman" panose="02020603050405020304" pitchFamily="18" charset="0"/>
              </a:rPr>
              <a:t>yêu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cầu</a:t>
            </a:r>
            <a:r>
              <a:rPr lang="en-US" sz="3200" dirty="0">
                <a:latin typeface="Times New Roman" panose="02020603050405020304" pitchFamily="18" charset="0"/>
                <a:cs typeface="Times New Roman" panose="02020603050405020304" pitchFamily="18" charset="0"/>
              </a:rPr>
              <a:t>.</a:t>
            </a:r>
          </a:p>
          <a:p>
            <a:pPr lvl="1"/>
            <a:r>
              <a:rPr lang="en-US" sz="3200" dirty="0" err="1">
                <a:latin typeface="Times New Roman" panose="02020603050405020304" pitchFamily="18" charset="0"/>
                <a:cs typeface="Times New Roman" panose="02020603050405020304" pitchFamily="18" charset="0"/>
              </a:rPr>
              <a:t>Như</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vậy</a:t>
            </a:r>
            <a:r>
              <a:rPr lang="en-US" sz="3200" dirty="0">
                <a:latin typeface="Times New Roman" panose="02020603050405020304" pitchFamily="18" charset="0"/>
                <a:cs typeface="Times New Roman" panose="02020603050405020304" pitchFamily="18" charset="0"/>
              </a:rPr>
              <a:t> Director </a:t>
            </a:r>
            <a:r>
              <a:rPr lang="en-US" sz="3200" dirty="0" err="1">
                <a:latin typeface="Times New Roman" panose="02020603050405020304" pitchFamily="18" charset="0"/>
                <a:cs typeface="Times New Roman" panose="02020603050405020304" pitchFamily="18" charset="0"/>
              </a:rPr>
              <a:t>đóng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vai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trò</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lệnh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ConcreteBuilder</a:t>
            </a:r>
            <a:r>
              <a:rPr lang="en-US" sz="3200" dirty="0">
                <a:latin typeface="Times New Roman" panose="02020603050405020304" pitchFamily="18" charset="0"/>
                <a:cs typeface="Times New Roman" panose="02020603050405020304" pitchFamily="18" charset="0"/>
              </a:rPr>
              <a:t>.</a:t>
            </a:r>
          </a:p>
          <a:p>
            <a:pPr lvl="1"/>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ConcreteBuilder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chính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class </a:t>
            </a:r>
            <a:r>
              <a:rPr lang="en-US" sz="3200" dirty="0" err="1">
                <a:latin typeface="Times New Roman" panose="02020603050405020304" pitchFamily="18" charset="0"/>
                <a:cs typeface="Times New Roman" panose="02020603050405020304" pitchFamily="18" charset="0"/>
              </a:rPr>
              <a:t>đảm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nhận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vai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trò</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ra</a:t>
            </a:r>
            <a:r>
              <a:rPr lang="en-US" sz="3200" dirty="0">
                <a:latin typeface="Times New Roman" panose="02020603050405020304" pitchFamily="18" charset="0"/>
                <a:cs typeface="Times New Roman" panose="02020603050405020304" pitchFamily="18" charset="0"/>
              </a:rPr>
              <a:t> Product.</a:t>
            </a:r>
            <a:endParaRPr lang="vi-VN" sz="3200" dirty="0">
              <a:latin typeface="Times New Roman" panose="02020603050405020304" pitchFamily="18" charset="0"/>
              <a:cs typeface="Times New Roman" panose="02020603050405020304" pitchFamily="18" charset="0"/>
            </a:endParaRPr>
          </a:p>
        </p:txBody>
      </p:sp>
      <p:sp>
        <p:nvSpPr>
          <p:cNvPr id="8" name="Rectangle 7"/>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Builder</a:t>
            </a:r>
            <a:r>
              <a:rPr lang="en-GB" sz="6000" b="1" dirty="0">
                <a:latin typeface="+mj-lt"/>
              </a:rPr>
              <a:t> </a:t>
            </a:r>
            <a:r>
              <a:rPr lang="vi-VN" sz="6000" b="1" dirty="0">
                <a:latin typeface="+mj-lt"/>
              </a:rPr>
              <a:t>Pattern</a:t>
            </a:r>
            <a:endParaRPr lang="en-US" sz="6000" b="1" dirty="0">
              <a:latin typeface="+mj-lt"/>
            </a:endParaRPr>
          </a:p>
        </p:txBody>
      </p:sp>
    </p:spTree>
    <p:extLst>
      <p:ext uri="{BB962C8B-B14F-4D97-AF65-F5344CB8AC3E}">
        <p14:creationId xmlns:p14="http://schemas.microsoft.com/office/powerpoint/2010/main" val="102718220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8822" y="1184934"/>
            <a:ext cx="422423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Các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hệ</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mang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lại</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379413" y="2016125"/>
            <a:ext cx="11433175" cy="3046988"/>
          </a:xfrm>
          <a:prstGeom prst="rect">
            <a:avLst/>
          </a:prstGeom>
        </p:spPr>
        <p:txBody>
          <a:bodyPr wrap="square" anchor="t">
            <a:spAutoFit/>
          </a:bodyPr>
          <a:lstStyle/>
          <a:p>
            <a:r>
              <a:rPr lang="vi-VN" sz="3200" dirty="0">
                <a:latin typeface="+mj-lt"/>
              </a:rPr>
              <a:t>Đối với các hệ thống phức tạp. Builder Patterns sẽ chia công việc khỏi tạo thành riêng lẽ, có thể tiến hành khởi tạo ở các tình huống khác nhau.</a:t>
            </a:r>
          </a:p>
          <a:p>
            <a:r>
              <a:rPr lang="en-US" sz="3200" dirty="0">
                <a:latin typeface="Times New Roman" panose="02020603050405020304" pitchFamily="18" charset="0"/>
                <a:cs typeface="Times New Roman" panose="02020603050405020304" pitchFamily="18" charset="0"/>
              </a:rPr>
              <a:t>X</a:t>
            </a:r>
            <a:r>
              <a:rPr lang="vi-VN" sz="3200" dirty="0">
                <a:latin typeface="+mj-lt"/>
              </a:rPr>
              <a:t>ây dựng một đối tượng phức tạp bằng cách sử dụng các đối tượng đơn giản và sử dụng tiếp cận từng bước</a:t>
            </a:r>
          </a:p>
          <a:p>
            <a:endParaRPr lang="en-US" sz="3200" dirty="0">
              <a:latin typeface="+mj-lt"/>
            </a:endParaRPr>
          </a:p>
        </p:txBody>
      </p:sp>
      <p:sp>
        <p:nvSpPr>
          <p:cNvPr id="8" name="Rectangle 7"/>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Builder</a:t>
            </a:r>
            <a:r>
              <a:rPr lang="en-GB" sz="6000" b="1" dirty="0">
                <a:latin typeface="+mj-lt"/>
              </a:rPr>
              <a:t> </a:t>
            </a:r>
            <a:r>
              <a:rPr lang="vi-VN" sz="6000" b="1" dirty="0">
                <a:latin typeface="+mj-lt"/>
              </a:rPr>
              <a:t>Pattern</a:t>
            </a:r>
            <a:endParaRPr lang="en-US" sz="6000" b="1" dirty="0">
              <a:latin typeface="+mj-lt"/>
            </a:endParaRPr>
          </a:p>
        </p:txBody>
      </p:sp>
    </p:spTree>
    <p:extLst>
      <p:ext uri="{BB962C8B-B14F-4D97-AF65-F5344CB8AC3E}">
        <p14:creationId xmlns:p14="http://schemas.microsoft.com/office/powerpoint/2010/main" val="295033150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6240811"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Chú</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ý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liên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quan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đến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việc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cài</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đặt</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Builder</a:t>
            </a:r>
            <a:r>
              <a:rPr lang="en-GB" sz="6000" b="1" dirty="0">
                <a:latin typeface="+mj-lt"/>
              </a:rPr>
              <a:t> </a:t>
            </a:r>
            <a:r>
              <a:rPr lang="vi-VN" sz="6000" b="1" dirty="0">
                <a:latin typeface="+mj-lt"/>
              </a:rPr>
              <a:t>Pattern</a:t>
            </a:r>
            <a:endParaRPr lang="en-US" sz="6000" b="1" dirty="0">
              <a:latin typeface="+mj-lt"/>
            </a:endParaRPr>
          </a:p>
        </p:txBody>
      </p:sp>
      <p:sp>
        <p:nvSpPr>
          <p:cNvPr id="4" name="Rectangle 3"/>
          <p:cNvSpPr/>
          <p:nvPr/>
        </p:nvSpPr>
        <p:spPr>
          <a:xfrm>
            <a:off x="613416" y="2406755"/>
            <a:ext cx="11433175" cy="4031873"/>
          </a:xfrm>
          <a:prstGeom prst="rect">
            <a:avLst/>
          </a:prstGeom>
        </p:spPr>
        <p:txBody>
          <a:bodyPr wrap="square" anchor="t">
            <a:spAutoFit/>
          </a:bodyPr>
          <a:lstStyle/>
          <a:p>
            <a:r>
              <a:rPr lang="en-US" sz="3200" dirty="0">
                <a:latin typeface="Times New Roman" panose="02020603050405020304" pitchFamily="18" charset="0"/>
                <a:cs typeface="Times New Roman" panose="02020603050405020304" pitchFamily="18" charset="0"/>
              </a:rPr>
              <a:t>Director: class </a:t>
            </a:r>
            <a:r>
              <a:rPr lang="en-US" sz="3200" dirty="0" err="1">
                <a:latin typeface="Times New Roman" panose="02020603050405020304" pitchFamily="18" charset="0"/>
                <a:cs typeface="Times New Roman" panose="02020603050405020304" pitchFamily="18" charset="0"/>
              </a:rPr>
              <a:t>thông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ờng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Trong</a:t>
            </a:r>
            <a:r>
              <a:rPr lang="en-US" sz="3200" dirty="0">
                <a:latin typeface="Times New Roman" panose="02020603050405020304" pitchFamily="18" charset="0"/>
                <a:cs typeface="Times New Roman" panose="02020603050405020304" pitchFamily="18" charset="0"/>
              </a:rPr>
              <a:t> Director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thức</a:t>
            </a:r>
            <a:r>
              <a:rPr lang="en-US" sz="3200" dirty="0">
                <a:latin typeface="Times New Roman" panose="02020603050405020304" pitchFamily="18" charset="0"/>
                <a:cs typeface="Times New Roman" panose="02020603050405020304" pitchFamily="18" charset="0"/>
              </a:rPr>
              <a:t> Construct(Builder).</a:t>
            </a:r>
          </a:p>
          <a:p>
            <a:r>
              <a:rPr lang="en-US" sz="3200" dirty="0">
                <a:latin typeface="Times New Roman" panose="02020603050405020304" pitchFamily="18" charset="0"/>
                <a:cs typeface="Times New Roman" panose="02020603050405020304" pitchFamily="18" charset="0"/>
              </a:rPr>
              <a:t>Product: class </a:t>
            </a:r>
            <a:r>
              <a:rPr lang="en-US" sz="3200" dirty="0" err="1">
                <a:latin typeface="Times New Roman" panose="02020603050405020304" pitchFamily="18" charset="0"/>
                <a:cs typeface="Times New Roman" panose="02020603050405020304" pitchFamily="18" charset="0"/>
              </a:rPr>
              <a:t>thông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thường</a:t>
            </a:r>
            <a:r>
              <a:rPr lang="en-US" sz="3200" dirty="0">
                <a:latin typeface="Times New Roman" panose="02020603050405020304" pitchFamily="18" charset="0"/>
                <a:cs typeface="Times New Roman" panose="02020603050405020304" pitchFamily="18" charset="0"/>
              </a:rPr>
              <a:t>.</a:t>
            </a:r>
          </a:p>
          <a:p>
            <a:r>
              <a:rPr lang="en-US" sz="3200" dirty="0">
                <a:latin typeface="Times New Roman" panose="02020603050405020304" pitchFamily="18" charset="0"/>
                <a:cs typeface="Times New Roman" panose="02020603050405020304" pitchFamily="18" charset="0"/>
              </a:rPr>
              <a:t>Builder: interface </a:t>
            </a:r>
            <a:r>
              <a:rPr lang="en-US" sz="3200" dirty="0" err="1">
                <a:latin typeface="Times New Roman" panose="02020603050405020304" pitchFamily="18" charset="0"/>
                <a:cs typeface="Times New Roman" panose="02020603050405020304" pitchFamily="18" charset="0"/>
              </a:rPr>
              <a:t>hoặc</a:t>
            </a:r>
            <a:r>
              <a:rPr lang="en-US" sz="3200" dirty="0">
                <a:latin typeface="Times New Roman" panose="02020603050405020304" pitchFamily="18" charset="0"/>
                <a:cs typeface="Times New Roman" panose="02020603050405020304" pitchFamily="18" charset="0"/>
              </a:rPr>
              <a:t> abstract class </a:t>
            </a:r>
            <a:r>
              <a:rPr lang="en-US" sz="3200" dirty="0" err="1">
                <a:latin typeface="Times New Roman" panose="02020603050405020304" pitchFamily="18" charset="0"/>
                <a:cs typeface="Times New Roman" panose="02020603050405020304" pitchFamily="18" charset="0"/>
              </a:rPr>
              <a:t>đều</a:t>
            </a:r>
            <a:r>
              <a:rPr lang="en-US" sz="3200" dirty="0">
                <a:latin typeface="Times New Roman" panose="02020603050405020304" pitchFamily="18" charset="0"/>
                <a:cs typeface="Times New Roman" panose="02020603050405020304" pitchFamily="18" charset="0"/>
              </a:rPr>
              <a:t> đ</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ợc</a:t>
            </a:r>
            <a:r>
              <a:rPr lang="en-US" sz="3200" dirty="0">
                <a:latin typeface="Times New Roman" panose="02020603050405020304" pitchFamily="18" charset="0"/>
                <a:cs typeface="Times New Roman" panose="02020603050405020304" pitchFamily="18" charset="0"/>
              </a:rPr>
              <a:t>.</a:t>
            </a:r>
          </a:p>
          <a:p>
            <a:r>
              <a:rPr lang="en-US" sz="3200" dirty="0" err="1">
                <a:latin typeface="Times New Roman" panose="02020603050405020304" pitchFamily="18" charset="0"/>
                <a:cs typeface="Times New Roman" panose="02020603050405020304" pitchFamily="18" charset="0"/>
              </a:rPr>
              <a:t>ConcreteBuilde</a:t>
            </a:r>
            <a:r>
              <a:rPr lang="en-US" sz="3200" dirty="0">
                <a:latin typeface="Times New Roman" panose="02020603050405020304" pitchFamily="18" charset="0"/>
                <a:cs typeface="Times New Roman" panose="02020603050405020304" pitchFamily="18" charset="0"/>
              </a:rPr>
              <a:t> :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con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Builder. </a:t>
            </a:r>
            <a:r>
              <a:rPr lang="en-US" sz="3200" dirty="0" err="1">
                <a:latin typeface="Times New Roman" panose="02020603050405020304" pitchFamily="18" charset="0"/>
                <a:cs typeface="Times New Roman" panose="02020603050405020304" pitchFamily="18" charset="0"/>
              </a:rPr>
              <a:t>ConcreteBuilder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về</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t</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ợng</a:t>
            </a:r>
            <a:r>
              <a:rPr lang="en-US" sz="3200" dirty="0">
                <a:latin typeface="Times New Roman" panose="02020603050405020304" pitchFamily="18" charset="0"/>
                <a:cs typeface="Times New Roman" panose="02020603050405020304" pitchFamily="18" charset="0"/>
              </a:rPr>
              <a:t> product.</a:t>
            </a:r>
          </a:p>
          <a:p>
            <a:endParaRPr lang="vi-VN" sz="3200" dirty="0">
              <a:latin typeface="Times New Roman" panose="02020603050405020304" pitchFamily="18" charset="0"/>
              <a:cs typeface="Times New Roman" panose="02020603050405020304" pitchFamily="18" charset="0"/>
            </a:endParaRPr>
          </a:p>
          <a:p>
            <a:endParaRPr lang="en-US" sz="3200" dirty="0">
              <a:latin typeface="+mj-lt"/>
            </a:endParaRPr>
          </a:p>
        </p:txBody>
      </p:sp>
    </p:spTree>
    <p:extLst>
      <p:ext uri="{BB962C8B-B14F-4D97-AF65-F5344CB8AC3E}">
        <p14:creationId xmlns:p14="http://schemas.microsoft.com/office/powerpoint/2010/main" val="221970944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603883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Hệ</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thống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thực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tế</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đang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sử</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dụng</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Builder</a:t>
            </a:r>
            <a:r>
              <a:rPr lang="en-GB" sz="6000" b="1" dirty="0">
                <a:latin typeface="+mj-lt"/>
              </a:rPr>
              <a:t> </a:t>
            </a:r>
            <a:r>
              <a:rPr lang="vi-VN" sz="6000" b="1" dirty="0">
                <a:latin typeface="+mj-lt"/>
              </a:rPr>
              <a:t>Pattern</a:t>
            </a:r>
            <a:endParaRPr lang="en-US" sz="6000" b="1" dirty="0">
              <a:latin typeface="+mj-lt"/>
            </a:endParaRPr>
          </a:p>
        </p:txBody>
      </p:sp>
    </p:spTree>
    <p:extLst>
      <p:ext uri="{BB962C8B-B14F-4D97-AF65-F5344CB8AC3E}">
        <p14:creationId xmlns:p14="http://schemas.microsoft.com/office/powerpoint/2010/main" val="1369354440"/>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666</TotalTime>
  <Words>1027</Words>
  <Application>Microsoft Office PowerPoint</Application>
  <PresentationFormat>Widescreen</PresentationFormat>
  <Paragraphs>106</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Factory Design Pattern</dc:title>
  <dc:creator>Khoa Huynh</dc:creator>
  <cp:lastModifiedBy>Khoa Huynh</cp:lastModifiedBy>
  <cp:revision>219</cp:revision>
  <dcterms:created xsi:type="dcterms:W3CDTF">2016-10-07T13:20:21Z</dcterms:created>
  <dcterms:modified xsi:type="dcterms:W3CDTF">2017-01-07T17:03:38Z</dcterms:modified>
</cp:coreProperties>
</file>