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81" r:id="rId3"/>
    <p:sldId id="285" r:id="rId4"/>
    <p:sldId id="286" r:id="rId5"/>
    <p:sldId id="288" r:id="rId6"/>
    <p:sldId id="346" r:id="rId7"/>
    <p:sldId id="290" r:id="rId8"/>
    <p:sldId id="291" r:id="rId9"/>
    <p:sldId id="342" r:id="rId10"/>
    <p:sldId id="347" r:id="rId11"/>
    <p:sldId id="348" r:id="rId12"/>
    <p:sldId id="349" r:id="rId13"/>
    <p:sldId id="350" r:id="rId14"/>
    <p:sldId id="351" r:id="rId15"/>
    <p:sldId id="352" r:id="rId16"/>
    <p:sldId id="353" r:id="rId17"/>
    <p:sldId id="355" r:id="rId18"/>
    <p:sldId id="356" r:id="rId19"/>
    <p:sldId id="3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in of Responsibility" id="{9CD8E506-B9C4-4FED-AA16-3C68069C9C20}">
          <p14:sldIdLst>
            <p14:sldId id="279"/>
            <p14:sldId id="281"/>
            <p14:sldId id="285"/>
            <p14:sldId id="286"/>
            <p14:sldId id="288"/>
            <p14:sldId id="346"/>
            <p14:sldId id="290"/>
            <p14:sldId id="291"/>
            <p14:sldId id="342"/>
            <p14:sldId id="347"/>
            <p14:sldId id="348"/>
            <p14:sldId id="349"/>
            <p14:sldId id="350"/>
            <p14:sldId id="351"/>
            <p14:sldId id="352"/>
            <p14:sldId id="353"/>
            <p14:sldId id="355"/>
            <p14:sldId id="356"/>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78" autoAdjust="0"/>
  </p:normalViewPr>
  <p:slideViewPr>
    <p:cSldViewPr snapToGrid="0">
      <p:cViewPr varScale="1">
        <p:scale>
          <a:sx n="62" d="100"/>
          <a:sy n="62" d="100"/>
        </p:scale>
        <p:origin x="3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991132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2582738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308842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4110413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22690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1388850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845127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413035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19</a:t>
            </a:fld>
            <a:endParaRPr lang="en-US"/>
          </a:p>
        </p:txBody>
      </p:sp>
    </p:spTree>
    <p:extLst>
      <p:ext uri="{BB962C8B-B14F-4D97-AF65-F5344CB8AC3E}">
        <p14:creationId xmlns:p14="http://schemas.microsoft.com/office/powerpoint/2010/main" val="85943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a:t>
            </a:r>
            <a:r>
              <a:rPr lang="en-US" dirty="0"/>
              <a:t> </a:t>
            </a:r>
            <a:r>
              <a:rPr lang="en-US" dirty="0" err="1"/>
              <a:t>sự</a:t>
            </a:r>
            <a:r>
              <a:rPr lang="en-US" dirty="0"/>
              <a:t> ta </a:t>
            </a:r>
            <a:r>
              <a:rPr lang="en-US" dirty="0" err="1"/>
              <a:t>có</a:t>
            </a:r>
            <a:r>
              <a:rPr lang="en-US" dirty="0"/>
              <a:t> 2 handler </a:t>
            </a:r>
            <a:r>
              <a:rPr lang="en-US" dirty="0" err="1"/>
              <a:t>là</a:t>
            </a:r>
            <a:r>
              <a:rPr lang="en-US" dirty="0"/>
              <a:t> </a:t>
            </a:r>
            <a:r>
              <a:rPr lang="en-US" dirty="0" err="1"/>
              <a:t>EmailErrorHandler</a:t>
            </a:r>
            <a:r>
              <a:rPr lang="en-US" dirty="0"/>
              <a:t> </a:t>
            </a:r>
            <a:r>
              <a:rPr lang="en-US" dirty="0" err="1"/>
              <a:t>và</a:t>
            </a:r>
            <a:r>
              <a:rPr lang="en-US" dirty="0"/>
              <a:t> </a:t>
            </a:r>
            <a:r>
              <a:rPr lang="en-US" dirty="0" err="1"/>
              <a:t>FaxErrorHandler</a:t>
            </a:r>
            <a:r>
              <a:rPr lang="en-US" dirty="0"/>
              <a:t>.</a:t>
            </a:r>
          </a:p>
          <a:p>
            <a:r>
              <a:rPr lang="en-US" dirty="0"/>
              <a:t>Theo </a:t>
            </a:r>
            <a:r>
              <a:rPr lang="en-US" dirty="0" err="1"/>
              <a:t>quy</a:t>
            </a:r>
            <a:r>
              <a:rPr lang="en-US" dirty="0"/>
              <a:t> </a:t>
            </a:r>
            <a:r>
              <a:rPr lang="en-US" dirty="0" err="1"/>
              <a:t>định</a:t>
            </a:r>
            <a:r>
              <a:rPr lang="en-US" dirty="0"/>
              <a:t> </a:t>
            </a:r>
            <a:r>
              <a:rPr lang="en-US" dirty="0" err="1"/>
              <a:t>nghiệp</a:t>
            </a:r>
            <a:r>
              <a:rPr lang="en-US" dirty="0"/>
              <a:t> </a:t>
            </a:r>
            <a:r>
              <a:rPr lang="en-US" dirty="0" err="1"/>
              <a:t>vụ</a:t>
            </a:r>
            <a:r>
              <a:rPr lang="en-US" dirty="0"/>
              <a:t> </a:t>
            </a:r>
            <a:r>
              <a:rPr lang="en-US" dirty="0" err="1"/>
              <a:t>mà</a:t>
            </a:r>
            <a:r>
              <a:rPr lang="en-US" dirty="0"/>
              <a:t> </a:t>
            </a:r>
            <a:r>
              <a:rPr lang="en-US" dirty="0" err="1"/>
              <a:t>khác</a:t>
            </a:r>
            <a:r>
              <a:rPr lang="en-US" dirty="0"/>
              <a:t> hang </a:t>
            </a:r>
            <a:r>
              <a:rPr lang="en-US" dirty="0" err="1"/>
              <a:t>yêu</a:t>
            </a:r>
            <a:r>
              <a:rPr lang="en-US" dirty="0"/>
              <a:t> </a:t>
            </a:r>
            <a:r>
              <a:rPr lang="en-US" dirty="0" err="1"/>
              <a:t>cầu</a:t>
            </a:r>
            <a:r>
              <a:rPr lang="en-US" dirty="0"/>
              <a:t> </a:t>
            </a:r>
            <a:r>
              <a:rPr lang="en-US" dirty="0" err="1"/>
              <a:t>thì</a:t>
            </a:r>
            <a:r>
              <a:rPr lang="en-US" dirty="0"/>
              <a:t> </a:t>
            </a:r>
            <a:r>
              <a:rPr lang="en-US" dirty="0" err="1"/>
              <a:t>khi</a:t>
            </a:r>
            <a:r>
              <a:rPr lang="en-US" dirty="0"/>
              <a:t> </a:t>
            </a:r>
            <a:r>
              <a:rPr lang="en-US" dirty="0" err="1"/>
              <a:t>có</a:t>
            </a:r>
            <a:r>
              <a:rPr lang="en-US" dirty="0"/>
              <a:t> </a:t>
            </a:r>
            <a:r>
              <a:rPr lang="en-US" dirty="0" err="1"/>
              <a:t>vấn</a:t>
            </a:r>
            <a:r>
              <a:rPr lang="en-US" dirty="0"/>
              <a:t> </a:t>
            </a:r>
            <a:r>
              <a:rPr lang="en-US" dirty="0" err="1"/>
              <a:t>đề</a:t>
            </a:r>
            <a:r>
              <a:rPr lang="en-US" dirty="0"/>
              <a:t> </a:t>
            </a:r>
            <a:r>
              <a:rPr lang="en-US" dirty="0" err="1"/>
              <a:t>xảy</a:t>
            </a:r>
            <a:r>
              <a:rPr lang="en-US" dirty="0"/>
              <a:t> </a:t>
            </a:r>
            <a:r>
              <a:rPr lang="en-US" dirty="0" err="1"/>
              <a:t>ra.</a:t>
            </a:r>
            <a:r>
              <a:rPr lang="en-US" dirty="0"/>
              <a:t> </a:t>
            </a:r>
            <a:r>
              <a:rPr lang="en-US" dirty="0" err="1"/>
              <a:t>Phải</a:t>
            </a:r>
            <a:r>
              <a:rPr lang="en-US" dirty="0"/>
              <a:t> </a:t>
            </a:r>
            <a:r>
              <a:rPr lang="en-US" dirty="0" err="1"/>
              <a:t>để</a:t>
            </a:r>
            <a:r>
              <a:rPr lang="en-US" dirty="0"/>
              <a:t> </a:t>
            </a:r>
            <a:r>
              <a:rPr lang="en-US" sz="1200" kern="1200" dirty="0" err="1">
                <a:solidFill>
                  <a:schemeClr val="tx1"/>
                </a:solidFill>
                <a:latin typeface="+mn-lt"/>
                <a:ea typeface="+mn-ea"/>
                <a:cs typeface="+mn-cs"/>
              </a:rPr>
              <a:t>FaxErrorHandler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nào</a:t>
            </a:r>
            <a:r>
              <a:rPr lang="en-US" sz="1200" kern="1200" dirty="0">
                <a:solidFill>
                  <a:schemeClr val="tx1"/>
                </a:solidFill>
                <a:latin typeface="+mn-lt"/>
                <a:ea typeface="+mn-ea"/>
                <a:cs typeface="+mn-cs"/>
              </a:rPr>
              <a:t> k </a:t>
            </a:r>
            <a:r>
              <a:rPr lang="en-US" sz="1200" kern="1200" dirty="0" err="1">
                <a:solidFill>
                  <a:schemeClr val="tx1"/>
                </a:solidFill>
                <a:latin typeface="+mn-lt"/>
                <a:ea typeface="+mn-ea"/>
                <a:cs typeface="+mn-cs"/>
              </a:rPr>
              <a:t>xử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lí</a:t>
            </a:r>
            <a:r>
              <a:rPr lang="en-US" sz="1200" kern="1200" dirty="0">
                <a:solidFill>
                  <a:schemeClr val="tx1"/>
                </a:solidFill>
                <a:latin typeface="+mn-lt"/>
                <a:ea typeface="+mn-ea"/>
                <a:cs typeface="+mn-cs"/>
              </a:rPr>
              <a:t> đ</a:t>
            </a:r>
            <a:r>
              <a:rPr lang="vi-VN" sz="1200" kern="1200" dirty="0">
                <a:solidFill>
                  <a:schemeClr val="tx1"/>
                </a:solidFill>
                <a:latin typeface="+mn-lt"/>
                <a:ea typeface="+mn-ea"/>
                <a:cs typeface="+mn-cs"/>
              </a:rPr>
              <a:t>ư</a:t>
            </a:r>
            <a:r>
              <a:rPr lang="en-US" sz="1200" kern="1200" dirty="0" err="1">
                <a:solidFill>
                  <a:schemeClr val="tx1"/>
                </a:solidFill>
                <a:latin typeface="+mn-lt"/>
                <a:ea typeface="+mn-ea"/>
                <a:cs typeface="+mn-cs"/>
              </a:rPr>
              <a:t>ợc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đến</a:t>
            </a:r>
            <a:r>
              <a:rPr lang="en-US" sz="1200" kern="1200" dirty="0">
                <a:solidFill>
                  <a:schemeClr val="tx1"/>
                </a:solidFill>
                <a:latin typeface="+mn-lt"/>
                <a:ea typeface="+mn-ea"/>
                <a:cs typeface="+mn-cs"/>
              </a:rPr>
              <a:t> l</a:t>
            </a:r>
            <a:r>
              <a:rPr lang="vi-VN" sz="1200" kern="1200" dirty="0">
                <a:solidFill>
                  <a:schemeClr val="tx1"/>
                </a:solidFill>
                <a:latin typeface="+mn-lt"/>
                <a:ea typeface="+mn-ea"/>
                <a:cs typeface="+mn-cs"/>
              </a:rPr>
              <a:t>ư</a:t>
            </a:r>
            <a:r>
              <a:rPr lang="en-US" sz="1200" kern="1200" dirty="0" err="1">
                <a:solidFill>
                  <a:schemeClr val="tx1"/>
                </a:solidFill>
                <a:latin typeface="+mn-lt"/>
                <a:ea typeface="+mn-ea"/>
                <a:cs typeface="+mn-cs"/>
              </a:rPr>
              <a:t>ợt</a:t>
            </a:r>
            <a:r>
              <a:rPr lang="en-US" sz="1200" kern="1200" dirty="0">
                <a:solidFill>
                  <a:schemeClr val="tx1"/>
                </a:solidFill>
                <a:latin typeface="+mn-lt"/>
                <a:ea typeface="+mn-ea"/>
                <a:cs typeface="+mn-cs"/>
              </a:rPr>
              <a:t> </a:t>
            </a:r>
            <a:r>
              <a:rPr lang="en-US" dirty="0" err="1"/>
              <a:t>EmailErrorHandler</a:t>
            </a:r>
            <a:r>
              <a:rPr lang="en-US" dirty="0"/>
              <a:t>.</a:t>
            </a:r>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3288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Chain of Responsibility</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
        <p:nvSpPr>
          <p:cNvPr id="8" name="Rectangle 7"/>
          <p:cNvSpPr/>
          <p:nvPr/>
        </p:nvSpPr>
        <p:spPr>
          <a:xfrm>
            <a:off x="838606" y="2652940"/>
            <a:ext cx="11353394" cy="304698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Chain of Responsibility Pattern, Command Pattern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sender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receiver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ng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Chain of Responsibility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sẵn</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request, </a:t>
            </a:r>
            <a:r>
              <a:rPr lang="en-US" sz="3200" dirty="0" err="1">
                <a:latin typeface="Times New Roman" panose="02020603050405020304" pitchFamily="18" charset="0"/>
                <a:cs typeface="Times New Roman" panose="02020603050405020304" pitchFamily="18" charset="0"/>
              </a:rPr>
              <a:t>cứ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request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Command Pattern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receiver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Command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255454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bày</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motivation, ta </a:t>
            </a:r>
            <a:r>
              <a:rPr lang="en-US" sz="3200" dirty="0" err="1">
                <a:latin typeface="Times New Roman" panose="02020603050405020304" pitchFamily="18" charset="0"/>
                <a:cs typeface="Times New Roman" panose="02020603050405020304" pitchFamily="18" charset="0"/>
              </a:rPr>
              <a:t>có</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Enumerator interface.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Client(Enumeration)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element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226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539430"/>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endParaRPr lang="en-US" sz="32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handler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EmailErrorHandler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FaxErrorHandler</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Theo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xảy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FaxErrorHandler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l</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EmailErrorHandler</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0224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046988"/>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mẫu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này</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rõ</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0622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5925519" y="1805143"/>
            <a:ext cx="6096000" cy="5601533"/>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vi-VN" sz="3200" dirty="0">
                <a:latin typeface="Times New Roman" panose="02020603050405020304" pitchFamily="18" charset="0"/>
                <a:cs typeface="Times New Roman" panose="02020603050405020304" pitchFamily="18" charset="0"/>
              </a:rPr>
              <a:t>Handle</a:t>
            </a:r>
            <a:r>
              <a:rPr lang="en-US" sz="3200" dirty="0">
                <a:latin typeface="Times New Roman" panose="02020603050405020304" pitchFamily="18" charset="0"/>
                <a:cs typeface="Times New Roman" panose="02020603050405020304" pitchFamily="18" charset="0"/>
              </a:rPr>
              <a:t>r : </a:t>
            </a:r>
            <a:r>
              <a:rPr lang="en-US" sz="3200" dirty="0" err="1">
                <a:latin typeface="Times New Roman" panose="02020603050405020304" pitchFamily="18" charset="0"/>
                <a:cs typeface="Times New Roman" panose="02020603050405020304" pitchFamily="18" charset="0"/>
              </a:rPr>
              <a:t>Ireceiver</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Handler1 : </a:t>
            </a:r>
            <a:r>
              <a:rPr lang="en-US" sz="3200" dirty="0" err="1">
                <a:latin typeface="Times New Roman" panose="02020603050405020304" pitchFamily="18" charset="0"/>
                <a:cs typeface="Times New Roman" panose="02020603050405020304" pitchFamily="18" charset="0"/>
              </a:rPr>
              <a:t>FaxErrorHandler</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Handler1 : </a:t>
            </a:r>
            <a:r>
              <a:rPr lang="en-US" sz="3200" dirty="0" err="1">
                <a:latin typeface="Times New Roman" panose="02020603050405020304" pitchFamily="18" charset="0"/>
                <a:cs typeface="Times New Roman" panose="02020603050405020304" pitchFamily="18" charset="0"/>
              </a:rPr>
              <a:t>EmailErrorHandler</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Client : </a:t>
            </a:r>
            <a:r>
              <a:rPr lang="en-US" sz="3200" dirty="0" err="1">
                <a:latin typeface="Times New Roman" panose="02020603050405020304" pitchFamily="18" charset="0"/>
                <a:cs typeface="Times New Roman" panose="02020603050405020304" pitchFamily="18" charset="0"/>
              </a:rPr>
              <a:t>ChainOfResponsibiltyEx</a:t>
            </a:r>
            <a:endParaRPr lang="en-US" sz="3200" dirty="0"/>
          </a:p>
          <a:p>
            <a:r>
              <a:rPr lang="en-US" sz="3200" dirty="0" err="1">
                <a:latin typeface="Times New Roman" panose="02020603050405020304" pitchFamily="18" charset="0"/>
                <a:cs typeface="Times New Roman" panose="02020603050405020304" pitchFamily="18" charset="0"/>
              </a:rPr>
              <a:t>IssueRaiser</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Message : Tin </a:t>
            </a:r>
            <a:r>
              <a:rPr lang="en-US" sz="3200" dirty="0" err="1">
                <a:latin typeface="Times New Roman" panose="02020603050405020304" pitchFamily="18" charset="0"/>
                <a:cs typeface="Times New Roman" panose="02020603050405020304" pitchFamily="18" charset="0"/>
              </a:rPr>
              <a:t>nhắn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gì</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Message : </a:t>
            </a:r>
            <a:r>
              <a:rPr lang="en-US" sz="3200" dirty="0" err="1">
                <a:latin typeface="Times New Roman" panose="02020603050405020304" pitchFamily="18" charset="0"/>
                <a:cs typeface="Times New Roman" panose="02020603050405020304" pitchFamily="18" charset="0"/>
              </a:rPr>
              <a:t>Thứ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ưu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nhắn</a:t>
            </a:r>
            <a:r>
              <a:rPr lang="en-US" sz="3200" dirty="0">
                <a:latin typeface="Times New Roman" panose="02020603050405020304" pitchFamily="18" charset="0"/>
                <a:cs typeface="Times New Roman" panose="02020603050405020304" pitchFamily="18" charset="0"/>
              </a:rPr>
              <a:t>.</a:t>
            </a:r>
          </a:p>
          <a:p>
            <a:endParaRPr lang="en-US" dirty="0"/>
          </a:p>
          <a:p>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32144" y="2799027"/>
            <a:ext cx="4948261" cy="3121325"/>
          </a:xfrm>
          <a:prstGeom prst="rect">
            <a:avLst/>
          </a:prstGeom>
        </p:spPr>
      </p:pic>
    </p:spTree>
    <p:extLst>
      <p:ext uri="{BB962C8B-B14F-4D97-AF65-F5344CB8AC3E}">
        <p14:creationId xmlns:p14="http://schemas.microsoft.com/office/powerpoint/2010/main" val="13835001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96892" y="2891644"/>
            <a:ext cx="4815533" cy="3137197"/>
          </a:xfrm>
          <a:prstGeom prst="rect">
            <a:avLst/>
          </a:prstGeom>
        </p:spPr>
      </p:pic>
      <p:pic>
        <p:nvPicPr>
          <p:cNvPr id="7" name="Picture 6"/>
          <p:cNvPicPr>
            <a:picLocks noChangeAspect="1"/>
          </p:cNvPicPr>
          <p:nvPr/>
        </p:nvPicPr>
        <p:blipFill>
          <a:blip r:embed="rId4"/>
          <a:stretch>
            <a:fillRect/>
          </a:stretch>
        </p:blipFill>
        <p:spPr>
          <a:xfrm>
            <a:off x="6096000" y="2891643"/>
            <a:ext cx="4765372" cy="3261183"/>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501399" y="2814718"/>
            <a:ext cx="8897964" cy="3829794"/>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46898" y="2865976"/>
            <a:ext cx="9165007" cy="3819709"/>
          </a:xfrm>
          <a:prstGeom prst="rect">
            <a:avLst/>
          </a:prstGeom>
        </p:spPr>
      </p:pic>
    </p:spTree>
    <p:extLst>
      <p:ext uri="{BB962C8B-B14F-4D97-AF65-F5344CB8AC3E}">
        <p14:creationId xmlns:p14="http://schemas.microsoft.com/office/powerpoint/2010/main" val="526139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91139" y="2685662"/>
            <a:ext cx="7803410" cy="4134190"/>
          </a:xfrm>
          <a:prstGeom prst="rect">
            <a:avLst/>
          </a:prstGeom>
        </p:spPr>
      </p:pic>
    </p:spTree>
    <p:extLst>
      <p:ext uri="{BB962C8B-B14F-4D97-AF65-F5344CB8AC3E}">
        <p14:creationId xmlns:p14="http://schemas.microsoft.com/office/powerpoint/2010/main" val="12551707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a:stretch>
            <a:fillRect/>
          </a:stretch>
        </p:blipFill>
        <p:spPr>
          <a:xfrm>
            <a:off x="846898" y="2869124"/>
            <a:ext cx="9406796" cy="3717656"/>
          </a:xfrm>
          <a:prstGeom prst="rect">
            <a:avLst/>
          </a:prstGeom>
        </p:spPr>
      </p:pic>
    </p:spTree>
    <p:extLst>
      <p:ext uri="{BB962C8B-B14F-4D97-AF65-F5344CB8AC3E}">
        <p14:creationId xmlns:p14="http://schemas.microsoft.com/office/powerpoint/2010/main" val="1797557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vi-VN" sz="3200" dirty="0">
                <a:latin typeface="+mj-lt"/>
              </a:rPr>
              <a:t>Tránh việc gửi nhiều lần yêu cầu đến bộ phận tiếp nhận của nó bằng cách gửi nhiều hơn một đối tượng để có cơ hội để xử lý các yêu cầu đó. Chuỗi các đối tượng tiếp nhận và truyền qua các yêu cầu theo chuỗi cho đến khi một đối tượng xử lý nó.</a:t>
            </a:r>
            <a:endParaRPr lang="en-US" sz="3200" dirty="0">
              <a:latin typeface="+mj-lt"/>
            </a:endParaRPr>
          </a:p>
        </p:txBody>
      </p:sp>
      <p:sp>
        <p:nvSpPr>
          <p:cNvPr id="6" name="Rectangle 5"/>
          <p:cNvSpPr/>
          <p:nvPr/>
        </p:nvSpPr>
        <p:spPr>
          <a:xfrm>
            <a:off x="630264" y="4585058"/>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
        <p:nvSpPr>
          <p:cNvPr id="6" name="Rectangle 5"/>
          <p:cNvSpPr/>
          <p:nvPr/>
        </p:nvSpPr>
        <p:spPr>
          <a:xfrm>
            <a:off x="630264" y="2153869"/>
            <a:ext cx="11434356" cy="353943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handler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EmailErrorHandler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FaxErrorHandler</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Theo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xảy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FaxErrorHandler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l</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EmailErrorHandler</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endParaRPr lang="en-US" sz="3200" dirty="0"/>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3539430"/>
          </a:xfrm>
          <a:prstGeom prst="rect">
            <a:avLst/>
          </a:prstGeom>
        </p:spPr>
        <p:txBody>
          <a:bodyPr wrap="square" anchor="t">
            <a:spAutoFit/>
          </a:bodyPr>
          <a:lstStyle/>
          <a:p>
            <a:pPr lvl="1"/>
            <a:r>
              <a:rPr lang="vi-VN" sz="3200" dirty="0">
                <a:latin typeface="+mj-lt"/>
              </a:rPr>
              <a:t>Giảm kết nối. Thay vì một đối tượng có khả năng xử lý yêu cầu chứa tham chiếu</a:t>
            </a:r>
            <a:r>
              <a:rPr lang="en-US" sz="3200" dirty="0">
                <a:latin typeface="+mj-lt"/>
              </a:rPr>
              <a:t> </a:t>
            </a:r>
            <a:r>
              <a:rPr lang="vi-VN" sz="3200" dirty="0">
                <a:latin typeface="+mj-lt"/>
              </a:rPr>
              <a:t>đến tất cả các đối tượng khác, nó chỉ cần một tham chiếu đến đối tựơng tiếp</a:t>
            </a:r>
            <a:r>
              <a:rPr lang="en-US" sz="3200" dirty="0">
                <a:latin typeface="+mj-lt"/>
              </a:rPr>
              <a:t> </a:t>
            </a:r>
            <a:r>
              <a:rPr lang="vi-VN" sz="3200" dirty="0">
                <a:latin typeface="+mj-lt"/>
              </a:rPr>
              <a:t>theo.</a:t>
            </a:r>
          </a:p>
          <a:p>
            <a:pPr lvl="1"/>
            <a:r>
              <a:rPr lang="vi-VN" sz="3200" dirty="0">
                <a:latin typeface="+mj-lt"/>
              </a:rPr>
              <a:t> Tăng tính linh hoạt và phân chia trách nhiệm cho các đối tượng. Có khả năng</a:t>
            </a:r>
            <a:r>
              <a:rPr lang="en-US" sz="3200" dirty="0">
                <a:latin typeface="+mj-lt"/>
              </a:rPr>
              <a:t> </a:t>
            </a:r>
            <a:r>
              <a:rPr lang="vi-VN" sz="3200" dirty="0">
                <a:latin typeface="+mj-lt"/>
              </a:rPr>
              <a:t>thay đổi dây chuyền trong thời gian chạy.</a:t>
            </a:r>
          </a:p>
          <a:p>
            <a:pPr lvl="1"/>
            <a:r>
              <a:rPr lang="vi-VN" sz="3200" dirty="0">
                <a:latin typeface="+mj-lt"/>
              </a:rPr>
              <a:t>Không đảm bảo có đối tượng xử lý yêu cầu</a:t>
            </a:r>
            <a:endParaRPr lang="en-US" sz="3200" dirty="0">
              <a:latin typeface="+mj-lt"/>
            </a:endParaRPr>
          </a:p>
          <a:p>
            <a:pPr lvl="1"/>
            <a:r>
              <a:rPr lang="en-US" sz="3200" dirty="0" err="1">
                <a:latin typeface="Times New Roman" panose="02020603050405020304" pitchFamily="18" charset="0"/>
                <a:cs typeface="Times New Roman" panose="02020603050405020304" pitchFamily="18" charset="0"/>
              </a:rPr>
              <a:t>Tầng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suât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thấp</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5" y="1460979"/>
            <a:ext cx="5244943"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33953" y="2579264"/>
            <a:ext cx="6571281" cy="2645862"/>
          </a:xfrm>
          <a:prstGeom prst="rect">
            <a:avLst/>
          </a:prstGeom>
        </p:spPr>
      </p:pic>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
        <p:nvSpPr>
          <p:cNvPr id="6" name="Rectangle 5"/>
          <p:cNvSpPr/>
          <p:nvPr/>
        </p:nvSpPr>
        <p:spPr>
          <a:xfrm>
            <a:off x="6096000" y="2624923"/>
            <a:ext cx="5589722" cy="2554545"/>
          </a:xfrm>
          <a:prstGeom prst="rect">
            <a:avLst/>
          </a:prstGeom>
        </p:spPr>
        <p:txBody>
          <a:bodyPr wrap="square">
            <a:spAutoFit/>
          </a:bodyPr>
          <a:lstStyle/>
          <a:p>
            <a:pPr lvl="1" fontAlgn="base"/>
            <a:r>
              <a:rPr lang="vi-VN" sz="3200" dirty="0">
                <a:latin typeface="Times New Roman" panose="02020603050405020304" pitchFamily="18" charset="0"/>
                <a:cs typeface="Times New Roman" panose="02020603050405020304" pitchFamily="18" charset="0"/>
              </a:rPr>
              <a:t>Handle</a:t>
            </a:r>
            <a:r>
              <a:rPr lang="en-US" sz="3200" dirty="0">
                <a:latin typeface="Times New Roman" panose="02020603050405020304" pitchFamily="18" charset="0"/>
                <a:cs typeface="Times New Roman" panose="02020603050405020304" pitchFamily="18" charset="0"/>
              </a:rPr>
              <a:t>r : </a:t>
            </a:r>
            <a:r>
              <a:rPr lang="vi-VN" sz="3200" dirty="0">
                <a:latin typeface="Times New Roman" panose="02020603050405020304" pitchFamily="18" charset="0"/>
                <a:cs typeface="Times New Roman" panose="02020603050405020304" pitchFamily="18" charset="0"/>
              </a:rPr>
              <a:t>Giao diện cho các Handler khác</a:t>
            </a:r>
            <a:r>
              <a:rPr lang="en-US" sz="3200" dirty="0">
                <a:latin typeface="Times New Roman" panose="02020603050405020304" pitchFamily="18" charset="0"/>
                <a:cs typeface="Times New Roman" panose="02020603050405020304" pitchFamily="18" charset="0"/>
              </a:rPr>
              <a:t>.</a:t>
            </a:r>
          </a:p>
          <a:p>
            <a:pPr lvl="1" fontAlgn="base"/>
            <a:r>
              <a:rPr lang="en-US" sz="3200" dirty="0" err="1">
                <a:latin typeface="Times New Roman" panose="02020603050405020304" pitchFamily="18" charset="0"/>
                <a:cs typeface="Times New Roman" panose="02020603050405020304" pitchFamily="18" charset="0"/>
              </a:rPr>
              <a:t>HanderOne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HandlerTwo</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handler con.</a:t>
            </a:r>
          </a:p>
          <a:p>
            <a:pPr lvl="1" fontAlgn="base"/>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
        <p:nvSpPr>
          <p:cNvPr id="4" name="Rectangle 3"/>
          <p:cNvSpPr/>
          <p:nvPr/>
        </p:nvSpPr>
        <p:spPr>
          <a:xfrm>
            <a:off x="744741" y="2406755"/>
            <a:ext cx="10288182" cy="3539430"/>
          </a:xfrm>
          <a:prstGeom prst="rect">
            <a:avLst/>
          </a:prstGeom>
        </p:spPr>
        <p:txBody>
          <a:bodyPr wrap="square">
            <a:spAutoFit/>
          </a:bodyPr>
          <a:lstStyle/>
          <a:p>
            <a:pPr lvl="1" fontAlgn="base"/>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Handler con (</a:t>
            </a:r>
            <a:r>
              <a:rPr lang="en-US" sz="3200" dirty="0" err="1">
                <a:latin typeface="Times New Roman" panose="02020603050405020304" pitchFamily="18" charset="0"/>
                <a:cs typeface="Times New Roman" panose="02020603050405020304" pitchFamily="18" charset="0"/>
              </a:rPr>
              <a:t>HandlerOne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HandlerTwo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hay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p>
          <a:p>
            <a:pPr lvl="1" fontAlgn="base"/>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Handler cha (</a:t>
            </a:r>
            <a:r>
              <a:rPr lang="en-US" sz="3200" dirty="0" err="1">
                <a:latin typeface="Times New Roman" panose="02020603050405020304" pitchFamily="18" charset="0"/>
                <a:cs typeface="Times New Roman" panose="02020603050405020304" pitchFamily="18" charset="0"/>
              </a:rPr>
              <a:t>Hanler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Handler cha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đẩy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1 Handler con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chuỗi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object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78823" y="2274838"/>
            <a:ext cx="11353394" cy="3046988"/>
          </a:xfrm>
          <a:prstGeom prst="rect">
            <a:avLst/>
          </a:prstGeom>
        </p:spPr>
        <p:txBody>
          <a:bodyPr wrap="square">
            <a:spAutoFit/>
          </a:bodyPr>
          <a:lstStyle/>
          <a:p>
            <a:pPr lvl="1"/>
            <a:r>
              <a:rPr lang="vi-VN" sz="3200" dirty="0">
                <a:latin typeface="+mj-lt"/>
              </a:rPr>
              <a:t>Có lớn hơn một đối tượng có khả thực xử lý một yêu cầu trong khi đối tượng cụ</a:t>
            </a:r>
            <a:r>
              <a:rPr lang="en-US" sz="3200" dirty="0">
                <a:latin typeface="+mj-lt"/>
              </a:rPr>
              <a:t> t</a:t>
            </a:r>
            <a:r>
              <a:rPr lang="vi-VN" sz="3200" dirty="0">
                <a:latin typeface="+mj-lt"/>
              </a:rPr>
              <a:t>hể nào xử lý yêu cầu đó lại phụ thuộc vào ngữ cảnh sử dụng.</a:t>
            </a:r>
          </a:p>
          <a:p>
            <a:pPr lvl="1"/>
            <a:r>
              <a:rPr lang="vi-VN" sz="3200" dirty="0">
                <a:latin typeface="+mj-lt"/>
              </a:rPr>
              <a:t>Muốn gửi yêu cầu đến một trong số vài đối tượng nhưng không xác định đối</a:t>
            </a:r>
            <a:r>
              <a:rPr lang="en-US" sz="3200" dirty="0">
                <a:latin typeface="+mj-lt"/>
              </a:rPr>
              <a:t> </a:t>
            </a:r>
            <a:r>
              <a:rPr lang="vi-VN" sz="3200" dirty="0">
                <a:latin typeface="+mj-lt"/>
              </a:rPr>
              <a:t>tượng cụ thể nào sẽ xử lý yêu cầu đó.</a:t>
            </a:r>
          </a:p>
          <a:p>
            <a:pPr lvl="1"/>
            <a:r>
              <a:rPr lang="vi-VN" sz="3200" dirty="0">
                <a:latin typeface="+mj-lt"/>
              </a:rPr>
              <a:t>Tập các đối tượng có khả năng xử lý yêu cầu là một tập biến đổi.</a:t>
            </a:r>
            <a:endParaRPr lang="en-US" sz="3200" dirty="0">
              <a:latin typeface="+mj-lt"/>
            </a:endParaRPr>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
        <p:nvSpPr>
          <p:cNvPr id="4" name="Rectangle 3"/>
          <p:cNvSpPr/>
          <p:nvPr/>
        </p:nvSpPr>
        <p:spPr>
          <a:xfrm>
            <a:off x="378823" y="2274838"/>
            <a:ext cx="11353394" cy="3539430"/>
          </a:xfrm>
          <a:prstGeom prst="rect">
            <a:avLst/>
          </a:prstGeom>
        </p:spPr>
        <p:txBody>
          <a:bodyPr wrap="square">
            <a:spAutoFit/>
          </a:bodyPr>
          <a:lstStyle/>
          <a:p>
            <a:pPr lvl="1"/>
            <a:r>
              <a:rPr lang="en-US" sz="3200" dirty="0">
                <a:latin typeface="Times New Roman" panose="02020603050405020304" pitchFamily="18" charset="0"/>
                <a:cs typeface="Times New Roman" panose="02020603050405020304" pitchFamily="18" charset="0"/>
              </a:rPr>
              <a:t>Handler : interface.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nextHandler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Handler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Handle().</a:t>
            </a:r>
          </a:p>
          <a:p>
            <a:pPr lvl="1"/>
            <a:r>
              <a:rPr lang="en-US" sz="3200" dirty="0">
                <a:latin typeface="Times New Roman" panose="02020603050405020304" pitchFamily="18" charset="0"/>
                <a:cs typeface="Times New Roman" panose="02020603050405020304" pitchFamily="18" charset="0"/>
              </a:rPr>
              <a:t>Handler1, handler2 :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Handler.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handle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handle,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super.handle</a:t>
            </a:r>
            <a:r>
              <a:rPr lang="en-US" sz="3200" dirty="0">
                <a:latin typeface="Times New Roman" panose="02020603050405020304" pitchFamily="18" charset="0"/>
                <a:cs typeface="Times New Roman" panose="02020603050405020304" pitchFamily="18" charset="0"/>
              </a:rPr>
              <a:t>()</a:t>
            </a:r>
          </a:p>
          <a:p>
            <a:pPr lvl="1"/>
            <a:endParaRPr lang="en-US" sz="3200" dirty="0">
              <a:latin typeface="Times New Roman" panose="02020603050405020304" pitchFamily="18" charset="0"/>
              <a:cs typeface="Times New Roman" panose="02020603050405020304" pitchFamily="18" charset="0"/>
            </a:endParaRPr>
          </a:p>
          <a:p>
            <a:pPr lvl="1"/>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Chain of responsibility</a:t>
            </a:r>
            <a:r>
              <a:rPr lang="en-GB"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957</Words>
  <Application>Microsoft Office PowerPoint</Application>
  <PresentationFormat>Widescreen</PresentationFormat>
  <Paragraphs>108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225</cp:revision>
  <dcterms:created xsi:type="dcterms:W3CDTF">2016-10-07T13:20:21Z</dcterms:created>
  <dcterms:modified xsi:type="dcterms:W3CDTF">2017-01-07T17:30:18Z</dcterms:modified>
</cp:coreProperties>
</file>