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9" r:id="rId2"/>
    <p:sldId id="281" r:id="rId3"/>
    <p:sldId id="285" r:id="rId4"/>
    <p:sldId id="286" r:id="rId5"/>
    <p:sldId id="288" r:id="rId6"/>
    <p:sldId id="348" r:id="rId7"/>
    <p:sldId id="290" r:id="rId8"/>
    <p:sldId id="349" r:id="rId9"/>
    <p:sldId id="291" r:id="rId10"/>
    <p:sldId id="342" r:id="rId11"/>
    <p:sldId id="347" r:id="rId12"/>
    <p:sldId id="350" r:id="rId13"/>
    <p:sldId id="351" r:id="rId14"/>
    <p:sldId id="352" r:id="rId15"/>
    <p:sldId id="353" r:id="rId16"/>
    <p:sldId id="354"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orator" id="{9CD8E506-B9C4-4FED-AA16-3C68069C9C20}">
          <p14:sldIdLst>
            <p14:sldId id="279"/>
            <p14:sldId id="281"/>
            <p14:sldId id="285"/>
            <p14:sldId id="286"/>
            <p14:sldId id="288"/>
            <p14:sldId id="348"/>
            <p14:sldId id="290"/>
            <p14:sldId id="349"/>
            <p14:sldId id="291"/>
            <p14:sldId id="342"/>
            <p14:sldId id="347"/>
            <p14:sldId id="350"/>
            <p14:sldId id="351"/>
            <p14:sldId id="352"/>
            <p14:sldId id="353"/>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6" autoAdjust="0"/>
  </p:normalViewPr>
  <p:slideViewPr>
    <p:cSldViewPr snapToGrid="0">
      <p:cViewPr varScale="1">
        <p:scale>
          <a:sx n="61" d="100"/>
          <a:sy n="61" d="100"/>
        </p:scale>
        <p:origin x="3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3029596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1506614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4072863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736083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387091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209962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78310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108602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41242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a:latin typeface="Times New Roman" panose="02020603050405020304" pitchFamily="18" charset="0"/>
                <a:cs typeface="Times New Roman" panose="02020603050405020304" pitchFamily="18" charset="0"/>
              </a:rPr>
              <a:t>: Decorator </a:t>
            </a:r>
            <a:r>
              <a:rPr lang="en-GB" sz="3200" dirty="0">
                <a:latin typeface="Times New Roman" panose="02020603050405020304" pitchFamily="18" charset="0"/>
                <a:cs typeface="Times New Roman" panose="02020603050405020304" pitchFamily="18" charset="0"/>
              </a:rPr>
              <a:t>Pattern.</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658586" y="2406755"/>
            <a:ext cx="10874828" cy="3539430"/>
          </a:xfrm>
          <a:prstGeom prst="rect">
            <a:avLst/>
          </a:prstGeom>
        </p:spPr>
        <p:txBody>
          <a:bodyPr wrap="square">
            <a:spAutoFit/>
          </a:bodyPr>
          <a:lstStyle/>
          <a:p>
            <a:r>
              <a:rPr lang="vi-VN" sz="3200" dirty="0">
                <a:latin typeface="+mj-lt"/>
              </a:rPr>
              <a:t>Composite Pattern vs Decorator Pattern. </a:t>
            </a:r>
            <a:endParaRPr lang="en-US" sz="3200" dirty="0">
              <a:latin typeface="+mj-lt"/>
            </a:endParaRPr>
          </a:p>
          <a:p>
            <a:pPr marL="457200" indent="-457200">
              <a:buFont typeface="Arial" panose="020B0604020202020204" pitchFamily="34" charset="0"/>
              <a:buChar char="•"/>
            </a:pPr>
            <a:r>
              <a:rPr lang="vi-VN" sz="3200" dirty="0">
                <a:latin typeface="+mj-lt"/>
              </a:rPr>
              <a:t>Giống: Đều có mở rộng chương trình và giống nhau cách cài đặt.</a:t>
            </a:r>
            <a:endParaRPr lang="en-US" sz="3200" dirty="0">
              <a:latin typeface="+mj-lt"/>
            </a:endParaRPr>
          </a:p>
          <a:p>
            <a:pPr marL="457200" indent="-457200">
              <a:buFont typeface="Arial" panose="020B0604020202020204" pitchFamily="34" charset="0"/>
              <a:buChar char="•"/>
            </a:pPr>
            <a:r>
              <a:rPr lang="vi-VN" sz="3200" dirty="0">
                <a:latin typeface="+mj-lt"/>
              </a:rPr>
              <a:t>Khác : Composite thực hiện mở rộng bằng cách gộp thêm nhiều đối tượng mới vào cái cũ còn Decorator là mở rộng chức năng trên một đối tượng đã có.</a:t>
            </a:r>
            <a:endParaRPr lang="en-US" sz="3200" dirty="0">
              <a:latin typeface="+mj-lt"/>
            </a:endParaRPr>
          </a:p>
          <a:p>
            <a:endParaRPr lang="en-US" sz="3200" dirty="0">
              <a:latin typeface="+mj-lt"/>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0054"/>
            <a:ext cx="11434356" cy="3046988"/>
          </a:xfrm>
          <a:prstGeom prst="rect">
            <a:avLst/>
          </a:prstGeom>
        </p:spPr>
        <p:txBody>
          <a:bodyPr wrap="square">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class ban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Component. Class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doJob</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câu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câu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ban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0224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046988"/>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ban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Ngoài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bô</a:t>
            </a:r>
            <a:r>
              <a:rPr lang="en-US" sz="3200" dirty="0">
                <a:latin typeface="Times New Roman" panose="02020603050405020304" pitchFamily="18" charset="0"/>
                <a:cs typeface="Times New Roman" panose="02020603050405020304" pitchFamily="18" charset="0"/>
              </a:rPr>
              <a:t> sung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ng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ban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Decorator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6511159" y="2577894"/>
            <a:ext cx="5234152" cy="4708981"/>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vi-VN" sz="3200" dirty="0">
                <a:latin typeface="+mj-lt"/>
              </a:rPr>
              <a:t>Component</a:t>
            </a:r>
            <a:r>
              <a:rPr lang="en-US" sz="3200" dirty="0">
                <a:latin typeface="+mj-lt"/>
              </a:rPr>
              <a:t> : </a:t>
            </a:r>
            <a:r>
              <a:rPr lang="vi-VN" sz="3200" dirty="0">
                <a:latin typeface="+mj-lt"/>
              </a:rPr>
              <a:t>Component</a:t>
            </a:r>
            <a:endParaRPr lang="en-US" sz="3200" dirty="0">
              <a:latin typeface="+mj-lt"/>
            </a:endParaRPr>
          </a:p>
          <a:p>
            <a:r>
              <a:rPr lang="en-US" sz="3200" dirty="0">
                <a:latin typeface="Times New Roman" panose="02020603050405020304" pitchFamily="18" charset="0"/>
                <a:cs typeface="Times New Roman" panose="02020603050405020304" pitchFamily="18" charset="0"/>
              </a:rPr>
              <a:t>Concrete</a:t>
            </a:r>
            <a:r>
              <a:rPr lang="vi-VN" sz="3200" dirty="0">
                <a:latin typeface="+mj-lt"/>
              </a:rPr>
              <a:t>Component</a:t>
            </a:r>
            <a:r>
              <a:rPr lang="en-US" sz="3200" dirty="0">
                <a:latin typeface="+mj-lt"/>
              </a:rPr>
              <a:t> : </a:t>
            </a:r>
            <a:r>
              <a:rPr lang="en-US" sz="3200" dirty="0">
                <a:latin typeface="Times New Roman" panose="02020603050405020304" pitchFamily="18" charset="0"/>
                <a:cs typeface="Times New Roman" panose="02020603050405020304" pitchFamily="18" charset="0"/>
              </a:rPr>
              <a:t>Concrete</a:t>
            </a:r>
            <a:r>
              <a:rPr lang="vi-VN" sz="3200" dirty="0">
                <a:latin typeface="+mj-lt"/>
              </a:rPr>
              <a:t>Component</a:t>
            </a:r>
            <a:endParaRPr lang="en-US" sz="3200" dirty="0">
              <a:latin typeface="+mj-lt"/>
            </a:endParaRPr>
          </a:p>
          <a:p>
            <a:r>
              <a:rPr lang="en-US" sz="3200" dirty="0">
                <a:latin typeface="Times New Roman" panose="02020603050405020304" pitchFamily="18" charset="0"/>
                <a:cs typeface="Times New Roman" panose="02020603050405020304" pitchFamily="18" charset="0"/>
              </a:rPr>
              <a:t>Decorator : </a:t>
            </a:r>
            <a:r>
              <a:rPr lang="en-US" sz="3200" dirty="0" err="1">
                <a:latin typeface="Times New Roman" panose="02020603050405020304" pitchFamily="18" charset="0"/>
                <a:cs typeface="Times New Roman" panose="02020603050405020304" pitchFamily="18" charset="0"/>
              </a:rPr>
              <a:t>AbstractDecorator</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ConcreteDecorator</a:t>
            </a:r>
            <a:r>
              <a:rPr lang="en-US" sz="3200" dirty="0">
                <a:latin typeface="Times New Roman" panose="02020603050405020304" pitchFamily="18" charset="0"/>
                <a:cs typeface="Times New Roman" panose="02020603050405020304" pitchFamily="18" charset="0"/>
              </a:rPr>
              <a:t> : ConcreteDecoratorEx_1, </a:t>
            </a:r>
          </a:p>
          <a:p>
            <a:r>
              <a:rPr lang="en-US" sz="3200" dirty="0">
                <a:latin typeface="Times New Roman" panose="02020603050405020304" pitchFamily="18" charset="0"/>
                <a:cs typeface="Times New Roman" panose="02020603050405020304" pitchFamily="18" charset="0"/>
              </a:rPr>
              <a:t>ConcreteDecoratorEx_2</a:t>
            </a:r>
            <a:endParaRPr lang="en-US" sz="32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7502" y="2747487"/>
            <a:ext cx="4851340" cy="3965291"/>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6898" y="2916920"/>
            <a:ext cx="4432081" cy="3211268"/>
          </a:xfrm>
          <a:prstGeom prst="rect">
            <a:avLst/>
          </a:prstGeom>
        </p:spPr>
      </p:pic>
      <p:pic>
        <p:nvPicPr>
          <p:cNvPr id="8" name="Picture 7"/>
          <p:cNvPicPr>
            <a:picLocks noChangeAspect="1"/>
          </p:cNvPicPr>
          <p:nvPr/>
        </p:nvPicPr>
        <p:blipFill>
          <a:blip r:embed="rId4"/>
          <a:stretch>
            <a:fillRect/>
          </a:stretch>
        </p:blipFill>
        <p:spPr>
          <a:xfrm>
            <a:off x="6090745" y="2916920"/>
            <a:ext cx="4114800" cy="3019425"/>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46897" y="2924010"/>
            <a:ext cx="10157433" cy="3143380"/>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846898" y="2796021"/>
            <a:ext cx="11071821" cy="3604779"/>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vi-VN" sz="3200" dirty="0">
                <a:latin typeface="+mj-lt"/>
              </a:rPr>
              <a:t>Decorator pattern cho phép thêm chức năng mới cho một đối tượng hiện tại mà không làm thay đổi cấu trúc của nó. Đây là loại design pattern thuộc mô hình cấu trúc (structural pattern).</a:t>
            </a:r>
            <a:br>
              <a:rPr lang="vi-VN" sz="3200" dirty="0">
                <a:latin typeface="+mj-lt"/>
              </a:rPr>
            </a:br>
            <a:endParaRPr lang="en-US" sz="3200" dirty="0">
              <a:latin typeface="+mj-lt"/>
            </a:endParaRPr>
          </a:p>
        </p:txBody>
      </p:sp>
      <p:sp>
        <p:nvSpPr>
          <p:cNvPr id="6" name="Rectangle 5"/>
          <p:cNvSpPr/>
          <p:nvPr/>
        </p:nvSpPr>
        <p:spPr>
          <a:xfrm>
            <a:off x="630264" y="566997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50101" y="5835742"/>
            <a:ext cx="3045899" cy="584775"/>
          </a:xfrm>
          <a:prstGeom prst="rect">
            <a:avLst/>
          </a:prstGeom>
        </p:spPr>
        <p:txBody>
          <a:bodyPr wrap="square">
            <a:spAutoFit/>
          </a:bodyPr>
          <a:lstStyle/>
          <a:p>
            <a:r>
              <a:rPr lang="vi-VN" sz="3200" dirty="0">
                <a:latin typeface="+mj-lt"/>
              </a:rPr>
              <a:t>Deùcorateur</a:t>
            </a:r>
            <a:endParaRPr lang="en-US" sz="3200" dirty="0">
              <a:latin typeface="+mj-lt"/>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
        <p:nvSpPr>
          <p:cNvPr id="7" name="Rectangle 6"/>
          <p:cNvSpPr/>
          <p:nvPr/>
        </p:nvSpPr>
        <p:spPr>
          <a:xfrm>
            <a:off x="630264" y="2153869"/>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Decorator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br>
              <a:rPr lang="vi-VN"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406755"/>
            <a:ext cx="11434356" cy="2062103"/>
          </a:xfrm>
          <a:prstGeom prst="rect">
            <a:avLst/>
          </a:prstGeom>
        </p:spPr>
        <p:txBody>
          <a:bodyPr wrap="square" anchor="t">
            <a:spAutoFit/>
          </a:bodyPr>
          <a:lstStyle/>
          <a:p>
            <a:r>
              <a:rPr lang="vi-VN" sz="3200" dirty="0">
                <a:latin typeface="+mj-lt"/>
              </a:rPr>
              <a:t>Khi bạn muốn thay đổi động mà không ảnh hưởng đến người dùng, không phụ thuộc vào giới hạn các lớp con</a:t>
            </a:r>
            <a:r>
              <a:rPr lang="en-US" sz="3200" dirty="0">
                <a:latin typeface="+mj-lt"/>
              </a:rPr>
              <a:t>.</a:t>
            </a:r>
          </a:p>
          <a:p>
            <a:r>
              <a:rPr lang="vi-VN" sz="3200" dirty="0">
                <a:latin typeface="+mj-lt"/>
              </a:rPr>
              <a:t>Có một số đặc tính phụ thuộc mà bạn muốn ứng dụng một cách động và bạn muốn kết hợp chúng vào trong một thành phần</a:t>
            </a:r>
            <a:r>
              <a:rPr lang="en-US" sz="3200" dirty="0">
                <a:latin typeface="+mj-lt"/>
              </a:rPr>
              <a:t>.</a:t>
            </a:r>
            <a:endParaRPr lang="vi-VN" sz="3200" dirty="0">
              <a:latin typeface="+mj-lt"/>
            </a:endParaRPr>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5" y="1460979"/>
            <a:ext cx="6528363" cy="752065"/>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95413" y="2460927"/>
            <a:ext cx="4606334" cy="3658745"/>
          </a:xfrm>
          <a:prstGeom prst="rect">
            <a:avLst/>
          </a:prstGeom>
        </p:spPr>
      </p:pic>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4801747" y="2460927"/>
            <a:ext cx="3099829" cy="4154984"/>
          </a:xfrm>
          <a:prstGeom prst="rect">
            <a:avLst/>
          </a:prstGeom>
        </p:spPr>
        <p:txBody>
          <a:bodyPr wrap="square">
            <a:spAutoFit/>
          </a:bodyPr>
          <a:lstStyle/>
          <a:p>
            <a:r>
              <a:rPr lang="vi-VN" sz="2000" b="1" dirty="0">
                <a:latin typeface="+mj-lt"/>
              </a:rPr>
              <a:t>Component</a:t>
            </a:r>
            <a:r>
              <a:rPr lang="vi-VN" sz="2000" dirty="0">
                <a:latin typeface="+mj-lt"/>
              </a:rPr>
              <a:t>: là một interface chứa các phương thức ảo (ở đây là defaultMethod)</a:t>
            </a:r>
            <a:endParaRPr lang="en-US" sz="2000" dirty="0">
              <a:latin typeface="+mj-lt"/>
            </a:endParaRPr>
          </a:p>
          <a:p>
            <a:r>
              <a:rPr lang="vi-VN" sz="2000" b="1" dirty="0">
                <a:latin typeface="+mj-lt"/>
              </a:rPr>
              <a:t>ConcreteComponent</a:t>
            </a:r>
            <a:r>
              <a:rPr lang="vi-VN" sz="2000" dirty="0">
                <a:latin typeface="+mj-lt"/>
              </a:rPr>
              <a:t>: là một lớp kế thừa từ Component, cài đặt các phương thức cụ thể (defaultMethod được cài đặt tường minh)</a:t>
            </a:r>
            <a:endParaRPr lang="en-US" sz="2000" dirty="0">
              <a:latin typeface="+mj-lt"/>
            </a:endParaRPr>
          </a:p>
          <a:p>
            <a:endParaRPr lang="en-US" sz="3200" dirty="0">
              <a:latin typeface="+mj-lt"/>
            </a:endParaRPr>
          </a:p>
          <a:p>
            <a:endParaRPr lang="en-US" sz="3200" dirty="0">
              <a:latin typeface="+mj-lt"/>
              <a:cs typeface="Times New Roman" panose="02020603050405020304" pitchFamily="18" charset="0"/>
            </a:endParaRPr>
          </a:p>
        </p:txBody>
      </p:sp>
      <p:sp>
        <p:nvSpPr>
          <p:cNvPr id="7" name="Rectangle 6"/>
          <p:cNvSpPr/>
          <p:nvPr/>
        </p:nvSpPr>
        <p:spPr>
          <a:xfrm>
            <a:off x="7901576" y="2399734"/>
            <a:ext cx="3966932" cy="4093428"/>
          </a:xfrm>
          <a:prstGeom prst="rect">
            <a:avLst/>
          </a:prstGeom>
        </p:spPr>
        <p:txBody>
          <a:bodyPr wrap="square">
            <a:spAutoFit/>
          </a:bodyPr>
          <a:lstStyle/>
          <a:p>
            <a:r>
              <a:rPr lang="vi-VN" sz="2000" b="1" dirty="0">
                <a:latin typeface="+mj-lt"/>
              </a:rPr>
              <a:t>Decorator</a:t>
            </a:r>
            <a:r>
              <a:rPr lang="vi-VN" sz="2000" dirty="0">
                <a:latin typeface="+mj-lt"/>
              </a:rPr>
              <a:t>: là một lớp ảo kế thừa từ Component đồng thời cũng chứa 1 thể hiện của Component, phương thức defaultMethod trong Decorator sẽ được thực hiện thông qua thể hiện này.</a:t>
            </a:r>
            <a:endParaRPr lang="en-US" sz="2000" dirty="0">
              <a:latin typeface="+mj-lt"/>
            </a:endParaRPr>
          </a:p>
          <a:p>
            <a:r>
              <a:rPr lang="vi-VN" sz="2000" b="1" dirty="0">
                <a:latin typeface="+mj-lt"/>
              </a:rPr>
              <a:t>ConcreteDecorator</a:t>
            </a:r>
            <a:r>
              <a:rPr lang="vi-VN" sz="2000" dirty="0">
                <a:latin typeface="+mj-lt"/>
              </a:rPr>
              <a:t>: là các lớp kế thừa từ Decorator, khai báo tường minh các phương thức, đặc biệt trong các lớp này khai báo tường minh các “trách nhiệm” cần thêm vào khi run-time</a:t>
            </a:r>
            <a:endParaRPr lang="en-US" sz="2000" dirty="0">
              <a:latin typeface="+mj-lt"/>
            </a:endParaRPr>
          </a:p>
          <a:p>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a:t>
            </a:r>
            <a:r>
              <a:rPr lang="en-US"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ự </a:t>
            </a:r>
            <a:r>
              <a:rPr lang="en-US"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US"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951909" y="2406755"/>
            <a:ext cx="10288182" cy="1569660"/>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Decorator hướng các yêu cầu tới đối tượng Component của chúng. Nó có</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thể mang tính lựa chọn để thực hiện các thao tác thêm vào trước và sau khi</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hướng tới các yêu cầu.</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4821304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823" y="2274838"/>
            <a:ext cx="11353394" cy="2554545"/>
          </a:xfrm>
          <a:prstGeom prst="rect">
            <a:avLst/>
          </a:prstGeom>
        </p:spPr>
        <p:txBody>
          <a:bodyPr wrap="square">
            <a:spAutoFit/>
          </a:bodyPr>
          <a:lstStyle/>
          <a:p>
            <a:pPr fontAlgn="base"/>
            <a:r>
              <a:rPr lang="vi-VN" sz="3200" dirty="0">
                <a:latin typeface="+mj-lt"/>
              </a:rPr>
              <a:t> Ưu điểm:</a:t>
            </a:r>
            <a:endParaRPr lang="en-US" sz="3200" dirty="0">
              <a:latin typeface="+mj-lt"/>
            </a:endParaRPr>
          </a:p>
          <a:p>
            <a:pPr fontAlgn="base"/>
            <a:r>
              <a:rPr lang="en-US" sz="3200" dirty="0">
                <a:latin typeface="+mj-lt"/>
              </a:rPr>
              <a:t>C</a:t>
            </a:r>
            <a:r>
              <a:rPr lang="vi-VN" sz="3200" dirty="0">
                <a:latin typeface="+mj-lt"/>
              </a:rPr>
              <a:t>ho </a:t>
            </a:r>
            <a:r>
              <a:rPr lang="en-US" sz="3200" dirty="0" err="1">
                <a:latin typeface="Times New Roman" panose="02020603050405020304" pitchFamily="18" charset="0"/>
                <a:ea typeface="Tahoma" panose="020B0604030504040204" pitchFamily="34" charset="0"/>
                <a:cs typeface="Times New Roman" panose="02020603050405020304" pitchFamily="18" charset="0"/>
              </a:rPr>
              <a:t>phép</a:t>
            </a:r>
            <a:r>
              <a:rPr lang="en-US" sz="3200" dirty="0">
                <a:latin typeface="+mj-lt"/>
              </a:rPr>
              <a:t> </a:t>
            </a:r>
            <a:r>
              <a:rPr lang="vi-VN" sz="3200" dirty="0">
                <a:latin typeface="+mj-lt"/>
              </a:rPr>
              <a:t>thêm chức năng cho class thay vì dùng kế thừa, và chức năng được thêm vào một vài object được lựa chọn chứ không phải tất cả.</a:t>
            </a:r>
          </a:p>
          <a:p>
            <a:pPr fontAlgn="base"/>
            <a:endParaRPr lang="vi-VN"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823" y="2274838"/>
            <a:ext cx="11353394" cy="3046988"/>
          </a:xfrm>
          <a:prstGeom prst="rect">
            <a:avLst/>
          </a:prstGeom>
        </p:spPr>
        <p:txBody>
          <a:bodyPr wrap="square">
            <a:spAutoFit/>
          </a:bodyPr>
          <a:lstStyle/>
          <a:p>
            <a:pPr fontAlgn="base"/>
            <a:r>
              <a:rPr lang="vi-VN" sz="3200" dirty="0">
                <a:latin typeface="+mj-lt"/>
              </a:rPr>
              <a:t> Nhược điểm:</a:t>
            </a:r>
          </a:p>
          <a:p>
            <a:pPr marL="457200" indent="-457200" fontAlgn="base">
              <a:buFont typeface="Arial" panose="020B0604020202020204" pitchFamily="34" charset="0"/>
              <a:buChar char="•"/>
            </a:pPr>
            <a:r>
              <a:rPr lang="vi-VN" sz="3200" dirty="0">
                <a:latin typeface="+mj-lt"/>
              </a:rPr>
              <a:t>Decorator và object nó bao bên trong không giống nhau =&gt; các kiểm tra về kiểu của object sẽ thất bại.</a:t>
            </a:r>
          </a:p>
          <a:p>
            <a:pPr marL="457200" indent="-457200" fontAlgn="base">
              <a:buFont typeface="Arial" panose="020B0604020202020204" pitchFamily="34" charset="0"/>
              <a:buChar char="•"/>
            </a:pPr>
            <a:r>
              <a:rPr lang="vi-VN" sz="3200" dirty="0">
                <a:latin typeface="+mj-lt"/>
              </a:rPr>
              <a:t>Decorator làm cho hệ thống đầy các object giống nhau, khó khăn cho công việc bảo trì.</a:t>
            </a:r>
          </a:p>
          <a:p>
            <a:endParaRPr lang="en-US"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538623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Decorator</a:t>
            </a:r>
            <a:r>
              <a:rPr lang="en-US"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378823" y="2274838"/>
            <a:ext cx="11353394" cy="3046988"/>
          </a:xfrm>
          <a:prstGeom prst="rect">
            <a:avLst/>
          </a:prstGeom>
        </p:spPr>
        <p:txBody>
          <a:bodyPr wrap="square">
            <a:spAutoFit/>
          </a:bodyPr>
          <a:lstStyle/>
          <a:p>
            <a:pPr fontAlgn="base"/>
            <a:r>
              <a:rPr lang="vi-VN" sz="3200" dirty="0">
                <a:latin typeface="+mj-lt"/>
              </a:rPr>
              <a:t>Component</a:t>
            </a:r>
            <a:r>
              <a:rPr lang="en-US" sz="3200" dirty="0">
                <a:latin typeface="Times New Roman" panose="02020603050405020304" pitchFamily="18" charset="0"/>
                <a:cs typeface="Times New Roman" panose="02020603050405020304" pitchFamily="18" charset="0"/>
              </a:rPr>
              <a:t> : abstract Class.</a:t>
            </a:r>
          </a:p>
          <a:p>
            <a:pPr fontAlgn="base"/>
            <a:r>
              <a:rPr lang="vi-VN" sz="3200" dirty="0">
                <a:latin typeface="+mj-lt"/>
              </a:rPr>
              <a:t>ConcreteComponent</a:t>
            </a:r>
            <a:r>
              <a:rPr lang="en-US" sz="3200" dirty="0">
                <a:latin typeface="+mj-lt"/>
              </a:rPr>
              <a:t> </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Compoment</a:t>
            </a:r>
            <a:endParaRPr lang="en-US" sz="3200" dirty="0">
              <a:latin typeface="Times New Roman" panose="02020603050405020304" pitchFamily="18" charset="0"/>
              <a:cs typeface="Times New Roman" panose="02020603050405020304" pitchFamily="18" charset="0"/>
            </a:endParaRPr>
          </a:p>
          <a:p>
            <a:pPr fontAlgn="base"/>
            <a:r>
              <a:rPr lang="vi-VN" sz="3200" dirty="0">
                <a:latin typeface="+mj-lt"/>
              </a:rPr>
              <a:t>Decorator</a:t>
            </a:r>
            <a:r>
              <a:rPr lang="en-US" sz="3200" dirty="0">
                <a:latin typeface="+mj-lt"/>
              </a:rPr>
              <a:t> </a:t>
            </a:r>
            <a:r>
              <a:rPr lang="en-US" sz="3200" dirty="0">
                <a:latin typeface="Times New Roman" panose="02020603050405020304" pitchFamily="18" charset="0"/>
                <a:cs typeface="Times New Roman" panose="02020603050405020304" pitchFamily="18" charset="0"/>
              </a:rPr>
              <a:t>: abstract Class.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Component.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Decorator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Compoment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a:t>
            </a:r>
          </a:p>
          <a:p>
            <a:pPr fontAlgn="base"/>
            <a:r>
              <a:rPr lang="vi-VN" sz="3200" dirty="0">
                <a:latin typeface="+mj-lt"/>
              </a:rPr>
              <a:t>ConcreteDecorator</a:t>
            </a:r>
            <a:r>
              <a:rPr lang="en-US" sz="3200" dirty="0">
                <a:latin typeface="+mj-lt"/>
              </a:rPr>
              <a:t> </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Decorator.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737</Words>
  <Application>Microsoft Office PowerPoint</Application>
  <PresentationFormat>Widescreen</PresentationFormat>
  <Paragraphs>96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261</cp:revision>
  <dcterms:created xsi:type="dcterms:W3CDTF">2016-10-07T13:20:21Z</dcterms:created>
  <dcterms:modified xsi:type="dcterms:W3CDTF">2017-01-07T18:42:46Z</dcterms:modified>
</cp:coreProperties>
</file>