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8" r:id="rId5"/>
    <p:sldId id="260" r:id="rId6"/>
    <p:sldId id="261" r:id="rId7"/>
    <p:sldId id="263" r:id="rId8"/>
    <p:sldId id="264" r:id="rId9"/>
    <p:sldId id="265" r:id="rId10"/>
    <p:sldId id="267"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CD764-2EE9-4D66-985F-1278B4D0C2FB}" type="datetimeFigureOut">
              <a:rPr lang="en-GB" smtClean="0"/>
              <a:t>07/01/2017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72467-B46B-487B-807E-D503153FFA3D}" type="slidenum">
              <a:rPr lang="en-GB" smtClean="0"/>
              <a:t>‹#›</a:t>
            </a:fld>
            <a:endParaRPr lang="en-GB"/>
          </a:p>
        </p:txBody>
      </p:sp>
    </p:spTree>
    <p:extLst>
      <p:ext uri="{BB962C8B-B14F-4D97-AF65-F5344CB8AC3E}">
        <p14:creationId xmlns:p14="http://schemas.microsoft.com/office/powerpoint/2010/main" val="228400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501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303619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788817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418820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2564165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858016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4016705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380837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115670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72349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479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30416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69316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94878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260154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189303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4A280C-FE8E-4F3E-8416-9AC51F9B5C5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140846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4A280C-FE8E-4F3E-8416-9AC51F9B5C5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412460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4A280C-FE8E-4F3E-8416-9AC51F9B5C5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122065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4A280C-FE8E-4F3E-8416-9AC51F9B5C5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16309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A280C-FE8E-4F3E-8416-9AC51F9B5C5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426192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24A280C-FE8E-4F3E-8416-9AC51F9B5C51}"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364586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24A280C-FE8E-4F3E-8416-9AC51F9B5C51}" type="datetimeFigureOut">
              <a:rPr lang="en-GB" smtClean="0"/>
              <a:t>07/01/2017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354774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24A280C-FE8E-4F3E-8416-9AC51F9B5C51}" type="datetimeFigureOut">
              <a:rPr lang="en-GB" smtClean="0"/>
              <a:t>07/01/2017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343050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A280C-FE8E-4F3E-8416-9AC51F9B5C51}" type="datetimeFigureOut">
              <a:rPr lang="en-GB" smtClean="0"/>
              <a:t>07/01/2017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404430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A280C-FE8E-4F3E-8416-9AC51F9B5C51}"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110231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A280C-FE8E-4F3E-8416-9AC51F9B5C51}"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F4A16D-C7C4-40C3-A2AC-1054068725D4}" type="slidenum">
              <a:rPr lang="en-GB" smtClean="0"/>
              <a:t>‹#›</a:t>
            </a:fld>
            <a:endParaRPr lang="en-GB"/>
          </a:p>
        </p:txBody>
      </p:sp>
    </p:spTree>
    <p:extLst>
      <p:ext uri="{BB962C8B-B14F-4D97-AF65-F5344CB8AC3E}">
        <p14:creationId xmlns:p14="http://schemas.microsoft.com/office/powerpoint/2010/main" val="115300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A280C-FE8E-4F3E-8416-9AC51F9B5C51}" type="datetimeFigureOut">
              <a:rPr lang="en-GB" smtClean="0"/>
              <a:t>07/01/2017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4A16D-C7C4-40C3-A2AC-1054068725D4}" type="slidenum">
              <a:rPr lang="en-GB" smtClean="0"/>
              <a:t>‹#›</a:t>
            </a:fld>
            <a:endParaRPr lang="en-GB"/>
          </a:p>
        </p:txBody>
      </p:sp>
    </p:spTree>
    <p:extLst>
      <p:ext uri="{BB962C8B-B14F-4D97-AF65-F5344CB8AC3E}">
        <p14:creationId xmlns:p14="http://schemas.microsoft.com/office/powerpoint/2010/main" val="154071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Interpreter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Behaviral</a:t>
            </a:r>
            <a:r>
              <a:rPr lang="en-US" sz="3200" dirty="0">
                <a:latin typeface="Times New Roman" panose="02020603050405020304" pitchFamily="18" charset="0"/>
                <a:cs typeface="Times New Roman" panose="02020603050405020304" pitchFamily="18" charset="0"/>
              </a:rPr>
              <a:t>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262" y="2100360"/>
            <a:ext cx="5002359" cy="4101657"/>
          </a:xfrm>
          <a:prstGeom prst="rect">
            <a:avLst/>
          </a:prstGeom>
        </p:spPr>
      </p:pic>
    </p:spTree>
    <p:extLst>
      <p:ext uri="{BB962C8B-B14F-4D97-AF65-F5344CB8AC3E}">
        <p14:creationId xmlns:p14="http://schemas.microsoft.com/office/powerpoint/2010/main" val="21202693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206210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Interpreter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Iterator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duyệt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Interpreter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parsing context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a:t>
            </a:r>
            <a:r>
              <a:rPr lang="vi-VN" sz="3200" dirty="0">
                <a:latin typeface="Times New Roman" panose="02020603050405020304" pitchFamily="18" charset="0"/>
                <a:cs typeface="Times New Roman" panose="02020603050405020304" pitchFamily="18" charset="0"/>
              </a:rPr>
              <a:t>ú pháp trừu tượng của </a:t>
            </a:r>
            <a:r>
              <a:rPr lang="en-US" sz="3200" dirty="0">
                <a:latin typeface="Times New Roman" panose="02020603050405020304" pitchFamily="18" charset="0"/>
                <a:cs typeface="Times New Roman" panose="02020603050405020304" pitchFamily="18" charset="0"/>
              </a:rPr>
              <a:t>Interpreter</a:t>
            </a:r>
            <a:r>
              <a:rPr lang="vi-VN" sz="3200" dirty="0">
                <a:latin typeface="Times New Roman" panose="02020603050405020304" pitchFamily="18" charset="0"/>
                <a:cs typeface="Times New Roman" panose="02020603050405020304" pitchFamily="18" charset="0"/>
              </a:rPr>
              <a:t> là một </a:t>
            </a:r>
            <a:r>
              <a:rPr lang="en-US" sz="3200" dirty="0">
                <a:latin typeface="Times New Roman" panose="02020603050405020304" pitchFamily="18" charset="0"/>
                <a:cs typeface="Times New Roman" panose="02020603050405020304" pitchFamily="18" charset="0"/>
              </a:rPr>
              <a:t>Composite </a:t>
            </a:r>
            <a:r>
              <a:rPr lang="vi-VN" sz="3200" dirty="0">
                <a:latin typeface="Times New Roman" panose="02020603050405020304" pitchFamily="18" charset="0"/>
                <a:cs typeface="Times New Roman" panose="02020603050405020304" pitchFamily="18" charset="0"/>
              </a:rPr>
              <a:t>(do đó Iterator và</a:t>
            </a:r>
            <a:r>
              <a:rPr lang="en-US" sz="3200" dirty="0">
                <a:latin typeface="Times New Roman" panose="02020603050405020304" pitchFamily="18" charset="0"/>
                <a:cs typeface="Times New Roman" panose="02020603050405020304" pitchFamily="18" charset="0"/>
              </a:rPr>
              <a:t> Visitor</a:t>
            </a:r>
            <a:r>
              <a:rPr lang="vi-VN" sz="3200" dirty="0">
                <a:latin typeface="Times New Roman" panose="02020603050405020304" pitchFamily="18" charset="0"/>
                <a:cs typeface="Times New Roman" panose="02020603050405020304" pitchFamily="18" charset="0"/>
              </a:rPr>
              <a:t> cũng được áp dụng).</a:t>
            </a:r>
          </a:p>
        </p:txBody>
      </p:sp>
    </p:spTree>
    <p:extLst>
      <p:ext uri="{BB962C8B-B14F-4D97-AF65-F5344CB8AC3E}">
        <p14:creationId xmlns:p14="http://schemas.microsoft.com/office/powerpoint/2010/main" val="954376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255454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input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chuỗi</a:t>
            </a:r>
            <a:r>
              <a:rPr lang="en-US" sz="3200" dirty="0">
                <a:latin typeface="Times New Roman" panose="02020603050405020304" pitchFamily="18" charset="0"/>
                <a:cs typeface="Times New Roman" panose="02020603050405020304" pitchFamily="18" charset="0"/>
              </a:rPr>
              <a:t>(String)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Binary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Integer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Word.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Interpretor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Stringh</a:t>
            </a:r>
            <a:r>
              <a:rPr lang="en-US" sz="3200" dirty="0">
                <a:latin typeface="Times New Roman" panose="02020603050405020304" pitchFamily="18" charset="0"/>
                <a:cs typeface="Times New Roman" panose="02020603050405020304" pitchFamily="18" charset="0"/>
              </a:rPr>
              <a:t> hay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901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3539430"/>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lần</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Rút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ngắn</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dịch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301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58477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Sơ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58" y="2991530"/>
            <a:ext cx="5217016" cy="3661061"/>
          </a:xfrm>
          <a:prstGeom prst="rect">
            <a:avLst/>
          </a:prstGeom>
        </p:spPr>
      </p:pic>
      <p:sp>
        <p:nvSpPr>
          <p:cNvPr id="7" name="TextBox 6"/>
          <p:cNvSpPr txBox="1"/>
          <p:nvPr/>
        </p:nvSpPr>
        <p:spPr>
          <a:xfrm>
            <a:off x="6838123" y="2406755"/>
            <a:ext cx="5353877" cy="335476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class:</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Iexpression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Express con.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interpret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StringExPression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IntToWord</a:t>
            </a:r>
            <a:r>
              <a:rPr lang="en-US" sz="2000" dirty="0">
                <a:latin typeface="Times New Roman" panose="02020603050405020304" pitchFamily="18" charset="0"/>
                <a:cs typeface="Times New Roman" panose="02020603050405020304" pitchFamily="18" charset="0"/>
              </a:rPr>
              <a:t> : implement interface </a:t>
            </a:r>
            <a:r>
              <a:rPr lang="en-US" sz="2000" dirty="0" err="1">
                <a:latin typeface="Times New Roman" panose="02020603050405020304" pitchFamily="18" charset="0"/>
                <a:cs typeface="Times New Roman" panose="02020603050405020304" pitchFamily="18" charset="0"/>
              </a:rPr>
              <a:t>IExpression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implement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interpret.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Context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-Context: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99674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Source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58" y="2991529"/>
            <a:ext cx="5877745" cy="34490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308" y="2991529"/>
            <a:ext cx="5315692" cy="3600953"/>
          </a:xfrm>
          <a:prstGeom prst="rect">
            <a:avLst/>
          </a:prstGeom>
        </p:spPr>
      </p:pic>
    </p:spTree>
    <p:extLst>
      <p:ext uri="{BB962C8B-B14F-4D97-AF65-F5344CB8AC3E}">
        <p14:creationId xmlns:p14="http://schemas.microsoft.com/office/powerpoint/2010/main" val="10895306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Source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57" y="3106309"/>
            <a:ext cx="7125329" cy="3572787"/>
          </a:xfrm>
          <a:prstGeom prst="rect">
            <a:avLst/>
          </a:prstGeom>
        </p:spPr>
      </p:pic>
    </p:spTree>
    <p:extLst>
      <p:ext uri="{BB962C8B-B14F-4D97-AF65-F5344CB8AC3E}">
        <p14:creationId xmlns:p14="http://schemas.microsoft.com/office/powerpoint/2010/main" val="168973979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19958" y="2406755"/>
            <a:ext cx="1075208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Source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58" y="3118504"/>
            <a:ext cx="4239217" cy="2937739"/>
          </a:xfrm>
          <a:prstGeom prst="rect">
            <a:avLst/>
          </a:prstGeom>
        </p:spPr>
      </p:pic>
    </p:spTree>
    <p:extLst>
      <p:ext uri="{BB962C8B-B14F-4D97-AF65-F5344CB8AC3E}">
        <p14:creationId xmlns:p14="http://schemas.microsoft.com/office/powerpoint/2010/main" val="217043080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Định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nghĩa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biểu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diễn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ngôn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cung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cấp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dịch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biểu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diễn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p>
        </p:txBody>
      </p:sp>
      <p:sp>
        <p:nvSpPr>
          <p:cNvPr id="6" name="Rectangle 5"/>
          <p:cNvSpPr/>
          <p:nvPr/>
        </p:nvSpPr>
        <p:spPr>
          <a:xfrm>
            <a:off x="630264" y="3721119"/>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1056662" y="4552116"/>
            <a:ext cx="2121093" cy="584775"/>
          </a:xfrm>
          <a:prstGeom prst="rect">
            <a:avLst/>
          </a:prstGeom>
        </p:spPr>
        <p:txBody>
          <a:bodyPr wrap="none">
            <a:spAutoFit/>
          </a:bodyPr>
          <a:lstStyle/>
          <a:p>
            <a:r>
              <a:rPr lang="en-US" sz="3200" dirty="0" err="1">
                <a:latin typeface="Times New Roman" panose="02020603050405020304" pitchFamily="18" charset="0"/>
                <a:cs typeface="Times New Roman" panose="02020603050405020304" pitchFamily="18" charset="0"/>
              </a:rPr>
              <a:t>Interpreteur</a:t>
            </a:r>
            <a:endParaRPr lang="en-GB" sz="3200" dirty="0"/>
          </a:p>
        </p:txBody>
      </p:sp>
    </p:spTree>
    <p:extLst>
      <p:ext uri="{BB962C8B-B14F-4D97-AF65-F5344CB8AC3E}">
        <p14:creationId xmlns:p14="http://schemas.microsoft.com/office/powerpoint/2010/main" val="16509686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036382" y="2167192"/>
            <a:ext cx="11155618" cy="2554545"/>
          </a:xfrm>
          <a:prstGeom prst="rect">
            <a:avLst/>
          </a:prstGeom>
          <a:noFill/>
        </p:spPr>
        <p:txBody>
          <a:bodyPr wrap="none" rtlCol="0">
            <a:spAutoFit/>
          </a:bodyPr>
          <a:lstStyle/>
          <a:p>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java, </a:t>
            </a:r>
            <a:r>
              <a:rPr lang="en-GB" sz="3200" dirty="0" err="1">
                <a:latin typeface="Times New Roman" panose="02020603050405020304" pitchFamily="18" charset="0"/>
                <a:cs typeface="Times New Roman" panose="02020603050405020304" pitchFamily="18" charset="0"/>
              </a:rPr>
              <a:t>đầu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class java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dưới</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đuôi</a:t>
            </a:r>
            <a:r>
              <a:rPr lang="en-GB" sz="3200" dirty="0">
                <a:latin typeface="Times New Roman" panose="02020603050405020304" pitchFamily="18" charset="0"/>
                <a:cs typeface="Times New Roman" panose="02020603050405020304" pitchFamily="18" charset="0"/>
              </a:rPr>
              <a:t> . Java </a:t>
            </a:r>
            <a:r>
              <a:rPr lang="en-GB" sz="3200" dirty="0" err="1">
                <a:latin typeface="Times New Roman" panose="02020603050405020304" pitchFamily="18" charset="0"/>
                <a:cs typeface="Times New Roman" panose="02020603050405020304" pitchFamily="18" charset="0"/>
              </a:rPr>
              <a:t>sau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nhờ</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dịch</a:t>
            </a:r>
            <a:r>
              <a:rPr lang="en-GB" sz="3200" dirty="0">
                <a:latin typeface="Times New Roman" panose="02020603050405020304" pitchFamily="18" charset="0"/>
                <a:cs typeface="Times New Roman" panose="02020603050405020304" pitchFamily="18" charset="0"/>
              </a:rPr>
              <a:t> java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dịch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mã</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nguồn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thành</a:t>
            </a:r>
            <a:r>
              <a:rPr lang="en-GB" sz="3200" dirty="0">
                <a:latin typeface="Times New Roman" panose="02020603050405020304" pitchFamily="18" charset="0"/>
                <a:cs typeface="Times New Roman" panose="02020603050405020304" pitchFamily="18" charset="0"/>
              </a:rPr>
              <a:t> byte code </a:t>
            </a:r>
            <a:r>
              <a:rPr lang="en-GB" sz="3200" dirty="0" err="1">
                <a:latin typeface="Times New Roman" panose="02020603050405020304" pitchFamily="18" charset="0"/>
                <a:cs typeface="Times New Roman" panose="02020603050405020304" pitchFamily="18" charset="0"/>
              </a:rPr>
              <a:t>lưu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dưới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đuôi</a:t>
            </a:r>
            <a:r>
              <a:rPr lang="en-GB" sz="3200" dirty="0">
                <a:latin typeface="Times New Roman" panose="02020603050405020304" pitchFamily="18" charset="0"/>
                <a:cs typeface="Times New Roman" panose="02020603050405020304" pitchFamily="18" charset="0"/>
              </a:rPr>
              <a:t> .class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theo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nhờ</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dịch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JVM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dịch</a:t>
            </a:r>
            <a:r>
              <a:rPr lang="en-GB" sz="3200" dirty="0">
                <a:latin typeface="Times New Roman" panose="02020603050405020304" pitchFamily="18" charset="0"/>
                <a:cs typeface="Times New Roman" panose="02020603050405020304" pitchFamily="18" charset="0"/>
              </a:rPr>
              <a:t> byte code </a:t>
            </a:r>
            <a:r>
              <a:rPr lang="en-GB" sz="3200" dirty="0" err="1">
                <a:latin typeface="Times New Roman" panose="02020603050405020304" pitchFamily="18" charset="0"/>
                <a:cs typeface="Times New Roman" panose="02020603050405020304" pitchFamily="18" charset="0"/>
              </a:rPr>
              <a:t>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máy</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tùy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Window hay Mac .v.</a:t>
            </a:r>
          </a:p>
        </p:txBody>
      </p:sp>
    </p:spTree>
    <p:extLst>
      <p:ext uri="{BB962C8B-B14F-4D97-AF65-F5344CB8AC3E}">
        <p14:creationId xmlns:p14="http://schemas.microsoft.com/office/powerpoint/2010/main" val="15648484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036382" y="2167192"/>
            <a:ext cx="184731" cy="584775"/>
          </a:xfrm>
          <a:prstGeom prst="rect">
            <a:avLst/>
          </a:prstGeom>
          <a:noFill/>
        </p:spPr>
        <p:txBody>
          <a:bodyPr wrap="none" rtlCol="0">
            <a:spAutoFit/>
          </a:bodyPr>
          <a:lstStyle/>
          <a:p>
            <a:endParaRPr lang="en-GB"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119" y="2167192"/>
            <a:ext cx="8593045" cy="3490647"/>
          </a:xfrm>
          <a:prstGeom prst="rect">
            <a:avLst/>
          </a:prstGeom>
        </p:spPr>
      </p:pic>
    </p:spTree>
    <p:extLst>
      <p:ext uri="{BB962C8B-B14F-4D97-AF65-F5344CB8AC3E}">
        <p14:creationId xmlns:p14="http://schemas.microsoft.com/office/powerpoint/2010/main" val="31411035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013791" y="2406755"/>
            <a:ext cx="10243930" cy="2062103"/>
          </a:xfrm>
          <a:prstGeom prst="rect">
            <a:avLst/>
          </a:prstGeom>
          <a:noFill/>
        </p:spPr>
        <p:txBody>
          <a:bodyPr wrap="square" rtlCol="0">
            <a:spAutoFit/>
          </a:bodyPr>
          <a:lstStyle/>
          <a:p>
            <a:pPr marL="457200" indent="-457200">
              <a:buFont typeface="Wingdings" panose="05000000000000000000" pitchFamily="2" charset="2"/>
              <a:buChar char="Ø"/>
            </a:pPr>
            <a:r>
              <a:rPr lang="vi-VN" sz="3200" dirty="0">
                <a:latin typeface="+mj-lt"/>
              </a:rPr>
              <a:t>Mẫu này được dùng rộng rãi để thông dịch</a:t>
            </a:r>
            <a:r>
              <a:rPr lang="en-US" sz="3200" dirty="0">
                <a:latin typeface="+mj-lt"/>
              </a:rPr>
              <a:t> </a:t>
            </a:r>
            <a:r>
              <a:rPr lang="vi-VN" sz="3200" dirty="0">
                <a:latin typeface="+mj-lt"/>
              </a:rPr>
              <a:t>những câu lệnh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tùy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mj-lt"/>
              </a:rPr>
              <a:t>dụng</a:t>
            </a:r>
            <a:r>
              <a:rPr lang="vi-VN" sz="3200" dirty="0">
                <a:latin typeface="+mj-lt"/>
              </a:rPr>
              <a:t>.</a:t>
            </a:r>
            <a:endParaRPr lang="en-US" sz="3200" dirty="0">
              <a:latin typeface="+mj-lt"/>
            </a:endParaRPr>
          </a:p>
          <a:p>
            <a:pPr marL="457200" indent="-457200">
              <a:buFont typeface="Wingdings" panose="05000000000000000000" pitchFamily="2" charset="2"/>
              <a:buChar char="Ø"/>
            </a:pPr>
            <a:r>
              <a:rPr lang="vi-VN" sz="3200" dirty="0">
                <a:latin typeface="+mj-lt"/>
              </a:rPr>
              <a:t>Nó thực hiện</a:t>
            </a:r>
            <a:r>
              <a:rPr lang="en-US" sz="3200" dirty="0">
                <a:latin typeface="+mj-lt"/>
              </a:rPr>
              <a:t> </a:t>
            </a:r>
            <a:r>
              <a:rPr lang="vi-VN" sz="3200" dirty="0">
                <a:latin typeface="+mj-lt"/>
              </a:rPr>
              <a:t>tốt</a:t>
            </a:r>
            <a:r>
              <a:rPr lang="en-US" sz="3200" dirty="0">
                <a:latin typeface="+mj-lt"/>
              </a:rPr>
              <a:t>s</a:t>
            </a:r>
            <a:r>
              <a:rPr lang="vi-VN" sz="3200" dirty="0">
                <a:latin typeface="+mj-lt"/>
              </a:rPr>
              <a:t> nhất là khi cú pháp dễ hiểu và đơn giản.</a:t>
            </a:r>
            <a:endParaRPr lang="en-US" sz="3200" dirty="0">
              <a:latin typeface="+mj-lt"/>
            </a:endParaRPr>
          </a:p>
        </p:txBody>
      </p:sp>
    </p:spTree>
    <p:extLst>
      <p:ext uri="{BB962C8B-B14F-4D97-AF65-F5344CB8AC3E}">
        <p14:creationId xmlns:p14="http://schemas.microsoft.com/office/powerpoint/2010/main" val="4218313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085996" y="2327823"/>
            <a:ext cx="5023256" cy="3529638"/>
          </a:xfrm>
          <a:prstGeom prst="rect">
            <a:avLst/>
          </a:prstGeom>
        </p:spPr>
      </p:pic>
      <p:sp>
        <p:nvSpPr>
          <p:cNvPr id="7" name="Rectangle 6"/>
          <p:cNvSpPr/>
          <p:nvPr/>
        </p:nvSpPr>
        <p:spPr>
          <a:xfrm>
            <a:off x="6361149" y="1548713"/>
            <a:ext cx="4462167"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361149" y="2530515"/>
            <a:ext cx="5963374" cy="3785652"/>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AbstractExpression</a:t>
            </a:r>
            <a:r>
              <a:rPr lang="en-US" sz="24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interpret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cho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class con. </a:t>
            </a:r>
          </a:p>
          <a:p>
            <a:r>
              <a:rPr lang="en-US" sz="2400" dirty="0">
                <a:latin typeface="Times New Roman" panose="02020603050405020304" pitchFamily="18" charset="0"/>
                <a:cs typeface="Times New Roman" panose="02020603050405020304" pitchFamily="18" charset="0"/>
              </a:rPr>
              <a:t>Context</a:t>
            </a:r>
          </a:p>
          <a:p>
            <a:pPr lvl="1"/>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TerminalExpression</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Implement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interpret.</a:t>
            </a:r>
          </a:p>
          <a:p>
            <a:pPr fontAlgn="base"/>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2465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166648" y="2475186"/>
            <a:ext cx="10752083" cy="1569660"/>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Client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Context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truyền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input. </a:t>
            </a:r>
            <a:r>
              <a:rPr lang="en-GB" sz="3200" dirty="0" err="1">
                <a:latin typeface="Times New Roman" panose="02020603050405020304" pitchFamily="18" charset="0"/>
                <a:cs typeface="Times New Roman" panose="02020603050405020304" pitchFamily="18" charset="0"/>
              </a:rPr>
              <a:t>Tùy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input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gì</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gọi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chính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TerminateExpression</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thức</a:t>
            </a:r>
            <a:r>
              <a:rPr lang="en-GB" sz="3200" dirty="0">
                <a:latin typeface="Times New Roman" panose="02020603050405020304" pitchFamily="18" charset="0"/>
                <a:cs typeface="Times New Roman" panose="02020603050405020304" pitchFamily="18" charset="0"/>
              </a:rPr>
              <a:t> interpret</a:t>
            </a:r>
          </a:p>
        </p:txBody>
      </p:sp>
    </p:spTree>
    <p:extLst>
      <p:ext uri="{BB962C8B-B14F-4D97-AF65-F5344CB8AC3E}">
        <p14:creationId xmlns:p14="http://schemas.microsoft.com/office/powerpoint/2010/main" val="24762900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83552" y="2169813"/>
            <a:ext cx="10752083" cy="1569660"/>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c</a:t>
            </a:r>
            <a:r>
              <a:rPr lang="vi-VN" sz="3200" dirty="0">
                <a:latin typeface="Times New Roman" panose="02020603050405020304" pitchFamily="18" charset="0"/>
                <a:cs typeface="Times New Roman" panose="02020603050405020304" pitchFamily="18" charset="0"/>
              </a:rPr>
              <a:t>ấu trúc ngữ pháp đơn giản. Với các cấu trúc ngữ pháp phức tạp, cấu trúc lớp trở nên quá lớn và khó kiểm soát, việc tạo ra các cây cú pháp sẽ tốn thời gian và</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bộ nhớ.</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176" y="3893355"/>
            <a:ext cx="9625633" cy="2695575"/>
          </a:xfrm>
          <a:prstGeom prst="rect">
            <a:avLst/>
          </a:prstGeom>
        </p:spPr>
      </p:pic>
    </p:spTree>
    <p:extLst>
      <p:ext uri="{BB962C8B-B14F-4D97-AF65-F5344CB8AC3E}">
        <p14:creationId xmlns:p14="http://schemas.microsoft.com/office/powerpoint/2010/main" val="30562766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Interpreter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418454" y="1346200"/>
            <a:ext cx="365356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742121" y="2246124"/>
            <a:ext cx="11785599" cy="2554545"/>
          </a:xfrm>
          <a:prstGeom prst="rect">
            <a:avLst/>
          </a:prstGeom>
          <a:noFill/>
        </p:spPr>
        <p:txBody>
          <a:bodyPr wrap="none" rtlCol="0">
            <a:spAutoFit/>
          </a:bodyPr>
          <a:lstStyle/>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Context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dịch</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dịch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l</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u ý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viếc</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Express </a:t>
            </a:r>
            <a:r>
              <a:rPr lang="en-US" sz="3200" dirty="0" err="1">
                <a:latin typeface="Times New Roman" panose="02020603050405020304" pitchFamily="18" charset="0"/>
                <a:cs typeface="Times New Roman" panose="02020603050405020304" pitchFamily="18" charset="0"/>
              </a:rPr>
              <a:t>riêng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Context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812140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599</Words>
  <Application>Microsoft Office PowerPoint</Application>
  <PresentationFormat>Widescreen</PresentationFormat>
  <Paragraphs>84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huuloc</dc:creator>
  <cp:lastModifiedBy>DELL</cp:lastModifiedBy>
  <cp:revision>25</cp:revision>
  <dcterms:created xsi:type="dcterms:W3CDTF">2016-11-11T13:16:55Z</dcterms:created>
  <dcterms:modified xsi:type="dcterms:W3CDTF">2017-01-07T15:38:55Z</dcterms:modified>
</cp:coreProperties>
</file>