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A8235-45EC-404D-BF69-D1D18AD76C6A}" type="datetimeFigureOut">
              <a:rPr lang="en-GB" smtClean="0"/>
              <a:t>07/01/2017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0ABCB-EAA3-4CC5-B8B0-AFB39402CD5F}" type="slidenum">
              <a:rPr lang="en-GB" smtClean="0"/>
              <a:t>‹#›</a:t>
            </a:fld>
            <a:endParaRPr lang="en-GB"/>
          </a:p>
        </p:txBody>
      </p:sp>
    </p:spTree>
    <p:extLst>
      <p:ext uri="{BB962C8B-B14F-4D97-AF65-F5344CB8AC3E}">
        <p14:creationId xmlns:p14="http://schemas.microsoft.com/office/powerpoint/2010/main" val="2178746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248512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555538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427148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3227844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4134846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2676819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4251758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52555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52615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19</a:t>
            </a:fld>
            <a:endParaRPr lang="en-US"/>
          </a:p>
        </p:txBody>
      </p:sp>
    </p:spTree>
    <p:extLst>
      <p:ext uri="{BB962C8B-B14F-4D97-AF65-F5344CB8AC3E}">
        <p14:creationId xmlns:p14="http://schemas.microsoft.com/office/powerpoint/2010/main" val="53715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20</a:t>
            </a:fld>
            <a:endParaRPr lang="en-US"/>
          </a:p>
        </p:txBody>
      </p:sp>
    </p:spTree>
    <p:extLst>
      <p:ext uri="{BB962C8B-B14F-4D97-AF65-F5344CB8AC3E}">
        <p14:creationId xmlns:p14="http://schemas.microsoft.com/office/powerpoint/2010/main" val="121563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662026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02235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415794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293271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3120366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205674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302540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24193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B872773-871A-4CAD-81F6-BE4E6E9B633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191784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B872773-871A-4CAD-81F6-BE4E6E9B633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93314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B872773-871A-4CAD-81F6-BE4E6E9B633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4392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B872773-871A-4CAD-81F6-BE4E6E9B633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304641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872773-871A-4CAD-81F6-BE4E6E9B6331}" type="datetimeFigureOut">
              <a:rPr lang="en-GB" smtClean="0"/>
              <a:t>07/01/2017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394770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B872773-871A-4CAD-81F6-BE4E6E9B6331}" type="datetimeFigureOut">
              <a:rPr lang="en-GB" smtClean="0"/>
              <a:t>07/01/2017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330704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B872773-871A-4CAD-81F6-BE4E6E9B6331}" type="datetimeFigureOut">
              <a:rPr lang="en-GB" smtClean="0"/>
              <a:t>07/01/2017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203302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B872773-871A-4CAD-81F6-BE4E6E9B6331}" type="datetimeFigureOut">
              <a:rPr lang="en-GB" smtClean="0"/>
              <a:t>07/01/2017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382836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72773-871A-4CAD-81F6-BE4E6E9B6331}" type="datetimeFigureOut">
              <a:rPr lang="en-GB" smtClean="0"/>
              <a:t>07/01/2017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27188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872773-871A-4CAD-81F6-BE4E6E9B6331}" type="datetimeFigureOut">
              <a:rPr lang="en-GB" smtClean="0"/>
              <a:t>07/01/2017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317826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872773-871A-4CAD-81F6-BE4E6E9B6331}" type="datetimeFigureOut">
              <a:rPr lang="en-GB" smtClean="0"/>
              <a:t>07/01/2017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3AF5E8-8F90-4BE0-810F-D10C0442CF37}" type="slidenum">
              <a:rPr lang="en-GB" smtClean="0"/>
              <a:t>‹#›</a:t>
            </a:fld>
            <a:endParaRPr lang="en-GB"/>
          </a:p>
        </p:txBody>
      </p:sp>
    </p:spTree>
    <p:extLst>
      <p:ext uri="{BB962C8B-B14F-4D97-AF65-F5344CB8AC3E}">
        <p14:creationId xmlns:p14="http://schemas.microsoft.com/office/powerpoint/2010/main" val="341775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72773-871A-4CAD-81F6-BE4E6E9B6331}" type="datetimeFigureOut">
              <a:rPr lang="en-GB" smtClean="0"/>
              <a:t>07/01/2017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AF5E8-8F90-4BE0-810F-D10C0442CF37}" type="slidenum">
              <a:rPr lang="en-GB" smtClean="0"/>
              <a:t>‹#›</a:t>
            </a:fld>
            <a:endParaRPr lang="en-GB"/>
          </a:p>
        </p:txBody>
      </p:sp>
    </p:spTree>
    <p:extLst>
      <p:ext uri="{BB962C8B-B14F-4D97-AF65-F5344CB8AC3E}">
        <p14:creationId xmlns:p14="http://schemas.microsoft.com/office/powerpoint/2010/main" val="6244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Mediator</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Behaviral</a:t>
            </a:r>
            <a:r>
              <a:rPr lang="en-US" sz="3200" dirty="0">
                <a:latin typeface="Times New Roman" panose="02020603050405020304" pitchFamily="18" charset="0"/>
                <a:cs typeface="Times New Roman" panose="02020603050405020304" pitchFamily="18" charset="0"/>
              </a:rPr>
              <a:t> Pattern</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221" y="1941334"/>
            <a:ext cx="5205046" cy="4474585"/>
          </a:xfrm>
          <a:prstGeom prst="rect">
            <a:avLst/>
          </a:prstGeom>
        </p:spPr>
      </p:pic>
    </p:spTree>
    <p:extLst>
      <p:ext uri="{BB962C8B-B14F-4D97-AF65-F5344CB8AC3E}">
        <p14:creationId xmlns:p14="http://schemas.microsoft.com/office/powerpoint/2010/main" val="254901885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041009" y="2153550"/>
            <a:ext cx="11050397" cy="1077218"/>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Chat Group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FaceBook</a:t>
            </a:r>
            <a:r>
              <a:rPr lang="en-US" sz="3200" dirty="0">
                <a:latin typeface="Times New Roman" panose="02020603050405020304" pitchFamily="18" charset="0"/>
                <a:cs typeface="Times New Roman" panose="02020603050405020304" pitchFamily="18" charset="0"/>
              </a:rPr>
              <a:t>, Yahoo </a:t>
            </a:r>
            <a:r>
              <a:rPr lang="en-US" sz="3200" dirty="0" err="1">
                <a:latin typeface="Times New Roman" panose="02020603050405020304" pitchFamily="18" charset="0"/>
                <a:cs typeface="Times New Roman" panose="02020603050405020304" pitchFamily="18" charset="0"/>
              </a:rPr>
              <a:t>v..v</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797" y="3329242"/>
            <a:ext cx="7557941" cy="3381897"/>
          </a:xfrm>
          <a:prstGeom prst="rect">
            <a:avLst/>
          </a:prstGeom>
        </p:spPr>
      </p:pic>
    </p:spTree>
    <p:extLst>
      <p:ext uri="{BB962C8B-B14F-4D97-AF65-F5344CB8AC3E}">
        <p14:creationId xmlns:p14="http://schemas.microsoft.com/office/powerpoint/2010/main" val="390681602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255454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Observer Pattern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Mediator Pattern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Observer Pattern </a:t>
            </a:r>
            <a:r>
              <a:rPr lang="en-US" sz="3200" dirty="0" err="1">
                <a:latin typeface="Times New Roman" panose="02020603050405020304" pitchFamily="18" charset="0"/>
                <a:cs typeface="Times New Roman" panose="02020603050405020304" pitchFamily="18" charset="0"/>
              </a:rPr>
              <a:t>cung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“Observer”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“Subject”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Mediator Pattern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“Mediator”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gói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giữa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2041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pic>
        <p:nvPicPr>
          <p:cNvPr id="7" name="Picture 6" descr="mediator"/>
          <p:cNvPicPr/>
          <p:nvPr/>
        </p:nvPicPr>
        <p:blipFill>
          <a:blip r:embed="rId3">
            <a:extLst>
              <a:ext uri="{28A0092B-C50C-407E-A947-70E740481C1C}">
                <a14:useLocalDpi xmlns:a14="http://schemas.microsoft.com/office/drawing/2010/main" val="0"/>
              </a:ext>
            </a:extLst>
          </a:blip>
          <a:srcRect/>
          <a:stretch>
            <a:fillRect/>
          </a:stretch>
        </p:blipFill>
        <p:spPr bwMode="auto">
          <a:xfrm>
            <a:off x="845234" y="2237575"/>
            <a:ext cx="4134729" cy="3473908"/>
          </a:xfrm>
          <a:prstGeom prst="rect">
            <a:avLst/>
          </a:prstGeom>
          <a:noFill/>
          <a:ln>
            <a:noFill/>
          </a:ln>
        </p:spPr>
      </p:pic>
      <p:pic>
        <p:nvPicPr>
          <p:cNvPr id="8" name="Picture 7" descr="Mediator-2x"/>
          <p:cNvPicPr/>
          <p:nvPr/>
        </p:nvPicPr>
        <p:blipFill>
          <a:blip r:embed="rId4">
            <a:extLst>
              <a:ext uri="{28A0092B-C50C-407E-A947-70E740481C1C}">
                <a14:useLocalDpi xmlns:a14="http://schemas.microsoft.com/office/drawing/2010/main" val="0"/>
              </a:ext>
            </a:extLst>
          </a:blip>
          <a:srcRect/>
          <a:stretch>
            <a:fillRect/>
          </a:stretch>
        </p:blipFill>
        <p:spPr bwMode="auto">
          <a:xfrm>
            <a:off x="7270652" y="2153549"/>
            <a:ext cx="4686885" cy="3557933"/>
          </a:xfrm>
          <a:prstGeom prst="rect">
            <a:avLst/>
          </a:prstGeom>
          <a:noFill/>
          <a:ln>
            <a:noFill/>
          </a:ln>
        </p:spPr>
      </p:pic>
    </p:spTree>
    <p:extLst>
      <p:ext uri="{BB962C8B-B14F-4D97-AF65-F5344CB8AC3E}">
        <p14:creationId xmlns:p14="http://schemas.microsoft.com/office/powerpoint/2010/main" val="234930708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268" y="2153550"/>
            <a:ext cx="11429732" cy="4031873"/>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Chúng</a:t>
            </a:r>
            <a:r>
              <a:rPr lang="en-GB" sz="3200" dirty="0">
                <a:latin typeface="Times New Roman" panose="02020603050405020304" pitchFamily="18" charset="0"/>
                <a:cs typeface="Times New Roman" panose="02020603050405020304" pitchFamily="18" charset="0"/>
              </a:rPr>
              <a:t> ta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nhóm</a:t>
            </a:r>
            <a:r>
              <a:rPr lang="en-GB" sz="3200" dirty="0">
                <a:latin typeface="Times New Roman" panose="02020603050405020304" pitchFamily="18" charset="0"/>
                <a:cs typeface="Times New Roman" panose="02020603050405020304" pitchFamily="18" charset="0"/>
              </a:rPr>
              <a:t> 3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bạn</a:t>
            </a:r>
            <a:r>
              <a:rPr lang="en-GB" sz="3200" dirty="0">
                <a:latin typeface="Times New Roman" panose="02020603050405020304" pitchFamily="18" charset="0"/>
                <a:cs typeface="Times New Roman" panose="02020603050405020304" pitchFamily="18" charset="0"/>
              </a:rPr>
              <a:t> – Friend1</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,Friend2, and Boss. </a:t>
            </a:r>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Raghu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quản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lý</a:t>
            </a:r>
            <a:r>
              <a:rPr lang="en-GB" sz="3200" dirty="0">
                <a:latin typeface="Times New Roman" panose="02020603050405020304" pitchFamily="18" charset="0"/>
                <a:cs typeface="Times New Roman" panose="02020603050405020304" pitchFamily="18" charset="0"/>
              </a:rPr>
              <a:t> 2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kia</a:t>
            </a:r>
            <a:r>
              <a:rPr lang="en-GB"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3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nhóm</a:t>
            </a:r>
            <a:r>
              <a:rPr lang="en-GB" sz="3200" dirty="0">
                <a:latin typeface="Times New Roman" panose="02020603050405020304" pitchFamily="18" charset="0"/>
                <a:cs typeface="Times New Roman" panose="02020603050405020304" pitchFamily="18" charset="0"/>
              </a:rPr>
              <a:t>. </a:t>
            </a:r>
          </a:p>
          <a:p>
            <a:r>
              <a:rPr lang="en-GB" sz="3200" dirty="0" err="1">
                <a:latin typeface="Times New Roman" panose="02020603050405020304" pitchFamily="18" charset="0"/>
                <a:cs typeface="Times New Roman" panose="02020603050405020304" pitchFamily="18" charset="0"/>
              </a:rPr>
              <a:t>Tình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huống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bất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cứ</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Friend1 </a:t>
            </a:r>
            <a:r>
              <a:rPr lang="en-GB" sz="3200" dirty="0" err="1">
                <a:latin typeface="Times New Roman" panose="02020603050405020304" pitchFamily="18" charset="0"/>
                <a:cs typeface="Times New Roman" panose="02020603050405020304" pitchFamily="18" charset="0"/>
              </a:rPr>
              <a:t>trao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đổi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Friend2 </a:t>
            </a:r>
            <a:r>
              <a:rPr lang="en-GB" sz="3200" dirty="0" err="1">
                <a:latin typeface="Times New Roman" panose="02020603050405020304" pitchFamily="18" charset="0"/>
                <a:cs typeface="Times New Roman" panose="02020603050405020304" pitchFamily="18" charset="0"/>
              </a:rPr>
              <a:t>thì</a:t>
            </a:r>
            <a:r>
              <a:rPr lang="en-GB" sz="3200" dirty="0">
                <a:latin typeface="Times New Roman" panose="02020603050405020304" pitchFamily="18" charset="0"/>
                <a:cs typeface="Times New Roman" panose="02020603050405020304" pitchFamily="18" charset="0"/>
              </a:rPr>
              <a:t> Boss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thấy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ai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gửi</a:t>
            </a:r>
            <a:r>
              <a:rPr lang="en-GB" sz="3200" dirty="0">
                <a:latin typeface="Times New Roman" panose="02020603050405020304" pitchFamily="18" charset="0"/>
                <a:cs typeface="Times New Roman" panose="02020603050405020304" pitchFamily="18" charset="0"/>
              </a:rPr>
              <a:t> tin </a:t>
            </a:r>
            <a:r>
              <a:rPr lang="en-GB" sz="3200" dirty="0" err="1">
                <a:latin typeface="Times New Roman" panose="02020603050405020304" pitchFamily="18" charset="0"/>
                <a:cs typeface="Times New Roman" panose="02020603050405020304" pitchFamily="18" charset="0"/>
              </a:rPr>
              <a:t>nhắn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mặc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dù</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quan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tâm</a:t>
            </a:r>
            <a:r>
              <a:rPr lang="en-GB"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nội</a:t>
            </a:r>
            <a:r>
              <a:rPr lang="en-GB" sz="3200" dirty="0">
                <a:latin typeface="Times New Roman" panose="02020603050405020304" pitchFamily="18" charset="0"/>
                <a:cs typeface="Times New Roman" panose="02020603050405020304" pitchFamily="18" charset="0"/>
              </a:rPr>
              <a:t> dung tin </a:t>
            </a:r>
            <a:r>
              <a:rPr lang="en-GB" sz="3200" dirty="0" err="1">
                <a:latin typeface="Times New Roman" panose="02020603050405020304" pitchFamily="18" charset="0"/>
                <a:cs typeface="Times New Roman" panose="02020603050405020304" pitchFamily="18" charset="0"/>
              </a:rPr>
              <a:t>nhắn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Boss </a:t>
            </a:r>
            <a:r>
              <a:rPr lang="en-GB" sz="3200" dirty="0" err="1">
                <a:latin typeface="Times New Roman" panose="02020603050405020304" pitchFamily="18" charset="0"/>
                <a:cs typeface="Times New Roman" panose="02020603050405020304" pitchFamily="18" charset="0"/>
              </a:rPr>
              <a:t>muốn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gửi</a:t>
            </a:r>
            <a:r>
              <a:rPr lang="en-GB" sz="3200" dirty="0">
                <a:latin typeface="Times New Roman" panose="02020603050405020304" pitchFamily="18" charset="0"/>
                <a:cs typeface="Times New Roman" panose="02020603050405020304" pitchFamily="18" charset="0"/>
              </a:rPr>
              <a:t> tin </a:t>
            </a:r>
            <a:r>
              <a:rPr lang="en-GB" sz="3200" dirty="0" err="1">
                <a:latin typeface="Times New Roman" panose="02020603050405020304" pitchFamily="18" charset="0"/>
                <a:cs typeface="Times New Roman" panose="02020603050405020304" pitchFamily="18" charset="0"/>
              </a:rPr>
              <a:t>nhắn</a:t>
            </a:r>
            <a:r>
              <a:rPr lang="en-GB" sz="3200" dirty="0">
                <a:latin typeface="Times New Roman" panose="02020603050405020304" pitchFamily="18" charset="0"/>
                <a:cs typeface="Times New Roman" panose="02020603050405020304" pitchFamily="18" charset="0"/>
              </a:rPr>
              <a:t> , </a:t>
            </a:r>
            <a:r>
              <a:rPr lang="en-GB" sz="3200" dirty="0" err="1">
                <a:latin typeface="Times New Roman" panose="02020603050405020304" pitchFamily="18" charset="0"/>
                <a:cs typeface="Times New Roman" panose="02020603050405020304" pitchFamily="18" charset="0"/>
              </a:rPr>
              <a:t>thì</a:t>
            </a:r>
            <a:r>
              <a:rPr lang="en-GB" sz="3200" dirty="0">
                <a:latin typeface="Times New Roman" panose="02020603050405020304" pitchFamily="18" charset="0"/>
                <a:cs typeface="Times New Roman" panose="02020603050405020304" pitchFamily="18" charset="0"/>
              </a:rPr>
              <a:t> tin </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nhắn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phải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2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còn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lại</a:t>
            </a:r>
            <a:r>
              <a:rPr lang="en-GB"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81134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268" y="2153550"/>
            <a:ext cx="11479425" cy="3046988"/>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tin </a:t>
            </a:r>
            <a:r>
              <a:rPr lang="en-US" sz="3200" dirty="0" err="1">
                <a:latin typeface="Times New Roman" panose="02020603050405020304" pitchFamily="18" charset="0"/>
                <a:cs typeface="Times New Roman" panose="02020603050405020304" pitchFamily="18" charset="0"/>
              </a:rPr>
              <a:t>nhắn</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gửi</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từng</a:t>
            </a:r>
            <a:r>
              <a:rPr lang="en-US" sz="3200" dirty="0">
                <a:latin typeface="Times New Roman" panose="02020603050405020304" pitchFamily="18" charset="0"/>
                <a:cs typeface="Times New Roman" panose="02020603050405020304" pitchFamily="18" charset="0"/>
              </a:rPr>
              <a:t> 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sức</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chung</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1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100</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rắm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soát</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mediator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hóa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vấn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request </a:t>
            </a:r>
            <a:r>
              <a:rPr lang="en-US" sz="3200" dirty="0" err="1">
                <a:latin typeface="Times New Roman" panose="02020603050405020304" pitchFamily="18" charset="0"/>
                <a:cs typeface="Times New Roman" panose="02020603050405020304" pitchFamily="18" charset="0"/>
              </a:rPr>
              <a:t>gửi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Mediator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ớng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từng</a:t>
            </a:r>
            <a:r>
              <a:rPr lang="en-US" sz="3200" dirty="0">
                <a:latin typeface="Times New Roman" panose="02020603050405020304" pitchFamily="18" charset="0"/>
                <a:cs typeface="Times New Roman" panose="02020603050405020304" pitchFamily="18" charset="0"/>
              </a:rPr>
              <a:t> 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888325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268" y="2153550"/>
            <a:ext cx="184731" cy="584775"/>
          </a:xfrm>
          <a:prstGeom prst="rect">
            <a:avLst/>
          </a:prstGeom>
          <a:noFill/>
        </p:spPr>
        <p:txBody>
          <a:bodyPr wrap="none" rtlCol="0">
            <a:spAutoFit/>
          </a:bodyPr>
          <a:lstStyle/>
          <a:p>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39483" y="2264898"/>
            <a:ext cx="2372765"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Sơ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303" y="2849673"/>
            <a:ext cx="8370277" cy="3763750"/>
          </a:xfrm>
          <a:prstGeom prst="rect">
            <a:avLst/>
          </a:prstGeom>
        </p:spPr>
      </p:pic>
    </p:spTree>
    <p:extLst>
      <p:ext uri="{BB962C8B-B14F-4D97-AF65-F5344CB8AC3E}">
        <p14:creationId xmlns:p14="http://schemas.microsoft.com/office/powerpoint/2010/main" val="36316430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268" y="2153550"/>
            <a:ext cx="11293476" cy="4401205"/>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trúc</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-Friend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class cha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nh</a:t>
            </a:r>
            <a:r>
              <a:rPr lang="vi-VN" sz="2800" dirty="0">
                <a:latin typeface="Times New Roman" panose="02020603050405020304" pitchFamily="18" charset="0"/>
                <a:cs typeface="Times New Roman" panose="02020603050405020304" pitchFamily="18" charset="0"/>
              </a:rPr>
              <a:t>ư</a:t>
            </a:r>
            <a:r>
              <a:rPr lang="en-US" sz="2800" dirty="0">
                <a:latin typeface="Times New Roman" panose="02020603050405020304" pitchFamily="18" charset="0"/>
                <a:cs typeface="Times New Roman" panose="02020603050405020304" pitchFamily="18" charset="0"/>
              </a:rPr>
              <a:t> Friend1, Friend2, Boss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Friend1, Friend2, Boss :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Friend.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a:t>
            </a:r>
            <a:r>
              <a:rPr lang="vi-VN" sz="2800" dirty="0">
                <a:latin typeface="Times New Roman" panose="02020603050405020304" pitchFamily="18" charset="0"/>
                <a:cs typeface="Times New Roman" panose="02020603050405020304" pitchFamily="18" charset="0"/>
              </a:rPr>
              <a:t>ư</a:t>
            </a:r>
            <a:r>
              <a:rPr lang="en-US" sz="2800" dirty="0">
                <a:latin typeface="Times New Roman" panose="02020603050405020304" pitchFamily="18" charset="0"/>
                <a:cs typeface="Times New Roman" panose="02020603050405020304" pitchFamily="18" charset="0"/>
              </a:rPr>
              <a:t>a </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ph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send(String </a:t>
            </a:r>
            <a:r>
              <a:rPr lang="en-US" sz="2800" dirty="0" err="1">
                <a:latin typeface="Times New Roman" panose="02020603050405020304" pitchFamily="18" charset="0"/>
                <a:cs typeface="Times New Roman" panose="02020603050405020304" pitchFamily="18" charset="0"/>
              </a:rPr>
              <a:t>msg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chuyển</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nhắn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-Mediator: </a:t>
            </a:r>
            <a:r>
              <a:rPr lang="en-US" sz="2800" dirty="0" err="1">
                <a:latin typeface="Times New Roman" panose="02020603050405020304" pitchFamily="18" charset="0"/>
                <a:cs typeface="Times New Roman" panose="02020603050405020304" pitchFamily="18" charset="0"/>
              </a:rPr>
              <a:t>Mẫu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send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msg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Friend </a:t>
            </a:r>
            <a:r>
              <a:rPr lang="en-US" sz="2800" dirty="0" err="1">
                <a:latin typeface="Times New Roman" panose="02020603050405020304" pitchFamily="18" charset="0"/>
                <a:cs typeface="Times New Roman" panose="02020603050405020304" pitchFamily="18" charset="0"/>
              </a:rPr>
              <a:t>gửi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ConcreateMediator</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Mediator </a:t>
            </a:r>
            <a:r>
              <a:rPr lang="en-US" sz="2800" dirty="0" err="1">
                <a:latin typeface="Times New Roman" panose="02020603050405020304" pitchFamily="18" charset="0"/>
                <a:cs typeface="Times New Roman" panose="02020603050405020304" pitchFamily="18" charset="0"/>
              </a:rPr>
              <a:t>chứa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Send(Friend, String </a:t>
            </a:r>
            <a:r>
              <a:rPr lang="en-US" sz="2800" dirty="0" err="1">
                <a:latin typeface="Times New Roman" panose="02020603050405020304" pitchFamily="18" charset="0"/>
                <a:cs typeface="Times New Roman" panose="02020603050405020304" pitchFamily="18" charset="0"/>
              </a:rPr>
              <a:t>msg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gửi</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nhắn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ợng</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369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268" y="2153550"/>
            <a:ext cx="3164649" cy="954107"/>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Sourcode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họa</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64" y="2738325"/>
            <a:ext cx="6192567" cy="38867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834" y="2738325"/>
            <a:ext cx="5109785" cy="3886742"/>
          </a:xfrm>
          <a:prstGeom prst="rect">
            <a:avLst/>
          </a:prstGeom>
        </p:spPr>
      </p:pic>
    </p:spTree>
    <p:extLst>
      <p:ext uri="{BB962C8B-B14F-4D97-AF65-F5344CB8AC3E}">
        <p14:creationId xmlns:p14="http://schemas.microsoft.com/office/powerpoint/2010/main" val="288404603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268" y="2153550"/>
            <a:ext cx="3164649" cy="954107"/>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Sourcode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họa</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747" y="2960900"/>
            <a:ext cx="7551738" cy="3704678"/>
          </a:xfrm>
          <a:prstGeom prst="rect">
            <a:avLst/>
          </a:prstGeom>
        </p:spPr>
      </p:pic>
    </p:spTree>
    <p:extLst>
      <p:ext uri="{BB962C8B-B14F-4D97-AF65-F5344CB8AC3E}">
        <p14:creationId xmlns:p14="http://schemas.microsoft.com/office/powerpoint/2010/main" val="8965064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268" y="2153550"/>
            <a:ext cx="3164649" cy="954107"/>
          </a:xfrm>
          <a:prstGeom prst="rect">
            <a:avLst/>
          </a:prstGeom>
          <a:noFill/>
        </p:spPr>
        <p:txBody>
          <a:bodyPr wrap="none" rtlCol="0">
            <a:spAutoFit/>
          </a:bodyPr>
          <a:lstStyle/>
          <a:p>
            <a:r>
              <a:rPr lang="en-US" sz="2800" dirty="0" err="1">
                <a:latin typeface="Times New Roman" panose="02020603050405020304" pitchFamily="18" charset="0"/>
                <a:cs typeface="Times New Roman" panose="02020603050405020304" pitchFamily="18" charset="0"/>
              </a:rPr>
              <a:t>Sourcode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họa</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498" y="2738325"/>
            <a:ext cx="8345376" cy="4000100"/>
          </a:xfrm>
          <a:prstGeom prst="rect">
            <a:avLst/>
          </a:prstGeom>
        </p:spPr>
      </p:pic>
    </p:spTree>
    <p:extLst>
      <p:ext uri="{BB962C8B-B14F-4D97-AF65-F5344CB8AC3E}">
        <p14:creationId xmlns:p14="http://schemas.microsoft.com/office/powerpoint/2010/main" val="21414619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2062103"/>
          </a:xfrm>
          <a:prstGeom prst="rect">
            <a:avLst/>
          </a:prstGeom>
        </p:spPr>
        <p:txBody>
          <a:bodyPr wrap="square">
            <a:spAutoFit/>
          </a:bodyPr>
          <a:lstStyle/>
          <a:p>
            <a:r>
              <a:rPr lang="vi-VN" sz="3200" dirty="0">
                <a:latin typeface="Times New Roman" panose="02020603050405020304" pitchFamily="18" charset="0"/>
                <a:cs typeface="Times New Roman" panose="02020603050405020304" pitchFamily="18" charset="0"/>
              </a:rPr>
              <a:t>Mediator Pattern được sử dụng để giảm độ phức tạp liên lạc giữa nhiều đối tượng hoặc các lớp. Mô hình này cung cấp một lớp trung gian xử lý tất cả các thông tin liên lạc giữa các lớp khác nhau và hỗ trợ dễ dàng bảo trì. </a:t>
            </a:r>
            <a:endParaRPr lang="en-US"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630264" y="4035031"/>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9522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mj-lt"/>
              </a:rPr>
              <a:t>Pattern</a:t>
            </a:r>
            <a:endParaRPr lang="en-US" sz="6000" dirty="0">
              <a:latin typeface="+mj-lt"/>
            </a:endParaRPr>
          </a:p>
        </p:txBody>
      </p:sp>
      <p:sp>
        <p:nvSpPr>
          <p:cNvPr id="5" name="Rectangle 4"/>
          <p:cNvSpPr/>
          <p:nvPr/>
        </p:nvSpPr>
        <p:spPr>
          <a:xfrm>
            <a:off x="630264" y="1322553"/>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550"/>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268" y="2153550"/>
            <a:ext cx="3361818" cy="954107"/>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Source code :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592" y="2738325"/>
            <a:ext cx="5553850" cy="3690610"/>
          </a:xfrm>
          <a:prstGeom prst="rect">
            <a:avLst/>
          </a:prstGeom>
        </p:spPr>
      </p:pic>
    </p:spTree>
    <p:extLst>
      <p:ext uri="{BB962C8B-B14F-4D97-AF65-F5344CB8AC3E}">
        <p14:creationId xmlns:p14="http://schemas.microsoft.com/office/powerpoint/2010/main" val="16142691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6" name="Rectangle 5"/>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630264" y="2153869"/>
            <a:ext cx="11434356" cy="3539430"/>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Chúng</a:t>
            </a:r>
            <a:r>
              <a:rPr lang="en-GB" sz="3200" dirty="0">
                <a:latin typeface="Times New Roman" panose="02020603050405020304" pitchFamily="18" charset="0"/>
                <a:cs typeface="Times New Roman" panose="02020603050405020304" pitchFamily="18" charset="0"/>
              </a:rPr>
              <a:t> ta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nhóm</a:t>
            </a:r>
            <a:r>
              <a:rPr lang="en-GB" sz="3200" dirty="0">
                <a:latin typeface="Times New Roman" panose="02020603050405020304" pitchFamily="18" charset="0"/>
                <a:cs typeface="Times New Roman" panose="02020603050405020304" pitchFamily="18" charset="0"/>
              </a:rPr>
              <a:t> 3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bạn</a:t>
            </a:r>
            <a:r>
              <a:rPr lang="en-GB" sz="3200" dirty="0">
                <a:latin typeface="Times New Roman" panose="02020603050405020304" pitchFamily="18" charset="0"/>
                <a:cs typeface="Times New Roman" panose="02020603050405020304" pitchFamily="18" charset="0"/>
              </a:rPr>
              <a:t> – Amit, </a:t>
            </a:r>
            <a:r>
              <a:rPr lang="en-GB" sz="3200" dirty="0" err="1">
                <a:latin typeface="Times New Roman" panose="02020603050405020304" pitchFamily="18" charset="0"/>
                <a:cs typeface="Times New Roman" panose="02020603050405020304" pitchFamily="18" charset="0"/>
              </a:rPr>
              <a:t>Sohel</a:t>
            </a:r>
            <a:r>
              <a:rPr lang="en-GB" sz="3200" dirty="0">
                <a:latin typeface="Times New Roman" panose="02020603050405020304" pitchFamily="18" charset="0"/>
                <a:cs typeface="Times New Roman" panose="02020603050405020304" pitchFamily="18" charset="0"/>
              </a:rPr>
              <a:t>, and Raghu. </a:t>
            </a:r>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Raghu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quản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lý</a:t>
            </a:r>
            <a:r>
              <a:rPr lang="en-GB" sz="3200" dirty="0">
                <a:latin typeface="Times New Roman" panose="02020603050405020304" pitchFamily="18" charset="0"/>
                <a:cs typeface="Times New Roman" panose="02020603050405020304" pitchFamily="18" charset="0"/>
              </a:rPr>
              <a:t> 2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kia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3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nhóm</a:t>
            </a:r>
            <a:r>
              <a:rPr lang="en-GB" sz="3200" dirty="0">
                <a:latin typeface="Times New Roman" panose="02020603050405020304" pitchFamily="18" charset="0"/>
                <a:cs typeface="Times New Roman" panose="02020603050405020304" pitchFamily="18" charset="0"/>
              </a:rPr>
              <a:t>.</a:t>
            </a:r>
          </a:p>
          <a:p>
            <a:r>
              <a:rPr lang="en-GB" sz="3200" dirty="0" err="1">
                <a:latin typeface="Times New Roman" panose="02020603050405020304" pitchFamily="18" charset="0"/>
                <a:cs typeface="Times New Roman" panose="02020603050405020304" pitchFamily="18" charset="0"/>
              </a:rPr>
              <a:t>Tình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huống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bất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cứ</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Amit </a:t>
            </a:r>
            <a:r>
              <a:rPr lang="en-GB" sz="3200" dirty="0" err="1">
                <a:latin typeface="Times New Roman" panose="02020603050405020304" pitchFamily="18" charset="0"/>
                <a:cs typeface="Times New Roman" panose="02020603050405020304" pitchFamily="18" charset="0"/>
              </a:rPr>
              <a:t>trao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đổi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Sehel</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thì</a:t>
            </a:r>
            <a:r>
              <a:rPr lang="en-GB" sz="3200" dirty="0">
                <a:latin typeface="Times New Roman" panose="02020603050405020304" pitchFamily="18" charset="0"/>
                <a:cs typeface="Times New Roman" panose="02020603050405020304" pitchFamily="18" charset="0"/>
              </a:rPr>
              <a:t> Raghu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thấy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ai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gửi</a:t>
            </a:r>
            <a:r>
              <a:rPr lang="en-GB" sz="3200" dirty="0">
                <a:latin typeface="Times New Roman" panose="02020603050405020304" pitchFamily="18" charset="0"/>
                <a:cs typeface="Times New Roman" panose="02020603050405020304" pitchFamily="18" charset="0"/>
              </a:rPr>
              <a:t> tin </a:t>
            </a:r>
            <a:r>
              <a:rPr lang="en-GB" sz="3200" dirty="0" err="1">
                <a:latin typeface="Times New Roman" panose="02020603050405020304" pitchFamily="18" charset="0"/>
                <a:cs typeface="Times New Roman" panose="02020603050405020304" pitchFamily="18" charset="0"/>
              </a:rPr>
              <a:t>nhắn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mặc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dù</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quan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tâm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nội</a:t>
            </a:r>
            <a:r>
              <a:rPr lang="en-GB" sz="3200" dirty="0">
                <a:latin typeface="Times New Roman" panose="02020603050405020304" pitchFamily="18" charset="0"/>
                <a:cs typeface="Times New Roman" panose="02020603050405020304" pitchFamily="18" charset="0"/>
              </a:rPr>
              <a:t> dung tin </a:t>
            </a:r>
            <a:r>
              <a:rPr lang="en-GB" sz="3200" dirty="0" err="1">
                <a:latin typeface="Times New Roman" panose="02020603050405020304" pitchFamily="18" charset="0"/>
                <a:cs typeface="Times New Roman" panose="02020603050405020304" pitchFamily="18" charset="0"/>
              </a:rPr>
              <a:t>nhắn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Raghu </a:t>
            </a:r>
            <a:r>
              <a:rPr lang="en-GB" sz="3200" dirty="0" err="1">
                <a:latin typeface="Times New Roman" panose="02020603050405020304" pitchFamily="18" charset="0"/>
                <a:cs typeface="Times New Roman" panose="02020603050405020304" pitchFamily="18" charset="0"/>
              </a:rPr>
              <a:t>muốn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gửi</a:t>
            </a:r>
            <a:r>
              <a:rPr lang="en-GB" sz="3200" dirty="0">
                <a:latin typeface="Times New Roman" panose="02020603050405020304" pitchFamily="18" charset="0"/>
                <a:cs typeface="Times New Roman" panose="02020603050405020304" pitchFamily="18" charset="0"/>
              </a:rPr>
              <a:t> tin </a:t>
            </a:r>
            <a:r>
              <a:rPr lang="en-GB" sz="3200" dirty="0" err="1">
                <a:latin typeface="Times New Roman" panose="02020603050405020304" pitchFamily="18" charset="0"/>
                <a:cs typeface="Times New Roman" panose="02020603050405020304" pitchFamily="18" charset="0"/>
              </a:rPr>
              <a:t>nhắn</a:t>
            </a:r>
            <a:r>
              <a:rPr lang="en-GB" sz="3200" dirty="0">
                <a:latin typeface="Times New Roman" panose="02020603050405020304" pitchFamily="18" charset="0"/>
                <a:cs typeface="Times New Roman" panose="02020603050405020304" pitchFamily="18" charset="0"/>
              </a:rPr>
              <a:t> , </a:t>
            </a:r>
            <a:r>
              <a:rPr lang="en-GB" sz="3200" dirty="0" err="1">
                <a:latin typeface="Times New Roman" panose="02020603050405020304" pitchFamily="18" charset="0"/>
                <a:cs typeface="Times New Roman" panose="02020603050405020304" pitchFamily="18" charset="0"/>
              </a:rPr>
              <a:t>thì</a:t>
            </a:r>
            <a:r>
              <a:rPr lang="en-GB" sz="3200" dirty="0">
                <a:latin typeface="Times New Roman" panose="02020603050405020304" pitchFamily="18" charset="0"/>
                <a:cs typeface="Times New Roman" panose="02020603050405020304" pitchFamily="18" charset="0"/>
              </a:rPr>
              <a:t> tin </a:t>
            </a:r>
            <a:r>
              <a:rPr lang="en-GB" sz="3200" dirty="0" err="1">
                <a:latin typeface="Times New Roman" panose="02020603050405020304" pitchFamily="18" charset="0"/>
                <a:cs typeface="Times New Roman" panose="02020603050405020304" pitchFamily="18" charset="0"/>
              </a:rPr>
              <a:t>nhắn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phải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2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còn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lại</a:t>
            </a:r>
            <a:r>
              <a:rPr lang="en-GB"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0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584775"/>
          </a:xfrm>
          <a:prstGeom prst="rect">
            <a:avLst/>
          </a:prstGeom>
        </p:spPr>
        <p:txBody>
          <a:bodyPr wrap="square">
            <a:spAutoFit/>
          </a:bodyPr>
          <a:lstStyle/>
          <a:p>
            <a:endParaRPr lang="en-GB"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64" y="2283322"/>
            <a:ext cx="9990844" cy="4040105"/>
          </a:xfrm>
          <a:prstGeom prst="rect">
            <a:avLst/>
          </a:prstGeom>
        </p:spPr>
      </p:pic>
    </p:spTree>
    <p:extLst>
      <p:ext uri="{BB962C8B-B14F-4D97-AF65-F5344CB8AC3E}">
        <p14:creationId xmlns:p14="http://schemas.microsoft.com/office/powerpoint/2010/main" val="36873806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869"/>
            <a:ext cx="11434356" cy="255454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rõ</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ràng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trước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Tái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chiểu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3196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64" y="2186262"/>
            <a:ext cx="3802292" cy="4202167"/>
          </a:xfrm>
          <a:prstGeom prst="rect">
            <a:avLst/>
          </a:prstGeom>
        </p:spPr>
      </p:pic>
      <p:sp>
        <p:nvSpPr>
          <p:cNvPr id="6" name="Rectangle 5"/>
          <p:cNvSpPr/>
          <p:nvPr/>
        </p:nvSpPr>
        <p:spPr>
          <a:xfrm>
            <a:off x="5539889" y="2074618"/>
            <a:ext cx="6051890" cy="44012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Mediator :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interface dung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Colleage</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ConcreateMediator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chứa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Colleage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nhắn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colleage</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Colleage</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giữ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Mediator. </a:t>
            </a:r>
            <a:r>
              <a:rPr lang="en-US" sz="2800" dirty="0" err="1">
                <a:latin typeface="Times New Roman" panose="02020603050405020304" pitchFamily="18" charset="0"/>
                <a:cs typeface="Times New Roman" panose="02020603050405020304" pitchFamily="18" charset="0"/>
              </a:rPr>
              <a:t>Giao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colleage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qua mediator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a:t>
            </a:r>
          </a:p>
        </p:txBody>
      </p:sp>
      <p:sp>
        <p:nvSpPr>
          <p:cNvPr id="7" name="Rectangle 6"/>
          <p:cNvSpPr/>
          <p:nvPr/>
        </p:nvSpPr>
        <p:spPr>
          <a:xfrm>
            <a:off x="5489683" y="1370526"/>
            <a:ext cx="328968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viên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95290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t>Pattern</a:t>
            </a:r>
            <a:endParaRPr lang="en-US" sz="6000" dirty="0"/>
          </a:p>
        </p:txBody>
      </p:sp>
      <p:sp>
        <p:nvSpPr>
          <p:cNvPr id="5" name="Rectangle 4"/>
          <p:cNvSpPr/>
          <p:nvPr/>
        </p:nvSpPr>
        <p:spPr>
          <a:xfrm>
            <a:off x="630264" y="1322553"/>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869"/>
            <a:ext cx="11434356" cy="2554545"/>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ConcreateMediator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Colleage</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class </a:t>
            </a:r>
            <a:r>
              <a:rPr lang="en-US" sz="3200" dirty="0" err="1">
                <a:latin typeface="Times New Roman" panose="02020603050405020304" pitchFamily="18" charset="0"/>
                <a:cs typeface="Times New Roman" panose="02020603050405020304" pitchFamily="18" charset="0"/>
              </a:rPr>
              <a:t>colleage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mediator.</a:t>
            </a:r>
          </a:p>
          <a:p>
            <a:r>
              <a:rPr lang="en-US" sz="3200" dirty="0">
                <a:latin typeface="Times New Roman" panose="02020603050405020304" pitchFamily="18" charset="0"/>
                <a:cs typeface="Times New Roman" panose="02020603050405020304" pitchFamily="18" charset="0"/>
              </a:rPr>
              <a:t>Mediator </a:t>
            </a:r>
            <a:r>
              <a:rPr lang="en-US" sz="3200" dirty="0" err="1">
                <a:latin typeface="Times New Roman" panose="02020603050405020304" pitchFamily="18" charset="0"/>
                <a:cs typeface="Times New Roman" panose="02020603050405020304" pitchFamily="18" charset="0"/>
              </a:rPr>
              <a:t>chịu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nhiệm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gửi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nhận</a:t>
            </a:r>
            <a:r>
              <a:rPr lang="en-US" sz="3200" dirty="0">
                <a:latin typeface="Times New Roman" panose="02020603050405020304" pitchFamily="18" charset="0"/>
                <a:cs typeface="Times New Roman" panose="02020603050405020304" pitchFamily="18" charset="0"/>
              </a:rPr>
              <a:t> message.</a:t>
            </a:r>
          </a:p>
        </p:txBody>
      </p:sp>
    </p:spTree>
    <p:extLst>
      <p:ext uri="{BB962C8B-B14F-4D97-AF65-F5344CB8AC3E}">
        <p14:creationId xmlns:p14="http://schemas.microsoft.com/office/powerpoint/2010/main" val="25509108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t>Pattern</a:t>
            </a:r>
            <a:endParaRPr lang="en-US" sz="6000" dirty="0"/>
          </a:p>
        </p:txBody>
      </p:sp>
      <p:sp>
        <p:nvSpPr>
          <p:cNvPr id="5" name="Rectangle 4"/>
          <p:cNvSpPr/>
          <p:nvPr/>
        </p:nvSpPr>
        <p:spPr>
          <a:xfrm>
            <a:off x="630264" y="1322553"/>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30264" y="2153869"/>
            <a:ext cx="11434356" cy="2062103"/>
          </a:xfrm>
          <a:prstGeom prst="rect">
            <a:avLst/>
          </a:prstGeom>
        </p:spPr>
        <p:txBody>
          <a:bodyPr wrap="square">
            <a:spAutoFit/>
          </a:bodyPr>
          <a:lstStyle/>
          <a:p>
            <a:r>
              <a:rPr lang="vi-VN" sz="3200" dirty="0">
                <a:latin typeface="Times New Roman" panose="02020603050405020304" pitchFamily="18" charset="0"/>
                <a:cs typeface="Times New Roman" panose="02020603050405020304" pitchFamily="18" charset="0"/>
              </a:rPr>
              <a:t>Một tập hợp các đối tượng trao đổi thông tin một cách rõ ràng nhưng khá phức tạp.</a:t>
            </a:r>
          </a:p>
          <a:p>
            <a:r>
              <a:rPr lang="vi-VN" sz="3200" dirty="0">
                <a:latin typeface="Times New Roman" panose="02020603050405020304" pitchFamily="18" charset="0"/>
                <a:cs typeface="Times New Roman" panose="02020603050405020304" pitchFamily="18" charset="0"/>
              </a:rPr>
              <a:t>Tái sử dụng một đối tượng gặp khó khăn vì nó liên kết với nhiều đối tượng khác.</a:t>
            </a:r>
          </a:p>
        </p:txBody>
      </p:sp>
    </p:spTree>
    <p:extLst>
      <p:ext uri="{BB962C8B-B14F-4D97-AF65-F5344CB8AC3E}">
        <p14:creationId xmlns:p14="http://schemas.microsoft.com/office/powerpoint/2010/main" val="9099488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Mediator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4623382"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việc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1055077" y="2198830"/>
            <a:ext cx="10916771" cy="255454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gửi</a:t>
            </a:r>
            <a:r>
              <a:rPr lang="en-US" sz="3200" dirty="0">
                <a:latin typeface="Times New Roman" panose="02020603050405020304" pitchFamily="18" charset="0"/>
                <a:cs typeface="Times New Roman" panose="02020603050405020304" pitchFamily="18" charset="0"/>
              </a:rPr>
              <a:t> message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gửi</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Mediator. Mediator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ớng</a:t>
            </a:r>
            <a:r>
              <a:rPr lang="en-US" sz="3200" dirty="0">
                <a:latin typeface="Times New Roman" panose="02020603050405020304" pitchFamily="18" charset="0"/>
                <a:cs typeface="Times New Roman" panose="02020603050405020304" pitchFamily="18" charset="0"/>
              </a:rPr>
              <a:t> message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đúng</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a:t>
            </a:r>
            <a:r>
              <a:rPr lang="vi-VN" sz="3200" dirty="0">
                <a:latin typeface="Times New Roman" panose="02020603050405020304" pitchFamily="18" charset="0"/>
                <a:cs typeface="Times New Roman" panose="02020603050405020304" pitchFamily="18" charset="0"/>
              </a:rPr>
              <a:t>ơ</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Mediator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chiếu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điêp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369754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629</Words>
  <Application>Microsoft Office PowerPoint</Application>
  <PresentationFormat>Widescreen</PresentationFormat>
  <Paragraphs>88</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huuloc</dc:creator>
  <cp:lastModifiedBy>DELL</cp:lastModifiedBy>
  <cp:revision>31</cp:revision>
  <dcterms:created xsi:type="dcterms:W3CDTF">2016-11-18T04:43:37Z</dcterms:created>
  <dcterms:modified xsi:type="dcterms:W3CDTF">2017-01-07T15:09:19Z</dcterms:modified>
</cp:coreProperties>
</file>