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9" r:id="rId5"/>
    <p:sldId id="260" r:id="rId6"/>
    <p:sldId id="261" r:id="rId7"/>
    <p:sldId id="262" r:id="rId8"/>
    <p:sldId id="264" r:id="rId9"/>
    <p:sldId id="265" r:id="rId10"/>
    <p:sldId id="266" r:id="rId11"/>
    <p:sldId id="267" r:id="rId12"/>
    <p:sldId id="268"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812" autoAdjust="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EBF47-C04A-4911-B507-1D2579A09211}" type="datetimeFigureOut">
              <a:rPr lang="en-GB" smtClean="0"/>
              <a:t>08/01/2017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1131C-9B9A-45BF-94D2-638F060E9174}" type="slidenum">
              <a:rPr lang="en-GB" smtClean="0"/>
              <a:t>‹#›</a:t>
            </a:fld>
            <a:endParaRPr lang="en-GB"/>
          </a:p>
        </p:txBody>
      </p:sp>
    </p:spTree>
    <p:extLst>
      <p:ext uri="{BB962C8B-B14F-4D97-AF65-F5344CB8AC3E}">
        <p14:creationId xmlns:p14="http://schemas.microsoft.com/office/powerpoint/2010/main" val="214728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3749884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231071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55071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432653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470405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2743156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109129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104374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283523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160964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286593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169347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328860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1106113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357396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298761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299646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21127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4D5ADCD-C615-4DE6-A938-0CE21817DB17}" type="datetimeFigureOut">
              <a:rPr lang="en-GB" smtClean="0"/>
              <a:t>08/01/2017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133354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4D5ADCD-C615-4DE6-A938-0CE21817DB17}" type="datetimeFigureOut">
              <a:rPr lang="en-GB" smtClean="0"/>
              <a:t>08/01/2017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50245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4D5ADCD-C615-4DE6-A938-0CE21817DB17}" type="datetimeFigureOut">
              <a:rPr lang="en-GB" smtClean="0"/>
              <a:t>08/01/2017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45822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4D5ADCD-C615-4DE6-A938-0CE21817DB17}" type="datetimeFigureOut">
              <a:rPr lang="en-GB" smtClean="0"/>
              <a:t>08/01/2017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34142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5ADCD-C615-4DE6-A938-0CE21817DB17}" type="datetimeFigureOut">
              <a:rPr lang="en-GB" smtClean="0"/>
              <a:t>08/01/2017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293531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4D5ADCD-C615-4DE6-A938-0CE21817DB17}" type="datetimeFigureOut">
              <a:rPr lang="en-GB" smtClean="0"/>
              <a:t>08/01/2017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426537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4D5ADCD-C615-4DE6-A938-0CE21817DB17}" type="datetimeFigureOut">
              <a:rPr lang="en-GB" smtClean="0"/>
              <a:t>08/01/2017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185808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4D5ADCD-C615-4DE6-A938-0CE21817DB17}" type="datetimeFigureOut">
              <a:rPr lang="en-GB" smtClean="0"/>
              <a:t>08/01/2017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79355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5ADCD-C615-4DE6-A938-0CE21817DB17}" type="datetimeFigureOut">
              <a:rPr lang="en-GB" smtClean="0"/>
              <a:t>08/01/2017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4348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D5ADCD-C615-4DE6-A938-0CE21817DB17}" type="datetimeFigureOut">
              <a:rPr lang="en-GB" smtClean="0"/>
              <a:t>08/01/2017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228903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D5ADCD-C615-4DE6-A938-0CE21817DB17}" type="datetimeFigureOut">
              <a:rPr lang="en-GB" smtClean="0"/>
              <a:t>08/01/2017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A10AE-F8C9-43F6-A6B8-3786CAC57A47}" type="slidenum">
              <a:rPr lang="en-GB" smtClean="0"/>
              <a:t>‹#›</a:t>
            </a:fld>
            <a:endParaRPr lang="en-GB"/>
          </a:p>
        </p:txBody>
      </p:sp>
    </p:spTree>
    <p:extLst>
      <p:ext uri="{BB962C8B-B14F-4D97-AF65-F5344CB8AC3E}">
        <p14:creationId xmlns:p14="http://schemas.microsoft.com/office/powerpoint/2010/main" val="393771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5ADCD-C615-4DE6-A938-0CE21817DB17}" type="datetimeFigureOut">
              <a:rPr lang="en-GB" smtClean="0"/>
              <a:t>08/01/2017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A10AE-F8C9-43F6-A6B8-3786CAC57A47}" type="slidenum">
              <a:rPr lang="en-GB" smtClean="0"/>
              <a:t>‹#›</a:t>
            </a:fld>
            <a:endParaRPr lang="en-GB"/>
          </a:p>
        </p:txBody>
      </p:sp>
    </p:spTree>
    <p:extLst>
      <p:ext uri="{BB962C8B-B14F-4D97-AF65-F5344CB8AC3E}">
        <p14:creationId xmlns:p14="http://schemas.microsoft.com/office/powerpoint/2010/main" val="2639305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Facade</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Structural</a:t>
            </a: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077" y="1525836"/>
            <a:ext cx="5438616" cy="4853699"/>
          </a:xfrm>
          <a:prstGeom prst="rect">
            <a:avLst/>
          </a:prstGeom>
        </p:spPr>
      </p:pic>
    </p:spTree>
    <p:extLst>
      <p:ext uri="{BB962C8B-B14F-4D97-AF65-F5344CB8AC3E}">
        <p14:creationId xmlns:p14="http://schemas.microsoft.com/office/powerpoint/2010/main" val="387474785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545373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đến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08382" y="2346468"/>
            <a:ext cx="10310191" cy="403187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lớn</a:t>
            </a:r>
            <a:r>
              <a:rPr lang="en-US"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vậy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Façade.</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logic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lớn</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implement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292218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1569660"/>
          </a:xfrm>
          <a:prstGeom prst="rect">
            <a:avLst/>
          </a:prstGeom>
        </p:spPr>
        <p:txBody>
          <a:bodyPr wrap="square">
            <a:spAutoFit/>
          </a:bodyPr>
          <a:lstStyle/>
          <a:p>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điều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hành</a:t>
            </a:r>
            <a:r>
              <a:rPr lang="en-GB" sz="3200" dirty="0">
                <a:latin typeface="Times New Roman" panose="02020603050405020304" pitchFamily="18" charset="0"/>
                <a:cs typeface="Times New Roman" panose="02020603050405020304" pitchFamily="18" charset="0"/>
              </a:rPr>
              <a:t> window </a:t>
            </a:r>
            <a:r>
              <a:rPr lang="en-GB" sz="3200" dirty="0" err="1">
                <a:latin typeface="Times New Roman" panose="02020603050405020304" pitchFamily="18" charset="0"/>
                <a:cs typeface="Times New Roman" panose="02020603050405020304" pitchFamily="18" charset="0"/>
              </a:rPr>
              <a:t>hằng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ngày</a:t>
            </a:r>
            <a:r>
              <a:rPr lang="en-GB" sz="3200" dirty="0">
                <a:latin typeface="Times New Roman" panose="02020603050405020304" pitchFamily="18" charset="0"/>
                <a:cs typeface="Times New Roman" panose="02020603050405020304" pitchFamily="18" charset="0"/>
              </a:rPr>
              <a:t> ta </a:t>
            </a:r>
            <a:r>
              <a:rPr lang="en-GB" sz="3200" dirty="0" err="1">
                <a:latin typeface="Times New Roman" panose="02020603050405020304" pitchFamily="18" charset="0"/>
                <a:cs typeface="Times New Roman" panose="02020603050405020304" pitchFamily="18" charset="0"/>
              </a:rPr>
              <a:t>đang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Vì</a:t>
            </a:r>
            <a:r>
              <a:rPr lang="en-GB" sz="3200" dirty="0">
                <a:latin typeface="Times New Roman" panose="02020603050405020304" pitchFamily="18" charset="0"/>
                <a:cs typeface="Times New Roman" panose="02020603050405020304" pitchFamily="18" charset="0"/>
              </a:rPr>
              <a:t> ta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biết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chi </a:t>
            </a:r>
            <a:r>
              <a:rPr lang="en-GB" sz="3200" dirty="0" err="1">
                <a:latin typeface="Times New Roman" panose="02020603050405020304" pitchFamily="18" charset="0"/>
                <a:cs typeface="Times New Roman" panose="02020603050405020304" pitchFamily="18" charset="0"/>
              </a:rPr>
              <a:t>tiết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từng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bước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thực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chẳng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như</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tìm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kiếm</a:t>
            </a:r>
            <a:r>
              <a:rPr lang="en-GB" sz="3200" dirty="0">
                <a:latin typeface="Times New Roman" panose="02020603050405020304" pitchFamily="18" charset="0"/>
                <a:cs typeface="Times New Roman" panose="02020603050405020304" pitchFamily="18" charset="0"/>
              </a:rPr>
              <a:t> 1 file </a:t>
            </a:r>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thư</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mục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2389591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3938899"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329320" cy="3046988"/>
          </a:xfrm>
          <a:prstGeom prst="rect">
            <a:avLst/>
          </a:prstGeom>
          <a:noFill/>
        </p:spPr>
        <p:txBody>
          <a:bodyPr wrap="none" rtlCol="0">
            <a:spAutoFit/>
          </a:bodyPr>
          <a:lstStyle/>
          <a:p>
            <a:r>
              <a:rPr lang="en-GB" sz="3200" dirty="0">
                <a:latin typeface="Times New Roman" panose="02020603050405020304" pitchFamily="18" charset="0"/>
                <a:cs typeface="Times New Roman" panose="02020603050405020304" pitchFamily="18" charset="0"/>
              </a:rPr>
              <a:t>Singleton: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Façade </a:t>
            </a:r>
            <a:r>
              <a:rPr lang="en-GB" sz="3200" dirty="0" err="1">
                <a:latin typeface="Times New Roman" panose="02020603050405020304" pitchFamily="18" charset="0"/>
                <a:cs typeface="Times New Roman" panose="02020603050405020304" pitchFamily="18" charset="0"/>
              </a:rPr>
              <a:t>thường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tượng</a:t>
            </a:r>
            <a:r>
              <a:rPr lang="en-GB" sz="3200" dirty="0">
                <a:latin typeface="Times New Roman" panose="02020603050405020304" pitchFamily="18" charset="0"/>
                <a:cs typeface="Times New Roman" panose="02020603050405020304" pitchFamily="18" charset="0"/>
              </a:rPr>
              <a:t> singleton</a:t>
            </a:r>
          </a:p>
          <a:p>
            <a:r>
              <a:rPr lang="en-GB" sz="3200" dirty="0">
                <a:latin typeface="Times New Roman" panose="02020603050405020304" pitchFamily="18" charset="0"/>
                <a:cs typeface="Times New Roman" panose="02020603050405020304" pitchFamily="18" charset="0"/>
              </a:rPr>
              <a:t>Mediator: T</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Façade ở </a:t>
            </a:r>
            <a:r>
              <a:rPr lang="en-US" sz="3200" dirty="0" err="1">
                <a:latin typeface="Times New Roman" panose="02020603050405020304" pitchFamily="18" charset="0"/>
                <a:cs typeface="Times New Roman" panose="02020603050405020304" pitchFamily="18" charset="0"/>
              </a:rPr>
              <a:t>chỗ</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tóm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tắt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đang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tồn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1 class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Mẫu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a:t>
            </a:r>
            <a:r>
              <a:rPr lang="en-US" sz="3200" dirty="0" err="1">
                <a:latin typeface="Times New Roman" panose="02020603050405020304" pitchFamily="18" charset="0"/>
                <a:cs typeface="Times New Roman" panose="02020603050405020304" pitchFamily="18" charset="0"/>
              </a:rPr>
              <a:t>ường</a:t>
            </a:r>
            <a:r>
              <a:rPr lang="en-US" sz="3200" dirty="0">
                <a:latin typeface="Times New Roman" panose="02020603050405020304" pitchFamily="18" charset="0"/>
                <a:cs typeface="Times New Roman" panose="02020603050405020304" pitchFamily="18" charset="0"/>
              </a:rPr>
              <a:t> add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chiếu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colleague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Còn</a:t>
            </a:r>
            <a:r>
              <a:rPr lang="en-US" sz="3200" dirty="0">
                <a:latin typeface="Times New Roman" panose="02020603050405020304" pitchFamily="18" charset="0"/>
                <a:cs typeface="Times New Roman" panose="02020603050405020304" pitchFamily="18" charset="0"/>
              </a:rPr>
              <a:t> façade </a:t>
            </a:r>
            <a:r>
              <a:rPr lang="en-US" sz="3200" dirty="0" err="1">
                <a:latin typeface="Times New Roman" panose="02020603050405020304" pitchFamily="18" charset="0"/>
                <a:cs typeface="Times New Roman" panose="02020603050405020304" pitchFamily="18" charset="0"/>
              </a:rPr>
              <a:t>định</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bởi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con.</a:t>
            </a:r>
          </a:p>
        </p:txBody>
      </p:sp>
    </p:spTree>
    <p:extLst>
      <p:ext uri="{BB962C8B-B14F-4D97-AF65-F5344CB8AC3E}">
        <p14:creationId xmlns:p14="http://schemas.microsoft.com/office/powerpoint/2010/main" val="158093547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1541942" cy="255454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robot.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Body, Color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Metal.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con robot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gì</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con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46090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12114214" cy="3539430"/>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Facade</a:t>
            </a:r>
          </a:p>
          <a:p>
            <a:r>
              <a:rPr lang="en-US" sz="3200" dirty="0" err="1">
                <a:latin typeface="Times New Roman" panose="02020603050405020304" pitchFamily="18" charset="0"/>
                <a:cs typeface="Times New Roman" panose="02020603050405020304" pitchFamily="18" charset="0"/>
              </a:rPr>
              <a:t>Giảm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robot. </a:t>
            </a:r>
            <a:r>
              <a:rPr lang="en-US" sz="3200" dirty="0" err="1">
                <a:latin typeface="Times New Roman" panose="02020603050405020304" pitchFamily="18" charset="0"/>
                <a:cs typeface="Times New Roman" panose="02020603050405020304" pitchFamily="18" charset="0"/>
              </a:rPr>
              <a:t>Vì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façade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con robot ta </a:t>
            </a:r>
            <a:r>
              <a:rPr lang="en-US" sz="3200" dirty="0" err="1">
                <a:latin typeface="Times New Roman" panose="02020603050405020304" pitchFamily="18" charset="0"/>
                <a:cs typeface="Times New Roman" panose="02020603050405020304" pitchFamily="18" charset="0"/>
              </a:rPr>
              <a:t>đều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Body,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Color hay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Metal. </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Làm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vậy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tốn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façade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dễ</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dàng</a:t>
            </a:r>
            <a:r>
              <a:rPr lang="en-US" sz="3200" dirty="0">
                <a:latin typeface="Times New Roman" panose="02020603050405020304" pitchFamily="18" charset="0"/>
                <a:cs typeface="Times New Roman" panose="02020603050405020304" pitchFamily="18" charset="0"/>
              </a:rPr>
              <a:t> h</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n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br>
              <a:rPr lang="en-US" sz="32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bảo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562269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215636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44" y="2799028"/>
            <a:ext cx="4702465" cy="3314700"/>
          </a:xfrm>
          <a:prstGeom prst="rect">
            <a:avLst/>
          </a:prstGeom>
        </p:spPr>
      </p:pic>
      <p:sp>
        <p:nvSpPr>
          <p:cNvPr id="6" name="TextBox 5"/>
          <p:cNvSpPr txBox="1"/>
          <p:nvPr/>
        </p:nvSpPr>
        <p:spPr>
          <a:xfrm>
            <a:off x="6096000" y="2115092"/>
            <a:ext cx="6096000" cy="2739211"/>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RobotFacade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nh</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RobotBody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RobotMetal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RobotColor</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RobotBody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RobotMetal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RobotColor</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RobotFacade</a:t>
            </a:r>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5001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98" y="2685662"/>
            <a:ext cx="3943900" cy="272738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685661"/>
            <a:ext cx="4731026" cy="2429677"/>
          </a:xfrm>
          <a:prstGeom prst="rect">
            <a:avLst/>
          </a:prstGeom>
        </p:spPr>
      </p:pic>
    </p:spTree>
    <p:extLst>
      <p:ext uri="{BB962C8B-B14F-4D97-AF65-F5344CB8AC3E}">
        <p14:creationId xmlns:p14="http://schemas.microsoft.com/office/powerpoint/2010/main" val="83953790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98" y="2600706"/>
            <a:ext cx="4201111" cy="37819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19" y="2600706"/>
            <a:ext cx="4850593" cy="3781953"/>
          </a:xfrm>
          <a:prstGeom prst="rect">
            <a:avLst/>
          </a:prstGeom>
        </p:spPr>
      </p:pic>
    </p:spTree>
    <p:extLst>
      <p:ext uri="{BB962C8B-B14F-4D97-AF65-F5344CB8AC3E}">
        <p14:creationId xmlns:p14="http://schemas.microsoft.com/office/powerpoint/2010/main" val="239810571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804247"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98" y="2685662"/>
            <a:ext cx="7715211" cy="3542860"/>
          </a:xfrm>
          <a:prstGeom prst="rect">
            <a:avLst/>
          </a:prstGeom>
        </p:spPr>
      </p:pic>
    </p:spTree>
    <p:extLst>
      <p:ext uri="{BB962C8B-B14F-4D97-AF65-F5344CB8AC3E}">
        <p14:creationId xmlns:p14="http://schemas.microsoft.com/office/powerpoint/2010/main" val="15464903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569660"/>
          </a:xfrm>
          <a:prstGeom prst="rect">
            <a:avLst/>
          </a:prstGeom>
        </p:spPr>
        <p:txBody>
          <a:bodyPr wrap="square">
            <a:spAutoFit/>
          </a:bodyPr>
          <a:lstStyle/>
          <a:p>
            <a:r>
              <a:rPr lang="vi-VN" sz="3200" dirty="0">
                <a:latin typeface="+mj-lt"/>
              </a:rPr>
              <a:t>Cung cấp 1 giao diện chung cho các giao diện của hệ thống con. Faca</a:t>
            </a:r>
            <a:r>
              <a:rPr lang="en-GB" sz="3200" dirty="0">
                <a:latin typeface="Times New Roman" panose="02020603050405020304" pitchFamily="18" charset="0"/>
                <a:cs typeface="Times New Roman" panose="02020603050405020304" pitchFamily="18" charset="0"/>
              </a:rPr>
              <a:t>d</a:t>
            </a:r>
            <a:r>
              <a:rPr lang="vi-VN" sz="3200" dirty="0">
                <a:latin typeface="+mj-lt"/>
              </a:rPr>
              <a:t>e Pattern sẽ định nghĩa một giao diện ở mức cao hơn để cho hệ thống con sử dụng 1 cách dễ dàng hơn</a:t>
            </a:r>
            <a:r>
              <a:rPr lang="en-US" sz="3200" dirty="0">
                <a:latin typeface="+mj-lt"/>
              </a:rPr>
              <a:t>.</a:t>
            </a:r>
            <a:endParaRPr lang="en-GB" sz="3200" dirty="0">
              <a:latin typeface="+mj-lt"/>
            </a:endParaRPr>
          </a:p>
        </p:txBody>
      </p:sp>
      <p:sp>
        <p:nvSpPr>
          <p:cNvPr id="6" name="Rectangle 5"/>
          <p:cNvSpPr/>
          <p:nvPr/>
        </p:nvSpPr>
        <p:spPr>
          <a:xfrm>
            <a:off x="654579" y="4215972"/>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57644" y="5046969"/>
            <a:ext cx="11434356" cy="584775"/>
          </a:xfrm>
          <a:prstGeom prst="rect">
            <a:avLst/>
          </a:prstGeom>
        </p:spPr>
        <p:txBody>
          <a:bodyPr wrap="square">
            <a:spAutoFit/>
          </a:bodyPr>
          <a:lstStyle/>
          <a:p>
            <a:r>
              <a:rPr lang="en-GB" sz="3200" dirty="0">
                <a:latin typeface="Times New Roman" panose="02020603050405020304" pitchFamily="18" charset="0"/>
                <a:cs typeface="Times New Roman" panose="02020603050405020304" pitchFamily="18" charset="0"/>
              </a:rPr>
              <a:t>Fade</a:t>
            </a: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2720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2" name="Rectangle 1"/>
          <p:cNvSpPr/>
          <p:nvPr/>
        </p:nvSpPr>
        <p:spPr>
          <a:xfrm>
            <a:off x="948905" y="2207256"/>
            <a:ext cx="10903789" cy="4031873"/>
          </a:xfrm>
          <a:prstGeom prst="rect">
            <a:avLst/>
          </a:prstGeom>
        </p:spPr>
        <p:txBody>
          <a:bodyPr wrap="square">
            <a:spAutoFit/>
          </a:bodyPr>
          <a:lstStyle/>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Cấu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trúc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lại</a:t>
            </a:r>
            <a:r>
              <a:rPr lang="en-GB" sz="3200" dirty="0">
                <a:latin typeface="Times New Roman" panose="02020603050405020304" pitchFamily="18" charset="0"/>
                <a:cs typeface="Times New Roman" panose="02020603050405020304" pitchFamily="18" charset="0"/>
              </a:rPr>
              <a:t> 1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thành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độ</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endParaRPr lang="en-GB"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là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nhóm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gồm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nhiều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tiếp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trở</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nên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façade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giúp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sự</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này</a:t>
            </a:r>
            <a:r>
              <a:rPr lang="en-GB"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Façade object </a:t>
            </a:r>
            <a:r>
              <a:rPr lang="en-GB" sz="3200" dirty="0" err="1">
                <a:latin typeface="Times New Roman" panose="02020603050405020304" pitchFamily="18" charset="0"/>
                <a:cs typeface="Times New Roman" panose="02020603050405020304" pitchFamily="18" charset="0"/>
              </a:rPr>
              <a:t>cung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cấp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tổng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quát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hóa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a:t>
            </a:r>
          </a:p>
        </p:txBody>
      </p:sp>
    </p:spTree>
    <p:extLst>
      <p:ext uri="{BB962C8B-B14F-4D97-AF65-F5344CB8AC3E}">
        <p14:creationId xmlns:p14="http://schemas.microsoft.com/office/powerpoint/2010/main" val="19453770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97528" y="2074618"/>
            <a:ext cx="10906298" cy="4031873"/>
          </a:xfrm>
          <a:prstGeom prst="rect">
            <a:avLst/>
          </a:prstGeom>
          <a:noFill/>
        </p:spPr>
        <p:txBody>
          <a:bodyPr wrap="square" rtlCol="0">
            <a:spAutoFit/>
          </a:bodyPr>
          <a:lstStyle/>
          <a:p>
            <a:r>
              <a:rPr lang="vi-VN" sz="3200" dirty="0">
                <a:latin typeface="+mj-lt"/>
              </a:rPr>
              <a:t>Giả sử bạn có chuỗi các hành động được thực hiện theo thứ tự, và các hành động này lại được yêu cầu ở nhiều nơi trong phạm vi ứng dụng của bạn, vậy mỗi lúc bạn cần dùng đến nó bạn lại phải copy-paste hoặc viết lại đoạn code đó vào những nơi cần sử dụng trong ứng dụng. Điều này có vẻ ok, copy cũng nhanh nên chẳng sao, nhưng nếu bỗng nhiên làm xong bạn nhận ra cần phải thay đổi lại cấu trúc và mã xử lý trong hầu hết chuỗi hành động đó, vậy bạn sẽ làm gì ?</a:t>
            </a:r>
            <a:endParaRPr lang="en-US" sz="3200" dirty="0">
              <a:latin typeface="+mj-lt"/>
            </a:endParaRPr>
          </a:p>
        </p:txBody>
      </p:sp>
    </p:spTree>
    <p:extLst>
      <p:ext uri="{BB962C8B-B14F-4D97-AF65-F5344CB8AC3E}">
        <p14:creationId xmlns:p14="http://schemas.microsoft.com/office/powerpoint/2010/main" val="8425793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64" y="1322553"/>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0" y="-23966"/>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643" y="2283431"/>
            <a:ext cx="8145012" cy="3867690"/>
          </a:xfrm>
          <a:prstGeom prst="rect">
            <a:avLst/>
          </a:prstGeom>
        </p:spPr>
      </p:pic>
    </p:spTree>
    <p:extLst>
      <p:ext uri="{BB962C8B-B14F-4D97-AF65-F5344CB8AC3E}">
        <p14:creationId xmlns:p14="http://schemas.microsoft.com/office/powerpoint/2010/main" val="10746436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291976"/>
            <a:ext cx="11434356" cy="3046988"/>
          </a:xfrm>
          <a:prstGeom prst="rect">
            <a:avLst/>
          </a:prstGeom>
        </p:spPr>
        <p:txBody>
          <a:bodyPr wrap="square">
            <a:spAutoFit/>
          </a:bodyPr>
          <a:lstStyle/>
          <a:p>
            <a:pPr marL="914400" lvl="1"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muốn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thay</a:t>
            </a:r>
            <a:r>
              <a:rPr lang="en-GB" sz="3200" dirty="0">
                <a:latin typeface="Times New Roman" panose="02020603050405020304" pitchFamily="18" charset="0"/>
                <a:cs typeface="Times New Roman" panose="02020603050405020304" pitchFamily="18" charset="0"/>
              </a:rPr>
              <a:t> cho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Khi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nhiều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mỗi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lại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một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tập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lớp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riêng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Làm</a:t>
            </a:r>
            <a:r>
              <a:rPr lang="en-GB" sz="3200" dirty="0">
                <a:latin typeface="Times New Roman" panose="02020603050405020304" pitchFamily="18" charset="0"/>
                <a:cs typeface="Times New Roman" panose="02020603050405020304" pitchFamily="18" charset="0"/>
              </a:rPr>
              <a:t> cho </a:t>
            </a:r>
            <a:r>
              <a:rPr lang="en-GB" sz="3200" dirty="0" err="1">
                <a:latin typeface="Times New Roman" panose="02020603050405020304" pitchFamily="18" charset="0"/>
                <a:cs typeface="Times New Roman" panose="02020603050405020304" pitchFamily="18" charset="0"/>
              </a:rPr>
              <a:t>người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lập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mới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hiểu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xử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trình</a:t>
            </a:r>
            <a:r>
              <a:rPr lang="en-GB" sz="3200" dirty="0">
                <a:latin typeface="Times New Roman" panose="02020603050405020304" pitchFamily="18" charset="0"/>
                <a:cs typeface="Times New Roman" panose="02020603050405020304" pitchFamily="18" charset="0"/>
              </a:rPr>
              <a:t>.</a:t>
            </a:r>
          </a:p>
          <a:p>
            <a:pPr lvl="1"/>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89450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01" y="2327823"/>
            <a:ext cx="4800743" cy="3849757"/>
          </a:xfrm>
          <a:prstGeom prst="rect">
            <a:avLst/>
          </a:prstGeom>
        </p:spPr>
      </p:pic>
      <p:sp>
        <p:nvSpPr>
          <p:cNvPr id="6" name="Rectangle 5"/>
          <p:cNvSpPr/>
          <p:nvPr/>
        </p:nvSpPr>
        <p:spPr>
          <a:xfrm>
            <a:off x="6096000" y="1460979"/>
            <a:ext cx="4040338" cy="830997"/>
          </a:xfrm>
          <a:prstGeom prst="rect">
            <a:avLst/>
          </a:prstGeom>
        </p:spPr>
        <p:txBody>
          <a:bodyPr wrap="squar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thành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viên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096001" y="2475875"/>
            <a:ext cx="5818496" cy="3970318"/>
          </a:xfrm>
          <a:prstGeom prst="rect">
            <a:avLst/>
          </a:prstGeom>
        </p:spPr>
        <p:txBody>
          <a:bodyPr wrap="square">
            <a:spAutoFit/>
          </a:bodyPr>
          <a:lstStyle/>
          <a:p>
            <a:pPr marL="457200" indent="-4572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Façade: </a:t>
            </a:r>
            <a:r>
              <a:rPr lang="en-GB" sz="2800" dirty="0" err="1">
                <a:latin typeface="Times New Roman" panose="02020603050405020304" pitchFamily="18" charset="0"/>
                <a:cs typeface="Times New Roman" panose="02020603050405020304" pitchFamily="18" charset="0"/>
              </a:rPr>
              <a:t>Biết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rõ</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class con </a:t>
            </a:r>
            <a:r>
              <a:rPr lang="en-GB" sz="2800" dirty="0" err="1">
                <a:latin typeface="Times New Roman" panose="02020603050405020304" pitchFamily="18" charset="0"/>
                <a:cs typeface="Times New Roman" panose="02020603050405020304" pitchFamily="18" charset="0"/>
              </a:rPr>
              <a:t>trong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hệ</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thống</a:t>
            </a:r>
            <a:r>
              <a:rPr lang="en-GB" sz="2800" dirty="0">
                <a:latin typeface="Times New Roman" panose="02020603050405020304" pitchFamily="18" charset="0"/>
                <a:cs typeface="Times New Roman" panose="02020603050405020304" pitchFamily="18" charset="0"/>
              </a:rPr>
              <a:t> con </a:t>
            </a:r>
            <a:r>
              <a:rPr lang="en-GB" sz="2800" dirty="0" err="1">
                <a:latin typeface="Times New Roman" panose="02020603050405020304" pitchFamily="18" charset="0"/>
                <a:cs typeface="Times New Roman" panose="02020603050405020304" pitchFamily="18" charset="0"/>
              </a:rPr>
              <a:t>đảm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nhận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vai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trò</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gì</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bởi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thế</a:t>
            </a:r>
            <a:r>
              <a:rPr lang="en-GB" sz="2800" dirty="0">
                <a:latin typeface="Times New Roman" panose="02020603050405020304" pitchFamily="18" charset="0"/>
                <a:cs typeface="Times New Roman" panose="02020603050405020304" pitchFamily="18" charset="0"/>
              </a:rPr>
              <a:t> Façade </a:t>
            </a:r>
            <a:r>
              <a:rPr lang="en-GB" sz="2800" dirty="0" err="1">
                <a:latin typeface="Times New Roman" panose="02020603050405020304" pitchFamily="18" charset="0"/>
                <a:cs typeface="Times New Roman" panose="02020603050405020304" pitchFamily="18" charset="0"/>
              </a:rPr>
              <a:t>sẽ</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chuyển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yêu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cầu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người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sử</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dụng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đến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đúng</a:t>
            </a:r>
            <a:r>
              <a:rPr lang="en-GB" sz="2800" dirty="0">
                <a:latin typeface="Times New Roman" panose="02020603050405020304" pitchFamily="18" charset="0"/>
                <a:cs typeface="Times New Roman" panose="02020603050405020304" pitchFamily="18" charset="0"/>
              </a:rPr>
              <a:t> class con </a:t>
            </a:r>
          </a:p>
          <a:p>
            <a:pPr marL="457200" indent="-4572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Subsystem: </a:t>
            </a:r>
            <a:r>
              <a:rPr lang="en-GB" sz="2800" dirty="0" err="1">
                <a:latin typeface="Times New Roman" panose="02020603050405020304" pitchFamily="18" charset="0"/>
                <a:cs typeface="Times New Roman" panose="02020603050405020304" pitchFamily="18" charset="0"/>
              </a:rPr>
              <a:t>Chịu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trách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nhiệm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cài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đặt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chức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năng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của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hệ</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thống</a:t>
            </a:r>
            <a:endParaRPr lang="en-GB"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Client : </a:t>
            </a:r>
            <a:r>
              <a:rPr lang="en-GB" sz="2800" dirty="0" err="1">
                <a:latin typeface="Times New Roman" panose="02020603050405020304" pitchFamily="18" charset="0"/>
                <a:cs typeface="Times New Roman" panose="02020603050405020304" pitchFamily="18" charset="0"/>
              </a:rPr>
              <a:t>gửi</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yêu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cầu</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đến</a:t>
            </a:r>
            <a:r>
              <a:rPr lang="en-GB" sz="2800" dirty="0">
                <a:latin typeface="Times New Roman" panose="02020603050405020304" pitchFamily="18" charset="0"/>
                <a:cs typeface="Times New Roman" panose="02020603050405020304" pitchFamily="18" charset="0"/>
              </a:rPr>
              <a:t> cho Façade </a:t>
            </a:r>
            <a:r>
              <a:rPr lang="en-GB" sz="2800" dirty="0" err="1">
                <a:latin typeface="Times New Roman" panose="02020603050405020304" pitchFamily="18" charset="0"/>
                <a:cs typeface="Times New Roman" panose="02020603050405020304" pitchFamily="18" charset="0"/>
              </a:rPr>
              <a:t>để</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lấy</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công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việc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làm</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của</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class con. </a:t>
            </a:r>
          </a:p>
        </p:txBody>
      </p:sp>
    </p:spTree>
    <p:extLst>
      <p:ext uri="{BB962C8B-B14F-4D97-AF65-F5344CB8AC3E}">
        <p14:creationId xmlns:p14="http://schemas.microsoft.com/office/powerpoint/2010/main" val="29857345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945010" y="2406755"/>
            <a:ext cx="11708655" cy="3539430"/>
          </a:xfrm>
          <a:prstGeom prst="rect">
            <a:avLst/>
          </a:prstGeom>
          <a:noFill/>
        </p:spPr>
        <p:txBody>
          <a:bodyPr wrap="none" rtlCol="0">
            <a:spAutoFit/>
          </a:bodyPr>
          <a:lstStyle/>
          <a:p>
            <a:pPr marL="457200" indent="-457200">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Client </a:t>
            </a:r>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Façade </a:t>
            </a:r>
            <a:r>
              <a:rPr lang="en-GB" sz="3200" dirty="0" err="1">
                <a:latin typeface="Times New Roman" panose="02020603050405020304" pitchFamily="18" charset="0"/>
                <a:cs typeface="Times New Roman" panose="02020603050405020304" pitchFamily="18" charset="0"/>
              </a:rPr>
              <a:t>để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thể</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dễ</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dàng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tiếp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với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Nó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cần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bận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tâm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về</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sự</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endParaRPr lang="en-GB"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Façade </a:t>
            </a:r>
            <a:r>
              <a:rPr lang="en-GB" sz="3200" dirty="0" err="1">
                <a:latin typeface="Times New Roman" panose="02020603050405020304" pitchFamily="18" charset="0"/>
                <a:cs typeface="Times New Roman" panose="02020603050405020304" pitchFamily="18" charset="0"/>
              </a:rPr>
              <a:t>dựa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yêu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cầu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tìm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đến</a:t>
            </a:r>
            <a:r>
              <a:rPr lang="en-GB" sz="3200" dirty="0">
                <a:latin typeface="Times New Roman" panose="02020603050405020304" pitchFamily="18" charset="0"/>
                <a:cs typeface="Times New Roman" panose="02020603050405020304" pitchFamily="18" charset="0"/>
              </a:rPr>
              <a:t> class con </a:t>
            </a:r>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ứng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trả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kết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quả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về</a:t>
            </a:r>
            <a:r>
              <a:rPr lang="en-GB" sz="3200" dirty="0">
                <a:latin typeface="Times New Roman" panose="02020603050405020304" pitchFamily="18" charset="0"/>
                <a:cs typeface="Times New Roman" panose="02020603050405020304" pitchFamily="18" charset="0"/>
              </a:rPr>
              <a:t> cho client.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Subsystem </a:t>
            </a:r>
            <a:r>
              <a:rPr lang="en-GB" sz="3200" dirty="0" err="1">
                <a:latin typeface="Times New Roman" panose="02020603050405020304" pitchFamily="18" charset="0"/>
                <a:cs typeface="Times New Roman" panose="02020603050405020304" pitchFamily="18" charset="0"/>
              </a:rPr>
              <a:t>dựa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yêu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cầu</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cầu</a:t>
            </a:r>
            <a:r>
              <a:rPr lang="en-GB" sz="3200" dirty="0">
                <a:latin typeface="Times New Roman" panose="02020603050405020304" pitchFamily="18" charset="0"/>
                <a:cs typeface="Times New Roman" panose="02020603050405020304" pitchFamily="18" charset="0"/>
              </a:rPr>
              <a:t> Façade </a:t>
            </a:r>
            <a:r>
              <a:rPr lang="en-GB" sz="3200" dirty="0" err="1">
                <a:latin typeface="Times New Roman" panose="02020603050405020304" pitchFamily="18" charset="0"/>
                <a:cs typeface="Times New Roman" panose="02020603050405020304" pitchFamily="18" charset="0"/>
              </a:rPr>
              <a:t>có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từ</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sẽ</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thực</a:t>
            </a:r>
            <a:br>
              <a:rPr lang="en-GB" sz="3200" dirty="0">
                <a:latin typeface="Times New Roman" panose="02020603050405020304" pitchFamily="18" charset="0"/>
                <a:cs typeface="Times New Roman" panose="02020603050405020304" pitchFamily="18" charset="0"/>
              </a:rPr>
            </a:br>
            <a:r>
              <a:rPr lang="en-GB" sz="3200" dirty="0" err="1">
                <a:latin typeface="Times New Roman" panose="02020603050405020304" pitchFamily="18" charset="0"/>
                <a:cs typeface="Times New Roman" panose="02020603050405020304" pitchFamily="18" charset="0"/>
              </a:rPr>
              <a:t>chức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ứng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được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cài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đặt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về</a:t>
            </a:r>
            <a:r>
              <a:rPr lang="en-GB" sz="3200" dirty="0">
                <a:latin typeface="Times New Roman" panose="02020603050405020304" pitchFamily="18" charset="0"/>
                <a:cs typeface="Times New Roman" panose="02020603050405020304" pitchFamily="18" charset="0"/>
              </a:rPr>
              <a:t> cho client </a:t>
            </a:r>
            <a:r>
              <a:rPr lang="en-GB" sz="3200" dirty="0" err="1">
                <a:latin typeface="Times New Roman" panose="02020603050405020304" pitchFamily="18" charset="0"/>
                <a:cs typeface="Times New Roman" panose="02020603050405020304" pitchFamily="18" charset="0"/>
              </a:rPr>
              <a:t>thông</a:t>
            </a:r>
            <a:r>
              <a:rPr lang="en-GB" sz="3200" dirty="0">
                <a:latin typeface="Times New Roman" panose="02020603050405020304" pitchFamily="18" charset="0"/>
                <a:cs typeface="Times New Roman" panose="02020603050405020304" pitchFamily="18" charset="0"/>
              </a:rPr>
              <a:t> qua</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Façade.</a:t>
            </a:r>
          </a:p>
        </p:txBody>
      </p:sp>
    </p:spTree>
    <p:extLst>
      <p:ext uri="{BB962C8B-B14F-4D97-AF65-F5344CB8AC3E}">
        <p14:creationId xmlns:p14="http://schemas.microsoft.com/office/powerpoint/2010/main" val="31323403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Facade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2554545"/>
          </a:xfrm>
          <a:prstGeom prst="rect">
            <a:avLst/>
          </a:prstGeom>
        </p:spPr>
        <p:txBody>
          <a:bodyPr wrap="square">
            <a:spAutoFit/>
          </a:bodyPr>
          <a:lstStyle/>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Ẩn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đi</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thành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phần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hiện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thực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từ</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tạo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sự</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dễ</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dàng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trong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việc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sử</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dụng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 </a:t>
            </a:r>
            <a:r>
              <a:rPr lang="en-GB" sz="3200" dirty="0" err="1">
                <a:latin typeface="Times New Roman" panose="02020603050405020304" pitchFamily="18" charset="0"/>
                <a:cs typeface="Times New Roman" panose="02020603050405020304" pitchFamily="18" charset="0"/>
              </a:rPr>
              <a:t>đó</a:t>
            </a:r>
            <a:r>
              <a:rPr lang="en-GB"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GB" sz="3200" dirty="0" err="1">
                <a:latin typeface="Times New Roman" panose="02020603050405020304" pitchFamily="18" charset="0"/>
                <a:cs typeface="Times New Roman" panose="02020603050405020304" pitchFamily="18" charset="0"/>
              </a:rPr>
              <a:t>Thúc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đẩy</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khả</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tương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tác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của</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con.</a:t>
            </a:r>
          </a:p>
          <a:p>
            <a:pPr marL="457200" indent="-457200">
              <a:buFont typeface="Wingdings" panose="05000000000000000000" pitchFamily="2" charset="2"/>
              <a:buChar char="Ø"/>
            </a:pPr>
            <a:r>
              <a:rPr lang="en-GB" sz="3200" dirty="0">
                <a:latin typeface="Times New Roman" panose="02020603050405020304" pitchFamily="18" charset="0"/>
                <a:cs typeface="Times New Roman" panose="02020603050405020304" pitchFamily="18" charset="0"/>
              </a:rPr>
              <a:t>Façade </a:t>
            </a:r>
            <a:r>
              <a:rPr lang="en-GB" sz="3200" dirty="0" err="1">
                <a:latin typeface="Times New Roman" panose="02020603050405020304" pitchFamily="18" charset="0"/>
                <a:cs typeface="Times New Roman" panose="02020603050405020304" pitchFamily="18" charset="0"/>
              </a:rPr>
              <a:t>không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thêm</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bất</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cứ</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chức</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năng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vào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nó</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chỉ</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đơn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giản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hóa</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cách</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giao</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tiếp</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giữa</a:t>
            </a:r>
            <a:r>
              <a:rPr lang="en-GB" sz="3200" dirty="0">
                <a:latin typeface="Times New Roman" panose="02020603050405020304" pitchFamily="18" charset="0"/>
                <a:cs typeface="Times New Roman" panose="02020603050405020304" pitchFamily="18" charset="0"/>
              </a:rPr>
              <a:t> client </a:t>
            </a:r>
            <a:r>
              <a:rPr lang="en-GB" sz="3200" dirty="0" err="1">
                <a:latin typeface="Times New Roman" panose="02020603050405020304" pitchFamily="18" charset="0"/>
                <a:cs typeface="Times New Roman" panose="02020603050405020304" pitchFamily="18" charset="0"/>
              </a:rPr>
              <a:t>và</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hệ</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thống</a:t>
            </a:r>
            <a:r>
              <a:rPr lang="en-GB"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190973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802</Words>
  <Application>Microsoft Office PowerPoint</Application>
  <PresentationFormat>Widescreen</PresentationFormat>
  <Paragraphs>94</Paragraphs>
  <Slides>18</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huuloc</dc:creator>
  <cp:lastModifiedBy>DELL</cp:lastModifiedBy>
  <cp:revision>25</cp:revision>
  <dcterms:created xsi:type="dcterms:W3CDTF">2016-11-11T13:15:18Z</dcterms:created>
  <dcterms:modified xsi:type="dcterms:W3CDTF">2017-01-08T01:58:41Z</dcterms:modified>
</cp:coreProperties>
</file>