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78" r:id="rId2"/>
    <p:sldId id="282" r:id="rId3"/>
    <p:sldId id="283" r:id="rId4"/>
    <p:sldId id="293" r:id="rId5"/>
    <p:sldId id="294" r:id="rId6"/>
    <p:sldId id="295" r:id="rId7"/>
    <p:sldId id="279" r:id="rId8"/>
    <p:sldId id="281" r:id="rId9"/>
    <p:sldId id="285" r:id="rId10"/>
    <p:sldId id="289" r:id="rId11"/>
    <p:sldId id="286" r:id="rId12"/>
    <p:sldId id="288" r:id="rId13"/>
    <p:sldId id="346" r:id="rId14"/>
    <p:sldId id="290" r:id="rId15"/>
    <p:sldId id="291" r:id="rId16"/>
    <p:sldId id="342" r:id="rId17"/>
    <p:sldId id="292" r:id="rId18"/>
    <p:sldId id="370" r:id="rId19"/>
    <p:sldId id="371" r:id="rId20"/>
    <p:sldId id="372" r:id="rId21"/>
    <p:sldId id="373" r:id="rId22"/>
    <p:sldId id="374" r:id="rId23"/>
    <p:sldId id="375" r:id="rId24"/>
    <p:sldId id="376" r:id="rId25"/>
    <p:sldId id="297" r:id="rId26"/>
    <p:sldId id="296" r:id="rId27"/>
    <p:sldId id="298" r:id="rId28"/>
    <p:sldId id="349" r:id="rId29"/>
    <p:sldId id="299" r:id="rId30"/>
    <p:sldId id="300" r:id="rId31"/>
    <p:sldId id="302" r:id="rId32"/>
    <p:sldId id="347" r:id="rId33"/>
    <p:sldId id="303" r:id="rId34"/>
    <p:sldId id="305" r:id="rId35"/>
    <p:sldId id="344" r:id="rId36"/>
    <p:sldId id="343" r:id="rId37"/>
    <p:sldId id="329" r:id="rId38"/>
    <p:sldId id="330" r:id="rId39"/>
    <p:sldId id="331" r:id="rId40"/>
    <p:sldId id="332" r:id="rId41"/>
    <p:sldId id="333" r:id="rId42"/>
    <p:sldId id="335" r:id="rId43"/>
    <p:sldId id="337" r:id="rId44"/>
    <p:sldId id="336" r:id="rId45"/>
    <p:sldId id="338" r:id="rId46"/>
    <p:sldId id="339" r:id="rId47"/>
    <p:sldId id="318" r:id="rId48"/>
    <p:sldId id="350" r:id="rId49"/>
    <p:sldId id="351" r:id="rId50"/>
    <p:sldId id="352" r:id="rId51"/>
    <p:sldId id="353" r:id="rId52"/>
    <p:sldId id="355" r:id="rId53"/>
    <p:sldId id="356" r:id="rId54"/>
    <p:sldId id="357" r:id="rId55"/>
    <p:sldId id="358" r:id="rId56"/>
    <p:sldId id="359" r:id="rId57"/>
    <p:sldId id="306" r:id="rId58"/>
    <p:sldId id="360" r:id="rId59"/>
    <p:sldId id="361" r:id="rId60"/>
    <p:sldId id="362" r:id="rId61"/>
    <p:sldId id="363" r:id="rId62"/>
    <p:sldId id="365" r:id="rId63"/>
    <p:sldId id="366" r:id="rId64"/>
    <p:sldId id="367" r:id="rId65"/>
    <p:sldId id="368" r:id="rId66"/>
    <p:sldId id="369" r:id="rId67"/>
    <p:sldId id="308" r:id="rId68"/>
    <p:sldId id="34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e" id="{16C17980-3010-44C6-9708-46D1B0BD54F3}">
          <p14:sldIdLst>
            <p14:sldId id="278"/>
            <p14:sldId id="282"/>
            <p14:sldId id="283"/>
            <p14:sldId id="293"/>
            <p14:sldId id="294"/>
            <p14:sldId id="295"/>
          </p14:sldIdLst>
        </p14:section>
        <p14:section name="Observer" id="{9CD8E506-B9C4-4FED-AA16-3C68069C9C20}">
          <p14:sldIdLst>
            <p14:sldId id="279"/>
            <p14:sldId id="281"/>
            <p14:sldId id="285"/>
            <p14:sldId id="289"/>
            <p14:sldId id="286"/>
            <p14:sldId id="288"/>
            <p14:sldId id="346"/>
            <p14:sldId id="290"/>
            <p14:sldId id="291"/>
            <p14:sldId id="342"/>
            <p14:sldId id="292"/>
            <p14:sldId id="370"/>
            <p14:sldId id="371"/>
            <p14:sldId id="372"/>
            <p14:sldId id="373"/>
            <p14:sldId id="374"/>
            <p14:sldId id="375"/>
            <p14:sldId id="376"/>
          </p14:sldIdLst>
        </p14:section>
        <p14:section name="Strategy Patterns" id="{AD6C2A87-DB88-43F5-9FAB-2D25C0F40D24}">
          <p14:sldIdLst>
            <p14:sldId id="297"/>
            <p14:sldId id="296"/>
            <p14:sldId id="298"/>
            <p14:sldId id="349"/>
            <p14:sldId id="299"/>
            <p14:sldId id="300"/>
            <p14:sldId id="302"/>
            <p14:sldId id="347"/>
            <p14:sldId id="303"/>
            <p14:sldId id="305"/>
            <p14:sldId id="344"/>
            <p14:sldId id="343"/>
          </p14:sldIdLst>
        </p14:section>
        <p14:section name="Factory Method Patterns" id="{6ACD674F-D7EF-4ECE-9D65-4FCFFA9C0D71}">
          <p14:sldIdLst>
            <p14:sldId id="329"/>
            <p14:sldId id="330"/>
            <p14:sldId id="331"/>
            <p14:sldId id="332"/>
            <p14:sldId id="333"/>
            <p14:sldId id="335"/>
            <p14:sldId id="337"/>
            <p14:sldId id="336"/>
            <p14:sldId id="338"/>
            <p14:sldId id="339"/>
          </p14:sldIdLst>
        </p14:section>
        <p14:section name="Abstract Factory Pattern" id="{7715CEFA-C588-4D87-9DDD-9EEE081408ED}">
          <p14:sldIdLst>
            <p14:sldId id="318"/>
            <p14:sldId id="350"/>
            <p14:sldId id="351"/>
            <p14:sldId id="352"/>
            <p14:sldId id="353"/>
            <p14:sldId id="355"/>
            <p14:sldId id="356"/>
            <p14:sldId id="357"/>
            <p14:sldId id="358"/>
            <p14:sldId id="359"/>
          </p14:sldIdLst>
        </p14:section>
        <p14:section name="Bridge pattern" id="{62054995-5272-4C46-B10A-1F6743D4432C}">
          <p14:sldIdLst>
            <p14:sldId id="306"/>
            <p14:sldId id="360"/>
            <p14:sldId id="361"/>
            <p14:sldId id="362"/>
            <p14:sldId id="363"/>
            <p14:sldId id="365"/>
            <p14:sldId id="366"/>
            <p14:sldId id="367"/>
            <p14:sldId id="368"/>
            <p14:sldId id="369"/>
          </p14:sldIdLst>
        </p14:section>
        <p14:section name="Demo" id="{0F01E92B-593F-406D-919C-232D4C4F7D9F}">
          <p14:sldIdLst>
            <p14:sldId id="308"/>
          </p14:sldIdLst>
        </p14:section>
        <p14:section name="Kết thúc" id="{4CF26A69-81B9-4252-9080-509CE975E93E}">
          <p14:sldIdLst>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28" autoAdjust="0"/>
  </p:normalViewPr>
  <p:slideViewPr>
    <p:cSldViewPr snapToGrid="0">
      <p:cViewPr>
        <p:scale>
          <a:sx n="75" d="100"/>
          <a:sy n="75" d="100"/>
        </p:scale>
        <p:origin x="1914"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12/01/2017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81491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247125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3894593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1890906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4124287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2328899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1233984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120184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19</a:t>
            </a:fld>
            <a:endParaRPr lang="en-US"/>
          </a:p>
        </p:txBody>
      </p:sp>
    </p:spTree>
    <p:extLst>
      <p:ext uri="{BB962C8B-B14F-4D97-AF65-F5344CB8AC3E}">
        <p14:creationId xmlns:p14="http://schemas.microsoft.com/office/powerpoint/2010/main" val="3940000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20</a:t>
            </a:fld>
            <a:endParaRPr lang="en-US"/>
          </a:p>
        </p:txBody>
      </p:sp>
    </p:spTree>
    <p:extLst>
      <p:ext uri="{BB962C8B-B14F-4D97-AF65-F5344CB8AC3E}">
        <p14:creationId xmlns:p14="http://schemas.microsoft.com/office/powerpoint/2010/main" val="2362072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21</a:t>
            </a:fld>
            <a:endParaRPr lang="en-US"/>
          </a:p>
        </p:txBody>
      </p:sp>
    </p:spTree>
    <p:extLst>
      <p:ext uri="{BB962C8B-B14F-4D97-AF65-F5344CB8AC3E}">
        <p14:creationId xmlns:p14="http://schemas.microsoft.com/office/powerpoint/2010/main" val="407339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1115409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22</a:t>
            </a:fld>
            <a:endParaRPr lang="en-US"/>
          </a:p>
        </p:txBody>
      </p:sp>
    </p:spTree>
    <p:extLst>
      <p:ext uri="{BB962C8B-B14F-4D97-AF65-F5344CB8AC3E}">
        <p14:creationId xmlns:p14="http://schemas.microsoft.com/office/powerpoint/2010/main" val="1600025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23</a:t>
            </a:fld>
            <a:endParaRPr lang="en-US"/>
          </a:p>
        </p:txBody>
      </p:sp>
    </p:spTree>
    <p:extLst>
      <p:ext uri="{BB962C8B-B14F-4D97-AF65-F5344CB8AC3E}">
        <p14:creationId xmlns:p14="http://schemas.microsoft.com/office/powerpoint/2010/main" val="1913285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24</a:t>
            </a:fld>
            <a:endParaRPr lang="en-US"/>
          </a:p>
        </p:txBody>
      </p:sp>
    </p:spTree>
    <p:extLst>
      <p:ext uri="{BB962C8B-B14F-4D97-AF65-F5344CB8AC3E}">
        <p14:creationId xmlns:p14="http://schemas.microsoft.com/office/powerpoint/2010/main" val="228390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Nhóm này liên quan đến các quan hệ gán trách nhiệm để cung cấp các chức năng giữa các đối tượng trong hệ thống.</a:t>
            </a:r>
            <a:endParaRPr lang="en-GB" sz="1200" b="0" i="0" u="none" strike="noStrike" kern="1200" baseline="0" dirty="0">
              <a:solidFill>
                <a:schemeClr val="tx1"/>
              </a:solidFill>
              <a:latin typeface="+mn-lt"/>
              <a:ea typeface="+mn-ea"/>
              <a:cs typeface="+mn-cs"/>
            </a:endParaRPr>
          </a:p>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25</a:t>
            </a:fld>
            <a:endParaRPr lang="en-US"/>
          </a:p>
        </p:txBody>
      </p:sp>
    </p:spTree>
    <p:extLst>
      <p:ext uri="{BB962C8B-B14F-4D97-AF65-F5344CB8AC3E}">
        <p14:creationId xmlns:p14="http://schemas.microsoft.com/office/powerpoint/2010/main" val="2664637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26</a:t>
            </a:fld>
            <a:endParaRPr lang="en-US"/>
          </a:p>
        </p:txBody>
      </p:sp>
    </p:spTree>
    <p:extLst>
      <p:ext uri="{BB962C8B-B14F-4D97-AF65-F5344CB8AC3E}">
        <p14:creationId xmlns:p14="http://schemas.microsoft.com/office/powerpoint/2010/main" val="2891927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27</a:t>
            </a:fld>
            <a:endParaRPr lang="en-US"/>
          </a:p>
        </p:txBody>
      </p:sp>
    </p:spTree>
    <p:extLst>
      <p:ext uri="{BB962C8B-B14F-4D97-AF65-F5344CB8AC3E}">
        <p14:creationId xmlns:p14="http://schemas.microsoft.com/office/powerpoint/2010/main" val="3306204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28</a:t>
            </a:fld>
            <a:endParaRPr lang="en-US"/>
          </a:p>
        </p:txBody>
      </p:sp>
    </p:spTree>
    <p:extLst>
      <p:ext uri="{BB962C8B-B14F-4D97-AF65-F5344CB8AC3E}">
        <p14:creationId xmlns:p14="http://schemas.microsoft.com/office/powerpoint/2010/main" val="857051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29</a:t>
            </a:fld>
            <a:endParaRPr lang="en-US"/>
          </a:p>
        </p:txBody>
      </p:sp>
    </p:spTree>
    <p:extLst>
      <p:ext uri="{BB962C8B-B14F-4D97-AF65-F5344CB8AC3E}">
        <p14:creationId xmlns:p14="http://schemas.microsoft.com/office/powerpoint/2010/main" val="2373649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30</a:t>
            </a:fld>
            <a:endParaRPr lang="en-US"/>
          </a:p>
        </p:txBody>
      </p:sp>
    </p:spTree>
    <p:extLst>
      <p:ext uri="{BB962C8B-B14F-4D97-AF65-F5344CB8AC3E}">
        <p14:creationId xmlns:p14="http://schemas.microsoft.com/office/powerpoint/2010/main" val="1717011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Strategy (Compositor) - Định nghĩa giao diện chung cho các thuật toán được cài đặt. Context dùng giao diện này để gọi những thuật toán được thực hiện trong những ConcreteStrategy (Strategey cụ thể)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ConcreteStrategy (SimpleCompositor, TeXCompositor, ArrayCompositor) : - Cài đặt các thuật toán sử dụng giao diện Strategy Context (môi trường)- (Composition) - Được hiệu chỉnh bằng 1 đối tượng Strategy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Bảo dưỡng tham chiếu tới đối tượng Strategy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Có thể định nghĩa giao diện cho Strategy dùng được dữ liệu của nó</a:t>
            </a:r>
            <a:endParaRPr lang="en-US" dirty="0"/>
          </a:p>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31</a:t>
            </a:fld>
            <a:endParaRPr lang="en-US"/>
          </a:p>
        </p:txBody>
      </p:sp>
    </p:spTree>
    <p:extLst>
      <p:ext uri="{BB962C8B-B14F-4D97-AF65-F5344CB8AC3E}">
        <p14:creationId xmlns:p14="http://schemas.microsoft.com/office/powerpoint/2010/main" val="1582633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996568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Strategy (Compositor) - Định nghĩa giao diện chung cho các thuật toán được cài đặt. Context dùng giao diện này để gọi những thuật toán được thực hiện trong những ConcreteStrategy (Strategey cụ thể)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ConcreteStrategy (SimpleCompositor, TeXCompositor, ArrayCompositor) : - Cài đặt các thuật toán sử dụng giao diện Strategy Context (môi trường)- (Composition) - Được hiệu chỉnh bằng 1 đối tượng Strategy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Bảo dưỡng tham chiếu tới đối tượng Strategy </a:t>
            </a:r>
            <a:endParaRPr lang="en-GB"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Có thể định nghĩa giao diện cho Strategy dùng được dữ liệu của nó</a:t>
            </a:r>
            <a:endParaRPr lang="en-US" dirty="0"/>
          </a:p>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32</a:t>
            </a:fld>
            <a:endParaRPr lang="en-US"/>
          </a:p>
        </p:txBody>
      </p:sp>
    </p:spTree>
    <p:extLst>
      <p:ext uri="{BB962C8B-B14F-4D97-AF65-F5344CB8AC3E}">
        <p14:creationId xmlns:p14="http://schemas.microsoft.com/office/powerpoint/2010/main" val="3769534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33</a:t>
            </a:fld>
            <a:endParaRPr lang="en-US"/>
          </a:p>
        </p:txBody>
      </p:sp>
    </p:spTree>
    <p:extLst>
      <p:ext uri="{BB962C8B-B14F-4D97-AF65-F5344CB8AC3E}">
        <p14:creationId xmlns:p14="http://schemas.microsoft.com/office/powerpoint/2010/main" val="646448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34</a:t>
            </a:fld>
            <a:endParaRPr lang="en-US"/>
          </a:p>
        </p:txBody>
      </p:sp>
    </p:spTree>
    <p:extLst>
      <p:ext uri="{BB962C8B-B14F-4D97-AF65-F5344CB8AC3E}">
        <p14:creationId xmlns:p14="http://schemas.microsoft.com/office/powerpoint/2010/main" val="2125139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35</a:t>
            </a:fld>
            <a:endParaRPr lang="en-US"/>
          </a:p>
        </p:txBody>
      </p:sp>
    </p:spTree>
    <p:extLst>
      <p:ext uri="{BB962C8B-B14F-4D97-AF65-F5344CB8AC3E}">
        <p14:creationId xmlns:p14="http://schemas.microsoft.com/office/powerpoint/2010/main" val="3774750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36</a:t>
            </a:fld>
            <a:endParaRPr lang="en-US"/>
          </a:p>
        </p:txBody>
      </p:sp>
    </p:spTree>
    <p:extLst>
      <p:ext uri="{BB962C8B-B14F-4D97-AF65-F5344CB8AC3E}">
        <p14:creationId xmlns:p14="http://schemas.microsoft.com/office/powerpoint/2010/main" val="2529250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Nhóm này liên quan đến các quan hệ gán trách nhiệm để cung cấp các chức năng giữa các đối tượng trong hệ thống.</a:t>
            </a:r>
            <a:endParaRPr lang="en-GB" sz="1200" b="0" i="0" u="none" strike="noStrike" kern="1200" baseline="0" dirty="0">
              <a:solidFill>
                <a:schemeClr val="tx1"/>
              </a:solidFill>
              <a:latin typeface="+mn-lt"/>
              <a:ea typeface="+mn-ea"/>
              <a:cs typeface="+mn-cs"/>
            </a:endParaRPr>
          </a:p>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37</a:t>
            </a:fld>
            <a:endParaRPr lang="en-US"/>
          </a:p>
        </p:txBody>
      </p:sp>
    </p:spTree>
    <p:extLst>
      <p:ext uri="{BB962C8B-B14F-4D97-AF65-F5344CB8AC3E}">
        <p14:creationId xmlns:p14="http://schemas.microsoft.com/office/powerpoint/2010/main" val="5773451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38</a:t>
            </a:fld>
            <a:endParaRPr lang="en-US"/>
          </a:p>
        </p:txBody>
      </p:sp>
    </p:spTree>
    <p:extLst>
      <p:ext uri="{BB962C8B-B14F-4D97-AF65-F5344CB8AC3E}">
        <p14:creationId xmlns:p14="http://schemas.microsoft.com/office/powerpoint/2010/main" val="849580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39</a:t>
            </a:fld>
            <a:endParaRPr lang="en-US"/>
          </a:p>
        </p:txBody>
      </p:sp>
    </p:spTree>
    <p:extLst>
      <p:ext uri="{BB962C8B-B14F-4D97-AF65-F5344CB8AC3E}">
        <p14:creationId xmlns:p14="http://schemas.microsoft.com/office/powerpoint/2010/main" val="1653782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40</a:t>
            </a:fld>
            <a:endParaRPr lang="en-US"/>
          </a:p>
        </p:txBody>
      </p:sp>
    </p:spTree>
    <p:extLst>
      <p:ext uri="{BB962C8B-B14F-4D97-AF65-F5344CB8AC3E}">
        <p14:creationId xmlns:p14="http://schemas.microsoft.com/office/powerpoint/2010/main" val="870933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41</a:t>
            </a:fld>
            <a:endParaRPr lang="en-US"/>
          </a:p>
        </p:txBody>
      </p:sp>
    </p:spTree>
    <p:extLst>
      <p:ext uri="{BB962C8B-B14F-4D97-AF65-F5344CB8AC3E}">
        <p14:creationId xmlns:p14="http://schemas.microsoft.com/office/powerpoint/2010/main" val="2908282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2350633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42</a:t>
            </a:fld>
            <a:endParaRPr lang="en-US"/>
          </a:p>
        </p:txBody>
      </p:sp>
    </p:spTree>
    <p:extLst>
      <p:ext uri="{BB962C8B-B14F-4D97-AF65-F5344CB8AC3E}">
        <p14:creationId xmlns:p14="http://schemas.microsoft.com/office/powerpoint/2010/main" val="2223288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43</a:t>
            </a:fld>
            <a:endParaRPr lang="en-US"/>
          </a:p>
        </p:txBody>
      </p:sp>
    </p:spTree>
    <p:extLst>
      <p:ext uri="{BB962C8B-B14F-4D97-AF65-F5344CB8AC3E}">
        <p14:creationId xmlns:p14="http://schemas.microsoft.com/office/powerpoint/2010/main" val="3451168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44</a:t>
            </a:fld>
            <a:endParaRPr lang="en-US"/>
          </a:p>
        </p:txBody>
      </p:sp>
    </p:spTree>
    <p:extLst>
      <p:ext uri="{BB962C8B-B14F-4D97-AF65-F5344CB8AC3E}">
        <p14:creationId xmlns:p14="http://schemas.microsoft.com/office/powerpoint/2010/main" val="3343232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45</a:t>
            </a:fld>
            <a:endParaRPr lang="en-US"/>
          </a:p>
        </p:txBody>
      </p:sp>
    </p:spTree>
    <p:extLst>
      <p:ext uri="{BB962C8B-B14F-4D97-AF65-F5344CB8AC3E}">
        <p14:creationId xmlns:p14="http://schemas.microsoft.com/office/powerpoint/2010/main" val="1807105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46</a:t>
            </a:fld>
            <a:endParaRPr lang="en-US"/>
          </a:p>
        </p:txBody>
      </p:sp>
    </p:spTree>
    <p:extLst>
      <p:ext uri="{BB962C8B-B14F-4D97-AF65-F5344CB8AC3E}">
        <p14:creationId xmlns:p14="http://schemas.microsoft.com/office/powerpoint/2010/main" val="4045141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47</a:t>
            </a:fld>
            <a:endParaRPr lang="en-US"/>
          </a:p>
        </p:txBody>
      </p:sp>
    </p:spTree>
    <p:extLst>
      <p:ext uri="{BB962C8B-B14F-4D97-AF65-F5344CB8AC3E}">
        <p14:creationId xmlns:p14="http://schemas.microsoft.com/office/powerpoint/2010/main" val="2023353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48</a:t>
            </a:fld>
            <a:endParaRPr lang="en-US"/>
          </a:p>
        </p:txBody>
      </p:sp>
    </p:spTree>
    <p:extLst>
      <p:ext uri="{BB962C8B-B14F-4D97-AF65-F5344CB8AC3E}">
        <p14:creationId xmlns:p14="http://schemas.microsoft.com/office/powerpoint/2010/main" val="8360080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a:t>
            </a:r>
            <a:r>
              <a:rPr lang="en-US" baseline="0" dirty="0"/>
              <a:t> </a:t>
            </a:r>
            <a:r>
              <a:rPr lang="en-US" baseline="0" dirty="0" err="1"/>
              <a:t>sử</a:t>
            </a:r>
            <a:r>
              <a:rPr lang="en-US" baseline="0" dirty="0"/>
              <a:t> ta </a:t>
            </a:r>
            <a:r>
              <a:rPr lang="en-US" baseline="0" dirty="0" err="1"/>
              <a:t>cần</a:t>
            </a:r>
            <a:r>
              <a:rPr lang="en-US" baseline="0" dirty="0"/>
              <a:t> 1 </a:t>
            </a:r>
            <a:r>
              <a:rPr lang="en-US" baseline="0" dirty="0" err="1"/>
              <a:t>nhà</a:t>
            </a:r>
            <a:r>
              <a:rPr lang="en-US" baseline="0" dirty="0"/>
              <a:t> </a:t>
            </a:r>
            <a:r>
              <a:rPr lang="en-US" baseline="0" dirty="0" err="1"/>
              <a:t>máy</a:t>
            </a:r>
            <a:r>
              <a:rPr lang="en-US" baseline="0" dirty="0"/>
              <a:t> </a:t>
            </a:r>
            <a:r>
              <a:rPr lang="en-US" baseline="0" dirty="0" err="1"/>
              <a:t>để</a:t>
            </a:r>
            <a:r>
              <a:rPr lang="en-US" baseline="0" dirty="0"/>
              <a:t> </a:t>
            </a:r>
            <a:r>
              <a:rPr lang="en-US" baseline="0" dirty="0" err="1"/>
              <a:t>sản</a:t>
            </a:r>
            <a:r>
              <a:rPr lang="en-US" baseline="0" dirty="0"/>
              <a:t> </a:t>
            </a:r>
            <a:r>
              <a:rPr lang="en-US" baseline="0" dirty="0" err="1"/>
              <a:t>xuất</a:t>
            </a:r>
            <a:r>
              <a:rPr lang="en-US" baseline="0" dirty="0"/>
              <a:t> </a:t>
            </a:r>
            <a:r>
              <a:rPr lang="en-US" baseline="0" dirty="0" err="1"/>
              <a:t>ra</a:t>
            </a:r>
            <a:r>
              <a:rPr lang="en-US" baseline="0" dirty="0"/>
              <a:t> </a:t>
            </a:r>
            <a:r>
              <a:rPr lang="en-US" baseline="0" dirty="0" err="1"/>
              <a:t>cả</a:t>
            </a:r>
            <a:r>
              <a:rPr lang="en-US" baseline="0" dirty="0"/>
              <a:t> </a:t>
            </a:r>
            <a:r>
              <a:rPr lang="en-US" baseline="0" dirty="0" err="1"/>
              <a:t>phần</a:t>
            </a:r>
            <a:r>
              <a:rPr lang="en-US" baseline="0" dirty="0"/>
              <a:t> </a:t>
            </a:r>
            <a:r>
              <a:rPr lang="en-US" baseline="0" dirty="0" err="1"/>
              <a:t>cứng</a:t>
            </a:r>
            <a:r>
              <a:rPr lang="en-US" baseline="0" dirty="0"/>
              <a:t> </a:t>
            </a:r>
            <a:r>
              <a:rPr lang="en-US" baseline="0" dirty="0" err="1"/>
              <a:t>và</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để</a:t>
            </a:r>
            <a:r>
              <a:rPr lang="en-US" baseline="0" dirty="0"/>
              <a:t> </a:t>
            </a:r>
            <a:r>
              <a:rPr lang="en-US" baseline="0" dirty="0" err="1"/>
              <a:t>phục</a:t>
            </a:r>
            <a:r>
              <a:rPr lang="en-US" baseline="0" dirty="0"/>
              <a:t> </a:t>
            </a:r>
            <a:r>
              <a:rPr lang="en-US" baseline="0" dirty="0" err="1"/>
              <a:t>vụ</a:t>
            </a:r>
            <a:r>
              <a:rPr lang="en-US" baseline="0" dirty="0"/>
              <a:t> </a:t>
            </a:r>
            <a:r>
              <a:rPr lang="en-US" baseline="0" dirty="0" err="1"/>
              <a:t>cho</a:t>
            </a:r>
            <a:r>
              <a:rPr lang="en-US" baseline="0" dirty="0"/>
              <a:t> </a:t>
            </a:r>
            <a:r>
              <a:rPr lang="en-US" baseline="0" dirty="0" err="1"/>
              <a:t>việc</a:t>
            </a:r>
            <a:r>
              <a:rPr lang="en-US" baseline="0" dirty="0"/>
              <a:t> </a:t>
            </a:r>
            <a:r>
              <a:rPr lang="en-US" baseline="0" dirty="0" err="1"/>
              <a:t>chơi</a:t>
            </a:r>
            <a:r>
              <a:rPr lang="en-US" baseline="0" dirty="0"/>
              <a:t> </a:t>
            </a:r>
            <a:r>
              <a:rPr lang="en-US" baseline="0" dirty="0" err="1"/>
              <a:t>nhạc</a:t>
            </a:r>
            <a:r>
              <a:rPr lang="en-US" baseline="0" dirty="0"/>
              <a:t>.</a:t>
            </a:r>
          </a:p>
          <a:p>
            <a:endParaRPr lang="en-US" baseline="0" dirty="0"/>
          </a:p>
          <a:p>
            <a:r>
              <a:rPr lang="en-US" baseline="0" dirty="0"/>
              <a:t>Client </a:t>
            </a:r>
            <a:r>
              <a:rPr lang="en-US" baseline="0" dirty="0" err="1"/>
              <a:t>không</a:t>
            </a:r>
            <a:r>
              <a:rPr lang="en-US" baseline="0" dirty="0"/>
              <a:t> </a:t>
            </a:r>
            <a:r>
              <a:rPr lang="en-US" baseline="0" dirty="0" err="1"/>
              <a:t>quan</a:t>
            </a:r>
            <a:r>
              <a:rPr lang="en-US" baseline="0" dirty="0"/>
              <a:t> </a:t>
            </a:r>
            <a:r>
              <a:rPr lang="en-US" baseline="0" dirty="0" err="1"/>
              <a:t>tâm</a:t>
            </a:r>
            <a:r>
              <a:rPr lang="en-US" baseline="0" dirty="0"/>
              <a:t> </a:t>
            </a:r>
            <a:r>
              <a:rPr lang="en-US" baseline="0" dirty="0" err="1"/>
              <a:t>loại</a:t>
            </a:r>
            <a:r>
              <a:rPr lang="en-US" baseline="0" dirty="0"/>
              <a:t> </a:t>
            </a:r>
            <a:r>
              <a:rPr lang="en-US" baseline="0" dirty="0" err="1"/>
              <a:t>phần</a:t>
            </a:r>
            <a:r>
              <a:rPr lang="en-US" baseline="0" dirty="0"/>
              <a:t> </a:t>
            </a:r>
            <a:r>
              <a:rPr lang="en-US" baseline="0" dirty="0" err="1"/>
              <a:t>cứng</a:t>
            </a:r>
            <a:r>
              <a:rPr lang="en-US" baseline="0" dirty="0"/>
              <a:t>, hay </a:t>
            </a:r>
            <a:r>
              <a:rPr lang="en-US" baseline="0" dirty="0" err="1"/>
              <a:t>loại</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nào</a:t>
            </a:r>
            <a:r>
              <a:rPr lang="en-US" baseline="0" dirty="0"/>
              <a:t> </a:t>
            </a:r>
            <a:r>
              <a:rPr lang="en-US" baseline="0" dirty="0" err="1"/>
              <a:t>được</a:t>
            </a:r>
            <a:r>
              <a:rPr lang="en-US" baseline="0" dirty="0"/>
              <a:t> dung.</a:t>
            </a:r>
          </a:p>
          <a:p>
            <a:r>
              <a:rPr lang="en-US" baseline="0" dirty="0" err="1"/>
              <a:t>Cái</a:t>
            </a:r>
            <a:r>
              <a:rPr lang="en-US" baseline="0" dirty="0"/>
              <a:t> client </a:t>
            </a:r>
            <a:r>
              <a:rPr lang="en-US" baseline="0" dirty="0" err="1"/>
              <a:t>quan</a:t>
            </a:r>
            <a:r>
              <a:rPr lang="en-US" baseline="0" dirty="0"/>
              <a:t> </a:t>
            </a:r>
            <a:r>
              <a:rPr lang="en-US" baseline="0" dirty="0" err="1"/>
              <a:t>tâm</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chỉ</a:t>
            </a:r>
            <a:r>
              <a:rPr lang="en-US" baseline="0" dirty="0"/>
              <a:t> </a:t>
            </a:r>
            <a:r>
              <a:rPr lang="en-US" baseline="0" dirty="0" err="1"/>
              <a:t>là</a:t>
            </a:r>
            <a:r>
              <a:rPr lang="en-US" baseline="0" dirty="0"/>
              <a:t> </a:t>
            </a:r>
            <a:r>
              <a:rPr lang="en-US" baseline="0" dirty="0" err="1"/>
              <a:t>chơi</a:t>
            </a:r>
            <a:r>
              <a:rPr lang="en-US" baseline="0" dirty="0"/>
              <a:t> </a:t>
            </a:r>
            <a:r>
              <a:rPr lang="en-US" baseline="0" dirty="0" err="1"/>
              <a:t>nhạc</a:t>
            </a:r>
            <a:r>
              <a:rPr lang="en-US" baseline="0" dirty="0"/>
              <a:t>.</a:t>
            </a:r>
          </a:p>
          <a:p>
            <a:r>
              <a:rPr lang="en-US" baseline="0" dirty="0" err="1"/>
              <a:t>Các</a:t>
            </a:r>
            <a:r>
              <a:rPr lang="en-US" baseline="0" dirty="0"/>
              <a:t> abstract classes “Player”, “Media” </a:t>
            </a:r>
            <a:r>
              <a:rPr lang="en-US" baseline="0" dirty="0" err="1"/>
              <a:t>và</a:t>
            </a:r>
            <a:r>
              <a:rPr lang="en-US" baseline="0" dirty="0"/>
              <a:t> “</a:t>
            </a:r>
            <a:r>
              <a:rPr lang="en-US" baseline="0" dirty="0" err="1"/>
              <a:t>AbstractMusicFactory</a:t>
            </a:r>
            <a:r>
              <a:rPr lang="en-US" baseline="0" dirty="0"/>
              <a:t>” </a:t>
            </a:r>
            <a:r>
              <a:rPr lang="en-US" baseline="0" dirty="0" err="1"/>
              <a:t>tách</a:t>
            </a:r>
            <a:r>
              <a:rPr lang="en-US" baseline="0" dirty="0"/>
              <a:t> </a:t>
            </a:r>
            <a:r>
              <a:rPr lang="en-US" baseline="0" dirty="0" err="1"/>
              <a:t>biệt</a:t>
            </a:r>
            <a:r>
              <a:rPr lang="en-US" baseline="0" dirty="0"/>
              <a:t> client </a:t>
            </a:r>
            <a:r>
              <a:rPr lang="en-US" baseline="0" dirty="0" err="1"/>
              <a:t>với</a:t>
            </a:r>
            <a:r>
              <a:rPr lang="en-US" baseline="0" dirty="0"/>
              <a:t> </a:t>
            </a:r>
            <a:r>
              <a:rPr lang="en-US" baseline="0" dirty="0" err="1"/>
              <a:t>phần</a:t>
            </a:r>
            <a:r>
              <a:rPr lang="en-US" baseline="0" dirty="0"/>
              <a:t> </a:t>
            </a:r>
            <a:r>
              <a:rPr lang="en-US" baseline="0" dirty="0" err="1"/>
              <a:t>cứng</a:t>
            </a:r>
            <a:r>
              <a:rPr lang="en-US" baseline="0" dirty="0"/>
              <a:t> </a:t>
            </a:r>
            <a:r>
              <a:rPr lang="en-US" baseline="0" dirty="0" err="1"/>
              <a:t>và</a:t>
            </a:r>
            <a:r>
              <a:rPr lang="en-US" baseline="0" dirty="0"/>
              <a:t> </a:t>
            </a:r>
            <a:r>
              <a:rPr lang="en-US" baseline="0" dirty="0" err="1"/>
              <a:t>phần</a:t>
            </a:r>
            <a:r>
              <a:rPr lang="en-US" baseline="0" dirty="0"/>
              <a:t> </a:t>
            </a:r>
            <a:r>
              <a:rPr lang="en-US" baseline="0" dirty="0" err="1"/>
              <a:t>mềm</a:t>
            </a:r>
            <a:r>
              <a:rPr lang="en-US" baseline="0" dirty="0"/>
              <a:t> chi </a:t>
            </a:r>
            <a:r>
              <a:rPr lang="en-US" baseline="0" dirty="0" err="1"/>
              <a:t>tiết</a:t>
            </a:r>
            <a:r>
              <a:rPr lang="en-US" baseline="0" dirty="0"/>
              <a:t> </a:t>
            </a:r>
            <a:r>
              <a:rPr lang="en-US" baseline="0" dirty="0" err="1"/>
              <a:t>được</a:t>
            </a:r>
            <a:r>
              <a:rPr lang="en-US" baseline="0" dirty="0"/>
              <a:t> </a:t>
            </a:r>
            <a:r>
              <a:rPr lang="en-US" baseline="0" dirty="0" err="1"/>
              <a:t>dùng</a:t>
            </a:r>
            <a:endParaRPr lang="en-US" baseline="0" dirty="0"/>
          </a:p>
        </p:txBody>
      </p:sp>
      <p:sp>
        <p:nvSpPr>
          <p:cNvPr id="4" name="Slide Number Placeholder 3"/>
          <p:cNvSpPr>
            <a:spLocks noGrp="1"/>
          </p:cNvSpPr>
          <p:nvPr>
            <p:ph type="sldNum" sz="quarter" idx="10"/>
          </p:nvPr>
        </p:nvSpPr>
        <p:spPr/>
        <p:txBody>
          <a:bodyPr/>
          <a:lstStyle/>
          <a:p>
            <a:fld id="{13049A14-D55A-4A33-918A-45FD40AE09C9}" type="slidenum">
              <a:rPr lang="en-US" smtClean="0"/>
              <a:t>49</a:t>
            </a:fld>
            <a:endParaRPr lang="en-US"/>
          </a:p>
        </p:txBody>
      </p:sp>
    </p:spTree>
    <p:extLst>
      <p:ext uri="{BB962C8B-B14F-4D97-AF65-F5344CB8AC3E}">
        <p14:creationId xmlns:p14="http://schemas.microsoft.com/office/powerpoint/2010/main" val="4286110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50</a:t>
            </a:fld>
            <a:endParaRPr lang="en-US"/>
          </a:p>
        </p:txBody>
      </p:sp>
    </p:spTree>
    <p:extLst>
      <p:ext uri="{BB962C8B-B14F-4D97-AF65-F5344CB8AC3E}">
        <p14:creationId xmlns:p14="http://schemas.microsoft.com/office/powerpoint/2010/main" val="1791113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51</a:t>
            </a:fld>
            <a:endParaRPr lang="en-US"/>
          </a:p>
        </p:txBody>
      </p:sp>
    </p:spTree>
    <p:extLst>
      <p:ext uri="{BB962C8B-B14F-4D97-AF65-F5344CB8AC3E}">
        <p14:creationId xmlns:p14="http://schemas.microsoft.com/office/powerpoint/2010/main" val="72342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Nhóm này liên quan đến các quan hệ gán trách nhiệm để cung cấp các chức năng giữa các đối tượng trong hệ thống.</a:t>
            </a:r>
            <a:endParaRPr lang="en-GB" sz="1200" b="0" i="0" u="none" strike="noStrike" kern="1200" baseline="0" dirty="0">
              <a:solidFill>
                <a:schemeClr val="tx1"/>
              </a:solidFill>
              <a:latin typeface="+mn-lt"/>
              <a:ea typeface="+mn-ea"/>
              <a:cs typeface="+mn-cs"/>
            </a:endParaRPr>
          </a:p>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16815254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52</a:t>
            </a:fld>
            <a:endParaRPr lang="en-US"/>
          </a:p>
        </p:txBody>
      </p:sp>
    </p:spTree>
    <p:extLst>
      <p:ext uri="{BB962C8B-B14F-4D97-AF65-F5344CB8AC3E}">
        <p14:creationId xmlns:p14="http://schemas.microsoft.com/office/powerpoint/2010/main" val="12497903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Tại</a:t>
            </a:r>
            <a:r>
              <a:rPr lang="en-US" baseline="0" dirty="0"/>
              <a:t> </a:t>
            </a:r>
            <a:r>
              <a:rPr lang="en-US" baseline="0" dirty="0" err="1"/>
              <a:t>sao</a:t>
            </a:r>
            <a:r>
              <a:rPr lang="en-US" baseline="0" dirty="0"/>
              <a:t> </a:t>
            </a:r>
            <a:r>
              <a:rPr lang="en-US" baseline="0" dirty="0" err="1"/>
              <a:t>thêm</a:t>
            </a:r>
            <a:r>
              <a:rPr lang="en-US" baseline="0" dirty="0"/>
              <a:t> </a:t>
            </a:r>
            <a:r>
              <a:rPr lang="en-US" baseline="0" dirty="0" err="1"/>
              <a:t>sản</a:t>
            </a:r>
            <a:r>
              <a:rPr lang="en-US" baseline="0" dirty="0"/>
              <a:t> </a:t>
            </a:r>
            <a:r>
              <a:rPr lang="en-US" baseline="0" dirty="0" err="1"/>
              <a:t>phẩm</a:t>
            </a:r>
            <a:r>
              <a:rPr lang="en-US" baseline="0" dirty="0"/>
              <a:t> </a:t>
            </a:r>
            <a:r>
              <a:rPr lang="en-US" baseline="0" dirty="0" err="1"/>
              <a:t>mới</a:t>
            </a:r>
            <a:r>
              <a:rPr lang="en-US" baseline="0" dirty="0"/>
              <a:t> </a:t>
            </a:r>
            <a:r>
              <a:rPr lang="en-US" baseline="0" dirty="0" err="1"/>
              <a:t>khó</a:t>
            </a:r>
            <a:r>
              <a:rPr lang="en-US" baseline="0" dirty="0"/>
              <a:t> ?</a:t>
            </a:r>
          </a:p>
          <a:p>
            <a:r>
              <a:rPr lang="en-US" baseline="0" dirty="0" err="1"/>
              <a:t>Bởi</a:t>
            </a:r>
            <a:r>
              <a:rPr lang="en-US" baseline="0" dirty="0"/>
              <a:t> </a:t>
            </a:r>
            <a:r>
              <a:rPr lang="en-US" baseline="0" dirty="0" err="1"/>
              <a:t>vì</a:t>
            </a:r>
            <a:r>
              <a:rPr lang="en-US" baseline="0" dirty="0"/>
              <a:t> </a:t>
            </a:r>
            <a:r>
              <a:rPr lang="en-US" baseline="0" dirty="0" err="1"/>
              <a:t>khi</a:t>
            </a:r>
            <a:r>
              <a:rPr lang="en-US" baseline="0" dirty="0"/>
              <a:t> </a:t>
            </a:r>
            <a:r>
              <a:rPr lang="en-US" baseline="0" dirty="0" err="1"/>
              <a:t>muốn</a:t>
            </a:r>
            <a:r>
              <a:rPr lang="en-US" baseline="0" dirty="0"/>
              <a:t> </a:t>
            </a:r>
            <a:r>
              <a:rPr lang="en-US" baseline="0" dirty="0" err="1"/>
              <a:t>thêm</a:t>
            </a:r>
            <a:r>
              <a:rPr lang="en-US" baseline="0" dirty="0"/>
              <a:t> 1 </a:t>
            </a:r>
            <a:r>
              <a:rPr lang="en-US" baseline="0" dirty="0" err="1"/>
              <a:t>sản</a:t>
            </a:r>
            <a:r>
              <a:rPr lang="en-US" baseline="0" dirty="0"/>
              <a:t> </a:t>
            </a:r>
            <a:r>
              <a:rPr lang="en-US" baseline="0" dirty="0" err="1"/>
              <a:t>phẩm</a:t>
            </a:r>
            <a:r>
              <a:rPr lang="en-US" baseline="0" dirty="0"/>
              <a:t> </a:t>
            </a:r>
            <a:r>
              <a:rPr lang="en-US" baseline="0" dirty="0" err="1"/>
              <a:t>mới</a:t>
            </a:r>
            <a:r>
              <a:rPr lang="en-US" baseline="0" dirty="0"/>
              <a:t>,</a:t>
            </a:r>
          </a:p>
          <a:p>
            <a:r>
              <a:rPr lang="en-US" baseline="0" dirty="0"/>
              <a:t>Ta </a:t>
            </a:r>
            <a:r>
              <a:rPr lang="en-US" baseline="0" dirty="0" err="1"/>
              <a:t>phải</a:t>
            </a:r>
            <a:r>
              <a:rPr lang="en-US" baseline="0" dirty="0"/>
              <a:t> </a:t>
            </a:r>
            <a:r>
              <a:rPr lang="en-US" baseline="0" dirty="0" err="1"/>
              <a:t>sửa</a:t>
            </a:r>
            <a:r>
              <a:rPr lang="en-US" baseline="0" dirty="0"/>
              <a:t> “Abstract Factory” </a:t>
            </a:r>
            <a:r>
              <a:rPr lang="en-US" baseline="0" dirty="0" err="1"/>
              <a:t>và</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“Concrete Factory”</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53</a:t>
            </a:fld>
            <a:endParaRPr lang="en-US"/>
          </a:p>
        </p:txBody>
      </p:sp>
    </p:spTree>
    <p:extLst>
      <p:ext uri="{BB962C8B-B14F-4D97-AF65-F5344CB8AC3E}">
        <p14:creationId xmlns:p14="http://schemas.microsoft.com/office/powerpoint/2010/main" val="32833406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54</a:t>
            </a:fld>
            <a:endParaRPr lang="en-US"/>
          </a:p>
        </p:txBody>
      </p:sp>
    </p:spTree>
    <p:extLst>
      <p:ext uri="{BB962C8B-B14F-4D97-AF65-F5344CB8AC3E}">
        <p14:creationId xmlns:p14="http://schemas.microsoft.com/office/powerpoint/2010/main" val="7824061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55</a:t>
            </a:fld>
            <a:endParaRPr lang="en-US"/>
          </a:p>
        </p:txBody>
      </p:sp>
    </p:spTree>
    <p:extLst>
      <p:ext uri="{BB962C8B-B14F-4D97-AF65-F5344CB8AC3E}">
        <p14:creationId xmlns:p14="http://schemas.microsoft.com/office/powerpoint/2010/main" val="516803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56</a:t>
            </a:fld>
            <a:endParaRPr lang="en-US"/>
          </a:p>
        </p:txBody>
      </p:sp>
    </p:spTree>
    <p:extLst>
      <p:ext uri="{BB962C8B-B14F-4D97-AF65-F5344CB8AC3E}">
        <p14:creationId xmlns:p14="http://schemas.microsoft.com/office/powerpoint/2010/main" val="2261567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57</a:t>
            </a:fld>
            <a:endParaRPr lang="en-US"/>
          </a:p>
        </p:txBody>
      </p:sp>
    </p:spTree>
    <p:extLst>
      <p:ext uri="{BB962C8B-B14F-4D97-AF65-F5344CB8AC3E}">
        <p14:creationId xmlns:p14="http://schemas.microsoft.com/office/powerpoint/2010/main" val="34460817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58</a:t>
            </a:fld>
            <a:endParaRPr lang="en-US"/>
          </a:p>
        </p:txBody>
      </p:sp>
    </p:spTree>
    <p:extLst>
      <p:ext uri="{BB962C8B-B14F-4D97-AF65-F5344CB8AC3E}">
        <p14:creationId xmlns:p14="http://schemas.microsoft.com/office/powerpoint/2010/main" val="17382094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latin typeface="+mn-lt"/>
                <a:ea typeface="+mn-ea"/>
                <a:cs typeface="+mn-cs"/>
              </a:rPr>
              <a:t>Giả sử chúng ta phải viết một phần mềm xem ảnh JPEG cho hệ điều hành Windows. Sau đó chúng ta phải mở rộng nó để cho phép chương trình này có thể xem được các định dạng ảnh khác như BMP, PNG, … cũng trên Windows. Điều này có thể dễ dạng thực hiện khi chúng ta cho các class JPEGImage, BPMImage, PNGImage,… kế thừa từ một abstract class (hoặc implement interface) là Image.Tuy nhiên sau đó chúng ta cần mở rộng tiếp chương trình để nó có thể hiển thị được các định dạng ảnh này trên các hệ điều hành khác như Linux, MacOS.</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Hoặc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sau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hệ</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hành</a:t>
            </a:r>
            <a:r>
              <a:rPr lang="en-US" sz="1200" kern="1200" baseline="0" dirty="0">
                <a:solidFill>
                  <a:schemeClr val="tx1"/>
                </a:solidFill>
                <a:latin typeface="+mn-lt"/>
                <a:ea typeface="+mn-ea"/>
                <a:cs typeface="+mn-cs"/>
              </a:rPr>
              <a:t>, ta </a:t>
            </a:r>
            <a:r>
              <a:rPr lang="en-US" sz="1200" kern="1200" baseline="0" dirty="0" err="1">
                <a:solidFill>
                  <a:schemeClr val="tx1"/>
                </a:solidFill>
                <a:latin typeface="+mn-lt"/>
                <a:ea typeface="+mn-ea"/>
                <a:cs typeface="+mn-cs"/>
              </a:rPr>
              <a:t>lại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muốn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chỉnh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sửa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định</a:t>
            </a:r>
            <a:r>
              <a:rPr lang="en-US" sz="1200" kern="1200" baseline="0" dirty="0">
                <a:solidFill>
                  <a:schemeClr val="tx1"/>
                </a:solidFill>
                <a:latin typeface="+mn-lt"/>
                <a:ea typeface="+mn-ea"/>
                <a:cs typeface="+mn-cs"/>
              </a:rPr>
              <a:t> dang </a:t>
            </a:r>
            <a:r>
              <a:rPr lang="en-US" sz="1200" kern="1200" baseline="0" dirty="0" err="1">
                <a:solidFill>
                  <a:schemeClr val="tx1"/>
                </a:solidFill>
                <a:latin typeface="+mn-lt"/>
                <a:ea typeface="+mn-ea"/>
                <a:cs typeface="+mn-cs"/>
              </a:rPr>
              <a:t>ảnh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phải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chỉnh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sửa</a:t>
            </a:r>
            <a:r>
              <a:rPr lang="en-US" sz="1200" kern="1200" baseline="0" dirty="0">
                <a:solidFill>
                  <a:schemeClr val="tx1"/>
                </a:solidFill>
                <a:latin typeface="+mn-lt"/>
                <a:ea typeface="+mn-ea"/>
                <a:cs typeface="+mn-cs"/>
              </a:rPr>
              <a:t> ở </a:t>
            </a:r>
            <a:r>
              <a:rPr lang="en-US" sz="1200" kern="1200" baseline="0" dirty="0" err="1">
                <a:solidFill>
                  <a:schemeClr val="tx1"/>
                </a:solidFill>
                <a:latin typeface="+mn-lt"/>
                <a:ea typeface="+mn-ea"/>
                <a:cs typeface="+mn-cs"/>
              </a:rPr>
              <a:t>rất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chỗ</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59</a:t>
            </a:fld>
            <a:endParaRPr lang="en-US"/>
          </a:p>
        </p:txBody>
      </p:sp>
    </p:spTree>
    <p:extLst>
      <p:ext uri="{BB962C8B-B14F-4D97-AF65-F5344CB8AC3E}">
        <p14:creationId xmlns:p14="http://schemas.microsoft.com/office/powerpoint/2010/main" val="24852690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60</a:t>
            </a:fld>
            <a:endParaRPr lang="en-US"/>
          </a:p>
        </p:txBody>
      </p:sp>
    </p:spTree>
    <p:extLst>
      <p:ext uri="{BB962C8B-B14F-4D97-AF65-F5344CB8AC3E}">
        <p14:creationId xmlns:p14="http://schemas.microsoft.com/office/powerpoint/2010/main" val="24421741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bridge pattern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Abstraction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Implementor</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Refined Abstraction  (normal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Implementor</a:t>
            </a:r>
            <a:r>
              <a:rPr lang="en-US" sz="1200" kern="1200" dirty="0">
                <a:solidFill>
                  <a:schemeClr val="tx1"/>
                </a:solidFill>
                <a:effectLst/>
                <a:latin typeface="+mn-lt"/>
                <a:ea typeface="+mn-ea"/>
                <a:cs typeface="+mn-cs"/>
              </a:rPr>
              <a:t> (interface)</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interface cho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ConcreteImplementor</a:t>
            </a:r>
            <a:r>
              <a:rPr lang="en-US" sz="1200" kern="1200" dirty="0">
                <a:solidFill>
                  <a:schemeClr val="tx1"/>
                </a:solidFill>
                <a:effectLst/>
                <a:latin typeface="+mn-lt"/>
                <a:ea typeface="+mn-ea"/>
                <a:cs typeface="+mn-cs"/>
              </a:rPr>
              <a:t> (normal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interface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Implementor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61</a:t>
            </a:fld>
            <a:endParaRPr lang="en-US"/>
          </a:p>
        </p:txBody>
      </p:sp>
    </p:spTree>
    <p:extLst>
      <p:ext uri="{BB962C8B-B14F-4D97-AF65-F5344CB8AC3E}">
        <p14:creationId xmlns:p14="http://schemas.microsoft.com/office/powerpoint/2010/main" val="2583365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31754177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62</a:t>
            </a:fld>
            <a:endParaRPr lang="en-US"/>
          </a:p>
        </p:txBody>
      </p:sp>
    </p:spTree>
    <p:extLst>
      <p:ext uri="{BB962C8B-B14F-4D97-AF65-F5344CB8AC3E}">
        <p14:creationId xmlns:p14="http://schemas.microsoft.com/office/powerpoint/2010/main" val="26379290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63</a:t>
            </a:fld>
            <a:endParaRPr lang="en-US"/>
          </a:p>
        </p:txBody>
      </p:sp>
    </p:spTree>
    <p:extLst>
      <p:ext uri="{BB962C8B-B14F-4D97-AF65-F5344CB8AC3E}">
        <p14:creationId xmlns:p14="http://schemas.microsoft.com/office/powerpoint/2010/main" val="9789256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64</a:t>
            </a:fld>
            <a:endParaRPr lang="en-US"/>
          </a:p>
        </p:txBody>
      </p:sp>
    </p:spTree>
    <p:extLst>
      <p:ext uri="{BB962C8B-B14F-4D97-AF65-F5344CB8AC3E}">
        <p14:creationId xmlns:p14="http://schemas.microsoft.com/office/powerpoint/2010/main" val="3771463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65</a:t>
            </a:fld>
            <a:endParaRPr lang="en-US"/>
          </a:p>
        </p:txBody>
      </p:sp>
    </p:spTree>
    <p:extLst>
      <p:ext uri="{BB962C8B-B14F-4D97-AF65-F5344CB8AC3E}">
        <p14:creationId xmlns:p14="http://schemas.microsoft.com/office/powerpoint/2010/main" val="10066958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66</a:t>
            </a:fld>
            <a:endParaRPr lang="en-US"/>
          </a:p>
        </p:txBody>
      </p:sp>
    </p:spTree>
    <p:extLst>
      <p:ext uri="{BB962C8B-B14F-4D97-AF65-F5344CB8AC3E}">
        <p14:creationId xmlns:p14="http://schemas.microsoft.com/office/powerpoint/2010/main" val="260856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163997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1732886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258161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java.sun.com/javase/6/docs/api/javax/xml/validation/SchemaFactory.html"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80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17535" y="5466777"/>
            <a:ext cx="2834430" cy="707886"/>
          </a:xfrm>
          <a:prstGeom prst="rect">
            <a:avLst/>
          </a:prstGeom>
          <a:noFill/>
        </p:spPr>
        <p:txBody>
          <a:bodyPr wrap="none" lIns="91440" tIns="45720" rIns="91440" bIns="45720">
            <a:spAutoFit/>
          </a:bodyPr>
          <a:lstStyle/>
          <a:p>
            <a:pPr algn="ctr"/>
            <a:r>
              <a:rPr lang="en-US" sz="4000" u="sng"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SERMINAR</a:t>
            </a:r>
          </a:p>
        </p:txBody>
      </p:sp>
      <p:sp>
        <p:nvSpPr>
          <p:cNvPr id="3" name="Slide Number Placeholder 2"/>
          <p:cNvSpPr>
            <a:spLocks noGrp="1"/>
          </p:cNvSpPr>
          <p:nvPr>
            <p:ph type="sldNum" sz="quarter" idx="12"/>
          </p:nvPr>
        </p:nvSpPr>
        <p:spPr/>
        <p:txBody>
          <a:bodyPr/>
          <a:lstStyle/>
          <a:p>
            <a:fld id="{99959F36-308A-4199-A466-0213DD5D8CCA}" type="slidenum">
              <a:rPr lang="en-US" smtClean="0"/>
              <a:t>1</a:t>
            </a:fld>
            <a:endParaRPr lang="en-US" dirty="0"/>
          </a:p>
        </p:txBody>
      </p:sp>
      <p:sp>
        <p:nvSpPr>
          <p:cNvPr id="8" name="Rectangle 7"/>
          <p:cNvSpPr/>
          <p:nvPr/>
        </p:nvSpPr>
        <p:spPr>
          <a:xfrm>
            <a:off x="9781553" y="6152571"/>
            <a:ext cx="1358064" cy="461665"/>
          </a:xfrm>
          <a:prstGeom prst="rect">
            <a:avLst/>
          </a:prstGeom>
          <a:noFill/>
        </p:spPr>
        <p:txBody>
          <a:bodyPr wrap="none" lIns="91440" tIns="45720" rIns="91440" bIns="45720">
            <a:spAutoFit/>
          </a:bodyPr>
          <a:lstStyle/>
          <a:p>
            <a:pPr algn="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 1</a:t>
            </a:r>
          </a:p>
        </p:txBody>
      </p:sp>
      <p:pic>
        <p:nvPicPr>
          <p:cNvPr id="1026" name="Picture 2" descr="http://dulichtourgiare.com/upload/hinhanh/an02-15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8571"/>
            <a:ext cx="12192000" cy="546677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43791" y="4563179"/>
            <a:ext cx="10100391" cy="830997"/>
          </a:xfrm>
          <a:prstGeom prst="rect">
            <a:avLst/>
          </a:prstGeom>
          <a:noFill/>
        </p:spPr>
        <p:txBody>
          <a:bodyPr wrap="square" lIns="91440" tIns="45720" rIns="91440" bIns="45720">
            <a:spAutoFit/>
          </a:bodyPr>
          <a:lstStyle/>
          <a:p>
            <a:pPr algn="ctr"/>
            <a:r>
              <a:rPr lang="en-US" sz="4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GB" sz="4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ESIGN PATTERN</a:t>
            </a:r>
            <a:endParaRPr lang="en-US" sz="4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rot="16200000">
            <a:off x="8039729" y="5804001"/>
            <a:ext cx="1204176" cy="584775"/>
          </a:xfrm>
          <a:prstGeom prst="rect">
            <a:avLst/>
          </a:prstGeom>
          <a:noFill/>
        </p:spPr>
        <p:txBody>
          <a:bodyPr wrap="none" lIns="91440" tIns="45720" rIns="91440" bIns="45720">
            <a:spAutoFit/>
          </a:bodyPr>
          <a:lstStyle/>
          <a:p>
            <a:pPr algn="ctr"/>
            <a:r>
              <a:rPr lang="en-US" sz="320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______</a:t>
            </a:r>
          </a:p>
        </p:txBody>
      </p:sp>
      <p:sp>
        <p:nvSpPr>
          <p:cNvPr id="15" name="Rectangle 14"/>
          <p:cNvSpPr/>
          <p:nvPr/>
        </p:nvSpPr>
        <p:spPr>
          <a:xfrm>
            <a:off x="385916" y="41471"/>
            <a:ext cx="6186334" cy="380526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GV: </a:t>
            </a: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a:t>
            </a:r>
            <a:r>
              <a:rPr lang="en-GB"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ạm</a:t>
            </a:r>
            <a:r>
              <a:rPr lang="en-GB"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a:t>
            </a:r>
            <a:r>
              <a:rPr lang="en-GB"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Vương</a:t>
            </a:r>
            <a:endPar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Hữu </a:t>
            </a: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Lộc</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12520234</a:t>
            </a:r>
          </a:p>
          <a:p>
            <a:pPr algn="ct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Huỳnh</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Đăng</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a:t>
            </a: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12520203</a:t>
            </a:r>
          </a:p>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Lưu Công Chình      	12520037 </a:t>
            </a:r>
          </a:p>
        </p:txBody>
      </p:sp>
      <p:sp>
        <p:nvSpPr>
          <p:cNvPr id="2" name="Rectangle 1"/>
          <p:cNvSpPr/>
          <p:nvPr/>
        </p:nvSpPr>
        <p:spPr>
          <a:xfrm>
            <a:off x="517658" y="4094878"/>
            <a:ext cx="11674342" cy="1015663"/>
          </a:xfrm>
          <a:prstGeom prst="rect">
            <a:avLst/>
          </a:prstGeom>
        </p:spPr>
        <p:txBody>
          <a:bodyPr wrap="square">
            <a:spAutoFit/>
          </a:bodyPr>
          <a:lstStyle/>
          <a:p>
            <a:pPr algn="ctr"/>
            <a:endParaRPr lang="en-US"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72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Motivation.png"/>
          <p:cNvPicPr>
            <a:picLocks noChangeAspect="1"/>
          </p:cNvPicPr>
          <p:nvPr/>
        </p:nvPicPr>
        <p:blipFill>
          <a:blip r:embed="rId3"/>
          <a:stretch>
            <a:fillRect/>
          </a:stretch>
        </p:blipFill>
        <p:spPr>
          <a:xfrm>
            <a:off x="1543050" y="2093822"/>
            <a:ext cx="8475522" cy="4254992"/>
          </a:xfrm>
          <a:prstGeom prst="rect">
            <a:avLst/>
          </a:prstGeom>
        </p:spPr>
      </p:pic>
    </p:spTree>
    <p:extLst>
      <p:ext uri="{BB962C8B-B14F-4D97-AF65-F5344CB8AC3E}">
        <p14:creationId xmlns:p14="http://schemas.microsoft.com/office/powerpoint/2010/main" val="4690538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13416" y="2291976"/>
            <a:ext cx="11434356" cy="3539430"/>
          </a:xfrm>
          <a:prstGeom prst="rect">
            <a:avLst/>
          </a:prstGeom>
        </p:spPr>
        <p:txBody>
          <a:bodyPr wrap="square" anchor="t">
            <a:spAutoFit/>
          </a:bodyPr>
          <a:lstStyle/>
          <a:p>
            <a:pPr marL="457200" indent="-457200">
              <a:buFont typeface="Wingdings" panose="05000000000000000000" pitchFamily="2" charset="2"/>
              <a:buChar char="Ø"/>
            </a:pPr>
            <a:r>
              <a:rPr lang="vi-VN" sz="3200" dirty="0">
                <a:latin typeface="+mj-lt"/>
              </a:rPr>
              <a:t>Khi</a:t>
            </a:r>
            <a:r>
              <a:rPr lang="en-US" sz="3200" dirty="0">
                <a:latin typeface="+mj-lt"/>
              </a:rPr>
              <a:t> </a:t>
            </a:r>
            <a:r>
              <a:rPr lang="en-US" sz="3200" dirty="0" err="1">
                <a:latin typeface="Times New Roman" panose="02020603050405020304" pitchFamily="18" charset="0"/>
                <a:cs typeface="Times New Roman" panose="02020603050405020304" pitchFamily="18" charset="0"/>
              </a:rPr>
              <a:t>có</a:t>
            </a:r>
            <a:r>
              <a:rPr lang="vi-VN" sz="3200" dirty="0">
                <a:latin typeface="+mj-lt"/>
              </a:rPr>
              <a:t> một sự phụ thuộc của một hoặc nhiều đối tượng vào 1 đối tượng khác.</a:t>
            </a:r>
            <a:endParaRPr lang="en-GB" sz="3200" dirty="0">
              <a:latin typeface="+mj-lt"/>
            </a:endParaRPr>
          </a:p>
          <a:p>
            <a:pPr marL="457200" indent="-457200">
              <a:buFont typeface="Wingdings" panose="05000000000000000000" pitchFamily="2" charset="2"/>
              <a:buChar char="Ø"/>
            </a:pPr>
            <a:r>
              <a:rPr lang="vi-VN" sz="3200" dirty="0">
                <a:latin typeface="+mj-lt"/>
              </a:rPr>
              <a:t>Khi sự thay đổi của một đối tượng này đòi hỏi phải thay đổi đối tượng khác.</a:t>
            </a:r>
          </a:p>
          <a:p>
            <a:pPr marL="457200" indent="-457200">
              <a:buFont typeface="Wingdings" panose="05000000000000000000" pitchFamily="2" charset="2"/>
              <a:buChar char="Ø"/>
            </a:pPr>
            <a:r>
              <a:rPr lang="vi-VN" sz="3200" dirty="0">
                <a:latin typeface="+mj-lt"/>
              </a:rPr>
              <a:t> Khi một đối tượng có khả năng thông báo cho các đối tượng khác mà không làm thay đổi cấu trúc bên trong của các đối tượng </a:t>
            </a:r>
            <a:r>
              <a:rPr lang="vi-VN" sz="3200" dirty="0"/>
              <a:t/>
            </a:r>
            <a:br>
              <a:rPr lang="vi-VN" sz="3200" dirty="0"/>
            </a:br>
            <a:endParaRPr lang="en-GB" sz="3200" dirty="0">
              <a:latin typeface="+mj-lt"/>
            </a:endParaRPr>
          </a:p>
        </p:txBody>
      </p:sp>
    </p:spTree>
    <p:extLst>
      <p:ext uri="{BB962C8B-B14F-4D97-AF65-F5344CB8AC3E}">
        <p14:creationId xmlns:p14="http://schemas.microsoft.com/office/powerpoint/2010/main" val="326152437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35481" y="2755250"/>
            <a:ext cx="5553075" cy="2905125"/>
          </a:xfrm>
          <a:prstGeom prst="rect">
            <a:avLst/>
          </a:prstGeom>
        </p:spPr>
      </p:pic>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hought Bubble: Cloud 7"/>
          <p:cNvSpPr/>
          <p:nvPr/>
        </p:nvSpPr>
        <p:spPr>
          <a:xfrm>
            <a:off x="8210938" y="1621168"/>
            <a:ext cx="2774561" cy="1298532"/>
          </a:xfrm>
          <a:prstGeom prst="cloudCallout">
            <a:avLst>
              <a:gd name="adj1" fmla="val -51935"/>
              <a:gd name="adj2" fmla="val 642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chung</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việc</a:t>
            </a:r>
            <a:r>
              <a:rPr lang="en-US" dirty="0">
                <a:solidFill>
                  <a:schemeClr val="tx1"/>
                </a:solidFill>
              </a:rPr>
              <a:t> update </a:t>
            </a:r>
            <a:r>
              <a:rPr lang="en-US" dirty="0" err="1">
                <a:solidFill>
                  <a:schemeClr val="tx1"/>
                </a:solidFill>
              </a:rPr>
              <a:t>các</a:t>
            </a:r>
            <a:r>
              <a:rPr lang="en-US" dirty="0">
                <a:solidFill>
                  <a:schemeClr val="tx1"/>
                </a:solidFill>
              </a:rPr>
              <a:t> </a:t>
            </a:r>
            <a:r>
              <a:rPr lang="en-US" dirty="0" err="1">
                <a:solidFill>
                  <a:schemeClr val="tx1"/>
                </a:solidFill>
              </a:rPr>
              <a:t>thông</a:t>
            </a:r>
            <a:r>
              <a:rPr lang="en-US" dirty="0">
                <a:solidFill>
                  <a:schemeClr val="tx1"/>
                </a:solidFill>
              </a:rPr>
              <a:t> </a:t>
            </a:r>
            <a:r>
              <a:rPr lang="en-US" dirty="0" err="1">
                <a:solidFill>
                  <a:schemeClr val="tx1"/>
                </a:solidFill>
              </a:rPr>
              <a:t>báo</a:t>
            </a:r>
            <a:endParaRPr lang="en-US" dirty="0">
              <a:solidFill>
                <a:schemeClr val="tx1"/>
              </a:solidFill>
            </a:endParaRPr>
          </a:p>
        </p:txBody>
      </p:sp>
      <p:sp>
        <p:nvSpPr>
          <p:cNvPr id="9" name="Thought Bubble: Cloud 8"/>
          <p:cNvSpPr/>
          <p:nvPr/>
        </p:nvSpPr>
        <p:spPr>
          <a:xfrm>
            <a:off x="3740538" y="1392568"/>
            <a:ext cx="4171562" cy="1298532"/>
          </a:xfrm>
          <a:prstGeom prst="cloudCallout">
            <a:avLst>
              <a:gd name="adj1" fmla="val -37486"/>
              <a:gd name="adj2" fmla="val 554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Lưu</a:t>
            </a:r>
            <a:r>
              <a:rPr lang="en-US" dirty="0">
                <a:solidFill>
                  <a:schemeClr val="tx1"/>
                </a:solidFill>
              </a:rPr>
              <a:t> </a:t>
            </a:r>
            <a:r>
              <a:rPr lang="en-US" dirty="0" err="1">
                <a:solidFill>
                  <a:schemeClr val="tx1"/>
                </a:solidFill>
              </a:rPr>
              <a:t>giữ</a:t>
            </a:r>
            <a:r>
              <a:rPr lang="en-US" dirty="0">
                <a:solidFill>
                  <a:schemeClr val="tx1"/>
                </a:solidFill>
              </a:rPr>
              <a:t> </a:t>
            </a:r>
            <a:r>
              <a:rPr lang="en-US" dirty="0" err="1">
                <a:solidFill>
                  <a:schemeClr val="tx1"/>
                </a:solidFill>
              </a:rPr>
              <a:t>nhiều</a:t>
            </a:r>
            <a:r>
              <a:rPr lang="en-US" dirty="0">
                <a:solidFill>
                  <a:schemeClr val="tx1"/>
                </a:solidFill>
              </a:rPr>
              <a:t> observers </a:t>
            </a:r>
            <a:r>
              <a:rPr lang="en-US" dirty="0" err="1">
                <a:solidFill>
                  <a:schemeClr val="tx1"/>
                </a:solidFill>
              </a:rPr>
              <a:t>và</a:t>
            </a:r>
            <a:r>
              <a:rPr lang="en-US" dirty="0">
                <a:solidFill>
                  <a:schemeClr val="tx1"/>
                </a:solidFill>
              </a:rPr>
              <a:t> </a:t>
            </a:r>
            <a:r>
              <a:rPr lang="en-US" dirty="0" err="1">
                <a:solidFill>
                  <a:schemeClr val="tx1"/>
                </a:solidFill>
              </a:rPr>
              <a:t>cung</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ký</a:t>
            </a:r>
            <a:r>
              <a:rPr lang="en-US" dirty="0">
                <a:solidFill>
                  <a:schemeClr val="tx1"/>
                </a:solidFill>
              </a:rPr>
              <a:t>, </a:t>
            </a:r>
            <a:r>
              <a:rPr lang="en-US" dirty="0" err="1">
                <a:solidFill>
                  <a:schemeClr val="tx1"/>
                </a:solidFill>
              </a:rPr>
              <a:t>hủy</a:t>
            </a:r>
            <a:r>
              <a:rPr lang="en-US" dirty="0">
                <a:solidFill>
                  <a:schemeClr val="tx1"/>
                </a:solidFill>
              </a:rPr>
              <a:t> </a:t>
            </a:r>
            <a:r>
              <a:rPr lang="en-US" dirty="0" err="1">
                <a:solidFill>
                  <a:schemeClr val="tx1"/>
                </a:solidFill>
              </a:rPr>
              <a:t>bỏ</a:t>
            </a:r>
            <a:r>
              <a:rPr lang="en-US" dirty="0">
                <a:solidFill>
                  <a:schemeClr val="tx1"/>
                </a:solidFill>
              </a:rPr>
              <a:t> Observer</a:t>
            </a:r>
          </a:p>
        </p:txBody>
      </p:sp>
      <p:sp>
        <p:nvSpPr>
          <p:cNvPr id="10" name="Thought Bubble: Cloud 9"/>
          <p:cNvSpPr/>
          <p:nvPr/>
        </p:nvSpPr>
        <p:spPr>
          <a:xfrm>
            <a:off x="0" y="2919700"/>
            <a:ext cx="2959100" cy="1958016"/>
          </a:xfrm>
          <a:prstGeom prst="cloudCallout">
            <a:avLst>
              <a:gd name="adj1" fmla="val 43625"/>
              <a:gd name="adj2" fmla="val 631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Chủ</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sát</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trạng</a:t>
            </a:r>
            <a:r>
              <a:rPr lang="en-US" dirty="0">
                <a:solidFill>
                  <a:schemeClr val="tx1"/>
                </a:solidFill>
              </a:rPr>
              <a:t> </a:t>
            </a:r>
            <a:r>
              <a:rPr lang="en-US" dirty="0" err="1">
                <a:solidFill>
                  <a:schemeClr val="tx1"/>
                </a:solidFill>
              </a:rPr>
              <a:t>thái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ConcreteObserver</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tâm</a:t>
            </a:r>
            <a:endParaRPr lang="en-US" dirty="0">
              <a:solidFill>
                <a:schemeClr val="tx1"/>
              </a:solidFill>
            </a:endParaRPr>
          </a:p>
        </p:txBody>
      </p:sp>
      <p:sp>
        <p:nvSpPr>
          <p:cNvPr id="11" name="Thought Bubble: Cloud 10"/>
          <p:cNvSpPr/>
          <p:nvPr/>
        </p:nvSpPr>
        <p:spPr>
          <a:xfrm>
            <a:off x="8998338" y="3979020"/>
            <a:ext cx="2774561" cy="1114607"/>
          </a:xfrm>
          <a:prstGeom prst="cloudCallout">
            <a:avLst>
              <a:gd name="adj1" fmla="val -69787"/>
              <a:gd name="adj2" fmla="val 179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Theo </a:t>
            </a:r>
            <a:r>
              <a:rPr lang="en-US" dirty="0" err="1">
                <a:solidFill>
                  <a:schemeClr val="tx1"/>
                </a:solidFill>
              </a:rPr>
              <a:t>dõi</a:t>
            </a:r>
            <a:r>
              <a:rPr lang="en-US" dirty="0">
                <a:solidFill>
                  <a:schemeClr val="tx1"/>
                </a:solidFill>
              </a:rPr>
              <a:t> </a:t>
            </a:r>
            <a:r>
              <a:rPr lang="en-US" dirty="0" err="1">
                <a:solidFill>
                  <a:schemeClr val="tx1"/>
                </a:solidFill>
              </a:rPr>
              <a:t>ConcreteSubject</a:t>
            </a:r>
            <a:endParaRPr lang="en-US" dirty="0">
              <a:solidFill>
                <a:schemeClr val="tx1"/>
              </a:solidFill>
            </a:endParaRPr>
          </a:p>
        </p:txBody>
      </p:sp>
    </p:spTree>
    <p:extLst>
      <p:ext uri="{BB962C8B-B14F-4D97-AF65-F5344CB8AC3E}">
        <p14:creationId xmlns:p14="http://schemas.microsoft.com/office/powerpoint/2010/main" val="25974594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667125" y="1666875"/>
            <a:ext cx="5581650" cy="4667250"/>
          </a:xfrm>
          <a:prstGeom prst="rect">
            <a:avLst/>
          </a:prstGeom>
        </p:spPr>
      </p:pic>
    </p:spTree>
    <p:extLst>
      <p:ext uri="{BB962C8B-B14F-4D97-AF65-F5344CB8AC3E}">
        <p14:creationId xmlns:p14="http://schemas.microsoft.com/office/powerpoint/2010/main" val="10271822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3175" cy="4031873"/>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Subject không cần biết các Observer được tạo ra như thế nào chỉ cần các Observer hiện thực được interface có phương thức cập nhật(Update) là được</a:t>
            </a:r>
            <a:r>
              <a:rPr lang="en-GB" sz="3200" dirty="0">
                <a:latin typeface="+mj-lt"/>
              </a:rPr>
              <a:t>.</a:t>
            </a:r>
          </a:p>
          <a:p>
            <a:pPr marL="457200" indent="-457200">
              <a:buFont typeface="Wingdings" panose="05000000000000000000" pitchFamily="2" charset="2"/>
              <a:buChar char="Ø"/>
            </a:pPr>
            <a:r>
              <a:rPr lang="vi-VN" sz="3200" dirty="0">
                <a:latin typeface="+mj-lt"/>
              </a:rPr>
              <a:t>Subject và Observer có thể thuộc về các layer khác nhau( Model-View). </a:t>
            </a:r>
          </a:p>
          <a:p>
            <a:pPr marL="457200" indent="-457200">
              <a:buFont typeface="Wingdings" panose="05000000000000000000" pitchFamily="2" charset="2"/>
              <a:buChar char="Ø"/>
            </a:pPr>
            <a:r>
              <a:rPr lang="vi-VN" sz="3200" dirty="0">
                <a:latin typeface="+mj-lt"/>
              </a:rPr>
              <a:t>Subject gửi thông báo đến tất cả các đối tượng observer đã được đăng kí</a:t>
            </a:r>
            <a:r>
              <a:rPr lang="en-US" sz="3200" dirty="0">
                <a:latin typeface="+mj-lt"/>
              </a:rPr>
              <a:t>.</a:t>
            </a:r>
            <a:r>
              <a:rPr lang="vi-VN" sz="3200" dirty="0">
                <a:latin typeface="+mj-lt"/>
              </a:rPr>
              <a:t> Các observer có thể được thêm và xóa bất cứ lúc nào.</a:t>
            </a:r>
            <a:br>
              <a:rPr lang="vi-VN" sz="3200" dirty="0">
                <a:latin typeface="+mj-lt"/>
              </a:rPr>
            </a:br>
            <a:endParaRPr lang="en-GB" sz="3200" dirty="0">
              <a:latin typeface="+mj-lt"/>
            </a:endParaRPr>
          </a:p>
        </p:txBody>
      </p:sp>
    </p:spTree>
    <p:extLst>
      <p:ext uri="{BB962C8B-B14F-4D97-AF65-F5344CB8AC3E}">
        <p14:creationId xmlns:p14="http://schemas.microsoft.com/office/powerpoint/2010/main" val="295033150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13416" y="2291976"/>
            <a:ext cx="11434356" cy="2554545"/>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Dùng</a:t>
            </a:r>
            <a:r>
              <a:rPr lang="en-GB" sz="3200" dirty="0">
                <a:latin typeface="+mj-lt"/>
              </a:rPr>
              <a:t> </a:t>
            </a:r>
            <a:r>
              <a:rPr lang="en-GB" sz="3200" dirty="0">
                <a:latin typeface="Times New Roman" panose="02020603050405020304" pitchFamily="18" charset="0"/>
                <a:cs typeface="Times New Roman" panose="02020603050405020304" pitchFamily="18" charset="0"/>
              </a:rPr>
              <a:t>L</a:t>
            </a:r>
            <a:r>
              <a:rPr lang="vi-VN" sz="3200" dirty="0">
                <a:latin typeface="+mj-lt"/>
              </a:rPr>
              <a:t>inked list để lưu trữ các observer</a:t>
            </a:r>
            <a:r>
              <a:rPr lang="en-GB" sz="3200" dirty="0">
                <a:latin typeface="+mj-lt"/>
              </a:rPr>
              <a: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tốt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hơn</a:t>
            </a:r>
            <a:r>
              <a:rPr lang="vi-VN" sz="3200" dirty="0">
                <a:latin typeface="Times New Roman" panose="02020603050405020304" pitchFamily="18" charset="0"/>
                <a:cs typeface="Times New Roman" panose="02020603050405020304" pitchFamily="18" charset="0"/>
              </a:rPr>
              <a:t> </a:t>
            </a:r>
            <a:endParaRPr lang="en-GB"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3200" dirty="0">
                <a:latin typeface="+mj-lt"/>
              </a:rPr>
              <a:t>Chắn chắn các Subject update trạng thái trước khi gửi thông báo.</a:t>
            </a:r>
            <a:endParaRPr lang="en-GB" sz="3200" dirty="0">
              <a:latin typeface="+mj-lt"/>
            </a:endParaRPr>
          </a:p>
          <a:p>
            <a:pPr marL="457200" indent="-457200">
              <a:buFont typeface="Wingdings" panose="05000000000000000000" pitchFamily="2" charset="2"/>
              <a:buChar char="Ø"/>
            </a:pPr>
            <a:r>
              <a:rPr lang="vi-VN" sz="3200" dirty="0">
                <a:latin typeface="+mj-lt"/>
              </a:rPr>
              <a:t>Các observer cũng có thể trở thành một </a:t>
            </a:r>
            <a:r>
              <a:rPr lang="en-GB" sz="3200" dirty="0">
                <a:latin typeface="+mj-lt"/>
              </a:rPr>
              <a:t>S</a:t>
            </a:r>
            <a:r>
              <a:rPr lang="vi-VN" sz="3200" dirty="0">
                <a:latin typeface="+mj-lt"/>
              </a:rPr>
              <a:t>ubject </a:t>
            </a:r>
            <a:endParaRPr lang="en-GB" sz="3200" dirty="0">
              <a:latin typeface="+mj-lt"/>
            </a:endParaRPr>
          </a:p>
          <a:p>
            <a:r>
              <a:rPr lang="vi-VN" sz="3200" dirty="0">
                <a:latin typeface="+mj-lt"/>
              </a:rPr>
              <a:t> </a:t>
            </a:r>
            <a:br>
              <a:rPr lang="vi-VN" sz="3200" dirty="0">
                <a:latin typeface="+mj-lt"/>
              </a:rPr>
            </a:br>
            <a:endParaRPr lang="en-GB" sz="3200" dirty="0">
              <a:latin typeface="+mj-lt"/>
            </a:endParaRPr>
          </a:p>
        </p:txBody>
      </p:sp>
    </p:spTree>
    <p:extLst>
      <p:ext uri="{BB962C8B-B14F-4D97-AF65-F5344CB8AC3E}">
        <p14:creationId xmlns:p14="http://schemas.microsoft.com/office/powerpoint/2010/main" val="22197094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1077218"/>
          </a:xfrm>
          <a:prstGeom prst="rect">
            <a:avLst/>
          </a:prstGeom>
        </p:spPr>
        <p:txBody>
          <a:bodyPr wrap="square">
            <a:spAutoFit/>
          </a:bodyPr>
          <a:lstStyle/>
          <a:p>
            <a:r>
              <a:rPr lang="vi-VN" sz="3200" dirty="0">
                <a:latin typeface="+mj-lt"/>
              </a:rPr>
              <a:t/>
            </a:r>
            <a:br>
              <a:rPr lang="vi-VN" sz="3200" dirty="0">
                <a:latin typeface="+mj-lt"/>
              </a:rPr>
            </a:br>
            <a:endParaRPr lang="en-GB" sz="3200" dirty="0">
              <a:latin typeface="+mj-lt"/>
            </a:endParaRPr>
          </a:p>
        </p:txBody>
      </p:sp>
      <p:sp>
        <p:nvSpPr>
          <p:cNvPr id="6" name="Rectangle 5"/>
          <p:cNvSpPr/>
          <p:nvPr/>
        </p:nvSpPr>
        <p:spPr>
          <a:xfrm>
            <a:off x="924111" y="2440296"/>
            <a:ext cx="11456276" cy="156966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Java API </a:t>
            </a:r>
            <a:r>
              <a:rPr lang="en-US" sz="3200" dirty="0" err="1">
                <a:latin typeface="Times New Roman" panose="02020603050405020304" pitchFamily="18" charset="0"/>
                <a:cs typeface="Times New Roman" panose="02020603050405020304" pitchFamily="18" charset="0"/>
              </a:rPr>
              <a:t>cung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1 interface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implement observer pattern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java.util.Observable</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java.util.Observer</a:t>
            </a:r>
            <a:r>
              <a:rPr lang="en-US" sz="3200" dirty="0">
                <a:latin typeface="Times New Roman" panose="02020603050405020304" pitchFamily="18" charset="0"/>
                <a:cs typeface="Times New Roman" panose="02020603050405020304" pitchFamily="18" charset="0"/>
              </a:rPr>
              <a:t> (interface)</a:t>
            </a:r>
          </a:p>
        </p:txBody>
      </p:sp>
    </p:spTree>
    <p:extLst>
      <p:ext uri="{BB962C8B-B14F-4D97-AF65-F5344CB8AC3E}">
        <p14:creationId xmlns:p14="http://schemas.microsoft.com/office/powerpoint/2010/main" val="13693544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014253" y="2291976"/>
            <a:ext cx="11177747" cy="3046988"/>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Mediator.</a:t>
            </a:r>
          </a:p>
          <a:p>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Observer Pattern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Mediator Pattern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Observer Pattern </a:t>
            </a:r>
            <a:r>
              <a:rPr lang="en-US" sz="3200" dirty="0" err="1">
                <a:latin typeface="Times New Roman" panose="02020603050405020304" pitchFamily="18" charset="0"/>
                <a:cs typeface="Times New Roman" panose="02020603050405020304" pitchFamily="18" charset="0"/>
              </a:rPr>
              <a:t>cung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“Observer”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“Subject”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Mediator Pattern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“Mediator”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gói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giữa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13438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076245" y="2291976"/>
            <a:ext cx="11115755" cy="2554545"/>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Mô</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bài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toán</a:t>
            </a:r>
            <a:r>
              <a:rPr lang="en-GB"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Hãy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(notify)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Subject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Observer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nhật</a:t>
            </a:r>
            <a:r>
              <a:rPr lang="en-US" sz="3200" dirty="0">
                <a:latin typeface="Times New Roman" panose="02020603050405020304" pitchFamily="18" charset="0"/>
                <a:cs typeface="Times New Roman" panose="02020603050405020304" pitchFamily="18" charset="0"/>
              </a:rPr>
              <a:t>(update)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Observer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Subject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95034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757644" y="2291976"/>
            <a:ext cx="11434356" cy="4893647"/>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Tại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phải</a:t>
            </a:r>
            <a:r>
              <a:rPr lang="en-GB" sz="3200" dirty="0">
                <a:latin typeface="Times New Roman" panose="02020603050405020304" pitchFamily="18" charset="0"/>
                <a:cs typeface="Times New Roman" panose="02020603050405020304" pitchFamily="18" charset="0"/>
              </a:rPr>
              <a:t> s</a:t>
            </a:r>
            <a:r>
              <a:rPr lang="en-US" sz="3200" dirty="0">
                <a:latin typeface="Times New Roman" panose="02020603050405020304" pitchFamily="18" charset="0"/>
                <a:cs typeface="Times New Roman" panose="02020603050405020304" pitchFamily="18" charset="0"/>
              </a:rPr>
              <a:t>ử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Observer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huống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Subject A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B. </a:t>
            </a:r>
            <a:r>
              <a:rPr lang="en-US" sz="2800" dirty="0" err="1">
                <a:latin typeface="Times New Roman" panose="02020603050405020304" pitchFamily="18" charset="0"/>
                <a:cs typeface="Times New Roman" panose="02020603050405020304" pitchFamily="18" charset="0"/>
              </a:rPr>
              <a:t>Mọi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vẫn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tục</a:t>
            </a:r>
            <a:r>
              <a:rPr lang="en-US" sz="2800" dirty="0">
                <a:latin typeface="Times New Roman" panose="02020603050405020304" pitchFamily="18" charset="0"/>
                <a:cs typeface="Times New Roman" panose="02020603050405020304" pitchFamily="18" charset="0"/>
              </a:rPr>
              <a:t> them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C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 </a:t>
            </a:r>
          </a:p>
          <a:p>
            <a:r>
              <a:rPr lang="en-US" sz="2800" dirty="0" err="1">
                <a:latin typeface="Times New Roman" panose="02020603050405020304" pitchFamily="18" charset="0"/>
                <a:cs typeface="Times New Roman" panose="02020603050405020304" pitchFamily="18" charset="0"/>
              </a:rPr>
              <a:t>Vậy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C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100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100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gửi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nan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lặp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363808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6000" b="1" dirty="0" err="1">
                <a:latin typeface="Times New Roman" panose="02020603050405020304" pitchFamily="18" charset="0"/>
                <a:cs typeface="Times New Roman" panose="02020603050405020304" pitchFamily="18" charset="0"/>
              </a:rPr>
              <a:t>Nội</a:t>
            </a:r>
            <a:r>
              <a:rPr lang="en-GB" sz="6000" b="1" dirty="0">
                <a:latin typeface="Times New Roman" panose="02020603050405020304" pitchFamily="18" charset="0"/>
                <a:cs typeface="Times New Roman" panose="02020603050405020304" pitchFamily="18" charset="0"/>
              </a:rPr>
              <a:t> dung</a:t>
            </a:r>
            <a:endParaRPr lang="en-US" sz="6000" dirty="0">
              <a:latin typeface="+mj-lt"/>
            </a:endParaRPr>
          </a:p>
        </p:txBody>
      </p:sp>
      <p:sp>
        <p:nvSpPr>
          <p:cNvPr id="5" name="Rectangle: Rounded Corners 4"/>
          <p:cNvSpPr/>
          <p:nvPr/>
        </p:nvSpPr>
        <p:spPr>
          <a:xfrm>
            <a:off x="1173192" y="1937978"/>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solidFill>
                  <a:schemeClr val="bg1"/>
                </a:solidFill>
                <a:latin typeface="Times New Roman" panose="02020603050405020304" pitchFamily="18" charset="0"/>
                <a:cs typeface="Times New Roman" panose="02020603050405020304" pitchFamily="18" charset="0"/>
              </a:rPr>
              <a:t>GIỚI THIỆU CHUNG VỀ DESIGN PATTERN</a:t>
            </a:r>
          </a:p>
        </p:txBody>
      </p:sp>
      <p:sp>
        <p:nvSpPr>
          <p:cNvPr id="7" name="Rectangle: Rounded Corners 6"/>
          <p:cNvSpPr/>
          <p:nvPr/>
        </p:nvSpPr>
        <p:spPr>
          <a:xfrm>
            <a:off x="1173192" y="3065163"/>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solidFill>
                  <a:schemeClr val="bg1"/>
                </a:solidFill>
                <a:latin typeface="Times New Roman" panose="02020603050405020304" pitchFamily="18" charset="0"/>
                <a:cs typeface="Times New Roman" panose="02020603050405020304" pitchFamily="18" charset="0"/>
              </a:rPr>
              <a:t>OBSERVER</a:t>
            </a:r>
          </a:p>
        </p:txBody>
      </p:sp>
      <p:sp>
        <p:nvSpPr>
          <p:cNvPr id="8" name="Rectangle: Rounded Corners 7"/>
          <p:cNvSpPr/>
          <p:nvPr/>
        </p:nvSpPr>
        <p:spPr>
          <a:xfrm>
            <a:off x="1173192" y="4192348"/>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solidFill>
                  <a:schemeClr val="bg1"/>
                </a:solidFill>
                <a:latin typeface="Times New Roman" panose="02020603050405020304" pitchFamily="18" charset="0"/>
                <a:cs typeface="Times New Roman" panose="02020603050405020304" pitchFamily="18" charset="0"/>
              </a:rPr>
              <a:t>STRATEGY  </a:t>
            </a:r>
          </a:p>
        </p:txBody>
      </p:sp>
      <p:sp>
        <p:nvSpPr>
          <p:cNvPr id="9" name="Rectangle: Rounded Corners 8"/>
          <p:cNvSpPr/>
          <p:nvPr/>
        </p:nvSpPr>
        <p:spPr>
          <a:xfrm>
            <a:off x="1173192" y="5319533"/>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solidFill>
                  <a:schemeClr val="bg1"/>
                </a:solidFill>
                <a:latin typeface="Times New Roman" panose="02020603050405020304" pitchFamily="18" charset="0"/>
                <a:cs typeface="Times New Roman" panose="02020603050405020304" pitchFamily="18" charset="0"/>
              </a:rPr>
              <a:t>FACTORY METHOD</a:t>
            </a:r>
          </a:p>
        </p:txBody>
      </p:sp>
    </p:spTree>
    <p:extLst>
      <p:ext uri="{BB962C8B-B14F-4D97-AF65-F5344CB8AC3E}">
        <p14:creationId xmlns:p14="http://schemas.microsoft.com/office/powerpoint/2010/main" val="286623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757644" y="2019214"/>
            <a:ext cx="11434356" cy="58477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Sơ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endParaRPr lang="en-GB" sz="3200" dirty="0">
              <a:latin typeface="Times New Roman" panose="02020603050405020304" pitchFamily="18" charset="0"/>
              <a:cs typeface="Times New Roman" panose="02020603050405020304" pitchFamily="18" charset="0"/>
            </a:endParaRPr>
          </a:p>
        </p:txBody>
      </p:sp>
      <p:pic>
        <p:nvPicPr>
          <p:cNvPr id="6" name="Picture 5" descr="observer1"/>
          <p:cNvPicPr/>
          <p:nvPr/>
        </p:nvPicPr>
        <p:blipFill>
          <a:blip r:embed="rId3">
            <a:extLst>
              <a:ext uri="{28A0092B-C50C-407E-A947-70E740481C1C}">
                <a14:useLocalDpi xmlns:a14="http://schemas.microsoft.com/office/drawing/2010/main" val="0"/>
              </a:ext>
            </a:extLst>
          </a:blip>
          <a:srcRect/>
          <a:stretch>
            <a:fillRect/>
          </a:stretch>
        </p:blipFill>
        <p:spPr bwMode="auto">
          <a:xfrm>
            <a:off x="613416" y="2970466"/>
            <a:ext cx="4188967" cy="3722060"/>
          </a:xfrm>
          <a:prstGeom prst="rect">
            <a:avLst/>
          </a:prstGeom>
          <a:noFill/>
          <a:ln>
            <a:noFill/>
          </a:ln>
        </p:spPr>
      </p:pic>
      <p:sp>
        <p:nvSpPr>
          <p:cNvPr id="2" name="TextBox 1"/>
          <p:cNvSpPr txBox="1"/>
          <p:nvPr/>
        </p:nvSpPr>
        <p:spPr>
          <a:xfrm>
            <a:off x="4802382" y="2046797"/>
            <a:ext cx="7272175" cy="4708981"/>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class:</a:t>
            </a:r>
          </a:p>
          <a:p>
            <a:r>
              <a:rPr lang="en-US" sz="2500" b="1" dirty="0">
                <a:latin typeface="Times New Roman" panose="02020603050405020304" pitchFamily="18" charset="0"/>
                <a:cs typeface="Times New Roman" panose="02020603050405020304" pitchFamily="18" charset="0"/>
              </a:rPr>
              <a:t>Subject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class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thêm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loại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bỏ</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observer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Ngoài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còn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nhiệm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trọng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nữa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thay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đổi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observer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gọi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observer.</a:t>
            </a:r>
          </a:p>
          <a:p>
            <a:r>
              <a:rPr lang="en-US" sz="2500" b="1" dirty="0">
                <a:latin typeface="Times New Roman" panose="02020603050405020304" pitchFamily="18" charset="0"/>
                <a:cs typeface="Times New Roman" panose="02020603050405020304" pitchFamily="18" charset="0"/>
              </a:rPr>
              <a:t>Observer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class </a:t>
            </a:r>
            <a:r>
              <a:rPr lang="en-US" sz="2500" dirty="0" err="1">
                <a:latin typeface="Times New Roman" panose="02020603050405020304" pitchFamily="18" charset="0"/>
                <a:cs typeface="Times New Roman" panose="02020603050405020304" pitchFamily="18" charset="0"/>
              </a:rPr>
              <a:t>đại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dõi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nghe</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a:t>
            </a:r>
          </a:p>
          <a:p>
            <a:r>
              <a:rPr lang="en-US" sz="2500" b="1" dirty="0" err="1">
                <a:latin typeface="Times New Roman" panose="02020603050405020304" pitchFamily="18" charset="0"/>
                <a:cs typeface="Times New Roman" panose="02020603050405020304" pitchFamily="18" charset="0"/>
              </a:rPr>
              <a:t>Isubject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interface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trừu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dõi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thì</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implement interface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79099405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757644" y="2019214"/>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757644" y="2603989"/>
            <a:ext cx="5566956" cy="3785652"/>
          </a:xfrm>
          <a:prstGeom prst="rect">
            <a:avLst/>
          </a:prstGeom>
        </p:spPr>
        <p:txBody>
          <a:bodyPr wrap="square">
            <a:spAutoFit/>
          </a:bodyPr>
          <a:lstStyle/>
          <a:p>
            <a:r>
              <a:rPr lang="en-US" sz="1600" b="1" dirty="0">
                <a:solidFill>
                  <a:srgbClr val="7F0055"/>
                </a:solidFill>
                <a:latin typeface="Times New Roman" panose="02020603050405020304" pitchFamily="18" charset="0"/>
                <a:cs typeface="Times New Roman" panose="02020603050405020304" pitchFamily="18" charset="0"/>
              </a:rPr>
              <a:t>class</a:t>
            </a:r>
            <a:r>
              <a:rPr lang="en-US" sz="1600" b="1" dirty="0">
                <a:solidFill>
                  <a:srgbClr val="000000"/>
                </a:solidFill>
                <a:latin typeface="Times New Roman" panose="02020603050405020304" pitchFamily="18" charset="0"/>
                <a:cs typeface="Times New Roman" panose="02020603050405020304" pitchFamily="18" charset="0"/>
              </a:rPr>
              <a:t> Observer</a:t>
            </a:r>
          </a:p>
          <a:p>
            <a:r>
              <a:rPr lang="en-US" sz="1600" dirty="0">
                <a:solidFill>
                  <a:srgbClr val="000000"/>
                </a:solidFill>
                <a:latin typeface="Times New Roman" panose="02020603050405020304" pitchFamily="18" charset="0"/>
                <a:cs typeface="Times New Roman" panose="02020603050405020304" pitchFamily="18" charset="0"/>
              </a:rPr>
              <a:t>    {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3F7F5F"/>
                </a:solidFill>
                <a:latin typeface="Times New Roman" panose="02020603050405020304" pitchFamily="18" charset="0"/>
                <a:cs typeface="Times New Roman" panose="02020603050405020304" pitchFamily="18" charset="0"/>
              </a:rPr>
              <a:t>//@Override</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7F0055"/>
                </a:solidFill>
                <a:latin typeface="Times New Roman" panose="02020603050405020304" pitchFamily="18" charset="0"/>
                <a:cs typeface="Times New Roman" panose="02020603050405020304" pitchFamily="18" charset="0"/>
              </a:rPr>
              <a:t>public</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a:solidFill>
                  <a:srgbClr val="7F0055"/>
                </a:solidFill>
                <a:latin typeface="Times New Roman" panose="02020603050405020304" pitchFamily="18" charset="0"/>
                <a:cs typeface="Times New Roman" panose="02020603050405020304" pitchFamily="18" charset="0"/>
              </a:rPr>
              <a:t>void</a:t>
            </a:r>
            <a:r>
              <a:rPr lang="en-US" sz="1600" b="1" dirty="0">
                <a:solidFill>
                  <a:srgbClr val="000000"/>
                </a:solidFill>
                <a:latin typeface="Times New Roman" panose="02020603050405020304" pitchFamily="18" charset="0"/>
                <a:cs typeface="Times New Roman" panose="02020603050405020304" pitchFamily="18" charset="0"/>
              </a:rPr>
              <a:t> update()</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System.</a:t>
            </a:r>
            <a:r>
              <a:rPr lang="en-US" sz="1600" b="1" i="1" dirty="0" err="1">
                <a:solidFill>
                  <a:srgbClr val="0000C0"/>
                </a:solidFill>
                <a:latin typeface="Times New Roman" panose="02020603050405020304" pitchFamily="18" charset="0"/>
                <a:cs typeface="Times New Roman" panose="02020603050405020304" pitchFamily="18" charset="0"/>
              </a:rPr>
              <a:t>out</a:t>
            </a:r>
            <a:r>
              <a:rPr lang="en-US" sz="1600" b="1" i="1" dirty="0" err="1">
                <a:solidFill>
                  <a:srgbClr val="000000"/>
                </a:solidFill>
                <a:latin typeface="Times New Roman" panose="02020603050405020304" pitchFamily="18" charset="0"/>
                <a:cs typeface="Times New Roman" panose="02020603050405020304" pitchFamily="18" charset="0"/>
              </a:rPr>
              <a:t>.println</a:t>
            </a:r>
            <a:r>
              <a:rPr lang="en-US" sz="1600" b="1" i="1" dirty="0">
                <a:solidFill>
                  <a:srgbClr val="000000"/>
                </a:solidFill>
                <a:latin typeface="Times New Roman" panose="02020603050405020304" pitchFamily="18" charset="0"/>
                <a:cs typeface="Times New Roman" panose="02020603050405020304" pitchFamily="18" charset="0"/>
              </a:rPr>
              <a:t>(</a:t>
            </a:r>
            <a:r>
              <a:rPr lang="en-US" sz="1600" b="1" i="1" dirty="0">
                <a:solidFill>
                  <a:srgbClr val="2A00FF"/>
                </a:solidFill>
                <a:latin typeface="Times New Roman" panose="02020603050405020304" pitchFamily="18" charset="0"/>
                <a:cs typeface="Times New Roman" panose="02020603050405020304" pitchFamily="18" charset="0"/>
              </a:rPr>
              <a:t>"flag value changed in Subject"</a:t>
            </a:r>
            <a:r>
              <a:rPr lang="en-US" sz="1600" b="1" i="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7F0055"/>
                </a:solidFill>
                <a:latin typeface="Times New Roman" panose="02020603050405020304" pitchFamily="18" charset="0"/>
                <a:cs typeface="Times New Roman" panose="02020603050405020304" pitchFamily="18" charset="0"/>
              </a:rPr>
              <a:t>interface</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err="1">
                <a:solidFill>
                  <a:srgbClr val="000000"/>
                </a:solidFill>
                <a:latin typeface="Times New Roman" panose="02020603050405020304" pitchFamily="18" charset="0"/>
                <a:cs typeface="Times New Roman" panose="02020603050405020304" pitchFamily="18" charset="0"/>
              </a:rPr>
              <a:t>ISubject</a:t>
            </a:r>
            <a:endParaRPr lang="en-US" sz="1600" b="1"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7F0055"/>
                </a:solidFill>
                <a:latin typeface="Times New Roman" panose="02020603050405020304" pitchFamily="18" charset="0"/>
                <a:cs typeface="Times New Roman" panose="02020603050405020304" pitchFamily="18" charset="0"/>
              </a:rPr>
              <a:t>void</a:t>
            </a:r>
            <a:r>
              <a:rPr lang="en-US" sz="1600" b="1" dirty="0">
                <a:solidFill>
                  <a:srgbClr val="000000"/>
                </a:solidFill>
                <a:latin typeface="Times New Roman" panose="02020603050405020304" pitchFamily="18" charset="0"/>
                <a:cs typeface="Times New Roman" panose="02020603050405020304" pitchFamily="18" charset="0"/>
              </a:rPr>
              <a:t> register(Observer </a:t>
            </a:r>
            <a:r>
              <a:rPr lang="en-US" sz="1600" b="1" dirty="0">
                <a:solidFill>
                  <a:srgbClr val="6A3E3E"/>
                </a:solidFill>
                <a:latin typeface="Times New Roman" panose="02020603050405020304" pitchFamily="18" charset="0"/>
                <a:cs typeface="Times New Roman" panose="02020603050405020304" pitchFamily="18" charset="0"/>
              </a:rPr>
              <a:t>o</a:t>
            </a:r>
            <a:r>
              <a:rPr lang="en-US" sz="1600" b="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7F0055"/>
                </a:solidFill>
                <a:latin typeface="Times New Roman" panose="02020603050405020304" pitchFamily="18" charset="0"/>
                <a:cs typeface="Times New Roman" panose="02020603050405020304" pitchFamily="18" charset="0"/>
              </a:rPr>
              <a:t>void</a:t>
            </a:r>
            <a:r>
              <a:rPr lang="en-US" sz="1600" b="1" dirty="0">
                <a:solidFill>
                  <a:srgbClr val="000000"/>
                </a:solidFill>
                <a:latin typeface="Times New Roman" panose="02020603050405020304" pitchFamily="18" charset="0"/>
                <a:cs typeface="Times New Roman" panose="02020603050405020304" pitchFamily="18" charset="0"/>
              </a:rPr>
              <a:t> unregister( Observer </a:t>
            </a:r>
            <a:r>
              <a:rPr lang="en-US" sz="1600" b="1" dirty="0">
                <a:solidFill>
                  <a:srgbClr val="6A3E3E"/>
                </a:solidFill>
                <a:latin typeface="Times New Roman" panose="02020603050405020304" pitchFamily="18" charset="0"/>
                <a:cs typeface="Times New Roman" panose="02020603050405020304" pitchFamily="18" charset="0"/>
              </a:rPr>
              <a:t>o</a:t>
            </a:r>
            <a:r>
              <a:rPr lang="en-US" sz="1600" b="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7F0055"/>
                </a:solidFill>
                <a:latin typeface="Times New Roman" panose="02020603050405020304" pitchFamily="18" charset="0"/>
                <a:cs typeface="Times New Roman" panose="02020603050405020304" pitchFamily="18" charset="0"/>
              </a:rPr>
              <a:t>void</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err="1">
                <a:solidFill>
                  <a:srgbClr val="000000"/>
                </a:solidFill>
                <a:latin typeface="Times New Roman" panose="02020603050405020304" pitchFamily="18" charset="0"/>
                <a:cs typeface="Times New Roman" panose="02020603050405020304" pitchFamily="18" charset="0"/>
              </a:rPr>
              <a:t>notifyObservers</a:t>
            </a:r>
            <a:r>
              <a:rPr lang="en-US" sz="1600" b="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3509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57644" y="2019214"/>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2" name="Rectangle 1"/>
          <p:cNvSpPr/>
          <p:nvPr/>
        </p:nvSpPr>
        <p:spPr>
          <a:xfrm>
            <a:off x="757644" y="2603989"/>
            <a:ext cx="6096000" cy="3539430"/>
          </a:xfrm>
          <a:prstGeom prst="rect">
            <a:avLst/>
          </a:prstGeom>
        </p:spPr>
        <p:txBody>
          <a:bodyPr>
            <a:spAutoFit/>
          </a:bodyPr>
          <a:lstStyle/>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class</a:t>
            </a:r>
            <a:r>
              <a:rPr lang="en-US" sz="1400" b="1" dirty="0">
                <a:solidFill>
                  <a:srgbClr val="000000"/>
                </a:solidFill>
                <a:latin typeface="Times New Roman" panose="02020603050405020304" pitchFamily="18" charset="0"/>
                <a:cs typeface="Times New Roman" panose="02020603050405020304" pitchFamily="18" charset="0"/>
              </a:rPr>
              <a:t> Subject </a:t>
            </a:r>
            <a:r>
              <a:rPr lang="en-US" sz="1400" b="1" dirty="0">
                <a:solidFill>
                  <a:srgbClr val="7F0055"/>
                </a:solidFill>
                <a:latin typeface="Times New Roman" panose="02020603050405020304" pitchFamily="18" charset="0"/>
                <a:cs typeface="Times New Roman" panose="02020603050405020304" pitchFamily="18" charset="0"/>
              </a:rPr>
              <a:t>implements</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000000"/>
                </a:solidFill>
                <a:latin typeface="Times New Roman" panose="02020603050405020304" pitchFamily="18" charset="0"/>
                <a:cs typeface="Times New Roman" panose="02020603050405020304" pitchFamily="18" charset="0"/>
              </a:rPr>
              <a:t>ISubject</a:t>
            </a:r>
            <a:endParaRPr lang="en-US" sz="1400" b="1"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3F7F5F"/>
                </a:solidFill>
                <a:latin typeface="Times New Roman" panose="02020603050405020304" pitchFamily="18" charset="0"/>
                <a:cs typeface="Times New Roman" panose="02020603050405020304" pitchFamily="18" charset="0"/>
              </a:rPr>
              <a:t>//List&lt;</a:t>
            </a:r>
            <a:r>
              <a:rPr lang="en-US" sz="1400" dirty="0" err="1">
                <a:solidFill>
                  <a:srgbClr val="3F7F5F"/>
                </a:solidFill>
                <a:latin typeface="Times New Roman" panose="02020603050405020304" pitchFamily="18" charset="0"/>
                <a:cs typeface="Times New Roman" panose="02020603050405020304" pitchFamily="18" charset="0"/>
              </a:rPr>
              <a:t>IObserver</a:t>
            </a:r>
            <a:r>
              <a:rPr lang="en-US" sz="1400" dirty="0">
                <a:solidFill>
                  <a:srgbClr val="3F7F5F"/>
                </a:solidFill>
                <a:latin typeface="Times New Roman" panose="02020603050405020304" pitchFamily="18" charset="0"/>
                <a:cs typeface="Times New Roman" panose="02020603050405020304" pitchFamily="18" charset="0"/>
              </a:rPr>
              <a:t>&gt; </a:t>
            </a:r>
            <a:r>
              <a:rPr lang="en-US" sz="1400" dirty="0" err="1">
                <a:solidFill>
                  <a:srgbClr val="3F7F5F"/>
                </a:solidFill>
                <a:latin typeface="Times New Roman" panose="02020603050405020304" pitchFamily="18" charset="0"/>
                <a:cs typeface="Times New Roman" panose="02020603050405020304" pitchFamily="18" charset="0"/>
              </a:rPr>
              <a:t>observerList</a:t>
            </a:r>
            <a:r>
              <a:rPr lang="en-US" sz="1400" dirty="0">
                <a:solidFill>
                  <a:srgbClr val="3F7F5F"/>
                </a:solidFill>
                <a:latin typeface="Times New Roman" panose="02020603050405020304" pitchFamily="18" charset="0"/>
                <a:cs typeface="Times New Roman" panose="02020603050405020304" pitchFamily="18" charset="0"/>
              </a:rPr>
              <a:t> = new </a:t>
            </a:r>
            <a:r>
              <a:rPr lang="en-US" sz="1400" dirty="0" err="1">
                <a:solidFill>
                  <a:srgbClr val="3F7F5F"/>
                </a:solidFill>
                <a:latin typeface="Times New Roman" panose="02020603050405020304" pitchFamily="18" charset="0"/>
                <a:cs typeface="Times New Roman" panose="02020603050405020304" pitchFamily="18" charset="0"/>
              </a:rPr>
              <a:t>ArrayList</a:t>
            </a:r>
            <a:r>
              <a:rPr lang="en-US" sz="1400" dirty="0">
                <a:solidFill>
                  <a:srgbClr val="3F7F5F"/>
                </a:solidFill>
                <a:latin typeface="Times New Roman" panose="02020603050405020304" pitchFamily="18" charset="0"/>
                <a:cs typeface="Times New Roman" panose="02020603050405020304" pitchFamily="18" charset="0"/>
              </a:rPr>
              <a:t>&lt;</a:t>
            </a:r>
            <a:r>
              <a:rPr lang="en-US" sz="1400" dirty="0" err="1">
                <a:solidFill>
                  <a:srgbClr val="3F7F5F"/>
                </a:solidFill>
                <a:latin typeface="Times New Roman" panose="02020603050405020304" pitchFamily="18" charset="0"/>
                <a:cs typeface="Times New Roman" panose="02020603050405020304" pitchFamily="18" charset="0"/>
              </a:rPr>
              <a:t>IObserver</a:t>
            </a:r>
            <a:r>
              <a:rPr lang="en-US" sz="1400" dirty="0">
                <a:solidFill>
                  <a:srgbClr val="3F7F5F"/>
                </a:solidFill>
                <a:latin typeface="Times New Roman" panose="02020603050405020304" pitchFamily="18" charset="0"/>
                <a:cs typeface="Times New Roman" panose="02020603050405020304" pitchFamily="18" charset="0"/>
              </a:rPr>
              <a:t>&gt;();</a:t>
            </a:r>
          </a:p>
          <a:p>
            <a:r>
              <a:rPr lang="en-US" sz="1400" dirty="0">
                <a:solidFill>
                  <a:srgbClr val="000000"/>
                </a:solidFill>
                <a:latin typeface="Times New Roman" panose="02020603050405020304" pitchFamily="18" charset="0"/>
                <a:cs typeface="Times New Roman" panose="02020603050405020304" pitchFamily="18" charset="0"/>
              </a:rPr>
              <a:t>    List&lt;Observer&gt; </a:t>
            </a:r>
            <a:r>
              <a:rPr lang="en-US" sz="1400" dirty="0" err="1">
                <a:solidFill>
                  <a:srgbClr val="0000C0"/>
                </a:solidFill>
                <a:latin typeface="Times New Roman" panose="02020603050405020304" pitchFamily="18" charset="0"/>
                <a:cs typeface="Times New Roman" panose="02020603050405020304" pitchFamily="18" charset="0"/>
              </a:rPr>
              <a:t>observerList</a:t>
            </a:r>
            <a:r>
              <a:rPr lang="en-US" sz="1400" dirty="0">
                <a:solidFill>
                  <a:srgbClr val="000000"/>
                </a:solidFill>
                <a:latin typeface="Times New Roman" panose="02020603050405020304" pitchFamily="18" charset="0"/>
                <a:cs typeface="Times New Roman" panose="02020603050405020304" pitchFamily="18" charset="0"/>
              </a:rPr>
              <a:t> = </a:t>
            </a:r>
            <a:r>
              <a:rPr lang="en-US" sz="1400" b="1" dirty="0">
                <a:solidFill>
                  <a:srgbClr val="7F0055"/>
                </a:solidFill>
                <a:latin typeface="Times New Roman" panose="02020603050405020304" pitchFamily="18" charset="0"/>
                <a:cs typeface="Times New Roman" panose="02020603050405020304" pitchFamily="18" charset="0"/>
              </a:rPr>
              <a:t>new</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000000"/>
                </a:solidFill>
                <a:latin typeface="Times New Roman" panose="02020603050405020304" pitchFamily="18" charset="0"/>
                <a:cs typeface="Times New Roman" panose="02020603050405020304" pitchFamily="18" charset="0"/>
              </a:rPr>
              <a:t>ArrayList</a:t>
            </a:r>
            <a:r>
              <a:rPr lang="en-US" sz="1400" b="1" dirty="0">
                <a:solidFill>
                  <a:srgbClr val="000000"/>
                </a:solidFill>
                <a:latin typeface="Times New Roman" panose="02020603050405020304" pitchFamily="18" charset="0"/>
                <a:cs typeface="Times New Roman" panose="02020603050405020304" pitchFamily="18" charset="0"/>
              </a:rPr>
              <a:t>&lt;Observer&gt;();</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private</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7F0055"/>
                </a:solidFill>
                <a:latin typeface="Times New Roman" panose="02020603050405020304" pitchFamily="18" charset="0"/>
                <a:cs typeface="Times New Roman" panose="02020603050405020304" pitchFamily="18" charset="0"/>
              </a:rPr>
              <a:t>int</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0000C0"/>
                </a:solidFill>
                <a:latin typeface="Times New Roman" panose="02020603050405020304" pitchFamily="18" charset="0"/>
                <a:cs typeface="Times New Roman" panose="02020603050405020304" pitchFamily="18" charset="0"/>
              </a:rPr>
              <a:t>_flag</a:t>
            </a:r>
            <a:r>
              <a:rPr lang="en-US" sz="1400" b="1" dirty="0">
                <a:solidFill>
                  <a:srgbClr val="000000"/>
                </a:solidFill>
                <a:latin typeface="Times New Roman" panose="02020603050405020304" pitchFamily="18" charset="0"/>
                <a:cs typeface="Times New Roman" panose="02020603050405020304" pitchFamily="18" charset="0"/>
              </a:rPr>
              <a:t>;</a:t>
            </a:r>
          </a:p>
          <a:p>
            <a:r>
              <a:rPr lang="en-US" sz="1400" b="1" dirty="0">
                <a:solidFill>
                  <a:srgbClr val="7F0055"/>
                </a:solidFill>
                <a:latin typeface="Times New Roman" panose="02020603050405020304" pitchFamily="18" charset="0"/>
                <a:cs typeface="Times New Roman" panose="02020603050405020304" pitchFamily="18" charset="0"/>
              </a:rPr>
              <a:t>public</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7F0055"/>
                </a:solidFill>
                <a:latin typeface="Times New Roman" panose="02020603050405020304" pitchFamily="18" charset="0"/>
                <a:cs typeface="Times New Roman" panose="02020603050405020304" pitchFamily="18" charset="0"/>
              </a:rPr>
              <a:t>int</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000000"/>
                </a:solidFill>
                <a:latin typeface="Times New Roman" panose="02020603050405020304" pitchFamily="18" charset="0"/>
                <a:cs typeface="Times New Roman" panose="02020603050405020304" pitchFamily="18" charset="0"/>
              </a:rPr>
              <a:t>getFlag</a:t>
            </a:r>
            <a:r>
              <a:rPr lang="en-US" sz="1400" b="1"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return</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0000C0"/>
                </a:solidFill>
                <a:latin typeface="Times New Roman" panose="02020603050405020304" pitchFamily="18" charset="0"/>
                <a:cs typeface="Times New Roman" panose="02020603050405020304" pitchFamily="18" charset="0"/>
              </a:rPr>
              <a:t>_flag</a:t>
            </a:r>
            <a:r>
              <a:rPr lang="en-US" sz="1400" b="1"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public</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void</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000000"/>
                </a:solidFill>
                <a:latin typeface="Times New Roman" panose="02020603050405020304" pitchFamily="18" charset="0"/>
                <a:cs typeface="Times New Roman" panose="02020603050405020304" pitchFamily="18" charset="0"/>
              </a:rPr>
              <a:t>setFlag</a:t>
            </a:r>
            <a:r>
              <a:rPr lang="en-US" sz="1400" b="1" dirty="0">
                <a:solidFill>
                  <a:srgbClr val="000000"/>
                </a:solidFill>
                <a:latin typeface="Times New Roman" panose="02020603050405020304" pitchFamily="18" charset="0"/>
                <a:cs typeface="Times New Roman" panose="02020603050405020304" pitchFamily="18" charset="0"/>
              </a:rPr>
              <a:t>(</a:t>
            </a:r>
            <a:r>
              <a:rPr lang="en-US" sz="1400" b="1" dirty="0" err="1">
                <a:solidFill>
                  <a:srgbClr val="7F0055"/>
                </a:solidFill>
                <a:latin typeface="Times New Roman" panose="02020603050405020304" pitchFamily="18" charset="0"/>
                <a:cs typeface="Times New Roman" panose="02020603050405020304" pitchFamily="18" charset="0"/>
              </a:rPr>
              <a:t>int</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6A3E3E"/>
                </a:solidFill>
                <a:latin typeface="Times New Roman" panose="02020603050405020304" pitchFamily="18" charset="0"/>
                <a:cs typeface="Times New Roman" panose="02020603050405020304" pitchFamily="18" charset="0"/>
              </a:rPr>
              <a:t>_flag</a:t>
            </a:r>
            <a:r>
              <a:rPr lang="en-US" sz="1400" b="1"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7F0055"/>
                </a:solidFill>
                <a:latin typeface="Times New Roman" panose="02020603050405020304" pitchFamily="18" charset="0"/>
                <a:cs typeface="Times New Roman" panose="02020603050405020304" pitchFamily="18" charset="0"/>
              </a:rPr>
              <a:t>this</a:t>
            </a:r>
            <a:r>
              <a:rPr lang="en-US" sz="1400" b="1" dirty="0" err="1">
                <a:solidFill>
                  <a:srgbClr val="000000"/>
                </a:solidFill>
                <a:latin typeface="Times New Roman" panose="02020603050405020304" pitchFamily="18" charset="0"/>
                <a:cs typeface="Times New Roman" panose="02020603050405020304" pitchFamily="18" charset="0"/>
              </a:rPr>
              <a:t>.</a:t>
            </a:r>
            <a:r>
              <a:rPr lang="en-US" sz="1400" b="1" dirty="0" err="1">
                <a:solidFill>
                  <a:srgbClr val="0000C0"/>
                </a:solidFill>
                <a:latin typeface="Times New Roman" panose="02020603050405020304" pitchFamily="18" charset="0"/>
                <a:cs typeface="Times New Roman" panose="02020603050405020304" pitchFamily="18" charset="0"/>
              </a:rPr>
              <a:t>_flag</a:t>
            </a:r>
            <a:r>
              <a:rPr lang="en-US" sz="1400" b="1" dirty="0">
                <a:solidFill>
                  <a:srgbClr val="000000"/>
                </a:solidFill>
                <a:latin typeface="Times New Roman" panose="02020603050405020304" pitchFamily="18" charset="0"/>
                <a:cs typeface="Times New Roman" panose="02020603050405020304" pitchFamily="18" charset="0"/>
              </a:rPr>
              <a:t>=</a:t>
            </a:r>
            <a:r>
              <a:rPr lang="en-US" sz="1400" b="1" dirty="0">
                <a:solidFill>
                  <a:srgbClr val="6A3E3E"/>
                </a:solidFill>
                <a:latin typeface="Times New Roman" panose="02020603050405020304" pitchFamily="18" charset="0"/>
                <a:cs typeface="Times New Roman" panose="02020603050405020304" pitchFamily="18" charset="0"/>
              </a:rPr>
              <a:t>_flag</a:t>
            </a:r>
            <a:r>
              <a:rPr lang="en-US" sz="1400" b="1"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3F7F5F"/>
                </a:solidFill>
                <a:latin typeface="Times New Roman" panose="02020603050405020304" pitchFamily="18" charset="0"/>
                <a:cs typeface="Times New Roman" panose="02020603050405020304" pitchFamily="18" charset="0"/>
              </a:rPr>
              <a:t>//flag value changed .So notify observer(s)</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notifyObservers</a:t>
            </a:r>
            <a:r>
              <a:rPr lang="en-US" sz="1400"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553200" y="2603989"/>
            <a:ext cx="6096000" cy="4185761"/>
          </a:xfrm>
          <a:prstGeom prst="rect">
            <a:avLst/>
          </a:prstGeom>
        </p:spPr>
        <p:txBody>
          <a:bodyPr>
            <a:spAutoFit/>
          </a:bodyPr>
          <a:lstStyle/>
          <a:p>
            <a:r>
              <a:rPr lang="en-US" sz="1400" dirty="0">
                <a:solidFill>
                  <a:srgbClr val="646464"/>
                </a:solidFill>
                <a:latin typeface="Times New Roman" panose="02020603050405020304" pitchFamily="18" charset="0"/>
                <a:cs typeface="Times New Roman" panose="02020603050405020304" pitchFamily="18" charset="0"/>
              </a:rPr>
              <a:t>@Override</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public</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void</a:t>
            </a:r>
            <a:r>
              <a:rPr lang="en-US" sz="1400" b="1" dirty="0">
                <a:solidFill>
                  <a:srgbClr val="000000"/>
                </a:solidFill>
                <a:latin typeface="Times New Roman" panose="02020603050405020304" pitchFamily="18" charset="0"/>
                <a:cs typeface="Times New Roman" panose="02020603050405020304" pitchFamily="18" charset="0"/>
              </a:rPr>
              <a:t> register(Observer </a:t>
            </a:r>
            <a:r>
              <a:rPr lang="en-US" sz="1400" b="1" dirty="0">
                <a:solidFill>
                  <a:srgbClr val="6A3E3E"/>
                </a:solidFill>
                <a:latin typeface="Times New Roman" panose="02020603050405020304" pitchFamily="18" charset="0"/>
                <a:cs typeface="Times New Roman" panose="02020603050405020304" pitchFamily="18" charset="0"/>
              </a:rPr>
              <a:t>o</a:t>
            </a:r>
            <a:r>
              <a:rPr lang="en-US" sz="1400" b="1"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C0"/>
                </a:solidFill>
                <a:latin typeface="Times New Roman" panose="02020603050405020304" pitchFamily="18" charset="0"/>
                <a:cs typeface="Times New Roman" panose="02020603050405020304" pitchFamily="18" charset="0"/>
              </a:rPr>
              <a:t>observerList</a:t>
            </a:r>
            <a:r>
              <a:rPr lang="en-US" sz="1400" dirty="0" err="1">
                <a:solidFill>
                  <a:srgbClr val="000000"/>
                </a:solidFill>
                <a:latin typeface="Times New Roman" panose="02020603050405020304" pitchFamily="18" charset="0"/>
                <a:cs typeface="Times New Roman" panose="02020603050405020304" pitchFamily="18" charset="0"/>
              </a:rPr>
              <a:t>.add</a:t>
            </a:r>
            <a:r>
              <a:rPr lang="en-US"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6A3E3E"/>
                </a:solidFill>
                <a:latin typeface="Times New Roman" panose="02020603050405020304" pitchFamily="18" charset="0"/>
                <a:cs typeface="Times New Roman" panose="02020603050405020304" pitchFamily="18" charset="0"/>
              </a:rPr>
              <a:t>o</a:t>
            </a:r>
            <a:r>
              <a:rPr lang="en-US" sz="1400"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646464"/>
                </a:solidFill>
                <a:latin typeface="Times New Roman" panose="02020603050405020304" pitchFamily="18" charset="0"/>
                <a:cs typeface="Times New Roman" panose="02020603050405020304" pitchFamily="18" charset="0"/>
              </a:rPr>
              <a:t>@Override</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public</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void</a:t>
            </a:r>
            <a:r>
              <a:rPr lang="en-US" sz="1400" b="1" dirty="0">
                <a:solidFill>
                  <a:srgbClr val="000000"/>
                </a:solidFill>
                <a:latin typeface="Times New Roman" panose="02020603050405020304" pitchFamily="18" charset="0"/>
                <a:cs typeface="Times New Roman" panose="02020603050405020304" pitchFamily="18" charset="0"/>
              </a:rPr>
              <a:t> unregister(Observer </a:t>
            </a:r>
            <a:r>
              <a:rPr lang="en-US" sz="1400" b="1" dirty="0">
                <a:solidFill>
                  <a:srgbClr val="6A3E3E"/>
                </a:solidFill>
                <a:latin typeface="Times New Roman" panose="02020603050405020304" pitchFamily="18" charset="0"/>
                <a:cs typeface="Times New Roman" panose="02020603050405020304" pitchFamily="18" charset="0"/>
              </a:rPr>
              <a:t>o</a:t>
            </a:r>
            <a:r>
              <a:rPr lang="en-US" sz="1400" b="1"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C0"/>
                </a:solidFill>
                <a:latin typeface="Times New Roman" panose="02020603050405020304" pitchFamily="18" charset="0"/>
                <a:cs typeface="Times New Roman" panose="02020603050405020304" pitchFamily="18" charset="0"/>
              </a:rPr>
              <a:t>observerList</a:t>
            </a:r>
            <a:r>
              <a:rPr lang="en-US" sz="1400" dirty="0" err="1">
                <a:solidFill>
                  <a:srgbClr val="000000"/>
                </a:solidFill>
                <a:latin typeface="Times New Roman" panose="02020603050405020304" pitchFamily="18" charset="0"/>
                <a:cs typeface="Times New Roman" panose="02020603050405020304" pitchFamily="18" charset="0"/>
              </a:rPr>
              <a:t>.remove</a:t>
            </a:r>
            <a:r>
              <a:rPr lang="en-US"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6A3E3E"/>
                </a:solidFill>
                <a:latin typeface="Times New Roman" panose="02020603050405020304" pitchFamily="18" charset="0"/>
                <a:cs typeface="Times New Roman" panose="02020603050405020304" pitchFamily="18" charset="0"/>
              </a:rPr>
              <a:t>o</a:t>
            </a:r>
            <a:r>
              <a:rPr lang="en-US" sz="1400"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a:solidFill>
                  <a:srgbClr val="646464"/>
                </a:solidFill>
                <a:latin typeface="Times New Roman" panose="02020603050405020304" pitchFamily="18" charset="0"/>
                <a:cs typeface="Times New Roman" panose="02020603050405020304" pitchFamily="18" charset="0"/>
              </a:rPr>
              <a:t>@Override</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public</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void</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000000"/>
                </a:solidFill>
                <a:latin typeface="Times New Roman" panose="02020603050405020304" pitchFamily="18" charset="0"/>
                <a:cs typeface="Times New Roman" panose="02020603050405020304" pitchFamily="18" charset="0"/>
              </a:rPr>
              <a:t>notifyObservers</a:t>
            </a:r>
            <a:r>
              <a:rPr lang="en-US" sz="1400" b="1"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7F0055"/>
                </a:solidFill>
                <a:latin typeface="Times New Roman" panose="02020603050405020304" pitchFamily="18" charset="0"/>
                <a:cs typeface="Times New Roman" panose="02020603050405020304" pitchFamily="18" charset="0"/>
              </a:rPr>
              <a:t>for</a:t>
            </a:r>
            <a:r>
              <a:rPr lang="en-US" sz="1400" b="1" dirty="0">
                <a:solidFill>
                  <a:srgbClr val="000000"/>
                </a:solidFill>
                <a:latin typeface="Times New Roman" panose="02020603050405020304" pitchFamily="18" charset="0"/>
                <a:cs typeface="Times New Roman" panose="02020603050405020304" pitchFamily="18" charset="0"/>
              </a:rPr>
              <a:t>(</a:t>
            </a:r>
            <a:r>
              <a:rPr lang="en-US" sz="1400" b="1" dirty="0" err="1">
                <a:solidFill>
                  <a:srgbClr val="7F0055"/>
                </a:solidFill>
                <a:latin typeface="Times New Roman" panose="02020603050405020304" pitchFamily="18" charset="0"/>
                <a:cs typeface="Times New Roman" panose="02020603050405020304" pitchFamily="18" charset="0"/>
              </a:rPr>
              <a:t>int</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6A3E3E"/>
                </a:solidFill>
                <a:latin typeface="Times New Roman" panose="02020603050405020304" pitchFamily="18" charset="0"/>
                <a:cs typeface="Times New Roman" panose="02020603050405020304" pitchFamily="18" charset="0"/>
              </a:rPr>
              <a:t>i</a:t>
            </a:r>
            <a:r>
              <a:rPr lang="en-US" sz="1400" b="1" dirty="0">
                <a:solidFill>
                  <a:srgbClr val="000000"/>
                </a:solidFill>
                <a:latin typeface="Times New Roman" panose="02020603050405020304" pitchFamily="18" charset="0"/>
                <a:cs typeface="Times New Roman" panose="02020603050405020304" pitchFamily="18" charset="0"/>
              </a:rPr>
              <a:t>=0;</a:t>
            </a:r>
            <a:r>
              <a:rPr lang="en-US" sz="1400" b="1" dirty="0">
                <a:solidFill>
                  <a:srgbClr val="6A3E3E"/>
                </a:solidFill>
                <a:latin typeface="Times New Roman" panose="02020603050405020304" pitchFamily="18" charset="0"/>
                <a:cs typeface="Times New Roman" panose="02020603050405020304" pitchFamily="18" charset="0"/>
              </a:rPr>
              <a:t>i</a:t>
            </a:r>
            <a:r>
              <a:rPr lang="en-US" sz="1400" b="1" dirty="0">
                <a:solidFill>
                  <a:srgbClr val="000000"/>
                </a:solidFill>
                <a:latin typeface="Times New Roman" panose="02020603050405020304" pitchFamily="18" charset="0"/>
                <a:cs typeface="Times New Roman" panose="02020603050405020304" pitchFamily="18" charset="0"/>
              </a:rPr>
              <a:t>&lt;</a:t>
            </a:r>
            <a:r>
              <a:rPr lang="en-US" sz="1400" b="1" dirty="0" err="1">
                <a:solidFill>
                  <a:srgbClr val="0000C0"/>
                </a:solidFill>
                <a:latin typeface="Times New Roman" panose="02020603050405020304" pitchFamily="18" charset="0"/>
                <a:cs typeface="Times New Roman" panose="02020603050405020304" pitchFamily="18" charset="0"/>
              </a:rPr>
              <a:t>observerList</a:t>
            </a:r>
            <a:r>
              <a:rPr lang="en-US" sz="1400" b="1" dirty="0" err="1">
                <a:solidFill>
                  <a:srgbClr val="000000"/>
                </a:solidFill>
                <a:latin typeface="Times New Roman" panose="02020603050405020304" pitchFamily="18" charset="0"/>
                <a:cs typeface="Times New Roman" panose="02020603050405020304" pitchFamily="18" charset="0"/>
              </a:rPr>
              <a:t>.size</a:t>
            </a:r>
            <a:r>
              <a:rPr lang="en-US" sz="1400" b="1" dirty="0">
                <a:solidFill>
                  <a:srgbClr val="000000"/>
                </a:solidFill>
                <a:latin typeface="Times New Roman" panose="02020603050405020304" pitchFamily="18" charset="0"/>
                <a:cs typeface="Times New Roman" panose="02020603050405020304" pitchFamily="18" charset="0"/>
              </a:rPr>
              <a:t>();</a:t>
            </a:r>
            <a:r>
              <a:rPr lang="en-US" sz="1400" b="1" dirty="0" err="1">
                <a:solidFill>
                  <a:srgbClr val="6A3E3E"/>
                </a:solidFill>
                <a:latin typeface="Times New Roman" panose="02020603050405020304" pitchFamily="18" charset="0"/>
                <a:cs typeface="Times New Roman" panose="02020603050405020304" pitchFamily="18" charset="0"/>
              </a:rPr>
              <a:t>i</a:t>
            </a:r>
            <a:r>
              <a:rPr lang="en-US" sz="1400" b="1" dirty="0">
                <a:solidFill>
                  <a:srgbClr val="000000"/>
                </a:solidFill>
                <a:latin typeface="Times New Roman" panose="02020603050405020304" pitchFamily="18" charset="0"/>
                <a:cs typeface="Times New Roman" panose="02020603050405020304" pitchFamily="18" charset="0"/>
              </a:rPr>
              <a:t>++)</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C0"/>
                </a:solidFill>
                <a:latin typeface="Times New Roman" panose="02020603050405020304" pitchFamily="18" charset="0"/>
                <a:cs typeface="Times New Roman" panose="02020603050405020304" pitchFamily="18" charset="0"/>
              </a:rPr>
              <a:t>observerList</a:t>
            </a:r>
            <a:r>
              <a:rPr lang="en-US" sz="1400" dirty="0" err="1">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a:t>
            </a:r>
            <a:r>
              <a:rPr lang="en-US" sz="1400" dirty="0" err="1">
                <a:solidFill>
                  <a:srgbClr val="6A3E3E"/>
                </a:solidFill>
                <a:latin typeface="Times New Roman" panose="02020603050405020304" pitchFamily="18" charset="0"/>
                <a:cs typeface="Times New Roman" panose="02020603050405020304" pitchFamily="18" charset="0"/>
              </a:rPr>
              <a:t>i</a:t>
            </a:r>
            <a:r>
              <a:rPr lang="en-US" sz="1400" dirty="0">
                <a:solidFill>
                  <a:srgbClr val="000000"/>
                </a:solidFill>
                <a:latin typeface="Times New Roman" panose="02020603050405020304" pitchFamily="18" charset="0"/>
                <a:cs typeface="Times New Roman" panose="02020603050405020304" pitchFamily="18" charset="0"/>
              </a:rPr>
              <a:t>).update();</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p>
          <a:p>
            <a:r>
              <a:rPr lang="en-US" sz="1400" dirty="0">
                <a:solidFill>
                  <a:srgbClr val="000000"/>
                </a:solidFill>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0292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57644" y="2019214"/>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757644" y="2508746"/>
            <a:ext cx="6096000" cy="4524315"/>
          </a:xfrm>
          <a:prstGeom prst="rect">
            <a:avLst/>
          </a:prstGeom>
        </p:spPr>
        <p:txBody>
          <a:bodyPr>
            <a:spAutoFit/>
          </a:bodyPr>
          <a:lstStyle/>
          <a:p>
            <a:r>
              <a:rPr lang="en-US" sz="1600" b="1" dirty="0">
                <a:solidFill>
                  <a:srgbClr val="7F0055"/>
                </a:solidFill>
                <a:latin typeface="Times New Roman" panose="02020603050405020304" pitchFamily="18" charset="0"/>
                <a:cs typeface="Times New Roman" panose="02020603050405020304" pitchFamily="18" charset="0"/>
              </a:rPr>
              <a:t>class</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err="1">
                <a:solidFill>
                  <a:srgbClr val="000000"/>
                </a:solidFill>
                <a:latin typeface="Times New Roman" panose="02020603050405020304" pitchFamily="18" charset="0"/>
                <a:cs typeface="Times New Roman" panose="02020603050405020304" pitchFamily="18" charset="0"/>
              </a:rPr>
              <a:t>ObserverPatternEx</a:t>
            </a:r>
            <a:endParaRPr lang="en-US" sz="1600" b="1"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a:t>
            </a:r>
          </a:p>
          <a:p>
            <a:r>
              <a:rPr lang="en-US" sz="1600" b="1" dirty="0">
                <a:solidFill>
                  <a:srgbClr val="7F0055"/>
                </a:solidFill>
                <a:latin typeface="Times New Roman" panose="02020603050405020304" pitchFamily="18" charset="0"/>
                <a:cs typeface="Times New Roman" panose="02020603050405020304" pitchFamily="18" charset="0"/>
              </a:rPr>
              <a:t>public</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a:solidFill>
                  <a:srgbClr val="7F0055"/>
                </a:solidFill>
                <a:latin typeface="Times New Roman" panose="02020603050405020304" pitchFamily="18" charset="0"/>
                <a:cs typeface="Times New Roman" panose="02020603050405020304" pitchFamily="18" charset="0"/>
              </a:rPr>
              <a:t>static</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a:solidFill>
                  <a:srgbClr val="7F0055"/>
                </a:solidFill>
                <a:latin typeface="Times New Roman" panose="02020603050405020304" pitchFamily="18" charset="0"/>
                <a:cs typeface="Times New Roman" panose="02020603050405020304" pitchFamily="18" charset="0"/>
              </a:rPr>
              <a:t>void</a:t>
            </a:r>
            <a:r>
              <a:rPr lang="en-US" sz="1600" b="1" dirty="0">
                <a:solidFill>
                  <a:srgbClr val="000000"/>
                </a:solidFill>
                <a:latin typeface="Times New Roman" panose="02020603050405020304" pitchFamily="18" charset="0"/>
                <a:cs typeface="Times New Roman" panose="02020603050405020304" pitchFamily="18" charset="0"/>
              </a:rPr>
              <a:t> main(String[] </a:t>
            </a:r>
            <a:r>
              <a:rPr lang="en-US" sz="1600" b="1" dirty="0" err="1">
                <a:solidFill>
                  <a:srgbClr val="6A3E3E"/>
                </a:solidFill>
                <a:latin typeface="Times New Roman" panose="02020603050405020304" pitchFamily="18" charset="0"/>
                <a:cs typeface="Times New Roman" panose="02020603050405020304" pitchFamily="18" charset="0"/>
              </a:rPr>
              <a:t>args</a:t>
            </a:r>
            <a:r>
              <a:rPr lang="en-US" sz="1600" b="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err="1">
                <a:solidFill>
                  <a:srgbClr val="000000"/>
                </a:solidFill>
                <a:latin typeface="Times New Roman" panose="02020603050405020304" pitchFamily="18" charset="0"/>
                <a:cs typeface="Times New Roman" panose="02020603050405020304" pitchFamily="18" charset="0"/>
              </a:rPr>
              <a:t>System.</a:t>
            </a:r>
            <a:r>
              <a:rPr lang="en-US" sz="1600" b="1" i="1" dirty="0" err="1">
                <a:solidFill>
                  <a:srgbClr val="0000C0"/>
                </a:solidFill>
                <a:latin typeface="Times New Roman" panose="02020603050405020304" pitchFamily="18" charset="0"/>
                <a:cs typeface="Times New Roman" panose="02020603050405020304" pitchFamily="18" charset="0"/>
              </a:rPr>
              <a:t>out</a:t>
            </a:r>
            <a:r>
              <a:rPr lang="en-US" sz="1600" b="1" i="1" dirty="0" err="1">
                <a:solidFill>
                  <a:srgbClr val="000000"/>
                </a:solidFill>
                <a:latin typeface="Times New Roman" panose="02020603050405020304" pitchFamily="18" charset="0"/>
                <a:cs typeface="Times New Roman" panose="02020603050405020304" pitchFamily="18" charset="0"/>
              </a:rPr>
              <a:t>.println</a:t>
            </a:r>
            <a:r>
              <a:rPr lang="en-US" sz="1600" b="1" i="1" dirty="0">
                <a:solidFill>
                  <a:srgbClr val="000000"/>
                </a:solidFill>
                <a:latin typeface="Times New Roman" panose="02020603050405020304" pitchFamily="18" charset="0"/>
                <a:cs typeface="Times New Roman" panose="02020603050405020304" pitchFamily="18" charset="0"/>
              </a:rPr>
              <a:t>(</a:t>
            </a:r>
            <a:r>
              <a:rPr lang="en-US" sz="1600" b="1" i="1" dirty="0">
                <a:solidFill>
                  <a:srgbClr val="2A00FF"/>
                </a:solidFill>
                <a:latin typeface="Times New Roman" panose="02020603050405020304" pitchFamily="18" charset="0"/>
                <a:cs typeface="Times New Roman" panose="02020603050405020304" pitchFamily="18" charset="0"/>
              </a:rPr>
              <a:t>"***Observer Pattern Demo***\n"</a:t>
            </a:r>
            <a:r>
              <a:rPr lang="en-US" sz="1600" b="1" i="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Observer </a:t>
            </a:r>
            <a:r>
              <a:rPr lang="en-US" sz="1600" dirty="0">
                <a:solidFill>
                  <a:srgbClr val="6A3E3E"/>
                </a:solidFill>
                <a:latin typeface="Times New Roman" panose="02020603050405020304" pitchFamily="18" charset="0"/>
                <a:cs typeface="Times New Roman" panose="02020603050405020304" pitchFamily="18" charset="0"/>
              </a:rPr>
              <a:t>o1</a:t>
            </a:r>
            <a:r>
              <a:rPr lang="en-US" sz="1600" dirty="0">
                <a:solidFill>
                  <a:srgbClr val="000000"/>
                </a:solidFill>
                <a:latin typeface="Times New Roman" panose="02020603050405020304" pitchFamily="18" charset="0"/>
                <a:cs typeface="Times New Roman" panose="02020603050405020304" pitchFamily="18" charset="0"/>
              </a:rPr>
              <a:t> = </a:t>
            </a:r>
            <a:r>
              <a:rPr lang="en-US" sz="1600" b="1" dirty="0">
                <a:solidFill>
                  <a:srgbClr val="7F0055"/>
                </a:solidFill>
                <a:latin typeface="Times New Roman" panose="02020603050405020304" pitchFamily="18" charset="0"/>
                <a:cs typeface="Times New Roman" panose="02020603050405020304" pitchFamily="18" charset="0"/>
              </a:rPr>
              <a:t>new</a:t>
            </a:r>
            <a:r>
              <a:rPr lang="en-US" sz="1600" b="1" dirty="0">
                <a:solidFill>
                  <a:srgbClr val="000000"/>
                </a:solidFill>
                <a:latin typeface="Times New Roman" panose="02020603050405020304" pitchFamily="18" charset="0"/>
                <a:cs typeface="Times New Roman" panose="02020603050405020304" pitchFamily="18" charset="0"/>
              </a:rPr>
              <a:t> Observer();</a:t>
            </a:r>
          </a:p>
          <a:p>
            <a:r>
              <a:rPr lang="en-US" sz="1600" dirty="0">
                <a:solidFill>
                  <a:srgbClr val="000000"/>
                </a:solidFill>
                <a:latin typeface="Times New Roman" panose="02020603050405020304" pitchFamily="18" charset="0"/>
                <a:cs typeface="Times New Roman" panose="02020603050405020304" pitchFamily="18" charset="0"/>
              </a:rPr>
              <a:t>        Subject </a:t>
            </a:r>
            <a:r>
              <a:rPr lang="en-US" sz="1600" dirty="0">
                <a:solidFill>
                  <a:srgbClr val="6A3E3E"/>
                </a:solidFill>
                <a:latin typeface="Times New Roman" panose="02020603050405020304" pitchFamily="18" charset="0"/>
                <a:cs typeface="Times New Roman" panose="02020603050405020304" pitchFamily="18" charset="0"/>
              </a:rPr>
              <a:t>sub1</a:t>
            </a:r>
            <a:r>
              <a:rPr lang="en-US" sz="1600" dirty="0">
                <a:solidFill>
                  <a:srgbClr val="000000"/>
                </a:solidFill>
                <a:latin typeface="Times New Roman" panose="02020603050405020304" pitchFamily="18" charset="0"/>
                <a:cs typeface="Times New Roman" panose="02020603050405020304" pitchFamily="18" charset="0"/>
              </a:rPr>
              <a:t> = </a:t>
            </a:r>
            <a:r>
              <a:rPr lang="en-US" sz="1600" b="1" dirty="0">
                <a:solidFill>
                  <a:srgbClr val="7F0055"/>
                </a:solidFill>
                <a:latin typeface="Times New Roman" panose="02020603050405020304" pitchFamily="18" charset="0"/>
                <a:cs typeface="Times New Roman" panose="02020603050405020304" pitchFamily="18" charset="0"/>
              </a:rPr>
              <a:t>new</a:t>
            </a:r>
            <a:r>
              <a:rPr lang="en-US" sz="1600" b="1" dirty="0">
                <a:solidFill>
                  <a:srgbClr val="000000"/>
                </a:solidFill>
                <a:latin typeface="Times New Roman" panose="02020603050405020304" pitchFamily="18" charset="0"/>
                <a:cs typeface="Times New Roman" panose="02020603050405020304" pitchFamily="18" charset="0"/>
              </a:rPr>
              <a:t> Subject();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6A3E3E"/>
                </a:solidFill>
                <a:latin typeface="Times New Roman" panose="02020603050405020304" pitchFamily="18" charset="0"/>
                <a:cs typeface="Times New Roman" panose="02020603050405020304" pitchFamily="18" charset="0"/>
              </a:rPr>
              <a:t>sub1</a:t>
            </a:r>
            <a:r>
              <a:rPr lang="en-US" sz="1600" dirty="0">
                <a:solidFill>
                  <a:srgbClr val="000000"/>
                </a:solidFill>
                <a:latin typeface="Times New Roman" panose="02020603050405020304" pitchFamily="18" charset="0"/>
                <a:cs typeface="Times New Roman" panose="02020603050405020304" pitchFamily="18" charset="0"/>
              </a:rPr>
              <a:t>.register(</a:t>
            </a:r>
            <a:r>
              <a:rPr lang="en-US" sz="1600" dirty="0">
                <a:solidFill>
                  <a:srgbClr val="6A3E3E"/>
                </a:solidFill>
                <a:latin typeface="Times New Roman" panose="02020603050405020304" pitchFamily="18" charset="0"/>
                <a:cs typeface="Times New Roman" panose="02020603050405020304" pitchFamily="18" charset="0"/>
              </a:rPr>
              <a:t>o1</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System.</a:t>
            </a:r>
            <a:r>
              <a:rPr lang="en-US" sz="1600" b="1" i="1" dirty="0" err="1">
                <a:solidFill>
                  <a:srgbClr val="0000C0"/>
                </a:solidFill>
                <a:latin typeface="Times New Roman" panose="02020603050405020304" pitchFamily="18" charset="0"/>
                <a:cs typeface="Times New Roman" panose="02020603050405020304" pitchFamily="18" charset="0"/>
              </a:rPr>
              <a:t>out</a:t>
            </a:r>
            <a:r>
              <a:rPr lang="en-US" sz="1600" b="1" i="1" dirty="0" err="1">
                <a:solidFill>
                  <a:srgbClr val="000000"/>
                </a:solidFill>
                <a:latin typeface="Times New Roman" panose="02020603050405020304" pitchFamily="18" charset="0"/>
                <a:cs typeface="Times New Roman" panose="02020603050405020304" pitchFamily="18" charset="0"/>
              </a:rPr>
              <a:t>.println</a:t>
            </a:r>
            <a:r>
              <a:rPr lang="en-US" sz="1600" b="1" i="1" dirty="0">
                <a:solidFill>
                  <a:srgbClr val="000000"/>
                </a:solidFill>
                <a:latin typeface="Times New Roman" panose="02020603050405020304" pitchFamily="18" charset="0"/>
                <a:cs typeface="Times New Roman" panose="02020603050405020304" pitchFamily="18" charset="0"/>
              </a:rPr>
              <a:t>(</a:t>
            </a:r>
            <a:r>
              <a:rPr lang="en-US" sz="1600" b="1" i="1" dirty="0">
                <a:solidFill>
                  <a:srgbClr val="2A00FF"/>
                </a:solidFill>
                <a:latin typeface="Times New Roman" panose="02020603050405020304" pitchFamily="18" charset="0"/>
                <a:cs typeface="Times New Roman" panose="02020603050405020304" pitchFamily="18" charset="0"/>
              </a:rPr>
              <a:t>"Setting Flag = 5 "</a:t>
            </a:r>
            <a:r>
              <a:rPr lang="en-US" sz="1600" b="1" i="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6A3E3E"/>
                </a:solidFill>
                <a:latin typeface="Times New Roman" panose="02020603050405020304" pitchFamily="18" charset="0"/>
                <a:cs typeface="Times New Roman" panose="02020603050405020304" pitchFamily="18" charset="0"/>
              </a:rPr>
              <a:t>sub1</a:t>
            </a:r>
            <a:r>
              <a:rPr lang="en-US" sz="1600" dirty="0">
                <a:solidFill>
                  <a:srgbClr val="000000"/>
                </a:solidFill>
                <a:latin typeface="Times New Roman" panose="02020603050405020304" pitchFamily="18" charset="0"/>
                <a:cs typeface="Times New Roman" panose="02020603050405020304" pitchFamily="18" charset="0"/>
              </a:rPr>
              <a:t>.setFlag(5);</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System.</a:t>
            </a:r>
            <a:r>
              <a:rPr lang="en-US" sz="1600" b="1" i="1" dirty="0" err="1">
                <a:solidFill>
                  <a:srgbClr val="0000C0"/>
                </a:solidFill>
                <a:latin typeface="Times New Roman" panose="02020603050405020304" pitchFamily="18" charset="0"/>
                <a:cs typeface="Times New Roman" panose="02020603050405020304" pitchFamily="18" charset="0"/>
              </a:rPr>
              <a:t>out</a:t>
            </a:r>
            <a:r>
              <a:rPr lang="en-US" sz="1600" b="1" i="1" dirty="0" err="1">
                <a:solidFill>
                  <a:srgbClr val="000000"/>
                </a:solidFill>
                <a:latin typeface="Times New Roman" panose="02020603050405020304" pitchFamily="18" charset="0"/>
                <a:cs typeface="Times New Roman" panose="02020603050405020304" pitchFamily="18" charset="0"/>
              </a:rPr>
              <a:t>.println</a:t>
            </a:r>
            <a:r>
              <a:rPr lang="en-US" sz="1600" b="1" i="1" dirty="0">
                <a:solidFill>
                  <a:srgbClr val="000000"/>
                </a:solidFill>
                <a:latin typeface="Times New Roman" panose="02020603050405020304" pitchFamily="18" charset="0"/>
                <a:cs typeface="Times New Roman" panose="02020603050405020304" pitchFamily="18" charset="0"/>
              </a:rPr>
              <a:t>(</a:t>
            </a:r>
            <a:r>
              <a:rPr lang="en-US" sz="1600" b="1" i="1" dirty="0">
                <a:solidFill>
                  <a:srgbClr val="2A00FF"/>
                </a:solidFill>
                <a:latin typeface="Times New Roman" panose="02020603050405020304" pitchFamily="18" charset="0"/>
                <a:cs typeface="Times New Roman" panose="02020603050405020304" pitchFamily="18" charset="0"/>
              </a:rPr>
              <a:t>"Setting Flag = 25 "</a:t>
            </a:r>
            <a:r>
              <a:rPr lang="en-US" sz="1600" b="1" i="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6A3E3E"/>
                </a:solidFill>
                <a:latin typeface="Times New Roman" panose="02020603050405020304" pitchFamily="18" charset="0"/>
                <a:cs typeface="Times New Roman" panose="02020603050405020304" pitchFamily="18" charset="0"/>
              </a:rPr>
              <a:t>sub1</a:t>
            </a:r>
            <a:r>
              <a:rPr lang="en-US" sz="1600" dirty="0">
                <a:solidFill>
                  <a:srgbClr val="000000"/>
                </a:solidFill>
                <a:latin typeface="Times New Roman" panose="02020603050405020304" pitchFamily="18" charset="0"/>
                <a:cs typeface="Times New Roman" panose="02020603050405020304" pitchFamily="18" charset="0"/>
              </a:rPr>
              <a:t>.setFlag(25);</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6A3E3E"/>
                </a:solidFill>
                <a:latin typeface="Times New Roman" panose="02020603050405020304" pitchFamily="18" charset="0"/>
                <a:cs typeface="Times New Roman" panose="02020603050405020304" pitchFamily="18" charset="0"/>
              </a:rPr>
              <a:t>sub1</a:t>
            </a:r>
            <a:r>
              <a:rPr lang="en-US" sz="1600" dirty="0">
                <a:solidFill>
                  <a:srgbClr val="000000"/>
                </a:solidFill>
                <a:latin typeface="Times New Roman" panose="02020603050405020304" pitchFamily="18" charset="0"/>
                <a:cs typeface="Times New Roman" panose="02020603050405020304" pitchFamily="18" charset="0"/>
              </a:rPr>
              <a:t>.unregister(</a:t>
            </a:r>
            <a:r>
              <a:rPr lang="en-US" sz="1600" dirty="0">
                <a:solidFill>
                  <a:srgbClr val="6A3E3E"/>
                </a:solidFill>
                <a:latin typeface="Times New Roman" panose="02020603050405020304" pitchFamily="18" charset="0"/>
                <a:cs typeface="Times New Roman" panose="02020603050405020304" pitchFamily="18" charset="0"/>
              </a:rPr>
              <a:t>o1</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3F7F5F"/>
                </a:solidFill>
                <a:latin typeface="Times New Roman" panose="02020603050405020304" pitchFamily="18" charset="0"/>
                <a:cs typeface="Times New Roman" panose="02020603050405020304" pitchFamily="18" charset="0"/>
              </a:rPr>
              <a:t>//No notification this time to o1 .Since it is unregistered.</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System.</a:t>
            </a:r>
            <a:r>
              <a:rPr lang="en-US" sz="1600" b="1" i="1" dirty="0" err="1">
                <a:solidFill>
                  <a:srgbClr val="0000C0"/>
                </a:solidFill>
                <a:latin typeface="Times New Roman" panose="02020603050405020304" pitchFamily="18" charset="0"/>
                <a:cs typeface="Times New Roman" panose="02020603050405020304" pitchFamily="18" charset="0"/>
              </a:rPr>
              <a:t>out</a:t>
            </a:r>
            <a:r>
              <a:rPr lang="en-US" sz="1600" b="1" i="1" dirty="0" err="1">
                <a:solidFill>
                  <a:srgbClr val="000000"/>
                </a:solidFill>
                <a:latin typeface="Times New Roman" panose="02020603050405020304" pitchFamily="18" charset="0"/>
                <a:cs typeface="Times New Roman" panose="02020603050405020304" pitchFamily="18" charset="0"/>
              </a:rPr>
              <a:t>.println</a:t>
            </a:r>
            <a:r>
              <a:rPr lang="en-US" sz="1600" b="1" i="1" dirty="0">
                <a:solidFill>
                  <a:srgbClr val="000000"/>
                </a:solidFill>
                <a:latin typeface="Times New Roman" panose="02020603050405020304" pitchFamily="18" charset="0"/>
                <a:cs typeface="Times New Roman" panose="02020603050405020304" pitchFamily="18" charset="0"/>
              </a:rPr>
              <a:t>(</a:t>
            </a:r>
            <a:r>
              <a:rPr lang="en-US" sz="1600" b="1" i="1" dirty="0">
                <a:solidFill>
                  <a:srgbClr val="2A00FF"/>
                </a:solidFill>
                <a:latin typeface="Times New Roman" panose="02020603050405020304" pitchFamily="18" charset="0"/>
                <a:cs typeface="Times New Roman" panose="02020603050405020304" pitchFamily="18" charset="0"/>
              </a:rPr>
              <a:t>"Setting Flag = 50 "</a:t>
            </a:r>
            <a:r>
              <a:rPr lang="en-US" sz="1600" b="1" i="1"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6A3E3E"/>
                </a:solidFill>
                <a:latin typeface="Times New Roman" panose="02020603050405020304" pitchFamily="18" charset="0"/>
                <a:cs typeface="Times New Roman" panose="02020603050405020304" pitchFamily="18" charset="0"/>
              </a:rPr>
              <a:t>sub1</a:t>
            </a:r>
            <a:r>
              <a:rPr lang="en-US" sz="1600" dirty="0">
                <a:solidFill>
                  <a:srgbClr val="000000"/>
                </a:solidFill>
                <a:latin typeface="Times New Roman" panose="02020603050405020304" pitchFamily="18" charset="0"/>
                <a:cs typeface="Times New Roman" panose="02020603050405020304" pitchFamily="18" charset="0"/>
              </a:rPr>
              <a:t>.setFlag(50);        </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73847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5" y="1257789"/>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5" name="Picture 3"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654" y="2761800"/>
            <a:ext cx="5429250" cy="416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996654" y="2019214"/>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203" y="2832263"/>
            <a:ext cx="5534797" cy="3668045"/>
          </a:xfrm>
          <a:prstGeom prst="rect">
            <a:avLst/>
          </a:prstGeom>
        </p:spPr>
      </p:pic>
      <p:sp>
        <p:nvSpPr>
          <p:cNvPr id="7" name="Rectangle 6"/>
          <p:cNvSpPr/>
          <p:nvPr/>
        </p:nvSpPr>
        <p:spPr>
          <a:xfrm>
            <a:off x="6425904" y="2076389"/>
            <a:ext cx="4186315"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Source code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99465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Strategy</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Behavioral</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951" y="1941334"/>
            <a:ext cx="6021237" cy="3665836"/>
          </a:xfrm>
          <a:prstGeom prst="rect">
            <a:avLst/>
          </a:prstGeom>
        </p:spPr>
      </p:pic>
    </p:spTree>
    <p:extLst>
      <p:ext uri="{BB962C8B-B14F-4D97-AF65-F5344CB8AC3E}">
        <p14:creationId xmlns:p14="http://schemas.microsoft.com/office/powerpoint/2010/main" val="389754382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vi-VN" sz="3200" dirty="0">
                <a:latin typeface="+mj-lt"/>
              </a:rPr>
              <a:t>Đây là pattern cho phép các giải thuật khác nhau có thể được lựa chọn trong thời-gian-chạy (run-time). </a:t>
            </a:r>
            <a:endParaRPr lang="en-GB" sz="3200" dirty="0">
              <a:latin typeface="+mj-lt"/>
            </a:endParaRPr>
          </a:p>
          <a:p>
            <a:r>
              <a:rPr lang="vi-VN" sz="3200" dirty="0">
                <a:latin typeface="+mj-lt"/>
              </a:rPr>
              <a:t>Xác định một họ các thuật toán, đóng gói thành một. Mẫu Strategy cho phép các thuật toán thay đổi cách độc lập từ người sử dụng nó.</a:t>
            </a:r>
            <a:endParaRPr lang="en-GB" sz="3200" dirty="0">
              <a:latin typeface="+mj-lt"/>
            </a:endParaRPr>
          </a:p>
        </p:txBody>
      </p:sp>
      <p:sp>
        <p:nvSpPr>
          <p:cNvPr id="6" name="Rectangle 5"/>
          <p:cNvSpPr/>
          <p:nvPr/>
        </p:nvSpPr>
        <p:spPr>
          <a:xfrm>
            <a:off x="654579" y="4215972"/>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57644" y="5046969"/>
            <a:ext cx="11434356" cy="584775"/>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Policy</a:t>
            </a: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Tree>
    <p:extLst>
      <p:ext uri="{BB962C8B-B14F-4D97-AF65-F5344CB8AC3E}">
        <p14:creationId xmlns:p14="http://schemas.microsoft.com/office/powerpoint/2010/main" val="291671674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2" name="Rectangle 1"/>
          <p:cNvSpPr/>
          <p:nvPr/>
        </p:nvSpPr>
        <p:spPr>
          <a:xfrm>
            <a:off x="948905" y="2207256"/>
            <a:ext cx="10903789" cy="2062103"/>
          </a:xfrm>
          <a:prstGeom prst="rect">
            <a:avLst/>
          </a:prstGeom>
        </p:spPr>
        <p:txBody>
          <a:bodyPr wrap="square">
            <a:spAutoFit/>
          </a:bodyPr>
          <a:lstStyle/>
          <a:p>
            <a:r>
              <a:rPr lang="vi-VN" sz="3200" dirty="0">
                <a:latin typeface="+mj-lt"/>
              </a:rPr>
              <a:t>Strategy định nghĩa một họ các giải thuật khác nhau, mỗi giải thuật được triển khai bởi một lớp (class) cụ thể và chúng có thể hoán đổi cho nhau tùy vào ngữ cảnh. Strategy giúp các giải thuật khác nhau độc lập với client sử dụng nó.</a:t>
            </a:r>
            <a:endParaRPr lang="en-GB" sz="3200" dirty="0">
              <a:latin typeface="+mj-lt"/>
            </a:endParaRPr>
          </a:p>
        </p:txBody>
      </p:sp>
    </p:spTree>
    <p:extLst>
      <p:ext uri="{BB962C8B-B14F-4D97-AF65-F5344CB8AC3E}">
        <p14:creationId xmlns:p14="http://schemas.microsoft.com/office/powerpoint/2010/main" val="148058491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pic>
        <p:nvPicPr>
          <p:cNvPr id="3" name="Picture 2"/>
          <p:cNvPicPr>
            <a:picLocks noChangeAspect="1"/>
          </p:cNvPicPr>
          <p:nvPr/>
        </p:nvPicPr>
        <p:blipFill>
          <a:blip r:embed="rId3"/>
          <a:stretch>
            <a:fillRect/>
          </a:stretch>
        </p:blipFill>
        <p:spPr>
          <a:xfrm>
            <a:off x="1698839" y="2220686"/>
            <a:ext cx="7522651" cy="3694812"/>
          </a:xfrm>
          <a:prstGeom prst="rect">
            <a:avLst/>
          </a:prstGeom>
        </p:spPr>
      </p:pic>
    </p:spTree>
    <p:extLst>
      <p:ext uri="{BB962C8B-B14F-4D97-AF65-F5344CB8AC3E}">
        <p14:creationId xmlns:p14="http://schemas.microsoft.com/office/powerpoint/2010/main" val="304218285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291976"/>
            <a:ext cx="11434356" cy="4031873"/>
          </a:xfrm>
          <a:prstGeom prst="rect">
            <a:avLst/>
          </a:prstGeom>
        </p:spPr>
        <p:txBody>
          <a:bodyPr wrap="square">
            <a:spAutoFit/>
          </a:bodyPr>
          <a:lstStyle/>
          <a:p>
            <a:pPr marL="914400" lvl="1" indent="-457200">
              <a:buFont typeface="Wingdings" panose="05000000000000000000" pitchFamily="2" charset="2"/>
              <a:buChar char="Ø"/>
            </a:pPr>
            <a:r>
              <a:rPr lang="vi-VN" sz="3200" dirty="0">
                <a:latin typeface="+mj-lt"/>
              </a:rPr>
              <a:t>Nhiều lớp liên quan chỉ khác nhau ở cách xửlý yêu cầu. Với 1 lựa chọn trong những cách xử lý Strategy giúp ta thực hiện trách nhiệm của 1 lớp. </a:t>
            </a:r>
            <a:endParaRPr lang="en-GB" sz="3200" dirty="0">
              <a:latin typeface="+mj-lt"/>
            </a:endParaRPr>
          </a:p>
          <a:p>
            <a:pPr marL="914400" lvl="1" indent="-457200">
              <a:buFont typeface="Wingdings" panose="05000000000000000000" pitchFamily="2" charset="2"/>
              <a:buChar char="Ø"/>
            </a:pPr>
            <a:r>
              <a:rPr lang="vi-VN" sz="3200" dirty="0">
                <a:latin typeface="+mj-lt"/>
              </a:rPr>
              <a:t>Có nhiều cách thực hiện cùng một thuật toán. Phải cho khách hàng khả n</a:t>
            </a:r>
            <a:r>
              <a:rPr lang="en-GB" sz="3200" dirty="0" err="1">
                <a:latin typeface="Times New Roman" panose="02020603050405020304" pitchFamily="18" charset="0"/>
                <a:cs typeface="Times New Roman" panose="02020603050405020304" pitchFamily="18" charset="0"/>
              </a:rPr>
              <a:t>ăng</a:t>
            </a:r>
            <a:r>
              <a:rPr lang="vi-VN" sz="3200" dirty="0">
                <a:latin typeface="+mj-lt"/>
              </a:rPr>
              <a:t> lựa chọn cách ưu việt nhất trong sử dụng tài nguyên như </a:t>
            </a:r>
            <a:r>
              <a:rPr lang="en-GB" sz="3200" dirty="0" err="1">
                <a:latin typeface="Times New Roman" panose="02020603050405020304" pitchFamily="18" charset="0"/>
                <a:cs typeface="Times New Roman" panose="02020603050405020304" pitchFamily="18" charset="0"/>
              </a:rPr>
              <a:t>vị</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trí</a:t>
            </a:r>
            <a:r>
              <a:rPr lang="vi-VN" sz="3200" dirty="0">
                <a:latin typeface="Times New Roman" panose="02020603050405020304" pitchFamily="18" charset="0"/>
                <a:cs typeface="Times New Roman" panose="02020603050405020304" pitchFamily="18" charset="0"/>
              </a:rPr>
              <a:t> </a:t>
            </a:r>
            <a:r>
              <a:rPr lang="vi-VN" sz="3200" dirty="0">
                <a:latin typeface="+mj-lt"/>
              </a:rPr>
              <a:t>và thời gian. Nên dùng Strategy khi các thuật toán này được thể hiện như một cơ cấu lớp của các thuật toán.</a:t>
            </a:r>
            <a:endParaRPr lang="en-GB" sz="3200" dirty="0">
              <a:latin typeface="+mj-lt"/>
            </a:endParaRPr>
          </a:p>
          <a:p>
            <a:pPr lvl="1"/>
            <a:r>
              <a:rPr lang="vi-VN" sz="3200" dirty="0">
                <a:latin typeface="+mj-lt"/>
              </a:rPr>
              <a:t>.</a:t>
            </a:r>
            <a:endParaRPr lang="en-GB" sz="3200" dirty="0">
              <a:latin typeface="+mj-lt"/>
            </a:endParaRPr>
          </a:p>
        </p:txBody>
      </p:sp>
    </p:spTree>
    <p:extLst>
      <p:ext uri="{BB962C8B-B14F-4D97-AF65-F5344CB8AC3E}">
        <p14:creationId xmlns:p14="http://schemas.microsoft.com/office/powerpoint/2010/main" val="30521014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207698" y="1943729"/>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ABSTRACT FACTORY</a:t>
            </a:r>
          </a:p>
        </p:txBody>
      </p:sp>
      <p:sp>
        <p:nvSpPr>
          <p:cNvPr id="5" name="Rectangle: Rounded Corners 4"/>
          <p:cNvSpPr/>
          <p:nvPr/>
        </p:nvSpPr>
        <p:spPr>
          <a:xfrm>
            <a:off x="1207698" y="3070914"/>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BRIDGE  </a:t>
            </a:r>
          </a:p>
        </p:txBody>
      </p:sp>
      <p:sp>
        <p:nvSpPr>
          <p:cNvPr id="6" name="Rectangle: Rounded Corners 5"/>
          <p:cNvSpPr/>
          <p:nvPr/>
        </p:nvSpPr>
        <p:spPr>
          <a:xfrm>
            <a:off x="1207698" y="4218317"/>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DEMO</a:t>
            </a:r>
          </a:p>
        </p:txBody>
      </p:sp>
      <p:sp>
        <p:nvSpPr>
          <p:cNvPr id="8" name="Rectangle: Rounded Corners 7"/>
          <p:cNvSpPr/>
          <p:nvPr/>
        </p:nvSpPr>
        <p:spPr>
          <a:xfrm>
            <a:off x="1207698" y="5365720"/>
            <a:ext cx="9834114" cy="8798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TỔNG KẾT</a:t>
            </a:r>
          </a:p>
        </p:txBody>
      </p:sp>
      <p:sp>
        <p:nvSpPr>
          <p:cNvPr id="9" name="Title 3"/>
          <p:cNvSpPr>
            <a:spLocks noGrp="1"/>
          </p:cNvSpPr>
          <p:nvPr>
            <p:ph type="title"/>
          </p:nvPr>
        </p:nvSpPr>
        <p:spPr>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6000" b="1" dirty="0" err="1">
                <a:latin typeface="Times New Roman" panose="02020603050405020304" pitchFamily="18" charset="0"/>
                <a:cs typeface="Times New Roman" panose="02020603050405020304" pitchFamily="18" charset="0"/>
              </a:rPr>
              <a:t>Nội</a:t>
            </a:r>
            <a:r>
              <a:rPr lang="en-GB" sz="6000" b="1" dirty="0">
                <a:latin typeface="Times New Roman" panose="02020603050405020304" pitchFamily="18" charset="0"/>
                <a:cs typeface="Times New Roman" panose="02020603050405020304" pitchFamily="18" charset="0"/>
              </a:rPr>
              <a:t> dung</a:t>
            </a:r>
            <a:endParaRPr lang="en-US" sz="6000" dirty="0">
              <a:latin typeface="+mj-lt"/>
            </a:endParaRPr>
          </a:p>
        </p:txBody>
      </p:sp>
    </p:spTree>
    <p:extLst>
      <p:ext uri="{BB962C8B-B14F-4D97-AF65-F5344CB8AC3E}">
        <p14:creationId xmlns:p14="http://schemas.microsoft.com/office/powerpoint/2010/main" val="7384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406755"/>
            <a:ext cx="11434356" cy="3539430"/>
          </a:xfrm>
          <a:prstGeom prst="rect">
            <a:avLst/>
          </a:prstGeom>
        </p:spPr>
        <p:txBody>
          <a:bodyPr wrap="square">
            <a:spAutoFit/>
          </a:bodyPr>
          <a:lstStyle/>
          <a:p>
            <a:pPr marL="914400" lvl="1"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Thuật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toán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dùng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dữ</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liệu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khách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Dùng</a:t>
            </a:r>
            <a:r>
              <a:rPr lang="en-GB" sz="3200" dirty="0">
                <a:latin typeface="Times New Roman" panose="02020603050405020304" pitchFamily="18" charset="0"/>
                <a:cs typeface="Times New Roman" panose="02020603050405020304" pitchFamily="18" charset="0"/>
              </a:rPr>
              <a:t> Strategy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thay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thế</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việc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khai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hoá</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những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cấu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trúc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dữ</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liệu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đặc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thù</a:t>
            </a:r>
            <a:r>
              <a:rPr lang="en-GB" sz="3200" dirty="0">
                <a:latin typeface="Times New Roman" panose="02020603050405020304" pitchFamily="18" charset="0"/>
                <a:cs typeface="Times New Roman" panose="02020603050405020304" pitchFamily="18" charset="0"/>
              </a:rPr>
              <a:t> cho </a:t>
            </a:r>
            <a:r>
              <a:rPr lang="en-GB" sz="3200" dirty="0" err="1">
                <a:latin typeface="Times New Roman" panose="02020603050405020304" pitchFamily="18" charset="0"/>
                <a:cs typeface="Times New Roman" panose="02020603050405020304" pitchFamily="18" charset="0"/>
              </a:rPr>
              <a:t>thuật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toán</a:t>
            </a:r>
            <a:r>
              <a:rPr lang="en-GB" sz="32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Ø"/>
            </a:pPr>
            <a:r>
              <a:rPr lang="vi-VN" sz="3200" dirty="0">
                <a:latin typeface="+mj-lt"/>
              </a:rPr>
              <a:t>Khách hàng định nghĩa nhiều cách xử lý khác nhau và những cách xử lý này có thể coi nhưcâu lệnh chia nhánh (if- then- elsif, switch) trong phương thức. Thay vì dùng cấu trúc điều kiện ta dùng các lớp Strategy cài đặt riêng từng nhánh..</a:t>
            </a:r>
            <a:endParaRPr lang="en-GB" sz="3200" dirty="0">
              <a:latin typeface="+mj-lt"/>
            </a:endParaRPr>
          </a:p>
        </p:txBody>
      </p:sp>
    </p:spTree>
    <p:extLst>
      <p:ext uri="{BB962C8B-B14F-4D97-AF65-F5344CB8AC3E}">
        <p14:creationId xmlns:p14="http://schemas.microsoft.com/office/powerpoint/2010/main" val="356485400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321" y="2327823"/>
            <a:ext cx="9125434" cy="4124901"/>
          </a:xfrm>
          <a:prstGeom prst="rect">
            <a:avLst/>
          </a:prstGeom>
        </p:spPr>
      </p:pic>
      <p:sp>
        <p:nvSpPr>
          <p:cNvPr id="7" name="Thought Bubble: Cloud 6"/>
          <p:cNvSpPr/>
          <p:nvPr/>
        </p:nvSpPr>
        <p:spPr>
          <a:xfrm>
            <a:off x="8210939" y="1621168"/>
            <a:ext cx="2146042" cy="1298532"/>
          </a:xfrm>
          <a:prstGeom prst="cloudCallout">
            <a:avLst>
              <a:gd name="adj1" fmla="val -56970"/>
              <a:gd name="adj2" fmla="val 554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chung</a:t>
            </a:r>
            <a:r>
              <a:rPr lang="en-US" dirty="0">
                <a:solidFill>
                  <a:schemeClr val="tx1"/>
                </a:solidFill>
              </a:rPr>
              <a:t> </a:t>
            </a:r>
          </a:p>
        </p:txBody>
      </p:sp>
      <p:sp>
        <p:nvSpPr>
          <p:cNvPr id="8" name="Thought Bubble: Cloud 7"/>
          <p:cNvSpPr/>
          <p:nvPr/>
        </p:nvSpPr>
        <p:spPr>
          <a:xfrm>
            <a:off x="343555" y="4398823"/>
            <a:ext cx="3713583" cy="1298532"/>
          </a:xfrm>
          <a:prstGeom prst="cloudCallout">
            <a:avLst>
              <a:gd name="adj1" fmla="val 13884"/>
              <a:gd name="adj2" fmla="val -983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Chứa</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chiếu</a:t>
            </a:r>
            <a:r>
              <a:rPr lang="en-US" dirty="0">
                <a:solidFill>
                  <a:schemeClr val="tx1"/>
                </a:solidFill>
              </a:rPr>
              <a:t> </a:t>
            </a:r>
            <a:r>
              <a:rPr lang="en-US" dirty="0" err="1">
                <a:solidFill>
                  <a:schemeClr val="tx1"/>
                </a:solidFill>
              </a:rPr>
              <a:t>đến</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Stategy</a:t>
            </a:r>
            <a:endParaRPr lang="en-US" dirty="0">
              <a:solidFill>
                <a:schemeClr val="tx1"/>
              </a:solidFill>
            </a:endParaRPr>
          </a:p>
        </p:txBody>
      </p:sp>
      <p:sp>
        <p:nvSpPr>
          <p:cNvPr id="9" name="Thought Bubble: Cloud 8"/>
          <p:cNvSpPr/>
          <p:nvPr/>
        </p:nvSpPr>
        <p:spPr>
          <a:xfrm>
            <a:off x="9235675" y="3194668"/>
            <a:ext cx="2922159" cy="1298532"/>
          </a:xfrm>
          <a:prstGeom prst="cloudCallout">
            <a:avLst>
              <a:gd name="adj1" fmla="val -28830"/>
              <a:gd name="adj2" fmla="val 8706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Implement </a:t>
            </a:r>
            <a:r>
              <a:rPr lang="en-US" dirty="0" err="1">
                <a:solidFill>
                  <a:schemeClr val="tx1"/>
                </a:solidFill>
              </a:rPr>
              <a:t>thuật</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cụ</a:t>
            </a:r>
            <a:r>
              <a:rPr lang="en-US" dirty="0">
                <a:solidFill>
                  <a:schemeClr val="tx1"/>
                </a:solidFill>
              </a:rPr>
              <a:t> </a:t>
            </a:r>
            <a:r>
              <a:rPr lang="en-US" dirty="0" err="1">
                <a:solidFill>
                  <a:schemeClr val="tx1"/>
                </a:solidFill>
              </a:rPr>
              <a:t>thể</a:t>
            </a:r>
            <a:endParaRPr lang="en-US" dirty="0">
              <a:solidFill>
                <a:schemeClr val="tx1"/>
              </a:solidFill>
            </a:endParaRPr>
          </a:p>
        </p:txBody>
      </p:sp>
    </p:spTree>
    <p:extLst>
      <p:ext uri="{BB962C8B-B14F-4D97-AF65-F5344CB8AC3E}">
        <p14:creationId xmlns:p14="http://schemas.microsoft.com/office/powerpoint/2010/main" val="148675146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406755"/>
            <a:ext cx="11434356" cy="3046988"/>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Strategy (Compositor) - Định nghĩa giao diện chung cho các thuật toán được cài đặt. </a:t>
            </a:r>
            <a:endParaRPr lang="en-US" sz="3200" dirty="0">
              <a:latin typeface="+mj-lt"/>
            </a:endParaRPr>
          </a:p>
          <a:p>
            <a:pPr marL="457200" indent="-457200">
              <a:buFont typeface="Wingdings" panose="05000000000000000000" pitchFamily="2" charset="2"/>
              <a:buChar char="Ø"/>
            </a:pPr>
            <a:r>
              <a:rPr lang="vi-VN" sz="3200" dirty="0">
                <a:latin typeface="+mj-lt"/>
              </a:rPr>
              <a:t>Context dùng giao diện này để gọi những thuật toán được thực hiện trong những ConcreteStrategy</a:t>
            </a:r>
            <a:endParaRPr lang="en-US" sz="3200" dirty="0">
              <a:latin typeface="+mj-lt"/>
            </a:endParaRPr>
          </a:p>
          <a:p>
            <a:pPr marL="457200" indent="-457200">
              <a:buFont typeface="Wingdings" panose="05000000000000000000" pitchFamily="2" charset="2"/>
              <a:buChar char="Ø"/>
            </a:pPr>
            <a:r>
              <a:rPr lang="vi-VN" sz="3200" dirty="0">
                <a:latin typeface="+mj-lt"/>
              </a:rPr>
              <a:t>ConcreteStrategy</a:t>
            </a:r>
            <a:r>
              <a:rPr lang="en-US" sz="3200" dirty="0">
                <a:latin typeface="Times New Roman" panose="02020603050405020304" pitchFamily="18" charset="0"/>
                <a:cs typeface="Times New Roman" panose="02020603050405020304" pitchFamily="18" charset="0"/>
              </a:rPr>
              <a:t>: implement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do Strategy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08849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2554545"/>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Ưu điểm: Tập hợp được các thuật toán liên quan với nhau</a:t>
            </a:r>
            <a:r>
              <a:rPr lang="en-US" sz="3200" dirty="0">
                <a:latin typeface="+mj-lt"/>
              </a:rPr>
              <a:t>.</a:t>
            </a:r>
            <a:r>
              <a:rPr lang="vi-VN" sz="3200" dirty="0">
                <a:latin typeface="+mj-lt"/>
              </a:rPr>
              <a:t> Dễ dàng chuyển đổi và mở rộng</a:t>
            </a:r>
            <a:r>
              <a:rPr lang="en-US" sz="3200" dirty="0">
                <a:latin typeface="+mj-lt"/>
              </a:rPr>
              <a:t>.</a:t>
            </a:r>
            <a:r>
              <a:rPr lang="vi-VN" sz="3200" dirty="0">
                <a:latin typeface="+mj-lt"/>
              </a:rPr>
              <a:t> Lược bỏ được các câu lệnh điều kiện</a:t>
            </a:r>
            <a:r>
              <a:rPr lang="en-US" sz="3200" dirty="0">
                <a:latin typeface="+mj-lt"/>
              </a:rPr>
              <a:t>.</a:t>
            </a:r>
            <a:r>
              <a:rPr lang="vi-VN" sz="3200" dirty="0">
                <a:latin typeface="+mj-lt"/>
              </a:rPr>
              <a:t> Giúp cho client có thể lựa chọn giữa nhiều thuật toán </a:t>
            </a:r>
            <a:endParaRPr lang="en-GB" sz="3200" dirty="0">
              <a:latin typeface="+mj-lt"/>
            </a:endParaRPr>
          </a:p>
          <a:p>
            <a:pPr marL="457200" indent="-457200">
              <a:buFont typeface="Wingdings" panose="05000000000000000000" pitchFamily="2" charset="2"/>
              <a:buChar char="Ø"/>
            </a:pPr>
            <a:r>
              <a:rPr lang="vi-VN" sz="3200" dirty="0">
                <a:latin typeface="+mj-lt"/>
              </a:rPr>
              <a:t>Hạn chế: Client cần biết rõ về những Strategy để có sự lựa chọn phù hợp</a:t>
            </a:r>
            <a:r>
              <a:rPr lang="en-US" sz="3200" dirty="0">
                <a:latin typeface="+mj-lt"/>
              </a:rPr>
              <a:t>.</a:t>
            </a:r>
            <a:r>
              <a:rPr lang="vi-VN" sz="3200">
                <a:latin typeface="+mj-lt"/>
              </a:rPr>
              <a:t> </a:t>
            </a:r>
            <a:endParaRPr lang="en-GB" sz="3200" dirty="0">
              <a:latin typeface="+mj-lt"/>
            </a:endParaRPr>
          </a:p>
        </p:txBody>
      </p:sp>
    </p:spTree>
    <p:extLst>
      <p:ext uri="{BB962C8B-B14F-4D97-AF65-F5344CB8AC3E}">
        <p14:creationId xmlns:p14="http://schemas.microsoft.com/office/powerpoint/2010/main" val="421702466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545373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58477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compareTo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1144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3046988"/>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Sử dụng Interface có sẵn trong Java đó là java.lang.Comparable,  interface này có phương thức compareTo() cho phép các lớp triển khai nó thực hiện việc so sánh hai đối tượng với nhau. </a:t>
            </a:r>
            <a:r>
              <a:rPr lang="en-US" sz="3200" dirty="0">
                <a:latin typeface="Times New Roman" panose="02020603050405020304" pitchFamily="18" charset="0"/>
                <a:cs typeface="Times New Roman" panose="02020603050405020304" pitchFamily="18" charset="0"/>
              </a:rPr>
              <a:t>C</a:t>
            </a:r>
            <a:r>
              <a:rPr lang="vi-VN" sz="3200" dirty="0">
                <a:latin typeface="+mj-lt"/>
              </a:rPr>
              <a:t>ó thể tìm hiểu thêm Interface này ở đây: http://docs.oracle.com/javase/6/docs/api/java/lang/Comparable.html</a:t>
            </a:r>
            <a:endParaRPr lang="en-GB" sz="3200" dirty="0">
              <a:latin typeface="+mj-lt"/>
            </a:endParaRPr>
          </a:p>
        </p:txBody>
      </p:sp>
    </p:spTree>
    <p:extLst>
      <p:ext uri="{BB962C8B-B14F-4D97-AF65-F5344CB8AC3E}">
        <p14:creationId xmlns:p14="http://schemas.microsoft.com/office/powerpoint/2010/main" val="350704132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Strategy</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1569660"/>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mẫu</a:t>
            </a:r>
            <a:r>
              <a:rPr lang="en-GB" sz="3200" dirty="0">
                <a:latin typeface="Times New Roman" panose="02020603050405020304" pitchFamily="18" charset="0"/>
                <a:cs typeface="Times New Roman" panose="02020603050405020304" pitchFamily="18" charset="0"/>
              </a:rPr>
              <a:t> State, </a:t>
            </a:r>
            <a:r>
              <a:rPr lang="en-GB" sz="3200" dirty="0" err="1">
                <a:latin typeface="Times New Roman" panose="02020603050405020304" pitchFamily="18" charset="0"/>
                <a:cs typeface="Times New Roman" panose="02020603050405020304" pitchFamily="18" charset="0"/>
              </a:rPr>
              <a:t>nhưng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mẫu</a:t>
            </a:r>
            <a:r>
              <a:rPr lang="en-GB" sz="3200" dirty="0">
                <a:latin typeface="Times New Roman" panose="02020603050405020304" pitchFamily="18" charset="0"/>
                <a:cs typeface="Times New Roman" panose="02020603050405020304" pitchFamily="18" charset="0"/>
              </a:rPr>
              <a:t> State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chỉnh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hành</a:t>
            </a:r>
            <a:r>
              <a:rPr lang="en-GB" sz="3200" dirty="0">
                <a:latin typeface="Times New Roman" panose="02020603050405020304" pitchFamily="18" charset="0"/>
                <a:cs typeface="Times New Roman" panose="02020603050405020304" pitchFamily="18" charset="0"/>
              </a:rPr>
              <a:t> vi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thay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đổi</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23755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Factory Method</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Creational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1664" y="1525836"/>
            <a:ext cx="5100553" cy="4321531"/>
          </a:xfrm>
          <a:prstGeom prst="rect">
            <a:avLst/>
          </a:prstGeom>
        </p:spPr>
      </p:pic>
    </p:spTree>
    <p:extLst>
      <p:ext uri="{BB962C8B-B14F-4D97-AF65-F5344CB8AC3E}">
        <p14:creationId xmlns:p14="http://schemas.microsoft.com/office/powerpoint/2010/main" val="29082960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vi-VN" sz="3200" dirty="0">
                <a:latin typeface="+mj-lt"/>
              </a:rPr>
              <a:t>Factory Method định nghĩa một phương thức cho việc tạo đối tượng, và các lớp con thừa kế có thể quyết định đối tượng nào sẽ được tạo.</a:t>
            </a:r>
            <a:endParaRPr lang="en-GB" sz="3200" dirty="0">
              <a:latin typeface="+mj-lt"/>
              <a:cs typeface="Times New Roman" panose="02020603050405020304" pitchFamily="18" charset="0"/>
            </a:endParaRPr>
          </a:p>
        </p:txBody>
      </p:sp>
      <p:sp>
        <p:nvSpPr>
          <p:cNvPr id="6" name="Rectangle 5"/>
          <p:cNvSpPr/>
          <p:nvPr/>
        </p:nvSpPr>
        <p:spPr>
          <a:xfrm>
            <a:off x="630264" y="3204033"/>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043881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921643" y="2220686"/>
            <a:ext cx="9363192" cy="3973577"/>
          </a:xfrm>
          <a:prstGeom prst="rect">
            <a:avLst/>
          </a:prstGeom>
        </p:spPr>
      </p:pic>
    </p:spTree>
    <p:extLst>
      <p:ext uri="{BB962C8B-B14F-4D97-AF65-F5344CB8AC3E}">
        <p14:creationId xmlns:p14="http://schemas.microsoft.com/office/powerpoint/2010/main" val="11939713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GIỚI THIỆU CHUNG</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525836"/>
            <a:ext cx="428194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Design pattern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gì</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4031873"/>
          </a:xfrm>
          <a:prstGeom prst="rect">
            <a:avLst/>
          </a:prstGeom>
        </p:spPr>
        <p:txBody>
          <a:bodyPr wrap="square">
            <a:spAutoFit/>
          </a:bodyPr>
          <a:lstStyle/>
          <a:p>
            <a:pPr marL="457200" indent="-457200">
              <a:buFont typeface="Arial" panose="020B0604020202020204" pitchFamily="34" charset="0"/>
              <a:buChar char="•"/>
            </a:pPr>
            <a:r>
              <a:rPr lang="vi-VN" sz="3200" dirty="0">
                <a:latin typeface="+mj-lt"/>
              </a:rPr>
              <a:t>Design Pattern là một kỹ thuật trong lập trình hướng đối tượng, Được sử dụng thường xuyên trong các ngôn ngữ OOP. </a:t>
            </a:r>
            <a:endParaRPr lang="en-GB" sz="3200" dirty="0">
              <a:latin typeface="+mj-lt"/>
            </a:endParaRPr>
          </a:p>
          <a:p>
            <a:pPr marL="457200" indent="-457200">
              <a:buFont typeface="Arial" panose="020B0604020202020204" pitchFamily="34" charset="0"/>
              <a:buChar char="•"/>
            </a:pPr>
            <a:r>
              <a:rPr lang="vi-VN" sz="3200" dirty="0">
                <a:latin typeface="+mj-lt"/>
              </a:rPr>
              <a:t>Nó sẽ cung cấp cho bạn các “mẫu thiết kế”, giải pháp để giải quyết các vấn đề chung, thường gặp trong lập trình. </a:t>
            </a:r>
            <a:endParaRPr lang="en-GB" sz="3200" dirty="0">
              <a:latin typeface="+mj-lt"/>
            </a:endParaRPr>
          </a:p>
          <a:p>
            <a:pPr marL="457200" indent="-457200">
              <a:buFont typeface="Arial" panose="020B0604020202020204" pitchFamily="34" charset="0"/>
              <a:buChar char="•"/>
            </a:pPr>
            <a:r>
              <a:rPr lang="vi-VN" sz="3200" dirty="0">
                <a:latin typeface="+mj-lt"/>
              </a:rPr>
              <a:t>Các vấn đề mà bạn gặp phải có thể bạn sẽ tự nghĩ ra cách giải quyết nhưng có thể nó chưa phải là tối ưu. Design Pattern giúp bạn giải quyết vấn đề một cách tối ưu nhất, cung cấp cho bạn các giải pháp trong lập trình OOP.</a:t>
            </a:r>
            <a:endParaRPr lang="en-GB" sz="3200" dirty="0">
              <a:latin typeface="+mj-lt"/>
            </a:endParaRPr>
          </a:p>
        </p:txBody>
      </p:sp>
    </p:spTree>
    <p:extLst>
      <p:ext uri="{BB962C8B-B14F-4D97-AF65-F5344CB8AC3E}">
        <p14:creationId xmlns:p14="http://schemas.microsoft.com/office/powerpoint/2010/main" val="115417540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trường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hợp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định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chính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ra</a:t>
            </a:r>
            <a:r>
              <a:rPr lang="vi-VN"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muốn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chỉ</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định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tạo</a:t>
            </a:r>
            <a:r>
              <a:rPr lang="en-GB"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9175756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860" y="2668753"/>
            <a:ext cx="8706826" cy="3703562"/>
          </a:xfrm>
          <a:prstGeom prst="rect">
            <a:avLst/>
          </a:prstGeom>
        </p:spPr>
      </p:pic>
      <p:sp>
        <p:nvSpPr>
          <p:cNvPr id="6" name="Thought Bubble: Cloud 5"/>
          <p:cNvSpPr/>
          <p:nvPr/>
        </p:nvSpPr>
        <p:spPr>
          <a:xfrm>
            <a:off x="8115702" y="1416617"/>
            <a:ext cx="3790159" cy="1298532"/>
          </a:xfrm>
          <a:prstGeom prst="cloudCallout">
            <a:avLst>
              <a:gd name="adj1" fmla="val -80949"/>
              <a:gd name="adj2" fmla="val 683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Là</a:t>
            </a:r>
            <a:r>
              <a:rPr lang="en-US" dirty="0">
                <a:solidFill>
                  <a:schemeClr val="tx1"/>
                </a:solidFill>
              </a:rPr>
              <a:t> interface </a:t>
            </a:r>
            <a:r>
              <a:rPr lang="en-US" dirty="0" err="1">
                <a:solidFill>
                  <a:schemeClr val="tx1"/>
                </a:solidFill>
              </a:rPr>
              <a:t>khai</a:t>
            </a:r>
            <a:r>
              <a:rPr lang="en-US" dirty="0">
                <a:solidFill>
                  <a:schemeClr val="tx1"/>
                </a:solidFill>
              </a:rPr>
              <a:t> </a:t>
            </a:r>
            <a:r>
              <a:rPr lang="en-US" dirty="0" err="1">
                <a:solidFill>
                  <a:schemeClr val="tx1"/>
                </a:solidFill>
              </a:rPr>
              <a:t>báo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của</a:t>
            </a:r>
            <a:r>
              <a:rPr lang="en-US" dirty="0">
                <a:solidFill>
                  <a:schemeClr val="tx1"/>
                </a:solidFill>
              </a:rPr>
              <a:t> Factory Method</a:t>
            </a:r>
          </a:p>
        </p:txBody>
      </p:sp>
      <p:sp>
        <p:nvSpPr>
          <p:cNvPr id="7" name="Thought Bubble: Cloud 6"/>
          <p:cNvSpPr/>
          <p:nvPr/>
        </p:nvSpPr>
        <p:spPr>
          <a:xfrm>
            <a:off x="6864526" y="4025691"/>
            <a:ext cx="5041335" cy="989686"/>
          </a:xfrm>
          <a:prstGeom prst="cloudCallout">
            <a:avLst>
              <a:gd name="adj1" fmla="val -49930"/>
              <a:gd name="adj2" fmla="val 540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Override </a:t>
            </a:r>
            <a:r>
              <a:rPr lang="en-US" dirty="0" err="1">
                <a:solidFill>
                  <a:schemeClr val="tx1"/>
                </a:solidFill>
              </a:rPr>
              <a:t>lại</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Factory  </a:t>
            </a:r>
            <a:r>
              <a:rPr lang="en-US" dirty="0" err="1">
                <a:solidFill>
                  <a:schemeClr val="tx1"/>
                </a:solidFill>
              </a:rPr>
              <a:t>để</a:t>
            </a:r>
            <a:r>
              <a:rPr lang="en-US" dirty="0">
                <a:solidFill>
                  <a:schemeClr val="tx1"/>
                </a:solidFill>
              </a:rPr>
              <a:t> </a:t>
            </a:r>
            <a:r>
              <a:rPr lang="en-US" dirty="0" err="1">
                <a:solidFill>
                  <a:schemeClr val="tx1"/>
                </a:solidFill>
              </a:rPr>
              <a:t>trả</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ConcreteProduct</a:t>
            </a:r>
            <a:endParaRPr lang="en-US" dirty="0">
              <a:solidFill>
                <a:schemeClr val="tx1"/>
              </a:solidFill>
            </a:endParaRPr>
          </a:p>
        </p:txBody>
      </p:sp>
      <p:sp>
        <p:nvSpPr>
          <p:cNvPr id="8" name="Thought Bubble: Cloud 7"/>
          <p:cNvSpPr/>
          <p:nvPr/>
        </p:nvSpPr>
        <p:spPr>
          <a:xfrm>
            <a:off x="2837920" y="1370221"/>
            <a:ext cx="4607909" cy="1298532"/>
          </a:xfrm>
          <a:prstGeom prst="cloudCallout">
            <a:avLst>
              <a:gd name="adj1" fmla="val -45499"/>
              <a:gd name="adj2" fmla="val 669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1 interface </a:t>
            </a:r>
            <a:r>
              <a:rPr lang="en-US" dirty="0" err="1">
                <a:solidFill>
                  <a:schemeClr val="tx1"/>
                </a:solidFill>
              </a:rPr>
              <a:t>cho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loại</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mà</a:t>
            </a:r>
            <a:r>
              <a:rPr lang="en-US" dirty="0">
                <a:solidFill>
                  <a:schemeClr val="tx1"/>
                </a:solidFill>
              </a:rPr>
              <a:t> Factory Method </a:t>
            </a:r>
            <a:r>
              <a:rPr lang="en-US" dirty="0" err="1">
                <a:solidFill>
                  <a:schemeClr val="tx1"/>
                </a:solidFill>
              </a:rPr>
              <a:t>sẽ</a:t>
            </a:r>
            <a:r>
              <a:rPr lang="en-US" dirty="0">
                <a:solidFill>
                  <a:schemeClr val="tx1"/>
                </a:solidFill>
              </a:rPr>
              <a:t> </a:t>
            </a:r>
            <a:r>
              <a:rPr lang="en-US" dirty="0" err="1">
                <a:solidFill>
                  <a:schemeClr val="tx1"/>
                </a:solidFill>
              </a:rPr>
              <a:t>tạo</a:t>
            </a:r>
            <a:endParaRPr lang="en-US" dirty="0">
              <a:solidFill>
                <a:schemeClr val="tx1"/>
              </a:solidFill>
            </a:endParaRPr>
          </a:p>
        </p:txBody>
      </p:sp>
      <p:sp>
        <p:nvSpPr>
          <p:cNvPr id="9" name="Thought Bubble: Cloud 8"/>
          <p:cNvSpPr/>
          <p:nvPr/>
        </p:nvSpPr>
        <p:spPr>
          <a:xfrm>
            <a:off x="0" y="3019440"/>
            <a:ext cx="2307772" cy="1298532"/>
          </a:xfrm>
          <a:prstGeom prst="cloudCallout">
            <a:avLst>
              <a:gd name="adj1" fmla="val 55593"/>
              <a:gd name="adj2" fmla="val 77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Sẽ</a:t>
            </a:r>
            <a:r>
              <a:rPr lang="en-US" dirty="0">
                <a:solidFill>
                  <a:schemeClr val="tx1"/>
                </a:solidFill>
              </a:rPr>
              <a:t> implement interface Product</a:t>
            </a:r>
          </a:p>
        </p:txBody>
      </p:sp>
    </p:spTree>
    <p:extLst>
      <p:ext uri="{BB962C8B-B14F-4D97-AF65-F5344CB8AC3E}">
        <p14:creationId xmlns:p14="http://schemas.microsoft.com/office/powerpoint/2010/main" val="179816206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869"/>
            <a:ext cx="11434356" cy="1015663"/>
          </a:xfrm>
          <a:prstGeom prst="rect">
            <a:avLst/>
          </a:prstGeom>
        </p:spPr>
        <p:txBody>
          <a:bodyPr wrap="square">
            <a:spAutoFit/>
          </a:bodyPr>
          <a:lstStyle/>
          <a:p>
            <a:r>
              <a:rPr lang="en-US" sz="3000" dirty="0" err="1">
                <a:latin typeface="Times New Roman" panose="02020603050405020304" pitchFamily="18" charset="0"/>
                <a:cs typeface="Times New Roman" panose="02020603050405020304" pitchFamily="18" charset="0"/>
              </a:rPr>
              <a:t>ConcreteCreator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class con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Product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ConcreteProduct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468239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029883"/>
            <a:ext cx="11434356" cy="4708981"/>
          </a:xfrm>
          <a:prstGeom prst="rect">
            <a:avLst/>
          </a:prstGeom>
        </p:spPr>
        <p:txBody>
          <a:bodyPr wrap="square">
            <a:spAutoFit/>
          </a:bodyPr>
          <a:lstStyle/>
          <a:p>
            <a:r>
              <a:rPr lang="vi-VN" sz="3000" dirty="0">
                <a:latin typeface="+mj-lt"/>
              </a:rPr>
              <a:t>Ưu điểm: – Tạo sự linh hoạt trong việc sử dụng lại code bằng cách loại bỏ việc tạo ra các lớp ứng dụng cụ thể, chỉ thao tác với interface Product và có thể làm việc với mọi ConcreteProduct hỗ trợ interface này. – Client thao tác dựa trên interface mà không quan tâm sản phẩm gì được trả về, quá trình tạo sản phẩm được che dấu hoàn toàn. – Dễ dàng cập nhật phần mềm.</a:t>
            </a:r>
            <a:endParaRPr lang="en-GB" sz="3000" dirty="0">
              <a:latin typeface="+mj-lt"/>
            </a:endParaRPr>
          </a:p>
          <a:p>
            <a:r>
              <a:rPr lang="vi-VN" sz="3000" dirty="0">
                <a:latin typeface="+mj-lt"/>
              </a:rPr>
              <a:t> Khuyết điểm: – Hạn chế có thể thấy ngay là một khi cần tạo một loại đối tượng mới, ta phải thừa kế lại lớp Creator và cài đặt phương thức khởi tạo. – Khi thêm một sản phẩm mới, ta phải sửa đổi và bổ sung mã chương trình khá nhiều điều này làm gia tăng độ phức tạp của hệ thống.</a:t>
            </a:r>
            <a:endParaRPr lang="en-GB" sz="3000" dirty="0">
              <a:latin typeface="+mj-lt"/>
              <a:cs typeface="Times New Roman" panose="02020603050405020304" pitchFamily="18" charset="0"/>
            </a:endParaRPr>
          </a:p>
        </p:txBody>
      </p:sp>
    </p:spTree>
    <p:extLst>
      <p:ext uri="{BB962C8B-B14F-4D97-AF65-F5344CB8AC3E}">
        <p14:creationId xmlns:p14="http://schemas.microsoft.com/office/powerpoint/2010/main" val="68826528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62408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2153550"/>
            <a:ext cx="11434356" cy="1477328"/>
          </a:xfrm>
          <a:prstGeom prst="rect">
            <a:avLst/>
          </a:prstGeom>
        </p:spPr>
        <p:txBody>
          <a:bodyPr wrap="square">
            <a:spAutoFit/>
          </a:bodyPr>
          <a:lstStyle/>
          <a:p>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ngoài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Creator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abstract class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ConcreteCreator</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thừa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ConcreteCreator</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7933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29883"/>
            <a:ext cx="11434356" cy="1477328"/>
          </a:xfrm>
          <a:prstGeom prst="rect">
            <a:avLst/>
          </a:prstGeom>
        </p:spPr>
        <p:txBody>
          <a:bodyPr wrap="square">
            <a:spAutoFit/>
          </a:bodyPr>
          <a:lstStyle/>
          <a:p>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package </a:t>
            </a:r>
            <a:r>
              <a:rPr lang="en-US" sz="3000" dirty="0" err="1">
                <a:latin typeface="Times New Roman" panose="02020603050405020304" pitchFamily="18" charset="0"/>
                <a:cs typeface="Times New Roman" panose="02020603050405020304" pitchFamily="18" charset="0"/>
              </a:rPr>
              <a:t>javax.xml.parsers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javax.xml.parsers.DocumentBuilderFactory</a:t>
            </a:r>
            <a:r>
              <a:rPr lang="en-US" sz="3000" dirty="0">
                <a:latin typeface="Times New Roman" panose="02020603050405020304" pitchFamily="18" charset="0"/>
                <a:cs typeface="Times New Roman" panose="02020603050405020304" pitchFamily="18" charset="0"/>
              </a:rPr>
              <a:t> hay </a:t>
            </a:r>
            <a:r>
              <a:rPr lang="en-US" sz="3000" dirty="0" err="1">
                <a:latin typeface="Times New Roman" panose="02020603050405020304" pitchFamily="18" charset="0"/>
                <a:cs typeface="Times New Roman" panose="02020603050405020304" pitchFamily="18" charset="0"/>
              </a:rPr>
              <a:t>javax.xml.parsers.SAXParserFactory</a:t>
            </a:r>
            <a:r>
              <a:rPr lang="en-US" sz="3000" dirty="0">
                <a:latin typeface="Times New Roman" panose="02020603050405020304" pitchFamily="18" charset="0"/>
                <a:cs typeface="Times New Roman" panose="02020603050405020304" pitchFamily="18" charset="0"/>
              </a:rPr>
              <a:t>.</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24056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Factory Method</a:t>
            </a:r>
            <a:endParaRPr lang="en-US" sz="6000" dirty="0"/>
          </a:p>
        </p:txBody>
      </p:sp>
      <p:sp>
        <p:nvSpPr>
          <p:cNvPr id="5" name="Rectangle 4"/>
          <p:cNvSpPr/>
          <p:nvPr/>
        </p:nvSpPr>
        <p:spPr>
          <a:xfrm>
            <a:off x="630264" y="1322553"/>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Abstract Factory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Factory Method, </a:t>
            </a: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Abstract Factory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5467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Abstract Factory</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Creational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spTree>
    <p:extLst>
      <p:ext uri="{BB962C8B-B14F-4D97-AF65-F5344CB8AC3E}">
        <p14:creationId xmlns:p14="http://schemas.microsoft.com/office/powerpoint/2010/main" val="371063020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interface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cho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dòng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lẫn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endParaRPr lang="en-GB"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757644" y="370020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4685086"/>
            <a:ext cx="11434356"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Factory of factories, Super factory</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75203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001444" y="2065851"/>
            <a:ext cx="5993265" cy="4722662"/>
          </a:xfrm>
          <a:prstGeom prst="rect">
            <a:avLst/>
          </a:prstGeom>
        </p:spPr>
      </p:pic>
    </p:spTree>
    <p:extLst>
      <p:ext uri="{BB962C8B-B14F-4D97-AF65-F5344CB8AC3E}">
        <p14:creationId xmlns:p14="http://schemas.microsoft.com/office/powerpoint/2010/main" val="18308452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GIỚI THIỆU CHUNG</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525836"/>
            <a:ext cx="2297424"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277901"/>
            <a:ext cx="11434356" cy="2554545"/>
          </a:xfrm>
          <a:prstGeom prst="rect">
            <a:avLst/>
          </a:prstGeom>
        </p:spPr>
        <p:txBody>
          <a:bodyPr wrap="square">
            <a:spAutoFit/>
          </a:bodyPr>
          <a:lstStyle/>
          <a:p>
            <a:r>
              <a:rPr lang="vi-VN" sz="3200" b="1" dirty="0">
                <a:latin typeface="+mj-lt"/>
              </a:rPr>
              <a:t>Creational Pattern</a:t>
            </a:r>
            <a:r>
              <a:rPr lang="vi-VN" sz="3200" dirty="0">
                <a:latin typeface="+mj-lt"/>
              </a:rPr>
              <a:t> (nhóm khởi tạo) gồm: Abstract Factory, Factory Method, Singleton, Builder, Prototype. Nó sẽ giúp bạn trong việt khởi tạo đối tượng, như bạn biết để khởi tạo bạn phải sử dụng từ khóa new, nhóm Creational Pattern sẽ sử dụng một số thủ thuật để khởi tạo đối tượng mà bạn sẽ không nhìn thấy từ khóa này.</a:t>
            </a:r>
          </a:p>
        </p:txBody>
      </p:sp>
    </p:spTree>
    <p:extLst>
      <p:ext uri="{BB962C8B-B14F-4D97-AF65-F5344CB8AC3E}">
        <p14:creationId xmlns:p14="http://schemas.microsoft.com/office/powerpoint/2010/main" val="2002474193"/>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353943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objects </a:t>
            </a:r>
            <a:r>
              <a:rPr lang="en-US" sz="3200" dirty="0" err="1">
                <a:latin typeface="Times New Roman" panose="02020603050405020304" pitchFamily="18" charset="0"/>
                <a:cs typeface="Times New Roman" panose="02020603050405020304" pitchFamily="18" charset="0"/>
              </a:rPr>
              <a:t>phù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abstract interface </a:t>
            </a:r>
          </a:p>
          <a:p>
            <a:r>
              <a:rPr lang="en-US" sz="3200" dirty="0" err="1">
                <a:latin typeface="Times New Roman" panose="02020603050405020304" pitchFamily="18" charset="0"/>
                <a:cs typeface="Times New Roman" panose="02020603050405020304" pitchFamily="18" charset="0"/>
              </a:rPr>
              <a:t>Dời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khỏi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phía</a:t>
            </a:r>
            <a:r>
              <a:rPr lang="en-US" sz="3200" dirty="0">
                <a:latin typeface="Times New Roman" panose="02020603050405020304" pitchFamily="18" charset="0"/>
                <a:cs typeface="Times New Roman" panose="02020603050405020304" pitchFamily="18" charset="0"/>
              </a:rPr>
              <a:t> client.</a:t>
            </a:r>
          </a:p>
          <a:p>
            <a:r>
              <a:rPr lang="en-US" sz="3200" dirty="0">
                <a:latin typeface="Times New Roman" panose="02020603050405020304" pitchFamily="18" charset="0"/>
                <a:cs typeface="Times New Roman" panose="02020603050405020304" pitchFamily="18" charset="0"/>
              </a:rPr>
              <a:t>Client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objects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ngoài</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classes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dòng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objects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20512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092" y="2800263"/>
            <a:ext cx="8606146" cy="3813690"/>
          </a:xfrm>
          <a:prstGeom prst="rect">
            <a:avLst/>
          </a:prstGeom>
        </p:spPr>
      </p:pic>
      <p:sp>
        <p:nvSpPr>
          <p:cNvPr id="6" name="Thought Bubble: Cloud 5"/>
          <p:cNvSpPr/>
          <p:nvPr/>
        </p:nvSpPr>
        <p:spPr>
          <a:xfrm>
            <a:off x="3126066" y="1415858"/>
            <a:ext cx="3685281" cy="1298532"/>
          </a:xfrm>
          <a:prstGeom prst="cloudCallout">
            <a:avLst>
              <a:gd name="adj1" fmla="val -29965"/>
              <a:gd name="adj2" fmla="val 525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ra</a:t>
            </a:r>
            <a:r>
              <a:rPr lang="en-US" dirty="0">
                <a:solidFill>
                  <a:schemeClr val="tx1"/>
                </a:solidFill>
              </a:rPr>
              <a:t> 1 </a:t>
            </a:r>
            <a:r>
              <a:rPr lang="en-US" dirty="0" err="1">
                <a:solidFill>
                  <a:schemeClr val="tx1"/>
                </a:solidFill>
              </a:rPr>
              <a:t>giao</a:t>
            </a:r>
            <a:r>
              <a:rPr lang="en-US" dirty="0">
                <a:solidFill>
                  <a:schemeClr val="tx1"/>
                </a:solidFill>
              </a:rPr>
              <a:t> </a:t>
            </a:r>
            <a:r>
              <a:rPr lang="en-US" dirty="0" err="1">
                <a:solidFill>
                  <a:schemeClr val="tx1"/>
                </a:solidFill>
              </a:rPr>
              <a:t>tiếp</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thao</a:t>
            </a:r>
            <a:r>
              <a:rPr lang="en-US" dirty="0">
                <a:solidFill>
                  <a:schemeClr val="tx1"/>
                </a:solidFill>
              </a:rPr>
              <a:t> </a:t>
            </a:r>
            <a:r>
              <a:rPr lang="en-US" dirty="0" err="1">
                <a:solidFill>
                  <a:schemeClr val="tx1"/>
                </a:solidFill>
              </a:rPr>
              <a:t>tác</a:t>
            </a:r>
            <a:r>
              <a:rPr lang="en-US" dirty="0">
                <a:solidFill>
                  <a:schemeClr val="tx1"/>
                </a:solidFill>
              </a:rPr>
              <a:t> </a:t>
            </a:r>
            <a:r>
              <a:rPr lang="en-US" dirty="0" err="1">
                <a:solidFill>
                  <a:schemeClr val="tx1"/>
                </a:solidFill>
              </a:rPr>
              <a:t>khởi</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các</a:t>
            </a:r>
            <a:r>
              <a:rPr lang="en-US" dirty="0">
                <a:solidFill>
                  <a:schemeClr val="tx1"/>
                </a:solidFill>
              </a:rPr>
              <a:t> </a:t>
            </a:r>
          </a:p>
          <a:p>
            <a:pPr algn="ctr"/>
            <a:r>
              <a:rPr lang="en-US" dirty="0" err="1">
                <a:solidFill>
                  <a:schemeClr val="tx1"/>
                </a:solidFill>
              </a:rPr>
              <a:t>AbstractProduct</a:t>
            </a:r>
            <a:endParaRPr lang="en-US" dirty="0">
              <a:solidFill>
                <a:schemeClr val="tx1"/>
              </a:solidFill>
            </a:endParaRPr>
          </a:p>
        </p:txBody>
      </p:sp>
      <p:sp>
        <p:nvSpPr>
          <p:cNvPr id="7" name="Thought Bubble: Cloud 6"/>
          <p:cNvSpPr/>
          <p:nvPr/>
        </p:nvSpPr>
        <p:spPr>
          <a:xfrm>
            <a:off x="90502" y="2800263"/>
            <a:ext cx="2747418" cy="1298532"/>
          </a:xfrm>
          <a:prstGeom prst="cloudCallout">
            <a:avLst>
              <a:gd name="adj1" fmla="val 22747"/>
              <a:gd name="adj2" fmla="val 784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Hiện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tiếp</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tạo</a:t>
            </a:r>
            <a:r>
              <a:rPr lang="en-US" dirty="0">
                <a:solidFill>
                  <a:schemeClr val="tx1"/>
                </a:solidFill>
              </a:rPr>
              <a:t> Product </a:t>
            </a:r>
            <a:r>
              <a:rPr lang="en-US" dirty="0" err="1">
                <a:solidFill>
                  <a:schemeClr val="tx1"/>
                </a:solidFill>
              </a:rPr>
              <a:t>cụ</a:t>
            </a:r>
            <a:r>
              <a:rPr lang="en-US" dirty="0">
                <a:solidFill>
                  <a:schemeClr val="tx1"/>
                </a:solidFill>
              </a:rPr>
              <a:t> </a:t>
            </a:r>
            <a:r>
              <a:rPr lang="en-US" dirty="0" err="1">
                <a:solidFill>
                  <a:schemeClr val="tx1"/>
                </a:solidFill>
              </a:rPr>
              <a:t>thể</a:t>
            </a:r>
            <a:endParaRPr lang="en-US" dirty="0">
              <a:solidFill>
                <a:schemeClr val="tx1"/>
              </a:solidFill>
            </a:endParaRPr>
          </a:p>
        </p:txBody>
      </p:sp>
      <p:sp>
        <p:nvSpPr>
          <p:cNvPr id="8" name="Thought Bubble: Cloud 7"/>
          <p:cNvSpPr/>
          <p:nvPr/>
        </p:nvSpPr>
        <p:spPr>
          <a:xfrm>
            <a:off x="7592820" y="1423965"/>
            <a:ext cx="3678560" cy="1298532"/>
          </a:xfrm>
          <a:prstGeom prst="cloudCallout">
            <a:avLst>
              <a:gd name="adj1" fmla="val -27532"/>
              <a:gd name="adj2" fmla="val 77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1 </a:t>
            </a:r>
            <a:r>
              <a:rPr lang="en-US" dirty="0" err="1">
                <a:solidFill>
                  <a:schemeClr val="tx1"/>
                </a:solidFill>
              </a:rPr>
              <a:t>lớp</a:t>
            </a:r>
            <a:r>
              <a:rPr lang="en-US" dirty="0">
                <a:solidFill>
                  <a:schemeClr val="tx1"/>
                </a:solidFill>
              </a:rPr>
              <a:t> </a:t>
            </a:r>
            <a:r>
              <a:rPr lang="en-US" dirty="0" err="1">
                <a:solidFill>
                  <a:schemeClr val="tx1"/>
                </a:solidFill>
              </a:rPr>
              <a:t>ảo</a:t>
            </a:r>
            <a:r>
              <a:rPr lang="en-US" dirty="0">
                <a:solidFill>
                  <a:schemeClr val="tx1"/>
                </a:solidFill>
              </a:rPr>
              <a:t> </a:t>
            </a:r>
            <a:r>
              <a:rPr lang="en-US" dirty="0" err="1">
                <a:solidFill>
                  <a:schemeClr val="tx1"/>
                </a:solidFill>
              </a:rPr>
              <a:t>cho</a:t>
            </a:r>
            <a:r>
              <a:rPr lang="en-US" dirty="0">
                <a:solidFill>
                  <a:schemeClr val="tx1"/>
                </a:solidFill>
              </a:rPr>
              <a:t> 1 </a:t>
            </a:r>
            <a:r>
              <a:rPr lang="en-US" dirty="0" err="1">
                <a:solidFill>
                  <a:schemeClr val="tx1"/>
                </a:solidFill>
              </a:rPr>
              <a:t>loại</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Product</a:t>
            </a:r>
          </a:p>
        </p:txBody>
      </p:sp>
      <p:sp>
        <p:nvSpPr>
          <p:cNvPr id="9" name="Thought Bubble: Cloud 8"/>
          <p:cNvSpPr/>
          <p:nvPr/>
        </p:nvSpPr>
        <p:spPr>
          <a:xfrm>
            <a:off x="10130705" y="3527294"/>
            <a:ext cx="2061295" cy="1298532"/>
          </a:xfrm>
          <a:prstGeom prst="cloudCallout">
            <a:avLst>
              <a:gd name="adj1" fmla="val -90904"/>
              <a:gd name="adj2" fmla="val -63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nghĩa</a:t>
            </a:r>
            <a:r>
              <a:rPr lang="en-US" dirty="0">
                <a:solidFill>
                  <a:schemeClr val="tx1"/>
                </a:solidFill>
              </a:rPr>
              <a:t> 1 Product </a:t>
            </a:r>
            <a:r>
              <a:rPr lang="en-US" dirty="0" err="1">
                <a:solidFill>
                  <a:schemeClr val="tx1"/>
                </a:solidFill>
              </a:rPr>
              <a:t>cụ</a:t>
            </a:r>
            <a:r>
              <a:rPr lang="en-US" dirty="0">
                <a:solidFill>
                  <a:schemeClr val="tx1"/>
                </a:solidFill>
              </a:rPr>
              <a:t> </a:t>
            </a:r>
            <a:r>
              <a:rPr lang="en-US" dirty="0" err="1">
                <a:solidFill>
                  <a:schemeClr val="tx1"/>
                </a:solidFill>
              </a:rPr>
              <a:t>thể</a:t>
            </a:r>
            <a:endParaRPr lang="en-US" dirty="0">
              <a:solidFill>
                <a:schemeClr val="tx1"/>
              </a:solidFill>
            </a:endParaRPr>
          </a:p>
        </p:txBody>
      </p:sp>
    </p:spTree>
    <p:extLst>
      <p:ext uri="{BB962C8B-B14F-4D97-AF65-F5344CB8AC3E}">
        <p14:creationId xmlns:p14="http://schemas.microsoft.com/office/powerpoint/2010/main" val="4089834113"/>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AbstractFactory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AbstractProduct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ConcreteFactory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ConcreteProduct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ConcreteProduct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553052"/>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concrete classes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concrete classes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client code.</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Tuy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gặp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365269"/>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4623382"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AbstractFactory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AbstractProduct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imterface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abstract class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185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55454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XML API implements abstract factory.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1 class </a:t>
            </a:r>
            <a:r>
              <a:rPr lang="en-US" sz="3200" dirty="0" err="1">
                <a:latin typeface="Times New Roman" panose="02020603050405020304" pitchFamily="18" charset="0"/>
                <a:cs typeface="Times New Roman" panose="02020603050405020304" pitchFamily="18" charset="0"/>
              </a:rPr>
              <a:t>tên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hlinkClick r:id="rId3" tooltip="Abstract Factory Implementation in Java API"/>
              </a:rPr>
              <a:t>SchemaFactory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factory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schemas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abstract factory design pattern.</a:t>
            </a:r>
            <a:endParaRPr lang="en-GB" sz="3200" dirty="0">
              <a:latin typeface="Times New Roman" panose="02020603050405020304" pitchFamily="18" charset="0"/>
              <a:cs typeface="Times New Roman" panose="02020603050405020304" pitchFamily="18" charset="0"/>
            </a:endParaRPr>
          </a:p>
          <a:p>
            <a:r>
              <a:rPr lang="en-US" sz="3200" i="1" dirty="0">
                <a:solidFill>
                  <a:srgbClr val="0070C0"/>
                </a:solidFill>
                <a:latin typeface="Times New Roman" panose="02020603050405020304" pitchFamily="18" charset="0"/>
                <a:cs typeface="Times New Roman" panose="02020603050405020304" pitchFamily="18" charset="0"/>
              </a:rPr>
              <a:t>http://docs.oracle.com/javase/6/docs/api/javax/xml/validation/SchemaFactory.html</a:t>
            </a:r>
            <a:endParaRPr lang="en-GB" sz="32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77202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Abstract Factory </a:t>
            </a:r>
            <a:r>
              <a:rPr lang="vi-VN" sz="6000" b="1" dirty="0"/>
              <a:t>Pattern</a:t>
            </a:r>
            <a:endParaRPr lang="en-US" sz="6000" dirty="0"/>
          </a:p>
        </p:txBody>
      </p:sp>
      <p:sp>
        <p:nvSpPr>
          <p:cNvPr id="5" name="Rectangle 4"/>
          <p:cNvSpPr/>
          <p:nvPr/>
        </p:nvSpPr>
        <p:spPr>
          <a:xfrm>
            <a:off x="630264" y="1322553"/>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nchor="t">
            <a:spAutoFit/>
          </a:bodyPr>
          <a:lstStyle/>
          <a:p>
            <a:r>
              <a:rPr lang="en-US" sz="3200" dirty="0" err="1">
                <a:latin typeface="Times New Roman" panose="02020603050405020304" pitchFamily="18" charset="0"/>
                <a:cs typeface="Times New Roman" panose="02020603050405020304" pitchFamily="18" charset="0"/>
              </a:rPr>
              <a:t>AbstractFactory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Factory Method Design Pattern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a:t>
            </a:r>
          </a:p>
          <a:p>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10519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Bridge</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Structural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803" y="1665287"/>
            <a:ext cx="5302129" cy="3855617"/>
          </a:xfrm>
          <a:prstGeom prst="rect">
            <a:avLst/>
          </a:prstGeom>
        </p:spPr>
      </p:pic>
    </p:spTree>
    <p:extLst>
      <p:ext uri="{BB962C8B-B14F-4D97-AF65-F5344CB8AC3E}">
        <p14:creationId xmlns:p14="http://schemas.microsoft.com/office/powerpoint/2010/main" val="345877185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630264" y="3476103"/>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4552116"/>
            <a:ext cx="11434356"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Handle, </a:t>
            </a:r>
            <a:r>
              <a:rPr lang="en-US" sz="3200" dirty="0" err="1">
                <a:latin typeface="Times New Roman" panose="02020603050405020304" pitchFamily="18" charset="0"/>
                <a:cs typeface="Times New Roman" panose="02020603050405020304" pitchFamily="18" charset="0"/>
              </a:rPr>
              <a:t>BodyPatterns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23549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01561" y="2098265"/>
            <a:ext cx="9315450" cy="4191000"/>
          </a:xfrm>
          <a:prstGeom prst="rect">
            <a:avLst/>
          </a:prstGeom>
        </p:spPr>
      </p:pic>
    </p:spTree>
    <p:extLst>
      <p:ext uri="{BB962C8B-B14F-4D97-AF65-F5344CB8AC3E}">
        <p14:creationId xmlns:p14="http://schemas.microsoft.com/office/powerpoint/2010/main" val="7682419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GIỚI THIỆU CHUNG</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525836"/>
            <a:ext cx="2297424"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277901"/>
            <a:ext cx="11434356" cy="3539430"/>
          </a:xfrm>
          <a:prstGeom prst="rect">
            <a:avLst/>
          </a:prstGeom>
        </p:spPr>
        <p:txBody>
          <a:bodyPr wrap="square">
            <a:spAutoFit/>
          </a:bodyPr>
          <a:lstStyle/>
          <a:p>
            <a:r>
              <a:rPr lang="vi-VN" sz="3200" b="1" dirty="0">
                <a:latin typeface="+mj-lt"/>
              </a:rPr>
              <a:t>Structural Pattern</a:t>
            </a:r>
            <a:r>
              <a:rPr lang="vi-VN" sz="3200" dirty="0">
                <a:latin typeface="+mj-lt"/>
              </a:rPr>
              <a:t> (nhóm cấu trúc) gồm: Adapter, Bridge, Composite, Decorator, Facade, Proxy và Flyweight.. Nó dùng để thiết lập, định nghĩa quan hệ giữa các đối tượng.</a:t>
            </a:r>
          </a:p>
          <a:p>
            <a:r>
              <a:rPr lang="vi-VN" sz="3200" b="1" dirty="0">
                <a:latin typeface="+mj-lt"/>
              </a:rPr>
              <a:t>Behavioral Pattern</a:t>
            </a:r>
            <a:r>
              <a:rPr lang="vi-VN" sz="3200" dirty="0">
                <a:latin typeface="+mj-lt"/>
              </a:rPr>
              <a:t> gồm: Interpreter, Template Method, Chain of Responsibility, Command, Iterator, Mediator, Memento, Observer, State, Strategy và Visitor. Nhóm này dùng trong thực hiện các hành vi của đối tượng</a:t>
            </a:r>
            <a:r>
              <a:rPr lang="en-GB" sz="3200" dirty="0">
                <a:latin typeface="+mj-lt"/>
              </a:rPr>
              <a:t>.</a:t>
            </a:r>
            <a:endParaRPr lang="vi-VN" sz="3200" dirty="0">
              <a:latin typeface="+mj-lt"/>
            </a:endParaRPr>
          </a:p>
        </p:txBody>
      </p:sp>
    </p:spTree>
    <p:extLst>
      <p:ext uri="{BB962C8B-B14F-4D97-AF65-F5344CB8AC3E}">
        <p14:creationId xmlns:p14="http://schemas.microsoft.com/office/powerpoint/2010/main" val="1967857314"/>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2062103"/>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Dùng khi ta muốn tách biệt phần trừu tượng với phần cài đặt.</a:t>
            </a:r>
            <a:endParaRPr lang="en-GB" sz="3200" dirty="0">
              <a:latin typeface="+mj-lt"/>
            </a:endParaRPr>
          </a:p>
          <a:p>
            <a:pPr marL="457200" indent="-457200">
              <a:buFont typeface="Wingdings" panose="05000000000000000000" pitchFamily="2" charset="2"/>
              <a:buChar char="Ø"/>
            </a:pPr>
            <a:r>
              <a:rPr lang="vi-VN" sz="3200" dirty="0">
                <a:latin typeface="+mj-lt"/>
              </a:rPr>
              <a:t> Khi ta muốn ẩn phần cài đặt chi tiết đối với client. Các thay đổi ở phần cài đặt không ảnh hưởng đến client. </a:t>
            </a:r>
            <a:br>
              <a:rPr lang="vi-VN" sz="3200" dirty="0">
                <a:latin typeface="+mj-lt"/>
              </a:rPr>
            </a:br>
            <a:endParaRPr lang="en-GB" sz="3200" dirty="0">
              <a:latin typeface="+mj-lt"/>
            </a:endParaRPr>
          </a:p>
        </p:txBody>
      </p:sp>
    </p:spTree>
    <p:extLst>
      <p:ext uri="{BB962C8B-B14F-4D97-AF65-F5344CB8AC3E}">
        <p14:creationId xmlns:p14="http://schemas.microsoft.com/office/powerpoint/2010/main" val="1892914642"/>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1324454" y="2800263"/>
            <a:ext cx="9014016" cy="3916147"/>
          </a:xfrm>
          <a:prstGeom prst="rect">
            <a:avLst/>
          </a:prstGeom>
        </p:spPr>
      </p:pic>
      <p:sp>
        <p:nvSpPr>
          <p:cNvPr id="8" name="Thought Bubble: Cloud 7"/>
          <p:cNvSpPr/>
          <p:nvPr/>
        </p:nvSpPr>
        <p:spPr>
          <a:xfrm>
            <a:off x="3032760" y="1501731"/>
            <a:ext cx="4230682" cy="1298532"/>
          </a:xfrm>
          <a:prstGeom prst="cloudCallout">
            <a:avLst>
              <a:gd name="adj1" fmla="val -55859"/>
              <a:gd name="adj2" fmla="val 1014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ra</a:t>
            </a:r>
            <a:r>
              <a:rPr lang="en-US" dirty="0">
                <a:solidFill>
                  <a:schemeClr val="tx1"/>
                </a:solidFill>
              </a:rPr>
              <a:t> 1 abstract class.</a:t>
            </a:r>
          </a:p>
          <a:p>
            <a:pPr algn="ctr"/>
            <a:r>
              <a:rPr lang="en-US" dirty="0" err="1">
                <a:solidFill>
                  <a:schemeClr val="tx1"/>
                </a:solidFill>
              </a:rPr>
              <a:t>Quản</a:t>
            </a:r>
            <a:r>
              <a:rPr lang="en-US" dirty="0">
                <a:solidFill>
                  <a:schemeClr val="tx1"/>
                </a:solidFill>
              </a:rPr>
              <a:t> </a:t>
            </a:r>
            <a:r>
              <a:rPr lang="en-US" dirty="0" err="1">
                <a:solidFill>
                  <a:schemeClr val="tx1"/>
                </a:solidFill>
              </a:rPr>
              <a:t>lí</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chiếu</a:t>
            </a:r>
            <a:r>
              <a:rPr lang="en-US" dirty="0">
                <a:solidFill>
                  <a:schemeClr val="tx1"/>
                </a:solidFill>
              </a:rPr>
              <a:t> </a:t>
            </a:r>
            <a:r>
              <a:rPr lang="en-US" dirty="0" err="1">
                <a:solidFill>
                  <a:schemeClr val="tx1"/>
                </a:solidFill>
              </a:rPr>
              <a:t>đến</a:t>
            </a:r>
            <a:endParaRPr lang="en-US" dirty="0">
              <a:solidFill>
                <a:schemeClr val="tx1"/>
              </a:solidFill>
            </a:endParaRPr>
          </a:p>
          <a:p>
            <a:pPr algn="ctr"/>
            <a:r>
              <a:rPr lang="en-US" dirty="0" err="1">
                <a:solidFill>
                  <a:schemeClr val="tx1"/>
                </a:solidFill>
              </a:rPr>
              <a:t>Implementor</a:t>
            </a:r>
            <a:endParaRPr lang="en-US" dirty="0">
              <a:solidFill>
                <a:schemeClr val="tx1"/>
              </a:solidFill>
            </a:endParaRPr>
          </a:p>
        </p:txBody>
      </p:sp>
      <p:sp>
        <p:nvSpPr>
          <p:cNvPr id="9" name="Thought Bubble: Cloud 8"/>
          <p:cNvSpPr/>
          <p:nvPr/>
        </p:nvSpPr>
        <p:spPr>
          <a:xfrm>
            <a:off x="7645302" y="1501731"/>
            <a:ext cx="4230682" cy="1298532"/>
          </a:xfrm>
          <a:prstGeom prst="cloudCallout">
            <a:avLst>
              <a:gd name="adj1" fmla="val -52189"/>
              <a:gd name="adj2" fmla="val 934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ra</a:t>
            </a:r>
            <a:r>
              <a:rPr lang="en-US" dirty="0">
                <a:solidFill>
                  <a:schemeClr val="tx1"/>
                </a:solidFill>
              </a:rPr>
              <a:t> 1 interface </a:t>
            </a:r>
            <a:r>
              <a:rPr lang="en-US" dirty="0" err="1">
                <a:solidFill>
                  <a:schemeClr val="tx1"/>
                </a:solidFill>
              </a:rPr>
              <a:t>cho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lớp</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nó</a:t>
            </a:r>
            <a:endParaRPr lang="en-US" dirty="0">
              <a:solidFill>
                <a:schemeClr val="tx1"/>
              </a:solidFill>
            </a:endParaRPr>
          </a:p>
        </p:txBody>
      </p:sp>
      <p:sp>
        <p:nvSpPr>
          <p:cNvPr id="10" name="Thought Bubble: Cloud 9"/>
          <p:cNvSpPr/>
          <p:nvPr/>
        </p:nvSpPr>
        <p:spPr>
          <a:xfrm>
            <a:off x="414874" y="4609322"/>
            <a:ext cx="1637861" cy="1125303"/>
          </a:xfrm>
          <a:prstGeom prst="cloudCallout">
            <a:avLst>
              <a:gd name="adj1" fmla="val 21276"/>
              <a:gd name="adj2" fmla="val 658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Mở</a:t>
            </a:r>
            <a:r>
              <a:rPr lang="en-US" dirty="0">
                <a:solidFill>
                  <a:schemeClr val="tx1"/>
                </a:solidFill>
              </a:rPr>
              <a:t> </a:t>
            </a:r>
            <a:r>
              <a:rPr lang="en-US" dirty="0" err="1">
                <a:solidFill>
                  <a:schemeClr val="tx1"/>
                </a:solidFill>
              </a:rPr>
              <a:t>rộng</a:t>
            </a:r>
            <a:r>
              <a:rPr lang="en-US" dirty="0">
                <a:solidFill>
                  <a:schemeClr val="tx1"/>
                </a:solidFill>
              </a:rPr>
              <a:t> Abstract class</a:t>
            </a:r>
          </a:p>
        </p:txBody>
      </p:sp>
      <p:sp>
        <p:nvSpPr>
          <p:cNvPr id="11" name="Thought Bubble: Cloud 10"/>
          <p:cNvSpPr/>
          <p:nvPr/>
        </p:nvSpPr>
        <p:spPr>
          <a:xfrm>
            <a:off x="9760643" y="4431823"/>
            <a:ext cx="2340098" cy="1480299"/>
          </a:xfrm>
          <a:prstGeom prst="cloudCallout">
            <a:avLst>
              <a:gd name="adj1" fmla="val -69645"/>
              <a:gd name="adj2" fmla="val 85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Hiện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implementor</a:t>
            </a:r>
            <a:r>
              <a:rPr lang="en-US" dirty="0">
                <a:solidFill>
                  <a:schemeClr val="tx1"/>
                </a:solidFill>
              </a:rPr>
              <a:t> interface</a:t>
            </a:r>
          </a:p>
        </p:txBody>
      </p:sp>
    </p:spTree>
    <p:extLst>
      <p:ext uri="{BB962C8B-B14F-4D97-AF65-F5344CB8AC3E}">
        <p14:creationId xmlns:p14="http://schemas.microsoft.com/office/powerpoint/2010/main" val="2455359931"/>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353943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Abstraction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RefinedAbstraction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cho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constructor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Implemetor</a:t>
            </a:r>
            <a:r>
              <a:rPr lang="en-US" sz="3200" dirty="0">
                <a:latin typeface="Times New Roman" panose="02020603050405020304" pitchFamily="18" charset="0"/>
                <a:cs typeface="Times New Roman" panose="02020603050405020304" pitchFamily="18" charset="0"/>
              </a:rPr>
              <a:t>. Do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090462"/>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255454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code ở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hưởng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code ở client.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Ẩn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client.</a:t>
            </a:r>
          </a:p>
          <a:p>
            <a:r>
              <a:rPr lang="vi-VN" sz="3200" dirty="0">
                <a:latin typeface="Times New Roman" panose="02020603050405020304" pitchFamily="18" charset="0"/>
                <a:cs typeface="Times New Roman" panose="02020603050405020304" pitchFamily="18" charset="0"/>
              </a:rPr>
              <a:t/>
            </a:r>
            <a:br>
              <a:rPr lang="vi-VN"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824415"/>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418454" y="1346200"/>
            <a:ext cx="365356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309090"/>
            <a:ext cx="11608231" cy="1146211"/>
          </a:xfrm>
          <a:prstGeom prst="rect">
            <a:avLst/>
          </a:prstGeom>
        </p:spPr>
        <p:txBody>
          <a:bodyPr wrap="square" anchor="t">
            <a:spAutoFit/>
          </a:bodyPr>
          <a:lstStyle/>
          <a:p>
            <a:pPr>
              <a:lnSpc>
                <a:spcPct val="107000"/>
              </a:lnSpc>
            </a:pPr>
            <a:r>
              <a:rPr lang="en-US" sz="3200" dirty="0" err="1">
                <a:latin typeface="Times New Roman" panose="02020603050405020304" pitchFamily="18" charset="0"/>
                <a:ea typeface="MS Mincho"/>
                <a:cs typeface="Times New Roman" panose="02020603050405020304" pitchFamily="18" charset="0"/>
              </a:rPr>
              <a:t>Khi</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cài</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đặt</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Imlementor</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và</a:t>
            </a:r>
            <a:r>
              <a:rPr lang="en-US" sz="3200" dirty="0">
                <a:latin typeface="Times New Roman" panose="02020603050405020304" pitchFamily="18" charset="0"/>
                <a:ea typeface="MS Mincho"/>
                <a:cs typeface="Times New Roman" panose="02020603050405020304" pitchFamily="18" charset="0"/>
              </a:rPr>
              <a:t> Abstraction </a:t>
            </a:r>
            <a:r>
              <a:rPr lang="en-US" sz="3200" dirty="0" err="1">
                <a:latin typeface="Times New Roman" panose="02020603050405020304" pitchFamily="18" charset="0"/>
                <a:ea typeface="MS Mincho"/>
                <a:cs typeface="Times New Roman" panose="02020603050405020304" pitchFamily="18" charset="0"/>
              </a:rPr>
              <a:t>là</a:t>
            </a:r>
            <a:r>
              <a:rPr lang="en-US" sz="3200" dirty="0">
                <a:latin typeface="Times New Roman" panose="02020603050405020304" pitchFamily="18" charset="0"/>
                <a:ea typeface="MS Mincho"/>
                <a:cs typeface="Times New Roman" panose="02020603050405020304" pitchFamily="18" charset="0"/>
              </a:rPr>
              <a:t> interface </a:t>
            </a:r>
            <a:r>
              <a:rPr lang="en-US" sz="3200" dirty="0" err="1">
                <a:latin typeface="Times New Roman" panose="02020603050405020304" pitchFamily="18" charset="0"/>
                <a:ea typeface="MS Mincho"/>
                <a:cs typeface="Times New Roman" panose="02020603050405020304" pitchFamily="18" charset="0"/>
              </a:rPr>
              <a:t>hoặc</a:t>
            </a:r>
            <a:r>
              <a:rPr lang="en-US" sz="3200">
                <a:latin typeface="Times New Roman" panose="02020603050405020304" pitchFamily="18" charset="0"/>
                <a:ea typeface="MS Mincho"/>
                <a:cs typeface="Times New Roman" panose="02020603050405020304" pitchFamily="18" charset="0"/>
              </a:rPr>
              <a:t> </a:t>
            </a:r>
            <a:r>
              <a:rPr lang="en-US" sz="3200" dirty="0">
                <a:latin typeface="Times New Roman" panose="02020603050405020304" pitchFamily="18" charset="0"/>
                <a:ea typeface="MS Mincho"/>
                <a:cs typeface="Times New Roman" panose="02020603050405020304" pitchFamily="18" charset="0"/>
              </a:rPr>
              <a:t>abstract class </a:t>
            </a:r>
            <a:r>
              <a:rPr lang="en-US" sz="3200" dirty="0" err="1">
                <a:latin typeface="Times New Roman" panose="02020603050405020304" pitchFamily="18" charset="0"/>
                <a:ea typeface="MS Mincho"/>
                <a:cs typeface="Times New Roman" panose="02020603050405020304" pitchFamily="18" charset="0"/>
              </a:rPr>
              <a:t>đều</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được</a:t>
            </a:r>
            <a:r>
              <a:rPr lang="en-US" sz="3200" dirty="0">
                <a:latin typeface="Times New Roman" panose="02020603050405020304" pitchFamily="18" charset="0"/>
                <a:ea typeface="MS Mincho"/>
                <a:cs typeface="Times New Roman" panose="02020603050405020304" pitchFamily="18" charset="0"/>
              </a:rPr>
              <a:t>.</a:t>
            </a:r>
            <a:endParaRPr lang="en-GB" sz="3200" dirty="0"/>
          </a:p>
        </p:txBody>
      </p:sp>
    </p:spTree>
    <p:extLst>
      <p:ext uri="{BB962C8B-B14F-4D97-AF65-F5344CB8AC3E}">
        <p14:creationId xmlns:p14="http://schemas.microsoft.com/office/powerpoint/2010/main" val="2366823452"/>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18454" y="2406755"/>
            <a:ext cx="11608231" cy="3046988"/>
          </a:xfrm>
          <a:prstGeom prst="rect">
            <a:avLst/>
          </a:prstGeom>
        </p:spPr>
        <p:txBody>
          <a:bodyPr wrap="square">
            <a:spAutoFit/>
          </a:bodyPr>
          <a:lstStyle/>
          <a:p>
            <a:r>
              <a:rPr lang="vi-VN" sz="3200" dirty="0">
                <a:latin typeface="Times New Roman" panose="02020603050405020304" pitchFamily="18" charset="0"/>
                <a:ea typeface="MS Mincho"/>
              </a:rPr>
              <a:t>JDBC (Java Database Connectivity) là một API dùng để tương tác với các loại cơ sở dữ liệu quan hệ.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class </a:t>
            </a:r>
            <a:r>
              <a:rPr lang="en-US" sz="3200" dirty="0" err="1">
                <a:latin typeface="Times New Roman" panose="02020603050405020304" pitchFamily="18" charset="0"/>
                <a:ea typeface="MS Mincho"/>
              </a:rPr>
              <a:t>mà</a:t>
            </a:r>
            <a:r>
              <a:rPr lang="en-US" sz="3200" dirty="0">
                <a:latin typeface="Times New Roman" panose="02020603050405020304" pitchFamily="18" charset="0"/>
                <a:ea typeface="MS Mincho"/>
              </a:rPr>
              <a:t> implement interface </a:t>
            </a:r>
            <a:r>
              <a:rPr lang="en-US" sz="3200" dirty="0" err="1">
                <a:latin typeface="Times New Roman" panose="02020603050405020304" pitchFamily="18" charset="0"/>
                <a:ea typeface="MS Mincho"/>
              </a:rPr>
              <a:t>này</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a:t>
            </a:r>
            <a:r>
              <a:rPr lang="en-US" sz="3200" dirty="0">
                <a:latin typeface="Times New Roman" panose="02020603050405020304" pitchFamily="18" charset="0"/>
                <a:ea typeface="MS Mincho"/>
              </a:rPr>
              <a:t> JDBC drivers.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ứng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dựa</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trên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driver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chính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abstraction. </a:t>
            </a:r>
            <a:r>
              <a:rPr lang="en-US" sz="3200" dirty="0" err="1">
                <a:latin typeface="Times New Roman" panose="02020603050405020304" pitchFamily="18" charset="0"/>
                <a:ea typeface="MS Mincho"/>
              </a:rPr>
              <a:t>Nó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thể</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làm</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việc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tất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database </a:t>
            </a:r>
            <a:r>
              <a:rPr lang="en-US" sz="3200" dirty="0" err="1">
                <a:latin typeface="Times New Roman" panose="02020603050405020304" pitchFamily="18" charset="0"/>
                <a:ea typeface="MS Mincho"/>
              </a:rPr>
              <a:t>mà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có</a:t>
            </a:r>
            <a:r>
              <a:rPr lang="en-US" sz="3200" dirty="0">
                <a:latin typeface="Times New Roman" panose="02020603050405020304" pitchFamily="18" charset="0"/>
                <a:ea typeface="MS Mincho"/>
              </a:rPr>
              <a:t> JDBC driver </a:t>
            </a:r>
            <a:r>
              <a:rPr lang="en-US" sz="3200" dirty="0" err="1">
                <a:latin typeface="Times New Roman" panose="02020603050405020304" pitchFamily="18" charset="0"/>
                <a:ea typeface="MS Mincho"/>
              </a:rPr>
              <a:t>hỗ</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Từ</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tách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biệt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được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Abstraction </a:t>
            </a:r>
            <a:r>
              <a:rPr lang="en-US" sz="3200" dirty="0" err="1">
                <a:latin typeface="Times New Roman" panose="02020603050405020304" pitchFamily="18" charset="0"/>
                <a:ea typeface="MS Mincho"/>
              </a:rPr>
              <a:t>và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Imlementor</a:t>
            </a:r>
            <a:r>
              <a:rPr lang="en-US" sz="3200" dirty="0">
                <a:latin typeface="Times New Roman" panose="02020603050405020304" pitchFamily="18" charset="0"/>
                <a:ea typeface="MS Mincho"/>
              </a:rPr>
              <a:t>.</a:t>
            </a:r>
          </a:p>
        </p:txBody>
      </p:sp>
    </p:spTree>
    <p:extLst>
      <p:ext uri="{BB962C8B-B14F-4D97-AF65-F5344CB8AC3E}">
        <p14:creationId xmlns:p14="http://schemas.microsoft.com/office/powerpoint/2010/main" val="400953232"/>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406755"/>
            <a:ext cx="11608231" cy="2554545"/>
          </a:xfrm>
          <a:prstGeom prst="rect">
            <a:avLst/>
          </a:prstGeom>
        </p:spPr>
        <p:txBody>
          <a:bodyPr wrap="square">
            <a:spAutoFit/>
          </a:bodyPr>
          <a:lstStyle/>
          <a:p>
            <a:r>
              <a:rPr lang="en-US" sz="3200" dirty="0" err="1">
                <a:latin typeface="Times New Roman" panose="02020603050405020304" pitchFamily="18" charset="0"/>
                <a:ea typeface="MS Mincho"/>
              </a:rPr>
              <a:t>Thường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nhầm</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lẫn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adapter pattern. </a:t>
            </a:r>
          </a:p>
          <a:p>
            <a:r>
              <a:rPr lang="en-US" sz="3200" dirty="0" err="1">
                <a:latin typeface="Times New Roman" panose="02020603050405020304" pitchFamily="18" charset="0"/>
                <a:ea typeface="MS Mincho"/>
              </a:rPr>
              <a:t>Khi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phía</a:t>
            </a:r>
            <a:r>
              <a:rPr lang="en-US" sz="3200" dirty="0">
                <a:latin typeface="Times New Roman" panose="02020603050405020304" pitchFamily="18" charset="0"/>
                <a:ea typeface="MS Mincho"/>
              </a:rPr>
              <a:t> client </a:t>
            </a:r>
            <a:r>
              <a:rPr lang="en-US" sz="3200" dirty="0" err="1">
                <a:latin typeface="Times New Roman" panose="02020603050405020304" pitchFamily="18" charset="0"/>
                <a:ea typeface="MS Mincho"/>
              </a:rPr>
              <a:t>tương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thích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nguồn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cũ</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sử</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mẫu</a:t>
            </a:r>
            <a:r>
              <a:rPr lang="en-US" sz="3200" dirty="0">
                <a:latin typeface="Times New Roman" panose="02020603050405020304" pitchFamily="18" charset="0"/>
                <a:ea typeface="MS Mincho"/>
              </a:rPr>
              <a:t> adapter </a:t>
            </a:r>
            <a:r>
              <a:rPr lang="en-US" sz="3200" dirty="0" err="1">
                <a:latin typeface="Times New Roman" panose="02020603050405020304" pitchFamily="18" charset="0"/>
                <a:ea typeface="MS Mincho"/>
              </a:rPr>
              <a:t>để</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giải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quyết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vấn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đề</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không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tương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thích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a:t>
            </a:r>
          </a:p>
          <a:p>
            <a:r>
              <a:rPr lang="en-US" sz="3200" dirty="0" err="1">
                <a:latin typeface="Times New Roman" panose="02020603050405020304" pitchFamily="18" charset="0"/>
                <a:ea typeface="MS Mincho"/>
              </a:rPr>
              <a:t>Khi</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muốn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tách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biệt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trừu</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tượng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cài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đặt</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sử</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mẫu</a:t>
            </a:r>
            <a:r>
              <a:rPr lang="en-US" sz="3200" dirty="0">
                <a:latin typeface="Times New Roman" panose="02020603050405020304" pitchFamily="18" charset="0"/>
                <a:ea typeface="MS Mincho"/>
              </a:rPr>
              <a:t> bridge.</a:t>
            </a:r>
            <a:endParaRPr lang="en-GB" sz="3200" dirty="0"/>
          </a:p>
        </p:txBody>
      </p:sp>
    </p:spTree>
    <p:extLst>
      <p:ext uri="{BB962C8B-B14F-4D97-AF65-F5344CB8AC3E}">
        <p14:creationId xmlns:p14="http://schemas.microsoft.com/office/powerpoint/2010/main" val="2144022773"/>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GB" dirty="0"/>
          </a:p>
        </p:txBody>
      </p:sp>
      <p:sp>
        <p:nvSpPr>
          <p:cNvPr id="5" name="Title 4"/>
          <p:cNvSpPr>
            <a:spLocks noGrp="1"/>
          </p:cNvSpPr>
          <p:nvPr>
            <p:ph type="title"/>
          </p:nvPr>
        </p:nvSpPr>
        <p:spPr>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DEMO</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877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723536" cy="4351338"/>
          </a:xfrm>
        </p:spPr>
        <p:txBody>
          <a:bodyPr>
            <a:normAutofit/>
          </a:bodyPr>
          <a:lstStyle/>
          <a:p>
            <a:pPr marL="0" indent="0">
              <a:buNone/>
            </a:pPr>
            <a:r>
              <a:rPr lang="en-GB" sz="6000" b="1" dirty="0">
                <a:solidFill>
                  <a:srgbClr val="0070C0"/>
                </a:solidFill>
                <a:latin typeface="Times New Roman" panose="02020603050405020304" pitchFamily="18" charset="0"/>
                <a:cs typeface="Times New Roman" panose="02020603050405020304" pitchFamily="18" charset="0"/>
              </a:rPr>
              <a:t>CÁM ƠN THẦY VÀ CÁC BẠN ĐÃ LẮNG NGHE</a:t>
            </a:r>
          </a:p>
        </p:txBody>
      </p:sp>
    </p:spTree>
    <p:extLst>
      <p:ext uri="{BB962C8B-B14F-4D97-AF65-F5344CB8AC3E}">
        <p14:creationId xmlns:p14="http://schemas.microsoft.com/office/powerpoint/2010/main" val="38164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Observer</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Behavioral</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701" y="1627420"/>
            <a:ext cx="3810000" cy="3590925"/>
          </a:xfrm>
          <a:prstGeom prst="rect">
            <a:avLst/>
          </a:prstGeom>
        </p:spPr>
      </p:pic>
    </p:spTree>
    <p:extLst>
      <p:ext uri="{BB962C8B-B14F-4D97-AF65-F5344CB8AC3E}">
        <p14:creationId xmlns:p14="http://schemas.microsoft.com/office/powerpoint/2010/main" val="39833698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vi-VN" sz="3200" dirty="0">
                <a:latin typeface="+mj-lt"/>
              </a:rPr>
              <a:t>Xác định sự phụ thuộc một-nhiều giữa các đối tượng để khi một đối tượng thay đổi trạng thái, tất cả những đối tượng phụ thuộc của nó được thông báo và cập nhật tự động</a:t>
            </a:r>
            <a:endParaRPr lang="en-GB" sz="3200" dirty="0">
              <a:latin typeface="+mj-lt"/>
            </a:endParaRPr>
          </a:p>
        </p:txBody>
      </p:sp>
      <p:sp>
        <p:nvSpPr>
          <p:cNvPr id="6" name="Rectangle 5"/>
          <p:cNvSpPr/>
          <p:nvPr/>
        </p:nvSpPr>
        <p:spPr>
          <a:xfrm>
            <a:off x="757644" y="370020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4685086"/>
            <a:ext cx="11434356" cy="584775"/>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Dependents, Publish-Subscribe, Model-View</a:t>
            </a:r>
          </a:p>
        </p:txBody>
      </p:sp>
    </p:spTree>
    <p:extLst>
      <p:ext uri="{BB962C8B-B14F-4D97-AF65-F5344CB8AC3E}">
        <p14:creationId xmlns:p14="http://schemas.microsoft.com/office/powerpoint/2010/main" val="168084697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6000" b="1" dirty="0">
                <a:latin typeface="+mj-lt"/>
              </a:rPr>
              <a:t>Observer</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098265"/>
            <a:ext cx="11434356" cy="2062103"/>
          </a:xfrm>
          <a:prstGeom prst="rect">
            <a:avLst/>
          </a:prstGeom>
        </p:spPr>
        <p:txBody>
          <a:bodyPr wrap="square">
            <a:spAutoFit/>
          </a:bodyPr>
          <a:lstStyle/>
          <a:p>
            <a:pPr marL="457200" indent="-457200">
              <a:buFont typeface="Wingdings" panose="05000000000000000000" pitchFamily="2" charset="2"/>
              <a:buChar char="Ø"/>
            </a:pPr>
            <a:r>
              <a:rPr lang="vi-VN" sz="3200" dirty="0">
                <a:latin typeface="+mj-lt"/>
              </a:rPr>
              <a:t>Ta viết phần mềm hiển thị dữ liệu (giá vàng, cổ phiếu, biểu đồ…) trên các thiết bị, môi trường (window app, web, mobile,tablet</a:t>
            </a:r>
            <a:r>
              <a:rPr lang="en-US" sz="3200" dirty="0">
                <a:latin typeface="+mj-lt"/>
              </a:rPr>
              <a:t>…</a:t>
            </a:r>
            <a:r>
              <a:rPr lang="vi-VN" sz="3200" dirty="0">
                <a:latin typeface="+mj-lt"/>
              </a:rPr>
              <a:t>). </a:t>
            </a:r>
            <a:endParaRPr lang="en-GB" sz="3200" dirty="0">
              <a:latin typeface="+mj-lt"/>
            </a:endParaRPr>
          </a:p>
          <a:p>
            <a:pPr marL="457200" indent="-457200">
              <a:buFont typeface="Wingdings" panose="05000000000000000000" pitchFamily="2" charset="2"/>
              <a:buChar char="Ø"/>
            </a:pPr>
            <a:r>
              <a:rPr lang="vi-VN" sz="3200" dirty="0">
                <a:latin typeface="+mj-lt"/>
              </a:rPr>
              <a:t>Khi có sự thay đổi số liệu ở cơ sở dữ liệu (CSDL), các thiết bị sẽ lần lượt cập nhật và hiển thị lại dữ liệu ngay lập tức.</a:t>
            </a:r>
            <a:endParaRPr lang="en-GB" sz="3200" dirty="0">
              <a:latin typeface="+mj-lt"/>
            </a:endParaRPr>
          </a:p>
        </p:txBody>
      </p:sp>
    </p:spTree>
    <p:extLst>
      <p:ext uri="{BB962C8B-B14F-4D97-AF65-F5344CB8AC3E}">
        <p14:creationId xmlns:p14="http://schemas.microsoft.com/office/powerpoint/2010/main" val="80604826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3528</Words>
  <Application>Microsoft Office PowerPoint</Application>
  <PresentationFormat>Widescreen</PresentationFormat>
  <Paragraphs>451</Paragraphs>
  <Slides>68</Slides>
  <Notes>64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MS Mincho</vt:lpstr>
      <vt:lpstr>Segoe UI Light</vt:lpstr>
      <vt:lpstr>Times New Roman</vt:lpstr>
      <vt:lpstr>Wingdings</vt:lpstr>
      <vt:lpstr>Office Theme</vt:lpstr>
      <vt:lpstr>PowerPoint Presentation</vt:lpstr>
      <vt:lpstr>Nội dung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Loc Nguyen</cp:lastModifiedBy>
  <cp:revision>299</cp:revision>
  <dcterms:created xsi:type="dcterms:W3CDTF">2016-10-07T13:20:21Z</dcterms:created>
  <dcterms:modified xsi:type="dcterms:W3CDTF">2017-01-12T01:36:52Z</dcterms:modified>
</cp:coreProperties>
</file>