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6" r:id="rId2"/>
    <p:sldId id="360" r:id="rId3"/>
    <p:sldId id="361" r:id="rId4"/>
    <p:sldId id="362" r:id="rId5"/>
    <p:sldId id="363" r:id="rId6"/>
    <p:sldId id="365" r:id="rId7"/>
    <p:sldId id="366" r:id="rId8"/>
    <p:sldId id="367" r:id="rId9"/>
    <p:sldId id="368" r:id="rId10"/>
    <p:sldId id="369" r:id="rId11"/>
    <p:sldId id="379" r:id="rId12"/>
    <p:sldId id="370" r:id="rId13"/>
    <p:sldId id="371" r:id="rId14"/>
    <p:sldId id="372" r:id="rId15"/>
    <p:sldId id="373" r:id="rId16"/>
    <p:sldId id="374" r:id="rId17"/>
    <p:sldId id="375" r:id="rId18"/>
    <p:sldId id="376" r:id="rId19"/>
    <p:sldId id="377" r:id="rId20"/>
    <p:sldId id="3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idge pattern" id="{62054995-5272-4C46-B10A-1F6743D4432C}">
          <p14:sldIdLst>
            <p14:sldId id="306"/>
            <p14:sldId id="360"/>
            <p14:sldId id="361"/>
            <p14:sldId id="362"/>
            <p14:sldId id="363"/>
            <p14:sldId id="365"/>
            <p14:sldId id="366"/>
            <p14:sldId id="367"/>
            <p14:sldId id="368"/>
            <p14:sldId id="369"/>
            <p14:sldId id="379"/>
            <p14:sldId id="370"/>
            <p14:sldId id="371"/>
            <p14:sldId id="372"/>
            <p14:sldId id="373"/>
            <p14:sldId id="374"/>
            <p14:sldId id="375"/>
            <p14:sldId id="376"/>
            <p14:sldId id="377"/>
            <p14:sldId id="3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28"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9F865-DE9D-469D-B54C-8E34BEAD4343}" type="datetimeFigureOut">
              <a:rPr lang="en-GB" smtClean="0"/>
              <a:t>08/01/2017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14EB0-E465-472B-A526-FD1B811E7D22}" type="slidenum">
              <a:rPr lang="en-GB" smtClean="0"/>
              <a:t>‹#›</a:t>
            </a:fld>
            <a:endParaRPr lang="en-GB"/>
          </a:p>
        </p:txBody>
      </p:sp>
    </p:spTree>
    <p:extLst>
      <p:ext uri="{BB962C8B-B14F-4D97-AF65-F5344CB8AC3E}">
        <p14:creationId xmlns:p14="http://schemas.microsoft.com/office/powerpoint/2010/main" val="331941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a:t>
            </a:fld>
            <a:endParaRPr lang="en-US"/>
          </a:p>
        </p:txBody>
      </p:sp>
    </p:spTree>
    <p:extLst>
      <p:ext uri="{BB962C8B-B14F-4D97-AF65-F5344CB8AC3E}">
        <p14:creationId xmlns:p14="http://schemas.microsoft.com/office/powerpoint/2010/main" val="3446081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10</a:t>
            </a:fld>
            <a:endParaRPr lang="en-US"/>
          </a:p>
        </p:txBody>
      </p:sp>
    </p:spTree>
    <p:extLst>
      <p:ext uri="{BB962C8B-B14F-4D97-AF65-F5344CB8AC3E}">
        <p14:creationId xmlns:p14="http://schemas.microsoft.com/office/powerpoint/2010/main" val="260856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11</a:t>
            </a:fld>
            <a:endParaRPr lang="en-US"/>
          </a:p>
        </p:txBody>
      </p:sp>
    </p:spTree>
    <p:extLst>
      <p:ext uri="{BB962C8B-B14F-4D97-AF65-F5344CB8AC3E}">
        <p14:creationId xmlns:p14="http://schemas.microsoft.com/office/powerpoint/2010/main" val="1415257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12</a:t>
            </a:fld>
            <a:endParaRPr lang="en-US"/>
          </a:p>
        </p:txBody>
      </p:sp>
    </p:spTree>
    <p:extLst>
      <p:ext uri="{BB962C8B-B14F-4D97-AF65-F5344CB8AC3E}">
        <p14:creationId xmlns:p14="http://schemas.microsoft.com/office/powerpoint/2010/main" val="214891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13</a:t>
            </a:fld>
            <a:endParaRPr lang="en-US"/>
          </a:p>
        </p:txBody>
      </p:sp>
    </p:spTree>
    <p:extLst>
      <p:ext uri="{BB962C8B-B14F-4D97-AF65-F5344CB8AC3E}">
        <p14:creationId xmlns:p14="http://schemas.microsoft.com/office/powerpoint/2010/main" val="619868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14</a:t>
            </a:fld>
            <a:endParaRPr lang="en-US"/>
          </a:p>
        </p:txBody>
      </p:sp>
    </p:spTree>
    <p:extLst>
      <p:ext uri="{BB962C8B-B14F-4D97-AF65-F5344CB8AC3E}">
        <p14:creationId xmlns:p14="http://schemas.microsoft.com/office/powerpoint/2010/main" val="2751536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15</a:t>
            </a:fld>
            <a:endParaRPr lang="en-US"/>
          </a:p>
        </p:txBody>
      </p:sp>
    </p:spTree>
    <p:extLst>
      <p:ext uri="{BB962C8B-B14F-4D97-AF65-F5344CB8AC3E}">
        <p14:creationId xmlns:p14="http://schemas.microsoft.com/office/powerpoint/2010/main" val="2185513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16</a:t>
            </a:fld>
            <a:endParaRPr lang="en-US"/>
          </a:p>
        </p:txBody>
      </p:sp>
    </p:spTree>
    <p:extLst>
      <p:ext uri="{BB962C8B-B14F-4D97-AF65-F5344CB8AC3E}">
        <p14:creationId xmlns:p14="http://schemas.microsoft.com/office/powerpoint/2010/main" val="2051170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17</a:t>
            </a:fld>
            <a:endParaRPr lang="en-US"/>
          </a:p>
        </p:txBody>
      </p:sp>
    </p:spTree>
    <p:extLst>
      <p:ext uri="{BB962C8B-B14F-4D97-AF65-F5344CB8AC3E}">
        <p14:creationId xmlns:p14="http://schemas.microsoft.com/office/powerpoint/2010/main" val="1250205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18</a:t>
            </a:fld>
            <a:endParaRPr lang="en-US"/>
          </a:p>
        </p:txBody>
      </p:sp>
    </p:spTree>
    <p:extLst>
      <p:ext uri="{BB962C8B-B14F-4D97-AF65-F5344CB8AC3E}">
        <p14:creationId xmlns:p14="http://schemas.microsoft.com/office/powerpoint/2010/main" val="1391021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19</a:t>
            </a:fld>
            <a:endParaRPr lang="en-US"/>
          </a:p>
        </p:txBody>
      </p:sp>
    </p:spTree>
    <p:extLst>
      <p:ext uri="{BB962C8B-B14F-4D97-AF65-F5344CB8AC3E}">
        <p14:creationId xmlns:p14="http://schemas.microsoft.com/office/powerpoint/2010/main" val="44357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a:t>
            </a:fld>
            <a:endParaRPr lang="en-US"/>
          </a:p>
        </p:txBody>
      </p:sp>
    </p:spTree>
    <p:extLst>
      <p:ext uri="{BB962C8B-B14F-4D97-AF65-F5344CB8AC3E}">
        <p14:creationId xmlns:p14="http://schemas.microsoft.com/office/powerpoint/2010/main" val="1738209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20</a:t>
            </a:fld>
            <a:endParaRPr lang="en-US"/>
          </a:p>
        </p:txBody>
      </p:sp>
    </p:spTree>
    <p:extLst>
      <p:ext uri="{BB962C8B-B14F-4D97-AF65-F5344CB8AC3E}">
        <p14:creationId xmlns:p14="http://schemas.microsoft.com/office/powerpoint/2010/main" val="365840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latin typeface="+mn-lt"/>
                <a:ea typeface="+mn-ea"/>
                <a:cs typeface="+mn-cs"/>
              </a:rPr>
              <a:t>Giả sử chúng ta phải viết một phần mềm xem ảnh JPEG cho hệ điều hành Windows. Sau đó chúng ta phải mở rộng nó để cho phép chương trình này có thể xem được các định dạng ảnh khác như BMP, PNG, … cũng trên Windows. Điều này có thể dễ dạng thực hiện khi chúng ta cho các class JPEGImage, BPMImage, PNGImage,… kế thừa từ một abstract class (hoặc implement interface) là Image.Tuy nhiên sau đó chúng ta cần mở rộng tiếp chương trình để nó có thể hiển thị được các định dạng ảnh này trên các hệ điều hành khác như Linux, MacOS.</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Hoặc</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sau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khi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có</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hệ</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hành</a:t>
            </a:r>
            <a:r>
              <a:rPr lang="en-US" sz="1200" kern="1200" baseline="0" dirty="0">
                <a:solidFill>
                  <a:schemeClr val="tx1"/>
                </a:solidFill>
                <a:latin typeface="+mn-lt"/>
                <a:ea typeface="+mn-ea"/>
                <a:cs typeface="+mn-cs"/>
              </a:rPr>
              <a:t>, ta </a:t>
            </a:r>
            <a:r>
              <a:rPr lang="en-US" sz="1200" kern="1200" baseline="0" dirty="0" err="1">
                <a:solidFill>
                  <a:schemeClr val="tx1"/>
                </a:solidFill>
                <a:latin typeface="+mn-lt"/>
                <a:ea typeface="+mn-ea"/>
                <a:cs typeface="+mn-cs"/>
              </a:rPr>
              <a:t>lại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muốn</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định</a:t>
            </a:r>
            <a:r>
              <a:rPr lang="en-US" sz="1200" kern="1200" baseline="0" dirty="0">
                <a:solidFill>
                  <a:schemeClr val="tx1"/>
                </a:solidFill>
                <a:latin typeface="+mn-lt"/>
                <a:ea typeface="+mn-ea"/>
                <a:cs typeface="+mn-cs"/>
              </a:rPr>
              <a:t> dang </a:t>
            </a:r>
            <a:r>
              <a:rPr lang="en-US" sz="1200" kern="1200" baseline="0" dirty="0" err="1">
                <a:solidFill>
                  <a:schemeClr val="tx1"/>
                </a:solidFill>
                <a:latin typeface="+mn-lt"/>
                <a:ea typeface="+mn-ea"/>
                <a:cs typeface="+mn-cs"/>
              </a:rPr>
              <a:t>ảnh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thì</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phải</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chỉnh</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sửa</a:t>
            </a:r>
            <a:r>
              <a:rPr lang="en-US" sz="1200" kern="1200" baseline="0" dirty="0">
                <a:solidFill>
                  <a:schemeClr val="tx1"/>
                </a:solidFill>
                <a:latin typeface="+mn-lt"/>
                <a:ea typeface="+mn-ea"/>
                <a:cs typeface="+mn-cs"/>
              </a:rPr>
              <a:t> ở </a:t>
            </a:r>
            <a:r>
              <a:rPr lang="en-US" sz="1200" kern="1200" baseline="0" dirty="0" err="1">
                <a:solidFill>
                  <a:schemeClr val="tx1"/>
                </a:solidFill>
                <a:latin typeface="+mn-lt"/>
                <a:ea typeface="+mn-ea"/>
                <a:cs typeface="+mn-cs"/>
              </a:rPr>
              <a:t>rất</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nhiều</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chỗ</a:t>
            </a:r>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3</a:t>
            </a:fld>
            <a:endParaRPr lang="en-US"/>
          </a:p>
        </p:txBody>
      </p:sp>
    </p:spTree>
    <p:extLst>
      <p:ext uri="{BB962C8B-B14F-4D97-AF65-F5344CB8AC3E}">
        <p14:creationId xmlns:p14="http://schemas.microsoft.com/office/powerpoint/2010/main" val="2485269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4</a:t>
            </a:fld>
            <a:endParaRPr lang="en-US"/>
          </a:p>
        </p:txBody>
      </p:sp>
    </p:spTree>
    <p:extLst>
      <p:ext uri="{BB962C8B-B14F-4D97-AF65-F5344CB8AC3E}">
        <p14:creationId xmlns:p14="http://schemas.microsoft.com/office/powerpoint/2010/main" val="244217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bridge pattern</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Abstraction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chiếu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endParaRPr lang="en-GB"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Refined Abstraction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Mở</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rộng</a:t>
            </a:r>
            <a:r>
              <a:rPr lang="en-US" sz="1200" kern="1200" dirty="0">
                <a:solidFill>
                  <a:schemeClr val="tx1"/>
                </a:solidFill>
                <a:effectLst/>
                <a:latin typeface="+mn-lt"/>
                <a:ea typeface="+mn-ea"/>
                <a:cs typeface="+mn-cs"/>
              </a:rPr>
              <a:t> abstract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(interface)</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interface cho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ConcreteImplementor</a:t>
            </a:r>
            <a:r>
              <a:rPr lang="en-US" sz="1200" kern="1200" dirty="0">
                <a:solidFill>
                  <a:schemeClr val="tx1"/>
                </a:solidFill>
                <a:effectLst/>
                <a:latin typeface="+mn-lt"/>
                <a:ea typeface="+mn-ea"/>
                <a:cs typeface="+mn-cs"/>
              </a:rPr>
              <a:t> (normal class)</a:t>
            </a:r>
            <a:endParaRPr lang="en-GB"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interface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Implementor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5</a:t>
            </a:fld>
            <a:endParaRPr lang="en-US"/>
          </a:p>
        </p:txBody>
      </p:sp>
    </p:spTree>
    <p:extLst>
      <p:ext uri="{BB962C8B-B14F-4D97-AF65-F5344CB8AC3E}">
        <p14:creationId xmlns:p14="http://schemas.microsoft.com/office/powerpoint/2010/main" val="2583365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6</a:t>
            </a:fld>
            <a:endParaRPr lang="en-US"/>
          </a:p>
        </p:txBody>
      </p:sp>
    </p:spTree>
    <p:extLst>
      <p:ext uri="{BB962C8B-B14F-4D97-AF65-F5344CB8AC3E}">
        <p14:creationId xmlns:p14="http://schemas.microsoft.com/office/powerpoint/2010/main" val="2637929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7</a:t>
            </a:fld>
            <a:endParaRPr lang="en-US"/>
          </a:p>
        </p:txBody>
      </p:sp>
    </p:spTree>
    <p:extLst>
      <p:ext uri="{BB962C8B-B14F-4D97-AF65-F5344CB8AC3E}">
        <p14:creationId xmlns:p14="http://schemas.microsoft.com/office/powerpoint/2010/main" val="97892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8</a:t>
            </a:fld>
            <a:endParaRPr lang="en-US"/>
          </a:p>
        </p:txBody>
      </p:sp>
    </p:spTree>
    <p:extLst>
      <p:ext uri="{BB962C8B-B14F-4D97-AF65-F5344CB8AC3E}">
        <p14:creationId xmlns:p14="http://schemas.microsoft.com/office/powerpoint/2010/main" val="377146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049A14-D55A-4A33-918A-45FD40AE09C9}" type="slidenum">
              <a:rPr lang="en-US" smtClean="0"/>
              <a:t>9</a:t>
            </a:fld>
            <a:endParaRPr lang="en-US"/>
          </a:p>
        </p:txBody>
      </p:sp>
    </p:spTree>
    <p:extLst>
      <p:ext uri="{BB962C8B-B14F-4D97-AF65-F5344CB8AC3E}">
        <p14:creationId xmlns:p14="http://schemas.microsoft.com/office/powerpoint/2010/main" val="1006695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71225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90748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69298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825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92035F-EBBE-4BB8-8C17-857BB5007D3A}"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3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54246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92035F-EBBE-4BB8-8C17-857BB5007D3A}"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103584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2035F-EBBE-4BB8-8C17-857BB5007D3A}"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38278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2035F-EBBE-4BB8-8C17-857BB5007D3A}"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311495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96217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92035F-EBBE-4BB8-8C17-857BB5007D3A}"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B33F7-3582-4DC3-9749-D669EED2B291}" type="slidenum">
              <a:rPr lang="en-US" smtClean="0"/>
              <a:t>‹#›</a:t>
            </a:fld>
            <a:endParaRPr lang="en-US"/>
          </a:p>
        </p:txBody>
      </p:sp>
    </p:spTree>
    <p:extLst>
      <p:ext uri="{BB962C8B-B14F-4D97-AF65-F5344CB8AC3E}">
        <p14:creationId xmlns:p14="http://schemas.microsoft.com/office/powerpoint/2010/main" val="208360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92035F-EBBE-4BB8-8C17-857BB5007D3A}"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B33F7-3582-4DC3-9749-D669EED2B291}" type="slidenum">
              <a:rPr lang="en-US" smtClean="0"/>
              <a:t>‹#›</a:t>
            </a:fld>
            <a:endParaRPr lang="en-US"/>
          </a:p>
        </p:txBody>
      </p:sp>
    </p:spTree>
    <p:extLst>
      <p:ext uri="{BB962C8B-B14F-4D97-AF65-F5344CB8AC3E}">
        <p14:creationId xmlns:p14="http://schemas.microsoft.com/office/powerpoint/2010/main" val="120622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525836"/>
            <a:ext cx="3575018"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và</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phân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loại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5" y="2356833"/>
            <a:ext cx="11434356" cy="1569660"/>
          </a:xfrm>
          <a:prstGeom prst="rect">
            <a:avLst/>
          </a:prstGeom>
        </p:spPr>
        <p:txBody>
          <a:bodyPr wrap="square">
            <a:spAutoFit/>
          </a:bodyPr>
          <a:lstStyle/>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Tên</a:t>
            </a:r>
            <a:r>
              <a:rPr lang="en-GB" sz="3200" dirty="0">
                <a:latin typeface="Times New Roman" panose="02020603050405020304" pitchFamily="18" charset="0"/>
                <a:cs typeface="Times New Roman" panose="02020603050405020304" pitchFamily="18" charset="0"/>
              </a:rPr>
              <a:t>: Bridge.</a:t>
            </a:r>
          </a:p>
          <a:p>
            <a:pPr marL="514350" indent="-514350">
              <a:buFont typeface="+mj-lt"/>
              <a:buAutoNum type="arabicPeriod"/>
            </a:pPr>
            <a:r>
              <a:rPr lang="en-GB" sz="3200" dirty="0" err="1">
                <a:latin typeface="Times New Roman" panose="02020603050405020304" pitchFamily="18" charset="0"/>
                <a:cs typeface="Times New Roman" panose="02020603050405020304" pitchFamily="18" charset="0"/>
              </a:rPr>
              <a:t>Phân</a:t>
            </a:r>
            <a:r>
              <a:rPr lang="en-GB" sz="3200" dirty="0">
                <a:latin typeface="Times New Roman" panose="02020603050405020304" pitchFamily="18" charset="0"/>
                <a:cs typeface="Times New Roman" panose="02020603050405020304" pitchFamily="18" charset="0"/>
              </a:rPr>
              <a:t> </a:t>
            </a:r>
            <a:r>
              <a:rPr lang="en-GB" sz="3200" dirty="0" err="1">
                <a:latin typeface="Times New Roman" panose="02020603050405020304" pitchFamily="18" charset="0"/>
                <a:cs typeface="Times New Roman" panose="02020603050405020304" pitchFamily="18" charset="0"/>
              </a:rPr>
              <a:t>loại</a:t>
            </a:r>
            <a:r>
              <a:rPr lang="en-GB"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Structural Pattern.</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GB" sz="3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803" y="1665287"/>
            <a:ext cx="5302129" cy="3855617"/>
          </a:xfrm>
          <a:prstGeom prst="rect">
            <a:avLst/>
          </a:prstGeom>
        </p:spPr>
      </p:pic>
    </p:spTree>
    <p:extLst>
      <p:ext uri="{BB962C8B-B14F-4D97-AF65-F5344CB8AC3E}">
        <p14:creationId xmlns:p14="http://schemas.microsoft.com/office/powerpoint/2010/main" val="34587718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3198311"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Mẫu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liên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quan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406755"/>
            <a:ext cx="11608231" cy="2554545"/>
          </a:xfrm>
          <a:prstGeom prst="rect">
            <a:avLst/>
          </a:prstGeom>
        </p:spPr>
        <p:txBody>
          <a:bodyPr wrap="square">
            <a:spAutoFit/>
          </a:bodyPr>
          <a:lstStyle/>
          <a:p>
            <a:r>
              <a:rPr lang="en-US" sz="3200" dirty="0" err="1">
                <a:latin typeface="Times New Roman" panose="02020603050405020304" pitchFamily="18" charset="0"/>
                <a:ea typeface="MS Mincho"/>
              </a:rPr>
              <a:t>Thường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nhầm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lẫn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adapter pattern. </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phía</a:t>
            </a:r>
            <a:r>
              <a:rPr lang="en-US" sz="3200" dirty="0">
                <a:latin typeface="Times New Roman" panose="02020603050405020304" pitchFamily="18" charset="0"/>
                <a:ea typeface="MS Mincho"/>
              </a:rPr>
              <a:t> client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nguồn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cũ</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adapter </a:t>
            </a:r>
            <a:r>
              <a:rPr lang="en-US" sz="3200" dirty="0" err="1">
                <a:latin typeface="Times New Roman" panose="02020603050405020304" pitchFamily="18" charset="0"/>
                <a:ea typeface="MS Mincho"/>
              </a:rPr>
              <a:t>để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giải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quyết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vấn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đề</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không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tương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thích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a:t>
            </a:r>
          </a:p>
          <a:p>
            <a:r>
              <a:rPr lang="en-US" sz="3200" dirty="0" err="1">
                <a:latin typeface="Times New Roman" panose="02020603050405020304" pitchFamily="18" charset="0"/>
                <a:ea typeface="MS Mincho"/>
              </a:rPr>
              <a:t>Khi</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muốn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trừu</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tượng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cài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đặt</a:t>
            </a:r>
            <a:r>
              <a:rPr lang="en-US" sz="3200" dirty="0">
                <a:latin typeface="Times New Roman" panose="02020603050405020304" pitchFamily="18" charset="0"/>
                <a:ea typeface="MS Mincho"/>
              </a:rPr>
              <a:t>, ta </a:t>
            </a:r>
            <a:r>
              <a:rPr lang="en-US" sz="3200" dirty="0" err="1">
                <a:latin typeface="Times New Roman" panose="02020603050405020304" pitchFamily="18" charset="0"/>
                <a:ea typeface="MS Mincho"/>
              </a:rPr>
              <a:t>sử</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mẫu</a:t>
            </a:r>
            <a:r>
              <a:rPr lang="en-US" sz="3200" dirty="0">
                <a:latin typeface="Times New Roman" panose="02020603050405020304" pitchFamily="18" charset="0"/>
                <a:ea typeface="MS Mincho"/>
              </a:rPr>
              <a:t> bridge.</a:t>
            </a:r>
            <a:endParaRPr lang="en-GB" sz="3200" dirty="0"/>
          </a:p>
        </p:txBody>
      </p:sp>
    </p:spTree>
    <p:extLst>
      <p:ext uri="{BB962C8B-B14F-4D97-AF65-F5344CB8AC3E}">
        <p14:creationId xmlns:p14="http://schemas.microsoft.com/office/powerpoint/2010/main" val="214402277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0054"/>
            <a:ext cx="11434356" cy="4308872"/>
          </a:xfrm>
          <a:prstGeom prst="rect">
            <a:avLst/>
          </a:prstGeom>
        </p:spPr>
        <p:txBody>
          <a:bodyPr wrap="square">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Xét</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JPEG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PNG. </a:t>
            </a:r>
            <a:r>
              <a:rPr lang="en-US" sz="3200" dirty="0" err="1">
                <a:latin typeface="Times New Roman" panose="02020603050405020304" pitchFamily="18" charset="0"/>
                <a:cs typeface="Times New Roman" panose="02020603050405020304" pitchFamily="18" charset="0"/>
              </a:rPr>
              <a:t>Xét</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Mac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Windows. </a:t>
            </a:r>
            <a:r>
              <a:rPr lang="en-US" sz="3200" dirty="0" err="1">
                <a:latin typeface="Times New Roman" panose="02020603050405020304" pitchFamily="18" charset="0"/>
                <a:cs typeface="Times New Roman" panose="02020603050405020304" pitchFamily="18" charset="0"/>
              </a:rPr>
              <a:t>Mỗi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MacAPI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WindowsAPI</a:t>
            </a:r>
            <a:r>
              <a:rPr lang="en-US" sz="3200" dirty="0">
                <a:latin typeface="Times New Roman" panose="02020603050405020304" pitchFamily="18" charset="0"/>
                <a:cs typeface="Times New Roman" panose="02020603050405020304" pitchFamily="18" charset="0"/>
              </a:rPr>
              <a:t>. </a:t>
            </a:r>
          </a:p>
          <a:p>
            <a:r>
              <a:rPr lang="en-US" sz="3200" dirty="0" err="1">
                <a:latin typeface="Times New Roman" panose="02020603050405020304" pitchFamily="18" charset="0"/>
                <a:cs typeface="Times New Roman" panose="02020603050405020304" pitchFamily="18" charset="0"/>
              </a:rPr>
              <a:t>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Design Pattern, </a:t>
            </a:r>
            <a:r>
              <a:rPr lang="en-US" sz="3200" dirty="0" err="1">
                <a:latin typeface="Times New Roman" panose="02020603050405020304" pitchFamily="18" charset="0"/>
                <a:cs typeface="Times New Roman" panose="02020603050405020304" pitchFamily="18" charset="0"/>
              </a:rPr>
              <a:t>hãy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mô</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phỏng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chữa</a:t>
            </a:r>
            <a:r>
              <a:rPr lang="en-US" sz="3200" dirty="0">
                <a:latin typeface="Times New Roman" panose="02020603050405020304" pitchFamily="18" charset="0"/>
                <a:cs typeface="Times New Roman" panose="02020603050405020304" pitchFamily="18" charset="0"/>
              </a:rPr>
              <a:t> code ở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điều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API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6137954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400054"/>
            <a:ext cx="11434356" cy="2339102"/>
          </a:xfrm>
          <a:prstGeom prst="rect">
            <a:avLst/>
          </a:prstGeom>
        </p:spPr>
        <p:txBody>
          <a:bodyPr wrap="square">
            <a:spAutoFit/>
          </a:bodyPr>
          <a:lstStyle/>
          <a:p>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tả</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bài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toán</a:t>
            </a:r>
            <a:r>
              <a:rPr lang="en-US" sz="3200" b="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Chương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in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như</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“PNG by MAC API”.</a:t>
            </a:r>
          </a:p>
          <a:p>
            <a:r>
              <a:rPr lang="en-US" sz="3200" dirty="0">
                <a:latin typeface="Times New Roman" panose="02020603050405020304" pitchFamily="18" charset="0"/>
                <a:cs typeface="Times New Roman" panose="02020603050405020304" pitchFamily="18" charset="0"/>
              </a:rPr>
              <a:t>“JPEG by Windows API”.</a:t>
            </a:r>
          </a:p>
          <a:p>
            <a:endParaRPr lang="en-US" dirty="0"/>
          </a:p>
        </p:txBody>
      </p:sp>
    </p:spTree>
    <p:extLst>
      <p:ext uri="{BB962C8B-B14F-4D97-AF65-F5344CB8AC3E}">
        <p14:creationId xmlns:p14="http://schemas.microsoft.com/office/powerpoint/2010/main" val="288440304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532144" y="2115092"/>
            <a:ext cx="2156360"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S</a:t>
            </a:r>
            <a:r>
              <a:rPr lang="vi-VN" sz="3200" dirty="0">
                <a:latin typeface="Times New Roman" panose="02020603050405020304" pitchFamily="18" charset="0"/>
                <a:cs typeface="Times New Roman" panose="02020603050405020304" pitchFamily="18" charset="0"/>
              </a:rPr>
              <a:t>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đồ</a:t>
            </a:r>
            <a:r>
              <a:rPr lang="en-US" sz="3200" dirty="0">
                <a:latin typeface="Times New Roman" panose="02020603050405020304" pitchFamily="18" charset="0"/>
                <a:cs typeface="Times New Roman" panose="02020603050405020304" pitchFamily="18" charset="0"/>
              </a:rPr>
              <a:t> UML</a:t>
            </a:r>
          </a:p>
        </p:txBody>
      </p:sp>
      <p:sp>
        <p:nvSpPr>
          <p:cNvPr id="6" name="TextBox 5"/>
          <p:cNvSpPr txBox="1"/>
          <p:nvPr/>
        </p:nvSpPr>
        <p:spPr>
          <a:xfrm>
            <a:off x="6511159" y="2577894"/>
            <a:ext cx="5234152" cy="3785652"/>
          </a:xfrm>
          <a:prstGeom prst="rect">
            <a:avLst/>
          </a:prstGeom>
          <a:noFill/>
        </p:spPr>
        <p:txBody>
          <a:bodyPr wrap="square" rtlCol="0">
            <a:spAutoFit/>
          </a:bodyPr>
          <a:lstStyle/>
          <a:p>
            <a:r>
              <a:rPr lang="en-US" sz="3200" dirty="0" err="1">
                <a:latin typeface="Times New Roman" panose="02020603050405020304" pitchFamily="18" charset="0"/>
                <a:cs typeface="Times New Roman" panose="02020603050405020304" pitchFamily="18" charset="0"/>
              </a:rPr>
              <a:t>Vai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trò</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p>
          <a:p>
            <a:r>
              <a:rPr lang="en-US" sz="3200" dirty="0">
                <a:latin typeface="Times New Roman" panose="02020603050405020304" pitchFamily="18" charset="0"/>
                <a:cs typeface="Times New Roman" panose="02020603050405020304" pitchFamily="18" charset="0"/>
              </a:rPr>
              <a:t>Abstraction: Image.</a:t>
            </a:r>
          </a:p>
          <a:p>
            <a:r>
              <a:rPr lang="en-US" sz="3200" dirty="0" err="1">
                <a:latin typeface="Times New Roman" panose="02020603050405020304" pitchFamily="18" charset="0"/>
                <a:cs typeface="Times New Roman" panose="02020603050405020304" pitchFamily="18" charset="0"/>
              </a:rPr>
              <a:t>RefinedAbstraction</a:t>
            </a:r>
            <a:r>
              <a:rPr lang="en-US" sz="3200" dirty="0">
                <a:latin typeface="Times New Roman" panose="02020603050405020304" pitchFamily="18" charset="0"/>
                <a:cs typeface="Times New Roman" panose="02020603050405020304" pitchFamily="18" charset="0"/>
              </a:rPr>
              <a:t>: JPEG, PNG.</a:t>
            </a:r>
          </a:p>
          <a:p>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API.</a:t>
            </a:r>
          </a:p>
          <a:p>
            <a:r>
              <a:rPr lang="en-US" sz="3200" dirty="0" err="1">
                <a:latin typeface="Times New Roman" panose="02020603050405020304" pitchFamily="18" charset="0"/>
                <a:cs typeface="Times New Roman" panose="02020603050405020304" pitchFamily="18" charset="0"/>
              </a:rPr>
              <a:t>ConcreteImplementor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MacAPI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WindowsAPI</a:t>
            </a:r>
            <a:r>
              <a:rPr lang="en-US" sz="32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32144" y="3048000"/>
            <a:ext cx="5546647" cy="2313253"/>
          </a:xfrm>
          <a:prstGeom prst="rect">
            <a:avLst/>
          </a:prstGeom>
        </p:spPr>
      </p:pic>
    </p:spTree>
    <p:extLst>
      <p:ext uri="{BB962C8B-B14F-4D97-AF65-F5344CB8AC3E}">
        <p14:creationId xmlns:p14="http://schemas.microsoft.com/office/powerpoint/2010/main" val="312343126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6898" y="2941824"/>
            <a:ext cx="4401417" cy="1393109"/>
          </a:xfrm>
          <a:prstGeom prst="rect">
            <a:avLst/>
          </a:prstGeom>
        </p:spPr>
      </p:pic>
      <p:pic>
        <p:nvPicPr>
          <p:cNvPr id="8" name="Picture 7"/>
          <p:cNvPicPr>
            <a:picLocks noChangeAspect="1"/>
          </p:cNvPicPr>
          <p:nvPr/>
        </p:nvPicPr>
        <p:blipFill>
          <a:blip r:embed="rId4"/>
          <a:stretch>
            <a:fillRect/>
          </a:stretch>
        </p:blipFill>
        <p:spPr>
          <a:xfrm>
            <a:off x="5429778" y="2941824"/>
            <a:ext cx="5102755" cy="2671988"/>
          </a:xfrm>
          <a:prstGeom prst="rect">
            <a:avLst/>
          </a:prstGeom>
        </p:spPr>
      </p:pic>
    </p:spTree>
    <p:extLst>
      <p:ext uri="{BB962C8B-B14F-4D97-AF65-F5344CB8AC3E}">
        <p14:creationId xmlns:p14="http://schemas.microsoft.com/office/powerpoint/2010/main" val="38656389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46898" y="2900362"/>
            <a:ext cx="4918279" cy="2450571"/>
          </a:xfrm>
          <a:prstGeom prst="rect">
            <a:avLst/>
          </a:prstGeom>
        </p:spPr>
      </p:pic>
      <p:pic>
        <p:nvPicPr>
          <p:cNvPr id="8" name="Picture 7"/>
          <p:cNvPicPr>
            <a:picLocks noChangeAspect="1"/>
          </p:cNvPicPr>
          <p:nvPr/>
        </p:nvPicPr>
        <p:blipFill>
          <a:blip r:embed="rId4"/>
          <a:stretch>
            <a:fillRect/>
          </a:stretch>
        </p:blipFill>
        <p:spPr>
          <a:xfrm>
            <a:off x="5765177" y="2600706"/>
            <a:ext cx="4818156" cy="3462052"/>
          </a:xfrm>
          <a:prstGeom prst="rect">
            <a:avLst/>
          </a:prstGeom>
        </p:spPr>
      </p:pic>
    </p:spTree>
    <p:extLst>
      <p:ext uri="{BB962C8B-B14F-4D97-AF65-F5344CB8AC3E}">
        <p14:creationId xmlns:p14="http://schemas.microsoft.com/office/powerpoint/2010/main" val="2176793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954067" y="2808287"/>
            <a:ext cx="6557025" cy="2898246"/>
          </a:xfrm>
          <a:prstGeom prst="rect">
            <a:avLst/>
          </a:prstGeom>
        </p:spPr>
      </p:pic>
    </p:spTree>
    <p:extLst>
      <p:ext uri="{BB962C8B-B14F-4D97-AF65-F5344CB8AC3E}">
        <p14:creationId xmlns:p14="http://schemas.microsoft.com/office/powerpoint/2010/main" val="197823657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46897" y="2685662"/>
            <a:ext cx="5215235" cy="3859274"/>
          </a:xfrm>
          <a:prstGeom prst="rect">
            <a:avLst/>
          </a:prstGeom>
        </p:spPr>
      </p:pic>
    </p:spTree>
    <p:extLst>
      <p:ext uri="{BB962C8B-B14F-4D97-AF65-F5344CB8AC3E}">
        <p14:creationId xmlns:p14="http://schemas.microsoft.com/office/powerpoint/2010/main" val="321388935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846897" y="2859615"/>
            <a:ext cx="7040349" cy="2846917"/>
          </a:xfrm>
          <a:prstGeom prst="rect">
            <a:avLst/>
          </a:prstGeom>
        </p:spPr>
      </p:pic>
    </p:spTree>
    <p:extLst>
      <p:ext uri="{BB962C8B-B14F-4D97-AF65-F5344CB8AC3E}">
        <p14:creationId xmlns:p14="http://schemas.microsoft.com/office/powerpoint/2010/main" val="17029439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325281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code </a:t>
            </a:r>
            <a:r>
              <a:rPr lang="en-US" sz="3200" dirty="0" err="1">
                <a:latin typeface="Times New Roman" panose="02020603050405020304" pitchFamily="18" charset="0"/>
                <a:cs typeface="Times New Roman" panose="02020603050405020304" pitchFamily="18" charset="0"/>
              </a:rPr>
              <a:t>minh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họa</a:t>
            </a: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46898" y="2979737"/>
            <a:ext cx="6473090" cy="2980796"/>
          </a:xfrm>
          <a:prstGeom prst="rect">
            <a:avLst/>
          </a:prstGeom>
        </p:spPr>
      </p:pic>
    </p:spTree>
    <p:extLst>
      <p:ext uri="{BB962C8B-B14F-4D97-AF65-F5344CB8AC3E}">
        <p14:creationId xmlns:p14="http://schemas.microsoft.com/office/powerpoint/2010/main" val="2612359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379142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Mục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đích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nghĩa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630264" y="2153869"/>
            <a:ext cx="11434356" cy="1077218"/>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trừu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630264" y="3476103"/>
            <a:ext cx="212750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Bí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danh</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30264" y="4552116"/>
            <a:ext cx="1143435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Handle, </a:t>
            </a:r>
            <a:r>
              <a:rPr lang="en-US" sz="3200" dirty="0" err="1">
                <a:latin typeface="Times New Roman" panose="02020603050405020304" pitchFamily="18" charset="0"/>
                <a:cs typeface="Times New Roman" panose="02020603050405020304" pitchFamily="18" charset="0"/>
              </a:rPr>
              <a:t>BodyPatterns</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23549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t> </a:t>
            </a:r>
            <a:r>
              <a:rPr lang="vi-VN" sz="6000" b="1" dirty="0">
                <a:latin typeface="+mj-lt"/>
              </a:rPr>
              <a:t>Pattern</a:t>
            </a:r>
            <a:endParaRPr lang="en-US" sz="6000" dirty="0">
              <a:latin typeface="+mj-lt"/>
            </a:endParaRPr>
          </a:p>
        </p:txBody>
      </p:sp>
      <p:sp>
        <p:nvSpPr>
          <p:cNvPr id="5" name="Rectangle 4"/>
          <p:cNvSpPr/>
          <p:nvPr/>
        </p:nvSpPr>
        <p:spPr>
          <a:xfrm>
            <a:off x="378822" y="1184934"/>
            <a:ext cx="4188967"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nguồn</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minh</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họa</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846898" y="2015931"/>
            <a:ext cx="1587294" cy="584775"/>
          </a:xfrm>
          <a:prstGeom prst="rect">
            <a:avLst/>
          </a:prstGeom>
          <a:noFill/>
        </p:spPr>
        <p:txBody>
          <a:bodyPr wrap="none" rtlCol="0">
            <a:spAutoFit/>
          </a:bodyPr>
          <a:lstStyle/>
          <a:p>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846898" y="2685661"/>
            <a:ext cx="10515574" cy="2462071"/>
          </a:xfrm>
          <a:prstGeom prst="rect">
            <a:avLst/>
          </a:prstGeom>
        </p:spPr>
      </p:pic>
    </p:spTree>
    <p:extLst>
      <p:ext uri="{BB962C8B-B14F-4D97-AF65-F5344CB8AC3E}">
        <p14:creationId xmlns:p14="http://schemas.microsoft.com/office/powerpoint/2010/main" val="30188618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30265" y="1346200"/>
            <a:ext cx="2582758"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Motivation</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601561" y="2098265"/>
            <a:ext cx="9315450" cy="4191000"/>
          </a:xfrm>
          <a:prstGeom prst="rect">
            <a:avLst/>
          </a:prstGeom>
        </p:spPr>
      </p:pic>
    </p:spTree>
    <p:extLst>
      <p:ext uri="{BB962C8B-B14F-4D97-AF65-F5344CB8AC3E}">
        <p14:creationId xmlns:p14="http://schemas.microsoft.com/office/powerpoint/2010/main" val="7682419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4139275"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năng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ứng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4031873"/>
          </a:xfrm>
          <a:prstGeom prst="rect">
            <a:avLst/>
          </a:prstGeom>
        </p:spPr>
        <p:txBody>
          <a:bodyPr wrap="square">
            <a:spAutoFit/>
          </a:bodyPr>
          <a:lstStyle/>
          <a:p>
            <a:pPr marL="457200" lvl="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việc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chia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Bridge pattern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ta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bổ</a:t>
            </a:r>
            <a:r>
              <a:rPr lang="en-US" sz="3200" dirty="0">
                <a:latin typeface="Times New Roman" panose="02020603050405020304" pitchFamily="18" charset="0"/>
                <a:cs typeface="Times New Roman" panose="02020603050405020304" pitchFamily="18" charset="0"/>
              </a:rPr>
              <a:t> sung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lập</a:t>
            </a:r>
            <a:r>
              <a:rPr lang="en-US" sz="32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bổ</a:t>
            </a:r>
            <a:r>
              <a:rPr lang="en-US" sz="3200" dirty="0">
                <a:latin typeface="Times New Roman" panose="02020603050405020304" pitchFamily="18" charset="0"/>
                <a:cs typeface="Times New Roman" panose="02020603050405020304" pitchFamily="18" charset="0"/>
              </a:rPr>
              <a:t> sung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khỏi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client</a:t>
            </a:r>
            <a:br>
              <a:rPr lang="vi-VN"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9146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207656" cy="752065"/>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Cấu</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trúc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1324454" y="2800263"/>
            <a:ext cx="9014016" cy="3916147"/>
          </a:xfrm>
          <a:prstGeom prst="rect">
            <a:avLst/>
          </a:prstGeom>
        </p:spPr>
      </p:pic>
      <p:sp>
        <p:nvSpPr>
          <p:cNvPr id="8" name="Thought Bubble: Cloud 7"/>
          <p:cNvSpPr/>
          <p:nvPr/>
        </p:nvSpPr>
        <p:spPr>
          <a:xfrm>
            <a:off x="3032760" y="1501731"/>
            <a:ext cx="4230682" cy="1298532"/>
          </a:xfrm>
          <a:prstGeom prst="cloudCallout">
            <a:avLst>
              <a:gd name="adj1" fmla="val -55859"/>
              <a:gd name="adj2" fmla="val 1014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abstract class.</a:t>
            </a:r>
          </a:p>
          <a:p>
            <a:pPr algn="ctr"/>
            <a:r>
              <a:rPr lang="en-US" dirty="0" err="1">
                <a:solidFill>
                  <a:schemeClr val="tx1"/>
                </a:solidFill>
              </a:rPr>
              <a:t>Quản</a:t>
            </a:r>
            <a:r>
              <a:rPr lang="en-US" dirty="0">
                <a:solidFill>
                  <a:schemeClr val="tx1"/>
                </a:solidFill>
              </a:rPr>
              <a:t> </a:t>
            </a:r>
            <a:r>
              <a:rPr lang="en-US" dirty="0" err="1">
                <a:solidFill>
                  <a:schemeClr val="tx1"/>
                </a:solidFill>
              </a:rPr>
              <a:t>lí</a:t>
            </a:r>
            <a:r>
              <a:rPr lang="en-US" dirty="0">
                <a:solidFill>
                  <a:schemeClr val="tx1"/>
                </a:solidFill>
              </a:rPr>
              <a:t> </a:t>
            </a:r>
            <a:r>
              <a:rPr lang="en-US" dirty="0" err="1">
                <a:solidFill>
                  <a:schemeClr val="tx1"/>
                </a:solidFill>
              </a:rPr>
              <a:t>tham</a:t>
            </a:r>
            <a:r>
              <a:rPr lang="en-US" dirty="0">
                <a:solidFill>
                  <a:schemeClr val="tx1"/>
                </a:solidFill>
              </a:rPr>
              <a:t> </a:t>
            </a:r>
            <a:r>
              <a:rPr lang="en-US" dirty="0" err="1">
                <a:solidFill>
                  <a:schemeClr val="tx1"/>
                </a:solidFill>
              </a:rPr>
              <a:t>chiếu</a:t>
            </a:r>
            <a:r>
              <a:rPr lang="en-US" dirty="0">
                <a:solidFill>
                  <a:schemeClr val="tx1"/>
                </a:solidFill>
              </a:rPr>
              <a:t> </a:t>
            </a:r>
            <a:r>
              <a:rPr lang="en-US" dirty="0" err="1">
                <a:solidFill>
                  <a:schemeClr val="tx1"/>
                </a:solidFill>
              </a:rPr>
              <a:t>đến</a:t>
            </a:r>
            <a:endParaRPr lang="en-US" dirty="0">
              <a:solidFill>
                <a:schemeClr val="tx1"/>
              </a:solidFill>
            </a:endParaRPr>
          </a:p>
          <a:p>
            <a:pPr algn="ctr"/>
            <a:r>
              <a:rPr lang="en-US" dirty="0" err="1">
                <a:solidFill>
                  <a:schemeClr val="tx1"/>
                </a:solidFill>
              </a:rPr>
              <a:t>Implementor</a:t>
            </a:r>
            <a:endParaRPr lang="en-US" dirty="0">
              <a:solidFill>
                <a:schemeClr val="tx1"/>
              </a:solidFill>
            </a:endParaRPr>
          </a:p>
        </p:txBody>
      </p:sp>
      <p:sp>
        <p:nvSpPr>
          <p:cNvPr id="9" name="Thought Bubble: Cloud 8"/>
          <p:cNvSpPr/>
          <p:nvPr/>
        </p:nvSpPr>
        <p:spPr>
          <a:xfrm>
            <a:off x="7645302" y="1501731"/>
            <a:ext cx="4230682" cy="1298532"/>
          </a:xfrm>
          <a:prstGeom prst="cloudCallout">
            <a:avLst>
              <a:gd name="adj1" fmla="val -52189"/>
              <a:gd name="adj2" fmla="val 9346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Định</a:t>
            </a:r>
            <a:r>
              <a:rPr lang="en-US" dirty="0">
                <a:solidFill>
                  <a:schemeClr val="tx1"/>
                </a:solidFill>
              </a:rPr>
              <a:t> </a:t>
            </a:r>
            <a:r>
              <a:rPr lang="en-US" dirty="0" err="1">
                <a:solidFill>
                  <a:schemeClr val="tx1"/>
                </a:solidFill>
              </a:rPr>
              <a:t>ra</a:t>
            </a:r>
            <a:r>
              <a:rPr lang="en-US" dirty="0">
                <a:solidFill>
                  <a:schemeClr val="tx1"/>
                </a:solidFill>
              </a:rPr>
              <a:t> 1 interface </a:t>
            </a:r>
            <a:r>
              <a:rPr lang="en-US" dirty="0" err="1">
                <a:solidFill>
                  <a:schemeClr val="tx1"/>
                </a:solidFill>
              </a:rPr>
              <a:t>cho</a:t>
            </a:r>
            <a:r>
              <a:rPr lang="en-US" dirty="0">
                <a:solidFill>
                  <a:schemeClr val="tx1"/>
                </a:solidFill>
              </a:rPr>
              <a:t> </a:t>
            </a:r>
            <a:r>
              <a:rPr lang="en-US" dirty="0" err="1">
                <a:solidFill>
                  <a:schemeClr val="tx1"/>
                </a:solidFill>
              </a:rPr>
              <a:t>các</a:t>
            </a:r>
            <a:r>
              <a:rPr lang="en-US" dirty="0">
                <a:solidFill>
                  <a:schemeClr val="tx1"/>
                </a:solidFill>
              </a:rPr>
              <a:t> </a:t>
            </a:r>
            <a:r>
              <a:rPr lang="en-US" dirty="0" err="1">
                <a:solidFill>
                  <a:schemeClr val="tx1"/>
                </a:solidFill>
              </a:rPr>
              <a:t>lớp</a:t>
            </a:r>
            <a:r>
              <a:rPr lang="en-US" dirty="0">
                <a:solidFill>
                  <a:schemeClr val="tx1"/>
                </a:solidFill>
              </a:rPr>
              <a:t> </a:t>
            </a: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nó</a:t>
            </a:r>
            <a:endParaRPr lang="en-US" dirty="0">
              <a:solidFill>
                <a:schemeClr val="tx1"/>
              </a:solidFill>
            </a:endParaRPr>
          </a:p>
        </p:txBody>
      </p:sp>
      <p:sp>
        <p:nvSpPr>
          <p:cNvPr id="10" name="Thought Bubble: Cloud 9"/>
          <p:cNvSpPr/>
          <p:nvPr/>
        </p:nvSpPr>
        <p:spPr>
          <a:xfrm>
            <a:off x="414874" y="4609322"/>
            <a:ext cx="1637861" cy="1125303"/>
          </a:xfrm>
          <a:prstGeom prst="cloudCallout">
            <a:avLst>
              <a:gd name="adj1" fmla="val 21276"/>
              <a:gd name="adj2" fmla="val 658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Mở</a:t>
            </a:r>
            <a:r>
              <a:rPr lang="en-US" dirty="0">
                <a:solidFill>
                  <a:schemeClr val="tx1"/>
                </a:solidFill>
              </a:rPr>
              <a:t> </a:t>
            </a:r>
            <a:r>
              <a:rPr lang="en-US" dirty="0" err="1">
                <a:solidFill>
                  <a:schemeClr val="tx1"/>
                </a:solidFill>
              </a:rPr>
              <a:t>rộng</a:t>
            </a:r>
            <a:r>
              <a:rPr lang="en-US" dirty="0">
                <a:solidFill>
                  <a:schemeClr val="tx1"/>
                </a:solidFill>
              </a:rPr>
              <a:t> Abstract class</a:t>
            </a:r>
          </a:p>
        </p:txBody>
      </p:sp>
      <p:sp>
        <p:nvSpPr>
          <p:cNvPr id="11" name="Thought Bubble: Cloud 10"/>
          <p:cNvSpPr/>
          <p:nvPr/>
        </p:nvSpPr>
        <p:spPr>
          <a:xfrm>
            <a:off x="9760643" y="4431823"/>
            <a:ext cx="2340098" cy="1480299"/>
          </a:xfrm>
          <a:prstGeom prst="cloudCallout">
            <a:avLst>
              <a:gd name="adj1" fmla="val -69645"/>
              <a:gd name="adj2" fmla="val 85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Hiện</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implementor</a:t>
            </a:r>
            <a:r>
              <a:rPr lang="en-US" dirty="0">
                <a:solidFill>
                  <a:schemeClr val="tx1"/>
                </a:solidFill>
              </a:rPr>
              <a:t> interface</a:t>
            </a:r>
          </a:p>
        </p:txBody>
      </p:sp>
    </p:spTree>
    <p:extLst>
      <p:ext uri="{BB962C8B-B14F-4D97-AF65-F5344CB8AC3E}">
        <p14:creationId xmlns:p14="http://schemas.microsoft.com/office/powerpoint/2010/main" val="24553599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613416" y="1460979"/>
            <a:ext cx="267092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Sự</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cộng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tác</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378822" y="2139469"/>
            <a:ext cx="11434356"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Abstraction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RefinedAbstraction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ConcreteImplementor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tiếp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cho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a:p>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constructor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Implemetor</a:t>
            </a:r>
            <a:r>
              <a:rPr lang="en-US" sz="3200" dirty="0">
                <a:latin typeface="Times New Roman" panose="02020603050405020304" pitchFamily="18" charset="0"/>
                <a:cs typeface="Times New Roman" panose="02020603050405020304" pitchFamily="18" charset="0"/>
              </a:rPr>
              <a:t>. Do </a:t>
            </a:r>
            <a:r>
              <a:rPr lang="en-US" sz="3200" dirty="0" err="1">
                <a:latin typeface="Times New Roman" panose="02020603050405020304" pitchFamily="18" charset="0"/>
                <a:cs typeface="Times New Roman" panose="02020603050405020304" pitchFamily="18" charset="0"/>
              </a:rPr>
              <a:t>cùng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biến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tham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Implementor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0904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378822" y="1184934"/>
            <a:ext cx="42242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Các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quả</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mang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lại</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378822" y="2015931"/>
            <a:ext cx="11434356" cy="5016758"/>
          </a:xfrm>
          <a:prstGeom prst="rect">
            <a:avLst/>
          </a:prstGeom>
        </p:spPr>
        <p:txBody>
          <a:bodyPr wrap="square">
            <a:spAutoFit/>
          </a:bodyPr>
          <a:lstStyle/>
          <a:p>
            <a:pPr marL="457200" lvl="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đổi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bổ</a:t>
            </a:r>
            <a:r>
              <a:rPr lang="en-US" sz="3200" dirty="0">
                <a:latin typeface="Times New Roman" panose="02020603050405020304" pitchFamily="18" charset="0"/>
                <a:cs typeface="Times New Roman" panose="02020603050405020304" pitchFamily="18" charset="0"/>
              </a:rPr>
              <a:t> sung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ảnh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hưởng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client, </a:t>
            </a:r>
            <a:r>
              <a:rPr lang="en-US" sz="3200" dirty="0" err="1">
                <a:latin typeface="Times New Roman" panose="02020603050405020304" pitchFamily="18" charset="0"/>
                <a:cs typeface="Times New Roman" panose="02020603050405020304" pitchFamily="18" charset="0"/>
              </a:rPr>
              <a:t>tức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không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dịch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a:t>
            </a:r>
          </a:p>
          <a:p>
            <a:pPr marL="457200" lvl="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toàn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bổ</a:t>
            </a:r>
            <a:r>
              <a:rPr lang="en-US" sz="3200" dirty="0">
                <a:latin typeface="Times New Roman" panose="02020603050405020304" pitchFamily="18" charset="0"/>
                <a:cs typeface="Times New Roman" panose="02020603050405020304" pitchFamily="18" charset="0"/>
              </a:rPr>
              <a:t> sung </a:t>
            </a:r>
            <a:r>
              <a:rPr lang="en-US" sz="3200" dirty="0" err="1">
                <a:latin typeface="Times New Roman" panose="02020603050405020304" pitchFamily="18" charset="0"/>
                <a:cs typeface="Times New Roman" panose="02020603050405020304" pitchFamily="18" charset="0"/>
              </a:rPr>
              <a:t>thêm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abstraction </a:t>
            </a:r>
            <a:r>
              <a:rPr lang="en-US" sz="3200" dirty="0" err="1">
                <a:latin typeface="Times New Roman" panose="02020603050405020304" pitchFamily="18" charset="0"/>
                <a:cs typeface="Times New Roman" panose="02020603050405020304" pitchFamily="18" charset="0"/>
              </a:rPr>
              <a:t>khỏi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client.</a:t>
            </a:r>
          </a:p>
          <a:p>
            <a:pPr marL="457200" lvl="0" indent="-457200">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Giúp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phần</a:t>
            </a:r>
            <a:r>
              <a:rPr lang="en-US" sz="3200" dirty="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br>
              <a:rPr lang="vi-VN" sz="3200" dirty="0">
                <a:latin typeface="Times New Roman" panose="02020603050405020304" pitchFamily="18" charset="0"/>
                <a:cs typeface="Times New Roman" panose="02020603050405020304" pitchFamily="18" charset="0"/>
              </a:rPr>
            </a:b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82441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a:t>
            </a:r>
            <a:r>
              <a:rPr lang="en-GB" sz="6000" b="1" dirty="0">
                <a:latin typeface="+mj-lt"/>
              </a:rPr>
              <a:t> </a:t>
            </a:r>
            <a:r>
              <a:rPr lang="vi-VN" sz="6000" b="1" dirty="0">
                <a:latin typeface="+mj-lt"/>
              </a:rPr>
              <a:t>Pattern</a:t>
            </a:r>
            <a:endParaRPr lang="en-US" sz="6000" dirty="0">
              <a:latin typeface="+mj-lt"/>
            </a:endParaRPr>
          </a:p>
        </p:txBody>
      </p:sp>
      <p:sp>
        <p:nvSpPr>
          <p:cNvPr id="5" name="Rectangle 4"/>
          <p:cNvSpPr/>
          <p:nvPr/>
        </p:nvSpPr>
        <p:spPr>
          <a:xfrm>
            <a:off x="418454" y="1346200"/>
            <a:ext cx="3653564"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Chú</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ý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khi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cài</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đặt</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18454" y="2309090"/>
            <a:ext cx="11608231" cy="2727029"/>
          </a:xfrm>
          <a:prstGeom prst="rect">
            <a:avLst/>
          </a:prstGeom>
        </p:spPr>
        <p:txBody>
          <a:bodyPr wrap="square" anchor="t">
            <a:spAutoFit/>
          </a:bodyPr>
          <a:lstStyle/>
          <a:p>
            <a:pPr>
              <a:lnSpc>
                <a:spcPct val="107000"/>
              </a:lnSpc>
            </a:pPr>
            <a:r>
              <a:rPr lang="en-US" sz="3200" dirty="0" err="1">
                <a:latin typeface="Times New Roman" panose="02020603050405020304" pitchFamily="18" charset="0"/>
                <a:ea typeface="MS Mincho"/>
                <a:cs typeface="Times New Roman" panose="02020603050405020304" pitchFamily="18" charset="0"/>
              </a:rPr>
              <a:t>Imlementor</a:t>
            </a:r>
            <a:r>
              <a:rPr lang="en-US" sz="3200" dirty="0">
                <a:latin typeface="Times New Roman" panose="02020603050405020304" pitchFamily="18" charset="0"/>
                <a:ea typeface="MS Mincho"/>
                <a:cs typeface="Times New Roman" panose="02020603050405020304" pitchFamily="18" charset="0"/>
              </a:rPr>
              <a:t> : interface </a:t>
            </a:r>
            <a:r>
              <a:rPr lang="en-US" sz="3200" dirty="0" err="1">
                <a:latin typeface="Times New Roman" panose="02020603050405020304" pitchFamily="18" charset="0"/>
                <a:ea typeface="MS Mincho"/>
                <a:cs typeface="Times New Roman" panose="02020603050405020304" pitchFamily="18" charset="0"/>
              </a:rPr>
              <a:t>hoặc</a:t>
            </a:r>
            <a:r>
              <a:rPr lang="en-US" sz="3200" dirty="0">
                <a:latin typeface="Times New Roman" panose="02020603050405020304" pitchFamily="18" charset="0"/>
                <a:ea typeface="MS Mincho"/>
                <a:cs typeface="Times New Roman" panose="02020603050405020304" pitchFamily="18" charset="0"/>
              </a:rPr>
              <a:t> abstract class </a:t>
            </a:r>
            <a:r>
              <a:rPr lang="en-US" sz="3200" dirty="0" err="1">
                <a:latin typeface="Times New Roman" panose="02020603050405020304" pitchFamily="18" charset="0"/>
                <a:ea typeface="MS Mincho"/>
                <a:cs typeface="Times New Roman" panose="02020603050405020304" pitchFamily="18" charset="0"/>
              </a:rPr>
              <a:t>đều</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được</a:t>
            </a:r>
            <a:r>
              <a:rPr lang="en-US" sz="3200" dirty="0">
                <a:latin typeface="Times New Roman" panose="02020603050405020304" pitchFamily="18" charset="0"/>
                <a:ea typeface="MS Mincho"/>
                <a:cs typeface="Times New Roman" panose="02020603050405020304" pitchFamily="18" charset="0"/>
              </a:rPr>
              <a:t>.</a:t>
            </a:r>
          </a:p>
          <a:p>
            <a:pPr>
              <a:lnSpc>
                <a:spcPct val="107000"/>
              </a:lnSpc>
            </a:pPr>
            <a:r>
              <a:rPr lang="en-US" sz="3200" dirty="0" err="1">
                <a:latin typeface="Times New Roman" panose="02020603050405020304" pitchFamily="18" charset="0"/>
                <a:ea typeface="MS Mincho"/>
                <a:cs typeface="Times New Roman" panose="02020603050405020304" pitchFamily="18" charset="0"/>
              </a:rPr>
              <a:t>ConcreteImlementor</a:t>
            </a:r>
            <a:r>
              <a:rPr lang="en-US" sz="3200" dirty="0">
                <a:latin typeface="Times New Roman" panose="02020603050405020304" pitchFamily="18" charset="0"/>
                <a:ea typeface="MS Mincho"/>
                <a:cs typeface="Times New Roman" panose="02020603050405020304" pitchFamily="18" charset="0"/>
              </a:rPr>
              <a:t> : class </a:t>
            </a:r>
            <a:r>
              <a:rPr lang="en-US" sz="3200" dirty="0" err="1">
                <a:latin typeface="Times New Roman" panose="02020603050405020304" pitchFamily="18" charset="0"/>
                <a:ea typeface="MS Mincho"/>
                <a:cs typeface="Times New Roman" panose="02020603050405020304" pitchFamily="18" charset="0"/>
              </a:rPr>
              <a:t>thông</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th</a:t>
            </a:r>
            <a:r>
              <a:rPr lang="vi-VN" sz="3200" dirty="0">
                <a:latin typeface="Times New Roman" panose="02020603050405020304" pitchFamily="18" charset="0"/>
                <a:ea typeface="MS Mincho"/>
                <a:cs typeface="Times New Roman" panose="02020603050405020304" pitchFamily="18" charset="0"/>
              </a:rPr>
              <a:t>ư</a:t>
            </a:r>
            <a:r>
              <a:rPr lang="en-US" sz="3200" dirty="0" err="1">
                <a:latin typeface="Times New Roman" panose="02020603050405020304" pitchFamily="18" charset="0"/>
                <a:ea typeface="MS Mincho"/>
                <a:cs typeface="Times New Roman" panose="02020603050405020304" pitchFamily="18" charset="0"/>
              </a:rPr>
              <a:t>ờng</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và</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là</a:t>
            </a:r>
            <a:r>
              <a:rPr lang="en-US" sz="3200" dirty="0">
                <a:latin typeface="Times New Roman" panose="02020603050405020304" pitchFamily="18" charset="0"/>
                <a:ea typeface="MS Mincho"/>
                <a:cs typeface="Times New Roman" panose="02020603050405020304" pitchFamily="18" charset="0"/>
              </a:rPr>
              <a:t> con </a:t>
            </a:r>
            <a:r>
              <a:rPr lang="en-US" sz="3200" dirty="0" err="1">
                <a:latin typeface="Times New Roman" panose="02020603050405020304" pitchFamily="18" charset="0"/>
                <a:ea typeface="MS Mincho"/>
                <a:cs typeface="Times New Roman" panose="02020603050405020304" pitchFamily="18" charset="0"/>
              </a:rPr>
              <a:t>của</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Imlementor</a:t>
            </a:r>
            <a:r>
              <a:rPr lang="en-US" sz="3200" dirty="0">
                <a:latin typeface="Times New Roman" panose="02020603050405020304" pitchFamily="18" charset="0"/>
                <a:ea typeface="MS Mincho"/>
                <a:cs typeface="Times New Roman" panose="02020603050405020304" pitchFamily="18" charset="0"/>
              </a:rPr>
              <a:t>.</a:t>
            </a:r>
          </a:p>
          <a:p>
            <a:pPr>
              <a:lnSpc>
                <a:spcPct val="107000"/>
              </a:lnSpc>
            </a:pPr>
            <a:r>
              <a:rPr lang="en-US" sz="3200" dirty="0">
                <a:latin typeface="Times New Roman" panose="02020603050405020304" pitchFamily="18" charset="0"/>
                <a:ea typeface="MS Mincho"/>
                <a:cs typeface="Times New Roman" panose="02020603050405020304" pitchFamily="18" charset="0"/>
              </a:rPr>
              <a:t>Abstraction: interface </a:t>
            </a:r>
            <a:r>
              <a:rPr lang="en-US" sz="3200" dirty="0" err="1">
                <a:latin typeface="Times New Roman" panose="02020603050405020304" pitchFamily="18" charset="0"/>
                <a:ea typeface="MS Mincho"/>
                <a:cs typeface="Times New Roman" panose="02020603050405020304" pitchFamily="18" charset="0"/>
              </a:rPr>
              <a:t>hoặc</a:t>
            </a:r>
            <a:r>
              <a:rPr lang="en-US" sz="3200" dirty="0">
                <a:latin typeface="Times New Roman" panose="02020603050405020304" pitchFamily="18" charset="0"/>
                <a:ea typeface="MS Mincho"/>
                <a:cs typeface="Times New Roman" panose="02020603050405020304" pitchFamily="18" charset="0"/>
              </a:rPr>
              <a:t> abstract class </a:t>
            </a:r>
            <a:r>
              <a:rPr lang="en-US" sz="3200" dirty="0" err="1">
                <a:latin typeface="Times New Roman" panose="02020603050405020304" pitchFamily="18" charset="0"/>
                <a:ea typeface="MS Mincho"/>
                <a:cs typeface="Times New Roman" panose="02020603050405020304" pitchFamily="18" charset="0"/>
              </a:rPr>
              <a:t>đều</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được</a:t>
            </a:r>
            <a:r>
              <a:rPr lang="en-US" sz="3200" dirty="0">
                <a:latin typeface="Times New Roman" panose="02020603050405020304" pitchFamily="18" charset="0"/>
                <a:ea typeface="MS Mincho"/>
                <a:cs typeface="Times New Roman" panose="02020603050405020304" pitchFamily="18" charset="0"/>
              </a:rPr>
              <a:t>.</a:t>
            </a:r>
          </a:p>
          <a:p>
            <a:pPr>
              <a:lnSpc>
                <a:spcPct val="107000"/>
              </a:lnSpc>
            </a:pPr>
            <a:r>
              <a:rPr lang="en-US" sz="3200" dirty="0" err="1">
                <a:latin typeface="Times New Roman" panose="02020603050405020304" pitchFamily="18" charset="0"/>
                <a:ea typeface="MS Mincho"/>
                <a:cs typeface="Times New Roman" panose="02020603050405020304" pitchFamily="18" charset="0"/>
              </a:rPr>
              <a:t>RefinedAbstraction</a:t>
            </a:r>
            <a:r>
              <a:rPr lang="en-US" sz="3200" dirty="0">
                <a:latin typeface="Times New Roman" panose="02020603050405020304" pitchFamily="18" charset="0"/>
                <a:ea typeface="MS Mincho"/>
                <a:cs typeface="Times New Roman" panose="02020603050405020304" pitchFamily="18" charset="0"/>
              </a:rPr>
              <a:t> : class </a:t>
            </a:r>
            <a:r>
              <a:rPr lang="en-US" sz="3200" dirty="0" err="1">
                <a:latin typeface="Times New Roman" panose="02020603050405020304" pitchFamily="18" charset="0"/>
                <a:ea typeface="MS Mincho"/>
                <a:cs typeface="Times New Roman" panose="02020603050405020304" pitchFamily="18" charset="0"/>
              </a:rPr>
              <a:t>thông</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th</a:t>
            </a:r>
            <a:r>
              <a:rPr lang="vi-VN" sz="3200" dirty="0">
                <a:latin typeface="Times New Roman" panose="02020603050405020304" pitchFamily="18" charset="0"/>
                <a:ea typeface="MS Mincho"/>
                <a:cs typeface="Times New Roman" panose="02020603050405020304" pitchFamily="18" charset="0"/>
              </a:rPr>
              <a:t>ư</a:t>
            </a:r>
            <a:r>
              <a:rPr lang="en-US" sz="3200" dirty="0" err="1">
                <a:latin typeface="Times New Roman" panose="02020603050405020304" pitchFamily="18" charset="0"/>
                <a:ea typeface="MS Mincho"/>
                <a:cs typeface="Times New Roman" panose="02020603050405020304" pitchFamily="18" charset="0"/>
              </a:rPr>
              <a:t>ờng</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và</a:t>
            </a:r>
            <a:r>
              <a:rPr lang="en-US" sz="3200" dirty="0">
                <a:latin typeface="Times New Roman" panose="02020603050405020304" pitchFamily="18" charset="0"/>
                <a:ea typeface="MS Mincho"/>
                <a:cs typeface="Times New Roman" panose="02020603050405020304" pitchFamily="18" charset="0"/>
              </a:rPr>
              <a:t> </a:t>
            </a:r>
            <a:r>
              <a:rPr lang="en-US" sz="3200" dirty="0" err="1">
                <a:latin typeface="Times New Roman" panose="02020603050405020304" pitchFamily="18" charset="0"/>
                <a:ea typeface="MS Mincho"/>
                <a:cs typeface="Times New Roman" panose="02020603050405020304" pitchFamily="18" charset="0"/>
              </a:rPr>
              <a:t>là</a:t>
            </a:r>
            <a:r>
              <a:rPr lang="en-US" sz="3200" dirty="0">
                <a:latin typeface="Times New Roman" panose="02020603050405020304" pitchFamily="18" charset="0"/>
                <a:ea typeface="MS Mincho"/>
                <a:cs typeface="Times New Roman" panose="02020603050405020304" pitchFamily="18" charset="0"/>
              </a:rPr>
              <a:t> con </a:t>
            </a:r>
            <a:r>
              <a:rPr lang="en-US" sz="3200" dirty="0" err="1">
                <a:latin typeface="Times New Roman" panose="02020603050405020304" pitchFamily="18" charset="0"/>
                <a:ea typeface="MS Mincho"/>
                <a:cs typeface="Times New Roman" panose="02020603050405020304" pitchFamily="18" charset="0"/>
              </a:rPr>
              <a:t>của</a:t>
            </a:r>
            <a:r>
              <a:rPr lang="en-US" sz="3200" dirty="0">
                <a:latin typeface="Times New Roman" panose="02020603050405020304" pitchFamily="18" charset="0"/>
                <a:ea typeface="MS Mincho"/>
                <a:cs typeface="Times New Roman" panose="02020603050405020304" pitchFamily="18" charset="0"/>
              </a:rPr>
              <a:t> Abstraction.</a:t>
            </a:r>
          </a:p>
          <a:p>
            <a:pPr>
              <a:lnSpc>
                <a:spcPct val="107000"/>
              </a:lnSpc>
            </a:pPr>
            <a:endParaRPr lang="en-GB" sz="3200" dirty="0"/>
          </a:p>
        </p:txBody>
      </p:sp>
    </p:spTree>
    <p:extLst>
      <p:ext uri="{BB962C8B-B14F-4D97-AF65-F5344CB8AC3E}">
        <p14:creationId xmlns:p14="http://schemas.microsoft.com/office/powerpoint/2010/main" val="23668234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4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b="1" dirty="0">
                <a:latin typeface="Times New Roman" panose="02020603050405020304" pitchFamily="18" charset="0"/>
                <a:cs typeface="Times New Roman" panose="02020603050405020304" pitchFamily="18" charset="0"/>
              </a:rPr>
              <a:t>Bridge </a:t>
            </a:r>
            <a:r>
              <a:rPr lang="vi-VN" sz="6000" b="1" dirty="0">
                <a:latin typeface="Times New Roman" panose="02020603050405020304" pitchFamily="18" charset="0"/>
                <a:cs typeface="Times New Roman" panose="02020603050405020304" pitchFamily="18" charset="0"/>
              </a:rPr>
              <a:t>Pattern</a:t>
            </a:r>
            <a:endParaRPr lang="en-US" sz="6000" dirty="0">
              <a:latin typeface="Times New Roman" panose="02020603050405020304" pitchFamily="18" charset="0"/>
              <a:cs typeface="Times New Roman" panose="02020603050405020304" pitchFamily="18" charset="0"/>
            </a:endParaRPr>
          </a:p>
        </p:txBody>
      </p:sp>
      <p:sp>
        <p:nvSpPr>
          <p:cNvPr id="5" name="Rectangle 4"/>
          <p:cNvSpPr/>
          <p:nvPr/>
        </p:nvSpPr>
        <p:spPr>
          <a:xfrm>
            <a:off x="630264" y="1322553"/>
            <a:ext cx="6038833" cy="830997"/>
          </a:xfrm>
          <a:prstGeom prst="rect">
            <a:avLst/>
          </a:prstGeom>
        </p:spPr>
        <p:txBody>
          <a:bodyPr wrap="none">
            <a:spAutoFit/>
          </a:bodyPr>
          <a:lstStyle/>
          <a:p>
            <a:pPr marL="457200" marR="0" lvl="0" indent="-457200">
              <a:lnSpc>
                <a:spcPct val="150000"/>
              </a:lnSpc>
              <a:spcBef>
                <a:spcPts val="0"/>
              </a:spcBef>
              <a:spcAft>
                <a:spcPts val="0"/>
              </a:spcAft>
              <a:buFont typeface="Wingdings" panose="05000000000000000000" pitchFamily="2" charset="2"/>
              <a:buChar char="v"/>
            </a:pP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Hệ</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thống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thực</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tế</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đang</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sử</a:t>
            </a:r>
            <a:r>
              <a:rPr lang="en-GB" sz="3200" b="1"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GB" sz="3200" b="1" dirty="0" err="1">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dụng</a:t>
            </a:r>
            <a:endParaRPr lang="en-US" sz="3200" b="1"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18454" y="2406755"/>
            <a:ext cx="11608231" cy="3046988"/>
          </a:xfrm>
          <a:prstGeom prst="rect">
            <a:avLst/>
          </a:prstGeom>
        </p:spPr>
        <p:txBody>
          <a:bodyPr wrap="square">
            <a:spAutoFit/>
          </a:bodyPr>
          <a:lstStyle/>
          <a:p>
            <a:r>
              <a:rPr lang="vi-VN" sz="3200" dirty="0">
                <a:latin typeface="Times New Roman" panose="02020603050405020304" pitchFamily="18" charset="0"/>
                <a:ea typeface="MS Mincho"/>
              </a:rPr>
              <a:t>JDBC (Java Database Connectivity) là một API dùng để tương tác với các loại cơ sở dữ liệu quan hệ.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class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implement interface </a:t>
            </a:r>
            <a:r>
              <a:rPr lang="en-US" sz="3200" dirty="0" err="1">
                <a:latin typeface="Times New Roman" panose="02020603050405020304" pitchFamily="18" charset="0"/>
                <a:ea typeface="MS Mincho"/>
              </a:rPr>
              <a:t>này</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JDBC drivers.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ứng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dụng</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dựa</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trên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driver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chính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Nó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thể</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làm</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việc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với</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tất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các</a:t>
            </a:r>
            <a:r>
              <a:rPr lang="en-US" sz="3200" dirty="0">
                <a:latin typeface="Times New Roman" panose="02020603050405020304" pitchFamily="18" charset="0"/>
                <a:ea typeface="MS Mincho"/>
              </a:rPr>
              <a:t> database </a:t>
            </a:r>
            <a:r>
              <a:rPr lang="en-US" sz="3200" dirty="0" err="1">
                <a:latin typeface="Times New Roman" panose="02020603050405020304" pitchFamily="18" charset="0"/>
                <a:ea typeface="MS Mincho"/>
              </a:rPr>
              <a:t>mà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có</a:t>
            </a:r>
            <a:r>
              <a:rPr lang="en-US" sz="3200" dirty="0">
                <a:latin typeface="Times New Roman" panose="02020603050405020304" pitchFamily="18" charset="0"/>
                <a:ea typeface="MS Mincho"/>
              </a:rPr>
              <a:t> JDBC driver </a:t>
            </a:r>
            <a:r>
              <a:rPr lang="en-US" sz="3200" dirty="0" err="1">
                <a:latin typeface="Times New Roman" panose="02020603050405020304" pitchFamily="18" charset="0"/>
                <a:ea typeface="MS Mincho"/>
              </a:rPr>
              <a:t>hỗ</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trợ</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Từ</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đó</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tách</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biệt</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được</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Abstraction </a:t>
            </a:r>
            <a:r>
              <a:rPr lang="en-US" sz="3200" dirty="0" err="1">
                <a:latin typeface="Times New Roman" panose="02020603050405020304" pitchFamily="18" charset="0"/>
                <a:ea typeface="MS Mincho"/>
              </a:rPr>
              <a:t>và</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phần</a:t>
            </a:r>
            <a:r>
              <a:rPr lang="en-US" sz="3200" dirty="0">
                <a:latin typeface="Times New Roman" panose="02020603050405020304" pitchFamily="18" charset="0"/>
                <a:ea typeface="MS Mincho"/>
              </a:rPr>
              <a:t> </a:t>
            </a:r>
            <a:r>
              <a:rPr lang="en-US" sz="3200" dirty="0" err="1">
                <a:latin typeface="Times New Roman" panose="02020603050405020304" pitchFamily="18" charset="0"/>
                <a:ea typeface="MS Mincho"/>
              </a:rPr>
              <a:t>Imlementor</a:t>
            </a:r>
            <a:r>
              <a:rPr lang="en-US" sz="3200" dirty="0">
                <a:latin typeface="Times New Roman" panose="02020603050405020304" pitchFamily="18" charset="0"/>
                <a:ea typeface="MS Mincho"/>
              </a:rPr>
              <a:t>.</a:t>
            </a:r>
          </a:p>
        </p:txBody>
      </p:sp>
    </p:spTree>
    <p:extLst>
      <p:ext uri="{BB962C8B-B14F-4D97-AF65-F5344CB8AC3E}">
        <p14:creationId xmlns:p14="http://schemas.microsoft.com/office/powerpoint/2010/main" val="40095323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884</Words>
  <Application>Microsoft Office PowerPoint</Application>
  <PresentationFormat>Widescreen</PresentationFormat>
  <Paragraphs>122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Mincho</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Design Pattern</dc:title>
  <dc:creator>Khoa Huynh</dc:creator>
  <cp:lastModifiedBy>Khoa Huynh</cp:lastModifiedBy>
  <cp:revision>274</cp:revision>
  <dcterms:created xsi:type="dcterms:W3CDTF">2016-10-07T13:20:21Z</dcterms:created>
  <dcterms:modified xsi:type="dcterms:W3CDTF">2017-01-08T15:28:08Z</dcterms:modified>
</cp:coreProperties>
</file>