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81" r:id="rId3"/>
    <p:sldId id="285" r:id="rId4"/>
    <p:sldId id="286" r:id="rId5"/>
    <p:sldId id="288" r:id="rId6"/>
    <p:sldId id="346" r:id="rId7"/>
    <p:sldId id="290" r:id="rId8"/>
    <p:sldId id="291" r:id="rId9"/>
    <p:sldId id="342" r:id="rId10"/>
    <p:sldId id="347" r:id="rId11"/>
    <p:sldId id="348" r:id="rId12"/>
    <p:sldId id="349" r:id="rId13"/>
    <p:sldId id="350" r:id="rId14"/>
    <p:sldId id="351" r:id="rId15"/>
    <p:sldId id="352" r:id="rId16"/>
    <p:sldId id="35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" id="{9CD8E506-B9C4-4FED-AA16-3C68069C9C20}">
          <p14:sldIdLst>
            <p14:sldId id="279"/>
            <p14:sldId id="281"/>
            <p14:sldId id="285"/>
            <p14:sldId id="286"/>
            <p14:sldId id="288"/>
            <p14:sldId id="346"/>
            <p14:sldId id="290"/>
            <p14:sldId id="291"/>
            <p14:sldId id="342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99" autoAdjust="0"/>
  </p:normalViewPr>
  <p:slideViewPr>
    <p:cSldViewPr snapToGrid="0">
      <p:cViewPr varScale="1">
        <p:scale>
          <a:sx n="55" d="100"/>
          <a:sy n="55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F865-DE9D-469D-B54C-8E34BEAD4343}" type="datetimeFigureOut">
              <a:rPr lang="en-GB" smtClean="0"/>
              <a:t>08/01/2017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14EB0-E465-472B-A526-FD1B811E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41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25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2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79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3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0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3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Command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MyUndoCommand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MyRedoCommand</a:t>
            </a:r>
            <a:r>
              <a:rPr lang="en-US" dirty="0"/>
              <a:t>.</a:t>
            </a:r>
          </a:p>
          <a:p>
            <a:r>
              <a:rPr lang="en-US" dirty="0"/>
              <a:t>Invoker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ExecuteCommand</a:t>
            </a:r>
            <a:r>
              <a:rPr lang="en-US" dirty="0"/>
              <a:t>(Command).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command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Undo hay Redo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5" y="1525836"/>
            <a:ext cx="3575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5" y="2356833"/>
            <a:ext cx="11434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command Pattern.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3698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16" y="1460979"/>
            <a:ext cx="31983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606" y="2652940"/>
            <a:ext cx="113533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Responsibility Pattern, Command Pattern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Responsibility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Pattern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445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b="1" dirty="0"/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822" y="2400054"/>
            <a:ext cx="11434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0224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b="1" dirty="0"/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144" y="2115092"/>
            <a:ext cx="112570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Redo.</a:t>
            </a: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Invoker.</a:t>
            </a: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Invoker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62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b="1" dirty="0"/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144" y="211509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1863" y="1600432"/>
            <a:ext cx="527670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ICommand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ConcreteCommand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MyUndoCommand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MyRedoCommand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CommandPatternEX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Invoker: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receiver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2" y="2799028"/>
            <a:ext cx="5255139" cy="24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01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b="1" dirty="0"/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8" y="2816223"/>
            <a:ext cx="3426164" cy="3653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85" y="1811106"/>
            <a:ext cx="5027369" cy="46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379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b="1" dirty="0"/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8" y="3200865"/>
            <a:ext cx="5043468" cy="2127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5085"/>
            <a:ext cx="5388786" cy="24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057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b="1" dirty="0"/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8" y="2893035"/>
            <a:ext cx="10801352" cy="32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78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264" y="1322553"/>
            <a:ext cx="3791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ý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>
                <a:latin typeface="+mj-lt"/>
              </a:rPr>
              <a:t>Command pattern là một mẫu thiết kế hướng dữ liệu và thuộc thể loại mô hình hành vi (behavioral pattern). </a:t>
            </a:r>
            <a:endParaRPr lang="en-US" sz="3200" dirty="0">
              <a:latin typeface="+mj-lt"/>
            </a:endParaRPr>
          </a:p>
          <a:p>
            <a:r>
              <a:rPr lang="vi-VN" sz="3200" dirty="0">
                <a:latin typeface="+mj-lt"/>
              </a:rPr>
              <a:t>Một yêu cầu được đóng gói trong một đối tượng là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3200" dirty="0">
                <a:latin typeface="+mj-lt"/>
              </a:rPr>
              <a:t> </a:t>
            </a:r>
            <a:r>
              <a:rPr lang="vi-VN" sz="3200" dirty="0">
                <a:latin typeface="+mj-lt"/>
              </a:rPr>
              <a:t>và truyền cho Invoker đối tượng</a:t>
            </a:r>
            <a:r>
              <a:rPr lang="en-US" sz="3200" dirty="0">
                <a:latin typeface="+mj-lt"/>
              </a:rPr>
              <a:t>. </a:t>
            </a:r>
            <a:r>
              <a:rPr lang="vi-VN" sz="3200" dirty="0">
                <a:latin typeface="+mj-lt"/>
              </a:rPr>
              <a:t>Đối tượng Invoker sẽ cho các đối tượng thích hợp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+mj-lt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64" y="5277800"/>
            <a:ext cx="2127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5830" y="6108797"/>
            <a:ext cx="2180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dirty="0">
                <a:latin typeface="+mj-lt"/>
              </a:rPr>
              <a:t>Commande </a:t>
            </a:r>
            <a:endParaRPr lang="en-US" sz="32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8469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265" y="1346200"/>
            <a:ext cx="2582758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264" y="2153869"/>
            <a:ext cx="114343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0482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16" y="1460979"/>
            <a:ext cx="4139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22" y="2406755"/>
            <a:ext cx="11434356" cy="30469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base"/>
            <a:r>
              <a:rPr lang="vi-VN" sz="3200" dirty="0">
                <a:latin typeface="+mj-lt"/>
              </a:rPr>
              <a:t>Tham chiếu đến một object.</a:t>
            </a:r>
          </a:p>
          <a:p>
            <a:pPr fontAlgn="base"/>
            <a:r>
              <a:rPr lang="vi-VN" sz="3200" dirty="0">
                <a:latin typeface="+mj-lt"/>
              </a:rPr>
              <a:t>Xác định và thực hiện những yêu cầu tại những thời điểm khác nhau.</a:t>
            </a:r>
          </a:p>
          <a:p>
            <a:pPr fontAlgn="base"/>
            <a:r>
              <a:rPr lang="vi-VN" sz="3200" dirty="0">
                <a:latin typeface="+mj-lt"/>
              </a:rPr>
              <a:t>Cần thực hiện thao tác Undo.</a:t>
            </a:r>
          </a:p>
          <a:p>
            <a:pPr fontAlgn="base"/>
            <a:r>
              <a:rPr lang="vi-VN" sz="3200" dirty="0">
                <a:latin typeface="+mj-lt"/>
              </a:rPr>
              <a:t>Cấu trúc hệ thống có dạng: điều khiển cấp cao được xây dựng trên những điều khiển nền tảng.</a:t>
            </a:r>
          </a:p>
          <a:p>
            <a:endParaRPr lang="vi-VN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5243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15" y="1460979"/>
            <a:ext cx="5752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8" y="2491051"/>
            <a:ext cx="5643761" cy="2745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2175257"/>
            <a:ext cx="59377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400" b="1" dirty="0"/>
              <a:t>Command</a:t>
            </a:r>
            <a:r>
              <a:rPr lang="vi-VN" sz="2400" dirty="0"/>
              <a:t>: Trình bày giao diện để thực hiện </a:t>
            </a:r>
            <a:r>
              <a:rPr lang="vi-VN" sz="2400" i="1" dirty="0"/>
              <a:t>Execute</a:t>
            </a:r>
            <a:r>
              <a:rPr lang="vi-VN" sz="2400" dirty="0"/>
              <a:t>.</a:t>
            </a:r>
          </a:p>
          <a:p>
            <a:pPr fontAlgn="base"/>
            <a:r>
              <a:rPr lang="vi-VN" sz="2400" b="1" dirty="0"/>
              <a:t>ConcreteCommand</a:t>
            </a:r>
            <a:r>
              <a:rPr lang="vi-VN" sz="2400" dirty="0"/>
              <a:t>: Thực thi </a:t>
            </a:r>
            <a:r>
              <a:rPr lang="vi-VN" sz="2400" i="1" dirty="0"/>
              <a:t>Excute</a:t>
            </a:r>
            <a:r>
              <a:rPr lang="vi-VN" sz="2400" dirty="0"/>
              <a:t> bằng cách gọi các thao tác tương ứng vào Receiver.</a:t>
            </a:r>
          </a:p>
          <a:p>
            <a:pPr fontAlgn="base"/>
            <a:r>
              <a:rPr lang="vi-VN" sz="2400" b="1" dirty="0"/>
              <a:t>Client</a:t>
            </a:r>
            <a:r>
              <a:rPr lang="vi-VN" sz="2400" dirty="0"/>
              <a:t>: tạo ra một đối tượng ConcreteCommand và thiết lập </a:t>
            </a:r>
            <a:r>
              <a:rPr lang="vi-VN" sz="2400" i="1" dirty="0"/>
              <a:t>receiver</a:t>
            </a:r>
            <a:r>
              <a:rPr lang="vi-VN" sz="2400" dirty="0"/>
              <a:t> của nó.</a:t>
            </a:r>
          </a:p>
          <a:p>
            <a:pPr fontAlgn="base"/>
            <a:r>
              <a:rPr lang="vi-VN" sz="2400" b="1" dirty="0"/>
              <a:t>Invoker</a:t>
            </a:r>
            <a:r>
              <a:rPr lang="vi-VN" sz="2400" dirty="0"/>
              <a:t>: gọi </a:t>
            </a:r>
            <a:r>
              <a:rPr lang="vi-VN" sz="2400" i="1" dirty="0"/>
              <a:t>command</a:t>
            </a:r>
            <a:r>
              <a:rPr lang="vi-VN" sz="2400" dirty="0"/>
              <a:t> thực hiện yêu cầu.</a:t>
            </a:r>
          </a:p>
          <a:p>
            <a:pPr fontAlgn="base"/>
            <a:r>
              <a:rPr lang="vi-VN" sz="2400" b="1" dirty="0"/>
              <a:t>Receiver</a:t>
            </a:r>
            <a:r>
              <a:rPr lang="vi-VN" sz="2400" dirty="0"/>
              <a:t>: thực thi một thao tác kết hợp với thực thi yêu cầu.</a:t>
            </a:r>
          </a:p>
        </p:txBody>
      </p:sp>
    </p:spTree>
    <p:extLst>
      <p:ext uri="{BB962C8B-B14F-4D97-AF65-F5344CB8AC3E}">
        <p14:creationId xmlns:p14="http://schemas.microsoft.com/office/powerpoint/2010/main" val="25974594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1884" y="1162313"/>
            <a:ext cx="26709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884" y="1900513"/>
            <a:ext cx="113210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3200" dirty="0">
                <a:latin typeface="+mj-lt"/>
              </a:rPr>
              <a:t>Client tạo ra một đối tượng ConcreteCommand và xác định receiver của nó.</a:t>
            </a:r>
          </a:p>
          <a:p>
            <a:pPr fontAlgn="base"/>
            <a:r>
              <a:rPr lang="vi-VN" sz="3200" dirty="0">
                <a:latin typeface="+mj-lt"/>
              </a:rPr>
              <a:t>Invoker lưu trữ đối tượng ConcreteCommand.</a:t>
            </a:r>
          </a:p>
          <a:p>
            <a:pPr fontAlgn="base"/>
            <a:r>
              <a:rPr lang="vi-VN" sz="3200" dirty="0">
                <a:latin typeface="+mj-lt"/>
              </a:rPr>
              <a:t>Invoker đưa ra một yêu cầu bằng cách gọi các lệnh trong giao diện Execute.</a:t>
            </a:r>
          </a:p>
          <a:p>
            <a:pPr fontAlgn="base"/>
            <a:r>
              <a:rPr lang="vi-VN" sz="3200" dirty="0">
                <a:latin typeface="+mj-lt"/>
              </a:rPr>
              <a:t>Khi lệnh là Undo, ConcreteCommand lưu trữ trạng thái để chuẩn bị thực</a:t>
            </a:r>
            <a:r>
              <a:rPr lang="en-US" sz="3200" dirty="0">
                <a:latin typeface="+mj-lt"/>
              </a:rPr>
              <a:t> </a:t>
            </a:r>
            <a:r>
              <a:rPr lang="vi-VN" sz="3200" dirty="0">
                <a:latin typeface="+mj-lt"/>
              </a:rPr>
              <a:t>hiện Undo.</a:t>
            </a:r>
          </a:p>
          <a:p>
            <a:pPr fontAlgn="base"/>
            <a:r>
              <a:rPr lang="vi-VN" sz="3200" dirty="0">
                <a:latin typeface="+mj-lt"/>
              </a:rPr>
              <a:t>Đối tượng ConcreteCommand gọi các phương thức từ</a:t>
            </a:r>
            <a:r>
              <a:rPr lang="en-US" sz="3200" dirty="0">
                <a:latin typeface="+mj-lt"/>
              </a:rPr>
              <a:t> </a:t>
            </a:r>
            <a:r>
              <a:rPr lang="vi-VN" sz="3200" dirty="0">
                <a:latin typeface="+mj-lt"/>
              </a:rPr>
              <a:t>receiver để đáp ứng</a:t>
            </a:r>
            <a:r>
              <a:rPr lang="en-US" sz="3200" dirty="0">
                <a:latin typeface="+mj-lt"/>
              </a:rPr>
              <a:t> </a:t>
            </a:r>
            <a:r>
              <a:rPr lang="vi-VN" sz="3200" dirty="0">
                <a:latin typeface="+mj-lt"/>
              </a:rPr>
              <a:t>các request.</a:t>
            </a: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1822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822" y="1184934"/>
            <a:ext cx="4224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mang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303" y="2015931"/>
            <a:ext cx="113533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3200" dirty="0">
                <a:latin typeface="+mj-lt"/>
              </a:rPr>
              <a:t>Mô hình Command có những ưu điểm sau:</a:t>
            </a:r>
          </a:p>
          <a:p>
            <a:pPr fontAlgn="base"/>
            <a:r>
              <a:rPr lang="vi-VN" sz="3200" dirty="0">
                <a:latin typeface="+mj-lt"/>
              </a:rPr>
              <a:t>Command Pattern tách riêng đối tượng và các điều khiển của đối tượng mà vẫn biết cách đáp ứng các request lên đối tượng đó.</a:t>
            </a:r>
          </a:p>
          <a:p>
            <a:pPr fontAlgn="base"/>
            <a:r>
              <a:rPr lang="vi-VN" sz="3200" dirty="0">
                <a:latin typeface="+mj-lt"/>
              </a:rPr>
              <a:t>Các </a:t>
            </a:r>
            <a:r>
              <a:rPr lang="vi-VN" sz="3200" i="1" dirty="0">
                <a:latin typeface="+mj-lt"/>
              </a:rPr>
              <a:t>command</a:t>
            </a:r>
            <a:r>
              <a:rPr lang="vi-VN" sz="3200" dirty="0">
                <a:latin typeface="+mj-lt"/>
              </a:rPr>
              <a:t> là những lớp đối tượng cơ bản. Chúng có thể được vận dụng và mở rộng giống như bất kỳ đối tượng nào khác.</a:t>
            </a:r>
          </a:p>
          <a:p>
            <a:pPr fontAlgn="base"/>
            <a:r>
              <a:rPr lang="vi-VN" sz="3200" dirty="0">
                <a:latin typeface="+mj-lt"/>
              </a:rPr>
              <a:t>Các </a:t>
            </a:r>
            <a:r>
              <a:rPr lang="vi-VN" sz="3200" i="1" dirty="0">
                <a:latin typeface="+mj-lt"/>
              </a:rPr>
              <a:t>Command</a:t>
            </a:r>
            <a:r>
              <a:rPr lang="vi-VN" sz="3200" dirty="0">
                <a:latin typeface="+mj-lt"/>
              </a:rPr>
              <a:t> có thể được tập hợp lại thành một Composite Command.</a:t>
            </a:r>
          </a:p>
          <a:p>
            <a:pPr fontAlgn="base"/>
            <a:r>
              <a:rPr lang="vi-VN" sz="3200" dirty="0">
                <a:latin typeface="+mj-lt"/>
              </a:rPr>
              <a:t>Dễ dàng thêm vào một Command mới vì không cần phải chỉnh sửa lại các class sẵn có.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3315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16" y="1460979"/>
            <a:ext cx="6240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415" y="2403460"/>
            <a:ext cx="105000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vi-VN" sz="3200" dirty="0">
                <a:latin typeface="+mj-lt"/>
              </a:rPr>
              <a:t>Command: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ConcreteCommand: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vi-VN" sz="3200" dirty="0">
                <a:latin typeface="+mj-lt"/>
              </a:rPr>
              <a:t>Client: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vi-VN" sz="3200" dirty="0">
                <a:latin typeface="+mj-lt"/>
              </a:rPr>
              <a:t>Invoker: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Excute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(Command)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vi-VN" sz="3200" dirty="0">
                <a:latin typeface="+mj-lt"/>
              </a:rPr>
              <a:t>Receiver: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Action()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094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16" y="1460979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3544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743</Words>
  <Application>Microsoft Office PowerPoint</Application>
  <PresentationFormat>Widescreen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Design Pattern</dc:title>
  <dc:creator>Khoa Huynh</dc:creator>
  <cp:lastModifiedBy>Khoa Huynh</cp:lastModifiedBy>
  <cp:revision>242</cp:revision>
  <dcterms:created xsi:type="dcterms:W3CDTF">2016-10-07T13:20:21Z</dcterms:created>
  <dcterms:modified xsi:type="dcterms:W3CDTF">2017-01-07T18:01:25Z</dcterms:modified>
</cp:coreProperties>
</file>