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9" r:id="rId2"/>
    <p:sldId id="281" r:id="rId3"/>
    <p:sldId id="285" r:id="rId4"/>
    <p:sldId id="286" r:id="rId5"/>
    <p:sldId id="288" r:id="rId6"/>
    <p:sldId id="346" r:id="rId7"/>
    <p:sldId id="290" r:id="rId8"/>
    <p:sldId id="349" r:id="rId9"/>
    <p:sldId id="291" r:id="rId10"/>
    <p:sldId id="342" r:id="rId11"/>
    <p:sldId id="347" r:id="rId12"/>
    <p:sldId id="350" r:id="rId13"/>
    <p:sldId id="351" r:id="rId14"/>
    <p:sldId id="352" r:id="rId15"/>
    <p:sldId id="353" r:id="rId16"/>
    <p:sldId id="354" r:id="rId17"/>
    <p:sldId id="3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osite" id="{9CD8E506-B9C4-4FED-AA16-3C68069C9C20}">
          <p14:sldIdLst>
            <p14:sldId id="279"/>
            <p14:sldId id="281"/>
            <p14:sldId id="285"/>
            <p14:sldId id="286"/>
            <p14:sldId id="288"/>
            <p14:sldId id="346"/>
            <p14:sldId id="290"/>
            <p14:sldId id="349"/>
            <p14:sldId id="291"/>
            <p14:sldId id="342"/>
            <p14:sldId id="347"/>
            <p14:sldId id="350"/>
            <p14:sldId id="351"/>
            <p14:sldId id="352"/>
            <p14:sldId id="353"/>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96" autoAdjust="0"/>
  </p:normalViewPr>
  <p:slideViewPr>
    <p:cSldViewPr snapToGrid="0">
      <p:cViewPr varScale="1">
        <p:scale>
          <a:sx n="61" d="100"/>
          <a:sy n="61" d="100"/>
        </p:scale>
        <p:origin x="3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35284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358181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203938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016934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368794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2300698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232861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a:t>
            </a:r>
            <a:r>
              <a:rPr lang="en-US" dirty="0"/>
              <a:t> </a:t>
            </a:r>
            <a:r>
              <a:rPr lang="en-US" dirty="0" err="1"/>
              <a:t>sử</a:t>
            </a:r>
            <a:r>
              <a:rPr lang="en-US" dirty="0"/>
              <a:t> ta </a:t>
            </a:r>
            <a:r>
              <a:rPr lang="en-US" dirty="0" err="1"/>
              <a:t>có</a:t>
            </a:r>
            <a:r>
              <a:rPr lang="en-US" dirty="0"/>
              <a:t> </a:t>
            </a:r>
            <a:r>
              <a:rPr lang="en-US" dirty="0" err="1"/>
              <a:t>nhiều</a:t>
            </a:r>
            <a:r>
              <a:rPr lang="en-US" dirty="0"/>
              <a:t> </a:t>
            </a:r>
            <a:r>
              <a:rPr lang="en-US" dirty="0" err="1"/>
              <a:t>đối</a:t>
            </a:r>
            <a:r>
              <a:rPr lang="en-US" dirty="0"/>
              <a:t> </a:t>
            </a:r>
            <a:r>
              <a:rPr lang="en-US" dirty="0" err="1"/>
              <a:t>tượng</a:t>
            </a:r>
            <a:r>
              <a:rPr lang="en-US" dirty="0"/>
              <a:t> </a:t>
            </a:r>
            <a:r>
              <a:rPr lang="en-US" dirty="0" err="1"/>
              <a:t>kiểu</a:t>
            </a:r>
            <a:r>
              <a:rPr lang="en-US" dirty="0"/>
              <a:t> Teacher.</a:t>
            </a:r>
          </a:p>
          <a:p>
            <a:r>
              <a:rPr lang="en-US" dirty="0" err="1"/>
              <a:t>Trong</a:t>
            </a:r>
            <a:r>
              <a:rPr lang="en-US" dirty="0"/>
              <a:t> 1 </a:t>
            </a:r>
            <a:r>
              <a:rPr lang="en-US" dirty="0" err="1"/>
              <a:t>trường</a:t>
            </a:r>
            <a:r>
              <a:rPr lang="en-US" dirty="0"/>
              <a:t> </a:t>
            </a:r>
            <a:r>
              <a:rPr lang="en-US" dirty="0" err="1"/>
              <a:t>đại</a:t>
            </a:r>
            <a:r>
              <a:rPr lang="en-US" dirty="0"/>
              <a:t> </a:t>
            </a:r>
            <a:r>
              <a:rPr lang="en-US" dirty="0" err="1"/>
              <a:t>học</a:t>
            </a:r>
            <a:r>
              <a:rPr lang="en-US" dirty="0"/>
              <a:t>. </a:t>
            </a:r>
            <a:r>
              <a:rPr lang="en-US" dirty="0" err="1"/>
              <a:t>Các</a:t>
            </a:r>
            <a:r>
              <a:rPr lang="en-US" dirty="0"/>
              <a:t> </a:t>
            </a:r>
            <a:r>
              <a:rPr lang="en-US" dirty="0" err="1"/>
              <a:t>giáo</a:t>
            </a:r>
            <a:r>
              <a:rPr lang="en-US" dirty="0"/>
              <a:t> </a:t>
            </a:r>
            <a:r>
              <a:rPr lang="en-US" dirty="0" err="1"/>
              <a:t>viến</a:t>
            </a:r>
            <a:r>
              <a:rPr lang="en-US" dirty="0"/>
              <a:t> </a:t>
            </a:r>
            <a:r>
              <a:rPr lang="en-US" dirty="0" err="1"/>
              <a:t>đó</a:t>
            </a:r>
            <a:r>
              <a:rPr lang="en-US" dirty="0"/>
              <a:t> </a:t>
            </a:r>
            <a:r>
              <a:rPr lang="en-US" dirty="0" err="1"/>
              <a:t>sẽ</a:t>
            </a:r>
            <a:r>
              <a:rPr lang="en-US" dirty="0"/>
              <a:t> </a:t>
            </a:r>
            <a:r>
              <a:rPr lang="en-US" dirty="0" err="1"/>
              <a:t>nắm</a:t>
            </a:r>
            <a:r>
              <a:rPr lang="en-US" dirty="0"/>
              <a:t> </a:t>
            </a:r>
            <a:r>
              <a:rPr lang="en-US" dirty="0" err="1"/>
              <a:t>giữ</a:t>
            </a:r>
            <a:r>
              <a:rPr lang="en-US" dirty="0"/>
              <a:t> </a:t>
            </a:r>
            <a:r>
              <a:rPr lang="en-US" dirty="0" err="1"/>
              <a:t>vị</a:t>
            </a:r>
            <a:r>
              <a:rPr lang="en-US" dirty="0"/>
              <a:t> </a:t>
            </a:r>
            <a:r>
              <a:rPr lang="en-US" dirty="0" err="1"/>
              <a:t>trí</a:t>
            </a:r>
            <a:r>
              <a:rPr lang="en-US" dirty="0"/>
              <a:t> </a:t>
            </a:r>
            <a:r>
              <a:rPr lang="en-US" dirty="0" err="1"/>
              <a:t>khác</a:t>
            </a:r>
            <a:r>
              <a:rPr lang="en-US" dirty="0"/>
              <a:t> </a:t>
            </a:r>
            <a:r>
              <a:rPr lang="en-US" dirty="0" err="1"/>
              <a:t>nhau</a:t>
            </a:r>
            <a:r>
              <a:rPr lang="en-US" dirty="0"/>
              <a:t>.</a:t>
            </a:r>
          </a:p>
          <a:p>
            <a:r>
              <a:rPr lang="en-US" dirty="0" err="1"/>
              <a:t>Ví</a:t>
            </a:r>
            <a:r>
              <a:rPr lang="en-US" dirty="0"/>
              <a:t> </a:t>
            </a:r>
            <a:r>
              <a:rPr lang="en-US" dirty="0" err="1"/>
              <a:t>dụ</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giáo</a:t>
            </a:r>
            <a:r>
              <a:rPr lang="en-US" dirty="0"/>
              <a:t> </a:t>
            </a:r>
            <a:r>
              <a:rPr lang="en-US" dirty="0" err="1"/>
              <a:t>viên</a:t>
            </a:r>
            <a:r>
              <a:rPr lang="en-US" dirty="0"/>
              <a:t> A </a:t>
            </a:r>
            <a:r>
              <a:rPr lang="en-US" dirty="0" err="1"/>
              <a:t>có</a:t>
            </a:r>
            <a:r>
              <a:rPr lang="en-US" dirty="0"/>
              <a:t> </a:t>
            </a:r>
            <a:r>
              <a:rPr lang="en-US" dirty="0" err="1"/>
              <a:t>vị</a:t>
            </a:r>
            <a:r>
              <a:rPr lang="en-US" dirty="0"/>
              <a:t> </a:t>
            </a:r>
            <a:r>
              <a:rPr lang="en-US" dirty="0" err="1"/>
              <a:t>trí</a:t>
            </a:r>
            <a:r>
              <a:rPr lang="en-US" dirty="0"/>
              <a:t> </a:t>
            </a:r>
            <a:r>
              <a:rPr lang="en-US" dirty="0" err="1"/>
              <a:t>cao</a:t>
            </a:r>
            <a:r>
              <a:rPr lang="en-US" dirty="0"/>
              <a:t> h</a:t>
            </a:r>
            <a:r>
              <a:rPr lang="vi-VN" dirty="0"/>
              <a:t>ơ</a:t>
            </a:r>
            <a:r>
              <a:rPr lang="en-US" dirty="0"/>
              <a:t>n </a:t>
            </a:r>
            <a:r>
              <a:rPr lang="en-US" dirty="0" err="1"/>
              <a:t>các</a:t>
            </a:r>
            <a:r>
              <a:rPr lang="en-US" dirty="0"/>
              <a:t> </a:t>
            </a:r>
            <a:r>
              <a:rPr lang="en-US" dirty="0" err="1"/>
              <a:t>giáo</a:t>
            </a:r>
            <a:r>
              <a:rPr lang="en-US" dirty="0"/>
              <a:t> </a:t>
            </a:r>
            <a:r>
              <a:rPr lang="en-US" dirty="0" err="1"/>
              <a:t>viên</a:t>
            </a:r>
            <a:r>
              <a:rPr lang="en-US" dirty="0"/>
              <a:t> B, C, D</a:t>
            </a:r>
          </a:p>
          <a:p>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a:t>
            </a:r>
            <a:r>
              <a:rPr lang="en-US" dirty="0" err="1"/>
              <a:t>là</a:t>
            </a:r>
            <a:r>
              <a:rPr lang="en-US" dirty="0"/>
              <a:t> </a:t>
            </a:r>
            <a:r>
              <a:rPr lang="en-US" dirty="0" err="1"/>
              <a:t>khi</a:t>
            </a:r>
            <a:r>
              <a:rPr lang="en-US" dirty="0"/>
              <a:t> ta </a:t>
            </a:r>
            <a:r>
              <a:rPr lang="en-US" dirty="0" err="1"/>
              <a:t>thêm</a:t>
            </a:r>
            <a:r>
              <a:rPr lang="en-US" dirty="0"/>
              <a:t> </a:t>
            </a:r>
            <a:r>
              <a:rPr lang="en-US" dirty="0" err="1"/>
              <a:t>hoặc</a:t>
            </a:r>
            <a:r>
              <a:rPr lang="en-US" dirty="0"/>
              <a:t> </a:t>
            </a:r>
            <a:r>
              <a:rPr lang="en-US" dirty="0" err="1"/>
              <a:t>bớt</a:t>
            </a:r>
            <a:r>
              <a:rPr lang="en-US" dirty="0"/>
              <a:t> </a:t>
            </a:r>
            <a:r>
              <a:rPr lang="en-US" dirty="0" err="1"/>
              <a:t>giáo</a:t>
            </a:r>
            <a:r>
              <a:rPr lang="en-US" dirty="0"/>
              <a:t> </a:t>
            </a:r>
            <a:r>
              <a:rPr lang="en-US" dirty="0" err="1"/>
              <a:t>viên</a:t>
            </a:r>
            <a:r>
              <a:rPr lang="en-US" dirty="0"/>
              <a:t> </a:t>
            </a:r>
            <a:r>
              <a:rPr lang="en-US" dirty="0" err="1"/>
              <a:t>thì</a:t>
            </a:r>
            <a:r>
              <a:rPr lang="en-US" dirty="0"/>
              <a:t> </a:t>
            </a:r>
            <a:r>
              <a:rPr lang="en-US" dirty="0" err="1"/>
              <a:t>hệ</a:t>
            </a:r>
            <a:r>
              <a:rPr lang="en-US" dirty="0"/>
              <a:t> </a:t>
            </a:r>
            <a:r>
              <a:rPr lang="en-US" dirty="0" err="1"/>
              <a:t>thống</a:t>
            </a:r>
            <a:r>
              <a:rPr lang="en-US" dirty="0"/>
              <a:t> </a:t>
            </a:r>
            <a:r>
              <a:rPr lang="en-US" dirty="0" err="1"/>
              <a:t>đó</a:t>
            </a:r>
            <a:r>
              <a:rPr lang="en-US" dirty="0"/>
              <a:t> </a:t>
            </a:r>
            <a:r>
              <a:rPr lang="en-US" dirty="0" err="1"/>
              <a:t>tự</a:t>
            </a:r>
            <a:r>
              <a:rPr lang="en-US" dirty="0"/>
              <a:t> </a:t>
            </a:r>
            <a:r>
              <a:rPr lang="en-US" dirty="0" err="1"/>
              <a:t>cấp</a:t>
            </a:r>
            <a:r>
              <a:rPr lang="en-US" dirty="0"/>
              <a:t> </a:t>
            </a:r>
            <a:r>
              <a:rPr lang="en-US" dirty="0" err="1"/>
              <a:t>nhật</a:t>
            </a:r>
            <a:r>
              <a:rPr lang="en-US" dirty="0"/>
              <a:t> </a:t>
            </a:r>
            <a:r>
              <a:rPr lang="en-US" dirty="0" err="1"/>
              <a:t>theo</a:t>
            </a:r>
            <a:r>
              <a:rPr lang="en-US" dirty="0"/>
              <a:t>, </a:t>
            </a:r>
            <a:r>
              <a:rPr lang="en-US" dirty="0" err="1"/>
              <a:t>ví</a:t>
            </a:r>
            <a:r>
              <a:rPr lang="en-US" dirty="0"/>
              <a:t> </a:t>
            </a:r>
            <a:r>
              <a:rPr lang="en-US" dirty="0" err="1"/>
              <a:t>dụ</a:t>
            </a:r>
            <a:r>
              <a:rPr lang="en-US" dirty="0"/>
              <a:t> </a:t>
            </a:r>
            <a:r>
              <a:rPr lang="en-US" dirty="0" err="1"/>
              <a:t>giáo</a:t>
            </a:r>
            <a:r>
              <a:rPr lang="en-US" dirty="0"/>
              <a:t> </a:t>
            </a:r>
            <a:r>
              <a:rPr lang="en-US" dirty="0" err="1"/>
              <a:t>viên</a:t>
            </a:r>
            <a:r>
              <a:rPr lang="en-US" dirty="0"/>
              <a:t> B </a:t>
            </a:r>
            <a:r>
              <a:rPr lang="en-US" dirty="0" err="1"/>
              <a:t>rời</a:t>
            </a:r>
            <a:r>
              <a:rPr lang="en-US" dirty="0"/>
              <a:t> </a:t>
            </a:r>
            <a:r>
              <a:rPr lang="en-US" dirty="0" err="1"/>
              <a:t>trường</a:t>
            </a:r>
            <a:r>
              <a:rPr lang="en-US" dirty="0"/>
              <a:t>. </a:t>
            </a:r>
            <a:r>
              <a:rPr lang="en-US" dirty="0" err="1"/>
              <a:t>Thì</a:t>
            </a:r>
            <a:r>
              <a:rPr lang="en-US" dirty="0"/>
              <a:t> A </a:t>
            </a:r>
            <a:r>
              <a:rPr lang="en-US" dirty="0" err="1"/>
              <a:t>còn</a:t>
            </a:r>
            <a:r>
              <a:rPr lang="en-US" dirty="0"/>
              <a:t> </a:t>
            </a:r>
            <a:r>
              <a:rPr lang="en-US" dirty="0" err="1"/>
              <a:t>trên</a:t>
            </a:r>
            <a:r>
              <a:rPr lang="en-US" dirty="0"/>
              <a:t> C </a:t>
            </a:r>
            <a:r>
              <a:rPr lang="en-US" dirty="0" err="1"/>
              <a:t>và</a:t>
            </a:r>
            <a:r>
              <a:rPr lang="en-US" dirty="0"/>
              <a:t> D</a:t>
            </a:r>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5816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108602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412428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Composite Pattern.</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dirty="0">
              <a:latin typeface="+mj-lt"/>
            </a:endParaRPr>
          </a:p>
        </p:txBody>
      </p:sp>
    </p:spTree>
    <p:extLst>
      <p:ext uri="{BB962C8B-B14F-4D97-AF65-F5344CB8AC3E}">
        <p14:creationId xmlns:p14="http://schemas.microsoft.com/office/powerpoint/2010/main" val="398336981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816241" y="2406755"/>
            <a:ext cx="10874828" cy="3046988"/>
          </a:xfrm>
          <a:prstGeom prst="rect">
            <a:avLst/>
          </a:prstGeom>
        </p:spPr>
        <p:txBody>
          <a:bodyPr wrap="square">
            <a:spAutoFit/>
          </a:bodyPr>
          <a:lstStyle/>
          <a:p>
            <a:r>
              <a:rPr lang="vi-VN" sz="3200" dirty="0">
                <a:latin typeface="+mj-lt"/>
              </a:rPr>
              <a:t>Composite Pattern vs Decorator Pattern. </a:t>
            </a:r>
            <a:endParaRPr lang="en-US" sz="3200" dirty="0">
              <a:latin typeface="+mj-lt"/>
            </a:endParaRPr>
          </a:p>
          <a:p>
            <a:pPr marL="457200" indent="-457200">
              <a:buFont typeface="Arial" panose="020B0604020202020204" pitchFamily="34" charset="0"/>
              <a:buChar char="•"/>
            </a:pPr>
            <a:r>
              <a:rPr lang="vi-VN" sz="3200" dirty="0">
                <a:latin typeface="+mj-lt"/>
              </a:rPr>
              <a:t>Giống: Đều có mở rộng chương trình và giống nhau cách cài đặt.</a:t>
            </a:r>
            <a:endParaRPr lang="en-US" sz="3200" dirty="0">
              <a:latin typeface="+mj-lt"/>
            </a:endParaRPr>
          </a:p>
          <a:p>
            <a:pPr marL="457200" indent="-457200">
              <a:buFont typeface="Arial" panose="020B0604020202020204" pitchFamily="34" charset="0"/>
              <a:buChar char="•"/>
            </a:pPr>
            <a:r>
              <a:rPr lang="vi-VN" sz="3200" dirty="0">
                <a:latin typeface="+mj-lt"/>
              </a:rPr>
              <a:t>Khác : Composite thực hiện mở rộng bằng cách gộp thêm nhiều đối tượng mới vào cái cũ còn Decorator là mở rộng chức năng trên một đối tượng đã có.</a:t>
            </a:r>
            <a:endParaRPr lang="en-US" sz="3200" dirty="0">
              <a:latin typeface="+mj-lt"/>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936544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400054"/>
            <a:ext cx="11434356" cy="3539430"/>
          </a:xfrm>
          <a:prstGeom prst="rect">
            <a:avLst/>
          </a:prstGeom>
        </p:spPr>
        <p:txBody>
          <a:bodyPr wrap="square">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motivation</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Teacher.</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nắm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cao</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B, C, D</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bớt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B </a:t>
            </a:r>
            <a:r>
              <a:rPr lang="en-US" sz="3200" dirty="0" err="1">
                <a:latin typeface="Times New Roman" panose="02020603050405020304" pitchFamily="18" charset="0"/>
                <a:cs typeface="Times New Roman" panose="02020603050405020304" pitchFamily="18" charset="0"/>
              </a:rPr>
              <a:t>rời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trên</a:t>
            </a:r>
            <a:r>
              <a:rPr lang="en-US" sz="3200" dirty="0">
                <a:latin typeface="Times New Roman" panose="02020603050405020304" pitchFamily="18" charset="0"/>
                <a:cs typeface="Times New Roman" panose="02020603050405020304" pitchFamily="18" charset="0"/>
              </a:rPr>
              <a:t> C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D</a:t>
            </a:r>
          </a:p>
        </p:txBody>
      </p:sp>
    </p:spTree>
    <p:extLst>
      <p:ext uri="{BB962C8B-B14F-4D97-AF65-F5344CB8AC3E}">
        <p14:creationId xmlns:p14="http://schemas.microsoft.com/office/powerpoint/2010/main" val="21550224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257085" cy="4031873"/>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mẫu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này</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Teacher.</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Teacher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l</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u,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xóa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Teacher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d</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thấy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xóa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0622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6096000" y="2154738"/>
            <a:ext cx="5276708" cy="2800767"/>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Component </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Iteacher</a:t>
            </a:r>
            <a:r>
              <a:rPr lang="en-US" sz="3200" dirty="0">
                <a:latin typeface="Times New Roman" panose="02020603050405020304" pitchFamily="18" charset="0"/>
                <a:cs typeface="Times New Roman" panose="02020603050405020304" pitchFamily="18" charset="0"/>
              </a:rPr>
              <a:t>.</a:t>
            </a:r>
            <a:endParaRPr lang="en-US" sz="3200" i="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Composite</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Teacher.</a:t>
            </a:r>
          </a:p>
          <a:p>
            <a:r>
              <a:rPr lang="en-US" sz="3200" dirty="0">
                <a:latin typeface="Times New Roman" panose="02020603050405020304" pitchFamily="18" charset="0"/>
                <a:cs typeface="Times New Roman" panose="02020603050405020304" pitchFamily="18" charset="0"/>
              </a:rPr>
              <a:t>Client : </a:t>
            </a:r>
            <a:r>
              <a:rPr lang="en-US" sz="3200" dirty="0" err="1">
                <a:latin typeface="Times New Roman" panose="02020603050405020304" pitchFamily="18" charset="0"/>
                <a:cs typeface="Times New Roman" panose="02020603050405020304" pitchFamily="18" charset="0"/>
              </a:rPr>
              <a:t>CompositePatternEx</a:t>
            </a:r>
            <a:endParaRPr lang="en-US" sz="1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53448" y="2699867"/>
            <a:ext cx="4801421" cy="3415536"/>
          </a:xfrm>
          <a:prstGeom prst="rect">
            <a:avLst/>
          </a:prstGeom>
        </p:spPr>
      </p:pic>
    </p:spTree>
    <p:extLst>
      <p:ext uri="{BB962C8B-B14F-4D97-AF65-F5344CB8AC3E}">
        <p14:creationId xmlns:p14="http://schemas.microsoft.com/office/powerpoint/2010/main" val="13835001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946611" y="1600432"/>
            <a:ext cx="3695700" cy="5010150"/>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46898" y="2822027"/>
            <a:ext cx="3814988" cy="3631981"/>
          </a:xfrm>
          <a:prstGeom prst="rect">
            <a:avLst/>
          </a:prstGeom>
        </p:spPr>
      </p:pic>
      <p:pic>
        <p:nvPicPr>
          <p:cNvPr id="8" name="Picture 7"/>
          <p:cNvPicPr>
            <a:picLocks noChangeAspect="1"/>
          </p:cNvPicPr>
          <p:nvPr/>
        </p:nvPicPr>
        <p:blipFill>
          <a:blip r:embed="rId4"/>
          <a:stretch>
            <a:fillRect/>
          </a:stretch>
        </p:blipFill>
        <p:spPr>
          <a:xfrm>
            <a:off x="4791075" y="1600432"/>
            <a:ext cx="7400925" cy="5124450"/>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t> </a:t>
            </a:r>
            <a:r>
              <a:rPr lang="vi-VN" sz="6000" b="1" dirty="0"/>
              <a:t>Pattern</a:t>
            </a:r>
            <a:endParaRPr lang="en-US" sz="6000" b="1" dirty="0"/>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stretch>
            <a:fillRect/>
          </a:stretch>
        </p:blipFill>
        <p:spPr>
          <a:xfrm>
            <a:off x="846898" y="2685662"/>
            <a:ext cx="11145404" cy="3983152"/>
          </a:xfrm>
          <a:prstGeom prst="rect">
            <a:avLst/>
          </a:prstGeom>
        </p:spPr>
      </p:pic>
    </p:spTree>
    <p:extLst>
      <p:ext uri="{BB962C8B-B14F-4D97-AF65-F5344CB8AC3E}">
        <p14:creationId xmlns:p14="http://schemas.microsoft.com/office/powerpoint/2010/main" val="1797557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vi-VN" sz="3200" dirty="0">
                <a:latin typeface="+mj-lt"/>
              </a:rPr>
              <a:t>Các đối tượng cấu thành các cấu trúc cây để mô tả bán toàn bộ hệ thống phần cấp. Composite để cho các client tác động các đối tượng riêng biệt và các thành phần của đối tượng một cách thống nhất</a:t>
            </a:r>
            <a:endParaRPr lang="en-US" sz="3200" dirty="0">
              <a:latin typeface="+mj-lt"/>
            </a:endParaRPr>
          </a:p>
        </p:txBody>
      </p:sp>
      <p:sp>
        <p:nvSpPr>
          <p:cNvPr id="6" name="Rectangle 5"/>
          <p:cNvSpPr/>
          <p:nvPr/>
        </p:nvSpPr>
        <p:spPr>
          <a:xfrm>
            <a:off x="630264" y="5277800"/>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
        <p:nvSpPr>
          <p:cNvPr id="6" name="Rectangle 5"/>
          <p:cNvSpPr/>
          <p:nvPr/>
        </p:nvSpPr>
        <p:spPr>
          <a:xfrm>
            <a:off x="630264" y="2153869"/>
            <a:ext cx="11434356" cy="304698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Giả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Teacher.</a:t>
            </a:r>
          </a:p>
          <a:p>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nắm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cao</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B, C, D</a:t>
            </a:r>
          </a:p>
          <a:p>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bớt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B </a:t>
            </a:r>
            <a:r>
              <a:rPr lang="en-US" sz="3200" dirty="0" err="1">
                <a:latin typeface="Times New Roman" panose="02020603050405020304" pitchFamily="18" charset="0"/>
                <a:cs typeface="Times New Roman" panose="02020603050405020304" pitchFamily="18" charset="0"/>
              </a:rPr>
              <a:t>rời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trên</a:t>
            </a:r>
            <a:r>
              <a:rPr lang="en-US" sz="3200" dirty="0">
                <a:latin typeface="Times New Roman" panose="02020603050405020304" pitchFamily="18" charset="0"/>
                <a:cs typeface="Times New Roman" panose="02020603050405020304" pitchFamily="18" charset="0"/>
              </a:rPr>
              <a:t> C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D</a:t>
            </a: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406755"/>
            <a:ext cx="11434356" cy="2062103"/>
          </a:xfrm>
          <a:prstGeom prst="rect">
            <a:avLst/>
          </a:prstGeom>
        </p:spPr>
        <p:txBody>
          <a:bodyPr wrap="square" anchor="t">
            <a:spAutoFit/>
          </a:bodyPr>
          <a:lstStyle/>
          <a:p>
            <a:pPr fontAlgn="base"/>
            <a:r>
              <a:rPr lang="vi-VN" sz="3200" dirty="0">
                <a:latin typeface="+mj-lt"/>
              </a:rPr>
              <a:t>Miêu tả cho toàn bộ hệ thống của các đối tượng.</a:t>
            </a:r>
          </a:p>
          <a:p>
            <a:pPr fontAlgn="base"/>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Add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remove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endParaRPr lang="vi-VN" sz="3200" dirty="0">
              <a:latin typeface="Times New Roman" panose="02020603050405020304" pitchFamily="18" charset="0"/>
              <a:cs typeface="Times New Roman" panose="02020603050405020304" pitchFamily="18" charset="0"/>
            </a:endParaRPr>
          </a:p>
          <a:p>
            <a:endParaRPr lang="vi-VN" sz="3200" dirty="0">
              <a:latin typeface="+mj-lt"/>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5" y="1460979"/>
            <a:ext cx="5897743"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phần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30119" y="2650535"/>
            <a:ext cx="4746377" cy="3100803"/>
          </a:xfrm>
          <a:prstGeom prst="rect">
            <a:avLst/>
          </a:prstGeom>
        </p:spPr>
      </p:pic>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
        <p:nvSpPr>
          <p:cNvPr id="6" name="Rectangle 5"/>
          <p:cNvSpPr/>
          <p:nvPr/>
        </p:nvSpPr>
        <p:spPr>
          <a:xfrm>
            <a:off x="9302379" y="2330220"/>
            <a:ext cx="2696861" cy="3970318"/>
          </a:xfrm>
          <a:prstGeom prst="rect">
            <a:avLst/>
          </a:prstGeom>
        </p:spPr>
        <p:txBody>
          <a:bodyPr wrap="square">
            <a:spAutoFit/>
          </a:bodyPr>
          <a:lstStyle/>
          <a:p>
            <a:r>
              <a:rPr lang="vi-VN" b="1" dirty="0">
                <a:latin typeface="Times New Roman" panose="02020603050405020304" pitchFamily="18" charset="0"/>
                <a:cs typeface="Times New Roman" panose="02020603050405020304" pitchFamily="18" charset="0"/>
              </a:rPr>
              <a:t>Component</a:t>
            </a:r>
            <a:r>
              <a:rPr lang="vi-VN" dirty="0">
                <a:latin typeface="Times New Roman" panose="02020603050405020304" pitchFamily="18" charset="0"/>
                <a:cs typeface="Times New Roman" panose="02020603050405020304" pitchFamily="18" charset="0"/>
              </a:rPr>
              <a:t> </a:t>
            </a:r>
            <a:r>
              <a:rPr lang="vi-VN" i="1" dirty="0">
                <a:latin typeface="Times New Roman" panose="02020603050405020304" pitchFamily="18" charset="0"/>
                <a:cs typeface="Times New Roman" panose="02020603050405020304" pitchFamily="18" charset="0"/>
              </a:rPr>
              <a:t>(thành phần)</a:t>
            </a:r>
            <a:endParaRPr lang="en-US"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khai báo giao diện cho thành phần đối tượng</a:t>
            </a:r>
          </a:p>
          <a:p>
            <a:pPr marL="457200" indent="-4572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thực thi thao tác mặc định</a:t>
            </a:r>
          </a:p>
          <a:p>
            <a:pPr marL="457200" indent="-4572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khai báo một giao diện cho phép truy cập đến các thành phần con</a:t>
            </a:r>
          </a:p>
          <a:p>
            <a:r>
              <a:rPr lang="vi-VN" b="1" dirty="0">
                <a:latin typeface="Times New Roman" panose="02020603050405020304" pitchFamily="18" charset="0"/>
                <a:cs typeface="Times New Roman" panose="02020603050405020304" pitchFamily="18" charset="0"/>
              </a:rPr>
              <a:t>Leaf</a:t>
            </a:r>
            <a:r>
              <a:rPr lang="vi-VN" dirty="0">
                <a:latin typeface="Times New Roman" panose="02020603050405020304" pitchFamily="18" charset="0"/>
                <a:cs typeface="Times New Roman" panose="02020603050405020304" pitchFamily="18" charset="0"/>
              </a:rPr>
              <a:t> </a:t>
            </a:r>
            <a:r>
              <a:rPr lang="vi-VN" i="1" dirty="0">
                <a:latin typeface="Times New Roman" panose="02020603050405020304" pitchFamily="18" charset="0"/>
                <a:cs typeface="Times New Roman" panose="02020603050405020304" pitchFamily="18" charset="0"/>
              </a:rPr>
              <a:t>(Lá)</a:t>
            </a:r>
            <a:r>
              <a:rPr lang="vi-VN" dirty="0">
                <a:latin typeface="Times New Roman" panose="02020603050405020304" pitchFamily="18" charset="0"/>
                <a:cs typeface="Times New Roman" panose="02020603050405020304" pitchFamily="18" charset="0"/>
              </a:rPr>
              <a:t>biểu diễn các đối tượng lá trong thành phần đối tượng</a:t>
            </a:r>
          </a:p>
          <a:p>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5607992" y="2422553"/>
            <a:ext cx="3541263" cy="378565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Composite :</a:t>
            </a:r>
          </a:p>
          <a:p>
            <a:pPr marL="457200" indent="-4572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con</a:t>
            </a:r>
          </a:p>
          <a:p>
            <a:pPr marL="457200" indent="-4572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lưu trữ thành phần con</a:t>
            </a:r>
          </a:p>
          <a:p>
            <a:pPr marL="457200" indent="-4572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Component</a:t>
            </a:r>
          </a:p>
          <a:p>
            <a:r>
              <a:rPr lang="en-US" sz="2000" b="1" dirty="0">
                <a:latin typeface="Times New Roman" panose="02020603050405020304" pitchFamily="18" charset="0"/>
                <a:cs typeface="Times New Roman" panose="02020603050405020304" pitchFamily="18" charset="0"/>
              </a:rPr>
              <a:t>Client :</a:t>
            </a:r>
          </a:p>
          <a:p>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Composite</a:t>
            </a:r>
            <a:endParaRPr lang="vi-V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
        <p:nvSpPr>
          <p:cNvPr id="4" name="Rectangle 3"/>
          <p:cNvSpPr/>
          <p:nvPr/>
        </p:nvSpPr>
        <p:spPr>
          <a:xfrm>
            <a:off x="951909" y="2122975"/>
            <a:ext cx="10288182" cy="2554545"/>
          </a:xfrm>
          <a:prstGeom prst="rect">
            <a:avLst/>
          </a:prstGeom>
        </p:spPr>
        <p:txBody>
          <a:bodyPr wrap="square">
            <a:spAutoFit/>
          </a:bodyPr>
          <a:lstStyle/>
          <a:p>
            <a:r>
              <a:rPr lang="vi-VN" sz="3200" dirty="0">
                <a:latin typeface="Times New Roman" panose="02020603050405020304" pitchFamily="18" charset="0"/>
                <a:cs typeface="Times New Roman" panose="02020603050405020304" pitchFamily="18" charset="0"/>
              </a:rPr>
              <a:t>Các client sử dụng giao diện lớp Component để tương thích với các đối</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tượng trong cấu trúc thành phần.</a:t>
            </a:r>
            <a:endParaRPr lang="en-US"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Nếu nơi nhận là nút Leaf, yêu cầu</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ngay</a:t>
            </a:r>
            <a:r>
              <a:rPr lang="en-US" sz="3200" dirty="0">
                <a:latin typeface="Times New Roman" panose="02020603050405020304" pitchFamily="18" charset="0"/>
                <a:cs typeface="Times New Roman" panose="02020603050405020304" pitchFamily="18" charset="0"/>
              </a:rPr>
              <a:t>.</a:t>
            </a:r>
          </a:p>
          <a:p>
            <a:r>
              <a:rPr lang="vi-VN" sz="3200" dirty="0">
                <a:latin typeface="Times New Roman" panose="02020603050405020304" pitchFamily="18" charset="0"/>
                <a:cs typeface="Times New Roman" panose="02020603050405020304" pitchFamily="18" charset="0"/>
              </a:rPr>
              <a:t>Nếu nơi nhận là Composite, yêu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cầu thường được gửi tới các thành phần con của nó</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71822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78823" y="2274838"/>
            <a:ext cx="11353394" cy="4031873"/>
          </a:xfrm>
          <a:prstGeom prst="rect">
            <a:avLst/>
          </a:prstGeom>
        </p:spPr>
        <p:txBody>
          <a:bodyPr wrap="square">
            <a:spAutoFit/>
          </a:bodyPr>
          <a:lstStyle/>
          <a:p>
            <a:pPr fontAlgn="base"/>
            <a:r>
              <a:rPr lang="vi-VN" sz="3200" dirty="0">
                <a:latin typeface="+mj-lt"/>
              </a:rPr>
              <a:t> Ưu điểm:</a:t>
            </a:r>
          </a:p>
          <a:p>
            <a:pPr fontAlgn="base"/>
            <a:r>
              <a:rPr lang="en-US" sz="3200" dirty="0">
                <a:latin typeface="+mj-lt"/>
              </a:rPr>
              <a:t>- </a:t>
            </a:r>
            <a:r>
              <a:rPr lang="vi-VN" sz="3200" dirty="0">
                <a:latin typeface="+mj-lt"/>
              </a:rPr>
              <a:t>Làm cho việc thêm các thành phần trong một cấu trúc tương đồng trở nên dễ dàng.</a:t>
            </a:r>
          </a:p>
          <a:p>
            <a:pPr fontAlgn="base"/>
            <a:r>
              <a:rPr lang="en-US" sz="3200" dirty="0">
                <a:latin typeface="+mj-lt"/>
              </a:rPr>
              <a:t>- </a:t>
            </a:r>
            <a:r>
              <a:rPr lang="vi-VN" sz="3200" dirty="0">
                <a:latin typeface="+mj-lt"/>
              </a:rPr>
              <a:t>Làm cho các client đơn giản hơn, vì không cần phải biết là đang làm việc trên một leaf hoặc một thành phần của Composite.</a:t>
            </a:r>
          </a:p>
          <a:p>
            <a:pPr fontAlgn="base"/>
            <a:r>
              <a:rPr lang="en-US" sz="3200" dirty="0">
                <a:latin typeface="+mj-lt"/>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vi-VN" sz="3200" dirty="0">
                <a:latin typeface="+mj-lt"/>
              </a:rPr>
              <a:t> đệ qui, nó làm việc trên các đối tượng abstract, không làm việc với đối tượng cụ thể nên khả năng mở rộng cũng rất cao</a:t>
            </a: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78823" y="2274838"/>
            <a:ext cx="11353394" cy="2062103"/>
          </a:xfrm>
          <a:prstGeom prst="rect">
            <a:avLst/>
          </a:prstGeom>
        </p:spPr>
        <p:txBody>
          <a:bodyPr wrap="square">
            <a:spAutoFit/>
          </a:bodyPr>
          <a:lstStyle/>
          <a:p>
            <a:pPr fontAlgn="base"/>
            <a:r>
              <a:rPr lang="vi-VN" sz="3200" dirty="0">
                <a:latin typeface="+mj-lt"/>
              </a:rPr>
              <a:t> Nhược điểm:</a:t>
            </a:r>
          </a:p>
          <a:p>
            <a:pPr fontAlgn="base"/>
            <a:r>
              <a:rPr lang="en-US" sz="3200" dirty="0">
                <a:latin typeface="+mj-lt"/>
              </a:rPr>
              <a:t>- </a:t>
            </a:r>
            <a:r>
              <a:rPr lang="vi-VN" sz="3200" dirty="0">
                <a:latin typeface="+mj-lt"/>
              </a:rPr>
              <a:t>Khó khăn trong việc hạn chế các loại thành phần trong một Composite.</a:t>
            </a:r>
          </a:p>
          <a:p>
            <a:endParaRPr lang="en-US" sz="3200" dirty="0">
              <a:latin typeface="+mj-lt"/>
            </a:endParaRPr>
          </a:p>
        </p:txBody>
      </p:sp>
      <p:sp>
        <p:nvSpPr>
          <p:cNvPr id="7" name="Rectangle 6"/>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Tree>
    <p:extLst>
      <p:ext uri="{BB962C8B-B14F-4D97-AF65-F5344CB8AC3E}">
        <p14:creationId xmlns:p14="http://schemas.microsoft.com/office/powerpoint/2010/main" val="13538623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Composite</a:t>
            </a:r>
            <a:r>
              <a:rPr lang="en-US" sz="6000" b="1" dirty="0">
                <a:latin typeface="+mj-lt"/>
              </a:rPr>
              <a:t> </a:t>
            </a:r>
            <a:r>
              <a:rPr lang="vi-VN" sz="6000" b="1" dirty="0">
                <a:latin typeface="+mj-lt"/>
              </a:rPr>
              <a:t>Pattern</a:t>
            </a:r>
            <a:endParaRPr lang="en-US" sz="6000" b="1" dirty="0">
              <a:latin typeface="+mj-lt"/>
            </a:endParaRPr>
          </a:p>
        </p:txBody>
      </p:sp>
      <p:sp>
        <p:nvSpPr>
          <p:cNvPr id="4" name="Rectangle 3"/>
          <p:cNvSpPr/>
          <p:nvPr/>
        </p:nvSpPr>
        <p:spPr>
          <a:xfrm>
            <a:off x="613415" y="2406755"/>
            <a:ext cx="10264791" cy="3046988"/>
          </a:xfrm>
          <a:prstGeom prst="rect">
            <a:avLst/>
          </a:prstGeom>
        </p:spPr>
        <p:txBody>
          <a:bodyPr wrap="square">
            <a:spAutoFit/>
          </a:bodyPr>
          <a:lstStyle/>
          <a:p>
            <a:r>
              <a:rPr lang="vi-VN" sz="3200" b="1" dirty="0">
                <a:latin typeface="Times New Roman" panose="02020603050405020304" pitchFamily="18" charset="0"/>
                <a:cs typeface="Times New Roman" panose="02020603050405020304" pitchFamily="18" charset="0"/>
              </a:rPr>
              <a:t>Component</a:t>
            </a: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Operation()</a:t>
            </a:r>
            <a:endParaRPr lang="en-US" sz="3200" i="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Composite </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Component.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Add(), Remove(), </a:t>
            </a:r>
            <a:r>
              <a:rPr lang="en-US" sz="3200" dirty="0" err="1">
                <a:latin typeface="Times New Roman" panose="02020603050405020304" pitchFamily="18" charset="0"/>
                <a:cs typeface="Times New Roman" panose="02020603050405020304" pitchFamily="18" charset="0"/>
              </a:rPr>
              <a:t>GetChild</a:t>
            </a:r>
            <a:r>
              <a:rPr lang="en-US" sz="3200"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r>
              <a:rPr lang="vi-VN" sz="3200" b="1" dirty="0">
                <a:latin typeface="Times New Roman" panose="02020603050405020304" pitchFamily="18" charset="0"/>
                <a:cs typeface="Times New Roman" panose="02020603050405020304" pitchFamily="18" charset="0"/>
              </a:rPr>
              <a:t>Leaf</a:t>
            </a:r>
            <a:r>
              <a:rPr lang="vi-VN" sz="3200" dirty="0">
                <a:latin typeface="Times New Roman" panose="02020603050405020304" pitchFamily="18" charset="0"/>
                <a:cs typeface="Times New Roman" panose="02020603050405020304" pitchFamily="18" charset="0"/>
              </a:rPr>
              <a:t> </a:t>
            </a:r>
            <a:r>
              <a:rPr lang="vi-VN" sz="3200" i="1" dirty="0">
                <a:latin typeface="Times New Roman" panose="02020603050405020304" pitchFamily="18" charset="0"/>
                <a:cs typeface="Times New Roman" panose="02020603050405020304" pitchFamily="18" charset="0"/>
              </a:rPr>
              <a:t>(Lá)</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Compoment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Add(), Remove(), </a:t>
            </a:r>
            <a:r>
              <a:rPr lang="en-US" sz="3200" dirty="0" err="1">
                <a:latin typeface="Times New Roman" panose="02020603050405020304" pitchFamily="18" charset="0"/>
                <a:cs typeface="Times New Roman" panose="02020603050405020304" pitchFamily="18" charset="0"/>
              </a:rPr>
              <a:t>GetChild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lá</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741</Words>
  <Application>Microsoft Office PowerPoint</Application>
  <PresentationFormat>Widescreen</PresentationFormat>
  <Paragraphs>110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253</cp:revision>
  <dcterms:created xsi:type="dcterms:W3CDTF">2016-10-07T13:20:21Z</dcterms:created>
  <dcterms:modified xsi:type="dcterms:W3CDTF">2017-01-07T18:20:19Z</dcterms:modified>
</cp:coreProperties>
</file>