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81" r:id="rId3"/>
    <p:sldId id="285" r:id="rId4"/>
    <p:sldId id="349" r:id="rId5"/>
    <p:sldId id="286" r:id="rId6"/>
    <p:sldId id="288" r:id="rId7"/>
    <p:sldId id="346" r:id="rId8"/>
    <p:sldId id="290" r:id="rId9"/>
    <p:sldId id="291" r:id="rId10"/>
    <p:sldId id="342" r:id="rId11"/>
    <p:sldId id="347" r:id="rId12"/>
    <p:sldId id="351" r:id="rId13"/>
    <p:sldId id="356" r:id="rId14"/>
    <p:sldId id="355" r:id="rId15"/>
    <p:sldId id="352" r:id="rId16"/>
    <p:sldId id="353" r:id="rId17"/>
    <p:sldId id="354" r:id="rId18"/>
    <p:sldId id="3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349"/>
            <p14:sldId id="286"/>
            <p14:sldId id="288"/>
            <p14:sldId id="346"/>
            <p14:sldId id="290"/>
            <p14:sldId id="291"/>
            <p14:sldId id="342"/>
            <p14:sldId id="347"/>
            <p14:sldId id="351"/>
            <p14:sldId id="356"/>
            <p14:sldId id="355"/>
            <p14:sldId id="352"/>
            <p14:sldId id="353"/>
            <p14:sldId id="354"/>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02"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134112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691778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94875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3093034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138999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808206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28220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Giả</a:t>
            </a:r>
            <a:r>
              <a:rPr lang="en-US" dirty="0"/>
              <a:t> </a:t>
            </a:r>
            <a:r>
              <a:rPr lang="en-US" dirty="0" err="1"/>
              <a:t>sử</a:t>
            </a:r>
            <a:r>
              <a:rPr lang="en-US" dirty="0"/>
              <a:t> </a:t>
            </a:r>
            <a:r>
              <a:rPr lang="en-US" dirty="0" err="1"/>
              <a:t>phía</a:t>
            </a:r>
            <a:r>
              <a:rPr lang="en-US" dirty="0"/>
              <a:t> client </a:t>
            </a:r>
            <a:r>
              <a:rPr lang="en-US" dirty="0" err="1"/>
              <a:t>chỉ</a:t>
            </a:r>
            <a:r>
              <a:rPr lang="en-US" dirty="0"/>
              <a:t> t</a:t>
            </a:r>
            <a:r>
              <a:rPr lang="vi-VN" dirty="0"/>
              <a:t>ư</a:t>
            </a:r>
            <a:r>
              <a:rPr lang="en-US" dirty="0" err="1"/>
              <a:t>ơng</a:t>
            </a:r>
            <a:r>
              <a:rPr lang="en-US" dirty="0"/>
              <a:t> </a:t>
            </a:r>
            <a:r>
              <a:rPr lang="en-US" dirty="0" err="1"/>
              <a:t>thích</a:t>
            </a:r>
            <a:r>
              <a:rPr lang="en-US" dirty="0"/>
              <a:t> </a:t>
            </a:r>
            <a:r>
              <a:rPr lang="en-US" dirty="0" err="1"/>
              <a:t>với</a:t>
            </a:r>
            <a:r>
              <a:rPr lang="en-US" dirty="0"/>
              <a:t> </a:t>
            </a:r>
            <a:r>
              <a:rPr lang="en-US" sz="1200" b="0" i="0" kern="1200" dirty="0">
                <a:solidFill>
                  <a:schemeClr val="tx1"/>
                </a:solidFill>
                <a:effectLst/>
                <a:latin typeface="+mn-lt"/>
                <a:ea typeface="+mn-ea"/>
                <a:cs typeface="+mn-cs"/>
              </a:rPr>
              <a:t>Enumerator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Đây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interface </a:t>
            </a:r>
            <a:r>
              <a:rPr lang="en-US" sz="1200" b="0" i="0" kern="1200" dirty="0" err="1">
                <a:solidFill>
                  <a:schemeClr val="tx1"/>
                </a:solidFill>
                <a:effectLst/>
                <a:latin typeface="+mn-lt"/>
                <a:ea typeface="+mn-ea"/>
                <a:cs typeface="+mn-cs"/>
              </a:rPr>
              <a:t>mặc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Java, </a:t>
            </a:r>
            <a:r>
              <a:rPr lang="en-US" sz="1200" b="0" i="0" kern="1200" dirty="0" err="1">
                <a:solidFill>
                  <a:schemeClr val="tx1"/>
                </a:solidFill>
                <a:effectLst/>
                <a:latin typeface="+mn-lt"/>
                <a:ea typeface="+mn-ea"/>
                <a:cs typeface="+mn-cs"/>
              </a:rPr>
              <a:t>chứ</a:t>
            </a:r>
            <a:r>
              <a:rPr lang="en-US" sz="1200" b="0" i="0" kern="1200" dirty="0">
                <a:solidFill>
                  <a:schemeClr val="tx1"/>
                </a:solidFill>
                <a:effectLst/>
                <a:latin typeface="+mn-lt"/>
                <a:ea typeface="+mn-ea"/>
                <a:cs typeface="+mn-cs"/>
              </a:rPr>
              <a:t> k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interface do ta </a:t>
            </a:r>
            <a:r>
              <a:rPr lang="en-US" sz="1200" b="0" i="0" kern="1200" dirty="0" err="1">
                <a:solidFill>
                  <a:schemeClr val="tx1"/>
                </a:solidFill>
                <a:effectLst/>
                <a:latin typeface="+mn-lt"/>
                <a:ea typeface="+mn-ea"/>
                <a:cs typeface="+mn-cs"/>
              </a:rPr>
              <a:t>viết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nên</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sourcecode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a:t>
            </a:r>
            <a:r>
              <a:rPr lang="en-US" sz="1200" b="0" i="0" kern="1200" dirty="0">
                <a:solidFill>
                  <a:schemeClr val="tx1"/>
                </a:solidFill>
                <a:effectLst/>
                <a:latin typeface="+mn-lt"/>
                <a:ea typeface="+mn-ea"/>
                <a:cs typeface="+mn-cs"/>
              </a:rPr>
              <a:t> interface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Client(Enumeration)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element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Bài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dung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nguyên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dung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Cliet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nguyên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Nhưng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vấn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Iterator interface </a:t>
            </a:r>
            <a:r>
              <a:rPr lang="en-US" sz="1200" b="0" i="0" kern="1200" dirty="0" err="1">
                <a:solidFill>
                  <a:schemeClr val="tx1"/>
                </a:solidFill>
                <a:effectLst/>
                <a:latin typeface="+mn-lt"/>
                <a:ea typeface="+mn-ea"/>
                <a:cs typeface="+mn-cs"/>
              </a:rPr>
              <a:t>chứ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Enumration</a:t>
            </a:r>
            <a:r>
              <a:rPr lang="en-US" sz="1200" b="0" i="0" kern="1200" dirty="0">
                <a:solidFill>
                  <a:schemeClr val="tx1"/>
                </a:solidFill>
                <a:effectLst/>
                <a:latin typeface="+mn-lt"/>
                <a:ea typeface="+mn-ea"/>
                <a:cs typeface="+mn-cs"/>
              </a:rPr>
              <a:t> interface!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viết</a:t>
            </a:r>
            <a:r>
              <a:rPr lang="en-US" sz="1200" b="0" i="0" kern="1200" dirty="0">
                <a:solidFill>
                  <a:schemeClr val="tx1"/>
                </a:solidFill>
                <a:effectLst/>
                <a:latin typeface="+mn-lt"/>
                <a:ea typeface="+mn-ea"/>
                <a:cs typeface="+mn-cs"/>
              </a:rPr>
              <a:t> 1 class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IterationAdapter</a:t>
            </a:r>
            <a:r>
              <a:rPr lang="en-US" sz="1200" b="0" i="0" kern="1200" dirty="0">
                <a:solidFill>
                  <a:schemeClr val="tx1"/>
                </a:solidFill>
                <a:effectLst/>
                <a:latin typeface="+mn-lt"/>
                <a:ea typeface="+mn-ea"/>
                <a:cs typeface="+mn-cs"/>
              </a:rPr>
              <a:t>), class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implement interface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phía</a:t>
            </a:r>
            <a:r>
              <a:rPr lang="en-US" sz="1200" b="0" i="0" kern="1200" dirty="0">
                <a:solidFill>
                  <a:schemeClr val="tx1"/>
                </a:solidFill>
                <a:effectLst/>
                <a:latin typeface="+mn-lt"/>
                <a:ea typeface="+mn-ea"/>
                <a:cs typeface="+mn-cs"/>
              </a:rPr>
              <a:t> client t</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Kết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quả</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Ban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client()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Enumertaion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Sau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client()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IterationAdapter</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Giả sử phía client chỉ t</a:t>
            </a:r>
            <a:r>
              <a:rPr lang="vi-VN"/>
              <a:t>ư</a:t>
            </a:r>
            <a:r>
              <a:rPr lang="en-US"/>
              <a:t>ơng thích với </a:t>
            </a:r>
            <a:r>
              <a:rPr lang="en-US" sz="1200" b="0" i="0" kern="1200">
                <a:solidFill>
                  <a:schemeClr val="tx1"/>
                </a:solidFill>
                <a:effectLst/>
                <a:latin typeface="+mn-lt"/>
                <a:ea typeface="+mn-ea"/>
                <a:cs typeface="+mn-cs"/>
              </a:rPr>
              <a:t>Enumerator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Đây là interface mặc định của Java, chứ k phải interface do ta viết nên ta không có sourcecode để chỉnh sửa interface này.</a:t>
            </a:r>
          </a:p>
          <a:p>
            <a:r>
              <a:rPr lang="en-US" sz="1200" b="0" i="0" kern="1200">
                <a:solidFill>
                  <a:schemeClr val="tx1"/>
                </a:solidFill>
                <a:effectLst/>
                <a:latin typeface="+mn-lt"/>
                <a:ea typeface="+mn-ea"/>
                <a:cs typeface="+mn-cs"/>
              </a:rPr>
              <a:t>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Client(Enumeration) cho phép in ra danh sách các element ra màn hình.</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Bài toán đặt ra là dung ArrayList để chứa danh sách các số nguyên, sau đó dung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Cliet() để in ra các số nguyên đó.</a:t>
            </a:r>
          </a:p>
          <a:p>
            <a:r>
              <a:rPr lang="en-US" sz="1200" b="0" i="0" kern="1200">
                <a:solidFill>
                  <a:schemeClr val="tx1"/>
                </a:solidFill>
                <a:effectLst/>
                <a:latin typeface="+mn-lt"/>
                <a:ea typeface="+mn-ea"/>
                <a:cs typeface="+mn-cs"/>
              </a:rPr>
              <a:t>Nhưng vấn đề là ArrayList chỉ làm việc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ợc với Iterator interface chứ không phải  Enumration interface!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Giải pháp là ta sẽ viết 1 class mới (đặt tên là IterationAdapter), class này sẽ implement interface mà phía client t</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thích.</a:t>
            </a:r>
          </a:p>
          <a:p>
            <a:r>
              <a:rPr lang="en-US" sz="1200" b="0" i="0" kern="1200">
                <a:solidFill>
                  <a:schemeClr val="tx1"/>
                </a:solidFill>
                <a:effectLst/>
                <a:latin typeface="+mn-lt"/>
                <a:ea typeface="+mn-ea"/>
                <a:cs typeface="+mn-cs"/>
              </a:rPr>
              <a:t>Kết quả</a:t>
            </a:r>
          </a:p>
          <a:p>
            <a:r>
              <a:rPr lang="en-US" sz="1200" b="0" i="0" kern="1200">
                <a:solidFill>
                  <a:schemeClr val="tx1"/>
                </a:solidFill>
                <a:effectLst/>
                <a:latin typeface="+mn-lt"/>
                <a:ea typeface="+mn-ea"/>
                <a:cs typeface="+mn-cs"/>
              </a:rPr>
              <a:t>Ban đầu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client() có tham số truyền vào là kiểu Enumertaion</a:t>
            </a:r>
          </a:p>
          <a:p>
            <a:r>
              <a:rPr lang="en-US" sz="1200" b="0" i="0" kern="1200">
                <a:solidFill>
                  <a:schemeClr val="tx1"/>
                </a:solidFill>
                <a:effectLst/>
                <a:latin typeface="+mn-lt"/>
                <a:ea typeface="+mn-ea"/>
                <a:cs typeface="+mn-cs"/>
              </a:rPr>
              <a:t>Sau khi áp dụng mẫu này, ta sẽ có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client() có tham số truyền vào kiểu IterationAdapter</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92659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412428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Adapter.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8822" y="2406755"/>
            <a:ext cx="11434356" cy="3046988"/>
          </a:xfrm>
          <a:prstGeom prst="rect">
            <a:avLst/>
          </a:prstGeom>
        </p:spPr>
        <p:txBody>
          <a:bodyPr wrap="square" anchor="t">
            <a:spAutoFit/>
          </a:bodyPr>
          <a:lstStyle/>
          <a:p>
            <a:r>
              <a:rPr lang="vi-VN" sz="3200" dirty="0">
                <a:latin typeface="+mj-lt"/>
              </a:rPr>
              <a:t>Adapter là một khái niệm rất thông dụng trong đời sống hàng ngày. Ta thường hay bắt gặp các loại adapter như: power adapter (chuyển đổi điện áp), laptop adapter (bộ sạc của laptop) hay memory card adapter… Các adapter này có nhiệm vụ chính là làm cầu nối trung gian để giúp hai đồ vật gì đó có thể hoạt động với nhau.</a:t>
            </a:r>
            <a:br>
              <a:rPr lang="vi-VN" sz="3200" dirty="0">
                <a:latin typeface="+mj-lt"/>
              </a:rPr>
            </a:br>
            <a:endParaRPr lang="en-GB" sz="3200" dirty="0">
              <a:latin typeface="+mj-lt"/>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06210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cũ</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bridge.</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255454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bày</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motivation, ta </a:t>
            </a:r>
            <a:r>
              <a:rPr lang="en-US" sz="3200" dirty="0" err="1">
                <a:latin typeface="Times New Roman" panose="02020603050405020304" pitchFamily="18" charset="0"/>
                <a:cs typeface="Times New Roman" panose="02020603050405020304" pitchFamily="18" charset="0"/>
              </a:rPr>
              <a:t>có</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Enumerator interface.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Client(Enumeration)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element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226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539430"/>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endParaRPr lang="en-US" sz="32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a:latin typeface="Times New Roman" panose="02020603050405020304" pitchFamily="18" charset="0"/>
                <a:cs typeface="Times New Roman" panose="02020603050405020304" pitchFamily="18" charset="0"/>
              </a:rPr>
              <a:t> Client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Iterator interface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Enumration</a:t>
            </a:r>
            <a:r>
              <a:rPr lang="en-US" sz="3200" dirty="0">
                <a:latin typeface="Times New Roman" panose="02020603050405020304" pitchFamily="18" charset="0"/>
                <a:cs typeface="Times New Roman" panose="02020603050405020304" pitchFamily="18" charset="0"/>
              </a:rPr>
              <a:t> interface!</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0224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4031873"/>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mẫu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này</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interface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Enumeration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Iterator.</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mong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(Enumeration) ta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sourcecode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0622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6096000" y="2115092"/>
            <a:ext cx="6096000" cy="2923877"/>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en-US" sz="3200" dirty="0" err="1">
                <a:latin typeface="Times New Roman" panose="02020603050405020304" pitchFamily="18" charset="0"/>
                <a:cs typeface="Times New Roman" panose="02020603050405020304" pitchFamily="18" charset="0"/>
              </a:rPr>
              <a:t>InterfaceClientExpect</a:t>
            </a:r>
            <a:r>
              <a:rPr lang="en-US" sz="3200" dirty="0">
                <a:latin typeface="Times New Roman" panose="02020603050405020304" pitchFamily="18" charset="0"/>
                <a:cs typeface="Times New Roman" panose="02020603050405020304" pitchFamily="18" charset="0"/>
              </a:rPr>
              <a:t> : Enumerator.</a:t>
            </a:r>
          </a:p>
          <a:p>
            <a:r>
              <a:rPr lang="en-US" sz="3200" dirty="0">
                <a:latin typeface="Times New Roman" panose="02020603050405020304" pitchFamily="18" charset="0"/>
                <a:cs typeface="Times New Roman" panose="02020603050405020304" pitchFamily="18" charset="0"/>
              </a:rPr>
              <a:t>Adapter : </a:t>
            </a:r>
            <a:r>
              <a:rPr lang="en-US" sz="3200" dirty="0" err="1">
                <a:latin typeface="Times New Roman" panose="02020603050405020304" pitchFamily="18" charset="0"/>
                <a:cs typeface="Times New Roman" panose="02020603050405020304" pitchFamily="18" charset="0"/>
              </a:rPr>
              <a:t>IterationAdapter</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Adaptee</a:t>
            </a:r>
            <a:r>
              <a:rPr lang="en-US" sz="3200" dirty="0">
                <a:latin typeface="Times New Roman" panose="02020603050405020304" pitchFamily="18" charset="0"/>
                <a:cs typeface="Times New Roman" panose="02020603050405020304" pitchFamily="18" charset="0"/>
              </a:rPr>
              <a:t> : Iterator.</a:t>
            </a:r>
          </a:p>
          <a:p>
            <a:endParaRPr lang="en-US" dirty="0"/>
          </a:p>
          <a:p>
            <a:endParaRPr lang="en-US" dirty="0"/>
          </a:p>
          <a:p>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78822" y="2699867"/>
            <a:ext cx="5831385" cy="2522482"/>
          </a:xfrm>
          <a:prstGeom prst="rect">
            <a:avLst/>
          </a:prstGeom>
        </p:spPr>
      </p:pic>
    </p:spTree>
    <p:extLst>
      <p:ext uri="{BB962C8B-B14F-4D97-AF65-F5344CB8AC3E}">
        <p14:creationId xmlns:p14="http://schemas.microsoft.com/office/powerpoint/2010/main" val="13835001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340070" y="2308318"/>
            <a:ext cx="4871949" cy="3701171"/>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946611" y="2015931"/>
            <a:ext cx="6294653" cy="4832810"/>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3"/>
          <a:stretch>
            <a:fillRect/>
          </a:stretch>
        </p:blipFill>
        <p:spPr>
          <a:xfrm>
            <a:off x="5832778" y="1747917"/>
            <a:ext cx="5817940" cy="4864580"/>
          </a:xfrm>
          <a:prstGeom prst="rect">
            <a:avLst/>
          </a:prstGeom>
        </p:spPr>
      </p:pic>
    </p:spTree>
    <p:extLst>
      <p:ext uri="{BB962C8B-B14F-4D97-AF65-F5344CB8AC3E}">
        <p14:creationId xmlns:p14="http://schemas.microsoft.com/office/powerpoint/2010/main" val="1797557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Cho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a:t>
            </a: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30264" y="4695591"/>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Adapteur</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630265" y="2098265"/>
            <a:ext cx="11434356" cy="584775"/>
          </a:xfrm>
          <a:prstGeom prst="rect">
            <a:avLst/>
          </a:prstGeom>
        </p:spPr>
        <p:txBody>
          <a:bodyPr wrap="square">
            <a:spAutoFit/>
          </a:bodyPr>
          <a:lstStyle/>
          <a:p>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630265" y="2390652"/>
            <a:ext cx="11434356" cy="3046988"/>
          </a:xfrm>
          <a:prstGeom prst="rect">
            <a:avLst/>
          </a:prstGeom>
        </p:spPr>
        <p:txBody>
          <a:bodyPr wrap="square">
            <a:spAutoFit/>
          </a:bodyPr>
          <a:lstStyle/>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Enumerator interface. </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Đây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mặc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Java,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interface do ta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sourcecode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Java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lắm</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Client(Enumeration)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element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630265" y="2098265"/>
            <a:ext cx="11434356" cy="584775"/>
          </a:xfrm>
          <a:prstGeom prst="rect">
            <a:avLst/>
          </a:prstGeom>
        </p:spPr>
        <p:txBody>
          <a:bodyPr wrap="square">
            <a:spAutoFit/>
          </a:bodyPr>
          <a:lstStyle/>
          <a:p>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630265" y="2390652"/>
            <a:ext cx="11434356" cy="3539430"/>
          </a:xfrm>
          <a:prstGeom prst="rect">
            <a:avLst/>
          </a:prstGeom>
        </p:spPr>
        <p:txBody>
          <a:bodyPr wrap="square">
            <a:spAutoFit/>
          </a:bodyPr>
          <a:lstStyle/>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Iterator interface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Enumration</a:t>
            </a:r>
            <a:r>
              <a:rPr lang="en-US" sz="3200" dirty="0">
                <a:latin typeface="Times New Roman" panose="02020603050405020304" pitchFamily="18" charset="0"/>
                <a:cs typeface="Times New Roman" panose="02020603050405020304" pitchFamily="18" charset="0"/>
              </a:rPr>
              <a:t> interface!</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đây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ng </a:t>
            </a:r>
            <a:r>
              <a:rPr lang="en-US" sz="3200" dirty="0" err="1">
                <a:latin typeface="Times New Roman" panose="02020603050405020304" pitchFamily="18" charset="0"/>
                <a:cs typeface="Times New Roman" panose="02020603050405020304" pitchFamily="18" charset="0"/>
              </a:rPr>
              <a:t>đừng</a:t>
            </a:r>
            <a:r>
              <a:rPr lang="en-US" sz="3200" dirty="0">
                <a:latin typeface="Times New Roman" panose="02020603050405020304" pitchFamily="18" charset="0"/>
                <a:cs typeface="Times New Roman" panose="02020603050405020304" pitchFamily="18" charset="0"/>
              </a:rPr>
              <a:t> lo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723075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2554545"/>
          </a:xfrm>
          <a:prstGeom prst="rect">
            <a:avLst/>
          </a:prstGeom>
        </p:spPr>
        <p:txBody>
          <a:bodyPr wrap="square" anchor="t">
            <a:spAutoFit/>
          </a:bodyPr>
          <a:lstStyle/>
          <a:p>
            <a:r>
              <a:rPr lang="vi-VN" sz="3200" dirty="0">
                <a:latin typeface="+mj-lt"/>
              </a:rPr>
              <a:t>Sử dụng một lớp đã tồn tại trước đó nhưng giao diện sử dụng không phù hợp như mong muốn, ta lại không có mã nguồn để sửa đổi giao diện đó.</a:t>
            </a:r>
          </a:p>
          <a:p>
            <a:r>
              <a:rPr lang="vi-VN" sz="3200" dirty="0">
                <a:latin typeface="+mj-lt"/>
              </a:rPr>
              <a:t>Sử dụng một lớp, nhưng lớp này được tạo ra với mục đích sử dụng chung, nên không phù hợp cho việc tạo một giao diện đặc thù.</a:t>
            </a: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5878824"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93105" y="2685080"/>
            <a:ext cx="5428706" cy="2634425"/>
          </a:xfrm>
          <a:prstGeom prst="rect">
            <a:avLst/>
          </a:prstGeom>
        </p:spPr>
      </p:pic>
      <p:sp>
        <p:nvSpPr>
          <p:cNvPr id="11" name="Rectangle 10"/>
          <p:cNvSpPr/>
          <p:nvPr/>
        </p:nvSpPr>
        <p:spPr>
          <a:xfrm>
            <a:off x="6847940" y="2878963"/>
            <a:ext cx="5344060" cy="3539430"/>
          </a:xfrm>
          <a:prstGeom prst="rect">
            <a:avLst/>
          </a:prstGeom>
        </p:spPr>
        <p:txBody>
          <a:bodyPr wrap="square" anchor="t">
            <a:spAutoFit/>
          </a:bodyPr>
          <a:lstStyle/>
          <a:p>
            <a:r>
              <a:rPr lang="en-US" sz="2800" b="1" dirty="0" err="1">
                <a:latin typeface="Times New Roman" panose="02020603050405020304" pitchFamily="18" charset="0"/>
                <a:cs typeface="Times New Roman" panose="02020603050405020304" pitchFamily="18" charset="0"/>
              </a:rPr>
              <a:t>InterfaceClientExpect</a:t>
            </a:r>
            <a:r>
              <a:rPr lang="vi-VN" sz="2800" b="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định nghĩa giao diện Client đang làm việc</a:t>
            </a:r>
          </a:p>
          <a:p>
            <a:r>
              <a:rPr lang="vi-VN" sz="2800" b="1" dirty="0">
                <a:latin typeface="Times New Roman" panose="02020603050405020304" pitchFamily="18" charset="0"/>
                <a:cs typeface="Times New Roman" panose="02020603050405020304" pitchFamily="18" charset="0"/>
              </a:rPr>
              <a:t>Adaptee: </a:t>
            </a:r>
            <a:r>
              <a:rPr lang="vi-VN" sz="2800" dirty="0">
                <a:latin typeface="Times New Roman" panose="02020603050405020304" pitchFamily="18" charset="0"/>
                <a:cs typeface="Times New Roman" panose="02020603050405020304" pitchFamily="18" charset="0"/>
              </a:rPr>
              <a:t>định nghĩa giao diện không tương thích cần được tiếp hợp để sử dụng được.</a:t>
            </a:r>
          </a:p>
          <a:p>
            <a:r>
              <a:rPr lang="vi-VN" sz="2800" b="1" dirty="0">
                <a:latin typeface="Times New Roman" panose="02020603050405020304" pitchFamily="18" charset="0"/>
                <a:cs typeface="Times New Roman" panose="02020603050405020304" pitchFamily="18" charset="0"/>
              </a:rPr>
              <a:t>Adapter: </a:t>
            </a:r>
            <a:r>
              <a:rPr lang="vi-VN" sz="2800" dirty="0">
                <a:latin typeface="Times New Roman" panose="02020603050405020304" pitchFamily="18" charset="0"/>
                <a:cs typeface="Times New Roman" panose="02020603050405020304" pitchFamily="18" charset="0"/>
              </a:rPr>
              <a:t>lớp tiếp hợp, giúp giao diện đang làm việc tiếp hợp được với giao diện không tương thích.</a:t>
            </a:r>
            <a:endParaRPr lang="vi-VN" sz="4400" dirty="0">
              <a:latin typeface="Times New Roman" panose="02020603050405020304" pitchFamily="18" charset="0"/>
              <a:cs typeface="Times New Roman" panose="02020603050405020304" pitchFamily="18" charset="0"/>
            </a:endParaRPr>
          </a:p>
        </p:txBody>
      </p:sp>
      <p:sp>
        <p:nvSpPr>
          <p:cNvPr id="3" name="Thought Bubble: Cloud 2"/>
          <p:cNvSpPr/>
          <p:nvPr/>
        </p:nvSpPr>
        <p:spPr>
          <a:xfrm>
            <a:off x="6096000" y="1460979"/>
            <a:ext cx="2096813" cy="819807"/>
          </a:xfrm>
          <a:prstGeom prst="cloudCallout">
            <a:avLst>
              <a:gd name="adj1" fmla="val -67450"/>
              <a:gd name="adj2" fmla="val 9903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 </a:t>
            </a:r>
            <a:r>
              <a:rPr lang="en-US" dirty="0" err="1">
                <a:solidFill>
                  <a:schemeClr val="tx1"/>
                </a:solidFill>
              </a:rPr>
              <a:t>khả</a:t>
            </a:r>
            <a:r>
              <a:rPr lang="en-US" dirty="0">
                <a:solidFill>
                  <a:schemeClr val="tx1"/>
                </a:solidFill>
              </a:rPr>
              <a:t> </a:t>
            </a:r>
            <a:r>
              <a:rPr lang="en-US" dirty="0" err="1">
                <a:solidFill>
                  <a:schemeClr val="tx1"/>
                </a:solidFill>
              </a:rPr>
              <a:t>dụng</a:t>
            </a:r>
            <a:endParaRPr lang="en-US" dirty="0">
              <a:solidFill>
                <a:schemeClr val="tx1"/>
              </a:solidFill>
            </a:endParaRPr>
          </a:p>
        </p:txBody>
      </p:sp>
      <p:sp>
        <p:nvSpPr>
          <p:cNvPr id="12" name="Thought Bubble: Cloud 11"/>
          <p:cNvSpPr/>
          <p:nvPr/>
        </p:nvSpPr>
        <p:spPr>
          <a:xfrm>
            <a:off x="8523890" y="1395250"/>
            <a:ext cx="2096813" cy="819807"/>
          </a:xfrm>
          <a:prstGeom prst="cloudCallout">
            <a:avLst>
              <a:gd name="adj1" fmla="val -190006"/>
              <a:gd name="adj2" fmla="val 2317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Dịch</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dụng</a:t>
            </a:r>
            <a:endParaRPr lang="en-US" dirty="0">
              <a:solidFill>
                <a:schemeClr val="tx1"/>
              </a:solidFill>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13416" y="2505075"/>
            <a:ext cx="11433175" cy="2062103"/>
          </a:xfrm>
          <a:prstGeom prst="rect">
            <a:avLst/>
          </a:prstGeom>
        </p:spPr>
        <p:txBody>
          <a:bodyPr wrap="square" anchor="t">
            <a:spAutoFit/>
          </a:bodyPr>
          <a:lstStyle/>
          <a:p>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Adaptee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a:t>
            </a:r>
          </a:p>
          <a:p>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2062103"/>
          </a:xfrm>
          <a:prstGeom prst="rect">
            <a:avLst/>
          </a:prstGeom>
        </p:spPr>
        <p:txBody>
          <a:bodyPr wrap="square" anchor="t">
            <a:spAutoFit/>
          </a:bodyPr>
          <a:lstStyle/>
          <a:p>
            <a:r>
              <a:rPr lang="vi-VN" sz="3200" dirty="0">
                <a:latin typeface="+mj-lt"/>
              </a:rPr>
              <a:t>Cho phép nhiều đối tượng có giao diện giao tiếp khác nhau có thể tương tác và giao tiếp với nhau.</a:t>
            </a:r>
          </a:p>
          <a:p>
            <a:r>
              <a:rPr lang="vi-VN" sz="3200" dirty="0">
                <a:latin typeface="+mj-lt"/>
              </a:rPr>
              <a:t>Tăng khả năng sử dụng lại thư viện với giao diện không thay đổi do không có mã nguồn.</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3046988"/>
          </a:xfrm>
          <a:prstGeom prst="rect">
            <a:avLst/>
          </a:prstGeom>
        </p:spPr>
        <p:txBody>
          <a:bodyPr wrap="square" anchor="t">
            <a:spAutoFit/>
          </a:bodyPr>
          <a:lstStyle/>
          <a:p>
            <a:r>
              <a:rPr lang="vi-VN" sz="3200" dirty="0">
                <a:latin typeface="+mj-lt"/>
              </a:rPr>
              <a:t> Lớp Adapter của chúng ta sẽ kế thừa lớp Adaptee và thực thi cả giao diện mới (giao diện mà Client cần). </a:t>
            </a:r>
            <a:endParaRPr lang="en-US" sz="3200" dirty="0">
              <a:latin typeface="+mj-lt"/>
            </a:endParaRPr>
          </a:p>
          <a:p>
            <a:r>
              <a:rPr lang="vi-VN" sz="3200" dirty="0">
                <a:latin typeface="+mj-lt"/>
              </a:rPr>
              <a:t>Các phương thức trong giao diện mới sẽ được cài đặt bằng cách gọi lại các phương thức tương ứng của Adaptee</a:t>
            </a:r>
            <a:r>
              <a:rPr lang="en-US" sz="3200" dirty="0">
                <a:latin typeface="+mj-lt"/>
              </a:rPr>
              <a:t> </a:t>
            </a:r>
            <a:r>
              <a:rPr lang="vi-VN" sz="3200" dirty="0">
                <a:latin typeface="+mj-lt"/>
              </a:rPr>
              <a:t>mà nó kế thừa được.</a:t>
            </a:r>
            <a:endParaRPr lang="en-US" sz="3200" dirty="0">
              <a:latin typeface="+mj-lt"/>
            </a:endParaRPr>
          </a:p>
          <a:p>
            <a:br>
              <a:rPr lang="vi-VN" sz="3200" dirty="0">
                <a:latin typeface="+mj-lt"/>
              </a:rPr>
            </a:br>
            <a:endParaRPr lang="en-GB" sz="3200" dirty="0">
              <a:latin typeface="+mj-lt"/>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764</Words>
  <Application>Microsoft Office PowerPoint</Application>
  <PresentationFormat>Widescreen</PresentationFormat>
  <Paragraphs>126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217</cp:revision>
  <dcterms:created xsi:type="dcterms:W3CDTF">2016-10-07T13:20:21Z</dcterms:created>
  <dcterms:modified xsi:type="dcterms:W3CDTF">2017-01-08T12:39:10Z</dcterms:modified>
</cp:coreProperties>
</file>