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81" r:id="rId3"/>
    <p:sldId id="285" r:id="rId4"/>
    <p:sldId id="286" r:id="rId5"/>
    <p:sldId id="288" r:id="rId6"/>
    <p:sldId id="346" r:id="rId7"/>
    <p:sldId id="290" r:id="rId8"/>
    <p:sldId id="291" r:id="rId9"/>
    <p:sldId id="342" r:id="rId10"/>
    <p:sldId id="347" r:id="rId11"/>
    <p:sldId id="348" r:id="rId12"/>
    <p:sldId id="349" r:id="rId13"/>
    <p:sldId id="350" r:id="rId14"/>
    <p:sldId id="351" r:id="rId15"/>
    <p:sldId id="352" r:id="rId16"/>
    <p:sldId id="35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286"/>
            <p14:sldId id="288"/>
            <p14:sldId id="346"/>
            <p14:sldId id="290"/>
            <p14:sldId id="291"/>
            <p14:sldId id="342"/>
            <p14:sldId id="347"/>
            <p14:sldId id="348"/>
            <p14:sldId id="349"/>
            <p14:sldId id="350"/>
            <p14:sldId id="351"/>
            <p14:sldId id="352"/>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96" autoAdjust="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44842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417044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4239852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361237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1789579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3518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Proxy</a:t>
            </a:r>
            <a:r>
              <a:rPr lang="en-GB" sz="6000" b="1">
                <a:latin typeface="+mj-lt"/>
              </a:rPr>
              <a:t> </a:t>
            </a:r>
            <a:r>
              <a:rPr lang="vi-VN" sz="6000" b="1">
                <a:latin typeface="+mj-lt"/>
              </a:rPr>
              <a:t>Pattern</a:t>
            </a:r>
            <a:endParaRPr lang="en-US" sz="6000" b="1">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err="1">
                <a:latin typeface="Times New Roman" panose="02020603050405020304" pitchFamily="18" charset="0"/>
                <a:cs typeface="Times New Roman" panose="02020603050405020304" pitchFamily="18" charset="0"/>
              </a:rPr>
              <a:t>Tên</a:t>
            </a:r>
            <a:r>
              <a:rPr lang="en-GB" sz="3200">
                <a:latin typeface="Times New Roman" panose="02020603050405020304" pitchFamily="18" charset="0"/>
                <a:cs typeface="Times New Roman" panose="02020603050405020304" pitchFamily="18" charset="0"/>
              </a:rPr>
              <a:t>: Proxy</a:t>
            </a:r>
          </a:p>
          <a:p>
            <a:pPr marL="514350" indent="-514350">
              <a:buFont typeface="+mj-lt"/>
              <a:buAutoNum type="arabicPeriod"/>
            </a:pPr>
            <a:r>
              <a:rPr lang="en-GB" sz="3200" err="1">
                <a:latin typeface="Times New Roman" panose="02020603050405020304" pitchFamily="18" charset="0"/>
                <a:cs typeface="Times New Roman" panose="02020603050405020304" pitchFamily="18" charset="0"/>
              </a:rPr>
              <a:t>Phân</a:t>
            </a:r>
            <a:r>
              <a:rPr lang="en-GB" sz="3200">
                <a:latin typeface="Times New Roman" panose="02020603050405020304" pitchFamily="18" charset="0"/>
                <a:cs typeface="Times New Roman" panose="02020603050405020304" pitchFamily="18" charset="0"/>
              </a:rPr>
              <a:t> </a:t>
            </a:r>
            <a:r>
              <a:rPr lang="en-GB" sz="3200" err="1">
                <a:latin typeface="Times New Roman" panose="02020603050405020304" pitchFamily="18" charset="0"/>
                <a:cs typeface="Times New Roman" panose="02020603050405020304" pitchFamily="18" charset="0"/>
              </a:rPr>
              <a:t>loại</a:t>
            </a:r>
            <a:r>
              <a:rPr lang="en-GB" sz="320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1134299" cy="3046988"/>
          </a:xfrm>
          <a:prstGeom prst="rect">
            <a:avLst/>
          </a:prstGeom>
        </p:spPr>
        <p:txBody>
          <a:bodyPr wrap="square">
            <a:spAutoFit/>
          </a:bodyPr>
          <a:lstStyle/>
          <a:p>
            <a:pPr marL="457200" indent="-457200">
              <a:buFont typeface="Arial" panose="020B0604020202020204" pitchFamily="34" charset="0"/>
              <a:buChar char="•"/>
            </a:pPr>
            <a:r>
              <a:rPr lang="vi-VN" altLang="ja-JP" sz="3200">
                <a:latin typeface="+mj-lt"/>
              </a:rPr>
              <a:t>Adapter Design Pattern:Adapter thực thi một giao diện khác tới một đối tượng nó chuyển đổi ở đấy một proxy thực thi cùng giao diện như là nó là chủ thể.</a:t>
            </a:r>
          </a:p>
          <a:p>
            <a:pPr marL="457200" indent="-457200">
              <a:buFont typeface="Arial" panose="020B0604020202020204" pitchFamily="34" charset="0"/>
              <a:buChar char="•"/>
            </a:pPr>
            <a:r>
              <a:rPr lang="vi-VN" altLang="ja-JP" sz="3200">
                <a:latin typeface="+mj-lt"/>
              </a:rPr>
              <a:t>Decorator Design Pattern:Sự thực thi Decorator có thể là giống proxy tuy nhiên thì decorator thêm trách nhiệm tới một đối tượng trong khi một giao thức kiểm soát truy cập tới nó</a:t>
            </a: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046988"/>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Mô</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tả</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bài</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toán</a:t>
            </a:r>
            <a:r>
              <a:rPr lang="en-US" altLang="ja-JP" sz="320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err="1">
                <a:latin typeface="Times New Roman" panose="02020603050405020304" pitchFamily="18" charset="0"/>
                <a:cs typeface="Times New Roman" panose="02020603050405020304" pitchFamily="18" charset="0"/>
              </a:rPr>
              <a:t>Tạo</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ra</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một</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lớp</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ConcreteSubject</a:t>
            </a:r>
            <a:r>
              <a:rPr lang="en-US" altLang="ja-JP" sz="3200">
                <a:latin typeface="Times New Roman" panose="02020603050405020304" pitchFamily="18" charset="0"/>
                <a:cs typeface="Times New Roman" panose="02020603050405020304" pitchFamily="18" charset="0"/>
              </a:rPr>
              <a:t> in </a:t>
            </a:r>
            <a:r>
              <a:rPr lang="en-US" altLang="ja-JP" sz="3200" err="1">
                <a:latin typeface="Times New Roman" panose="02020603050405020304" pitchFamily="18" charset="0"/>
                <a:cs typeface="Times New Roman" panose="02020603050405020304" pitchFamily="18" charset="0"/>
              </a:rPr>
              <a:t>ra</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câu</a:t>
            </a:r>
            <a:r>
              <a:rPr lang="en-US" altLang="ja-JP" sz="3200">
                <a:latin typeface="Times New Roman" panose="02020603050405020304" pitchFamily="18" charset="0"/>
                <a:cs typeface="Times New Roman" panose="02020603050405020304" pitchFamily="18" charset="0"/>
              </a:rPr>
              <a:t>: I am from concrete subject</a:t>
            </a:r>
          </a:p>
          <a:p>
            <a:pPr marL="914400" lvl="1" indent="-457200">
              <a:buFont typeface="Arial" panose="020B0604020202020204" pitchFamily="34" charset="0"/>
              <a:buChar char="•"/>
            </a:pPr>
            <a:r>
              <a:rPr lang="en-US" altLang="ja-JP" sz="3200" err="1">
                <a:latin typeface="Times New Roman" panose="02020603050405020304" pitchFamily="18" charset="0"/>
                <a:cs typeface="Times New Roman" panose="02020603050405020304" pitchFamily="18" charset="0"/>
              </a:rPr>
              <a:t>Tạo</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ra</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lớp</a:t>
            </a:r>
            <a:r>
              <a:rPr lang="en-US" altLang="ja-JP" sz="3200">
                <a:latin typeface="Times New Roman" panose="02020603050405020304" pitchFamily="18" charset="0"/>
                <a:cs typeface="Times New Roman" panose="02020603050405020304" pitchFamily="18" charset="0"/>
              </a:rPr>
              <a:t> proxy in </a:t>
            </a:r>
            <a:r>
              <a:rPr lang="en-US" altLang="ja-JP" sz="3200" err="1">
                <a:latin typeface="Times New Roman" panose="02020603050405020304" pitchFamily="18" charset="0"/>
                <a:cs typeface="Times New Roman" panose="02020603050405020304" pitchFamily="18" charset="0"/>
              </a:rPr>
              <a:t>ra</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câu</a:t>
            </a:r>
            <a:r>
              <a:rPr lang="en-US" altLang="ja-JP" sz="3200">
                <a:latin typeface="Times New Roman" panose="02020603050405020304" pitchFamily="18" charset="0"/>
                <a:cs typeface="Times New Roman" panose="02020603050405020304" pitchFamily="18" charset="0"/>
              </a:rPr>
              <a:t>: Proxy call happening now</a:t>
            </a:r>
          </a:p>
          <a:p>
            <a:pPr marL="914400" lvl="1" indent="-457200">
              <a:buFont typeface="Arial" panose="020B0604020202020204" pitchFamily="34" charset="0"/>
              <a:buChar char="•"/>
            </a:pPr>
            <a:r>
              <a:rPr lang="en-US" altLang="ja-JP" sz="3200" err="1">
                <a:latin typeface="Times New Roman" panose="02020603050405020304" pitchFamily="18" charset="0"/>
                <a:cs typeface="Times New Roman" panose="02020603050405020304" pitchFamily="18" charset="0"/>
              </a:rPr>
              <a:t>Lớp</a:t>
            </a:r>
            <a:r>
              <a:rPr lang="en-US" altLang="ja-JP" sz="3200">
                <a:latin typeface="Times New Roman" panose="02020603050405020304" pitchFamily="18" charset="0"/>
                <a:cs typeface="Times New Roman" panose="02020603050405020304" pitchFamily="18" charset="0"/>
              </a:rPr>
              <a:t> proxy </a:t>
            </a:r>
            <a:r>
              <a:rPr lang="en-US" altLang="ja-JP" sz="3200" err="1">
                <a:latin typeface="Times New Roman" panose="02020603050405020304" pitchFamily="18" charset="0"/>
                <a:cs typeface="Times New Roman" panose="02020603050405020304" pitchFamily="18" charset="0"/>
              </a:rPr>
              <a:t>thực</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hiện</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hàm</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doSomeWork</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của</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lớp</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ConcreteSubject</a:t>
            </a:r>
            <a:endParaRPr lang="vi-VN" altLang="ja-JP"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232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58477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Sơ</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đồ</a:t>
            </a:r>
            <a:r>
              <a:rPr lang="en-US" altLang="ja-JP" sz="3200" b="1">
                <a:latin typeface="Times New Roman" panose="02020603050405020304" pitchFamily="18" charset="0"/>
                <a:cs typeface="Times New Roman" panose="02020603050405020304" pitchFamily="18" charset="0"/>
              </a:rPr>
              <a:t> UML</a:t>
            </a:r>
            <a:endParaRPr lang="vi-VN" altLang="ja-JP" sz="32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13415" y="2955681"/>
            <a:ext cx="6103990" cy="3319473"/>
          </a:xfrm>
          <a:prstGeom prst="rect">
            <a:avLst/>
          </a:prstGeom>
        </p:spPr>
      </p:pic>
      <p:sp>
        <p:nvSpPr>
          <p:cNvPr id="6" name="TextBox 5"/>
          <p:cNvSpPr txBox="1"/>
          <p:nvPr/>
        </p:nvSpPr>
        <p:spPr>
          <a:xfrm>
            <a:off x="6717405" y="3276589"/>
            <a:ext cx="5408909" cy="2677656"/>
          </a:xfrm>
          <a:prstGeom prst="rect">
            <a:avLst/>
          </a:prstGeom>
        </p:spPr>
        <p:txBody>
          <a:bodyPr wrap="square" rtlCol="0" anchor="t">
            <a:spAutoFit/>
          </a:bodyPr>
          <a:lstStyle/>
          <a:p>
            <a:pPr marL="457200" indent="-457200">
              <a:buFont typeface="Arial" panose="020B0604020202020204" pitchFamily="34" charset="0"/>
              <a:buChar char="•"/>
            </a:pPr>
            <a:r>
              <a:rPr lang="vi-VN" sz="2400">
                <a:latin typeface="Times New Roman"/>
              </a:rPr>
              <a:t>Service: là lớp </a:t>
            </a:r>
            <a:r>
              <a:rPr lang="en-US" sz="2400">
                <a:latin typeface="Times New Roman"/>
              </a:rPr>
              <a:t>Subject</a:t>
            </a:r>
            <a:r>
              <a:rPr lang="vi-VN" sz="2400">
                <a:latin typeface="Times New Roman"/>
              </a:rPr>
              <a:t>.</a:t>
            </a:r>
          </a:p>
          <a:p>
            <a:pPr marL="457200" indent="-457200">
              <a:buFont typeface="Arial" panose="020B0604020202020204" pitchFamily="34" charset="0"/>
              <a:buChar char="•"/>
            </a:pPr>
            <a:r>
              <a:rPr lang="vi-VN" sz="2400">
                <a:latin typeface="Times New Roman"/>
              </a:rPr>
              <a:t>ServiceImpl: </a:t>
            </a:r>
            <a:r>
              <a:rPr lang="en-US" altLang="ja-JP" sz="2400" err="1">
                <a:latin typeface="Times New Roman" panose="02020603050405020304" pitchFamily="18" charset="0"/>
                <a:cs typeface="Times New Roman" panose="02020603050405020304" pitchFamily="18" charset="0"/>
              </a:rPr>
              <a:t>ConcreteSubject</a:t>
            </a:r>
            <a:r>
              <a:rPr lang="en-US" altLang="ja-JP" sz="2400">
                <a:latin typeface="Times New Roman" panose="02020603050405020304" pitchFamily="18" charset="0"/>
                <a:cs typeface="Times New Roman" panose="02020603050405020304" pitchFamily="18" charset="0"/>
              </a:rPr>
              <a:t> </a:t>
            </a:r>
            <a:r>
              <a:rPr lang="en-US" altLang="ja-JP" sz="2400" err="1">
                <a:latin typeface="Times New Roman" panose="02020603050405020304" pitchFamily="18" charset="0"/>
                <a:cs typeface="Times New Roman" panose="02020603050405020304" pitchFamily="18" charset="0"/>
              </a:rPr>
              <a:t>kế</a:t>
            </a:r>
            <a:r>
              <a:rPr lang="en-US" altLang="ja-JP" sz="2400">
                <a:latin typeface="Times New Roman" panose="02020603050405020304" pitchFamily="18" charset="0"/>
                <a:cs typeface="Times New Roman" panose="02020603050405020304" pitchFamily="18" charset="0"/>
              </a:rPr>
              <a:t> </a:t>
            </a:r>
            <a:r>
              <a:rPr lang="en-US" altLang="ja-JP" sz="2400" err="1">
                <a:latin typeface="Times New Roman" panose="02020603050405020304" pitchFamily="18" charset="0"/>
                <a:cs typeface="Times New Roman" panose="02020603050405020304" pitchFamily="18" charset="0"/>
              </a:rPr>
              <a:t>thừa</a:t>
            </a:r>
            <a:r>
              <a:rPr lang="en-US" altLang="ja-JP" sz="2400">
                <a:latin typeface="Times New Roman" panose="02020603050405020304" pitchFamily="18" charset="0"/>
                <a:cs typeface="Times New Roman" panose="02020603050405020304" pitchFamily="18" charset="0"/>
              </a:rPr>
              <a:t> </a:t>
            </a:r>
            <a:r>
              <a:rPr lang="en-US" altLang="ja-JP" sz="2400" err="1">
                <a:latin typeface="Times New Roman" panose="02020603050405020304" pitchFamily="18" charset="0"/>
                <a:cs typeface="Times New Roman" panose="02020603050405020304" pitchFamily="18" charset="0"/>
              </a:rPr>
              <a:t>từ</a:t>
            </a:r>
            <a:r>
              <a:rPr lang="en-US" altLang="ja-JP" sz="2400">
                <a:latin typeface="Times New Roman" panose="02020603050405020304" pitchFamily="18" charset="0"/>
                <a:cs typeface="Times New Roman" panose="02020603050405020304" pitchFamily="18" charset="0"/>
              </a:rPr>
              <a:t> Subject</a:t>
            </a:r>
            <a:endParaRPr lang="vi-VN" sz="2400">
              <a:latin typeface="Times New Roman"/>
            </a:endParaRPr>
          </a:p>
          <a:p>
            <a:pPr marL="457200" indent="-457200">
              <a:buFont typeface="Arial" panose="020B0604020202020204" pitchFamily="34" charset="0"/>
              <a:buChar char="•"/>
            </a:pPr>
            <a:r>
              <a:rPr lang="vi-VN" sz="2400">
                <a:latin typeface="Times New Roman"/>
              </a:rPr>
              <a:t>ServiceProxy: </a:t>
            </a:r>
            <a:r>
              <a:rPr lang="en-US" sz="2400">
                <a:latin typeface="Times New Roman"/>
              </a:rPr>
              <a:t>Class</a:t>
            </a:r>
            <a:r>
              <a:rPr lang="vi-VN" sz="2400">
                <a:latin typeface="Times New Roman"/>
              </a:rPr>
              <a:t> Proxy </a:t>
            </a:r>
            <a:r>
              <a:rPr lang="en-US" sz="2400">
                <a:latin typeface="Times New Roman"/>
              </a:rPr>
              <a:t>n</a:t>
            </a:r>
            <a:r>
              <a:rPr lang="vi-VN" sz="2400">
                <a:latin typeface="Times New Roman"/>
              </a:rPr>
              <a:t>hiệm vụ của nó là chuyển lời gọi hàm từ Service đến ServiceImpl mỗi khi thích hợp.</a:t>
            </a:r>
          </a:p>
        </p:txBody>
      </p:sp>
    </p:spTree>
    <p:extLst>
      <p:ext uri="{BB962C8B-B14F-4D97-AF65-F5344CB8AC3E}">
        <p14:creationId xmlns:p14="http://schemas.microsoft.com/office/powerpoint/2010/main" val="21548811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508653"/>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sz="1600">
                <a:solidFill>
                  <a:srgbClr val="3F7F5F"/>
                </a:solidFill>
                <a:highlight>
                  <a:srgbClr val="E8F2FE"/>
                </a:highlight>
                <a:latin typeface="Consolas" panose="020B0609020204030204" pitchFamily="49" charset="0"/>
              </a:rPr>
              <a:t>//Class Subject</a:t>
            </a: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Subject</a:t>
            </a:r>
          </a:p>
          <a:p>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doSomeWork</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endParaRPr lang="en-US" altLang="ja-JP" sz="1600">
              <a:latin typeface="Times New Roman" panose="02020603050405020304" pitchFamily="18" charset="0"/>
              <a:cs typeface="Times New Roman" panose="02020603050405020304" pitchFamily="18" charset="0"/>
            </a:endParaRPr>
          </a:p>
          <a:p>
            <a:r>
              <a:rPr lang="en-US" altLang="ja-JP" sz="1600">
                <a:solidFill>
                  <a:srgbClr val="3F7F5F"/>
                </a:solidFill>
                <a:highlight>
                  <a:srgbClr val="E8F2FE"/>
                </a:highlight>
                <a:latin typeface="Consolas" panose="020B0609020204030204" pitchFamily="49" charset="0"/>
              </a:rPr>
              <a:t>// Class </a:t>
            </a:r>
            <a:r>
              <a:rPr lang="en-US" altLang="ja-JP" sz="1600" err="1">
                <a:solidFill>
                  <a:srgbClr val="3F7F5F"/>
                </a:solidFill>
                <a:highlight>
                  <a:srgbClr val="E8F2FE"/>
                </a:highlight>
                <a:latin typeface="Consolas" panose="020B0609020204030204" pitchFamily="49" charset="0"/>
              </a:rPr>
              <a:t>ConcreteSubject</a:t>
            </a:r>
            <a:endParaRPr lang="en-US" altLang="ja-JP" sz="1600">
              <a:solidFill>
                <a:srgbClr val="3F7F5F"/>
              </a:solidFill>
              <a:highlight>
                <a:srgbClr val="E8F2FE"/>
              </a:highlight>
              <a:latin typeface="Consolas" panose="020B0609020204030204" pitchFamily="49" charset="0"/>
            </a:endParaRP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ConcreteSubject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extends</a:t>
            </a:r>
            <a:r>
              <a:rPr lang="en-US" sz="1600" b="1">
                <a:solidFill>
                  <a:srgbClr val="000000"/>
                </a:solidFill>
                <a:latin typeface="Consolas" panose="020B0609020204030204" pitchFamily="49" charset="0"/>
              </a:rPr>
              <a:t> Subject{    </a:t>
            </a:r>
          </a:p>
          <a:p>
            <a:pPr lvl="1"/>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pPr lvl="1"/>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doSomeWork</a:t>
            </a:r>
            <a:r>
              <a:rPr lang="en-US" sz="1600" b="1">
                <a:solidFill>
                  <a:srgbClr val="000000"/>
                </a:solidFill>
                <a:latin typeface="Consolas" panose="020B0609020204030204" pitchFamily="49" charset="0"/>
              </a:rPr>
              <a:t>() {</a:t>
            </a:r>
          </a:p>
          <a:p>
            <a:pPr lvl="1"/>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System.out.println</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 I am from concrete subject"</a:t>
            </a:r>
            <a:r>
              <a:rPr lang="en-US" sz="1600">
                <a:solidFill>
                  <a:srgbClr val="000000"/>
                </a:solidFill>
                <a:latin typeface="Consolas" panose="020B0609020204030204" pitchFamily="49" charset="0"/>
              </a:rPr>
              <a:t>);</a:t>
            </a:r>
          </a:p>
          <a:p>
            <a:pPr lvl="1"/>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endParaRPr lang="vi-VN" altLang="ja-JP"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544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662541"/>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altLang="ja-JP" sz="1600">
                <a:solidFill>
                  <a:srgbClr val="3F7F5F"/>
                </a:solidFill>
                <a:highlight>
                  <a:srgbClr val="E8F2FE"/>
                </a:highlight>
                <a:latin typeface="Consolas" panose="020B0609020204030204" pitchFamily="49" charset="0"/>
              </a:rPr>
              <a:t>//Class </a:t>
            </a:r>
            <a:r>
              <a:rPr lang="vi-VN" altLang="ja-JP" sz="1600">
                <a:solidFill>
                  <a:srgbClr val="3F7F5F"/>
                </a:solidFill>
                <a:highlight>
                  <a:srgbClr val="E8F2FE"/>
                </a:highlight>
                <a:latin typeface="Consolas" panose="020B0609020204030204" pitchFamily="49" charset="0"/>
              </a:rPr>
              <a:t>Proxy</a:t>
            </a:r>
            <a:endParaRPr lang="en-US" altLang="ja-JP" sz="1600">
              <a:solidFill>
                <a:srgbClr val="3F7F5F"/>
              </a:solidFill>
              <a:highlight>
                <a:srgbClr val="E8F2FE"/>
              </a:highlight>
              <a:latin typeface="Consolas" panose="020B0609020204030204" pitchFamily="49" charset="0"/>
            </a:endParaRP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Proxy </a:t>
            </a:r>
            <a:r>
              <a:rPr lang="en-US" sz="1600" b="1">
                <a:solidFill>
                  <a:srgbClr val="7F0055"/>
                </a:solidFill>
                <a:latin typeface="Consolas" panose="020B0609020204030204" pitchFamily="49" charset="0"/>
              </a:rPr>
              <a:t>extends</a:t>
            </a:r>
            <a:r>
              <a:rPr lang="en-US" sz="1600" b="1">
                <a:solidFill>
                  <a:srgbClr val="000000"/>
                </a:solidFill>
                <a:latin typeface="Consolas" panose="020B0609020204030204" pitchFamily="49" charset="0"/>
              </a:rPr>
              <a:t> Subject{</a:t>
            </a:r>
          </a:p>
          <a:p>
            <a:r>
              <a:rPr lang="en-US" sz="1600">
                <a:solidFill>
                  <a:srgbClr val="000000"/>
                </a:solidFill>
                <a:latin typeface="Consolas" panose="020B0609020204030204" pitchFamily="49" charset="0"/>
              </a:rPr>
              <a:t>    ConcreteSubject cs;  </a:t>
            </a:r>
          </a:p>
          <a:p>
            <a:r>
              <a:rPr lang="en-US" sz="1600">
                <a:solidFill>
                  <a:srgbClr val="000000"/>
                </a:solidFill>
                <a:latin typeface="Consolas" panose="020B0609020204030204" pitchFamily="49" charset="0"/>
              </a:rPr>
              <a:t>    </a:t>
            </a:r>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doSomeWork() {</a:t>
            </a:r>
          </a:p>
          <a:p>
            <a:r>
              <a:rPr lang="en-US" sz="1600">
                <a:solidFill>
                  <a:srgbClr val="000000"/>
                </a:solidFill>
                <a:latin typeface="Consolas" panose="020B0609020204030204" pitchFamily="49" charset="0"/>
              </a:rPr>
              <a:t>System.out.println(</a:t>
            </a:r>
            <a:r>
              <a:rPr lang="en-US" sz="1600">
                <a:solidFill>
                  <a:srgbClr val="2A00FF"/>
                </a:solidFill>
                <a:latin typeface="Consolas" panose="020B0609020204030204" pitchFamily="49" charset="0"/>
              </a:rPr>
              <a:t>"Proxy call happening now"</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3F7F5F"/>
                </a:solidFill>
                <a:latin typeface="Consolas" panose="020B0609020204030204" pitchFamily="49" charset="0"/>
              </a:rPr>
              <a:t>//Lazy initialization</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(cs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cs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ConcreteSubject();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cs.doSomeWork();</a:t>
            </a:r>
          </a:p>
          <a:p>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endParaRPr lang="vi-VN" altLang="ja-JP"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4895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2492990"/>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altLang="ja-JP" sz="1600">
                <a:solidFill>
                  <a:srgbClr val="3F7F5F"/>
                </a:solidFill>
                <a:highlight>
                  <a:srgbClr val="E8F2FE"/>
                </a:highlight>
                <a:latin typeface="Consolas" panose="020B0609020204030204" pitchFamily="49" charset="0"/>
              </a:rPr>
              <a:t>//Class </a:t>
            </a:r>
            <a:r>
              <a:rPr lang="en-US" altLang="ja-JP" sz="1600" err="1">
                <a:solidFill>
                  <a:srgbClr val="3F7F5F"/>
                </a:solidFill>
                <a:highlight>
                  <a:srgbClr val="E8F2FE"/>
                </a:highlight>
                <a:latin typeface="Consolas" panose="020B0609020204030204" pitchFamily="49" charset="0"/>
              </a:rPr>
              <a:t>ProxyPatternEx</a:t>
            </a:r>
            <a:endParaRPr lang="en-US" altLang="ja-JP" sz="1600">
              <a:solidFill>
                <a:srgbClr val="3F7F5F"/>
              </a:solidFill>
              <a:highlight>
                <a:srgbClr val="E8F2FE"/>
              </a:highlight>
              <a:latin typeface="Consolas" panose="020B0609020204030204" pitchFamily="49" charset="0"/>
            </a:endParaRPr>
          </a:p>
          <a:p>
            <a:pPr lvl="0"/>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ProxyPatternEx</a:t>
            </a:r>
            <a:r>
              <a:rPr lang="en-US" sz="1600" b="1">
                <a:solidFill>
                  <a:srgbClr val="000000"/>
                </a:solidFill>
                <a:latin typeface="Consolas" panose="020B0609020204030204" pitchFamily="49" charset="0"/>
              </a:rPr>
              <a:t>{</a:t>
            </a:r>
          </a:p>
          <a:p>
            <a:pPr lvl="0"/>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main(String[] </a:t>
            </a:r>
            <a:r>
              <a:rPr lang="en-US" sz="1600" b="1" err="1">
                <a:solidFill>
                  <a:srgbClr val="000000"/>
                </a:solidFill>
                <a:latin typeface="Consolas" panose="020B0609020204030204" pitchFamily="49" charset="0"/>
              </a:rPr>
              <a:t>args</a:t>
            </a:r>
            <a:r>
              <a:rPr lang="en-US" sz="1600" b="1">
                <a:solidFill>
                  <a:srgbClr val="000000"/>
                </a:solidFill>
                <a:latin typeface="Consolas" panose="020B0609020204030204" pitchFamily="49" charset="0"/>
              </a:rPr>
              <a:t>){        </a:t>
            </a:r>
          </a:p>
          <a:p>
            <a:pPr lvl="0"/>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System.out.println</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"***Proxy Pattern Demo***\n"</a:t>
            </a:r>
            <a:r>
              <a:rPr lang="en-US" sz="1600">
                <a:solidFill>
                  <a:srgbClr val="000000"/>
                </a:solidFill>
                <a:latin typeface="Consolas" panose="020B0609020204030204" pitchFamily="49" charset="0"/>
              </a:rPr>
              <a:t>);</a:t>
            </a:r>
          </a:p>
          <a:p>
            <a:pPr lvl="0"/>
            <a:r>
              <a:rPr lang="en-US" sz="1600">
                <a:solidFill>
                  <a:srgbClr val="000000"/>
                </a:solidFill>
                <a:latin typeface="Consolas" panose="020B0609020204030204" pitchFamily="49" charset="0"/>
              </a:rPr>
              <a:t>            Proxy </a:t>
            </a:r>
            <a:r>
              <a:rPr lang="en-US" sz="1600" err="1">
                <a:solidFill>
                  <a:srgbClr val="000000"/>
                </a:solidFill>
                <a:latin typeface="Consolas" panose="020B0609020204030204" pitchFamily="49" charset="0"/>
              </a:rPr>
              <a:t>px</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Proxy();</a:t>
            </a:r>
          </a:p>
          <a:p>
            <a:pPr lvl="0"/>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px.doSomeWork</a:t>
            </a:r>
            <a:r>
              <a:rPr lang="en-US" sz="1600">
                <a:solidFill>
                  <a:srgbClr val="000000"/>
                </a:solidFill>
                <a:latin typeface="Consolas" panose="020B0609020204030204" pitchFamily="49" charset="0"/>
              </a:rPr>
              <a:t>();           </a:t>
            </a:r>
          </a:p>
          <a:p>
            <a:pPr lvl="0"/>
            <a:r>
              <a:rPr lang="en-US" sz="1600">
                <a:solidFill>
                  <a:srgbClr val="000000"/>
                </a:solidFill>
                <a:latin typeface="Consolas" panose="020B0609020204030204" pitchFamily="49" charset="0"/>
              </a:rPr>
              <a:t>        }</a:t>
            </a:r>
          </a:p>
          <a:p>
            <a:pPr lvl="0"/>
            <a:r>
              <a:rPr lang="en-US" sz="1600">
                <a:solidFill>
                  <a:srgbClr val="000000"/>
                </a:solidFill>
                <a:latin typeface="Consolas" panose="020B0609020204030204" pitchFamily="49" charset="0"/>
              </a:rPr>
              <a:t>    }</a:t>
            </a:r>
            <a:endParaRPr lang="vi-VN" altLang="ja-JP" sz="16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773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61665"/>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Kết</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quả</a:t>
            </a:r>
            <a:endParaRPr lang="vi-VN" altLang="ja-JP" sz="20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87701" y="2955567"/>
            <a:ext cx="7886700" cy="2876550"/>
          </a:xfrm>
          <a:prstGeom prst="rect">
            <a:avLst/>
          </a:prstGeom>
        </p:spPr>
      </p:pic>
    </p:spTree>
    <p:extLst>
      <p:ext uri="{BB962C8B-B14F-4D97-AF65-F5344CB8AC3E}">
        <p14:creationId xmlns:p14="http://schemas.microsoft.com/office/powerpoint/2010/main" val="4076787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vi-VN" sz="3200">
                <a:latin typeface="Times New Roman" panose="02020603050405020304" pitchFamily="18" charset="0"/>
                <a:cs typeface="Times New Roman" panose="02020603050405020304" pitchFamily="18" charset="0"/>
              </a:rPr>
              <a:t>Proxy Pattern Cung cấp đối tượng đại diện cho một đối tượng khác để hỗ trợ hoặc kiểm soát quá trình truy xuất đối tượng đó.</a:t>
            </a:r>
          </a:p>
        </p:txBody>
      </p:sp>
      <p:sp>
        <p:nvSpPr>
          <p:cNvPr id="6" name="Rectangle 5"/>
          <p:cNvSpPr/>
          <p:nvPr/>
        </p:nvSpPr>
        <p:spPr>
          <a:xfrm>
            <a:off x="630264" y="347610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659118" y="4376693"/>
            <a:ext cx="2098651" cy="584775"/>
          </a:xfrm>
          <a:prstGeom prst="rect">
            <a:avLst/>
          </a:prstGeom>
        </p:spPr>
        <p:txBody>
          <a:bodyPr wrap="none">
            <a:spAutoFit/>
          </a:bodyPr>
          <a:lstStyle/>
          <a:p>
            <a:r>
              <a:rPr lang="vi-VN" altLang="ja-JP" sz="3200">
                <a:latin typeface="+mj-lt"/>
              </a:rPr>
              <a:t>Procuration</a:t>
            </a:r>
            <a:endParaRPr lang="ja-JP" altLang="en-US" sz="3200">
              <a:latin typeface="+mj-lt"/>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30264" y="2098265"/>
            <a:ext cx="11163945" cy="5509200"/>
          </a:xfrm>
          <a:prstGeom prst="rect">
            <a:avLst/>
          </a:prstGeom>
        </p:spPr>
        <p:txBody>
          <a:bodyPr wrap="square">
            <a:spAutoFit/>
          </a:bodyPr>
          <a:lstStyle/>
          <a:p>
            <a:pPr marL="457200" indent="-457200">
              <a:buFont typeface="Arial" panose="020B0604020202020204" pitchFamily="34" charset="0"/>
              <a:buChar char="•"/>
            </a:pPr>
            <a:r>
              <a:rPr lang="vi-VN" altLang="ja-JP" sz="3200">
                <a:latin typeface="+mj-lt"/>
              </a:rPr>
              <a:t>Soạn thảo tài liệu có thể được nhúng trong các đối tượng đồ hoạ trong tài liệu. Một số đối tượng đồ hoạ, ví dụ tường quét hình ảnh là rất tốn chi phí để tạo. Nhưng để mở một tài liệu lại rất nhanh, nên chúng ta tránh tạo tất cả các đối tượng chi phí lớn mỗi khi tài liệu được mở. Giải pháp là sử dụng một đối tượng khác, một hình ảnh proxy, hoạt động với mục đích thay thế cho hình ảnh thật.</a:t>
            </a:r>
            <a:endParaRPr lang="en-US" altLang="ja-JP" sz="3200">
              <a:latin typeface="+mj-lt"/>
            </a:endParaRPr>
          </a:p>
          <a:p>
            <a:pPr marL="457200" indent="-457200">
              <a:buFont typeface="Arial" panose="020B0604020202020204" pitchFamily="34" charset="0"/>
              <a:buChar char="•"/>
            </a:pPr>
            <a:r>
              <a:rPr lang="vi-VN" altLang="ja-JP" sz="3200">
                <a:latin typeface="+mj-lt"/>
              </a:rPr>
              <a:t>ATM là một Proxy của ngân hang</a:t>
            </a:r>
            <a:r>
              <a:rPr lang="en-US" altLang="ja-JP" sz="3200">
                <a:latin typeface="+mj-lt"/>
              </a:rPr>
              <a:t>. </a:t>
            </a:r>
            <a:r>
              <a:rPr lang="en-US" altLang="ja-JP" sz="3200">
                <a:latin typeface="Times New Roman" panose="02020603050405020304" pitchFamily="18" charset="0"/>
                <a:cs typeface="Times New Roman" panose="02020603050405020304" pitchFamily="18" charset="0"/>
              </a:rPr>
              <a:t>ATM </a:t>
            </a:r>
            <a:r>
              <a:rPr lang="en-US" altLang="ja-JP" sz="3200" err="1">
                <a:latin typeface="Times New Roman" panose="02020603050405020304" pitchFamily="18" charset="0"/>
                <a:cs typeface="Times New Roman" panose="02020603050405020304" pitchFamily="18" charset="0"/>
              </a:rPr>
              <a:t>hoạt</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đông</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giống</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như</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một</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ngân</a:t>
            </a:r>
            <a:r>
              <a:rPr lang="en-US" altLang="ja-JP" sz="3200">
                <a:latin typeface="Times New Roman" panose="02020603050405020304" pitchFamily="18" charset="0"/>
                <a:cs typeface="Times New Roman" panose="02020603050405020304" pitchFamily="18" charset="0"/>
              </a:rPr>
              <a:t> hang </a:t>
            </a:r>
            <a:r>
              <a:rPr lang="en-US" altLang="ja-JP" sz="3200" err="1">
                <a:latin typeface="Times New Roman" panose="02020603050405020304" pitchFamily="18" charset="0"/>
                <a:cs typeface="Times New Roman" panose="02020603050405020304" pitchFamily="18" charset="0"/>
              </a:rPr>
              <a:t>nhưng</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chức</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năng</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hạn</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chế</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hơn</a:t>
            </a:r>
            <a:r>
              <a:rPr lang="en-US" altLang="ja-JP" sz="3200">
                <a:latin typeface="Times New Roman" panose="02020603050405020304" pitchFamily="18" charset="0"/>
                <a:cs typeface="Times New Roman" panose="02020603050405020304" pitchFamily="18" charset="0"/>
              </a:rPr>
              <a:t> ở </a:t>
            </a:r>
            <a:r>
              <a:rPr lang="en-US" altLang="ja-JP" sz="3200" err="1">
                <a:latin typeface="Times New Roman" panose="02020603050405020304" pitchFamily="18" charset="0"/>
                <a:cs typeface="Times New Roman" panose="02020603050405020304" pitchFamily="18" charset="0"/>
              </a:rPr>
              <a:t>ngân</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hàng</a:t>
            </a:r>
            <a:r>
              <a:rPr lang="en-US" altLang="ja-JP" sz="3200">
                <a:latin typeface="Times New Roman" panose="02020603050405020304" pitchFamily="18" charset="0"/>
                <a:cs typeface="Times New Roman" panose="02020603050405020304" pitchFamily="18" charset="0"/>
              </a:rPr>
              <a:t>.</a:t>
            </a:r>
            <a:endParaRPr lang="vi-VN" altLang="ja-JP" sz="3200">
              <a:latin typeface="+mj-lt"/>
            </a:endParaRPr>
          </a:p>
          <a:p>
            <a:endParaRPr lang="vi-VN" altLang="ja-JP" sz="3200">
              <a:latin typeface="+mj-lt"/>
            </a:endParaRPr>
          </a:p>
          <a:p>
            <a:endParaRPr lang="vi-VN" altLang="ja-JP" sz="3200">
              <a:latin typeface="+mj-lt"/>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1569660"/>
          </a:xfrm>
          <a:prstGeom prst="rect">
            <a:avLst/>
          </a:prstGeom>
        </p:spPr>
        <p:txBody>
          <a:bodyPr wrap="square" anchor="t">
            <a:spAutoFit/>
          </a:bodyPr>
          <a:lstStyle/>
          <a:p>
            <a:pPr marL="457200" indent="-457200">
              <a:buFont typeface="Arial" panose="020B0604020202020204" pitchFamily="34" charset="0"/>
              <a:buChar char="•"/>
            </a:pPr>
            <a:r>
              <a:rPr lang="vi-VN" sz="3200">
                <a:latin typeface="+mj-lt"/>
              </a:rPr>
              <a:t>Proxy pattern ứng dụng khi có một nhu cầu kiểm soát truy cập tới một đối tượng Object, cũng như khi có một nhu cầu tham chiếu phức tạp tới một đối tượng</a:t>
            </a: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pic>
        <p:nvPicPr>
          <p:cNvPr id="7" name="Picture 2" descr="prox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25" y="2606128"/>
            <a:ext cx="7373349" cy="37314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08029" y="1460979"/>
            <a:ext cx="7083972" cy="3416320"/>
          </a:xfrm>
          <a:prstGeom prst="rect">
            <a:avLst/>
          </a:prstGeom>
        </p:spPr>
        <p:txBody>
          <a:bodyPr wrap="square" rtlCol="0" anchor="t">
            <a:spAutoFit/>
          </a:bodyPr>
          <a:lstStyle/>
          <a:p>
            <a:pPr marL="457200" indent="-457200">
              <a:buFont typeface="Arial" panose="020B0604020202020204" pitchFamily="34" charset="0"/>
              <a:buChar char="•"/>
            </a:pPr>
            <a:r>
              <a:rPr lang="vi-VN" sz="2400">
                <a:latin typeface="Times New Roman"/>
              </a:rPr>
              <a:t>Service: là lớp đối tượng thuần ảo hay interface. Lớp này được thực thi bởi Proxy và các đối tượng khác.</a:t>
            </a:r>
          </a:p>
          <a:p>
            <a:pPr marL="457200" indent="-457200">
              <a:buFont typeface="Arial" panose="020B0604020202020204" pitchFamily="34" charset="0"/>
              <a:buChar char="•"/>
            </a:pPr>
            <a:r>
              <a:rPr lang="vi-VN" sz="2400">
                <a:latin typeface="Times New Roman"/>
              </a:rPr>
              <a:t>ServiceImpl: kế thừa từ Service, thực hiện đầy đủ hoặc mở rộng thêm các chức năng được định nghĩa trước tại Service.</a:t>
            </a:r>
          </a:p>
          <a:p>
            <a:pPr marL="457200" indent="-457200">
              <a:buFont typeface="Arial" panose="020B0604020202020204" pitchFamily="34" charset="0"/>
              <a:buChar char="•"/>
            </a:pPr>
            <a:r>
              <a:rPr lang="vi-VN" sz="2400">
                <a:latin typeface="Times New Roman"/>
              </a:rPr>
              <a:t>ServiceProxy: Là một Proxy được kế thừa từ Service. Nhiệm vụ của nó là chuyển lời gọi hàm từ Service đến ServiceImpl mỗi khi thích hợp.</a:t>
            </a: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723253" y="2291976"/>
            <a:ext cx="10791987" cy="1077218"/>
          </a:xfrm>
          <a:prstGeom prst="rect">
            <a:avLst/>
          </a:prstGeom>
        </p:spPr>
        <p:txBody>
          <a:bodyPr wrap="square">
            <a:spAutoFit/>
          </a:bodyPr>
          <a:lstStyle/>
          <a:p>
            <a:r>
              <a:rPr lang="en-US" altLang="ja-JP" sz="3200">
                <a:latin typeface="Times New Roman" panose="02020603050405020304" pitchFamily="18" charset="0"/>
                <a:cs typeface="Times New Roman" panose="02020603050405020304" pitchFamily="18" charset="0"/>
              </a:rPr>
              <a:t>Proxy </a:t>
            </a:r>
            <a:r>
              <a:rPr lang="en-US" altLang="ja-JP" sz="3200" err="1">
                <a:latin typeface="Times New Roman" panose="02020603050405020304" pitchFamily="18" charset="0"/>
                <a:cs typeface="Times New Roman" panose="02020603050405020304" pitchFamily="18" charset="0"/>
              </a:rPr>
              <a:t>chuyển</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tiếp</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yêu</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cầu</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đến</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chủ</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đề</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thực</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sự</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khi</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thích</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hợp</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tùy</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thuộc</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vào</a:t>
            </a:r>
            <a:r>
              <a:rPr lang="en-US" altLang="ja-JP" sz="3200">
                <a:latin typeface="Times New Roman" panose="02020603050405020304" pitchFamily="18" charset="0"/>
                <a:cs typeface="Times New Roman" panose="02020603050405020304" pitchFamily="18" charset="0"/>
              </a:rPr>
              <a:t> </a:t>
            </a:r>
            <a:r>
              <a:rPr lang="en-US" altLang="ja-JP" sz="3200" err="1">
                <a:latin typeface="Times New Roman" panose="02020603050405020304" pitchFamily="18" charset="0"/>
                <a:cs typeface="Times New Roman" panose="02020603050405020304" pitchFamily="18" charset="0"/>
              </a:rPr>
              <a:t>loại</a:t>
            </a:r>
            <a:r>
              <a:rPr lang="en-US" altLang="ja-JP" sz="3200">
                <a:latin typeface="Times New Roman" panose="02020603050405020304" pitchFamily="18" charset="0"/>
                <a:cs typeface="Times New Roman" panose="02020603050405020304" pitchFamily="18" charset="0"/>
              </a:rPr>
              <a:t> proxy</a:t>
            </a:r>
          </a:p>
        </p:txBody>
      </p:sp>
      <p:pic>
        <p:nvPicPr>
          <p:cNvPr id="6" name="Picture 5"/>
          <p:cNvPicPr>
            <a:picLocks noChangeAspect="1"/>
          </p:cNvPicPr>
          <p:nvPr/>
        </p:nvPicPr>
        <p:blipFill>
          <a:blip r:embed="rId3"/>
          <a:stretch>
            <a:fillRect/>
          </a:stretch>
        </p:blipFill>
        <p:spPr>
          <a:xfrm>
            <a:off x="2516301" y="3303884"/>
            <a:ext cx="7309624" cy="3469870"/>
          </a:xfrm>
          <a:prstGeom prst="rect">
            <a:avLst/>
          </a:prstGeom>
        </p:spPr>
      </p:pic>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2554545"/>
          </a:xfrm>
          <a:prstGeom prst="rect">
            <a:avLst/>
          </a:prstGeom>
        </p:spPr>
        <p:txBody>
          <a:bodyPr wrap="square" anchor="t">
            <a:spAutoFit/>
          </a:bodyPr>
          <a:lstStyle/>
          <a:p>
            <a:pPr marL="457200" indent="-45720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Remote Proxy giấu đi việc đối tượng thật (RealSubject) nằm ở một địa chỉ khác.</a:t>
            </a:r>
          </a:p>
          <a:p>
            <a:pPr marL="457200" indent="-45720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VirtualProxy tối ưu hóa hiệu năng của ứng dụng.</a:t>
            </a:r>
          </a:p>
          <a:p>
            <a:pPr marL="457200" indent="-45720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Protection Proxy kiểm soát việc truy xuất đến đối tương thật (RealSubject).</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7" name="Rectangle 6"/>
          <p:cNvSpPr/>
          <p:nvPr/>
        </p:nvSpPr>
        <p:spPr>
          <a:xfrm>
            <a:off x="379412" y="2406755"/>
            <a:ext cx="11433175" cy="1569660"/>
          </a:xfrm>
          <a:prstGeom prst="rect">
            <a:avLst/>
          </a:prstGeom>
        </p:spPr>
        <p:txBody>
          <a:bodyPr wrap="square" anchor="t">
            <a:spAutoFit/>
          </a:bodyPr>
          <a:lstStyle/>
          <a:p>
            <a:pPr marL="457200" indent="-45720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Proxy không cần biết dạng của đối tượng thật.</a:t>
            </a:r>
            <a:endParaRPr lang="en-US" sz="32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Nên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hạn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chế</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quyền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của</a:t>
            </a:r>
            <a:r>
              <a:rPr lang="en-US" sz="3200">
                <a:latin typeface="Times New Roman" panose="02020603050405020304" pitchFamily="18" charset="0"/>
                <a:cs typeface="Times New Roman" panose="02020603050405020304" pitchFamily="18" charset="0"/>
              </a:rPr>
              <a:t> proxy </a:t>
            </a:r>
            <a:r>
              <a:rPr lang="en-US" sz="3200" err="1">
                <a:latin typeface="Times New Roman" panose="02020603050405020304" pitchFamily="18" charset="0"/>
                <a:cs typeface="Times New Roman" panose="02020603050405020304" pitchFamily="18" charset="0"/>
              </a:rPr>
              <a:t>để</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đảm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bảo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tính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bảo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mật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cho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lớp</a:t>
            </a:r>
            <a:r>
              <a:rPr lang="en-US" sz="3200">
                <a:latin typeface="Times New Roman" panose="02020603050405020304" pitchFamily="18" charset="0"/>
                <a:cs typeface="Times New Roman" panose="02020603050405020304" pitchFamily="18" charset="0"/>
              </a:rPr>
              <a:t> cha.</a:t>
            </a:r>
            <a:endParaRPr 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b="1">
                <a:latin typeface="Times New Roman" panose="02020603050405020304" pitchFamily="18" charset="0"/>
                <a:cs typeface="Times New Roman" panose="02020603050405020304" pitchFamily="18" charset="0"/>
              </a:rPr>
              <a:t>Proxy</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4" name="Rectangle 3"/>
          <p:cNvSpPr/>
          <p:nvPr/>
        </p:nvSpPr>
        <p:spPr>
          <a:xfrm>
            <a:off x="379412" y="2406755"/>
            <a:ext cx="11433175" cy="1569660"/>
          </a:xfrm>
          <a:prstGeom prst="rect">
            <a:avLst/>
          </a:prstGeom>
        </p:spPr>
        <p:txBody>
          <a:bodyPr wrap="square" anchor="t">
            <a:spAutoFit/>
          </a:bodyPr>
          <a:lstStyle/>
          <a:p>
            <a:pPr marL="457200" indent="-4572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Proxy </a:t>
            </a:r>
            <a:r>
              <a:rPr lang="en-US" sz="3200" err="1">
                <a:latin typeface="Times New Roman" panose="02020603050405020304" pitchFamily="18" charset="0"/>
                <a:cs typeface="Times New Roman" panose="02020603050405020304" pitchFamily="18" charset="0"/>
              </a:rPr>
              <a:t>được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áp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trong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hệ</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thống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ngân</a:t>
            </a:r>
            <a:r>
              <a:rPr lang="en-US" sz="3200">
                <a:latin typeface="Times New Roman" panose="02020603050405020304" pitchFamily="18" charset="0"/>
                <a:cs typeface="Times New Roman" panose="02020603050405020304" pitchFamily="18" charset="0"/>
              </a:rPr>
              <a:t> hang. </a:t>
            </a:r>
            <a:r>
              <a:rPr lang="en-US" sz="3200" err="1">
                <a:latin typeface="Times New Roman" panose="02020603050405020304" pitchFamily="18" charset="0"/>
                <a:cs typeface="Times New Roman" panose="02020603050405020304" pitchFamily="18" charset="0"/>
              </a:rPr>
              <a:t>Nó</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có</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khả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năng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kiểm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xác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thực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của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thẻ</a:t>
            </a:r>
            <a:r>
              <a:rPr lang="en-US" sz="3200">
                <a:latin typeface="Times New Roman" panose="02020603050405020304" pitchFamily="18" charset="0"/>
                <a:cs typeface="Times New Roman" panose="02020603050405020304" pitchFamily="18" charset="0"/>
              </a:rPr>
              <a:t> ATM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thực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hiện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dịch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rút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tiền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người</a:t>
            </a:r>
            <a:r>
              <a:rPr lang="en-US" sz="3200">
                <a:latin typeface="Times New Roman" panose="02020603050405020304" pitchFamily="18" charset="0"/>
                <a:cs typeface="Times New Roman" panose="02020603050405020304" pitchFamily="18" charset="0"/>
              </a:rPr>
              <a:t> dung </a:t>
            </a:r>
            <a:r>
              <a:rPr lang="en-US" sz="3200" err="1">
                <a:latin typeface="Times New Roman" panose="02020603050405020304" pitchFamily="18" charset="0"/>
                <a:cs typeface="Times New Roman" panose="02020603050405020304" pitchFamily="18" charset="0"/>
              </a:rPr>
              <a:t>không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phải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đến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ngân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hàng</a:t>
            </a:r>
            <a:r>
              <a:rPr lang="en-US" sz="3200">
                <a:latin typeface="Times New Roman" panose="02020603050405020304" pitchFamily="18" charset="0"/>
                <a:cs typeface="Times New Roman" panose="02020603050405020304" pitchFamily="18" charset="0"/>
              </a:rPr>
              <a:t>.</a:t>
            </a:r>
            <a:endParaRPr 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704</Words>
  <Application>Microsoft Office PowerPoint</Application>
  <PresentationFormat>Widescreen</PresentationFormat>
  <Paragraphs>114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s</cp:lastModifiedBy>
  <cp:revision>224</cp:revision>
  <dcterms:created xsi:type="dcterms:W3CDTF">2016-10-07T13:20:21Z</dcterms:created>
  <dcterms:modified xsi:type="dcterms:W3CDTF">2017-01-09T15:21:45Z</dcterms:modified>
</cp:coreProperties>
</file>