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281" r:id="rId3"/>
    <p:sldId id="285" r:id="rId4"/>
    <p:sldId id="286" r:id="rId5"/>
    <p:sldId id="288" r:id="rId6"/>
    <p:sldId id="346" r:id="rId7"/>
    <p:sldId id="290" r:id="rId8"/>
    <p:sldId id="291" r:id="rId9"/>
    <p:sldId id="342" r:id="rId10"/>
    <p:sldId id="347" r:id="rId11"/>
    <p:sldId id="348" r:id="rId12"/>
    <p:sldId id="349" r:id="rId13"/>
    <p:sldId id="350" r:id="rId14"/>
    <p:sldId id="351" r:id="rId15"/>
    <p:sldId id="3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286"/>
            <p14:sldId id="288"/>
            <p14:sldId id="346"/>
            <p14:sldId id="290"/>
            <p14:sldId id="291"/>
            <p14:sldId id="342"/>
            <p14:sldId id="347"/>
            <p14:sldId id="348"/>
            <p14:sldId id="349"/>
            <p14:sldId id="350"/>
            <p14:sldId id="351"/>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96" autoAdjust="0"/>
  </p:normalViewPr>
  <p:slideViewPr>
    <p:cSldViewPr snapToGrid="0">
      <p:cViewPr varScale="1">
        <p:scale>
          <a:sx n="62" d="100"/>
          <a:sy n="62" d="100"/>
        </p:scale>
        <p:origin x="3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270569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723767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3223567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315671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309029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Singleton</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Creational</a:t>
            </a: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554545"/>
          </a:xfrm>
          <a:prstGeom prst="rect">
            <a:avLst/>
          </a:prstGeom>
        </p:spPr>
        <p:txBody>
          <a:bodyPr wrap="square">
            <a:spAutoFit/>
          </a:bodyPr>
          <a:lstStyle/>
          <a:p>
            <a:pPr marL="457200" indent="-457200">
              <a:buFont typeface="Arial" panose="020B0604020202020204" pitchFamily="34" charset="0"/>
              <a:buChar char="•"/>
            </a:pPr>
            <a:r>
              <a:rPr lang="vi-VN" sz="3200">
                <a:latin typeface="+mj-lt"/>
              </a:rPr>
              <a:t>Builder</a:t>
            </a:r>
            <a:r>
              <a:rPr lang="vi-VN" sz="3200" dirty="0">
                <a:latin typeface="+mj-lt"/>
              </a:rPr>
              <a:t>: dùng tạo một đối tượng phức tạp, trong đó Singleton được dùng để tạo một đối tượng truy xuất tổng quát.</a:t>
            </a:r>
          </a:p>
          <a:p>
            <a:pPr marL="457200" indent="-457200">
              <a:buFont typeface="Arial" panose="020B0604020202020204" pitchFamily="34" charset="0"/>
              <a:buChar char="•"/>
            </a:pPr>
            <a:r>
              <a:rPr lang="vi-VN" sz="3200" dirty="0">
                <a:latin typeface="+mj-lt"/>
              </a:rPr>
              <a:t>Prototype: dùng để sao chép một đối tượng, hoặc tạo ra một đối tượng khác từ prototype (nguyên mẫu) của nó, trong đó Singleton được dùng để chắc chắn chỉ có một prototype.</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2554545"/>
          </a:xfrm>
          <a:prstGeom prst="rect">
            <a:avLst/>
          </a:prstGeom>
        </p:spPr>
        <p:txBody>
          <a:bodyPr wrap="square">
            <a:spAutoFit/>
          </a:bodyPr>
          <a:lstStyle/>
          <a:p>
            <a:pPr marL="457200" indent="-457200">
              <a:buFont typeface="Arial" panose="020B0604020202020204" pitchFamily="34" charset="0"/>
              <a:buChar char="•"/>
            </a:pPr>
            <a:r>
              <a:rPr lang="en-US" altLang="ja-JP" sz="3200" b="1" dirty="0" err="1">
                <a:latin typeface="Times New Roman" panose="02020603050405020304" pitchFamily="18" charset="0"/>
                <a:cs typeface="Times New Roman" panose="02020603050405020304" pitchFamily="18" charset="0"/>
              </a:rPr>
              <a:t>Mô</a:t>
            </a:r>
            <a:r>
              <a:rPr lang="en-US" altLang="ja-JP" sz="3200" b="1" dirty="0">
                <a:latin typeface="Times New Roman" panose="02020603050405020304" pitchFamily="18" charset="0"/>
                <a:cs typeface="Times New Roman" panose="02020603050405020304" pitchFamily="18" charset="0"/>
              </a:rPr>
              <a:t> </a:t>
            </a:r>
            <a:r>
              <a:rPr lang="en-US" altLang="ja-JP" sz="3200" b="1" dirty="0" err="1">
                <a:latin typeface="Times New Roman" panose="02020603050405020304" pitchFamily="18" charset="0"/>
                <a:cs typeface="Times New Roman" panose="02020603050405020304" pitchFamily="18" charset="0"/>
              </a:rPr>
              <a:t>tả</a:t>
            </a:r>
            <a:r>
              <a:rPr lang="en-US" altLang="ja-JP" sz="3200" b="1" dirty="0">
                <a:latin typeface="Times New Roman" panose="02020603050405020304" pitchFamily="18" charset="0"/>
                <a:cs typeface="Times New Roman" panose="02020603050405020304" pitchFamily="18" charset="0"/>
              </a:rPr>
              <a:t> </a:t>
            </a:r>
            <a:r>
              <a:rPr lang="en-US" altLang="ja-JP" sz="3200" b="1" dirty="0" err="1">
                <a:latin typeface="Times New Roman" panose="02020603050405020304" pitchFamily="18" charset="0"/>
                <a:cs typeface="Times New Roman" panose="02020603050405020304" pitchFamily="18" charset="0"/>
              </a:rPr>
              <a:t>bài</a:t>
            </a:r>
            <a:r>
              <a:rPr lang="en-US" altLang="ja-JP" sz="3200" b="1" dirty="0">
                <a:latin typeface="Times New Roman" panose="02020603050405020304" pitchFamily="18" charset="0"/>
                <a:cs typeface="Times New Roman" panose="02020603050405020304" pitchFamily="18" charset="0"/>
              </a:rPr>
              <a:t> </a:t>
            </a:r>
            <a:r>
              <a:rPr lang="en-US" altLang="ja-JP" sz="3200" b="1" dirty="0" err="1">
                <a:latin typeface="Times New Roman" panose="02020603050405020304" pitchFamily="18" charset="0"/>
                <a:cs typeface="Times New Roman" panose="02020603050405020304" pitchFamily="18" charset="0"/>
              </a:rPr>
              <a:t>toán</a:t>
            </a:r>
            <a:r>
              <a:rPr lang="en-US" altLang="ja-JP" sz="32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dirty="0" err="1">
                <a:latin typeface="Times New Roman" panose="02020603050405020304" pitchFamily="18" charset="0"/>
                <a:cs typeface="Times New Roman" panose="02020603050405020304" pitchFamily="18" charset="0"/>
              </a:rPr>
              <a:t>Chương</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trình</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tạo</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ra</a:t>
            </a:r>
            <a:r>
              <a:rPr lang="en-US" altLang="ja-JP" sz="3200" dirty="0">
                <a:latin typeface="Times New Roman" panose="02020603050405020304" pitchFamily="18" charset="0"/>
                <a:cs typeface="Times New Roman" panose="02020603050405020304" pitchFamily="18" charset="0"/>
              </a:rPr>
              <a:t> 2 </a:t>
            </a:r>
            <a:r>
              <a:rPr lang="en-US" altLang="ja-JP" sz="3200" dirty="0" err="1">
                <a:latin typeface="Times New Roman" panose="02020603050405020304" pitchFamily="18" charset="0"/>
                <a:cs typeface="Times New Roman" panose="02020603050405020304" pitchFamily="18" charset="0"/>
              </a:rPr>
              <a:t>đối</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tượng</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thuộc</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lớp</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MakeACaptain</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là</a:t>
            </a:r>
            <a:r>
              <a:rPr lang="en-US" altLang="ja-JP" sz="3200" dirty="0">
                <a:latin typeface="Times New Roman" panose="02020603050405020304" pitchFamily="18" charset="0"/>
                <a:cs typeface="Times New Roman" panose="02020603050405020304" pitchFamily="18" charset="0"/>
              </a:rPr>
              <a:t> 1 singleton.</a:t>
            </a:r>
          </a:p>
          <a:p>
            <a:pPr marL="914400" lvl="1" indent="-457200">
              <a:buFont typeface="Arial" panose="020B0604020202020204" pitchFamily="34" charset="0"/>
              <a:buChar char="•"/>
            </a:pPr>
            <a:r>
              <a:rPr lang="en-US" altLang="ja-JP" sz="3200" dirty="0">
                <a:latin typeface="Times New Roman" panose="02020603050405020304" pitchFamily="18" charset="0"/>
                <a:cs typeface="Times New Roman" panose="02020603050405020304" pitchFamily="18" charset="0"/>
              </a:rPr>
              <a:t>Sau </a:t>
            </a:r>
            <a:r>
              <a:rPr lang="en-US" altLang="ja-JP" sz="3200" dirty="0" err="1">
                <a:latin typeface="Times New Roman" panose="02020603050405020304" pitchFamily="18" charset="0"/>
                <a:cs typeface="Times New Roman" panose="02020603050405020304" pitchFamily="18" charset="0"/>
              </a:rPr>
              <a:t>đó</a:t>
            </a:r>
            <a:r>
              <a:rPr lang="en-US" altLang="ja-JP" sz="3200" dirty="0">
                <a:latin typeface="Times New Roman" panose="02020603050405020304" pitchFamily="18" charset="0"/>
                <a:cs typeface="Times New Roman" panose="02020603050405020304" pitchFamily="18" charset="0"/>
              </a:rPr>
              <a:t> so </a:t>
            </a:r>
            <a:r>
              <a:rPr lang="en-US" altLang="ja-JP" sz="3200" dirty="0" err="1">
                <a:latin typeface="Times New Roman" panose="02020603050405020304" pitchFamily="18" charset="0"/>
                <a:cs typeface="Times New Roman" panose="02020603050405020304" pitchFamily="18" charset="0"/>
              </a:rPr>
              <a:t>sánh</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xem</a:t>
            </a:r>
            <a:r>
              <a:rPr lang="en-US" altLang="ja-JP" sz="3200" dirty="0">
                <a:latin typeface="Times New Roman" panose="02020603050405020304" pitchFamily="18" charset="0"/>
                <a:cs typeface="Times New Roman" panose="02020603050405020304" pitchFamily="18" charset="0"/>
              </a:rPr>
              <a:t> 2 </a:t>
            </a:r>
            <a:r>
              <a:rPr lang="en-US" altLang="ja-JP" sz="3200" dirty="0" err="1">
                <a:latin typeface="Times New Roman" panose="02020603050405020304" pitchFamily="18" charset="0"/>
                <a:cs typeface="Times New Roman" panose="02020603050405020304" pitchFamily="18" charset="0"/>
              </a:rPr>
              <a:t>đối</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tượng</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này</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có</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cùng</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là</a:t>
            </a:r>
            <a:r>
              <a:rPr lang="en-US" altLang="ja-JP" sz="3200" dirty="0">
                <a:latin typeface="Times New Roman" panose="02020603050405020304" pitchFamily="18" charset="0"/>
                <a:cs typeface="Times New Roman" panose="02020603050405020304" pitchFamily="18" charset="0"/>
              </a:rPr>
              <a:t> </a:t>
            </a:r>
            <a:r>
              <a:rPr lang="en-US" altLang="ja-JP" sz="3200" dirty="0" err="1">
                <a:latin typeface="Times New Roman" panose="02020603050405020304" pitchFamily="18" charset="0"/>
                <a:cs typeface="Times New Roman" panose="02020603050405020304" pitchFamily="18" charset="0"/>
              </a:rPr>
              <a:t>một</a:t>
            </a:r>
            <a:r>
              <a:rPr lang="en-US" altLang="ja-JP" sz="3200" dirty="0">
                <a:latin typeface="Times New Roman" panose="02020603050405020304" pitchFamily="18" charset="0"/>
                <a:cs typeface="Times New Roman" panose="02020603050405020304" pitchFamily="18" charset="0"/>
              </a:rPr>
              <a:t> hay </a:t>
            </a:r>
            <a:r>
              <a:rPr lang="en-US" altLang="ja-JP" sz="3200" dirty="0" err="1">
                <a:latin typeface="Times New Roman" panose="02020603050405020304" pitchFamily="18" charset="0"/>
                <a:cs typeface="Times New Roman" panose="02020603050405020304" pitchFamily="18" charset="0"/>
              </a:rPr>
              <a:t>không</a:t>
            </a:r>
            <a:r>
              <a:rPr lang="en-US" altLang="ja-JP" sz="3200" dirty="0">
                <a:latin typeface="Times New Roman" panose="02020603050405020304" pitchFamily="18" charset="0"/>
                <a:cs typeface="Times New Roman" panose="02020603050405020304" pitchFamily="18" charset="0"/>
              </a:rPr>
              <a:t>.</a:t>
            </a:r>
            <a:endParaRPr lang="vi-VN" altLang="ja-JP"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232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584775"/>
          </a:xfrm>
          <a:prstGeom prst="rect">
            <a:avLst/>
          </a:prstGeom>
        </p:spPr>
        <p:txBody>
          <a:bodyPr wrap="square">
            <a:spAutoFit/>
          </a:bodyPr>
          <a:lstStyle/>
          <a:p>
            <a:pPr marL="457200" indent="-457200">
              <a:buFont typeface="Arial" panose="020B0604020202020204" pitchFamily="34" charset="0"/>
              <a:buChar char="•"/>
            </a:pPr>
            <a:r>
              <a:rPr lang="en-US" altLang="ja-JP" sz="3200" b="1" dirty="0" err="1">
                <a:latin typeface="Times New Roman" panose="02020603050405020304" pitchFamily="18" charset="0"/>
                <a:cs typeface="Times New Roman" panose="02020603050405020304" pitchFamily="18" charset="0"/>
              </a:rPr>
              <a:t>Sơ</a:t>
            </a:r>
            <a:r>
              <a:rPr lang="en-US" altLang="ja-JP" sz="3200" b="1" dirty="0">
                <a:latin typeface="Times New Roman" panose="02020603050405020304" pitchFamily="18" charset="0"/>
                <a:cs typeface="Times New Roman" panose="02020603050405020304" pitchFamily="18" charset="0"/>
              </a:rPr>
              <a:t> </a:t>
            </a:r>
            <a:r>
              <a:rPr lang="en-US" altLang="ja-JP" sz="3200" b="1" dirty="0" err="1">
                <a:latin typeface="Times New Roman" panose="02020603050405020304" pitchFamily="18" charset="0"/>
                <a:cs typeface="Times New Roman" panose="02020603050405020304" pitchFamily="18" charset="0"/>
              </a:rPr>
              <a:t>đồ</a:t>
            </a:r>
            <a:r>
              <a:rPr lang="en-US" altLang="ja-JP" sz="3200" b="1" dirty="0">
                <a:latin typeface="Times New Roman" panose="02020603050405020304" pitchFamily="18" charset="0"/>
                <a:cs typeface="Times New Roman" panose="02020603050405020304" pitchFamily="18" charset="0"/>
              </a:rPr>
              <a:t> UML</a:t>
            </a:r>
            <a:endParaRPr lang="vi-VN" altLang="ja-JP"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74229" y="3822525"/>
            <a:ext cx="5117771" cy="830997"/>
          </a:xfrm>
          <a:prstGeom prst="rect">
            <a:avLst/>
          </a:prstGeom>
        </p:spPr>
        <p:txBody>
          <a:bodyPr wrap="square" rtlCol="0" anchor="t">
            <a:spAutoFit/>
          </a:bodyPr>
          <a:lstStyle/>
          <a:p>
            <a:pPr marL="457200" indent="-457200">
              <a:buFont typeface="Arial" panose="020B0604020202020204" pitchFamily="34" charset="0"/>
              <a:buChar char="•"/>
            </a:pPr>
            <a:r>
              <a:rPr lang="vi-VN" sz="2400">
                <a:latin typeface="Times New Roman"/>
              </a:rPr>
              <a:t>getCaptain</a:t>
            </a:r>
            <a:r>
              <a:rPr lang="en-US" sz="2400">
                <a:latin typeface="Times New Roman"/>
              </a:rPr>
              <a:t> là hàm </a:t>
            </a:r>
            <a:r>
              <a:rPr lang="vi-VN" sz="2400">
                <a:latin typeface="Times New Roman"/>
              </a:rPr>
              <a:t>dùng </a:t>
            </a:r>
            <a:r>
              <a:rPr lang="vi-VN" sz="2400">
                <a:latin typeface="Times New Roman"/>
              </a:rPr>
              <a:t>để khởi tạo đối tượng </a:t>
            </a:r>
            <a:r>
              <a:rPr lang="vi-VN" sz="2400">
                <a:latin typeface="Times New Roman"/>
              </a:rPr>
              <a:t>duy nhất</a:t>
            </a:r>
            <a:r>
              <a:rPr lang="en-US" sz="2400">
                <a:latin typeface="Times New Roman"/>
              </a:rPr>
              <a:t>.</a:t>
            </a:r>
            <a:endParaRPr lang="vi-VN" sz="2400" dirty="0">
              <a:latin typeface="Times New Roman"/>
            </a:endParaRPr>
          </a:p>
        </p:txBody>
      </p:sp>
      <p:pic>
        <p:nvPicPr>
          <p:cNvPr id="4" name="Picture 3"/>
          <p:cNvPicPr>
            <a:picLocks noChangeAspect="1"/>
          </p:cNvPicPr>
          <p:nvPr/>
        </p:nvPicPr>
        <p:blipFill>
          <a:blip r:embed="rId3"/>
          <a:stretch>
            <a:fillRect/>
          </a:stretch>
        </p:blipFill>
        <p:spPr>
          <a:xfrm>
            <a:off x="502968" y="3822525"/>
            <a:ext cx="6505575" cy="2257425"/>
          </a:xfrm>
          <a:prstGeom prst="rect">
            <a:avLst/>
          </a:prstGeom>
        </p:spPr>
      </p:pic>
    </p:spTree>
    <p:extLst>
      <p:ext uri="{BB962C8B-B14F-4D97-AF65-F5344CB8AC3E}">
        <p14:creationId xmlns:p14="http://schemas.microsoft.com/office/powerpoint/2010/main" val="21548811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477875"/>
          </a:xfrm>
          <a:prstGeom prst="rect">
            <a:avLst/>
          </a:prstGeom>
        </p:spPr>
        <p:txBody>
          <a:bodyPr wrap="square">
            <a:spAutoFit/>
          </a:bodyPr>
          <a:lstStyle/>
          <a:p>
            <a:pPr marL="457200" indent="-457200">
              <a:buFont typeface="Arial" panose="020B0604020202020204" pitchFamily="34" charset="0"/>
              <a:buChar char="•"/>
            </a:pPr>
            <a:r>
              <a:rPr lang="en-US" altLang="ja-JP" sz="2400" b="1" dirty="0" err="1">
                <a:latin typeface="Times New Roman" panose="02020603050405020304" pitchFamily="18" charset="0"/>
                <a:cs typeface="Times New Roman" panose="02020603050405020304" pitchFamily="18" charset="0"/>
              </a:rPr>
              <a:t>Mã</a:t>
            </a:r>
            <a:r>
              <a:rPr lang="en-US" altLang="ja-JP" sz="2400" b="1" dirty="0">
                <a:latin typeface="Times New Roman" panose="02020603050405020304" pitchFamily="18" charset="0"/>
                <a:cs typeface="Times New Roman" panose="02020603050405020304" pitchFamily="18" charset="0"/>
              </a:rPr>
              <a:t> </a:t>
            </a:r>
            <a:r>
              <a:rPr lang="en-US" altLang="ja-JP" sz="2400" b="1" dirty="0" err="1">
                <a:latin typeface="Times New Roman" panose="02020603050405020304" pitchFamily="18" charset="0"/>
                <a:cs typeface="Times New Roman" panose="02020603050405020304" pitchFamily="18" charset="0"/>
              </a:rPr>
              <a:t>nguồn</a:t>
            </a:r>
            <a:endParaRPr lang="en-US" altLang="ja-JP" sz="2400" b="1" dirty="0">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MakeACaptain</a:t>
            </a:r>
          </a:p>
          <a:p>
            <a:r>
              <a:rPr lang="en-US" sz="1600">
                <a:solidFill>
                  <a:srgbClr val="000000"/>
                </a:solidFill>
                <a:latin typeface="Consolas" panose="020B0609020204030204" pitchFamily="49" charset="0"/>
              </a:rPr>
              <a:t>{</a:t>
            </a:r>
          </a:p>
          <a:p>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MakeACaptain _captain; </a:t>
            </a:r>
          </a:p>
          <a:p>
            <a:r>
              <a:rPr lang="en-US" sz="1600">
                <a:solidFill>
                  <a:srgbClr val="3F7F5F"/>
                </a:solidFill>
                <a:latin typeface="Consolas" panose="020B0609020204030204" pitchFamily="49" charset="0"/>
              </a:rPr>
              <a:t>//We make the constructor private to prevent the use of "new" </a:t>
            </a:r>
          </a:p>
          <a:p>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MakeACaptain() { }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SingletonHelper{</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final</a:t>
            </a:r>
            <a:r>
              <a:rPr lang="en-US" sz="1600" b="1">
                <a:solidFill>
                  <a:srgbClr val="000000"/>
                </a:solidFill>
                <a:latin typeface="Consolas" panose="020B0609020204030204" pitchFamily="49" charset="0"/>
              </a:rPr>
              <a:t> MakeACaptain _captain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MakeACaptain();</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MakeACaptain getCaptain()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SingletonHelper._captain;</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endParaRPr lang="vi-VN"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544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539430"/>
          </a:xfrm>
          <a:prstGeom prst="rect">
            <a:avLst/>
          </a:prstGeom>
        </p:spPr>
        <p:txBody>
          <a:bodyPr wrap="square">
            <a:spAutoFit/>
          </a:bodyPr>
          <a:lstStyle/>
          <a:p>
            <a:pPr marL="457200" indent="-457200">
              <a:buFont typeface="Arial" panose="020B0604020202020204" pitchFamily="34" charset="0"/>
              <a:buChar char="•"/>
            </a:pPr>
            <a:r>
              <a:rPr lang="en-US" altLang="ja-JP" sz="2400" b="1" dirty="0" err="1">
                <a:latin typeface="Times New Roman" panose="02020603050405020304" pitchFamily="18" charset="0"/>
                <a:cs typeface="Times New Roman" panose="02020603050405020304" pitchFamily="18" charset="0"/>
              </a:rPr>
              <a:t>Mã</a:t>
            </a:r>
            <a:r>
              <a:rPr lang="en-US" altLang="ja-JP" sz="2400" b="1" dirty="0">
                <a:latin typeface="Times New Roman" panose="02020603050405020304" pitchFamily="18" charset="0"/>
                <a:cs typeface="Times New Roman" panose="02020603050405020304" pitchFamily="18" charset="0"/>
              </a:rPr>
              <a:t> </a:t>
            </a:r>
            <a:r>
              <a:rPr lang="en-US" altLang="ja-JP" sz="2400" b="1" dirty="0" err="1">
                <a:latin typeface="Times New Roman" panose="02020603050405020304" pitchFamily="18" charset="0"/>
                <a:cs typeface="Times New Roman" panose="02020603050405020304" pitchFamily="18" charset="0"/>
              </a:rPr>
              <a:t>nguồn</a:t>
            </a:r>
            <a:endParaRPr lang="en-US" altLang="ja-JP" sz="2400" b="1" dirty="0">
              <a:latin typeface="Times New Roman" panose="02020603050405020304" pitchFamily="18" charset="0"/>
              <a:cs typeface="Times New Roman" panose="02020603050405020304" pitchFamily="18" charset="0"/>
            </a:endParaRPr>
          </a:p>
          <a:p>
            <a:r>
              <a:rPr lang="en-US" sz="2000" b="1">
                <a:solidFill>
                  <a:srgbClr val="7F0055"/>
                </a:solidFill>
                <a:latin typeface="Consolas" panose="020B0609020204030204" pitchFamily="49" charset="0"/>
              </a:rPr>
              <a:t>public</a:t>
            </a:r>
            <a:r>
              <a:rPr lang="en-US" sz="2000" b="1">
                <a:solidFill>
                  <a:srgbClr val="000000"/>
                </a:solidFill>
                <a:latin typeface="Consolas" panose="020B0609020204030204" pitchFamily="49" charset="0"/>
              </a:rPr>
              <a:t> </a:t>
            </a:r>
            <a:r>
              <a:rPr lang="en-US" sz="2000" b="1">
                <a:solidFill>
                  <a:srgbClr val="7F0055"/>
                </a:solidFill>
                <a:latin typeface="Consolas" panose="020B0609020204030204" pitchFamily="49" charset="0"/>
              </a:rPr>
              <a:t>static</a:t>
            </a:r>
            <a:r>
              <a:rPr lang="en-US" sz="2000" b="1">
                <a:solidFill>
                  <a:srgbClr val="000000"/>
                </a:solidFill>
                <a:latin typeface="Consolas" panose="020B0609020204030204" pitchFamily="49" charset="0"/>
              </a:rPr>
              <a:t> </a:t>
            </a:r>
            <a:r>
              <a:rPr lang="en-US" sz="2000" b="1">
                <a:solidFill>
                  <a:srgbClr val="7F0055"/>
                </a:solidFill>
                <a:latin typeface="Consolas" panose="020B0609020204030204" pitchFamily="49" charset="0"/>
              </a:rPr>
              <a:t>void</a:t>
            </a:r>
            <a:r>
              <a:rPr lang="en-US" sz="2000" b="1">
                <a:solidFill>
                  <a:srgbClr val="000000"/>
                </a:solidFill>
                <a:latin typeface="Consolas" panose="020B0609020204030204" pitchFamily="49" charset="0"/>
              </a:rPr>
              <a:t> main(String[] args) { </a:t>
            </a:r>
          </a:p>
          <a:p>
            <a:pPr lvl="1"/>
            <a:r>
              <a:rPr lang="en-US" sz="2000">
                <a:solidFill>
                  <a:srgbClr val="000000"/>
                </a:solidFill>
                <a:latin typeface="Consolas" panose="020B0609020204030204" pitchFamily="49" charset="0"/>
              </a:rPr>
              <a:t>System.out.println(</a:t>
            </a:r>
            <a:r>
              <a:rPr lang="en-US" sz="2000">
                <a:solidFill>
                  <a:srgbClr val="2A00FF"/>
                </a:solidFill>
                <a:latin typeface="Consolas" panose="020B0609020204030204" pitchFamily="49" charset="0"/>
              </a:rPr>
              <a:t>"***Singleton Pattern Demo***\n"</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System.out.println(</a:t>
            </a:r>
            <a:r>
              <a:rPr lang="en-US" sz="2000">
                <a:solidFill>
                  <a:srgbClr val="2A00FF"/>
                </a:solidFill>
                <a:latin typeface="Consolas" panose="020B0609020204030204" pitchFamily="49" charset="0"/>
              </a:rPr>
              <a:t>"Trying to make a captain for our team"</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MakeACaptain c1 = MakeACaptain.getCaptain(); </a:t>
            </a:r>
          </a:p>
          <a:p>
            <a:pPr lvl="1"/>
            <a:r>
              <a:rPr lang="en-US" sz="2000">
                <a:solidFill>
                  <a:srgbClr val="000000"/>
                </a:solidFill>
                <a:latin typeface="Consolas" panose="020B0609020204030204" pitchFamily="49" charset="0"/>
              </a:rPr>
              <a:t>System.out.println(</a:t>
            </a:r>
            <a:r>
              <a:rPr lang="en-US" sz="2000">
                <a:solidFill>
                  <a:srgbClr val="2A00FF"/>
                </a:solidFill>
                <a:latin typeface="Consolas" panose="020B0609020204030204" pitchFamily="49" charset="0"/>
              </a:rPr>
              <a:t>"Trying to make another captain for our team"</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MakeACaptain c2 = MakeACaptain.getCaptain();</a:t>
            </a:r>
          </a:p>
          <a:p>
            <a:pPr lvl="1"/>
            <a:r>
              <a:rPr lang="en-US" sz="2000" b="1">
                <a:solidFill>
                  <a:srgbClr val="7F0055"/>
                </a:solidFill>
                <a:latin typeface="Consolas" panose="020B0609020204030204" pitchFamily="49" charset="0"/>
              </a:rPr>
              <a:t>if</a:t>
            </a:r>
            <a:r>
              <a:rPr lang="en-US" sz="2000" b="1">
                <a:solidFill>
                  <a:srgbClr val="000000"/>
                </a:solidFill>
                <a:latin typeface="Consolas" panose="020B0609020204030204" pitchFamily="49" charset="0"/>
              </a:rPr>
              <a:t> (c1 == c2) { </a:t>
            </a:r>
          </a:p>
          <a:p>
            <a:pPr lvl="1"/>
            <a:r>
              <a:rPr lang="en-US" sz="2000">
                <a:solidFill>
                  <a:srgbClr val="000000"/>
                </a:solidFill>
                <a:latin typeface="Consolas" panose="020B0609020204030204" pitchFamily="49" charset="0"/>
              </a:rPr>
              <a:t>	System</a:t>
            </a:r>
            <a:r>
              <a:rPr lang="en-US" sz="2000">
                <a:solidFill>
                  <a:srgbClr val="000000"/>
                </a:solidFill>
                <a:latin typeface="Consolas" panose="020B0609020204030204" pitchFamily="49" charset="0"/>
              </a:rPr>
              <a:t>.out.println(</a:t>
            </a:r>
            <a:r>
              <a:rPr lang="en-US" sz="2000">
                <a:solidFill>
                  <a:srgbClr val="2A00FF"/>
                </a:solidFill>
                <a:latin typeface="Consolas" panose="020B0609020204030204" pitchFamily="49" charset="0"/>
              </a:rPr>
              <a:t>"c1 and c2 are same instance"</a:t>
            </a:r>
            <a:r>
              <a:rPr lang="en-US" sz="2000">
                <a:solidFill>
                  <a:srgbClr val="000000"/>
                </a:solidFill>
                <a:latin typeface="Consolas" panose="020B0609020204030204" pitchFamily="49" charset="0"/>
              </a:rPr>
              <a:t>); </a:t>
            </a:r>
          </a:p>
          <a:p>
            <a:pPr lvl="1"/>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endParaRPr lang="vi-VN"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4895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61665"/>
          </a:xfrm>
          <a:prstGeom prst="rect">
            <a:avLst/>
          </a:prstGeom>
        </p:spPr>
        <p:txBody>
          <a:bodyPr wrap="square">
            <a:spAutoFit/>
          </a:bodyPr>
          <a:lstStyle/>
          <a:p>
            <a:pPr marL="457200" indent="-457200">
              <a:buFont typeface="Arial" panose="020B0604020202020204" pitchFamily="34" charset="0"/>
              <a:buChar char="•"/>
            </a:pPr>
            <a:r>
              <a:rPr lang="en-US" altLang="ja-JP" sz="2400" b="1" dirty="0" err="1">
                <a:latin typeface="Times New Roman" panose="02020603050405020304" pitchFamily="18" charset="0"/>
                <a:cs typeface="Times New Roman" panose="02020603050405020304" pitchFamily="18" charset="0"/>
              </a:rPr>
              <a:t>Kết</a:t>
            </a:r>
            <a:r>
              <a:rPr lang="en-US" altLang="ja-JP" sz="2400" b="1" dirty="0">
                <a:latin typeface="Times New Roman" panose="02020603050405020304" pitchFamily="18" charset="0"/>
                <a:cs typeface="Times New Roman" panose="02020603050405020304" pitchFamily="18" charset="0"/>
              </a:rPr>
              <a:t> </a:t>
            </a:r>
            <a:r>
              <a:rPr lang="en-US" altLang="ja-JP" sz="2400" b="1" dirty="0" err="1">
                <a:latin typeface="Times New Roman" panose="02020603050405020304" pitchFamily="18" charset="0"/>
                <a:cs typeface="Times New Roman" panose="02020603050405020304" pitchFamily="18" charset="0"/>
              </a:rPr>
              <a:t>quả</a:t>
            </a:r>
            <a:endParaRPr lang="vi-VN" altLang="ja-JP"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703199" y="2832571"/>
            <a:ext cx="7886700" cy="2752725"/>
          </a:xfrm>
          <a:prstGeom prst="rect">
            <a:avLst/>
          </a:prstGeom>
        </p:spPr>
      </p:pic>
    </p:spTree>
    <p:extLst>
      <p:ext uri="{BB962C8B-B14F-4D97-AF65-F5344CB8AC3E}">
        <p14:creationId xmlns:p14="http://schemas.microsoft.com/office/powerpoint/2010/main" val="4076787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 Đảm bảo một lớp chỉ có một thể hiện duy nhất, truy xuất các thể hiển duy nhất đó mọi lúc mọi nơi.</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4461703"/>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756746" y="2413413"/>
            <a:ext cx="10752082" cy="1569660"/>
          </a:xfrm>
          <a:prstGeom prst="rect">
            <a:avLst/>
          </a:prstGeom>
        </p:spPr>
        <p:txBody>
          <a:bodyPr wrap="square">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Hộp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thoại</a:t>
            </a:r>
            <a:r>
              <a:rPr lang="en-US" sz="3200" dirty="0">
                <a:latin typeface="Times New Roman" panose="02020603050405020304" pitchFamily="18" charset="0"/>
                <a:cs typeface="Times New Roman" panose="02020603050405020304" pitchFamily="18" charset="0"/>
              </a:rPr>
              <a:t> Find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Singleton. </a:t>
            </a:r>
            <a:r>
              <a:rPr lang="en-US" sz="3200" dirty="0" err="1">
                <a:latin typeface="Times New Roman" panose="02020603050405020304" pitchFamily="18" charset="0"/>
                <a:cs typeface="Times New Roman" panose="02020603050405020304" pitchFamily="18" charset="0"/>
              </a:rPr>
              <a:t>Dù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menu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tắt</a:t>
            </a:r>
            <a:r>
              <a:rPr lang="en-US" sz="3200" dirty="0">
                <a:latin typeface="Times New Roman" panose="02020603050405020304" pitchFamily="18" charset="0"/>
                <a:cs typeface="Times New Roman" panose="02020603050405020304" pitchFamily="18" charset="0"/>
              </a:rPr>
              <a:t> (Ctrl +F)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hộp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1077218"/>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Trong trường hợp bạn chỉ cần một thể hiện duy nhất của một lớp và bạn có thể truy cập đến nó ở bất kỳ nơi đâu khi bạn muốn</a:t>
            </a:r>
            <a:r>
              <a:rPr lang="en-US" sz="3200" dirty="0">
                <a:latin typeface="+mj-lt"/>
              </a:rPr>
              <a:t>.</a:t>
            </a:r>
            <a:endParaRPr lang="vi-VN"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Times New Roman" panose="02020603050405020304" pitchFamily="18" charset="0"/>
                <a:cs typeface="Times New Roman" panose="02020603050405020304" pitchFamily="18" charset="0"/>
              </a:rPr>
              <a:t>Singleton</a:t>
            </a:r>
            <a:r>
              <a:rPr lang="en-GB" sz="6000" b="1">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1026"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12" y="2648279"/>
            <a:ext cx="4106572" cy="23336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92184" y="1842883"/>
            <a:ext cx="7139441" cy="4401205"/>
          </a:xfrm>
          <a:prstGeom prst="rect">
            <a:avLst/>
          </a:prstGeom>
        </p:spPr>
        <p:txBody>
          <a:bodyPr wrap="square" rtlCol="0" anchor="t">
            <a:spAutoFit/>
          </a:bodyPr>
          <a:lstStyle/>
          <a:p>
            <a:pPr marL="457200" indent="-457200">
              <a:buFont typeface="Arial" panose="020B0604020202020204" pitchFamily="34" charset="0"/>
              <a:buChar char="•"/>
            </a:pPr>
            <a:r>
              <a:rPr lang="vi-VN" sz="2800" dirty="0">
                <a:latin typeface="Times New Roman"/>
              </a:rPr>
              <a:t>Dữ liệu thành viên instance (private và static) là đối tượng duy nhất của lớp Singleton.</a:t>
            </a:r>
          </a:p>
          <a:p>
            <a:pPr marL="457200" indent="-457200">
              <a:buFont typeface="Arial" panose="020B0604020202020204" pitchFamily="34" charset="0"/>
              <a:buChar char="•"/>
            </a:pPr>
            <a:r>
              <a:rPr lang="vi-VN" sz="2800" dirty="0">
                <a:latin typeface="Times New Roman"/>
              </a:rPr>
              <a:t>Constructor của lớp Singleton được định nghĩa thành protected hoặc private để người dùng không thể tạo thực thể trực tiếp từ bên ngoài lớp.</a:t>
            </a:r>
          </a:p>
          <a:p>
            <a:pPr marL="457200" indent="-457200">
              <a:buFont typeface="Arial" panose="020B0604020202020204" pitchFamily="34" charset="0"/>
              <a:buChar char="•"/>
            </a:pPr>
            <a:r>
              <a:rPr lang="vi-VN" sz="2800" dirty="0">
                <a:latin typeface="Times New Roman"/>
              </a:rPr>
              <a:t> Phương thức getInstance() dùng để khởi tạo đối tượng duy nhất, định nghĩa thành public và static. Client chỉ dùng getInstance() để tạo đối tượng cho lớp Singleton.</a:t>
            </a:r>
            <a:endParaRPr lang="en-US" sz="2800" dirty="0">
              <a:latin typeface="Times New Roman"/>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613416" y="2406755"/>
            <a:ext cx="11433175" cy="1077218"/>
          </a:xfrm>
          <a:prstGeom prst="rect">
            <a:avLst/>
          </a:prstGeom>
        </p:spPr>
        <p:txBody>
          <a:bodyPr wrap="square" anchor="t">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Client</a:t>
            </a:r>
            <a:r>
              <a:rPr lang="en-US" sz="3200" dirty="0">
                <a:latin typeface="+mj-lt"/>
              </a:rPr>
              <a:t> </a:t>
            </a:r>
            <a:r>
              <a:rPr lang="vi-VN" sz="3200" dirty="0">
                <a:latin typeface="+mj-lt"/>
              </a:rPr>
              <a:t>truy cập vào một Singleton chủ yếu thông qua thể hiện</a:t>
            </a:r>
            <a:r>
              <a:rPr lang="en-US" sz="3200" dirty="0">
                <a:latin typeface="+mj-lt"/>
              </a:rPr>
              <a:t> </a:t>
            </a:r>
            <a:r>
              <a:rPr lang="vi-VN" sz="3200" dirty="0">
                <a:latin typeface="+mj-lt"/>
              </a:rPr>
              <a:t>cài đặt của Singletons.</a:t>
            </a: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3539430"/>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Quản lý việc truy cập tốt hơn vì chỉ có một thể hiện đơn nhất.</a:t>
            </a:r>
            <a:endParaRPr lang="en-US" sz="3200" dirty="0">
              <a:latin typeface="+mj-lt"/>
            </a:endParaRPr>
          </a:p>
          <a:p>
            <a:pPr marL="457200" indent="-457200">
              <a:buFont typeface="Arial" panose="020B0604020202020204" pitchFamily="34" charset="0"/>
              <a:buChar char="•"/>
            </a:pPr>
            <a:r>
              <a:rPr lang="vi-VN" sz="3200" dirty="0">
                <a:latin typeface="+mj-lt"/>
              </a:rPr>
              <a:t>Quản lý số lượng thể hiện của một lớp, không nhất thiết chỉ có một thể hiện mà có số thể hiện xác định.</a:t>
            </a:r>
          </a:p>
          <a:p>
            <a:pPr marL="457200" indent="-457200">
              <a:buFont typeface="Arial" panose="020B0604020202020204" pitchFamily="34" charset="0"/>
              <a:buChar char="•"/>
            </a:pPr>
            <a:r>
              <a:rPr lang="vi-VN" sz="3200" dirty="0">
                <a:latin typeface="+mj-lt"/>
              </a:rPr>
              <a:t>Khả chuyển hơn so với việc dùng một lớp có thuộc tính là static, vì việc dùng lớp static chỉ có thể sử dụng một thể hiện duy nhất, còn Singleton Pattern cho phép quản lý các thể hiện tốt hơn và tùy biến theo điều kiện cụ thể.</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291976"/>
            <a:ext cx="11433175" cy="3046988"/>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Trong chế độ multithreading, mẫu thiết kế Singleton có thể làm việc không tốt: do getInstance() không an toàn thread, hai thread có thể gọi phương thức sinh đối tượng cùng một thời điểm và hai thể hiện sẽ được tạo ra. Nếu đồng bộ (synchronized) phương thức getInstance() để an toàn thread sẽ dẫn đến giảm hiệu suất chương trình.</a:t>
            </a: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Singleton</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291976"/>
            <a:ext cx="11433175" cy="2062103"/>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Lớp java.lang.Runtime là lớp Singleton, để lấy được đối tượng duy nhất của nó, ta gọi phương thức getRuntime(). </a:t>
            </a:r>
            <a:endParaRPr lang="en-US" sz="3200" dirty="0">
              <a:latin typeface="+mj-lt"/>
            </a:endParaRPr>
          </a:p>
          <a:p>
            <a:pPr marL="457200" indent="-457200">
              <a:buFont typeface="Arial" panose="020B0604020202020204" pitchFamily="34" charset="0"/>
              <a:buChar char="•"/>
            </a:pPr>
            <a:r>
              <a:rPr lang="vi-VN" sz="3200" dirty="0">
                <a:latin typeface="+mj-lt"/>
              </a:rPr>
              <a:t>Tương tự, lớp java.awt.Desktop cũng là lớp Singleton, tạo đối tượng duy nhất bằng phương thức getDesktop(). </a:t>
            </a: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770</Words>
  <Application>Microsoft Office PowerPoint</Application>
  <PresentationFormat>Widescreen</PresentationFormat>
  <Paragraphs>95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s</cp:lastModifiedBy>
  <cp:revision>216</cp:revision>
  <dcterms:created xsi:type="dcterms:W3CDTF">2016-10-07T13:20:21Z</dcterms:created>
  <dcterms:modified xsi:type="dcterms:W3CDTF">2017-01-09T15:27:20Z</dcterms:modified>
</cp:coreProperties>
</file>