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9" r:id="rId2"/>
    <p:sldId id="281" r:id="rId3"/>
    <p:sldId id="285" r:id="rId4"/>
    <p:sldId id="286" r:id="rId5"/>
    <p:sldId id="288" r:id="rId6"/>
    <p:sldId id="346" r:id="rId7"/>
    <p:sldId id="290" r:id="rId8"/>
    <p:sldId id="291" r:id="rId9"/>
    <p:sldId id="342" r:id="rId10"/>
    <p:sldId id="347" r:id="rId11"/>
    <p:sldId id="348" r:id="rId12"/>
    <p:sldId id="349" r:id="rId13"/>
    <p:sldId id="350" r:id="rId14"/>
    <p:sldId id="35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apter" id="{9CD8E506-B9C4-4FED-AA16-3C68069C9C20}">
          <p14:sldIdLst>
            <p14:sldId id="279"/>
            <p14:sldId id="281"/>
            <p14:sldId id="285"/>
            <p14:sldId id="286"/>
            <p14:sldId id="288"/>
            <p14:sldId id="346"/>
            <p14:sldId id="290"/>
            <p14:sldId id="291"/>
            <p14:sldId id="342"/>
            <p14:sldId id="347"/>
            <p14:sldId id="348"/>
            <p14:sldId id="349"/>
            <p14:sldId id="350"/>
            <p14:sldId id="3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83696" autoAdjust="0"/>
  </p:normalViewPr>
  <p:slideViewPr>
    <p:cSldViewPr snapToGrid="0">
      <p:cViewPr>
        <p:scale>
          <a:sx n="66" d="100"/>
          <a:sy n="66" d="100"/>
        </p:scale>
        <p:origin x="96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09/01/2017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168152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1352849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2681676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333185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2348719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1153839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317541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163997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58161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247125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3894593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189090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4124287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232889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State </a:t>
            </a:r>
            <a:r>
              <a:rPr lang="en-GB" sz="6000" b="1" dirty="0">
                <a:latin typeface="+mj-lt"/>
              </a:rPr>
              <a:t> </a:t>
            </a:r>
            <a:r>
              <a:rPr lang="vi-VN" sz="6000" b="1" dirty="0">
                <a:latin typeface="+mj-lt"/>
              </a:rPr>
              <a:t>Pattern</a:t>
            </a:r>
            <a:endParaRPr lang="en-US" sz="6000" b="1"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State </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Behavioral</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36981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8454" y="2406755"/>
            <a:ext cx="11608231" cy="1077218"/>
          </a:xfrm>
          <a:prstGeom prst="rect">
            <a:avLst/>
          </a:prstGeom>
        </p:spPr>
        <p:txBody>
          <a:bodyPr wrap="square">
            <a:spAutoFit/>
          </a:bodyPr>
          <a:lstStyle/>
          <a:p>
            <a:pPr marL="457200" indent="-457200">
              <a:buFont typeface="Arial" panose="020B0604020202020204" pitchFamily="34" charset="0"/>
              <a:buChar char="•"/>
            </a:pPr>
            <a:r>
              <a:rPr lang="vi-VN" sz="3200" dirty="0">
                <a:latin typeface="+mj-lt"/>
              </a:rPr>
              <a:t>Mẫu Flyweight: giải thích khi nào các đối tượng State có thể được phân tách và được phân tách như thế nào.</a:t>
            </a: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State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5445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2554545"/>
          </a:xfrm>
          <a:prstGeom prst="rect">
            <a:avLst/>
          </a:prstGeom>
        </p:spPr>
        <p:txBody>
          <a:bodyPr wrap="square">
            <a:spAutoFit/>
          </a:bodyPr>
          <a:lstStyle/>
          <a:p>
            <a:pPr marL="457200" indent="-457200">
              <a:buFont typeface="Arial" panose="020B0604020202020204" pitchFamily="34" charset="0"/>
              <a:buChar char="•"/>
            </a:pPr>
            <a:r>
              <a:rPr lang="en-US" altLang="ja-JP" sz="3200" b="1" err="1">
                <a:latin typeface="Times New Roman" panose="02020603050405020304" pitchFamily="18" charset="0"/>
                <a:cs typeface="Times New Roman" panose="02020603050405020304" pitchFamily="18" charset="0"/>
              </a:rPr>
              <a:t>Mô</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tả</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bài</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toán</a:t>
            </a:r>
            <a:r>
              <a:rPr lang="en-US" altLang="ja-JP" sz="320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altLang="ja-JP" sz="3200">
                <a:latin typeface="Times New Roman" panose="02020603050405020304" pitchFamily="18" charset="0"/>
                <a:cs typeface="Times New Roman" panose="02020603050405020304" pitchFamily="18" charset="0"/>
              </a:rPr>
              <a:t>Chương trình mô phỏng remote điều khiển tivi. Khi tivi đang ở trạng thái on mà ta bấm nút nguồn thì tivi sẽ tắt ngược lại nếu tivi đang ở trạng thái tắt khi nhấn nút nguồn thì tivi sẽ được bật lên.</a:t>
            </a:r>
            <a:endParaRPr lang="vi-VN" altLang="ja-JP"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02329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584775"/>
          </a:xfrm>
          <a:prstGeom prst="rect">
            <a:avLst/>
          </a:prstGeom>
        </p:spPr>
        <p:txBody>
          <a:bodyPr wrap="square">
            <a:spAutoFit/>
          </a:bodyPr>
          <a:lstStyle/>
          <a:p>
            <a:pPr marL="457200" indent="-457200">
              <a:buFont typeface="Arial" panose="020B0604020202020204" pitchFamily="34" charset="0"/>
              <a:buChar char="•"/>
            </a:pPr>
            <a:r>
              <a:rPr lang="en-US" altLang="ja-JP" sz="3200" b="1" err="1">
                <a:latin typeface="Times New Roman" panose="02020603050405020304" pitchFamily="18" charset="0"/>
                <a:cs typeface="Times New Roman" panose="02020603050405020304" pitchFamily="18" charset="0"/>
              </a:rPr>
              <a:t>Sơ</a:t>
            </a:r>
            <a:r>
              <a:rPr lang="en-US" altLang="ja-JP" sz="3200" b="1">
                <a:latin typeface="Times New Roman" panose="02020603050405020304" pitchFamily="18" charset="0"/>
                <a:cs typeface="Times New Roman" panose="02020603050405020304" pitchFamily="18" charset="0"/>
              </a:rPr>
              <a:t> </a:t>
            </a:r>
            <a:r>
              <a:rPr lang="en-US" altLang="ja-JP" sz="3200" b="1" err="1">
                <a:latin typeface="Times New Roman" panose="02020603050405020304" pitchFamily="18" charset="0"/>
                <a:cs typeface="Times New Roman" panose="02020603050405020304" pitchFamily="18" charset="0"/>
              </a:rPr>
              <a:t>đồ</a:t>
            </a:r>
            <a:r>
              <a:rPr lang="en-US" altLang="ja-JP" sz="3200" b="1">
                <a:latin typeface="Times New Roman" panose="02020603050405020304" pitchFamily="18" charset="0"/>
                <a:cs typeface="Times New Roman" panose="02020603050405020304" pitchFamily="18" charset="0"/>
              </a:rPr>
              <a:t> UML</a:t>
            </a:r>
            <a:endParaRPr lang="vi-VN" altLang="ja-JP" sz="32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67482" y="2876750"/>
            <a:ext cx="4152861" cy="3919308"/>
          </a:xfrm>
          <a:prstGeom prst="rect">
            <a:avLst/>
          </a:prstGeom>
        </p:spPr>
      </p:pic>
      <p:sp>
        <p:nvSpPr>
          <p:cNvPr id="8" name="TextBox 7"/>
          <p:cNvSpPr txBox="1"/>
          <p:nvPr/>
        </p:nvSpPr>
        <p:spPr>
          <a:xfrm>
            <a:off x="5486400" y="3674654"/>
            <a:ext cx="6303282" cy="1200329"/>
          </a:xfrm>
          <a:prstGeom prst="rect">
            <a:avLst/>
          </a:prstGeom>
        </p:spPr>
        <p:txBody>
          <a:bodyPr wrap="square" rtlCol="0" anchor="t">
            <a:spAutoFit/>
          </a:bodyPr>
          <a:lstStyle/>
          <a:p>
            <a:pPr marL="457200" indent="-457200">
              <a:buFont typeface="Arial" panose="020B0604020202020204" pitchFamily="34" charset="0"/>
              <a:buChar char="•"/>
            </a:pPr>
            <a:r>
              <a:rPr lang="vi-VN" sz="2400" dirty="0">
                <a:latin typeface="Times New Roman"/>
              </a:rPr>
              <a:t>Context (</a:t>
            </a:r>
            <a:r>
              <a:rPr lang="vi-VN" sz="2400">
                <a:latin typeface="Times New Roman"/>
              </a:rPr>
              <a:t>Account)</a:t>
            </a:r>
            <a:r>
              <a:rPr lang="en-US" sz="2400">
                <a:latin typeface="Times New Roman"/>
              </a:rPr>
              <a:t> RemoteControll.</a:t>
            </a:r>
          </a:p>
          <a:p>
            <a:pPr marL="457200" indent="-457200">
              <a:buFont typeface="Arial" panose="020B0604020202020204" pitchFamily="34" charset="0"/>
              <a:buChar char="•"/>
            </a:pPr>
            <a:r>
              <a:rPr lang="vi-VN" sz="2400">
                <a:latin typeface="Times New Roman"/>
              </a:rPr>
              <a:t>ConcreteState </a:t>
            </a:r>
            <a:r>
              <a:rPr lang="en-US" sz="2400">
                <a:latin typeface="Times New Roman"/>
              </a:rPr>
              <a:t>là class On, Off</a:t>
            </a:r>
            <a:endParaRPr lang="vi-VN" sz="2400" dirty="0">
              <a:latin typeface="Times New Roman"/>
            </a:endParaRPr>
          </a:p>
          <a:p>
            <a:pPr marL="457200" indent="-457200">
              <a:buFont typeface="Arial" panose="020B0604020202020204" pitchFamily="34" charset="0"/>
              <a:buChar char="•"/>
            </a:pPr>
            <a:r>
              <a:rPr lang="vi-VN" sz="2400" dirty="0">
                <a:latin typeface="Times New Roman"/>
              </a:rPr>
              <a:t>State (</a:t>
            </a:r>
            <a:r>
              <a:rPr lang="vi-VN" sz="2400">
                <a:latin typeface="Times New Roman"/>
              </a:rPr>
              <a:t>State)</a:t>
            </a:r>
            <a:r>
              <a:rPr lang="en-US" sz="2400">
                <a:latin typeface="Times New Roman"/>
              </a:rPr>
              <a:t> là class TV</a:t>
            </a:r>
            <a:endParaRPr lang="vi-VN" sz="2400" dirty="0">
              <a:latin typeface="Times New Roman"/>
            </a:endParaRPr>
          </a:p>
        </p:txBody>
      </p:sp>
    </p:spTree>
    <p:extLst>
      <p:ext uri="{BB962C8B-B14F-4D97-AF65-F5344CB8AC3E}">
        <p14:creationId xmlns:p14="http://schemas.microsoft.com/office/powerpoint/2010/main" val="21548811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3170099"/>
          </a:xfrm>
          <a:prstGeom prst="rect">
            <a:avLst/>
          </a:prstGeom>
        </p:spPr>
        <p:txBody>
          <a:bodyPr wrap="square">
            <a:spAutoFit/>
          </a:bodyPr>
          <a:lstStyle/>
          <a:p>
            <a:pPr marL="457200" indent="-457200">
              <a:buFont typeface="Arial" panose="020B0604020202020204" pitchFamily="34" charset="0"/>
              <a:buChar char="•"/>
            </a:pPr>
            <a:r>
              <a:rPr lang="en-US" altLang="ja-JP" sz="2400" b="1" err="1">
                <a:latin typeface="Times New Roman" panose="02020603050405020304" pitchFamily="18" charset="0"/>
                <a:cs typeface="Times New Roman" panose="02020603050405020304" pitchFamily="18" charset="0"/>
              </a:rPr>
              <a:t>Mã</a:t>
            </a:r>
            <a:r>
              <a:rPr lang="en-US" altLang="ja-JP" sz="2400" b="1">
                <a:latin typeface="Times New Roman" panose="02020603050405020304" pitchFamily="18" charset="0"/>
                <a:cs typeface="Times New Roman" panose="02020603050405020304" pitchFamily="18" charset="0"/>
              </a:rPr>
              <a:t> </a:t>
            </a:r>
            <a:r>
              <a:rPr lang="en-US" altLang="ja-JP" sz="2400" b="1" err="1">
                <a:latin typeface="Times New Roman" panose="02020603050405020304" pitchFamily="18" charset="0"/>
                <a:cs typeface="Times New Roman" panose="02020603050405020304" pitchFamily="18" charset="0"/>
              </a:rPr>
              <a:t>nguồn</a:t>
            </a:r>
            <a:endParaRPr lang="en-US" altLang="ja-JP" sz="2400" b="1">
              <a:latin typeface="Times New Roman" panose="02020603050405020304" pitchFamily="18" charset="0"/>
              <a:cs typeface="Times New Roman" panose="02020603050405020304" pitchFamily="18" charset="0"/>
            </a:endParaRPr>
          </a:p>
          <a:p>
            <a:r>
              <a:rPr lang="en-US" sz="1600" b="1">
                <a:solidFill>
                  <a:srgbClr val="7F0055"/>
                </a:solidFill>
                <a:latin typeface="Consolas" panose="020B0609020204030204" pitchFamily="49" charset="0"/>
              </a:rPr>
              <a:t>abstract</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RemoteControl {</a:t>
            </a:r>
          </a:p>
          <a:p>
            <a:r>
              <a:rPr lang="en-US" sz="1600" b="1">
                <a:solidFill>
                  <a:srgbClr val="7F0055"/>
                </a:solidFill>
                <a:latin typeface="Consolas" panose="020B0609020204030204" pitchFamily="49" charset="0"/>
              </a:rPr>
              <a:t>	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abstract</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pressSwitch(TV context);</a:t>
            </a:r>
          </a:p>
          <a:p>
            <a:r>
              <a:rPr lang="en-US" sz="1600">
                <a:solidFill>
                  <a:srgbClr val="000000"/>
                </a:solidFill>
                <a:latin typeface="Consolas" panose="020B0609020204030204" pitchFamily="49" charset="0"/>
              </a:rPr>
              <a:t>}</a:t>
            </a:r>
          </a:p>
          <a:p>
            <a:endParaRPr lang="en-US" sz="1600">
              <a:latin typeface="Consolas" panose="020B0609020204030204" pitchFamily="49" charset="0"/>
            </a:endParaRPr>
          </a:p>
          <a:p>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Off </a:t>
            </a:r>
            <a:r>
              <a:rPr lang="en-US" sz="1600" b="1">
                <a:solidFill>
                  <a:srgbClr val="7F0055"/>
                </a:solidFill>
                <a:latin typeface="Consolas" panose="020B0609020204030204" pitchFamily="49" charset="0"/>
              </a:rPr>
              <a:t>extends</a:t>
            </a:r>
            <a:r>
              <a:rPr lang="en-US" sz="1600" b="1">
                <a:solidFill>
                  <a:srgbClr val="000000"/>
                </a:solidFill>
                <a:latin typeface="Consolas" panose="020B0609020204030204" pitchFamily="49" charset="0"/>
              </a:rPr>
              <a:t> RemoteControl {</a:t>
            </a:r>
          </a:p>
          <a:p>
            <a:pPr lvl="1"/>
            <a:r>
              <a:rPr lang="en-US" sz="1600">
                <a:solidFill>
                  <a:srgbClr val="646464"/>
                </a:solidFill>
                <a:latin typeface="Consolas" panose="020B0609020204030204" pitchFamily="49" charset="0"/>
              </a:rPr>
              <a:t>@</a:t>
            </a:r>
            <a:r>
              <a:rPr lang="en-US" sz="1600">
                <a:solidFill>
                  <a:srgbClr val="000000"/>
                </a:solidFill>
                <a:latin typeface="Consolas" panose="020B0609020204030204" pitchFamily="49" charset="0"/>
              </a:rPr>
              <a:t>Override</a:t>
            </a:r>
          </a:p>
          <a:p>
            <a:pPr lvl="1"/>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pressSwitch(TV context) {</a:t>
            </a:r>
          </a:p>
          <a:p>
            <a:pPr lvl="1"/>
            <a:r>
              <a:rPr lang="en-US" sz="1600">
                <a:solidFill>
                  <a:srgbClr val="000000"/>
                </a:solidFill>
                <a:latin typeface="Consolas" panose="020B0609020204030204" pitchFamily="49" charset="0"/>
              </a:rPr>
              <a:t>System.out.println(</a:t>
            </a:r>
            <a:r>
              <a:rPr lang="en-US" sz="1600">
                <a:solidFill>
                  <a:srgbClr val="2A00FF"/>
                </a:solidFill>
                <a:latin typeface="Consolas" panose="020B0609020204030204" pitchFamily="49" charset="0"/>
              </a:rPr>
              <a:t>"I am Off .Going to be On now"</a:t>
            </a:r>
            <a:r>
              <a:rPr lang="en-US" sz="1600">
                <a:solidFill>
                  <a:srgbClr val="000000"/>
                </a:solidFill>
                <a:latin typeface="Consolas" panose="020B0609020204030204" pitchFamily="49" charset="0"/>
              </a:rPr>
              <a:t>);</a:t>
            </a:r>
          </a:p>
          <a:p>
            <a:pPr lvl="1"/>
            <a:r>
              <a:rPr lang="en-US" sz="1600">
                <a:solidFill>
                  <a:srgbClr val="000000"/>
                </a:solidFill>
                <a:latin typeface="Consolas" panose="020B0609020204030204" pitchFamily="49" charset="0"/>
              </a:rPr>
              <a:t>context.setState(</a:t>
            </a:r>
            <a:r>
              <a:rPr lang="en-US" sz="1600" b="1">
                <a:solidFill>
                  <a:srgbClr val="7F0055"/>
                </a:solidFill>
                <a:latin typeface="Consolas" panose="020B0609020204030204" pitchFamily="49" charset="0"/>
              </a:rPr>
              <a:t>new</a:t>
            </a:r>
            <a:r>
              <a:rPr lang="en-US" sz="1600" b="1">
                <a:solidFill>
                  <a:srgbClr val="000000"/>
                </a:solidFill>
                <a:latin typeface="Consolas" panose="020B0609020204030204" pitchFamily="49" charset="0"/>
              </a:rPr>
              <a:t> On());</a:t>
            </a:r>
          </a:p>
          <a:p>
            <a:pPr lvl="1"/>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a:t>
            </a:r>
            <a:endParaRPr lang="vi-VN" altLang="ja-JP"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85449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1672253"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Demo</a:t>
            </a:r>
            <a:endParaRPr lang="en-US" sz="3200" b="1">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a:latin typeface="Times New Roman" panose="02020603050405020304" pitchFamily="18" charset="0"/>
                <a:cs typeface="Times New Roman" panose="02020603050405020304" pitchFamily="18" charset="0"/>
              </a:rPr>
              <a:t>State</a:t>
            </a:r>
            <a:r>
              <a:rPr lang="en-GB" sz="6000" b="1">
                <a:latin typeface="Times New Roman" panose="02020603050405020304" pitchFamily="18" charset="0"/>
                <a:cs typeface="Times New Roman" panose="02020603050405020304" pitchFamily="18" charset="0"/>
              </a:rPr>
              <a:t> </a:t>
            </a:r>
            <a:r>
              <a:rPr lang="vi-VN" sz="6000" b="1">
                <a:latin typeface="Times New Roman" panose="02020603050405020304" pitchFamily="18" charset="0"/>
                <a:cs typeface="Times New Roman" panose="02020603050405020304" pitchFamily="18" charset="0"/>
              </a:rPr>
              <a:t>Pattern</a:t>
            </a:r>
            <a:endParaRPr lang="en-US" sz="6000">
              <a:latin typeface="Times New Roman" panose="02020603050405020304" pitchFamily="18" charset="0"/>
              <a:cs typeface="Times New Roman" panose="02020603050405020304" pitchFamily="18" charset="0"/>
            </a:endParaRPr>
          </a:p>
        </p:txBody>
      </p:sp>
      <p:sp>
        <p:nvSpPr>
          <p:cNvPr id="3" name="Rectangle 2"/>
          <p:cNvSpPr/>
          <p:nvPr/>
        </p:nvSpPr>
        <p:spPr>
          <a:xfrm>
            <a:off x="613415" y="2291975"/>
            <a:ext cx="10886327" cy="461665"/>
          </a:xfrm>
          <a:prstGeom prst="rect">
            <a:avLst/>
          </a:prstGeom>
        </p:spPr>
        <p:txBody>
          <a:bodyPr wrap="square">
            <a:spAutoFit/>
          </a:bodyPr>
          <a:lstStyle/>
          <a:p>
            <a:pPr marL="457200" indent="-457200">
              <a:buFont typeface="Arial" panose="020B0604020202020204" pitchFamily="34" charset="0"/>
              <a:buChar char="•"/>
            </a:pPr>
            <a:r>
              <a:rPr lang="en-US" altLang="ja-JP" sz="2400" b="1" err="1">
                <a:latin typeface="Times New Roman" panose="02020603050405020304" pitchFamily="18" charset="0"/>
                <a:cs typeface="Times New Roman" panose="02020603050405020304" pitchFamily="18" charset="0"/>
              </a:rPr>
              <a:t>Kết</a:t>
            </a:r>
            <a:r>
              <a:rPr lang="en-US" altLang="ja-JP" sz="2400" b="1">
                <a:latin typeface="Times New Roman" panose="02020603050405020304" pitchFamily="18" charset="0"/>
                <a:cs typeface="Times New Roman" panose="02020603050405020304" pitchFamily="18" charset="0"/>
              </a:rPr>
              <a:t> </a:t>
            </a:r>
            <a:r>
              <a:rPr lang="en-US" altLang="ja-JP" sz="2400" b="1" err="1">
                <a:latin typeface="Times New Roman" panose="02020603050405020304" pitchFamily="18" charset="0"/>
                <a:cs typeface="Times New Roman" panose="02020603050405020304" pitchFamily="18" charset="0"/>
              </a:rPr>
              <a:t>quả</a:t>
            </a:r>
            <a:endParaRPr lang="vi-VN" altLang="ja-JP" sz="2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573240" y="2753640"/>
            <a:ext cx="7867650" cy="3486150"/>
          </a:xfrm>
          <a:prstGeom prst="rect">
            <a:avLst/>
          </a:prstGeom>
        </p:spPr>
      </p:pic>
    </p:spTree>
    <p:extLst>
      <p:ext uri="{BB962C8B-B14F-4D97-AF65-F5344CB8AC3E}">
        <p14:creationId xmlns:p14="http://schemas.microsoft.com/office/powerpoint/2010/main" val="40767872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State</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41434" y="2130144"/>
            <a:ext cx="11623186" cy="3785652"/>
          </a:xfrm>
          <a:prstGeom prst="rect">
            <a:avLst/>
          </a:prstGeom>
        </p:spPr>
        <p:txBody>
          <a:bodyPr wrap="square">
            <a:spAutoFit/>
          </a:bodyPr>
          <a:lstStyle/>
          <a:p>
            <a:pPr marL="457200" indent="-457200">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Mẫu State có thể coi như phiên bản động của mẫu stratecgic. Khi thay đổi trạng thái đối tượng có thể thay đổi hành vi của nó bằng cách chuyển qua thao tác khác. Điều này có thể dễ dàng đạt được bằng cách thay đổi subclass của nó.</a:t>
            </a: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State </a:t>
            </a:r>
            <a:r>
              <a:rPr lang="vi-VN" sz="3000" dirty="0">
                <a:latin typeface="Times New Roman" panose="02020603050405020304" pitchFamily="18" charset="0"/>
                <a:cs typeface="Times New Roman" panose="02020603050405020304" pitchFamily="18" charset="0"/>
              </a:rPr>
              <a:t>là mẫu thiết kế cho phép một đối tượng thay đổi các hành vi của nó khi các trạng thái bên trong của nó thay đổi. Đối tượng sẽ xuất hiện để thay đổi các lớp của nó.</a:t>
            </a: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630264" y="5213690"/>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0264" y="5912130"/>
            <a:ext cx="11434356" cy="553998"/>
          </a:xfrm>
          <a:prstGeom prst="rect">
            <a:avLst/>
          </a:prstGeom>
        </p:spPr>
        <p:txBody>
          <a:bodyPr wrap="square">
            <a:spAutoFit/>
          </a:bodyPr>
          <a:lstStyle/>
          <a:p>
            <a:pPr marL="457200" indent="-457200">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08469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State </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7" name="Rectangle 6"/>
          <p:cNvSpPr/>
          <p:nvPr/>
        </p:nvSpPr>
        <p:spPr>
          <a:xfrm>
            <a:off x="630265" y="2098265"/>
            <a:ext cx="11434356" cy="1569660"/>
          </a:xfrm>
          <a:prstGeom prst="rect">
            <a:avLst/>
          </a:prstGeom>
        </p:spPr>
        <p:txBody>
          <a:bodyPr wrap="square">
            <a:spAutoFit/>
          </a:bodyPr>
          <a:lstStyle/>
          <a:p>
            <a:pPr marL="45720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Mẫu State được sử dụng nhiều trong các ứng dụng game. Khi trạng thái của game thay đổi thì cũng dẫn đến thay đổi các thao tác và ngữ cảnh.</a:t>
            </a:r>
          </a:p>
        </p:txBody>
      </p:sp>
    </p:spTree>
    <p:extLst>
      <p:ext uri="{BB962C8B-B14F-4D97-AF65-F5344CB8AC3E}">
        <p14:creationId xmlns:p14="http://schemas.microsoft.com/office/powerpoint/2010/main" val="8060482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7932"/>
            <a:ext cx="11434356" cy="2554545"/>
          </a:xfrm>
          <a:prstGeom prst="rect">
            <a:avLst/>
          </a:prstGeom>
        </p:spPr>
        <p:txBody>
          <a:bodyPr wrap="square" anchor="t">
            <a:spAutoFit/>
          </a:bodyPr>
          <a:lstStyle/>
          <a:p>
            <a:pPr marL="457200" indent="-457200">
              <a:buFont typeface="Arial" panose="020B0604020202020204" pitchFamily="34" charset="0"/>
              <a:buChar char="•"/>
            </a:pPr>
            <a:r>
              <a:rPr lang="vi-VN" sz="3200" dirty="0">
                <a:latin typeface="+mj-lt"/>
              </a:rPr>
              <a:t>Mỗi hành vi của đối tượng phụ thuộc vào trạng thái, khi trạng thái thay đổi thì hành vi thay đổi.</a:t>
            </a:r>
          </a:p>
          <a:p>
            <a:pPr marL="457200" indent="-457200">
              <a:buFont typeface="Arial" panose="020B0604020202020204" pitchFamily="34" charset="0"/>
              <a:buChar char="•"/>
            </a:pPr>
            <a:r>
              <a:rPr lang="vi-VN" sz="3200" dirty="0">
                <a:latin typeface="+mj-lt"/>
              </a:rPr>
              <a:t>Trong môi trường ứng dụng lớn, có nhiều trạng thái và nhiều qui định cho mỗi trạng thái thì ta thường viết mỗi trạng thái rời ra thành từng lớp riêng biệt.</a:t>
            </a: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State </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5243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State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pic>
        <p:nvPicPr>
          <p:cNvPr id="2050"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16" y="2663584"/>
            <a:ext cx="6234845" cy="3543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48261" y="1460979"/>
            <a:ext cx="4883364" cy="5262979"/>
          </a:xfrm>
          <a:prstGeom prst="rect">
            <a:avLst/>
          </a:prstGeom>
        </p:spPr>
        <p:txBody>
          <a:bodyPr wrap="square" rtlCol="0" anchor="t">
            <a:spAutoFit/>
          </a:bodyPr>
          <a:lstStyle/>
          <a:p>
            <a:pPr marL="457200" indent="-457200">
              <a:buFont typeface="Arial" panose="020B0604020202020204" pitchFamily="34" charset="0"/>
              <a:buChar char="•"/>
            </a:pPr>
            <a:r>
              <a:rPr lang="vi-VN" sz="2400" dirty="0">
                <a:latin typeface="Times New Roman"/>
              </a:rPr>
              <a:t>Context (Account)</a:t>
            </a:r>
          </a:p>
          <a:p>
            <a:r>
              <a:rPr lang="vi-VN" sz="2400" dirty="0">
                <a:latin typeface="Times New Roman"/>
              </a:rPr>
              <a:t>- Định nghĩa giao diện mà đối tượng khách quan tâm</a:t>
            </a:r>
          </a:p>
          <a:p>
            <a:r>
              <a:rPr lang="vi-VN" sz="2400" dirty="0">
                <a:latin typeface="Times New Roman"/>
              </a:rPr>
              <a:t>- Duy trì một thể nghiệm của một lớp ConcreteState mà định nghĩa trạng thái hiện tại</a:t>
            </a:r>
          </a:p>
          <a:p>
            <a:pPr marL="457200" indent="-457200">
              <a:buFont typeface="Arial" panose="020B0604020202020204" pitchFamily="34" charset="0"/>
              <a:buChar char="•"/>
            </a:pPr>
            <a:r>
              <a:rPr lang="vi-VN" sz="2400" dirty="0">
                <a:latin typeface="Times New Roman"/>
              </a:rPr>
              <a:t>State (State)</a:t>
            </a:r>
          </a:p>
          <a:p>
            <a:r>
              <a:rPr lang="vi-VN" sz="2400" dirty="0">
                <a:latin typeface="Times New Roman"/>
              </a:rPr>
              <a:t>- Định nghĩa một giao diện cho việc đóng gói hành vi kết hợp với trạng thái đặc biệt của Context.</a:t>
            </a:r>
          </a:p>
          <a:p>
            <a:pPr marL="457200" indent="-457200">
              <a:buFont typeface="Arial" panose="020B0604020202020204" pitchFamily="34" charset="0"/>
              <a:buChar char="•"/>
            </a:pPr>
            <a:r>
              <a:rPr lang="vi-VN" sz="2400" dirty="0">
                <a:latin typeface="Times New Roman"/>
              </a:rPr>
              <a:t>Concrete State (RedState, SilverState, GoldState)</a:t>
            </a:r>
          </a:p>
          <a:p>
            <a:r>
              <a:rPr lang="vi-VN" sz="2400" dirty="0">
                <a:latin typeface="Times New Roman"/>
              </a:rPr>
              <a:t>- Mỗi lớp con cài đặt một hành vi kết hợp với một trạng thái của Context.</a:t>
            </a:r>
          </a:p>
        </p:txBody>
      </p:sp>
    </p:spTree>
    <p:extLst>
      <p:ext uri="{BB962C8B-B14F-4D97-AF65-F5344CB8AC3E}">
        <p14:creationId xmlns:p14="http://schemas.microsoft.com/office/powerpoint/2010/main" val="25974594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State </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60375" y="2291976"/>
            <a:ext cx="11271250" cy="3046988"/>
          </a:xfrm>
          <a:prstGeom prst="rect">
            <a:avLst/>
          </a:prstGeom>
        </p:spPr>
        <p:txBody>
          <a:bodyPr rtlCol="0" anchor="t">
            <a:spAutoFit/>
          </a:bodyPr>
          <a:lstStyle/>
          <a:p>
            <a:r>
              <a:rPr lang="vi-VN" sz="3200" dirty="0">
                <a:latin typeface="Times New Roman"/>
              </a:rPr>
              <a:t>Ủy nhiệm hàm Context gửi trạng thái cụ thể yêu cầu cho các đối tượn</a:t>
            </a:r>
            <a:r>
              <a:rPr lang="en-US" sz="3200" dirty="0">
                <a:latin typeface="Times New Roman"/>
              </a:rPr>
              <a:t>g </a:t>
            </a:r>
            <a:r>
              <a:rPr lang="vi-VN" sz="3200" dirty="0">
                <a:latin typeface="Times New Roman"/>
              </a:rPr>
              <a:t>ConcreteState</a:t>
            </a:r>
            <a:r>
              <a:rPr lang="en-US" sz="3200" dirty="0">
                <a:latin typeface="Times New Roman"/>
              </a:rPr>
              <a:t>.</a:t>
            </a:r>
            <a:endParaRPr lang="vi-VN" sz="3200" dirty="0">
              <a:latin typeface="Times New Roman"/>
            </a:endParaRPr>
          </a:p>
          <a:p>
            <a:r>
              <a:rPr lang="vi-VN" sz="3200" dirty="0">
                <a:latin typeface="Times New Roman"/>
              </a:rPr>
              <a:t>Một context có thể truyền nó như đối số cho các đối tượng State xử lý các yêu cầu</a:t>
            </a:r>
            <a:r>
              <a:rPr lang="en-US" sz="3200" dirty="0">
                <a:latin typeface="Times New Roman"/>
              </a:rPr>
              <a:t>.</a:t>
            </a:r>
          </a:p>
          <a:p>
            <a:r>
              <a:rPr lang="vi-VN" sz="3200" dirty="0">
                <a:latin typeface="Times New Roman"/>
              </a:rPr>
              <a:t>Client có thể cấu hình context với các đối tượng State</a:t>
            </a:r>
          </a:p>
          <a:p>
            <a:r>
              <a:rPr lang="vi-VN" sz="3200" dirty="0">
                <a:latin typeface="Times New Roman"/>
              </a:rPr>
              <a:t>Context hoặc ConcreteState có thể quyết định trạng thái tiếp theo.</a:t>
            </a:r>
          </a:p>
        </p:txBody>
      </p:sp>
    </p:spTree>
    <p:extLst>
      <p:ext uri="{BB962C8B-B14F-4D97-AF65-F5344CB8AC3E}">
        <p14:creationId xmlns:p14="http://schemas.microsoft.com/office/powerpoint/2010/main" val="102718220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9413" y="2016125"/>
            <a:ext cx="11433175" cy="3046988"/>
          </a:xfrm>
          <a:prstGeom prst="rect">
            <a:avLst/>
          </a:prstGeom>
        </p:spPr>
        <p:txBody>
          <a:bodyPr wrap="square" anchor="t">
            <a:spAutoFit/>
          </a:bodyPr>
          <a:lstStyle/>
          <a:p>
            <a:pPr marL="457200" indent="-457200">
              <a:buFont typeface="Arial" panose="020B0604020202020204" pitchFamily="34" charset="0"/>
              <a:buChar char="•"/>
            </a:pPr>
            <a:r>
              <a:rPr lang="vi-VN" sz="3200" dirty="0">
                <a:latin typeface="+mj-lt"/>
              </a:rPr>
              <a:t>Giảm bớt rắc rối trong quá trình xử lý các sự kiện.</a:t>
            </a:r>
          </a:p>
          <a:p>
            <a:pPr marL="457200" indent="-457200">
              <a:buFont typeface="Arial" panose="020B0604020202020204" pitchFamily="34" charset="0"/>
              <a:buChar char="•"/>
            </a:pPr>
            <a:r>
              <a:rPr lang="vi-VN" sz="3200" dirty="0">
                <a:latin typeface="+mj-lt"/>
              </a:rPr>
              <a:t>Dễ dàng chỉnh sửa trong quá trình lập trình.</a:t>
            </a:r>
            <a:endParaRPr lang="en-US" sz="3200" dirty="0">
              <a:latin typeface="+mj-lt"/>
            </a:endParaRPr>
          </a:p>
          <a:p>
            <a:pPr marL="457200" indent="-4572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state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chia </a:t>
            </a:r>
            <a:r>
              <a:rPr lang="en-US" sz="3200" dirty="0" err="1">
                <a:latin typeface="Times New Roman" panose="02020603050405020304" pitchFamily="18" charset="0"/>
                <a:cs typeface="Times New Roman" panose="02020603050405020304" pitchFamily="18" charset="0"/>
              </a:rPr>
              <a:t>sẻ</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state chia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nhằm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tang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dễ</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nâng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vi-VN" sz="3200" dirty="0">
              <a:latin typeface="+mj-lt"/>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State </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3315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State </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Rectangle 3"/>
          <p:cNvSpPr/>
          <p:nvPr/>
        </p:nvSpPr>
        <p:spPr>
          <a:xfrm>
            <a:off x="379412" y="2291976"/>
            <a:ext cx="11433175" cy="2062103"/>
          </a:xfrm>
          <a:prstGeom prst="rect">
            <a:avLst/>
          </a:prstGeom>
        </p:spPr>
        <p:txBody>
          <a:bodyPr wrap="square" anchor="t">
            <a:spAutoFit/>
          </a:bodyPr>
          <a:lstStyle/>
          <a:p>
            <a:pPr marL="457200" indent="-4572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game </a:t>
            </a:r>
            <a:r>
              <a:rPr lang="en-US" sz="3200" dirty="0" err="1">
                <a:latin typeface="Times New Roman" panose="02020603050405020304" pitchFamily="18" charset="0"/>
                <a:cs typeface="Times New Roman" panose="02020603050405020304" pitchFamily="18" charset="0"/>
              </a:rPr>
              <a:t>thường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State pattern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Enum</a:t>
            </a:r>
            <a:r>
              <a:rPr lang="en-US" sz="3200" dirty="0">
                <a:latin typeface="Times New Roman" panose="02020603050405020304" pitchFamily="18" charset="0"/>
                <a:cs typeface="Times New Roman" panose="02020603050405020304" pitchFamily="18" charset="0"/>
              </a:rPr>
              <a:t>, Switch – Cases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Các đối tượng State thường là các Singleton.</a:t>
            </a:r>
          </a:p>
          <a:p>
            <a:pPr marL="457200" indent="-457200">
              <a:buFont typeface="Arial" panose="020B0604020202020204" pitchFamily="34" charset="0"/>
              <a:buChar char="•"/>
            </a:pPr>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7094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State </a:t>
            </a:r>
            <a:r>
              <a:rPr lang="en-GB" sz="6000" b="1" dirty="0">
                <a:latin typeface="Times New Roman" panose="02020603050405020304" pitchFamily="18" charset="0"/>
                <a:cs typeface="Times New Roman" panose="02020603050405020304" pitchFamily="18" charset="0"/>
              </a:rPr>
              <a:t>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4" name="Rectangle 3"/>
          <p:cNvSpPr/>
          <p:nvPr/>
        </p:nvSpPr>
        <p:spPr>
          <a:xfrm>
            <a:off x="418008" y="5099117"/>
            <a:ext cx="11608231" cy="1077218"/>
          </a:xfrm>
          <a:prstGeom prst="rect">
            <a:avLst/>
          </a:prstGeom>
        </p:spPr>
        <p:txBody>
          <a:bodyPr wrap="square">
            <a:spAutoFit/>
          </a:bodyPr>
          <a:lstStyle/>
          <a:p>
            <a:pPr marL="457200" indent="-4572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game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game </a:t>
            </a:r>
            <a:r>
              <a:rPr lang="en-US" sz="3200" dirty="0" err="1">
                <a:latin typeface="Times New Roman" panose="02020603050405020304" pitchFamily="18" charset="0"/>
                <a:cs typeface="Times New Roman" panose="02020603050405020304" pitchFamily="18" charset="0"/>
              </a:rPr>
              <a:t>đang</a:t>
            </a:r>
            <a:r>
              <a:rPr lang="en-US" sz="3200" dirty="0">
                <a:latin typeface="Times New Roman" panose="02020603050405020304" pitchFamily="18" charset="0"/>
                <a:cs typeface="Times New Roman" panose="02020603050405020304" pitchFamily="18" charset="0"/>
              </a:rPr>
              <a:t> ở </a:t>
            </a:r>
            <a:r>
              <a:rPr lang="en-US" sz="3200" dirty="0" err="1">
                <a:latin typeface="Times New Roman" panose="02020603050405020304" pitchFamily="18" charset="0"/>
                <a:cs typeface="Times New Roman" panose="02020603050405020304" pitchFamily="18" charset="0"/>
              </a:rPr>
              <a:t>trạng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thái</a:t>
            </a:r>
            <a:r>
              <a:rPr lang="en-US" sz="3200" dirty="0">
                <a:latin typeface="Times New Roman" panose="02020603050405020304" pitchFamily="18" charset="0"/>
                <a:cs typeface="Times New Roman" panose="02020603050405020304" pitchFamily="18" charset="0"/>
              </a:rPr>
              <a:t> run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Draw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update </a:t>
            </a:r>
            <a:r>
              <a:rPr lang="en-US" sz="3200" dirty="0" err="1">
                <a:latin typeface="Times New Roman" panose="02020603050405020304" pitchFamily="18" charset="0"/>
                <a:cs typeface="Times New Roman" panose="02020603050405020304" pitchFamily="18" charset="0"/>
              </a:rPr>
              <a:t>liên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tục</a:t>
            </a:r>
            <a:r>
              <a:rPr lang="en-US" sz="3200" dirty="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p:txBody>
      </p:sp>
      <p:pic>
        <p:nvPicPr>
          <p:cNvPr id="102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328" y="2233982"/>
            <a:ext cx="7463216" cy="22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35444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640</Words>
  <Application>Microsoft Office PowerPoint</Application>
  <PresentationFormat>Widescreen</PresentationFormat>
  <Paragraphs>89</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ＭＳ Ｐゴシック</vt:lpstr>
      <vt:lpstr>Arial</vt:lpstr>
      <vt:lpstr>Calibri</vt:lpstr>
      <vt:lpstr>Calibri Light</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s</cp:lastModifiedBy>
  <cp:revision>217</cp:revision>
  <dcterms:created xsi:type="dcterms:W3CDTF">2016-10-07T13:20:21Z</dcterms:created>
  <dcterms:modified xsi:type="dcterms:W3CDTF">2017-01-09T15:40:07Z</dcterms:modified>
</cp:coreProperties>
</file>