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9" r:id="rId2"/>
    <p:sldId id="281" r:id="rId3"/>
    <p:sldId id="285" r:id="rId4"/>
    <p:sldId id="286" r:id="rId5"/>
    <p:sldId id="288" r:id="rId6"/>
    <p:sldId id="346" r:id="rId7"/>
    <p:sldId id="290" r:id="rId8"/>
    <p:sldId id="291" r:id="rId9"/>
    <p:sldId id="342" r:id="rId10"/>
    <p:sldId id="347" r:id="rId11"/>
    <p:sldId id="352" r:id="rId12"/>
    <p:sldId id="351" r:id="rId13"/>
    <p:sldId id="349" r:id="rId14"/>
    <p:sldId id="353" r:id="rId15"/>
    <p:sldId id="354" r:id="rId16"/>
    <p:sldId id="3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er" id="{9CD8E506-B9C4-4FED-AA16-3C68069C9C20}">
          <p14:sldIdLst>
            <p14:sldId id="279"/>
            <p14:sldId id="281"/>
            <p14:sldId id="285"/>
            <p14:sldId id="286"/>
            <p14:sldId id="288"/>
            <p14:sldId id="346"/>
            <p14:sldId id="290"/>
            <p14:sldId id="291"/>
            <p14:sldId id="342"/>
            <p14:sldId id="347"/>
            <p14:sldId id="352"/>
            <p14:sldId id="351"/>
            <p14:sldId id="349"/>
            <p14:sldId id="353"/>
            <p14:sldId id="354"/>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96" autoAdjust="0"/>
  </p:normalViewPr>
  <p:slideViewPr>
    <p:cSldViewPr snapToGrid="0">
      <p:cViewPr varScale="1">
        <p:scale>
          <a:sx n="62" d="100"/>
          <a:sy n="62"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09/01/2017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335567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81314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1576850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169933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3976484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81052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412428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3288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Template</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behavior</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613416" y="2406755"/>
            <a:ext cx="11433175" cy="1569660"/>
          </a:xfrm>
          <a:prstGeom prst="rect">
            <a:avLst/>
          </a:prstGeom>
        </p:spPr>
        <p:txBody>
          <a:bodyPr wrap="square" anchor="t">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Template Method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thừa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Strategy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ủy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4524315"/>
          </a:xfrm>
          <a:prstGeom prst="rect">
            <a:avLst/>
          </a:prstGeom>
        </p:spPr>
        <p:txBody>
          <a:bodyPr wrap="square">
            <a:spAutoFit/>
          </a:bodyPr>
          <a:lstStyle/>
          <a:p>
            <a:pPr marL="457200" indent="-457200">
              <a:buFont typeface="Arial" panose="020B0604020202020204" pitchFamily="34" charset="0"/>
              <a:buChar char="•"/>
            </a:pPr>
            <a:r>
              <a:rPr lang="en-US" altLang="ja-JP" sz="3200" b="1" err="1">
                <a:latin typeface="Times New Roman" panose="02020603050405020304" pitchFamily="18" charset="0"/>
                <a:cs typeface="Times New Roman" panose="02020603050405020304" pitchFamily="18" charset="0"/>
              </a:rPr>
              <a:t>Mô</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tả</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bài</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toán</a:t>
            </a:r>
            <a:r>
              <a:rPr lang="en-US" altLang="ja-JP" sz="320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Chương trình có 1 abstract class.</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L</a:t>
            </a:r>
            <a:r>
              <a:rPr lang="en-US" altLang="ja-JP" sz="3200">
                <a:latin typeface="Times New Roman" panose="02020603050405020304" pitchFamily="18" charset="0"/>
                <a:cs typeface="Times New Roman" panose="02020603050405020304" pitchFamily="18" charset="0"/>
              </a:rPr>
              <a:t>ớp </a:t>
            </a:r>
            <a:r>
              <a:rPr lang="en-US" altLang="ja-JP" sz="3200">
                <a:latin typeface="Times New Roman" panose="02020603050405020304" pitchFamily="18" charset="0"/>
                <a:cs typeface="Times New Roman" panose="02020603050405020304" pitchFamily="18" charset="0"/>
              </a:rPr>
              <a:t>con là ComputerScience overwrite phương </a:t>
            </a:r>
            <a:r>
              <a:rPr lang="en-US" altLang="ja-JP" sz="3200">
                <a:latin typeface="Times New Roman" panose="02020603050405020304" pitchFamily="18" charset="0"/>
                <a:cs typeface="Times New Roman" panose="02020603050405020304" pitchFamily="18" charset="0"/>
              </a:rPr>
              <a:t>thức </a:t>
            </a:r>
            <a:r>
              <a:rPr lang="en-US" altLang="ja-JP" sz="3200">
                <a:latin typeface="Times New Roman" panose="02020603050405020304" pitchFamily="18" charset="0"/>
                <a:cs typeface="Times New Roman" panose="02020603050405020304" pitchFamily="18" charset="0"/>
              </a:rPr>
              <a:t>SpecialPaper </a:t>
            </a:r>
            <a:r>
              <a:rPr lang="en-US" altLang="ja-JP" sz="3200">
                <a:latin typeface="Times New Roman" panose="02020603050405020304" pitchFamily="18" charset="0"/>
                <a:cs typeface="Times New Roman" panose="02020603050405020304" pitchFamily="18" charset="0"/>
              </a:rPr>
              <a:t>với </a:t>
            </a:r>
            <a:r>
              <a:rPr lang="en-US" altLang="ja-JP" sz="3200">
                <a:latin typeface="Times New Roman" panose="02020603050405020304" pitchFamily="18" charset="0"/>
                <a:cs typeface="Times New Roman" panose="02020603050405020304" pitchFamily="18" charset="0"/>
              </a:rPr>
              <a:t>nội </a:t>
            </a:r>
            <a:r>
              <a:rPr lang="en-US" altLang="ja-JP" sz="3200">
                <a:latin typeface="Times New Roman" panose="02020603050405020304" pitchFamily="18" charset="0"/>
                <a:cs typeface="Times New Roman" panose="02020603050405020304" pitchFamily="18" charset="0"/>
              </a:rPr>
              <a:t>dung “</a:t>
            </a:r>
            <a:r>
              <a:rPr lang="en-US" altLang="ja-JP" sz="3200">
                <a:latin typeface="Times New Roman" panose="02020603050405020304" pitchFamily="18" charset="0"/>
                <a:cs typeface="Times New Roman" panose="02020603050405020304" pitchFamily="18" charset="0"/>
              </a:rPr>
              <a:t>Object Oriented Programming”</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Lớp con </a:t>
            </a:r>
            <a:r>
              <a:rPr lang="en-US" altLang="ja-JP" sz="3200">
                <a:latin typeface="Times New Roman" panose="02020603050405020304" pitchFamily="18" charset="0"/>
                <a:cs typeface="Times New Roman" panose="02020603050405020304" pitchFamily="18" charset="0"/>
              </a:rPr>
              <a:t>là Electronics </a:t>
            </a:r>
            <a:r>
              <a:rPr lang="en-US" altLang="ja-JP" sz="3200">
                <a:latin typeface="Times New Roman" panose="02020603050405020304" pitchFamily="18" charset="0"/>
                <a:cs typeface="Times New Roman" panose="02020603050405020304" pitchFamily="18" charset="0"/>
              </a:rPr>
              <a:t>overwrite phương thức SpecialPaper với nội </a:t>
            </a:r>
            <a:r>
              <a:rPr lang="en-US" altLang="ja-JP" sz="3200">
                <a:latin typeface="Times New Roman" panose="02020603050405020304" pitchFamily="18" charset="0"/>
                <a:cs typeface="Times New Roman" panose="02020603050405020304" pitchFamily="18" charset="0"/>
              </a:rPr>
              <a:t>dung </a:t>
            </a:r>
            <a:r>
              <a:rPr lang="en-US" altLang="ja-JP" sz="3200">
                <a:latin typeface="Times New Roman" panose="02020603050405020304" pitchFamily="18" charset="0"/>
                <a:cs typeface="Times New Roman" panose="02020603050405020304" pitchFamily="18" charset="0"/>
              </a:rPr>
              <a:t>“Digital Logic and Circuit </a:t>
            </a:r>
            <a:r>
              <a:rPr lang="en-US" altLang="ja-JP" sz="3200">
                <a:latin typeface="Times New Roman" panose="02020603050405020304" pitchFamily="18" charset="0"/>
                <a:cs typeface="Times New Roman" panose="02020603050405020304" pitchFamily="18" charset="0"/>
              </a:rPr>
              <a:t>Theory”</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Hàm main khởi tạo 2 đối tượng trên và gọi hàm overwrite.</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Kết quả sẽ in ra nội dung đã overwrite.</a:t>
            </a:r>
            <a:endParaRPr lang="vi-VN" altLang="ja-JP" sz="320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vi-VN" altLang="ja-JP"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0232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584775"/>
          </a:xfrm>
          <a:prstGeom prst="rect">
            <a:avLst/>
          </a:prstGeom>
        </p:spPr>
        <p:txBody>
          <a:bodyPr wrap="square">
            <a:spAutoFit/>
          </a:bodyPr>
          <a:lstStyle/>
          <a:p>
            <a:pPr marL="457200" indent="-457200">
              <a:buFont typeface="Arial" panose="020B0604020202020204" pitchFamily="34" charset="0"/>
              <a:buChar char="•"/>
            </a:pPr>
            <a:r>
              <a:rPr lang="en-US" altLang="ja-JP" sz="3200" b="1" err="1">
                <a:latin typeface="Times New Roman" panose="02020603050405020304" pitchFamily="18" charset="0"/>
                <a:cs typeface="Times New Roman" panose="02020603050405020304" pitchFamily="18" charset="0"/>
              </a:rPr>
              <a:t>Sơ</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đồ</a:t>
            </a:r>
            <a:r>
              <a:rPr lang="en-US" altLang="ja-JP" sz="3200" b="1">
                <a:latin typeface="Times New Roman" panose="02020603050405020304" pitchFamily="18" charset="0"/>
                <a:cs typeface="Times New Roman" panose="02020603050405020304" pitchFamily="18" charset="0"/>
              </a:rPr>
              <a:t> UML</a:t>
            </a:r>
            <a:endParaRPr lang="vi-VN" altLang="ja-JP" sz="32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13415" y="2945532"/>
            <a:ext cx="4330544" cy="3858901"/>
          </a:xfrm>
          <a:prstGeom prst="rect">
            <a:avLst/>
          </a:prstGeom>
        </p:spPr>
      </p:pic>
      <p:sp>
        <p:nvSpPr>
          <p:cNvPr id="9" name="TextBox 8"/>
          <p:cNvSpPr txBox="1"/>
          <p:nvPr/>
        </p:nvSpPr>
        <p:spPr>
          <a:xfrm>
            <a:off x="5538296" y="2955681"/>
            <a:ext cx="5961446" cy="1938992"/>
          </a:xfrm>
          <a:prstGeom prst="rect">
            <a:avLst/>
          </a:prstGeom>
        </p:spPr>
        <p:txBody>
          <a:bodyPr wrap="square" rtlCol="0" anchor="t">
            <a:spAutoFit/>
          </a:bodyPr>
          <a:lstStyle/>
          <a:p>
            <a:pPr marL="457200" indent="-457200">
              <a:buFont typeface="Arial" panose="020B0604020202020204" pitchFamily="34" charset="0"/>
              <a:buChar char="•"/>
            </a:pPr>
            <a:r>
              <a:rPr lang="vi-VN" sz="2400" dirty="0">
                <a:latin typeface="Times New Roman"/>
              </a:rPr>
              <a:t>AbstractClass  (</a:t>
            </a:r>
            <a:r>
              <a:rPr lang="vi-VN" sz="2400">
                <a:latin typeface="Times New Roman"/>
              </a:rPr>
              <a:t>DataObject):</a:t>
            </a:r>
            <a:r>
              <a:rPr lang="en-US" sz="2400">
                <a:latin typeface="Times New Roman"/>
              </a:rPr>
              <a:t> BasicEngineering</a:t>
            </a:r>
            <a:endParaRPr lang="en-US" sz="2400" dirty="0">
              <a:latin typeface="Times New Roman"/>
            </a:endParaRPr>
          </a:p>
          <a:p>
            <a:pPr marL="457200" indent="-457200">
              <a:buFont typeface="Arial" panose="020B0604020202020204" pitchFamily="34" charset="0"/>
              <a:buChar char="•"/>
            </a:pPr>
            <a:r>
              <a:rPr lang="vi-VN" sz="2400" dirty="0">
                <a:latin typeface="Times New Roman"/>
              </a:rPr>
              <a:t> </a:t>
            </a:r>
            <a:r>
              <a:rPr lang="en-US" sz="2400" dirty="0">
                <a:latin typeface="Times New Roman"/>
              </a:rPr>
              <a:t>C</a:t>
            </a:r>
            <a:r>
              <a:rPr lang="vi-VN" sz="2400" dirty="0">
                <a:latin typeface="Times New Roman"/>
              </a:rPr>
              <a:t>oncreteClass  </a:t>
            </a:r>
            <a:br>
              <a:rPr lang="en-US" sz="2400" dirty="0">
                <a:latin typeface="Times New Roman"/>
              </a:rPr>
            </a:br>
            <a:r>
              <a:rPr lang="vi-VN" sz="2400" dirty="0">
                <a:latin typeface="Times New Roman"/>
              </a:rPr>
              <a:t>(</a:t>
            </a:r>
            <a:r>
              <a:rPr lang="vi-VN" sz="2400">
                <a:latin typeface="Times New Roman"/>
              </a:rPr>
              <a:t>CustomerDataObject):</a:t>
            </a:r>
            <a:r>
              <a:rPr lang="en-US" sz="2400">
                <a:latin typeface="Times New Roman"/>
              </a:rPr>
              <a:t>Electrolics và ComputerScience</a:t>
            </a:r>
            <a:endParaRPr lang="vi-VN" sz="2400" dirty="0">
              <a:latin typeface="Times New Roman"/>
            </a:endParaRPr>
          </a:p>
        </p:txBody>
      </p:sp>
    </p:spTree>
    <p:extLst>
      <p:ext uri="{BB962C8B-B14F-4D97-AF65-F5344CB8AC3E}">
        <p14:creationId xmlns:p14="http://schemas.microsoft.com/office/powerpoint/2010/main" val="349817523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908762"/>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Mã</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nguồn</a:t>
            </a:r>
            <a:endParaRPr lang="en-US" altLang="ja-JP" sz="2400" b="1">
              <a:latin typeface="Times New Roman" panose="02020603050405020304" pitchFamily="18" charset="0"/>
              <a:cs typeface="Times New Roman" panose="02020603050405020304" pitchFamily="18" charset="0"/>
            </a:endParaRPr>
          </a:p>
          <a:p>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abstract</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BasicEngineering{</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Papers()    {</a:t>
            </a:r>
          </a:p>
          <a:p>
            <a:r>
              <a:rPr lang="en-US" sz="1600">
                <a:solidFill>
                  <a:srgbClr val="000000"/>
                </a:solidFill>
                <a:latin typeface="Consolas" panose="020B0609020204030204" pitchFamily="49" charset="0"/>
              </a:rPr>
              <a:t>        Math();</a:t>
            </a:r>
          </a:p>
          <a:p>
            <a:r>
              <a:rPr lang="en-US" sz="1600">
                <a:solidFill>
                  <a:srgbClr val="000000"/>
                </a:solidFill>
                <a:latin typeface="Consolas" panose="020B0609020204030204" pitchFamily="49" charset="0"/>
              </a:rPr>
              <a:t>        SoftSkills();</a:t>
            </a:r>
          </a:p>
          <a:p>
            <a:r>
              <a:rPr lang="en-US" sz="1600">
                <a:solidFill>
                  <a:srgbClr val="000000"/>
                </a:solidFill>
                <a:latin typeface="Consolas" panose="020B0609020204030204" pitchFamily="49" charset="0"/>
              </a:rPr>
              <a:t>        SpecialPaper();</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Math()    {</a:t>
            </a:r>
          </a:p>
          <a:p>
            <a:r>
              <a:rPr lang="en-US" sz="1600">
                <a:solidFill>
                  <a:srgbClr val="000000"/>
                </a:solidFill>
                <a:latin typeface="Consolas" panose="020B0609020204030204" pitchFamily="49" charset="0"/>
              </a:rPr>
              <a:t>    </a:t>
            </a:r>
            <a:r>
              <a:rPr lang="en-US" sz="1600" u="sng">
                <a:solidFill>
                  <a:srgbClr val="000000"/>
                </a:solidFill>
                <a:latin typeface="Consolas" panose="020B0609020204030204" pitchFamily="49" charset="0"/>
              </a:rPr>
              <a:t>System.out.println(</a:t>
            </a:r>
            <a:r>
              <a:rPr lang="en-US" sz="1600" u="sng">
                <a:solidFill>
                  <a:srgbClr val="2A00FF"/>
                </a:solidFill>
                <a:latin typeface="Consolas" panose="020B0609020204030204" pitchFamily="49" charset="0"/>
              </a:rPr>
              <a:t>"Mathematics"</a:t>
            </a:r>
            <a:r>
              <a:rPr lang="en-US" sz="1600" u="sng">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SoftSkills()    {</a:t>
            </a:r>
          </a:p>
          <a:p>
            <a:r>
              <a:rPr lang="en-US" sz="1600">
                <a:solidFill>
                  <a:srgbClr val="000000"/>
                </a:solidFill>
                <a:latin typeface="Consolas" panose="020B0609020204030204" pitchFamily="49" charset="0"/>
              </a:rPr>
              <a:t>    System.out.println(</a:t>
            </a:r>
            <a:r>
              <a:rPr lang="en-US" sz="1600">
                <a:solidFill>
                  <a:srgbClr val="2A00FF"/>
                </a:solidFill>
                <a:latin typeface="Consolas" panose="020B0609020204030204" pitchFamily="49" charset="0"/>
              </a:rPr>
              <a:t>"SoftSkills"</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abstract</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SpecialPaper();</a:t>
            </a:r>
          </a:p>
          <a:p>
            <a:r>
              <a:rPr lang="en-US" sz="1600">
                <a:solidFill>
                  <a:srgbClr val="000000"/>
                </a:solidFill>
                <a:latin typeface="Consolas" panose="020B0609020204030204" pitchFamily="49" charset="0"/>
              </a:rPr>
              <a:t>}</a:t>
            </a:r>
            <a:endParaRPr lang="vi-VN" altLang="ja-JP"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85449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693319"/>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Mã</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nguồn</a:t>
            </a:r>
            <a:endParaRPr lang="en-US" altLang="ja-JP" sz="2400" b="1">
              <a:latin typeface="Times New Roman" panose="02020603050405020304" pitchFamily="18" charset="0"/>
              <a:cs typeface="Times New Roman" panose="02020603050405020304" pitchFamily="18" charset="0"/>
            </a:endParaRPr>
          </a:p>
          <a:p>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ComputerScience </a:t>
            </a:r>
            <a:r>
              <a:rPr lang="en-US" sz="1600" b="1">
                <a:solidFill>
                  <a:srgbClr val="7F0055"/>
                </a:solidFill>
                <a:latin typeface="Consolas" panose="020B0609020204030204" pitchFamily="49" charset="0"/>
              </a:rPr>
              <a:t>extends</a:t>
            </a:r>
            <a:r>
              <a:rPr lang="en-US" sz="1600" b="1">
                <a:solidFill>
                  <a:srgbClr val="000000"/>
                </a:solidFill>
                <a:latin typeface="Consolas" panose="020B0609020204030204" pitchFamily="49" charset="0"/>
              </a:rPr>
              <a:t> BasicEngineering{</a:t>
            </a:r>
          </a:p>
          <a:p>
            <a:r>
              <a:rPr lang="en-US" sz="1600">
                <a:solidFill>
                  <a:srgbClr val="646464"/>
                </a:solidFill>
                <a:latin typeface="Consolas" panose="020B0609020204030204" pitchFamily="49" charset="0"/>
              </a:rPr>
              <a:t>@</a:t>
            </a:r>
            <a:r>
              <a:rPr lang="en-US" sz="1600">
                <a:solidFill>
                  <a:srgbClr val="000000"/>
                </a:solidFill>
                <a:latin typeface="Consolas" panose="020B0609020204030204" pitchFamily="49" charset="0"/>
              </a:rPr>
              <a:t>Override</a:t>
            </a:r>
          </a:p>
          <a:p>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SpecialPaper()    {</a:t>
            </a:r>
          </a:p>
          <a:p>
            <a:r>
              <a:rPr lang="en-US" sz="1600">
                <a:solidFill>
                  <a:srgbClr val="000000"/>
                </a:solidFill>
                <a:latin typeface="Consolas" panose="020B0609020204030204" pitchFamily="49" charset="0"/>
              </a:rPr>
              <a:t>   System.out.println(</a:t>
            </a:r>
            <a:r>
              <a:rPr lang="en-US" sz="1600">
                <a:solidFill>
                  <a:srgbClr val="2A00FF"/>
                </a:solidFill>
                <a:latin typeface="Consolas" panose="020B0609020204030204" pitchFamily="49" charset="0"/>
              </a:rPr>
              <a:t>"Object Oriented Programming"</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a:t>
            </a:r>
          </a:p>
          <a:p>
            <a:endParaRPr lang="en-US" altLang="ja-JP" sz="1600">
              <a:solidFill>
                <a:srgbClr val="000000"/>
              </a:solidFill>
              <a:latin typeface="Consolas" panose="020B0609020204030204" pitchFamily="49" charset="0"/>
              <a:cs typeface="Times New Roman" panose="02020603050405020304" pitchFamily="18" charset="0"/>
            </a:endParaRPr>
          </a:p>
          <a:p>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Electronics </a:t>
            </a:r>
            <a:r>
              <a:rPr lang="en-US" sz="1600" b="1">
                <a:solidFill>
                  <a:srgbClr val="7F0055"/>
                </a:solidFill>
                <a:latin typeface="Consolas" panose="020B0609020204030204" pitchFamily="49" charset="0"/>
              </a:rPr>
              <a:t>extends</a:t>
            </a:r>
            <a:r>
              <a:rPr lang="en-US" sz="1600" b="1">
                <a:solidFill>
                  <a:srgbClr val="000000"/>
                </a:solidFill>
                <a:latin typeface="Consolas" panose="020B0609020204030204" pitchFamily="49" charset="0"/>
              </a:rPr>
              <a:t> BasicEngineering{</a:t>
            </a:r>
          </a:p>
          <a:p>
            <a:r>
              <a:rPr lang="en-US" sz="1600">
                <a:solidFill>
                  <a:srgbClr val="646464"/>
                </a:solidFill>
                <a:latin typeface="Consolas" panose="020B0609020204030204" pitchFamily="49" charset="0"/>
              </a:rPr>
              <a:t>@</a:t>
            </a:r>
            <a:r>
              <a:rPr lang="en-US" sz="1600">
                <a:solidFill>
                  <a:srgbClr val="000000"/>
                </a:solidFill>
                <a:latin typeface="Consolas" panose="020B0609020204030204" pitchFamily="49" charset="0"/>
              </a:rPr>
              <a:t>Override</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SpecialPaper()    {</a:t>
            </a:r>
          </a:p>
          <a:p>
            <a:r>
              <a:rPr lang="en-US" sz="1600">
                <a:solidFill>
                  <a:srgbClr val="000000"/>
                </a:solidFill>
                <a:latin typeface="Consolas" panose="020B0609020204030204" pitchFamily="49" charset="0"/>
              </a:rPr>
              <a:t> System.out.println(</a:t>
            </a:r>
            <a:r>
              <a:rPr lang="en-US" sz="1600">
                <a:solidFill>
                  <a:srgbClr val="2A00FF"/>
                </a:solidFill>
                <a:latin typeface="Consolas" panose="020B0609020204030204" pitchFamily="49" charset="0"/>
              </a:rPr>
              <a:t>"Digital Logic and Circuit Theory"</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a:t>
            </a:r>
            <a:endParaRPr lang="vi-VN" altLang="ja-JP"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06550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416320"/>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Mã</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nguồn</a:t>
            </a:r>
            <a:endParaRPr lang="en-US" altLang="ja-JP" sz="2400" b="1">
              <a:latin typeface="Times New Roman" panose="02020603050405020304" pitchFamily="18" charset="0"/>
              <a:cs typeface="Times New Roman" panose="02020603050405020304" pitchFamily="18" charset="0"/>
            </a:endParaRPr>
          </a:p>
          <a:p>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TemplateMethodPatternEx{</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main(String[] args)    {</a:t>
            </a:r>
          </a:p>
          <a:p>
            <a:r>
              <a:rPr lang="en-US" sz="1600">
                <a:solidFill>
                  <a:srgbClr val="000000"/>
                </a:solidFill>
                <a:latin typeface="Consolas" panose="020B0609020204030204" pitchFamily="49" charset="0"/>
              </a:rPr>
              <a:t>        System.out.println(</a:t>
            </a:r>
            <a:r>
              <a:rPr lang="en-US" sz="1600">
                <a:solidFill>
                  <a:srgbClr val="2A00FF"/>
                </a:solidFill>
                <a:latin typeface="Consolas" panose="020B0609020204030204" pitchFamily="49" charset="0"/>
              </a:rPr>
              <a:t>"***Template Method Pattern Demo***\n"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BasicEngineering bs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ComputerScience();</a:t>
            </a:r>
          </a:p>
          <a:p>
            <a:r>
              <a:rPr lang="en-US" sz="1600">
                <a:solidFill>
                  <a:srgbClr val="000000"/>
                </a:solidFill>
                <a:latin typeface="Consolas" panose="020B0609020204030204" pitchFamily="49" charset="0"/>
              </a:rPr>
              <a:t>        System.out.println(</a:t>
            </a:r>
            <a:r>
              <a:rPr lang="en-US" sz="1600">
                <a:solidFill>
                  <a:srgbClr val="2A00FF"/>
                </a:solidFill>
                <a:latin typeface="Consolas" panose="020B0609020204030204" pitchFamily="49" charset="0"/>
              </a:rPr>
              <a:t>"Computer Sc  Papers:"</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bs.Papers();</a:t>
            </a:r>
          </a:p>
          <a:p>
            <a:r>
              <a:rPr lang="en-US" sz="1600">
                <a:solidFill>
                  <a:srgbClr val="000000"/>
                </a:solidFill>
                <a:latin typeface="Consolas" panose="020B0609020204030204" pitchFamily="49" charset="0"/>
              </a:rPr>
              <a:t>        System.out.println();</a:t>
            </a:r>
          </a:p>
          <a:p>
            <a:r>
              <a:rPr lang="en-US" sz="1600">
                <a:solidFill>
                  <a:srgbClr val="000000"/>
                </a:solidFill>
                <a:latin typeface="Consolas" panose="020B0609020204030204" pitchFamily="49" charset="0"/>
              </a:rPr>
              <a:t>        bs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Electronics();</a:t>
            </a:r>
          </a:p>
          <a:p>
            <a:r>
              <a:rPr lang="en-US" sz="1600">
                <a:solidFill>
                  <a:srgbClr val="000000"/>
                </a:solidFill>
                <a:latin typeface="Consolas" panose="020B0609020204030204" pitchFamily="49" charset="0"/>
              </a:rPr>
              <a:t>        System.out.println(</a:t>
            </a:r>
            <a:r>
              <a:rPr lang="en-US" sz="1600">
                <a:solidFill>
                  <a:srgbClr val="2A00FF"/>
                </a:solidFill>
                <a:latin typeface="Consolas" panose="020B0609020204030204" pitchFamily="49" charset="0"/>
              </a:rPr>
              <a:t>"Electronics Papers:"</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bs.Papers();        </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a:t>
            </a:r>
            <a:endParaRPr lang="vi-VN" altLang="ja-JP"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5318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461665"/>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Kết</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quả</a:t>
            </a:r>
            <a:endParaRPr lang="vi-VN" altLang="ja-JP" sz="20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449541" y="2832571"/>
            <a:ext cx="7988901" cy="3366751"/>
          </a:xfrm>
          <a:prstGeom prst="rect">
            <a:avLst/>
          </a:prstGeom>
        </p:spPr>
      </p:pic>
    </p:spTree>
    <p:extLst>
      <p:ext uri="{BB962C8B-B14F-4D97-AF65-F5344CB8AC3E}">
        <p14:creationId xmlns:p14="http://schemas.microsoft.com/office/powerpoint/2010/main" val="40767872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N</a:t>
            </a:r>
            <a:r>
              <a:rPr lang="vi-VN" sz="3200" dirty="0">
                <a:latin typeface="Times New Roman" panose="02020603050405020304" pitchFamily="18" charset="0"/>
                <a:cs typeface="Times New Roman" panose="02020603050405020304" pitchFamily="18" charset="0"/>
              </a:rPr>
              <a:t>ó định nghĩa ra một khung sườn hay một template, là các thao tác cần phải xử lí của một chức năng nào đó. Các thao tác này có thể được các class con kế thừa và xử lí lại mà không làm thay đổi, ảnh hưởng đến cấu trúc bên trong chức năng đó.</a:t>
            </a:r>
            <a:endParaRPr lang="en-US"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630264" y="452316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630264" y="2153869"/>
            <a:ext cx="11434356" cy="2062103"/>
          </a:xfrm>
          <a:prstGeom prst="rect">
            <a:avLst/>
          </a:prstGeom>
        </p:spPr>
        <p:txBody>
          <a:bodyPr wrap="square">
            <a:spAutoFit/>
          </a:bodyPr>
          <a:lstStyle/>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Thực hiện các phần cố định của một giải thuật khi đặt nó vào các lớp con để</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thực hiện hành vi có thể thay đổi.</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Khi các lớp hành vi thông thường nên được phân tách và khoanh vùng trong</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một lớp thông thường để tránh sự giống nhau về mã.</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2554545"/>
          </a:xfrm>
          <a:prstGeom prst="rect">
            <a:avLst/>
          </a:prstGeom>
        </p:spPr>
        <p:txBody>
          <a:bodyPr wrap="square" anchor="t">
            <a:spAutoFit/>
          </a:bodyPr>
          <a:lstStyle/>
          <a:p>
            <a:r>
              <a:rPr lang="vi-VN" sz="3200" dirty="0">
                <a:latin typeface="+mj-lt"/>
              </a:rPr>
              <a:t>Template Pattern được sử dụng khá nhiều trong mô hình Abstract class (cha) - Concrete Class (con) khi chúng ta muốn các Concrete class tự thực thi xử lí theo cách của nó, nhưng đồng thời vẫn đảm bảo tuận theo những ràng buộc nhất định từ Abstract class, ví dụ như ràng buộc về thứ tự các bước, hay ràng buộc về đầu vào, đầu ra...</a:t>
            </a: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058" y="1180844"/>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pic>
        <p:nvPicPr>
          <p:cNvPr id="1026" name="Picture 2" descr="https://upload.wikimedia.org/wikipedia/commons/thumb/5/52/Template_Method_UML.svg/300px-Template_Method_UM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68" y="1932909"/>
            <a:ext cx="4750891" cy="49250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89217" y="1787479"/>
            <a:ext cx="5961446" cy="4524315"/>
          </a:xfrm>
          <a:prstGeom prst="rect">
            <a:avLst/>
          </a:prstGeom>
        </p:spPr>
        <p:txBody>
          <a:bodyPr wrap="square" rtlCol="0" anchor="t">
            <a:spAutoFit/>
          </a:bodyPr>
          <a:lstStyle/>
          <a:p>
            <a:pPr marL="457200" indent="-457200">
              <a:buFont typeface="Arial" panose="020B0604020202020204" pitchFamily="34" charset="0"/>
              <a:buChar char="•"/>
            </a:pPr>
            <a:r>
              <a:rPr lang="vi-VN" sz="3200" dirty="0">
                <a:latin typeface="Times New Roman"/>
              </a:rPr>
              <a:t>AbstractClass  (DataObject):Định nghĩa  những phương thức  trừu tượng sẽ được cài đặt ở các lớp con.</a:t>
            </a:r>
            <a:endParaRPr lang="en-US" sz="3200" dirty="0">
              <a:latin typeface="Times New Roman"/>
            </a:endParaRPr>
          </a:p>
          <a:p>
            <a:pPr marL="457200" indent="-457200">
              <a:buFont typeface="Arial" panose="020B0604020202020204" pitchFamily="34" charset="0"/>
              <a:buChar char="•"/>
            </a:pPr>
            <a:r>
              <a:rPr lang="vi-VN" sz="3200" dirty="0">
                <a:latin typeface="Times New Roman"/>
              </a:rPr>
              <a:t> </a:t>
            </a:r>
            <a:r>
              <a:rPr lang="en-US" sz="3200" dirty="0">
                <a:latin typeface="Times New Roman"/>
              </a:rPr>
              <a:t>C</a:t>
            </a:r>
            <a:r>
              <a:rPr lang="vi-VN" sz="3200" dirty="0">
                <a:latin typeface="Times New Roman"/>
              </a:rPr>
              <a:t>oncreteClass  </a:t>
            </a:r>
            <a:br>
              <a:rPr lang="en-US" sz="3200" dirty="0">
                <a:latin typeface="Times New Roman"/>
              </a:rPr>
            </a:br>
            <a:r>
              <a:rPr lang="vi-VN" sz="3200" dirty="0">
                <a:latin typeface="Times New Roman"/>
              </a:rPr>
              <a:t>(CustomerDataObject): Cài đặt các phương thức trừu tượng được sử dụng trong các bước của thuật toán.</a:t>
            </a: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613416" y="2406755"/>
            <a:ext cx="11433175" cy="1077218"/>
          </a:xfrm>
          <a:prstGeom prst="rect">
            <a:avLst/>
          </a:prstGeom>
        </p:spPr>
        <p:txBody>
          <a:bodyPr wrap="square" anchor="t">
            <a:spAutoFit/>
          </a:bodyPr>
          <a:lstStyle/>
          <a:p>
            <a:r>
              <a:rPr lang="vi-VN" sz="3200" dirty="0">
                <a:latin typeface="Times New Roman" panose="02020603050405020304" pitchFamily="18" charset="0"/>
                <a:cs typeface="Times New Roman" panose="02020603050405020304" pitchFamily="18" charset="0"/>
              </a:rPr>
              <a:t>ConcreteClass dựa trên AbstractClass để thực hiện các bước cố định của các thuật</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toán.</a:t>
            </a: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9413" y="2016125"/>
            <a:ext cx="11433175" cy="2062103"/>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Mẫu Template Method giúp cho các thuât toán linh hoạt hơn khi có thể sử dụng cho nhiều trường hợp mà không đòi hỏi phải sửa code. </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Bắt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trải</a:t>
            </a:r>
            <a:r>
              <a:rPr lang="en-US" sz="3200" dirty="0">
                <a:latin typeface="Times New Roman" panose="02020603050405020304" pitchFamily="18" charset="0"/>
                <a:cs typeface="Times New Roman" panose="02020603050405020304" pitchFamily="18" charset="0"/>
              </a:rPr>
              <a:t> qua </a:t>
            </a:r>
            <a:r>
              <a:rPr lang="en-US" sz="3200" dirty="0" err="1">
                <a:latin typeface="Times New Roman" panose="02020603050405020304" pitchFamily="18" charset="0"/>
                <a:cs typeface="Times New Roman" panose="02020603050405020304" pitchFamily="18" charset="0"/>
              </a:rPr>
              <a:t>tất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vi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cha </a:t>
            </a:r>
            <a:r>
              <a:rPr lang="en-US" sz="3200" dirty="0" err="1">
                <a:latin typeface="Times New Roman" panose="02020603050405020304" pitchFamily="18" charset="0"/>
                <a:cs typeface="Times New Roman" panose="02020603050405020304" pitchFamily="18" charset="0"/>
              </a:rPr>
              <a:t>có</a:t>
            </a:r>
            <a:endParaRPr lang="vi-VN" sz="3200" dirty="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379412" y="2110718"/>
            <a:ext cx="11433175" cy="3046988"/>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Cài đặt một template method định nghĩa sườn của một giải thuật. Template</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method này gọi các thao tác nguyên thủy cũng như các thao tác được định nghĩa</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trong AbstractClass hoặc một số các đối tượng khác.</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Để đảm bảo các lớp con không thể override phương thức template thì phương thức này cần được xác định là final.</a:t>
            </a: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Template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379412" y="2291976"/>
            <a:ext cx="11433175" cy="2554545"/>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Template Method Pattern được sử dụng khá nhiều trong mô hình Abstract class (cha) - Concrete Class (con) khi chúng ta muốn các Concrete class tự thực thi xử lí theo cách của nó, nhưng đồng thời vẫn đảm bảo tuận theo những ràng buộc nhất định từ Abstract class</a:t>
            </a: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789</Words>
  <Application>Microsoft Office PowerPoint</Application>
  <PresentationFormat>Widescreen</PresentationFormat>
  <Paragraphs>117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ＭＳ Ｐゴシック</vt: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s</cp:lastModifiedBy>
  <cp:revision>220</cp:revision>
  <dcterms:created xsi:type="dcterms:W3CDTF">2016-10-07T13:20:21Z</dcterms:created>
  <dcterms:modified xsi:type="dcterms:W3CDTF">2017-01-09T16:00:22Z</dcterms:modified>
</cp:coreProperties>
</file>