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9" r:id="rId2"/>
    <p:sldId id="281" r:id="rId3"/>
    <p:sldId id="285" r:id="rId4"/>
    <p:sldId id="348" r:id="rId5"/>
    <p:sldId id="286" r:id="rId6"/>
    <p:sldId id="288" r:id="rId7"/>
    <p:sldId id="346" r:id="rId8"/>
    <p:sldId id="290" r:id="rId9"/>
    <p:sldId id="291" r:id="rId10"/>
    <p:sldId id="342" r:id="rId11"/>
    <p:sldId id="347" r:id="rId12"/>
    <p:sldId id="349" r:id="rId13"/>
    <p:sldId id="350" r:id="rId14"/>
    <p:sldId id="351" r:id="rId15"/>
    <p:sldId id="35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apter" id="{9CD8E506-B9C4-4FED-AA16-3C68069C9C20}">
          <p14:sldIdLst>
            <p14:sldId id="279"/>
            <p14:sldId id="281"/>
            <p14:sldId id="285"/>
            <p14:sldId id="348"/>
            <p14:sldId id="286"/>
            <p14:sldId id="288"/>
            <p14:sldId id="346"/>
            <p14:sldId id="290"/>
            <p14:sldId id="291"/>
            <p14:sldId id="342"/>
            <p14:sldId id="347"/>
            <p14:sldId id="349"/>
            <p14:sldId id="350"/>
            <p14:sldId id="351"/>
            <p14:sldId id="35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52" autoAdjust="0"/>
  </p:normalViewPr>
  <p:slideViewPr>
    <p:cSldViewPr snapToGrid="0">
      <p:cViewPr varScale="1">
        <p:scale>
          <a:sx n="66" d="100"/>
          <a:sy n="66" d="100"/>
        </p:scale>
        <p:origin x="1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9F865-DE9D-469D-B54C-8E34BEAD4343}" type="datetimeFigureOut">
              <a:rPr lang="en-GB" smtClean="0"/>
              <a:t>09/01/2017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814EB0-E465-472B-A526-FD1B811E7D22}" type="slidenum">
              <a:rPr lang="en-GB" smtClean="0"/>
              <a:t>‹#›</a:t>
            </a:fld>
            <a:endParaRPr lang="en-GB"/>
          </a:p>
        </p:txBody>
      </p:sp>
    </p:spTree>
    <p:extLst>
      <p:ext uri="{BB962C8B-B14F-4D97-AF65-F5344CB8AC3E}">
        <p14:creationId xmlns:p14="http://schemas.microsoft.com/office/powerpoint/2010/main" val="331941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a:t>
            </a:fld>
            <a:endParaRPr lang="en-US"/>
          </a:p>
        </p:txBody>
      </p:sp>
    </p:spTree>
    <p:extLst>
      <p:ext uri="{BB962C8B-B14F-4D97-AF65-F5344CB8AC3E}">
        <p14:creationId xmlns:p14="http://schemas.microsoft.com/office/powerpoint/2010/main" val="1681525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10</a:t>
            </a:fld>
            <a:endParaRPr lang="en-US"/>
          </a:p>
        </p:txBody>
      </p:sp>
    </p:spTree>
    <p:extLst>
      <p:ext uri="{BB962C8B-B14F-4D97-AF65-F5344CB8AC3E}">
        <p14:creationId xmlns:p14="http://schemas.microsoft.com/office/powerpoint/2010/main" val="2328899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11</a:t>
            </a:fld>
            <a:endParaRPr lang="en-US"/>
          </a:p>
        </p:txBody>
      </p:sp>
    </p:spTree>
    <p:extLst>
      <p:ext uri="{BB962C8B-B14F-4D97-AF65-F5344CB8AC3E}">
        <p14:creationId xmlns:p14="http://schemas.microsoft.com/office/powerpoint/2010/main" val="1352849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12</a:t>
            </a:fld>
            <a:endParaRPr lang="en-US"/>
          </a:p>
        </p:txBody>
      </p:sp>
    </p:spTree>
    <p:extLst>
      <p:ext uri="{BB962C8B-B14F-4D97-AF65-F5344CB8AC3E}">
        <p14:creationId xmlns:p14="http://schemas.microsoft.com/office/powerpoint/2010/main" val="3074771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13</a:t>
            </a:fld>
            <a:endParaRPr lang="en-US"/>
          </a:p>
        </p:txBody>
      </p:sp>
    </p:spTree>
    <p:extLst>
      <p:ext uri="{BB962C8B-B14F-4D97-AF65-F5344CB8AC3E}">
        <p14:creationId xmlns:p14="http://schemas.microsoft.com/office/powerpoint/2010/main" val="1928879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14</a:t>
            </a:fld>
            <a:endParaRPr lang="en-US"/>
          </a:p>
        </p:txBody>
      </p:sp>
    </p:spTree>
    <p:extLst>
      <p:ext uri="{BB962C8B-B14F-4D97-AF65-F5344CB8AC3E}">
        <p14:creationId xmlns:p14="http://schemas.microsoft.com/office/powerpoint/2010/main" val="47149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15</a:t>
            </a:fld>
            <a:endParaRPr lang="en-US"/>
          </a:p>
        </p:txBody>
      </p:sp>
    </p:spTree>
    <p:extLst>
      <p:ext uri="{BB962C8B-B14F-4D97-AF65-F5344CB8AC3E}">
        <p14:creationId xmlns:p14="http://schemas.microsoft.com/office/powerpoint/2010/main" val="45214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a:t>
            </a:fld>
            <a:endParaRPr lang="en-US"/>
          </a:p>
        </p:txBody>
      </p:sp>
    </p:spTree>
    <p:extLst>
      <p:ext uri="{BB962C8B-B14F-4D97-AF65-F5344CB8AC3E}">
        <p14:creationId xmlns:p14="http://schemas.microsoft.com/office/powerpoint/2010/main" val="3175417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a:t>
            </a:fld>
            <a:endParaRPr lang="en-US"/>
          </a:p>
        </p:txBody>
      </p:sp>
    </p:spTree>
    <p:extLst>
      <p:ext uri="{BB962C8B-B14F-4D97-AF65-F5344CB8AC3E}">
        <p14:creationId xmlns:p14="http://schemas.microsoft.com/office/powerpoint/2010/main" val="1639979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a:t>
            </a:fld>
            <a:endParaRPr lang="en-US"/>
          </a:p>
        </p:txBody>
      </p:sp>
    </p:spTree>
    <p:extLst>
      <p:ext uri="{BB962C8B-B14F-4D97-AF65-F5344CB8AC3E}">
        <p14:creationId xmlns:p14="http://schemas.microsoft.com/office/powerpoint/2010/main" val="2254426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a:t>
            </a:fld>
            <a:endParaRPr lang="en-US"/>
          </a:p>
        </p:txBody>
      </p:sp>
    </p:spTree>
    <p:extLst>
      <p:ext uri="{BB962C8B-B14F-4D97-AF65-F5344CB8AC3E}">
        <p14:creationId xmlns:p14="http://schemas.microsoft.com/office/powerpoint/2010/main" val="2581613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itchFamily="2" charset="2"/>
              <a:buChar char="v"/>
            </a:pPr>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3049A14-D55A-4A33-918A-45FD40AE09C9}" type="slidenum">
              <a:rPr lang="en-US" smtClean="0"/>
              <a:t>6</a:t>
            </a:fld>
            <a:endParaRPr lang="en-US"/>
          </a:p>
        </p:txBody>
      </p:sp>
    </p:spTree>
    <p:extLst>
      <p:ext uri="{BB962C8B-B14F-4D97-AF65-F5344CB8AC3E}">
        <p14:creationId xmlns:p14="http://schemas.microsoft.com/office/powerpoint/2010/main" val="2471254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10"/>
          </p:nvPr>
        </p:nvSpPr>
        <p:spPr/>
        <p:txBody>
          <a:bodyPr/>
          <a:lstStyle/>
          <a:p>
            <a:fld id="{13049A14-D55A-4A33-918A-45FD40AE09C9}" type="slidenum">
              <a:rPr lang="en-US" smtClean="0"/>
              <a:t>7</a:t>
            </a:fld>
            <a:endParaRPr lang="en-US"/>
          </a:p>
        </p:txBody>
      </p:sp>
    </p:spTree>
    <p:extLst>
      <p:ext uri="{BB962C8B-B14F-4D97-AF65-F5344CB8AC3E}">
        <p14:creationId xmlns:p14="http://schemas.microsoft.com/office/powerpoint/2010/main" val="3894593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8</a:t>
            </a:fld>
            <a:endParaRPr lang="en-US"/>
          </a:p>
        </p:txBody>
      </p:sp>
    </p:spTree>
    <p:extLst>
      <p:ext uri="{BB962C8B-B14F-4D97-AF65-F5344CB8AC3E}">
        <p14:creationId xmlns:p14="http://schemas.microsoft.com/office/powerpoint/2010/main" val="1890906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9</a:t>
            </a:fld>
            <a:endParaRPr lang="en-US"/>
          </a:p>
        </p:txBody>
      </p:sp>
    </p:spTree>
    <p:extLst>
      <p:ext uri="{BB962C8B-B14F-4D97-AF65-F5344CB8AC3E}">
        <p14:creationId xmlns:p14="http://schemas.microsoft.com/office/powerpoint/2010/main" val="4124287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71225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90748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69298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82524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355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92035F-EBBE-4BB8-8C17-857BB5007D3A}" type="datetimeFigureOut">
              <a:rPr lang="en-US" smtClean="0"/>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54246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92035F-EBBE-4BB8-8C17-857BB5007D3A}" type="datetimeFigureOut">
              <a:rPr lang="en-US" smtClean="0"/>
              <a:t>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03584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92035F-EBBE-4BB8-8C17-857BB5007D3A}" type="datetimeFigureOut">
              <a:rPr lang="en-US" smtClean="0"/>
              <a:t>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382780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2035F-EBBE-4BB8-8C17-857BB5007D3A}" type="datetimeFigureOut">
              <a:rPr lang="en-US" smtClean="0"/>
              <a:t>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1149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6217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08360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2035F-EBBE-4BB8-8C17-857BB5007D3A}" type="datetimeFigureOut">
              <a:rPr lang="en-US" smtClean="0"/>
              <a:t>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B33F7-3582-4DC3-9749-D669EED2B291}" type="slidenum">
              <a:rPr lang="en-US" smtClean="0"/>
              <a:t>‹#›</a:t>
            </a:fld>
            <a:endParaRPr lang="en-US"/>
          </a:p>
        </p:txBody>
      </p:sp>
    </p:spTree>
    <p:extLst>
      <p:ext uri="{BB962C8B-B14F-4D97-AF65-F5344CB8AC3E}">
        <p14:creationId xmlns:p14="http://schemas.microsoft.com/office/powerpoint/2010/main" val="1206227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a:latin typeface="Times New Roman" panose="02020603050405020304" pitchFamily="18" charset="0"/>
                <a:cs typeface="Times New Roman" panose="02020603050405020304" pitchFamily="18" charset="0"/>
              </a:rPr>
              <a:t>Visitor </a:t>
            </a:r>
            <a:r>
              <a:rPr lang="vi-VN" sz="6000" b="1">
                <a:latin typeface="+mj-lt"/>
              </a:rPr>
              <a:t>Pattern</a:t>
            </a:r>
            <a:endParaRPr lang="en-US" sz="6000" b="1" dirty="0">
              <a:latin typeface="+mj-lt"/>
            </a:endParaRPr>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a:latin typeface="Times New Roman" panose="02020603050405020304" pitchFamily="18" charset="0"/>
                <a:cs typeface="Times New Roman" panose="02020603050405020304" pitchFamily="18" charset="0"/>
              </a:rPr>
              <a:t>: Visitor </a:t>
            </a:r>
            <a:endParaRPr lang="en-GB" sz="32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a:latin typeface="Times New Roman" panose="02020603050405020304" pitchFamily="18" charset="0"/>
                <a:cs typeface="Times New Roman" panose="02020603050405020304" pitchFamily="18" charset="0"/>
              </a:rPr>
              <a:t>: Behavioral</a:t>
            </a:r>
            <a:endParaRPr lang="en-GB"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36981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a:latin typeface="Times New Roman" panose="02020603050405020304" pitchFamily="18" charset="0"/>
                <a:cs typeface="Times New Roman" panose="02020603050405020304" pitchFamily="18" charset="0"/>
              </a:rPr>
              <a:t>Visitor</a:t>
            </a:r>
            <a:r>
              <a:rPr lang="en-GB" sz="6000" b="1">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35444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31983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18454" y="2291976"/>
            <a:ext cx="11608231" cy="1569660"/>
          </a:xfrm>
          <a:prstGeom prst="rect">
            <a:avLst/>
          </a:prstGeom>
        </p:spPr>
        <p:txBody>
          <a:bodyPr wrap="square">
            <a:spAutoFit/>
          </a:bodyPr>
          <a:lstStyle/>
          <a:p>
            <a:pPr marL="457200" indent="-457200">
              <a:buFont typeface="Arial" panose="020B0604020202020204" pitchFamily="34" charset="0"/>
              <a:buChar char="•"/>
            </a:pPr>
            <a:r>
              <a:rPr lang="vi-VN" sz="3200" dirty="0">
                <a:latin typeface="+mj-lt"/>
              </a:rPr>
              <a:t>Các Visitor có thể được sử dụng để cung cấp một thao tác trên một</a:t>
            </a:r>
            <a:r>
              <a:rPr lang="en-US" sz="3200" dirty="0">
                <a:latin typeface="+mj-lt"/>
              </a:rPr>
              <a:t> </a:t>
            </a:r>
            <a:r>
              <a:rPr lang="vi-VN" sz="3200" dirty="0">
                <a:latin typeface="+mj-lt"/>
              </a:rPr>
              <a:t>cấu trúc đối tượng được định nghĩa bởi mẫu Composite.</a:t>
            </a:r>
            <a:endParaRPr lang="en-US" sz="3200" dirty="0">
              <a:latin typeface="+mj-lt"/>
            </a:endParaRPr>
          </a:p>
          <a:p>
            <a:pPr marL="457200" indent="-457200">
              <a:buFont typeface="Arial" panose="020B0604020202020204" pitchFamily="34" charset="0"/>
              <a:buChar char="•"/>
            </a:pPr>
            <a:r>
              <a:rPr lang="vi-VN" sz="3200" dirty="0">
                <a:latin typeface="+mj-lt"/>
              </a:rPr>
              <a:t>Visitor có thể được cung cấp để làm thông</a:t>
            </a:r>
            <a:r>
              <a:rPr lang="en-US" sz="3200" dirty="0">
                <a:latin typeface="+mj-lt"/>
              </a:rPr>
              <a:t> </a:t>
            </a:r>
            <a:r>
              <a:rPr lang="vi-VN" sz="3200" dirty="0">
                <a:latin typeface="+mj-lt"/>
              </a:rPr>
              <a:t>dịch.</a:t>
            </a: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a:latin typeface="Times New Roman" panose="02020603050405020304" pitchFamily="18" charset="0"/>
                <a:cs typeface="Times New Roman" panose="02020603050405020304" pitchFamily="18" charset="0"/>
              </a:rPr>
              <a:t>Visitor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54453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a:latin typeface="Times New Roman" panose="02020603050405020304" pitchFamily="18" charset="0"/>
                <a:cs typeface="Times New Roman" panose="02020603050405020304" pitchFamily="18" charset="0"/>
              </a:rPr>
              <a:t>State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0886327" cy="3539430"/>
          </a:xfrm>
          <a:prstGeom prst="rect">
            <a:avLst/>
          </a:prstGeom>
        </p:spPr>
        <p:txBody>
          <a:bodyPr wrap="square">
            <a:spAutoFit/>
          </a:bodyPr>
          <a:lstStyle/>
          <a:p>
            <a:pPr marL="457200" indent="-457200">
              <a:buFont typeface="Arial" panose="020B0604020202020204" pitchFamily="34" charset="0"/>
              <a:buChar char="•"/>
            </a:pPr>
            <a:r>
              <a:rPr lang="en-US" altLang="ja-JP" sz="3200" b="1" err="1">
                <a:latin typeface="Times New Roman" panose="02020603050405020304" pitchFamily="18" charset="0"/>
                <a:cs typeface="Times New Roman" panose="02020603050405020304" pitchFamily="18" charset="0"/>
              </a:rPr>
              <a:t>Mô</a:t>
            </a:r>
            <a:r>
              <a:rPr lang="en-US" altLang="ja-JP" sz="3200" b="1">
                <a:latin typeface="Times New Roman" panose="02020603050405020304" pitchFamily="18" charset="0"/>
                <a:cs typeface="Times New Roman" panose="02020603050405020304" pitchFamily="18" charset="0"/>
              </a:rPr>
              <a:t> </a:t>
            </a:r>
            <a:r>
              <a:rPr lang="en-US" altLang="ja-JP" sz="3200" b="1" err="1">
                <a:latin typeface="Times New Roman" panose="02020603050405020304" pitchFamily="18" charset="0"/>
                <a:cs typeface="Times New Roman" panose="02020603050405020304" pitchFamily="18" charset="0"/>
              </a:rPr>
              <a:t>tả</a:t>
            </a:r>
            <a:r>
              <a:rPr lang="en-US" altLang="ja-JP" sz="3200" b="1">
                <a:latin typeface="Times New Roman" panose="02020603050405020304" pitchFamily="18" charset="0"/>
                <a:cs typeface="Times New Roman" panose="02020603050405020304" pitchFamily="18" charset="0"/>
              </a:rPr>
              <a:t> </a:t>
            </a:r>
            <a:r>
              <a:rPr lang="en-US" altLang="ja-JP" sz="3200" b="1" err="1">
                <a:latin typeface="Times New Roman" panose="02020603050405020304" pitchFamily="18" charset="0"/>
                <a:cs typeface="Times New Roman" panose="02020603050405020304" pitchFamily="18" charset="0"/>
              </a:rPr>
              <a:t>bài</a:t>
            </a:r>
            <a:r>
              <a:rPr lang="en-US" altLang="ja-JP" sz="3200" b="1">
                <a:latin typeface="Times New Roman" panose="02020603050405020304" pitchFamily="18" charset="0"/>
                <a:cs typeface="Times New Roman" panose="02020603050405020304" pitchFamily="18" charset="0"/>
              </a:rPr>
              <a:t> </a:t>
            </a:r>
            <a:r>
              <a:rPr lang="en-US" altLang="ja-JP" sz="3200" b="1" err="1">
                <a:latin typeface="Times New Roman" panose="02020603050405020304" pitchFamily="18" charset="0"/>
                <a:cs typeface="Times New Roman" panose="02020603050405020304" pitchFamily="18" charset="0"/>
              </a:rPr>
              <a:t>toán</a:t>
            </a:r>
            <a:r>
              <a:rPr lang="en-US" altLang="ja-JP" sz="3200">
                <a:latin typeface="Times New Roman" panose="02020603050405020304" pitchFamily="18" charset="0"/>
                <a:cs typeface="Times New Roman" panose="02020603050405020304" pitchFamily="18" charset="0"/>
              </a:rPr>
              <a:t>:</a:t>
            </a:r>
          </a:p>
          <a:p>
            <a:pPr marL="914400" lvl="1" indent="-457200">
              <a:buFont typeface="Arial" panose="020B0604020202020204" pitchFamily="34" charset="0"/>
              <a:buChar char="•"/>
            </a:pPr>
            <a:r>
              <a:rPr lang="en-US" altLang="ja-JP" sz="3200">
                <a:latin typeface="Times New Roman" panose="02020603050405020304" pitchFamily="18" charset="0"/>
                <a:cs typeface="Times New Roman" panose="02020603050405020304" pitchFamily="18" charset="0"/>
              </a:rPr>
              <a:t>Chương trình </a:t>
            </a:r>
            <a:r>
              <a:rPr lang="en-US" altLang="ja-JP" sz="3200">
                <a:latin typeface="Times New Roman" panose="02020603050405020304" pitchFamily="18" charset="0"/>
                <a:cs typeface="Times New Roman" panose="02020603050405020304" pitchFamily="18" charset="0"/>
              </a:rPr>
              <a:t>tạo một </a:t>
            </a:r>
            <a:r>
              <a:rPr lang="en-US" altLang="ja-JP" sz="3200">
                <a:latin typeface="Times New Roman" panose="02020603050405020304" pitchFamily="18" charset="0"/>
                <a:cs typeface="Times New Roman" panose="02020603050405020304" pitchFamily="18" charset="0"/>
              </a:rPr>
              <a:t>lớp </a:t>
            </a:r>
            <a:r>
              <a:rPr lang="en-US" altLang="ja-JP" sz="3200">
                <a:latin typeface="Times New Roman" panose="02020603050405020304" pitchFamily="18" charset="0"/>
                <a:cs typeface="Times New Roman" panose="02020603050405020304" pitchFamily="18" charset="0"/>
              </a:rPr>
              <a:t>MyClass có giá trị </a:t>
            </a:r>
            <a:r>
              <a:rPr lang="en-US" altLang="ja-JP" sz="3200">
                <a:latin typeface="Times New Roman" panose="02020603050405020304" pitchFamily="18" charset="0"/>
                <a:cs typeface="Times New Roman" panose="02020603050405020304" pitchFamily="18" charset="0"/>
              </a:rPr>
              <a:t>biến myInt là 5</a:t>
            </a:r>
            <a:r>
              <a:rPr lang="en-US" altLang="ja-JP" sz="3200">
                <a:latin typeface="Times New Roman" panose="02020603050405020304" pitchFamily="18" charset="0"/>
                <a:cs typeface="Times New Roman" panose="02020603050405020304" pitchFamily="18" charset="0"/>
              </a:rPr>
              <a:t>.</a:t>
            </a:r>
          </a:p>
          <a:p>
            <a:pPr marL="914400" lvl="1" indent="-457200">
              <a:buFont typeface="Arial" panose="020B0604020202020204" pitchFamily="34" charset="0"/>
              <a:buChar char="•"/>
            </a:pPr>
            <a:r>
              <a:rPr lang="en-US" altLang="ja-JP" sz="3200">
                <a:latin typeface="Times New Roman" panose="02020603050405020304" pitchFamily="18" charset="0"/>
                <a:cs typeface="Times New Roman" panose="02020603050405020304" pitchFamily="18" charset="0"/>
              </a:rPr>
              <a:t>Tạo một </a:t>
            </a:r>
            <a:r>
              <a:rPr lang="en-US" altLang="ja-JP" sz="3200">
                <a:latin typeface="Times New Roman" panose="02020603050405020304" pitchFamily="18" charset="0"/>
                <a:cs typeface="Times New Roman" panose="02020603050405020304" pitchFamily="18" charset="0"/>
              </a:rPr>
              <a:t>lớp </a:t>
            </a:r>
            <a:r>
              <a:rPr lang="en-US" altLang="ja-JP" sz="3200">
                <a:latin typeface="Times New Roman" panose="02020603050405020304" pitchFamily="18" charset="0"/>
                <a:cs typeface="Times New Roman" panose="02020603050405020304" pitchFamily="18" charset="0"/>
              </a:rPr>
              <a:t>Visitor sẽ truy cập vào và set giá trị </a:t>
            </a:r>
            <a:r>
              <a:rPr lang="en-US" altLang="ja-JP" sz="3200">
                <a:latin typeface="Times New Roman" panose="02020603050405020304" pitchFamily="18" charset="0"/>
                <a:cs typeface="Times New Roman" panose="02020603050405020304" pitchFamily="18" charset="0"/>
              </a:rPr>
              <a:t>biến myInt </a:t>
            </a:r>
            <a:r>
              <a:rPr lang="en-US" altLang="ja-JP" sz="3200">
                <a:latin typeface="Times New Roman" panose="02020603050405020304" pitchFamily="18" charset="0"/>
                <a:cs typeface="Times New Roman" panose="02020603050405020304" pitchFamily="18" charset="0"/>
              </a:rPr>
              <a:t>là 100.</a:t>
            </a:r>
          </a:p>
          <a:p>
            <a:pPr marL="914400" lvl="1" indent="-457200">
              <a:buFont typeface="Arial" panose="020B0604020202020204" pitchFamily="34" charset="0"/>
              <a:buChar char="•"/>
            </a:pPr>
            <a:r>
              <a:rPr lang="en-US" altLang="ja-JP" sz="3200">
                <a:latin typeface="Times New Roman" panose="02020603050405020304" pitchFamily="18" charset="0"/>
                <a:cs typeface="Times New Roman" panose="02020603050405020304" pitchFamily="18" charset="0"/>
              </a:rPr>
              <a:t>Hàm main khởi tạo đối </a:t>
            </a:r>
            <a:r>
              <a:rPr lang="en-US" altLang="ja-JP" sz="3200">
                <a:latin typeface="Times New Roman" panose="02020603050405020304" pitchFamily="18" charset="0"/>
                <a:cs typeface="Times New Roman" panose="02020603050405020304" pitchFamily="18" charset="0"/>
              </a:rPr>
              <a:t>tượng MyClass lúc này đối tượng được khỏi tạo sẽ có giá trị biến myInt là 100.</a:t>
            </a:r>
            <a:endParaRPr lang="vi-VN" altLang="ja-JP"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02329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a:latin typeface="Times New Roman" panose="02020603050405020304" pitchFamily="18" charset="0"/>
                <a:cs typeface="Times New Roman" panose="02020603050405020304" pitchFamily="18" charset="0"/>
              </a:rPr>
              <a:t>State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0886327" cy="584775"/>
          </a:xfrm>
          <a:prstGeom prst="rect">
            <a:avLst/>
          </a:prstGeom>
        </p:spPr>
        <p:txBody>
          <a:bodyPr wrap="square">
            <a:spAutoFit/>
          </a:bodyPr>
          <a:lstStyle/>
          <a:p>
            <a:pPr marL="457200" indent="-457200">
              <a:buFont typeface="Arial" panose="020B0604020202020204" pitchFamily="34" charset="0"/>
              <a:buChar char="•"/>
            </a:pPr>
            <a:r>
              <a:rPr lang="en-US" altLang="ja-JP" sz="3200" b="1" err="1">
                <a:latin typeface="Times New Roman" panose="02020603050405020304" pitchFamily="18" charset="0"/>
                <a:cs typeface="Times New Roman" panose="02020603050405020304" pitchFamily="18" charset="0"/>
              </a:rPr>
              <a:t>Sơ</a:t>
            </a:r>
            <a:r>
              <a:rPr lang="en-US" altLang="ja-JP" sz="3200" b="1">
                <a:latin typeface="Times New Roman" panose="02020603050405020304" pitchFamily="18" charset="0"/>
                <a:cs typeface="Times New Roman" panose="02020603050405020304" pitchFamily="18" charset="0"/>
              </a:rPr>
              <a:t> </a:t>
            </a:r>
            <a:r>
              <a:rPr lang="en-US" altLang="ja-JP" sz="3200" b="1" err="1">
                <a:latin typeface="Times New Roman" panose="02020603050405020304" pitchFamily="18" charset="0"/>
                <a:cs typeface="Times New Roman" panose="02020603050405020304" pitchFamily="18" charset="0"/>
              </a:rPr>
              <a:t>đồ</a:t>
            </a:r>
            <a:r>
              <a:rPr lang="en-US" altLang="ja-JP" sz="3200" b="1">
                <a:latin typeface="Times New Roman" panose="02020603050405020304" pitchFamily="18" charset="0"/>
                <a:cs typeface="Times New Roman" panose="02020603050405020304" pitchFamily="18" charset="0"/>
              </a:rPr>
              <a:t> UML</a:t>
            </a:r>
            <a:endParaRPr lang="vi-VN" altLang="ja-JP" sz="320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51492" y="2772670"/>
            <a:ext cx="5610679" cy="4084016"/>
          </a:xfrm>
          <a:prstGeom prst="rect">
            <a:avLst/>
          </a:prstGeom>
        </p:spPr>
      </p:pic>
      <p:sp>
        <p:nvSpPr>
          <p:cNvPr id="9" name="TextBox 8"/>
          <p:cNvSpPr txBox="1"/>
          <p:nvPr/>
        </p:nvSpPr>
        <p:spPr>
          <a:xfrm>
            <a:off x="6096000" y="3666388"/>
            <a:ext cx="5809796" cy="1200329"/>
          </a:xfrm>
          <a:prstGeom prst="rect">
            <a:avLst/>
          </a:prstGeom>
        </p:spPr>
        <p:txBody>
          <a:bodyPr wrap="square" rtlCol="0" anchor="t">
            <a:spAutoFit/>
          </a:bodyPr>
          <a:lstStyle/>
          <a:p>
            <a:pPr marL="285750" indent="-285750">
              <a:buFont typeface="Wingdings" pitchFamily="2" charset="2"/>
              <a:buChar char="v"/>
            </a:pPr>
            <a:r>
              <a:rPr lang="en-US" sz="2400" dirty="0">
                <a:latin typeface="Times New Roman" panose="02020603050405020304" pitchFamily="18" charset="0"/>
                <a:cs typeface="Times New Roman" panose="02020603050405020304" pitchFamily="18" charset="0"/>
              </a:rPr>
              <a:t>Visitor  (Visitor) </a:t>
            </a:r>
            <a:r>
              <a:rPr lang="en-US" sz="2400">
                <a:latin typeface="Times New Roman" panose="02020603050405020304" pitchFamily="18" charset="0"/>
                <a:cs typeface="Times New Roman" panose="02020603050405020304" pitchFamily="18" charset="0"/>
              </a:rPr>
              <a:t>: là IVisiter</a:t>
            </a:r>
            <a:endParaRPr lang="en-US" sz="2400" dirty="0">
              <a:latin typeface="Times New Roman" panose="02020603050405020304" pitchFamily="18" charset="0"/>
              <a:cs typeface="Times New Roman" panose="02020603050405020304" pitchFamily="18" charset="0"/>
            </a:endParaRPr>
          </a:p>
          <a:p>
            <a:pPr marL="285750" indent="-285750">
              <a:buFont typeface="Wingdings" pitchFamily="2" charset="2"/>
              <a:buChar char="v"/>
            </a:pPr>
            <a:r>
              <a:rPr lang="en-US" sz="2400" err="1">
                <a:latin typeface="Times New Roman" panose="02020603050405020304" pitchFamily="18" charset="0"/>
                <a:cs typeface="Times New Roman" panose="02020603050405020304" pitchFamily="18" charset="0"/>
              </a:rPr>
              <a:t>ConcreteVisitor</a:t>
            </a:r>
            <a:r>
              <a:rPr lang="en-US" sz="2400">
                <a:latin typeface="Times New Roman" panose="02020603050405020304" pitchFamily="18" charset="0"/>
                <a:cs typeface="Times New Roman" panose="02020603050405020304" pitchFamily="18" charset="0"/>
              </a:rPr>
              <a:t> : Visiter</a:t>
            </a:r>
            <a:endParaRPr lang="en-US" sz="2400" dirty="0">
              <a:latin typeface="Times New Roman" panose="02020603050405020304" pitchFamily="18" charset="0"/>
              <a:cs typeface="Times New Roman" panose="02020603050405020304" pitchFamily="18" charset="0"/>
            </a:endParaRPr>
          </a:p>
          <a:p>
            <a:pPr marL="285750" indent="-285750">
              <a:buFont typeface="Wingdings" pitchFamily="2" charset="2"/>
              <a:buChar char="v"/>
            </a:pPr>
            <a:r>
              <a:rPr lang="en-US" sz="2400" dirty="0">
                <a:latin typeface="Times New Roman" panose="02020603050405020304" pitchFamily="18" charset="0"/>
                <a:cs typeface="Times New Roman" panose="02020603050405020304" pitchFamily="18" charset="0"/>
              </a:rPr>
              <a:t>Element  (Element</a:t>
            </a:r>
            <a:r>
              <a:rPr lang="en-US" sz="2400">
                <a:latin typeface="Times New Roman" panose="02020603050405020304" pitchFamily="18" charset="0"/>
                <a:cs typeface="Times New Roman" panose="02020603050405020304" pitchFamily="18" charset="0"/>
              </a:rPr>
              <a:t>): Hàm accept()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488113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5" y="1228750"/>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a:latin typeface="Times New Roman" panose="02020603050405020304" pitchFamily="18" charset="0"/>
                <a:cs typeface="Times New Roman" panose="02020603050405020304" pitchFamily="18" charset="0"/>
              </a:rPr>
              <a:t>State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3" name="Rectangle 2"/>
          <p:cNvSpPr/>
          <p:nvPr/>
        </p:nvSpPr>
        <p:spPr>
          <a:xfrm>
            <a:off x="497300" y="1980815"/>
            <a:ext cx="10886327" cy="5139869"/>
          </a:xfrm>
          <a:prstGeom prst="rect">
            <a:avLst/>
          </a:prstGeom>
        </p:spPr>
        <p:txBody>
          <a:bodyPr wrap="square">
            <a:spAutoFit/>
          </a:bodyPr>
          <a:lstStyle/>
          <a:p>
            <a:pPr marL="457200" indent="-457200">
              <a:buFont typeface="Arial" panose="020B0604020202020204" pitchFamily="34" charset="0"/>
              <a:buChar char="•"/>
            </a:pPr>
            <a:r>
              <a:rPr lang="en-US" altLang="ja-JP" b="1" err="1">
                <a:latin typeface="Times New Roman" panose="02020603050405020304" pitchFamily="18" charset="0"/>
                <a:cs typeface="Times New Roman" panose="02020603050405020304" pitchFamily="18" charset="0"/>
              </a:rPr>
              <a:t>Mã</a:t>
            </a:r>
            <a:r>
              <a:rPr lang="en-US" altLang="ja-JP" b="1">
                <a:latin typeface="Times New Roman" panose="02020603050405020304" pitchFamily="18" charset="0"/>
                <a:cs typeface="Times New Roman" panose="02020603050405020304" pitchFamily="18" charset="0"/>
              </a:rPr>
              <a:t> </a:t>
            </a:r>
            <a:r>
              <a:rPr lang="en-US" altLang="ja-JP" b="1" err="1">
                <a:latin typeface="Times New Roman" panose="02020603050405020304" pitchFamily="18" charset="0"/>
                <a:cs typeface="Times New Roman" panose="02020603050405020304" pitchFamily="18" charset="0"/>
              </a:rPr>
              <a:t>nguồn</a:t>
            </a:r>
            <a:endParaRPr lang="en-US" altLang="ja-JP" b="1">
              <a:latin typeface="Times New Roman" panose="02020603050405020304" pitchFamily="18" charset="0"/>
              <a:cs typeface="Times New Roman" panose="02020603050405020304" pitchFamily="18" charset="0"/>
            </a:endParaRPr>
          </a:p>
          <a:p>
            <a:r>
              <a:rPr lang="en-US" sz="1600" b="1">
                <a:solidFill>
                  <a:srgbClr val="7F0055"/>
                </a:solidFill>
                <a:latin typeface="Consolas" panose="020B0609020204030204" pitchFamily="49" charset="0"/>
              </a:rPr>
              <a:t>interface</a:t>
            </a:r>
            <a:r>
              <a:rPr lang="en-US" sz="1600" b="1">
                <a:solidFill>
                  <a:srgbClr val="000000"/>
                </a:solidFill>
                <a:latin typeface="Consolas" panose="020B0609020204030204" pitchFamily="49" charset="0"/>
              </a:rPr>
              <a:t> IOriginalInterface{</a:t>
            </a:r>
          </a:p>
          <a:p>
            <a:r>
              <a:rPr lang="en-US" sz="1600" b="1">
                <a:solidFill>
                  <a:srgbClr val="7F0055"/>
                </a:solidFill>
                <a:latin typeface="Consolas" panose="020B0609020204030204" pitchFamily="49" charset="0"/>
              </a:rPr>
              <a:t>    void</a:t>
            </a:r>
            <a:r>
              <a:rPr lang="en-US" sz="1600" b="1">
                <a:solidFill>
                  <a:srgbClr val="000000"/>
                </a:solidFill>
                <a:latin typeface="Consolas" panose="020B0609020204030204" pitchFamily="49" charset="0"/>
              </a:rPr>
              <a:t> </a:t>
            </a:r>
            <a:r>
              <a:rPr lang="en-US" sz="1600" b="1">
                <a:solidFill>
                  <a:srgbClr val="000000"/>
                </a:solidFill>
                <a:latin typeface="Consolas" panose="020B0609020204030204" pitchFamily="49" charset="0"/>
              </a:rPr>
              <a:t>accept(IVisitor visitor);</a:t>
            </a:r>
          </a:p>
          <a:p>
            <a:r>
              <a:rPr lang="en-US" sz="1600">
                <a:solidFill>
                  <a:srgbClr val="000000"/>
                </a:solidFill>
                <a:latin typeface="Consolas" panose="020B0609020204030204" pitchFamily="49" charset="0"/>
              </a:rPr>
              <a:t>}</a:t>
            </a:r>
          </a:p>
          <a:p>
            <a:r>
              <a:rPr lang="en-US" sz="1600" b="1">
                <a:solidFill>
                  <a:srgbClr val="7F0055"/>
                </a:solidFill>
                <a:latin typeface="Consolas" panose="020B0609020204030204" pitchFamily="49" charset="0"/>
              </a:rPr>
              <a:t>class</a:t>
            </a:r>
            <a:r>
              <a:rPr lang="en-US" sz="1600" b="1">
                <a:solidFill>
                  <a:srgbClr val="000000"/>
                </a:solidFill>
                <a:latin typeface="Consolas" panose="020B0609020204030204" pitchFamily="49" charset="0"/>
              </a:rPr>
              <a:t> MyClass </a:t>
            </a:r>
            <a:r>
              <a:rPr lang="en-US" sz="1600" b="1">
                <a:solidFill>
                  <a:srgbClr val="7F0055"/>
                </a:solidFill>
                <a:latin typeface="Consolas" panose="020B0609020204030204" pitchFamily="49" charset="0"/>
              </a:rPr>
              <a:t>implements</a:t>
            </a:r>
            <a:r>
              <a:rPr lang="en-US" sz="1600" b="1">
                <a:solidFill>
                  <a:srgbClr val="000000"/>
                </a:solidFill>
                <a:latin typeface="Consolas" panose="020B0609020204030204" pitchFamily="49" charset="0"/>
              </a:rPr>
              <a:t> IOriginalInterface  {</a:t>
            </a:r>
          </a:p>
          <a:p>
            <a:pPr lvl="1"/>
            <a:r>
              <a:rPr lang="en-US" sz="1600">
                <a:solidFill>
                  <a:srgbClr val="3F7F5F"/>
                </a:solidFill>
                <a:latin typeface="Consolas" panose="020B0609020204030204" pitchFamily="49" charset="0"/>
              </a:rPr>
              <a:t>//Initial or default value</a:t>
            </a:r>
          </a:p>
          <a:p>
            <a:pPr lvl="1"/>
            <a:r>
              <a:rPr lang="en-US" sz="1600" b="1">
                <a:solidFill>
                  <a:srgbClr val="7F0055"/>
                </a:solidFill>
                <a:latin typeface="Consolas" panose="020B0609020204030204" pitchFamily="49" charset="0"/>
              </a:rPr>
              <a:t>private</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int</a:t>
            </a:r>
            <a:r>
              <a:rPr lang="en-US" sz="1600" b="1">
                <a:solidFill>
                  <a:srgbClr val="000000"/>
                </a:solidFill>
                <a:latin typeface="Consolas" panose="020B0609020204030204" pitchFamily="49" charset="0"/>
              </a:rPr>
              <a:t> myInt = 5;</a:t>
            </a:r>
          </a:p>
          <a:p>
            <a:pPr lvl="1"/>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int</a:t>
            </a:r>
            <a:r>
              <a:rPr lang="en-US" sz="1600" b="1">
                <a:solidFill>
                  <a:srgbClr val="000000"/>
                </a:solidFill>
                <a:latin typeface="Consolas" panose="020B0609020204030204" pitchFamily="49" charset="0"/>
              </a:rPr>
              <a:t> getMyInt() {</a:t>
            </a:r>
          </a:p>
          <a:p>
            <a:pPr lvl="1"/>
            <a:r>
              <a:rPr lang="en-US" sz="1600" b="1">
                <a:solidFill>
                  <a:srgbClr val="7F0055"/>
                </a:solidFill>
                <a:latin typeface="Consolas" panose="020B0609020204030204" pitchFamily="49" charset="0"/>
              </a:rPr>
              <a:t>	return</a:t>
            </a:r>
            <a:r>
              <a:rPr lang="en-US" sz="1600" b="1">
                <a:solidFill>
                  <a:srgbClr val="000000"/>
                </a:solidFill>
                <a:latin typeface="Consolas" panose="020B0609020204030204" pitchFamily="49" charset="0"/>
              </a:rPr>
              <a:t> myInt;</a:t>
            </a:r>
          </a:p>
          <a:p>
            <a:r>
              <a:rPr lang="en-US" sz="1600">
                <a:solidFill>
                  <a:srgbClr val="000000"/>
                </a:solidFill>
                <a:latin typeface="Consolas" panose="020B0609020204030204" pitchFamily="49" charset="0"/>
              </a:rPr>
              <a:t>    }</a:t>
            </a:r>
            <a:endParaRPr lang="en-US" sz="1600">
              <a:solidFill>
                <a:srgbClr val="000000"/>
              </a:solidFill>
              <a:latin typeface="Consolas" panose="020B0609020204030204" pitchFamily="49" charset="0"/>
            </a:endParaRPr>
          </a:p>
          <a:p>
            <a:pPr lvl="1"/>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void</a:t>
            </a:r>
            <a:r>
              <a:rPr lang="en-US" sz="1600" b="1">
                <a:solidFill>
                  <a:srgbClr val="000000"/>
                </a:solidFill>
                <a:latin typeface="Consolas" panose="020B0609020204030204" pitchFamily="49" charset="0"/>
              </a:rPr>
              <a:t> setMyInt(</a:t>
            </a:r>
            <a:r>
              <a:rPr lang="en-US" sz="1600" b="1">
                <a:solidFill>
                  <a:srgbClr val="7F0055"/>
                </a:solidFill>
                <a:latin typeface="Consolas" panose="020B0609020204030204" pitchFamily="49" charset="0"/>
              </a:rPr>
              <a:t>int</a:t>
            </a:r>
            <a:r>
              <a:rPr lang="en-US" sz="1600" b="1">
                <a:solidFill>
                  <a:srgbClr val="000000"/>
                </a:solidFill>
                <a:latin typeface="Consolas" panose="020B0609020204030204" pitchFamily="49" charset="0"/>
              </a:rPr>
              <a:t> myInt) {</a:t>
            </a:r>
          </a:p>
          <a:p>
            <a:pPr lvl="1"/>
            <a:r>
              <a:rPr lang="en-US" sz="1600" b="1">
                <a:solidFill>
                  <a:srgbClr val="7F0055"/>
                </a:solidFill>
                <a:latin typeface="Consolas" panose="020B0609020204030204" pitchFamily="49" charset="0"/>
              </a:rPr>
              <a:t>    this</a:t>
            </a:r>
            <a:r>
              <a:rPr lang="en-US" sz="1600" b="1">
                <a:solidFill>
                  <a:srgbClr val="000000"/>
                </a:solidFill>
                <a:latin typeface="Consolas" panose="020B0609020204030204" pitchFamily="49" charset="0"/>
              </a:rPr>
              <a:t>.myInt = myInt;</a:t>
            </a:r>
          </a:p>
          <a:p>
            <a:pPr lvl="1"/>
            <a:r>
              <a:rPr lang="en-US" sz="1600">
                <a:solidFill>
                  <a:srgbClr val="000000"/>
                </a:solidFill>
                <a:latin typeface="Consolas" panose="020B0609020204030204" pitchFamily="49" charset="0"/>
              </a:rPr>
              <a:t>}</a:t>
            </a:r>
          </a:p>
          <a:p>
            <a:pPr lvl="1"/>
            <a:r>
              <a:rPr lang="en-US" sz="1600">
                <a:solidFill>
                  <a:srgbClr val="646464"/>
                </a:solidFill>
                <a:latin typeface="Consolas" panose="020B0609020204030204" pitchFamily="49" charset="0"/>
              </a:rPr>
              <a:t>@</a:t>
            </a:r>
            <a:r>
              <a:rPr lang="en-US" sz="1600">
                <a:solidFill>
                  <a:srgbClr val="000000"/>
                </a:solidFill>
                <a:latin typeface="Consolas" panose="020B0609020204030204" pitchFamily="49" charset="0"/>
              </a:rPr>
              <a:t>Override</a:t>
            </a:r>
          </a:p>
          <a:p>
            <a:pPr lvl="1"/>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void</a:t>
            </a:r>
            <a:r>
              <a:rPr lang="en-US" sz="1600" b="1">
                <a:solidFill>
                  <a:srgbClr val="000000"/>
                </a:solidFill>
                <a:latin typeface="Consolas" panose="020B0609020204030204" pitchFamily="49" charset="0"/>
              </a:rPr>
              <a:t> accept(IVisitor visitor) {             </a:t>
            </a:r>
          </a:p>
          <a:p>
            <a:pPr lvl="2"/>
            <a:r>
              <a:rPr lang="en-US" sz="1600">
                <a:solidFill>
                  <a:srgbClr val="000000"/>
                </a:solidFill>
                <a:latin typeface="Consolas" panose="020B0609020204030204" pitchFamily="49" charset="0"/>
              </a:rPr>
              <a:t>System.out.println(</a:t>
            </a:r>
            <a:r>
              <a:rPr lang="en-US" sz="1600">
                <a:solidFill>
                  <a:srgbClr val="2A00FF"/>
                </a:solidFill>
                <a:latin typeface="Consolas" panose="020B0609020204030204" pitchFamily="49" charset="0"/>
              </a:rPr>
              <a:t>"Initial value of the integer :"</a:t>
            </a:r>
            <a:r>
              <a:rPr lang="en-US" sz="1600">
                <a:solidFill>
                  <a:srgbClr val="000000"/>
                </a:solidFill>
                <a:latin typeface="Consolas" panose="020B0609020204030204" pitchFamily="49" charset="0"/>
              </a:rPr>
              <a:t>+ myInt);</a:t>
            </a:r>
          </a:p>
          <a:p>
            <a:pPr lvl="2"/>
            <a:r>
              <a:rPr lang="en-US" sz="1600">
                <a:solidFill>
                  <a:srgbClr val="000000"/>
                </a:solidFill>
                <a:latin typeface="Consolas" panose="020B0609020204030204" pitchFamily="49" charset="0"/>
              </a:rPr>
              <a:t>visitor.visit(</a:t>
            </a:r>
            <a:r>
              <a:rPr lang="en-US" sz="1600" b="1">
                <a:solidFill>
                  <a:srgbClr val="7F0055"/>
                </a:solidFill>
                <a:latin typeface="Consolas" panose="020B0609020204030204" pitchFamily="49" charset="0"/>
              </a:rPr>
              <a:t>this</a:t>
            </a:r>
            <a:r>
              <a:rPr lang="en-US" sz="1600" b="1">
                <a:solidFill>
                  <a:srgbClr val="000000"/>
                </a:solidFill>
                <a:latin typeface="Consolas" panose="020B0609020204030204" pitchFamily="49" charset="0"/>
              </a:rPr>
              <a:t>);</a:t>
            </a:r>
          </a:p>
          <a:p>
            <a:pPr lvl="2"/>
            <a:r>
              <a:rPr lang="en-US" sz="1600">
                <a:solidFill>
                  <a:srgbClr val="000000"/>
                </a:solidFill>
                <a:latin typeface="Consolas" panose="020B0609020204030204" pitchFamily="49" charset="0"/>
              </a:rPr>
              <a:t>System.out.println(</a:t>
            </a:r>
            <a:r>
              <a:rPr lang="en-US" sz="1600">
                <a:solidFill>
                  <a:srgbClr val="2A00FF"/>
                </a:solidFill>
                <a:latin typeface="Consolas" panose="020B0609020204030204" pitchFamily="49" charset="0"/>
              </a:rPr>
              <a:t>"\nValue of the integer now :"</a:t>
            </a:r>
            <a:r>
              <a:rPr lang="en-US" sz="1600">
                <a:solidFill>
                  <a:srgbClr val="000000"/>
                </a:solidFill>
                <a:latin typeface="Consolas" panose="020B0609020204030204" pitchFamily="49" charset="0"/>
              </a:rPr>
              <a:t>+ myInt);                   </a:t>
            </a:r>
          </a:p>
          <a:p>
            <a:pPr lvl="1"/>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a:t>
            </a:r>
            <a:endParaRPr lang="vi-VN" altLang="ja-JP"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85449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a:latin typeface="Times New Roman" panose="02020603050405020304" pitchFamily="18" charset="0"/>
                <a:cs typeface="Times New Roman" panose="02020603050405020304" pitchFamily="18" charset="0"/>
              </a:rPr>
              <a:t>State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0886327" cy="461665"/>
          </a:xfrm>
          <a:prstGeom prst="rect">
            <a:avLst/>
          </a:prstGeom>
        </p:spPr>
        <p:txBody>
          <a:bodyPr wrap="square">
            <a:spAutoFit/>
          </a:bodyPr>
          <a:lstStyle/>
          <a:p>
            <a:pPr marL="457200" indent="-457200">
              <a:buFont typeface="Arial" panose="020B0604020202020204" pitchFamily="34" charset="0"/>
              <a:buChar char="•"/>
            </a:pPr>
            <a:r>
              <a:rPr lang="en-US" altLang="ja-JP" sz="2400" b="1" err="1">
                <a:latin typeface="Times New Roman" panose="02020603050405020304" pitchFamily="18" charset="0"/>
                <a:cs typeface="Times New Roman" panose="02020603050405020304" pitchFamily="18" charset="0"/>
              </a:rPr>
              <a:t>Kết</a:t>
            </a:r>
            <a:r>
              <a:rPr lang="en-US" altLang="ja-JP" sz="2400" b="1">
                <a:latin typeface="Times New Roman" panose="02020603050405020304" pitchFamily="18" charset="0"/>
                <a:cs typeface="Times New Roman" panose="02020603050405020304" pitchFamily="18" charset="0"/>
              </a:rPr>
              <a:t> </a:t>
            </a:r>
            <a:r>
              <a:rPr lang="en-US" altLang="ja-JP" sz="2400" b="1" err="1">
                <a:latin typeface="Times New Roman" panose="02020603050405020304" pitchFamily="18" charset="0"/>
                <a:cs typeface="Times New Roman" panose="02020603050405020304" pitchFamily="18" charset="0"/>
              </a:rPr>
              <a:t>quả</a:t>
            </a:r>
            <a:endParaRPr lang="vi-VN" altLang="ja-JP" sz="200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339396" y="3158819"/>
            <a:ext cx="8573898" cy="2544990"/>
          </a:xfrm>
          <a:prstGeom prst="rect">
            <a:avLst/>
          </a:prstGeom>
        </p:spPr>
      </p:pic>
    </p:spTree>
    <p:extLst>
      <p:ext uri="{BB962C8B-B14F-4D97-AF65-F5344CB8AC3E}">
        <p14:creationId xmlns:p14="http://schemas.microsoft.com/office/powerpoint/2010/main" val="407678727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a:latin typeface="Times New Roman" panose="02020603050405020304" pitchFamily="18" charset="0"/>
                <a:cs typeface="Times New Roman" panose="02020603050405020304" pitchFamily="18" charset="0"/>
              </a:rPr>
              <a:t>Visitor</a:t>
            </a:r>
            <a:r>
              <a:rPr lang="en-GB" sz="6000" b="1">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569660"/>
          </a:xfrm>
          <a:prstGeom prst="rect">
            <a:avLst/>
          </a:prstGeom>
        </p:spPr>
        <p:txBody>
          <a:bodyPr wrap="square">
            <a:spAutoFit/>
          </a:bodyPr>
          <a:lstStyle/>
          <a:p>
            <a:pPr marL="457200" indent="-457200">
              <a:buFont typeface="Arial" panose="020B0604020202020204" pitchFamily="34" charset="0"/>
              <a:buChar char="•"/>
            </a:pPr>
            <a:r>
              <a:rPr lang="vi-VN" sz="3200" dirty="0">
                <a:latin typeface="Times New Roman" panose="02020603050405020304" pitchFamily="18" charset="0"/>
                <a:cs typeface="Times New Roman" panose="02020603050405020304" pitchFamily="18" charset="0"/>
              </a:rPr>
              <a:t>Visitor Pattern là mẫu cho phép định nghĩa thêm phép toán mới tác động lên các phần</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tử của một cấu trúc đối tượng mà không cần thay đổi các lớp định nghĩa cấu trúc đó.</a:t>
            </a:r>
            <a:endParaRPr lang="en-US"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630264" y="4115699"/>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30264" y="4843743"/>
            <a:ext cx="11434356" cy="584775"/>
          </a:xfrm>
          <a:prstGeom prst="rect">
            <a:avLst/>
          </a:prstGeom>
        </p:spPr>
        <p:txBody>
          <a:bodyPr wrap="square">
            <a:spAutoFit/>
          </a:bodyPr>
          <a:lstStyle/>
          <a:p>
            <a:pPr marL="457200" indent="-457200">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8084697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5" y="1346200"/>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a:latin typeface="Times New Roman" panose="02020603050405020304" pitchFamily="18" charset="0"/>
                <a:cs typeface="Times New Roman" panose="02020603050405020304" pitchFamily="18" charset="0"/>
              </a:rPr>
              <a:t>Visitor </a:t>
            </a:r>
            <a:r>
              <a:rPr lang="en-GB" sz="6000" b="1">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7" name="Rectangle 6"/>
          <p:cNvSpPr/>
          <p:nvPr/>
        </p:nvSpPr>
        <p:spPr>
          <a:xfrm>
            <a:off x="379413" y="2016125"/>
            <a:ext cx="11433175" cy="4031873"/>
          </a:xfrm>
          <a:prstGeom prst="rect">
            <a:avLst/>
          </a:prstGeom>
        </p:spPr>
        <p:txBody>
          <a:bodyPr wrap="square" anchor="t">
            <a:spAutoFit/>
          </a:bodyPr>
          <a:lstStyle/>
          <a:p>
            <a:pPr marL="457200" indent="-457200" fontAlgn="base">
              <a:buFont typeface="Arial" panose="020B0604020202020204" pitchFamily="34" charset="0"/>
              <a:buChar char="•"/>
            </a:pPr>
            <a:r>
              <a:rPr lang="vi-VN" sz="3200" dirty="0">
                <a:latin typeface="Times New Roman" panose="02020603050405020304" pitchFamily="18" charset="0"/>
                <a:cs typeface="Times New Roman" panose="02020603050405020304" pitchFamily="18" charset="0"/>
              </a:rPr>
              <a:t>Một cấu trúc đối tượng chứa một số lớp của đối tượng với các giao diện không</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giống nhau, và bạn muốn thực hiện những thao tác trên những đối tượng này mà</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phụ thuộc vào các lớp chắc chắn của nó.</a:t>
            </a:r>
          </a:p>
          <a:p>
            <a:pPr marL="457200" indent="-457200" fontAlgn="base">
              <a:buFont typeface="Arial" panose="020B0604020202020204" pitchFamily="34" charset="0"/>
              <a:buChar char="•"/>
            </a:pPr>
            <a:r>
              <a:rPr lang="vi-VN" sz="3200" dirty="0">
                <a:latin typeface="Times New Roman" panose="02020603050405020304" pitchFamily="18" charset="0"/>
                <a:cs typeface="Times New Roman" panose="02020603050405020304" pitchFamily="18" charset="0"/>
              </a:rPr>
              <a:t>Một số thao tác rõ ràng và không cần phải thực hiện trên các đối tượng dựa trên đối</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tượng trong một cấu trúc đối tượng, muốn dùng để tránh làm ảnh hưởng các lớ</a:t>
            </a:r>
            <a:r>
              <a:rPr lang="en-US" sz="3200" dirty="0">
                <a:latin typeface="Times New Roman" panose="02020603050405020304" pitchFamily="18" charset="0"/>
                <a:cs typeface="Times New Roman" panose="02020603050405020304" pitchFamily="18" charset="0"/>
              </a:rPr>
              <a:t>p </a:t>
            </a:r>
            <a:r>
              <a:rPr lang="vi-VN" sz="3200" dirty="0">
                <a:latin typeface="Times New Roman" panose="02020603050405020304" pitchFamily="18" charset="0"/>
                <a:cs typeface="Times New Roman" panose="02020603050405020304" pitchFamily="18" charset="0"/>
              </a:rPr>
              <a:t>của chúng với những thao tác này.</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604826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5" y="1346200"/>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a:latin typeface="Times New Roman" panose="02020603050405020304" pitchFamily="18" charset="0"/>
                <a:cs typeface="Times New Roman" panose="02020603050405020304" pitchFamily="18" charset="0"/>
              </a:rPr>
              <a:t>Visitor </a:t>
            </a:r>
            <a:r>
              <a:rPr lang="en-GB" sz="6000" b="1">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7" name="Rectangle 6"/>
          <p:cNvSpPr/>
          <p:nvPr/>
        </p:nvSpPr>
        <p:spPr>
          <a:xfrm>
            <a:off x="379413" y="2016125"/>
            <a:ext cx="11433175" cy="2062103"/>
          </a:xfrm>
          <a:prstGeom prst="rect">
            <a:avLst/>
          </a:prstGeom>
        </p:spPr>
        <p:txBody>
          <a:bodyPr wrap="square" anchor="t">
            <a:spAutoFit/>
          </a:bodyPr>
          <a:lstStyle/>
          <a:p>
            <a:pPr marL="457200" indent="-457200" fontAlgn="base">
              <a:buFont typeface="Arial" panose="020B0604020202020204" pitchFamily="34" charset="0"/>
              <a:buChar char="•"/>
            </a:pPr>
            <a:r>
              <a:rPr lang="vi-VN" sz="3200" dirty="0"/>
              <a:t>Visitor cho phép bạn giữ các thao tác quan hệ cùng nhau bằng việc định </a:t>
            </a:r>
            <a:r>
              <a:rPr lang="en-US" sz="3200" dirty="0"/>
              <a:t>n</a:t>
            </a:r>
            <a:r>
              <a:rPr lang="vi-VN" sz="3200" dirty="0"/>
              <a:t>ghĩa</a:t>
            </a:r>
            <a:r>
              <a:rPr lang="en-US" sz="3200" dirty="0"/>
              <a:t> </a:t>
            </a:r>
            <a:r>
              <a:rPr lang="vi-VN" sz="3200" dirty="0"/>
              <a:t>chúng trong một lớp. Khi cấu trúc đối tượng được sử dụng chung bởi một số ứng</a:t>
            </a:r>
            <a:r>
              <a:rPr lang="en-US" sz="3200" dirty="0"/>
              <a:t> </a:t>
            </a:r>
            <a:r>
              <a:rPr lang="vi-VN" sz="3200" dirty="0"/>
              <a:t>dụng, sử dụng Visitor để đặt thao tác trong những ứng dụng cần thiết.</a:t>
            </a:r>
            <a:endParaRPr lang="en-US" sz="3200" dirty="0"/>
          </a:p>
        </p:txBody>
      </p:sp>
    </p:spTree>
    <p:extLst>
      <p:ext uri="{BB962C8B-B14F-4D97-AF65-F5344CB8AC3E}">
        <p14:creationId xmlns:p14="http://schemas.microsoft.com/office/powerpoint/2010/main" val="100079407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a:latin typeface="Times New Roman" panose="02020603050405020304" pitchFamily="18" charset="0"/>
                <a:cs typeface="Times New Roman" panose="02020603050405020304" pitchFamily="18" charset="0"/>
              </a:rPr>
              <a:t>Visitor</a:t>
            </a:r>
            <a:r>
              <a:rPr lang="en-GB" sz="6000" b="1">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4" name="Rectangle 3"/>
          <p:cNvSpPr/>
          <p:nvPr/>
        </p:nvSpPr>
        <p:spPr>
          <a:xfrm>
            <a:off x="379412" y="2134112"/>
            <a:ext cx="11433175" cy="1569660"/>
          </a:xfrm>
          <a:prstGeom prst="rect">
            <a:avLst/>
          </a:prstGeom>
        </p:spPr>
        <p:txBody>
          <a:bodyPr wrap="square" anchor="t">
            <a:spAutoFit/>
          </a:bodyPr>
          <a:lstStyle/>
          <a:p>
            <a:pPr marL="457200" indent="-457200" fontAlgn="base">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muốn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nghĩa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chế</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nguồn</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6152437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83919" y="1317591"/>
            <a:ext cx="2207656"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a:latin typeface="Times New Roman" panose="02020603050405020304" pitchFamily="18" charset="0"/>
                <a:cs typeface="Times New Roman" panose="02020603050405020304" pitchFamily="18" charset="0"/>
              </a:rPr>
              <a:t>Visitor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33516" y="2069656"/>
            <a:ext cx="4410795" cy="4577871"/>
          </a:xfrm>
          <a:prstGeom prst="rect">
            <a:avLst/>
          </a:prstGeom>
        </p:spPr>
      </p:pic>
      <p:sp>
        <p:nvSpPr>
          <p:cNvPr id="7" name="TextBox 6"/>
          <p:cNvSpPr txBox="1"/>
          <p:nvPr/>
        </p:nvSpPr>
        <p:spPr>
          <a:xfrm>
            <a:off x="4994714" y="1740792"/>
            <a:ext cx="6736911" cy="4524315"/>
          </a:xfrm>
          <a:prstGeom prst="rect">
            <a:avLst/>
          </a:prstGeom>
        </p:spPr>
        <p:txBody>
          <a:bodyPr wrap="square" rtlCol="0" anchor="t">
            <a:spAutoFit/>
          </a:bodyPr>
          <a:lstStyle/>
          <a:p>
            <a:pPr marL="285750" indent="-285750">
              <a:buFont typeface="Wingdings" pitchFamily="2" charset="2"/>
              <a:buChar char="v"/>
            </a:pPr>
            <a:r>
              <a:rPr lang="en-US" sz="2400" dirty="0">
                <a:latin typeface="Times New Roman" panose="02020603050405020304" pitchFamily="18" charset="0"/>
                <a:cs typeface="Times New Roman" panose="02020603050405020304" pitchFamily="18" charset="0"/>
              </a:rPr>
              <a:t>Visitor  (Visitor) : </a:t>
            </a:r>
            <a:r>
              <a:rPr lang="vi-VN" sz="2400" dirty="0">
                <a:latin typeface="Times New Roman" panose="02020603050405020304" pitchFamily="18" charset="0"/>
                <a:cs typeface="Times New Roman" panose="02020603050405020304" pitchFamily="18" charset="0"/>
              </a:rPr>
              <a:t>khai báo một </a:t>
            </a:r>
            <a:r>
              <a:rPr lang="en-US" sz="2400" dirty="0" err="1">
                <a:latin typeface="Times New Roman" panose="02020603050405020304" pitchFamily="18" charset="0"/>
                <a:cs typeface="Times New Roman" panose="02020603050405020304" pitchFamily="18" charset="0"/>
              </a:rPr>
              <a:t>phép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toán</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Visit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từng</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ConcreteElement trong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trúc</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đối tượng</a:t>
            </a:r>
            <a:endParaRPr lang="en-US" sz="2400" dirty="0">
              <a:latin typeface="Times New Roman" panose="02020603050405020304" pitchFamily="18" charset="0"/>
              <a:cs typeface="Times New Roman" panose="02020603050405020304" pitchFamily="18" charset="0"/>
            </a:endParaRPr>
          </a:p>
          <a:p>
            <a:pPr marL="285750" indent="-285750">
              <a:buFont typeface="Wingdings" pitchFamily="2" charset="2"/>
              <a:buChar char="v"/>
            </a:pPr>
            <a:r>
              <a:rPr lang="en-US" sz="2400" dirty="0" err="1">
                <a:latin typeface="Times New Roman" panose="02020603050405020304" pitchFamily="18" charset="0"/>
                <a:cs typeface="Times New Roman" panose="02020603050405020304" pitchFamily="18" charset="0"/>
              </a:rPr>
              <a:t>ConcreteVisitor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IncomeVisitor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VacationVisitor</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thực hiện từng </a:t>
            </a:r>
            <a:r>
              <a:rPr lang="en-US" sz="2400" dirty="0" err="1">
                <a:latin typeface="Times New Roman" panose="02020603050405020304" pitchFamily="18" charset="0"/>
                <a:cs typeface="Times New Roman" panose="02020603050405020304" pitchFamily="18" charset="0"/>
              </a:rPr>
              <a:t>phép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toán</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kê khai của Visitor. </a:t>
            </a:r>
            <a:endParaRPr lang="en-US" sz="2400" dirty="0">
              <a:latin typeface="Times New Roman" panose="02020603050405020304" pitchFamily="18" charset="0"/>
              <a:cs typeface="Times New Roman" panose="02020603050405020304" pitchFamily="18" charset="0"/>
            </a:endParaRPr>
          </a:p>
          <a:p>
            <a:pPr marL="285750" indent="-285750">
              <a:buFont typeface="Wingdings" pitchFamily="2" charset="2"/>
              <a:buChar char="v"/>
            </a:pPr>
            <a:r>
              <a:rPr lang="en-US" sz="2400" dirty="0">
                <a:latin typeface="Times New Roman" panose="02020603050405020304" pitchFamily="18" charset="0"/>
                <a:cs typeface="Times New Roman" panose="02020603050405020304" pitchFamily="18" charset="0"/>
              </a:rPr>
              <a:t>Element  (Element): </a:t>
            </a:r>
            <a:r>
              <a:rPr lang="vi-VN" sz="2400" dirty="0">
                <a:latin typeface="Times New Roman" panose="02020603050405020304" pitchFamily="18" charset="0"/>
                <a:cs typeface="Times New Roman" panose="02020603050405020304" pitchFamily="18" charset="0"/>
              </a:rPr>
              <a:t>định nghĩa </a:t>
            </a:r>
            <a:r>
              <a:rPr lang="en-US" sz="2400" dirty="0" err="1">
                <a:latin typeface="Times New Roman" panose="02020603050405020304" pitchFamily="18" charset="0"/>
                <a:cs typeface="Times New Roman" panose="02020603050405020304" pitchFamily="18" charset="0"/>
              </a:rPr>
              <a:t>phép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toán</a:t>
            </a:r>
            <a:r>
              <a:rPr lang="en-US" sz="2400" dirty="0">
                <a:latin typeface="Times New Roman" panose="02020603050405020304" pitchFamily="18" charset="0"/>
                <a:cs typeface="Times New Roman" panose="02020603050405020304" pitchFamily="18" charset="0"/>
              </a:rPr>
              <a:t> Accept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visitor</a:t>
            </a:r>
            <a:r>
              <a:rPr lang="vi-VN" sz="2400" dirty="0">
                <a:latin typeface="Times New Roman" panose="02020603050405020304" pitchFamily="18" charset="0"/>
                <a:cs typeface="Times New Roman" panose="02020603050405020304" pitchFamily="18" charset="0"/>
              </a:rPr>
              <a:t> như một tham số.</a:t>
            </a:r>
            <a:endParaRPr lang="en-US" sz="2400" dirty="0">
              <a:latin typeface="Times New Roman" panose="02020603050405020304" pitchFamily="18" charset="0"/>
              <a:cs typeface="Times New Roman" panose="02020603050405020304" pitchFamily="18" charset="0"/>
            </a:endParaRPr>
          </a:p>
          <a:p>
            <a:pPr marL="285750" indent="-285750">
              <a:buFont typeface="Wingdings" pitchFamily="2" charset="2"/>
              <a:buChar char="v"/>
            </a:pPr>
            <a:r>
              <a:rPr lang="en-US" sz="2400" dirty="0" err="1">
                <a:latin typeface="Times New Roman" panose="02020603050405020304" pitchFamily="18" charset="0"/>
                <a:cs typeface="Times New Roman" panose="02020603050405020304" pitchFamily="18" charset="0"/>
              </a:rPr>
              <a:t>ConcreteElement</a:t>
            </a:r>
            <a:r>
              <a:rPr lang="en-US" sz="2400" dirty="0">
                <a:latin typeface="Times New Roman" panose="02020603050405020304" pitchFamily="18" charset="0"/>
                <a:cs typeface="Times New Roman" panose="02020603050405020304" pitchFamily="18" charset="0"/>
              </a:rPr>
              <a:t>  (Employee): </a:t>
            </a:r>
            <a:r>
              <a:rPr lang="vi-VN" sz="2400" dirty="0">
                <a:latin typeface="Times New Roman" panose="02020603050405020304" pitchFamily="18" charset="0"/>
                <a:cs typeface="Times New Roman" panose="02020603050405020304" pitchFamily="18" charset="0"/>
              </a:rPr>
              <a:t>thực hiện </a:t>
            </a:r>
            <a:r>
              <a:rPr lang="en-US" sz="2400" dirty="0" err="1">
                <a:latin typeface="Times New Roman" panose="02020603050405020304" pitchFamily="18" charset="0"/>
                <a:cs typeface="Times New Roman" panose="02020603050405020304" pitchFamily="18" charset="0"/>
              </a:rPr>
              <a:t>phép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toán</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nhận visitor như một tham số</a:t>
            </a:r>
            <a:r>
              <a:rPr lang="en-US" sz="2400" dirty="0">
                <a:latin typeface="Times New Roman" panose="02020603050405020304" pitchFamily="18" charset="0"/>
                <a:cs typeface="Times New Roman" panose="02020603050405020304" pitchFamily="18" charset="0"/>
              </a:rPr>
              <a:t>.</a:t>
            </a:r>
          </a:p>
          <a:p>
            <a:pPr marL="285750" indent="-285750">
              <a:buFont typeface="Wingdings" pitchFamily="2" charset="2"/>
              <a:buChar char="v"/>
            </a:pPr>
            <a:r>
              <a:rPr lang="en-US" sz="2400" dirty="0" err="1">
                <a:latin typeface="Times New Roman" panose="02020603050405020304" pitchFamily="18" charset="0"/>
                <a:cs typeface="Times New Roman" panose="02020603050405020304" pitchFamily="18" charset="0"/>
              </a:rPr>
              <a:t>ObjectStructure</a:t>
            </a:r>
            <a:r>
              <a:rPr lang="en-US" sz="2400" dirty="0">
                <a:latin typeface="Times New Roman" panose="02020603050405020304" pitchFamily="18" charset="0"/>
                <a:cs typeface="Times New Roman" panose="02020603050405020304" pitchFamily="18" charset="0"/>
              </a:rPr>
              <a:t>  (Employees): </a:t>
            </a:r>
            <a:r>
              <a:rPr lang="en-US" sz="2400" dirty="0" err="1">
                <a:latin typeface="Times New Roman" panose="02020603050405020304" pitchFamily="18" charset="0"/>
                <a:cs typeface="Times New Roman" panose="02020603050405020304" pitchFamily="18" charset="0"/>
              </a:rPr>
              <a:t>liệt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kê</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cung cấp một giao diện  để cho phép </a:t>
            </a:r>
            <a:r>
              <a:rPr lang="en-US" sz="2400" dirty="0">
                <a:latin typeface="Times New Roman" panose="02020603050405020304" pitchFamily="18" charset="0"/>
                <a:cs typeface="Times New Roman" panose="02020603050405020304" pitchFamily="18" charset="0"/>
              </a:rPr>
              <a:t>visitor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cập</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các </a:t>
            </a:r>
            <a:r>
              <a:rPr lang="en-US" sz="2400" dirty="0" err="1">
                <a:latin typeface="Times New Roman" panose="02020603050405020304" pitchFamily="18" charset="0"/>
                <a:cs typeface="Times New Roman" panose="02020603050405020304" pitchFamily="18" charset="0"/>
              </a:rPr>
              <a:t>thành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của nó</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45943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a:latin typeface="Times New Roman" panose="02020603050405020304" pitchFamily="18" charset="0"/>
                <a:cs typeface="Times New Roman" panose="02020603050405020304" pitchFamily="18" charset="0"/>
              </a:rPr>
              <a:t>Visitor</a:t>
            </a:r>
            <a:r>
              <a:rPr lang="en-US" sz="6000" b="1">
                <a:latin typeface="Times New Roman" panose="02020603050405020304" pitchFamily="18" charset="0"/>
                <a:cs typeface="Times New Roman" panose="02020603050405020304" pitchFamily="18" charset="0"/>
              </a:rPr>
              <a:t> </a:t>
            </a:r>
            <a:r>
              <a:rPr lang="vi-VN" sz="6000" b="1">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60375" y="2291976"/>
            <a:ext cx="11271250" cy="3539430"/>
          </a:xfrm>
          <a:prstGeom prst="rect">
            <a:avLst/>
          </a:prstGeom>
        </p:spPr>
        <p:txBody>
          <a:bodyPr rtlCol="0" anchor="t">
            <a:spAutoFit/>
          </a:bodyPr>
          <a:lstStyle/>
          <a:p>
            <a:pPr marL="914400" lvl="1" indent="-457200">
              <a:buFont typeface="Arial" panose="020B0604020202020204" pitchFamily="34" charset="0"/>
              <a:buChar char="•"/>
            </a:pPr>
            <a:r>
              <a:rPr lang="vi-VN" sz="3200" dirty="0">
                <a:latin typeface="+mj-lt"/>
              </a:rPr>
              <a:t>Client sử dụng mẫu Visitor phải tạo ra một đối tượng</a:t>
            </a:r>
            <a:r>
              <a:rPr lang="en-US" sz="3200" dirty="0">
                <a:latin typeface="+mj-lt"/>
              </a:rPr>
              <a:t> </a:t>
            </a:r>
            <a:r>
              <a:rPr lang="vi-VN" sz="3200" dirty="0">
                <a:latin typeface="+mj-lt"/>
              </a:rPr>
              <a:t>ConcreteVisitor và sau đó duyệt qua ObjectStructure, đến từng Element với Visitor</a:t>
            </a:r>
            <a:r>
              <a:rPr lang="en-US" sz="3200" dirty="0">
                <a:latin typeface="+mj-lt"/>
              </a:rPr>
              <a:t>.</a:t>
            </a:r>
          </a:p>
          <a:p>
            <a:pPr marL="914400" lvl="1" indent="-457200">
              <a:buFont typeface="Arial" panose="020B0604020202020204" pitchFamily="34" charset="0"/>
              <a:buChar char="•"/>
            </a:pPr>
            <a:r>
              <a:rPr lang="vi-VN" sz="3200" dirty="0">
                <a:latin typeface="+mj-lt"/>
              </a:rPr>
              <a:t>Khi một Element được duyệt qua, nó gọi phương thức Visitor tương ứng với lớp của mình. Các element truyền nó như một đối số cho phương thức khi Visitor muốn truy cập trạng thái của nó nếu cần thiết</a:t>
            </a:r>
            <a:r>
              <a:rPr lang="en-US" sz="3200" dirty="0">
                <a:latin typeface="+mj-lt"/>
              </a:rPr>
              <a:t>.</a:t>
            </a:r>
          </a:p>
        </p:txBody>
      </p:sp>
    </p:spTree>
    <p:extLst>
      <p:ext uri="{BB962C8B-B14F-4D97-AF65-F5344CB8AC3E}">
        <p14:creationId xmlns:p14="http://schemas.microsoft.com/office/powerpoint/2010/main" val="10271822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8822" y="1184934"/>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811161" y="2016125"/>
            <a:ext cx="11001427" cy="3539430"/>
          </a:xfrm>
          <a:prstGeom prst="rect">
            <a:avLst/>
          </a:prstGeom>
        </p:spPr>
        <p:txBody>
          <a:bodyPr wrap="square" anchor="t">
            <a:spAutoFit/>
          </a:bodyPr>
          <a:lstStyle/>
          <a:p>
            <a:pPr marL="457200" indent="-457200">
              <a:buFont typeface="Arial" panose="020B0604020202020204" pitchFamily="34" charset="0"/>
              <a:buChar char="•"/>
            </a:pPr>
            <a:r>
              <a:rPr lang="vi-VN" sz="3200" dirty="0">
                <a:latin typeface="+mj-lt"/>
              </a:rPr>
              <a:t>Visitor làm cho việc thêm các thao tác mới dễ dàng.</a:t>
            </a:r>
          </a:p>
          <a:p>
            <a:pPr marL="457200" indent="-457200">
              <a:buFont typeface="Arial" panose="020B0604020202020204" pitchFamily="34" charset="0"/>
              <a:buChar char="•"/>
            </a:pPr>
            <a:r>
              <a:rPr lang="vi-VN" sz="3200" dirty="0">
                <a:latin typeface="+mj-lt"/>
              </a:rPr>
              <a:t>Một Visitor tập trung nhiều thao tác quan hệ và phân chia những thao tác không quan hệ.</a:t>
            </a:r>
          </a:p>
          <a:p>
            <a:pPr marL="457200" indent="-457200">
              <a:buFont typeface="Arial" panose="020B0604020202020204" pitchFamily="34" charset="0"/>
              <a:buChar char="•"/>
            </a:pPr>
            <a:r>
              <a:rPr lang="vi-VN" sz="3200" dirty="0">
                <a:latin typeface="+mj-lt"/>
              </a:rPr>
              <a:t>Việc thêm vào các lớp ConcreteElement là khó.</a:t>
            </a:r>
          </a:p>
          <a:p>
            <a:pPr marL="457200" indent="-457200">
              <a:buFont typeface="Arial" panose="020B0604020202020204" pitchFamily="34" charset="0"/>
              <a:buChar char="•"/>
            </a:pPr>
            <a:r>
              <a:rPr lang="vi-VN" sz="3200" dirty="0">
                <a:latin typeface="+mj-lt"/>
              </a:rPr>
              <a:t>Xem xét thông qua các biểu đồ lớp.</a:t>
            </a:r>
          </a:p>
          <a:p>
            <a:pPr marL="457200" indent="-457200">
              <a:buFont typeface="Arial" panose="020B0604020202020204" pitchFamily="34" charset="0"/>
              <a:buChar char="•"/>
            </a:pPr>
            <a:r>
              <a:rPr lang="vi-VN" sz="3200" dirty="0">
                <a:latin typeface="+mj-lt"/>
              </a:rPr>
              <a:t>Tổng kết lại trạng thái.</a:t>
            </a:r>
          </a:p>
          <a:p>
            <a:pPr marL="457200" indent="-457200">
              <a:buFont typeface="Arial" panose="020B0604020202020204" pitchFamily="34" charset="0"/>
              <a:buChar char="•"/>
            </a:pPr>
            <a:r>
              <a:rPr lang="vi-VN" sz="3200" dirty="0">
                <a:latin typeface="+mj-lt"/>
              </a:rPr>
              <a:t>Phá vỡ tinh đóng gói</a:t>
            </a: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a:latin typeface="Times New Roman" panose="02020603050405020304" pitchFamily="18" charset="0"/>
                <a:cs typeface="Times New Roman" panose="02020603050405020304" pitchFamily="18" charset="0"/>
              </a:rPr>
              <a:t>Visitor</a:t>
            </a:r>
            <a:r>
              <a:rPr lang="en-GB" sz="6000" b="1">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33150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62408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đến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việc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a:latin typeface="Times New Roman" panose="02020603050405020304" pitchFamily="18" charset="0"/>
                <a:cs typeface="Times New Roman" panose="02020603050405020304" pitchFamily="18" charset="0"/>
              </a:rPr>
              <a:t>Visitor</a:t>
            </a:r>
            <a:r>
              <a:rPr lang="en-GB" sz="6000" b="1">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7" name="Rectangle 6"/>
          <p:cNvSpPr/>
          <p:nvPr/>
        </p:nvSpPr>
        <p:spPr>
          <a:xfrm>
            <a:off x="766916" y="2148860"/>
            <a:ext cx="11001427" cy="1569660"/>
          </a:xfrm>
          <a:prstGeom prst="rect">
            <a:avLst/>
          </a:prstGeom>
        </p:spPr>
        <p:txBody>
          <a:bodyPr wrap="square" anchor="t">
            <a:spAutoFit/>
          </a:bodyPr>
          <a:lstStyle/>
          <a:p>
            <a:pPr marL="457200" indent="-457200">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Chỉ</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lớp</a:t>
            </a:r>
            <a:r>
              <a:rPr lang="en-US" sz="3200" dirty="0">
                <a:latin typeface="Times New Roman" panose="02020603050405020304" pitchFamily="18" charset="0"/>
                <a:cs typeface="Times New Roman" panose="02020603050405020304" pitchFamily="18" charset="0"/>
              </a:rPr>
              <a:t> cha </a:t>
            </a:r>
            <a:r>
              <a:rPr lang="en-US" sz="3200" dirty="0" err="1">
                <a:latin typeface="Times New Roman" panose="02020603050405020304" pitchFamily="18" charset="0"/>
                <a:cs typeface="Times New Roman" panose="02020603050405020304" pitchFamily="18" charset="0"/>
              </a:rPr>
              <a:t>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chỉ</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ảnh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hưởng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ảnh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hưởng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toàn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bộ</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thừa</a:t>
            </a:r>
            <a:r>
              <a:rPr lang="en-US" sz="3200" dirty="0">
                <a:latin typeface="Times New Roman" panose="02020603050405020304" pitchFamily="18" charset="0"/>
                <a:cs typeface="Times New Roman" panose="02020603050405020304" pitchFamily="18" charset="0"/>
              </a:rPr>
              <a:t>.</a:t>
            </a:r>
            <a:endParaRPr lang="vi-V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709444"/>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728</Words>
  <Application>Microsoft Office PowerPoint</Application>
  <PresentationFormat>Widescreen</PresentationFormat>
  <Paragraphs>100</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ＭＳ Ｐゴシック</vt:lpstr>
      <vt:lpstr>Arial</vt:lpstr>
      <vt:lpstr>Calibri</vt:lpstr>
      <vt:lpstr>Calibri Light</vt:lpstr>
      <vt:lpstr>Consolas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Design Pattern</dc:title>
  <dc:creator>Khoa Huynh</dc:creator>
  <cp:lastModifiedBy>s</cp:lastModifiedBy>
  <cp:revision>229</cp:revision>
  <dcterms:created xsi:type="dcterms:W3CDTF">2016-10-07T13:20:21Z</dcterms:created>
  <dcterms:modified xsi:type="dcterms:W3CDTF">2017-01-09T16:15:34Z</dcterms:modified>
</cp:coreProperties>
</file>