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71" r:id="rId10"/>
    <p:sldId id="272" r:id="rId11"/>
    <p:sldId id="273" r:id="rId12"/>
    <p:sldId id="266" r:id="rId13"/>
    <p:sldId id="267" r:id="rId14"/>
    <p:sldId id="268" r:id="rId15"/>
    <p:sldId id="274" r:id="rId16"/>
    <p:sldId id="275" r:id="rId17"/>
    <p:sldId id="280" r:id="rId18"/>
    <p:sldId id="276" r:id="rId19"/>
    <p:sldId id="281" r:id="rId20"/>
    <p:sldId id="282" r:id="rId21"/>
    <p:sldId id="283" r:id="rId22"/>
    <p:sldId id="284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D03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246" autoAdjust="0"/>
  </p:normalViewPr>
  <p:slideViewPr>
    <p:cSldViewPr snapToGrid="0">
      <p:cViewPr>
        <p:scale>
          <a:sx n="89" d="100"/>
          <a:sy n="89" d="100"/>
        </p:scale>
        <p:origin x="43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D2B8C-AB4A-402D-A214-67346C2323C8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833CF-590C-4B5B-B6DD-DCAF0CE2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6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833CF-590C-4B5B-B6DD-DCAF0CE24C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9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833CF-590C-4B5B-B6DD-DCAF0CE24C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67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833CF-590C-4B5B-B6DD-DCAF0CE24C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43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833CF-590C-4B5B-B6DD-DCAF0CE24C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7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833CF-590C-4B5B-B6DD-DCAF0CE24C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10/23/2018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vi-VN"/>
              <a:t>Nhóm 15 – Chương trình quản lý cho thuê băng đĩa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Nhóm 15 – Chương trình quản lý cho thuê băng đĩa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Nhóm 15 – Chương trình quản lý cho thuê băng đĩa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Nhóm 15 – Chương trình quản lý cho thuê băng đĩa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Nhóm 15 – Chương trình quản lý cho thuê băng đĩa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Nhóm 15 – Chương trình quản lý cho thuê băng đĩa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Nhóm 15 – Chương trình quản lý cho thuê băng đĩa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Nhóm 15 – Chương trình quản lý cho thuê băng đĩa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Nhóm 15 – Chương trình quản lý cho thuê băng đĩa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Nhóm 18 – Chương trình quản lý cho thuê băng đĩa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Nhóm 15 – Chương trình quản lý cho thuê băng đĩa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Nhóm 15 – Chương trình quản lý cho thuê băng đĩa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Nhóm 15 – Chương trình quản lý cho thuê băng đĩa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Nhóm 15 – Chương trình quản lý cho thuê băng đĩa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Nhóm 15 – Chương trình quản lý cho thuê băng đĩa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Nhóm 15 – Chương trình quản lý cho thuê băng đĩa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Nhóm 15 – Chương trình quản lý cho thuê băng đĩa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10/23/2018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Nhóm 15 – Chương trình quản lý cho thuê băng đĩa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2018_6_applicationdevelopment_testing.doc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50003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9385"/>
            <a:ext cx="12191999" cy="1789177"/>
          </a:xfr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5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5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5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6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6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6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6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6000" b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7255" y="2726636"/>
            <a:ext cx="9732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 –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8361" y="3822276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3555" y="3822276"/>
            <a:ext cx="60644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Phan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Hữu Quý - 16073931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Ngô Thái Sang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16050951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Minh Đức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16054171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3555" y="6144676"/>
            <a:ext cx="5937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– Ngành Kỹ thuật phần mềm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4B91853-1632-4F8B-A158-BED60A92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7" y="3941041"/>
            <a:ext cx="2748283" cy="274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93642"/>
      </p:ext>
    </p:extLst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TIVE_Tra_dia">
            <a:extLst>
              <a:ext uri="{FF2B5EF4-FFF2-40B4-BE49-F238E27FC236}">
                <a16:creationId xmlns:a16="http://schemas.microsoft.com/office/drawing/2014/main" xmlns="" id="{F8A69F49-F587-46C0-8DE5-95D80654EC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692" y="499869"/>
            <a:ext cx="6108952" cy="635813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B46F7516-7D8D-4569-AA3C-101DB3198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0382"/>
              </p:ext>
            </p:extLst>
          </p:nvPr>
        </p:nvGraphicFramePr>
        <p:xfrm>
          <a:off x="1739" y="462973"/>
          <a:ext cx="6108952" cy="749661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{35758FB7-9AC5-4552-8A53-C91805E547FA}</a:tableStyleId>
              </a:tblPr>
              <a:tblGrid>
                <a:gridCol w="1545566">
                  <a:extLst>
                    <a:ext uri="{9D8B030D-6E8A-4147-A177-3AD203B41FA5}">
                      <a16:colId xmlns:a16="http://schemas.microsoft.com/office/drawing/2014/main" xmlns="" val="1009892817"/>
                    </a:ext>
                  </a:extLst>
                </a:gridCol>
                <a:gridCol w="4563386">
                  <a:extLst>
                    <a:ext uri="{9D8B030D-6E8A-4147-A177-3AD203B41FA5}">
                      <a16:colId xmlns:a16="http://schemas.microsoft.com/office/drawing/2014/main" xmlns="" val="2344126984"/>
                    </a:ext>
                  </a:extLst>
                </a:gridCol>
              </a:tblGrid>
              <a:tr h="29359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case: UC011_Lập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Phiếu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55" marR="84355" marT="42177" marB="4217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9176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đích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411" marR="8041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phiếu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đĩa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50" b="0" i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411" marR="80411" marT="0" marB="0" anchor="ctr"/>
                </a:tc>
                <a:extLst>
                  <a:ext uri="{0D108BD9-81ED-4DB2-BD59-A6C34878D82A}">
                    <a16:rowId xmlns:a16="http://schemas.microsoft.com/office/drawing/2014/main" xmlns="" val="857917495"/>
                  </a:ext>
                </a:extLst>
              </a:tr>
              <a:tr h="435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411" marR="804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đĩa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bỏ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hộp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đĩa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cửa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xmlns="" val="2680742826"/>
                  </a:ext>
                </a:extLst>
              </a:tr>
              <a:tr h="4208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 nhân: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411" marR="8041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050" b="0" i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411" marR="80411" marT="0" marB="0" anchor="ctr"/>
                </a:tc>
                <a:extLst>
                  <a:ext uri="{0D108BD9-81ED-4DB2-BD59-A6C34878D82A}">
                    <a16:rowId xmlns:a16="http://schemas.microsoft.com/office/drawing/2014/main" xmlns="" val="1148632365"/>
                  </a:ext>
                </a:extLst>
              </a:tr>
              <a:tr h="6312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kiện trước: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411" marR="80411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50" b="0" kern="1200" dirty="0" err="1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Khách</a:t>
                      </a:r>
                      <a:r>
                        <a:rPr lang="en-US" sz="1450" b="0" kern="1200" dirty="0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50" b="0" kern="1200" dirty="0" err="1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450" b="0" kern="1200" dirty="0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50" b="0" kern="1200" dirty="0" err="1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sz="1450" b="0" kern="1200" dirty="0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50" b="0" kern="1200" dirty="0" err="1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đưa</a:t>
                      </a:r>
                      <a:r>
                        <a:rPr lang="en-US" sz="1450" b="0" kern="1200" dirty="0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50" b="0" kern="1200" dirty="0" err="1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đĩa</a:t>
                      </a:r>
                      <a:r>
                        <a:rPr lang="en-US" sz="1450" b="0" kern="1200" dirty="0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50" b="0" kern="1200" dirty="0" err="1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cần</a:t>
                      </a:r>
                      <a:r>
                        <a:rPr lang="en-US" sz="1450" b="0" kern="1200" dirty="0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50" b="0" kern="1200" dirty="0" err="1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450" b="0" kern="1200" dirty="0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50" b="0" kern="1200" dirty="0" err="1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tới</a:t>
                      </a:r>
                      <a:r>
                        <a:rPr lang="en-US" sz="1450" b="0" kern="1200" dirty="0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50" b="0" kern="1200" dirty="0" err="1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cửa</a:t>
                      </a:r>
                      <a:r>
                        <a:rPr lang="en-US" sz="1450" b="0" kern="1200" dirty="0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50" b="0" kern="1200" dirty="0" err="1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450" b="0" kern="1200" dirty="0">
                          <a:solidFill>
                            <a:schemeClr val="dk1"/>
                          </a:solidFill>
                          <a:effectLst/>
                          <a:latin typeface="time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80411" marR="80411" marT="0" marB="0" anchor="ctr"/>
                </a:tc>
                <a:extLst>
                  <a:ext uri="{0D108BD9-81ED-4DB2-BD59-A6C34878D82A}">
                    <a16:rowId xmlns:a16="http://schemas.microsoft.com/office/drawing/2014/main" xmlns="" val="4206079407"/>
                  </a:ext>
                </a:extLst>
              </a:tr>
              <a:tr h="6312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kiện sau: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411" marR="8041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 phiếu trả thành công</a:t>
                      </a:r>
                      <a:endParaRPr lang="en-US" sz="1050" b="0" i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411" marR="80411" marT="0" marB="0" anchor="ctr"/>
                </a:tc>
                <a:extLst>
                  <a:ext uri="{0D108BD9-81ED-4DB2-BD59-A6C34878D82A}">
                    <a16:rowId xmlns:a16="http://schemas.microsoft.com/office/drawing/2014/main" xmlns="" val="1490438310"/>
                  </a:ext>
                </a:extLst>
              </a:tr>
              <a:tr h="13176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 sự kiện chính (Basic flows)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411" marR="80411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Đĩa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phiếu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 DVD.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đĩa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thuê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đĩa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tin DVD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đĩa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phiếu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DVD.</a:t>
                      </a:r>
                    </a:p>
                  </a:txBody>
                  <a:tcPr marL="46990" marR="46990" marT="0" marB="0"/>
                </a:tc>
                <a:extLst>
                  <a:ext uri="{0D108BD9-81ED-4DB2-BD59-A6C34878D82A}">
                    <a16:rowId xmlns:a16="http://schemas.microsoft.com/office/drawing/2014/main" xmlns="" val="3608570916"/>
                  </a:ext>
                </a:extLst>
              </a:tr>
              <a:tr h="7063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411" marR="80411" marT="0" marB="0" anchor="ctr"/>
                </a:tc>
                <a:tc>
                  <a:txBody>
                    <a:bodyPr/>
                    <a:lstStyle/>
                    <a:p>
                      <a:endParaRPr lang="en-US" sz="900" b="0" i="1" dirty="0">
                        <a:solidFill>
                          <a:srgbClr val="0000FF"/>
                        </a:solidFill>
                        <a:effectLst/>
                        <a:latin typeface="tim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411" marR="80411" marT="0" marB="0" anchor="ctr"/>
                </a:tc>
                <a:extLst>
                  <a:ext uri="{0D108BD9-81ED-4DB2-BD59-A6C34878D82A}">
                    <a16:rowId xmlns:a16="http://schemas.microsoft.com/office/drawing/2014/main" xmlns="" val="234270029"/>
                  </a:ext>
                </a:extLst>
              </a:tr>
              <a:tr h="4208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9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411" marR="8041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50" b="0" i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411" marR="80411" marT="0" marB="0"/>
                </a:tc>
                <a:extLst>
                  <a:ext uri="{0D108BD9-81ED-4DB2-BD59-A6C34878D82A}">
                    <a16:rowId xmlns:a16="http://schemas.microsoft.com/office/drawing/2014/main" xmlns="" val="36925537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D11766E-7C2C-4580-90B0-1F832300E09D}"/>
              </a:ext>
            </a:extLst>
          </p:cNvPr>
          <p:cNvSpPr txBox="1"/>
          <p:nvPr/>
        </p:nvSpPr>
        <p:spPr>
          <a:xfrm>
            <a:off x="6049525" y="6392672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xmlns="" id="{EDDB1BD3-BBDE-4AE6-B43D-31773949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778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b="1" smtClean="0"/>
              <a:t>10</a:t>
            </a:fld>
            <a:endParaRPr lang="en-US" sz="18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242C1EE3-3B92-49E8-AB95-3E54B253D554}"/>
              </a:ext>
            </a:extLst>
          </p:cNvPr>
          <p:cNvSpPr txBox="1">
            <a:spLocks/>
          </p:cNvSpPr>
          <p:nvPr/>
        </p:nvSpPr>
        <p:spPr>
          <a:xfrm>
            <a:off x="0" y="-24198"/>
            <a:ext cx="12192000" cy="52406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ĐẶC TẢ USE CASE TRẢ BĂNG ĐĨA</a:t>
            </a:r>
          </a:p>
        </p:txBody>
      </p:sp>
    </p:spTree>
    <p:extLst>
      <p:ext uri="{BB962C8B-B14F-4D97-AF65-F5344CB8AC3E}">
        <p14:creationId xmlns:p14="http://schemas.microsoft.com/office/powerpoint/2010/main" val="3439773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3CEFDF-49CA-45BA-9673-8F1767EDC56C}"/>
              </a:ext>
            </a:extLst>
          </p:cNvPr>
          <p:cNvSpPr txBox="1"/>
          <p:nvPr/>
        </p:nvSpPr>
        <p:spPr>
          <a:xfrm>
            <a:off x="582162" y="1905506"/>
            <a:ext cx="31269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mô hình Use case tổng quát và các mô tả của đề tài, Nhóm đã xây dựng mô hình các lớp Entity: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81CF344-2A71-4FA3-8BCA-FF0FAF4DB4B3}"/>
              </a:ext>
            </a:extLst>
          </p:cNvPr>
          <p:cNvSpPr txBox="1">
            <a:spLocks/>
          </p:cNvSpPr>
          <p:nvPr/>
        </p:nvSpPr>
        <p:spPr>
          <a:xfrm>
            <a:off x="0" y="64019"/>
            <a:ext cx="12192000" cy="38958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THIẾT KẾ MÔ HÌNH LỚP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47B2E73-E4CC-4BC9-9744-A44ED46F956E}"/>
              </a:ext>
            </a:extLst>
          </p:cNvPr>
          <p:cNvSpPr txBox="1"/>
          <p:nvPr/>
        </p:nvSpPr>
        <p:spPr>
          <a:xfrm>
            <a:off x="1175431" y="6050457"/>
            <a:ext cx="2966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17F9E8D-E363-4EAF-8A43-2C7DB808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153" y="6428856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000" b="1" smtClean="0"/>
              <a:t>11</a:t>
            </a:fld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377" y="717778"/>
            <a:ext cx="5890367" cy="571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8106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A56D7715-2B4F-4F43-8BE2-B9AA9FB1F236}"/>
              </a:ext>
            </a:extLst>
          </p:cNvPr>
          <p:cNvSpPr txBox="1">
            <a:spLocks/>
          </p:cNvSpPr>
          <p:nvPr/>
        </p:nvSpPr>
        <p:spPr>
          <a:xfrm>
            <a:off x="0" y="42602"/>
            <a:ext cx="12192000" cy="56270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THIẾT KẾ MÔ HÌNH C</a:t>
            </a:r>
            <a:r>
              <a:rPr lang="vi-VN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Ơ</a:t>
            </a:r>
            <a:r>
              <a:rPr lang="en-US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SỞ DỮ LIỆU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E16BBB-5E07-4250-8A1C-4A5138E4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6460" y="633065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b="1" smtClean="0"/>
              <a:t>12</a:t>
            </a:fld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CE706E-75D1-485F-ACA4-52F6920961B6}"/>
              </a:ext>
            </a:extLst>
          </p:cNvPr>
          <p:cNvSpPr txBox="1"/>
          <p:nvPr/>
        </p:nvSpPr>
        <p:spPr>
          <a:xfrm>
            <a:off x="901521" y="6457890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ED70787-1C44-47CF-BAEC-62E05D7C6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98" y="829513"/>
            <a:ext cx="8142603" cy="54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096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CCEF75D-C3DE-4816-8003-72EE5FF42D27}"/>
              </a:ext>
            </a:extLst>
          </p:cNvPr>
          <p:cNvSpPr txBox="1">
            <a:spLocks/>
          </p:cNvSpPr>
          <p:nvPr/>
        </p:nvSpPr>
        <p:spPr>
          <a:xfrm>
            <a:off x="-92765" y="86193"/>
            <a:ext cx="12192000" cy="61617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PHÂN LUỒNG MÀN HÌNH ỨNG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0D2FC0-3B4E-489E-86F1-1692A196679C}"/>
              </a:ext>
            </a:extLst>
          </p:cNvPr>
          <p:cNvSpPr txBox="1"/>
          <p:nvPr/>
        </p:nvSpPr>
        <p:spPr>
          <a:xfrm>
            <a:off x="0" y="6457890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15 – Chương trình quản lý cho thuê băng đĩa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2C7139D-F646-4DA9-86B9-06B4C20D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1765" y="6292820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b="1" smtClean="0"/>
              <a:t>13</a:t>
            </a:fld>
            <a:endParaRPr 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3CE706E-75D1-485F-ACA4-52F6920961B6}"/>
              </a:ext>
            </a:extLst>
          </p:cNvPr>
          <p:cNvSpPr txBox="1"/>
          <p:nvPr/>
        </p:nvSpPr>
        <p:spPr>
          <a:xfrm>
            <a:off x="901521" y="6457890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598904A-8EDC-4F2D-9589-6C7AA874B2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372" y="987314"/>
            <a:ext cx="7937891" cy="4855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8929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315165B-39BB-4384-8DE0-7F78731E2D06}"/>
              </a:ext>
            </a:extLst>
          </p:cNvPr>
          <p:cNvSpPr txBox="1">
            <a:spLocks/>
          </p:cNvSpPr>
          <p:nvPr/>
        </p:nvSpPr>
        <p:spPr>
          <a:xfrm>
            <a:off x="0" y="210029"/>
            <a:ext cx="12192000" cy="80683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THIẾT KẾ TÌNH HUỐNG KIỂM THỬ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7420BFA-AB80-4C9D-B63B-4AB4279B54B4}"/>
              </a:ext>
            </a:extLst>
          </p:cNvPr>
          <p:cNvSpPr/>
          <p:nvPr/>
        </p:nvSpPr>
        <p:spPr>
          <a:xfrm>
            <a:off x="1266440" y="1583988"/>
            <a:ext cx="9886663" cy="392817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đắn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endParaRPr lang="en-US" sz="32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sách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tình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huống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kiểm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thử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Báo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cáo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kiểm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thử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8435231-2ED0-4D3B-9D9C-629AA755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0411" y="636773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b="1" smtClean="0"/>
              <a:t>14</a:t>
            </a:fld>
            <a:endParaRPr 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3CE706E-75D1-485F-ACA4-52F6920961B6}"/>
              </a:ext>
            </a:extLst>
          </p:cNvPr>
          <p:cNvSpPr txBox="1"/>
          <p:nvPr/>
        </p:nvSpPr>
        <p:spPr>
          <a:xfrm>
            <a:off x="901521" y="6367737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94347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30B2B23-56A1-4131-9706-99CDCC8A5012}"/>
              </a:ext>
            </a:extLst>
          </p:cNvPr>
          <p:cNvSpPr txBox="1">
            <a:spLocks/>
          </p:cNvSpPr>
          <p:nvPr/>
        </p:nvSpPr>
        <p:spPr>
          <a:xfrm>
            <a:off x="0" y="91270"/>
            <a:ext cx="12192000" cy="56270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HIỆN THỰC -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51E42E-FE8C-474E-B9EB-81D011866B44}"/>
              </a:ext>
            </a:extLst>
          </p:cNvPr>
          <p:cNvSpPr txBox="1"/>
          <p:nvPr/>
        </p:nvSpPr>
        <p:spPr>
          <a:xfrm>
            <a:off x="193183" y="6331941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15 – Chương trình quản lý cho thuê băng đĩa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D12B117-B8C7-4402-8CDF-CF808DD0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4777" y="6531996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CE706E-75D1-485F-ACA4-52F6920961B6}"/>
              </a:ext>
            </a:extLst>
          </p:cNvPr>
          <p:cNvSpPr txBox="1"/>
          <p:nvPr/>
        </p:nvSpPr>
        <p:spPr>
          <a:xfrm>
            <a:off x="193183" y="6453425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EF6A7C1-1F12-4DFE-ABF3-C5C0B54B8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96" y="1274269"/>
            <a:ext cx="3589008" cy="5118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1B5283-45F2-4894-944C-ADEC80C0622F}"/>
              </a:ext>
            </a:extLst>
          </p:cNvPr>
          <p:cNvSpPr txBox="1"/>
          <p:nvPr/>
        </p:nvSpPr>
        <p:spPr>
          <a:xfrm>
            <a:off x="5279911" y="760403"/>
            <a:ext cx="163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0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D87BB49-A807-4070-980B-23DF4ED0875B}"/>
              </a:ext>
            </a:extLst>
          </p:cNvPr>
          <p:cNvSpPr txBox="1">
            <a:spLocks/>
          </p:cNvSpPr>
          <p:nvPr/>
        </p:nvSpPr>
        <p:spPr>
          <a:xfrm>
            <a:off x="0" y="-11966"/>
            <a:ext cx="12192000" cy="4882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HIỆN THỰC - 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2B00EA-FDE2-4B08-BED9-5D70E1F8FD2D}"/>
              </a:ext>
            </a:extLst>
          </p:cNvPr>
          <p:cNvSpPr txBox="1"/>
          <p:nvPr/>
        </p:nvSpPr>
        <p:spPr>
          <a:xfrm>
            <a:off x="0" y="6509177"/>
            <a:ext cx="5293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15 – Chương trình quản lý cho thuê băng đĩa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67D4CE30-900F-490A-A3C6-F066C03E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8721" y="6561126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b="1" smtClean="0"/>
              <a:t>16</a:t>
            </a:fld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CE706E-75D1-485F-ACA4-52F6920961B6}"/>
              </a:ext>
            </a:extLst>
          </p:cNvPr>
          <p:cNvSpPr txBox="1"/>
          <p:nvPr/>
        </p:nvSpPr>
        <p:spPr>
          <a:xfrm>
            <a:off x="857277" y="6546378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 –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5D49525-8E83-4F0B-9785-6B6143EAF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40" y="1024155"/>
            <a:ext cx="9680120" cy="5466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B36EC8-A066-4D38-A92A-445D812B565D}"/>
              </a:ext>
            </a:extLst>
          </p:cNvPr>
          <p:cNvSpPr txBox="1"/>
          <p:nvPr/>
        </p:nvSpPr>
        <p:spPr>
          <a:xfrm>
            <a:off x="5279911" y="582816"/>
            <a:ext cx="163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 đĩa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62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79E78E43-ECC9-4681-9ED0-18F6DE116DA3}"/>
              </a:ext>
            </a:extLst>
          </p:cNvPr>
          <p:cNvSpPr txBox="1">
            <a:spLocks/>
          </p:cNvSpPr>
          <p:nvPr/>
        </p:nvSpPr>
        <p:spPr>
          <a:xfrm>
            <a:off x="0" y="91270"/>
            <a:ext cx="12192000" cy="4882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HIỆN THỰC - DEMO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xmlns="" id="{92E145ED-A2FD-4162-8D69-C5D6BCF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3687" y="6375340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b="1" smtClean="0"/>
              <a:t>17</a:t>
            </a:fld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606AB11-7B32-4DCC-8DF4-4C9EEEE342F2}"/>
              </a:ext>
            </a:extLst>
          </p:cNvPr>
          <p:cNvSpPr txBox="1"/>
          <p:nvPr/>
        </p:nvSpPr>
        <p:spPr>
          <a:xfrm>
            <a:off x="901521" y="6457890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368D8FE-C023-41BE-BF1A-C9DD2EF3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74" y="1142343"/>
            <a:ext cx="9449488" cy="53361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317592-3167-4F8F-9A4C-96ABC560DCC4}"/>
              </a:ext>
            </a:extLst>
          </p:cNvPr>
          <p:cNvSpPr txBox="1"/>
          <p:nvPr/>
        </p:nvSpPr>
        <p:spPr>
          <a:xfrm>
            <a:off x="5439689" y="680678"/>
            <a:ext cx="1312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 đĩa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76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4DAA55DE-71FB-4B69-B2AC-D48359B26542}"/>
              </a:ext>
            </a:extLst>
          </p:cNvPr>
          <p:cNvSpPr txBox="1">
            <a:spLocks/>
          </p:cNvSpPr>
          <p:nvPr/>
        </p:nvSpPr>
        <p:spPr>
          <a:xfrm>
            <a:off x="0" y="91270"/>
            <a:ext cx="12192000" cy="56270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HIỆN THỰC - DEMO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1909209-FD89-4A0C-981A-217B3787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3687" y="656706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b="1" smtClean="0"/>
              <a:t>18</a:t>
            </a:fld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CE706E-75D1-485F-ACA4-52F6920961B6}"/>
              </a:ext>
            </a:extLst>
          </p:cNvPr>
          <p:cNvSpPr txBox="1"/>
          <p:nvPr/>
        </p:nvSpPr>
        <p:spPr>
          <a:xfrm>
            <a:off x="872025" y="6516882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8A851EA-F9E1-4438-A939-40098E89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69" y="1139943"/>
            <a:ext cx="9521662" cy="53769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220C9C-4351-4BC2-B1F5-0E24E196A702}"/>
              </a:ext>
            </a:extLst>
          </p:cNvPr>
          <p:cNvSpPr txBox="1"/>
          <p:nvPr/>
        </p:nvSpPr>
        <p:spPr>
          <a:xfrm>
            <a:off x="4859628" y="678278"/>
            <a:ext cx="299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khách hàng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03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4DAA55DE-71FB-4B69-B2AC-D48359B26542}"/>
              </a:ext>
            </a:extLst>
          </p:cNvPr>
          <p:cNvSpPr txBox="1">
            <a:spLocks/>
          </p:cNvSpPr>
          <p:nvPr/>
        </p:nvSpPr>
        <p:spPr>
          <a:xfrm>
            <a:off x="0" y="91270"/>
            <a:ext cx="12192000" cy="56270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HIỆN THỰC - DEMO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1909209-FD89-4A0C-981A-217B3787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3687" y="656706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b="1" smtClean="0"/>
              <a:t>19</a:t>
            </a:fld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CE706E-75D1-485F-ACA4-52F6920961B6}"/>
              </a:ext>
            </a:extLst>
          </p:cNvPr>
          <p:cNvSpPr txBox="1"/>
          <p:nvPr/>
        </p:nvSpPr>
        <p:spPr>
          <a:xfrm>
            <a:off x="872025" y="6516882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220C9C-4351-4BC2-B1F5-0E24E196A702}"/>
              </a:ext>
            </a:extLst>
          </p:cNvPr>
          <p:cNvSpPr txBox="1"/>
          <p:nvPr/>
        </p:nvSpPr>
        <p:spPr>
          <a:xfrm>
            <a:off x="4859628" y="678278"/>
            <a:ext cx="299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82015D1-163C-4B2A-ABE1-68E92D29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71" y="1191562"/>
            <a:ext cx="9475989" cy="53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28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0678"/>
            <a:ext cx="12191999" cy="91406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800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NỘI DUNG TRÌNH BÀY BÁO CÁO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0354" y="1184746"/>
            <a:ext cx="8615967" cy="5574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Activity diagram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Demo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DF2AA-5481-4D4F-90FF-B7A6148C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70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5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25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75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25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4DAA55DE-71FB-4B69-B2AC-D48359B26542}"/>
              </a:ext>
            </a:extLst>
          </p:cNvPr>
          <p:cNvSpPr txBox="1">
            <a:spLocks/>
          </p:cNvSpPr>
          <p:nvPr/>
        </p:nvSpPr>
        <p:spPr>
          <a:xfrm>
            <a:off x="0" y="91270"/>
            <a:ext cx="12192000" cy="56270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HIỆN THỰC - DEMO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1909209-FD89-4A0C-981A-217B3787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3687" y="656706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b="1" smtClean="0"/>
              <a:t>20</a:t>
            </a:fld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CE706E-75D1-485F-ACA4-52F6920961B6}"/>
              </a:ext>
            </a:extLst>
          </p:cNvPr>
          <p:cNvSpPr txBox="1"/>
          <p:nvPr/>
        </p:nvSpPr>
        <p:spPr>
          <a:xfrm>
            <a:off x="872025" y="6516882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220C9C-4351-4BC2-B1F5-0E24E196A702}"/>
              </a:ext>
            </a:extLst>
          </p:cNvPr>
          <p:cNvSpPr txBox="1"/>
          <p:nvPr/>
        </p:nvSpPr>
        <p:spPr>
          <a:xfrm>
            <a:off x="5130036" y="702583"/>
            <a:ext cx="2455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thống kê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1F9A51B-095D-48F8-B3AF-0022AA3AD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88" y="1164248"/>
            <a:ext cx="9478623" cy="535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7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4DAA55DE-71FB-4B69-B2AC-D48359B26542}"/>
              </a:ext>
            </a:extLst>
          </p:cNvPr>
          <p:cNvSpPr txBox="1">
            <a:spLocks/>
          </p:cNvSpPr>
          <p:nvPr/>
        </p:nvSpPr>
        <p:spPr>
          <a:xfrm>
            <a:off x="0" y="91270"/>
            <a:ext cx="12192000" cy="56270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HIỆN THỰC - DEMO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1909209-FD89-4A0C-981A-217B3787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3687" y="656706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b="1" smtClean="0"/>
              <a:t>21</a:t>
            </a:fld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CE706E-75D1-485F-ACA4-52F6920961B6}"/>
              </a:ext>
            </a:extLst>
          </p:cNvPr>
          <p:cNvSpPr txBox="1"/>
          <p:nvPr/>
        </p:nvSpPr>
        <p:spPr>
          <a:xfrm>
            <a:off x="872025" y="6516882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220C9C-4351-4BC2-B1F5-0E24E196A702}"/>
              </a:ext>
            </a:extLst>
          </p:cNvPr>
          <p:cNvSpPr txBox="1"/>
          <p:nvPr/>
        </p:nvSpPr>
        <p:spPr>
          <a:xfrm>
            <a:off x="5240649" y="688514"/>
            <a:ext cx="223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tựa đề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74E78BE-69B6-4458-89A5-AF7BAC3C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40" y="1139943"/>
            <a:ext cx="9625320" cy="54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11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4DAA55DE-71FB-4B69-B2AC-D48359B26542}"/>
              </a:ext>
            </a:extLst>
          </p:cNvPr>
          <p:cNvSpPr txBox="1">
            <a:spLocks/>
          </p:cNvSpPr>
          <p:nvPr/>
        </p:nvSpPr>
        <p:spPr>
          <a:xfrm>
            <a:off x="0" y="91270"/>
            <a:ext cx="12192000" cy="56270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HIỆN THỰC - DEMO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1909209-FD89-4A0C-981A-217B3787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3687" y="656706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b="1" smtClean="0"/>
              <a:t>22</a:t>
            </a:fld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CE706E-75D1-485F-ACA4-52F6920961B6}"/>
              </a:ext>
            </a:extLst>
          </p:cNvPr>
          <p:cNvSpPr txBox="1"/>
          <p:nvPr/>
        </p:nvSpPr>
        <p:spPr>
          <a:xfrm>
            <a:off x="872025" y="6516882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220C9C-4351-4BC2-B1F5-0E24E196A702}"/>
              </a:ext>
            </a:extLst>
          </p:cNvPr>
          <p:cNvSpPr txBox="1"/>
          <p:nvPr/>
        </p:nvSpPr>
        <p:spPr>
          <a:xfrm>
            <a:off x="5240649" y="688514"/>
            <a:ext cx="223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đĩa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8EA56A1-FF6C-403B-AE75-60640B407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25" y="1136073"/>
            <a:ext cx="9348750" cy="527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81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EAFD0C5-3609-43D5-86F1-2E4321E9D198}"/>
              </a:ext>
            </a:extLst>
          </p:cNvPr>
          <p:cNvSpPr txBox="1">
            <a:spLocks/>
          </p:cNvSpPr>
          <p:nvPr/>
        </p:nvSpPr>
        <p:spPr>
          <a:xfrm>
            <a:off x="0" y="91270"/>
            <a:ext cx="12192000" cy="56270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NHẬN XÉT – HẠN CHẾ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C8030F-98DC-4CC7-8284-AE37B70C10E9}"/>
              </a:ext>
            </a:extLst>
          </p:cNvPr>
          <p:cNvSpPr txBox="1"/>
          <p:nvPr/>
        </p:nvSpPr>
        <p:spPr>
          <a:xfrm>
            <a:off x="193183" y="6331941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15 – Chương trình quản lý cho thuê băng đĩa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7D58993-6132-4975-8F95-C9EFFD8B4C5B}"/>
              </a:ext>
            </a:extLst>
          </p:cNvPr>
          <p:cNvSpPr/>
          <p:nvPr/>
        </p:nvSpPr>
        <p:spPr>
          <a:xfrm>
            <a:off x="1073559" y="919594"/>
            <a:ext cx="2858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54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sz="54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50B4A15-2588-4AD1-A860-7499F85DC3AC}"/>
              </a:ext>
            </a:extLst>
          </p:cNvPr>
          <p:cNvSpPr txBox="1"/>
          <p:nvPr/>
        </p:nvSpPr>
        <p:spPr>
          <a:xfrm>
            <a:off x="890119" y="1957239"/>
            <a:ext cx="10411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FB868BC-1EF4-4807-8174-D4D450BDCAFA}"/>
              </a:ext>
            </a:extLst>
          </p:cNvPr>
          <p:cNvSpPr/>
          <p:nvPr/>
        </p:nvSpPr>
        <p:spPr>
          <a:xfrm>
            <a:off x="1044705" y="3765474"/>
            <a:ext cx="2627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54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54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8A07A79-E03D-481A-A372-8F6A470D6B12}"/>
              </a:ext>
            </a:extLst>
          </p:cNvPr>
          <p:cNvSpPr txBox="1"/>
          <p:nvPr/>
        </p:nvSpPr>
        <p:spPr>
          <a:xfrm>
            <a:off x="901521" y="4817476"/>
            <a:ext cx="1058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3389F14-2BA0-43B7-9DDE-663AB22A8AF8}"/>
              </a:ext>
            </a:extLst>
          </p:cNvPr>
          <p:cNvSpPr txBox="1"/>
          <p:nvPr/>
        </p:nvSpPr>
        <p:spPr>
          <a:xfrm>
            <a:off x="901521" y="5469368"/>
            <a:ext cx="6534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9A39EF2-D3E2-411A-B896-0BA7AE8451F8}"/>
              </a:ext>
            </a:extLst>
          </p:cNvPr>
          <p:cNvSpPr txBox="1"/>
          <p:nvPr/>
        </p:nvSpPr>
        <p:spPr>
          <a:xfrm>
            <a:off x="890119" y="2498949"/>
            <a:ext cx="106310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A6537EBD-32C5-49AD-AC37-F0732A87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7684" y="627532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3CE706E-75D1-485F-ACA4-52F6920961B6}"/>
              </a:ext>
            </a:extLst>
          </p:cNvPr>
          <p:cNvSpPr txBox="1"/>
          <p:nvPr/>
        </p:nvSpPr>
        <p:spPr>
          <a:xfrm>
            <a:off x="901521" y="6457890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627" y="2079029"/>
            <a:ext cx="119202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cap="none" spc="0" dirty="0" err="1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800" b="1" cap="none" spc="0" dirty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800" b="1" cap="none" spc="0" dirty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4800" b="1" cap="none" spc="0" dirty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800" b="1" cap="none" spc="0" dirty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800" b="1" cap="none" spc="0" dirty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800" b="1" cap="none" spc="0" dirty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800" b="1" cap="none" spc="0" dirty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800" b="1" cap="none" spc="0" dirty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800" b="1" cap="none" spc="0" dirty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800" b="1" cap="none" spc="0" dirty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4800" b="1" cap="none" spc="0" dirty="0">
              <a:ln/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40990" y="481713"/>
            <a:ext cx="382668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 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1541" y="3399346"/>
            <a:ext cx="7906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8EC222-6382-4F6D-85FE-12BBE240FE28}"/>
              </a:ext>
            </a:extLst>
          </p:cNvPr>
          <p:cNvSpPr txBox="1"/>
          <p:nvPr/>
        </p:nvSpPr>
        <p:spPr>
          <a:xfrm>
            <a:off x="2244277" y="4632503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1AF7EEC-9D43-4827-BA65-9DAA41692A0F}"/>
              </a:ext>
            </a:extLst>
          </p:cNvPr>
          <p:cNvSpPr txBox="1"/>
          <p:nvPr/>
        </p:nvSpPr>
        <p:spPr>
          <a:xfrm>
            <a:off x="4917996" y="4632503"/>
            <a:ext cx="48333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Phan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Hữu Quý - 16073931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Ngô Thái Sang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16050951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Minh Đức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16054171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98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10029"/>
            <a:ext cx="12192000" cy="80683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GIỚI THIỆU PHẦN MỀM</a:t>
            </a:r>
          </a:p>
        </p:txBody>
      </p:sp>
      <p:sp>
        <p:nvSpPr>
          <p:cNvPr id="36" name="AutoShape 3"/>
          <p:cNvSpPr>
            <a:spLocks noChangeArrowheads="1"/>
          </p:cNvSpPr>
          <p:nvPr/>
        </p:nvSpPr>
        <p:spPr bwMode="gray">
          <a:xfrm rot="18859505">
            <a:off x="6489655" y="2102776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bg2">
                  <a:gamma/>
                  <a:shade val="89020"/>
                  <a:invGamma/>
                  <a:alpha val="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7" name="AutoShape 4"/>
          <p:cNvSpPr>
            <a:spLocks noChangeArrowheads="1"/>
          </p:cNvSpPr>
          <p:nvPr/>
        </p:nvSpPr>
        <p:spPr bwMode="gray">
          <a:xfrm rot="2864273">
            <a:off x="6750933" y="4466303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bg2">
                  <a:gamma/>
                  <a:shade val="89020"/>
                  <a:invGamma/>
                  <a:alpha val="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gray">
          <a:xfrm rot="13149728">
            <a:off x="4692818" y="2316506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bg2">
                  <a:gamma/>
                  <a:shade val="89020"/>
                  <a:invGamma/>
                  <a:alpha val="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 rot="7676719">
            <a:off x="5003905" y="4770060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bg2">
                  <a:gamma/>
                  <a:shade val="89020"/>
                  <a:invGamma/>
                  <a:alpha val="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0" name="AutoShape 7"/>
          <p:cNvSpPr>
            <a:spLocks noChangeArrowheads="1"/>
          </p:cNvSpPr>
          <p:nvPr/>
        </p:nvSpPr>
        <p:spPr bwMode="gray">
          <a:xfrm rot="267494">
            <a:off x="7249824" y="325381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bg2">
                  <a:gamma/>
                  <a:shade val="89020"/>
                  <a:invGamma/>
                  <a:alpha val="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1" name="AutoShape 8"/>
          <p:cNvSpPr>
            <a:spLocks noChangeArrowheads="1"/>
          </p:cNvSpPr>
          <p:nvPr/>
        </p:nvSpPr>
        <p:spPr bwMode="gray">
          <a:xfrm rot="9978525">
            <a:off x="4145214" y="3573507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bg2">
                  <a:gamma/>
                  <a:shade val="89020"/>
                  <a:invGamma/>
                  <a:alpha val="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2" name="Oval 9"/>
          <p:cNvSpPr>
            <a:spLocks noChangeArrowheads="1"/>
          </p:cNvSpPr>
          <p:nvPr/>
        </p:nvSpPr>
        <p:spPr bwMode="gray">
          <a:xfrm>
            <a:off x="3817170" y="1346484"/>
            <a:ext cx="4446834" cy="4448719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43" name="Group 10"/>
          <p:cNvGrpSpPr>
            <a:grpSpLocks/>
          </p:cNvGrpSpPr>
          <p:nvPr/>
        </p:nvGrpSpPr>
        <p:grpSpPr bwMode="auto">
          <a:xfrm>
            <a:off x="4377619" y="1819260"/>
            <a:ext cx="360363" cy="360363"/>
            <a:chOff x="1973" y="1706"/>
            <a:chExt cx="227" cy="227"/>
          </a:xfrm>
        </p:grpSpPr>
        <p:sp>
          <p:nvSpPr>
            <p:cNvPr id="44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46" name="Group 13"/>
          <p:cNvGrpSpPr>
            <a:grpSpLocks/>
          </p:cNvGrpSpPr>
          <p:nvPr/>
        </p:nvGrpSpPr>
        <p:grpSpPr bwMode="auto">
          <a:xfrm>
            <a:off x="3684572" y="3600168"/>
            <a:ext cx="360362" cy="360362"/>
            <a:chOff x="1565" y="2659"/>
            <a:chExt cx="227" cy="227"/>
          </a:xfrm>
        </p:grpSpPr>
        <p:sp>
          <p:nvSpPr>
            <p:cNvPr id="47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49" name="Group 16"/>
          <p:cNvGrpSpPr>
            <a:grpSpLocks/>
          </p:cNvGrpSpPr>
          <p:nvPr/>
        </p:nvGrpSpPr>
        <p:grpSpPr bwMode="auto">
          <a:xfrm>
            <a:off x="4809408" y="5366449"/>
            <a:ext cx="360362" cy="360362"/>
            <a:chOff x="2109" y="3612"/>
            <a:chExt cx="227" cy="227"/>
          </a:xfrm>
        </p:grpSpPr>
        <p:sp>
          <p:nvSpPr>
            <p:cNvPr id="50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52" name="Group 19"/>
          <p:cNvGrpSpPr>
            <a:grpSpLocks/>
          </p:cNvGrpSpPr>
          <p:nvPr/>
        </p:nvGrpSpPr>
        <p:grpSpPr bwMode="auto">
          <a:xfrm>
            <a:off x="7093658" y="1543996"/>
            <a:ext cx="360362" cy="360362"/>
            <a:chOff x="3470" y="1706"/>
            <a:chExt cx="227" cy="227"/>
          </a:xfrm>
        </p:grpSpPr>
        <p:sp>
          <p:nvSpPr>
            <p:cNvPr id="53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55" name="Group 22"/>
          <p:cNvGrpSpPr>
            <a:grpSpLocks/>
          </p:cNvGrpSpPr>
          <p:nvPr/>
        </p:nvGrpSpPr>
        <p:grpSpPr bwMode="auto">
          <a:xfrm>
            <a:off x="8081248" y="3210481"/>
            <a:ext cx="360362" cy="360362"/>
            <a:chOff x="3923" y="2659"/>
            <a:chExt cx="227" cy="227"/>
          </a:xfrm>
        </p:grpSpPr>
        <p:sp>
          <p:nvSpPr>
            <p:cNvPr id="56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58" name="Group 25"/>
          <p:cNvGrpSpPr>
            <a:grpSpLocks/>
          </p:cNvGrpSpPr>
          <p:nvPr/>
        </p:nvGrpSpPr>
        <p:grpSpPr bwMode="auto">
          <a:xfrm>
            <a:off x="7508779" y="4917222"/>
            <a:ext cx="360363" cy="360362"/>
            <a:chOff x="3515" y="3521"/>
            <a:chExt cx="227" cy="227"/>
          </a:xfrm>
        </p:grpSpPr>
        <p:sp>
          <p:nvSpPr>
            <p:cNvPr id="59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60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63" name="Oval 29"/>
          <p:cNvSpPr>
            <a:spLocks noChangeArrowheads="1"/>
          </p:cNvSpPr>
          <p:nvPr/>
        </p:nvSpPr>
        <p:spPr bwMode="gray">
          <a:xfrm>
            <a:off x="4854946" y="2234430"/>
            <a:ext cx="2483303" cy="248330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4" name="Group 44"/>
          <p:cNvGrpSpPr>
            <a:grpSpLocks/>
          </p:cNvGrpSpPr>
          <p:nvPr/>
        </p:nvGrpSpPr>
        <p:grpSpPr bwMode="auto">
          <a:xfrm rot="7861946">
            <a:off x="5160673" y="2580181"/>
            <a:ext cx="1931812" cy="1869366"/>
            <a:chOff x="2416" y="1810"/>
            <a:chExt cx="959" cy="928"/>
          </a:xfrm>
        </p:grpSpPr>
        <p:sp>
          <p:nvSpPr>
            <p:cNvPr id="65" name="Oval 32"/>
            <p:cNvSpPr>
              <a:spLocks noChangeArrowheads="1"/>
            </p:cNvSpPr>
            <p:nvPr/>
          </p:nvSpPr>
          <p:spPr bwMode="gray">
            <a:xfrm>
              <a:off x="2416" y="2149"/>
              <a:ext cx="959" cy="25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gray">
            <a:xfrm>
              <a:off x="2430" y="1810"/>
              <a:ext cx="927" cy="928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gray">
            <a:xfrm>
              <a:off x="2441" y="1816"/>
              <a:ext cx="906" cy="90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gray">
            <a:xfrm>
              <a:off x="2451" y="1825"/>
              <a:ext cx="861" cy="845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gray">
            <a:xfrm rot="8298149">
              <a:off x="2504" y="1952"/>
              <a:ext cx="765" cy="68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Chương trình</a:t>
              </a:r>
              <a:br>
                <a:rPr lang="en-US" altLang="en-US" sz="200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00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cho thuê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băng đĩa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579380" y="1466266"/>
            <a:ext cx="2560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578939" y="2984023"/>
            <a:ext cx="2309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06499" y="1346484"/>
            <a:ext cx="2872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thành viên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0404" y="3210481"/>
            <a:ext cx="3400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nhân viên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45905" y="5395983"/>
            <a:ext cx="3228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EB35C2-72F8-43DC-89C8-FD503BEAB0D5}"/>
              </a:ext>
            </a:extLst>
          </p:cNvPr>
          <p:cNvSpPr txBox="1"/>
          <p:nvPr/>
        </p:nvSpPr>
        <p:spPr>
          <a:xfrm>
            <a:off x="1128982" y="5315702"/>
            <a:ext cx="3792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băng đĩa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628B932-B74F-43F5-8F9D-B7EA9A1672A4}"/>
              </a:ext>
            </a:extLst>
          </p:cNvPr>
          <p:cNvSpPr txBox="1"/>
          <p:nvPr/>
        </p:nvSpPr>
        <p:spPr>
          <a:xfrm>
            <a:off x="941673" y="6396176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2B6C8C-5B67-45CB-A7E3-AB61D6F2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4005" y="612130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b="1" smtClean="0"/>
              <a:t>3</a:t>
            </a:fld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280809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63" grpId="0" animBg="1"/>
      <p:bldP spid="72" grpId="0"/>
      <p:bldP spid="73" grpId="0"/>
      <p:bldP spid="74" grpId="0"/>
      <p:bldP spid="75" grpId="0"/>
      <p:bldP spid="7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1A8F992-C76B-44B2-9B5C-D81697BBDBD8}"/>
              </a:ext>
            </a:extLst>
          </p:cNvPr>
          <p:cNvSpPr txBox="1">
            <a:spLocks/>
          </p:cNvSpPr>
          <p:nvPr/>
        </p:nvSpPr>
        <p:spPr>
          <a:xfrm>
            <a:off x="0" y="210029"/>
            <a:ext cx="12192000" cy="80683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NHU CẦU CỦA ỨNG DỤNG TRONG THỰC TẾ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67DBF5B-ABD9-4E88-8E3A-7011BEEEE130}"/>
              </a:ext>
            </a:extLst>
          </p:cNvPr>
          <p:cNvSpPr/>
          <p:nvPr/>
        </p:nvSpPr>
        <p:spPr>
          <a:xfrm>
            <a:off x="353503" y="1962783"/>
            <a:ext cx="1183849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3708357-3FBB-4BC8-AD2B-974E4E8E6045}"/>
              </a:ext>
            </a:extLst>
          </p:cNvPr>
          <p:cNvSpPr txBox="1"/>
          <p:nvPr/>
        </p:nvSpPr>
        <p:spPr>
          <a:xfrm>
            <a:off x="1365161" y="2905780"/>
            <a:ext cx="10222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 viên thực hiện nghiệp vụ thuê – trả băng đĩa dễ dàng với giao diện trực quan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FBD740-A28F-4DE0-8009-35087A4DCA97}"/>
              </a:ext>
            </a:extLst>
          </p:cNvPr>
          <p:cNvSpPr txBox="1"/>
          <p:nvPr/>
        </p:nvSpPr>
        <p:spPr>
          <a:xfrm>
            <a:off x="1365161" y="4041059"/>
            <a:ext cx="10092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14CDEE-C0DE-4352-B7B5-37B646016A59}"/>
              </a:ext>
            </a:extLst>
          </p:cNvPr>
          <p:cNvSpPr txBox="1"/>
          <p:nvPr/>
        </p:nvSpPr>
        <p:spPr>
          <a:xfrm>
            <a:off x="1365161" y="4775895"/>
            <a:ext cx="832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7A9182-3DBD-4830-B8C3-844EF3B53A29}"/>
              </a:ext>
            </a:extLst>
          </p:cNvPr>
          <p:cNvSpPr txBox="1"/>
          <p:nvPr/>
        </p:nvSpPr>
        <p:spPr>
          <a:xfrm>
            <a:off x="901521" y="6457890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FD33AAD-13CC-4E36-8457-1E6F5405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b="1" smtClean="0"/>
              <a:t>4</a:t>
            </a:fld>
            <a:endParaRPr lang="en-US" sz="1800" b="1"/>
          </a:p>
        </p:txBody>
      </p:sp>
    </p:spTree>
    <p:extLst>
      <p:ext uri="{BB962C8B-B14F-4D97-AF65-F5344CB8AC3E}">
        <p14:creationId xmlns:p14="http://schemas.microsoft.com/office/powerpoint/2010/main" val="17765080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26BD59-2B8E-43E9-B436-5D0A59909799}"/>
              </a:ext>
            </a:extLst>
          </p:cNvPr>
          <p:cNvSpPr txBox="1">
            <a:spLocks/>
          </p:cNvSpPr>
          <p:nvPr/>
        </p:nvSpPr>
        <p:spPr>
          <a:xfrm>
            <a:off x="0" y="210029"/>
            <a:ext cx="12192000" cy="80683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YÊU CẦU HỆ THỐNG CỦA ỨNG DỤNG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D15C95-29F3-4E82-9E7F-953881CC3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3" y="1163020"/>
            <a:ext cx="966692" cy="665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5595706-4DC0-4C4F-B3CB-D7EBFF326D78}"/>
              </a:ext>
            </a:extLst>
          </p:cNvPr>
          <p:cNvSpPr txBox="1"/>
          <p:nvPr/>
        </p:nvSpPr>
        <p:spPr>
          <a:xfrm>
            <a:off x="1517175" y="1119782"/>
            <a:ext cx="4533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cơ sở dữ liệu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D684F6-F3D6-4FA7-96B7-61A8E40565BE}"/>
              </a:ext>
            </a:extLst>
          </p:cNvPr>
          <p:cNvSpPr txBox="1"/>
          <p:nvPr/>
        </p:nvSpPr>
        <p:spPr>
          <a:xfrm>
            <a:off x="1077671" y="1809098"/>
            <a:ext cx="5749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 Microsoft® SQL Server®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trở lên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A9CC0F-57CF-4112-907F-8872BB35A772}"/>
              </a:ext>
            </a:extLst>
          </p:cNvPr>
          <p:cNvSpPr txBox="1"/>
          <p:nvPr/>
        </p:nvSpPr>
        <p:spPr>
          <a:xfrm>
            <a:off x="1517175" y="2607627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điều hành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6CA45C8-C02D-4A2A-A093-FDF971888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58" y="2271275"/>
            <a:ext cx="1466226" cy="1386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DBB05A4-DB36-4993-AFC0-E714BDAC78B4}"/>
              </a:ext>
            </a:extLst>
          </p:cNvPr>
          <p:cNvSpPr txBox="1"/>
          <p:nvPr/>
        </p:nvSpPr>
        <p:spPr>
          <a:xfrm>
            <a:off x="1335765" y="3378590"/>
            <a:ext cx="3946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Windows 7 trở lên / 64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73D2E10-0081-4ADF-B356-C62D5FF1AD3C}"/>
              </a:ext>
            </a:extLst>
          </p:cNvPr>
          <p:cNvSpPr txBox="1"/>
          <p:nvPr/>
        </p:nvSpPr>
        <p:spPr>
          <a:xfrm>
            <a:off x="1553818" y="4263200"/>
            <a:ext cx="374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77CC6A2-4CFF-4958-A885-AE0B0E24A0C7}"/>
              </a:ext>
            </a:extLst>
          </p:cNvPr>
          <p:cNvSpPr txBox="1"/>
          <p:nvPr/>
        </p:nvSpPr>
        <p:spPr>
          <a:xfrm>
            <a:off x="1335765" y="4802317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4.5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07B87001-ABB4-4BC0-A91F-FAC9BF8A0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92701"/>
              </p:ext>
            </p:extLst>
          </p:nvPr>
        </p:nvGraphicFramePr>
        <p:xfrm>
          <a:off x="7119427" y="2088234"/>
          <a:ext cx="4214724" cy="4349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7362">
                  <a:extLst>
                    <a:ext uri="{9D8B030D-6E8A-4147-A177-3AD203B41FA5}">
                      <a16:colId xmlns:a16="http://schemas.microsoft.com/office/drawing/2014/main" xmlns="" val="1140155658"/>
                    </a:ext>
                  </a:extLst>
                </a:gridCol>
                <a:gridCol w="2107362">
                  <a:extLst>
                    <a:ext uri="{9D8B030D-6E8A-4147-A177-3AD203B41FA5}">
                      <a16:colId xmlns:a16="http://schemas.microsoft.com/office/drawing/2014/main" xmlns="" val="3990681172"/>
                    </a:ext>
                  </a:extLst>
                </a:gridCol>
              </a:tblGrid>
              <a:tr h="983890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 xử lý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1.5 GHz trở lên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8084756"/>
                  </a:ext>
                </a:extLst>
              </a:tr>
              <a:tr h="887280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2GB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6578772"/>
                  </a:ext>
                </a:extLst>
              </a:tr>
              <a:tr h="14115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Dung l</a:t>
                      </a:r>
                      <a:r>
                        <a:rPr lang="vi-V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ổ cứng</a:t>
                      </a:r>
                    </a:p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1GB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3733985"/>
                  </a:ext>
                </a:extLst>
              </a:tr>
              <a:tr h="1067181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phần giải màn hình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1280x700px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272761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8AF0F8C-5BE7-4F8D-9185-3A8F78CA403F}"/>
              </a:ext>
            </a:extLst>
          </p:cNvPr>
          <p:cNvSpPr txBox="1"/>
          <p:nvPr/>
        </p:nvSpPr>
        <p:spPr>
          <a:xfrm>
            <a:off x="6930042" y="1370556"/>
            <a:ext cx="4782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lang="en-US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phần cứng tối thiểu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C55E8AB-3025-4F55-A91B-E87634FFAB9A}"/>
              </a:ext>
            </a:extLst>
          </p:cNvPr>
          <p:cNvSpPr txBox="1"/>
          <p:nvPr/>
        </p:nvSpPr>
        <p:spPr>
          <a:xfrm>
            <a:off x="901521" y="6457890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3FBC713-D96E-4DF1-B94F-ADF49320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7685" y="643816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000" b="1" smtClean="0"/>
              <a:t>5</a:t>
            </a:fld>
            <a:endParaRPr lang="en-US" sz="2000" b="1"/>
          </a:p>
        </p:txBody>
      </p:sp>
      <p:pic>
        <p:nvPicPr>
          <p:cNvPr id="1026" name="Picture 2" descr="Kết quả hình ảnh cho c# icon">
            <a:extLst>
              <a:ext uri="{FF2B5EF4-FFF2-40B4-BE49-F238E27FC236}">
                <a16:creationId xmlns:a16="http://schemas.microsoft.com/office/drawing/2014/main" xmlns="" id="{10FC0E07-E7F7-4307-8162-80982B226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3" y="4078468"/>
            <a:ext cx="833929" cy="83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51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25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750"/>
                            </p:stCondLst>
                            <p:childTnLst>
                              <p:par>
                                <p:cTn id="9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750"/>
                            </p:stCondLst>
                            <p:childTnLst>
                              <p:par>
                                <p:cTn id="108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250"/>
                            </p:stCondLst>
                            <p:childTnLst>
                              <p:par>
                                <p:cTn id="113" presetID="16" presetClass="entr" presetSubtype="21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400"/>
                            </p:stCondLst>
                            <p:childTnLst>
                              <p:par>
                                <p:cTn id="1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7" grpId="0"/>
      <p:bldP spid="19" grpId="0"/>
      <p:bldP spid="1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604EA717-975A-4060-90E3-9BAC10C1987E}"/>
              </a:ext>
            </a:extLst>
          </p:cNvPr>
          <p:cNvSpPr txBox="1">
            <a:spLocks/>
          </p:cNvSpPr>
          <p:nvPr/>
        </p:nvSpPr>
        <p:spPr>
          <a:xfrm>
            <a:off x="0" y="119876"/>
            <a:ext cx="12192000" cy="6786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</a:t>
            </a:r>
            <a:r>
              <a:rPr lang="vi-VN" sz="4000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Ơ</a:t>
            </a:r>
            <a:r>
              <a:rPr lang="en-US" sz="4000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ĐỒ PHÂN CẤP CHỨC NĂNG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D7FCB2-5092-4B00-8552-8587054C78D5}"/>
              </a:ext>
            </a:extLst>
          </p:cNvPr>
          <p:cNvSpPr txBox="1"/>
          <p:nvPr/>
        </p:nvSpPr>
        <p:spPr>
          <a:xfrm>
            <a:off x="901521" y="6457890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146A036-F641-444A-881D-67A7874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0563" y="627532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b="1" smtClean="0"/>
              <a:t>6</a:t>
            </a:fld>
            <a:endParaRPr lang="en-US" sz="18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96" y="798490"/>
            <a:ext cx="10058400" cy="56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98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4DCDBD44-85F2-418B-A2FB-CABF2A757BE6}"/>
              </a:ext>
            </a:extLst>
          </p:cNvPr>
          <p:cNvSpPr txBox="1">
            <a:spLocks/>
          </p:cNvSpPr>
          <p:nvPr/>
        </p:nvSpPr>
        <p:spPr>
          <a:xfrm>
            <a:off x="0" y="57178"/>
            <a:ext cx="12192000" cy="53926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MÔ HÌNH HOÁ YÊU CẦU VỚI USE CASE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501519A-5F33-470B-BA3F-5B1891D8F40C}"/>
              </a:ext>
            </a:extLst>
          </p:cNvPr>
          <p:cNvSpPr txBox="1"/>
          <p:nvPr/>
        </p:nvSpPr>
        <p:spPr>
          <a:xfrm>
            <a:off x="900242" y="6457890"/>
            <a:ext cx="7149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9D665CB-F17A-40C8-83CF-0C9BA638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881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b="1" smtClean="0"/>
              <a:t>7</a:t>
            </a:fld>
            <a:endParaRPr lang="en-US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9A3476-E24D-4378-B20F-CFA597C63C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123" y="762917"/>
            <a:ext cx="5503491" cy="5563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753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1552D74-64A0-46B5-AFDE-E298BF31CD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11" y="310243"/>
            <a:ext cx="6382990" cy="65477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923674F4-5E75-47DB-9BC6-8131CD89FF49}"/>
              </a:ext>
            </a:extLst>
          </p:cNvPr>
          <p:cNvSpPr txBox="1">
            <a:spLocks/>
          </p:cNvSpPr>
          <p:nvPr/>
        </p:nvSpPr>
        <p:spPr>
          <a:xfrm>
            <a:off x="0" y="-79120"/>
            <a:ext cx="12192000" cy="3893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ĐẶC TẢ USE CASE – ACTIVITY DIAGRAM ĐĂNG KÝ THÀNH VIÊN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1FCEBAEF-FCCB-4076-86EB-7A7102E07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4892"/>
              </p:ext>
            </p:extLst>
          </p:nvPr>
        </p:nvGraphicFramePr>
        <p:xfrm>
          <a:off x="0" y="310243"/>
          <a:ext cx="5809010" cy="663666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{35758FB7-9AC5-4552-8A53-C91805E547FA}</a:tableStyleId>
              </a:tblPr>
              <a:tblGrid>
                <a:gridCol w="1469680">
                  <a:extLst>
                    <a:ext uri="{9D8B030D-6E8A-4147-A177-3AD203B41FA5}">
                      <a16:colId xmlns:a16="http://schemas.microsoft.com/office/drawing/2014/main" xmlns="" val="2956286042"/>
                    </a:ext>
                  </a:extLst>
                </a:gridCol>
                <a:gridCol w="4339330">
                  <a:extLst>
                    <a:ext uri="{9D8B030D-6E8A-4147-A177-3AD203B41FA5}">
                      <a16:colId xmlns:a16="http://schemas.microsoft.com/office/drawing/2014/main" xmlns="" val="2195128172"/>
                    </a:ext>
                  </a:extLst>
                </a:gridCol>
              </a:tblGrid>
              <a:tr h="31735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case: UC001_Đăng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14" marR="83114" marT="41557" marB="4155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6737136"/>
                  </a:ext>
                </a:extLst>
              </a:tr>
              <a:tr h="2668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 đích: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444" marR="7044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thuê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băng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đĩa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40433024"/>
                  </a:ext>
                </a:extLst>
              </a:tr>
              <a:tr h="7314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tả: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444" marR="7044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 hàng cung cấp đầy đủ thông tin cần thiết để nhân viên nhập vào chương trình để thực hiện thêm mới thành viên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444" marR="70444" marT="0" marB="0" anchor="ctr"/>
                </a:tc>
                <a:extLst>
                  <a:ext uri="{0D108BD9-81ED-4DB2-BD59-A6C34878D82A}">
                    <a16:rowId xmlns:a16="http://schemas.microsoft.com/office/drawing/2014/main" xmlns="" val="3935031206"/>
                  </a:ext>
                </a:extLst>
              </a:tr>
              <a:tr h="2325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 nhân: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444" marR="7044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444" marR="70444" marT="0" marB="0" anchor="ctr"/>
                </a:tc>
                <a:extLst>
                  <a:ext uri="{0D108BD9-81ED-4DB2-BD59-A6C34878D82A}">
                    <a16:rowId xmlns:a16="http://schemas.microsoft.com/office/drawing/2014/main" xmlns="" val="3438981626"/>
                  </a:ext>
                </a:extLst>
              </a:tr>
              <a:tr h="4820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444" marR="7044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thuê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đĩa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cửa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hảng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444" marR="70444" marT="0" marB="0" anchor="ctr"/>
                </a:tc>
                <a:extLst>
                  <a:ext uri="{0D108BD9-81ED-4DB2-BD59-A6C34878D82A}">
                    <a16:rowId xmlns:a16="http://schemas.microsoft.com/office/drawing/2014/main" xmlns="" val="3075630462"/>
                  </a:ext>
                </a:extLst>
              </a:tr>
              <a:tr h="4820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kiện sau: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444" marR="7044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công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444" marR="70444" marT="0" marB="0" anchor="ctr"/>
                </a:tc>
                <a:extLst>
                  <a:ext uri="{0D108BD9-81ED-4DB2-BD59-A6C34878D82A}">
                    <a16:rowId xmlns:a16="http://schemas.microsoft.com/office/drawing/2014/main" xmlns="" val="1602685198"/>
                  </a:ext>
                </a:extLst>
              </a:tr>
              <a:tr h="23032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 sự kiện chính (Basic flows)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444" marR="70444" marT="0" marB="0"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vi-VN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1.Nhân viên thực hiện chức năng “Thêm thành viên” 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vi-VN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2.Hệ thống hiển thị form “Thêm thành viên” 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vi-VN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3.Nhân viên nhập thông tin khách hàng vào form theo đúng yêu cầu từ phía khách hàng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vi-VN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4.Nhân viên chọn vào “Thêm” để xác nhận thêm thành viên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vi-VN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5.Hệ thống lưu thông tin thành viên mới</a:t>
                      </a:r>
                    </a:p>
                    <a:p>
                      <a:pPr marL="342900" marR="0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endParaRPr lang="en-US" sz="1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444" marR="70444" marT="0" marB="0" anchor="ctr"/>
                </a:tc>
                <a:extLst>
                  <a:ext uri="{0D108BD9-81ED-4DB2-BD59-A6C34878D82A}">
                    <a16:rowId xmlns:a16="http://schemas.microsoft.com/office/drawing/2014/main" xmlns="" val="3333051737"/>
                  </a:ext>
                </a:extLst>
              </a:tr>
              <a:tr h="11891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 sự kiện phụ (Alternative Flows):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444" marR="7044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 Nếu nhân viên nhập thông tin không đúng mẫu 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 Hệ thống thông báo nhập không đúng mẫu yêu cầu nhập lại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 Nhân viên thực hiện lại bước 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444" marR="70444" marT="0" marB="0" anchor="ctr"/>
                </a:tc>
                <a:extLst>
                  <a:ext uri="{0D108BD9-81ED-4DB2-BD59-A6C34878D82A}">
                    <a16:rowId xmlns:a16="http://schemas.microsoft.com/office/drawing/2014/main" xmlns="" val="1387631797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444" marR="7044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444" marR="70444" marT="0" marB="0"/>
                </a:tc>
                <a:extLst>
                  <a:ext uri="{0D108BD9-81ED-4DB2-BD59-A6C34878D82A}">
                    <a16:rowId xmlns:a16="http://schemas.microsoft.com/office/drawing/2014/main" xmlns="" val="40718889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FF49D9D-7FE6-49AD-8DE5-D87508326210}"/>
              </a:ext>
            </a:extLst>
          </p:cNvPr>
          <p:cNvSpPr txBox="1"/>
          <p:nvPr/>
        </p:nvSpPr>
        <p:spPr>
          <a:xfrm>
            <a:off x="6370723" y="6248399"/>
            <a:ext cx="505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 –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874D1CD4-970B-495C-BF52-19D6D696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0471" y="638900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b="1" smtClean="0"/>
              <a:t>8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41499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ctivity_Thue_dia">
            <a:extLst>
              <a:ext uri="{FF2B5EF4-FFF2-40B4-BE49-F238E27FC236}">
                <a16:creationId xmlns:a16="http://schemas.microsoft.com/office/drawing/2014/main" xmlns="" id="{C6B8953D-B9E1-4FDC-BB16-48D563D2EC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928" y="549816"/>
            <a:ext cx="4704072" cy="63081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8B92868B-D0A9-493C-BABA-D1DAC9E464EA}"/>
              </a:ext>
            </a:extLst>
          </p:cNvPr>
          <p:cNvSpPr txBox="1">
            <a:spLocks/>
          </p:cNvSpPr>
          <p:nvPr/>
        </p:nvSpPr>
        <p:spPr>
          <a:xfrm>
            <a:off x="0" y="64888"/>
            <a:ext cx="12192000" cy="484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ĐẶC TẢ USE CASE –ACTIVITY DIAGRAM ĐẶT BĂNG ĐĨA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5C9424-64E1-43D0-A02D-8480176038F3}"/>
              </a:ext>
            </a:extLst>
          </p:cNvPr>
          <p:cNvSpPr txBox="1"/>
          <p:nvPr/>
        </p:nvSpPr>
        <p:spPr>
          <a:xfrm>
            <a:off x="193183" y="6331941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15 – Chương trình quản lý cho thuê băng đĩa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8C20AACD-96A0-4789-8A1F-535480355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05727"/>
              </p:ext>
            </p:extLst>
          </p:nvPr>
        </p:nvGraphicFramePr>
        <p:xfrm>
          <a:off x="-1" y="549817"/>
          <a:ext cx="7477571" cy="694527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{35758FB7-9AC5-4552-8A53-C91805E547FA}</a:tableStyleId>
              </a:tblPr>
              <a:tblGrid>
                <a:gridCol w="1891825">
                  <a:extLst>
                    <a:ext uri="{9D8B030D-6E8A-4147-A177-3AD203B41FA5}">
                      <a16:colId xmlns:a16="http://schemas.microsoft.com/office/drawing/2014/main" xmlns="" val="2699693445"/>
                    </a:ext>
                  </a:extLst>
                </a:gridCol>
                <a:gridCol w="5585746">
                  <a:extLst>
                    <a:ext uri="{9D8B030D-6E8A-4147-A177-3AD203B41FA5}">
                      <a16:colId xmlns:a16="http://schemas.microsoft.com/office/drawing/2014/main" xmlns="" val="3804984474"/>
                    </a:ext>
                  </a:extLst>
                </a:gridCol>
              </a:tblGrid>
              <a:tr h="26252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UC010_Thuê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đĩa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586" marR="73586" marT="36793" marB="3679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5604465"/>
                  </a:ext>
                </a:extLst>
              </a:tr>
              <a:tr h="2421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 đích:</a:t>
                      </a:r>
                      <a:endParaRPr lang="en-US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5" marR="677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phiếu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thuê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đĩa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thuê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xmlns="" val="208553943"/>
                  </a:ext>
                </a:extLst>
              </a:tr>
              <a:tr h="195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tả:</a:t>
                      </a:r>
                      <a:endParaRPr lang="en-US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5" marR="677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đĩa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đem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phiếu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thuê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90" marR="46990" marT="0" marB="0"/>
                </a:tc>
                <a:extLst>
                  <a:ext uri="{0D108BD9-81ED-4DB2-BD59-A6C34878D82A}">
                    <a16:rowId xmlns:a16="http://schemas.microsoft.com/office/drawing/2014/main" xmlns="" val="2106669380"/>
                  </a:ext>
                </a:extLst>
              </a:tr>
              <a:tr h="195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 nhân:</a:t>
                      </a:r>
                      <a:endParaRPr lang="en-US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5" marR="677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Nhân viên</a:t>
                      </a:r>
                      <a:endParaRPr lang="en-US" sz="105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5" marR="67705" marT="0" marB="0" anchor="ctr"/>
                </a:tc>
                <a:extLst>
                  <a:ext uri="{0D108BD9-81ED-4DB2-BD59-A6C34878D82A}">
                    <a16:rowId xmlns:a16="http://schemas.microsoft.com/office/drawing/2014/main" xmlns="" val="2482813280"/>
                  </a:ext>
                </a:extLst>
              </a:tr>
              <a:tr h="195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kiện trước:</a:t>
                      </a:r>
                      <a:endParaRPr lang="en-US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5" marR="677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đĩa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thuê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7705" marR="67705" marT="0" marB="0" anchor="ctr"/>
                </a:tc>
                <a:extLst>
                  <a:ext uri="{0D108BD9-81ED-4DB2-BD59-A6C34878D82A}">
                    <a16:rowId xmlns:a16="http://schemas.microsoft.com/office/drawing/2014/main" xmlns="" val="2435938002"/>
                  </a:ext>
                </a:extLst>
              </a:tr>
              <a:tr h="2421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kiện sau:</a:t>
                      </a:r>
                      <a:endParaRPr lang="en-US" sz="1050" b="1" i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5" marR="677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thuê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đĩa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5" marR="67705" marT="0" marB="0" anchor="ctr"/>
                </a:tc>
                <a:extLst>
                  <a:ext uri="{0D108BD9-81ED-4DB2-BD59-A6C34878D82A}">
                    <a16:rowId xmlns:a16="http://schemas.microsoft.com/office/drawing/2014/main" xmlns="" val="1029984967"/>
                  </a:ext>
                </a:extLst>
              </a:tr>
              <a:tr h="27188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(Basic flows)</a:t>
                      </a:r>
                      <a:endParaRPr lang="en-US" sz="105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5" marR="6770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Thuê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đĩa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mặc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Phiếu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Thuê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tiên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thuê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đĩa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trễ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 DVD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thuê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tin DVD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đĩa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thuê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DVD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6990" marR="46990" marT="0" marB="0"/>
                </a:tc>
                <a:extLst>
                  <a:ext uri="{0D108BD9-81ED-4DB2-BD59-A6C34878D82A}">
                    <a16:rowId xmlns:a16="http://schemas.microsoft.com/office/drawing/2014/main" xmlns="" val="3796113277"/>
                  </a:ext>
                </a:extLst>
              </a:tr>
              <a:tr h="17916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 sự kiện phụ (Alternative Flows):</a:t>
                      </a:r>
                      <a:endParaRPr lang="en-US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5" marR="677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5.1.     Nếu như khách hàng có phiếu trễ hẹn chưa trả thì thông báo cho khách </a:t>
                      </a:r>
                      <a:r>
                        <a:rPr lang="vi-VN" sz="14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 </a:t>
                      </a:r>
                      <a:r>
                        <a:rPr lang="vi-V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 hỏi thanh toán.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5.1.1. Nếu khách hàng thanh toán thì chọn phí trả trễ muốn trả và nhấn nút 		thanh toán.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5.1.2. Nếu khách hàng không thanh toán thì không được thuê đĩa.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     Nếu như khách hàng thuê nhiều đĩa thì quay lại bước 5.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050" b="0" i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5" marR="67705" marT="0" marB="0" anchor="ctr"/>
                </a:tc>
                <a:extLst>
                  <a:ext uri="{0D108BD9-81ED-4DB2-BD59-A6C34878D82A}">
                    <a16:rowId xmlns:a16="http://schemas.microsoft.com/office/drawing/2014/main" xmlns="" val="1159804653"/>
                  </a:ext>
                </a:extLst>
              </a:tr>
              <a:tr h="3903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5" marR="677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5" marR="67705" marT="0" marB="0"/>
                </a:tc>
                <a:extLst>
                  <a:ext uri="{0D108BD9-81ED-4DB2-BD59-A6C34878D82A}">
                    <a16:rowId xmlns:a16="http://schemas.microsoft.com/office/drawing/2014/main" xmlns="" val="24195290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EFF5B0F-3738-476B-8D96-94B0BC78EE54}"/>
              </a:ext>
            </a:extLst>
          </p:cNvPr>
          <p:cNvSpPr txBox="1"/>
          <p:nvPr/>
        </p:nvSpPr>
        <p:spPr>
          <a:xfrm>
            <a:off x="7423224" y="6208830"/>
            <a:ext cx="4383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11BDFF2F-924E-4FD8-8807-4375B561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1806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b="1" smtClean="0"/>
              <a:t>9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955063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863</TotalTime>
  <Words>1477</Words>
  <Application>Microsoft Office PowerPoint</Application>
  <PresentationFormat>Widescreen</PresentationFormat>
  <Paragraphs>214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Segoe UI Black</vt:lpstr>
      <vt:lpstr>time</vt:lpstr>
      <vt:lpstr>Times New Roman</vt:lpstr>
      <vt:lpstr>Trebuchet MS</vt:lpstr>
      <vt:lpstr>Tw Cen MT</vt:lpstr>
      <vt:lpstr>Circuit</vt:lpstr>
      <vt:lpstr>Báo cáo đề tài Phát triển ứng dụng</vt:lpstr>
      <vt:lpstr>NỘI DUNG TRÌNH BÀY BÁO CÁO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đề tài Phát triển ứng dụng</dc:title>
  <dc:creator>Linhtinh603</dc:creator>
  <cp:lastModifiedBy>Admin</cp:lastModifiedBy>
  <cp:revision>119</cp:revision>
  <dcterms:created xsi:type="dcterms:W3CDTF">2018-10-18T15:37:14Z</dcterms:created>
  <dcterms:modified xsi:type="dcterms:W3CDTF">2019-12-13T01:46:28Z</dcterms:modified>
</cp:coreProperties>
</file>