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8" r:id="rId3"/>
    <p:sldId id="257" r:id="rId4"/>
    <p:sldId id="259" r:id="rId5"/>
    <p:sldId id="260" r:id="rId6"/>
    <p:sldId id="261" r:id="rId7"/>
    <p:sldId id="262" r:id="rId8"/>
    <p:sldId id="263" r:id="rId9"/>
    <p:sldId id="265" r:id="rId10"/>
    <p:sldId id="266"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D500D-211A-4DF2-BCC4-6816400920AC}" type="datetimeFigureOut">
              <a:rPr lang="en-US" smtClean="0"/>
              <a:t>7/17/2020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F2677-49E7-4F1E-B744-802199214285}" type="slidenum">
              <a:rPr lang="en-US" smtClean="0"/>
              <a:t>‹#›</a:t>
            </a:fld>
            <a:endParaRPr lang="en-US"/>
          </a:p>
        </p:txBody>
      </p:sp>
    </p:spTree>
    <p:extLst>
      <p:ext uri="{BB962C8B-B14F-4D97-AF65-F5344CB8AC3E}">
        <p14:creationId xmlns:p14="http://schemas.microsoft.com/office/powerpoint/2010/main" val="279853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29549C-CB8D-41F1-9D23-4F7EE5627FF7}" type="datetime1">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8B1F30-F5CB-4AFF-B57E-30774CE035AF}" type="datetime1">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77201F-7088-4B0C-A000-61FDEBE707A1}" type="datetime1">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239D00-898C-4ED5-85FD-125F69911607}" type="datetime1">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9CDD7FAF-A87F-498A-81A1-93AAD7BF6A99}" type="datetime1">
              <a:rPr lang="en-US" smtClean="0"/>
              <a:t>7/17/2020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DB267-EC59-4AD1-A7F3-5C06ADD2F280}" type="datetime1">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7C9F29-56C0-4D0E-958D-0A1363152056}" type="datetime1">
              <a:rPr lang="en-US" smtClean="0"/>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71B3D4-E9B7-4F10-8192-87731F9AB57F}" type="datetime1">
              <a:rPr lang="en-US" smtClean="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335F3-EAD8-42D7-BAAD-F144E6373E7A}" type="datetime1">
              <a:rPr lang="en-US" smtClean="0"/>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0C94B6-6FFE-4810-AF1E-0A73E67997E9}" type="datetime1">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2619A5-4526-400D-B8A2-6E3D12613880}" type="datetime1">
              <a:rPr lang="en-US" smtClean="0"/>
              <a:t>7/17/2020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2E71F42-F5C1-4774-B802-1874CF3F76DA}" type="datetime1">
              <a:rPr lang="en-US" smtClean="0"/>
              <a:t>7/17/2020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uusonbkhcm" TargetMode="External"/><Relationship Id="rId2" Type="http://schemas.openxmlformats.org/officeDocument/2006/relationships/hyperlink" Target="mailto:huusonbkhc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nguynvnc_45259/capstone-project-battle-of-neighborhoods-in-dong-da-district-ha-noi-66892ec0c9d1" TargetMode="External"/><Relationship Id="rId2" Type="http://schemas.openxmlformats.org/officeDocument/2006/relationships/hyperlink" Target="https://dev.to/chijade/capstone-project-the-battle-of-neighborhoods-4ha3" TargetMode="External"/><Relationship Id="rId1" Type="http://schemas.openxmlformats.org/officeDocument/2006/relationships/slideLayout" Target="../slideLayouts/slideLayout2.xml"/><Relationship Id="rId4" Type="http://schemas.openxmlformats.org/officeDocument/2006/relationships/hyperlink" Target="https://medium.com/@thanhttrn/battle-of-neighborhoods-in-hochiminh-city-ae85173e6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432222"/>
            <a:ext cx="9966960" cy="3470703"/>
          </a:xfrm>
        </p:spPr>
        <p:txBody>
          <a:bodyPr/>
          <a:lstStyle/>
          <a:p>
            <a:pPr algn="ctr"/>
            <a:r>
              <a:rPr lang="en-US" sz="3600" b="1" dirty="0"/>
              <a:t>IBM DATA SCIENCE COURSE</a:t>
            </a:r>
            <a:r>
              <a:rPr lang="en-US" sz="3600" dirty="0"/>
              <a:t/>
            </a:r>
            <a:br>
              <a:rPr lang="en-US" sz="3600" dirty="0"/>
            </a:br>
            <a:r>
              <a:rPr lang="en-US" sz="3600" b="1" dirty="0"/>
              <a:t>APPLIED DATA SCIENCE CAPSTONE FINAL </a:t>
            </a:r>
            <a:r>
              <a:rPr lang="en-US" sz="3600" b="1" dirty="0" smtClean="0"/>
              <a:t>REPORT</a:t>
            </a:r>
            <a:br>
              <a:rPr lang="en-US" sz="3600" b="1" dirty="0" smtClean="0"/>
            </a:br>
            <a:r>
              <a:rPr lang="en-US" sz="3600" b="1" u="sng" dirty="0"/>
              <a:t>Topic: </a:t>
            </a:r>
            <a:r>
              <a:rPr lang="en-US" sz="3600" b="1" u="sng" dirty="0" smtClean="0"/>
              <a:t/>
            </a:r>
            <a:br>
              <a:rPr lang="en-US" sz="3600" b="1" u="sng" dirty="0" smtClean="0"/>
            </a:br>
            <a:r>
              <a:rPr lang="en-US" sz="3600" i="1" u="sng" cap="none" dirty="0" smtClean="0"/>
              <a:t>Using K-mean Clustering To Support Decision Making For Finding The Best Place For Living And Opening A Coffee Shop</a:t>
            </a:r>
            <a:r>
              <a:rPr lang="en-US" sz="3600" b="1" i="1" dirty="0"/>
              <a:t/>
            </a:r>
            <a:br>
              <a:rPr lang="en-US" sz="3600" b="1" i="1" dirty="0"/>
            </a:br>
            <a:endParaRPr lang="en-US" sz="3600" b="1" i="1" dirty="0"/>
          </a:p>
        </p:txBody>
      </p:sp>
      <p:sp>
        <p:nvSpPr>
          <p:cNvPr id="3" name="Subtitle 2"/>
          <p:cNvSpPr>
            <a:spLocks noGrp="1"/>
          </p:cNvSpPr>
          <p:nvPr>
            <p:ph type="subTitle" idx="1"/>
          </p:nvPr>
        </p:nvSpPr>
        <p:spPr/>
        <p:txBody>
          <a:bodyPr>
            <a:normAutofit fontScale="55000" lnSpcReduction="20000"/>
          </a:bodyPr>
          <a:lstStyle/>
          <a:p>
            <a:r>
              <a:rPr lang="en-US" b="1" dirty="0"/>
              <a:t> </a:t>
            </a:r>
            <a:endParaRPr lang="en-US" dirty="0"/>
          </a:p>
          <a:p>
            <a:r>
              <a:rPr lang="en-US" b="1" dirty="0"/>
              <a:t>Author: Huu-Son Nguyen</a:t>
            </a:r>
            <a:endParaRPr lang="en-US" dirty="0"/>
          </a:p>
          <a:p>
            <a:r>
              <a:rPr lang="en-US" b="1" dirty="0"/>
              <a:t>Email: </a:t>
            </a:r>
            <a:r>
              <a:rPr lang="en-US" b="1" u="sng" dirty="0">
                <a:hlinkClick r:id="rId2"/>
              </a:rPr>
              <a:t>huusonbkhcm@gmail.com</a:t>
            </a:r>
            <a:endParaRPr lang="en-US" dirty="0"/>
          </a:p>
          <a:p>
            <a:r>
              <a:rPr lang="en-US" b="1" dirty="0" err="1"/>
              <a:t>Github</a:t>
            </a:r>
            <a:r>
              <a:rPr lang="en-US" b="1" dirty="0"/>
              <a:t>: </a:t>
            </a:r>
            <a:r>
              <a:rPr lang="en-US" b="1" u="sng" dirty="0">
                <a:hlinkClick r:id="rId3"/>
              </a:rPr>
              <a:t>https://github.com/huusonbkhcm</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470482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RESULTS &amp; DISCUSSION</a:t>
            </a:r>
            <a:endParaRPr lang="en-US" dirty="0"/>
          </a:p>
        </p:txBody>
      </p:sp>
      <p:sp>
        <p:nvSpPr>
          <p:cNvPr id="3" name="Content Placeholder 2"/>
          <p:cNvSpPr>
            <a:spLocks noGrp="1"/>
          </p:cNvSpPr>
          <p:nvPr>
            <p:ph idx="1"/>
          </p:nvPr>
        </p:nvSpPr>
        <p:spPr>
          <a:xfrm>
            <a:off x="886968" y="1816608"/>
            <a:ext cx="10058400" cy="4050792"/>
          </a:xfrm>
        </p:spPr>
        <p:txBody>
          <a:bodyPr/>
          <a:lstStyle/>
          <a:p>
            <a:r>
              <a:rPr lang="en-US" b="1" dirty="0"/>
              <a:t>Explore the Cafe shop in HCM </a:t>
            </a:r>
            <a:r>
              <a:rPr lang="en-US" b="1" dirty="0" smtClean="0"/>
              <a:t>City:</a:t>
            </a:r>
          </a:p>
          <a:p>
            <a:pPr lvl="1"/>
            <a:r>
              <a:rPr lang="en-US" dirty="0"/>
              <a:t>The map which illustrate the existing Café shop in Ho Chi Minh </a:t>
            </a:r>
            <a:r>
              <a:rPr lang="en-US" dirty="0" smtClean="0"/>
              <a:t>City</a:t>
            </a:r>
          </a:p>
          <a:p>
            <a:pPr lvl="1"/>
            <a:r>
              <a:rPr lang="en-US" dirty="0"/>
              <a:t>This is some valuable information that Tom can make references for choosing the best place for living and opening the Café shop.</a:t>
            </a:r>
          </a:p>
          <a:p>
            <a:pPr lvl="1"/>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69848" y="3111094"/>
            <a:ext cx="5118100" cy="3143885"/>
          </a:xfrm>
          <a:prstGeom prst="rect">
            <a:avLst/>
          </a:prstGeom>
        </p:spPr>
      </p:pic>
      <p:pic>
        <p:nvPicPr>
          <p:cNvPr id="8" name="Picture 7"/>
          <p:cNvPicPr/>
          <p:nvPr/>
        </p:nvPicPr>
        <p:blipFill>
          <a:blip r:embed="rId3"/>
          <a:stretch>
            <a:fillRect/>
          </a:stretch>
        </p:blipFill>
        <p:spPr>
          <a:xfrm>
            <a:off x="6370828" y="3111094"/>
            <a:ext cx="5263238" cy="3143885"/>
          </a:xfrm>
          <a:prstGeom prst="rect">
            <a:avLst/>
          </a:prstGeom>
        </p:spPr>
      </p:pic>
    </p:spTree>
    <p:extLst>
      <p:ext uri="{BB962C8B-B14F-4D97-AF65-F5344CB8AC3E}">
        <p14:creationId xmlns:p14="http://schemas.microsoft.com/office/powerpoint/2010/main" val="2614014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CONCLUSION</a:t>
            </a:r>
            <a:endParaRPr lang="en-US" dirty="0"/>
          </a:p>
        </p:txBody>
      </p:sp>
      <p:sp>
        <p:nvSpPr>
          <p:cNvPr id="3" name="Content Placeholder 2"/>
          <p:cNvSpPr>
            <a:spLocks noGrp="1"/>
          </p:cNvSpPr>
          <p:nvPr>
            <p:ph idx="1"/>
          </p:nvPr>
        </p:nvSpPr>
        <p:spPr>
          <a:xfrm>
            <a:off x="886968" y="1816608"/>
            <a:ext cx="10058400" cy="4050792"/>
          </a:xfrm>
        </p:spPr>
        <p:txBody>
          <a:bodyPr/>
          <a:lstStyle/>
          <a:p>
            <a:pPr algn="just"/>
            <a:r>
              <a:rPr lang="en-US" dirty="0"/>
              <a:t>In this Project, I already helped Tom to solve his problems such as using K-mean Clustering to find some similar place as his current house for Tom to buy a new house in Ho Chi Minh City. </a:t>
            </a:r>
            <a:endParaRPr lang="en-US" dirty="0" smtClean="0"/>
          </a:p>
          <a:p>
            <a:pPr algn="just"/>
            <a:r>
              <a:rPr lang="en-US" dirty="0" smtClean="0"/>
              <a:t>I </a:t>
            </a:r>
            <a:r>
              <a:rPr lang="en-US" dirty="0"/>
              <a:t>also used the EDA to explore which is the most venue in Ho Chi Minh city. </a:t>
            </a:r>
            <a:endParaRPr lang="en-US" dirty="0" smtClean="0"/>
          </a:p>
          <a:p>
            <a:pPr algn="just"/>
            <a:r>
              <a:rPr lang="en-US" dirty="0" smtClean="0"/>
              <a:t>I </a:t>
            </a:r>
            <a:r>
              <a:rPr lang="en-US" dirty="0"/>
              <a:t>tried to find the best place for Tom to open the Coffee Shop in Ho Chi Minh City</a:t>
            </a:r>
            <a:r>
              <a:rPr lang="en-US" dirty="0" smtClean="0"/>
              <a:t>.</a:t>
            </a:r>
          </a:p>
          <a:p>
            <a:pPr algn="just"/>
            <a:r>
              <a:rPr lang="en-US" dirty="0" smtClean="0"/>
              <a:t> </a:t>
            </a:r>
            <a:r>
              <a:rPr lang="en-US" dirty="0"/>
              <a:t>The results are valuable references for Tom to consider. I hope that based on found insights, Tom will make a </a:t>
            </a:r>
            <a:r>
              <a:rPr lang="en-US" dirty="0" smtClean="0"/>
              <a:t>bester </a:t>
            </a:r>
            <a:r>
              <a:rPr lang="en-US" dirty="0"/>
              <a:t>decision in the near future.</a:t>
            </a:r>
          </a:p>
          <a:p>
            <a:pPr lvl="1"/>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781263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references</a:t>
            </a:r>
            <a:endParaRPr lang="en-US" dirty="0"/>
          </a:p>
        </p:txBody>
      </p:sp>
      <p:sp>
        <p:nvSpPr>
          <p:cNvPr id="3" name="Content Placeholder 2"/>
          <p:cNvSpPr>
            <a:spLocks noGrp="1"/>
          </p:cNvSpPr>
          <p:nvPr>
            <p:ph idx="1"/>
          </p:nvPr>
        </p:nvSpPr>
        <p:spPr>
          <a:xfrm>
            <a:off x="886968" y="1816608"/>
            <a:ext cx="10058400" cy="4050792"/>
          </a:xfrm>
        </p:spPr>
        <p:txBody>
          <a:bodyPr/>
          <a:lstStyle/>
          <a:p>
            <a:r>
              <a:rPr lang="en-US" dirty="0"/>
              <a:t>[1] Capstone Project - The Battle of Neighborhoods</a:t>
            </a:r>
          </a:p>
          <a:p>
            <a:r>
              <a:rPr lang="en-US" dirty="0">
                <a:hlinkClick r:id="rId2"/>
              </a:rPr>
              <a:t>https://dev.to/chijade/capstone-project-the-battle-of-neighborhoods-4ha3</a:t>
            </a:r>
            <a:endParaRPr lang="en-US" dirty="0"/>
          </a:p>
          <a:p>
            <a:r>
              <a:rPr lang="en-US" dirty="0"/>
              <a:t>[2] Capstone Project — Battle of Neighborhoods in Dong Da District, Ha </a:t>
            </a:r>
            <a:r>
              <a:rPr lang="en-US" dirty="0" err="1"/>
              <a:t>Noi</a:t>
            </a:r>
            <a:endParaRPr lang="en-US" dirty="0"/>
          </a:p>
          <a:p>
            <a:r>
              <a:rPr lang="en-US" dirty="0">
                <a:hlinkClick r:id="rId3"/>
              </a:rPr>
              <a:t>https://medium.com/@nguynvnc_45259/capstone-project-battle-of-neighborhoods-in-dong-da-district-ha-noi-66892ec0c9d1</a:t>
            </a:r>
            <a:endParaRPr lang="en-US" dirty="0"/>
          </a:p>
          <a:p>
            <a:r>
              <a:rPr lang="en-US" dirty="0"/>
              <a:t>[3] Battle of Neighborhoods in Ho Chi Minh City</a:t>
            </a:r>
          </a:p>
          <a:p>
            <a:r>
              <a:rPr lang="en-US" dirty="0">
                <a:hlinkClick r:id="rId4"/>
              </a:rPr>
              <a:t>https://medium.com/@thanhttrn/battle-of-neighborhoods-in-hochiminh-city-ae85173e61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177518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431" y="2365684"/>
            <a:ext cx="10058400" cy="1609344"/>
          </a:xfrm>
        </p:spPr>
        <p:txBody>
          <a:bodyPr/>
          <a:lstStyle/>
          <a:p>
            <a:pPr algn="ctr"/>
            <a:r>
              <a:rPr lang="en-US" dirty="0" smtClean="0"/>
              <a:t>End. </a:t>
            </a:r>
            <a:br>
              <a:rPr lang="en-US" dirty="0" smtClean="0"/>
            </a:br>
            <a:r>
              <a:rPr lang="en-US" dirty="0" smtClean="0"/>
              <a:t>Thank you</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15974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DATA PREPROCESSING</a:t>
            </a:r>
          </a:p>
          <a:p>
            <a:r>
              <a:rPr lang="en-US" dirty="0" smtClean="0"/>
              <a:t>METHODOLOGY</a:t>
            </a:r>
          </a:p>
          <a:p>
            <a:r>
              <a:rPr lang="en-US" dirty="0" smtClean="0"/>
              <a:t>RESULTS &amp; DISCUSSION</a:t>
            </a:r>
          </a:p>
          <a:p>
            <a:r>
              <a:rPr lang="en-US" dirty="0" smtClean="0"/>
              <a:t>CONCLUSION</a:t>
            </a:r>
          </a:p>
          <a:p>
            <a:r>
              <a:rPr lang="en-US" dirty="0" smtClean="0"/>
              <a:t>REFERENCE</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628476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INTRODUCTION – BACKGROUND</a:t>
            </a:r>
            <a:r>
              <a:rPr lang="en-US" dirty="0"/>
              <a:t/>
            </a:r>
            <a:br>
              <a:rPr lang="en-US" dirty="0"/>
            </a:br>
            <a:endParaRPr lang="en-US" dirty="0"/>
          </a:p>
        </p:txBody>
      </p:sp>
      <p:sp>
        <p:nvSpPr>
          <p:cNvPr id="3" name="Content Placeholder 2"/>
          <p:cNvSpPr>
            <a:spLocks noGrp="1"/>
          </p:cNvSpPr>
          <p:nvPr>
            <p:ph idx="1"/>
          </p:nvPr>
        </p:nvSpPr>
        <p:spPr>
          <a:xfrm>
            <a:off x="1069848" y="1433431"/>
            <a:ext cx="10058400" cy="4050792"/>
          </a:xfrm>
        </p:spPr>
        <p:txBody>
          <a:bodyPr/>
          <a:lstStyle/>
          <a:p>
            <a:pPr algn="just"/>
            <a:r>
              <a:rPr lang="en-US" dirty="0"/>
              <a:t>Ho Chi Minh City, Vietnam also commonly referred to as Saigon is the largest city of Vietnam. According to the 2019 census, Ho Chi Minh City has a population of over 8.9 million within city proper and over 21 million within the metropolitan area</a:t>
            </a:r>
            <a:r>
              <a:rPr lang="en-US" dirty="0" smtClean="0"/>
              <a:t>.</a:t>
            </a:r>
          </a:p>
          <a:p>
            <a:pPr algn="just"/>
            <a:r>
              <a:rPr lang="en-US" dirty="0"/>
              <a:t>Ho Chi Minh City is the economic and financial Centre of Vietnam, and plays an important role in the country's culture and scientific developments. Ho Chi Minh City is an emerging international tourist destination, with popular landmarks related to the remnants of its colonial past showcased through colonial architecture </a:t>
            </a:r>
            <a:endParaRPr lang="en-US" dirty="0" smtClean="0"/>
          </a:p>
          <a:p>
            <a:pPr algn="just"/>
            <a:r>
              <a:rPr lang="en-US" dirty="0" smtClean="0"/>
              <a:t> With </a:t>
            </a:r>
            <a:r>
              <a:rPr lang="en-US" dirty="0"/>
              <a:t>the advantage of geography location as well as the development of economic and travelling, Ho Chi Minh city is one of the best place for foreigners for living and investments.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411441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0163"/>
            <a:ext cx="10058400" cy="1609344"/>
          </a:xfrm>
        </p:spPr>
        <p:txBody>
          <a:bodyPr/>
          <a:lstStyle/>
          <a:p>
            <a:pPr lvl="0"/>
            <a:r>
              <a:rPr lang="en-US" b="1" dirty="0" smtClean="0"/>
              <a:t>INTRODUCTION – problems</a:t>
            </a:r>
            <a:endParaRPr lang="en-US" dirty="0"/>
          </a:p>
        </p:txBody>
      </p:sp>
      <p:sp>
        <p:nvSpPr>
          <p:cNvPr id="3" name="Content Placeholder 2"/>
          <p:cNvSpPr>
            <a:spLocks noGrp="1"/>
          </p:cNvSpPr>
          <p:nvPr>
            <p:ph idx="1"/>
          </p:nvPr>
        </p:nvSpPr>
        <p:spPr>
          <a:xfrm>
            <a:off x="1069848" y="1433431"/>
            <a:ext cx="10058400" cy="4050792"/>
          </a:xfrm>
        </p:spPr>
        <p:txBody>
          <a:bodyPr/>
          <a:lstStyle/>
          <a:p>
            <a:pPr algn="just"/>
            <a:r>
              <a:rPr lang="en-US" dirty="0"/>
              <a:t>Tom is one of my best foreigner friend who wants to move to Ho Chi Minh City for living the retired life and also want to open a Café shop in Ho Chi Minh to earn the living cost</a:t>
            </a:r>
            <a:r>
              <a:rPr lang="en-US" dirty="0" smtClean="0"/>
              <a:t>.</a:t>
            </a:r>
          </a:p>
          <a:p>
            <a:pPr algn="just"/>
            <a:r>
              <a:rPr lang="en-US" b="1" dirty="0"/>
              <a:t>The business problem:</a:t>
            </a:r>
            <a:endParaRPr lang="en-US" dirty="0"/>
          </a:p>
          <a:p>
            <a:pPr lvl="1"/>
            <a:r>
              <a:rPr lang="en-US" dirty="0"/>
              <a:t>[1] Find the best place which has the same convenient place as his current house in his country to buy a house</a:t>
            </a:r>
            <a:endParaRPr lang="en-US" sz="1600" dirty="0"/>
          </a:p>
          <a:p>
            <a:pPr lvl="1"/>
            <a:r>
              <a:rPr lang="en-US" dirty="0"/>
              <a:t>[2] collect the data of existing coffee shop in Ho Chi Minh city which can help him to prevent opening the coffee shop at which has many coffee shop nearby.</a:t>
            </a:r>
            <a:endParaRPr lang="en-US" sz="1600" dirty="0"/>
          </a:p>
          <a:p>
            <a:pPr lvl="1" algn="just"/>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245705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PREPROCESSING</a:t>
            </a:r>
            <a:endParaRPr lang="en-US" dirty="0"/>
          </a:p>
        </p:txBody>
      </p:sp>
      <p:sp>
        <p:nvSpPr>
          <p:cNvPr id="3" name="Content Placeholder 2"/>
          <p:cNvSpPr>
            <a:spLocks noGrp="1"/>
          </p:cNvSpPr>
          <p:nvPr>
            <p:ph idx="1"/>
          </p:nvPr>
        </p:nvSpPr>
        <p:spPr/>
        <p:txBody>
          <a:bodyPr/>
          <a:lstStyle/>
          <a:p>
            <a:pPr marL="182880" lvl="1" algn="just">
              <a:spcBef>
                <a:spcPts val="1200"/>
              </a:spcBef>
              <a:spcAft>
                <a:spcPts val="0"/>
              </a:spcAft>
            </a:pPr>
            <a:r>
              <a:rPr lang="en-US" b="1" dirty="0"/>
              <a:t>Data </a:t>
            </a:r>
            <a:r>
              <a:rPr lang="en-US" b="1" dirty="0" smtClean="0"/>
              <a:t>Acquisition</a:t>
            </a:r>
            <a:r>
              <a:rPr lang="en-US" sz="1100" dirty="0" smtClean="0"/>
              <a:t>: </a:t>
            </a:r>
            <a:r>
              <a:rPr lang="en-US" dirty="0" smtClean="0"/>
              <a:t>The </a:t>
            </a:r>
            <a:r>
              <a:rPr lang="en-US" dirty="0"/>
              <a:t>data is collected at an open source in </a:t>
            </a:r>
            <a:r>
              <a:rPr lang="en-US" dirty="0" err="1"/>
              <a:t>Github</a:t>
            </a:r>
            <a:r>
              <a:rPr lang="en-US" dirty="0"/>
              <a:t> which has the information of the ward and district of Ho Chi Minh City. </a:t>
            </a:r>
          </a:p>
          <a:p>
            <a:pPr algn="just"/>
            <a:r>
              <a:rPr lang="en-US" dirty="0"/>
              <a:t>In this section, I would like to use some supported code for data processing such as Adding The Latitude and Longitude by call Google Geocode API, Using the Foursquare API to explore the neighborhoods and See the top 5 venues near by HCM, and Exploratory Data Analysis: Find the most Venue Category in </a:t>
            </a:r>
            <a:r>
              <a:rPr lang="en-US" dirty="0" smtClean="0"/>
              <a:t>Ho Chi Minh </a:t>
            </a:r>
            <a:r>
              <a:rPr lang="en-US" dirty="0"/>
              <a:t>City</a:t>
            </a:r>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685636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069848" y="1729522"/>
            <a:ext cx="10058400" cy="4050792"/>
          </a:xfrm>
        </p:spPr>
        <p:txBody>
          <a:bodyPr/>
          <a:lstStyle/>
          <a:p>
            <a:r>
              <a:rPr lang="en-US" dirty="0" smtClean="0"/>
              <a:t>Using K-Mean for clustering the same venues, </a:t>
            </a:r>
            <a:r>
              <a:rPr lang="en-US" dirty="0"/>
              <a:t>Set </a:t>
            </a:r>
            <a:r>
              <a:rPr lang="en-US" dirty="0" err="1"/>
              <a:t>k_clusters</a:t>
            </a:r>
            <a:r>
              <a:rPr lang="en-US" dirty="0"/>
              <a:t> = 5, using </a:t>
            </a:r>
            <a:r>
              <a:rPr lang="en-US" dirty="0" err="1"/>
              <a:t>Scikitlearn</a:t>
            </a:r>
            <a:r>
              <a:rPr lang="en-US" dirty="0"/>
              <a:t> Library to solve Clustering </a:t>
            </a:r>
            <a:r>
              <a:rPr lang="en-US" dirty="0" smtClean="0"/>
              <a:t>problems</a:t>
            </a:r>
          </a:p>
          <a:p>
            <a:endParaRPr lang="en-US" dirty="0"/>
          </a:p>
          <a:p>
            <a:endParaRPr lang="en-US" dirty="0" smtClean="0"/>
          </a:p>
          <a:p>
            <a:endParaRPr lang="en-US" dirty="0"/>
          </a:p>
          <a:p>
            <a:endParaRPr lang="en-US" dirty="0" smtClean="0"/>
          </a:p>
          <a:p>
            <a:r>
              <a:rPr lang="en-US" dirty="0" smtClean="0"/>
              <a:t>Explore </a:t>
            </a:r>
            <a:r>
              <a:rPr lang="en-US" dirty="0"/>
              <a:t>the Cafe shop in HCM </a:t>
            </a:r>
            <a:r>
              <a:rPr lang="en-US" dirty="0" smtClean="0"/>
              <a:t>City, </a:t>
            </a:r>
            <a:r>
              <a:rPr lang="en-US" dirty="0"/>
              <a:t>Make the report which area has the most café shop in HCM </a:t>
            </a:r>
            <a:r>
              <a:rPr lang="en-US" dirty="0" smtClean="0"/>
              <a:t>city, </a:t>
            </a:r>
            <a:r>
              <a:rPr lang="en-US" dirty="0"/>
              <a:t>Creating the map which illustrate the existing Café shop in Ho Chi Minh City</a:t>
            </a:r>
          </a:p>
          <a:p>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pic>
        <p:nvPicPr>
          <p:cNvPr id="5" name="Picture 4"/>
          <p:cNvPicPr/>
          <p:nvPr/>
        </p:nvPicPr>
        <p:blipFill>
          <a:blip r:embed="rId2"/>
          <a:stretch>
            <a:fillRect/>
          </a:stretch>
        </p:blipFill>
        <p:spPr>
          <a:xfrm>
            <a:off x="1530530" y="2409158"/>
            <a:ext cx="8919755" cy="1727413"/>
          </a:xfrm>
          <a:prstGeom prst="rect">
            <a:avLst/>
          </a:prstGeom>
        </p:spPr>
      </p:pic>
    </p:spTree>
    <p:extLst>
      <p:ext uri="{BB962C8B-B14F-4D97-AF65-F5344CB8AC3E}">
        <p14:creationId xmlns:p14="http://schemas.microsoft.com/office/powerpoint/2010/main" val="466247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RESULTS &amp; DISCUSSION</a:t>
            </a:r>
            <a:endParaRPr lang="en-US" dirty="0"/>
          </a:p>
        </p:txBody>
      </p:sp>
      <p:sp>
        <p:nvSpPr>
          <p:cNvPr id="3" name="Content Placeholder 2"/>
          <p:cNvSpPr>
            <a:spLocks noGrp="1"/>
          </p:cNvSpPr>
          <p:nvPr>
            <p:ph idx="1"/>
          </p:nvPr>
        </p:nvSpPr>
        <p:spPr>
          <a:xfrm>
            <a:off x="886968" y="1816608"/>
            <a:ext cx="10058400" cy="4050792"/>
          </a:xfrm>
        </p:spPr>
        <p:txBody>
          <a:bodyPr/>
          <a:lstStyle/>
          <a:p>
            <a:r>
              <a:rPr lang="en-US" b="1" dirty="0"/>
              <a:t>Top 10 venues for each neighborhood.</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pic>
        <p:nvPicPr>
          <p:cNvPr id="5" name="Picture 4"/>
          <p:cNvPicPr/>
          <p:nvPr/>
        </p:nvPicPr>
        <p:blipFill>
          <a:blip r:embed="rId2"/>
          <a:stretch>
            <a:fillRect/>
          </a:stretch>
        </p:blipFill>
        <p:spPr>
          <a:xfrm>
            <a:off x="1069848" y="2347849"/>
            <a:ext cx="9423981" cy="3924935"/>
          </a:xfrm>
          <a:prstGeom prst="rect">
            <a:avLst/>
          </a:prstGeom>
        </p:spPr>
      </p:pic>
    </p:spTree>
    <p:extLst>
      <p:ext uri="{BB962C8B-B14F-4D97-AF65-F5344CB8AC3E}">
        <p14:creationId xmlns:p14="http://schemas.microsoft.com/office/powerpoint/2010/main" val="746835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RESULTS &amp; DISCUSSION</a:t>
            </a:r>
            <a:endParaRPr lang="en-US" dirty="0"/>
          </a:p>
        </p:txBody>
      </p:sp>
      <p:sp>
        <p:nvSpPr>
          <p:cNvPr id="3" name="Content Placeholder 2"/>
          <p:cNvSpPr>
            <a:spLocks noGrp="1"/>
          </p:cNvSpPr>
          <p:nvPr>
            <p:ph idx="1"/>
          </p:nvPr>
        </p:nvSpPr>
        <p:spPr>
          <a:xfrm>
            <a:off x="886968" y="1816608"/>
            <a:ext cx="10058400" cy="4050792"/>
          </a:xfrm>
        </p:spPr>
        <p:txBody>
          <a:bodyPr/>
          <a:lstStyle/>
          <a:p>
            <a:r>
              <a:rPr lang="en-US" b="1" dirty="0"/>
              <a:t>Visualization of the resulting clusters</a:t>
            </a:r>
            <a:r>
              <a:rPr lang="en-US" b="1" dirty="0" smtClean="0"/>
              <a: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pic>
        <p:nvPicPr>
          <p:cNvPr id="6" name="Picture 5"/>
          <p:cNvPicPr/>
          <p:nvPr/>
        </p:nvPicPr>
        <p:blipFill>
          <a:blip r:embed="rId2"/>
          <a:stretch>
            <a:fillRect/>
          </a:stretch>
        </p:blipFill>
        <p:spPr>
          <a:xfrm>
            <a:off x="2627811" y="2407329"/>
            <a:ext cx="5943600" cy="3715385"/>
          </a:xfrm>
          <a:prstGeom prst="rect">
            <a:avLst/>
          </a:prstGeom>
        </p:spPr>
      </p:pic>
    </p:spTree>
    <p:extLst>
      <p:ext uri="{BB962C8B-B14F-4D97-AF65-F5344CB8AC3E}">
        <p14:creationId xmlns:p14="http://schemas.microsoft.com/office/powerpoint/2010/main" val="4036466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RESULTS &amp; DISCUSSION</a:t>
            </a:r>
            <a:endParaRPr lang="en-US" dirty="0"/>
          </a:p>
        </p:txBody>
      </p:sp>
      <p:sp>
        <p:nvSpPr>
          <p:cNvPr id="3" name="Content Placeholder 2"/>
          <p:cNvSpPr>
            <a:spLocks noGrp="1"/>
          </p:cNvSpPr>
          <p:nvPr>
            <p:ph idx="1"/>
          </p:nvPr>
        </p:nvSpPr>
        <p:spPr>
          <a:xfrm>
            <a:off x="886968" y="1816608"/>
            <a:ext cx="10058400" cy="4050792"/>
          </a:xfrm>
        </p:spPr>
        <p:txBody>
          <a:bodyPr/>
          <a:lstStyle/>
          <a:p>
            <a:r>
              <a:rPr lang="en-US" b="1" dirty="0"/>
              <a:t>Explore the Cafe shop in HCM </a:t>
            </a:r>
            <a:r>
              <a:rPr lang="en-US" b="1" dirty="0" smtClean="0"/>
              <a:t>City:</a:t>
            </a:r>
          </a:p>
          <a:p>
            <a:pPr lvl="1"/>
            <a:r>
              <a:rPr lang="en-US" dirty="0"/>
              <a:t>Make the report which area has the most café shop in HCM </a:t>
            </a:r>
            <a:r>
              <a:rPr lang="en-US" dirty="0" smtClean="0"/>
              <a:t>city: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pic>
        <p:nvPicPr>
          <p:cNvPr id="7" name="Picture 6"/>
          <p:cNvPicPr/>
          <p:nvPr/>
        </p:nvPicPr>
        <p:blipFill>
          <a:blip r:embed="rId2"/>
          <a:stretch>
            <a:fillRect/>
          </a:stretch>
        </p:blipFill>
        <p:spPr>
          <a:xfrm>
            <a:off x="1226601" y="2730263"/>
            <a:ext cx="10197253" cy="2500849"/>
          </a:xfrm>
          <a:prstGeom prst="rect">
            <a:avLst/>
          </a:prstGeom>
        </p:spPr>
      </p:pic>
    </p:spTree>
    <p:extLst>
      <p:ext uri="{BB962C8B-B14F-4D97-AF65-F5344CB8AC3E}">
        <p14:creationId xmlns:p14="http://schemas.microsoft.com/office/powerpoint/2010/main" val="2734274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TotalTime>
  <Words>668</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Rockwell</vt:lpstr>
      <vt:lpstr>Rockwell Condensed</vt:lpstr>
      <vt:lpstr>Wingdings</vt:lpstr>
      <vt:lpstr>Wood Type</vt:lpstr>
      <vt:lpstr>IBM DATA SCIENCE COURSE APPLIED DATA SCIENCE CAPSTONE FINAL REPORT Topic:  Using K-mean Clustering To Support Decision Making For Finding The Best Place For Living And Opening A Coffee Shop </vt:lpstr>
      <vt:lpstr>Content</vt:lpstr>
      <vt:lpstr>INTRODUCTION – BACKGROUND </vt:lpstr>
      <vt:lpstr>INTRODUCTION – problems</vt:lpstr>
      <vt:lpstr>DATA PREPROCESSING</vt:lpstr>
      <vt:lpstr>METHODOLOGY</vt:lpstr>
      <vt:lpstr>RESULTS &amp; DISCUSSION</vt:lpstr>
      <vt:lpstr>RESULTS &amp; DISCUSSION</vt:lpstr>
      <vt:lpstr>RESULTS &amp; DISCUSSION</vt:lpstr>
      <vt:lpstr>RESULTS &amp; DISCUSSION</vt:lpstr>
      <vt:lpstr>CONCLUSION</vt:lpstr>
      <vt:lpstr>references</vt:lpstr>
      <vt:lpstr>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COURSE APPLIED DATA SCIENCE CAPSTONE FINAL REPORT Topic:  Using K-mean Clustering To Support Decision Making For Finding The Best Place For Living And Opening A Coffee Shop </dc:title>
  <dc:creator>Son Huu Nguyen</dc:creator>
  <cp:lastModifiedBy>Son Huu Nguyen</cp:lastModifiedBy>
  <cp:revision>19</cp:revision>
  <dcterms:created xsi:type="dcterms:W3CDTF">2020-07-17T06:15:20Z</dcterms:created>
  <dcterms:modified xsi:type="dcterms:W3CDTF">2020-07-17T06:31:54Z</dcterms:modified>
</cp:coreProperties>
</file>