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 id="257" r:id="rId3"/>
    <p:sldId id="276" r:id="rId4"/>
    <p:sldId id="277" r:id="rId5"/>
    <p:sldId id="279" r:id="rId6"/>
    <p:sldId id="324" r:id="rId7"/>
    <p:sldId id="284" r:id="rId8"/>
    <p:sldId id="285" r:id="rId9"/>
    <p:sldId id="286" r:id="rId10"/>
    <p:sldId id="287" r:id="rId11"/>
    <p:sldId id="288" r:id="rId12"/>
    <p:sldId id="289" r:id="rId13"/>
    <p:sldId id="290" r:id="rId14"/>
    <p:sldId id="291" r:id="rId15"/>
    <p:sldId id="292" r:id="rId16"/>
    <p:sldId id="296" r:id="rId17"/>
    <p:sldId id="304" r:id="rId18"/>
    <p:sldId id="305" r:id="rId19"/>
    <p:sldId id="306" r:id="rId20"/>
    <p:sldId id="308" r:id="rId21"/>
    <p:sldId id="309" r:id="rId22"/>
    <p:sldId id="310" r:id="rId23"/>
    <p:sldId id="311" r:id="rId24"/>
    <p:sldId id="313" r:id="rId25"/>
    <p:sldId id="319" r:id="rId26"/>
    <p:sldId id="320" r:id="rId27"/>
    <p:sldId id="321" r:id="rId28"/>
    <p:sldId id="322" r:id="rId29"/>
    <p:sldId id="323"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3" d="100"/>
          <a:sy n="83" d="100"/>
        </p:scale>
        <p:origin x="-1426" y="-77"/>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ounded Rectangle 7"/>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6/8/2020</a:t>
            </a:fld>
            <a:endParaRPr lang="en-US"/>
          </a:p>
        </p:txBody>
      </p:sp>
      <p:sp>
        <p:nvSpPr>
          <p:cNvPr id="5" name="Footer Placeholder 4"/>
          <p:cNvSpPr>
            <a:spLocks noGrp="1"/>
          </p:cNvSpPr>
          <p:nvPr>
            <p:ph type="ftr" sz="quarter" idx="11"/>
          </p:nvPr>
        </p:nvSpPr>
        <p:spPr/>
        <p:txBody>
          <a:bodyPr/>
          <a:lstStyle/>
          <a:p>
            <a:endParaRPr lang="en-US"/>
          </a:p>
        </p:txBody>
      </p:sp>
      <p:sp>
        <p:nvSpPr>
          <p:cNvPr id="9" name="Rectangle 8"/>
          <p:cNvSpPr/>
          <p:nvPr/>
        </p:nvSpPr>
        <p:spPr>
          <a:xfrm>
            <a:off x="345440" y="2942602"/>
            <a:ext cx="7147931" cy="24638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572652" y="2944634"/>
            <a:ext cx="1190348" cy="2459736"/>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7712714" y="3136658"/>
            <a:ext cx="910224" cy="2075688"/>
          </a:xfrm>
          <a:prstGeom prst="rect">
            <a:avLst/>
          </a:prstGeom>
          <a:solidFill>
            <a:schemeClr val="accent3">
              <a:alpha val="70000"/>
            </a:schemeClr>
          </a:solidFill>
          <a:ln w="63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445483" y="3055621"/>
            <a:ext cx="6947845" cy="2245359"/>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a:xfrm>
            <a:off x="7786826" y="4625268"/>
            <a:ext cx="762000" cy="457200"/>
          </a:xfrm>
        </p:spPr>
        <p:txBody>
          <a:bodyPr/>
          <a:lstStyle>
            <a:lvl1pPr algn="ctr">
              <a:defRPr sz="2800">
                <a:solidFill>
                  <a:schemeClr val="accent1">
                    <a:lumMod val="50000"/>
                  </a:schemeClr>
                </a:solidFill>
              </a:defRPr>
            </a:lvl1pPr>
          </a:lstStyle>
          <a:p>
            <a:fld id="{B6F15528-21DE-4FAA-801E-634DDDAF4B2B}" type="slidenum">
              <a:rPr lang="en-US" smtClean="0"/>
              <a:pPr/>
              <a:t>‹#›</a:t>
            </a:fld>
            <a:endParaRPr lang="en-US"/>
          </a:p>
        </p:txBody>
      </p:sp>
      <p:sp>
        <p:nvSpPr>
          <p:cNvPr id="11" name="Rectangle 10"/>
          <p:cNvSpPr/>
          <p:nvPr/>
        </p:nvSpPr>
        <p:spPr>
          <a:xfrm>
            <a:off x="541822" y="4559276"/>
            <a:ext cx="6755166" cy="664367"/>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538971" y="3139440"/>
            <a:ext cx="6760868" cy="2077720"/>
          </a:xfrm>
          <a:prstGeom prst="rect">
            <a:avLst/>
          </a:prstGeom>
          <a:no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642805" y="4648200"/>
            <a:ext cx="6553200" cy="457200"/>
          </a:xfrm>
        </p:spPr>
        <p:txBody>
          <a:bodyPr>
            <a:normAutofit/>
          </a:bodyPr>
          <a:lstStyle>
            <a:lvl1pPr marL="0" indent="0" algn="ctr">
              <a:buNone/>
              <a:defRPr sz="1800" cap="all" spc="300" baseline="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604705" y="3227033"/>
            <a:ext cx="6629400" cy="1219201"/>
          </a:xfrm>
        </p:spPr>
        <p:txBody>
          <a:bodyPr anchor="b" anchorCtr="0">
            <a:noAutofit/>
          </a:bodyPr>
          <a:lstStyle>
            <a:lvl1pPr>
              <a:defRPr sz="4000">
                <a:solidFill>
                  <a:schemeClr val="accent1">
                    <a:lumMod val="50000"/>
                  </a:schemeClr>
                </a:solidFill>
              </a:defRPr>
            </a:lvl1pPr>
          </a:lstStyle>
          <a:p>
            <a:r>
              <a:rPr lang="en-US" smtClean="0"/>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6861702" y="228600"/>
            <a:ext cx="1859280" cy="6122634"/>
          </a:xfrm>
          <a:prstGeom prst="rect">
            <a:avLst/>
          </a:prstGeom>
          <a:solidFill>
            <a:srgbClr val="FFFFFF">
              <a:alpha val="85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Rectangle 7"/>
          <p:cNvSpPr/>
          <p:nvPr/>
        </p:nvSpPr>
        <p:spPr>
          <a:xfrm>
            <a:off x="6955225" y="351409"/>
            <a:ext cx="1672235" cy="5877017"/>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p:cNvSpPr>
            <a:spLocks noGrp="1"/>
          </p:cNvSpPr>
          <p:nvPr>
            <p:ph type="title" orient="vert"/>
          </p:nvPr>
        </p:nvSpPr>
        <p:spPr>
          <a:xfrm>
            <a:off x="7048577" y="395427"/>
            <a:ext cx="1485531" cy="578898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380999"/>
            <a:ext cx="6172200" cy="57912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6/8/2020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ounded Rectangle 7"/>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6/8/2020</a:t>
            </a:fld>
            <a:endParaRPr lang="en-US"/>
          </a:p>
        </p:txBody>
      </p:sp>
      <p:sp>
        <p:nvSpPr>
          <p:cNvPr id="13" name="Rectangle 12"/>
          <p:cNvSpPr/>
          <p:nvPr/>
        </p:nvSpPr>
        <p:spPr>
          <a:xfrm>
            <a:off x="451976" y="2946400"/>
            <a:ext cx="8265160" cy="24638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567656" y="3048000"/>
            <a:ext cx="8033800" cy="2245359"/>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2" name="Title 1"/>
          <p:cNvSpPr>
            <a:spLocks noGrp="1"/>
          </p:cNvSpPr>
          <p:nvPr>
            <p:ph type="title"/>
          </p:nvPr>
        </p:nvSpPr>
        <p:spPr>
          <a:xfrm>
            <a:off x="736456" y="3200399"/>
            <a:ext cx="7696200" cy="1295401"/>
          </a:xfrm>
        </p:spPr>
        <p:txBody>
          <a:bodyPr anchor="b" anchorCtr="0">
            <a:noAutofit/>
          </a:bodyPr>
          <a:lstStyle>
            <a:lvl1pPr algn="ctr" defTabSz="914400" rtl="0" eaLnBrk="1" latinLnBrk="0" hangingPunct="1">
              <a:spcBef>
                <a:spcPct val="0"/>
              </a:spcBef>
              <a:buNone/>
              <a:defRPr lang="en-US" sz="4000" kern="1200" cap="all" baseline="0" dirty="0">
                <a:solidFill>
                  <a:schemeClr val="accent1">
                    <a:lumMod val="50000"/>
                  </a:schemeClr>
                </a:solidFill>
                <a:latin typeface="+mj-lt"/>
                <a:ea typeface="+mj-ea"/>
                <a:cs typeface="+mj-cs"/>
              </a:defRPr>
            </a:lvl1pPr>
          </a:lstStyle>
          <a:p>
            <a:r>
              <a:rPr lang="en-US" smtClean="0"/>
              <a:t>Click to edit Master title style</a:t>
            </a:r>
            <a:endParaRPr lang="en-US" dirty="0"/>
          </a:p>
        </p:txBody>
      </p:sp>
      <p:sp>
        <p:nvSpPr>
          <p:cNvPr id="15" name="Rectangle 14"/>
          <p:cNvSpPr/>
          <p:nvPr/>
        </p:nvSpPr>
        <p:spPr>
          <a:xfrm>
            <a:off x="675496" y="4541520"/>
            <a:ext cx="7818120" cy="664367"/>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736456" y="4607510"/>
            <a:ext cx="7696200" cy="523783"/>
          </a:xfrm>
        </p:spPr>
        <p:txBody>
          <a:bodyPr anchor="ctr">
            <a:normAutofit/>
          </a:bodyPr>
          <a:lstStyle>
            <a:lvl1pPr marL="0" indent="0" algn="ctr">
              <a:buNone/>
              <a:defRPr sz="2000" cap="all" spc="250" baseline="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14" name="Rectangle 13"/>
          <p:cNvSpPr/>
          <p:nvPr/>
        </p:nvSpPr>
        <p:spPr>
          <a:xfrm>
            <a:off x="675757" y="3124200"/>
            <a:ext cx="7817599" cy="2077720"/>
          </a:xfrm>
          <a:prstGeom prst="rect">
            <a:avLst/>
          </a:prstGeom>
          <a:no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26128" y="408372"/>
            <a:ext cx="8260672" cy="1039427"/>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26128" y="1719071"/>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719071"/>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6/8/2020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26128" y="408372"/>
            <a:ext cx="8260672" cy="1039427"/>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26128" y="1722438"/>
            <a:ext cx="4040188" cy="639762"/>
          </a:xfrm>
        </p:spPr>
        <p:txBody>
          <a:bodyPr anchor="b">
            <a:noAutofit/>
          </a:bodyPr>
          <a:lstStyle>
            <a:lvl1pPr marL="0" indent="0" algn="ctr">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26128" y="2438400"/>
            <a:ext cx="4040188" cy="36877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722438"/>
            <a:ext cx="4041775" cy="639762"/>
          </a:xfrm>
        </p:spPr>
        <p:txBody>
          <a:bodyPr anchor="b">
            <a:noAutofit/>
          </a:bodyPr>
          <a:lstStyle>
            <a:lvl1pPr marL="0" indent="0" algn="ctr">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438400"/>
            <a:ext cx="4041775" cy="36877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6/8/2020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6/8/2020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ounded Rectangle 10"/>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p:cNvSpPr>
            <a:spLocks noGrp="1"/>
          </p:cNvSpPr>
          <p:nvPr>
            <p:ph type="dt" sz="half" idx="10"/>
          </p:nvPr>
        </p:nvSpPr>
        <p:spPr/>
        <p:txBody>
          <a:bodyPr/>
          <a:lstStyle/>
          <a:p>
            <a:fld id="{1D8BD707-D9CF-40AE-B4C6-C98DA3205C09}" type="datetimeFigureOut">
              <a:rPr lang="en-US" smtClean="0"/>
              <a:pPr/>
              <a:t>6/8/2020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ounded Rectangle 11"/>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3886200" y="685800"/>
            <a:ext cx="4572000" cy="525780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6/8/2020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8" name="Rectangle 7"/>
          <p:cNvSpPr/>
          <p:nvPr/>
        </p:nvSpPr>
        <p:spPr>
          <a:xfrm>
            <a:off x="560034" y="1505712"/>
            <a:ext cx="2716566" cy="3523488"/>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676690" y="1642472"/>
            <a:ext cx="2483254" cy="3234328"/>
          </a:xfrm>
          <a:prstGeom prst="rect">
            <a:avLst/>
          </a:prstGeom>
          <a:solidFill>
            <a:srgbClr val="FFFFFF"/>
          </a:solid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p:cNvSpPr>
            <a:spLocks noGrp="1"/>
          </p:cNvSpPr>
          <p:nvPr>
            <p:ph type="body" sz="half" idx="2"/>
          </p:nvPr>
        </p:nvSpPr>
        <p:spPr>
          <a:xfrm>
            <a:off x="769000" y="2971800"/>
            <a:ext cx="2298634" cy="1752600"/>
          </a:xfrm>
        </p:spPr>
        <p:txBody>
          <a:bodyPr/>
          <a:lstStyle>
            <a:lvl1pPr marL="0" indent="0">
              <a:spcBef>
                <a:spcPts val="400"/>
              </a:spcBef>
              <a:buNone/>
              <a:defRPr sz="140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 name="Title 1"/>
          <p:cNvSpPr>
            <a:spLocks noGrp="1"/>
          </p:cNvSpPr>
          <p:nvPr>
            <p:ph type="title"/>
          </p:nvPr>
        </p:nvSpPr>
        <p:spPr>
          <a:xfrm>
            <a:off x="769000" y="1734312"/>
            <a:ext cx="2298634" cy="1191620"/>
          </a:xfrm>
        </p:spPr>
        <p:txBody>
          <a:bodyPr anchor="b">
            <a:normAutofit/>
          </a:bodyPr>
          <a:lstStyle>
            <a:lvl1pPr algn="l">
              <a:defRPr sz="2000" b="0">
                <a:solidFill>
                  <a:schemeClr val="accent1">
                    <a:lumMod val="75000"/>
                  </a:schemeClr>
                </a:solidFill>
              </a:defRPr>
            </a:lvl1pPr>
          </a:lstStyle>
          <a:p>
            <a:r>
              <a:rPr lang="en-US" smtClean="0"/>
              <a:t>Click to edit Master title style</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ounded Rectangle 8"/>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685800" y="621437"/>
            <a:ext cx="7772400" cy="4331564"/>
          </a:xfrm>
          <a:solidFill>
            <a:schemeClr val="bg2"/>
          </a:solidFill>
          <a:ln>
            <a:noFill/>
          </a:ln>
          <a:effectLst>
            <a:softEdge rad="12700"/>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6/8/2020</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10" name="Rectangle 9"/>
          <p:cNvSpPr/>
          <p:nvPr/>
        </p:nvSpPr>
        <p:spPr>
          <a:xfrm>
            <a:off x="685800" y="4953000"/>
            <a:ext cx="7772400" cy="13716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61999" y="5029200"/>
            <a:ext cx="7600765" cy="1202924"/>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p:txBody>
          <a:bodyPr/>
          <a:lstStyle/>
          <a:p>
            <a:endParaRPr lang="en-US"/>
          </a:p>
        </p:txBody>
      </p:sp>
      <p:sp>
        <p:nvSpPr>
          <p:cNvPr id="13" name="Rectangle 12"/>
          <p:cNvSpPr/>
          <p:nvPr/>
        </p:nvSpPr>
        <p:spPr>
          <a:xfrm>
            <a:off x="914400" y="5638800"/>
            <a:ext cx="7328514" cy="451696"/>
          </a:xfrm>
          <a:prstGeom prst="rect">
            <a:avLst/>
          </a:prstGeom>
          <a:solidFill>
            <a:schemeClr val="accent1"/>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605589" y="5074920"/>
            <a:ext cx="7946136" cy="1097280"/>
          </a:xfrm>
          <a:prstGeom prst="rect">
            <a:avLst/>
          </a:prstGeom>
          <a:no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p:cNvSpPr>
            <a:spLocks noGrp="1"/>
          </p:cNvSpPr>
          <p:nvPr>
            <p:ph type="body" sz="half" idx="2"/>
          </p:nvPr>
        </p:nvSpPr>
        <p:spPr>
          <a:xfrm>
            <a:off x="956289" y="5656556"/>
            <a:ext cx="7244736" cy="401715"/>
          </a:xfrm>
        </p:spPr>
        <p:txBody>
          <a:bodyPr anchor="ctr">
            <a:normAutofit/>
          </a:bodyPr>
          <a:lstStyle>
            <a:lvl1pPr marL="0" indent="0" algn="ctr">
              <a:buNone/>
              <a:defRPr sz="1500" cap="all" spc="250" baseline="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 name="Title 1"/>
          <p:cNvSpPr>
            <a:spLocks noGrp="1"/>
          </p:cNvSpPr>
          <p:nvPr>
            <p:ph type="title"/>
          </p:nvPr>
        </p:nvSpPr>
        <p:spPr>
          <a:xfrm>
            <a:off x="914400" y="5105400"/>
            <a:ext cx="7328514" cy="523043"/>
          </a:xfrm>
        </p:spPr>
        <p:txBody>
          <a:bodyPr anchor="ctr" anchorCtr="0"/>
          <a:lstStyle>
            <a:lvl1pPr algn="ctr">
              <a:defRPr sz="2000" b="0">
                <a:solidFill>
                  <a:schemeClr val="accent1">
                    <a:lumMod val="75000"/>
                  </a:schemeClr>
                </a:solidFill>
              </a:defRPr>
            </a:lvl1pPr>
          </a:lstStyle>
          <a:p>
            <a:r>
              <a:rPr lang="en-US" smtClean="0"/>
              <a:t>Click to edit Master title style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 name="Rounded Rectangle 6"/>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457200" y="1752600"/>
            <a:ext cx="8229600" cy="43735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2"/>
                </a:solidFill>
              </a:defRPr>
            </a:lvl1pPr>
          </a:lstStyle>
          <a:p>
            <a:fld id="{1D8BD707-D9CF-40AE-B4C6-C98DA3205C09}" type="datetimeFigureOut">
              <a:rPr lang="en-US" smtClean="0"/>
              <a:pPr/>
              <a:t>6/8/2020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2"/>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2"/>
                </a:solidFill>
              </a:defRPr>
            </a:lvl1pPr>
          </a:lstStyle>
          <a:p>
            <a:fld id="{B6F15528-21DE-4FAA-801E-634DDDAF4B2B}" type="slidenum">
              <a:rPr lang="en-US" smtClean="0"/>
              <a:pPr/>
              <a:t>‹#›</a:t>
            </a:fld>
            <a:endParaRPr lang="en-US"/>
          </a:p>
        </p:txBody>
      </p:sp>
      <p:sp>
        <p:nvSpPr>
          <p:cNvPr id="9" name="Rectangle 8"/>
          <p:cNvSpPr/>
          <p:nvPr/>
        </p:nvSpPr>
        <p:spPr>
          <a:xfrm>
            <a:off x="274320" y="278166"/>
            <a:ext cx="8595360" cy="132588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10" name="Rectangle 9"/>
          <p:cNvSpPr/>
          <p:nvPr/>
        </p:nvSpPr>
        <p:spPr>
          <a:xfrm>
            <a:off x="372863" y="372862"/>
            <a:ext cx="8380520" cy="1118587"/>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26128" y="408372"/>
            <a:ext cx="8260672" cy="103942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ctr" defTabSz="914400" rtl="0" eaLnBrk="1" latinLnBrk="0" hangingPunct="1">
        <a:spcBef>
          <a:spcPct val="0"/>
        </a:spcBef>
        <a:buNone/>
        <a:defRPr sz="3500" kern="1200" cap="all" baseline="0">
          <a:solidFill>
            <a:schemeClr val="accent1">
              <a:lumMod val="75000"/>
            </a:schemeClr>
          </a:solidFill>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2"/>
          </a:solidFill>
          <a:latin typeface="+mn-lt"/>
          <a:ea typeface="+mn-ea"/>
          <a:cs typeface="+mn-cs"/>
        </a:defRPr>
      </a:lvl2pPr>
      <a:lvl3pPr marL="914400" indent="-228600" algn="l" defTabSz="914400" rtl="0" eaLnBrk="1" latinLnBrk="0" hangingPunct="1">
        <a:spcBef>
          <a:spcPct val="20000"/>
        </a:spcBef>
        <a:buClr>
          <a:schemeClr val="accent3"/>
        </a:buClr>
        <a:buFont typeface="Arial" pitchFamily="34" charset="0"/>
        <a:buChar char="•"/>
        <a:defRPr sz="1800" kern="1200">
          <a:solidFill>
            <a:schemeClr val="tx2"/>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2"/>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600" kern="1200" baseline="0">
          <a:solidFill>
            <a:schemeClr val="tx2"/>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a:solidFill>
            <a:schemeClr val="tx2"/>
          </a:solidFill>
          <a:latin typeface="+mn-lt"/>
          <a:ea typeface="+mn-ea"/>
          <a:cs typeface="+mn-cs"/>
        </a:defRPr>
      </a:lvl6pPr>
      <a:lvl7pPr marL="2011680" indent="-182880" algn="l" defTabSz="914400" rtl="0" eaLnBrk="1" latinLnBrk="0" hangingPunct="1">
        <a:spcBef>
          <a:spcPct val="20000"/>
        </a:spcBef>
        <a:buClr>
          <a:schemeClr val="accent2"/>
        </a:buClr>
        <a:buFont typeface="Arial" pitchFamily="34" charset="0"/>
        <a:buChar char="•"/>
        <a:defRPr sz="1400" kern="1200">
          <a:solidFill>
            <a:schemeClr val="tx2"/>
          </a:solidFill>
          <a:latin typeface="+mn-lt"/>
          <a:ea typeface="+mn-ea"/>
          <a:cs typeface="+mn-cs"/>
        </a:defRPr>
      </a:lvl7pPr>
      <a:lvl8pPr marL="2194560" indent="-182880" algn="l" defTabSz="914400" rtl="0" eaLnBrk="1" latinLnBrk="0" hangingPunct="1">
        <a:spcBef>
          <a:spcPct val="20000"/>
        </a:spcBef>
        <a:buClr>
          <a:schemeClr val="accent3"/>
        </a:buClr>
        <a:buFont typeface="Arial" pitchFamily="34" charset="0"/>
        <a:buChar char="•"/>
        <a:defRPr sz="1400" kern="1200">
          <a:solidFill>
            <a:schemeClr val="tx2"/>
          </a:solidFill>
          <a:latin typeface="+mn-lt"/>
          <a:ea typeface="+mn-ea"/>
          <a:cs typeface="+mn-cs"/>
        </a:defRPr>
      </a:lvl8pPr>
      <a:lvl9pPr marL="2377440" indent="-182880" algn="l" defTabSz="914400" rtl="0" eaLnBrk="1" latinLnBrk="0" hangingPunct="1">
        <a:spcBef>
          <a:spcPct val="20000"/>
        </a:spcBef>
        <a:buClr>
          <a:schemeClr val="accent4"/>
        </a:buClr>
        <a:buFont typeface="Arial" pitchFamily="34" charset="0"/>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64352" y="304800"/>
            <a:ext cx="7167695" cy="2541234"/>
          </a:xfrm>
        </p:spPr>
        <p:txBody>
          <a:bodyPr>
            <a:normAutofit fontScale="90000"/>
          </a:bodyPr>
          <a:lstStyle/>
          <a:p>
            <a:r>
              <a:rPr lang="en-US" dirty="0" smtClean="0"/>
              <a:t/>
            </a:r>
            <a:br>
              <a:rPr lang="en-US" dirty="0" smtClean="0"/>
            </a:br>
            <a:r>
              <a:rPr lang="en-US" dirty="0" err="1" smtClean="0"/>
              <a:t>Báo</a:t>
            </a:r>
            <a:r>
              <a:rPr lang="en-US" dirty="0" smtClean="0"/>
              <a:t> </a:t>
            </a:r>
            <a:r>
              <a:rPr lang="en-US" dirty="0" err="1" smtClean="0"/>
              <a:t>cáo</a:t>
            </a:r>
            <a:r>
              <a:rPr lang="en-US" dirty="0" smtClean="0"/>
              <a:t> </a:t>
            </a:r>
            <a:r>
              <a:rPr lang="en-US" dirty="0" err="1" smtClean="0"/>
              <a:t>Tuần</a:t>
            </a:r>
            <a:r>
              <a:rPr lang="en-US" dirty="0" smtClean="0"/>
              <a:t> 2 + 3: Android Training  Layout</a:t>
            </a:r>
            <a:br>
              <a:rPr lang="en-US" dirty="0" smtClean="0"/>
            </a:br>
            <a:endParaRPr lang="en-US" dirty="0"/>
          </a:p>
        </p:txBody>
      </p:sp>
      <p:sp>
        <p:nvSpPr>
          <p:cNvPr id="4" name="TextBox 3"/>
          <p:cNvSpPr txBox="1"/>
          <p:nvPr/>
        </p:nvSpPr>
        <p:spPr>
          <a:xfrm>
            <a:off x="685800" y="3276600"/>
            <a:ext cx="5410200" cy="830997"/>
          </a:xfrm>
          <a:prstGeom prst="rect">
            <a:avLst/>
          </a:prstGeom>
          <a:noFill/>
        </p:spPr>
        <p:txBody>
          <a:bodyPr wrap="square" rtlCol="0">
            <a:spAutoFit/>
          </a:bodyPr>
          <a:lstStyle/>
          <a:p>
            <a:r>
              <a:rPr lang="en-US" sz="2400" dirty="0" err="1" smtClean="0"/>
              <a:t>Trình</a:t>
            </a:r>
            <a:r>
              <a:rPr lang="en-US" sz="2400" dirty="0" smtClean="0"/>
              <a:t> </a:t>
            </a:r>
            <a:r>
              <a:rPr lang="en-US" sz="2400" dirty="0" err="1" smtClean="0"/>
              <a:t>bày</a:t>
            </a:r>
            <a:r>
              <a:rPr lang="en-US" sz="2400" dirty="0" smtClean="0"/>
              <a:t> : </a:t>
            </a:r>
            <a:r>
              <a:rPr lang="vi-VN" sz="2400" dirty="0" err="1"/>
              <a:t>N</a:t>
            </a:r>
            <a:r>
              <a:rPr lang="en-US" sz="2400" dirty="0" err="1" smtClean="0"/>
              <a:t>guyễn</a:t>
            </a:r>
            <a:r>
              <a:rPr lang="en-US" sz="2400" dirty="0" smtClean="0"/>
              <a:t> </a:t>
            </a:r>
            <a:r>
              <a:rPr lang="vi-VN" sz="2400" dirty="0" err="1"/>
              <a:t>H</a:t>
            </a:r>
            <a:r>
              <a:rPr lang="en-US" sz="2400" dirty="0" err="1" smtClean="0"/>
              <a:t>ữu</a:t>
            </a:r>
            <a:r>
              <a:rPr lang="en-US" sz="2400" dirty="0" smtClean="0"/>
              <a:t> </a:t>
            </a:r>
            <a:r>
              <a:rPr lang="vi-VN" sz="2400" dirty="0" err="1"/>
              <a:t>T</a:t>
            </a:r>
            <a:r>
              <a:rPr lang="en-US" sz="2400" dirty="0" err="1" smtClean="0"/>
              <a:t>iến</a:t>
            </a:r>
            <a:endParaRPr lang="en-US" sz="2400" dirty="0" smtClean="0"/>
          </a:p>
          <a:p>
            <a:r>
              <a:rPr lang="en-US" sz="2400" dirty="0" smtClean="0"/>
              <a:t>Mentor    :  </a:t>
            </a:r>
            <a:r>
              <a:rPr lang="vi-VN" sz="2400" dirty="0" err="1"/>
              <a:t>V</a:t>
            </a:r>
            <a:r>
              <a:rPr lang="en-US" sz="2400" dirty="0" err="1" smtClean="0"/>
              <a:t>ương</a:t>
            </a:r>
            <a:r>
              <a:rPr lang="en-US" sz="2400" dirty="0" smtClean="0"/>
              <a:t> </a:t>
            </a:r>
            <a:r>
              <a:rPr lang="vi-VN" sz="2400" dirty="0" err="1"/>
              <a:t>T</a:t>
            </a:r>
            <a:r>
              <a:rPr lang="en-US" sz="2400" dirty="0" err="1" smtClean="0"/>
              <a:t>ôn</a:t>
            </a:r>
            <a:r>
              <a:rPr lang="en-US" sz="2400" dirty="0" smtClean="0"/>
              <a:t> </a:t>
            </a:r>
            <a:r>
              <a:rPr lang="vi-VN" sz="2400" dirty="0" err="1"/>
              <a:t>B</a:t>
            </a:r>
            <a:r>
              <a:rPr lang="en-US" sz="2400" dirty="0" err="1" smtClean="0"/>
              <a:t>ảo</a:t>
            </a:r>
            <a:endParaRPr lang="en-US" sz="2400" dirty="0"/>
          </a:p>
        </p:txBody>
      </p:sp>
    </p:spTree>
    <p:extLst>
      <p:ext uri="{BB962C8B-B14F-4D97-AF65-F5344CB8AC3E}">
        <p14:creationId xmlns:p14="http://schemas.microsoft.com/office/powerpoint/2010/main" val="39812620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143000"/>
            <a:ext cx="8763000" cy="5715000"/>
          </a:xfrm>
        </p:spPr>
        <p:txBody>
          <a:bodyPr>
            <a:normAutofit/>
          </a:bodyPr>
          <a:lstStyle/>
          <a:p>
            <a:r>
              <a:rPr lang="vi-VN" b="1" dirty="0"/>
              <a:t>EditText :</a:t>
            </a:r>
          </a:p>
          <a:p>
            <a:r>
              <a:rPr lang="vi-VN" b="1" dirty="0"/>
              <a:t>EditText</a:t>
            </a:r>
            <a:r>
              <a:rPr lang="vi-VN" dirty="0"/>
              <a:t> là view dùng để lấy giá trị từ người dùng nhập vào. EditText được định nghĩa bởi thẻ &lt;EditText&gt; trong xml.</a:t>
            </a:r>
          </a:p>
          <a:p>
            <a:r>
              <a:rPr lang="vi-VN" b="1" dirty="0" smtClean="0"/>
              <a:t>android:text</a:t>
            </a:r>
            <a:r>
              <a:rPr lang="vi-VN" dirty="0"/>
              <a:t>: Xác định text hiển thị lên EditText</a:t>
            </a:r>
          </a:p>
          <a:p>
            <a:r>
              <a:rPr lang="vi-VN" b="1" dirty="0"/>
              <a:t>android:textColor</a:t>
            </a:r>
            <a:r>
              <a:rPr lang="vi-VN" dirty="0"/>
              <a:t>: Xác định màu của text.</a:t>
            </a:r>
          </a:p>
          <a:p>
            <a:r>
              <a:rPr lang="vi-VN" b="1" dirty="0"/>
              <a:t>android:textSize</a:t>
            </a:r>
            <a:r>
              <a:rPr lang="vi-VN" dirty="0"/>
              <a:t>: Xác định kích thước của text.</a:t>
            </a:r>
          </a:p>
          <a:p>
            <a:r>
              <a:rPr lang="vi-VN" b="1" dirty="0"/>
              <a:t>android:textStyle</a:t>
            </a:r>
            <a:r>
              <a:rPr lang="vi-VN" dirty="0"/>
              <a:t>: Xác định style của text gồm các giá trị italic (nghiêng), bold (in đậm), normal (kiểu thường).</a:t>
            </a:r>
          </a:p>
          <a:p>
            <a:r>
              <a:rPr lang="vi-VN" b="1" dirty="0"/>
              <a:t>android:inputType:</a:t>
            </a:r>
            <a:r>
              <a:rPr lang="vi-VN" dirty="0"/>
              <a:t> Xác định phương thức nhập của Edittext, có các giá trị như sau: text, number, textPassword, phone, textUrl…</a:t>
            </a:r>
          </a:p>
          <a:p>
            <a:endParaRPr lang="en-US" dirty="0"/>
          </a:p>
        </p:txBody>
      </p:sp>
    </p:spTree>
    <p:extLst>
      <p:ext uri="{BB962C8B-B14F-4D97-AF65-F5344CB8AC3E}">
        <p14:creationId xmlns:p14="http://schemas.microsoft.com/office/powerpoint/2010/main" val="152503917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152400"/>
            <a:ext cx="9055608" cy="6553200"/>
          </a:xfrm>
        </p:spPr>
        <p:txBody>
          <a:bodyPr/>
          <a:lstStyle/>
          <a:p>
            <a:r>
              <a:rPr lang="vi-VN" b="1" dirty="0"/>
              <a:t>Button :</a:t>
            </a:r>
          </a:p>
          <a:p>
            <a:r>
              <a:rPr lang="vi-VN" b="1" dirty="0" smtClean="0"/>
              <a:t>android:id</a:t>
            </a:r>
            <a:r>
              <a:rPr lang="vi-VN" dirty="0"/>
              <a:t>: Xác định id cho Button</a:t>
            </a:r>
          </a:p>
          <a:p>
            <a:r>
              <a:rPr lang="vi-VN" b="1" dirty="0"/>
              <a:t>android:text:</a:t>
            </a:r>
            <a:r>
              <a:rPr lang="vi-VN" dirty="0"/>
              <a:t> Xác định văn bản  sẽ hiển thị lên Button</a:t>
            </a:r>
          </a:p>
          <a:p>
            <a:r>
              <a:rPr lang="vi-VN" b="1" dirty="0"/>
              <a:t>android:textColor</a:t>
            </a:r>
            <a:r>
              <a:rPr lang="vi-VN" dirty="0"/>
              <a:t>: Xác định màu văn bản của Button.</a:t>
            </a:r>
          </a:p>
          <a:p>
            <a:r>
              <a:rPr lang="vi-VN" b="1" dirty="0"/>
              <a:t>android:background:</a:t>
            </a:r>
            <a:r>
              <a:rPr lang="vi-VN" dirty="0"/>
              <a:t> Xác định màu nền của Button</a:t>
            </a:r>
          </a:p>
          <a:p>
            <a:r>
              <a:rPr lang="en-US" b="1" dirty="0" err="1" smtClean="0"/>
              <a:t>android:fontFamily</a:t>
            </a:r>
            <a:r>
              <a:rPr lang="en-US" b="1" dirty="0" smtClean="0"/>
              <a:t>: </a:t>
            </a:r>
            <a:r>
              <a:rPr lang="en-US" b="1" dirty="0" err="1" smtClean="0"/>
              <a:t>xác</a:t>
            </a:r>
            <a:r>
              <a:rPr lang="en-US" b="1" dirty="0" smtClean="0"/>
              <a:t> </a:t>
            </a:r>
            <a:r>
              <a:rPr lang="en-US" b="1" dirty="0" err="1" smtClean="0"/>
              <a:t>định</a:t>
            </a:r>
            <a:r>
              <a:rPr lang="en-US" b="1" dirty="0" smtClean="0"/>
              <a:t> font </a:t>
            </a:r>
            <a:r>
              <a:rPr lang="en-US" b="1" dirty="0" err="1" smtClean="0"/>
              <a:t>chữ</a:t>
            </a:r>
            <a:endParaRPr lang="en-US" b="1" dirty="0"/>
          </a:p>
          <a:p>
            <a:r>
              <a:rPr lang="en-US" b="1" dirty="0" err="1" smtClean="0"/>
              <a:t>android:textAllCaps</a:t>
            </a:r>
            <a:r>
              <a:rPr lang="en-US" b="1" dirty="0" smtClean="0"/>
              <a:t>: in </a:t>
            </a:r>
            <a:r>
              <a:rPr lang="en-US" b="1" dirty="0" err="1" smtClean="0"/>
              <a:t>hoa</a:t>
            </a:r>
            <a:r>
              <a:rPr lang="en-US" b="1" dirty="0" smtClean="0"/>
              <a:t> </a:t>
            </a:r>
            <a:r>
              <a:rPr lang="en-US" b="1" dirty="0" err="1" smtClean="0"/>
              <a:t>tất</a:t>
            </a:r>
            <a:r>
              <a:rPr lang="en-US" b="1" dirty="0" smtClean="0"/>
              <a:t> </a:t>
            </a:r>
            <a:r>
              <a:rPr lang="en-US" b="1" dirty="0" err="1" smtClean="0"/>
              <a:t>cả</a:t>
            </a:r>
            <a:r>
              <a:rPr lang="en-US" b="1" dirty="0" smtClean="0"/>
              <a:t> </a:t>
            </a:r>
            <a:r>
              <a:rPr lang="en-US" b="1" dirty="0" err="1" smtClean="0"/>
              <a:t>chữ</a:t>
            </a:r>
            <a:r>
              <a:rPr lang="en-US" b="1" dirty="0" smtClean="0"/>
              <a:t>	</a:t>
            </a:r>
          </a:p>
          <a:p>
            <a:r>
              <a:rPr lang="en-US" b="1" dirty="0" err="1" smtClean="0"/>
              <a:t>android:enabled</a:t>
            </a:r>
            <a:r>
              <a:rPr lang="en-US" b="1" dirty="0" smtClean="0"/>
              <a:t>: </a:t>
            </a:r>
            <a:r>
              <a:rPr lang="en-US" b="1" dirty="0" err="1" smtClean="0"/>
              <a:t>xét</a:t>
            </a:r>
            <a:r>
              <a:rPr lang="en-US" b="1" dirty="0" smtClean="0"/>
              <a:t> </a:t>
            </a:r>
            <a:r>
              <a:rPr lang="en-US" b="1" dirty="0" err="1" smtClean="0"/>
              <a:t>trạng</a:t>
            </a:r>
            <a:r>
              <a:rPr lang="en-US" b="1" dirty="0" smtClean="0"/>
              <a:t> </a:t>
            </a:r>
            <a:r>
              <a:rPr lang="en-US" b="1" dirty="0" err="1" smtClean="0"/>
              <a:t>thái</a:t>
            </a:r>
            <a:r>
              <a:rPr lang="en-US" b="1" dirty="0" smtClean="0"/>
              <a:t> click </a:t>
            </a:r>
          </a:p>
          <a:p>
            <a:r>
              <a:rPr lang="en-US" b="1" dirty="0" err="1" smtClean="0"/>
              <a:t>android:drawable</a:t>
            </a:r>
            <a:r>
              <a:rPr lang="en-US" b="1" dirty="0" smtClean="0"/>
              <a:t>: </a:t>
            </a:r>
            <a:r>
              <a:rPr lang="en-US" b="1" dirty="0" err="1" smtClean="0"/>
              <a:t>thêm</a:t>
            </a:r>
            <a:r>
              <a:rPr lang="en-US" b="1" dirty="0" smtClean="0"/>
              <a:t> </a:t>
            </a:r>
            <a:r>
              <a:rPr lang="en-US" b="1" dirty="0" err="1" smtClean="0"/>
              <a:t>ảnh</a:t>
            </a:r>
            <a:r>
              <a:rPr lang="en-US" b="1" dirty="0" smtClean="0"/>
              <a:t> </a:t>
            </a:r>
            <a:r>
              <a:rPr lang="en-US" b="1" dirty="0" err="1" smtClean="0"/>
              <a:t>vào</a:t>
            </a:r>
            <a:r>
              <a:rPr lang="en-US" b="1" dirty="0" smtClean="0"/>
              <a:t> button</a:t>
            </a:r>
          </a:p>
          <a:p>
            <a:r>
              <a:rPr lang="en-US" dirty="0" err="1" smtClean="0"/>
              <a:t>android:padding</a:t>
            </a:r>
            <a:r>
              <a:rPr lang="en-US" dirty="0" smtClean="0"/>
              <a:t>: </a:t>
            </a:r>
            <a:r>
              <a:rPr lang="en-US" dirty="0" err="1" smtClean="0"/>
              <a:t>căn</a:t>
            </a:r>
            <a:r>
              <a:rPr lang="en-US" dirty="0" smtClean="0"/>
              <a:t> </a:t>
            </a:r>
            <a:r>
              <a:rPr lang="en-US" dirty="0" err="1" smtClean="0"/>
              <a:t>chỉnh</a:t>
            </a:r>
            <a:r>
              <a:rPr lang="en-US" dirty="0" smtClean="0"/>
              <a:t> </a:t>
            </a:r>
            <a:r>
              <a:rPr lang="en-US" dirty="0" err="1" smtClean="0"/>
              <a:t>thuộc</a:t>
            </a:r>
            <a:r>
              <a:rPr lang="en-US" dirty="0" smtClean="0"/>
              <a:t> </a:t>
            </a:r>
            <a:r>
              <a:rPr lang="en-US" dirty="0" err="1" smtClean="0"/>
              <a:t>tính</a:t>
            </a:r>
            <a:r>
              <a:rPr lang="en-US" dirty="0" smtClean="0"/>
              <a:t> ở </a:t>
            </a:r>
            <a:r>
              <a:rPr lang="en-US" dirty="0" err="1" smtClean="0"/>
              <a:t>trong</a:t>
            </a:r>
            <a:r>
              <a:rPr lang="en-US" dirty="0" smtClean="0"/>
              <a:t> button</a:t>
            </a:r>
          </a:p>
          <a:p>
            <a:r>
              <a:rPr lang="en-US" dirty="0" err="1" smtClean="0"/>
              <a:t>android:layout_margin</a:t>
            </a:r>
            <a:r>
              <a:rPr lang="en-US" dirty="0" smtClean="0"/>
              <a:t>: </a:t>
            </a:r>
            <a:r>
              <a:rPr lang="en-US" dirty="0" err="1" smtClean="0"/>
              <a:t>căn</a:t>
            </a:r>
            <a:r>
              <a:rPr lang="en-US" dirty="0" smtClean="0"/>
              <a:t> </a:t>
            </a:r>
            <a:r>
              <a:rPr lang="en-US" dirty="0" err="1" smtClean="0"/>
              <a:t>chỉnh</a:t>
            </a:r>
            <a:r>
              <a:rPr lang="en-US" dirty="0" smtClean="0"/>
              <a:t> </a:t>
            </a:r>
            <a:r>
              <a:rPr lang="en-US" dirty="0" err="1" smtClean="0"/>
              <a:t>với</a:t>
            </a:r>
            <a:r>
              <a:rPr lang="en-US" dirty="0" smtClean="0"/>
              <a:t> </a:t>
            </a:r>
            <a:r>
              <a:rPr lang="en-US" smtClean="0"/>
              <a:t>view cha</a:t>
            </a:r>
            <a:endParaRPr lang="vi-VN" dirty="0"/>
          </a:p>
          <a:p>
            <a:endParaRPr lang="en-US" dirty="0"/>
          </a:p>
        </p:txBody>
      </p:sp>
    </p:spTree>
    <p:extLst>
      <p:ext uri="{BB962C8B-B14F-4D97-AF65-F5344CB8AC3E}">
        <p14:creationId xmlns:p14="http://schemas.microsoft.com/office/powerpoint/2010/main" val="92765838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idx="1"/>
          </p:nvPr>
        </p:nvSpPr>
        <p:spPr>
          <a:xfrm>
            <a:off x="0" y="1524000"/>
            <a:ext cx="9144000" cy="5334000"/>
          </a:xfrm>
        </p:spPr>
        <p:txBody>
          <a:bodyPr/>
          <a:lstStyle/>
          <a:p>
            <a:r>
              <a:rPr lang="vi-VN" b="1" dirty="0"/>
              <a:t>ImageView :</a:t>
            </a:r>
          </a:p>
          <a:p>
            <a:r>
              <a:rPr lang="vi-VN" dirty="0"/>
              <a:t>ImageView là một view sử dụng rất nhiều trong ứng dụng android, ImageView sử dụng để hiển thị hình ảnh.</a:t>
            </a:r>
          </a:p>
          <a:p>
            <a:r>
              <a:rPr lang="vi-VN" dirty="0"/>
              <a:t>Một số thuộc tính phổ biến của ImageView</a:t>
            </a:r>
          </a:p>
          <a:p>
            <a:r>
              <a:rPr lang="vi-VN" b="1" dirty="0"/>
              <a:t>android:id:</a:t>
            </a:r>
            <a:r>
              <a:rPr lang="vi-VN" dirty="0"/>
              <a:t> Xác định id.</a:t>
            </a:r>
          </a:p>
          <a:p>
            <a:r>
              <a:rPr lang="vi-VN" b="1" dirty="0"/>
              <a:t>android:src</a:t>
            </a:r>
            <a:r>
              <a:rPr lang="vi-VN" dirty="0"/>
              <a:t>: Xác định source hình ảnh hoặc drawable</a:t>
            </a:r>
          </a:p>
          <a:p>
            <a:endParaRPr lang="en-US" dirty="0"/>
          </a:p>
        </p:txBody>
      </p:sp>
    </p:spTree>
    <p:extLst>
      <p:ext uri="{BB962C8B-B14F-4D97-AF65-F5344CB8AC3E}">
        <p14:creationId xmlns:p14="http://schemas.microsoft.com/office/powerpoint/2010/main" val="269116823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vi-VN" b="0" dirty="0">
                <a:solidFill>
                  <a:schemeClr val="tx1"/>
                </a:solidFill>
                <a:effectLst/>
              </a:rPr>
              <a:t>Thay đổ tỷ lệ / căn chỉnh ảnh hiện thi trong ImageView</a:t>
            </a:r>
            <a:r>
              <a:rPr lang="vi-VN" b="0" dirty="0">
                <a:effectLst/>
              </a:rPr>
              <a:t/>
            </a:r>
            <a:br>
              <a:rPr lang="vi-VN" b="0" dirty="0">
                <a:effectLst/>
              </a:rPr>
            </a:br>
            <a:endParaRPr lang="en-US" dirty="0"/>
          </a:p>
        </p:txBody>
      </p:sp>
      <p:sp>
        <p:nvSpPr>
          <p:cNvPr id="3" name="Content Placeholder 2"/>
          <p:cNvSpPr>
            <a:spLocks noGrp="1"/>
          </p:cNvSpPr>
          <p:nvPr>
            <p:ph idx="1"/>
          </p:nvPr>
        </p:nvSpPr>
        <p:spPr/>
        <p:txBody>
          <a:bodyPr/>
          <a:lstStyle/>
          <a:p>
            <a:endParaRPr lang="en-US"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1219200"/>
            <a:ext cx="9100652" cy="556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4634508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err="1">
                <a:effectLst/>
              </a:rPr>
              <a:t>Sự</a:t>
            </a:r>
            <a:r>
              <a:rPr lang="en-US" b="0" dirty="0">
                <a:effectLst/>
              </a:rPr>
              <a:t> </a:t>
            </a:r>
            <a:r>
              <a:rPr lang="en-US" b="0" dirty="0" err="1">
                <a:effectLst/>
              </a:rPr>
              <a:t>kiện</a:t>
            </a:r>
            <a:r>
              <a:rPr lang="en-US" b="0" dirty="0">
                <a:effectLst/>
              </a:rPr>
              <a:t> </a:t>
            </a:r>
            <a:r>
              <a:rPr lang="en-US" b="0" dirty="0" err="1">
                <a:effectLst/>
              </a:rPr>
              <a:t>onClick</a:t>
            </a:r>
            <a:endParaRPr lang="en-US" dirty="0"/>
          </a:p>
        </p:txBody>
      </p:sp>
      <p:sp>
        <p:nvSpPr>
          <p:cNvPr id="3" name="Content Placeholder 2"/>
          <p:cNvSpPr>
            <a:spLocks noGrp="1"/>
          </p:cNvSpPr>
          <p:nvPr>
            <p:ph idx="1"/>
          </p:nvPr>
        </p:nvSpPr>
        <p:spPr>
          <a:xfrm>
            <a:off x="457200" y="1752600"/>
            <a:ext cx="8229600" cy="4556760"/>
          </a:xfrm>
        </p:spPr>
        <p:txBody>
          <a:bodyPr/>
          <a:lstStyle/>
          <a:p>
            <a:pPr marL="585216" lvl="1" indent="0">
              <a:buNone/>
            </a:pPr>
            <a:r>
              <a:rPr lang="vi-VN" dirty="0"/>
              <a:t>Button là một View nhưng chúng có thể cho phép ta tương tác bằng cách bấm vào nó. Nhưng trước khi bạn muốn button nhận biết sự kiện click thì các bạn phải bắt sự kiện click cho button đó</a:t>
            </a:r>
            <a:r>
              <a:rPr lang="vi-VN" dirty="0" smtClean="0"/>
              <a:t>.</a:t>
            </a:r>
            <a:endParaRPr lang="en-US" dirty="0" smtClean="0"/>
          </a:p>
          <a:p>
            <a:pPr marL="585216" lvl="1" indent="0">
              <a:buNone/>
            </a:pPr>
            <a:endParaRPr lang="en-US" dirty="0" smtClean="0"/>
          </a:p>
          <a:p>
            <a:pPr marL="585216" lvl="1" indent="0">
              <a:buNone/>
            </a:pPr>
            <a:r>
              <a:rPr lang="en-US" dirty="0" err="1"/>
              <a:t>Các</a:t>
            </a:r>
            <a:r>
              <a:rPr lang="en-US" dirty="0"/>
              <a:t> </a:t>
            </a:r>
            <a:r>
              <a:rPr lang="en-US" dirty="0" err="1"/>
              <a:t>cách</a:t>
            </a:r>
            <a:r>
              <a:rPr lang="en-US" dirty="0"/>
              <a:t> </a:t>
            </a:r>
            <a:r>
              <a:rPr lang="en-US" dirty="0" err="1"/>
              <a:t>bắt</a:t>
            </a:r>
            <a:r>
              <a:rPr lang="en-US" dirty="0"/>
              <a:t> </a:t>
            </a:r>
            <a:r>
              <a:rPr lang="en-US" dirty="0" err="1"/>
              <a:t>sự</a:t>
            </a:r>
            <a:r>
              <a:rPr lang="en-US" dirty="0"/>
              <a:t> </a:t>
            </a:r>
            <a:r>
              <a:rPr lang="en-US" dirty="0" err="1"/>
              <a:t>kiện</a:t>
            </a:r>
            <a:r>
              <a:rPr lang="en-US" dirty="0"/>
              <a:t> click</a:t>
            </a:r>
          </a:p>
          <a:p>
            <a:pPr marL="585216" lvl="1" indent="0">
              <a:buNone/>
            </a:pPr>
            <a:r>
              <a:rPr lang="en-US" dirty="0" smtClean="0"/>
              <a:t>- </a:t>
            </a:r>
            <a:r>
              <a:rPr lang="en-US" dirty="0" err="1" smtClean="0"/>
              <a:t>Bắt</a:t>
            </a:r>
            <a:r>
              <a:rPr lang="en-US" dirty="0" smtClean="0"/>
              <a:t> </a:t>
            </a:r>
            <a:r>
              <a:rPr lang="en-US" dirty="0" err="1"/>
              <a:t>trực</a:t>
            </a:r>
            <a:r>
              <a:rPr lang="en-US" dirty="0"/>
              <a:t> </a:t>
            </a:r>
            <a:r>
              <a:rPr lang="en-US" dirty="0" err="1"/>
              <a:t>tiếp</a:t>
            </a:r>
            <a:endParaRPr lang="en-US" dirty="0"/>
          </a:p>
          <a:p>
            <a:pPr marL="585216" lvl="1" indent="0">
              <a:buNone/>
            </a:pPr>
            <a:r>
              <a:rPr lang="en-US" dirty="0" smtClean="0"/>
              <a:t>- </a:t>
            </a:r>
            <a:r>
              <a:rPr lang="en-US" dirty="0" err="1" smtClean="0"/>
              <a:t>Bắt</a:t>
            </a:r>
            <a:r>
              <a:rPr lang="en-US" dirty="0" smtClean="0"/>
              <a:t> </a:t>
            </a:r>
            <a:r>
              <a:rPr lang="en-US" dirty="0" err="1"/>
              <a:t>trong</a:t>
            </a:r>
            <a:r>
              <a:rPr lang="en-US" dirty="0"/>
              <a:t> xml</a:t>
            </a:r>
          </a:p>
          <a:p>
            <a:pPr marL="585216" lvl="1" indent="0">
              <a:buNone/>
            </a:pPr>
            <a:r>
              <a:rPr lang="en-US" dirty="0" smtClean="0"/>
              <a:t>- </a:t>
            </a:r>
            <a:r>
              <a:rPr lang="en-US" dirty="0" err="1" smtClean="0"/>
              <a:t>bắt</a:t>
            </a:r>
            <a:r>
              <a:rPr lang="en-US" dirty="0" smtClean="0"/>
              <a:t> </a:t>
            </a:r>
            <a:r>
              <a:rPr lang="en-US" dirty="0" err="1"/>
              <a:t>sự</a:t>
            </a:r>
            <a:r>
              <a:rPr lang="en-US" dirty="0"/>
              <a:t> </a:t>
            </a:r>
            <a:r>
              <a:rPr lang="en-US" dirty="0" err="1"/>
              <a:t>kiện</a:t>
            </a:r>
            <a:r>
              <a:rPr lang="en-US" dirty="0"/>
              <a:t> </a:t>
            </a:r>
            <a:r>
              <a:rPr lang="en-US" dirty="0" err="1"/>
              <a:t>cho</a:t>
            </a:r>
            <a:r>
              <a:rPr lang="en-US" dirty="0"/>
              <a:t> </a:t>
            </a:r>
            <a:r>
              <a:rPr lang="en-US" dirty="0" err="1"/>
              <a:t>nhiều</a:t>
            </a:r>
            <a:r>
              <a:rPr lang="en-US" dirty="0"/>
              <a:t> button</a:t>
            </a:r>
          </a:p>
          <a:p>
            <a:pPr marL="585216" lvl="1" indent="0">
              <a:buNone/>
            </a:pPr>
            <a:endParaRPr lang="en-US" dirty="0"/>
          </a:p>
        </p:txBody>
      </p:sp>
    </p:spTree>
    <p:extLst>
      <p:ext uri="{BB962C8B-B14F-4D97-AF65-F5344CB8AC3E}">
        <p14:creationId xmlns:p14="http://schemas.microsoft.com/office/powerpoint/2010/main" val="120929284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Bắt</a:t>
            </a:r>
            <a:r>
              <a:rPr lang="en-US" dirty="0" smtClean="0"/>
              <a:t> </a:t>
            </a:r>
            <a:r>
              <a:rPr lang="en-US" dirty="0" err="1" smtClean="0"/>
              <a:t>trực</a:t>
            </a:r>
            <a:r>
              <a:rPr lang="en-US" dirty="0" smtClean="0"/>
              <a:t> </a:t>
            </a:r>
            <a:r>
              <a:rPr lang="en-US" dirty="0" err="1" smtClean="0"/>
              <a:t>tiếp</a:t>
            </a:r>
            <a:endParaRPr lang="en-US" dirty="0"/>
          </a:p>
        </p:txBody>
      </p:sp>
      <p:sp>
        <p:nvSpPr>
          <p:cNvPr id="3" name="Content Placeholder 2"/>
          <p:cNvSpPr>
            <a:spLocks noGrp="1"/>
          </p:cNvSpPr>
          <p:nvPr>
            <p:ph idx="1"/>
          </p:nvPr>
        </p:nvSpPr>
        <p:spPr>
          <a:xfrm>
            <a:off x="533400" y="1600200"/>
            <a:ext cx="8153400" cy="4556760"/>
          </a:xfrm>
        </p:spPr>
        <p:txBody>
          <a:bodyPr/>
          <a:lstStyle/>
          <a:p>
            <a:r>
              <a:rPr lang="vi-VN" dirty="0"/>
              <a:t>Để bắt trực tiếp chúng ta có thể dùng hàm setOnClickListener() bằng cách truyền vào một đối tượng </a:t>
            </a:r>
            <a:r>
              <a:rPr lang="vi-VN" dirty="0" smtClean="0"/>
              <a:t>OnClickListen</a:t>
            </a:r>
            <a:r>
              <a:rPr lang="en-US" dirty="0" smtClean="0"/>
              <a:t>e</a:t>
            </a:r>
            <a:r>
              <a:rPr lang="vi-VN" dirty="0" smtClean="0"/>
              <a:t>r.</a:t>
            </a:r>
            <a:endParaRPr lang="en-US" dirty="0" smtClean="0"/>
          </a:p>
          <a:p>
            <a:endParaRPr 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3429000"/>
            <a:ext cx="9105900" cy="157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2624229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0" dirty="0" err="1">
                <a:effectLst/>
              </a:rPr>
              <a:t>Bắt</a:t>
            </a:r>
            <a:r>
              <a:rPr lang="en-US" b="0" dirty="0">
                <a:effectLst/>
              </a:rPr>
              <a:t> </a:t>
            </a:r>
            <a:r>
              <a:rPr lang="en-US" b="0" dirty="0" err="1">
                <a:effectLst/>
              </a:rPr>
              <a:t>trong</a:t>
            </a:r>
            <a:r>
              <a:rPr lang="en-US" b="0" dirty="0">
                <a:effectLst/>
              </a:rPr>
              <a:t> xml</a:t>
            </a:r>
            <a:br>
              <a:rPr lang="en-US" b="0" dirty="0">
                <a:effectLst/>
              </a:rPr>
            </a:br>
            <a:endParaRPr lang="en-US" dirty="0"/>
          </a:p>
        </p:txBody>
      </p:sp>
      <p:sp>
        <p:nvSpPr>
          <p:cNvPr id="3" name="Content Placeholder 2"/>
          <p:cNvSpPr>
            <a:spLocks noGrp="1"/>
          </p:cNvSpPr>
          <p:nvPr>
            <p:ph idx="1"/>
          </p:nvPr>
        </p:nvSpPr>
        <p:spPr>
          <a:xfrm>
            <a:off x="385762" y="1447800"/>
            <a:ext cx="8534400" cy="762000"/>
          </a:xfrm>
        </p:spPr>
        <p:txBody>
          <a:bodyPr>
            <a:normAutofit lnSpcReduction="10000"/>
          </a:bodyPr>
          <a:lstStyle/>
          <a:p>
            <a:r>
              <a:rPr lang="vi-VN" dirty="0"/>
              <a:t>Ngoài cách trên </a:t>
            </a:r>
            <a:r>
              <a:rPr lang="en-US" dirty="0" smtClean="0"/>
              <a:t>ta</a:t>
            </a:r>
            <a:r>
              <a:rPr lang="vi-VN" dirty="0" smtClean="0"/>
              <a:t> </a:t>
            </a:r>
            <a:r>
              <a:rPr lang="vi-VN" dirty="0"/>
              <a:t>có thể tự thêm sự kiện onClick trong chính file xml như </a:t>
            </a:r>
            <a:r>
              <a:rPr lang="vi-VN" dirty="0" smtClean="0"/>
              <a:t>sau</a:t>
            </a:r>
            <a:r>
              <a:rPr lang="en-US" dirty="0" smtClean="0"/>
              <a:t>:</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8325" y="2743200"/>
            <a:ext cx="5467350" cy="2705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361853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idx="1"/>
          </p:nvPr>
        </p:nvSpPr>
        <p:spPr>
          <a:xfrm>
            <a:off x="422148" y="1914525"/>
            <a:ext cx="8229600" cy="3352800"/>
          </a:xfrm>
        </p:spPr>
        <p:txBody>
          <a:bodyPr/>
          <a:lstStyle/>
          <a:p>
            <a:r>
              <a:rPr lang="vi-VN" dirty="0"/>
              <a:t>Sau khi bạn thêm sự kiện onClick như vậy, thì ở chỗ “ThongBao” sẽ bị đỏ lên. </a:t>
            </a:r>
            <a:r>
              <a:rPr lang="vi-VN" dirty="0" smtClean="0"/>
              <a:t>C</a:t>
            </a:r>
            <a:r>
              <a:rPr lang="en-US" dirty="0" err="1" smtClean="0"/>
              <a:t>húng</a:t>
            </a:r>
            <a:r>
              <a:rPr lang="en-US" dirty="0" smtClean="0"/>
              <a:t> ta</a:t>
            </a:r>
            <a:r>
              <a:rPr lang="vi-VN" dirty="0" smtClean="0"/>
              <a:t> </a:t>
            </a:r>
            <a:r>
              <a:rPr lang="vi-VN" dirty="0"/>
              <a:t>gõ alt + enter và chọn Create ‘ThongBao(View)’ in ‘MainActivity’ là sẽ hết đỏ ngay. Sau khi chọn như vậy bên activity sẽ tự động tạo một hàm như sau</a:t>
            </a:r>
            <a:r>
              <a:rPr lang="vi-VN" dirty="0" smtClean="0"/>
              <a:t>:</a:t>
            </a:r>
            <a:endParaRPr lang="en-US" dirty="0" smtClean="0"/>
          </a:p>
          <a:p>
            <a:r>
              <a:rPr lang="en-US" dirty="0" smtClean="0"/>
              <a:t>Code </a:t>
            </a:r>
            <a:r>
              <a:rPr lang="en-US" dirty="0" err="1" smtClean="0"/>
              <a:t>xử</a:t>
            </a:r>
            <a:r>
              <a:rPr lang="en-US" dirty="0" smtClean="0"/>
              <a:t> </a:t>
            </a:r>
            <a:r>
              <a:rPr lang="en-US" dirty="0" err="1" smtClean="0"/>
              <a:t>lý</a:t>
            </a:r>
            <a:r>
              <a:rPr lang="en-US" dirty="0" smtClean="0"/>
              <a:t> </a:t>
            </a:r>
            <a:r>
              <a:rPr lang="en-US" dirty="0" err="1" smtClean="0"/>
              <a:t>sẽ</a:t>
            </a:r>
            <a:r>
              <a:rPr lang="en-US" dirty="0" smtClean="0"/>
              <a:t> </a:t>
            </a:r>
            <a:r>
              <a:rPr lang="en-US" dirty="0" err="1" smtClean="0"/>
              <a:t>được</a:t>
            </a:r>
            <a:r>
              <a:rPr lang="en-US" dirty="0" smtClean="0"/>
              <a:t> </a:t>
            </a:r>
            <a:r>
              <a:rPr lang="en-US" dirty="0" err="1" smtClean="0"/>
              <a:t>viết</a:t>
            </a:r>
            <a:r>
              <a:rPr lang="en-US" dirty="0" smtClean="0"/>
              <a:t> </a:t>
            </a:r>
            <a:r>
              <a:rPr lang="en-US" dirty="0" err="1" smtClean="0"/>
              <a:t>trong</a:t>
            </a:r>
            <a:r>
              <a:rPr lang="en-US" dirty="0" smtClean="0"/>
              <a:t> </a:t>
            </a:r>
            <a:r>
              <a:rPr lang="en-US" dirty="0" err="1" smtClean="0"/>
              <a:t>hàm</a:t>
            </a:r>
            <a:r>
              <a:rPr lang="en-US" dirty="0" smtClean="0"/>
              <a:t> </a:t>
            </a:r>
            <a:r>
              <a:rPr lang="en-US" dirty="0" err="1" smtClean="0"/>
              <a:t>này</a:t>
            </a:r>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0050" y="609600"/>
            <a:ext cx="8343900" cy="895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9215008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0" dirty="0" err="1">
                <a:effectLst/>
              </a:rPr>
              <a:t>bắt</a:t>
            </a:r>
            <a:r>
              <a:rPr lang="en-US" b="0" dirty="0">
                <a:effectLst/>
              </a:rPr>
              <a:t> </a:t>
            </a:r>
            <a:r>
              <a:rPr lang="en-US" b="0" dirty="0" err="1">
                <a:effectLst/>
              </a:rPr>
              <a:t>sự</a:t>
            </a:r>
            <a:r>
              <a:rPr lang="en-US" b="0" dirty="0">
                <a:effectLst/>
              </a:rPr>
              <a:t> </a:t>
            </a:r>
            <a:r>
              <a:rPr lang="en-US" b="0" dirty="0" err="1">
                <a:effectLst/>
              </a:rPr>
              <a:t>kiện</a:t>
            </a:r>
            <a:r>
              <a:rPr lang="en-US" b="0" dirty="0">
                <a:effectLst/>
              </a:rPr>
              <a:t> </a:t>
            </a:r>
            <a:r>
              <a:rPr lang="en-US" b="0" dirty="0" err="1">
                <a:effectLst/>
              </a:rPr>
              <a:t>cho</a:t>
            </a:r>
            <a:r>
              <a:rPr lang="en-US" b="0" dirty="0">
                <a:effectLst/>
              </a:rPr>
              <a:t> </a:t>
            </a:r>
            <a:r>
              <a:rPr lang="en-US" b="0" dirty="0" err="1">
                <a:effectLst/>
              </a:rPr>
              <a:t>nhiều</a:t>
            </a:r>
            <a:r>
              <a:rPr lang="en-US" b="0" dirty="0">
                <a:effectLst/>
              </a:rPr>
              <a:t> button</a:t>
            </a:r>
            <a:br>
              <a:rPr lang="en-US" b="0" dirty="0">
                <a:effectLst/>
              </a:rPr>
            </a:br>
            <a:endParaRPr lang="en-US" dirty="0"/>
          </a:p>
        </p:txBody>
      </p:sp>
      <p:sp>
        <p:nvSpPr>
          <p:cNvPr id="3" name="Content Placeholder 2"/>
          <p:cNvSpPr>
            <a:spLocks noGrp="1"/>
          </p:cNvSpPr>
          <p:nvPr>
            <p:ph idx="1"/>
          </p:nvPr>
        </p:nvSpPr>
        <p:spPr/>
        <p:txBody>
          <a:bodyPr/>
          <a:lstStyle/>
          <a:p>
            <a:pPr marL="137160" indent="0">
              <a:buNone/>
            </a:pPr>
            <a:r>
              <a:rPr lang="en-US" dirty="0" err="1" smtClean="0"/>
              <a:t>Việc</a:t>
            </a:r>
            <a:r>
              <a:rPr lang="en-US" dirty="0" smtClean="0"/>
              <a:t> </a:t>
            </a:r>
            <a:r>
              <a:rPr lang="en-US" dirty="0" err="1" smtClean="0"/>
              <a:t>quản</a:t>
            </a:r>
            <a:r>
              <a:rPr lang="en-US" dirty="0" smtClean="0"/>
              <a:t> </a:t>
            </a:r>
            <a:r>
              <a:rPr lang="en-US" dirty="0" err="1" smtClean="0"/>
              <a:t>lý</a:t>
            </a:r>
            <a:r>
              <a:rPr lang="en-US" dirty="0" smtClean="0"/>
              <a:t> </a:t>
            </a:r>
            <a:r>
              <a:rPr lang="en-US" dirty="0" err="1" smtClean="0"/>
              <a:t>nhiều</a:t>
            </a:r>
            <a:r>
              <a:rPr lang="en-US" dirty="0" smtClean="0"/>
              <a:t> </a:t>
            </a:r>
            <a:r>
              <a:rPr lang="en-US" dirty="0" err="1" smtClean="0"/>
              <a:t>sự</a:t>
            </a:r>
            <a:r>
              <a:rPr lang="en-US" dirty="0" smtClean="0"/>
              <a:t> </a:t>
            </a:r>
            <a:r>
              <a:rPr lang="en-US" dirty="0" err="1" smtClean="0"/>
              <a:t>kiên</a:t>
            </a:r>
            <a:r>
              <a:rPr lang="en-US" dirty="0" smtClean="0"/>
              <a:t> </a:t>
            </a:r>
            <a:r>
              <a:rPr lang="en-US" dirty="0" err="1" smtClean="0"/>
              <a:t>onClick</a:t>
            </a:r>
            <a:r>
              <a:rPr lang="en-US" dirty="0" smtClean="0"/>
              <a:t> </a:t>
            </a:r>
            <a:r>
              <a:rPr lang="en-US" dirty="0" err="1" smtClean="0"/>
              <a:t>trong</a:t>
            </a:r>
            <a:r>
              <a:rPr lang="en-US" dirty="0" smtClean="0"/>
              <a:t> code </a:t>
            </a:r>
            <a:r>
              <a:rPr lang="en-US" dirty="0" err="1" smtClean="0"/>
              <a:t>sẽ</a:t>
            </a:r>
            <a:r>
              <a:rPr lang="en-US" dirty="0" smtClean="0"/>
              <a:t> </a:t>
            </a:r>
            <a:r>
              <a:rPr lang="en-US" dirty="0" err="1" smtClean="0"/>
              <a:t>giúp</a:t>
            </a:r>
            <a:r>
              <a:rPr lang="en-US" dirty="0" smtClean="0"/>
              <a:t> </a:t>
            </a:r>
            <a:r>
              <a:rPr lang="en-US" dirty="0" err="1" smtClean="0"/>
              <a:t>chúng</a:t>
            </a:r>
            <a:r>
              <a:rPr lang="en-US" dirty="0" smtClean="0"/>
              <a:t> ta </a:t>
            </a:r>
            <a:r>
              <a:rPr lang="en-US" dirty="0" err="1" smtClean="0"/>
              <a:t>quản</a:t>
            </a:r>
            <a:r>
              <a:rPr lang="en-US" dirty="0" smtClean="0"/>
              <a:t> </a:t>
            </a:r>
            <a:r>
              <a:rPr lang="en-US" dirty="0" err="1" smtClean="0"/>
              <a:t>lý</a:t>
            </a:r>
            <a:r>
              <a:rPr lang="en-US" dirty="0" smtClean="0"/>
              <a:t> code </a:t>
            </a:r>
            <a:r>
              <a:rPr lang="en-US" dirty="0" err="1" smtClean="0"/>
              <a:t>tốt</a:t>
            </a:r>
            <a:r>
              <a:rPr lang="en-US" dirty="0" smtClean="0"/>
              <a:t> </a:t>
            </a:r>
            <a:r>
              <a:rPr lang="en-US" dirty="0" err="1" smtClean="0"/>
              <a:t>hơn</a:t>
            </a:r>
            <a:r>
              <a:rPr lang="en-US" dirty="0" smtClean="0"/>
              <a:t> , </a:t>
            </a:r>
            <a:r>
              <a:rPr lang="en-US" dirty="0" err="1" smtClean="0"/>
              <a:t>rõ</a:t>
            </a:r>
            <a:r>
              <a:rPr lang="en-US" dirty="0" smtClean="0"/>
              <a:t> </a:t>
            </a:r>
            <a:r>
              <a:rPr lang="en-US" dirty="0" err="1" smtClean="0"/>
              <a:t>ràng</a:t>
            </a:r>
            <a:r>
              <a:rPr lang="en-US" dirty="0" smtClean="0"/>
              <a:t> </a:t>
            </a:r>
            <a:r>
              <a:rPr lang="en-US" dirty="0" err="1" smtClean="0"/>
              <a:t>và</a:t>
            </a:r>
            <a:r>
              <a:rPr lang="en-US" dirty="0" smtClean="0"/>
              <a:t> </a:t>
            </a:r>
            <a:r>
              <a:rPr lang="en-US" dirty="0" err="1" smtClean="0"/>
              <a:t>tường</a:t>
            </a:r>
            <a:r>
              <a:rPr lang="en-US" dirty="0" smtClean="0"/>
              <a:t> minh </a:t>
            </a:r>
            <a:r>
              <a:rPr lang="en-US" dirty="0" err="1" smtClean="0"/>
              <a:t>hơn</a:t>
            </a:r>
            <a:r>
              <a:rPr lang="en-US" dirty="0" smtClean="0"/>
              <a:t>.</a:t>
            </a:r>
          </a:p>
          <a:p>
            <a:pPr marL="137160" indent="0">
              <a:buNone/>
            </a:pPr>
            <a:r>
              <a:rPr lang="en-US" dirty="0" err="1" smtClean="0"/>
              <a:t>Để</a:t>
            </a:r>
            <a:r>
              <a:rPr lang="en-US" dirty="0" smtClean="0"/>
              <a:t> </a:t>
            </a:r>
            <a:r>
              <a:rPr lang="en-US" dirty="0" err="1" smtClean="0"/>
              <a:t>giải</a:t>
            </a:r>
            <a:r>
              <a:rPr lang="en-US" dirty="0" smtClean="0"/>
              <a:t> </a:t>
            </a:r>
            <a:r>
              <a:rPr lang="en-US" dirty="0" err="1" smtClean="0"/>
              <a:t>quyết</a:t>
            </a:r>
            <a:r>
              <a:rPr lang="en-US" dirty="0" smtClean="0"/>
              <a:t> </a:t>
            </a:r>
            <a:r>
              <a:rPr lang="en-US" dirty="0" err="1" smtClean="0"/>
              <a:t>vấn</a:t>
            </a:r>
            <a:r>
              <a:rPr lang="en-US" dirty="0" smtClean="0"/>
              <a:t> </a:t>
            </a:r>
            <a:r>
              <a:rPr lang="en-US" dirty="0" err="1" smtClean="0"/>
              <a:t>đề</a:t>
            </a:r>
            <a:r>
              <a:rPr lang="en-US" dirty="0" smtClean="0"/>
              <a:t> </a:t>
            </a:r>
            <a:r>
              <a:rPr lang="en-US" dirty="0" err="1" smtClean="0"/>
              <a:t>này</a:t>
            </a:r>
            <a:r>
              <a:rPr lang="en-US" dirty="0" smtClean="0"/>
              <a:t> </a:t>
            </a:r>
            <a:r>
              <a:rPr lang="en-US" dirty="0" err="1" smtClean="0"/>
              <a:t>thì</a:t>
            </a:r>
            <a:r>
              <a:rPr lang="en-US" dirty="0" smtClean="0"/>
              <a:t> </a:t>
            </a:r>
            <a:r>
              <a:rPr lang="en-US" dirty="0" err="1" smtClean="0"/>
              <a:t>chúng</a:t>
            </a:r>
            <a:r>
              <a:rPr lang="en-US" dirty="0" smtClean="0"/>
              <a:t> ta </a:t>
            </a:r>
            <a:r>
              <a:rPr lang="en-US" dirty="0" err="1" smtClean="0"/>
              <a:t>sẽ</a:t>
            </a:r>
            <a:r>
              <a:rPr lang="en-US" dirty="0" smtClean="0"/>
              <a:t> </a:t>
            </a:r>
            <a:r>
              <a:rPr lang="en-US" dirty="0" err="1" smtClean="0"/>
              <a:t>sử</a:t>
            </a:r>
            <a:r>
              <a:rPr lang="en-US" dirty="0" smtClean="0"/>
              <a:t> </a:t>
            </a:r>
            <a:r>
              <a:rPr lang="en-US" dirty="0" err="1" smtClean="0"/>
              <a:t>dụng</a:t>
            </a:r>
            <a:r>
              <a:rPr lang="en-US" dirty="0" smtClean="0"/>
              <a:t> </a:t>
            </a:r>
            <a:r>
              <a:rPr lang="en-US" dirty="0" err="1" smtClean="0"/>
              <a:t>đến</a:t>
            </a:r>
            <a:r>
              <a:rPr lang="en-US" dirty="0" smtClean="0"/>
              <a:t> </a:t>
            </a:r>
            <a:r>
              <a:rPr lang="en-US" dirty="0" err="1" smtClean="0"/>
              <a:t>hàm</a:t>
            </a:r>
            <a:r>
              <a:rPr lang="en-US" dirty="0" smtClean="0"/>
              <a:t> </a:t>
            </a:r>
            <a:r>
              <a:rPr lang="en-US" dirty="0" err="1" smtClean="0"/>
              <a:t>setOnClickListener</a:t>
            </a:r>
            <a:r>
              <a:rPr lang="en-US" dirty="0" smtClean="0"/>
              <a:t>.</a:t>
            </a:r>
            <a:endParaRPr lang="vi-VN" dirty="0"/>
          </a:p>
          <a:p>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4114800"/>
            <a:ext cx="7772400" cy="121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7094486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5551" y="762000"/>
            <a:ext cx="8695245"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7381361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Định</a:t>
            </a:r>
            <a:r>
              <a:rPr lang="en-US" dirty="0" smtClean="0"/>
              <a:t> </a:t>
            </a:r>
            <a:r>
              <a:rPr lang="en-US" dirty="0" err="1" smtClean="0"/>
              <a:t>nghĩa</a:t>
            </a:r>
            <a:endParaRPr lang="en-US" dirty="0"/>
          </a:p>
        </p:txBody>
      </p:sp>
      <p:sp>
        <p:nvSpPr>
          <p:cNvPr id="3" name="Content Placeholder 2"/>
          <p:cNvSpPr>
            <a:spLocks noGrp="1"/>
          </p:cNvSpPr>
          <p:nvPr>
            <p:ph idx="1"/>
          </p:nvPr>
        </p:nvSpPr>
        <p:spPr/>
        <p:txBody>
          <a:bodyPr/>
          <a:lstStyle/>
          <a:p>
            <a:r>
              <a:rPr lang="vi-VN" dirty="0"/>
              <a:t>Layout là thành phần định nghĩa cấu trúc giao diện người dùng hay nói cách khác là thành phần quyết định đến giao diện của một màn hình trong ứng dụng Android. Layout hỗ trợ việc căn chỉnh các widget (Ví dụ: TextView, Button, hay EditText…) như chúng ta thấy trong các ứng dụng Android.</a:t>
            </a:r>
            <a:endParaRPr lang="en-US" dirty="0"/>
          </a:p>
        </p:txBody>
      </p:sp>
    </p:spTree>
    <p:extLst>
      <p:ext uri="{BB962C8B-B14F-4D97-AF65-F5344CB8AC3E}">
        <p14:creationId xmlns:p14="http://schemas.microsoft.com/office/powerpoint/2010/main" val="195018441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685800"/>
            <a:ext cx="8260672" cy="1039427"/>
          </a:xfrm>
        </p:spPr>
        <p:txBody>
          <a:bodyPr>
            <a:normAutofit fontScale="90000"/>
          </a:bodyPr>
          <a:lstStyle/>
          <a:p>
            <a:r>
              <a:rPr lang="en-US" cap="all" dirty="0">
                <a:effectLst/>
              </a:rPr>
              <a:t>TOAST</a:t>
            </a:r>
            <a:br>
              <a:rPr lang="en-US" cap="all" dirty="0">
                <a:effectLst/>
              </a:rPr>
            </a:br>
            <a:endParaRPr lang="en-US" dirty="0"/>
          </a:p>
        </p:txBody>
      </p:sp>
      <p:sp>
        <p:nvSpPr>
          <p:cNvPr id="3" name="Content Placeholder 2"/>
          <p:cNvSpPr>
            <a:spLocks noGrp="1"/>
          </p:cNvSpPr>
          <p:nvPr>
            <p:ph idx="1"/>
          </p:nvPr>
        </p:nvSpPr>
        <p:spPr/>
        <p:txBody>
          <a:bodyPr/>
          <a:lstStyle/>
          <a:p>
            <a:pPr fontAlgn="base"/>
            <a:r>
              <a:rPr lang="vi-VN" b="1" dirty="0"/>
              <a:t>Toast là gì?</a:t>
            </a:r>
          </a:p>
          <a:p>
            <a:pPr fontAlgn="base"/>
            <a:r>
              <a:rPr lang="en-US" dirty="0" smtClean="0"/>
              <a:t>Toast </a:t>
            </a:r>
            <a:r>
              <a:rPr lang="en-US" dirty="0"/>
              <a:t>l</a:t>
            </a:r>
            <a:r>
              <a:rPr lang="vi-VN" dirty="0" smtClean="0"/>
              <a:t>à </a:t>
            </a:r>
            <a:r>
              <a:rPr lang="vi-VN" dirty="0"/>
              <a:t>kiểu hiển thị thông báo lên trên màn hình trong một khoảng thời thời gian rất ngắn nào đó, nó thường được sử dụng ở trong Activity, Fragment, Service…</a:t>
            </a:r>
          </a:p>
          <a:p>
            <a:endParaRPr lang="en-US" dirty="0"/>
          </a:p>
        </p:txBody>
      </p:sp>
    </p:spTree>
    <p:extLst>
      <p:ext uri="{BB962C8B-B14F-4D97-AF65-F5344CB8AC3E}">
        <p14:creationId xmlns:p14="http://schemas.microsoft.com/office/powerpoint/2010/main" val="262558131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639762"/>
          </a:xfrm>
        </p:spPr>
        <p:txBody>
          <a:bodyPr>
            <a:normAutofit fontScale="90000"/>
          </a:bodyPr>
          <a:lstStyle/>
          <a:p>
            <a:r>
              <a:rPr lang="en-US" dirty="0" err="1">
                <a:effectLst/>
              </a:rPr>
              <a:t>Cú</a:t>
            </a:r>
            <a:r>
              <a:rPr lang="en-US" dirty="0">
                <a:effectLst/>
              </a:rPr>
              <a:t> </a:t>
            </a:r>
            <a:r>
              <a:rPr lang="en-US" dirty="0" err="1">
                <a:effectLst/>
              </a:rPr>
              <a:t>pháp</a:t>
            </a:r>
            <a:r>
              <a:rPr lang="en-US" dirty="0">
                <a:effectLst/>
              </a:rPr>
              <a:t/>
            </a:r>
            <a:br>
              <a:rPr lang="en-US" dirty="0">
                <a:effectLst/>
              </a:rPr>
            </a:br>
            <a:endParaRPr lang="en-US" dirty="0"/>
          </a:p>
        </p:txBody>
      </p:sp>
      <p:sp>
        <p:nvSpPr>
          <p:cNvPr id="3" name="Content Placeholder 2"/>
          <p:cNvSpPr>
            <a:spLocks noGrp="1"/>
          </p:cNvSpPr>
          <p:nvPr>
            <p:ph idx="1"/>
          </p:nvPr>
        </p:nvSpPr>
        <p:spPr>
          <a:xfrm>
            <a:off x="0" y="1524000"/>
            <a:ext cx="8686800" cy="4785360"/>
          </a:xfrm>
        </p:spPr>
        <p:txBody>
          <a:bodyPr/>
          <a:lstStyle/>
          <a:p>
            <a:pPr fontAlgn="base"/>
            <a:r>
              <a:rPr lang="vi-VN" b="1" dirty="0"/>
              <a:t>TenActivity.this: </a:t>
            </a:r>
            <a:r>
              <a:rPr lang="vi-VN" dirty="0"/>
              <a:t>ở </a:t>
            </a:r>
            <a:r>
              <a:rPr lang="vi-VN" dirty="0" smtClean="0"/>
              <a:t>đây </a:t>
            </a:r>
            <a:r>
              <a:rPr lang="vi-VN" dirty="0"/>
              <a:t>sẽ nhập tên Actitivty của bạn vào nếu như bạn đang sử dụng ở Activity, nếu như bạn sử dụng ở Fragment thì điền vào đó là getActivity().</a:t>
            </a:r>
          </a:p>
          <a:p>
            <a:pPr fontAlgn="base"/>
            <a:r>
              <a:rPr lang="vi-VN" b="1" dirty="0"/>
              <a:t>Content: </a:t>
            </a:r>
            <a:r>
              <a:rPr lang="vi-VN" dirty="0"/>
              <a:t>đây chính là nội dung bạn muốn show lên, ở đây là kiểu String nhé.</a:t>
            </a:r>
          </a:p>
          <a:p>
            <a:pPr fontAlgn="base"/>
            <a:r>
              <a:rPr lang="vi-VN" b="1" dirty="0"/>
              <a:t>Toast.LENGTH_SHORT: </a:t>
            </a:r>
            <a:r>
              <a:rPr lang="vi-VN" dirty="0"/>
              <a:t>thời gian mà Toast hiển thị lên màn hình ở đây có 2 lựa chọn là Toast.LENGTH_LONG và Toast.LENGTH_SHORT, tương ứng với 3s và 1s</a:t>
            </a:r>
          </a:p>
          <a:p>
            <a:endParaRPr lang="en-US" dirty="0"/>
          </a:p>
        </p:txBody>
      </p:sp>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5486400"/>
            <a:ext cx="8239125" cy="723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8261911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639762"/>
          </a:xfrm>
        </p:spPr>
        <p:txBody>
          <a:bodyPr>
            <a:normAutofit fontScale="90000"/>
          </a:bodyPr>
          <a:lstStyle/>
          <a:p>
            <a:r>
              <a:rPr lang="en-US" dirty="0" err="1">
                <a:effectLst/>
              </a:rPr>
              <a:t>Snackbar</a:t>
            </a:r>
            <a:r>
              <a:rPr lang="en-US" dirty="0">
                <a:effectLst/>
              </a:rPr>
              <a:t/>
            </a:r>
            <a:br>
              <a:rPr lang="en-US" dirty="0">
                <a:effectLst/>
              </a:rPr>
            </a:br>
            <a:endParaRPr lang="en-US" dirty="0"/>
          </a:p>
        </p:txBody>
      </p:sp>
      <p:sp>
        <p:nvSpPr>
          <p:cNvPr id="3" name="Content Placeholder 2"/>
          <p:cNvSpPr>
            <a:spLocks noGrp="1"/>
          </p:cNvSpPr>
          <p:nvPr>
            <p:ph idx="1"/>
          </p:nvPr>
        </p:nvSpPr>
        <p:spPr>
          <a:xfrm>
            <a:off x="381000" y="1524000"/>
            <a:ext cx="8305800" cy="4785360"/>
          </a:xfrm>
        </p:spPr>
        <p:txBody>
          <a:bodyPr/>
          <a:lstStyle/>
          <a:p>
            <a:r>
              <a:rPr lang="vi-VN" dirty="0"/>
              <a:t>Snackbar hiện thị ở cuối màn hình có chức năng như một thông báo, chỉ thị thực hiện nhanh các tác vụ, tìm hiểu và lập trình sử </a:t>
            </a:r>
            <a:r>
              <a:rPr lang="vi-VN" dirty="0" smtClean="0"/>
              <a:t>dụng</a:t>
            </a:r>
            <a:endParaRPr lang="en-US" dirty="0" smtClean="0"/>
          </a:p>
          <a:p>
            <a:r>
              <a:rPr lang="vi-VN" dirty="0"/>
              <a:t>Một Snackbar là một banner nhỏ, hiển thị ở phía dưới của màn hình điện thoại. Nó có thể hữu dụng trong các trường hợp: chỉ ra một error khi nhập form, xác nhận với user một action nào đó đã hoàn thành, hay thông báo có 1 bản update. Bên cạnh việc cung cấp những thông tin này, bạn cũng có thể đưa thêm các action vào đo như "dismiss", "retry", "undo", hay "override"</a:t>
            </a:r>
            <a:endParaRPr lang="en-US" dirty="0"/>
          </a:p>
        </p:txBody>
      </p:sp>
    </p:spTree>
    <p:extLst>
      <p:ext uri="{BB962C8B-B14F-4D97-AF65-F5344CB8AC3E}">
        <p14:creationId xmlns:p14="http://schemas.microsoft.com/office/powerpoint/2010/main" val="366516821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60672" cy="1039427"/>
          </a:xfrm>
        </p:spPr>
        <p:txBody>
          <a:bodyPr>
            <a:normAutofit fontScale="90000"/>
          </a:bodyPr>
          <a:lstStyle/>
          <a:p>
            <a:r>
              <a:rPr lang="en-US" dirty="0" err="1">
                <a:effectLst/>
              </a:rPr>
              <a:t>RecyclerView</a:t>
            </a:r>
            <a:r>
              <a:rPr lang="en-US" dirty="0">
                <a:effectLst/>
              </a:rPr>
              <a:t/>
            </a:r>
            <a:br>
              <a:rPr lang="en-US" dirty="0">
                <a:effectLst/>
              </a:rPr>
            </a:br>
            <a:endParaRPr lang="en-US" dirty="0"/>
          </a:p>
        </p:txBody>
      </p:sp>
      <p:sp>
        <p:nvSpPr>
          <p:cNvPr id="3" name="Content Placeholder 2"/>
          <p:cNvSpPr>
            <a:spLocks noGrp="1"/>
          </p:cNvSpPr>
          <p:nvPr>
            <p:ph idx="1"/>
          </p:nvPr>
        </p:nvSpPr>
        <p:spPr>
          <a:xfrm>
            <a:off x="152400" y="1524000"/>
            <a:ext cx="8686800" cy="1981200"/>
          </a:xfrm>
        </p:spPr>
        <p:txBody>
          <a:bodyPr>
            <a:normAutofit/>
          </a:bodyPr>
          <a:lstStyle/>
          <a:p>
            <a:r>
              <a:rPr lang="en-US" b="1" dirty="0" smtClean="0"/>
              <a:t>RECYCLEVIEW</a:t>
            </a:r>
            <a:r>
              <a:rPr lang="vi-VN" dirty="0"/>
              <a:t> là một </a:t>
            </a:r>
            <a:r>
              <a:rPr lang="vi-VN" b="1" dirty="0"/>
              <a:t>view group</a:t>
            </a:r>
            <a:r>
              <a:rPr lang="vi-VN" dirty="0"/>
              <a:t>, hiển thị các thành phần </a:t>
            </a:r>
            <a:r>
              <a:rPr lang="en-US" dirty="0" smtClean="0">
                <a:latin typeface="Verdana" pitchFamily="34" charset="0"/>
                <a:ea typeface="Verdana" pitchFamily="34" charset="0"/>
              </a:rPr>
              <a:t>con</a:t>
            </a:r>
            <a:r>
              <a:rPr lang="en-US" dirty="0" smtClean="0"/>
              <a:t> </a:t>
            </a:r>
            <a:r>
              <a:rPr lang="vi-VN" dirty="0" smtClean="0"/>
              <a:t>(elements</a:t>
            </a:r>
            <a:r>
              <a:rPr lang="vi-VN" dirty="0"/>
              <a:t>) theo một danh sách, có thể cuộn được theo </a:t>
            </a:r>
            <a:r>
              <a:rPr lang="vi-VN" dirty="0" smtClean="0"/>
              <a:t>chiều </a:t>
            </a:r>
            <a:r>
              <a:rPr lang="vi-VN" dirty="0"/>
              <a:t>thẳng </a:t>
            </a:r>
            <a:r>
              <a:rPr lang="vi-VN" dirty="0" smtClean="0"/>
              <a:t>đứng</a:t>
            </a:r>
            <a:r>
              <a:rPr lang="en-US" dirty="0" smtClean="0"/>
              <a:t> , </a:t>
            </a:r>
            <a:r>
              <a:rPr lang="en-US" dirty="0" err="1" smtClean="0">
                <a:latin typeface="Verdana" pitchFamily="34" charset="0"/>
                <a:ea typeface="Verdana" pitchFamily="34" charset="0"/>
              </a:rPr>
              <a:t>chiều</a:t>
            </a:r>
            <a:r>
              <a:rPr lang="en-US" dirty="0" smtClean="0">
                <a:latin typeface="Verdana" pitchFamily="34" charset="0"/>
                <a:ea typeface="Verdana" pitchFamily="34" charset="0"/>
              </a:rPr>
              <a:t> </a:t>
            </a:r>
            <a:r>
              <a:rPr lang="en-US" dirty="0" err="1" smtClean="0">
                <a:latin typeface="Verdana" pitchFamily="34" charset="0"/>
                <a:ea typeface="Verdana" pitchFamily="34" charset="0"/>
              </a:rPr>
              <a:t>ngang</a:t>
            </a:r>
            <a:r>
              <a:rPr lang="en-US" dirty="0" smtClean="0">
                <a:latin typeface="Verdana" pitchFamily="34" charset="0"/>
                <a:ea typeface="Verdana" pitchFamily="34" charset="0"/>
              </a:rPr>
              <a:t> </a:t>
            </a:r>
            <a:r>
              <a:rPr lang="vi-VN" dirty="0" smtClean="0"/>
              <a:t>.</a:t>
            </a:r>
            <a:endParaRPr lang="en-US" dirty="0"/>
          </a:p>
        </p:txBody>
      </p:sp>
      <p:pic>
        <p:nvPicPr>
          <p:cNvPr id="10242" name="Picture 2" descr="C:\Users\huuti\Desktop\eaf9c3b6-cd8f-4caa-a475-f807b4d9c058.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3203448"/>
            <a:ext cx="8839200" cy="36545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17938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Mô</a:t>
            </a:r>
            <a:r>
              <a:rPr lang="en-US" dirty="0"/>
              <a:t> </a:t>
            </a:r>
            <a:r>
              <a:rPr lang="en-US" dirty="0" err="1"/>
              <a:t>hình</a:t>
            </a:r>
            <a:r>
              <a:rPr lang="en-US" dirty="0"/>
              <a:t> </a:t>
            </a:r>
            <a:r>
              <a:rPr lang="en-US" dirty="0" err="1"/>
              <a:t>tổng</a:t>
            </a:r>
            <a:r>
              <a:rPr lang="en-US" dirty="0"/>
              <a:t> </a:t>
            </a:r>
            <a:r>
              <a:rPr lang="en-US" dirty="0" err="1"/>
              <a:t>quát</a:t>
            </a:r>
            <a:endParaRPr lang="en-US" dirty="0"/>
          </a:p>
        </p:txBody>
      </p:sp>
      <p:sp>
        <p:nvSpPr>
          <p:cNvPr id="3" name="Content Placeholder 2"/>
          <p:cNvSpPr>
            <a:spLocks noGrp="1"/>
          </p:cNvSpPr>
          <p:nvPr>
            <p:ph idx="1"/>
          </p:nvPr>
        </p:nvSpPr>
        <p:spPr/>
        <p:txBody>
          <a:bodyPr/>
          <a:lstStyle/>
          <a:p>
            <a:r>
              <a:rPr lang="en-US" dirty="0" err="1"/>
              <a:t>RecyclerView</a:t>
            </a:r>
            <a:r>
              <a:rPr lang="en-US" dirty="0"/>
              <a:t> </a:t>
            </a:r>
            <a:r>
              <a:rPr lang="en-US" dirty="0" err="1"/>
              <a:t>có</a:t>
            </a:r>
            <a:r>
              <a:rPr lang="en-US" dirty="0"/>
              <a:t> 4 </a:t>
            </a:r>
            <a:r>
              <a:rPr lang="en-US" dirty="0" smtClean="0"/>
              <a:t>component </a:t>
            </a:r>
            <a:r>
              <a:rPr lang="en-US" dirty="0" err="1" smtClean="0"/>
              <a:t>chính</a:t>
            </a:r>
            <a:r>
              <a:rPr lang="en-US" dirty="0" smtClean="0"/>
              <a:t> </a:t>
            </a:r>
            <a:r>
              <a:rPr lang="en-US" dirty="0" err="1" smtClean="0"/>
              <a:t>bao</a:t>
            </a:r>
            <a:r>
              <a:rPr lang="en-US" dirty="0" smtClean="0"/>
              <a:t> </a:t>
            </a:r>
            <a:r>
              <a:rPr lang="en-US" dirty="0" err="1" smtClean="0"/>
              <a:t>gồm</a:t>
            </a:r>
            <a:r>
              <a:rPr lang="en-US" dirty="0" smtClean="0"/>
              <a:t> </a:t>
            </a:r>
            <a:endParaRPr lang="en-US" dirty="0"/>
          </a:p>
          <a:p>
            <a:r>
              <a:rPr lang="en-US" dirty="0" err="1"/>
              <a:t>RecyclerView.Adapter</a:t>
            </a:r>
            <a:endParaRPr lang="en-US" dirty="0"/>
          </a:p>
          <a:p>
            <a:r>
              <a:rPr lang="en-US" dirty="0" err="1"/>
              <a:t>RecyclerView.LayoutManager</a:t>
            </a:r>
            <a:endParaRPr lang="en-US" dirty="0"/>
          </a:p>
          <a:p>
            <a:r>
              <a:rPr lang="en-US" dirty="0" err="1"/>
              <a:t>RecyclerView.ItemAnimator</a:t>
            </a:r>
            <a:endParaRPr lang="en-US" dirty="0"/>
          </a:p>
          <a:p>
            <a:r>
              <a:rPr lang="en-US" dirty="0" err="1"/>
              <a:t>RecyclerView.ViewHolder</a:t>
            </a:r>
            <a:endParaRPr lang="en-US" dirty="0"/>
          </a:p>
          <a:p>
            <a:endParaRPr lang="vi-VN" dirty="0"/>
          </a:p>
          <a:p>
            <a:endParaRPr lang="en-US" dirty="0"/>
          </a:p>
        </p:txBody>
      </p:sp>
    </p:spTree>
    <p:extLst>
      <p:ext uri="{BB962C8B-B14F-4D97-AF65-F5344CB8AC3E}">
        <p14:creationId xmlns:p14="http://schemas.microsoft.com/office/powerpoint/2010/main" val="322684643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t>
            </a:r>
            <a:r>
              <a:rPr lang="en-US" b="1" dirty="0"/>
              <a:t>Adapter</a:t>
            </a:r>
            <a:br>
              <a:rPr lang="en-US" b="1" dirty="0"/>
            </a:br>
            <a:endParaRPr lang="en-US" dirty="0"/>
          </a:p>
        </p:txBody>
      </p:sp>
      <p:sp>
        <p:nvSpPr>
          <p:cNvPr id="3" name="Content Placeholder 2"/>
          <p:cNvSpPr>
            <a:spLocks noGrp="1"/>
          </p:cNvSpPr>
          <p:nvPr>
            <p:ph idx="1"/>
          </p:nvPr>
        </p:nvSpPr>
        <p:spPr>
          <a:xfrm>
            <a:off x="228600" y="1676400"/>
            <a:ext cx="8763000" cy="4800600"/>
          </a:xfrm>
        </p:spPr>
        <p:txBody>
          <a:bodyPr>
            <a:normAutofit/>
          </a:bodyPr>
          <a:lstStyle/>
          <a:p>
            <a:r>
              <a:rPr lang="vi-VN" dirty="0">
                <a:latin typeface="Verdana (Body)"/>
              </a:rPr>
              <a:t>Adapter là một thành </a:t>
            </a:r>
            <a:r>
              <a:rPr lang="en-US" dirty="0" err="1" smtClean="0">
                <a:latin typeface="Verdana (Body)"/>
              </a:rPr>
              <a:t>phần</a:t>
            </a:r>
            <a:r>
              <a:rPr lang="vi-VN" dirty="0" smtClean="0">
                <a:latin typeface="Verdana (Body)"/>
              </a:rPr>
              <a:t> </a:t>
            </a:r>
            <a:r>
              <a:rPr lang="vi-VN" dirty="0">
                <a:latin typeface="Verdana (Body)"/>
              </a:rPr>
              <a:t>trong RecyclerView </a:t>
            </a:r>
            <a:r>
              <a:rPr lang="en-US" dirty="0" smtClean="0">
                <a:latin typeface="Verdana (Body)"/>
              </a:rPr>
              <a:t> </a:t>
            </a:r>
            <a:r>
              <a:rPr lang="vi-VN" dirty="0" smtClean="0">
                <a:latin typeface="Verdana (Body)"/>
              </a:rPr>
              <a:t> </a:t>
            </a:r>
            <a:r>
              <a:rPr lang="vi-VN" dirty="0">
                <a:latin typeface="Verdana (Body)"/>
              </a:rPr>
              <a:t>có nhiệm vụ được giao để lấy dữ liệu từ một tập dữ liệu (ví dụ: một cơ sở dữ liệu hoặc mảng) và chuyển nó vào </a:t>
            </a:r>
            <a:r>
              <a:rPr lang="vi-VN" dirty="0" smtClean="0">
                <a:latin typeface="Verdana (Body)"/>
              </a:rPr>
              <a:t>LayoutManager</a:t>
            </a:r>
            <a:r>
              <a:rPr lang="vi-VN" dirty="0">
                <a:latin typeface="Verdana (Body)"/>
              </a:rPr>
              <a:t>, </a:t>
            </a:r>
            <a:endParaRPr lang="en-US" dirty="0" smtClean="0">
              <a:latin typeface="Verdana (Body)"/>
            </a:endParaRPr>
          </a:p>
          <a:p>
            <a:r>
              <a:rPr lang="en-US" dirty="0" err="1" smtClean="0">
                <a:latin typeface="Verdana (Body)"/>
              </a:rPr>
              <a:t>hàm</a:t>
            </a:r>
            <a:r>
              <a:rPr lang="vi-VN" dirty="0" smtClean="0">
                <a:latin typeface="Verdana (Body)"/>
              </a:rPr>
              <a:t> </a:t>
            </a:r>
            <a:r>
              <a:rPr lang="vi-VN" dirty="0">
                <a:latin typeface="Verdana (Body)"/>
              </a:rPr>
              <a:t>có nhiệm vụ trình bày nó cho Người dùng. Cũng giống như listview thì đây là thành phần xử lí data collection (dữ liệu kiểu danh sách) và bind(gắn) những dữ liệu này lên các item của Recyclerview Khi tạo custom adapter chúng ta phải override lại hai phương thức là onCreateViewHolder : phương thức dùng để tạo view mới cho recyclerview onBindViewHolder : dùng để gắn data vào view</a:t>
            </a:r>
            <a:endParaRPr lang="en-US" dirty="0">
              <a:latin typeface="Verdana (Body)"/>
            </a:endParaRPr>
          </a:p>
        </p:txBody>
      </p:sp>
    </p:spTree>
    <p:extLst>
      <p:ext uri="{BB962C8B-B14F-4D97-AF65-F5344CB8AC3E}">
        <p14:creationId xmlns:p14="http://schemas.microsoft.com/office/powerpoint/2010/main" val="20576696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Layout Manager</a:t>
            </a:r>
          </a:p>
        </p:txBody>
      </p:sp>
      <p:sp>
        <p:nvSpPr>
          <p:cNvPr id="3" name="Content Placeholder 2"/>
          <p:cNvSpPr>
            <a:spLocks noGrp="1"/>
          </p:cNvSpPr>
          <p:nvPr>
            <p:ph idx="1"/>
          </p:nvPr>
        </p:nvSpPr>
        <p:spPr>
          <a:xfrm>
            <a:off x="76200" y="1752600"/>
            <a:ext cx="3733800" cy="4038599"/>
          </a:xfrm>
        </p:spPr>
        <p:txBody>
          <a:bodyPr>
            <a:normAutofit fontScale="70000" lnSpcReduction="20000"/>
          </a:bodyPr>
          <a:lstStyle/>
          <a:p>
            <a:r>
              <a:rPr lang="vi-VN" dirty="0"/>
              <a:t>Là thành phần có chức năng sắp xếp các item trong RecylerView. Các item scroll dọc hay ngang phụ thuộc chúng ta set LayoutManager này cho RecyclerView. Các class con của LayoutManager:</a:t>
            </a:r>
          </a:p>
          <a:p>
            <a:r>
              <a:rPr lang="vi-VN" dirty="0"/>
              <a:t>LinenarLayoutManager: Hỗ trợ scroll các item theo chiều ngang hay chiều dọc.</a:t>
            </a:r>
          </a:p>
          <a:p>
            <a:r>
              <a:rPr lang="vi-VN" dirty="0"/>
              <a:t>GridLayoutManager: Layout các item trong RecyclerView dưới dạng Grid giống như khi chúng ta sử dụng GridView.</a:t>
            </a:r>
          </a:p>
          <a:p>
            <a:r>
              <a:rPr lang="vi-VN" dirty="0"/>
              <a:t>StaggerdGridLayoutManager: Layout các item trong ListView dưới dạng Grid so le</a:t>
            </a:r>
          </a:p>
          <a:p>
            <a:endParaRPr lang="en-US" dirty="0"/>
          </a:p>
        </p:txBody>
      </p:sp>
      <p:pic>
        <p:nvPicPr>
          <p:cNvPr id="7170" name="Picture 2" descr="C:\Users\huuti\Desktop\3015ec76-4ebe-483c-95eb-089cada8eb89.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86200" y="1752600"/>
            <a:ext cx="4953000" cy="3886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46913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 </a:t>
            </a:r>
            <a:r>
              <a:rPr lang="en-US" b="1" dirty="0" err="1"/>
              <a:t>ItemAnimator</a:t>
            </a:r>
            <a:r>
              <a:rPr lang="en-US" b="1" dirty="0"/>
              <a:t/>
            </a:r>
            <a:br>
              <a:rPr lang="en-US" b="1" dirty="0"/>
            </a:br>
            <a:endParaRPr lang="en-US" dirty="0"/>
          </a:p>
        </p:txBody>
      </p:sp>
      <p:sp>
        <p:nvSpPr>
          <p:cNvPr id="3" name="Content Placeholder 2"/>
          <p:cNvSpPr>
            <a:spLocks noGrp="1"/>
          </p:cNvSpPr>
          <p:nvPr>
            <p:ph idx="1"/>
          </p:nvPr>
        </p:nvSpPr>
        <p:spPr>
          <a:xfrm>
            <a:off x="76200" y="1752600"/>
            <a:ext cx="4191000" cy="4373563"/>
          </a:xfrm>
        </p:spPr>
        <p:txBody>
          <a:bodyPr/>
          <a:lstStyle/>
          <a:p>
            <a:r>
              <a:rPr lang="vi-VN" i="1" dirty="0"/>
              <a:t>RecyclerView.ItemAnimator</a:t>
            </a:r>
            <a:r>
              <a:rPr lang="vi-VN" dirty="0"/>
              <a:t> là một animation của ViewGroup, mọi hành động thêm/sửa/xóa đều được thông báo cho Adapter. *DefaultItemAnimator * được sử dụng như là 1 </a:t>
            </a:r>
            <a:r>
              <a:rPr lang="vi-VN" i="1" dirty="0"/>
              <a:t>Animation</a:t>
            </a:r>
            <a:r>
              <a:rPr lang="vi-VN" dirty="0"/>
              <a:t> mặc định và hoạt động khá tốt.</a:t>
            </a:r>
            <a:endParaRPr lang="en-US" dirty="0"/>
          </a:p>
        </p:txBody>
      </p:sp>
      <p:pic>
        <p:nvPicPr>
          <p:cNvPr id="8194" name="Picture 2" descr="C:\Users\huuti\Desktop\dc55dfa8-c275-4359-8de5-af7554c7016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30040" y="1981200"/>
            <a:ext cx="5029200" cy="39535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9893939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err="1"/>
              <a:t>ViewHolder</a:t>
            </a:r>
            <a:r>
              <a:rPr lang="en-US" b="1" dirty="0"/>
              <a:t/>
            </a:r>
            <a:br>
              <a:rPr lang="en-US" b="1" dirty="0"/>
            </a:br>
            <a:endParaRPr lang="en-US" dirty="0"/>
          </a:p>
        </p:txBody>
      </p:sp>
      <p:sp>
        <p:nvSpPr>
          <p:cNvPr id="3" name="Content Placeholder 2"/>
          <p:cNvSpPr>
            <a:spLocks noGrp="1"/>
          </p:cNvSpPr>
          <p:nvPr>
            <p:ph idx="1"/>
          </p:nvPr>
        </p:nvSpPr>
        <p:spPr>
          <a:xfrm>
            <a:off x="9144" y="1676399"/>
            <a:ext cx="4029456" cy="4373563"/>
          </a:xfrm>
        </p:spPr>
        <p:txBody>
          <a:bodyPr/>
          <a:lstStyle/>
          <a:p>
            <a:r>
              <a:rPr lang="vi-VN" dirty="0"/>
              <a:t>hiểu dữ liệu được lấy từ tập data set (nhờ adapter) không đưa trực tiếp lên View mà sẽ thông qua ViewHolder để sắp xếp dữ liệu vào từng item view hiển thị lên màn hình</a:t>
            </a:r>
            <a:endParaRPr lang="en-US" dirty="0"/>
          </a:p>
        </p:txBody>
      </p:sp>
      <p:pic>
        <p:nvPicPr>
          <p:cNvPr id="9218" name="Picture 2" descr="C:\Users\huuti\Desktop\13e7d422-905e-4fc6-a486-1b6b823f1a4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86200" y="1600200"/>
            <a:ext cx="5105399" cy="42450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184699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3568" y="533400"/>
            <a:ext cx="8229600" cy="838200"/>
          </a:xfrm>
        </p:spPr>
        <p:txBody>
          <a:bodyPr/>
          <a:lstStyle/>
          <a:p>
            <a:r>
              <a:rPr lang="en-US" dirty="0" err="1" smtClean="0"/>
              <a:t>Mô</a:t>
            </a:r>
            <a:r>
              <a:rPr lang="en-US" dirty="0" smtClean="0"/>
              <a:t> </a:t>
            </a:r>
            <a:r>
              <a:rPr lang="en-US" dirty="0" err="1" smtClean="0"/>
              <a:t>hình</a:t>
            </a:r>
            <a:r>
              <a:rPr lang="en-US" dirty="0" smtClean="0"/>
              <a:t> </a:t>
            </a:r>
            <a:r>
              <a:rPr lang="en-US" dirty="0" err="1" smtClean="0"/>
              <a:t>hoạt</a:t>
            </a:r>
            <a:r>
              <a:rPr lang="en-US" dirty="0" smtClean="0"/>
              <a:t> </a:t>
            </a:r>
            <a:r>
              <a:rPr lang="en-US" dirty="0" err="1" smtClean="0"/>
              <a:t>động</a:t>
            </a:r>
            <a:endParaRPr lang="en-US" dirty="0"/>
          </a:p>
        </p:txBody>
      </p:sp>
      <p:pic>
        <p:nvPicPr>
          <p:cNvPr id="16386" name="Picture 2" descr="C:\Users\huuti\Desktop\fe297888-aac1-4cad-b3da-2162965f6adc.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676400"/>
            <a:ext cx="8534400" cy="50077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713710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effectLst/>
              </a:rPr>
              <a:t>ConstraintLayout</a:t>
            </a:r>
            <a:r>
              <a:rPr lang="en-US" b="0" dirty="0">
                <a:effectLst/>
              </a:rPr>
              <a:t> </a:t>
            </a:r>
            <a:endParaRPr lang="en-US" dirty="0"/>
          </a:p>
        </p:txBody>
      </p:sp>
      <p:sp>
        <p:nvSpPr>
          <p:cNvPr id="3" name="Content Placeholder 2"/>
          <p:cNvSpPr>
            <a:spLocks noGrp="1"/>
          </p:cNvSpPr>
          <p:nvPr>
            <p:ph idx="1"/>
          </p:nvPr>
        </p:nvSpPr>
        <p:spPr/>
        <p:txBody>
          <a:bodyPr>
            <a:normAutofit/>
          </a:bodyPr>
          <a:lstStyle/>
          <a:p>
            <a:r>
              <a:rPr lang="vi-VN" b="1" dirty="0"/>
              <a:t>ConstraintLayout</a:t>
            </a:r>
            <a:r>
              <a:rPr lang="vi-VN" dirty="0"/>
              <a:t> là một layout mạnh, khuyến khích bạn dùng nếu có thể vì nó giúp tạo ra các giao diện phức tạp, mềm dẻo (hạn chế tối đa sử dụng các layout lồng nhau). Nó giúp định vị, sắp xếp các View con dựa trên sự ràng buộc liên hệ của các View con với View cha và sự liên hệ ràng buộc giữa các View con với nhau, với cơ chế tạo xích các View, gán trọng số hay sử dụng trợ giúp giao diện với Guideline.</a:t>
            </a:r>
            <a:endParaRPr lang="en-US" dirty="0"/>
          </a:p>
        </p:txBody>
      </p:sp>
    </p:spTree>
    <p:extLst>
      <p:ext uri="{BB962C8B-B14F-4D97-AF65-F5344CB8AC3E}">
        <p14:creationId xmlns:p14="http://schemas.microsoft.com/office/powerpoint/2010/main" val="186131565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err="1">
                <a:solidFill>
                  <a:schemeClr val="tx1"/>
                </a:solidFill>
                <a:effectLst/>
              </a:rPr>
              <a:t>Ràng</a:t>
            </a:r>
            <a:r>
              <a:rPr lang="en-US" sz="2800" dirty="0">
                <a:solidFill>
                  <a:schemeClr val="tx1"/>
                </a:solidFill>
                <a:effectLst/>
              </a:rPr>
              <a:t> </a:t>
            </a:r>
            <a:r>
              <a:rPr lang="en-US" sz="2800" dirty="0" err="1">
                <a:solidFill>
                  <a:schemeClr val="tx1"/>
                </a:solidFill>
                <a:effectLst/>
              </a:rPr>
              <a:t>buộc</a:t>
            </a:r>
            <a:r>
              <a:rPr lang="en-US" sz="2800" dirty="0">
                <a:solidFill>
                  <a:schemeClr val="tx1"/>
                </a:solidFill>
                <a:effectLst/>
              </a:rPr>
              <a:t> </a:t>
            </a:r>
            <a:r>
              <a:rPr lang="en-US" sz="2800" dirty="0" err="1">
                <a:solidFill>
                  <a:schemeClr val="tx1"/>
                </a:solidFill>
                <a:effectLst/>
              </a:rPr>
              <a:t>trong</a:t>
            </a:r>
            <a:r>
              <a:rPr lang="en-US" sz="2800" dirty="0">
                <a:solidFill>
                  <a:schemeClr val="tx1"/>
                </a:solidFill>
                <a:effectLst/>
              </a:rPr>
              <a:t> </a:t>
            </a:r>
            <a:r>
              <a:rPr lang="en-US" sz="2800" dirty="0" err="1">
                <a:solidFill>
                  <a:schemeClr val="tx1"/>
                </a:solidFill>
                <a:effectLst/>
              </a:rPr>
              <a:t>ConstraintLayout</a:t>
            </a:r>
            <a:endParaRPr lang="en-US" sz="2800" dirty="0">
              <a:solidFill>
                <a:schemeClr val="tx1"/>
              </a:solidFill>
            </a:endParaRPr>
          </a:p>
        </p:txBody>
      </p:sp>
      <p:sp>
        <p:nvSpPr>
          <p:cNvPr id="3" name="Content Placeholder 2"/>
          <p:cNvSpPr>
            <a:spLocks noGrp="1"/>
          </p:cNvSpPr>
          <p:nvPr>
            <p:ph idx="1"/>
          </p:nvPr>
        </p:nvSpPr>
        <p:spPr/>
        <p:txBody>
          <a:bodyPr>
            <a:normAutofit fontScale="85000" lnSpcReduction="10000"/>
          </a:bodyPr>
          <a:lstStyle/>
          <a:p>
            <a:r>
              <a:rPr lang="vi-VN" dirty="0"/>
              <a:t>Mỗi view trong ConstraintLayout để định vị được chính xác cần tối thiếu 2 ràng buộc, một theo phương ngang (X) và một theo phương đứng (Y).</a:t>
            </a:r>
          </a:p>
          <a:p>
            <a:r>
              <a:rPr lang="vi-VN" dirty="0"/>
              <a:t>Khái niệm ràng buộc giữa các phần tử ở đây ám chỉ sự liên kết với nhau của các phần tử với nhau (kể cả với phần tử cha ConstraintLayout), sự căn chỉnh phần tử theo phần tử khác, hoặc với những đường thẳng ẩn thêm vào. Mỗi ràng buộc của phần tử View sẽ hoặc hưởng đến vị trí của nó theo trục X hoặc trục Y. Các View không có ràng buộc sẽ định vị ở góc trái - trên (tọa độ 0,0).</a:t>
            </a:r>
          </a:p>
          <a:p>
            <a:r>
              <a:rPr lang="vi-VN" dirty="0"/>
              <a:t>  Trước tiên tham khảo bảng các thuộc tính về ràng buộc </a:t>
            </a:r>
            <a:r>
              <a:rPr lang="vi-VN" i="1" dirty="0"/>
              <a:t>layout_constraint ... </a:t>
            </a:r>
            <a:r>
              <a:rPr lang="vi-VN" dirty="0"/>
              <a:t>, các thuộc tính ràng buộc sử dụng với namespace:app, giá trị nó gán vào là một ID của phần tử khác để kết nối ràng buộc hoặc là phần tử </a:t>
            </a:r>
            <a:r>
              <a:rPr lang="vi-VN" dirty="0" smtClean="0"/>
              <a:t>ch</a:t>
            </a:r>
            <a:r>
              <a:rPr lang="en-US" dirty="0" smtClean="0"/>
              <a:t>a</a:t>
            </a:r>
            <a:r>
              <a:rPr lang="vi-VN" dirty="0" smtClean="0"/>
              <a:t> </a:t>
            </a:r>
            <a:r>
              <a:rPr lang="vi-VN" dirty="0"/>
              <a:t>bằng hằng số "parent"</a:t>
            </a:r>
          </a:p>
          <a:p>
            <a:endParaRPr lang="en-US" dirty="0"/>
          </a:p>
        </p:txBody>
      </p:sp>
    </p:spTree>
    <p:extLst>
      <p:ext uri="{BB962C8B-B14F-4D97-AF65-F5344CB8AC3E}">
        <p14:creationId xmlns:p14="http://schemas.microsoft.com/office/powerpoint/2010/main" val="105347079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err="1">
                <a:solidFill>
                  <a:schemeClr val="tx1"/>
                </a:solidFill>
                <a:effectLst/>
              </a:rPr>
              <a:t>Thuộc</a:t>
            </a:r>
            <a:r>
              <a:rPr lang="en-US" sz="2800" dirty="0">
                <a:solidFill>
                  <a:schemeClr val="tx1"/>
                </a:solidFill>
                <a:effectLst/>
              </a:rPr>
              <a:t> </a:t>
            </a:r>
            <a:r>
              <a:rPr lang="en-US" sz="2800" dirty="0" err="1">
                <a:solidFill>
                  <a:schemeClr val="tx1"/>
                </a:solidFill>
                <a:effectLst/>
              </a:rPr>
              <a:t>tính</a:t>
            </a:r>
            <a:r>
              <a:rPr lang="en-US" sz="2800" dirty="0">
                <a:solidFill>
                  <a:schemeClr val="tx1"/>
                </a:solidFill>
                <a:effectLst/>
              </a:rPr>
              <a:t> margin </a:t>
            </a:r>
            <a:r>
              <a:rPr lang="en-US" sz="2800" dirty="0" err="1">
                <a:solidFill>
                  <a:schemeClr val="tx1"/>
                </a:solidFill>
                <a:effectLst/>
              </a:rPr>
              <a:t>trong</a:t>
            </a:r>
            <a:r>
              <a:rPr lang="en-US" sz="2800" dirty="0">
                <a:solidFill>
                  <a:schemeClr val="tx1"/>
                </a:solidFill>
                <a:effectLst/>
              </a:rPr>
              <a:t> </a:t>
            </a:r>
            <a:r>
              <a:rPr lang="en-US" sz="2800" dirty="0" err="1">
                <a:solidFill>
                  <a:schemeClr val="tx1"/>
                </a:solidFill>
                <a:effectLst/>
              </a:rPr>
              <a:t>các</a:t>
            </a:r>
            <a:r>
              <a:rPr lang="en-US" sz="2800" dirty="0">
                <a:solidFill>
                  <a:schemeClr val="tx1"/>
                </a:solidFill>
                <a:effectLst/>
              </a:rPr>
              <a:t> </a:t>
            </a:r>
            <a:r>
              <a:rPr lang="en-US" sz="2800" dirty="0" err="1">
                <a:solidFill>
                  <a:schemeClr val="tx1"/>
                </a:solidFill>
                <a:effectLst/>
              </a:rPr>
              <a:t>phần</a:t>
            </a:r>
            <a:r>
              <a:rPr lang="en-US" sz="2800" dirty="0">
                <a:solidFill>
                  <a:schemeClr val="tx1"/>
                </a:solidFill>
                <a:effectLst/>
              </a:rPr>
              <a:t> </a:t>
            </a:r>
            <a:r>
              <a:rPr lang="en-US" sz="2800" dirty="0" err="1">
                <a:solidFill>
                  <a:schemeClr val="tx1"/>
                </a:solidFill>
                <a:effectLst/>
              </a:rPr>
              <a:t>tử</a:t>
            </a:r>
            <a:r>
              <a:rPr lang="en-US" sz="2800" dirty="0">
                <a:solidFill>
                  <a:schemeClr val="tx1"/>
                </a:solidFill>
                <a:effectLst/>
              </a:rPr>
              <a:t> con</a:t>
            </a:r>
            <a:endParaRPr lang="en-US" sz="2800" dirty="0">
              <a:solidFill>
                <a:schemeClr val="tx1"/>
              </a:solidFill>
            </a:endParaRPr>
          </a:p>
        </p:txBody>
      </p:sp>
      <p:pic>
        <p:nvPicPr>
          <p:cNvPr id="5122" name="Picture 2" descr="C:\Users\huuti\Desktop\screen-5.jpg"/>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609600" y="1524000"/>
            <a:ext cx="8077200" cy="50482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85944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vi-VN" b="1" dirty="0"/>
              <a:t>Percents (Phần trăm)</a:t>
            </a:r>
          </a:p>
          <a:p>
            <a:r>
              <a:rPr lang="en-US" b="1" dirty="0"/>
              <a:t>Barriers (</a:t>
            </a:r>
            <a:r>
              <a:rPr lang="en-US" b="1" dirty="0" err="1"/>
              <a:t>rào</a:t>
            </a:r>
            <a:r>
              <a:rPr lang="en-US" b="1" dirty="0"/>
              <a:t> </a:t>
            </a:r>
            <a:r>
              <a:rPr lang="en-US" b="1" dirty="0" err="1"/>
              <a:t>chắn</a:t>
            </a:r>
            <a:r>
              <a:rPr lang="en-US" b="1" dirty="0"/>
              <a:t>)</a:t>
            </a:r>
          </a:p>
          <a:p>
            <a:r>
              <a:rPr lang="en-US" b="1" dirty="0"/>
              <a:t>New Optimizations (</a:t>
            </a:r>
            <a:r>
              <a:rPr lang="en-US" b="1" dirty="0" err="1"/>
              <a:t>Tối</a:t>
            </a:r>
            <a:r>
              <a:rPr lang="en-US" b="1" dirty="0"/>
              <a:t> </a:t>
            </a:r>
            <a:r>
              <a:rPr lang="en-US" b="1" dirty="0" err="1"/>
              <a:t>ưu</a:t>
            </a:r>
            <a:r>
              <a:rPr lang="en-US" b="1" dirty="0"/>
              <a:t> </a:t>
            </a:r>
            <a:r>
              <a:rPr lang="en-US" b="1" dirty="0" err="1"/>
              <a:t>hoá</a:t>
            </a:r>
            <a:r>
              <a:rPr lang="en-US" b="1" dirty="0"/>
              <a:t> </a:t>
            </a:r>
            <a:r>
              <a:rPr lang="en-US" b="1" dirty="0" err="1"/>
              <a:t>mới</a:t>
            </a:r>
            <a:r>
              <a:rPr lang="en-US" b="1" dirty="0"/>
              <a:t>)</a:t>
            </a:r>
          </a:p>
          <a:p>
            <a:r>
              <a:rPr lang="en-US" b="1" dirty="0" smtClean="0"/>
              <a:t> </a:t>
            </a:r>
            <a:endParaRPr lang="vi-VN" dirty="0"/>
          </a:p>
          <a:p>
            <a:endParaRPr lang="en-US" dirty="0"/>
          </a:p>
        </p:txBody>
      </p:sp>
    </p:spTree>
    <p:extLst>
      <p:ext uri="{BB962C8B-B14F-4D97-AF65-F5344CB8AC3E}">
        <p14:creationId xmlns:p14="http://schemas.microsoft.com/office/powerpoint/2010/main" val="18238172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rPr>
              <a:t>View </a:t>
            </a:r>
            <a:r>
              <a:rPr lang="en-US" dirty="0" err="1" smtClean="0">
                <a:effectLst/>
              </a:rPr>
              <a:t>cơ</a:t>
            </a:r>
            <a:r>
              <a:rPr lang="en-US" dirty="0" smtClean="0">
                <a:effectLst/>
              </a:rPr>
              <a:t> </a:t>
            </a:r>
            <a:r>
              <a:rPr lang="en-US" dirty="0" err="1" smtClean="0">
                <a:effectLst/>
              </a:rPr>
              <a:t>bản</a:t>
            </a:r>
            <a:endParaRPr lang="en-US" dirty="0">
              <a:effectLst/>
            </a:endParaRPr>
          </a:p>
        </p:txBody>
      </p:sp>
      <p:sp>
        <p:nvSpPr>
          <p:cNvPr id="3" name="Content Placeholder 2"/>
          <p:cNvSpPr>
            <a:spLocks noGrp="1"/>
          </p:cNvSpPr>
          <p:nvPr>
            <p:ph idx="1"/>
          </p:nvPr>
        </p:nvSpPr>
        <p:spPr/>
        <p:txBody>
          <a:bodyPr>
            <a:normAutofit fontScale="92500" lnSpcReduction="10000"/>
          </a:bodyPr>
          <a:lstStyle/>
          <a:p>
            <a:r>
              <a:rPr lang="vi-VN" dirty="0"/>
              <a:t>Những gì chúng ta nhìn thấy trên màn hình thiết bị android được gọi là View (trong window thường được gọi là control). View được vẽ trên thiết bị android với một hình chữ nhật.</a:t>
            </a:r>
          </a:p>
          <a:p>
            <a:r>
              <a:rPr lang="vi-VN" dirty="0"/>
              <a:t>Các view cơ bản và thường xuyên sử dụng trong android đó là:</a:t>
            </a:r>
          </a:p>
          <a:p>
            <a:r>
              <a:rPr lang="vi-VN" dirty="0"/>
              <a:t>TextView</a:t>
            </a:r>
          </a:p>
          <a:p>
            <a:r>
              <a:rPr lang="vi-VN" dirty="0"/>
              <a:t>EditText</a:t>
            </a:r>
          </a:p>
          <a:p>
            <a:r>
              <a:rPr lang="vi-VN" dirty="0"/>
              <a:t>ImageView</a:t>
            </a:r>
          </a:p>
          <a:p>
            <a:r>
              <a:rPr lang="vi-VN" dirty="0"/>
              <a:t>Button</a:t>
            </a:r>
          </a:p>
          <a:p>
            <a:r>
              <a:rPr lang="vi-VN" dirty="0"/>
              <a:t>CheckBox</a:t>
            </a:r>
          </a:p>
          <a:p>
            <a:r>
              <a:rPr lang="vi-VN" dirty="0"/>
              <a:t>RadioButton</a:t>
            </a:r>
          </a:p>
        </p:txBody>
      </p:sp>
    </p:spTree>
    <p:extLst>
      <p:ext uri="{BB962C8B-B14F-4D97-AF65-F5344CB8AC3E}">
        <p14:creationId xmlns:p14="http://schemas.microsoft.com/office/powerpoint/2010/main" val="387379372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81000"/>
            <a:ext cx="8229600" cy="883920"/>
          </a:xfrm>
        </p:spPr>
        <p:txBody>
          <a:bodyPr>
            <a:normAutofit/>
          </a:bodyPr>
          <a:lstStyle/>
          <a:p>
            <a:r>
              <a:rPr lang="en-US" sz="2800" dirty="0" err="1">
                <a:solidFill>
                  <a:schemeClr val="tx1"/>
                </a:solidFill>
                <a:effectLst/>
              </a:rPr>
              <a:t>Các</a:t>
            </a:r>
            <a:r>
              <a:rPr lang="en-US" sz="2800" dirty="0">
                <a:solidFill>
                  <a:schemeClr val="tx1"/>
                </a:solidFill>
                <a:effectLst/>
              </a:rPr>
              <a:t> </a:t>
            </a:r>
            <a:r>
              <a:rPr lang="en-US" sz="2800" dirty="0" err="1">
                <a:solidFill>
                  <a:schemeClr val="tx1"/>
                </a:solidFill>
                <a:effectLst/>
              </a:rPr>
              <a:t>thuộc</a:t>
            </a:r>
            <a:r>
              <a:rPr lang="en-US" sz="2800" dirty="0">
                <a:solidFill>
                  <a:schemeClr val="tx1"/>
                </a:solidFill>
                <a:effectLst/>
              </a:rPr>
              <a:t> </a:t>
            </a:r>
            <a:r>
              <a:rPr lang="en-US" sz="2800" dirty="0" err="1" smtClean="0">
                <a:solidFill>
                  <a:schemeClr val="tx1"/>
                </a:solidFill>
                <a:effectLst/>
              </a:rPr>
              <a:t>tính</a:t>
            </a:r>
            <a:r>
              <a:rPr lang="en-US" sz="2800" dirty="0" smtClean="0">
                <a:solidFill>
                  <a:schemeClr val="tx1"/>
                </a:solidFill>
                <a:effectLst/>
              </a:rPr>
              <a:t> </a:t>
            </a:r>
            <a:r>
              <a:rPr lang="en-US" sz="2800" dirty="0" err="1" smtClean="0">
                <a:solidFill>
                  <a:schemeClr val="tx1"/>
                </a:solidFill>
                <a:effectLst/>
              </a:rPr>
              <a:t>chung</a:t>
            </a:r>
            <a:r>
              <a:rPr lang="en-US" sz="2800" dirty="0" smtClean="0">
                <a:solidFill>
                  <a:schemeClr val="tx1"/>
                </a:solidFill>
                <a:effectLst/>
              </a:rPr>
              <a:t> </a:t>
            </a:r>
            <a:r>
              <a:rPr lang="en-US" sz="2800" dirty="0" err="1">
                <a:solidFill>
                  <a:schemeClr val="tx1"/>
                </a:solidFill>
                <a:effectLst/>
              </a:rPr>
              <a:t>của</a:t>
            </a:r>
            <a:r>
              <a:rPr lang="en-US" sz="2800" dirty="0">
                <a:solidFill>
                  <a:schemeClr val="tx1"/>
                </a:solidFill>
                <a:effectLst/>
              </a:rPr>
              <a:t> View</a:t>
            </a:r>
            <a:endParaRPr lang="en-US" sz="2800" dirty="0">
              <a:solidFill>
                <a:schemeClr val="tx1"/>
              </a:solidFill>
            </a:endParaRPr>
          </a:p>
        </p:txBody>
      </p:sp>
      <p:sp>
        <p:nvSpPr>
          <p:cNvPr id="3" name="Content Placeholder 2"/>
          <p:cNvSpPr>
            <a:spLocks noGrp="1"/>
          </p:cNvSpPr>
          <p:nvPr>
            <p:ph idx="1"/>
          </p:nvPr>
        </p:nvSpPr>
        <p:spPr>
          <a:xfrm>
            <a:off x="152400" y="1600200"/>
            <a:ext cx="8991600" cy="5257800"/>
          </a:xfrm>
        </p:spPr>
        <p:txBody>
          <a:bodyPr>
            <a:normAutofit fontScale="77500" lnSpcReduction="20000"/>
          </a:bodyPr>
          <a:lstStyle/>
          <a:p>
            <a:r>
              <a:rPr lang="vi-VN" sz="3200" b="1" dirty="0" smtClean="0"/>
              <a:t>layout_height :</a:t>
            </a:r>
            <a:endParaRPr lang="vi-VN" sz="3200" dirty="0" smtClean="0"/>
          </a:p>
          <a:p>
            <a:r>
              <a:rPr lang="vi-VN" sz="3200" b="1" dirty="0" smtClean="0"/>
              <a:t>layout_width :</a:t>
            </a:r>
            <a:endParaRPr lang="vi-VN" sz="3200" dirty="0" smtClean="0"/>
          </a:p>
          <a:p>
            <a:r>
              <a:rPr lang="vi-VN" sz="3200" b="1" dirty="0" smtClean="0"/>
              <a:t>id :</a:t>
            </a:r>
            <a:endParaRPr lang="vi-VN" sz="3200" dirty="0" smtClean="0"/>
          </a:p>
          <a:p>
            <a:r>
              <a:rPr lang="vi-VN" sz="3200" b="1" dirty="0" smtClean="0"/>
              <a:t>background :</a:t>
            </a:r>
          </a:p>
          <a:p>
            <a:r>
              <a:rPr lang="vi-VN" sz="3200" dirty="0" smtClean="0"/>
              <a:t>Thuộc tính này xác định màu nền của view.</a:t>
            </a:r>
          </a:p>
          <a:p>
            <a:r>
              <a:rPr lang="vi-VN" sz="3200" b="1" dirty="0" smtClean="0"/>
              <a:t>margin và padding :</a:t>
            </a:r>
          </a:p>
          <a:p>
            <a:r>
              <a:rPr lang="vi-VN" sz="3200" dirty="0" smtClean="0"/>
              <a:t>Hai thuộc tính margin và padding khá là quen thuộc với tất cả các bạn lập trình web, trong android hai thuộc tính này cũng như lập trình web và rất dễ nhầm lẫn.</a:t>
            </a:r>
          </a:p>
          <a:p>
            <a:r>
              <a:rPr lang="vi-VN" sz="3200" dirty="0" smtClean="0"/>
              <a:t>Margin là khoảng từ các cạnh của view hiện tại tới các view khác.</a:t>
            </a:r>
          </a:p>
          <a:p>
            <a:r>
              <a:rPr lang="vi-VN" sz="3200" dirty="0" smtClean="0"/>
              <a:t>Padding là khoảng cách từ các cạnh của view tới phần content của nó</a:t>
            </a:r>
          </a:p>
          <a:p>
            <a:endParaRPr lang="vi-VN" dirty="0"/>
          </a:p>
          <a:p>
            <a:endParaRPr lang="en-US" dirty="0"/>
          </a:p>
        </p:txBody>
      </p:sp>
    </p:spTree>
    <p:extLst>
      <p:ext uri="{BB962C8B-B14F-4D97-AF65-F5344CB8AC3E}">
        <p14:creationId xmlns:p14="http://schemas.microsoft.com/office/powerpoint/2010/main" val="79441752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838200"/>
            <a:ext cx="8229600" cy="639762"/>
          </a:xfrm>
        </p:spPr>
        <p:txBody>
          <a:bodyPr>
            <a:normAutofit fontScale="90000"/>
          </a:bodyPr>
          <a:lstStyle/>
          <a:p>
            <a:r>
              <a:rPr lang="vi-VN" b="1" dirty="0"/>
              <a:t>TextView :</a:t>
            </a:r>
            <a:br>
              <a:rPr lang="vi-VN" b="1" dirty="0"/>
            </a:br>
            <a:r>
              <a:rPr lang="vi-VN" dirty="0">
                <a:effectLst/>
              </a:rPr>
              <a:t/>
            </a:r>
            <a:br>
              <a:rPr lang="vi-VN" dirty="0">
                <a:effectLst/>
              </a:rPr>
            </a:br>
            <a:endParaRPr lang="en-US" dirty="0"/>
          </a:p>
        </p:txBody>
      </p:sp>
      <p:sp>
        <p:nvSpPr>
          <p:cNvPr id="3" name="Content Placeholder 2"/>
          <p:cNvSpPr>
            <a:spLocks noGrp="1"/>
          </p:cNvSpPr>
          <p:nvPr>
            <p:ph idx="1"/>
          </p:nvPr>
        </p:nvSpPr>
        <p:spPr>
          <a:xfrm>
            <a:off x="76200" y="1371600"/>
            <a:ext cx="9067800" cy="5486400"/>
          </a:xfrm>
        </p:spPr>
        <p:txBody>
          <a:bodyPr>
            <a:normAutofit lnSpcReduction="10000"/>
          </a:bodyPr>
          <a:lstStyle/>
          <a:p>
            <a:pPr marL="114300" indent="0">
              <a:buNone/>
            </a:pPr>
            <a:r>
              <a:rPr lang="en-US" b="1" dirty="0"/>
              <a:t> </a:t>
            </a:r>
            <a:r>
              <a:rPr lang="en-US" b="1" dirty="0" smtClean="0"/>
              <a:t>  </a:t>
            </a:r>
            <a:r>
              <a:rPr lang="vi-VN" b="1" dirty="0" smtClean="0"/>
              <a:t>android:textColor</a:t>
            </a:r>
            <a:r>
              <a:rPr lang="vi-VN" dirty="0"/>
              <a:t>: Xác định màu chử của TextView</a:t>
            </a:r>
            <a:r>
              <a:rPr lang="vi-VN" dirty="0" smtClean="0"/>
              <a:t>.</a:t>
            </a:r>
            <a:endParaRPr lang="en-US" dirty="0" smtClean="0"/>
          </a:p>
          <a:p>
            <a:r>
              <a:rPr lang="vi-VN" b="1" dirty="0"/>
              <a:t>android:textSize:</a:t>
            </a:r>
            <a:r>
              <a:rPr lang="vi-VN" dirty="0"/>
              <a:t> Xác định size chử của </a:t>
            </a:r>
            <a:r>
              <a:rPr lang="vi-VN" dirty="0" smtClean="0"/>
              <a:t>TextView</a:t>
            </a:r>
            <a:endParaRPr lang="en-US" dirty="0" smtClean="0"/>
          </a:p>
          <a:p>
            <a:r>
              <a:rPr lang="vi-VN" b="1" dirty="0"/>
              <a:t>android:textStyle</a:t>
            </a:r>
            <a:r>
              <a:rPr lang="vi-VN" dirty="0"/>
              <a:t>: Xác định style chữ TextView, có ba giá trị là normal, bold (in đậm), ilalic (nghiêng).</a:t>
            </a:r>
          </a:p>
          <a:p>
            <a:r>
              <a:rPr lang="vi-VN" b="1" dirty="0"/>
              <a:t>android:background</a:t>
            </a:r>
            <a:r>
              <a:rPr lang="vi-VN" dirty="0"/>
              <a:t>: Xác định màu nền TextView.</a:t>
            </a:r>
          </a:p>
          <a:p>
            <a:r>
              <a:rPr lang="vi-VN" b="1" dirty="0"/>
              <a:t>android:drawableLeft:</a:t>
            </a:r>
            <a:r>
              <a:rPr lang="vi-VN" dirty="0"/>
              <a:t> Xác định drawable </a:t>
            </a:r>
            <a:r>
              <a:rPr lang="vi-VN" dirty="0" smtClean="0"/>
              <a:t>nằm </a:t>
            </a:r>
            <a:r>
              <a:rPr lang="vi-VN" dirty="0"/>
              <a:t>bên trái text</a:t>
            </a:r>
            <a:r>
              <a:rPr lang="vi-VN" dirty="0" smtClean="0"/>
              <a:t>.</a:t>
            </a:r>
            <a:endParaRPr lang="en-US" b="1" dirty="0" smtClean="0"/>
          </a:p>
          <a:p>
            <a:r>
              <a:rPr lang="en-US" b="1" dirty="0"/>
              <a:t>Padding </a:t>
            </a:r>
            <a:r>
              <a:rPr lang="en-US" b="1" dirty="0" err="1"/>
              <a:t>trong</a:t>
            </a:r>
            <a:r>
              <a:rPr lang="en-US" b="1" dirty="0"/>
              <a:t> </a:t>
            </a:r>
            <a:r>
              <a:rPr lang="en-US" b="1" dirty="0" err="1" smtClean="0"/>
              <a:t>TextView</a:t>
            </a:r>
            <a:endParaRPr lang="en-US" b="1" dirty="0" smtClean="0"/>
          </a:p>
          <a:p>
            <a:r>
              <a:rPr lang="en-US" b="1" dirty="0" err="1"/>
              <a:t>android:hint</a:t>
            </a:r>
            <a:r>
              <a:rPr lang="en-US" dirty="0"/>
              <a:t> </a:t>
            </a:r>
            <a:endParaRPr lang="en-US" dirty="0" smtClean="0"/>
          </a:p>
          <a:p>
            <a:r>
              <a:rPr lang="en-US" b="1" dirty="0" err="1"/>
              <a:t>android:maxHeight</a:t>
            </a:r>
            <a:r>
              <a:rPr lang="en-US" b="1" dirty="0"/>
              <a:t>, </a:t>
            </a:r>
            <a:r>
              <a:rPr lang="en-US" b="1" dirty="0" err="1"/>
              <a:t>android:maxWidth</a:t>
            </a:r>
            <a:r>
              <a:rPr lang="en-US" b="1" dirty="0"/>
              <a:t>, </a:t>
            </a:r>
            <a:r>
              <a:rPr lang="en-US" b="1" dirty="0" err="1" smtClean="0"/>
              <a:t>android:minHeight</a:t>
            </a:r>
            <a:endParaRPr lang="en-US" b="1" dirty="0" smtClean="0"/>
          </a:p>
          <a:p>
            <a:r>
              <a:rPr lang="en-US" b="1" dirty="0" err="1"/>
              <a:t>android:textAllCaps</a:t>
            </a:r>
            <a:r>
              <a:rPr lang="en-US" b="1" dirty="0"/>
              <a:t>="</a:t>
            </a:r>
            <a:r>
              <a:rPr lang="en-US" b="1" dirty="0" smtClean="0"/>
              <a:t>true“</a:t>
            </a:r>
          </a:p>
          <a:p>
            <a:r>
              <a:rPr lang="en-US" b="1" dirty="0" err="1"/>
              <a:t>SpannableString</a:t>
            </a:r>
            <a:endParaRPr lang="en-US" b="1" dirty="0"/>
          </a:p>
        </p:txBody>
      </p:sp>
    </p:spTree>
    <p:extLst>
      <p:ext uri="{BB962C8B-B14F-4D97-AF65-F5344CB8AC3E}">
        <p14:creationId xmlns:p14="http://schemas.microsoft.com/office/powerpoint/2010/main" val="63270846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othecary">
  <a:themeElements>
    <a:clrScheme name="Apothecary">
      <a:dk1>
        <a:sysClr val="windowText" lastClr="000000"/>
      </a:dk1>
      <a:lt1>
        <a:sysClr val="window" lastClr="FFFFFF"/>
      </a:lt1>
      <a:dk2>
        <a:srgbClr val="564B3C"/>
      </a:dk2>
      <a:lt2>
        <a:srgbClr val="ECEDD1"/>
      </a:lt2>
      <a:accent1>
        <a:srgbClr val="93A299"/>
      </a:accent1>
      <a:accent2>
        <a:srgbClr val="CF543F"/>
      </a:accent2>
      <a:accent3>
        <a:srgbClr val="B5AE53"/>
      </a:accent3>
      <a:accent4>
        <a:srgbClr val="848058"/>
      </a:accent4>
      <a:accent5>
        <a:srgbClr val="E8B54D"/>
      </a:accent5>
      <a:accent6>
        <a:srgbClr val="786C71"/>
      </a:accent6>
      <a:hlink>
        <a:srgbClr val="CCCC00"/>
      </a:hlink>
      <a:folHlink>
        <a:srgbClr val="B2B2B2"/>
      </a:folHlink>
    </a:clrScheme>
    <a:fontScheme name="Apothecary">
      <a:majorFont>
        <a:latin typeface="Book Antiqua"/>
        <a:ea typeface=""/>
        <a:cs typeface=""/>
        <a:font script="Jpan" typeface="HGS明朝B"/>
        <a:font script="Hang" typeface="HY견명조"/>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ＭＳ ゴシック"/>
        <a:font script="Hang" typeface="HY견명조"/>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pothecary">
      <a:fillStyleLst>
        <a:solidFill>
          <a:schemeClr val="phClr"/>
        </a:solidFill>
        <a:gradFill rotWithShape="1">
          <a:gsLst>
            <a:gs pos="0">
              <a:schemeClr val="phClr">
                <a:tint val="1000"/>
                <a:satMod val="100000"/>
              </a:schemeClr>
            </a:gs>
            <a:gs pos="68000">
              <a:schemeClr val="phClr">
                <a:tint val="77000"/>
                <a:satMod val="100000"/>
              </a:schemeClr>
            </a:gs>
            <a:gs pos="81000">
              <a:schemeClr val="phClr">
                <a:tint val="79000"/>
                <a:satMod val="100000"/>
              </a:schemeClr>
            </a:gs>
            <a:gs pos="86000">
              <a:schemeClr val="phClr">
                <a:tint val="73000"/>
                <a:satMod val="100000"/>
              </a:schemeClr>
            </a:gs>
            <a:gs pos="100000">
              <a:schemeClr val="phClr">
                <a:tint val="35000"/>
                <a:satMod val="100000"/>
              </a:schemeClr>
            </a:gs>
          </a:gsLst>
          <a:lin ang="5400000" scaled="0"/>
        </a:gradFill>
        <a:gradFill rotWithShape="1">
          <a:gsLst>
            <a:gs pos="0">
              <a:schemeClr val="phClr">
                <a:tint val="73000"/>
                <a:shade val="100000"/>
                <a:satMod val="150000"/>
              </a:schemeClr>
            </a:gs>
            <a:gs pos="25000">
              <a:schemeClr val="phClr">
                <a:tint val="96000"/>
                <a:shade val="80000"/>
                <a:satMod val="105000"/>
              </a:schemeClr>
            </a:gs>
            <a:gs pos="38000">
              <a:schemeClr val="phClr">
                <a:tint val="96000"/>
                <a:shade val="59000"/>
                <a:satMod val="120000"/>
              </a:schemeClr>
            </a:gs>
            <a:gs pos="55000">
              <a:schemeClr val="phClr">
                <a:tint val="100000"/>
                <a:shade val="57000"/>
                <a:satMod val="120000"/>
              </a:schemeClr>
            </a:gs>
            <a:gs pos="80000">
              <a:schemeClr val="phClr">
                <a:tint val="100000"/>
                <a:shade val="56000"/>
                <a:satMod val="145000"/>
              </a:schemeClr>
            </a:gs>
            <a:gs pos="88000">
              <a:schemeClr val="phClr">
                <a:tint val="100000"/>
                <a:shade val="63000"/>
                <a:satMod val="160000"/>
              </a:schemeClr>
            </a:gs>
            <a:gs pos="100000">
              <a:schemeClr val="phClr">
                <a:tint val="99000"/>
                <a:shade val="100000"/>
                <a:satMod val="155000"/>
              </a:schemeClr>
            </a:gs>
          </a:gsLst>
          <a:lin ang="54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scene3d>
            <a:camera prst="orthographicFront">
              <a:rot lat="0" lon="0" rev="0"/>
            </a:camera>
            <a:lightRig rig="glow" dir="tl">
              <a:rot lat="0" lon="0" rev="1800000"/>
            </a:lightRig>
          </a:scene3d>
          <a:sp3d contourW="10160" prstMaterial="dkEdge">
            <a:bevelT w="0" h="0" prst="angle"/>
            <a:contourClr>
              <a:schemeClr val="phClr">
                <a:shade val="30000"/>
                <a:satMod val="150000"/>
              </a:schemeClr>
            </a:contourClr>
          </a:sp3d>
        </a:effectStyle>
        <a:effectStyle>
          <a:effectLst>
            <a:glow rad="50800">
              <a:schemeClr val="phClr">
                <a:tint val="68000"/>
                <a:shade val="93000"/>
                <a:alpha val="37000"/>
                <a:satMod val="250000"/>
              </a:schemeClr>
            </a:glow>
          </a:effectLst>
          <a:scene3d>
            <a:camera prst="orthographicFront">
              <a:rot lat="0" lon="0" rev="0"/>
            </a:camera>
            <a:lightRig rig="glow" dir="t">
              <a:rot lat="0" lon="0" rev="1800000"/>
            </a:lightRig>
          </a:scene3d>
          <a:sp3d contourW="10160" prstMaterial="dkEdge">
            <a:bevelT w="20320" h="19050" prst="angle"/>
            <a:contourClr>
              <a:schemeClr val="phClr">
                <a:shade val="30000"/>
                <a:satMod val="150000"/>
              </a:schemeClr>
            </a:contourClr>
          </a:sp3d>
        </a:effectStyle>
      </a:effectStyleLst>
      <a:bgFillStyleLst>
        <a:solidFill>
          <a:schemeClr val="phClr"/>
        </a:solidFill>
        <a:solidFill>
          <a:schemeClr val="phClr">
            <a:tint val="93000"/>
            <a:satMod val="140000"/>
          </a:schemeClr>
        </a:solidFill>
        <a:blipFill rotWithShape="1">
          <a:blip xmlns:r="http://schemas.openxmlformats.org/officeDocument/2006/relationships" r:embed="rId1">
            <a:duotone>
              <a:schemeClr val="phClr">
                <a:tint val="70000"/>
                <a:satMod val="170000"/>
              </a:schemeClr>
              <a:schemeClr val="phClr">
                <a:shade val="70000"/>
                <a:satMod val="13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Apothecary</Template>
  <TotalTime>2267</TotalTime>
  <Words>1051</Words>
  <Application>Microsoft Office PowerPoint</Application>
  <PresentationFormat>On-screen Show (4:3)</PresentationFormat>
  <Paragraphs>117</Paragraphs>
  <Slides>29</Slides>
  <Notes>0</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Apothecary</vt:lpstr>
      <vt:lpstr> Báo cáo Tuần 2 + 3: Android Training  Layout </vt:lpstr>
      <vt:lpstr>Định nghĩa</vt:lpstr>
      <vt:lpstr>ConstraintLayout </vt:lpstr>
      <vt:lpstr>Ràng buộc trong ConstraintLayout</vt:lpstr>
      <vt:lpstr>Thuộc tính margin trong các phần tử con</vt:lpstr>
      <vt:lpstr>PowerPoint Presentation</vt:lpstr>
      <vt:lpstr>View cơ bản</vt:lpstr>
      <vt:lpstr>Các thuộc tính chung của View</vt:lpstr>
      <vt:lpstr>TextView :  </vt:lpstr>
      <vt:lpstr>PowerPoint Presentation</vt:lpstr>
      <vt:lpstr>PowerPoint Presentation</vt:lpstr>
      <vt:lpstr>PowerPoint Presentation</vt:lpstr>
      <vt:lpstr>Thay đổ tỷ lệ / căn chỉnh ảnh hiện thi trong ImageView </vt:lpstr>
      <vt:lpstr>Sự kiện onClick</vt:lpstr>
      <vt:lpstr>Bắt trực tiếp</vt:lpstr>
      <vt:lpstr>Bắt trong xml </vt:lpstr>
      <vt:lpstr>PowerPoint Presentation</vt:lpstr>
      <vt:lpstr>bắt sự kiện cho nhiều button </vt:lpstr>
      <vt:lpstr>PowerPoint Presentation</vt:lpstr>
      <vt:lpstr>TOAST </vt:lpstr>
      <vt:lpstr>Cú pháp </vt:lpstr>
      <vt:lpstr>Snackbar </vt:lpstr>
      <vt:lpstr>RecyclerView </vt:lpstr>
      <vt:lpstr>Mô hình tổng quát</vt:lpstr>
      <vt:lpstr> Adapter </vt:lpstr>
      <vt:lpstr>Layout Manager</vt:lpstr>
      <vt:lpstr> ItemAnimator </vt:lpstr>
      <vt:lpstr>ViewHolder </vt:lpstr>
      <vt:lpstr>Mô hình hoạt động</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Layout</dc:title>
  <dc:creator>huuti</dc:creator>
  <cp:lastModifiedBy>huutienact@gmail.com</cp:lastModifiedBy>
  <cp:revision>55</cp:revision>
  <dcterms:created xsi:type="dcterms:W3CDTF">2006-08-16T00:00:00Z</dcterms:created>
  <dcterms:modified xsi:type="dcterms:W3CDTF">2020-06-08T10:09:17Z</dcterms:modified>
</cp:coreProperties>
</file>