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72" r:id="rId2"/>
    <p:sldId id="256" r:id="rId3"/>
    <p:sldId id="257" r:id="rId4"/>
    <p:sldId id="286" r:id="rId5"/>
    <p:sldId id="281" r:id="rId6"/>
    <p:sldId id="260" r:id="rId7"/>
    <p:sldId id="292" r:id="rId8"/>
    <p:sldId id="297" r:id="rId9"/>
    <p:sldId id="293" r:id="rId10"/>
    <p:sldId id="338" r:id="rId11"/>
    <p:sldId id="296" r:id="rId12"/>
    <p:sldId id="298"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279" r:id="rId27"/>
    <p:sldId id="263" r:id="rId28"/>
    <p:sldId id="280" r:id="rId29"/>
    <p:sldId id="311" r:id="rId30"/>
    <p:sldId id="31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20" autoAdjust="0"/>
    <p:restoredTop sz="82383" autoAdjust="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1A669-E1DF-43B4-8463-149B6B5639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2F7B88A-3654-46E6-842F-BEF339F706C4}">
      <dgm:prSet phldrT="[Text]"/>
      <dgm:spPr/>
      <dgm:t>
        <a:bodyPr/>
        <a:lstStyle/>
        <a:p>
          <a:r>
            <a:rPr lang="en-US" dirty="0" smtClean="0"/>
            <a:t>Introduction</a:t>
          </a:r>
          <a:endParaRPr lang="en-US" dirty="0"/>
        </a:p>
      </dgm:t>
    </dgm:pt>
    <dgm:pt modelId="{34621360-EFA0-459F-B0F0-0DFDDA335ABD}" type="parTrans" cxnId="{ED088F95-BC53-40FE-AA8E-4B1CE03FAE51}">
      <dgm:prSet/>
      <dgm:spPr/>
      <dgm:t>
        <a:bodyPr/>
        <a:lstStyle/>
        <a:p>
          <a:endParaRPr lang="en-US"/>
        </a:p>
      </dgm:t>
    </dgm:pt>
    <dgm:pt modelId="{57AA440A-7A15-4ED6-8244-52AD9F1F480D}" type="sibTrans" cxnId="{ED088F95-BC53-40FE-AA8E-4B1CE03FAE51}">
      <dgm:prSet/>
      <dgm:spPr/>
      <dgm:t>
        <a:bodyPr/>
        <a:lstStyle/>
        <a:p>
          <a:endParaRPr lang="en-US"/>
        </a:p>
      </dgm:t>
    </dgm:pt>
    <dgm:pt modelId="{60B74459-9AE4-4040-B541-B988D6A93958}">
      <dgm:prSet phldrT="[Text]"/>
      <dgm:spPr/>
      <dgm:t>
        <a:bodyPr/>
        <a:lstStyle/>
        <a:p>
          <a:r>
            <a:rPr lang="en-US" dirty="0" smtClean="0"/>
            <a:t>Proposed System</a:t>
          </a:r>
          <a:endParaRPr lang="en-US" dirty="0"/>
        </a:p>
      </dgm:t>
    </dgm:pt>
    <dgm:pt modelId="{609BB4E4-1F83-4493-B867-9B1342C9CED6}" type="parTrans" cxnId="{037B046F-8DBA-48EC-BD2C-57FE32CC7A6F}">
      <dgm:prSet/>
      <dgm:spPr/>
      <dgm:t>
        <a:bodyPr/>
        <a:lstStyle/>
        <a:p>
          <a:endParaRPr lang="en-US"/>
        </a:p>
      </dgm:t>
    </dgm:pt>
    <dgm:pt modelId="{C9342604-0E78-4555-B468-038638334FAA}" type="sibTrans" cxnId="{037B046F-8DBA-48EC-BD2C-57FE32CC7A6F}">
      <dgm:prSet/>
      <dgm:spPr/>
      <dgm:t>
        <a:bodyPr/>
        <a:lstStyle/>
        <a:p>
          <a:endParaRPr lang="en-US"/>
        </a:p>
      </dgm:t>
    </dgm:pt>
    <dgm:pt modelId="{75CA3E5C-EFFC-4556-94FA-FB5CBC48B987}">
      <dgm:prSet phldrT="[Text]"/>
      <dgm:spPr/>
      <dgm:t>
        <a:bodyPr/>
        <a:lstStyle/>
        <a:p>
          <a:r>
            <a:rPr lang="en-US" dirty="0" smtClean="0"/>
            <a:t>Q&amp;A</a:t>
          </a:r>
          <a:endParaRPr lang="en-US" dirty="0"/>
        </a:p>
      </dgm:t>
    </dgm:pt>
    <dgm:pt modelId="{E4B45E09-6801-47D5-A0F2-1EB48C1475D4}" type="parTrans" cxnId="{BE88AEC5-2519-4BB6-B689-7764244FC4F7}">
      <dgm:prSet/>
      <dgm:spPr/>
      <dgm:t>
        <a:bodyPr/>
        <a:lstStyle/>
        <a:p>
          <a:endParaRPr lang="en-US"/>
        </a:p>
      </dgm:t>
    </dgm:pt>
    <dgm:pt modelId="{361939F8-DFEF-4DCC-BBDB-BDEF224BCCAB}" type="sibTrans" cxnId="{BE88AEC5-2519-4BB6-B689-7764244FC4F7}">
      <dgm:prSet/>
      <dgm:spPr/>
      <dgm:t>
        <a:bodyPr/>
        <a:lstStyle/>
        <a:p>
          <a:endParaRPr lang="en-US"/>
        </a:p>
      </dgm:t>
    </dgm:pt>
    <dgm:pt modelId="{C2E3CC50-4FB7-44D5-80E3-C4577FA4D223}">
      <dgm:prSet phldrT="[Text]"/>
      <dgm:spPr/>
      <dgm:t>
        <a:bodyPr/>
        <a:lstStyle/>
        <a:p>
          <a:r>
            <a:rPr lang="en-US" dirty="0" smtClean="0"/>
            <a:t>Algorithms</a:t>
          </a:r>
          <a:endParaRPr lang="en-US" dirty="0"/>
        </a:p>
      </dgm:t>
    </dgm:pt>
    <dgm:pt modelId="{0590AB29-B058-4051-AA71-FFFF4541E898}" type="parTrans" cxnId="{9A45A43C-7D28-4091-974A-63925C2B6FED}">
      <dgm:prSet/>
      <dgm:spPr/>
      <dgm:t>
        <a:bodyPr/>
        <a:lstStyle/>
        <a:p>
          <a:endParaRPr lang="en-US"/>
        </a:p>
      </dgm:t>
    </dgm:pt>
    <dgm:pt modelId="{B0DC86DF-E0E2-492E-8D1C-CAC4B0A22A5C}" type="sibTrans" cxnId="{9A45A43C-7D28-4091-974A-63925C2B6FED}">
      <dgm:prSet/>
      <dgm:spPr/>
      <dgm:t>
        <a:bodyPr/>
        <a:lstStyle/>
        <a:p>
          <a:endParaRPr lang="en-US"/>
        </a:p>
      </dgm:t>
    </dgm:pt>
    <dgm:pt modelId="{8E5D640D-FF15-4730-8BA3-616BB4C677C7}">
      <dgm:prSet phldrT="[Text]"/>
      <dgm:spPr/>
      <dgm:t>
        <a:bodyPr/>
        <a:lstStyle/>
        <a:p>
          <a:r>
            <a:rPr lang="en-US" dirty="0" smtClean="0"/>
            <a:t>Technology</a:t>
          </a:r>
          <a:endParaRPr lang="en-US" dirty="0"/>
        </a:p>
      </dgm:t>
    </dgm:pt>
    <dgm:pt modelId="{F2865763-96E6-4EF0-8602-D1057A314876}" type="parTrans" cxnId="{CF3C7501-F39E-4BE9-A13F-7D9662095D16}">
      <dgm:prSet/>
      <dgm:spPr/>
      <dgm:t>
        <a:bodyPr/>
        <a:lstStyle/>
        <a:p>
          <a:endParaRPr lang="en-US"/>
        </a:p>
      </dgm:t>
    </dgm:pt>
    <dgm:pt modelId="{F5235CD7-7415-4F83-A58C-95C85A1889B7}" type="sibTrans" cxnId="{CF3C7501-F39E-4BE9-A13F-7D9662095D16}">
      <dgm:prSet/>
      <dgm:spPr/>
      <dgm:t>
        <a:bodyPr/>
        <a:lstStyle/>
        <a:p>
          <a:endParaRPr lang="en-US"/>
        </a:p>
      </dgm:t>
    </dgm:pt>
    <dgm:pt modelId="{D2302F03-FB25-4170-BB9B-4213D2679E4A}">
      <dgm:prSet phldrT="[Text]"/>
      <dgm:spPr/>
      <dgm:t>
        <a:bodyPr/>
        <a:lstStyle/>
        <a:p>
          <a:r>
            <a:rPr lang="en-US" dirty="0" smtClean="0"/>
            <a:t>Project Result</a:t>
          </a:r>
          <a:endParaRPr lang="en-US" dirty="0"/>
        </a:p>
      </dgm:t>
    </dgm:pt>
    <dgm:pt modelId="{54DA8763-156F-47DE-9CE7-FCB91BA7DB6F}" type="parTrans" cxnId="{B686C7C6-ECAC-4E08-916B-13BC682180EF}">
      <dgm:prSet/>
      <dgm:spPr/>
      <dgm:t>
        <a:bodyPr/>
        <a:lstStyle/>
        <a:p>
          <a:endParaRPr lang="en-US"/>
        </a:p>
      </dgm:t>
    </dgm:pt>
    <dgm:pt modelId="{9916BFDA-D3DD-4B3B-8092-AB6672F56ADA}" type="sibTrans" cxnId="{B686C7C6-ECAC-4E08-916B-13BC682180EF}">
      <dgm:prSet/>
      <dgm:spPr/>
      <dgm:t>
        <a:bodyPr/>
        <a:lstStyle/>
        <a:p>
          <a:endParaRPr lang="en-US"/>
        </a:p>
      </dgm:t>
    </dgm:pt>
    <dgm:pt modelId="{B7EAFBCE-5061-445A-95C9-1838FBE4D072}">
      <dgm:prSet phldrT="[Text]"/>
      <dgm:spPr/>
      <dgm:t>
        <a:bodyPr/>
        <a:lstStyle/>
        <a:p>
          <a:r>
            <a:rPr lang="en-US" dirty="0" smtClean="0"/>
            <a:t>Demonstration</a:t>
          </a:r>
          <a:endParaRPr lang="en-US" dirty="0"/>
        </a:p>
      </dgm:t>
    </dgm:pt>
    <dgm:pt modelId="{A12B0802-27F9-4B4A-A591-319A7DE685EA}" type="parTrans" cxnId="{EA4CF61F-0BE9-4847-B6DF-67CAC4C263EA}">
      <dgm:prSet/>
      <dgm:spPr/>
      <dgm:t>
        <a:bodyPr/>
        <a:lstStyle/>
        <a:p>
          <a:endParaRPr lang="en-US"/>
        </a:p>
      </dgm:t>
    </dgm:pt>
    <dgm:pt modelId="{9639B802-E006-4E8D-AE94-CE298AAC026F}" type="sibTrans" cxnId="{EA4CF61F-0BE9-4847-B6DF-67CAC4C263EA}">
      <dgm:prSet/>
      <dgm:spPr/>
      <dgm:t>
        <a:bodyPr/>
        <a:lstStyle/>
        <a:p>
          <a:endParaRPr lang="en-US"/>
        </a:p>
      </dgm:t>
    </dgm:pt>
    <dgm:pt modelId="{761B9F16-8757-4D72-A742-1C54215D0475}">
      <dgm:prSet phldrT="[Text]"/>
      <dgm:spPr/>
      <dgm:t>
        <a:bodyPr/>
        <a:lstStyle/>
        <a:p>
          <a:r>
            <a:rPr lang="en-US" dirty="0" smtClean="0"/>
            <a:t>Limitation &amp; Expectation</a:t>
          </a:r>
          <a:endParaRPr lang="en-US" dirty="0"/>
        </a:p>
      </dgm:t>
    </dgm:pt>
    <dgm:pt modelId="{BC0416C2-784C-451E-8B3B-15D4D4A5961A}" type="parTrans" cxnId="{ECB2B80D-C951-4939-B506-DFD8A9E7E986}">
      <dgm:prSet/>
      <dgm:spPr/>
      <dgm:t>
        <a:bodyPr/>
        <a:lstStyle/>
        <a:p>
          <a:endParaRPr lang="en-US"/>
        </a:p>
      </dgm:t>
    </dgm:pt>
    <dgm:pt modelId="{79BA5F51-BB71-42D3-87BA-1C8356634E79}" type="sibTrans" cxnId="{ECB2B80D-C951-4939-B506-DFD8A9E7E986}">
      <dgm:prSet/>
      <dgm:spPr/>
      <dgm:t>
        <a:bodyPr/>
        <a:lstStyle/>
        <a:p>
          <a:endParaRPr lang="en-US"/>
        </a:p>
      </dgm:t>
    </dgm:pt>
    <dgm:pt modelId="{77702AFF-B55A-4183-8EBD-68BEE82AF6B7}" type="pres">
      <dgm:prSet presAssocID="{0FB1A669-E1DF-43B4-8463-149B6B563954}" presName="diagram" presStyleCnt="0">
        <dgm:presLayoutVars>
          <dgm:dir/>
          <dgm:resizeHandles val="exact"/>
        </dgm:presLayoutVars>
      </dgm:prSet>
      <dgm:spPr/>
      <dgm:t>
        <a:bodyPr/>
        <a:lstStyle/>
        <a:p>
          <a:endParaRPr lang="en-US"/>
        </a:p>
      </dgm:t>
    </dgm:pt>
    <dgm:pt modelId="{967BE4FA-77E9-4A42-BC6E-3D254E15DC90}" type="pres">
      <dgm:prSet presAssocID="{32F7B88A-3654-46E6-842F-BEF339F706C4}" presName="node" presStyleLbl="node1" presStyleIdx="0" presStyleCnt="8">
        <dgm:presLayoutVars>
          <dgm:bulletEnabled val="1"/>
        </dgm:presLayoutVars>
      </dgm:prSet>
      <dgm:spPr/>
      <dgm:t>
        <a:bodyPr/>
        <a:lstStyle/>
        <a:p>
          <a:endParaRPr lang="en-US"/>
        </a:p>
      </dgm:t>
    </dgm:pt>
    <dgm:pt modelId="{7733689E-9551-4DC0-8B30-89D4E3D98F97}" type="pres">
      <dgm:prSet presAssocID="{57AA440A-7A15-4ED6-8244-52AD9F1F480D}" presName="sibTrans" presStyleCnt="0"/>
      <dgm:spPr/>
      <dgm:t>
        <a:bodyPr/>
        <a:lstStyle/>
        <a:p>
          <a:endParaRPr lang="en-US"/>
        </a:p>
      </dgm:t>
    </dgm:pt>
    <dgm:pt modelId="{D405BAE2-8D71-4F18-A2A6-DFB0FE91195E}" type="pres">
      <dgm:prSet presAssocID="{60B74459-9AE4-4040-B541-B988D6A93958}" presName="node" presStyleLbl="node1" presStyleIdx="1" presStyleCnt="8">
        <dgm:presLayoutVars>
          <dgm:bulletEnabled val="1"/>
        </dgm:presLayoutVars>
      </dgm:prSet>
      <dgm:spPr/>
      <dgm:t>
        <a:bodyPr/>
        <a:lstStyle/>
        <a:p>
          <a:endParaRPr lang="en-US"/>
        </a:p>
      </dgm:t>
    </dgm:pt>
    <dgm:pt modelId="{55BB0C3B-E193-418C-A8D4-4A3B99F8A2B4}" type="pres">
      <dgm:prSet presAssocID="{C9342604-0E78-4555-B468-038638334FAA}" presName="sibTrans" presStyleCnt="0"/>
      <dgm:spPr/>
      <dgm:t>
        <a:bodyPr/>
        <a:lstStyle/>
        <a:p>
          <a:endParaRPr lang="en-US"/>
        </a:p>
      </dgm:t>
    </dgm:pt>
    <dgm:pt modelId="{64A43077-2D46-40FB-ADA7-A65D59E10AAB}" type="pres">
      <dgm:prSet presAssocID="{C2E3CC50-4FB7-44D5-80E3-C4577FA4D223}" presName="node" presStyleLbl="node1" presStyleIdx="2" presStyleCnt="8">
        <dgm:presLayoutVars>
          <dgm:bulletEnabled val="1"/>
        </dgm:presLayoutVars>
      </dgm:prSet>
      <dgm:spPr/>
      <dgm:t>
        <a:bodyPr/>
        <a:lstStyle/>
        <a:p>
          <a:endParaRPr lang="en-US"/>
        </a:p>
      </dgm:t>
    </dgm:pt>
    <dgm:pt modelId="{BFBF9D32-8C2B-447D-A412-A0565A59E053}" type="pres">
      <dgm:prSet presAssocID="{B0DC86DF-E0E2-492E-8D1C-CAC4B0A22A5C}" presName="sibTrans" presStyleCnt="0"/>
      <dgm:spPr/>
      <dgm:t>
        <a:bodyPr/>
        <a:lstStyle/>
        <a:p>
          <a:endParaRPr lang="en-US"/>
        </a:p>
      </dgm:t>
    </dgm:pt>
    <dgm:pt modelId="{D5F4FAEC-0839-4D2B-981C-0779527E009B}" type="pres">
      <dgm:prSet presAssocID="{8E5D640D-FF15-4730-8BA3-616BB4C677C7}" presName="node" presStyleLbl="node1" presStyleIdx="3" presStyleCnt="8">
        <dgm:presLayoutVars>
          <dgm:bulletEnabled val="1"/>
        </dgm:presLayoutVars>
      </dgm:prSet>
      <dgm:spPr/>
      <dgm:t>
        <a:bodyPr/>
        <a:lstStyle/>
        <a:p>
          <a:endParaRPr lang="en-US"/>
        </a:p>
      </dgm:t>
    </dgm:pt>
    <dgm:pt modelId="{807BA5CF-72FF-4F17-8CBB-C736DA085B99}" type="pres">
      <dgm:prSet presAssocID="{F5235CD7-7415-4F83-A58C-95C85A1889B7}" presName="sibTrans" presStyleCnt="0"/>
      <dgm:spPr/>
      <dgm:t>
        <a:bodyPr/>
        <a:lstStyle/>
        <a:p>
          <a:endParaRPr lang="en-US"/>
        </a:p>
      </dgm:t>
    </dgm:pt>
    <dgm:pt modelId="{6C6761C7-93EC-4E57-A2F7-39D7F9C3E932}" type="pres">
      <dgm:prSet presAssocID="{D2302F03-FB25-4170-BB9B-4213D2679E4A}" presName="node" presStyleLbl="node1" presStyleIdx="4" presStyleCnt="8">
        <dgm:presLayoutVars>
          <dgm:bulletEnabled val="1"/>
        </dgm:presLayoutVars>
      </dgm:prSet>
      <dgm:spPr/>
      <dgm:t>
        <a:bodyPr/>
        <a:lstStyle/>
        <a:p>
          <a:endParaRPr lang="en-US"/>
        </a:p>
      </dgm:t>
    </dgm:pt>
    <dgm:pt modelId="{E8D50A50-AEC7-4608-A310-3686459C4242}" type="pres">
      <dgm:prSet presAssocID="{9916BFDA-D3DD-4B3B-8092-AB6672F56ADA}" presName="sibTrans" presStyleCnt="0"/>
      <dgm:spPr/>
      <dgm:t>
        <a:bodyPr/>
        <a:lstStyle/>
        <a:p>
          <a:endParaRPr lang="en-US"/>
        </a:p>
      </dgm:t>
    </dgm:pt>
    <dgm:pt modelId="{FE72AEE9-EAB5-46C3-A5B0-7A1DA9B59564}" type="pres">
      <dgm:prSet presAssocID="{761B9F16-8757-4D72-A742-1C54215D0475}" presName="node" presStyleLbl="node1" presStyleIdx="5" presStyleCnt="8">
        <dgm:presLayoutVars>
          <dgm:bulletEnabled val="1"/>
        </dgm:presLayoutVars>
      </dgm:prSet>
      <dgm:spPr/>
      <dgm:t>
        <a:bodyPr/>
        <a:lstStyle/>
        <a:p>
          <a:endParaRPr lang="en-US"/>
        </a:p>
      </dgm:t>
    </dgm:pt>
    <dgm:pt modelId="{E5967D24-B5A0-4FB5-8F7B-0E613215CEF2}" type="pres">
      <dgm:prSet presAssocID="{79BA5F51-BB71-42D3-87BA-1C8356634E79}" presName="sibTrans" presStyleCnt="0"/>
      <dgm:spPr/>
      <dgm:t>
        <a:bodyPr/>
        <a:lstStyle/>
        <a:p>
          <a:endParaRPr lang="en-US"/>
        </a:p>
      </dgm:t>
    </dgm:pt>
    <dgm:pt modelId="{39CC84DA-CC2E-42A6-829A-1627648CDDA6}" type="pres">
      <dgm:prSet presAssocID="{B7EAFBCE-5061-445A-95C9-1838FBE4D072}" presName="node" presStyleLbl="node1" presStyleIdx="6" presStyleCnt="8">
        <dgm:presLayoutVars>
          <dgm:bulletEnabled val="1"/>
        </dgm:presLayoutVars>
      </dgm:prSet>
      <dgm:spPr/>
      <dgm:t>
        <a:bodyPr/>
        <a:lstStyle/>
        <a:p>
          <a:endParaRPr lang="en-US"/>
        </a:p>
      </dgm:t>
    </dgm:pt>
    <dgm:pt modelId="{B8A978A1-2A15-47B0-A462-DB91A22C2343}" type="pres">
      <dgm:prSet presAssocID="{9639B802-E006-4E8D-AE94-CE298AAC026F}" presName="sibTrans" presStyleCnt="0"/>
      <dgm:spPr/>
      <dgm:t>
        <a:bodyPr/>
        <a:lstStyle/>
        <a:p>
          <a:endParaRPr lang="en-US"/>
        </a:p>
      </dgm:t>
    </dgm:pt>
    <dgm:pt modelId="{7C37DEC0-D13C-488C-85A0-8CE943BBC261}" type="pres">
      <dgm:prSet presAssocID="{75CA3E5C-EFFC-4556-94FA-FB5CBC48B987}" presName="node" presStyleLbl="node1" presStyleIdx="7" presStyleCnt="8">
        <dgm:presLayoutVars>
          <dgm:bulletEnabled val="1"/>
        </dgm:presLayoutVars>
      </dgm:prSet>
      <dgm:spPr/>
      <dgm:t>
        <a:bodyPr/>
        <a:lstStyle/>
        <a:p>
          <a:endParaRPr lang="en-US"/>
        </a:p>
      </dgm:t>
    </dgm:pt>
  </dgm:ptLst>
  <dgm:cxnLst>
    <dgm:cxn modelId="{55319508-A4F7-4C00-81E1-90EB60D5E49F}" type="presOf" srcId="{B7EAFBCE-5061-445A-95C9-1838FBE4D072}" destId="{39CC84DA-CC2E-42A6-829A-1627648CDDA6}" srcOrd="0" destOrd="0" presId="urn:microsoft.com/office/officeart/2005/8/layout/default"/>
    <dgm:cxn modelId="{1E5954BA-82C8-4548-877E-BBC6AB1D6894}" type="presOf" srcId="{32F7B88A-3654-46E6-842F-BEF339F706C4}" destId="{967BE4FA-77E9-4A42-BC6E-3D254E15DC90}" srcOrd="0" destOrd="0" presId="urn:microsoft.com/office/officeart/2005/8/layout/default"/>
    <dgm:cxn modelId="{C3F428F0-D899-4E16-9AE4-6ADD9DC73256}" type="presOf" srcId="{75CA3E5C-EFFC-4556-94FA-FB5CBC48B987}" destId="{7C37DEC0-D13C-488C-85A0-8CE943BBC261}" srcOrd="0" destOrd="0" presId="urn:microsoft.com/office/officeart/2005/8/layout/default"/>
    <dgm:cxn modelId="{54AEE60D-28A7-4A48-B0B3-3BC521254434}" type="presOf" srcId="{C2E3CC50-4FB7-44D5-80E3-C4577FA4D223}" destId="{64A43077-2D46-40FB-ADA7-A65D59E10AAB}" srcOrd="0" destOrd="0" presId="urn:microsoft.com/office/officeart/2005/8/layout/default"/>
    <dgm:cxn modelId="{75ECA069-F700-4B5B-93A0-9A0CFDAAE574}" type="presOf" srcId="{761B9F16-8757-4D72-A742-1C54215D0475}" destId="{FE72AEE9-EAB5-46C3-A5B0-7A1DA9B59564}" srcOrd="0" destOrd="0" presId="urn:microsoft.com/office/officeart/2005/8/layout/default"/>
    <dgm:cxn modelId="{69223584-4E29-4571-BA01-78E722728833}" type="presOf" srcId="{D2302F03-FB25-4170-BB9B-4213D2679E4A}" destId="{6C6761C7-93EC-4E57-A2F7-39D7F9C3E932}" srcOrd="0" destOrd="0" presId="urn:microsoft.com/office/officeart/2005/8/layout/default"/>
    <dgm:cxn modelId="{037B046F-8DBA-48EC-BD2C-57FE32CC7A6F}" srcId="{0FB1A669-E1DF-43B4-8463-149B6B563954}" destId="{60B74459-9AE4-4040-B541-B988D6A93958}" srcOrd="1" destOrd="0" parTransId="{609BB4E4-1F83-4493-B867-9B1342C9CED6}" sibTransId="{C9342604-0E78-4555-B468-038638334FAA}"/>
    <dgm:cxn modelId="{ECB2B80D-C951-4939-B506-DFD8A9E7E986}" srcId="{0FB1A669-E1DF-43B4-8463-149B6B563954}" destId="{761B9F16-8757-4D72-A742-1C54215D0475}" srcOrd="5" destOrd="0" parTransId="{BC0416C2-784C-451E-8B3B-15D4D4A5961A}" sibTransId="{79BA5F51-BB71-42D3-87BA-1C8356634E79}"/>
    <dgm:cxn modelId="{ED088F95-BC53-40FE-AA8E-4B1CE03FAE51}" srcId="{0FB1A669-E1DF-43B4-8463-149B6B563954}" destId="{32F7B88A-3654-46E6-842F-BEF339F706C4}" srcOrd="0" destOrd="0" parTransId="{34621360-EFA0-459F-B0F0-0DFDDA335ABD}" sibTransId="{57AA440A-7A15-4ED6-8244-52AD9F1F480D}"/>
    <dgm:cxn modelId="{9A45A43C-7D28-4091-974A-63925C2B6FED}" srcId="{0FB1A669-E1DF-43B4-8463-149B6B563954}" destId="{C2E3CC50-4FB7-44D5-80E3-C4577FA4D223}" srcOrd="2" destOrd="0" parTransId="{0590AB29-B058-4051-AA71-FFFF4541E898}" sibTransId="{B0DC86DF-E0E2-492E-8D1C-CAC4B0A22A5C}"/>
    <dgm:cxn modelId="{CF3C7501-F39E-4BE9-A13F-7D9662095D16}" srcId="{0FB1A669-E1DF-43B4-8463-149B6B563954}" destId="{8E5D640D-FF15-4730-8BA3-616BB4C677C7}" srcOrd="3" destOrd="0" parTransId="{F2865763-96E6-4EF0-8602-D1057A314876}" sibTransId="{F5235CD7-7415-4F83-A58C-95C85A1889B7}"/>
    <dgm:cxn modelId="{BE88AEC5-2519-4BB6-B689-7764244FC4F7}" srcId="{0FB1A669-E1DF-43B4-8463-149B6B563954}" destId="{75CA3E5C-EFFC-4556-94FA-FB5CBC48B987}" srcOrd="7" destOrd="0" parTransId="{E4B45E09-6801-47D5-A0F2-1EB48C1475D4}" sibTransId="{361939F8-DFEF-4DCC-BBDB-BDEF224BCCAB}"/>
    <dgm:cxn modelId="{EA4CF61F-0BE9-4847-B6DF-67CAC4C263EA}" srcId="{0FB1A669-E1DF-43B4-8463-149B6B563954}" destId="{B7EAFBCE-5061-445A-95C9-1838FBE4D072}" srcOrd="6" destOrd="0" parTransId="{A12B0802-27F9-4B4A-A591-319A7DE685EA}" sibTransId="{9639B802-E006-4E8D-AE94-CE298AAC026F}"/>
    <dgm:cxn modelId="{3FEDE486-7F9B-46DD-A612-A3F2CB88E268}" type="presOf" srcId="{0FB1A669-E1DF-43B4-8463-149B6B563954}" destId="{77702AFF-B55A-4183-8EBD-68BEE82AF6B7}" srcOrd="0" destOrd="0" presId="urn:microsoft.com/office/officeart/2005/8/layout/default"/>
    <dgm:cxn modelId="{6D630864-8DF9-4C2D-9F9B-6B140127D0F2}" type="presOf" srcId="{8E5D640D-FF15-4730-8BA3-616BB4C677C7}" destId="{D5F4FAEC-0839-4D2B-981C-0779527E009B}" srcOrd="0" destOrd="0" presId="urn:microsoft.com/office/officeart/2005/8/layout/default"/>
    <dgm:cxn modelId="{B686C7C6-ECAC-4E08-916B-13BC682180EF}" srcId="{0FB1A669-E1DF-43B4-8463-149B6B563954}" destId="{D2302F03-FB25-4170-BB9B-4213D2679E4A}" srcOrd="4" destOrd="0" parTransId="{54DA8763-156F-47DE-9CE7-FCB91BA7DB6F}" sibTransId="{9916BFDA-D3DD-4B3B-8092-AB6672F56ADA}"/>
    <dgm:cxn modelId="{4C471B77-C4D5-453A-9D77-2DCCAE568DA3}" type="presOf" srcId="{60B74459-9AE4-4040-B541-B988D6A93958}" destId="{D405BAE2-8D71-4F18-A2A6-DFB0FE91195E}" srcOrd="0" destOrd="0" presId="urn:microsoft.com/office/officeart/2005/8/layout/default"/>
    <dgm:cxn modelId="{AD9FFB1A-B868-4488-9FC8-0519BE2540EF}" type="presParOf" srcId="{77702AFF-B55A-4183-8EBD-68BEE82AF6B7}" destId="{967BE4FA-77E9-4A42-BC6E-3D254E15DC90}" srcOrd="0" destOrd="0" presId="urn:microsoft.com/office/officeart/2005/8/layout/default"/>
    <dgm:cxn modelId="{EBC13B0A-056C-4C18-AAC2-8716C1D4252E}" type="presParOf" srcId="{77702AFF-B55A-4183-8EBD-68BEE82AF6B7}" destId="{7733689E-9551-4DC0-8B30-89D4E3D98F97}" srcOrd="1" destOrd="0" presId="urn:microsoft.com/office/officeart/2005/8/layout/default"/>
    <dgm:cxn modelId="{3E29D68F-3890-4BCA-947F-ADC137AC2372}" type="presParOf" srcId="{77702AFF-B55A-4183-8EBD-68BEE82AF6B7}" destId="{D405BAE2-8D71-4F18-A2A6-DFB0FE91195E}" srcOrd="2" destOrd="0" presId="urn:microsoft.com/office/officeart/2005/8/layout/default"/>
    <dgm:cxn modelId="{89CA244C-9552-477A-A1B8-123E021CA3A8}" type="presParOf" srcId="{77702AFF-B55A-4183-8EBD-68BEE82AF6B7}" destId="{55BB0C3B-E193-418C-A8D4-4A3B99F8A2B4}" srcOrd="3" destOrd="0" presId="urn:microsoft.com/office/officeart/2005/8/layout/default"/>
    <dgm:cxn modelId="{6516E8A0-4E90-48DF-8581-186550C927E8}" type="presParOf" srcId="{77702AFF-B55A-4183-8EBD-68BEE82AF6B7}" destId="{64A43077-2D46-40FB-ADA7-A65D59E10AAB}" srcOrd="4" destOrd="0" presId="urn:microsoft.com/office/officeart/2005/8/layout/default"/>
    <dgm:cxn modelId="{AF82CC1A-4AE0-4EB0-9101-006983709A8A}" type="presParOf" srcId="{77702AFF-B55A-4183-8EBD-68BEE82AF6B7}" destId="{BFBF9D32-8C2B-447D-A412-A0565A59E053}" srcOrd="5" destOrd="0" presId="urn:microsoft.com/office/officeart/2005/8/layout/default"/>
    <dgm:cxn modelId="{C39DACA2-93FE-4AE7-AE23-8A6779494A5B}" type="presParOf" srcId="{77702AFF-B55A-4183-8EBD-68BEE82AF6B7}" destId="{D5F4FAEC-0839-4D2B-981C-0779527E009B}" srcOrd="6" destOrd="0" presId="urn:microsoft.com/office/officeart/2005/8/layout/default"/>
    <dgm:cxn modelId="{4B01EED1-01D7-4692-AB43-95BDB2AF46E9}" type="presParOf" srcId="{77702AFF-B55A-4183-8EBD-68BEE82AF6B7}" destId="{807BA5CF-72FF-4F17-8CBB-C736DA085B99}" srcOrd="7" destOrd="0" presId="urn:microsoft.com/office/officeart/2005/8/layout/default"/>
    <dgm:cxn modelId="{3C15534D-EBA1-4477-8A56-FD6A89B37D78}" type="presParOf" srcId="{77702AFF-B55A-4183-8EBD-68BEE82AF6B7}" destId="{6C6761C7-93EC-4E57-A2F7-39D7F9C3E932}" srcOrd="8" destOrd="0" presId="urn:microsoft.com/office/officeart/2005/8/layout/default"/>
    <dgm:cxn modelId="{7998EB23-220D-4408-BECD-F6AA3ADB001B}" type="presParOf" srcId="{77702AFF-B55A-4183-8EBD-68BEE82AF6B7}" destId="{E8D50A50-AEC7-4608-A310-3686459C4242}" srcOrd="9" destOrd="0" presId="urn:microsoft.com/office/officeart/2005/8/layout/default"/>
    <dgm:cxn modelId="{40464F99-3450-49CF-82CD-A6395BB7824B}" type="presParOf" srcId="{77702AFF-B55A-4183-8EBD-68BEE82AF6B7}" destId="{FE72AEE9-EAB5-46C3-A5B0-7A1DA9B59564}" srcOrd="10" destOrd="0" presId="urn:microsoft.com/office/officeart/2005/8/layout/default"/>
    <dgm:cxn modelId="{B043F3D9-3AE7-420F-8A05-98136DC9909D}" type="presParOf" srcId="{77702AFF-B55A-4183-8EBD-68BEE82AF6B7}" destId="{E5967D24-B5A0-4FB5-8F7B-0E613215CEF2}" srcOrd="11" destOrd="0" presId="urn:microsoft.com/office/officeart/2005/8/layout/default"/>
    <dgm:cxn modelId="{E0CBD8AC-D1C4-42E4-81FA-741A30267F16}" type="presParOf" srcId="{77702AFF-B55A-4183-8EBD-68BEE82AF6B7}" destId="{39CC84DA-CC2E-42A6-829A-1627648CDDA6}" srcOrd="12" destOrd="0" presId="urn:microsoft.com/office/officeart/2005/8/layout/default"/>
    <dgm:cxn modelId="{49A5B90E-98FF-485A-AB57-FD68C24319BF}" type="presParOf" srcId="{77702AFF-B55A-4183-8EBD-68BEE82AF6B7}" destId="{B8A978A1-2A15-47B0-A462-DB91A22C2343}" srcOrd="13" destOrd="0" presId="urn:microsoft.com/office/officeart/2005/8/layout/default"/>
    <dgm:cxn modelId="{F47B780A-6FD2-4B90-A02C-14E0F1E1E3A4}" type="presParOf" srcId="{77702AFF-B55A-4183-8EBD-68BEE82AF6B7}" destId="{7C37DEC0-D13C-488C-85A0-8CE943BBC26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BE4FA-77E9-4A42-BC6E-3D254E15DC90}">
      <dsp:nvSpPr>
        <dsp:cNvPr id="0" name=""/>
        <dsp:cNvSpPr/>
      </dsp:nvSpPr>
      <dsp:spPr>
        <a:xfrm>
          <a:off x="1406321" y="1214"/>
          <a:ext cx="2604198" cy="15625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Introduction</a:t>
          </a:r>
          <a:endParaRPr lang="en-US" sz="2800" kern="1200" dirty="0"/>
        </a:p>
      </dsp:txBody>
      <dsp:txXfrm>
        <a:off x="1406321" y="1214"/>
        <a:ext cx="2604198" cy="1562519"/>
      </dsp:txXfrm>
    </dsp:sp>
    <dsp:sp modelId="{D405BAE2-8D71-4F18-A2A6-DFB0FE91195E}">
      <dsp:nvSpPr>
        <dsp:cNvPr id="0" name=""/>
        <dsp:cNvSpPr/>
      </dsp:nvSpPr>
      <dsp:spPr>
        <a:xfrm>
          <a:off x="4270939" y="1214"/>
          <a:ext cx="2604198" cy="15625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Proposed System</a:t>
          </a:r>
          <a:endParaRPr lang="en-US" sz="2800" kern="1200" dirty="0"/>
        </a:p>
      </dsp:txBody>
      <dsp:txXfrm>
        <a:off x="4270939" y="1214"/>
        <a:ext cx="2604198" cy="1562519"/>
      </dsp:txXfrm>
    </dsp:sp>
    <dsp:sp modelId="{64A43077-2D46-40FB-ADA7-A65D59E10AAB}">
      <dsp:nvSpPr>
        <dsp:cNvPr id="0" name=""/>
        <dsp:cNvSpPr/>
      </dsp:nvSpPr>
      <dsp:spPr>
        <a:xfrm>
          <a:off x="7135558" y="1214"/>
          <a:ext cx="2604198" cy="15625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Algorithms</a:t>
          </a:r>
          <a:endParaRPr lang="en-US" sz="2800" kern="1200" dirty="0"/>
        </a:p>
      </dsp:txBody>
      <dsp:txXfrm>
        <a:off x="7135558" y="1214"/>
        <a:ext cx="2604198" cy="1562519"/>
      </dsp:txXfrm>
    </dsp:sp>
    <dsp:sp modelId="{D5F4FAEC-0839-4D2B-981C-0779527E009B}">
      <dsp:nvSpPr>
        <dsp:cNvPr id="0" name=""/>
        <dsp:cNvSpPr/>
      </dsp:nvSpPr>
      <dsp:spPr>
        <a:xfrm>
          <a:off x="1406321" y="1824153"/>
          <a:ext cx="2604198" cy="15625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Technology</a:t>
          </a:r>
          <a:endParaRPr lang="en-US" sz="2800" kern="1200" dirty="0"/>
        </a:p>
      </dsp:txBody>
      <dsp:txXfrm>
        <a:off x="1406321" y="1824153"/>
        <a:ext cx="2604198" cy="1562519"/>
      </dsp:txXfrm>
    </dsp:sp>
    <dsp:sp modelId="{6C6761C7-93EC-4E57-A2F7-39D7F9C3E932}">
      <dsp:nvSpPr>
        <dsp:cNvPr id="0" name=""/>
        <dsp:cNvSpPr/>
      </dsp:nvSpPr>
      <dsp:spPr>
        <a:xfrm>
          <a:off x="4270939" y="1824153"/>
          <a:ext cx="2604198" cy="15625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Project Result</a:t>
          </a:r>
          <a:endParaRPr lang="en-US" sz="2800" kern="1200" dirty="0"/>
        </a:p>
      </dsp:txBody>
      <dsp:txXfrm>
        <a:off x="4270939" y="1824153"/>
        <a:ext cx="2604198" cy="1562519"/>
      </dsp:txXfrm>
    </dsp:sp>
    <dsp:sp modelId="{FE72AEE9-EAB5-46C3-A5B0-7A1DA9B59564}">
      <dsp:nvSpPr>
        <dsp:cNvPr id="0" name=""/>
        <dsp:cNvSpPr/>
      </dsp:nvSpPr>
      <dsp:spPr>
        <a:xfrm>
          <a:off x="7135558" y="1824153"/>
          <a:ext cx="2604198" cy="15625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Limitation &amp; Expectation</a:t>
          </a:r>
          <a:endParaRPr lang="en-US" sz="2800" kern="1200" dirty="0"/>
        </a:p>
      </dsp:txBody>
      <dsp:txXfrm>
        <a:off x="7135558" y="1824153"/>
        <a:ext cx="2604198" cy="1562519"/>
      </dsp:txXfrm>
    </dsp:sp>
    <dsp:sp modelId="{39CC84DA-CC2E-42A6-829A-1627648CDDA6}">
      <dsp:nvSpPr>
        <dsp:cNvPr id="0" name=""/>
        <dsp:cNvSpPr/>
      </dsp:nvSpPr>
      <dsp:spPr>
        <a:xfrm>
          <a:off x="2838630" y="3647092"/>
          <a:ext cx="2604198" cy="15625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Demonstration</a:t>
          </a:r>
          <a:endParaRPr lang="en-US" sz="2800" kern="1200" dirty="0"/>
        </a:p>
      </dsp:txBody>
      <dsp:txXfrm>
        <a:off x="2838630" y="3647092"/>
        <a:ext cx="2604198" cy="1562519"/>
      </dsp:txXfrm>
    </dsp:sp>
    <dsp:sp modelId="{7C37DEC0-D13C-488C-85A0-8CE943BBC261}">
      <dsp:nvSpPr>
        <dsp:cNvPr id="0" name=""/>
        <dsp:cNvSpPr/>
      </dsp:nvSpPr>
      <dsp:spPr>
        <a:xfrm>
          <a:off x="5703248" y="3647092"/>
          <a:ext cx="2604198" cy="15625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Q&amp;A</a:t>
          </a:r>
          <a:endParaRPr lang="en-US" sz="2800" kern="1200" dirty="0"/>
        </a:p>
      </dsp:txBody>
      <dsp:txXfrm>
        <a:off x="5703248" y="3647092"/>
        <a:ext cx="2604198" cy="15625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4F45-86B8-4138-ABF8-9E2E8A29A18C}" type="datetimeFigureOut">
              <a:rPr lang="en-US" smtClean="0"/>
              <a:t>5/7/2014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1ED82-4AC9-454E-A560-1D49A5985098}" type="slidenum">
              <a:rPr lang="en-US" smtClean="0"/>
              <a:t>‹#›</a:t>
            </a:fld>
            <a:endParaRPr lang="en-US"/>
          </a:p>
        </p:txBody>
      </p:sp>
    </p:spTree>
    <p:extLst>
      <p:ext uri="{BB962C8B-B14F-4D97-AF65-F5344CB8AC3E}">
        <p14:creationId xmlns:p14="http://schemas.microsoft.com/office/powerpoint/2010/main" val="227188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t>
            </a:r>
            <a:r>
              <a:rPr lang="vi-VN" sz="1200" b="0" i="0" kern="1200" dirty="0" smtClean="0">
                <a:solidFill>
                  <a:schemeClr val="tx1"/>
                </a:solidFill>
                <a:effectLst/>
                <a:latin typeface="+mn-lt"/>
                <a:ea typeface="+mn-ea"/>
                <a:cs typeface="+mn-cs"/>
              </a:rPr>
              <a:t>à một chương trình xã hội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a:t>
            </a:r>
            <a:r>
              <a:rPr lang="en-US" sz="1200" b="0" i="0" kern="1200" dirty="0" smtClean="0">
                <a:solidFill>
                  <a:schemeClr val="tx1"/>
                </a:solidFill>
                <a:effectLst/>
                <a:latin typeface="+mn-lt"/>
                <a:ea typeface="+mn-ea"/>
                <a:cs typeface="+mn-cs"/>
              </a:rPr>
              <a:t>ằ</a:t>
            </a:r>
            <a:r>
              <a:rPr lang="vi-VN" sz="1200" b="0" i="0" kern="1200" dirty="0" smtClean="0">
                <a:solidFill>
                  <a:schemeClr val="tx1"/>
                </a:solidFill>
                <a:effectLst/>
                <a:latin typeface="+mn-lt"/>
                <a:ea typeface="+mn-ea"/>
                <a:cs typeface="+mn-cs"/>
              </a:rPr>
              <a:t>m hỗ trợ các thí sinh thi vào các trường đại học, cao đẳng và trung học chuyên nghiệp.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được tổ chức lần đầu tiên từ năm 1996</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tâm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Hồ</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Chí</a:t>
            </a:r>
            <a:r>
              <a:rPr lang="en-US" sz="1200" b="0" i="0" kern="1200" dirty="0" smtClean="0">
                <a:solidFill>
                  <a:schemeClr val="tx1"/>
                </a:solidFill>
                <a:effectLst/>
                <a:latin typeface="+mn-lt"/>
                <a:ea typeface="+mn-ea"/>
                <a:cs typeface="+mn-cs"/>
              </a:rPr>
              <a:t> Minh</a:t>
            </a:r>
          </a:p>
          <a:p>
            <a:r>
              <a:rPr lang="vi-VN" sz="1200" b="0" i="0" kern="1200" dirty="0" smtClean="0">
                <a:solidFill>
                  <a:schemeClr val="tx1"/>
                </a:solidFill>
                <a:effectLst/>
                <a:latin typeface="+mn-lt"/>
                <a:ea typeface="+mn-ea"/>
                <a:cs typeface="+mn-cs"/>
              </a:rPr>
              <a:t>Từ giới sinh viên học sinh đến các công chức công sở, hay từ những người lao động bình dân đến các tổ chức tôn giáo đều nhiệt tình tham gia.</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5</a:t>
            </a:fld>
            <a:endParaRPr lang="en-US"/>
          </a:p>
        </p:txBody>
      </p:sp>
    </p:spTree>
    <p:extLst>
      <p:ext uri="{BB962C8B-B14F-4D97-AF65-F5344CB8AC3E}">
        <p14:creationId xmlns:p14="http://schemas.microsoft.com/office/powerpoint/2010/main" val="15570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6</a:t>
            </a:fld>
            <a:endParaRPr lang="en-US"/>
          </a:p>
        </p:txBody>
      </p:sp>
    </p:spTree>
    <p:extLst>
      <p:ext uri="{BB962C8B-B14F-4D97-AF65-F5344CB8AC3E}">
        <p14:creationId xmlns:p14="http://schemas.microsoft.com/office/powerpoint/2010/main" val="15134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mục</a:t>
            </a:r>
            <a:r>
              <a:rPr lang="en-US" baseline="0" dirty="0" smtClean="0"/>
              <a:t> </a:t>
            </a:r>
            <a:r>
              <a:rPr lang="en-US" baseline="0" dirty="0" err="1" smtClean="0"/>
              <a:t>đích</a:t>
            </a:r>
            <a:endParaRPr lang="en-US" baseline="0" dirty="0" smtClean="0"/>
          </a:p>
          <a:p>
            <a:pPr marL="171450" indent="-171450">
              <a:buFontTx/>
              <a:buChar char="-"/>
            </a:pPr>
            <a:r>
              <a:rPr lang="en-US" baseline="0" dirty="0" err="1" smtClean="0"/>
              <a:t>tiêu</a:t>
            </a:r>
            <a:r>
              <a:rPr lang="en-US" baseline="0" dirty="0" smtClean="0"/>
              <a:t> </a:t>
            </a:r>
            <a:r>
              <a:rPr lang="en-US" baseline="0" dirty="0" err="1" smtClean="0"/>
              <a:t>chí</a:t>
            </a: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361ED82-4AC9-454E-A560-1D49A5985098}" type="slidenum">
              <a:rPr lang="en-US" smtClean="0"/>
              <a:t>14</a:t>
            </a:fld>
            <a:endParaRPr lang="en-US"/>
          </a:p>
        </p:txBody>
      </p:sp>
    </p:spTree>
    <p:extLst>
      <p:ext uri="{BB962C8B-B14F-4D97-AF65-F5344CB8AC3E}">
        <p14:creationId xmlns:p14="http://schemas.microsoft.com/office/powerpoint/2010/main" val="38912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bg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302F00EC-BFE5-4D28-B412-343A566EF5EC}" type="datetime1">
              <a:rPr lang="en-US" smtClean="0"/>
              <a:t>5/7/2014</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bg1">
                    <a:lumMod val="8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763456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96ABE-7CEB-46C6-82F6-941750305A4F}" type="datetime1">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20909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8F345-AD96-4315-9FFB-92612323C95B}" type="datetime1">
              <a:rPr lang="en-US" smtClean="0"/>
              <a:t>5/7/2014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21756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73555C-8FDA-470C-8F7C-DD7D4C49B4D9}" type="datetime1">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9164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uLnTx/>
                <a:uFillTx/>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bg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B4CC961F-0AC4-4F2E-ACBE-0CB851807DA9}" type="datetime1">
              <a:rPr lang="en-US" smtClean="0"/>
              <a:t>5/7/2014</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bg1">
                    <a:lumMod val="85000"/>
                  </a:schemeClr>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25762054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9AD5CE-67F0-4113-B1EE-1EC2577D7971}" type="datetime1">
              <a:rPr lang="en-US" smtClean="0"/>
              <a:t>5/7/2014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281294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D1D5EC-877B-4B55-A501-C69D5760DE54}" type="datetime1">
              <a:rPr lang="en-US" smtClean="0"/>
              <a:t>5/7/2014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56695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22F7E3-163E-4EC5-86C7-762DC70269A0}" type="datetime1">
              <a:rPr lang="en-US" smtClean="0"/>
              <a:t>5/7/2014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407411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2637-C73D-4CD6-A60E-0F9673645FF9}" type="datetime1">
              <a:rPr lang="en-US" smtClean="0"/>
              <a:t>5/7/2014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C23B2-0350-4DF1-9D44-A2879464C9F0}" type="slidenum">
              <a:rPr lang="en-US" smtClean="0"/>
              <a:t>‹#›</a:t>
            </a:fld>
            <a:endParaRPr lang="en-US"/>
          </a:p>
        </p:txBody>
      </p:sp>
    </p:spTree>
    <p:extLst>
      <p:ext uri="{BB962C8B-B14F-4D97-AF65-F5344CB8AC3E}">
        <p14:creationId xmlns:p14="http://schemas.microsoft.com/office/powerpoint/2010/main" val="307786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61AD7C-0E12-46D6-B559-9CA94A4EFB5A}" type="datetime1">
              <a:rPr lang="en-US" smtClean="0"/>
              <a:t>5/7/2014</a:t>
            </a:fld>
            <a:endParaRPr lang="en-US"/>
          </a:p>
        </p:txBody>
      </p:sp>
      <p:sp>
        <p:nvSpPr>
          <p:cNvPr id="9" name="Footer Placeholder 8"/>
          <p:cNvSpPr>
            <a:spLocks noGrp="1"/>
          </p:cNvSpPr>
          <p:nvPr>
            <p:ph type="ftr" sz="quarter" idx="11"/>
          </p:nvPr>
        </p:nvSpPr>
        <p:spPr>
          <a:xfrm>
            <a:off x="2505454" y="6265818"/>
            <a:ext cx="3950208" cy="274320"/>
          </a:xfrm>
        </p:spPr>
        <p:txBody>
          <a:bodyPr/>
          <a:lstStyle>
            <a:lvl1pPr algn="ct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79FC23B2-0350-4DF1-9D44-A2879464C9F0}" type="slidenum">
              <a:rPr lang="en-US" smtClean="0"/>
              <a:t>‹#›</a:t>
            </a:fld>
            <a:endParaRPr lang="en-US"/>
          </a:p>
        </p:txBody>
      </p:sp>
      <p:sp>
        <p:nvSpPr>
          <p:cNvPr id="12" name="Rectangle 11"/>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42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bg2">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6E2B72F-A6BF-4676-8684-76F618E99390}" type="datetime1">
              <a:rPr lang="en-US" smtClean="0"/>
              <a:t>5/7/2014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79FC23B2-0350-4DF1-9D44-A2879464C9F0}" type="slidenum">
              <a:rPr lang="en-US" smtClean="0"/>
              <a:t>‹#›</a:t>
            </a:fld>
            <a:endParaRPr lang="en-US"/>
          </a:p>
        </p:txBody>
      </p:sp>
    </p:spTree>
    <p:extLst>
      <p:ext uri="{BB962C8B-B14F-4D97-AF65-F5344CB8AC3E}">
        <p14:creationId xmlns:p14="http://schemas.microsoft.com/office/powerpoint/2010/main" val="72729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noFill/>
          <a:ln w="6350" cap="flat" cmpd="sng" algn="ctr">
            <a:solidFill>
              <a:schemeClr val="tx1"/>
            </a:solid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99B10419-9095-44F9-BFA9-2FBB3FBABE63}" type="datetime1">
              <a:rPr lang="en-US" smtClean="0"/>
              <a:t>5/7/2014</a:t>
            </a:fld>
            <a:endParaRPr lang="en-US"/>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1200">
                <a:solidFill>
                  <a:schemeClr val="tx2"/>
                </a:solidFill>
              </a:defRPr>
            </a:lvl1pPr>
          </a:lstStyle>
          <a:p>
            <a:fld id="{79FC23B2-0350-4DF1-9D44-A2879464C9F0}" type="slidenum">
              <a:rPr lang="en-US" smtClean="0"/>
              <a:pPr/>
              <a:t>‹#›</a:t>
            </a:fld>
            <a:endParaRPr lang="en-US"/>
          </a:p>
        </p:txBody>
      </p:sp>
    </p:spTree>
    <p:extLst>
      <p:ext uri="{BB962C8B-B14F-4D97-AF65-F5344CB8AC3E}">
        <p14:creationId xmlns:p14="http://schemas.microsoft.com/office/powerpoint/2010/main" val="143269006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pn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3416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10</a:t>
            </a:fld>
            <a:endParaRPr lang="en-US"/>
          </a:p>
        </p:txBody>
      </p:sp>
      <p:sp>
        <p:nvSpPr>
          <p:cNvPr id="5" name="Title 1"/>
          <p:cNvSpPr txBox="1">
            <a:spLocks/>
          </p:cNvSpPr>
          <p:nvPr/>
        </p:nvSpPr>
        <p:spPr>
          <a:xfrm>
            <a:off x="180276" y="489496"/>
            <a:ext cx="938024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grpSp>
        <p:nvGrpSpPr>
          <p:cNvPr id="6" name="Group 5"/>
          <p:cNvGrpSpPr/>
          <p:nvPr/>
        </p:nvGrpSpPr>
        <p:grpSpPr>
          <a:xfrm>
            <a:off x="1552402" y="3017270"/>
            <a:ext cx="1828823" cy="1672954"/>
            <a:chOff x="3492530" y="2953784"/>
            <a:chExt cx="1492202" cy="1507068"/>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grpSp>
        <p:nvGrpSpPr>
          <p:cNvPr id="9" name="Group 8"/>
          <p:cNvGrpSpPr/>
          <p:nvPr/>
        </p:nvGrpSpPr>
        <p:grpSpPr>
          <a:xfrm>
            <a:off x="4504668" y="2949350"/>
            <a:ext cx="1646315" cy="1542794"/>
            <a:chOff x="686219" y="1726728"/>
            <a:chExt cx="1153298" cy="114837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sp>
        <p:nvSpPr>
          <p:cNvPr id="12" name="Oval 11"/>
          <p:cNvSpPr/>
          <p:nvPr/>
        </p:nvSpPr>
        <p:spPr>
          <a:xfrm>
            <a:off x="4627188" y="1715635"/>
            <a:ext cx="1509482"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Manage Exam Papers</a:t>
            </a:r>
          </a:p>
        </p:txBody>
      </p:sp>
      <p:sp>
        <p:nvSpPr>
          <p:cNvPr id="13" name="Oval 12"/>
          <p:cNvSpPr/>
          <p:nvPr/>
        </p:nvSpPr>
        <p:spPr>
          <a:xfrm>
            <a:off x="6480270" y="4079135"/>
            <a:ext cx="1407888"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Join in Group</a:t>
            </a:r>
            <a:endParaRPr lang="en-US" sz="1600" dirty="0"/>
          </a:p>
        </p:txBody>
      </p:sp>
      <p:sp>
        <p:nvSpPr>
          <p:cNvPr id="14" name="Oval 13"/>
          <p:cNvSpPr/>
          <p:nvPr/>
        </p:nvSpPr>
        <p:spPr>
          <a:xfrm>
            <a:off x="4586844" y="4885343"/>
            <a:ext cx="1549826"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5" name="Oval 14"/>
          <p:cNvSpPr/>
          <p:nvPr/>
        </p:nvSpPr>
        <p:spPr>
          <a:xfrm>
            <a:off x="1669020" y="1715635"/>
            <a:ext cx="1407889"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a:t>
            </a:r>
            <a:r>
              <a:rPr lang="en-US" sz="1600" dirty="0" smtClean="0"/>
              <a:t>charities</a:t>
            </a:r>
            <a:endParaRPr lang="en-US" sz="1600" dirty="0"/>
          </a:p>
        </p:txBody>
      </p:sp>
      <p:sp>
        <p:nvSpPr>
          <p:cNvPr id="16" name="Oval 15"/>
          <p:cNvSpPr/>
          <p:nvPr/>
        </p:nvSpPr>
        <p:spPr>
          <a:xfrm>
            <a:off x="1552402" y="4876290"/>
            <a:ext cx="1604193" cy="914400"/>
          </a:xfrm>
          <a:prstGeom prst="ellipse">
            <a:avLst/>
          </a:prstGeom>
          <a:solidFill>
            <a:srgbClr val="CC0099"/>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View </a:t>
            </a:r>
            <a:r>
              <a:rPr lang="en-US" sz="1600" dirty="0" smtClean="0"/>
              <a:t>Schedules</a:t>
            </a:r>
            <a:endParaRPr lang="en-US" sz="1600" dirty="0"/>
          </a:p>
        </p:txBody>
      </p:sp>
      <p:sp>
        <p:nvSpPr>
          <p:cNvPr id="17" name="Oval 16"/>
          <p:cNvSpPr/>
          <p:nvPr/>
        </p:nvSpPr>
        <p:spPr>
          <a:xfrm>
            <a:off x="6480268" y="2688180"/>
            <a:ext cx="1407889" cy="914400"/>
          </a:xfrm>
          <a:prstGeom prst="ellipse">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Join in charities</a:t>
            </a:r>
          </a:p>
        </p:txBody>
      </p:sp>
    </p:spTree>
    <p:extLst>
      <p:ext uri="{BB962C8B-B14F-4D97-AF65-F5344CB8AC3E}">
        <p14:creationId xmlns:p14="http://schemas.microsoft.com/office/powerpoint/2010/main" val="347834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up)">
                                      <p:cBhvr>
                                        <p:cTn id="22" dur="500"/>
                                        <p:tgtEl>
                                          <p:spTgt spid="9"/>
                                        </p:tgtEl>
                                      </p:cBhvr>
                                    </p:animEffect>
                                  </p:childTnLst>
                                </p:cTn>
                              </p:par>
                            </p:childTnLst>
                          </p:cTn>
                        </p:par>
                        <p:par>
                          <p:cTn id="23" fill="hold">
                            <p:stCondLst>
                              <p:cond delay="500"/>
                            </p:stCondLst>
                            <p:childTnLst>
                              <p:par>
                                <p:cTn id="24" presetID="16" presetClass="entr" presetSubtype="2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Horizontal)">
                                      <p:cBhvr>
                                        <p:cTn id="26" dur="500"/>
                                        <p:tgtEl>
                                          <p:spTgt spid="12"/>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outVertical)">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11</a:t>
            </a:fld>
            <a:endParaRPr lang="en-US"/>
          </a:p>
        </p:txBody>
      </p:sp>
      <p:sp>
        <p:nvSpPr>
          <p:cNvPr id="5" name="Title 1"/>
          <p:cNvSpPr txBox="1">
            <a:spLocks/>
          </p:cNvSpPr>
          <p:nvPr/>
        </p:nvSpPr>
        <p:spPr>
          <a:xfrm>
            <a:off x="333828" y="396649"/>
            <a:ext cx="8691173"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584" y="470492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599291" y="1523490"/>
            <a:ext cx="1247201" cy="1397464"/>
            <a:chOff x="904909" y="4523773"/>
            <a:chExt cx="1326372" cy="1573425"/>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46531"/>
            </a:xfrm>
            <a:prstGeom prst="rect">
              <a:avLst/>
            </a:prstGeom>
            <a:noFill/>
          </p:spPr>
          <p:txBody>
            <a:bodyPr wrap="square" rtlCol="0">
              <a:spAutoFit/>
            </a:bodyPr>
            <a:lstStyle/>
            <a:p>
              <a:pPr algn="ctr"/>
              <a:r>
                <a:rPr lang="en-US" sz="14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554" y="1673774"/>
            <a:ext cx="865085" cy="86734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060" y="1635732"/>
            <a:ext cx="835697" cy="837151"/>
          </a:xfrm>
          <a:prstGeom prst="rect">
            <a:avLst/>
          </a:prstGeom>
        </p:spPr>
      </p:pic>
      <p:sp>
        <p:nvSpPr>
          <p:cNvPr id="12" name="Rectangle 11"/>
          <p:cNvSpPr/>
          <p:nvPr/>
        </p:nvSpPr>
        <p:spPr>
          <a:xfrm>
            <a:off x="3581048" y="1465545"/>
            <a:ext cx="2086795" cy="1202498"/>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Elbow Connector 20"/>
          <p:cNvCxnSpPr>
            <a:stCxn id="12" idx="3"/>
            <a:endCxn id="6" idx="3"/>
          </p:cNvCxnSpPr>
          <p:nvPr/>
        </p:nvCxnSpPr>
        <p:spPr>
          <a:xfrm flipH="1">
            <a:off x="5583666" y="2066794"/>
            <a:ext cx="84177" cy="3013944"/>
          </a:xfrm>
          <a:prstGeom prst="bentConnector3">
            <a:avLst>
              <a:gd name="adj1" fmla="val -13363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23481" y="3006428"/>
            <a:ext cx="1934217" cy="9144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Sponsored Resources</a:t>
            </a:r>
          </a:p>
        </p:txBody>
      </p:sp>
      <p:grpSp>
        <p:nvGrpSpPr>
          <p:cNvPr id="25" name="Group 24"/>
          <p:cNvGrpSpPr/>
          <p:nvPr/>
        </p:nvGrpSpPr>
        <p:grpSpPr>
          <a:xfrm>
            <a:off x="7240223" y="2807229"/>
            <a:ext cx="1340494" cy="1695183"/>
            <a:chOff x="8609668" y="3112834"/>
            <a:chExt cx="1404576" cy="1802139"/>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cxnSp>
        <p:nvCxnSpPr>
          <p:cNvPr id="35" name="Elbow Connector 34"/>
          <p:cNvCxnSpPr>
            <a:stCxn id="22" idx="4"/>
            <a:endCxn id="6" idx="0"/>
          </p:cNvCxnSpPr>
          <p:nvPr/>
        </p:nvCxnSpPr>
        <p:spPr>
          <a:xfrm rot="16200000" flipH="1">
            <a:off x="4198811" y="4312606"/>
            <a:ext cx="784093" cy="535"/>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2"/>
            <a:endCxn id="8" idx="1"/>
          </p:cNvCxnSpPr>
          <p:nvPr/>
        </p:nvCxnSpPr>
        <p:spPr>
          <a:xfrm rot="5400000" flipH="1">
            <a:off x="901098" y="1766527"/>
            <a:ext cx="3388220" cy="3991834"/>
          </a:xfrm>
          <a:prstGeom prst="bentConnector4">
            <a:avLst>
              <a:gd name="adj1" fmla="val -6747"/>
              <a:gd name="adj2" fmla="val 105727"/>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6" idx="1"/>
            <a:endCxn id="22" idx="6"/>
          </p:cNvCxnSpPr>
          <p:nvPr/>
        </p:nvCxnSpPr>
        <p:spPr>
          <a:xfrm rot="10800000">
            <a:off x="5557699" y="3463628"/>
            <a:ext cx="1682525" cy="4208"/>
          </a:xfrm>
          <a:prstGeom prst="bentConnector3">
            <a:avLst/>
          </a:prstGeom>
          <a:ln w="381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919549" y="2998851"/>
            <a:ext cx="1132041" cy="955410"/>
            <a:chOff x="7835434" y="2998851"/>
            <a:chExt cx="1132041" cy="955410"/>
          </a:xfrm>
        </p:grpSpPr>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61863" y="2998851"/>
              <a:ext cx="393200" cy="393200"/>
            </a:xfrm>
            <a:prstGeom prst="rect">
              <a:avLst/>
            </a:prstGeom>
          </p:spPr>
        </p:pic>
        <p:sp>
          <p:nvSpPr>
            <p:cNvPr id="39" name="TextBox 38"/>
            <p:cNvSpPr txBox="1"/>
            <p:nvPr/>
          </p:nvSpPr>
          <p:spPr>
            <a:xfrm>
              <a:off x="7835434" y="3615707"/>
              <a:ext cx="1132041" cy="338554"/>
            </a:xfrm>
            <a:prstGeom prst="rect">
              <a:avLst/>
            </a:prstGeom>
            <a:noFill/>
          </p:spPr>
          <p:txBody>
            <a:bodyPr wrap="none" rtlCol="0">
              <a:spAutoFit/>
            </a:bodyPr>
            <a:lstStyle/>
            <a:p>
              <a:r>
                <a:rPr lang="en-US" sz="1600" dirty="0"/>
                <a:t>1. Register</a:t>
              </a:r>
            </a:p>
          </p:txBody>
        </p:sp>
      </p:grpSp>
      <p:sp>
        <p:nvSpPr>
          <p:cNvPr id="40" name="Rectangle 39"/>
          <p:cNvSpPr/>
          <p:nvPr/>
        </p:nvSpPr>
        <p:spPr>
          <a:xfrm>
            <a:off x="3421272" y="1352489"/>
            <a:ext cx="2470018" cy="281949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915105" y="1568799"/>
            <a:ext cx="1250663" cy="986188"/>
            <a:chOff x="2710212" y="1957105"/>
            <a:chExt cx="1250663" cy="986188"/>
          </a:xfrm>
        </p:grpSpPr>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101759" y="1957105"/>
              <a:ext cx="393200" cy="393200"/>
            </a:xfrm>
            <a:prstGeom prst="rect">
              <a:avLst/>
            </a:prstGeom>
          </p:spPr>
        </p:pic>
        <p:sp>
          <p:nvSpPr>
            <p:cNvPr id="24" name="TextBox 23"/>
            <p:cNvSpPr txBox="1"/>
            <p:nvPr/>
          </p:nvSpPr>
          <p:spPr>
            <a:xfrm>
              <a:off x="2710212" y="2573961"/>
              <a:ext cx="1250663" cy="369332"/>
            </a:xfrm>
            <a:prstGeom prst="rect">
              <a:avLst/>
            </a:prstGeom>
            <a:noFill/>
          </p:spPr>
          <p:txBody>
            <a:bodyPr wrap="none" rtlCol="0">
              <a:spAutoFit/>
            </a:bodyPr>
            <a:lstStyle/>
            <a:p>
              <a:r>
                <a:rPr lang="en-US" dirty="0"/>
                <a:t>1. Register</a:t>
              </a:r>
            </a:p>
          </p:txBody>
        </p:sp>
      </p:grpSp>
      <p:cxnSp>
        <p:nvCxnSpPr>
          <p:cNvPr id="42" name="Elbow Connector 41"/>
          <p:cNvCxnSpPr>
            <a:stCxn id="8" idx="3"/>
            <a:endCxn id="12" idx="1"/>
          </p:cNvCxnSpPr>
          <p:nvPr/>
        </p:nvCxnSpPr>
        <p:spPr>
          <a:xfrm flipV="1">
            <a:off x="1846492" y="2066794"/>
            <a:ext cx="1734556" cy="1540"/>
          </a:xfrm>
          <a:prstGeom prst="bentConnector3">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2"/>
            <a:endCxn id="40" idx="1"/>
          </p:cNvCxnSpPr>
          <p:nvPr/>
        </p:nvCxnSpPr>
        <p:spPr>
          <a:xfrm rot="5400000" flipH="1" flipV="1">
            <a:off x="2242722" y="1742405"/>
            <a:ext cx="158717" cy="2198381"/>
          </a:xfrm>
          <a:prstGeom prst="bentConnector4">
            <a:avLst>
              <a:gd name="adj1" fmla="val -144030"/>
              <a:gd name="adj2" fmla="val 7487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802741" y="2730890"/>
            <a:ext cx="915635" cy="784800"/>
            <a:chOff x="2339768" y="2730890"/>
            <a:chExt cx="915635" cy="784800"/>
          </a:xfrm>
        </p:grpSpPr>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9303" y="2730890"/>
              <a:ext cx="368941" cy="368941"/>
            </a:xfrm>
            <a:prstGeom prst="rect">
              <a:avLst/>
            </a:prstGeom>
          </p:spPr>
        </p:pic>
        <p:sp>
          <p:nvSpPr>
            <p:cNvPr id="57" name="TextBox 56"/>
            <p:cNvSpPr txBox="1"/>
            <p:nvPr/>
          </p:nvSpPr>
          <p:spPr>
            <a:xfrm>
              <a:off x="2339768" y="3177136"/>
              <a:ext cx="915635" cy="338554"/>
            </a:xfrm>
            <a:prstGeom prst="rect">
              <a:avLst/>
            </a:prstGeom>
            <a:noFill/>
          </p:spPr>
          <p:txBody>
            <a:bodyPr wrap="none" rtlCol="0">
              <a:spAutoFit/>
            </a:bodyPr>
            <a:lstStyle/>
            <a:p>
              <a:r>
                <a:rPr lang="en-US" sz="1600" dirty="0"/>
                <a:t>Manage</a:t>
              </a:r>
            </a:p>
          </p:txBody>
        </p:sp>
      </p:grpSp>
      <p:sp>
        <p:nvSpPr>
          <p:cNvPr id="3" name="TextBox 2"/>
          <p:cNvSpPr txBox="1"/>
          <p:nvPr/>
        </p:nvSpPr>
        <p:spPr>
          <a:xfrm>
            <a:off x="1324292" y="5712736"/>
            <a:ext cx="2436886" cy="369332"/>
          </a:xfrm>
          <a:prstGeom prst="rect">
            <a:avLst/>
          </a:prstGeom>
          <a:noFill/>
        </p:spPr>
        <p:txBody>
          <a:bodyPr wrap="none" rtlCol="0">
            <a:spAutoFit/>
          </a:bodyPr>
          <a:lstStyle/>
          <a:p>
            <a:r>
              <a:rPr lang="en-US" dirty="0"/>
              <a:t>2. </a:t>
            </a:r>
            <a:r>
              <a:rPr lang="en-US" dirty="0" smtClean="0"/>
              <a:t>Sponsor </a:t>
            </a:r>
            <a:r>
              <a:rPr lang="en-US" dirty="0"/>
              <a:t>for charity </a:t>
            </a:r>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3726" y="5416772"/>
            <a:ext cx="735409" cy="73540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1244" y="5438894"/>
            <a:ext cx="715529" cy="717398"/>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38712" y="5499306"/>
            <a:ext cx="569353" cy="570343"/>
          </a:xfrm>
          <a:prstGeom prst="rect">
            <a:avLst/>
          </a:prstGeom>
        </p:spPr>
      </p:pic>
      <p:sp>
        <p:nvSpPr>
          <p:cNvPr id="20" name="Rectangle 19"/>
          <p:cNvSpPr/>
          <p:nvPr/>
        </p:nvSpPr>
        <p:spPr>
          <a:xfrm>
            <a:off x="5885533" y="5375803"/>
            <a:ext cx="2816429" cy="863777"/>
          </a:xfrm>
          <a:prstGeom prst="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2" idx="5"/>
            <a:endCxn id="20" idx="0"/>
          </p:cNvCxnSpPr>
          <p:nvPr/>
        </p:nvCxnSpPr>
        <p:spPr>
          <a:xfrm>
            <a:off x="5274438" y="3786917"/>
            <a:ext cx="2019310" cy="1588886"/>
          </a:xfrm>
          <a:prstGeom prst="line">
            <a:avLst/>
          </a:prstGeom>
          <a:ln w="28575">
            <a:solidFill>
              <a:srgbClr val="00B050"/>
            </a:solidFill>
            <a:prstDash val="lg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12563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par>
                                <p:cTn id="13" presetID="42"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anim calcmode="lin" valueType="num">
                                      <p:cBhvr>
                                        <p:cTn id="16" dur="500" fill="hold"/>
                                        <p:tgtEl>
                                          <p:spTgt spid="29"/>
                                        </p:tgtEl>
                                        <p:attrNameLst>
                                          <p:attrName>ppt_x</p:attrName>
                                        </p:attrNameLst>
                                      </p:cBhvr>
                                      <p:tavLst>
                                        <p:tav tm="0">
                                          <p:val>
                                            <p:strVal val="#ppt_x"/>
                                          </p:val>
                                        </p:tav>
                                        <p:tav tm="100000">
                                          <p:val>
                                            <p:strVal val="#ppt_x"/>
                                          </p:val>
                                        </p:tav>
                                      </p:tavLst>
                                    </p:anim>
                                    <p:anim calcmode="lin" valueType="num">
                                      <p:cBhvr>
                                        <p:cTn id="17" dur="500" fill="hold"/>
                                        <p:tgtEl>
                                          <p:spTgt spid="29"/>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400" decel="100000"/>
                                        <p:tgtEl>
                                          <p:spTgt spid="25"/>
                                        </p:tgtEl>
                                      </p:cBhvr>
                                    </p:animEffect>
                                    <p:anim calcmode="lin" valueType="num">
                                      <p:cBhvr>
                                        <p:cTn id="40" dur="400" decel="100000" fill="hold"/>
                                        <p:tgtEl>
                                          <p:spTgt spid="25"/>
                                        </p:tgtEl>
                                        <p:attrNameLst>
                                          <p:attrName>style.rotation</p:attrName>
                                        </p:attrNameLst>
                                      </p:cBhvr>
                                      <p:tavLst>
                                        <p:tav tm="0">
                                          <p:val>
                                            <p:fltVal val="-90"/>
                                          </p:val>
                                        </p:tav>
                                        <p:tav tm="100000">
                                          <p:val>
                                            <p:fltVal val="0"/>
                                          </p:val>
                                        </p:tav>
                                      </p:tavLst>
                                    </p:anim>
                                    <p:anim calcmode="lin" valueType="num">
                                      <p:cBhvr>
                                        <p:cTn id="41" dur="400" decel="100000" fill="hold"/>
                                        <p:tgtEl>
                                          <p:spTgt spid="25"/>
                                        </p:tgtEl>
                                        <p:attrNameLst>
                                          <p:attrName>ppt_x</p:attrName>
                                        </p:attrNameLst>
                                      </p:cBhvr>
                                      <p:tavLst>
                                        <p:tav tm="0">
                                          <p:val>
                                            <p:strVal val="#ppt_x+0.4"/>
                                          </p:val>
                                        </p:tav>
                                        <p:tav tm="100000">
                                          <p:val>
                                            <p:strVal val="#ppt_x-0.05"/>
                                          </p:val>
                                        </p:tav>
                                      </p:tavLst>
                                    </p:anim>
                                    <p:anim calcmode="lin" valueType="num">
                                      <p:cBhvr>
                                        <p:cTn id="42" dur="400" decel="100000" fill="hold"/>
                                        <p:tgtEl>
                                          <p:spTgt spid="25"/>
                                        </p:tgtEl>
                                        <p:attrNameLst>
                                          <p:attrName>ppt_y</p:attrName>
                                        </p:attrNameLst>
                                      </p:cBhvr>
                                      <p:tavLst>
                                        <p:tav tm="0">
                                          <p:val>
                                            <p:strVal val="#ppt_y-0.4"/>
                                          </p:val>
                                        </p:tav>
                                        <p:tav tm="100000">
                                          <p:val>
                                            <p:strVal val="#ppt_y+0.1"/>
                                          </p:val>
                                        </p:tav>
                                      </p:tavLst>
                                    </p:anim>
                                    <p:anim calcmode="lin" valueType="num">
                                      <p:cBhvr>
                                        <p:cTn id="43" dur="100" accel="100000" fill="hold">
                                          <p:stCondLst>
                                            <p:cond delay="400"/>
                                          </p:stCondLst>
                                        </p:cTn>
                                        <p:tgtEl>
                                          <p:spTgt spid="25"/>
                                        </p:tgtEl>
                                        <p:attrNameLst>
                                          <p:attrName>ppt_x</p:attrName>
                                        </p:attrNameLst>
                                      </p:cBhvr>
                                      <p:tavLst>
                                        <p:tav tm="0">
                                          <p:val>
                                            <p:strVal val="#ppt_x-0.05"/>
                                          </p:val>
                                        </p:tav>
                                        <p:tav tm="100000">
                                          <p:val>
                                            <p:strVal val="#ppt_x"/>
                                          </p:val>
                                        </p:tav>
                                      </p:tavLst>
                                    </p:anim>
                                    <p:anim calcmode="lin" valueType="num">
                                      <p:cBhvr>
                                        <p:cTn id="44" dur="100" accel="100000" fill="hold">
                                          <p:stCondLst>
                                            <p:cond delay="400"/>
                                          </p:stCondLst>
                                        </p:cTn>
                                        <p:tgtEl>
                                          <p:spTgt spid="25"/>
                                        </p:tgtEl>
                                        <p:attrNameLst>
                                          <p:attrName>ppt_y</p:attrName>
                                        </p:attrNameLst>
                                      </p:cBhvr>
                                      <p:tavLst>
                                        <p:tav tm="0">
                                          <p:val>
                                            <p:strVal val="#ppt_y+0.1"/>
                                          </p:val>
                                        </p:tav>
                                        <p:tav tm="100000">
                                          <p:val>
                                            <p:strVal val="#ppt_y"/>
                                          </p:val>
                                        </p:tav>
                                      </p:tavLst>
                                    </p:anim>
                                  </p:childTnLst>
                                </p:cTn>
                              </p:par>
                              <p:par>
                                <p:cTn id="45" presetID="16" presetClass="entr" presetSubtype="26"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Horizontal)">
                                      <p:cBhvr>
                                        <p:cTn id="47" dur="500"/>
                                        <p:tgtEl>
                                          <p:spTgt spid="13"/>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anim calcmode="lin" valueType="num">
                                      <p:cBhvr>
                                        <p:cTn id="51" dur="500" fill="hold"/>
                                        <p:tgtEl>
                                          <p:spTgt spid="22"/>
                                        </p:tgtEl>
                                        <p:attrNameLst>
                                          <p:attrName>ppt_x</p:attrName>
                                        </p:attrNameLst>
                                      </p:cBhvr>
                                      <p:tavLst>
                                        <p:tav tm="0">
                                          <p:val>
                                            <p:strVal val="#ppt_x"/>
                                          </p:val>
                                        </p:tav>
                                        <p:tav tm="100000">
                                          <p:val>
                                            <p:strVal val="#ppt_x"/>
                                          </p:val>
                                        </p:tav>
                                      </p:tavLst>
                                    </p:anim>
                                    <p:anim calcmode="lin" valueType="num">
                                      <p:cBhvr>
                                        <p:cTn id="52" dur="500" fill="hold"/>
                                        <p:tgtEl>
                                          <p:spTgt spid="22"/>
                                        </p:tgtEl>
                                        <p:attrNameLst>
                                          <p:attrName>ppt_y</p:attrName>
                                        </p:attrNameLst>
                                      </p:cBhvr>
                                      <p:tavLst>
                                        <p:tav tm="0">
                                          <p:val>
                                            <p:strVal val="#ppt_y+.1"/>
                                          </p:val>
                                        </p:tav>
                                        <p:tav tm="100000">
                                          <p:val>
                                            <p:strVal val="#ppt_y"/>
                                          </p:val>
                                        </p:tav>
                                      </p:tavLst>
                                    </p:anim>
                                  </p:childTnLst>
                                </p:cTn>
                              </p:par>
                              <p:par>
                                <p:cTn id="53" presetID="22" presetClass="entr" presetSubtype="2"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1"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up)">
                                      <p:cBhvr>
                                        <p:cTn id="61" dur="500"/>
                                        <p:tgtEl>
                                          <p:spTgt spid="47"/>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par>
                                <p:cTn id="65" presetID="16" presetClass="entr" presetSubtype="26"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Horizontal)">
                                      <p:cBhvr>
                                        <p:cTn id="67" dur="500"/>
                                        <p:tgtEl>
                                          <p:spTgt spid="46"/>
                                        </p:tgtEl>
                                      </p:cBhvr>
                                    </p:animEffect>
                                  </p:childTnLst>
                                </p:cTn>
                              </p:par>
                              <p:par>
                                <p:cTn id="68" presetID="16" presetClass="entr" presetSubtype="37"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arn(outVertical)">
                                      <p:cBhvr>
                                        <p:cTn id="70" dur="500"/>
                                        <p:tgtEl>
                                          <p:spTgt spid="45"/>
                                        </p:tgtEl>
                                      </p:cBhvr>
                                    </p:animEffect>
                                  </p:childTnLst>
                                </p:cTn>
                              </p:par>
                              <p:par>
                                <p:cTn id="71" presetID="16" presetClass="entr" presetSubtype="26"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barn(inHorizontal)">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childTnLst>
                          </p:cTn>
                        </p:par>
                        <p:par>
                          <p:cTn id="81" fill="hold">
                            <p:stCondLst>
                              <p:cond delay="500"/>
                            </p:stCondLst>
                            <p:childTnLst>
                              <p:par>
                                <p:cTn id="82" presetID="22" presetClass="entr" presetSubtype="2" fill="hold" nodeType="after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arn(inVertical)">
                                      <p:cBhvr>
                                        <p:cTn id="88" dur="500"/>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wipe(left)">
                                      <p:cBhvr>
                                        <p:cTn id="99" dur="500"/>
                                        <p:tgtEl>
                                          <p:spTgt spid="48"/>
                                        </p:tgtEl>
                                      </p:cBhvr>
                                    </p:animEffect>
                                  </p:childTnLst>
                                </p:cTn>
                              </p:par>
                            </p:childTnLst>
                          </p:cTn>
                        </p:par>
                        <p:par>
                          <p:cTn id="100" fill="hold">
                            <p:stCondLst>
                              <p:cond delay="1000"/>
                            </p:stCondLst>
                            <p:childTnLst>
                              <p:par>
                                <p:cTn id="101" presetID="16" presetClass="entr" presetSubtype="42"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outHorizontal)">
                                      <p:cBhvr>
                                        <p:cTn id="10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40" grpId="0" animBg="1"/>
      <p:bldP spid="3" grpId="0"/>
      <p:bldP spid="2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49979" y="6310071"/>
            <a:ext cx="1463040" cy="256032"/>
          </a:xfrm>
        </p:spPr>
        <p:txBody>
          <a:bodyPr/>
          <a:lstStyle/>
          <a:p>
            <a:fld id="{79FC23B2-0350-4DF1-9D44-A2879464C9F0}" type="slidenum">
              <a:rPr lang="en-US" sz="1000"/>
              <a:t>12</a:t>
            </a:fld>
            <a:endParaRPr lang="en-US" sz="1000"/>
          </a:p>
        </p:txBody>
      </p:sp>
      <p:sp>
        <p:nvSpPr>
          <p:cNvPr id="5" name="Title 1"/>
          <p:cNvSpPr txBox="1">
            <a:spLocks/>
          </p:cNvSpPr>
          <p:nvPr/>
        </p:nvSpPr>
        <p:spPr>
          <a:xfrm>
            <a:off x="203200" y="280534"/>
            <a:ext cx="8821802"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Scenario (cont.)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74" y="4297351"/>
            <a:ext cx="1985082" cy="751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486430" y="2004906"/>
            <a:ext cx="1247201" cy="1312110"/>
            <a:chOff x="904909" y="4523773"/>
            <a:chExt cx="1326372" cy="1532432"/>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09" y="452377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91445" y="5750667"/>
              <a:ext cx="1153298" cy="305538"/>
            </a:xfrm>
            <a:prstGeom prst="rect">
              <a:avLst/>
            </a:prstGeom>
            <a:noFill/>
          </p:spPr>
          <p:txBody>
            <a:bodyPr wrap="square" rtlCol="0">
              <a:spAutoFit/>
            </a:bodyPr>
            <a:lstStyle/>
            <a:p>
              <a:pPr algn="ctr"/>
              <a:r>
                <a:rPr lang="en-US" sz="1100" dirty="0"/>
                <a:t>Charities</a:t>
              </a: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9943" y="1420701"/>
            <a:ext cx="865085" cy="874341"/>
          </a:xfrm>
          <a:prstGeom prst="rect">
            <a:avLst/>
          </a:prstGeom>
        </p:spPr>
      </p:pic>
      <p:sp>
        <p:nvSpPr>
          <p:cNvPr id="40" name="Rectangle 39"/>
          <p:cNvSpPr/>
          <p:nvPr/>
        </p:nvSpPr>
        <p:spPr>
          <a:xfrm>
            <a:off x="3249932" y="1252604"/>
            <a:ext cx="2764093" cy="2668930"/>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3" name="Group 22"/>
          <p:cNvGrpSpPr/>
          <p:nvPr/>
        </p:nvGrpSpPr>
        <p:grpSpPr>
          <a:xfrm>
            <a:off x="609599" y="5338869"/>
            <a:ext cx="1167705" cy="1227234"/>
            <a:chOff x="3492530" y="2953784"/>
            <a:chExt cx="1492202" cy="1585489"/>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Box 24"/>
            <p:cNvSpPr txBox="1"/>
            <p:nvPr/>
          </p:nvSpPr>
          <p:spPr>
            <a:xfrm>
              <a:off x="3500633" y="4183593"/>
              <a:ext cx="1484099" cy="355680"/>
            </a:xfrm>
            <a:prstGeom prst="rect">
              <a:avLst/>
            </a:prstGeom>
            <a:noFill/>
          </p:spPr>
          <p:txBody>
            <a:bodyPr wrap="square" rtlCol="0">
              <a:spAutoFit/>
            </a:bodyPr>
            <a:lstStyle/>
            <a:p>
              <a:pPr algn="ctr"/>
              <a:r>
                <a:rPr lang="en-US" sz="1100" dirty="0"/>
                <a:t>Volunteers</a:t>
              </a:r>
            </a:p>
          </p:txBody>
        </p:sp>
      </p:grpSp>
      <p:grpSp>
        <p:nvGrpSpPr>
          <p:cNvPr id="29" name="Group 28"/>
          <p:cNvGrpSpPr/>
          <p:nvPr/>
        </p:nvGrpSpPr>
        <p:grpSpPr>
          <a:xfrm>
            <a:off x="7358743" y="1974091"/>
            <a:ext cx="1560645" cy="1386467"/>
            <a:chOff x="686219" y="1726728"/>
            <a:chExt cx="1153298" cy="1114007"/>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p:cNvSpPr txBox="1"/>
            <p:nvPr/>
          </p:nvSpPr>
          <p:spPr>
            <a:xfrm>
              <a:off x="686219" y="2646007"/>
              <a:ext cx="1153298" cy="194728"/>
            </a:xfrm>
            <a:prstGeom prst="rect">
              <a:avLst/>
            </a:prstGeom>
            <a:noFill/>
          </p:spPr>
          <p:txBody>
            <a:bodyPr wrap="square" rtlCol="0">
              <a:spAutoFit/>
            </a:bodyPr>
            <a:lstStyle/>
            <a:p>
              <a:pPr algn="ctr"/>
              <a:r>
                <a:rPr lang="en-US" sz="1100" dirty="0"/>
                <a:t>Candidates</a:t>
              </a:r>
            </a:p>
          </p:txBody>
        </p:sp>
      </p:grpSp>
      <p:cxnSp>
        <p:nvCxnSpPr>
          <p:cNvPr id="16" name="Elbow Connector 15"/>
          <p:cNvCxnSpPr>
            <a:stCxn id="24" idx="3"/>
            <a:endCxn id="6" idx="2"/>
          </p:cNvCxnSpPr>
          <p:nvPr/>
        </p:nvCxnSpPr>
        <p:spPr>
          <a:xfrm flipV="1">
            <a:off x="1777304" y="5048984"/>
            <a:ext cx="2240611" cy="698016"/>
          </a:xfrm>
          <a:prstGeom prst="bentConnector2">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1411" y="1569205"/>
            <a:ext cx="835697" cy="843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0031" y="2595126"/>
            <a:ext cx="818006" cy="818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Rectangle 36"/>
          <p:cNvSpPr/>
          <p:nvPr/>
        </p:nvSpPr>
        <p:spPr>
          <a:xfrm>
            <a:off x="3436307" y="1487266"/>
            <a:ext cx="1149447" cy="2098191"/>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8" name="Elbow Connector 17"/>
          <p:cNvCxnSpPr>
            <a:stCxn id="6" idx="1"/>
            <a:endCxn id="9" idx="2"/>
          </p:cNvCxnSpPr>
          <p:nvPr/>
        </p:nvCxnSpPr>
        <p:spPr>
          <a:xfrm rot="10800000">
            <a:off x="1110030" y="3317016"/>
            <a:ext cx="1915344" cy="1356152"/>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241347" y="4218273"/>
            <a:ext cx="1709122" cy="790278"/>
            <a:chOff x="3219885" y="2472374"/>
            <a:chExt cx="1709122" cy="823896"/>
          </a:xfrm>
        </p:grpSpPr>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872686" y="2472374"/>
              <a:ext cx="393200" cy="393200"/>
            </a:xfrm>
            <a:prstGeom prst="rect">
              <a:avLst/>
            </a:prstGeom>
          </p:spPr>
        </p:pic>
        <p:sp>
          <p:nvSpPr>
            <p:cNvPr id="53" name="TextBox 52"/>
            <p:cNvSpPr txBox="1"/>
            <p:nvPr/>
          </p:nvSpPr>
          <p:spPr>
            <a:xfrm>
              <a:off x="3219885" y="2975400"/>
              <a:ext cx="1709122" cy="320870"/>
            </a:xfrm>
            <a:prstGeom prst="rect">
              <a:avLst/>
            </a:prstGeom>
            <a:noFill/>
          </p:spPr>
          <p:txBody>
            <a:bodyPr wrap="none" rtlCol="0">
              <a:spAutoFit/>
            </a:bodyPr>
            <a:lstStyle/>
            <a:p>
              <a:r>
                <a:rPr lang="en-US" sz="1400" dirty="0" smtClean="0"/>
                <a:t>Register </a:t>
              </a:r>
              <a:r>
                <a:rPr lang="en-US" sz="1400" dirty="0"/>
                <a:t>to support</a:t>
              </a:r>
            </a:p>
          </p:txBody>
        </p:sp>
      </p:grpSp>
      <p:sp>
        <p:nvSpPr>
          <p:cNvPr id="49" name="TextBox 48"/>
          <p:cNvSpPr txBox="1"/>
          <p:nvPr/>
        </p:nvSpPr>
        <p:spPr>
          <a:xfrm>
            <a:off x="6183428" y="2541120"/>
            <a:ext cx="814582" cy="307777"/>
          </a:xfrm>
          <a:prstGeom prst="rect">
            <a:avLst/>
          </a:prstGeom>
          <a:noFill/>
        </p:spPr>
        <p:txBody>
          <a:bodyPr wrap="none" rtlCol="0">
            <a:spAutoFit/>
          </a:bodyPr>
          <a:lstStyle/>
          <a:p>
            <a:r>
              <a:rPr lang="en-US" sz="1400" dirty="0" smtClean="0"/>
              <a:t> </a:t>
            </a:r>
            <a:r>
              <a:rPr lang="en-US" sz="1400" dirty="0"/>
              <a:t>Assign </a:t>
            </a:r>
          </a:p>
        </p:txBody>
      </p:sp>
      <p:sp>
        <p:nvSpPr>
          <p:cNvPr id="56" name="TextBox 55"/>
          <p:cNvSpPr txBox="1"/>
          <p:nvPr/>
        </p:nvSpPr>
        <p:spPr>
          <a:xfrm>
            <a:off x="4940581" y="5808975"/>
            <a:ext cx="814582" cy="307777"/>
          </a:xfrm>
          <a:prstGeom prst="rect">
            <a:avLst/>
          </a:prstGeom>
          <a:noFill/>
        </p:spPr>
        <p:txBody>
          <a:bodyPr wrap="none" rtlCol="0">
            <a:spAutoFit/>
          </a:bodyPr>
          <a:lstStyle/>
          <a:p>
            <a:r>
              <a:rPr lang="en-US" sz="1400" dirty="0" smtClean="0"/>
              <a:t> </a:t>
            </a:r>
            <a:r>
              <a:rPr lang="en-US" sz="1400" dirty="0"/>
              <a:t>Assign </a:t>
            </a:r>
          </a:p>
        </p:txBody>
      </p:sp>
      <p:grpSp>
        <p:nvGrpSpPr>
          <p:cNvPr id="26" name="Group 25"/>
          <p:cNvGrpSpPr/>
          <p:nvPr/>
        </p:nvGrpSpPr>
        <p:grpSpPr>
          <a:xfrm>
            <a:off x="5862387" y="4197373"/>
            <a:ext cx="1782860" cy="836737"/>
            <a:chOff x="2873050" y="2485441"/>
            <a:chExt cx="1782860" cy="867830"/>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212395" y="2485441"/>
              <a:ext cx="393200" cy="393200"/>
            </a:xfrm>
            <a:prstGeom prst="rect">
              <a:avLst/>
            </a:prstGeom>
          </p:spPr>
        </p:pic>
        <p:sp>
          <p:nvSpPr>
            <p:cNvPr id="36" name="TextBox 35"/>
            <p:cNvSpPr txBox="1"/>
            <p:nvPr/>
          </p:nvSpPr>
          <p:spPr>
            <a:xfrm>
              <a:off x="2873050" y="3034057"/>
              <a:ext cx="1782860" cy="319214"/>
            </a:xfrm>
            <a:prstGeom prst="rect">
              <a:avLst/>
            </a:prstGeom>
            <a:noFill/>
          </p:spPr>
          <p:txBody>
            <a:bodyPr wrap="none" rtlCol="0">
              <a:spAutoFit/>
            </a:bodyPr>
            <a:lstStyle/>
            <a:p>
              <a:r>
                <a:rPr lang="en-US" sz="1400" dirty="0"/>
                <a:t>1. </a:t>
              </a:r>
              <a:r>
                <a:rPr lang="en-US" sz="1400" dirty="0" smtClean="0"/>
                <a:t>Register in lodges</a:t>
              </a:r>
              <a:endParaRPr lang="en-US" sz="1400" dirty="0"/>
            </a:p>
          </p:txBody>
        </p:sp>
      </p:grpSp>
      <p:cxnSp>
        <p:nvCxnSpPr>
          <p:cNvPr id="67" name="Elbow Connector 66"/>
          <p:cNvCxnSpPr>
            <a:stCxn id="31" idx="2"/>
            <a:endCxn id="6" idx="3"/>
          </p:cNvCxnSpPr>
          <p:nvPr/>
        </p:nvCxnSpPr>
        <p:spPr>
          <a:xfrm rot="5400000">
            <a:off x="5918456" y="2452558"/>
            <a:ext cx="1312610" cy="3128610"/>
          </a:xfrm>
          <a:prstGeom prst="bentConnector2">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585754" y="2530556"/>
            <a:ext cx="2908591" cy="580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flipV="1">
            <a:off x="1777304" y="2532138"/>
            <a:ext cx="7015779" cy="3216442"/>
          </a:xfrm>
          <a:prstGeom prst="bentConnector3">
            <a:avLst>
              <a:gd name="adj1" fmla="val 1032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p:nvPr/>
        </p:nvCxnSpPr>
        <p:spPr>
          <a:xfrm rot="16200000" flipH="1">
            <a:off x="1371978" y="3033496"/>
            <a:ext cx="1356152" cy="1915344"/>
          </a:xfrm>
          <a:prstGeom prst="bentConnector2">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p:cNvCxnSpPr>
          <p:nvPr/>
        </p:nvCxnSpPr>
        <p:spPr>
          <a:xfrm flipH="1" flipV="1">
            <a:off x="4011030" y="3595149"/>
            <a:ext cx="6885" cy="7022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24" idx="0"/>
          </p:cNvCxnSpPr>
          <p:nvPr/>
        </p:nvCxnSpPr>
        <p:spPr>
          <a:xfrm rot="5400000">
            <a:off x="2460742" y="3781695"/>
            <a:ext cx="289885" cy="2824463"/>
          </a:xfrm>
          <a:prstGeom prst="bentConnector3">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5400000" flipH="1" flipV="1">
            <a:off x="3637161" y="2668911"/>
            <a:ext cx="2002309" cy="1254571"/>
          </a:xfrm>
          <a:prstGeom prst="bentConnector3">
            <a:avLst>
              <a:gd name="adj1" fmla="val 10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30739" y="1168287"/>
            <a:ext cx="143340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In one exam</a:t>
            </a:r>
          </a:p>
        </p:txBody>
      </p:sp>
    </p:spTree>
    <p:extLst>
      <p:ext uri="{BB962C8B-B14F-4D97-AF65-F5344CB8AC3E}">
        <p14:creationId xmlns:p14="http://schemas.microsoft.com/office/powerpoint/2010/main" val="23804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par>
                                <p:cTn id="25" presetID="22" presetClass="entr" presetSubtype="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 calcmode="lin" valueType="num">
                                      <p:cBhvr additive="base">
                                        <p:cTn id="31" dur="500"/>
                                        <p:tgtEl>
                                          <p:spTgt spid="16"/>
                                        </p:tgtEl>
                                        <p:attrNameLst>
                                          <p:attrName>ppt_y</p:attrName>
                                        </p:attrNameLst>
                                      </p:cBhvr>
                                      <p:tavLst>
                                        <p:tav tm="0">
                                          <p:val>
                                            <p:strVal val="#ppt_y"/>
                                          </p:val>
                                        </p:tav>
                                        <p:tav tm="100000">
                                          <p:val>
                                            <p:strVal val="#ppt_y+#ppt_h*1.125000"/>
                                          </p:val>
                                        </p:tav>
                                      </p:tavLst>
                                    </p:anim>
                                    <p:animEffect transition="out" filter="wipe(down)">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12" presetClass="exit" presetSubtype="4" fill="hold" nodeType="withEffect">
                                  <p:stCondLst>
                                    <p:cond delay="0"/>
                                  </p:stCondLst>
                                  <p:childTnLst>
                                    <p:anim calcmode="lin" valueType="num">
                                      <p:cBhvr additive="base">
                                        <p:cTn id="35" dur="500"/>
                                        <p:tgtEl>
                                          <p:spTgt spid="18"/>
                                        </p:tgtEl>
                                        <p:attrNameLst>
                                          <p:attrName>ppt_y</p:attrName>
                                        </p:attrNameLst>
                                      </p:cBhvr>
                                      <p:tavLst>
                                        <p:tav tm="0">
                                          <p:val>
                                            <p:strVal val="#ppt_y"/>
                                          </p:val>
                                        </p:tav>
                                        <p:tav tm="100000">
                                          <p:val>
                                            <p:strVal val="#ppt_y+#ppt_h*1.125000"/>
                                          </p:val>
                                        </p:tav>
                                      </p:tavLst>
                                    </p:anim>
                                    <p:animEffect transition="out" filter="wipe(down)">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12" presetClass="exit" presetSubtype="4" fill="hold" nodeType="withEffect">
                                  <p:stCondLst>
                                    <p:cond delay="0"/>
                                  </p:stCondLst>
                                  <p:childTnLst>
                                    <p:anim calcmode="lin" valueType="num">
                                      <p:cBhvr additive="base">
                                        <p:cTn id="39" dur="500"/>
                                        <p:tgtEl>
                                          <p:spTgt spid="51"/>
                                        </p:tgtEl>
                                        <p:attrNameLst>
                                          <p:attrName>ppt_y</p:attrName>
                                        </p:attrNameLst>
                                      </p:cBhvr>
                                      <p:tavLst>
                                        <p:tav tm="0">
                                          <p:val>
                                            <p:strVal val="#ppt_y"/>
                                          </p:val>
                                        </p:tav>
                                        <p:tav tm="100000">
                                          <p:val>
                                            <p:strVal val="#ppt_y+#ppt_h*1.125000"/>
                                          </p:val>
                                        </p:tav>
                                      </p:tavLst>
                                    </p:anim>
                                    <p:animEffect transition="out" filter="wipe(down)">
                                      <p:cBhvr>
                                        <p:cTn id="40" dur="500"/>
                                        <p:tgtEl>
                                          <p:spTgt spid="51"/>
                                        </p:tgtEl>
                                      </p:cBhvr>
                                    </p:animEffect>
                                    <p:set>
                                      <p:cBhvr>
                                        <p:cTn id="41" dur="1" fill="hold">
                                          <p:stCondLst>
                                            <p:cond delay="499"/>
                                          </p:stCondLst>
                                        </p:cTn>
                                        <p:tgtEl>
                                          <p:spTgt spid="51"/>
                                        </p:tgtEl>
                                        <p:attrNameLst>
                                          <p:attrName>style.visibility</p:attrName>
                                        </p:attrNameLst>
                                      </p:cBhvr>
                                      <p:to>
                                        <p:strVal val="hidden"/>
                                      </p:to>
                                    </p:se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1"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up)">
                                      <p:cBhvr>
                                        <p:cTn id="48" dur="500"/>
                                        <p:tgtEl>
                                          <p:spTgt spid="67"/>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par>
                                <p:cTn id="53" presetID="22" presetClass="entr" presetSubtype="1"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up)">
                                      <p:cBhvr>
                                        <p:cTn id="55" dur="500"/>
                                        <p:tgtEl>
                                          <p:spTgt spid="26"/>
                                        </p:tgtEl>
                                      </p:cBhvr>
                                    </p:animEffect>
                                  </p:childTnLst>
                                </p:cTn>
                              </p:par>
                              <p:par>
                                <p:cTn id="56" presetID="22" presetClass="entr" presetSubtype="2"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67"/>
                                        </p:tgtEl>
                                      </p:cBhvr>
                                    </p:animEffect>
                                    <p:set>
                                      <p:cBhvr>
                                        <p:cTn id="63" dur="1" fill="hold">
                                          <p:stCondLst>
                                            <p:cond delay="499"/>
                                          </p:stCondLst>
                                        </p:cTn>
                                        <p:tgtEl>
                                          <p:spTgt spid="6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par>
                          <p:cTn id="70" fill="hold">
                            <p:stCondLst>
                              <p:cond delay="500"/>
                            </p:stCondLst>
                            <p:childTnLst>
                              <p:par>
                                <p:cTn id="71" presetID="22" presetClass="entr" presetSubtype="4"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down)">
                                      <p:cBhvr>
                                        <p:cTn id="73" dur="500"/>
                                        <p:tgtEl>
                                          <p:spTgt spid="3"/>
                                        </p:tgtEl>
                                      </p:cBhvr>
                                    </p:animEffect>
                                  </p:childTnLst>
                                </p:cTn>
                              </p:par>
                              <p:par>
                                <p:cTn id="74" presetID="2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arn(inVertical)">
                                      <p:cBhvr>
                                        <p:cTn id="82" dur="500"/>
                                        <p:tgtEl>
                                          <p:spTgt spid="40"/>
                                        </p:tgtEl>
                                      </p:cBhvr>
                                    </p:animEffect>
                                  </p:childTnLst>
                                </p:cTn>
                              </p:par>
                              <p:par>
                                <p:cTn id="83" presetID="2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down)">
                                      <p:cBhvr>
                                        <p:cTn id="85" dur="500"/>
                                        <p:tgtEl>
                                          <p:spTgt spid="7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left)">
                                      <p:cBhvr>
                                        <p:cTn id="88" dur="500"/>
                                        <p:tgtEl>
                                          <p:spTgt spid="49"/>
                                        </p:tgtEl>
                                      </p:cBhvr>
                                    </p:animEffect>
                                  </p:childTnLst>
                                </p:cTn>
                              </p:par>
                              <p:par>
                                <p:cTn id="89" presetID="42"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anim calcmode="lin" valueType="num">
                                      <p:cBhvr>
                                        <p:cTn id="92" dur="500" fill="hold"/>
                                        <p:tgtEl>
                                          <p:spTgt spid="11"/>
                                        </p:tgtEl>
                                        <p:attrNameLst>
                                          <p:attrName>ppt_x</p:attrName>
                                        </p:attrNameLst>
                                      </p:cBhvr>
                                      <p:tavLst>
                                        <p:tav tm="0">
                                          <p:val>
                                            <p:strVal val="#ppt_x"/>
                                          </p:val>
                                        </p:tav>
                                        <p:tav tm="100000">
                                          <p:val>
                                            <p:strVal val="#ppt_x"/>
                                          </p:val>
                                        </p:tav>
                                      </p:tavLst>
                                    </p:anim>
                                    <p:anim calcmode="lin" valueType="num">
                                      <p:cBhvr>
                                        <p:cTn id="93" dur="500" fill="hold"/>
                                        <p:tgtEl>
                                          <p:spTgt spid="11"/>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1"/>
                                          </p:val>
                                        </p:tav>
                                        <p:tav tm="100000">
                                          <p:val>
                                            <p:strVal val="#ppt_y"/>
                                          </p:val>
                                        </p:tav>
                                      </p:tavLst>
                                    </p:anim>
                                  </p:childTnLst>
                                </p:cTn>
                              </p:par>
                              <p:par>
                                <p:cTn id="99" presetID="22" presetClass="entr" presetSubtype="2"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right)">
                                      <p:cBhvr>
                                        <p:cTn id="101" dur="500"/>
                                        <p:tgtEl>
                                          <p:spTgt spid="27"/>
                                        </p:tgtEl>
                                      </p:cBhvr>
                                    </p:animEffect>
                                  </p:childTnLst>
                                </p:cTn>
                              </p:par>
                              <p:par>
                                <p:cTn id="102" presetID="22" presetClass="entr" presetSubtype="8"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wipe(left)">
                                      <p:cBhvr>
                                        <p:cTn id="104" dur="500"/>
                                        <p:tgtEl>
                                          <p:spTgt spid="84"/>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7" grpId="0" animBg="1"/>
      <p:bldP spid="49" grpId="0"/>
      <p:bldP spid="56" grpId="0"/>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21678"/>
            <a:ext cx="7680960" cy="1371600"/>
          </a:xfrm>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79FC23B2-0350-4DF1-9D44-A2879464C9F0}" type="slidenum">
              <a:rPr lang="en-US" smtClean="0"/>
              <a:t>13</a:t>
            </a:fld>
            <a:endParaRPr lang="en-US"/>
          </a:p>
        </p:txBody>
      </p:sp>
      <p:sp>
        <p:nvSpPr>
          <p:cNvPr id="7" name="Freeform 6"/>
          <p:cNvSpPr/>
          <p:nvPr/>
        </p:nvSpPr>
        <p:spPr>
          <a:xfrm>
            <a:off x="1898784" y="4051048"/>
            <a:ext cx="544973" cy="1038439"/>
          </a:xfrm>
          <a:custGeom>
            <a:avLst/>
            <a:gdLst>
              <a:gd name="connsiteX0" fmla="*/ 0 w 544973"/>
              <a:gd name="connsiteY0" fmla="*/ 0 h 1038439"/>
              <a:gd name="connsiteX1" fmla="*/ 272486 w 544973"/>
              <a:gd name="connsiteY1" fmla="*/ 0 h 1038439"/>
              <a:gd name="connsiteX2" fmla="*/ 272486 w 544973"/>
              <a:gd name="connsiteY2" fmla="*/ 1038439 h 1038439"/>
              <a:gd name="connsiteX3" fmla="*/ 544973 w 544973"/>
              <a:gd name="connsiteY3" fmla="*/ 1038439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0"/>
                </a:moveTo>
                <a:lnTo>
                  <a:pt x="272486" y="0"/>
                </a:lnTo>
                <a:lnTo>
                  <a:pt x="272486" y="1038439"/>
                </a:lnTo>
                <a:lnTo>
                  <a:pt x="544973" y="1038439"/>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1" rIns="255868" bIns="489901" numCol="1" spcCol="1270" anchor="ctr" anchorCtr="0">
            <a:noAutofit/>
          </a:bodyPr>
          <a:lstStyle/>
          <a:p>
            <a:pPr algn="ctr" defTabSz="1066800">
              <a:lnSpc>
                <a:spcPct val="90000"/>
              </a:lnSpc>
              <a:spcBef>
                <a:spcPct val="0"/>
              </a:spcBef>
              <a:spcAft>
                <a:spcPct val="35000"/>
              </a:spcAft>
            </a:pPr>
            <a:endParaRPr lang="en-US" sz="2400"/>
          </a:p>
        </p:txBody>
      </p:sp>
      <p:sp>
        <p:nvSpPr>
          <p:cNvPr id="8" name="Freeform 7"/>
          <p:cNvSpPr/>
          <p:nvPr/>
        </p:nvSpPr>
        <p:spPr>
          <a:xfrm>
            <a:off x="1898784" y="4005327"/>
            <a:ext cx="544973" cy="91440"/>
          </a:xfrm>
          <a:custGeom>
            <a:avLst/>
            <a:gdLst>
              <a:gd name="connsiteX0" fmla="*/ 0 w 544973"/>
              <a:gd name="connsiteY0" fmla="*/ 45720 h 91440"/>
              <a:gd name="connsiteX1" fmla="*/ 544973 w 544973"/>
              <a:gd name="connsiteY1" fmla="*/ 45720 h 91440"/>
            </a:gdLst>
            <a:ahLst/>
            <a:cxnLst>
              <a:cxn ang="0">
                <a:pos x="connsiteX0" y="connsiteY0"/>
              </a:cxn>
              <a:cxn ang="0">
                <a:pos x="connsiteX1" y="connsiteY1"/>
              </a:cxn>
            </a:cxnLst>
            <a:rect l="l" t="t" r="r" b="b"/>
            <a:pathLst>
              <a:path w="544973" h="91440">
                <a:moveTo>
                  <a:pt x="0" y="45720"/>
                </a:moveTo>
                <a:lnTo>
                  <a:pt x="544973" y="4572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71562" tIns="32096" rIns="271563" bIns="32096" numCol="1" spcCol="1270" anchor="ctr" anchorCtr="0">
            <a:noAutofit/>
          </a:bodyPr>
          <a:lstStyle/>
          <a:p>
            <a:pPr algn="ctr" defTabSz="1066800">
              <a:lnSpc>
                <a:spcPct val="90000"/>
              </a:lnSpc>
              <a:spcBef>
                <a:spcPct val="0"/>
              </a:spcBef>
              <a:spcAft>
                <a:spcPct val="35000"/>
              </a:spcAft>
            </a:pPr>
            <a:endParaRPr lang="en-US" sz="2400"/>
          </a:p>
        </p:txBody>
      </p:sp>
      <p:sp>
        <p:nvSpPr>
          <p:cNvPr id="9" name="Freeform 8"/>
          <p:cNvSpPr/>
          <p:nvPr/>
        </p:nvSpPr>
        <p:spPr>
          <a:xfrm>
            <a:off x="1898784" y="3012609"/>
            <a:ext cx="544973" cy="1038439"/>
          </a:xfrm>
          <a:custGeom>
            <a:avLst/>
            <a:gdLst>
              <a:gd name="connsiteX0" fmla="*/ 0 w 544973"/>
              <a:gd name="connsiteY0" fmla="*/ 1038439 h 1038439"/>
              <a:gd name="connsiteX1" fmla="*/ 272486 w 544973"/>
              <a:gd name="connsiteY1" fmla="*/ 1038439 h 1038439"/>
              <a:gd name="connsiteX2" fmla="*/ 272486 w 544973"/>
              <a:gd name="connsiteY2" fmla="*/ 0 h 1038439"/>
              <a:gd name="connsiteX3" fmla="*/ 544973 w 544973"/>
              <a:gd name="connsiteY3" fmla="*/ 0 h 1038439"/>
            </a:gdLst>
            <a:ahLst/>
            <a:cxnLst>
              <a:cxn ang="0">
                <a:pos x="connsiteX0" y="connsiteY0"/>
              </a:cxn>
              <a:cxn ang="0">
                <a:pos x="connsiteX1" y="connsiteY1"/>
              </a:cxn>
              <a:cxn ang="0">
                <a:pos x="connsiteX2" y="connsiteY2"/>
              </a:cxn>
              <a:cxn ang="0">
                <a:pos x="connsiteX3" y="connsiteY3"/>
              </a:cxn>
            </a:cxnLst>
            <a:rect l="l" t="t" r="r" b="b"/>
            <a:pathLst>
              <a:path w="544973" h="1038439">
                <a:moveTo>
                  <a:pt x="0" y="1038439"/>
                </a:moveTo>
                <a:lnTo>
                  <a:pt x="272486" y="1038439"/>
                </a:lnTo>
                <a:lnTo>
                  <a:pt x="272486" y="0"/>
                </a:lnTo>
                <a:lnTo>
                  <a:pt x="544973" y="0"/>
                </a:lnTo>
              </a:path>
            </a:pathLst>
          </a:custGeom>
          <a:noFill/>
        </p:spPr>
        <p:style>
          <a:lnRef idx="3">
            <a:schemeClr val="lt1"/>
          </a:lnRef>
          <a:fillRef idx="1">
            <a:schemeClr val="accent3"/>
          </a:fillRef>
          <a:effectRef idx="1">
            <a:schemeClr val="accent3"/>
          </a:effectRef>
          <a:fontRef idx="minor">
            <a:schemeClr val="tx1">
              <a:hueOff val="0"/>
              <a:satOff val="0"/>
              <a:lumOff val="0"/>
              <a:alphaOff val="0"/>
            </a:schemeClr>
          </a:fontRef>
        </p:style>
        <p:txBody>
          <a:bodyPr spcFirstLastPara="0" vert="horz" wrap="square" lIns="255868" tIns="489900" rIns="255868" bIns="489902" numCol="1" spcCol="1270" anchor="ctr" anchorCtr="0">
            <a:noAutofit/>
          </a:bodyPr>
          <a:lstStyle/>
          <a:p>
            <a:pPr algn="ctr" defTabSz="1066800">
              <a:lnSpc>
                <a:spcPct val="90000"/>
              </a:lnSpc>
              <a:spcBef>
                <a:spcPct val="0"/>
              </a:spcBef>
              <a:spcAft>
                <a:spcPct val="35000"/>
              </a:spcAft>
            </a:pPr>
            <a:endParaRPr lang="en-US" sz="2400"/>
          </a:p>
        </p:txBody>
      </p:sp>
      <p:sp>
        <p:nvSpPr>
          <p:cNvPr id="10" name="Freeform 9"/>
          <p:cNvSpPr/>
          <p:nvPr/>
        </p:nvSpPr>
        <p:spPr>
          <a:xfrm rot="16200000">
            <a:off x="-702780" y="3635672"/>
            <a:ext cx="4372376" cy="830751"/>
          </a:xfrm>
          <a:custGeom>
            <a:avLst/>
            <a:gdLst>
              <a:gd name="connsiteX0" fmla="*/ 0 w 4372376"/>
              <a:gd name="connsiteY0" fmla="*/ 0 h 830751"/>
              <a:gd name="connsiteX1" fmla="*/ 4372376 w 4372376"/>
              <a:gd name="connsiteY1" fmla="*/ 0 h 830751"/>
              <a:gd name="connsiteX2" fmla="*/ 4372376 w 4372376"/>
              <a:gd name="connsiteY2" fmla="*/ 830751 h 830751"/>
              <a:gd name="connsiteX3" fmla="*/ 0 w 4372376"/>
              <a:gd name="connsiteY3" fmla="*/ 830751 h 830751"/>
              <a:gd name="connsiteX4" fmla="*/ 0 w 4372376"/>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2376" h="830751">
                <a:moveTo>
                  <a:pt x="0" y="0"/>
                </a:moveTo>
                <a:lnTo>
                  <a:pt x="4372376" y="0"/>
                </a:lnTo>
                <a:lnTo>
                  <a:pt x="4372376" y="830751"/>
                </a:lnTo>
                <a:lnTo>
                  <a:pt x="0" y="830751"/>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5239" tIns="15239" rIns="15240" bIns="15240" numCol="1" spcCol="1270" anchor="ctr" anchorCtr="0">
            <a:noAutofit/>
          </a:bodyPr>
          <a:lstStyle/>
          <a:p>
            <a:pPr algn="ctr" defTabSz="1066800">
              <a:lnSpc>
                <a:spcPct val="90000"/>
              </a:lnSpc>
              <a:spcBef>
                <a:spcPct val="0"/>
              </a:spcBef>
              <a:spcAft>
                <a:spcPct val="35000"/>
              </a:spcAft>
            </a:pPr>
            <a:r>
              <a:rPr lang="en-US" sz="2400" dirty="0"/>
              <a:t>Algorithms</a:t>
            </a:r>
          </a:p>
        </p:txBody>
      </p:sp>
      <p:sp>
        <p:nvSpPr>
          <p:cNvPr id="11" name="Freeform 10"/>
          <p:cNvSpPr/>
          <p:nvPr/>
        </p:nvSpPr>
        <p:spPr>
          <a:xfrm>
            <a:off x="2443757" y="2597233"/>
            <a:ext cx="5831319" cy="830751"/>
          </a:xfrm>
          <a:custGeom>
            <a:avLst/>
            <a:gdLst>
              <a:gd name="connsiteX0" fmla="*/ 0 w 5573357"/>
              <a:gd name="connsiteY0" fmla="*/ 0 h 830751"/>
              <a:gd name="connsiteX1" fmla="*/ 5573357 w 5573357"/>
              <a:gd name="connsiteY1" fmla="*/ 0 h 830751"/>
              <a:gd name="connsiteX2" fmla="*/ 5573357 w 5573357"/>
              <a:gd name="connsiteY2" fmla="*/ 830751 h 830751"/>
              <a:gd name="connsiteX3" fmla="*/ 0 w 5573357"/>
              <a:gd name="connsiteY3" fmla="*/ 830751 h 830751"/>
              <a:gd name="connsiteX4" fmla="*/ 0 w 5573357"/>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357" h="830751">
                <a:moveTo>
                  <a:pt x="0" y="0"/>
                </a:moveTo>
                <a:lnTo>
                  <a:pt x="5573357" y="0"/>
                </a:lnTo>
                <a:lnTo>
                  <a:pt x="5573357" y="830751"/>
                </a:lnTo>
                <a:lnTo>
                  <a:pt x="0" y="830751"/>
                </a:lnTo>
                <a:lnTo>
                  <a:pt x="0" y="0"/>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a:t>
            </a:r>
            <a:r>
              <a:rPr lang="en-US" sz="2400" dirty="0" smtClean="0"/>
              <a:t>Candidates </a:t>
            </a:r>
            <a:r>
              <a:rPr lang="en-US" sz="2400" dirty="0"/>
              <a:t>into Rooms (AC2R)</a:t>
            </a:r>
          </a:p>
        </p:txBody>
      </p:sp>
      <p:sp>
        <p:nvSpPr>
          <p:cNvPr id="12" name="Freeform 11"/>
          <p:cNvSpPr/>
          <p:nvPr/>
        </p:nvSpPr>
        <p:spPr>
          <a:xfrm>
            <a:off x="2443756" y="3635672"/>
            <a:ext cx="5831320" cy="830751"/>
          </a:xfrm>
          <a:custGeom>
            <a:avLst/>
            <a:gdLst>
              <a:gd name="connsiteX0" fmla="*/ 0 w 5831320"/>
              <a:gd name="connsiteY0" fmla="*/ 0 h 830751"/>
              <a:gd name="connsiteX1" fmla="*/ 5831320 w 5831320"/>
              <a:gd name="connsiteY1" fmla="*/ 0 h 830751"/>
              <a:gd name="connsiteX2" fmla="*/ 5831320 w 5831320"/>
              <a:gd name="connsiteY2" fmla="*/ 830751 h 830751"/>
              <a:gd name="connsiteX3" fmla="*/ 0 w 5831320"/>
              <a:gd name="connsiteY3" fmla="*/ 830751 h 830751"/>
              <a:gd name="connsiteX4" fmla="*/ 0 w 5831320"/>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1320" h="830751">
                <a:moveTo>
                  <a:pt x="0" y="0"/>
                </a:moveTo>
                <a:lnTo>
                  <a:pt x="5831320" y="0"/>
                </a:lnTo>
                <a:lnTo>
                  <a:pt x="5831320" y="830751"/>
                </a:lnTo>
                <a:lnTo>
                  <a:pt x="0" y="830751"/>
                </a:lnTo>
                <a:lnTo>
                  <a:pt x="0" y="0"/>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t>Arrange Candidates into Vehicles (AC2V)</a:t>
            </a:r>
          </a:p>
        </p:txBody>
      </p:sp>
      <p:sp>
        <p:nvSpPr>
          <p:cNvPr id="13" name="Freeform 12"/>
          <p:cNvSpPr/>
          <p:nvPr/>
        </p:nvSpPr>
        <p:spPr>
          <a:xfrm>
            <a:off x="2443756" y="4674112"/>
            <a:ext cx="5831320" cy="830751"/>
          </a:xfrm>
          <a:custGeom>
            <a:avLst/>
            <a:gdLst>
              <a:gd name="connsiteX0" fmla="*/ 0 w 5022198"/>
              <a:gd name="connsiteY0" fmla="*/ 0 h 830751"/>
              <a:gd name="connsiteX1" fmla="*/ 5022198 w 5022198"/>
              <a:gd name="connsiteY1" fmla="*/ 0 h 830751"/>
              <a:gd name="connsiteX2" fmla="*/ 5022198 w 5022198"/>
              <a:gd name="connsiteY2" fmla="*/ 830751 h 830751"/>
              <a:gd name="connsiteX3" fmla="*/ 0 w 5022198"/>
              <a:gd name="connsiteY3" fmla="*/ 830751 h 830751"/>
              <a:gd name="connsiteX4" fmla="*/ 0 w 5022198"/>
              <a:gd name="connsiteY4" fmla="*/ 0 h 83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198" h="830751">
                <a:moveTo>
                  <a:pt x="0" y="0"/>
                </a:moveTo>
                <a:lnTo>
                  <a:pt x="5022198" y="0"/>
                </a:lnTo>
                <a:lnTo>
                  <a:pt x="5022198" y="830751"/>
                </a:lnTo>
                <a:lnTo>
                  <a:pt x="0" y="830751"/>
                </a:lnTo>
                <a:lnTo>
                  <a:pt x="0" y="0"/>
                </a:lnTo>
                <a:close/>
              </a:path>
            </a:pathLst>
          </a:custGeom>
          <a:solidFill>
            <a:srgbClr val="00B050"/>
          </a:solidFill>
        </p:spPr>
        <p:style>
          <a:lnRef idx="3">
            <a:schemeClr val="lt1"/>
          </a:lnRef>
          <a:fillRef idx="1">
            <a:schemeClr val="accent4"/>
          </a:fillRef>
          <a:effectRef idx="1">
            <a:schemeClr val="accent4"/>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en-US" sz="2400" dirty="0">
                <a:ea typeface="Tahoma" panose="020B0604030504040204" pitchFamily="34" charset="0"/>
                <a:cs typeface="Tahoma" panose="020B0604030504040204" pitchFamily="34" charset="0"/>
              </a:rPr>
              <a:t>Routing ways for </a:t>
            </a:r>
            <a:r>
              <a:rPr lang="en-US" sz="2400" dirty="0" smtClean="0">
                <a:ea typeface="Tahoma" panose="020B0604030504040204" pitchFamily="34" charset="0"/>
                <a:cs typeface="Tahoma" panose="020B0604030504040204" pitchFamily="34" charset="0"/>
              </a:rPr>
              <a:t>vehicles</a:t>
            </a:r>
            <a:endParaRPr lang="vi-VN"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446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75" y="234180"/>
            <a:ext cx="8696939" cy="760321"/>
          </a:xfrm>
        </p:spPr>
        <p:txBody>
          <a:bodyPr>
            <a:normAutofit/>
          </a:bodyPr>
          <a:lstStyle/>
          <a:p>
            <a:r>
              <a:rPr lang="en-US" sz="3200" dirty="0">
                <a:solidFill>
                  <a:srgbClr val="00B0F0"/>
                </a:solidFill>
              </a:rPr>
              <a:t>Arrange Candidates into Room (AC2R)</a:t>
            </a:r>
          </a:p>
        </p:txBody>
      </p:sp>
      <p:sp>
        <p:nvSpPr>
          <p:cNvPr id="3" name="Content Placeholder 2"/>
          <p:cNvSpPr>
            <a:spLocks noGrp="1"/>
          </p:cNvSpPr>
          <p:nvPr>
            <p:ph idx="1"/>
          </p:nvPr>
        </p:nvSpPr>
        <p:spPr>
          <a:xfrm>
            <a:off x="1007884" y="1675304"/>
            <a:ext cx="6996864" cy="3916906"/>
          </a:xfrm>
        </p:spPr>
        <p:txBody>
          <a:bodyPr>
            <a:normAutofit lnSpcReduction="10000"/>
          </a:bodyPr>
          <a:lstStyle/>
          <a:p>
            <a:r>
              <a:rPr lang="en-US" sz="2800" dirty="0"/>
              <a:t>Help to arrange candidates into room fast, convenient and fully meet the needs of </a:t>
            </a:r>
            <a:r>
              <a:rPr lang="en-US" sz="2800" dirty="0" smtClean="0"/>
              <a:t>the charity.</a:t>
            </a:r>
          </a:p>
          <a:p>
            <a:endParaRPr lang="en-US" sz="2800" dirty="0"/>
          </a:p>
          <a:p>
            <a:r>
              <a:rPr lang="en-US" sz="2800" dirty="0"/>
              <a:t>Criteria:</a:t>
            </a:r>
          </a:p>
          <a:p>
            <a:pPr marL="573088" lvl="1" indent="-298450"/>
            <a:r>
              <a:rPr lang="en-US" sz="2400" dirty="0"/>
              <a:t>Female candidates will be arranged before male candidates.</a:t>
            </a:r>
          </a:p>
          <a:p>
            <a:pPr marL="573088" lvl="1" indent="-298450"/>
            <a:r>
              <a:rPr lang="en-US" sz="2400" dirty="0"/>
              <a:t>Candidates that in the same room must have the same gender</a:t>
            </a:r>
            <a:r>
              <a:rPr lang="en-US" sz="2400" dirty="0" smtClean="0"/>
              <a:t>.</a:t>
            </a:r>
          </a:p>
        </p:txBody>
      </p:sp>
      <p:sp>
        <p:nvSpPr>
          <p:cNvPr id="4" name="Slide Number Placeholder 3"/>
          <p:cNvSpPr>
            <a:spLocks noGrp="1"/>
          </p:cNvSpPr>
          <p:nvPr>
            <p:ph type="sldNum" sz="quarter" idx="12"/>
          </p:nvPr>
        </p:nvSpPr>
        <p:spPr/>
        <p:txBody>
          <a:bodyPr/>
          <a:lstStyle/>
          <a:p>
            <a:fld id="{79FC23B2-0350-4DF1-9D44-A2879464C9F0}" type="slidenum">
              <a:rPr lang="en-US" smtClean="0"/>
              <a:t>14</a:t>
            </a:fld>
            <a:endParaRPr lang="en-US"/>
          </a:p>
        </p:txBody>
      </p:sp>
    </p:spTree>
    <p:extLst>
      <p:ext uri="{BB962C8B-B14F-4D97-AF65-F5344CB8AC3E}">
        <p14:creationId xmlns:p14="http://schemas.microsoft.com/office/powerpoint/2010/main" val="418243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9656" y="498900"/>
            <a:ext cx="8824687" cy="722743"/>
          </a:xfrm>
        </p:spPr>
        <p:txBody>
          <a:bodyPr>
            <a:noAutofit/>
          </a:bodyPr>
          <a:lstStyle/>
          <a:p>
            <a:r>
              <a:rPr lang="en-US" sz="2800" dirty="0">
                <a:solidFill>
                  <a:srgbClr val="00B0F0"/>
                </a:solidFill>
              </a:rPr>
              <a:t>Arrange Candidates into Room (AC2R) (cont.)</a:t>
            </a:r>
          </a:p>
        </p:txBody>
      </p:sp>
      <p:sp>
        <p:nvSpPr>
          <p:cNvPr id="3" name="Content Placeholder 2"/>
          <p:cNvSpPr>
            <a:spLocks noGrp="1"/>
          </p:cNvSpPr>
          <p:nvPr>
            <p:ph idx="1"/>
          </p:nvPr>
        </p:nvSpPr>
        <p:spPr>
          <a:xfrm>
            <a:off x="624352" y="1698760"/>
            <a:ext cx="8234836" cy="4440825"/>
          </a:xfrm>
        </p:spPr>
        <p:txBody>
          <a:bodyPr>
            <a:normAutofit/>
          </a:bodyPr>
          <a:lstStyle/>
          <a:p>
            <a:r>
              <a:rPr lang="en-US" sz="2800" dirty="0" smtClean="0"/>
              <a:t>Constraints:</a:t>
            </a:r>
            <a:endParaRPr lang="en-US" sz="2800" dirty="0"/>
          </a:p>
          <a:p>
            <a:pPr marL="623888" lvl="1" indent="-349250"/>
            <a:r>
              <a:rPr lang="en-US" sz="2600" dirty="0"/>
              <a:t>Groups of candidates will be arranged before candidates that not in any group.</a:t>
            </a:r>
            <a:endParaRPr lang="en-US" sz="2200" dirty="0"/>
          </a:p>
          <a:p>
            <a:pPr marL="623888" lvl="1" indent="-349250"/>
            <a:r>
              <a:rPr lang="en-US" sz="2600" dirty="0"/>
              <a:t>Large group will be arranged before small group.</a:t>
            </a:r>
            <a:endParaRPr lang="en-US" sz="2200" dirty="0"/>
          </a:p>
          <a:p>
            <a:pPr marL="623888" lvl="1" indent="-349250"/>
            <a:r>
              <a:rPr lang="en-US" sz="2600" dirty="0"/>
              <a:t>Candidates of a group will be priority to be arranged into the same room.</a:t>
            </a:r>
            <a:endParaRPr lang="en-US" sz="2200" dirty="0"/>
          </a:p>
          <a:p>
            <a:pPr marL="623888" lvl="1" indent="-349250"/>
            <a:r>
              <a:rPr lang="en-US" sz="2600" dirty="0"/>
              <a:t>Even when cannot arrange all candidates of a group into the same room, these candidates should be priority to be arranged before the others since they belong to the large group.</a:t>
            </a:r>
            <a:endParaRPr lang="en-US" sz="1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15</a:t>
            </a:fld>
            <a:endParaRPr lang="en-US"/>
          </a:p>
        </p:txBody>
      </p:sp>
    </p:spTree>
    <p:extLst>
      <p:ext uri="{BB962C8B-B14F-4D97-AF65-F5344CB8AC3E}">
        <p14:creationId xmlns:p14="http://schemas.microsoft.com/office/powerpoint/2010/main" val="33343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4" name="Content Placeholder 2"/>
          <p:cNvSpPr>
            <a:spLocks noGrp="1"/>
          </p:cNvSpPr>
          <p:nvPr>
            <p:ph idx="1"/>
          </p:nvPr>
        </p:nvSpPr>
        <p:spPr>
          <a:xfrm>
            <a:off x="547972" y="1442432"/>
            <a:ext cx="8461116" cy="4857238"/>
          </a:xfrm>
        </p:spPr>
        <p:txBody>
          <a:bodyPr>
            <a:noAutofit/>
          </a:bodyPr>
          <a:lstStyle/>
          <a:p>
            <a:r>
              <a:rPr lang="en-US" sz="3200" dirty="0"/>
              <a:t>Steps</a:t>
            </a:r>
            <a:r>
              <a:rPr lang="en-US" sz="3600" dirty="0" smtClean="0"/>
              <a:t>: </a:t>
            </a:r>
            <a:r>
              <a:rPr lang="en-US" sz="2400" dirty="0" smtClean="0"/>
              <a:t>(for each group)</a:t>
            </a:r>
            <a:endParaRPr lang="en-US" sz="2400" dirty="0"/>
          </a:p>
          <a:p>
            <a:pPr marL="860425" indent="-342900">
              <a:buFont typeface="+mj-lt"/>
              <a:buAutoNum type="arabicPeriod"/>
            </a:pPr>
            <a:r>
              <a:rPr lang="en-US" sz="2800" dirty="0"/>
              <a:t>Find the most suitable room for current group.</a:t>
            </a:r>
            <a:endParaRPr lang="en-US" sz="2400" dirty="0"/>
          </a:p>
          <a:p>
            <a:pPr marL="860425" indent="-342900">
              <a:buFont typeface="+mj-lt"/>
              <a:buAutoNum type="arabicPeriod"/>
            </a:pPr>
            <a:r>
              <a:rPr lang="en-US" sz="2800" dirty="0" smtClean="0"/>
              <a:t>If </a:t>
            </a:r>
            <a:r>
              <a:rPr lang="en-US" sz="2800" dirty="0"/>
              <a:t>current room does not have enough available slots for current group:</a:t>
            </a:r>
            <a:endParaRPr lang="en-US" sz="2400" dirty="0"/>
          </a:p>
          <a:p>
            <a:pPr marL="1072832" lvl="2" indent="-342900">
              <a:buFont typeface="+mj-lt"/>
              <a:buAutoNum type="alphaLcPeriod"/>
            </a:pPr>
            <a:r>
              <a:rPr lang="en-US" sz="2000" dirty="0"/>
              <a:t>Split the current group into two smaller groups, the former has the quantity equals to the available slots of the current room, the ladder have the quantity equals to the rest of current group.</a:t>
            </a:r>
            <a:endParaRPr lang="en-US" sz="1800" dirty="0"/>
          </a:p>
          <a:p>
            <a:pPr marL="1072832" lvl="2" indent="-342900">
              <a:buFont typeface="+mj-lt"/>
              <a:buAutoNum type="alphaLcPeriod"/>
            </a:pPr>
            <a:r>
              <a:rPr lang="en-US" sz="2000" dirty="0"/>
              <a:t>Arrange the former group into the current room.</a:t>
            </a:r>
            <a:endParaRPr lang="en-US" sz="1800" dirty="0"/>
          </a:p>
          <a:p>
            <a:pPr marL="1072832" lvl="2" indent="-342900">
              <a:buFont typeface="+mj-lt"/>
              <a:buAutoNum type="alphaLcPeriod"/>
            </a:pPr>
            <a:r>
              <a:rPr lang="en-US" sz="2000" dirty="0"/>
              <a:t>Recursively apply the above steps to the ladder group.</a:t>
            </a:r>
            <a:endParaRPr lang="en-US" sz="1800" dirty="0"/>
          </a:p>
          <a:p>
            <a:pPr lvl="2"/>
            <a:endParaRPr lang="en-US" sz="2400" dirty="0"/>
          </a:p>
          <a:p>
            <a:pPr lvl="2"/>
            <a:endParaRPr lang="en-US" sz="2800" dirty="0"/>
          </a:p>
          <a:p>
            <a:pPr marL="274638" lvl="1" indent="0">
              <a:buNone/>
            </a:pPr>
            <a:endParaRPr lang="en-US" sz="3200" dirty="0"/>
          </a:p>
        </p:txBody>
      </p:sp>
      <p:sp>
        <p:nvSpPr>
          <p:cNvPr id="5" name="Slide Number Placeholder 4"/>
          <p:cNvSpPr>
            <a:spLocks noGrp="1"/>
          </p:cNvSpPr>
          <p:nvPr>
            <p:ph type="sldNum" sz="quarter" idx="12"/>
          </p:nvPr>
        </p:nvSpPr>
        <p:spPr/>
        <p:txBody>
          <a:bodyPr/>
          <a:lstStyle/>
          <a:p>
            <a:fld id="{79FC23B2-0350-4DF1-9D44-A2879464C9F0}" type="slidenum">
              <a:rPr lang="en-US" smtClean="0"/>
              <a:t>16</a:t>
            </a:fld>
            <a:endParaRPr lang="en-US"/>
          </a:p>
        </p:txBody>
      </p:sp>
    </p:spTree>
    <p:extLst>
      <p:ext uri="{BB962C8B-B14F-4D97-AF65-F5344CB8AC3E}">
        <p14:creationId xmlns:p14="http://schemas.microsoft.com/office/powerpoint/2010/main" val="131782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00B0F0"/>
                </a:solidFill>
              </a:rPr>
              <a:t>Arrange Candidates into Room (AC2R) (cont.)</a:t>
            </a:r>
          </a:p>
        </p:txBody>
      </p:sp>
      <p:sp>
        <p:nvSpPr>
          <p:cNvPr id="5" name="Slide Number Placeholder 4"/>
          <p:cNvSpPr>
            <a:spLocks noGrp="1"/>
          </p:cNvSpPr>
          <p:nvPr>
            <p:ph type="sldNum" sz="quarter" idx="12"/>
          </p:nvPr>
        </p:nvSpPr>
        <p:spPr/>
        <p:txBody>
          <a:bodyPr/>
          <a:lstStyle/>
          <a:p>
            <a:fld id="{79FC23B2-0350-4DF1-9D44-A2879464C9F0}" type="slidenum">
              <a:rPr lang="en-US" smtClean="0"/>
              <a:t>17</a:t>
            </a:fld>
            <a:endParaRPr lang="en-US"/>
          </a:p>
        </p:txBody>
      </p:sp>
      <p:grpSp>
        <p:nvGrpSpPr>
          <p:cNvPr id="3" name="Group 2"/>
          <p:cNvGrpSpPr/>
          <p:nvPr/>
        </p:nvGrpSpPr>
        <p:grpSpPr>
          <a:xfrm>
            <a:off x="837194" y="1429490"/>
            <a:ext cx="6965182" cy="1216813"/>
            <a:chOff x="837194" y="1429490"/>
            <a:chExt cx="6965182" cy="1216813"/>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3</a:t>
                </a:r>
                <a:r>
                  <a:rPr lang="en-US" dirty="0" smtClean="0"/>
                  <a:t> candidates</a:t>
                </a:r>
                <a:endParaRPr lang="en-US" dirty="0"/>
              </a:p>
            </p:txBody>
          </p:sp>
        </p:grpSp>
        <p:grpSp>
          <p:nvGrpSpPr>
            <p:cNvPr id="15" name="Group 14"/>
            <p:cNvGrpSpPr/>
            <p:nvPr/>
          </p:nvGrpSpPr>
          <p:grpSpPr>
            <a:xfrm>
              <a:off x="3735984" y="1459470"/>
              <a:ext cx="1275289" cy="1154692"/>
              <a:chOff x="3310576" y="1429490"/>
              <a:chExt cx="1275289" cy="115469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13" name="TextBox 12"/>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4"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471287" cy="1053402"/>
              <a:chOff x="432464" y="1414500"/>
              <a:chExt cx="1471287" cy="1053402"/>
            </a:xfrm>
          </p:grpSpPr>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471287" cy="369332"/>
              </a:xfrm>
              <a:prstGeom prst="rect">
                <a:avLst/>
              </a:prstGeom>
              <a:noFill/>
            </p:spPr>
            <p:txBody>
              <a:bodyPr wrap="square" rtlCol="0">
                <a:spAutoFit/>
              </a:bodyPr>
              <a:lstStyle/>
              <a:p>
                <a:r>
                  <a:rPr lang="en-US" dirty="0" smtClean="0"/>
                  <a:t>6 candidates</a:t>
                </a:r>
                <a:endParaRPr lang="en-US" dirty="0"/>
              </a:p>
            </p:txBody>
          </p:sp>
        </p:grpSp>
        <p:grpSp>
          <p:nvGrpSpPr>
            <p:cNvPr id="25" name="Group 24"/>
            <p:cNvGrpSpPr/>
            <p:nvPr/>
          </p:nvGrpSpPr>
          <p:grpSpPr>
            <a:xfrm>
              <a:off x="3732484" y="3093398"/>
              <a:ext cx="1275289" cy="1154692"/>
              <a:chOff x="3310576" y="1429490"/>
              <a:chExt cx="1275289" cy="1154692"/>
            </a:xfrm>
          </p:grpSpPr>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108" y="1783832"/>
                <a:ext cx="798264" cy="800350"/>
              </a:xfrm>
              <a:prstGeom prst="rect">
                <a:avLst/>
              </a:prstGeom>
            </p:spPr>
          </p:pic>
          <p:sp>
            <p:nvSpPr>
              <p:cNvPr id="32" name="TextBox 31"/>
              <p:cNvSpPr txBox="1"/>
              <p:nvPr/>
            </p:nvSpPr>
            <p:spPr>
              <a:xfrm>
                <a:off x="3310576" y="1429490"/>
                <a:ext cx="1275289" cy="369332"/>
              </a:xfrm>
              <a:prstGeom prst="rect">
                <a:avLst/>
              </a:prstGeom>
              <a:noFill/>
            </p:spPr>
            <p:txBody>
              <a:bodyPr wrap="square" rtlCol="0">
                <a:spAutoFit/>
              </a:bodyPr>
              <a:lstStyle/>
              <a:p>
                <a:r>
                  <a:rPr lang="en-US" dirty="0"/>
                  <a:t>3</a:t>
                </a:r>
                <a:r>
                  <a:rPr lang="en-US" dirty="0" smtClean="0"/>
                  <a:t> free slots</a:t>
                </a:r>
                <a:endParaRPr lang="en-US" dirty="0"/>
              </a:p>
            </p:txBody>
          </p:sp>
        </p:gr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5"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3</a:t>
              </a:r>
              <a:r>
                <a:rPr lang="en-US" sz="1400" dirty="0" smtClean="0"/>
                <a:t> 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ight Arrow 53"/>
          <p:cNvSpPr/>
          <p:nvPr/>
        </p:nvSpPr>
        <p:spPr>
          <a:xfrm rot="17630669">
            <a:off x="767027" y="2996925"/>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Right Arrow 54"/>
          <p:cNvSpPr/>
          <p:nvPr/>
        </p:nvSpPr>
        <p:spPr>
          <a:xfrm rot="14976933">
            <a:off x="1908394" y="299959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634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par>
                                <p:cTn id="18" presetID="22" presetClass="entr" presetSubtype="4"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down)">
                                      <p:cBhvr>
                                        <p:cTn id="20" dur="500"/>
                                        <p:tgtEl>
                                          <p:spTgt spid="4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500"/>
                                        <p:tgtEl>
                                          <p:spTgt spid="5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par>
                                <p:cTn id="33" presetID="2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down)">
                                      <p:cBhvr>
                                        <p:cTn id="35" dur="500"/>
                                        <p:tgtEl>
                                          <p:spTgt spid="4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down)">
                                      <p:cBhvr>
                                        <p:cTn id="38" dur="500"/>
                                        <p:tgtEl>
                                          <p:spTgt spid="55"/>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88293" y="2035306"/>
            <a:ext cx="8355707" cy="3916906"/>
          </a:xfrm>
        </p:spPr>
        <p:txBody>
          <a:bodyPr>
            <a:normAutofit/>
          </a:bodyPr>
          <a:lstStyle/>
          <a:p>
            <a:r>
              <a:rPr lang="en-US" sz="2800" dirty="0"/>
              <a:t>Help to arrange candidates into vehicles fast, convenient and fully meet the needs of charity </a:t>
            </a:r>
            <a:endParaRPr lang="en-US" sz="2800" dirty="0" smtClean="0"/>
          </a:p>
          <a:p>
            <a:endParaRPr lang="en-US" sz="2800" dirty="0"/>
          </a:p>
          <a:p>
            <a:r>
              <a:rPr lang="en-US" sz="2800" dirty="0"/>
              <a:t>Criteria:</a:t>
            </a:r>
          </a:p>
          <a:p>
            <a:pPr marL="573088" lvl="1" indent="-298450"/>
            <a:r>
              <a:rPr lang="en-US" sz="2400" dirty="0" smtClean="0"/>
              <a:t>Each vehicle will pick candidates up at only one lodge.</a:t>
            </a:r>
          </a:p>
          <a:p>
            <a:pPr lvl="2"/>
            <a:endParaRPr lang="en-US" sz="2000" dirty="0"/>
          </a:p>
          <a:p>
            <a:pPr lvl="2"/>
            <a:endParaRPr lang="en-US" sz="2400" dirty="0"/>
          </a:p>
          <a:p>
            <a:pPr marL="274638" lvl="1" indent="0">
              <a:buNone/>
            </a:pPr>
            <a:endParaRPr lang="en-US" sz="2800" dirty="0"/>
          </a:p>
        </p:txBody>
      </p:sp>
      <p:sp>
        <p:nvSpPr>
          <p:cNvPr id="4" name="Slide Number Placeholder 3"/>
          <p:cNvSpPr>
            <a:spLocks noGrp="1"/>
          </p:cNvSpPr>
          <p:nvPr>
            <p:ph type="sldNum" sz="quarter" idx="12"/>
          </p:nvPr>
        </p:nvSpPr>
        <p:spPr/>
        <p:txBody>
          <a:bodyPr/>
          <a:lstStyle/>
          <a:p>
            <a:fld id="{79FC23B2-0350-4DF1-9D44-A2879464C9F0}" type="slidenum">
              <a:rPr lang="en-US" smtClean="0"/>
              <a:t>18</a:t>
            </a:fld>
            <a:endParaRPr lang="en-US"/>
          </a:p>
        </p:txBody>
      </p:sp>
      <p:sp>
        <p:nvSpPr>
          <p:cNvPr id="5" name="Title 1"/>
          <p:cNvSpPr txBox="1">
            <a:spLocks/>
          </p:cNvSpPr>
          <p:nvPr/>
        </p:nvSpPr>
        <p:spPr>
          <a:xfrm>
            <a:off x="188686" y="522946"/>
            <a:ext cx="8781144"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FFC000"/>
                </a:solidFill>
              </a:rPr>
              <a:t>Arrange Candidates into Vehicles (AC2V)</a:t>
            </a:r>
          </a:p>
        </p:txBody>
      </p:sp>
    </p:spTree>
    <p:extLst>
      <p:ext uri="{BB962C8B-B14F-4D97-AF65-F5344CB8AC3E}">
        <p14:creationId xmlns:p14="http://schemas.microsoft.com/office/powerpoint/2010/main" val="3840295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64194" y="1758720"/>
            <a:ext cx="8105636" cy="4440825"/>
          </a:xfrm>
        </p:spPr>
        <p:txBody>
          <a:bodyPr>
            <a:normAutofit/>
          </a:bodyPr>
          <a:lstStyle/>
          <a:p>
            <a:r>
              <a:rPr lang="en-US" sz="2400" dirty="0" smtClean="0"/>
              <a:t>Group: candidates that in the same lodge and go to the same venue.</a:t>
            </a:r>
          </a:p>
          <a:p>
            <a:r>
              <a:rPr lang="en-US" sz="2400" dirty="0" smtClean="0"/>
              <a:t>Constraints:</a:t>
            </a:r>
            <a:endParaRPr lang="en-US" sz="2400" dirty="0"/>
          </a:p>
          <a:p>
            <a:pPr marL="739775" lvl="1" indent="-465138"/>
            <a:r>
              <a:rPr lang="en-US" sz="2400" dirty="0"/>
              <a:t>Larger </a:t>
            </a:r>
            <a:r>
              <a:rPr lang="en-US" sz="2400" dirty="0" smtClean="0"/>
              <a:t>groups </a:t>
            </a:r>
            <a:r>
              <a:rPr lang="en-US" sz="2400" dirty="0"/>
              <a:t>of candidates will be arranged before smaller groups</a:t>
            </a:r>
            <a:r>
              <a:rPr lang="en-US" sz="2400" dirty="0" smtClean="0"/>
              <a:t>.</a:t>
            </a:r>
          </a:p>
          <a:p>
            <a:pPr marL="739775" lvl="1" indent="-465138"/>
            <a:r>
              <a:rPr lang="en-US" sz="2400" dirty="0" smtClean="0"/>
              <a:t>Groups </a:t>
            </a:r>
            <a:r>
              <a:rPr lang="en-US" sz="2400" dirty="0"/>
              <a:t>of less than 4 candidates will not be arranged into cars, but will be arranged for volunteers</a:t>
            </a:r>
            <a:r>
              <a:rPr lang="en-US" sz="2400" dirty="0" smtClean="0"/>
              <a:t>.</a:t>
            </a:r>
            <a:endParaRPr lang="en-US" sz="2400" dirty="0"/>
          </a:p>
          <a:p>
            <a:pPr marL="739775" lvl="1" indent="-465138"/>
            <a:r>
              <a:rPr lang="en-US" sz="2400" dirty="0" smtClean="0"/>
              <a:t>The </a:t>
            </a:r>
            <a:r>
              <a:rPr lang="en-US" sz="2400" dirty="0"/>
              <a:t>number of </a:t>
            </a:r>
            <a:r>
              <a:rPr lang="en-US" sz="2400" dirty="0" smtClean="0"/>
              <a:t>pass-by-venues </a:t>
            </a:r>
            <a:r>
              <a:rPr lang="en-US" sz="2400" dirty="0"/>
              <a:t>of a vehicle will not more than </a:t>
            </a:r>
            <a:r>
              <a:rPr lang="en-US" sz="2400" dirty="0" smtClean="0"/>
              <a:t>3 venues.</a:t>
            </a:r>
          </a:p>
          <a:p>
            <a:pPr lvl="2"/>
            <a:endParaRPr lang="en-US" sz="2400" dirty="0"/>
          </a:p>
        </p:txBody>
      </p:sp>
      <p:sp>
        <p:nvSpPr>
          <p:cNvPr id="4" name="Slide Number Placeholder 3"/>
          <p:cNvSpPr>
            <a:spLocks noGrp="1"/>
          </p:cNvSpPr>
          <p:nvPr>
            <p:ph type="sldNum" sz="quarter" idx="12"/>
          </p:nvPr>
        </p:nvSpPr>
        <p:spPr/>
        <p:txBody>
          <a:bodyPr/>
          <a:lstStyle/>
          <a:p>
            <a:fld id="{79FC23B2-0350-4DF1-9D44-A2879464C9F0}" type="slidenum">
              <a:rPr lang="en-US" smtClean="0"/>
              <a:t>19</a:t>
            </a:fld>
            <a:endParaRPr lang="en-US"/>
          </a:p>
        </p:txBody>
      </p:sp>
      <p:sp>
        <p:nvSpPr>
          <p:cNvPr id="6" name="Title 1"/>
          <p:cNvSpPr txBox="1">
            <a:spLocks/>
          </p:cNvSpPr>
          <p:nvPr/>
        </p:nvSpPr>
        <p:spPr>
          <a:xfrm>
            <a:off x="159657" y="427410"/>
            <a:ext cx="8810172"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Tree>
    <p:extLst>
      <p:ext uri="{BB962C8B-B14F-4D97-AF65-F5344CB8AC3E}">
        <p14:creationId xmlns:p14="http://schemas.microsoft.com/office/powerpoint/2010/main" val="416073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947" y="2126233"/>
            <a:ext cx="6914237" cy="2590800"/>
          </a:xfrm>
        </p:spPr>
        <p:txBody>
          <a:bodyPr/>
          <a:lstStyle/>
          <a:p>
            <a:r>
              <a:rPr lang="en-US" sz="4000" dirty="0">
                <a:latin typeface="Palatino Linotype" panose="02040502050505030304" pitchFamily="18" charset="0"/>
              </a:rPr>
              <a:t>Building a website to support the activities “tiếp sức mùa thi” campaign </a:t>
            </a:r>
            <a:r>
              <a:rPr lang="en-US" sz="4000" dirty="0"/>
              <a:t> </a:t>
            </a:r>
          </a:p>
        </p:txBody>
      </p:sp>
      <p:sp>
        <p:nvSpPr>
          <p:cNvPr id="3" name="Subtitle 2"/>
          <p:cNvSpPr>
            <a:spLocks noGrp="1"/>
          </p:cNvSpPr>
          <p:nvPr>
            <p:ph type="subTitle" idx="1"/>
          </p:nvPr>
        </p:nvSpPr>
        <p:spPr>
          <a:xfrm>
            <a:off x="1114947" y="4929713"/>
            <a:ext cx="6914238" cy="457201"/>
          </a:xfrm>
        </p:spPr>
        <p:txBody>
          <a:bodyPr>
            <a:normAutofit/>
          </a:bodyPr>
          <a:lstStyle/>
          <a:p>
            <a:r>
              <a:rPr lang="en-US" sz="2400" dirty="0">
                <a:solidFill>
                  <a:srgbClr val="FFFF00"/>
                </a:solidFill>
              </a:rPr>
              <a:t>Group 22</a:t>
            </a:r>
          </a:p>
        </p:txBody>
      </p:sp>
      <p:pic>
        <p:nvPicPr>
          <p:cNvPr id="4" name="Picture 3" descr="logo ngan.png"/>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69243"/>
            <a:ext cx="1675264" cy="644311"/>
          </a:xfrm>
          <a:prstGeom prst="rect">
            <a:avLst/>
          </a:prstGeom>
          <a:noFill/>
          <a:ln>
            <a:noFill/>
          </a:ln>
        </p:spPr>
      </p:pic>
    </p:spTree>
    <p:extLst>
      <p:ext uri="{BB962C8B-B14F-4D97-AF65-F5344CB8AC3E}">
        <p14:creationId xmlns:p14="http://schemas.microsoft.com/office/powerpoint/2010/main" val="19554443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20</a:t>
            </a:fld>
            <a:endParaRPr lang="en-US"/>
          </a:p>
        </p:txBody>
      </p:sp>
      <p:sp>
        <p:nvSpPr>
          <p:cNvPr id="6" name="Title 1"/>
          <p:cNvSpPr txBox="1">
            <a:spLocks/>
          </p:cNvSpPr>
          <p:nvPr/>
        </p:nvSpPr>
        <p:spPr>
          <a:xfrm>
            <a:off x="145143" y="427410"/>
            <a:ext cx="881017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2800" dirty="0">
                <a:solidFill>
                  <a:srgbClr val="FFC000"/>
                </a:solidFill>
              </a:rPr>
              <a:t>Arrange Candidates into Vehicles (AC2V) (cont.)</a:t>
            </a:r>
          </a:p>
        </p:txBody>
      </p:sp>
      <p:sp>
        <p:nvSpPr>
          <p:cNvPr id="7" name="Content Placeholder 2"/>
          <p:cNvSpPr txBox="1">
            <a:spLocks/>
          </p:cNvSpPr>
          <p:nvPr/>
        </p:nvSpPr>
        <p:spPr>
          <a:xfrm>
            <a:off x="741419" y="1202721"/>
            <a:ext cx="8327631" cy="5117379"/>
          </a:xfrm>
          <a:prstGeom prst="rect">
            <a:avLst/>
          </a:prstGeom>
        </p:spPr>
        <p:txBody>
          <a:bodyPr vert="horz" lIns="91440" tIns="45720" rIns="91440" bIns="45720" rtlCol="0">
            <a:normAutofit fontScale="92500"/>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3200" dirty="0"/>
              <a:t>Steps</a:t>
            </a:r>
            <a:r>
              <a:rPr lang="en-US" sz="3200" dirty="0" smtClean="0"/>
              <a:t>: </a:t>
            </a:r>
            <a:r>
              <a:rPr lang="en-US" sz="2400" dirty="0" smtClean="0"/>
              <a:t>(</a:t>
            </a:r>
            <a:r>
              <a:rPr lang="en-US" sz="2400" dirty="0"/>
              <a:t>for each group)</a:t>
            </a:r>
          </a:p>
          <a:p>
            <a:pPr marL="342900" indent="-342900">
              <a:buFont typeface="+mj-lt"/>
              <a:buAutoNum type="arabicPeriod"/>
            </a:pPr>
            <a:r>
              <a:rPr lang="en-US" sz="3000" dirty="0" smtClean="0"/>
              <a:t>If </a:t>
            </a:r>
            <a:r>
              <a:rPr lang="en-US" sz="3000" dirty="0"/>
              <a:t>the </a:t>
            </a:r>
            <a:r>
              <a:rPr lang="en-US" sz="3000" dirty="0" smtClean="0"/>
              <a:t>group </a:t>
            </a:r>
            <a:r>
              <a:rPr lang="en-US" sz="3000" dirty="0"/>
              <a:t>has number of members less than 4, arrange candidates for volunteers and move to the next group.</a:t>
            </a:r>
          </a:p>
          <a:p>
            <a:pPr marL="342900" indent="-342900">
              <a:buFont typeface="+mj-lt"/>
              <a:buAutoNum type="arabicPeriod"/>
            </a:pPr>
            <a:r>
              <a:rPr lang="en-US" sz="3000" dirty="0"/>
              <a:t>Find the most suitable car for current </a:t>
            </a:r>
            <a:r>
              <a:rPr lang="en-US" sz="3000" dirty="0" smtClean="0"/>
              <a:t>group.</a:t>
            </a:r>
          </a:p>
          <a:p>
            <a:pPr marL="342900" indent="-342900">
              <a:buFont typeface="+mj-lt"/>
              <a:buAutoNum type="arabicPeriod"/>
            </a:pPr>
            <a:r>
              <a:rPr lang="en-US" sz="3000" dirty="0" smtClean="0"/>
              <a:t>If it </a:t>
            </a:r>
            <a:r>
              <a:rPr lang="en-US" sz="3000" dirty="0"/>
              <a:t>does not have enough available </a:t>
            </a:r>
            <a:r>
              <a:rPr lang="en-US" sz="3000" dirty="0" smtClean="0"/>
              <a:t>slots:</a:t>
            </a:r>
            <a:endParaRPr lang="en-US" sz="3000" dirty="0"/>
          </a:p>
          <a:p>
            <a:pPr marL="852488" lvl="1" indent="-342900">
              <a:buFont typeface="+mj-lt"/>
              <a:buAutoNum type="alphaLcPeriod"/>
            </a:pPr>
            <a:r>
              <a:rPr lang="en-US" sz="2200" dirty="0"/>
              <a:t>Split the current group into two smaller groups, the former has the quantity equals to the available slots of the current car, the ladder have the quantity equals to the rest of current group.</a:t>
            </a:r>
          </a:p>
          <a:p>
            <a:pPr marL="852488" lvl="1" indent="-342900">
              <a:buFont typeface="+mj-lt"/>
              <a:buAutoNum type="alphaLcPeriod"/>
            </a:pPr>
            <a:r>
              <a:rPr lang="en-US" sz="2200" dirty="0"/>
              <a:t>If the former group has number of members less than 4, arrange candidates for volunteers. Else arrange the former group into current car.</a:t>
            </a:r>
            <a:endParaRPr lang="en-US" sz="1300" dirty="0"/>
          </a:p>
          <a:p>
            <a:pPr marL="342900" indent="-342900">
              <a:buFont typeface="+mj-lt"/>
              <a:buAutoNum type="arabicPeriod"/>
            </a:pPr>
            <a:endParaRPr lang="en-US" sz="2000" dirty="0"/>
          </a:p>
          <a:p>
            <a:pPr lvl="2"/>
            <a:endParaRPr lang="en-US" sz="2400" dirty="0"/>
          </a:p>
          <a:p>
            <a:pPr marL="274638" lvl="1" indent="0">
              <a:buNone/>
            </a:pPr>
            <a:endParaRPr lang="en-US" sz="2800" dirty="0"/>
          </a:p>
        </p:txBody>
      </p:sp>
    </p:spTree>
    <p:extLst>
      <p:ext uri="{BB962C8B-B14F-4D97-AF65-F5344CB8AC3E}">
        <p14:creationId xmlns:p14="http://schemas.microsoft.com/office/powerpoint/2010/main" val="108213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54705"/>
            <a:ext cx="8752114" cy="722743"/>
          </a:xfrm>
        </p:spPr>
        <p:txBody>
          <a:bodyPr>
            <a:noAutofit/>
          </a:bodyPr>
          <a:lstStyle/>
          <a:p>
            <a:r>
              <a:rPr lang="en-US" sz="2800" dirty="0">
                <a:solidFill>
                  <a:srgbClr val="FFC000"/>
                </a:solidFill>
              </a:rPr>
              <a:t>Arrange Candidates into Vehicles (AC2V) (cont.)</a:t>
            </a:r>
          </a:p>
        </p:txBody>
      </p:sp>
      <p:sp>
        <p:nvSpPr>
          <p:cNvPr id="5" name="Slide Number Placeholder 4"/>
          <p:cNvSpPr>
            <a:spLocks noGrp="1"/>
          </p:cNvSpPr>
          <p:nvPr>
            <p:ph type="sldNum" sz="quarter" idx="12"/>
          </p:nvPr>
        </p:nvSpPr>
        <p:spPr/>
        <p:txBody>
          <a:bodyPr/>
          <a:lstStyle/>
          <a:p>
            <a:fld id="{79FC23B2-0350-4DF1-9D44-A2879464C9F0}" type="slidenum">
              <a:rPr lang="en-US" smtClean="0"/>
              <a:t>21</a:t>
            </a:fld>
            <a:endParaRPr lang="en-US"/>
          </a:p>
        </p:txBody>
      </p:sp>
      <p:grpSp>
        <p:nvGrpSpPr>
          <p:cNvPr id="47" name="Group 46"/>
          <p:cNvGrpSpPr/>
          <p:nvPr/>
        </p:nvGrpSpPr>
        <p:grpSpPr>
          <a:xfrm>
            <a:off x="1744717" y="3396359"/>
            <a:ext cx="1396322" cy="754853"/>
            <a:chOff x="5282271" y="3239960"/>
            <a:chExt cx="1396322" cy="754853"/>
          </a:xfrm>
        </p:grpSpPr>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candidates</a:t>
              </a:r>
              <a:endParaRPr lang="en-US" sz="1400" dirty="0"/>
            </a:p>
          </p:txBody>
        </p:sp>
      </p:grpSp>
      <p:grpSp>
        <p:nvGrpSpPr>
          <p:cNvPr id="48" name="Group 47"/>
          <p:cNvGrpSpPr/>
          <p:nvPr/>
        </p:nvGrpSpPr>
        <p:grpSpPr>
          <a:xfrm>
            <a:off x="309658" y="3386737"/>
            <a:ext cx="1396322" cy="754853"/>
            <a:chOff x="5282271" y="3239960"/>
            <a:chExt cx="1396322" cy="754853"/>
          </a:xfrm>
        </p:grpSpPr>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3257" y="3544027"/>
              <a:ext cx="823729" cy="45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 name="TextBox 49"/>
            <p:cNvSpPr txBox="1"/>
            <p:nvPr/>
          </p:nvSpPr>
          <p:spPr>
            <a:xfrm>
              <a:off x="5282271" y="3239960"/>
              <a:ext cx="1396322" cy="307777"/>
            </a:xfrm>
            <a:prstGeom prst="rect">
              <a:avLst/>
            </a:prstGeom>
            <a:noFill/>
          </p:spPr>
          <p:txBody>
            <a:bodyPr wrap="square" rtlCol="0">
              <a:spAutoFit/>
            </a:bodyPr>
            <a:lstStyle/>
            <a:p>
              <a:r>
                <a:rPr lang="en-US" sz="1400" dirty="0"/>
                <a:t>5</a:t>
              </a:r>
              <a:r>
                <a:rPr lang="en-US" sz="1400" dirty="0" smtClean="0"/>
                <a:t> candidates</a:t>
              </a:r>
              <a:endParaRPr lang="en-US" sz="1400" dirty="0"/>
            </a:p>
          </p:txBody>
        </p:sp>
      </p:grpSp>
      <p:sp>
        <p:nvSpPr>
          <p:cNvPr id="52" name="Right Arrow 51"/>
          <p:cNvSpPr/>
          <p:nvPr/>
        </p:nvSpPr>
        <p:spPr>
          <a:xfrm rot="14256709">
            <a:off x="810358" y="4481580"/>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ight Arrow 52"/>
          <p:cNvSpPr/>
          <p:nvPr/>
        </p:nvSpPr>
        <p:spPr>
          <a:xfrm rot="17946386">
            <a:off x="1888812" y="4483976"/>
            <a:ext cx="483835" cy="17610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 name="Group 2"/>
          <p:cNvGrpSpPr/>
          <p:nvPr/>
        </p:nvGrpSpPr>
        <p:grpSpPr>
          <a:xfrm>
            <a:off x="837194" y="1429490"/>
            <a:ext cx="6965182" cy="1220782"/>
            <a:chOff x="837194" y="1429490"/>
            <a:chExt cx="6965182" cy="1220782"/>
          </a:xfrm>
        </p:grpSpPr>
        <p:grpSp>
          <p:nvGrpSpPr>
            <p:cNvPr id="14" name="Group 13"/>
            <p:cNvGrpSpPr/>
            <p:nvPr/>
          </p:nvGrpSpPr>
          <p:grpSpPr>
            <a:xfrm>
              <a:off x="837194" y="1429490"/>
              <a:ext cx="1471287" cy="1053402"/>
              <a:chOff x="432464" y="1414500"/>
              <a:chExt cx="1471287" cy="1053402"/>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32464" y="1414500"/>
                <a:ext cx="1471287" cy="369332"/>
              </a:xfrm>
              <a:prstGeom prst="rect">
                <a:avLst/>
              </a:prstGeom>
              <a:noFill/>
            </p:spPr>
            <p:txBody>
              <a:bodyPr wrap="square" rtlCol="0">
                <a:spAutoFit/>
              </a:bodyPr>
              <a:lstStyle/>
              <a:p>
                <a:r>
                  <a:rPr lang="en-US" dirty="0"/>
                  <a:t>5</a:t>
                </a:r>
                <a:r>
                  <a:rPr lang="en-US" dirty="0" smtClean="0"/>
                  <a:t> candidates</a:t>
                </a:r>
                <a:endParaRPr lang="en-US" dirty="0"/>
              </a:p>
            </p:txBody>
          </p:sp>
        </p:grpSp>
        <p:sp>
          <p:nvSpPr>
            <p:cNvPr id="13" name="TextBox 12"/>
            <p:cNvSpPr txBox="1"/>
            <p:nvPr/>
          </p:nvSpPr>
          <p:spPr>
            <a:xfrm>
              <a:off x="3735984" y="1459470"/>
              <a:ext cx="1275289" cy="369332"/>
            </a:xfrm>
            <a:prstGeom prst="rect">
              <a:avLst/>
            </a:prstGeom>
            <a:noFill/>
          </p:spPr>
          <p:txBody>
            <a:bodyPr wrap="square" rtlCol="0">
              <a:spAutoFit/>
            </a:bodyPr>
            <a:lstStyle/>
            <a:p>
              <a:r>
                <a:rPr lang="en-US" dirty="0"/>
                <a:t>5</a:t>
              </a:r>
              <a:r>
                <a:rPr lang="en-US" dirty="0" smtClean="0"/>
                <a:t> free slots</a:t>
              </a:r>
              <a:endParaRPr lang="en-US" dirty="0"/>
            </a:p>
          </p:txBody>
        </p:sp>
        <p:sp>
          <p:nvSpPr>
            <p:cNvPr id="16" name="Right Arrow 15"/>
            <p:cNvSpPr/>
            <p:nvPr/>
          </p:nvSpPr>
          <p:spPr>
            <a:xfrm>
              <a:off x="2653255" y="202321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5531368" y="2038201"/>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0" name="Group 19"/>
            <p:cNvGrpSpPr/>
            <p:nvPr/>
          </p:nvGrpSpPr>
          <p:grpSpPr>
            <a:xfrm>
              <a:off x="6945737" y="1457586"/>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4"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7651" y="1813121"/>
              <a:ext cx="835697" cy="837151"/>
            </a:xfrm>
            <a:prstGeom prst="rect">
              <a:avLst/>
            </a:prstGeom>
          </p:spPr>
        </p:pic>
      </p:grpSp>
      <p:grpSp>
        <p:nvGrpSpPr>
          <p:cNvPr id="4" name="Group 3"/>
          <p:cNvGrpSpPr/>
          <p:nvPr/>
        </p:nvGrpSpPr>
        <p:grpSpPr>
          <a:xfrm>
            <a:off x="889026" y="4847247"/>
            <a:ext cx="7184044" cy="1251703"/>
            <a:chOff x="889026" y="4847247"/>
            <a:chExt cx="7184044" cy="1251703"/>
          </a:xfrm>
        </p:grpSpPr>
        <p:grpSp>
          <p:nvGrpSpPr>
            <p:cNvPr id="37" name="Group 36"/>
            <p:cNvGrpSpPr/>
            <p:nvPr/>
          </p:nvGrpSpPr>
          <p:grpSpPr>
            <a:xfrm>
              <a:off x="889026" y="4847247"/>
              <a:ext cx="7184044" cy="1201521"/>
              <a:chOff x="833694" y="3063418"/>
              <a:chExt cx="7184044" cy="1201521"/>
            </a:xfrm>
          </p:grpSpPr>
          <p:grpSp>
            <p:nvGrpSpPr>
              <p:cNvPr id="24" name="Group 23"/>
              <p:cNvGrpSpPr/>
              <p:nvPr/>
            </p:nvGrpSpPr>
            <p:grpSpPr>
              <a:xfrm>
                <a:off x="833694" y="3063418"/>
                <a:ext cx="1664988" cy="1053402"/>
                <a:chOff x="432464" y="1414500"/>
                <a:chExt cx="1664988" cy="1053402"/>
              </a:xfrm>
            </p:grpSpPr>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257" y="1835009"/>
                  <a:ext cx="1156496" cy="632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TextBox 33"/>
                <p:cNvSpPr txBox="1"/>
                <p:nvPr/>
              </p:nvSpPr>
              <p:spPr>
                <a:xfrm>
                  <a:off x="432464" y="1414500"/>
                  <a:ext cx="1664988" cy="369332"/>
                </a:xfrm>
                <a:prstGeom prst="rect">
                  <a:avLst/>
                </a:prstGeom>
                <a:noFill/>
              </p:spPr>
              <p:txBody>
                <a:bodyPr wrap="square" rtlCol="0">
                  <a:spAutoFit/>
                </a:bodyPr>
                <a:lstStyle/>
                <a:p>
                  <a:r>
                    <a:rPr lang="en-US" dirty="0" smtClean="0"/>
                    <a:t>10</a:t>
                  </a:r>
                  <a:r>
                    <a:rPr lang="en-US" dirty="0"/>
                    <a:t> </a:t>
                  </a:r>
                  <a:r>
                    <a:rPr lang="en-US" dirty="0" smtClean="0"/>
                    <a:t>candidates</a:t>
                  </a:r>
                  <a:endParaRPr lang="en-US" dirty="0"/>
                </a:p>
              </p:txBody>
            </p:sp>
          </p:grpSp>
          <p:sp>
            <p:nvSpPr>
              <p:cNvPr id="32" name="TextBox 31"/>
              <p:cNvSpPr txBox="1"/>
              <p:nvPr/>
            </p:nvSpPr>
            <p:spPr>
              <a:xfrm>
                <a:off x="3732484" y="3093398"/>
                <a:ext cx="1275289" cy="369332"/>
              </a:xfrm>
              <a:prstGeom prst="rect">
                <a:avLst/>
              </a:prstGeom>
              <a:noFill/>
            </p:spPr>
            <p:txBody>
              <a:bodyPr wrap="square" rtlCol="0">
                <a:spAutoFit/>
              </a:bodyPr>
              <a:lstStyle/>
              <a:p>
                <a:r>
                  <a:rPr lang="en-US" dirty="0"/>
                  <a:t>5</a:t>
                </a:r>
                <a:r>
                  <a:rPr lang="en-US" dirty="0" smtClean="0"/>
                  <a:t> free slots</a:t>
                </a:r>
                <a:endParaRPr lang="en-US" dirty="0"/>
              </a:p>
            </p:txBody>
          </p:sp>
          <p:sp>
            <p:nvSpPr>
              <p:cNvPr id="26" name="Right Arrow 25"/>
              <p:cNvSpPr/>
              <p:nvPr/>
            </p:nvSpPr>
            <p:spPr>
              <a:xfrm>
                <a:off x="2649755" y="365713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ight Arrow 26"/>
              <p:cNvSpPr/>
              <p:nvPr/>
            </p:nvSpPr>
            <p:spPr>
              <a:xfrm>
                <a:off x="5527868" y="3672129"/>
                <a:ext cx="869430"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6" name="Group 35"/>
              <p:cNvGrpSpPr/>
              <p:nvPr/>
            </p:nvGrpSpPr>
            <p:grpSpPr>
              <a:xfrm>
                <a:off x="6815021" y="3069627"/>
                <a:ext cx="1202717" cy="1195312"/>
                <a:chOff x="6815021" y="3069627"/>
                <a:chExt cx="1202717" cy="1195312"/>
              </a:xfrm>
            </p:grpSpPr>
            <p:sp>
              <p:nvSpPr>
                <p:cNvPr id="30" name="TextBox 29"/>
                <p:cNvSpPr txBox="1"/>
                <p:nvPr/>
              </p:nvSpPr>
              <p:spPr>
                <a:xfrm>
                  <a:off x="6815021" y="3069627"/>
                  <a:ext cx="1202717" cy="369332"/>
                </a:xfrm>
                <a:prstGeom prst="rect">
                  <a:avLst/>
                </a:prstGeom>
                <a:noFill/>
              </p:spPr>
              <p:txBody>
                <a:bodyPr wrap="square" rtlCol="0">
                  <a:spAutoFit/>
                </a:bodyPr>
                <a:lstStyle/>
                <a:p>
                  <a:r>
                    <a:rPr lang="en-US" dirty="0" smtClean="0"/>
                    <a:t>NOT OK</a:t>
                  </a:r>
                  <a:endParaRPr lang="en-US" dirty="0"/>
                </a:p>
              </p:txBody>
            </p:sp>
            <p:sp>
              <p:nvSpPr>
                <p:cNvPr id="35" name="Rectangle 34"/>
                <p:cNvSpPr/>
                <p:nvPr/>
              </p:nvSpPr>
              <p:spPr>
                <a:xfrm>
                  <a:off x="6933335" y="3462730"/>
                  <a:ext cx="923080" cy="802209"/>
                </a:xfrm>
                <a:prstGeom prst="rect">
                  <a:avLst/>
                </a:prstGeom>
                <a:blipFill>
                  <a:blip r:embed="rId6"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5779" y="5261799"/>
              <a:ext cx="835697" cy="837151"/>
            </a:xfrm>
            <a:prstGeom prst="rect">
              <a:avLst/>
            </a:prstGeom>
          </p:spPr>
        </p:pic>
      </p:grpSp>
    </p:spTree>
    <p:extLst>
      <p:ext uri="{BB962C8B-B14F-4D97-AF65-F5344CB8AC3E}">
        <p14:creationId xmlns:p14="http://schemas.microsoft.com/office/powerpoint/2010/main" val="374551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500"/>
                                        <p:tgtEl>
                                          <p:spTgt spid="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par>
                                <p:cTn id="24" presetID="2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50" y="280533"/>
            <a:ext cx="5642488" cy="722743"/>
          </a:xfrm>
        </p:spPr>
        <p:txBody>
          <a:bodyPr>
            <a:noAutofit/>
          </a:bodyPr>
          <a:lstStyle/>
          <a:p>
            <a:r>
              <a:rPr lang="en-US" sz="3200" dirty="0" smtClean="0">
                <a:solidFill>
                  <a:srgbClr val="FFFF00"/>
                </a:solidFill>
              </a:rPr>
              <a:t>Complexity</a:t>
            </a:r>
            <a:endParaRPr lang="en-US" sz="3200" dirty="0">
              <a:solidFill>
                <a:srgbClr val="FFFF00"/>
              </a:solidFill>
            </a:endParaRPr>
          </a:p>
        </p:txBody>
      </p:sp>
      <p:sp>
        <p:nvSpPr>
          <p:cNvPr id="4" name="Content Placeholder 2"/>
          <p:cNvSpPr>
            <a:spLocks noGrp="1"/>
          </p:cNvSpPr>
          <p:nvPr>
            <p:ph idx="1"/>
          </p:nvPr>
        </p:nvSpPr>
        <p:spPr>
          <a:xfrm>
            <a:off x="655118" y="1427343"/>
            <a:ext cx="8781143" cy="4300542"/>
          </a:xfrm>
        </p:spPr>
        <p:txBody>
          <a:bodyPr>
            <a:noAutofit/>
          </a:bodyPr>
          <a:lstStyle/>
          <a:p>
            <a:endParaRPr lang="en-US" sz="2000" dirty="0" smtClean="0"/>
          </a:p>
          <a:p>
            <a:endParaRPr lang="en-US" sz="2000" dirty="0"/>
          </a:p>
          <a:p>
            <a:pPr marL="0" indent="0">
              <a:buNone/>
            </a:pPr>
            <a:r>
              <a:rPr lang="en-US" sz="2000" dirty="0"/>
              <a:t>                                                       </a:t>
            </a:r>
            <a:r>
              <a:rPr lang="en-US" sz="2000" dirty="0" smtClean="0"/>
              <a:t>  </a:t>
            </a:r>
            <a:r>
              <a:rPr lang="en-US" sz="2000" i="1" dirty="0" smtClean="0"/>
              <a:t>Include</a:t>
            </a:r>
            <a:r>
              <a:rPr lang="en-US" sz="2000" i="1" dirty="0"/>
              <a:t>: </a:t>
            </a:r>
            <a:r>
              <a:rPr lang="en-US" sz="2000" dirty="0">
                <a:solidFill>
                  <a:srgbClr val="FFFF6D"/>
                </a:solidFill>
              </a:rPr>
              <a:t>N</a:t>
            </a:r>
            <a:r>
              <a:rPr lang="en-US" sz="2000" i="1" dirty="0"/>
              <a:t>: </a:t>
            </a:r>
            <a:r>
              <a:rPr lang="en-US" sz="2000" i="1" dirty="0" smtClean="0"/>
              <a:t>number of groups</a:t>
            </a:r>
          </a:p>
          <a:p>
            <a:pPr marL="0" indent="0">
              <a:buNone/>
            </a:pPr>
            <a:r>
              <a:rPr lang="en-US" sz="2000" i="1" dirty="0">
                <a:solidFill>
                  <a:srgbClr val="00B0F0"/>
                </a:solidFill>
              </a:rPr>
              <a:t> </a:t>
            </a:r>
            <a:r>
              <a:rPr lang="en-US" sz="2000" i="1" dirty="0" smtClean="0">
                <a:solidFill>
                  <a:srgbClr val="00B0F0"/>
                </a:solidFill>
              </a:rPr>
              <a:t>                                                                      </a:t>
            </a:r>
            <a:r>
              <a:rPr lang="en-US" sz="2000" dirty="0" smtClean="0">
                <a:solidFill>
                  <a:srgbClr val="FFFF6D"/>
                </a:solidFill>
              </a:rPr>
              <a:t>M</a:t>
            </a:r>
            <a:r>
              <a:rPr lang="en-US" sz="2000" i="1" dirty="0"/>
              <a:t>: number of </a:t>
            </a:r>
            <a:r>
              <a:rPr lang="en-US" sz="2000" i="1" dirty="0" smtClean="0"/>
              <a:t>rooms / vehicles</a:t>
            </a:r>
            <a:endParaRPr lang="en-US" sz="2000" i="1" dirty="0"/>
          </a:p>
          <a:p>
            <a:r>
              <a:rPr lang="en-US" sz="2400" dirty="0" smtClean="0"/>
              <a:t>Advantage</a:t>
            </a:r>
            <a:r>
              <a:rPr lang="en-US" sz="2800" dirty="0" smtClean="0"/>
              <a:t>:</a:t>
            </a:r>
          </a:p>
          <a:p>
            <a:pPr lvl="1"/>
            <a:r>
              <a:rPr lang="en-US" sz="2000" dirty="0" smtClean="0"/>
              <a:t>Easy to implement and maintain.</a:t>
            </a:r>
          </a:p>
          <a:p>
            <a:pPr lvl="1"/>
            <a:r>
              <a:rPr lang="en-US" sz="2000" dirty="0" smtClean="0"/>
              <a:t>Easy to understand by approaching based on “divide and conquer”.</a:t>
            </a:r>
          </a:p>
          <a:p>
            <a:r>
              <a:rPr lang="en-US" sz="2400" dirty="0"/>
              <a:t>Disadvantage</a:t>
            </a:r>
            <a:r>
              <a:rPr lang="en-US" sz="2400" dirty="0" smtClean="0"/>
              <a:t>:</a:t>
            </a:r>
          </a:p>
          <a:p>
            <a:pPr lvl="1"/>
            <a:r>
              <a:rPr lang="en-US" sz="2000" dirty="0" smtClean="0"/>
              <a:t>Amount </a:t>
            </a:r>
            <a:r>
              <a:rPr lang="en-US" sz="2000" dirty="0"/>
              <a:t>of time to process possibly not </a:t>
            </a:r>
            <a:r>
              <a:rPr lang="en-US" sz="2000" dirty="0" smtClean="0"/>
              <a:t>small due to </a:t>
            </a:r>
            <a:r>
              <a:rPr lang="en-US" sz="1800" dirty="0" smtClean="0"/>
              <a:t>high complexity.</a:t>
            </a:r>
            <a:endParaRPr lang="en-US" sz="1800" dirty="0"/>
          </a:p>
        </p:txBody>
      </p:sp>
      <p:sp>
        <p:nvSpPr>
          <p:cNvPr id="5" name="Slide Number Placeholder 4"/>
          <p:cNvSpPr>
            <a:spLocks noGrp="1"/>
          </p:cNvSpPr>
          <p:nvPr>
            <p:ph type="sldNum" sz="quarter" idx="12"/>
          </p:nvPr>
        </p:nvSpPr>
        <p:spPr/>
        <p:txBody>
          <a:bodyPr/>
          <a:lstStyle/>
          <a:p>
            <a:fld id="{79FC23B2-0350-4DF1-9D44-A2879464C9F0}" type="slidenum">
              <a:rPr lang="en-US" smtClean="0"/>
              <a:t>22</a:t>
            </a:fld>
            <a:endParaRPr lang="en-US"/>
          </a:p>
        </p:txBody>
      </p:sp>
      <mc:AlternateContent xmlns:mc="http://schemas.openxmlformats.org/markup-compatibility/2006" xmlns:a14="http://schemas.microsoft.com/office/drawing/2010/main">
        <mc:Choice Requires="a14">
          <p:sp>
            <p:nvSpPr>
              <p:cNvPr id="3" name="Rectangle 2"/>
              <p:cNvSpPr/>
              <p:nvPr/>
            </p:nvSpPr>
            <p:spPr>
              <a:xfrm>
                <a:off x="2545508" y="1315833"/>
                <a:ext cx="4100951" cy="6687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l-GR" sz="3200" smtClean="0">
                          <a:solidFill>
                            <a:srgbClr val="FFFF6D"/>
                          </a:solidFill>
                        </a:rPr>
                        <m:t>Ω</m:t>
                      </m:r>
                      <m:r>
                        <a:rPr lang="en-US" sz="3200" i="1">
                          <a:solidFill>
                            <a:srgbClr val="FFFF6D"/>
                          </a:solidFill>
                          <a:latin typeface="Cambria Math" panose="02040503050406030204" pitchFamily="18" charset="0"/>
                        </a:rPr>
                        <m:t>(</m:t>
                      </m:r>
                      <m:r>
                        <a:rPr lang="en-US" sz="3200" i="1">
                          <a:solidFill>
                            <a:srgbClr val="FFFF6D"/>
                          </a:solidFill>
                          <a:latin typeface="Cambria Math" panose="02040503050406030204" pitchFamily="18" charset="0"/>
                        </a:rPr>
                        <m:t>𝑁</m:t>
                      </m:r>
                      <m:r>
                        <a:rPr lang="en-US" sz="3200" i="1">
                          <a:solidFill>
                            <a:srgbClr val="FFFF6D"/>
                          </a:solidFill>
                          <a:latin typeface="Cambria Math" panose="02040503050406030204" pitchFamily="18" charset="0"/>
                          <a:ea typeface="Cambria Math" panose="02040503050406030204" pitchFamily="18" charset="0"/>
                        </a:rPr>
                        <m:t>×</m:t>
                      </m:r>
                      <m:r>
                        <a:rPr lang="en-US" sz="3200" i="1">
                          <a:solidFill>
                            <a:srgbClr val="FFFF6D"/>
                          </a:solidFill>
                          <a:latin typeface="Cambria Math" panose="02040503050406030204" pitchFamily="18" charset="0"/>
                          <a:ea typeface="Cambria Math" panose="02040503050406030204" pitchFamily="18" charset="0"/>
                        </a:rPr>
                        <m:t>𝑀𝐴𝑋</m:t>
                      </m:r>
                      <m:r>
                        <a:rPr lang="en-US" sz="3200" i="1">
                          <a:solidFill>
                            <a:srgbClr val="FFFF6D"/>
                          </a:solidFill>
                          <a:latin typeface="Cambria Math" panose="02040503050406030204" pitchFamily="18" charset="0"/>
                          <a:ea typeface="Cambria Math" panose="02040503050406030204" pitchFamily="18" charset="0"/>
                        </a:rPr>
                        <m:t>(</m:t>
                      </m:r>
                      <m:sSup>
                        <m:sSupPr>
                          <m:ctrlPr>
                            <a:rPr lang="en-US" sz="3200" i="1">
                              <a:solidFill>
                                <a:srgbClr val="FFFF6D"/>
                              </a:solidFill>
                              <a:latin typeface="Cambria Math" panose="02040503050406030204" pitchFamily="18" charset="0"/>
                              <a:ea typeface="Cambria Math" panose="02040503050406030204" pitchFamily="18" charset="0"/>
                            </a:rPr>
                          </m:ctrlPr>
                        </m:sSupPr>
                        <m:e>
                          <m:r>
                            <a:rPr lang="en-US" sz="3200" i="1">
                              <a:solidFill>
                                <a:srgbClr val="FFFF6D"/>
                              </a:solidFill>
                              <a:latin typeface="Cambria Math" panose="02040503050406030204" pitchFamily="18" charset="0"/>
                              <a:ea typeface="Cambria Math" panose="02040503050406030204" pitchFamily="18" charset="0"/>
                            </a:rPr>
                            <m:t>𝑁</m:t>
                          </m:r>
                        </m:e>
                        <m:sup>
                          <m:r>
                            <a:rPr lang="en-US" sz="3200" i="1">
                              <a:solidFill>
                                <a:srgbClr val="FFFF6D"/>
                              </a:solidFill>
                              <a:latin typeface="Cambria Math" panose="02040503050406030204" pitchFamily="18" charset="0"/>
                              <a:ea typeface="Cambria Math" panose="02040503050406030204" pitchFamily="18" charset="0"/>
                            </a:rPr>
                            <m:t>2</m:t>
                          </m:r>
                        </m:sup>
                      </m:sSup>
                      <m:r>
                        <a:rPr lang="en-US" sz="3200" i="1">
                          <a:solidFill>
                            <a:srgbClr val="FFFF6D"/>
                          </a:solidFill>
                          <a:latin typeface="Cambria Math" panose="02040503050406030204" pitchFamily="18" charset="0"/>
                          <a:ea typeface="Cambria Math" panose="02040503050406030204" pitchFamily="18" charset="0"/>
                        </a:rPr>
                        <m:t>,</m:t>
                      </m:r>
                      <m:sSup>
                        <m:sSupPr>
                          <m:ctrlPr>
                            <a:rPr lang="en-US" sz="3200" i="1">
                              <a:solidFill>
                                <a:srgbClr val="FFFF6D"/>
                              </a:solidFill>
                              <a:latin typeface="Cambria Math" panose="02040503050406030204" pitchFamily="18" charset="0"/>
                              <a:ea typeface="Cambria Math" panose="02040503050406030204" pitchFamily="18" charset="0"/>
                            </a:rPr>
                          </m:ctrlPr>
                        </m:sSupPr>
                        <m:e>
                          <m:r>
                            <a:rPr lang="en-US" sz="3200" i="1">
                              <a:solidFill>
                                <a:srgbClr val="FFFF6D"/>
                              </a:solidFill>
                              <a:latin typeface="Cambria Math" panose="02040503050406030204" pitchFamily="18" charset="0"/>
                              <a:ea typeface="Cambria Math" panose="02040503050406030204" pitchFamily="18" charset="0"/>
                            </a:rPr>
                            <m:t>𝑀</m:t>
                          </m:r>
                        </m:e>
                        <m:sup>
                          <m:r>
                            <a:rPr lang="en-US" sz="3200" i="1">
                              <a:solidFill>
                                <a:srgbClr val="FFFF6D"/>
                              </a:solidFill>
                              <a:latin typeface="Cambria Math" panose="02040503050406030204" pitchFamily="18" charset="0"/>
                              <a:ea typeface="Cambria Math" panose="02040503050406030204" pitchFamily="18" charset="0"/>
                            </a:rPr>
                            <m:t>2</m:t>
                          </m:r>
                        </m:sup>
                      </m:sSup>
                      <m:r>
                        <a:rPr lang="en-US" sz="3200" i="1">
                          <a:solidFill>
                            <a:srgbClr val="FFFF6D"/>
                          </a:solidFill>
                          <a:latin typeface="Cambria Math" panose="02040503050406030204" pitchFamily="18" charset="0"/>
                          <a:ea typeface="Cambria Math" panose="02040503050406030204" pitchFamily="18" charset="0"/>
                        </a:rPr>
                        <m:t>)</m:t>
                      </m:r>
                      <m:r>
                        <a:rPr lang="en-US" sz="3200" i="1">
                          <a:solidFill>
                            <a:srgbClr val="FFFF6D"/>
                          </a:solidFill>
                          <a:latin typeface="Cambria Math" panose="02040503050406030204" pitchFamily="18" charset="0"/>
                        </a:rPr>
                        <m:t>)</m:t>
                      </m:r>
                    </m:oMath>
                  </m:oMathPara>
                </a14:m>
                <a:endParaRPr lang="en-US" sz="3200" dirty="0">
                  <a:solidFill>
                    <a:srgbClr val="FFFF6D"/>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545508" y="1315833"/>
                <a:ext cx="4100951" cy="66874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426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23</a:t>
            </a:fld>
            <a:endParaRPr lang="en-US"/>
          </a:p>
        </p:txBody>
      </p:sp>
      <p:sp>
        <p:nvSpPr>
          <p:cNvPr id="5" name="Title 1"/>
          <p:cNvSpPr txBox="1">
            <a:spLocks/>
          </p:cNvSpPr>
          <p:nvPr/>
        </p:nvSpPr>
        <p:spPr>
          <a:xfrm>
            <a:off x="233179" y="427410"/>
            <a:ext cx="8766631"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p>
        </p:txBody>
      </p:sp>
      <p:sp>
        <p:nvSpPr>
          <p:cNvPr id="6" name="Content Placeholder 2"/>
          <p:cNvSpPr txBox="1">
            <a:spLocks/>
          </p:cNvSpPr>
          <p:nvPr/>
        </p:nvSpPr>
        <p:spPr>
          <a:xfrm>
            <a:off x="1447381" y="1712403"/>
            <a:ext cx="6992081" cy="3998045"/>
          </a:xfrm>
          <a:prstGeom prst="rect">
            <a:avLst/>
          </a:prstGeom>
        </p:spPr>
        <p:txBody>
          <a:bodyPr vert="horz" lIns="91440" tIns="45720" rIns="91440" bIns="45720" rtlCol="0">
            <a:normAutofit/>
          </a:bodyPr>
          <a:lstStyle>
            <a:lvl1pPr marL="231775" indent="-231775" algn="l" defTabSz="914400" rtl="0" eaLnBrk="1" latinLnBrk="0" hangingPunct="1">
              <a:lnSpc>
                <a:spcPct val="100000"/>
              </a:lnSpc>
              <a:spcBef>
                <a:spcPts val="900"/>
              </a:spcBef>
              <a:spcAft>
                <a:spcPts val="0"/>
              </a:spcAft>
              <a:buClr>
                <a:schemeClr val="tx2"/>
              </a:buClr>
              <a:buFont typeface="Wingdings" panose="05000000000000000000" pitchFamily="2" charset="2"/>
              <a:buChar char=""/>
              <a:defRPr sz="1800" kern="1200">
                <a:solidFill>
                  <a:schemeClr val="tx1"/>
                </a:solidFill>
                <a:latin typeface="+mn-lt"/>
                <a:ea typeface="+mn-ea"/>
                <a:cs typeface="+mn-cs"/>
              </a:defRPr>
            </a:lvl1pPr>
            <a:lvl2pPr marL="519113" indent="-244475" algn="l" defTabSz="914400" rtl="0" eaLnBrk="1" latinLnBrk="0" hangingPunct="1">
              <a:lnSpc>
                <a:spcPct val="100000"/>
              </a:lnSpc>
              <a:spcBef>
                <a:spcPts val="500"/>
              </a:spcBef>
              <a:buClr>
                <a:schemeClr val="tx2"/>
              </a:buClr>
              <a:buFont typeface="Wingdings" panose="05000000000000000000" pitchFamily="2" charset="2"/>
              <a:buChar char="q"/>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Wingdings" panose="05000000000000000000" pitchFamily="2" charset="2"/>
              <a:buChar char="ü"/>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n-US" sz="2800" dirty="0"/>
              <a:t>Assign the shortest path for vehicles to shuttle candidates in exam dates</a:t>
            </a:r>
            <a:r>
              <a:rPr lang="en-US" sz="2800" dirty="0" smtClean="0"/>
              <a:t>.</a:t>
            </a:r>
            <a:endParaRPr lang="en-US" sz="2800" dirty="0"/>
          </a:p>
          <a:p>
            <a:r>
              <a:rPr lang="en-US" sz="2800" dirty="0" smtClean="0"/>
              <a:t>Steps</a:t>
            </a:r>
            <a:r>
              <a:rPr lang="en-US" sz="3200" dirty="0" smtClean="0"/>
              <a:t>: </a:t>
            </a:r>
            <a:r>
              <a:rPr lang="en-US" sz="1900" dirty="0" smtClean="0"/>
              <a:t>(for each vehicle)</a:t>
            </a:r>
            <a:endParaRPr lang="en-US" sz="3000" dirty="0"/>
          </a:p>
          <a:p>
            <a:pPr marL="342900" indent="-342900">
              <a:buFont typeface="+mj-lt"/>
              <a:buAutoNum type="arabicPeriod"/>
            </a:pPr>
            <a:r>
              <a:rPr lang="en-US" sz="2000" dirty="0" smtClean="0"/>
              <a:t>Making all permutations of way points of the vehicle.</a:t>
            </a:r>
          </a:p>
          <a:p>
            <a:pPr marL="342900" indent="-342900">
              <a:buFont typeface="+mj-lt"/>
              <a:buAutoNum type="arabicPeriod"/>
            </a:pPr>
            <a:r>
              <a:rPr lang="en-US" sz="2000" dirty="0" smtClean="0"/>
              <a:t>Calculate total distance </a:t>
            </a:r>
            <a:r>
              <a:rPr lang="en-US" sz="2000" dirty="0"/>
              <a:t>of the route of </a:t>
            </a:r>
            <a:r>
              <a:rPr lang="en-US" sz="2000" dirty="0" smtClean="0"/>
              <a:t>each permutation </a:t>
            </a:r>
            <a:r>
              <a:rPr lang="en-US" sz="1600" dirty="0" smtClean="0"/>
              <a:t>(using Google Maps API)</a:t>
            </a:r>
          </a:p>
          <a:p>
            <a:pPr marL="342900" indent="-342900">
              <a:buFont typeface="+mj-lt"/>
              <a:buAutoNum type="arabicPeriod"/>
            </a:pPr>
            <a:r>
              <a:rPr lang="en-US" sz="2000" dirty="0" smtClean="0"/>
              <a:t>The result is the permutation that have shortest distance.</a:t>
            </a:r>
            <a:endParaRPr lang="en-US" sz="2600" dirty="0"/>
          </a:p>
        </p:txBody>
      </p:sp>
    </p:spTree>
    <p:extLst>
      <p:ext uri="{BB962C8B-B14F-4D97-AF65-F5344CB8AC3E}">
        <p14:creationId xmlns:p14="http://schemas.microsoft.com/office/powerpoint/2010/main" val="249995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98" y="529655"/>
            <a:ext cx="8752114" cy="722743"/>
          </a:xfrm>
        </p:spPr>
        <p:txBody>
          <a:bodyPr>
            <a:noAutofit/>
          </a:bodyPr>
          <a:lstStyle/>
          <a:p>
            <a:r>
              <a:rPr lang="en-US" sz="2800" dirty="0">
                <a:solidFill>
                  <a:srgbClr val="92D050"/>
                </a:solidFill>
              </a:rPr>
              <a:t>Routing ways for vehicles (cont.)</a:t>
            </a:r>
          </a:p>
        </p:txBody>
      </p:sp>
      <p:sp>
        <p:nvSpPr>
          <p:cNvPr id="5" name="Slide Number Placeholder 4"/>
          <p:cNvSpPr>
            <a:spLocks noGrp="1"/>
          </p:cNvSpPr>
          <p:nvPr>
            <p:ph type="sldNum" sz="quarter" idx="12"/>
          </p:nvPr>
        </p:nvSpPr>
        <p:spPr>
          <a:xfrm>
            <a:off x="7781845" y="6292947"/>
            <a:ext cx="1097280" cy="274320"/>
          </a:xfrm>
        </p:spPr>
        <p:txBody>
          <a:bodyPr/>
          <a:lstStyle/>
          <a:p>
            <a:fld id="{79FC23B2-0350-4DF1-9D44-A2879464C9F0}" type="slidenum">
              <a:rPr lang="en-US" smtClean="0"/>
              <a:t>24</a:t>
            </a:fld>
            <a:endParaRPr lang="en-US" dirty="0"/>
          </a:p>
        </p:txBody>
      </p:sp>
      <p:grpSp>
        <p:nvGrpSpPr>
          <p:cNvPr id="20" name="Group 19"/>
          <p:cNvGrpSpPr/>
          <p:nvPr/>
        </p:nvGrpSpPr>
        <p:grpSpPr>
          <a:xfrm>
            <a:off x="7682208" y="2651132"/>
            <a:ext cx="856639" cy="1188717"/>
            <a:chOff x="6541007" y="1442596"/>
            <a:chExt cx="856639" cy="1188717"/>
          </a:xfrm>
        </p:grpSpPr>
        <p:sp>
          <p:nvSpPr>
            <p:cNvPr id="18" name="Rectangle 17"/>
            <p:cNvSpPr/>
            <p:nvPr/>
          </p:nvSpPr>
          <p:spPr>
            <a:xfrm>
              <a:off x="6541007" y="1811301"/>
              <a:ext cx="856639" cy="820012"/>
            </a:xfrm>
            <a:prstGeom prst="rect">
              <a:avLst/>
            </a:prstGeom>
            <a:blipFill>
              <a:blip r:embed="rId2" cstate="print">
                <a:extLst>
                  <a:ext uri="{28A0092B-C50C-407E-A947-70E740481C1C}">
                    <a14:useLocalDpi xmlns:a14="http://schemas.microsoft.com/office/drawing/2010/main" val="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TextBox 18"/>
            <p:cNvSpPr txBox="1"/>
            <p:nvPr/>
          </p:nvSpPr>
          <p:spPr>
            <a:xfrm>
              <a:off x="6685614" y="1442596"/>
              <a:ext cx="652072" cy="369332"/>
            </a:xfrm>
            <a:prstGeom prst="rect">
              <a:avLst/>
            </a:prstGeom>
            <a:noFill/>
          </p:spPr>
          <p:txBody>
            <a:bodyPr wrap="square" rtlCol="0">
              <a:spAutoFit/>
            </a:bodyPr>
            <a:lstStyle/>
            <a:p>
              <a:r>
                <a:rPr lang="en-US" dirty="0" smtClean="0"/>
                <a:t>OK</a:t>
              </a:r>
              <a:endParaRPr lang="en-US" dirty="0"/>
            </a:p>
          </p:txBody>
        </p:sp>
      </p:grpSp>
      <p:grpSp>
        <p:nvGrpSpPr>
          <p:cNvPr id="11" name="Group 10"/>
          <p:cNvGrpSpPr/>
          <p:nvPr/>
        </p:nvGrpSpPr>
        <p:grpSpPr>
          <a:xfrm>
            <a:off x="527778" y="1996659"/>
            <a:ext cx="875801" cy="704003"/>
            <a:chOff x="1332875" y="4091065"/>
            <a:chExt cx="1098030" cy="88263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10" name="TextBox 9"/>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15" name="Group 14"/>
          <p:cNvGrpSpPr/>
          <p:nvPr/>
        </p:nvGrpSpPr>
        <p:grpSpPr>
          <a:xfrm>
            <a:off x="1776072" y="1998773"/>
            <a:ext cx="899713" cy="715591"/>
            <a:chOff x="1923738" y="1498166"/>
            <a:chExt cx="1128010" cy="897168"/>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44" name="TextBox 43"/>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21" name="Group 20"/>
          <p:cNvGrpSpPr/>
          <p:nvPr/>
        </p:nvGrpSpPr>
        <p:grpSpPr>
          <a:xfrm>
            <a:off x="3110500" y="1970364"/>
            <a:ext cx="887757" cy="755963"/>
            <a:chOff x="3204148" y="1648402"/>
            <a:chExt cx="1113020" cy="947784"/>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45" name="TextBox 44"/>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51" name="Right Arrow 50"/>
          <p:cNvSpPr/>
          <p:nvPr/>
        </p:nvSpPr>
        <p:spPr>
          <a:xfrm>
            <a:off x="1327249" y="222686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ight Arrow 55"/>
          <p:cNvSpPr/>
          <p:nvPr/>
        </p:nvSpPr>
        <p:spPr>
          <a:xfrm>
            <a:off x="2675785" y="223631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Equal 21"/>
          <p:cNvSpPr/>
          <p:nvPr/>
        </p:nvSpPr>
        <p:spPr>
          <a:xfrm>
            <a:off x="3968277" y="2191342"/>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8" name="TextBox 57"/>
          <p:cNvSpPr txBox="1"/>
          <p:nvPr/>
        </p:nvSpPr>
        <p:spPr>
          <a:xfrm>
            <a:off x="4719902" y="2100312"/>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9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grpSp>
        <p:nvGrpSpPr>
          <p:cNvPr id="60" name="Group 59"/>
          <p:cNvGrpSpPr/>
          <p:nvPr/>
        </p:nvGrpSpPr>
        <p:grpSpPr>
          <a:xfrm>
            <a:off x="526313" y="3015990"/>
            <a:ext cx="875801" cy="704003"/>
            <a:chOff x="1332875" y="4091065"/>
            <a:chExt cx="1098030" cy="882639"/>
          </a:xfrm>
        </p:grpSpPr>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72" name="TextBox 71"/>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61" name="Group 60"/>
          <p:cNvGrpSpPr/>
          <p:nvPr/>
        </p:nvGrpSpPr>
        <p:grpSpPr>
          <a:xfrm>
            <a:off x="3115401" y="3046896"/>
            <a:ext cx="899713" cy="715591"/>
            <a:chOff x="1923738" y="1498166"/>
            <a:chExt cx="1128010" cy="897168"/>
          </a:xfrm>
        </p:grpSpPr>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70" name="TextBox 69"/>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62" name="Group 61"/>
          <p:cNvGrpSpPr/>
          <p:nvPr/>
        </p:nvGrpSpPr>
        <p:grpSpPr>
          <a:xfrm>
            <a:off x="1788028" y="3001000"/>
            <a:ext cx="887757" cy="755963"/>
            <a:chOff x="3204148" y="1648402"/>
            <a:chExt cx="1113020" cy="94778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68" name="TextBox 67"/>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63" name="Right Arrow 62"/>
          <p:cNvSpPr/>
          <p:nvPr/>
        </p:nvSpPr>
        <p:spPr>
          <a:xfrm>
            <a:off x="1325784" y="3246194"/>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ight Arrow 63"/>
          <p:cNvSpPr/>
          <p:nvPr/>
        </p:nvSpPr>
        <p:spPr>
          <a:xfrm>
            <a:off x="2674320" y="3255643"/>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5" name="Equal 64"/>
          <p:cNvSpPr/>
          <p:nvPr/>
        </p:nvSpPr>
        <p:spPr>
          <a:xfrm>
            <a:off x="3966812" y="3210673"/>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66" name="TextBox 65"/>
          <p:cNvSpPr txBox="1"/>
          <p:nvPr/>
        </p:nvSpPr>
        <p:spPr>
          <a:xfrm>
            <a:off x="4718437" y="3119643"/>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5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73" name="TextBox 72"/>
          <p:cNvSpPr txBox="1"/>
          <p:nvPr/>
        </p:nvSpPr>
        <p:spPr>
          <a:xfrm>
            <a:off x="706695" y="4010127"/>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 . . . . .</a:t>
            </a:r>
            <a:endParaRPr lang="en-US" sz="2400" b="1" dirty="0">
              <a:latin typeface="Arial" pitchFamily="34" charset="0"/>
              <a:cs typeface="Arial" pitchFamily="34" charset="0"/>
            </a:endParaRPr>
          </a:p>
        </p:txBody>
      </p:sp>
      <p:grpSp>
        <p:nvGrpSpPr>
          <p:cNvPr id="75" name="Group 74"/>
          <p:cNvGrpSpPr/>
          <p:nvPr/>
        </p:nvGrpSpPr>
        <p:grpSpPr>
          <a:xfrm>
            <a:off x="3107466" y="4682782"/>
            <a:ext cx="875801" cy="704003"/>
            <a:chOff x="1332875" y="4091065"/>
            <a:chExt cx="1098030" cy="882639"/>
          </a:xfrm>
        </p:grpSpPr>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875" y="4091065"/>
              <a:ext cx="841948" cy="841948"/>
            </a:xfrm>
            <a:prstGeom prst="rect">
              <a:avLst/>
            </a:prstGeom>
          </p:spPr>
        </p:pic>
        <p:sp>
          <p:nvSpPr>
            <p:cNvPr id="87" name="TextBox 86"/>
            <p:cNvSpPr txBox="1"/>
            <p:nvPr/>
          </p:nvSpPr>
          <p:spPr>
            <a:xfrm>
              <a:off x="1753849" y="451203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p:txBody>
        </p:sp>
      </p:grpSp>
      <p:grpSp>
        <p:nvGrpSpPr>
          <p:cNvPr id="76" name="Group 75"/>
          <p:cNvGrpSpPr/>
          <p:nvPr/>
        </p:nvGrpSpPr>
        <p:grpSpPr>
          <a:xfrm>
            <a:off x="1815114" y="4682782"/>
            <a:ext cx="899713" cy="715591"/>
            <a:chOff x="1923738" y="1498166"/>
            <a:chExt cx="1128010" cy="897168"/>
          </a:xfrm>
        </p:grpSpPr>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738" y="1498166"/>
              <a:ext cx="841948" cy="841948"/>
            </a:xfrm>
            <a:prstGeom prst="rect">
              <a:avLst/>
            </a:prstGeom>
          </p:spPr>
        </p:pic>
        <p:sp>
          <p:nvSpPr>
            <p:cNvPr id="85" name="TextBox 84"/>
            <p:cNvSpPr txBox="1"/>
            <p:nvPr/>
          </p:nvSpPr>
          <p:spPr>
            <a:xfrm>
              <a:off x="2374692" y="1933669"/>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p:txBody>
        </p:sp>
      </p:grpSp>
      <p:grpSp>
        <p:nvGrpSpPr>
          <p:cNvPr id="77" name="Group 76"/>
          <p:cNvGrpSpPr/>
          <p:nvPr/>
        </p:nvGrpSpPr>
        <p:grpSpPr>
          <a:xfrm>
            <a:off x="531158" y="4657400"/>
            <a:ext cx="887757" cy="755963"/>
            <a:chOff x="3204148" y="1648402"/>
            <a:chExt cx="1113020" cy="947784"/>
          </a:xfrm>
        </p:grpSpPr>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148" y="1648402"/>
              <a:ext cx="841948" cy="841948"/>
            </a:xfrm>
            <a:prstGeom prst="rect">
              <a:avLst/>
            </a:prstGeom>
          </p:spPr>
        </p:pic>
        <p:sp>
          <p:nvSpPr>
            <p:cNvPr id="83" name="TextBox 82"/>
            <p:cNvSpPr txBox="1"/>
            <p:nvPr/>
          </p:nvSpPr>
          <p:spPr>
            <a:xfrm>
              <a:off x="3640112" y="2134521"/>
              <a:ext cx="677056" cy="461665"/>
            </a:xfrm>
            <a:prstGeom prst="rect">
              <a:avLst/>
            </a:prstGeom>
            <a:noFill/>
          </p:spPr>
          <p:txBody>
            <a:bodyPr wrap="square" rtlCol="0">
              <a:spAutoFit/>
            </a:bodyPr>
            <a:lstStyle/>
            <a:p>
              <a:r>
                <a:rPr lang="en-US" sz="2400" b="1" dirty="0" smtClean="0">
                  <a:latin typeface="Arial" pitchFamily="34" charset="0"/>
                  <a:cs typeface="Arial" pitchFamily="34" charset="0"/>
                </a:rPr>
                <a:t>C</a:t>
              </a:r>
              <a:endParaRPr lang="en-US" sz="2400" b="1" dirty="0">
                <a:latin typeface="Arial" pitchFamily="34" charset="0"/>
                <a:cs typeface="Arial" pitchFamily="34" charset="0"/>
              </a:endParaRPr>
            </a:p>
          </p:txBody>
        </p:sp>
      </p:grpSp>
      <p:sp>
        <p:nvSpPr>
          <p:cNvPr id="78" name="Right Arrow 77"/>
          <p:cNvSpPr/>
          <p:nvPr/>
        </p:nvSpPr>
        <p:spPr>
          <a:xfrm>
            <a:off x="1343965" y="4880892"/>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9" name="Right Arrow 78"/>
          <p:cNvSpPr/>
          <p:nvPr/>
        </p:nvSpPr>
        <p:spPr>
          <a:xfrm>
            <a:off x="2692501" y="4890341"/>
            <a:ext cx="434715" cy="1896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Equal 79"/>
          <p:cNvSpPr/>
          <p:nvPr/>
        </p:nvSpPr>
        <p:spPr>
          <a:xfrm>
            <a:off x="3984993" y="4845371"/>
            <a:ext cx="543762" cy="280235"/>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81" name="TextBox 80"/>
          <p:cNvSpPr txBox="1"/>
          <p:nvPr/>
        </p:nvSpPr>
        <p:spPr>
          <a:xfrm>
            <a:off x="4736618" y="4754341"/>
            <a:ext cx="2195855" cy="461665"/>
          </a:xfrm>
          <a:prstGeom prst="rect">
            <a:avLst/>
          </a:prstGeom>
          <a:noFill/>
        </p:spPr>
        <p:txBody>
          <a:bodyPr wrap="square" rtlCol="0">
            <a:spAutoFit/>
          </a:bodyPr>
          <a:lstStyle/>
          <a:p>
            <a:r>
              <a:rPr lang="en-US" sz="2400" b="1" dirty="0" smtClean="0">
                <a:latin typeface="Arial" pitchFamily="34" charset="0"/>
                <a:cs typeface="Arial" pitchFamily="34" charset="0"/>
              </a:rPr>
              <a:t>7 </a:t>
            </a:r>
            <a:r>
              <a:rPr lang="en-US" sz="2400" b="1" dirty="0" err="1" smtClean="0">
                <a:latin typeface="Arial" pitchFamily="34" charset="0"/>
                <a:cs typeface="Arial" pitchFamily="34" charset="0"/>
              </a:rPr>
              <a:t>kms</a:t>
            </a:r>
            <a:endParaRPr lang="en-US" sz="2400" b="1" dirty="0">
              <a:latin typeface="Arial" pitchFamily="34" charset="0"/>
              <a:cs typeface="Arial" pitchFamily="34" charset="0"/>
            </a:endParaRPr>
          </a:p>
        </p:txBody>
      </p:sp>
      <p:sp>
        <p:nvSpPr>
          <p:cNvPr id="17" name="Right Arrow 16"/>
          <p:cNvSpPr/>
          <p:nvPr/>
        </p:nvSpPr>
        <p:spPr>
          <a:xfrm>
            <a:off x="6190938" y="3231747"/>
            <a:ext cx="1156191" cy="31644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5833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par>
                                <p:cTn id="23" presetID="22" presetClass="entr" presetSubtype="1"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up)">
                                      <p:cBhvr>
                                        <p:cTn id="31" dur="500"/>
                                        <p:tgtEl>
                                          <p:spTgt spid="6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up)">
                                      <p:cBhvr>
                                        <p:cTn id="34" dur="500"/>
                                        <p:tgtEl>
                                          <p:spTgt spid="6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up)">
                                      <p:cBhvr>
                                        <p:cTn id="37" dur="500"/>
                                        <p:tgtEl>
                                          <p:spTgt spid="73"/>
                                        </p:tgtEl>
                                      </p:cBhvr>
                                    </p:animEffect>
                                  </p:childTnLst>
                                </p:cTn>
                              </p:par>
                              <p:par>
                                <p:cTn id="38" presetID="22" presetClass="entr" presetSubtype="1"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up)">
                                      <p:cBhvr>
                                        <p:cTn id="40" dur="500"/>
                                        <p:tgtEl>
                                          <p:spTgt spid="75"/>
                                        </p:tgtEl>
                                      </p:cBhvr>
                                    </p:animEffect>
                                  </p:childTnLst>
                                </p:cTn>
                              </p:par>
                              <p:par>
                                <p:cTn id="41" presetID="22" presetClass="entr" presetSubtype="1"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1"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wipe(up)">
                                      <p:cBhvr>
                                        <p:cTn id="49" dur="500"/>
                                        <p:tgtEl>
                                          <p:spTgt spid="7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up)">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wipe(left)">
                                      <p:cBhvr>
                                        <p:cTn id="63" dur="500"/>
                                        <p:tgtEl>
                                          <p:spTgt spid="8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wipe(left)">
                                      <p:cBhvr>
                                        <p:cTn id="72" dur="500"/>
                                        <p:tgtEl>
                                          <p:spTgt spid="8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par>
                                <p:cTn id="78" presetID="22" presetClass="entr" presetSubtype="8"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6" grpId="0" animBg="1"/>
      <p:bldP spid="22" grpId="0" animBg="1"/>
      <p:bldP spid="58" grpId="0"/>
      <p:bldP spid="63" grpId="0" animBg="1"/>
      <p:bldP spid="64" grpId="0" animBg="1"/>
      <p:bldP spid="65" grpId="0" animBg="1"/>
      <p:bldP spid="66" grpId="0"/>
      <p:bldP spid="73" grpId="0"/>
      <p:bldP spid="78" grpId="0" animBg="1"/>
      <p:bldP spid="79" grpId="0" animBg="1"/>
      <p:bldP spid="80" grpId="0" animBg="1"/>
      <p:bldP spid="81"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927490" y="1693889"/>
            <a:ext cx="8042340" cy="4463789"/>
          </a:xfrm>
        </p:spPr>
        <p:txBody>
          <a:bodyPr>
            <a:normAutofit fontScale="92500" lnSpcReduction="20000"/>
          </a:bodyPr>
          <a:lstStyle/>
          <a:p>
            <a:r>
              <a:rPr lang="en-US" sz="2800" dirty="0"/>
              <a:t>Complexity</a:t>
            </a:r>
            <a:r>
              <a:rPr lang="en-US" sz="3200" dirty="0" smtClean="0"/>
              <a:t>:</a:t>
            </a:r>
          </a:p>
          <a:p>
            <a:endParaRPr lang="en-US" sz="3200" dirty="0"/>
          </a:p>
          <a:p>
            <a:pPr marL="0" indent="0">
              <a:buNone/>
            </a:pPr>
            <a:r>
              <a:rPr lang="en-US" sz="3200" i="1" dirty="0"/>
              <a:t>	</a:t>
            </a:r>
            <a:r>
              <a:rPr lang="en-US" sz="2400" i="1" dirty="0" smtClean="0"/>
              <a:t>Include: </a:t>
            </a:r>
            <a:r>
              <a:rPr lang="en-US" sz="2400" dirty="0">
                <a:solidFill>
                  <a:srgbClr val="FFFF6D"/>
                </a:solidFill>
              </a:rPr>
              <a:t>N</a:t>
            </a:r>
            <a:r>
              <a:rPr lang="en-US" sz="2400" i="1" dirty="0"/>
              <a:t>: number </a:t>
            </a:r>
            <a:r>
              <a:rPr lang="en-US" sz="2400" i="1" dirty="0" smtClean="0"/>
              <a:t>of vehicles.</a:t>
            </a:r>
            <a:endParaRPr lang="en-US" sz="2400" i="1" dirty="0"/>
          </a:p>
          <a:p>
            <a:pPr marL="0" indent="0">
              <a:buNone/>
            </a:pPr>
            <a:r>
              <a:rPr lang="en-US" sz="2400" dirty="0" smtClean="0">
                <a:solidFill>
                  <a:srgbClr val="FFFF6D"/>
                </a:solidFill>
              </a:rPr>
              <a:t>		 M</a:t>
            </a:r>
            <a:r>
              <a:rPr lang="en-US" sz="2400" i="1" dirty="0"/>
              <a:t>: </a:t>
            </a:r>
            <a:r>
              <a:rPr lang="en-US" sz="2400" i="1" dirty="0" smtClean="0"/>
              <a:t>number of waypoints of vehicles.</a:t>
            </a:r>
            <a:endParaRPr lang="en-US" sz="2400" i="1" dirty="0"/>
          </a:p>
          <a:p>
            <a:endParaRPr lang="en-US" sz="3200" dirty="0"/>
          </a:p>
          <a:p>
            <a:r>
              <a:rPr lang="en-US" sz="2800" dirty="0" smtClean="0"/>
              <a:t>Advantage</a:t>
            </a:r>
            <a:r>
              <a:rPr lang="en-US" sz="3200" dirty="0" smtClean="0"/>
              <a:t>:</a:t>
            </a:r>
          </a:p>
          <a:p>
            <a:pPr lvl="1"/>
            <a:r>
              <a:rPr lang="en-US" sz="2200" dirty="0" smtClean="0"/>
              <a:t>Easy to understand.</a:t>
            </a:r>
          </a:p>
          <a:p>
            <a:pPr lvl="1"/>
            <a:r>
              <a:rPr lang="en-US" sz="2200" dirty="0" smtClean="0"/>
              <a:t>Run efficient in the scope of the project.</a:t>
            </a:r>
          </a:p>
          <a:p>
            <a:r>
              <a:rPr lang="en-US" sz="2800" dirty="0" smtClean="0"/>
              <a:t>Disadvantage:</a:t>
            </a:r>
          </a:p>
          <a:p>
            <a:pPr lvl="1"/>
            <a:r>
              <a:rPr lang="en-US" sz="2200" dirty="0" smtClean="0"/>
              <a:t>Hard to implement and maintain.</a:t>
            </a:r>
          </a:p>
          <a:p>
            <a:pPr lvl="1"/>
            <a:endParaRPr lang="en-US" sz="2400" dirty="0" smtClean="0"/>
          </a:p>
          <a:p>
            <a:endParaRPr lang="en-US" sz="2600" dirty="0" smtClean="0"/>
          </a:p>
        </p:txBody>
      </p:sp>
      <p:sp>
        <p:nvSpPr>
          <p:cNvPr id="4" name="Slide Number Placeholder 3"/>
          <p:cNvSpPr>
            <a:spLocks noGrp="1"/>
          </p:cNvSpPr>
          <p:nvPr>
            <p:ph type="sldNum" sz="quarter" idx="12"/>
          </p:nvPr>
        </p:nvSpPr>
        <p:spPr/>
        <p:txBody>
          <a:bodyPr/>
          <a:lstStyle/>
          <a:p>
            <a:fld id="{79FC23B2-0350-4DF1-9D44-A2879464C9F0}" type="slidenum">
              <a:rPr lang="en-US" smtClean="0"/>
              <a:t>25</a:t>
            </a:fld>
            <a:endParaRPr lang="en-US"/>
          </a:p>
        </p:txBody>
      </p:sp>
      <p:sp>
        <p:nvSpPr>
          <p:cNvPr id="5" name="Title 1"/>
          <p:cNvSpPr txBox="1">
            <a:spLocks/>
          </p:cNvSpPr>
          <p:nvPr/>
        </p:nvSpPr>
        <p:spPr>
          <a:xfrm>
            <a:off x="232230" y="427410"/>
            <a:ext cx="8737600" cy="76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3200" dirty="0">
                <a:solidFill>
                  <a:srgbClr val="92D050"/>
                </a:solidFill>
              </a:rPr>
              <a:t>Routing ways for vehicles </a:t>
            </a:r>
            <a:r>
              <a:rPr lang="en-US" sz="3200" dirty="0" smtClean="0">
                <a:solidFill>
                  <a:srgbClr val="92D050"/>
                </a:solidFill>
              </a:rPr>
              <a:t>(</a:t>
            </a:r>
            <a:r>
              <a:rPr lang="en-US" sz="3200" dirty="0">
                <a:solidFill>
                  <a:srgbClr val="92D050"/>
                </a:solidFill>
              </a:rPr>
              <a:t>cont.)</a:t>
            </a:r>
          </a:p>
        </p:txBody>
      </p:sp>
      <mc:AlternateContent xmlns:mc="http://schemas.openxmlformats.org/markup-compatibility/2006" xmlns:a14="http://schemas.microsoft.com/office/drawing/2010/main">
        <mc:Choice Requires="a14">
          <p:sp>
            <p:nvSpPr>
              <p:cNvPr id="6" name="Rectangle 5"/>
              <p:cNvSpPr/>
              <p:nvPr/>
            </p:nvSpPr>
            <p:spPr>
              <a:xfrm>
                <a:off x="3335272" y="1603947"/>
                <a:ext cx="2150177" cy="59138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l-GR" sz="2800">
                          <a:latin typeface="Cambria Math" panose="02040503050406030204" pitchFamily="18" charset="0"/>
                        </a:rPr>
                        <m:t>Ω</m:t>
                      </m:r>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𝑀</m:t>
                      </m:r>
                      <m:r>
                        <a:rPr lang="en-US" sz="2800" i="1">
                          <a:latin typeface="Cambria Math" panose="02040503050406030204" pitchFamily="18" charset="0"/>
                        </a:rPr>
                        <m:t>!)</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3335272" y="1603947"/>
                <a:ext cx="2150177" cy="59138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464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479757"/>
            <a:ext cx="8814157" cy="785373"/>
          </a:xfrm>
        </p:spPr>
        <p:txBody>
          <a:bodyPr/>
          <a:lstStyle/>
          <a:p>
            <a:r>
              <a:rPr lang="en-US" dirty="0" smtClean="0"/>
              <a:t>Technology</a:t>
            </a:r>
            <a:endParaRPr lang="en-US" dirty="0"/>
          </a:p>
        </p:txBody>
      </p:sp>
      <p:sp>
        <p:nvSpPr>
          <p:cNvPr id="17" name="Slide Number Placeholder 16"/>
          <p:cNvSpPr>
            <a:spLocks noGrp="1"/>
          </p:cNvSpPr>
          <p:nvPr>
            <p:ph type="sldNum" sz="quarter" idx="12"/>
          </p:nvPr>
        </p:nvSpPr>
        <p:spPr/>
        <p:txBody>
          <a:bodyPr/>
          <a:lstStyle/>
          <a:p>
            <a:fld id="{79FC23B2-0350-4DF1-9D44-A2879464C9F0}" type="slidenum">
              <a:rPr lang="en-US" smtClean="0"/>
              <a:t>26</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455"/>
          <a:stretch/>
        </p:blipFill>
        <p:spPr>
          <a:xfrm>
            <a:off x="226649" y="1353841"/>
            <a:ext cx="2467031" cy="1503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74" y="1285601"/>
            <a:ext cx="1300619" cy="16333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071" y="4189860"/>
            <a:ext cx="1766715" cy="191068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0" y="3597890"/>
            <a:ext cx="2857500" cy="28575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2366" y="4003129"/>
            <a:ext cx="3064244" cy="204283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2853" y="1265130"/>
            <a:ext cx="3412190" cy="1591953"/>
          </a:xfrm>
          <a:prstGeom prst="rect">
            <a:avLst/>
          </a:prstGeom>
        </p:spPr>
      </p:pic>
    </p:spTree>
    <p:extLst>
      <p:ext uri="{BB962C8B-B14F-4D97-AF65-F5344CB8AC3E}">
        <p14:creationId xmlns:p14="http://schemas.microsoft.com/office/powerpoint/2010/main" val="17506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27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47" y="900893"/>
            <a:ext cx="5172502" cy="5172502"/>
          </a:xfrm>
          <a:prstGeom prst="rect">
            <a:avLst/>
          </a:prstGeom>
        </p:spPr>
      </p:pic>
    </p:spTree>
    <p:extLst>
      <p:ext uri="{BB962C8B-B14F-4D97-AF65-F5344CB8AC3E}">
        <p14:creationId xmlns:p14="http://schemas.microsoft.com/office/powerpoint/2010/main" val="1168902771"/>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88685"/>
            <a:ext cx="8752114" cy="6473371"/>
          </a:xfrm>
        </p:spPr>
      </p:pic>
      <p:sp>
        <p:nvSpPr>
          <p:cNvPr id="3" name="Slide Number Placeholder 2"/>
          <p:cNvSpPr>
            <a:spLocks noGrp="1"/>
          </p:cNvSpPr>
          <p:nvPr>
            <p:ph type="sldNum" sz="quarter" idx="12"/>
          </p:nvPr>
        </p:nvSpPr>
        <p:spPr/>
        <p:txBody>
          <a:bodyPr/>
          <a:lstStyle/>
          <a:p>
            <a:fld id="{79FC23B2-0350-4DF1-9D44-A2879464C9F0}" type="slidenum">
              <a:rPr lang="en-US" smtClean="0"/>
              <a:t>28</a:t>
            </a:fld>
            <a:endParaRPr lang="en-US"/>
          </a:p>
        </p:txBody>
      </p:sp>
    </p:spTree>
    <p:extLst>
      <p:ext uri="{BB962C8B-B14F-4D97-AF65-F5344CB8AC3E}">
        <p14:creationId xmlns:p14="http://schemas.microsoft.com/office/powerpoint/2010/main" val="382312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FC23B2-0350-4DF1-9D44-A2879464C9F0}" type="slidenum">
              <a:rPr lang="en-US" smtClean="0"/>
              <a:t>29</a:t>
            </a:fld>
            <a:endParaRPr lang="en-US"/>
          </a:p>
        </p:txBody>
      </p:sp>
      <p:sp>
        <p:nvSpPr>
          <p:cNvPr id="3" name="Rectangle 2"/>
          <p:cNvSpPr/>
          <p:nvPr/>
        </p:nvSpPr>
        <p:spPr>
          <a:xfrm>
            <a:off x="691908"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00B050"/>
                </a:solidFill>
                <a:effectLst>
                  <a:outerShdw blurRad="12700" dist="38100" dir="2700000" algn="tl" rotWithShape="0">
                    <a:schemeClr val="bg1">
                      <a:lumMod val="50000"/>
                    </a:schemeClr>
                  </a:outerShdw>
                </a:effectLst>
              </a:rPr>
              <a:t>Q</a:t>
            </a:r>
            <a:endParaRPr lang="en-US" sz="23900" b="1" dirty="0">
              <a:ln w="9525">
                <a:solidFill>
                  <a:schemeClr val="bg1"/>
                </a:solidFill>
                <a:prstDash val="solid"/>
              </a:ln>
              <a:solidFill>
                <a:srgbClr val="00B050"/>
              </a:solidFill>
              <a:effectLst>
                <a:outerShdw blurRad="12700" dist="38100" dir="2700000" algn="tl" rotWithShape="0">
                  <a:schemeClr val="bg1">
                    <a:lumMod val="50000"/>
                  </a:schemeClr>
                </a:outerShdw>
              </a:effectLst>
            </a:endParaRPr>
          </a:p>
        </p:txBody>
      </p:sp>
      <p:sp>
        <p:nvSpPr>
          <p:cNvPr id="5" name="Rectangle 4"/>
          <p:cNvSpPr/>
          <p:nvPr/>
        </p:nvSpPr>
        <p:spPr>
          <a:xfrm>
            <a:off x="6067324" y="1543869"/>
            <a:ext cx="2568331"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solidFill>
                  <a:srgbClr val="FFFF00"/>
                </a:solidFill>
                <a:effectLst>
                  <a:outerShdw blurRad="12700" dist="38100" dir="2700000" algn="tl" rotWithShape="0">
                    <a:schemeClr val="bg1">
                      <a:lumMod val="50000"/>
                    </a:schemeClr>
                  </a:outerShdw>
                </a:effectLst>
              </a:rPr>
              <a:t>A</a:t>
            </a:r>
            <a:endParaRPr lang="en-US" sz="23900" b="1" dirty="0">
              <a:ln w="9525">
                <a:solidFill>
                  <a:schemeClr val="bg1"/>
                </a:solidFill>
                <a:prstDash val="solid"/>
              </a:ln>
              <a:solidFill>
                <a:srgbClr val="FFFF00"/>
              </a:solidFill>
              <a:effectLst>
                <a:outerShdw blurRad="12700" dist="38100" dir="2700000" algn="tl" rotWithShape="0">
                  <a:schemeClr val="bg1">
                    <a:lumMod val="50000"/>
                  </a:schemeClr>
                </a:outerShdw>
              </a:effectLst>
            </a:endParaRPr>
          </a:p>
        </p:txBody>
      </p:sp>
      <p:sp>
        <p:nvSpPr>
          <p:cNvPr id="6" name="Rectangle 5"/>
          <p:cNvSpPr/>
          <p:nvPr/>
        </p:nvSpPr>
        <p:spPr>
          <a:xfrm>
            <a:off x="3362529" y="1543869"/>
            <a:ext cx="2738250" cy="3770263"/>
          </a:xfrm>
          <a:prstGeom prst="rect">
            <a:avLst/>
          </a:prstGeom>
          <a:noFill/>
        </p:spPr>
        <p:txBody>
          <a:bodyPr wrap="none" lIns="91440" tIns="45720" rIns="91440" bIns="45720">
            <a:spAutoFit/>
          </a:bodyPr>
          <a:lstStyle/>
          <a:p>
            <a:pPr algn="ctr"/>
            <a:r>
              <a:rPr lang="en-US" sz="23900" b="1" dirty="0" smtClean="0">
                <a:ln w="9525">
                  <a:solidFill>
                    <a:schemeClr val="bg1"/>
                  </a:solidFill>
                  <a:prstDash val="solid"/>
                </a:ln>
                <a:effectLst>
                  <a:outerShdw blurRad="12700" dist="38100" dir="2700000" algn="tl" rotWithShape="0">
                    <a:schemeClr val="bg1">
                      <a:lumMod val="50000"/>
                    </a:schemeClr>
                  </a:outerShdw>
                </a:effectLst>
              </a:rPr>
              <a:t>&amp;</a:t>
            </a:r>
            <a:endParaRPr lang="en-US" sz="239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18826702"/>
      </p:ext>
    </p:extLst>
  </p:cSld>
  <p:clrMapOvr>
    <a:masterClrMapping/>
  </p:clrMapOvr>
  <mc:AlternateContent xmlns:mc="http://schemas.openxmlformats.org/markup-compatibility/2006" xmlns:p14="http://schemas.microsoft.com/office/powerpoint/2010/main">
    <mc:Choice Requires="p14">
      <p:transition spd="med">
        <p14:doors/>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145">
                                          <p:stCondLst>
                                            <p:cond delay="0"/>
                                          </p:stCondLst>
                                        </p:cTn>
                                        <p:tgtEl>
                                          <p:spTgt spid="6"/>
                                        </p:tgtEl>
                                      </p:cBhvr>
                                    </p:animEffect>
                                    <p:anim calcmode="lin" valueType="num">
                                      <p:cBhvr>
                                        <p:cTn id="17"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8"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9"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20"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21"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22" dur="7">
                                          <p:stCondLst>
                                            <p:cond delay="162"/>
                                          </p:stCondLst>
                                        </p:cTn>
                                        <p:tgtEl>
                                          <p:spTgt spid="6"/>
                                        </p:tgtEl>
                                      </p:cBhvr>
                                      <p:to x="100000" y="60000"/>
                                    </p:animScale>
                                    <p:animScale>
                                      <p:cBhvr>
                                        <p:cTn id="23" dur="41" decel="50000">
                                          <p:stCondLst>
                                            <p:cond delay="169"/>
                                          </p:stCondLst>
                                        </p:cTn>
                                        <p:tgtEl>
                                          <p:spTgt spid="6"/>
                                        </p:tgtEl>
                                      </p:cBhvr>
                                      <p:to x="100000" y="100000"/>
                                    </p:animScale>
                                    <p:animScale>
                                      <p:cBhvr>
                                        <p:cTn id="24" dur="7">
                                          <p:stCondLst>
                                            <p:cond delay="328"/>
                                          </p:stCondLst>
                                        </p:cTn>
                                        <p:tgtEl>
                                          <p:spTgt spid="6"/>
                                        </p:tgtEl>
                                      </p:cBhvr>
                                      <p:to x="100000" y="80000"/>
                                    </p:animScale>
                                    <p:animScale>
                                      <p:cBhvr>
                                        <p:cTn id="25" dur="41" decel="50000">
                                          <p:stCondLst>
                                            <p:cond delay="335"/>
                                          </p:stCondLst>
                                        </p:cTn>
                                        <p:tgtEl>
                                          <p:spTgt spid="6"/>
                                        </p:tgtEl>
                                      </p:cBhvr>
                                      <p:to x="100000" y="100000"/>
                                    </p:animScale>
                                    <p:animScale>
                                      <p:cBhvr>
                                        <p:cTn id="26" dur="7">
                                          <p:stCondLst>
                                            <p:cond delay="410"/>
                                          </p:stCondLst>
                                        </p:cTn>
                                        <p:tgtEl>
                                          <p:spTgt spid="6"/>
                                        </p:tgtEl>
                                      </p:cBhvr>
                                      <p:to x="100000" y="90000"/>
                                    </p:animScale>
                                    <p:animScale>
                                      <p:cBhvr>
                                        <p:cTn id="27" dur="41" decel="50000">
                                          <p:stCondLst>
                                            <p:cond delay="417"/>
                                          </p:stCondLst>
                                        </p:cTn>
                                        <p:tgtEl>
                                          <p:spTgt spid="6"/>
                                        </p:tgtEl>
                                      </p:cBhvr>
                                      <p:to x="100000" y="100000"/>
                                    </p:animScale>
                                    <p:animScale>
                                      <p:cBhvr>
                                        <p:cTn id="28" dur="7">
                                          <p:stCondLst>
                                            <p:cond delay="452"/>
                                          </p:stCondLst>
                                        </p:cTn>
                                        <p:tgtEl>
                                          <p:spTgt spid="6"/>
                                        </p:tgtEl>
                                      </p:cBhvr>
                                      <p:to x="100000" y="95000"/>
                                    </p:animScale>
                                    <p:animScale>
                                      <p:cBhvr>
                                        <p:cTn id="29"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22</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3</a:t>
            </a:fld>
            <a:endParaRPr lang="en-US"/>
          </a:p>
        </p:txBody>
      </p:sp>
      <p:sp>
        <p:nvSpPr>
          <p:cNvPr id="6" name="Freeform 5"/>
          <p:cNvSpPr/>
          <p:nvPr/>
        </p:nvSpPr>
        <p:spPr>
          <a:xfrm>
            <a:off x="3809517" y="278050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51266" tIns="251266" rIns="251266" bIns="251266" numCol="1" spcCol="1270" anchor="ctr" anchorCtr="0">
            <a:noAutofit/>
          </a:bodyPr>
          <a:lstStyle/>
          <a:p>
            <a:pPr algn="ctr" defTabSz="977900">
              <a:lnSpc>
                <a:spcPct val="90000"/>
              </a:lnSpc>
              <a:spcBef>
                <a:spcPct val="0"/>
              </a:spcBef>
              <a:spcAft>
                <a:spcPct val="35000"/>
              </a:spcAft>
            </a:pPr>
            <a:r>
              <a:rPr lang="en-US" sz="2200" dirty="0"/>
              <a:t>Mr. Nguyen Trong Tai</a:t>
            </a:r>
          </a:p>
        </p:txBody>
      </p:sp>
      <p:sp>
        <p:nvSpPr>
          <p:cNvPr id="7" name="Freeform 6"/>
          <p:cNvSpPr/>
          <p:nvPr/>
        </p:nvSpPr>
        <p:spPr>
          <a:xfrm rot="16200000">
            <a:off x="4410407" y="2225513"/>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1" tIns="103698" rIns="96955" bIns="103697" numCol="1" spcCol="1270" anchor="ctr" anchorCtr="0">
            <a:noAutofit/>
          </a:bodyPr>
          <a:lstStyle/>
          <a:p>
            <a:pPr algn="ctr" defTabSz="800100">
              <a:lnSpc>
                <a:spcPct val="90000"/>
              </a:lnSpc>
              <a:spcBef>
                <a:spcPct val="0"/>
              </a:spcBef>
              <a:spcAft>
                <a:spcPct val="35000"/>
              </a:spcAft>
            </a:pPr>
            <a:endParaRPr lang="en-US"/>
          </a:p>
        </p:txBody>
      </p:sp>
      <p:sp>
        <p:nvSpPr>
          <p:cNvPr id="8" name="Freeform 7"/>
          <p:cNvSpPr/>
          <p:nvPr/>
        </p:nvSpPr>
        <p:spPr>
          <a:xfrm>
            <a:off x="3809517" y="645753"/>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Duy Khoa</a:t>
            </a:r>
          </a:p>
        </p:txBody>
      </p:sp>
      <p:sp>
        <p:nvSpPr>
          <p:cNvPr id="9" name="Freeform 8"/>
          <p:cNvSpPr/>
          <p:nvPr/>
        </p:nvSpPr>
        <p:spPr>
          <a:xfrm rot="20520000">
            <a:off x="5416842" y="2956731"/>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103697" rIns="96954" bIns="103698" numCol="1" spcCol="1270" anchor="ctr" anchorCtr="0">
            <a:noAutofit/>
          </a:bodyPr>
          <a:lstStyle/>
          <a:p>
            <a:pPr algn="ctr" defTabSz="800100">
              <a:lnSpc>
                <a:spcPct val="90000"/>
              </a:lnSpc>
              <a:spcBef>
                <a:spcPct val="0"/>
              </a:spcBef>
              <a:spcAft>
                <a:spcPct val="35000"/>
              </a:spcAft>
            </a:pPr>
            <a:endParaRPr lang="en-US"/>
          </a:p>
        </p:txBody>
      </p:sp>
      <p:sp>
        <p:nvSpPr>
          <p:cNvPr id="10" name="Freeform 9"/>
          <p:cNvSpPr/>
          <p:nvPr/>
        </p:nvSpPr>
        <p:spPr>
          <a:xfrm>
            <a:off x="5839785"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Le Nguyen Huu Tri</a:t>
            </a:r>
          </a:p>
        </p:txBody>
      </p:sp>
      <p:sp>
        <p:nvSpPr>
          <p:cNvPr id="11" name="Freeform 10"/>
          <p:cNvSpPr/>
          <p:nvPr/>
        </p:nvSpPr>
        <p:spPr>
          <a:xfrm rot="3240000">
            <a:off x="5032418" y="4139866"/>
            <a:ext cx="323184" cy="518488"/>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0" y="103698"/>
                </a:moveTo>
                <a:lnTo>
                  <a:pt x="161592" y="103698"/>
                </a:lnTo>
                <a:lnTo>
                  <a:pt x="161592" y="0"/>
                </a:lnTo>
                <a:lnTo>
                  <a:pt x="323184" y="259244"/>
                </a:lnTo>
                <a:lnTo>
                  <a:pt x="161592" y="518488"/>
                </a:lnTo>
                <a:lnTo>
                  <a:pt x="161592" y="414790"/>
                </a:lnTo>
                <a:lnTo>
                  <a:pt x="0" y="414790"/>
                </a:lnTo>
                <a:lnTo>
                  <a:pt x="0" y="103698"/>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0" tIns="103698" rIns="96954" bIns="103697" numCol="1" spcCol="1270" anchor="ctr" anchorCtr="0">
            <a:noAutofit/>
          </a:bodyPr>
          <a:lstStyle/>
          <a:p>
            <a:pPr algn="ctr" defTabSz="800100">
              <a:lnSpc>
                <a:spcPct val="90000"/>
              </a:lnSpc>
              <a:spcBef>
                <a:spcPct val="0"/>
              </a:spcBef>
              <a:spcAft>
                <a:spcPct val="35000"/>
              </a:spcAft>
            </a:pPr>
            <a:endParaRPr lang="en-US"/>
          </a:p>
        </p:txBody>
      </p:sp>
      <p:sp>
        <p:nvSpPr>
          <p:cNvPr id="12" name="Freeform 11"/>
          <p:cNvSpPr/>
          <p:nvPr/>
        </p:nvSpPr>
        <p:spPr>
          <a:xfrm>
            <a:off x="5064291"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a:t>
            </a:r>
            <a:r>
              <a:rPr lang="en-US" dirty="0" err="1"/>
              <a:t>Dinh</a:t>
            </a:r>
            <a:r>
              <a:rPr lang="en-US" dirty="0"/>
              <a:t> Tuan</a:t>
            </a:r>
          </a:p>
        </p:txBody>
      </p:sp>
      <p:sp>
        <p:nvSpPr>
          <p:cNvPr id="13" name="Freeform 12"/>
          <p:cNvSpPr/>
          <p:nvPr/>
        </p:nvSpPr>
        <p:spPr>
          <a:xfrm rot="18360000">
            <a:off x="3788397" y="4139866"/>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4" name="Freeform 13"/>
          <p:cNvSpPr/>
          <p:nvPr/>
        </p:nvSpPr>
        <p:spPr>
          <a:xfrm>
            <a:off x="2554742" y="4507552"/>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Tran Nguyen Kim Vinh</a:t>
            </a:r>
          </a:p>
        </p:txBody>
      </p:sp>
      <p:sp>
        <p:nvSpPr>
          <p:cNvPr id="15" name="Freeform 14"/>
          <p:cNvSpPr/>
          <p:nvPr/>
        </p:nvSpPr>
        <p:spPr>
          <a:xfrm rot="1080000">
            <a:off x="3403973" y="2956731"/>
            <a:ext cx="323185" cy="518489"/>
          </a:xfrm>
          <a:custGeom>
            <a:avLst/>
            <a:gdLst>
              <a:gd name="connsiteX0" fmla="*/ 0 w 323184"/>
              <a:gd name="connsiteY0" fmla="*/ 103698 h 518488"/>
              <a:gd name="connsiteX1" fmla="*/ 161592 w 323184"/>
              <a:gd name="connsiteY1" fmla="*/ 103698 h 518488"/>
              <a:gd name="connsiteX2" fmla="*/ 161592 w 323184"/>
              <a:gd name="connsiteY2" fmla="*/ 0 h 518488"/>
              <a:gd name="connsiteX3" fmla="*/ 323184 w 323184"/>
              <a:gd name="connsiteY3" fmla="*/ 259244 h 518488"/>
              <a:gd name="connsiteX4" fmla="*/ 161592 w 323184"/>
              <a:gd name="connsiteY4" fmla="*/ 518488 h 518488"/>
              <a:gd name="connsiteX5" fmla="*/ 161592 w 323184"/>
              <a:gd name="connsiteY5" fmla="*/ 414790 h 518488"/>
              <a:gd name="connsiteX6" fmla="*/ 0 w 323184"/>
              <a:gd name="connsiteY6" fmla="*/ 414790 h 518488"/>
              <a:gd name="connsiteX7" fmla="*/ 0 w 323184"/>
              <a:gd name="connsiteY7" fmla="*/ 103698 h 51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184" h="518488">
                <a:moveTo>
                  <a:pt x="323184" y="414790"/>
                </a:moveTo>
                <a:lnTo>
                  <a:pt x="161592" y="414790"/>
                </a:lnTo>
                <a:lnTo>
                  <a:pt x="161592" y="518488"/>
                </a:lnTo>
                <a:lnTo>
                  <a:pt x="0" y="259244"/>
                </a:lnTo>
                <a:lnTo>
                  <a:pt x="161592" y="0"/>
                </a:lnTo>
                <a:lnTo>
                  <a:pt x="161592" y="103698"/>
                </a:lnTo>
                <a:lnTo>
                  <a:pt x="323184" y="103698"/>
                </a:lnTo>
                <a:lnTo>
                  <a:pt x="323184" y="414790"/>
                </a:ln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96954" tIns="103698" rIns="1" bIns="103698" numCol="1" spcCol="1270" anchor="ctr" anchorCtr="0">
            <a:noAutofit/>
          </a:bodyPr>
          <a:lstStyle/>
          <a:p>
            <a:pPr algn="ctr" defTabSz="800100">
              <a:lnSpc>
                <a:spcPct val="90000"/>
              </a:lnSpc>
              <a:spcBef>
                <a:spcPct val="0"/>
              </a:spcBef>
              <a:spcAft>
                <a:spcPct val="35000"/>
              </a:spcAft>
            </a:pPr>
            <a:endParaRPr lang="en-US"/>
          </a:p>
        </p:txBody>
      </p:sp>
      <p:sp>
        <p:nvSpPr>
          <p:cNvPr id="16" name="Freeform 15"/>
          <p:cNvSpPr/>
          <p:nvPr/>
        </p:nvSpPr>
        <p:spPr>
          <a:xfrm>
            <a:off x="1779249" y="2120829"/>
            <a:ext cx="1524967" cy="1524967"/>
          </a:xfrm>
          <a:custGeom>
            <a:avLst/>
            <a:gdLst>
              <a:gd name="connsiteX0" fmla="*/ 0 w 1524967"/>
              <a:gd name="connsiteY0" fmla="*/ 762484 h 1524967"/>
              <a:gd name="connsiteX1" fmla="*/ 762484 w 1524967"/>
              <a:gd name="connsiteY1" fmla="*/ 0 h 1524967"/>
              <a:gd name="connsiteX2" fmla="*/ 1524968 w 1524967"/>
              <a:gd name="connsiteY2" fmla="*/ 762484 h 1524967"/>
              <a:gd name="connsiteX3" fmla="*/ 762484 w 1524967"/>
              <a:gd name="connsiteY3" fmla="*/ 1524968 h 1524967"/>
              <a:gd name="connsiteX4" fmla="*/ 0 w 1524967"/>
              <a:gd name="connsiteY4" fmla="*/ 762484 h 1524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967" h="1524967">
                <a:moveTo>
                  <a:pt x="0" y="762484"/>
                </a:moveTo>
                <a:cubicBezTo>
                  <a:pt x="0" y="341376"/>
                  <a:pt x="341376" y="0"/>
                  <a:pt x="762484" y="0"/>
                </a:cubicBezTo>
                <a:cubicBezTo>
                  <a:pt x="1183592" y="0"/>
                  <a:pt x="1524968" y="341376"/>
                  <a:pt x="1524968" y="762484"/>
                </a:cubicBezTo>
                <a:cubicBezTo>
                  <a:pt x="1524968" y="1183592"/>
                  <a:pt x="1183592" y="1524968"/>
                  <a:pt x="762484" y="1524968"/>
                </a:cubicBezTo>
                <a:cubicBezTo>
                  <a:pt x="341376" y="1524968"/>
                  <a:pt x="0" y="1183592"/>
                  <a:pt x="0" y="762484"/>
                </a:cubicBez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246186" tIns="246186" rIns="246186" bIns="246186" numCol="1" spcCol="1270" anchor="ctr" anchorCtr="0">
            <a:noAutofit/>
          </a:bodyPr>
          <a:lstStyle/>
          <a:p>
            <a:pPr algn="ctr" defTabSz="800100">
              <a:lnSpc>
                <a:spcPct val="90000"/>
              </a:lnSpc>
              <a:spcBef>
                <a:spcPct val="0"/>
              </a:spcBef>
              <a:spcAft>
                <a:spcPct val="35000"/>
              </a:spcAft>
            </a:pPr>
            <a:r>
              <a:rPr lang="en-US" dirty="0"/>
              <a:t>Nguyen Vinh Hien</a:t>
            </a:r>
          </a:p>
        </p:txBody>
      </p:sp>
    </p:spTree>
    <p:extLst>
      <p:ext uri="{BB962C8B-B14F-4D97-AF65-F5344CB8AC3E}">
        <p14:creationId xmlns:p14="http://schemas.microsoft.com/office/powerpoint/2010/main" val="3251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9"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outVertical)">
                                      <p:cBhvr>
                                        <p:cTn id="33" dur="500"/>
                                        <p:tgtEl>
                                          <p:spTgt spid="6"/>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1049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5" y="479757"/>
            <a:ext cx="8693063" cy="710217"/>
          </a:xfrm>
        </p:spPr>
        <p:txBody>
          <a:bodyPr>
            <a:normAutofit/>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4</a:t>
            </a:fld>
            <a:endParaRPr lang="en-US"/>
          </a:p>
        </p:txBody>
      </p:sp>
      <p:graphicFrame>
        <p:nvGraphicFramePr>
          <p:cNvPr id="5" name="Diagram 4"/>
          <p:cNvGraphicFramePr/>
          <p:nvPr>
            <p:extLst>
              <p:ext uri="{D42A27DB-BD31-4B8C-83A1-F6EECF244321}">
                <p14:modId xmlns:p14="http://schemas.microsoft.com/office/powerpoint/2010/main" val="3874735679"/>
              </p:ext>
            </p:extLst>
          </p:nvPr>
        </p:nvGraphicFramePr>
        <p:xfrm>
          <a:off x="-970767" y="1290181"/>
          <a:ext cx="11146078" cy="5210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20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16" y="422167"/>
            <a:ext cx="8640419" cy="842962"/>
          </a:xfrm>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79FC23B2-0350-4DF1-9D44-A2879464C9F0}" type="slidenum">
              <a:rPr lang="en-US" smtClean="0"/>
              <a:t>5</a:t>
            </a:fld>
            <a:endParaRPr lang="en-US" dirty="0"/>
          </a:p>
        </p:txBody>
      </p:sp>
      <p:sp>
        <p:nvSpPr>
          <p:cNvPr id="4" name="7-Point Star 3"/>
          <p:cNvSpPr/>
          <p:nvPr/>
        </p:nvSpPr>
        <p:spPr>
          <a:xfrm>
            <a:off x="2956142" y="2379945"/>
            <a:ext cx="2997897" cy="1929008"/>
          </a:xfrm>
          <a:prstGeom prst="star7">
            <a:avLst>
              <a:gd name="adj" fmla="val 35218"/>
              <a:gd name="hf" fmla="val 102572"/>
              <a:gd name="vf" fmla="val 10521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a:t>
            </a:r>
            <a:r>
              <a:rPr lang="en-US" sz="2400" dirty="0" err="1"/>
              <a:t>Tiếp</a:t>
            </a:r>
            <a:r>
              <a:rPr lang="en-US" sz="2400" dirty="0"/>
              <a:t> </a:t>
            </a:r>
            <a:r>
              <a:rPr lang="en-US" sz="2400" dirty="0" err="1"/>
              <a:t>Sức</a:t>
            </a:r>
            <a:r>
              <a:rPr lang="en-US" sz="2400" dirty="0"/>
              <a:t> </a:t>
            </a:r>
            <a:r>
              <a:rPr lang="en-US" sz="2400" dirty="0" err="1"/>
              <a:t>Mùa</a:t>
            </a:r>
            <a:r>
              <a:rPr lang="en-US" sz="2400" dirty="0"/>
              <a:t> </a:t>
            </a:r>
            <a:r>
              <a:rPr lang="en-US" sz="2400" dirty="0" err="1"/>
              <a:t>Thi</a:t>
            </a:r>
            <a:r>
              <a:rPr lang="en-US" sz="2400" dirty="0"/>
              <a:t>” Campaign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5" y="1696028"/>
            <a:ext cx="2373815" cy="133527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724" y="4308953"/>
            <a:ext cx="1968098" cy="18337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939" y="843648"/>
            <a:ext cx="2440488" cy="183036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1764" y="4245328"/>
            <a:ext cx="3062614" cy="1898821"/>
          </a:xfrm>
          <a:prstGeom prst="rect">
            <a:avLst/>
          </a:prstGeom>
        </p:spPr>
      </p:pic>
    </p:spTree>
    <p:extLst>
      <p:ext uri="{BB962C8B-B14F-4D97-AF65-F5344CB8AC3E}">
        <p14:creationId xmlns:p14="http://schemas.microsoft.com/office/powerpoint/2010/main" val="17422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500"/>
                            </p:stCondLst>
                            <p:childTnLst>
                              <p:par>
                                <p:cTn id="16" presetID="2" presetClass="entr" presetSubtype="1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3"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2500"/>
                            </p:stCondLst>
                            <p:childTnLst>
                              <p:par>
                                <p:cTn id="26" presetID="2"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9" y="277790"/>
            <a:ext cx="8624056" cy="727743"/>
          </a:xfrm>
        </p:spPr>
        <p:txBody>
          <a:bodyPr>
            <a:normAutofit/>
          </a:bodyPr>
          <a:lstStyle/>
          <a:p>
            <a:r>
              <a:rPr lang="en-US" sz="3200" dirty="0" smtClean="0"/>
              <a:t>Introduction (cont.)</a:t>
            </a:r>
            <a:endParaRPr lang="en-US" sz="3200" dirty="0"/>
          </a:p>
        </p:txBody>
      </p:sp>
      <p:sp>
        <p:nvSpPr>
          <p:cNvPr id="22" name="Slide Number Placeholder 21"/>
          <p:cNvSpPr>
            <a:spLocks noGrp="1"/>
          </p:cNvSpPr>
          <p:nvPr>
            <p:ph type="sldNum" sz="quarter" idx="12"/>
          </p:nvPr>
        </p:nvSpPr>
        <p:spPr/>
        <p:txBody>
          <a:bodyPr/>
          <a:lstStyle/>
          <a:p>
            <a:fld id="{79FC23B2-0350-4DF1-9D44-A2879464C9F0}" type="slidenum">
              <a:rPr lang="en-US" sz="1050" smtClean="0"/>
              <a:t>6</a:t>
            </a:fld>
            <a:endParaRPr lang="en-US" sz="1050"/>
          </a:p>
        </p:txBody>
      </p:sp>
      <p:grpSp>
        <p:nvGrpSpPr>
          <p:cNvPr id="6" name="Group 5"/>
          <p:cNvGrpSpPr/>
          <p:nvPr/>
        </p:nvGrpSpPr>
        <p:grpSpPr>
          <a:xfrm>
            <a:off x="229305" y="1478793"/>
            <a:ext cx="1085928" cy="1176785"/>
            <a:chOff x="686219" y="1726728"/>
            <a:chExt cx="1236162" cy="12448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686219" y="2646007"/>
              <a:ext cx="1236162" cy="325581"/>
            </a:xfrm>
            <a:prstGeom prst="rect">
              <a:avLst/>
            </a:prstGeom>
            <a:noFill/>
          </p:spPr>
          <p:txBody>
            <a:bodyPr wrap="square" rtlCol="0">
              <a:spAutoFit/>
            </a:bodyPr>
            <a:lstStyle/>
            <a:p>
              <a:r>
                <a:rPr lang="en-US" sz="1400" dirty="0">
                  <a:solidFill>
                    <a:srgbClr val="92D050"/>
                  </a:solidFill>
                </a:rPr>
                <a:t>Candidates</a:t>
              </a:r>
            </a:p>
          </p:txBody>
        </p:sp>
      </p:grpSp>
      <p:grpSp>
        <p:nvGrpSpPr>
          <p:cNvPr id="3" name="Group 2"/>
          <p:cNvGrpSpPr/>
          <p:nvPr/>
        </p:nvGrpSpPr>
        <p:grpSpPr>
          <a:xfrm>
            <a:off x="5686908" y="2771866"/>
            <a:ext cx="1361816" cy="1655308"/>
            <a:chOff x="3522210" y="2608429"/>
            <a:chExt cx="1607009" cy="2147785"/>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210" y="2608429"/>
              <a:ext cx="1607009" cy="1607009"/>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749065" y="4356869"/>
              <a:ext cx="1153298" cy="399345"/>
            </a:xfrm>
            <a:prstGeom prst="rect">
              <a:avLst/>
            </a:prstGeom>
            <a:noFill/>
          </p:spPr>
          <p:txBody>
            <a:bodyPr wrap="square" rtlCol="0">
              <a:spAutoFit/>
            </a:bodyPr>
            <a:lstStyle/>
            <a:p>
              <a:pPr algn="ctr"/>
              <a:r>
                <a:rPr lang="en-US" sz="1400" b="1" dirty="0">
                  <a:solidFill>
                    <a:srgbClr val="92D050"/>
                  </a:solidFill>
                </a:rPr>
                <a:t>SAC</a:t>
              </a:r>
            </a:p>
          </p:txBody>
        </p:sp>
      </p:grpSp>
      <p:grpSp>
        <p:nvGrpSpPr>
          <p:cNvPr id="9" name="Group 8"/>
          <p:cNvGrpSpPr/>
          <p:nvPr/>
        </p:nvGrpSpPr>
        <p:grpSpPr>
          <a:xfrm>
            <a:off x="7743555" y="724031"/>
            <a:ext cx="1097280" cy="1320235"/>
            <a:chOff x="786427" y="4573023"/>
            <a:chExt cx="1326372" cy="1676492"/>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959501" y="5941738"/>
              <a:ext cx="1153298" cy="307777"/>
            </a:xfrm>
            <a:prstGeom prst="rect">
              <a:avLst/>
            </a:prstGeom>
            <a:noFill/>
          </p:spPr>
          <p:txBody>
            <a:bodyPr wrap="square" rtlCol="0">
              <a:spAutoFit/>
            </a:bodyPr>
            <a:lstStyle/>
            <a:p>
              <a:pPr algn="ctr"/>
              <a:r>
                <a:rPr lang="en-US" sz="1400" dirty="0">
                  <a:solidFill>
                    <a:srgbClr val="92D050"/>
                  </a:solidFill>
                </a:rPr>
                <a:t>Charities</a:t>
              </a:r>
            </a:p>
          </p:txBody>
        </p:sp>
      </p:grpSp>
      <p:grpSp>
        <p:nvGrpSpPr>
          <p:cNvPr id="17" name="Group 16"/>
          <p:cNvGrpSpPr/>
          <p:nvPr/>
        </p:nvGrpSpPr>
        <p:grpSpPr>
          <a:xfrm>
            <a:off x="3539596" y="5042647"/>
            <a:ext cx="1813318" cy="1425145"/>
            <a:chOff x="8986810" y="786279"/>
            <a:chExt cx="2131951" cy="1767546"/>
          </a:xfrm>
        </p:grpSpPr>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9573" y="786279"/>
              <a:ext cx="1325046" cy="1325046"/>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8986810" y="2172102"/>
              <a:ext cx="2131951" cy="381723"/>
            </a:xfrm>
            <a:prstGeom prst="rect">
              <a:avLst/>
            </a:prstGeom>
            <a:noFill/>
          </p:spPr>
          <p:txBody>
            <a:bodyPr wrap="none" rtlCol="0">
              <a:spAutoFit/>
            </a:bodyPr>
            <a:lstStyle/>
            <a:p>
              <a:pPr algn="ctr"/>
              <a:r>
                <a:rPr lang="en-US" sz="1400" dirty="0">
                  <a:solidFill>
                    <a:srgbClr val="92D050"/>
                  </a:solidFill>
                </a:rPr>
                <a:t>Lodges Information</a:t>
              </a:r>
            </a:p>
          </p:txBody>
        </p:sp>
      </p:grpSp>
      <p:grpSp>
        <p:nvGrpSpPr>
          <p:cNvPr id="20" name="Group 19"/>
          <p:cNvGrpSpPr/>
          <p:nvPr/>
        </p:nvGrpSpPr>
        <p:grpSpPr>
          <a:xfrm>
            <a:off x="2718149" y="1455336"/>
            <a:ext cx="1151789" cy="1348186"/>
            <a:chOff x="3311399" y="2953784"/>
            <a:chExt cx="1510028" cy="1593615"/>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11399"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442776" y="4183593"/>
              <a:ext cx="1378651" cy="363806"/>
            </a:xfrm>
            <a:prstGeom prst="rect">
              <a:avLst/>
            </a:prstGeom>
            <a:noFill/>
          </p:spPr>
          <p:txBody>
            <a:bodyPr wrap="square" rtlCol="0">
              <a:spAutoFit/>
            </a:bodyPr>
            <a:lstStyle/>
            <a:p>
              <a:pPr algn="ctr"/>
              <a:r>
                <a:rPr lang="en-US" sz="1400" dirty="0">
                  <a:solidFill>
                    <a:srgbClr val="92D050"/>
                  </a:solidFill>
                </a:rPr>
                <a:t>Volunteers</a:t>
              </a:r>
            </a:p>
          </p:txBody>
        </p:sp>
      </p:grpSp>
      <p:sp>
        <p:nvSpPr>
          <p:cNvPr id="51" name="TextBox 50"/>
          <p:cNvSpPr txBox="1"/>
          <p:nvPr/>
        </p:nvSpPr>
        <p:spPr>
          <a:xfrm>
            <a:off x="4613754" y="2240352"/>
            <a:ext cx="184731" cy="307777"/>
          </a:xfrm>
          <a:prstGeom prst="rect">
            <a:avLst/>
          </a:prstGeom>
          <a:noFill/>
        </p:spPr>
        <p:txBody>
          <a:bodyPr wrap="none" rtlCol="0">
            <a:spAutoFit/>
          </a:bodyPr>
          <a:lstStyle/>
          <a:p>
            <a:endParaRPr lang="en-US" sz="1400" dirty="0"/>
          </a:p>
        </p:txBody>
      </p:sp>
      <p:sp>
        <p:nvSpPr>
          <p:cNvPr id="43" name="TextBox 42"/>
          <p:cNvSpPr txBox="1"/>
          <p:nvPr/>
        </p:nvSpPr>
        <p:spPr>
          <a:xfrm>
            <a:off x="1345715" y="884115"/>
            <a:ext cx="5668951" cy="338554"/>
          </a:xfrm>
          <a:prstGeom prst="rect">
            <a:avLst/>
          </a:prstGeom>
          <a:noFill/>
        </p:spPr>
        <p:txBody>
          <a:bodyPr wrap="square" rtlCol="0">
            <a:spAutoFit/>
          </a:bodyPr>
          <a:lstStyle/>
          <a:p>
            <a:pPr algn="ctr"/>
            <a:r>
              <a:rPr lang="en-US" sz="1600" dirty="0"/>
              <a:t>SAC</a:t>
            </a:r>
            <a:r>
              <a:rPr lang="en-US" sz="1600" dirty="0">
                <a:solidFill>
                  <a:srgbClr val="FFFF00"/>
                </a:solidFill>
              </a:rPr>
              <a:t>: </a:t>
            </a:r>
            <a:r>
              <a:rPr lang="en-US" sz="1600" dirty="0">
                <a:solidFill>
                  <a:srgbClr val="00B0F0"/>
                </a:solidFill>
              </a:rPr>
              <a:t>The Student Assistance Center of Ho Chi Minh City</a:t>
            </a:r>
          </a:p>
        </p:txBody>
      </p:sp>
      <p:sp>
        <p:nvSpPr>
          <p:cNvPr id="23" name="Pentagon 22"/>
          <p:cNvSpPr/>
          <p:nvPr/>
        </p:nvSpPr>
        <p:spPr>
          <a:xfrm>
            <a:off x="267218" y="6297887"/>
            <a:ext cx="2930509" cy="321300"/>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Traditional Method</a:t>
            </a:r>
          </a:p>
        </p:txBody>
      </p:sp>
      <p:cxnSp>
        <p:nvCxnSpPr>
          <p:cNvPr id="14" name="Elbow Connector 13"/>
          <p:cNvCxnSpPr>
            <a:stCxn id="12" idx="2"/>
            <a:endCxn id="13" idx="3"/>
          </p:cNvCxnSpPr>
          <p:nvPr/>
        </p:nvCxnSpPr>
        <p:spPr>
          <a:xfrm rot="5400000">
            <a:off x="4932957" y="2145999"/>
            <a:ext cx="3532563" cy="33290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7" idx="0"/>
          </p:cNvCxnSpPr>
          <p:nvPr/>
        </p:nvCxnSpPr>
        <p:spPr>
          <a:xfrm rot="10800000" flipV="1">
            <a:off x="6367817" y="1207120"/>
            <a:ext cx="1375739" cy="15647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a:endCxn id="18" idx="3"/>
          </p:cNvCxnSpPr>
          <p:nvPr/>
        </p:nvCxnSpPr>
        <p:spPr>
          <a:xfrm rot="10800000">
            <a:off x="3856342" y="1901405"/>
            <a:ext cx="1830567" cy="148972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13" idx="0"/>
          </p:cNvCxnSpPr>
          <p:nvPr/>
        </p:nvCxnSpPr>
        <p:spPr>
          <a:xfrm rot="5400000">
            <a:off x="5111765" y="3786595"/>
            <a:ext cx="615473" cy="1896630"/>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18" idx="1"/>
          </p:cNvCxnSpPr>
          <p:nvPr/>
        </p:nvCxnSpPr>
        <p:spPr>
          <a:xfrm flipV="1">
            <a:off x="1160445" y="1901405"/>
            <a:ext cx="1557704" cy="51"/>
          </a:xfrm>
          <a:prstGeom prst="bentConnector3">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2"/>
            <a:endCxn id="13" idx="1"/>
          </p:cNvCxnSpPr>
          <p:nvPr/>
        </p:nvCxnSpPr>
        <p:spPr>
          <a:xfrm rot="16200000" flipH="1">
            <a:off x="2239261" y="3908408"/>
            <a:ext cx="2773307" cy="563533"/>
          </a:xfrm>
          <a:prstGeom prst="bentConnector2">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88201" y="1711763"/>
            <a:ext cx="478322" cy="478322"/>
          </a:xfrm>
          <a:prstGeom prst="rect">
            <a:avLst/>
          </a:prstGeom>
        </p:spPr>
      </p:pic>
      <p:sp>
        <p:nvSpPr>
          <p:cNvPr id="16" name="TextBox 15"/>
          <p:cNvSpPr txBox="1"/>
          <p:nvPr/>
        </p:nvSpPr>
        <p:spPr>
          <a:xfrm>
            <a:off x="6397450" y="1826763"/>
            <a:ext cx="1019831" cy="369332"/>
          </a:xfrm>
          <a:prstGeom prst="rect">
            <a:avLst/>
          </a:prstGeom>
          <a:noFill/>
        </p:spPr>
        <p:txBody>
          <a:bodyPr wrap="none" rtlCol="0">
            <a:spAutoFit/>
          </a:bodyPr>
          <a:lstStyle/>
          <a:p>
            <a:r>
              <a:rPr lang="en-US" dirty="0" smtClean="0"/>
              <a:t>Register</a:t>
            </a:r>
            <a:endParaRPr lang="en-US" dirty="0"/>
          </a:p>
        </p:txBody>
      </p:sp>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0864" y="2440580"/>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0438" y="4173476"/>
            <a:ext cx="439673" cy="439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TextBox 36"/>
          <p:cNvSpPr txBox="1"/>
          <p:nvPr/>
        </p:nvSpPr>
        <p:spPr>
          <a:xfrm>
            <a:off x="4762292" y="2490073"/>
            <a:ext cx="1007007" cy="369332"/>
          </a:xfrm>
          <a:prstGeom prst="rect">
            <a:avLst/>
          </a:prstGeom>
          <a:noFill/>
        </p:spPr>
        <p:txBody>
          <a:bodyPr wrap="none" rtlCol="0">
            <a:spAutoFit/>
          </a:bodyPr>
          <a:lstStyle/>
          <a:p>
            <a:r>
              <a:rPr lang="en-US" dirty="0" smtClean="0"/>
              <a:t>Manage</a:t>
            </a:r>
            <a:endParaRPr lang="en-US" dirty="0"/>
          </a:p>
        </p:txBody>
      </p:sp>
      <p:sp>
        <p:nvSpPr>
          <p:cNvPr id="38" name="TextBox 37"/>
          <p:cNvSpPr txBox="1"/>
          <p:nvPr/>
        </p:nvSpPr>
        <p:spPr>
          <a:xfrm>
            <a:off x="4819511" y="4792739"/>
            <a:ext cx="1007007" cy="369332"/>
          </a:xfrm>
          <a:prstGeom prst="rect">
            <a:avLst/>
          </a:prstGeom>
          <a:noFill/>
        </p:spPr>
        <p:txBody>
          <a:bodyPr wrap="none" rtlCol="0">
            <a:spAutoFit/>
          </a:bodyPr>
          <a:lstStyle/>
          <a:p>
            <a:r>
              <a:rPr lang="en-US" dirty="0" smtClean="0"/>
              <a:t>Manage</a:t>
            </a:r>
            <a:endParaRPr lang="en-US" dirty="0"/>
          </a:p>
        </p:txBody>
      </p:sp>
      <p:sp>
        <p:nvSpPr>
          <p:cNvPr id="39" name="TextBox 38"/>
          <p:cNvSpPr txBox="1"/>
          <p:nvPr/>
        </p:nvSpPr>
        <p:spPr>
          <a:xfrm>
            <a:off x="1259328" y="2044266"/>
            <a:ext cx="1415772" cy="646331"/>
          </a:xfrm>
          <a:prstGeom prst="rect">
            <a:avLst/>
          </a:prstGeom>
          <a:noFill/>
        </p:spPr>
        <p:txBody>
          <a:bodyPr wrap="none" rtlCol="0">
            <a:spAutoFit/>
          </a:bodyPr>
          <a:lstStyle/>
          <a:p>
            <a:pPr algn="ctr"/>
            <a:r>
              <a:rPr lang="en-US" dirty="0" smtClean="0"/>
              <a:t>Exchange</a:t>
            </a:r>
          </a:p>
          <a:p>
            <a:pPr algn="ctr"/>
            <a:r>
              <a:rPr lang="en-US" dirty="0" smtClean="0"/>
              <a:t>Information</a:t>
            </a:r>
            <a:endParaRPr lang="en-US" dirty="0"/>
          </a:p>
        </p:txBody>
      </p:sp>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239" y="1475625"/>
            <a:ext cx="386226" cy="386226"/>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18149" y="3934645"/>
            <a:ext cx="477662" cy="4776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 name="TextBox 41"/>
          <p:cNvSpPr txBox="1"/>
          <p:nvPr/>
        </p:nvSpPr>
        <p:spPr>
          <a:xfrm>
            <a:off x="3450047" y="4018848"/>
            <a:ext cx="861133" cy="369332"/>
          </a:xfrm>
          <a:prstGeom prst="rect">
            <a:avLst/>
          </a:prstGeom>
          <a:noFill/>
        </p:spPr>
        <p:txBody>
          <a:bodyPr wrap="none" rtlCol="0">
            <a:spAutoFit/>
          </a:bodyPr>
          <a:lstStyle/>
          <a:p>
            <a:pPr algn="ctr"/>
            <a:r>
              <a:rPr lang="en-US" dirty="0" smtClean="0"/>
              <a:t>Search</a:t>
            </a:r>
            <a:endParaRPr lang="en-US" dirty="0"/>
          </a:p>
        </p:txBody>
      </p:sp>
      <p:sp>
        <p:nvSpPr>
          <p:cNvPr id="24" name="TextBox 23"/>
          <p:cNvSpPr txBox="1"/>
          <p:nvPr/>
        </p:nvSpPr>
        <p:spPr>
          <a:xfrm>
            <a:off x="6492022" y="5609665"/>
            <a:ext cx="728917" cy="369332"/>
          </a:xfrm>
          <a:prstGeom prst="rect">
            <a:avLst/>
          </a:prstGeom>
          <a:noFill/>
        </p:spPr>
        <p:txBody>
          <a:bodyPr wrap="none" rtlCol="0">
            <a:spAutoFit/>
          </a:bodyPr>
          <a:lstStyle/>
          <a:p>
            <a:r>
              <a:rPr lang="en-US" dirty="0" smtClean="0"/>
              <a:t>Have</a:t>
            </a:r>
            <a:endParaRPr lang="en-US" dirty="0"/>
          </a:p>
        </p:txBody>
      </p:sp>
    </p:spTree>
    <p:extLst>
      <p:ext uri="{BB962C8B-B14F-4D97-AF65-F5344CB8AC3E}">
        <p14:creationId xmlns:p14="http://schemas.microsoft.com/office/powerpoint/2010/main" val="301844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amond(i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3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400" decel="100000"/>
                                        <p:tgtEl>
                                          <p:spTgt spid="17"/>
                                        </p:tgtEl>
                                      </p:cBhvr>
                                    </p:animEffect>
                                    <p:anim calcmode="lin" valueType="num">
                                      <p:cBhvr>
                                        <p:cTn id="25" dur="400" decel="100000" fill="hold"/>
                                        <p:tgtEl>
                                          <p:spTgt spid="17"/>
                                        </p:tgtEl>
                                        <p:attrNameLst>
                                          <p:attrName>style.rotation</p:attrName>
                                        </p:attrNameLst>
                                      </p:cBhvr>
                                      <p:tavLst>
                                        <p:tav tm="0">
                                          <p:val>
                                            <p:fltVal val="-90"/>
                                          </p:val>
                                        </p:tav>
                                        <p:tav tm="100000">
                                          <p:val>
                                            <p:fltVal val="0"/>
                                          </p:val>
                                        </p:tav>
                                      </p:tavLst>
                                    </p:anim>
                                    <p:anim calcmode="lin" valueType="num">
                                      <p:cBhvr>
                                        <p:cTn id="26" dur="400" decel="100000" fill="hold"/>
                                        <p:tgtEl>
                                          <p:spTgt spid="17"/>
                                        </p:tgtEl>
                                        <p:attrNameLst>
                                          <p:attrName>ppt_x</p:attrName>
                                        </p:attrNameLst>
                                      </p:cBhvr>
                                      <p:tavLst>
                                        <p:tav tm="0">
                                          <p:val>
                                            <p:strVal val="#ppt_x+0.4"/>
                                          </p:val>
                                        </p:tav>
                                        <p:tav tm="100000">
                                          <p:val>
                                            <p:strVal val="#ppt_x-0.05"/>
                                          </p:val>
                                        </p:tav>
                                      </p:tavLst>
                                    </p:anim>
                                    <p:anim calcmode="lin" valueType="num">
                                      <p:cBhvr>
                                        <p:cTn id="27" dur="400" decel="100000" fill="hold"/>
                                        <p:tgtEl>
                                          <p:spTgt spid="17"/>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17"/>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17"/>
                                        </p:tgtEl>
                                        <p:attrNameLst>
                                          <p:attrName>ppt_y</p:attrName>
                                        </p:attrNameLst>
                                      </p:cBhvr>
                                      <p:tavLst>
                                        <p:tav tm="0">
                                          <p:val>
                                            <p:strVal val="#ppt_y+0.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par>
                                <p:cTn id="43" presetID="25"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25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46" dur="25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47" dur="250" accel="50000" fill="hold">
                                          <p:stCondLst>
                                            <p:cond delay="250"/>
                                          </p:stCondLst>
                                        </p:cTn>
                                        <p:tgtEl>
                                          <p:spTgt spid="3"/>
                                        </p:tgtEl>
                                        <p:attrNameLst>
                                          <p:attrName>ppt_w</p:attrName>
                                        </p:attrNameLst>
                                      </p:cBhvr>
                                      <p:tavLst>
                                        <p:tav tm="0">
                                          <p:val>
                                            <p:strVal val="#ppt_w*.05"/>
                                          </p:val>
                                        </p:tav>
                                        <p:tav tm="100000">
                                          <p:val>
                                            <p:strVal val="#ppt_w"/>
                                          </p:val>
                                        </p:tav>
                                      </p:tavLst>
                                    </p:anim>
                                    <p:anim calcmode="lin" valueType="num">
                                      <p:cBhvr>
                                        <p:cTn id="48" dur="500" fill="hold"/>
                                        <p:tgtEl>
                                          <p:spTgt spid="3"/>
                                        </p:tgtEl>
                                        <p:attrNameLst>
                                          <p:attrName>ppt_h</p:attrName>
                                        </p:attrNameLst>
                                      </p:cBhvr>
                                      <p:tavLst>
                                        <p:tav tm="0">
                                          <p:val>
                                            <p:strVal val="#ppt_h"/>
                                          </p:val>
                                        </p:tav>
                                        <p:tav tm="100000">
                                          <p:val>
                                            <p:strVal val="#ppt_h"/>
                                          </p:val>
                                        </p:tav>
                                      </p:tavLst>
                                    </p:anim>
                                    <p:anim calcmode="lin" valueType="num">
                                      <p:cBhvr>
                                        <p:cTn id="49" dur="25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50" dur="25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51" dur="250" accel="50000" fill="hold">
                                          <p:stCondLst>
                                            <p:cond delay="250"/>
                                          </p:stCondLst>
                                        </p:cTn>
                                        <p:tgtEl>
                                          <p:spTgt spid="3"/>
                                        </p:tgtEl>
                                        <p:attrNameLst>
                                          <p:attrName>ppt_y</p:attrName>
                                        </p:attrNameLst>
                                      </p:cBhvr>
                                      <p:tavLst>
                                        <p:tav tm="0">
                                          <p:val>
                                            <p:strVal val="#ppt_y+.1"/>
                                          </p:val>
                                        </p:tav>
                                        <p:tav tm="100000">
                                          <p:val>
                                            <p:strVal val="#ppt_y"/>
                                          </p:val>
                                        </p:tav>
                                      </p:tavLst>
                                    </p:anim>
                                    <p:animEffect transition="in" filter="fade">
                                      <p:cBhvr>
                                        <p:cTn id="52" dur="500" decel="50000">
                                          <p:stCondLst>
                                            <p:cond delay="0"/>
                                          </p:stCondLst>
                                        </p:cTn>
                                        <p:tgtEl>
                                          <p:spTgt spid="3"/>
                                        </p:tgtEl>
                                      </p:cBhvr>
                                    </p:animEffect>
                                  </p:childTnLst>
                                </p:cTn>
                              </p:par>
                              <p:par>
                                <p:cTn id="53" presetID="2" presetClass="entr" presetSubtype="1"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par>
                                <p:cTn id="62" presetID="12" presetClass="entr" presetSubtype="4"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p:tgtEl>
                                          <p:spTgt spid="34"/>
                                        </p:tgtEl>
                                        <p:attrNameLst>
                                          <p:attrName>ppt_y</p:attrName>
                                        </p:attrNameLst>
                                      </p:cBhvr>
                                      <p:tavLst>
                                        <p:tav tm="0">
                                          <p:val>
                                            <p:strVal val="#ppt_y+#ppt_h*1.125000"/>
                                          </p:val>
                                        </p:tav>
                                        <p:tav tm="100000">
                                          <p:val>
                                            <p:strVal val="#ppt_y"/>
                                          </p:val>
                                        </p:tav>
                                      </p:tavLst>
                                    </p:anim>
                                    <p:animEffect transition="in" filter="wipe(up)">
                                      <p:cBhvr>
                                        <p:cTn id="65" dur="500"/>
                                        <p:tgtEl>
                                          <p:spTgt spid="34"/>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p:tgtEl>
                                          <p:spTgt spid="39"/>
                                        </p:tgtEl>
                                        <p:attrNameLst>
                                          <p:attrName>ppt_y</p:attrName>
                                        </p:attrNameLst>
                                      </p:cBhvr>
                                      <p:tavLst>
                                        <p:tav tm="0">
                                          <p:val>
                                            <p:strVal val="#ppt_y+#ppt_h*1.125000"/>
                                          </p:val>
                                        </p:tav>
                                        <p:tav tm="100000">
                                          <p:val>
                                            <p:strVal val="#ppt_y"/>
                                          </p:val>
                                        </p:tav>
                                      </p:tavLst>
                                    </p:anim>
                                    <p:animEffect transition="in" filter="wipe(up)">
                                      <p:cBhvr>
                                        <p:cTn id="69" dur="500"/>
                                        <p:tgtEl>
                                          <p:spTgt spid="39"/>
                                        </p:tgtEl>
                                      </p:cBhvr>
                                    </p:animEffect>
                                  </p:childTnLst>
                                </p:cTn>
                              </p:par>
                              <p:par>
                                <p:cTn id="70" presetID="22" presetClass="entr" presetSubtype="8"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55"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strVal val="#ppt_w*0.70"/>
                                          </p:val>
                                        </p:tav>
                                        <p:tav tm="100000">
                                          <p:val>
                                            <p:strVal val="#ppt_w"/>
                                          </p:val>
                                        </p:tav>
                                      </p:tavLst>
                                    </p:anim>
                                    <p:anim calcmode="lin" valueType="num">
                                      <p:cBhvr>
                                        <p:cTn id="76" dur="500" fill="hold"/>
                                        <p:tgtEl>
                                          <p:spTgt spid="20"/>
                                        </p:tgtEl>
                                        <p:attrNameLst>
                                          <p:attrName>ppt_h</p:attrName>
                                        </p:attrNameLst>
                                      </p:cBhvr>
                                      <p:tavLst>
                                        <p:tav tm="0">
                                          <p:val>
                                            <p:strVal val="#ppt_h"/>
                                          </p:val>
                                        </p:tav>
                                        <p:tav tm="100000">
                                          <p:val>
                                            <p:strVal val="#ppt_h"/>
                                          </p:val>
                                        </p:tav>
                                      </p:tavLst>
                                    </p:anim>
                                    <p:animEffect transition="in" filter="fad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0-#ppt_w/2"/>
                                          </p:val>
                                        </p:tav>
                                        <p:tav tm="100000">
                                          <p:val>
                                            <p:strVal val="#ppt_x"/>
                                          </p:val>
                                        </p:tav>
                                      </p:tavLst>
                                    </p:anim>
                                    <p:anim calcmode="lin" valueType="num">
                                      <p:cBhvr additive="base">
                                        <p:cTn id="83" dur="500" fill="hold"/>
                                        <p:tgtEl>
                                          <p:spTgt spid="35"/>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1+#ppt_w/2"/>
                                          </p:val>
                                        </p:tav>
                                        <p:tav tm="100000">
                                          <p:val>
                                            <p:strVal val="#ppt_x"/>
                                          </p:val>
                                        </p:tav>
                                      </p:tavLst>
                                    </p:anim>
                                    <p:anim calcmode="lin" valueType="num">
                                      <p:cBhvr additive="base">
                                        <p:cTn id="87" dur="500" fill="hold"/>
                                        <p:tgtEl>
                                          <p:spTgt spid="42"/>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2" presetClass="entr" presetSubtype="1"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up)">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inVertical)">
                                      <p:cBhvr>
                                        <p:cTn id="96" dur="500"/>
                                        <p:tgtEl>
                                          <p:spTgt spid="37"/>
                                        </p:tgtEl>
                                      </p:cBhvr>
                                    </p:animEffect>
                                  </p:childTnLst>
                                </p:cTn>
                              </p:par>
                              <p:par>
                                <p:cTn id="97" presetID="16" presetClass="entr" presetSubtype="21"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barn(inVertical)">
                                      <p:cBhvr>
                                        <p:cTn id="99" dur="500"/>
                                        <p:tgtEl>
                                          <p:spTgt spid="30"/>
                                        </p:tgtEl>
                                      </p:cBhvr>
                                    </p:animEffect>
                                  </p:childTnLst>
                                </p:cTn>
                              </p:par>
                              <p:par>
                                <p:cTn id="100" presetID="16" presetClass="entr" presetSubtype="21"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arn(inVertical)">
                                      <p:cBhvr>
                                        <p:cTn id="102" dur="500"/>
                                        <p:tgtEl>
                                          <p:spTgt spid="3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barn(inVertical)">
                                      <p:cBhvr>
                                        <p:cTn id="105" dur="500"/>
                                        <p:tgtEl>
                                          <p:spTgt spid="38"/>
                                        </p:tgtEl>
                                      </p:cBhvr>
                                    </p:animEffect>
                                  </p:childTnLst>
                                </p:cTn>
                              </p:par>
                              <p:par>
                                <p:cTn id="106" presetID="22" presetClass="entr" presetSubtype="2"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right)">
                                      <p:cBhvr>
                                        <p:cTn id="108" dur="500"/>
                                        <p:tgtEl>
                                          <p:spTgt spid="25"/>
                                        </p:tgtEl>
                                      </p:cBhvr>
                                    </p:animEffect>
                                  </p:childTnLst>
                                </p:cTn>
                              </p:par>
                              <p:par>
                                <p:cTn id="109" presetID="22" presetClass="entr" presetSubtype="2" fill="hold"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right)">
                                      <p:cBhvr>
                                        <p:cTn id="1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3" grpId="0" animBg="1"/>
      <p:bldP spid="16" grpId="0"/>
      <p:bldP spid="37" grpId="0"/>
      <p:bldP spid="38" grpId="0"/>
      <p:bldP spid="39" grpId="0"/>
      <p:bldP spid="4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741" y="3085800"/>
            <a:ext cx="2699593" cy="1022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79FC23B2-0350-4DF1-9D44-A2879464C9F0}" type="slidenum">
              <a:rPr lang="en-US" smtClean="0"/>
              <a:t>7</a:t>
            </a:fld>
            <a:endParaRPr lang="en-US"/>
          </a:p>
        </p:txBody>
      </p:sp>
      <p:sp>
        <p:nvSpPr>
          <p:cNvPr id="6" name="Title 1"/>
          <p:cNvSpPr txBox="1">
            <a:spLocks/>
          </p:cNvSpPr>
          <p:nvPr/>
        </p:nvSpPr>
        <p:spPr>
          <a:xfrm>
            <a:off x="261257" y="286470"/>
            <a:ext cx="872020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a:t>
            </a:r>
            <a:endParaRPr lang="en-US" dirty="0"/>
          </a:p>
        </p:txBody>
      </p:sp>
      <p:grpSp>
        <p:nvGrpSpPr>
          <p:cNvPr id="8" name="Group 7"/>
          <p:cNvGrpSpPr/>
          <p:nvPr/>
        </p:nvGrpSpPr>
        <p:grpSpPr>
          <a:xfrm>
            <a:off x="850871" y="1363047"/>
            <a:ext cx="1818892" cy="1931696"/>
            <a:chOff x="786427" y="4573023"/>
            <a:chExt cx="1326372" cy="151336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904909" y="5833984"/>
              <a:ext cx="1153298" cy="252401"/>
            </a:xfrm>
            <a:prstGeom prst="rect">
              <a:avLst/>
            </a:prstGeom>
            <a:noFill/>
          </p:spPr>
          <p:txBody>
            <a:bodyPr wrap="square" rtlCol="0">
              <a:spAutoFit/>
            </a:bodyPr>
            <a:lstStyle/>
            <a:p>
              <a:pPr algn="ctr"/>
              <a:r>
                <a:rPr lang="en-US" sz="1400" dirty="0"/>
                <a:t>Charities</a:t>
              </a:r>
            </a:p>
          </p:txBody>
        </p:sp>
      </p:grpSp>
      <p:grpSp>
        <p:nvGrpSpPr>
          <p:cNvPr id="11" name="Group 10"/>
          <p:cNvGrpSpPr/>
          <p:nvPr/>
        </p:nvGrpSpPr>
        <p:grpSpPr>
          <a:xfrm>
            <a:off x="6465892" y="4371216"/>
            <a:ext cx="1646315" cy="1542794"/>
            <a:chOff x="686219" y="1726728"/>
            <a:chExt cx="1153298" cy="1148371"/>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427" y="1726728"/>
              <a:ext cx="959752" cy="89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86219" y="2646007"/>
              <a:ext cx="1153298" cy="229092"/>
            </a:xfrm>
            <a:prstGeom prst="rect">
              <a:avLst/>
            </a:prstGeom>
            <a:noFill/>
          </p:spPr>
          <p:txBody>
            <a:bodyPr wrap="square" rtlCol="0">
              <a:spAutoFit/>
            </a:bodyPr>
            <a:lstStyle/>
            <a:p>
              <a:pPr algn="ctr"/>
              <a:r>
                <a:rPr lang="en-US" sz="1400" dirty="0"/>
                <a:t>Candidates</a:t>
              </a:r>
            </a:p>
          </p:txBody>
        </p:sp>
      </p:grpSp>
      <p:grpSp>
        <p:nvGrpSpPr>
          <p:cNvPr id="14" name="Group 13"/>
          <p:cNvGrpSpPr/>
          <p:nvPr/>
        </p:nvGrpSpPr>
        <p:grpSpPr>
          <a:xfrm>
            <a:off x="6777531" y="1421105"/>
            <a:ext cx="1340494" cy="1695183"/>
            <a:chOff x="8609668" y="3112834"/>
            <a:chExt cx="1404576" cy="1802139"/>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grpSp>
        <p:nvGrpSpPr>
          <p:cNvPr id="17" name="Group 16"/>
          <p:cNvGrpSpPr/>
          <p:nvPr/>
        </p:nvGrpSpPr>
        <p:grpSpPr>
          <a:xfrm>
            <a:off x="1479569" y="4289896"/>
            <a:ext cx="1828823" cy="1672954"/>
            <a:chOff x="3492530" y="2953784"/>
            <a:chExt cx="1492202" cy="1507068"/>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92530" y="2953784"/>
              <a:ext cx="1492202" cy="1054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p:cNvSpPr txBox="1"/>
            <p:nvPr/>
          </p:nvSpPr>
          <p:spPr>
            <a:xfrm>
              <a:off x="3500633" y="4183593"/>
              <a:ext cx="1484099" cy="277259"/>
            </a:xfrm>
            <a:prstGeom prst="rect">
              <a:avLst/>
            </a:prstGeom>
            <a:noFill/>
          </p:spPr>
          <p:txBody>
            <a:bodyPr wrap="square" rtlCol="0">
              <a:spAutoFit/>
            </a:bodyPr>
            <a:lstStyle/>
            <a:p>
              <a:pPr algn="ctr"/>
              <a:r>
                <a:rPr lang="en-US" sz="1400" dirty="0"/>
                <a:t>Volunteers</a:t>
              </a:r>
            </a:p>
          </p:txBody>
        </p:sp>
      </p:grpSp>
      <p:sp>
        <p:nvSpPr>
          <p:cNvPr id="2" name="Pentagon 1"/>
          <p:cNvSpPr/>
          <p:nvPr/>
        </p:nvSpPr>
        <p:spPr>
          <a:xfrm>
            <a:off x="203199" y="6218324"/>
            <a:ext cx="3788229" cy="455302"/>
          </a:xfrm>
          <a:prstGeom prst="homePlate">
            <a:avLst>
              <a:gd name="adj" fmla="val 659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Main actors of system</a:t>
            </a:r>
            <a:endParaRPr lang="en-US" sz="2400" dirty="0"/>
          </a:p>
        </p:txBody>
      </p:sp>
    </p:spTree>
    <p:extLst>
      <p:ext uri="{BB962C8B-B14F-4D97-AF65-F5344CB8AC3E}">
        <p14:creationId xmlns:p14="http://schemas.microsoft.com/office/powerpoint/2010/main" val="409392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87100" y="6265818"/>
            <a:ext cx="1097280" cy="274320"/>
          </a:xfrm>
        </p:spPr>
        <p:txBody>
          <a:bodyPr/>
          <a:lstStyle/>
          <a:p>
            <a:fld id="{79FC23B2-0350-4DF1-9D44-A2879464C9F0}" type="slidenum">
              <a:rPr lang="en-US" smtClean="0"/>
              <a:t>8</a:t>
            </a:fld>
            <a:endParaRPr lang="en-US"/>
          </a:p>
        </p:txBody>
      </p:sp>
      <p:sp>
        <p:nvSpPr>
          <p:cNvPr id="5" name="Title 1"/>
          <p:cNvSpPr txBox="1">
            <a:spLocks/>
          </p:cNvSpPr>
          <p:nvPr/>
        </p:nvSpPr>
        <p:spPr>
          <a:xfrm>
            <a:off x="351228" y="306180"/>
            <a:ext cx="8489608"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1810113" y="2903140"/>
            <a:ext cx="1649380" cy="1714899"/>
            <a:chOff x="786427" y="4573023"/>
            <a:chExt cx="1326372" cy="1435228"/>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27" y="4573023"/>
              <a:ext cx="1326372" cy="1226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04909" y="5750667"/>
              <a:ext cx="1153298" cy="257584"/>
            </a:xfrm>
            <a:prstGeom prst="rect">
              <a:avLst/>
            </a:prstGeom>
            <a:noFill/>
          </p:spPr>
          <p:txBody>
            <a:bodyPr wrap="square" rtlCol="0">
              <a:spAutoFit/>
            </a:bodyPr>
            <a:lstStyle/>
            <a:p>
              <a:pPr algn="ctr"/>
              <a:r>
                <a:rPr lang="en-US" sz="1400" dirty="0"/>
                <a:t>Charities</a:t>
              </a:r>
            </a:p>
          </p:txBody>
        </p:sp>
      </p:grpSp>
      <p:sp>
        <p:nvSpPr>
          <p:cNvPr id="9" name="Oval 8"/>
          <p:cNvSpPr/>
          <p:nvPr/>
        </p:nvSpPr>
        <p:spPr>
          <a:xfrm>
            <a:off x="883920" y="1715416"/>
            <a:ext cx="21768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 Charity</a:t>
            </a:r>
            <a:endParaRPr lang="en-US" dirty="0"/>
          </a:p>
        </p:txBody>
      </p:sp>
      <p:sp>
        <p:nvSpPr>
          <p:cNvPr id="10" name="Oval 9"/>
          <p:cNvSpPr/>
          <p:nvPr/>
        </p:nvSpPr>
        <p:spPr>
          <a:xfrm>
            <a:off x="24547" y="3228969"/>
            <a:ext cx="1717361" cy="115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Lodge Charity</a:t>
            </a:r>
            <a:endParaRPr lang="en-US" dirty="0"/>
          </a:p>
        </p:txBody>
      </p:sp>
      <p:sp>
        <p:nvSpPr>
          <p:cNvPr id="11" name="Oval 10"/>
          <p:cNvSpPr/>
          <p:nvPr/>
        </p:nvSpPr>
        <p:spPr>
          <a:xfrm>
            <a:off x="4107198" y="2342992"/>
            <a:ext cx="18516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Volunteers</a:t>
            </a:r>
          </a:p>
        </p:txBody>
      </p:sp>
      <p:sp>
        <p:nvSpPr>
          <p:cNvPr id="12" name="Oval 11"/>
          <p:cNvSpPr/>
          <p:nvPr/>
        </p:nvSpPr>
        <p:spPr>
          <a:xfrm>
            <a:off x="4137678" y="3571851"/>
            <a:ext cx="191260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Candidates</a:t>
            </a:r>
          </a:p>
        </p:txBody>
      </p:sp>
      <p:sp>
        <p:nvSpPr>
          <p:cNvPr id="13" name="Oval 12"/>
          <p:cNvSpPr/>
          <p:nvPr/>
        </p:nvSpPr>
        <p:spPr>
          <a:xfrm>
            <a:off x="6442141" y="1936032"/>
            <a:ext cx="15668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Funds</a:t>
            </a:r>
          </a:p>
        </p:txBody>
      </p:sp>
      <p:sp>
        <p:nvSpPr>
          <p:cNvPr id="14" name="Oval 13"/>
          <p:cNvSpPr/>
          <p:nvPr/>
        </p:nvSpPr>
        <p:spPr>
          <a:xfrm>
            <a:off x="6530542" y="3086255"/>
            <a:ext cx="147845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t>
            </a:r>
            <a:r>
              <a:rPr lang="en-US" dirty="0" smtClean="0"/>
              <a:t>Cars</a:t>
            </a:r>
            <a:endParaRPr lang="en-US" dirty="0"/>
          </a:p>
        </p:txBody>
      </p:sp>
      <p:sp>
        <p:nvSpPr>
          <p:cNvPr id="15" name="Oval 14"/>
          <p:cNvSpPr/>
          <p:nvPr/>
        </p:nvSpPr>
        <p:spPr>
          <a:xfrm>
            <a:off x="6484434" y="4225556"/>
            <a:ext cx="15245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a:t>
            </a:r>
            <a:r>
              <a:rPr lang="en-US" dirty="0"/>
              <a:t>Lodges</a:t>
            </a:r>
          </a:p>
        </p:txBody>
      </p:sp>
      <p:sp>
        <p:nvSpPr>
          <p:cNvPr id="16" name="Rectangle 15"/>
          <p:cNvSpPr/>
          <p:nvPr/>
        </p:nvSpPr>
        <p:spPr>
          <a:xfrm>
            <a:off x="3886200" y="1480804"/>
            <a:ext cx="4428580" cy="3968645"/>
          </a:xfrm>
          <a:prstGeom prst="rect">
            <a:avLst/>
          </a:prstGeom>
          <a:noFill/>
          <a:ln w="38100">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532362" y="5754049"/>
            <a:ext cx="247696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Manage Charity Exam</a:t>
            </a:r>
            <a:endParaRPr lang="en-US" dirty="0"/>
          </a:p>
        </p:txBody>
      </p:sp>
    </p:spTree>
    <p:extLst>
      <p:ext uri="{BB962C8B-B14F-4D97-AF65-F5344CB8AC3E}">
        <p14:creationId xmlns:p14="http://schemas.microsoft.com/office/powerpoint/2010/main" val="902296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FC23B2-0350-4DF1-9D44-A2879464C9F0}" type="slidenum">
              <a:rPr lang="en-US" smtClean="0"/>
              <a:t>9</a:t>
            </a:fld>
            <a:endParaRPr lang="en-US"/>
          </a:p>
        </p:txBody>
      </p:sp>
      <p:sp>
        <p:nvSpPr>
          <p:cNvPr id="5" name="Title 1"/>
          <p:cNvSpPr txBox="1">
            <a:spLocks/>
          </p:cNvSpPr>
          <p:nvPr/>
        </p:nvSpPr>
        <p:spPr>
          <a:xfrm>
            <a:off x="293169" y="251505"/>
            <a:ext cx="8850831" cy="69769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Proposed </a:t>
            </a:r>
            <a:r>
              <a:rPr lang="en-US" dirty="0" smtClean="0"/>
              <a:t>System(cont</a:t>
            </a:r>
            <a:r>
              <a:rPr lang="en-US" dirty="0"/>
              <a:t>.)</a:t>
            </a:r>
          </a:p>
        </p:txBody>
      </p:sp>
      <p:grpSp>
        <p:nvGrpSpPr>
          <p:cNvPr id="6" name="Group 5"/>
          <p:cNvGrpSpPr/>
          <p:nvPr/>
        </p:nvGrpSpPr>
        <p:grpSpPr>
          <a:xfrm>
            <a:off x="3547815" y="3034137"/>
            <a:ext cx="1340494" cy="1695183"/>
            <a:chOff x="8609668" y="3112834"/>
            <a:chExt cx="1404576" cy="1802139"/>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9668" y="3112834"/>
              <a:ext cx="1404576" cy="1404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844456" y="4587777"/>
              <a:ext cx="951009" cy="327196"/>
            </a:xfrm>
            <a:prstGeom prst="rect">
              <a:avLst/>
            </a:prstGeom>
            <a:noFill/>
          </p:spPr>
          <p:txBody>
            <a:bodyPr wrap="none" rtlCol="0">
              <a:spAutoFit/>
            </a:bodyPr>
            <a:lstStyle/>
            <a:p>
              <a:pPr algn="ctr"/>
              <a:r>
                <a:rPr lang="en-US" sz="1400" dirty="0"/>
                <a:t>Sponsors</a:t>
              </a:r>
            </a:p>
          </p:txBody>
        </p:sp>
      </p:grpSp>
      <p:sp>
        <p:nvSpPr>
          <p:cNvPr id="9" name="Oval 8"/>
          <p:cNvSpPr/>
          <p:nvPr/>
        </p:nvSpPr>
        <p:spPr>
          <a:xfrm>
            <a:off x="1712684" y="2728686"/>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Lodges</a:t>
            </a:r>
          </a:p>
        </p:txBody>
      </p:sp>
      <p:sp>
        <p:nvSpPr>
          <p:cNvPr id="10" name="Oval 9"/>
          <p:cNvSpPr/>
          <p:nvPr/>
        </p:nvSpPr>
        <p:spPr>
          <a:xfrm>
            <a:off x="1669142" y="408194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Cars</a:t>
            </a:r>
          </a:p>
        </p:txBody>
      </p:sp>
      <p:sp>
        <p:nvSpPr>
          <p:cNvPr id="11" name="Oval 10"/>
          <p:cNvSpPr/>
          <p:nvPr/>
        </p:nvSpPr>
        <p:spPr>
          <a:xfrm>
            <a:off x="3596537" y="1741714"/>
            <a:ext cx="1692693"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Manage Funds</a:t>
            </a:r>
          </a:p>
        </p:txBody>
      </p:sp>
      <p:sp>
        <p:nvSpPr>
          <p:cNvPr id="12" name="Oval 11"/>
          <p:cNvSpPr/>
          <p:nvPr/>
        </p:nvSpPr>
        <p:spPr>
          <a:xfrm>
            <a:off x="5389053" y="3240116"/>
            <a:ext cx="2354502" cy="1016000"/>
          </a:xfrm>
          <a:prstGeom prst="ellipse">
            <a:avLst/>
          </a:prstGeom>
          <a:solidFill>
            <a:srgbClr val="00B05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Give sponsored resource for </a:t>
            </a:r>
            <a:r>
              <a:rPr lang="en-US" dirty="0"/>
              <a:t>charity</a:t>
            </a:r>
          </a:p>
        </p:txBody>
      </p:sp>
    </p:spTree>
    <p:extLst>
      <p:ext uri="{BB962C8B-B14F-4D97-AF65-F5344CB8AC3E}">
        <p14:creationId xmlns:p14="http://schemas.microsoft.com/office/powerpoint/2010/main" val="3684695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3655</TotalTime>
  <Words>968</Words>
  <Application>Microsoft Office PowerPoint</Application>
  <PresentationFormat>On-screen Show (4:3)</PresentationFormat>
  <Paragraphs>231</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vt:lpstr>
      <vt:lpstr>Cambria Math</vt:lpstr>
      <vt:lpstr>Century Gothic</vt:lpstr>
      <vt:lpstr>Palatino Linotype</vt:lpstr>
      <vt:lpstr>Tahoma</vt:lpstr>
      <vt:lpstr>Times New Roman</vt:lpstr>
      <vt:lpstr>Wingdings</vt:lpstr>
      <vt:lpstr>Savon</vt:lpstr>
      <vt:lpstr>PowerPoint Presentation</vt:lpstr>
      <vt:lpstr>Building a website to support the activities “tiếp sức mùa thi” campaign  </vt:lpstr>
      <vt:lpstr>Group 22</vt:lpstr>
      <vt:lpstr>Contents</vt:lpstr>
      <vt:lpstr>Introduction</vt:lpstr>
      <vt:lpstr>Introduction (cont.)</vt:lpstr>
      <vt:lpstr>PowerPoint Presentation</vt:lpstr>
      <vt:lpstr>PowerPoint Presentation</vt:lpstr>
      <vt:lpstr>PowerPoint Presentation</vt:lpstr>
      <vt:lpstr>PowerPoint Presentation</vt:lpstr>
      <vt:lpstr>PowerPoint Presentation</vt:lpstr>
      <vt:lpstr>PowerPoint Presentation</vt:lpstr>
      <vt:lpstr>Algorithms</vt:lpstr>
      <vt:lpstr>Arrange Candidates into Room (AC2R)</vt:lpstr>
      <vt:lpstr>Arrange Candidates into Room (AC2R) (cont.)</vt:lpstr>
      <vt:lpstr>Arrange Candidates into Room (AC2R) (cont.)</vt:lpstr>
      <vt:lpstr>Arrange Candidates into Room (AC2R) (cont.)</vt:lpstr>
      <vt:lpstr>PowerPoint Presentation</vt:lpstr>
      <vt:lpstr>PowerPoint Presentation</vt:lpstr>
      <vt:lpstr>PowerPoint Presentation</vt:lpstr>
      <vt:lpstr>Arrange Candidates into Vehicles (AC2V) (cont.)</vt:lpstr>
      <vt:lpstr>Complexity</vt:lpstr>
      <vt:lpstr>PowerPoint Presentation</vt:lpstr>
      <vt:lpstr>Routing ways for vehicles (cont.)</vt:lpstr>
      <vt:lpstr>PowerPoint Presentation</vt:lpstr>
      <vt:lpstr>Technology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c:title>
  <dc:creator>Tri Le Nguyen Huu</dc:creator>
  <cp:lastModifiedBy>Tri Le Nguyen Huu</cp:lastModifiedBy>
  <cp:revision>1563</cp:revision>
  <dcterms:created xsi:type="dcterms:W3CDTF">2014-04-23T05:51:05Z</dcterms:created>
  <dcterms:modified xsi:type="dcterms:W3CDTF">2014-05-07T15:00:04Z</dcterms:modified>
</cp:coreProperties>
</file>