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6.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1"/>
  </p:notesMasterIdLst>
  <p:sldIdLst>
    <p:sldId id="286" r:id="rId3"/>
    <p:sldId id="269" r:id="rId4"/>
    <p:sldId id="280" r:id="rId5"/>
    <p:sldId id="290" r:id="rId6"/>
    <p:sldId id="292" r:id="rId7"/>
    <p:sldId id="270" r:id="rId8"/>
    <p:sldId id="287" r:id="rId9"/>
    <p:sldId id="288" r:id="rId10"/>
    <p:sldId id="289" r:id="rId11"/>
    <p:sldId id="293" r:id="rId12"/>
    <p:sldId id="294" r:id="rId13"/>
    <p:sldId id="272" r:id="rId14"/>
    <p:sldId id="291" r:id="rId15"/>
    <p:sldId id="295" r:id="rId16"/>
    <p:sldId id="296" r:id="rId17"/>
    <p:sldId id="297" r:id="rId18"/>
    <p:sldId id="298" r:id="rId19"/>
    <p:sldId id="299" r:id="rId20"/>
    <p:sldId id="300" r:id="rId21"/>
    <p:sldId id="275" r:id="rId22"/>
    <p:sldId id="301" r:id="rId23"/>
    <p:sldId id="302" r:id="rId24"/>
    <p:sldId id="303" r:id="rId25"/>
    <p:sldId id="304" r:id="rId26"/>
    <p:sldId id="306" r:id="rId27"/>
    <p:sldId id="307" r:id="rId28"/>
    <p:sldId id="308"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943"/>
    <a:srgbClr val="60A917"/>
    <a:srgbClr val="1BA1E2"/>
    <a:srgbClr val="FA6800"/>
    <a:srgbClr val="F6F8FC"/>
    <a:srgbClr val="F3F6FB"/>
    <a:srgbClr val="F0F4FA"/>
    <a:srgbClr val="EBF1F9"/>
    <a:srgbClr val="EDF2F9"/>
    <a:srgbClr val="070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434" autoAdjust="0"/>
  </p:normalViewPr>
  <p:slideViewPr>
    <p:cSldViewPr>
      <p:cViewPr varScale="1">
        <p:scale>
          <a:sx n="74" d="100"/>
          <a:sy n="74" d="100"/>
        </p:scale>
        <p:origin x="4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226B0-5909-4F21-BCF9-5BDBF83F259A}"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en-US"/>
        </a:p>
      </dgm:t>
    </dgm:pt>
    <dgm:pt modelId="{8CD1E569-A2A6-48C3-8B00-8818CE8CADF6}">
      <dgm:prSet/>
      <dgm:spPr/>
      <dgm:t>
        <a:bodyPr/>
        <a:lstStyle/>
        <a:p>
          <a:pPr rtl="0"/>
          <a:r>
            <a:rPr lang="en-US" smtClean="0"/>
            <a:t>Sell tickets</a:t>
          </a:r>
          <a:endParaRPr lang="en-US"/>
        </a:p>
      </dgm:t>
    </dgm:pt>
    <dgm:pt modelId="{6EC73FDA-EF54-4318-8E8C-43E374AFECE3}" type="parTrans" cxnId="{84DC10B7-1CC7-4AEE-B098-0F6DC50FB38D}">
      <dgm:prSet/>
      <dgm:spPr/>
      <dgm:t>
        <a:bodyPr/>
        <a:lstStyle/>
        <a:p>
          <a:endParaRPr lang="en-US"/>
        </a:p>
      </dgm:t>
    </dgm:pt>
    <dgm:pt modelId="{BB827002-B90A-4931-B8F6-6EE697FC5C7D}" type="sibTrans" cxnId="{84DC10B7-1CC7-4AEE-B098-0F6DC50FB38D}">
      <dgm:prSet/>
      <dgm:spPr/>
      <dgm:t>
        <a:bodyPr/>
        <a:lstStyle/>
        <a:p>
          <a:endParaRPr lang="en-US"/>
        </a:p>
      </dgm:t>
    </dgm:pt>
    <dgm:pt modelId="{463A522F-334D-4837-B468-0179E5BA7BE5}">
      <dgm:prSet/>
      <dgm:spPr/>
      <dgm:t>
        <a:bodyPr/>
        <a:lstStyle/>
        <a:p>
          <a:pPr rtl="0"/>
          <a:r>
            <a:rPr lang="en-US" smtClean="0"/>
            <a:t>Collect data</a:t>
          </a:r>
          <a:endParaRPr lang="en-US"/>
        </a:p>
      </dgm:t>
    </dgm:pt>
    <dgm:pt modelId="{77B1ECD5-ADD0-4599-A1BB-599C7C5BC20C}" type="parTrans" cxnId="{DF3AEFE2-493C-4D73-9C0F-29FA0FBA3042}">
      <dgm:prSet/>
      <dgm:spPr/>
      <dgm:t>
        <a:bodyPr/>
        <a:lstStyle/>
        <a:p>
          <a:endParaRPr lang="en-US"/>
        </a:p>
      </dgm:t>
    </dgm:pt>
    <dgm:pt modelId="{6017F51C-367B-47E3-80AF-5F0284B3A806}" type="sibTrans" cxnId="{DF3AEFE2-493C-4D73-9C0F-29FA0FBA3042}">
      <dgm:prSet/>
      <dgm:spPr/>
      <dgm:t>
        <a:bodyPr/>
        <a:lstStyle/>
        <a:p>
          <a:endParaRPr lang="en-US"/>
        </a:p>
      </dgm:t>
    </dgm:pt>
    <dgm:pt modelId="{5EE327C6-D348-47B0-A710-CD500850B7CA}">
      <dgm:prSet/>
      <dgm:spPr/>
      <dgm:t>
        <a:bodyPr/>
        <a:lstStyle/>
        <a:p>
          <a:pPr rtl="0"/>
          <a:r>
            <a:rPr lang="en-US" smtClean="0"/>
            <a:t>Manage attendees</a:t>
          </a:r>
          <a:endParaRPr lang="en-US"/>
        </a:p>
      </dgm:t>
    </dgm:pt>
    <dgm:pt modelId="{E3EB1C16-7556-4B84-AF43-E26C76127DA3}" type="parTrans" cxnId="{9C362D06-0617-466C-9030-4C95C2A4F624}">
      <dgm:prSet/>
      <dgm:spPr/>
      <dgm:t>
        <a:bodyPr/>
        <a:lstStyle/>
        <a:p>
          <a:endParaRPr lang="en-US"/>
        </a:p>
      </dgm:t>
    </dgm:pt>
    <dgm:pt modelId="{0AE05782-1DAC-49CE-8498-5CC2E8D7BE87}" type="sibTrans" cxnId="{9C362D06-0617-466C-9030-4C95C2A4F624}">
      <dgm:prSet/>
      <dgm:spPr/>
      <dgm:t>
        <a:bodyPr/>
        <a:lstStyle/>
        <a:p>
          <a:endParaRPr lang="en-US"/>
        </a:p>
      </dgm:t>
    </dgm:pt>
    <dgm:pt modelId="{5B6A9C2E-C3DF-4244-81C6-8BA3EFE06571}" type="pres">
      <dgm:prSet presAssocID="{482226B0-5909-4F21-BCF9-5BDBF83F259A}" presName="Name0" presStyleCnt="0">
        <dgm:presLayoutVars>
          <dgm:dir/>
          <dgm:resizeHandles val="exact"/>
        </dgm:presLayoutVars>
      </dgm:prSet>
      <dgm:spPr/>
      <dgm:t>
        <a:bodyPr/>
        <a:lstStyle/>
        <a:p>
          <a:endParaRPr lang="en-US"/>
        </a:p>
      </dgm:t>
    </dgm:pt>
    <dgm:pt modelId="{B47E41AC-8218-4B14-B004-813C9D31AE79}" type="pres">
      <dgm:prSet presAssocID="{8CD1E569-A2A6-48C3-8B00-8818CE8CADF6}" presName="node" presStyleLbl="node1" presStyleIdx="0" presStyleCnt="3">
        <dgm:presLayoutVars>
          <dgm:bulletEnabled val="1"/>
        </dgm:presLayoutVars>
      </dgm:prSet>
      <dgm:spPr/>
      <dgm:t>
        <a:bodyPr/>
        <a:lstStyle/>
        <a:p>
          <a:endParaRPr lang="en-US"/>
        </a:p>
      </dgm:t>
    </dgm:pt>
    <dgm:pt modelId="{1450491B-E9B2-493D-BA77-AA1EF8EB191C}" type="pres">
      <dgm:prSet presAssocID="{BB827002-B90A-4931-B8F6-6EE697FC5C7D}" presName="sibTrans" presStyleCnt="0"/>
      <dgm:spPr/>
    </dgm:pt>
    <dgm:pt modelId="{5D1E5430-5440-4730-8E05-EC0AE9AD6289}" type="pres">
      <dgm:prSet presAssocID="{463A522F-334D-4837-B468-0179E5BA7BE5}" presName="node" presStyleLbl="node1" presStyleIdx="1" presStyleCnt="3">
        <dgm:presLayoutVars>
          <dgm:bulletEnabled val="1"/>
        </dgm:presLayoutVars>
      </dgm:prSet>
      <dgm:spPr/>
      <dgm:t>
        <a:bodyPr/>
        <a:lstStyle/>
        <a:p>
          <a:endParaRPr lang="en-US"/>
        </a:p>
      </dgm:t>
    </dgm:pt>
    <dgm:pt modelId="{1B6D1ED0-CEF2-45AE-B1F6-924B489C6F2B}" type="pres">
      <dgm:prSet presAssocID="{6017F51C-367B-47E3-80AF-5F0284B3A806}" presName="sibTrans" presStyleCnt="0"/>
      <dgm:spPr/>
    </dgm:pt>
    <dgm:pt modelId="{3DEF8BC0-2DAE-40A1-A554-18335AD91357}" type="pres">
      <dgm:prSet presAssocID="{5EE327C6-D348-47B0-A710-CD500850B7CA}" presName="node" presStyleLbl="node1" presStyleIdx="2" presStyleCnt="3">
        <dgm:presLayoutVars>
          <dgm:bulletEnabled val="1"/>
        </dgm:presLayoutVars>
      </dgm:prSet>
      <dgm:spPr/>
      <dgm:t>
        <a:bodyPr/>
        <a:lstStyle/>
        <a:p>
          <a:endParaRPr lang="en-US"/>
        </a:p>
      </dgm:t>
    </dgm:pt>
  </dgm:ptLst>
  <dgm:cxnLst>
    <dgm:cxn modelId="{84DC10B7-1CC7-4AEE-B098-0F6DC50FB38D}" srcId="{482226B0-5909-4F21-BCF9-5BDBF83F259A}" destId="{8CD1E569-A2A6-48C3-8B00-8818CE8CADF6}" srcOrd="0" destOrd="0" parTransId="{6EC73FDA-EF54-4318-8E8C-43E374AFECE3}" sibTransId="{BB827002-B90A-4931-B8F6-6EE697FC5C7D}"/>
    <dgm:cxn modelId="{DF3AEFE2-493C-4D73-9C0F-29FA0FBA3042}" srcId="{482226B0-5909-4F21-BCF9-5BDBF83F259A}" destId="{463A522F-334D-4837-B468-0179E5BA7BE5}" srcOrd="1" destOrd="0" parTransId="{77B1ECD5-ADD0-4599-A1BB-599C7C5BC20C}" sibTransId="{6017F51C-367B-47E3-80AF-5F0284B3A806}"/>
    <dgm:cxn modelId="{9C362D06-0617-466C-9030-4C95C2A4F624}" srcId="{482226B0-5909-4F21-BCF9-5BDBF83F259A}" destId="{5EE327C6-D348-47B0-A710-CD500850B7CA}" srcOrd="2" destOrd="0" parTransId="{E3EB1C16-7556-4B84-AF43-E26C76127DA3}" sibTransId="{0AE05782-1DAC-49CE-8498-5CC2E8D7BE87}"/>
    <dgm:cxn modelId="{E437989B-D273-4F16-BC21-E4AB179636A7}" type="presOf" srcId="{463A522F-334D-4837-B468-0179E5BA7BE5}" destId="{5D1E5430-5440-4730-8E05-EC0AE9AD6289}" srcOrd="0" destOrd="0" presId="urn:microsoft.com/office/officeart/2005/8/layout/hList6"/>
    <dgm:cxn modelId="{2613132C-CF68-4390-8F9D-52D9E7881C54}" type="presOf" srcId="{482226B0-5909-4F21-BCF9-5BDBF83F259A}" destId="{5B6A9C2E-C3DF-4244-81C6-8BA3EFE06571}" srcOrd="0" destOrd="0" presId="urn:microsoft.com/office/officeart/2005/8/layout/hList6"/>
    <dgm:cxn modelId="{FA9023F5-0636-4373-AC92-9CFA7EC5E2B8}" type="presOf" srcId="{8CD1E569-A2A6-48C3-8B00-8818CE8CADF6}" destId="{B47E41AC-8218-4B14-B004-813C9D31AE79}" srcOrd="0" destOrd="0" presId="urn:microsoft.com/office/officeart/2005/8/layout/hList6"/>
    <dgm:cxn modelId="{12D93E22-D97E-4BF6-BE7F-91EBB5055B1F}" type="presOf" srcId="{5EE327C6-D348-47B0-A710-CD500850B7CA}" destId="{3DEF8BC0-2DAE-40A1-A554-18335AD91357}" srcOrd="0" destOrd="0" presId="urn:microsoft.com/office/officeart/2005/8/layout/hList6"/>
    <dgm:cxn modelId="{2F1299F4-56E1-4F86-A504-7864C933ED15}" type="presParOf" srcId="{5B6A9C2E-C3DF-4244-81C6-8BA3EFE06571}" destId="{B47E41AC-8218-4B14-B004-813C9D31AE79}" srcOrd="0" destOrd="0" presId="urn:microsoft.com/office/officeart/2005/8/layout/hList6"/>
    <dgm:cxn modelId="{7F1AE1C9-F77C-4956-84A5-BC782D0F175D}" type="presParOf" srcId="{5B6A9C2E-C3DF-4244-81C6-8BA3EFE06571}" destId="{1450491B-E9B2-493D-BA77-AA1EF8EB191C}" srcOrd="1" destOrd="0" presId="urn:microsoft.com/office/officeart/2005/8/layout/hList6"/>
    <dgm:cxn modelId="{F8D5697E-0FC1-495C-A9D0-C9A705329122}" type="presParOf" srcId="{5B6A9C2E-C3DF-4244-81C6-8BA3EFE06571}" destId="{5D1E5430-5440-4730-8E05-EC0AE9AD6289}" srcOrd="2" destOrd="0" presId="urn:microsoft.com/office/officeart/2005/8/layout/hList6"/>
    <dgm:cxn modelId="{4E2B71FC-D968-48D2-A07B-2FD4359CAFB4}" type="presParOf" srcId="{5B6A9C2E-C3DF-4244-81C6-8BA3EFE06571}" destId="{1B6D1ED0-CEF2-45AE-B1F6-924B489C6F2B}" srcOrd="3" destOrd="0" presId="urn:microsoft.com/office/officeart/2005/8/layout/hList6"/>
    <dgm:cxn modelId="{95B02D5B-26EA-404A-973C-9B9B6C88F261}" type="presParOf" srcId="{5B6A9C2E-C3DF-4244-81C6-8BA3EFE06571}" destId="{3DEF8BC0-2DAE-40A1-A554-18335AD9135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22/08/2013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6</a:t>
            </a:fld>
            <a:endParaRPr lang="en-GB"/>
          </a:p>
        </p:txBody>
      </p:sp>
    </p:spTree>
    <p:extLst>
      <p:ext uri="{BB962C8B-B14F-4D97-AF65-F5344CB8AC3E}">
        <p14:creationId xmlns:p14="http://schemas.microsoft.com/office/powerpoint/2010/main" val="31937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415486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939429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214694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321495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2343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3175603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25</a:t>
            </a:fld>
            <a:endParaRPr lang="en-GB"/>
          </a:p>
        </p:txBody>
      </p:sp>
    </p:spTree>
    <p:extLst>
      <p:ext uri="{BB962C8B-B14F-4D97-AF65-F5344CB8AC3E}">
        <p14:creationId xmlns:p14="http://schemas.microsoft.com/office/powerpoint/2010/main" val="26534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26</a:t>
            </a:fld>
            <a:endParaRPr lang="en-GB"/>
          </a:p>
        </p:txBody>
      </p:sp>
    </p:spTree>
    <p:extLst>
      <p:ext uri="{BB962C8B-B14F-4D97-AF65-F5344CB8AC3E}">
        <p14:creationId xmlns:p14="http://schemas.microsoft.com/office/powerpoint/2010/main" val="2290765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27</a:t>
            </a:fld>
            <a:endParaRPr lang="en-GB"/>
          </a:p>
        </p:txBody>
      </p:sp>
    </p:spTree>
    <p:extLst>
      <p:ext uri="{BB962C8B-B14F-4D97-AF65-F5344CB8AC3E}">
        <p14:creationId xmlns:p14="http://schemas.microsoft.com/office/powerpoint/2010/main" val="398722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phụ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chóng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lĩnh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vực</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Thậm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7</a:t>
            </a:fld>
            <a:endParaRPr lang="en-GB"/>
          </a:p>
        </p:txBody>
      </p:sp>
    </p:spTree>
    <p:extLst>
      <p:ext uri="{BB962C8B-B14F-4D97-AF65-F5344CB8AC3E}">
        <p14:creationId xmlns:p14="http://schemas.microsoft.com/office/powerpoint/2010/main" val="266696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endParaRPr lang="en-US" sz="1200" kern="1200" dirty="0" smtClean="0">
              <a:solidFill>
                <a:schemeClr val="tx1"/>
              </a:solidFill>
              <a:latin typeface="+mn-lt"/>
              <a:ea typeface="+mn-ea"/>
              <a:cs typeface="+mn-cs"/>
            </a:endParaRPr>
          </a:p>
          <a:p>
            <a:r>
              <a:rPr lang="vi-VN" sz="1200" kern="1200" dirty="0" smtClean="0">
                <a:solidFill>
                  <a:schemeClr val="tx1"/>
                </a:solidFill>
                <a:latin typeface="+mn-lt"/>
                <a:ea typeface="+mn-ea"/>
                <a:cs typeface="+mn-cs"/>
              </a:rPr>
              <a:t>Tạo ra các sự kiện định kỳ nên được dễ dàng như nói rằng sự kiện này tái diễn mỗi x ngày / tuần / tháng.</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8</a:t>
            </a:fld>
            <a:endParaRPr lang="en-GB"/>
          </a:p>
        </p:txBody>
      </p:sp>
    </p:spTree>
    <p:extLst>
      <p:ext uri="{BB962C8B-B14F-4D97-AF65-F5344CB8AC3E}">
        <p14:creationId xmlns:p14="http://schemas.microsoft.com/office/powerpoint/2010/main" val="344481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phụ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chóng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giờ</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lĩnh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vực</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Thậm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9</a:t>
            </a:fld>
            <a:endParaRPr lang="en-GB"/>
          </a:p>
        </p:txBody>
      </p:sp>
    </p:spTree>
    <p:extLst>
      <p:ext uri="{BB962C8B-B14F-4D97-AF65-F5344CB8AC3E}">
        <p14:creationId xmlns:p14="http://schemas.microsoft.com/office/powerpoint/2010/main" val="346607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356226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69874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3699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latin typeface="+mn-lt"/>
                <a:ea typeface="+mn-ea"/>
                <a:cs typeface="+mn-cs"/>
              </a:rPr>
              <a:t>Bán vé được thực hiện đúng</a:t>
            </a:r>
          </a:p>
          <a:p>
            <a:r>
              <a:rPr lang="vi-VN" sz="1200" kern="1200" dirty="0" smtClean="0">
                <a:solidFill>
                  <a:schemeClr val="tx1"/>
                </a:solidFill>
                <a:latin typeface="+mn-lt"/>
                <a:ea typeface="+mn-ea"/>
                <a:cs typeface="+mn-cs"/>
              </a:rPr>
              <a:t>Để bán ra sự kiện của bạn nhanh hơn, điều quan trọng là để cho thấy số lượng các địa điểm còn lại trong thời gian thực. Bạn cũng có thể thiết lập ngày khi đăng ký sẽ đóng cửa. Tham dự của bạn cũng có thể đăng ký theo nhóm, có nghĩa là họ có thể mua nhiều hơn một vé và nhập các chi tiết tham gia trong một shot, mà không cần phải lặp lại các hoạt động cho mỗi vé.</a:t>
            </a:r>
          </a:p>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1179993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400951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smtClean="0"/>
              <a:t>Click to edit Master text styles</a:t>
            </a:r>
          </a:p>
        </p:txBody>
      </p:sp>
      <p:sp>
        <p:nvSpPr>
          <p:cNvPr id="18" name="Text Placeholder 17"/>
          <p:cNvSpPr>
            <a:spLocks noGrp="1"/>
          </p:cNvSpPr>
          <p:nvPr>
            <p:ph type="body" sz="quarter" idx="11" hasCustomPrompt="1"/>
          </p:nvPr>
        </p:nvSpPr>
        <p:spPr>
          <a:xfrm>
            <a:off x="8832963" y="4949073"/>
            <a:ext cx="317600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smtClean="0"/>
              <a:t>E-mail</a:t>
            </a:r>
          </a:p>
        </p:txBody>
      </p:sp>
      <p:sp>
        <p:nvSpPr>
          <p:cNvPr id="23" name="Text Placeholder 22"/>
          <p:cNvSpPr>
            <a:spLocks noGrp="1"/>
          </p:cNvSpPr>
          <p:nvPr>
            <p:ph type="body" sz="quarter" idx="12" hasCustomPrompt="1"/>
          </p:nvPr>
        </p:nvSpPr>
        <p:spPr>
          <a:xfrm>
            <a:off x="8832962" y="5504552"/>
            <a:ext cx="3176003" cy="327887"/>
          </a:xfrm>
          <a:prstGeom prst="rect">
            <a:avLst/>
          </a:prstGeom>
        </p:spPr>
        <p:txBody>
          <a:bodyPr anchor="ctr"/>
          <a:lstStyle>
            <a:lvl1pPr marL="0" indent="0">
              <a:buNone/>
              <a:defRPr sz="2200">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smtClean="0"/>
              <a:t>Twitter</a:t>
            </a:r>
          </a:p>
        </p:txBody>
      </p:sp>
      <p:sp>
        <p:nvSpPr>
          <p:cNvPr id="25" name="Text Placeholder 24"/>
          <p:cNvSpPr>
            <a:spLocks noGrp="1"/>
          </p:cNvSpPr>
          <p:nvPr>
            <p:ph type="body" sz="quarter" idx="13" hasCustomPrompt="1"/>
          </p:nvPr>
        </p:nvSpPr>
        <p:spPr>
          <a:xfrm>
            <a:off x="8832962" y="5975392"/>
            <a:ext cx="3176003" cy="310804"/>
          </a:xfrm>
          <a:prstGeom prst="rect">
            <a:avLst/>
          </a:prstGeom>
        </p:spPr>
        <p:txBody>
          <a:bodyPr anchor="ctr"/>
          <a:lstStyle>
            <a:lvl1pPr marL="0" indent="0">
              <a:buNone/>
              <a:defRPr sz="2200">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smtClean="0"/>
              <a:t>Website</a:t>
            </a:r>
          </a:p>
        </p:txBody>
      </p:sp>
      <p:pic>
        <p:nvPicPr>
          <p:cNvPr id="2" name="Picture 1"/>
          <p:cNvPicPr>
            <a:picLocks noChangeAspect="1"/>
          </p:cNvPicPr>
          <p:nvPr userDrawn="1"/>
        </p:nvPicPr>
        <p:blipFill>
          <a:blip r:embed="rId2"/>
          <a:stretch>
            <a:fillRect/>
          </a:stretch>
        </p:blipFill>
        <p:spPr>
          <a:xfrm>
            <a:off x="8112962" y="5770794"/>
            <a:ext cx="720000" cy="720000"/>
          </a:xfrm>
          <a:prstGeom prst="rect">
            <a:avLst/>
          </a:prstGeom>
        </p:spPr>
      </p:pic>
      <p:pic>
        <p:nvPicPr>
          <p:cNvPr id="3" name="Picture 2"/>
          <p:cNvPicPr>
            <a:picLocks noChangeAspect="1"/>
          </p:cNvPicPr>
          <p:nvPr userDrawn="1"/>
        </p:nvPicPr>
        <p:blipFill>
          <a:blip r:embed="rId3"/>
          <a:stretch>
            <a:fillRect/>
          </a:stretch>
        </p:blipFill>
        <p:spPr>
          <a:xfrm>
            <a:off x="8112962" y="5308495"/>
            <a:ext cx="720000" cy="720000"/>
          </a:xfrm>
          <a:prstGeom prst="rect">
            <a:avLst/>
          </a:prstGeom>
        </p:spPr>
      </p:pic>
      <p:pic>
        <p:nvPicPr>
          <p:cNvPr id="7" name="Picture 6"/>
          <p:cNvPicPr>
            <a:picLocks noChangeAspect="1"/>
          </p:cNvPicPr>
          <p:nvPr userDrawn="1"/>
        </p:nvPicPr>
        <p:blipFill>
          <a:blip r:embed="rId4"/>
          <a:stretch>
            <a:fillRect/>
          </a:stretch>
        </p:blipFill>
        <p:spPr>
          <a:xfrm>
            <a:off x="8112962" y="4785577"/>
            <a:ext cx="720000" cy="720000"/>
          </a:xfrm>
          <a:prstGeom prst="rect">
            <a:avLst/>
          </a:prstGeom>
        </p:spPr>
      </p:pic>
    </p:spTree>
    <p:extLst>
      <p:ext uri="{BB962C8B-B14F-4D97-AF65-F5344CB8AC3E}">
        <p14:creationId xmlns:p14="http://schemas.microsoft.com/office/powerpoint/2010/main" val="73260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par>
                          <p:cTn id="11" fill="hold">
                            <p:stCondLst>
                              <p:cond delay="42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47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0" end="0"/>
                                            </p:txEl>
                                          </p:spTgt>
                                        </p:tgtEl>
                                        <p:attrNameLst>
                                          <p:attrName>style.visibility</p:attrName>
                                        </p:attrNameLst>
                                      </p:cBhvr>
                                      <p:to>
                                        <p:strVal val="visible"/>
                                      </p:to>
                                    </p:set>
                                    <p:animEffect transition="in" filter="fade">
                                      <p:cBhvr>
                                        <p:cTn id="24" dur="500"/>
                                        <p:tgtEl>
                                          <p:spTgt spid="23">
                                            <p:txEl>
                                              <p:pRg st="0" end="0"/>
                                            </p:txEl>
                                          </p:spTgt>
                                        </p:tgtEl>
                                      </p:cBhvr>
                                    </p:animEffect>
                                  </p:childTnLst>
                                </p:cTn>
                              </p:par>
                            </p:childTnLst>
                          </p:cTn>
                        </p:par>
                        <p:par>
                          <p:cTn id="25" fill="hold">
                            <p:stCondLst>
                              <p:cond delay="5200"/>
                            </p:stCondLst>
                            <p:childTnLst>
                              <p:par>
                                <p:cTn id="26" presetID="10" presetClass="entr" presetSubtype="0" fill="hold" grpId="0" nodeType="after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fade">
                                      <p:cBhvr>
                                        <p:cTn id="28" dur="500"/>
                                        <p:tgtEl>
                                          <p:spTgt spid="25">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5093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2084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1E47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1549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115AB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566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136D3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7462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CA8F1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3514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CD51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085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9AB53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3964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15158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smtClean="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42" presetClass="path" presetSubtype="0" accel="50000" decel="50000" fill="hold" grpId="1" nodeType="withEffect">
                                  <p:stCondLst>
                                    <p:cond delay="500"/>
                                  </p:stCondLst>
                                  <p:childTnLst>
                                    <p:animMotion origin="layout" path="M 5.55556E-7 1.85185E-6 L -0.02361 1.85185E-6 " pathEditMode="relative" rAng="0" ptsTypes="AA">
                                      <p:cBhvr>
                                        <p:cTn id="15" dur="1200" fill="hold"/>
                                        <p:tgtEl>
                                          <p:spTgt spid="3">
                                            <p:txEl>
                                              <p:pRg st="0" end="0"/>
                                            </p:txEl>
                                          </p:spTgt>
                                        </p:tgtEl>
                                        <p:attrNameLst>
                                          <p:attrName>ppt_x</p:attrName>
                                          <p:attrName>ppt_y</p:attrName>
                                        </p:attrNameLst>
                                      </p:cBhvr>
                                      <p:rCtr x="-1181" y="0"/>
                                    </p:animMotion>
                                  </p:childTnLst>
                                </p:cTn>
                              </p:par>
                              <p:par>
                                <p:cTn id="16" presetID="42" presetClass="path" presetSubtype="0" accel="50000" decel="50000" fill="hold" grpId="1" nodeType="withEffect">
                                  <p:stCondLst>
                                    <p:cond delay="700"/>
                                  </p:stCondLst>
                                  <p:childTnLst>
                                    <p:animMotion origin="layout" path="M 0.02361 7.40741E-7 L -1.66667E-6 7.40741E-7 " pathEditMode="relative" rAng="0" ptsTypes="AA">
                                      <p:cBhvr>
                                        <p:cTn id="17" dur="1100" fill="hold"/>
                                        <p:tgtEl>
                                          <p:spTgt spid="3">
                                            <p:txEl>
                                              <p:pRg st="1" end="1"/>
                                            </p:txEl>
                                          </p:spTgt>
                                        </p:tgtEl>
                                        <p:attrNameLst>
                                          <p:attrName>ppt_x</p:attrName>
                                          <p:attrName>ppt_y</p:attrName>
                                        </p:attrNameLst>
                                      </p:cBhvr>
                                      <p:rCtr x="-1181" y="0"/>
                                    </p:animMotion>
                                  </p:childTnLst>
                                </p:cTn>
                              </p:par>
                              <p:par>
                                <p:cTn id="18" presetID="42" presetClass="path" presetSubtype="0" accel="50000" decel="50000" fill="hold" grpId="1" nodeType="withEffect">
                                  <p:stCondLst>
                                    <p:cond delay="1000"/>
                                  </p:stCondLst>
                                  <p:childTnLst>
                                    <p:animMotion origin="layout" path="M 0.04479 0.00857 L 0.02899 0.00857 " pathEditMode="relative" rAng="0" ptsTypes="AA">
                                      <p:cBhvr>
                                        <p:cTn id="19" dur="900" fill="hold"/>
                                        <p:tgtEl>
                                          <p:spTgt spid="3">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3"/>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3"/>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3"/>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
        <p:nvSpPr>
          <p:cNvPr id="8"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5.55556E-7 1.85185E-6 L -0.02361 1.85185E-6 " pathEditMode="relative" rAng="0" ptsTypes="AA">
                                      <p:cBhvr>
                                        <p:cTn id="15" dur="1200" fill="hold"/>
                                        <p:tgtEl>
                                          <p:spTgt spid="8">
                                            <p:txEl>
                                              <p:pRg st="0" end="0"/>
                                            </p:txEl>
                                          </p:spTgt>
                                        </p:tgtEl>
                                        <p:attrNameLst>
                                          <p:attrName>ppt_x</p:attrName>
                                          <p:attrName>ppt_y</p:attrName>
                                        </p:attrNameLst>
                                      </p:cBhvr>
                                      <p:rCtr x="-1181" y="0"/>
                                    </p:animMotion>
                                  </p:childTnLst>
                                </p:cTn>
                              </p:par>
                              <p:par>
                                <p:cTn id="16" presetID="42" presetClass="path" presetSubtype="0" accel="50000" decel="50000" fill="hold" grpId="1" nodeType="withEffect">
                                  <p:stCondLst>
                                    <p:cond delay="700"/>
                                  </p:stCondLst>
                                  <p:childTnLst>
                                    <p:animMotion origin="layout" path="M 0.02361 7.40741E-7 L -1.66667E-6 7.40741E-7 " pathEditMode="relative" rAng="0" ptsTypes="AA">
                                      <p:cBhvr>
                                        <p:cTn id="17" dur="1100" fill="hold"/>
                                        <p:tgtEl>
                                          <p:spTgt spid="8">
                                            <p:txEl>
                                              <p:pRg st="1" end="1"/>
                                            </p:txEl>
                                          </p:spTgt>
                                        </p:tgtEl>
                                        <p:attrNameLst>
                                          <p:attrName>ppt_x</p:attrName>
                                          <p:attrName>ppt_y</p:attrName>
                                        </p:attrNameLst>
                                      </p:cBhvr>
                                      <p:rCtr x="-1181" y="0"/>
                                    </p:animMotion>
                                  </p:childTnLst>
                                </p:cTn>
                              </p:par>
                              <p:par>
                                <p:cTn id="18" presetID="42" presetClass="path" presetSubtype="0" accel="50000" decel="50000" fill="hold" grpId="1" nodeType="withEffect">
                                  <p:stCondLst>
                                    <p:cond delay="1000"/>
                                  </p:stCondLst>
                                  <p:childTnLst>
                                    <p:animMotion origin="layout" path="M 0.04479 0.00857 L 0.02899 0.00857 " pathEditMode="relative" rAng="0" ptsTypes="AA">
                                      <p:cBhvr>
                                        <p:cTn id="19" dur="900" fill="hold"/>
                                        <p:tgtEl>
                                          <p:spTgt spid="8">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8"/>
                        </p:tgtEl>
                        <p:attrNameLst>
                          <p:attrName>ppt_x</p:attrName>
                          <p:attrName>ppt_y</p:attrName>
                        </p:attrNameLst>
                      </p:cBhvr>
                      <p:rCtr x="-799"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
        <p:nvSpPr>
          <p:cNvPr id="8" name="Content Placeholder 2"/>
          <p:cNvSpPr>
            <a:spLocks noGrp="1"/>
          </p:cNvSpPr>
          <p:nvPr>
            <p:ph idx="1"/>
          </p:nvPr>
        </p:nvSpPr>
        <p:spPr>
          <a:xfrm>
            <a:off x="767408" y="1628800"/>
            <a:ext cx="10828784"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5.55556E-7 1.85185E-6 L -0.02361 1.85185E-6 " pathEditMode="relative" rAng="0" ptsTypes="AA">
                                      <p:cBhvr>
                                        <p:cTn id="15" dur="1200" fill="hold"/>
                                        <p:tgtEl>
                                          <p:spTgt spid="8">
                                            <p:txEl>
                                              <p:pRg st="0" end="0"/>
                                            </p:txEl>
                                          </p:spTgt>
                                        </p:tgtEl>
                                        <p:attrNameLst>
                                          <p:attrName>ppt_x</p:attrName>
                                          <p:attrName>ppt_y</p:attrName>
                                        </p:attrNameLst>
                                      </p:cBhvr>
                                      <p:rCtr x="-1181" y="0"/>
                                    </p:animMotion>
                                  </p:childTnLst>
                                </p:cTn>
                              </p:par>
                              <p:par>
                                <p:cTn id="16" presetID="42" presetClass="path" presetSubtype="0" accel="50000" decel="50000" fill="hold" grpId="1" nodeType="withEffect">
                                  <p:stCondLst>
                                    <p:cond delay="700"/>
                                  </p:stCondLst>
                                  <p:childTnLst>
                                    <p:animMotion origin="layout" path="M 0.02361 7.40741E-7 L -1.66667E-6 7.40741E-7 " pathEditMode="relative" rAng="0" ptsTypes="AA">
                                      <p:cBhvr>
                                        <p:cTn id="17" dur="1100" fill="hold"/>
                                        <p:tgtEl>
                                          <p:spTgt spid="8">
                                            <p:txEl>
                                              <p:pRg st="1" end="1"/>
                                            </p:txEl>
                                          </p:spTgt>
                                        </p:tgtEl>
                                        <p:attrNameLst>
                                          <p:attrName>ppt_x</p:attrName>
                                          <p:attrName>ppt_y</p:attrName>
                                        </p:attrNameLst>
                                      </p:cBhvr>
                                      <p:rCtr x="-1181" y="0"/>
                                    </p:animMotion>
                                  </p:childTnLst>
                                </p:cTn>
                              </p:par>
                              <p:par>
                                <p:cTn id="18" presetID="42" presetClass="path" presetSubtype="0" accel="50000" decel="50000" fill="hold" grpId="1" nodeType="withEffect">
                                  <p:stCondLst>
                                    <p:cond delay="1000"/>
                                  </p:stCondLst>
                                  <p:childTnLst>
                                    <p:animMotion origin="layout" path="M 0.04479 0.00857 L 0.02899 0.00857 " pathEditMode="relative" rAng="0" ptsTypes="AA">
                                      <p:cBhvr>
                                        <p:cTn id="19" dur="900" fill="hold"/>
                                        <p:tgtEl>
                                          <p:spTgt spid="8">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8"/>
                        </p:tgtEl>
                        <p:attrNameLst>
                          <p:attrName>ppt_x</p:attrName>
                          <p:attrName>ppt_y</p:attrName>
                        </p:attrNameLst>
                      </p:cBhvr>
                      <p:rCtr x="-799"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solidFill>
                  <a:schemeClr val="tx1"/>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smtClean="0"/>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F6F8FC"/>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56" r:id="rId7"/>
    <p:sldLayoutId id="2147483657" r:id="rId8"/>
    <p:sldLayoutId id="2147483652" r:id="rId9"/>
    <p:sldLayoutId id="2147483662" r:id="rId10"/>
    <p:sldLayoutId id="214748366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1828800" y="199572"/>
            <a:ext cx="15602856" cy="6709230"/>
            <a:chOff x="-1371600" y="228600"/>
            <a:chExt cx="11702142" cy="6709230"/>
          </a:xfrm>
          <a:effectLst/>
        </p:grpSpPr>
        <p:sp>
          <p:nvSpPr>
            <p:cNvPr id="20" name="Arc 19"/>
            <p:cNvSpPr/>
            <p:nvPr userDrawn="1"/>
          </p:nvSpPr>
          <p:spPr>
            <a:xfrm>
              <a:off x="-152399" y="1317437"/>
              <a:ext cx="10058400" cy="5562600"/>
            </a:xfrm>
            <a:prstGeom prst="arc">
              <a:avLst>
                <a:gd name="adj1" fmla="val 2318464"/>
                <a:gd name="adj2" fmla="val 10871189"/>
              </a:avLst>
            </a:prstGeom>
            <a:ln w="12700">
              <a:gradFill>
                <a:gsLst>
                  <a:gs pos="0">
                    <a:schemeClr val="bg1">
                      <a:alpha val="15000"/>
                    </a:schemeClr>
                  </a:gs>
                  <a:gs pos="86000">
                    <a:srgbClr val="FFFFFF">
                      <a:alpha val="7000"/>
                    </a:srgbClr>
                  </a:gs>
                  <a:gs pos="14000">
                    <a:schemeClr val="bg1">
                      <a:alpha val="0"/>
                    </a:schemeClr>
                  </a:gs>
                  <a:gs pos="100000">
                    <a:schemeClr val="bg1">
                      <a:alpha val="55000"/>
                    </a:schemeClr>
                  </a:gs>
                </a:gsLst>
                <a:lin ang="5400000" scaled="0"/>
              </a:gra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21" name="Arc 20"/>
            <p:cNvSpPr/>
            <p:nvPr userDrawn="1"/>
          </p:nvSpPr>
          <p:spPr>
            <a:xfrm>
              <a:off x="-990600" y="3810000"/>
              <a:ext cx="10058400" cy="3124200"/>
            </a:xfrm>
            <a:prstGeom prst="arc">
              <a:avLst>
                <a:gd name="adj1" fmla="val 5153918"/>
                <a:gd name="adj2" fmla="val 9638147"/>
              </a:avLst>
            </a:prstGeom>
            <a:ln w="12700">
              <a:gradFill>
                <a:gsLst>
                  <a:gs pos="0">
                    <a:schemeClr val="bg1">
                      <a:alpha val="15000"/>
                    </a:schemeClr>
                  </a:gs>
                  <a:gs pos="86000">
                    <a:srgbClr val="FFFFFF">
                      <a:alpha val="7000"/>
                    </a:srgbClr>
                  </a:gs>
                  <a:gs pos="14000">
                    <a:schemeClr val="bg1">
                      <a:alpha val="0"/>
                    </a:schemeClr>
                  </a:gs>
                  <a:gs pos="100000">
                    <a:schemeClr val="bg1">
                      <a:alpha val="5500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22" name="Arc 21"/>
            <p:cNvSpPr/>
            <p:nvPr userDrawn="1"/>
          </p:nvSpPr>
          <p:spPr>
            <a:xfrm>
              <a:off x="-1371600" y="228600"/>
              <a:ext cx="10972800" cy="6705600"/>
            </a:xfrm>
            <a:prstGeom prst="arc">
              <a:avLst>
                <a:gd name="adj1" fmla="val 248508"/>
                <a:gd name="adj2" fmla="val 8928458"/>
              </a:avLst>
            </a:prstGeom>
            <a:ln w="12700">
              <a:gradFill>
                <a:gsLst>
                  <a:gs pos="0">
                    <a:schemeClr val="bg1">
                      <a:alpha val="15000"/>
                    </a:schemeClr>
                  </a:gs>
                  <a:gs pos="86000">
                    <a:srgbClr val="FFFFFF">
                      <a:alpha val="7000"/>
                    </a:srgbClr>
                  </a:gs>
                  <a:gs pos="14000">
                    <a:schemeClr val="bg1">
                      <a:alpha val="0"/>
                    </a:schemeClr>
                  </a:gs>
                  <a:gs pos="100000">
                    <a:schemeClr val="bg1">
                      <a:alpha val="5500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23" name="Arc 22"/>
            <p:cNvSpPr/>
            <p:nvPr userDrawn="1"/>
          </p:nvSpPr>
          <p:spPr>
            <a:xfrm>
              <a:off x="-566058" y="2133600"/>
              <a:ext cx="10896600" cy="4804230"/>
            </a:xfrm>
            <a:prstGeom prst="arc">
              <a:avLst>
                <a:gd name="adj1" fmla="val 1086796"/>
                <a:gd name="adj2" fmla="val 10391541"/>
              </a:avLst>
            </a:prstGeom>
            <a:ln w="12700">
              <a:gradFill>
                <a:gsLst>
                  <a:gs pos="0">
                    <a:schemeClr val="bg1">
                      <a:alpha val="15000"/>
                    </a:schemeClr>
                  </a:gs>
                  <a:gs pos="86000">
                    <a:srgbClr val="FFFFFF">
                      <a:alpha val="7000"/>
                    </a:srgbClr>
                  </a:gs>
                  <a:gs pos="14000">
                    <a:schemeClr val="bg1">
                      <a:alpha val="0"/>
                    </a:schemeClr>
                  </a:gs>
                  <a:gs pos="100000">
                    <a:schemeClr val="bg1">
                      <a:alpha val="5500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24" name="Arc 23"/>
            <p:cNvSpPr/>
            <p:nvPr userDrawn="1"/>
          </p:nvSpPr>
          <p:spPr>
            <a:xfrm>
              <a:off x="272142" y="390072"/>
              <a:ext cx="10058400" cy="6495508"/>
            </a:xfrm>
            <a:prstGeom prst="arc">
              <a:avLst>
                <a:gd name="adj1" fmla="val 1804976"/>
                <a:gd name="adj2" fmla="val 5703712"/>
              </a:avLst>
            </a:prstGeom>
            <a:ln w="12700">
              <a:gradFill>
                <a:gsLst>
                  <a:gs pos="0">
                    <a:schemeClr val="bg1">
                      <a:alpha val="15000"/>
                    </a:schemeClr>
                  </a:gs>
                  <a:gs pos="86000">
                    <a:srgbClr val="FFFFFF">
                      <a:alpha val="7000"/>
                    </a:srgbClr>
                  </a:gs>
                  <a:gs pos="14000">
                    <a:schemeClr val="bg1">
                      <a:alpha val="0"/>
                    </a:schemeClr>
                  </a:gs>
                  <a:gs pos="100000">
                    <a:schemeClr val="bg1">
                      <a:alpha val="5500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grpSp>
      <p:grpSp>
        <p:nvGrpSpPr>
          <p:cNvPr id="2" name="Group 1"/>
          <p:cNvGrpSpPr/>
          <p:nvPr userDrawn="1"/>
        </p:nvGrpSpPr>
        <p:grpSpPr>
          <a:xfrm>
            <a:off x="3154439" y="-228600"/>
            <a:ext cx="8873067" cy="1538514"/>
            <a:chOff x="2365829" y="-228600"/>
            <a:chExt cx="6654800" cy="1538514"/>
          </a:xfrm>
        </p:grpSpPr>
        <p:sp>
          <p:nvSpPr>
            <p:cNvPr id="25" name="Rectangle 24"/>
            <p:cNvSpPr/>
            <p:nvPr userDrawn="1"/>
          </p:nvSpPr>
          <p:spPr>
            <a:xfrm>
              <a:off x="2442029" y="0"/>
              <a:ext cx="1676400" cy="1309914"/>
            </a:xfrm>
            <a:prstGeom prst="rect">
              <a:avLst/>
            </a:prstGeom>
            <a:gradFill flip="none" rotWithShape="1">
              <a:gsLst>
                <a:gs pos="32000">
                  <a:srgbClr val="FFFFFF">
                    <a:alpha val="1000"/>
                  </a:srgbClr>
                </a:gs>
                <a:gs pos="57000">
                  <a:srgbClr val="FFFFFF">
                    <a:alpha val="4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26" name="Rectangle 25"/>
            <p:cNvSpPr/>
            <p:nvPr userDrawn="1"/>
          </p:nvSpPr>
          <p:spPr>
            <a:xfrm>
              <a:off x="2365829" y="-3630"/>
              <a:ext cx="2129971" cy="1021443"/>
            </a:xfrm>
            <a:prstGeom prst="rect">
              <a:avLst/>
            </a:prstGeom>
            <a:gradFill flip="none" rotWithShape="1">
              <a:gsLst>
                <a:gs pos="32000">
                  <a:srgbClr val="FFFFFF">
                    <a:alpha val="1000"/>
                  </a:srgbClr>
                </a:gs>
                <a:gs pos="57000">
                  <a:srgbClr val="FFFFFF">
                    <a:alpha val="4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27" name="Rectangle 26"/>
            <p:cNvSpPr/>
            <p:nvPr userDrawn="1"/>
          </p:nvSpPr>
          <p:spPr>
            <a:xfrm>
              <a:off x="6858000" y="-228600"/>
              <a:ext cx="1524000" cy="1246413"/>
            </a:xfrm>
            <a:prstGeom prst="rect">
              <a:avLst/>
            </a:prstGeom>
            <a:gradFill flip="none" rotWithShape="1">
              <a:gsLst>
                <a:gs pos="32000">
                  <a:srgbClr val="FFFFFF">
                    <a:alpha val="1000"/>
                  </a:srgbClr>
                </a:gs>
                <a:gs pos="57000">
                  <a:srgbClr val="FFFFFF">
                    <a:alpha val="4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28" name="Rectangle 27"/>
            <p:cNvSpPr/>
            <p:nvPr userDrawn="1"/>
          </p:nvSpPr>
          <p:spPr>
            <a:xfrm>
              <a:off x="6858000" y="20866"/>
              <a:ext cx="1524000" cy="803727"/>
            </a:xfrm>
            <a:prstGeom prst="rect">
              <a:avLst/>
            </a:prstGeom>
            <a:gradFill flip="none" rotWithShape="1">
              <a:gsLst>
                <a:gs pos="32000">
                  <a:srgbClr val="FFFFFF">
                    <a:alpha val="1000"/>
                  </a:srgbClr>
                </a:gs>
                <a:gs pos="57000">
                  <a:srgbClr val="FFFFFF">
                    <a:alpha val="4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29" name="Rectangle 28"/>
            <p:cNvSpPr/>
            <p:nvPr userDrawn="1"/>
          </p:nvSpPr>
          <p:spPr>
            <a:xfrm>
              <a:off x="8153401" y="-3630"/>
              <a:ext cx="867228" cy="466272"/>
            </a:xfrm>
            <a:prstGeom prst="rect">
              <a:avLst/>
            </a:prstGeom>
            <a:gradFill flip="none" rotWithShape="1">
              <a:gsLst>
                <a:gs pos="32000">
                  <a:srgbClr val="FFFFFF">
                    <a:alpha val="1000"/>
                  </a:srgbClr>
                </a:gs>
                <a:gs pos="57000">
                  <a:srgbClr val="FFFFFF">
                    <a:alpha val="4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grpSp>
      <p:grpSp>
        <p:nvGrpSpPr>
          <p:cNvPr id="4" name="Group 3"/>
          <p:cNvGrpSpPr/>
          <p:nvPr userDrawn="1"/>
        </p:nvGrpSpPr>
        <p:grpSpPr>
          <a:xfrm>
            <a:off x="1" y="5943600"/>
            <a:ext cx="10814353" cy="1299030"/>
            <a:chOff x="0" y="5943600"/>
            <a:chExt cx="8110765" cy="1299030"/>
          </a:xfrm>
        </p:grpSpPr>
        <p:sp>
          <p:nvSpPr>
            <p:cNvPr id="37" name="Rectangle 36"/>
            <p:cNvSpPr/>
            <p:nvPr userDrawn="1"/>
          </p:nvSpPr>
          <p:spPr>
            <a:xfrm>
              <a:off x="3432628" y="5943600"/>
              <a:ext cx="1064986" cy="965202"/>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38" name="Rectangle 37"/>
            <p:cNvSpPr/>
            <p:nvPr userDrawn="1"/>
          </p:nvSpPr>
          <p:spPr>
            <a:xfrm>
              <a:off x="3756478" y="6096000"/>
              <a:ext cx="1064986" cy="965202"/>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grpSp>
          <p:nvGrpSpPr>
            <p:cNvPr id="3" name="Group 2"/>
            <p:cNvGrpSpPr/>
            <p:nvPr userDrawn="1"/>
          </p:nvGrpSpPr>
          <p:grpSpPr>
            <a:xfrm>
              <a:off x="0" y="6172200"/>
              <a:ext cx="8110765" cy="1070430"/>
              <a:chOff x="0" y="6172200"/>
              <a:chExt cx="8110765" cy="1070430"/>
            </a:xfrm>
          </p:grpSpPr>
          <p:sp>
            <p:nvSpPr>
              <p:cNvPr id="30" name="Rectangle 29"/>
              <p:cNvSpPr/>
              <p:nvPr userDrawn="1"/>
            </p:nvSpPr>
            <p:spPr>
              <a:xfrm>
                <a:off x="0" y="6172200"/>
                <a:ext cx="1064986" cy="841830"/>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32" name="Rectangle 31"/>
              <p:cNvSpPr/>
              <p:nvPr userDrawn="1"/>
            </p:nvSpPr>
            <p:spPr>
              <a:xfrm>
                <a:off x="228600" y="6324600"/>
                <a:ext cx="1064986" cy="841830"/>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33" name="Rectangle 32"/>
              <p:cNvSpPr/>
              <p:nvPr userDrawn="1"/>
            </p:nvSpPr>
            <p:spPr>
              <a:xfrm>
                <a:off x="7045779" y="6244770"/>
                <a:ext cx="1064986" cy="841830"/>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sp>
            <p:nvSpPr>
              <p:cNvPr id="34" name="Rectangle 33"/>
              <p:cNvSpPr/>
              <p:nvPr userDrawn="1"/>
            </p:nvSpPr>
            <p:spPr>
              <a:xfrm>
                <a:off x="6705600" y="6400800"/>
                <a:ext cx="1064986" cy="841830"/>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grpSp>
        <p:sp>
          <p:nvSpPr>
            <p:cNvPr id="36" name="Rectangle 35"/>
            <p:cNvSpPr/>
            <p:nvPr userDrawn="1"/>
          </p:nvSpPr>
          <p:spPr>
            <a:xfrm>
              <a:off x="3429000" y="6244770"/>
              <a:ext cx="1064986" cy="841830"/>
            </a:xfrm>
            <a:prstGeom prst="rect">
              <a:avLst/>
            </a:prstGeom>
            <a:gradFill flip="none" rotWithShape="1">
              <a:gsLst>
                <a:gs pos="71000">
                  <a:srgbClr val="FFFFFF">
                    <a:alpha val="4000"/>
                  </a:srgbClr>
                </a:gs>
                <a:gs pos="42000">
                  <a:srgbClr val="FFFFFF">
                    <a:alpha val="1000"/>
                  </a:srgbClr>
                </a:gs>
                <a:gs pos="0">
                  <a:schemeClr val="bg1">
                    <a:alpha val="0"/>
                  </a:schemeClr>
                </a:gs>
                <a:gs pos="100000">
                  <a:schemeClr val="bg1">
                    <a:alpha val="10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prstClr val="black"/>
                </a:solidFill>
              </a:endParaRPr>
            </a:p>
          </p:txBody>
        </p:sp>
      </p:grpSp>
    </p:spTree>
    <p:extLst>
      <p:ext uri="{BB962C8B-B14F-4D97-AF65-F5344CB8AC3E}">
        <p14:creationId xmlns:p14="http://schemas.microsoft.com/office/powerpoint/2010/main" val="154893758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5" presetClass="path" presetSubtype="0" repeatCount="indefinite" accel="50000" decel="50000" autoRev="1" fill="hold" nodeType="withEffect">
                                  <p:stCondLst>
                                    <p:cond delay="0"/>
                                  </p:stCondLst>
                                  <p:childTnLst>
                                    <p:animMotion origin="layout" path="M 3.88889E-6 1.11111E-6 L -0.15174 1.11111E-6 " pathEditMode="relative" rAng="0" ptsTypes="AA">
                                      <p:cBhvr>
                                        <p:cTn id="16" dur="5000" fill="hold"/>
                                        <p:tgtEl>
                                          <p:spTgt spid="2"/>
                                        </p:tgtEl>
                                        <p:attrNameLst>
                                          <p:attrName>ppt_x</p:attrName>
                                          <p:attrName>ppt_y</p:attrName>
                                        </p:attrNameLst>
                                      </p:cBhvr>
                                      <p:rCtr x="-7587" y="0"/>
                                    </p:animMotion>
                                  </p:childTnLst>
                                </p:cTn>
                              </p:par>
                              <p:par>
                                <p:cTn id="17" presetID="0" presetClass="path" presetSubtype="0" repeatCount="indefinite" accel="50000" decel="50000" autoRev="1" fill="hold" nodeType="withEffect">
                                  <p:stCondLst>
                                    <p:cond delay="0"/>
                                  </p:stCondLst>
                                  <p:childTnLst>
                                    <p:animMotion origin="layout" path="M -0.11007 0.02477 C -0.09739 0.02084 -0.08385 0.01991 -0.07066 0.01783 C -0.06215 0.01644 -0.05451 0.01227 -0.04618 0.01088 C -0.01927 0.00672 -0.03125 0.00857 -0.01059 0.00579 C 0.01007 0.00648 0.03108 0.00533 0.05139 0.00741 C 0.05591 0.00787 0.05851 0.0132 0.06268 0.01435 C 0.0665 0.01551 0.07032 0.0169 0.07396 0.01783 C 0.10104 0.02408 0.12709 0.03472 0.15486 0.03866 C 0.19445 0.03704 0.20087 0.0375 0.23177 0.02801 C 0.24132 0.02547 0.2507 0.02408 0.26007 0.0213 C 0.26424 0.01991 0.27327 0.01783 0.27327 0.01806 " pathEditMode="relative" rAng="0" ptsTypes="ffffffffffA">
                                      <p:cBhvr>
                                        <p:cTn id="18" dur="10000" fill="hold"/>
                                        <p:tgtEl>
                                          <p:spTgt spid="4"/>
                                        </p:tgtEl>
                                        <p:attrNameLst>
                                          <p:attrName>ppt_x</p:attrName>
                                          <p:attrName>ppt_y</p:attrName>
                                        </p:attrNameLst>
                                      </p:cBhvr>
                                      <p:rCtr x="19167" y="-278"/>
                                    </p:animMotion>
                                  </p:childTnLst>
                                </p:cTn>
                              </p:par>
                              <p:par>
                                <p:cTn id="19" presetID="26" presetClass="emph" presetSubtype="0" repeatCount="indefinite" fill="hold" nodeType="withEffect">
                                  <p:stCondLst>
                                    <p:cond delay="0"/>
                                  </p:stCondLst>
                                  <p:childTnLst>
                                    <p:animEffect transition="out" filter="fade">
                                      <p:cBhvr>
                                        <p:cTn id="20" dur="3000" tmFilter="0, 0; .2, .5; .8, .5; 1, 0"/>
                                        <p:tgtEl>
                                          <p:spTgt spid="2"/>
                                        </p:tgtEl>
                                      </p:cBhvr>
                                    </p:animEffect>
                                    <p:animScale>
                                      <p:cBhvr>
                                        <p:cTn id="21" dur="1500" autoRev="1" fill="hold"/>
                                        <p:tgtEl>
                                          <p:spTgt spid="2"/>
                                        </p:tgtEl>
                                      </p:cBhvr>
                                      <p:by x="105000" y="105000"/>
                                    </p:animScale>
                                  </p:childTnLst>
                                </p:cTn>
                              </p:par>
                              <p:par>
                                <p:cTn id="22" presetID="26" presetClass="emph" presetSubtype="0" repeatCount="indefinite" fill="hold" nodeType="withEffect">
                                  <p:stCondLst>
                                    <p:cond delay="0"/>
                                  </p:stCondLst>
                                  <p:childTnLst>
                                    <p:animEffect transition="out" filter="fade">
                                      <p:cBhvr>
                                        <p:cTn id="23" dur="3000" tmFilter="0, 0; .2, .5; .8, .5; 1, 0"/>
                                        <p:tgtEl>
                                          <p:spTgt spid="4"/>
                                        </p:tgtEl>
                                      </p:cBhvr>
                                    </p:animEffect>
                                    <p:animScale>
                                      <p:cBhvr>
                                        <p:cTn id="24"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6.jp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12"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03512" y="2204864"/>
            <a:ext cx="9055684" cy="830997"/>
          </a:xfrm>
          <a:prstGeom prst="rect">
            <a:avLst/>
          </a:prstGeom>
          <a:noFill/>
        </p:spPr>
        <p:txBody>
          <a:bodyPr wrap="none" rtlCol="0">
            <a:spAutoFit/>
          </a:bodyPr>
          <a:lstStyle/>
          <a:p>
            <a:r>
              <a:rPr lang="en-US" sz="4800" dirty="0" smtClean="0">
                <a:solidFill>
                  <a:schemeClr val="bg1"/>
                </a:solidFill>
                <a:latin typeface="Segoe UI Light" pitchFamily="34" charset="0"/>
              </a:rPr>
              <a:t>Online Event Management System</a:t>
            </a:r>
            <a:endParaRPr lang="en-US" sz="4800" dirty="0">
              <a:solidFill>
                <a:schemeClr val="bg1"/>
              </a:solidFill>
              <a:latin typeface="Segoe UI Light" pitchFamily="34" charset="0"/>
            </a:endParaRPr>
          </a:p>
        </p:txBody>
      </p:sp>
      <p:sp>
        <p:nvSpPr>
          <p:cNvPr id="8" name="TextBox 7"/>
          <p:cNvSpPr txBox="1"/>
          <p:nvPr/>
        </p:nvSpPr>
        <p:spPr>
          <a:xfrm>
            <a:off x="6600056" y="4581128"/>
            <a:ext cx="5527292" cy="1815882"/>
          </a:xfrm>
          <a:prstGeom prst="rect">
            <a:avLst/>
          </a:prstGeom>
          <a:noFill/>
        </p:spPr>
        <p:txBody>
          <a:bodyPr wrap="square" rtlCol="0">
            <a:spAutoFit/>
          </a:bodyPr>
          <a:lstStyle/>
          <a:p>
            <a:pPr algn="ctr"/>
            <a:r>
              <a:rPr lang="en-US" sz="2800" b="1" dirty="0" smtClean="0">
                <a:solidFill>
                  <a:schemeClr val="bg1"/>
                </a:solidFill>
                <a:latin typeface="Segoe UI Light" pitchFamily="34" charset="0"/>
              </a:rPr>
              <a:t>Group 18</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Nguyễn</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Phú</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Tài</a:t>
            </a:r>
            <a:endParaRPr lang="en-US" sz="2800" dirty="0">
              <a:solidFill>
                <a:schemeClr val="bg1"/>
              </a:solidFill>
              <a:latin typeface="Segoe UI Light" pitchFamily="34" charset="0"/>
            </a:endParaRPr>
          </a:p>
          <a:p>
            <a:pPr algn="ct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Lê</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Hoàng</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Hà</a:t>
            </a:r>
            <a:endParaRPr lang="en-US" sz="2800" dirty="0" smtClean="0">
              <a:solidFill>
                <a:schemeClr val="bg1"/>
              </a:solidFill>
              <a:latin typeface="Segoe UI Light" pitchFamily="34" charset="0"/>
            </a:endParaRPr>
          </a:p>
          <a:p>
            <a:pPr algn="ctr"/>
            <a:r>
              <a:rPr lang="en-US" sz="2800" dirty="0">
                <a:solidFill>
                  <a:schemeClr val="bg1"/>
                </a:solidFill>
                <a:latin typeface="Segoe UI Light" pitchFamily="34" charset="0"/>
              </a:rPr>
              <a:t> </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Đỗ</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Tường</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Vy</a:t>
            </a:r>
            <a:endParaRPr lang="en-US" sz="2800" dirty="0">
              <a:solidFill>
                <a:schemeClr val="bg1"/>
              </a:solidFill>
              <a:latin typeface="Segoe UI Light" pitchFamily="34" charset="0"/>
            </a:endParaRPr>
          </a:p>
          <a:p>
            <a:pPr lvl="3" algn="ct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Nguyễn</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Duy</a:t>
            </a:r>
            <a:r>
              <a:rPr lang="en-US" sz="2800" dirty="0" smtClean="0">
                <a:solidFill>
                  <a:schemeClr val="bg1"/>
                </a:solidFill>
                <a:latin typeface="Segoe UI Light" pitchFamily="34" charset="0"/>
              </a:rPr>
              <a:t> </a:t>
            </a:r>
            <a:r>
              <a:rPr lang="en-US" sz="2800" dirty="0" err="1" smtClean="0">
                <a:solidFill>
                  <a:schemeClr val="bg1"/>
                </a:solidFill>
                <a:latin typeface="Segoe UI Light" pitchFamily="34" charset="0"/>
              </a:rPr>
              <a:t>Thông</a:t>
            </a:r>
            <a:endParaRPr lang="en-US" sz="2800" dirty="0" smtClean="0">
              <a:solidFill>
                <a:schemeClr val="bg1"/>
              </a:solidFill>
              <a:latin typeface="Segoe UI Light" pitchFamily="34" charset="0"/>
            </a:endParaRPr>
          </a:p>
        </p:txBody>
      </p:sp>
      <p:sp>
        <p:nvSpPr>
          <p:cNvPr id="9" name="TextBox 8"/>
          <p:cNvSpPr txBox="1"/>
          <p:nvPr/>
        </p:nvSpPr>
        <p:spPr>
          <a:xfrm>
            <a:off x="1055440" y="3162433"/>
            <a:ext cx="10709983" cy="523220"/>
          </a:xfrm>
          <a:prstGeom prst="rect">
            <a:avLst/>
          </a:prstGeom>
          <a:noFill/>
        </p:spPr>
        <p:txBody>
          <a:bodyPr wrap="none" rtlCol="0">
            <a:spAutoFit/>
          </a:bodyPr>
          <a:lstStyle/>
          <a:p>
            <a:r>
              <a:rPr lang="en-US" sz="2800" dirty="0" err="1">
                <a:solidFill>
                  <a:schemeClr val="bg1"/>
                </a:solidFill>
                <a:latin typeface="Segoe UI Light" pitchFamily="34" charset="0"/>
              </a:rPr>
              <a:t>Xây</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dựng</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ứng</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dụng</a:t>
            </a:r>
            <a:r>
              <a:rPr lang="en-US" sz="2800" dirty="0">
                <a:solidFill>
                  <a:schemeClr val="bg1"/>
                </a:solidFill>
                <a:latin typeface="Segoe UI Light" pitchFamily="34" charset="0"/>
              </a:rPr>
              <a:t> web-based </a:t>
            </a:r>
            <a:r>
              <a:rPr lang="en-US" sz="2800" dirty="0" err="1">
                <a:solidFill>
                  <a:schemeClr val="bg1"/>
                </a:solidFill>
                <a:latin typeface="Segoe UI Light" pitchFamily="34" charset="0"/>
              </a:rPr>
              <a:t>hỗ</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trợ</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việc</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tổ</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chức</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và</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quản</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lý</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sự</a:t>
            </a:r>
            <a:r>
              <a:rPr lang="en-US" sz="2800" dirty="0">
                <a:solidFill>
                  <a:schemeClr val="bg1"/>
                </a:solidFill>
                <a:latin typeface="Segoe UI Light" pitchFamily="34" charset="0"/>
              </a:rPr>
              <a:t> </a:t>
            </a:r>
            <a:r>
              <a:rPr lang="en-US" sz="2800" dirty="0" err="1">
                <a:solidFill>
                  <a:schemeClr val="bg1"/>
                </a:solidFill>
                <a:latin typeface="Segoe UI Light" pitchFamily="34" charset="0"/>
              </a:rPr>
              <a:t>kiện</a:t>
            </a:r>
            <a:r>
              <a:rPr lang="en-US" sz="2800" dirty="0">
                <a:solidFill>
                  <a:schemeClr val="bg1"/>
                </a:solidFill>
                <a:latin typeface="Segoe UI Light" pitchFamily="34" charset="0"/>
              </a:rPr>
              <a:t>.</a:t>
            </a:r>
          </a:p>
        </p:txBody>
      </p:sp>
    </p:spTree>
    <p:extLst>
      <p:ext uri="{BB962C8B-B14F-4D97-AF65-F5344CB8AC3E}">
        <p14:creationId xmlns:p14="http://schemas.microsoft.com/office/powerpoint/2010/main" val="609076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Venues Management</a:t>
            </a:r>
            <a:endParaRPr lang="hr-HR" dirty="0"/>
          </a:p>
        </p:txBody>
      </p:sp>
      <p:sp>
        <p:nvSpPr>
          <p:cNvPr id="9" name="Content Placeholder 8"/>
          <p:cNvSpPr>
            <a:spLocks noGrp="1"/>
          </p:cNvSpPr>
          <p:nvPr>
            <p:ph idx="1"/>
          </p:nvPr>
        </p:nvSpPr>
        <p:spPr>
          <a:xfrm>
            <a:off x="431371" y="1248875"/>
            <a:ext cx="7272808" cy="4525963"/>
          </a:xfrm>
        </p:spPr>
        <p:txBody>
          <a:bodyPr/>
          <a:lstStyle/>
          <a:p>
            <a:pPr fontAlgn="base"/>
            <a:r>
              <a:rPr lang="en-US" b="1" dirty="0" smtClean="0"/>
              <a:t>Venue management</a:t>
            </a:r>
          </a:p>
          <a:p>
            <a:pPr fontAlgn="base"/>
            <a:r>
              <a:rPr lang="en-US" dirty="0" smtClean="0"/>
              <a:t>Managing venues is very important when dealing with events.</a:t>
            </a:r>
          </a:p>
          <a:p>
            <a:pPr fontAlgn="base"/>
            <a:r>
              <a:rPr lang="en-US" dirty="0" smtClean="0"/>
              <a:t>Every venue can have images, descriptions, address and so on, and can be filtered by city and name.</a:t>
            </a:r>
          </a:p>
          <a:p>
            <a:pPr fontAlgn="base"/>
            <a:r>
              <a:rPr lang="en-US" dirty="0" smtClean="0"/>
              <a:t>Events can also be filtered</a:t>
            </a:r>
          </a:p>
          <a:p>
            <a:pPr fontAlgn="base"/>
            <a:r>
              <a:rPr lang="en-US" dirty="0" smtClean="0"/>
              <a:t>according to a selected venue</a:t>
            </a:r>
          </a:p>
        </p:txBody>
      </p:sp>
      <p:pic>
        <p:nvPicPr>
          <p:cNvPr id="16" name="Content Placeholder 15"/>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8458426" y="3933825"/>
            <a:ext cx="3244398" cy="2159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5" name="Content Placeholder 14"/>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8184232" y="1240108"/>
            <a:ext cx="3245953" cy="21605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977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Venues </a:t>
            </a:r>
            <a:r>
              <a:rPr lang="en-US" b="1" dirty="0" smtClean="0"/>
              <a:t>Management</a:t>
            </a:r>
            <a:endParaRPr lang="hr-HR" dirty="0"/>
          </a:p>
        </p:txBody>
      </p:sp>
      <p:sp>
        <p:nvSpPr>
          <p:cNvPr id="9" name="Content Placeholder 8"/>
          <p:cNvSpPr>
            <a:spLocks noGrp="1"/>
          </p:cNvSpPr>
          <p:nvPr>
            <p:ph idx="1"/>
          </p:nvPr>
        </p:nvSpPr>
        <p:spPr>
          <a:xfrm>
            <a:off x="431371" y="1310034"/>
            <a:ext cx="7272808" cy="4525963"/>
          </a:xfrm>
        </p:spPr>
        <p:txBody>
          <a:bodyPr/>
          <a:lstStyle/>
          <a:p>
            <a:pPr fontAlgn="base"/>
            <a:r>
              <a:rPr lang="en-US" b="1" dirty="0" smtClean="0"/>
              <a:t>Support </a:t>
            </a:r>
            <a:r>
              <a:rPr lang="en-US" b="1" dirty="0" err="1"/>
              <a:t>geolocated</a:t>
            </a:r>
            <a:endParaRPr lang="en-US" b="1" dirty="0" smtClean="0"/>
          </a:p>
          <a:p>
            <a:pPr fontAlgn="base"/>
            <a:r>
              <a:rPr lang="en-US" dirty="0" smtClean="0"/>
              <a:t>Venues </a:t>
            </a:r>
            <a:r>
              <a:rPr lang="en-US" dirty="0"/>
              <a:t>carry the whole </a:t>
            </a:r>
            <a:r>
              <a:rPr lang="en-US" dirty="0" err="1"/>
              <a:t>geolocation</a:t>
            </a:r>
            <a:r>
              <a:rPr lang="en-US" dirty="0"/>
              <a:t> for your events</a:t>
            </a:r>
            <a:r>
              <a:rPr lang="en-US" dirty="0" smtClean="0"/>
              <a:t>.</a:t>
            </a:r>
          </a:p>
          <a:p>
            <a:pPr fontAlgn="base"/>
            <a:r>
              <a:rPr lang="en-US" dirty="0" smtClean="0"/>
              <a:t>Each </a:t>
            </a:r>
            <a:r>
              <a:rPr lang="en-US" dirty="0"/>
              <a:t>venue and therefore each event are fully </a:t>
            </a:r>
            <a:r>
              <a:rPr lang="en-US" dirty="0" err="1"/>
              <a:t>geolocated</a:t>
            </a:r>
            <a:r>
              <a:rPr lang="en-US" dirty="0"/>
              <a:t> with longitude and latitude.</a:t>
            </a:r>
            <a:endParaRPr lang="en-US" dirty="0" smtClean="0"/>
          </a:p>
        </p:txBody>
      </p:sp>
      <p:sp>
        <p:nvSpPr>
          <p:cNvPr id="4" name="Content Placeholder 3"/>
          <p:cNvSpPr>
            <a:spLocks noGrp="1"/>
          </p:cNvSpPr>
          <p:nvPr>
            <p:ph idx="11"/>
          </p:nvPr>
        </p:nvSpPr>
        <p:spPr/>
        <p:txBody>
          <a:bodyPr/>
          <a:lstStyle/>
          <a:p>
            <a:endParaRPr lang="en-US"/>
          </a:p>
        </p:txBody>
      </p:sp>
      <p:pic>
        <p:nvPicPr>
          <p:cNvPr id="13" name="Picture 12"/>
          <p:cNvPicPr>
            <a:picLocks noChangeAspect="1"/>
          </p:cNvPicPr>
          <p:nvPr/>
        </p:nvPicPr>
        <p:blipFill rotWithShape="1">
          <a:blip r:embed="rId3"/>
          <a:srcRect l="7387" t="13578" r="42805" b="37203"/>
          <a:stretch/>
        </p:blipFill>
        <p:spPr>
          <a:xfrm>
            <a:off x="6600056" y="3573016"/>
            <a:ext cx="5427450" cy="3015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619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Requesting </a:t>
            </a:r>
            <a:r>
              <a:rPr lang="en-US" b="1" dirty="0"/>
              <a:t>and booking management</a:t>
            </a:r>
            <a:endParaRPr lang="hr-HR" dirty="0"/>
          </a:p>
        </p:txBody>
      </p:sp>
    </p:spTree>
    <p:extLst>
      <p:ext uri="{BB962C8B-B14F-4D97-AF65-F5344CB8AC3E}">
        <p14:creationId xmlns:p14="http://schemas.microsoft.com/office/powerpoint/2010/main" val="1405455843"/>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Requesting and booking management</a:t>
            </a:r>
            <a:endParaRPr lang="hr-HR"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60352077"/>
              </p:ext>
            </p:extLst>
          </p:nvPr>
        </p:nvGraphicFramePr>
        <p:xfrm>
          <a:off x="732023" y="1217878"/>
          <a:ext cx="7272808"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8535351" y="1628775"/>
            <a:ext cx="3090549" cy="2160588"/>
          </a:xfrm>
        </p:spPr>
      </p:pic>
      <p:pic>
        <p:nvPicPr>
          <p:cNvPr id="10" name="Content Placeholder 9"/>
          <p:cNvPicPr>
            <a:picLocks noGrp="1" noChangeAspect="1"/>
          </p:cNvPicPr>
          <p:nvPr>
            <p:ph idx="11"/>
          </p:nvPr>
        </p:nvPicPr>
        <p:blipFill>
          <a:blip r:embed="rId9" cstate="print">
            <a:extLst>
              <a:ext uri="{28A0092B-C50C-407E-A947-70E740481C1C}">
                <a14:useLocalDpi xmlns:a14="http://schemas.microsoft.com/office/drawing/2010/main" val="0"/>
              </a:ext>
            </a:extLst>
          </a:blip>
          <a:stretch>
            <a:fillRect/>
          </a:stretch>
        </p:blipFill>
        <p:spPr>
          <a:xfrm>
            <a:off x="8641644" y="3933825"/>
            <a:ext cx="2877963" cy="2159000"/>
          </a:xfrm>
        </p:spPr>
      </p:pic>
    </p:spTree>
    <p:extLst>
      <p:ext uri="{BB962C8B-B14F-4D97-AF65-F5344CB8AC3E}">
        <p14:creationId xmlns:p14="http://schemas.microsoft.com/office/powerpoint/2010/main" val="271728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Requesting and booking management</a:t>
            </a:r>
            <a:endParaRPr lang="hr-HR" dirty="0"/>
          </a:p>
        </p:txBody>
      </p:sp>
      <p:sp>
        <p:nvSpPr>
          <p:cNvPr id="9" name="Content Placeholder 8"/>
          <p:cNvSpPr>
            <a:spLocks noGrp="1"/>
          </p:cNvSpPr>
          <p:nvPr>
            <p:ph idx="1"/>
          </p:nvPr>
        </p:nvSpPr>
        <p:spPr>
          <a:xfrm>
            <a:off x="431370" y="1310034"/>
            <a:ext cx="11497277" cy="5287318"/>
          </a:xfrm>
        </p:spPr>
        <p:txBody>
          <a:bodyPr/>
          <a:lstStyle/>
          <a:p>
            <a:pPr fontAlgn="base"/>
            <a:r>
              <a:rPr lang="en-US" b="1" dirty="0"/>
              <a:t>Ticketing done right</a:t>
            </a:r>
          </a:p>
          <a:p>
            <a:pPr marL="457200" indent="-457200" fontAlgn="base">
              <a:lnSpc>
                <a:spcPct val="150000"/>
              </a:lnSpc>
              <a:buFont typeface="Wingdings" panose="05000000000000000000" pitchFamily="2" charset="2"/>
              <a:buChar char="ü"/>
            </a:pPr>
            <a:r>
              <a:rPr lang="en-US" dirty="0" smtClean="0"/>
              <a:t>Show </a:t>
            </a:r>
            <a:r>
              <a:rPr lang="en-US" dirty="0"/>
              <a:t>the amount of places left in real </a:t>
            </a:r>
            <a:r>
              <a:rPr lang="en-US" dirty="0" smtClean="0"/>
              <a:t>time.</a:t>
            </a:r>
          </a:p>
          <a:p>
            <a:pPr marL="457200" indent="-457200" fontAlgn="base">
              <a:lnSpc>
                <a:spcPct val="150000"/>
              </a:lnSpc>
              <a:buFont typeface="Wingdings" panose="05000000000000000000" pitchFamily="2" charset="2"/>
              <a:buChar char="ü"/>
            </a:pPr>
            <a:r>
              <a:rPr lang="en-US" dirty="0" smtClean="0"/>
              <a:t>Can </a:t>
            </a:r>
            <a:r>
              <a:rPr lang="en-US" dirty="0"/>
              <a:t>also set the date when the registration will close</a:t>
            </a:r>
            <a:r>
              <a:rPr lang="en-US" dirty="0" smtClean="0"/>
              <a:t>.</a:t>
            </a:r>
          </a:p>
          <a:p>
            <a:pPr marL="457200" indent="-457200" fontAlgn="base">
              <a:lnSpc>
                <a:spcPct val="150000"/>
              </a:lnSpc>
              <a:buFont typeface="Wingdings" panose="05000000000000000000" pitchFamily="2" charset="2"/>
              <a:buChar char="ü"/>
            </a:pPr>
            <a:r>
              <a:rPr lang="en-US" dirty="0" smtClean="0"/>
              <a:t>Your </a:t>
            </a:r>
            <a:r>
              <a:rPr lang="en-US" dirty="0"/>
              <a:t>attendees can also register in </a:t>
            </a:r>
            <a:r>
              <a:rPr lang="en-US" dirty="0" smtClean="0"/>
              <a:t>groups (buy </a:t>
            </a:r>
            <a:r>
              <a:rPr lang="en-US" dirty="0"/>
              <a:t>more than one ticket and enter participants details in </a:t>
            </a:r>
            <a:r>
              <a:rPr lang="en-US" dirty="0" smtClean="0"/>
              <a:t>one time).</a:t>
            </a:r>
            <a:endParaRPr lang="en-US" dirty="0"/>
          </a:p>
        </p:txBody>
      </p:sp>
    </p:spTree>
    <p:extLst>
      <p:ext uri="{BB962C8B-B14F-4D97-AF65-F5344CB8AC3E}">
        <p14:creationId xmlns:p14="http://schemas.microsoft.com/office/powerpoint/2010/main" val="4925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Requesting and booking management</a:t>
            </a:r>
            <a:endParaRPr lang="hr-HR" dirty="0"/>
          </a:p>
        </p:txBody>
      </p:sp>
      <p:sp>
        <p:nvSpPr>
          <p:cNvPr id="9" name="Content Placeholder 8"/>
          <p:cNvSpPr>
            <a:spLocks noGrp="1"/>
          </p:cNvSpPr>
          <p:nvPr>
            <p:ph idx="1"/>
          </p:nvPr>
        </p:nvSpPr>
        <p:spPr>
          <a:xfrm>
            <a:off x="431370" y="1310034"/>
            <a:ext cx="11497277" cy="5287318"/>
          </a:xfrm>
        </p:spPr>
        <p:txBody>
          <a:bodyPr/>
          <a:lstStyle/>
          <a:p>
            <a:pPr fontAlgn="base"/>
            <a:r>
              <a:rPr lang="en-US" b="1" dirty="0" err="1" smtClean="0"/>
              <a:t>Paypal</a:t>
            </a:r>
            <a:r>
              <a:rPr lang="en-US" b="1" dirty="0" smtClean="0"/>
              <a:t>, </a:t>
            </a:r>
            <a:r>
              <a:rPr lang="en-US" b="1" dirty="0" err="1" smtClean="0"/>
              <a:t>NganLuong</a:t>
            </a:r>
            <a:r>
              <a:rPr lang="en-US" b="1" dirty="0" smtClean="0"/>
              <a:t>, </a:t>
            </a:r>
            <a:r>
              <a:rPr lang="en-US" b="1" dirty="0" err="1" smtClean="0"/>
              <a:t>BaoKim</a:t>
            </a:r>
            <a:r>
              <a:rPr lang="en-US" b="1" dirty="0" smtClean="0"/>
              <a:t> </a:t>
            </a:r>
            <a:r>
              <a:rPr lang="en-US" b="1" dirty="0"/>
              <a:t>integration</a:t>
            </a:r>
          </a:p>
          <a:p>
            <a:pPr marL="457200" indent="-457200" fontAlgn="base">
              <a:lnSpc>
                <a:spcPct val="150000"/>
              </a:lnSpc>
              <a:buFont typeface="Wingdings" panose="05000000000000000000" pitchFamily="2" charset="2"/>
              <a:buChar char="ü"/>
            </a:pPr>
            <a:r>
              <a:rPr lang="en-US" dirty="0"/>
              <a:t>Selling tickets through </a:t>
            </a:r>
            <a:r>
              <a:rPr lang="en-US" dirty="0" err="1" smtClean="0"/>
              <a:t>Paypal</a:t>
            </a:r>
            <a:r>
              <a:rPr lang="en-US" dirty="0" smtClean="0"/>
              <a:t>, </a:t>
            </a:r>
            <a:r>
              <a:rPr lang="en-US" dirty="0" err="1" smtClean="0"/>
              <a:t>NganLuong</a:t>
            </a:r>
            <a:r>
              <a:rPr lang="en-US" dirty="0"/>
              <a:t> </a:t>
            </a:r>
            <a:r>
              <a:rPr lang="en-US" dirty="0" smtClean="0"/>
              <a:t>or </a:t>
            </a:r>
            <a:r>
              <a:rPr lang="en-US" dirty="0" err="1" smtClean="0"/>
              <a:t>Bao</a:t>
            </a:r>
            <a:r>
              <a:rPr lang="en-US" dirty="0" smtClean="0"/>
              <a:t> Kim…</a:t>
            </a:r>
          </a:p>
          <a:p>
            <a:pPr marL="457200" indent="-457200" fontAlgn="base">
              <a:lnSpc>
                <a:spcPct val="150000"/>
              </a:lnSpc>
              <a:buFont typeface="Wingdings" panose="05000000000000000000" pitchFamily="2" charset="2"/>
              <a:buChar char="ü"/>
            </a:pPr>
            <a:r>
              <a:rPr lang="en-US" dirty="0"/>
              <a:t>Manage offline </a:t>
            </a:r>
            <a:r>
              <a:rPr lang="en-US" dirty="0" smtClean="0"/>
              <a:t>payment...Control the and active payment after confirm.</a:t>
            </a:r>
          </a:p>
          <a:p>
            <a:pPr marL="457200" indent="-457200" fontAlgn="base">
              <a:lnSpc>
                <a:spcPct val="150000"/>
              </a:lnSpc>
              <a:buFont typeface="Wingdings" panose="05000000000000000000" pitchFamily="2" charset="2"/>
              <a:buChar char="ü"/>
            </a:pPr>
            <a:r>
              <a:rPr lang="en-US" dirty="0" smtClean="0"/>
              <a:t>Manages </a:t>
            </a:r>
            <a:r>
              <a:rPr lang="en-US" dirty="0"/>
              <a:t>unpaid attendees and keeps track </a:t>
            </a:r>
            <a:r>
              <a:rPr lang="en-US" dirty="0" smtClean="0"/>
              <a:t>of </a:t>
            </a:r>
            <a:r>
              <a:rPr lang="en-US" dirty="0"/>
              <a:t>payments </a:t>
            </a:r>
            <a:r>
              <a:rPr lang="en-US" dirty="0" smtClean="0"/>
              <a:t>to control</a:t>
            </a:r>
            <a:r>
              <a:rPr lang="en-US" dirty="0"/>
              <a:t>.</a:t>
            </a:r>
            <a:endParaRPr lang="en-US" dirty="0" smtClean="0"/>
          </a:p>
        </p:txBody>
      </p:sp>
    </p:spTree>
    <p:extLst>
      <p:ext uri="{BB962C8B-B14F-4D97-AF65-F5344CB8AC3E}">
        <p14:creationId xmlns:p14="http://schemas.microsoft.com/office/powerpoint/2010/main" val="28129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Requesting and booking management</a:t>
            </a:r>
            <a:endParaRPr lang="hr-HR" dirty="0"/>
          </a:p>
        </p:txBody>
      </p:sp>
      <p:sp>
        <p:nvSpPr>
          <p:cNvPr id="9" name="Content Placeholder 8"/>
          <p:cNvSpPr>
            <a:spLocks noGrp="1"/>
          </p:cNvSpPr>
          <p:nvPr>
            <p:ph idx="1"/>
          </p:nvPr>
        </p:nvSpPr>
        <p:spPr>
          <a:xfrm>
            <a:off x="431370" y="1310034"/>
            <a:ext cx="11497277" cy="5287318"/>
          </a:xfrm>
        </p:spPr>
        <p:txBody>
          <a:bodyPr/>
          <a:lstStyle/>
          <a:p>
            <a:pPr fontAlgn="base"/>
            <a:r>
              <a:rPr lang="en-US" b="1" dirty="0"/>
              <a:t>Email &amp; communication management</a:t>
            </a:r>
          </a:p>
          <a:p>
            <a:pPr marL="457200" indent="-457200" fontAlgn="base">
              <a:lnSpc>
                <a:spcPct val="150000"/>
              </a:lnSpc>
              <a:buFont typeface="Wingdings" panose="05000000000000000000" pitchFamily="2" charset="2"/>
              <a:buChar char="ü"/>
            </a:pPr>
            <a:r>
              <a:rPr lang="en-US" dirty="0"/>
              <a:t>Keep engaging and informing your attendees on time</a:t>
            </a:r>
            <a:r>
              <a:rPr lang="en-US" dirty="0" smtClean="0"/>
              <a:t>.</a:t>
            </a:r>
          </a:p>
          <a:p>
            <a:pPr marL="457200" indent="-457200" fontAlgn="base">
              <a:lnSpc>
                <a:spcPct val="150000"/>
              </a:lnSpc>
              <a:buFont typeface="Wingdings" panose="05000000000000000000" pitchFamily="2" charset="2"/>
              <a:buChar char="ü"/>
            </a:pPr>
            <a:r>
              <a:rPr lang="en-US" dirty="0" smtClean="0"/>
              <a:t>Can generate </a:t>
            </a:r>
            <a:r>
              <a:rPr lang="en-US" dirty="0"/>
              <a:t>and send reminder emails to the ones that haven't paid </a:t>
            </a:r>
            <a:r>
              <a:rPr lang="en-US" dirty="0" smtClean="0"/>
              <a:t>yet.</a:t>
            </a:r>
            <a:endParaRPr lang="en-US" dirty="0"/>
          </a:p>
        </p:txBody>
      </p:sp>
    </p:spTree>
    <p:extLst>
      <p:ext uri="{BB962C8B-B14F-4D97-AF65-F5344CB8AC3E}">
        <p14:creationId xmlns:p14="http://schemas.microsoft.com/office/powerpoint/2010/main" val="421408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60A917"/>
                </a:solidFill>
              </a:rPr>
              <a:t>Requesting and booking management</a:t>
            </a:r>
            <a:endParaRPr lang="hr-HR" dirty="0">
              <a:solidFill>
                <a:srgbClr val="60A917"/>
              </a:solidFill>
            </a:endParaRPr>
          </a:p>
        </p:txBody>
      </p:sp>
      <p:sp>
        <p:nvSpPr>
          <p:cNvPr id="9" name="Content Placeholder 8"/>
          <p:cNvSpPr>
            <a:spLocks noGrp="1"/>
          </p:cNvSpPr>
          <p:nvPr>
            <p:ph idx="1"/>
          </p:nvPr>
        </p:nvSpPr>
        <p:spPr>
          <a:xfrm>
            <a:off x="431370" y="1310034"/>
            <a:ext cx="11497277" cy="5287318"/>
          </a:xfrm>
        </p:spPr>
        <p:txBody>
          <a:bodyPr/>
          <a:lstStyle/>
          <a:p>
            <a:pPr fontAlgn="base"/>
            <a:r>
              <a:rPr lang="en-US" b="1" dirty="0" smtClean="0"/>
              <a:t>Attendees booking </a:t>
            </a:r>
            <a:r>
              <a:rPr lang="en-US" b="1" dirty="0"/>
              <a:t>and payment </a:t>
            </a:r>
            <a:r>
              <a:rPr lang="en-US" b="1" dirty="0" smtClean="0"/>
              <a:t>management</a:t>
            </a:r>
            <a:endParaRPr lang="en-US" b="1" dirty="0"/>
          </a:p>
          <a:p>
            <a:pPr marL="457200" indent="-457200" fontAlgn="base">
              <a:lnSpc>
                <a:spcPct val="150000"/>
              </a:lnSpc>
              <a:buFont typeface="Wingdings" panose="05000000000000000000" pitchFamily="2" charset="2"/>
              <a:buChar char="ü"/>
            </a:pPr>
            <a:r>
              <a:rPr lang="en-US" dirty="0" smtClean="0"/>
              <a:t>Generates </a:t>
            </a:r>
            <a:r>
              <a:rPr lang="en-US" dirty="0"/>
              <a:t>an </a:t>
            </a:r>
            <a:r>
              <a:rPr lang="en-US" dirty="0" smtClean="0"/>
              <a:t>attendees </a:t>
            </a:r>
            <a:r>
              <a:rPr lang="en-US" dirty="0"/>
              <a:t>management </a:t>
            </a:r>
            <a:r>
              <a:rPr lang="en-US" dirty="0" smtClean="0"/>
              <a:t>view </a:t>
            </a:r>
            <a:r>
              <a:rPr lang="en-US" dirty="0"/>
              <a:t>in the backend, </a:t>
            </a:r>
            <a:r>
              <a:rPr lang="en-US" dirty="0" smtClean="0"/>
              <a:t>to </a:t>
            </a:r>
            <a:r>
              <a:rPr lang="en-US" dirty="0"/>
              <a:t>see a list of registered people and easily check who has paid and who hasn't yet</a:t>
            </a:r>
            <a:r>
              <a:rPr lang="en-US" dirty="0" smtClean="0"/>
              <a:t>.</a:t>
            </a:r>
            <a:endParaRPr lang="en-US" dirty="0"/>
          </a:p>
        </p:txBody>
      </p:sp>
    </p:spTree>
    <p:extLst>
      <p:ext uri="{BB962C8B-B14F-4D97-AF65-F5344CB8AC3E}">
        <p14:creationId xmlns:p14="http://schemas.microsoft.com/office/powerpoint/2010/main" val="6961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60A917"/>
                </a:solidFill>
              </a:rPr>
              <a:t>Requesting and booking management</a:t>
            </a:r>
            <a:endParaRPr lang="hr-HR" dirty="0">
              <a:solidFill>
                <a:srgbClr val="60A917"/>
              </a:solidFill>
            </a:endParaRPr>
          </a:p>
        </p:txBody>
      </p:sp>
      <p:sp>
        <p:nvSpPr>
          <p:cNvPr id="9" name="Content Placeholder 8"/>
          <p:cNvSpPr>
            <a:spLocks noGrp="1"/>
          </p:cNvSpPr>
          <p:nvPr>
            <p:ph idx="1"/>
          </p:nvPr>
        </p:nvSpPr>
        <p:spPr>
          <a:xfrm>
            <a:off x="431370" y="1310034"/>
            <a:ext cx="11497277" cy="5287318"/>
          </a:xfrm>
        </p:spPr>
        <p:txBody>
          <a:bodyPr/>
          <a:lstStyle/>
          <a:p>
            <a:pPr fontAlgn="base"/>
            <a:r>
              <a:rPr lang="en-US" b="1" dirty="0"/>
              <a:t>Requesting </a:t>
            </a:r>
            <a:r>
              <a:rPr lang="en-US" b="1" dirty="0" smtClean="0"/>
              <a:t>event management</a:t>
            </a:r>
            <a:endParaRPr lang="en-US" b="1" dirty="0"/>
          </a:p>
          <a:p>
            <a:pPr marL="457200" indent="-457200" fontAlgn="base">
              <a:lnSpc>
                <a:spcPct val="150000"/>
              </a:lnSpc>
              <a:buFont typeface="Wingdings" panose="05000000000000000000" pitchFamily="2" charset="2"/>
              <a:buChar char="ü"/>
            </a:pPr>
            <a:r>
              <a:rPr lang="en-US" dirty="0" smtClean="0"/>
              <a:t>Generates </a:t>
            </a:r>
            <a:r>
              <a:rPr lang="en-US" dirty="0"/>
              <a:t>an </a:t>
            </a:r>
            <a:r>
              <a:rPr lang="en-US" dirty="0" smtClean="0"/>
              <a:t>event request management view </a:t>
            </a:r>
            <a:r>
              <a:rPr lang="en-US" dirty="0"/>
              <a:t>in the backend, </a:t>
            </a:r>
            <a:r>
              <a:rPr lang="en-US" dirty="0" smtClean="0"/>
              <a:t>to </a:t>
            </a:r>
            <a:r>
              <a:rPr lang="en-US" dirty="0"/>
              <a:t>see a list of </a:t>
            </a:r>
            <a:r>
              <a:rPr lang="en-US" dirty="0" smtClean="0"/>
              <a:t>requesting to hold event.</a:t>
            </a:r>
          </a:p>
          <a:p>
            <a:pPr marL="457200" indent="-457200" fontAlgn="base">
              <a:lnSpc>
                <a:spcPct val="150000"/>
              </a:lnSpc>
              <a:buFont typeface="Wingdings" panose="05000000000000000000" pitchFamily="2" charset="2"/>
              <a:buChar char="ü"/>
            </a:pPr>
            <a:r>
              <a:rPr lang="en-US" dirty="0" smtClean="0"/>
              <a:t>Can approve and set up resources for event. Confirm fee to host this event.</a:t>
            </a:r>
            <a:endParaRPr lang="en-US" dirty="0"/>
          </a:p>
        </p:txBody>
      </p:sp>
    </p:spTree>
    <p:extLst>
      <p:ext uri="{BB962C8B-B14F-4D97-AF65-F5344CB8AC3E}">
        <p14:creationId xmlns:p14="http://schemas.microsoft.com/office/powerpoint/2010/main" val="306918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BA1E2"/>
                </a:solidFill>
              </a:rPr>
              <a:t>Fee Management</a:t>
            </a:r>
            <a:endParaRPr lang="en-US" b="1" dirty="0">
              <a:solidFill>
                <a:srgbClr val="1BA1E2"/>
              </a:solidFill>
            </a:endParaRPr>
          </a:p>
        </p:txBody>
      </p:sp>
      <p:sp>
        <p:nvSpPr>
          <p:cNvPr id="5" name="Content Placeholder 4"/>
          <p:cNvSpPr>
            <a:spLocks noGrp="1"/>
          </p:cNvSpPr>
          <p:nvPr>
            <p:ph idx="1"/>
          </p:nvPr>
        </p:nvSpPr>
        <p:spPr>
          <a:xfrm>
            <a:off x="767408" y="1628800"/>
            <a:ext cx="11089232" cy="4680520"/>
          </a:xfrm>
        </p:spPr>
        <p:txBody>
          <a:bodyPr/>
          <a:lstStyle/>
          <a:p>
            <a:pPr marL="457200" indent="-457200">
              <a:buFont typeface="Wingdings" panose="05000000000000000000" pitchFamily="2" charset="2"/>
              <a:buChar char="ü"/>
            </a:pPr>
            <a:r>
              <a:rPr lang="en-US" i="1" dirty="0" smtClean="0"/>
              <a:t>Select ticket type</a:t>
            </a:r>
          </a:p>
          <a:p>
            <a:pPr marL="457200" indent="-457200">
              <a:buFont typeface="Wingdings" panose="05000000000000000000" pitchFamily="2" charset="2"/>
              <a:buChar char="ü"/>
            </a:pPr>
            <a:r>
              <a:rPr lang="en-US" dirty="0"/>
              <a:t>Ticket </a:t>
            </a:r>
            <a:r>
              <a:rPr lang="en-US" dirty="0" smtClean="0"/>
              <a:t>Price</a:t>
            </a:r>
          </a:p>
          <a:p>
            <a:pPr marL="457200" indent="-457200">
              <a:buFont typeface="Wingdings" panose="05000000000000000000" pitchFamily="2" charset="2"/>
              <a:buChar char="ü"/>
            </a:pPr>
            <a:r>
              <a:rPr lang="en-US" dirty="0" smtClean="0"/>
              <a:t>Fee (per quantity and ticket price)</a:t>
            </a:r>
          </a:p>
          <a:p>
            <a:pPr marL="457200" indent="-457200">
              <a:buFont typeface="Wingdings" panose="05000000000000000000" pitchFamily="2" charset="2"/>
              <a:buChar char="ü"/>
            </a:pPr>
            <a:r>
              <a:rPr lang="en-US" dirty="0" smtClean="0"/>
              <a:t>Sales status it mean “on sale”, “hidden” or “at the door”</a:t>
            </a:r>
          </a:p>
          <a:p>
            <a:pPr marL="457200" indent="-457200">
              <a:buFont typeface="Wingdings" panose="05000000000000000000" pitchFamily="2" charset="2"/>
              <a:buChar char="ü"/>
            </a:pPr>
            <a:endParaRPr lang="en-US" dirty="0"/>
          </a:p>
        </p:txBody>
      </p:sp>
      <p:pic>
        <p:nvPicPr>
          <p:cNvPr id="7" name="Content Placeholder 5"/>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8639175" y="5660664"/>
            <a:ext cx="3552825" cy="1197336"/>
          </a:xfrm>
        </p:spPr>
      </p:pic>
    </p:spTree>
    <p:extLst>
      <p:ext uri="{BB962C8B-B14F-4D97-AF65-F5344CB8AC3E}">
        <p14:creationId xmlns:p14="http://schemas.microsoft.com/office/powerpoint/2010/main" val="5665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hr-HR" b="1" dirty="0"/>
          </a:p>
        </p:txBody>
      </p:sp>
    </p:spTree>
    <p:extLst>
      <p:ext uri="{BB962C8B-B14F-4D97-AF65-F5344CB8AC3E}">
        <p14:creationId xmlns:p14="http://schemas.microsoft.com/office/powerpoint/2010/main" val="1139163695"/>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Searching</a:t>
            </a:r>
            <a:r>
              <a:rPr lang="en-US" b="1" dirty="0"/>
              <a:t>, statistic </a:t>
            </a:r>
            <a:endParaRPr lang="hr-HR" b="1" dirty="0"/>
          </a:p>
        </p:txBody>
      </p:sp>
    </p:spTree>
    <p:extLst>
      <p:ext uri="{BB962C8B-B14F-4D97-AF65-F5344CB8AC3E}">
        <p14:creationId xmlns:p14="http://schemas.microsoft.com/office/powerpoint/2010/main" val="4206855704"/>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A6800"/>
                </a:solidFill>
              </a:rPr>
              <a:t>Searching, show list event</a:t>
            </a:r>
            <a:endParaRPr lang="hr-HR" b="1" dirty="0">
              <a:solidFill>
                <a:srgbClr val="FA6800"/>
              </a:solidFill>
            </a:endParaRPr>
          </a:p>
        </p:txBody>
      </p:sp>
      <p:sp>
        <p:nvSpPr>
          <p:cNvPr id="12" name="Content Placeholder 2"/>
          <p:cNvSpPr>
            <a:spLocks noGrp="1"/>
          </p:cNvSpPr>
          <p:nvPr>
            <p:ph idx="10"/>
          </p:nvPr>
        </p:nvSpPr>
        <p:spPr>
          <a:solidFill>
            <a:srgbClr val="FA6800"/>
          </a:solidFill>
        </p:spPr>
        <p:txBody>
          <a:bodyPr anchor="b"/>
          <a:lstStyle/>
          <a:p>
            <a:pPr fontAlgn="base"/>
            <a:r>
              <a:rPr lang="en-US" dirty="0"/>
              <a:t>List events by category</a:t>
            </a:r>
          </a:p>
        </p:txBody>
      </p:sp>
      <p:sp>
        <p:nvSpPr>
          <p:cNvPr id="13" name="Content Placeholder 2"/>
          <p:cNvSpPr>
            <a:spLocks noGrp="1"/>
          </p:cNvSpPr>
          <p:nvPr>
            <p:ph idx="11"/>
          </p:nvPr>
        </p:nvSpPr>
        <p:spPr>
          <a:solidFill>
            <a:srgbClr val="FA6800"/>
          </a:solidFill>
        </p:spPr>
        <p:txBody>
          <a:bodyPr anchor="b"/>
          <a:lstStyle/>
          <a:p>
            <a:pPr fontAlgn="base"/>
            <a:r>
              <a:rPr lang="en-US" dirty="0"/>
              <a:t>List events by time (upcoming /past / live now)</a:t>
            </a:r>
          </a:p>
        </p:txBody>
      </p:sp>
      <p:sp>
        <p:nvSpPr>
          <p:cNvPr id="9" name="Content Placeholder 8"/>
          <p:cNvSpPr>
            <a:spLocks noGrp="1"/>
          </p:cNvSpPr>
          <p:nvPr>
            <p:ph idx="1"/>
          </p:nvPr>
        </p:nvSpPr>
        <p:spPr>
          <a:xfrm>
            <a:off x="695400" y="1038746"/>
            <a:ext cx="7272808" cy="4525963"/>
          </a:xfrm>
        </p:spPr>
        <p:txBody>
          <a:bodyPr/>
          <a:lstStyle/>
          <a:p>
            <a:pPr fontAlgn="base"/>
            <a:r>
              <a:rPr lang="en-US" dirty="0"/>
              <a:t>Display powerful responsive list of </a:t>
            </a:r>
            <a:r>
              <a:rPr lang="en-US" dirty="0" smtClean="0"/>
              <a:t>events</a:t>
            </a:r>
            <a:endParaRPr lang="en-US" dirty="0"/>
          </a:p>
          <a:p>
            <a:pPr fontAlgn="base"/>
            <a:r>
              <a:rPr lang="en-US" dirty="0"/>
              <a:t>Search events on the event </a:t>
            </a:r>
            <a:r>
              <a:rPr lang="en-US" dirty="0" smtClean="0"/>
              <a:t>page</a:t>
            </a:r>
          </a:p>
          <a:p>
            <a:pPr fontAlgn="base"/>
            <a:r>
              <a:rPr lang="en-US" dirty="0"/>
              <a:t>Show event location in different ways (city - country, address, ...)</a:t>
            </a:r>
          </a:p>
          <a:p>
            <a:pPr fontAlgn="base"/>
            <a:r>
              <a:rPr lang="en-US" dirty="0" smtClean="0"/>
              <a:t>List </a:t>
            </a:r>
            <a:r>
              <a:rPr lang="en-US" dirty="0"/>
              <a:t>events by venue</a:t>
            </a:r>
          </a:p>
          <a:p>
            <a:pPr fontAlgn="base"/>
            <a:r>
              <a:rPr lang="en-US" dirty="0" smtClean="0"/>
              <a:t>List </a:t>
            </a:r>
            <a:r>
              <a:rPr lang="en-US" dirty="0"/>
              <a:t>events by state</a:t>
            </a:r>
          </a:p>
          <a:p>
            <a:pPr fontAlgn="base"/>
            <a:r>
              <a:rPr lang="en-US" dirty="0"/>
              <a:t>List events by country</a:t>
            </a:r>
          </a:p>
          <a:p>
            <a:pPr fontAlgn="base"/>
            <a:r>
              <a:rPr lang="en-US" dirty="0"/>
              <a:t>List events by city</a:t>
            </a:r>
          </a:p>
          <a:p>
            <a:pPr fontAlgn="base"/>
            <a:r>
              <a:rPr lang="en-US" dirty="0"/>
              <a:t>List events by date</a:t>
            </a:r>
          </a:p>
          <a:p>
            <a:pPr fontAlgn="base"/>
            <a:endParaRPr lang="en-US" dirty="0"/>
          </a:p>
        </p:txBody>
      </p:sp>
    </p:spTree>
    <p:extLst>
      <p:ext uri="{BB962C8B-B14F-4D97-AF65-F5344CB8AC3E}">
        <p14:creationId xmlns:p14="http://schemas.microsoft.com/office/powerpoint/2010/main" val="200592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A6800"/>
                </a:solidFill>
              </a:rPr>
              <a:t>Analyze and </a:t>
            </a:r>
            <a:r>
              <a:rPr lang="en-US" b="1" dirty="0">
                <a:solidFill>
                  <a:srgbClr val="FA6800"/>
                </a:solidFill>
              </a:rPr>
              <a:t>statistic </a:t>
            </a:r>
            <a:endParaRPr lang="hr-HR" b="1" dirty="0">
              <a:solidFill>
                <a:srgbClr val="FA6800"/>
              </a:solidFill>
            </a:endParaRPr>
          </a:p>
        </p:txBody>
      </p:sp>
      <p:sp>
        <p:nvSpPr>
          <p:cNvPr id="12" name="Content Placeholder 2"/>
          <p:cNvSpPr>
            <a:spLocks noGrp="1"/>
          </p:cNvSpPr>
          <p:nvPr>
            <p:ph idx="10"/>
          </p:nvPr>
        </p:nvSpPr>
        <p:spPr>
          <a:solidFill>
            <a:srgbClr val="FA6800"/>
          </a:solidFill>
        </p:spPr>
        <p:txBody>
          <a:bodyPr anchor="b"/>
          <a:lstStyle/>
          <a:p>
            <a:r>
              <a:rPr lang="en-US" b="1" dirty="0" smtClean="0"/>
              <a:t>Using Chart.js to make awesome canvas</a:t>
            </a:r>
            <a:endParaRPr lang="en-US" b="1" dirty="0"/>
          </a:p>
        </p:txBody>
      </p:sp>
      <p:sp>
        <p:nvSpPr>
          <p:cNvPr id="13" name="Content Placeholder 2"/>
          <p:cNvSpPr>
            <a:spLocks noGrp="1"/>
          </p:cNvSpPr>
          <p:nvPr>
            <p:ph idx="11"/>
          </p:nvPr>
        </p:nvSpPr>
        <p:spPr>
          <a:solidFill>
            <a:srgbClr val="FA6800"/>
          </a:solidFill>
        </p:spPr>
        <p:txBody>
          <a:bodyPr anchor="b"/>
          <a:lstStyle/>
          <a:p>
            <a:r>
              <a:rPr lang="en-US" b="1" dirty="0" smtClean="0"/>
              <a:t>Crystal </a:t>
            </a:r>
            <a:r>
              <a:rPr lang="en-US" b="1" dirty="0"/>
              <a:t>Reports</a:t>
            </a:r>
          </a:p>
        </p:txBody>
      </p:sp>
      <p:sp>
        <p:nvSpPr>
          <p:cNvPr id="9" name="Content Placeholder 8"/>
          <p:cNvSpPr>
            <a:spLocks noGrp="1"/>
          </p:cNvSpPr>
          <p:nvPr>
            <p:ph idx="1"/>
          </p:nvPr>
        </p:nvSpPr>
        <p:spPr>
          <a:xfrm>
            <a:off x="551384" y="1038746"/>
            <a:ext cx="7272808" cy="4525963"/>
          </a:xfrm>
        </p:spPr>
        <p:txBody>
          <a:bodyPr/>
          <a:lstStyle/>
          <a:p>
            <a:pPr marL="457200" indent="-457200">
              <a:lnSpc>
                <a:spcPct val="200000"/>
              </a:lnSpc>
              <a:buFont typeface="Wingdings" panose="05000000000000000000" pitchFamily="2" charset="2"/>
              <a:buChar char="ü"/>
            </a:pPr>
            <a:r>
              <a:rPr lang="en-US" dirty="0"/>
              <a:t>Charts</a:t>
            </a:r>
          </a:p>
          <a:p>
            <a:pPr marL="457200" indent="-457200">
              <a:lnSpc>
                <a:spcPct val="200000"/>
              </a:lnSpc>
              <a:buFont typeface="Wingdings" panose="05000000000000000000" pitchFamily="2" charset="2"/>
              <a:buChar char="ü"/>
            </a:pPr>
            <a:r>
              <a:rPr lang="en-US" dirty="0"/>
              <a:t>Event Reports</a:t>
            </a:r>
          </a:p>
          <a:p>
            <a:pPr marL="457200" indent="-457200">
              <a:lnSpc>
                <a:spcPct val="200000"/>
              </a:lnSpc>
              <a:buFont typeface="Wingdings" panose="05000000000000000000" pitchFamily="2" charset="2"/>
              <a:buChar char="ü"/>
            </a:pPr>
            <a:r>
              <a:rPr lang="en-US" dirty="0"/>
              <a:t>Cross Event Reports</a:t>
            </a:r>
          </a:p>
          <a:p>
            <a:pPr marL="457200" indent="-457200">
              <a:lnSpc>
                <a:spcPct val="200000"/>
              </a:lnSpc>
              <a:buFont typeface="Wingdings" panose="05000000000000000000" pitchFamily="2" charset="2"/>
              <a:buChar char="ü"/>
            </a:pPr>
            <a:r>
              <a:rPr lang="en-US" dirty="0"/>
              <a:t>Google Analytics</a:t>
            </a:r>
          </a:p>
        </p:txBody>
      </p:sp>
    </p:spTree>
    <p:extLst>
      <p:ext uri="{BB962C8B-B14F-4D97-AF65-F5344CB8AC3E}">
        <p14:creationId xmlns:p14="http://schemas.microsoft.com/office/powerpoint/2010/main" val="95843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and Extend Functions</a:t>
            </a:r>
            <a:endParaRPr lang="hr-HR" dirty="0"/>
          </a:p>
        </p:txBody>
      </p:sp>
    </p:spTree>
    <p:extLst>
      <p:ext uri="{BB962C8B-B14F-4D97-AF65-F5344CB8AC3E}">
        <p14:creationId xmlns:p14="http://schemas.microsoft.com/office/powerpoint/2010/main" val="3264730935"/>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5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60A917"/>
                </a:solidFill>
              </a:rPr>
              <a:t>User’s Mobile App</a:t>
            </a:r>
            <a:endParaRPr lang="hr-HR" dirty="0">
              <a:solidFill>
                <a:srgbClr val="60A917"/>
              </a:solidFill>
            </a:endParaRPr>
          </a:p>
        </p:txBody>
      </p:sp>
      <p:sp>
        <p:nvSpPr>
          <p:cNvPr id="2" name="Content Placeholder 1"/>
          <p:cNvSpPr>
            <a:spLocks noGrp="1"/>
          </p:cNvSpPr>
          <p:nvPr>
            <p:ph idx="1"/>
          </p:nvPr>
        </p:nvSpPr>
        <p:spPr>
          <a:xfrm>
            <a:off x="623392" y="1040224"/>
            <a:ext cx="10828784" cy="4525963"/>
          </a:xfrm>
        </p:spPr>
        <p:txBody>
          <a:bodyPr/>
          <a:lstStyle/>
          <a:p>
            <a:pPr fontAlgn="base">
              <a:lnSpc>
                <a:spcPct val="150000"/>
              </a:lnSpc>
            </a:pPr>
            <a:r>
              <a:rPr lang="en-US" dirty="0" smtClean="0"/>
              <a:t>Allows </a:t>
            </a:r>
            <a:r>
              <a:rPr lang="en-US" dirty="0"/>
              <a:t>your visitor to get to your events on their mobile phone</a:t>
            </a:r>
          </a:p>
          <a:p>
            <a:pPr fontAlgn="base">
              <a:lnSpc>
                <a:spcPct val="150000"/>
              </a:lnSpc>
            </a:pPr>
            <a:r>
              <a:rPr lang="en-US" dirty="0" smtClean="0"/>
              <a:t>Native </a:t>
            </a:r>
            <a:r>
              <a:rPr lang="en-US" dirty="0"/>
              <a:t>iPhone, Android, </a:t>
            </a:r>
            <a:r>
              <a:rPr lang="en-US" dirty="0" smtClean="0"/>
              <a:t>Blackberry, Windows Phone app</a:t>
            </a:r>
            <a:endParaRPr lang="en-US" dirty="0"/>
          </a:p>
          <a:p>
            <a:pPr fontAlgn="base">
              <a:lnSpc>
                <a:spcPct val="150000"/>
              </a:lnSpc>
            </a:pPr>
            <a:r>
              <a:rPr lang="en-US" dirty="0"/>
              <a:t>Show list of upcoming events</a:t>
            </a:r>
          </a:p>
          <a:p>
            <a:pPr fontAlgn="base">
              <a:lnSpc>
                <a:spcPct val="150000"/>
              </a:lnSpc>
            </a:pPr>
            <a:r>
              <a:rPr lang="en-US" dirty="0"/>
              <a:t>Show details for each event (date, description, price, and so on)</a:t>
            </a:r>
          </a:p>
          <a:p>
            <a:pPr fontAlgn="base">
              <a:lnSpc>
                <a:spcPct val="150000"/>
              </a:lnSpc>
            </a:pPr>
            <a:r>
              <a:rPr lang="en-US" dirty="0" smtClean="0"/>
              <a:t>Registration within </a:t>
            </a:r>
            <a:r>
              <a:rPr lang="en-US" dirty="0"/>
              <a:t>the mobile app</a:t>
            </a:r>
          </a:p>
          <a:p>
            <a:pPr fontAlgn="base">
              <a:lnSpc>
                <a:spcPct val="150000"/>
              </a:lnSpc>
            </a:pPr>
            <a:r>
              <a:rPr lang="en-US" dirty="0" smtClean="0"/>
              <a:t>Show </a:t>
            </a:r>
            <a:r>
              <a:rPr lang="en-US" dirty="0"/>
              <a:t>interactive map of the event </a:t>
            </a:r>
            <a:r>
              <a:rPr lang="en-US" dirty="0" smtClean="0"/>
              <a:t>location</a:t>
            </a:r>
            <a:endParaRPr lang="en-US" dirty="0"/>
          </a:p>
        </p:txBody>
      </p:sp>
    </p:spTree>
    <p:extLst>
      <p:ext uri="{BB962C8B-B14F-4D97-AF65-F5344CB8AC3E}">
        <p14:creationId xmlns:p14="http://schemas.microsoft.com/office/powerpoint/2010/main" val="14869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371" y="263834"/>
            <a:ext cx="8640960" cy="778098"/>
          </a:xfrm>
        </p:spPr>
        <p:txBody>
          <a:bodyPr/>
          <a:lstStyle/>
          <a:p>
            <a:r>
              <a:rPr lang="en-US" dirty="0" smtClean="0">
                <a:solidFill>
                  <a:srgbClr val="7DB943"/>
                </a:solidFill>
              </a:rPr>
              <a:t>Organizer’s</a:t>
            </a:r>
            <a:r>
              <a:rPr lang="en-US" dirty="0" smtClean="0">
                <a:solidFill>
                  <a:srgbClr val="60A917"/>
                </a:solidFill>
              </a:rPr>
              <a:t> Mobile App</a:t>
            </a:r>
            <a:endParaRPr lang="hr-HR" dirty="0">
              <a:solidFill>
                <a:srgbClr val="60A917"/>
              </a:solidFill>
            </a:endParaRPr>
          </a:p>
        </p:txBody>
      </p:sp>
      <p:sp>
        <p:nvSpPr>
          <p:cNvPr id="2" name="Content Placeholder 1"/>
          <p:cNvSpPr>
            <a:spLocks noGrp="1"/>
          </p:cNvSpPr>
          <p:nvPr>
            <p:ph idx="1"/>
          </p:nvPr>
        </p:nvSpPr>
        <p:spPr>
          <a:xfrm>
            <a:off x="623392" y="1040224"/>
            <a:ext cx="10828784" cy="4525963"/>
          </a:xfrm>
        </p:spPr>
        <p:txBody>
          <a:bodyPr/>
          <a:lstStyle/>
          <a:p>
            <a:pPr fontAlgn="base">
              <a:lnSpc>
                <a:spcPct val="150000"/>
              </a:lnSpc>
            </a:pPr>
            <a:r>
              <a:rPr lang="en-US" dirty="0" smtClean="0"/>
              <a:t>Support Check-in At Door using QR-Code reader to quick manage </a:t>
            </a:r>
            <a:r>
              <a:rPr lang="en-US" dirty="0"/>
              <a:t>attendees </a:t>
            </a:r>
            <a:r>
              <a:rPr lang="en-US" dirty="0" smtClean="0"/>
              <a:t>check-in.</a:t>
            </a:r>
          </a:p>
          <a:p>
            <a:pPr fontAlgn="base">
              <a:lnSpc>
                <a:spcPct val="150000"/>
              </a:lnSpc>
            </a:pPr>
            <a:r>
              <a:rPr lang="en-US" dirty="0" smtClean="0"/>
              <a:t>Bring </a:t>
            </a:r>
            <a:r>
              <a:rPr lang="en-US" dirty="0"/>
              <a:t>your laptop with you and use </a:t>
            </a:r>
            <a:r>
              <a:rPr lang="en-US" dirty="0" smtClean="0"/>
              <a:t>EMS </a:t>
            </a:r>
            <a:r>
              <a:rPr lang="en-US" dirty="0"/>
              <a:t>at the door to manage attendees check-in and offline payment</a:t>
            </a:r>
          </a:p>
          <a:p>
            <a:pPr fontAlgn="base">
              <a:lnSpc>
                <a:spcPct val="150000"/>
              </a:lnSpc>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197" y="4365104"/>
            <a:ext cx="3810000" cy="2152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3552" y="4365104"/>
            <a:ext cx="3393774" cy="2259695"/>
          </a:xfrm>
          <a:prstGeom prst="rect">
            <a:avLst/>
          </a:prstGeom>
        </p:spPr>
      </p:pic>
    </p:spTree>
    <p:extLst>
      <p:ext uri="{BB962C8B-B14F-4D97-AF65-F5344CB8AC3E}">
        <p14:creationId xmlns:p14="http://schemas.microsoft.com/office/powerpoint/2010/main" val="292793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371" y="263834"/>
            <a:ext cx="8640960" cy="778098"/>
          </a:xfrm>
        </p:spPr>
        <p:txBody>
          <a:bodyPr/>
          <a:lstStyle/>
          <a:p>
            <a:r>
              <a:rPr lang="en-US" dirty="0" smtClean="0">
                <a:solidFill>
                  <a:srgbClr val="60A917"/>
                </a:solidFill>
              </a:rPr>
              <a:t>Organizer’s Mobile App</a:t>
            </a:r>
            <a:endParaRPr lang="hr-HR" dirty="0">
              <a:solidFill>
                <a:srgbClr val="60A917"/>
              </a:solidFill>
            </a:endParaRPr>
          </a:p>
        </p:txBody>
      </p:sp>
      <p:sp>
        <p:nvSpPr>
          <p:cNvPr id="2" name="Content Placeholder 1"/>
          <p:cNvSpPr>
            <a:spLocks noGrp="1"/>
          </p:cNvSpPr>
          <p:nvPr>
            <p:ph idx="1"/>
          </p:nvPr>
        </p:nvSpPr>
        <p:spPr>
          <a:xfrm>
            <a:off x="623392" y="1040224"/>
            <a:ext cx="10828784" cy="4525963"/>
          </a:xfrm>
        </p:spPr>
        <p:txBody>
          <a:bodyPr/>
          <a:lstStyle/>
          <a:p>
            <a:r>
              <a:rPr lang="en-US" dirty="0" smtClean="0"/>
              <a:t>Lightning </a:t>
            </a:r>
            <a:r>
              <a:rPr lang="en-US" dirty="0"/>
              <a:t>fast </a:t>
            </a:r>
            <a:r>
              <a:rPr lang="en-US" dirty="0" err="1" smtClean="0"/>
              <a:t>qr</a:t>
            </a:r>
            <a:r>
              <a:rPr lang="en-US" dirty="0" smtClean="0"/>
              <a:t>-code </a:t>
            </a:r>
            <a:r>
              <a:rPr lang="en-US" dirty="0" smtClean="0"/>
              <a:t>check-in.</a:t>
            </a:r>
            <a:endParaRPr lang="en-US" dirty="0"/>
          </a:p>
          <a:p>
            <a:r>
              <a:rPr lang="en-US" dirty="0"/>
              <a:t>Impressive professional image.</a:t>
            </a:r>
          </a:p>
          <a:p>
            <a:r>
              <a:rPr lang="en-US" dirty="0"/>
              <a:t>Higher sponsors exposure.</a:t>
            </a:r>
          </a:p>
          <a:p>
            <a:r>
              <a:rPr lang="en-US" dirty="0"/>
              <a:t>Instantly updated attendance list.</a:t>
            </a:r>
          </a:p>
        </p:txBody>
      </p:sp>
      <p:pic>
        <p:nvPicPr>
          <p:cNvPr id="7" name="Picture 6"/>
          <p:cNvPicPr>
            <a:picLocks noChangeAspect="1"/>
          </p:cNvPicPr>
          <p:nvPr/>
        </p:nvPicPr>
        <p:blipFill rotWithShape="1">
          <a:blip r:embed="rId3"/>
          <a:srcRect l="12366" t="30312" r="15687" b="34250"/>
          <a:stretch/>
        </p:blipFill>
        <p:spPr>
          <a:xfrm>
            <a:off x="157075" y="4057385"/>
            <a:ext cx="9361040" cy="2592288"/>
          </a:xfrm>
          <a:prstGeom prst="rect">
            <a:avLst/>
          </a:prstGeom>
        </p:spPr>
      </p:pic>
      <p:pic>
        <p:nvPicPr>
          <p:cNvPr id="8" name="Picture 7"/>
          <p:cNvPicPr>
            <a:picLocks noChangeAspect="1"/>
          </p:cNvPicPr>
          <p:nvPr/>
        </p:nvPicPr>
        <p:blipFill rotWithShape="1">
          <a:blip r:embed="rId4"/>
          <a:srcRect l="14580" t="32281" r="45573" b="32281"/>
          <a:stretch/>
        </p:blipFill>
        <p:spPr>
          <a:xfrm>
            <a:off x="6744072" y="1226500"/>
            <a:ext cx="5184577" cy="259228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4122" y="4862152"/>
            <a:ext cx="2346782" cy="1408069"/>
          </a:xfrm>
          <a:prstGeom prst="rect">
            <a:avLst/>
          </a:prstGeom>
        </p:spPr>
      </p:pic>
    </p:spTree>
    <p:extLst>
      <p:ext uri="{BB962C8B-B14F-4D97-AF65-F5344CB8AC3E}">
        <p14:creationId xmlns:p14="http://schemas.microsoft.com/office/powerpoint/2010/main" val="331960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371" y="263834"/>
            <a:ext cx="8640960" cy="778098"/>
          </a:xfrm>
        </p:spPr>
        <p:txBody>
          <a:bodyPr/>
          <a:lstStyle/>
          <a:p>
            <a:r>
              <a:rPr lang="en-US" dirty="0" smtClean="0">
                <a:solidFill>
                  <a:srgbClr val="60A917"/>
                </a:solidFill>
              </a:rPr>
              <a:t>Technology</a:t>
            </a:r>
            <a:endParaRPr lang="hr-HR" dirty="0">
              <a:solidFill>
                <a:srgbClr val="60A917"/>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568" y="833021"/>
            <a:ext cx="3038475" cy="24955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1543" y="3556202"/>
            <a:ext cx="3028950" cy="15144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1262" y="455401"/>
            <a:ext cx="4314825" cy="10572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1262" y="1937227"/>
            <a:ext cx="2733675" cy="166687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284" y="3834633"/>
            <a:ext cx="2762250" cy="165735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72905" y="5535240"/>
            <a:ext cx="4619625" cy="990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106" y="5301208"/>
            <a:ext cx="3505200" cy="1304925"/>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2220" y="1659761"/>
            <a:ext cx="2571750" cy="178117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371" y="3571444"/>
            <a:ext cx="3143250" cy="1457325"/>
          </a:xfrm>
          <a:prstGeom prst="rect">
            <a:avLst/>
          </a:prstGeom>
        </p:spPr>
      </p:pic>
      <p:pic>
        <p:nvPicPr>
          <p:cNvPr id="17" name="Content Placeholder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42567" y="4654639"/>
            <a:ext cx="1594101" cy="1858747"/>
          </a:xfrm>
          <a:prstGeom prst="rect">
            <a:avLst/>
          </a:prstGeom>
        </p:spPr>
      </p:pic>
    </p:spTree>
    <p:extLst>
      <p:ext uri="{BB962C8B-B14F-4D97-AF65-F5344CB8AC3E}">
        <p14:creationId xmlns:p14="http://schemas.microsoft.com/office/powerpoint/2010/main" val="92425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a:t>
            </a:r>
            <a:endParaRPr lang="hr-HR" b="1" dirty="0"/>
          </a:p>
        </p:txBody>
      </p:sp>
      <p:sp>
        <p:nvSpPr>
          <p:cNvPr id="3" name="TextBox 2"/>
          <p:cNvSpPr txBox="1"/>
          <p:nvPr/>
        </p:nvSpPr>
        <p:spPr>
          <a:xfrm>
            <a:off x="263352" y="6309320"/>
            <a:ext cx="3636823" cy="338554"/>
          </a:xfrm>
          <a:prstGeom prst="rect">
            <a:avLst/>
          </a:prstGeom>
          <a:noFill/>
        </p:spPr>
        <p:txBody>
          <a:bodyPr wrap="square" rtlCol="0">
            <a:spAutoFit/>
          </a:bodyPr>
          <a:lstStyle/>
          <a:p>
            <a:r>
              <a:rPr lang="en-US" sz="1600" dirty="0" smtClean="0">
                <a:solidFill>
                  <a:schemeClr val="bg1">
                    <a:lumMod val="85000"/>
                  </a:schemeClr>
                </a:solidFill>
              </a:rPr>
              <a:t>Referring: </a:t>
            </a:r>
            <a:r>
              <a:rPr lang="en-US" sz="1600" dirty="0" err="1" smtClean="0">
                <a:solidFill>
                  <a:schemeClr val="bg1">
                    <a:lumMod val="85000"/>
                  </a:schemeClr>
                </a:solidFill>
              </a:rPr>
              <a:t>keewi</a:t>
            </a:r>
            <a:r>
              <a:rPr lang="en-US" sz="1600" dirty="0" smtClean="0">
                <a:solidFill>
                  <a:schemeClr val="bg1">
                    <a:lumMod val="85000"/>
                  </a:schemeClr>
                </a:solidFill>
              </a:rPr>
              <a:t>, </a:t>
            </a:r>
            <a:r>
              <a:rPr lang="en-US" sz="1600" dirty="0" err="1" smtClean="0">
                <a:solidFill>
                  <a:schemeClr val="bg1">
                    <a:lumMod val="85000"/>
                  </a:schemeClr>
                </a:solidFill>
              </a:rPr>
              <a:t>eventbrite</a:t>
            </a:r>
            <a:endParaRPr lang="en-US" sz="1600" dirty="0" smtClean="0">
              <a:solidFill>
                <a:schemeClr val="bg1">
                  <a:lumMod val="85000"/>
                </a:schemeClr>
              </a:solidFill>
            </a:endParaRPr>
          </a:p>
        </p:txBody>
      </p:sp>
    </p:spTree>
    <p:extLst>
      <p:ext uri="{BB962C8B-B14F-4D97-AF65-F5344CB8AC3E}">
        <p14:creationId xmlns:p14="http://schemas.microsoft.com/office/powerpoint/2010/main" val="209395147"/>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a:t>
            </a:r>
            <a:r>
              <a:rPr lang="en-US" dirty="0"/>
              <a:t>–</a:t>
            </a:r>
            <a:r>
              <a:rPr lang="en-US" b="1" dirty="0"/>
              <a:t>relationship diagrams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968" y="0"/>
            <a:ext cx="6091946" cy="6858000"/>
          </a:xfrm>
          <a:prstGeom prst="rect">
            <a:avLst/>
          </a:prstGeom>
        </p:spPr>
      </p:pic>
    </p:spTree>
    <p:extLst>
      <p:ext uri="{BB962C8B-B14F-4D97-AF65-F5344CB8AC3E}">
        <p14:creationId xmlns:p14="http://schemas.microsoft.com/office/powerpoint/2010/main" val="40842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a:t>
            </a:r>
            <a:r>
              <a:rPr lang="en-US" dirty="0"/>
              <a:t>–</a:t>
            </a:r>
            <a:r>
              <a:rPr lang="en-US" b="1" dirty="0"/>
              <a:t>relationship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027614"/>
            <a:ext cx="10801200" cy="5782199"/>
          </a:xfrm>
          <a:prstGeom prst="rect">
            <a:avLst/>
          </a:prstGeom>
        </p:spPr>
      </p:pic>
    </p:spTree>
    <p:extLst>
      <p:ext uri="{BB962C8B-B14F-4D97-AF65-F5344CB8AC3E}">
        <p14:creationId xmlns:p14="http://schemas.microsoft.com/office/powerpoint/2010/main" val="220348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 </a:t>
            </a:r>
            <a:r>
              <a:rPr lang="en-US" b="1" dirty="0"/>
              <a:t>planning and organizing management</a:t>
            </a:r>
            <a:endParaRPr lang="hr-HR" b="1" dirty="0"/>
          </a:p>
        </p:txBody>
      </p:sp>
    </p:spTree>
    <p:extLst>
      <p:ext uri="{BB962C8B-B14F-4D97-AF65-F5344CB8AC3E}">
        <p14:creationId xmlns:p14="http://schemas.microsoft.com/office/powerpoint/2010/main" val="96140860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9416" y="1159271"/>
            <a:ext cx="10828784" cy="4525963"/>
          </a:xfrm>
        </p:spPr>
        <p:txBody>
          <a:bodyPr/>
          <a:lstStyle/>
          <a:p>
            <a:pPr fontAlgn="base"/>
            <a:r>
              <a:rPr lang="en-US" b="1" dirty="0"/>
              <a:t>Events management (via backend or frontend)</a:t>
            </a:r>
          </a:p>
          <a:p>
            <a:pPr marL="457200" indent="-457200" fontAlgn="base">
              <a:buFont typeface="Wingdings" panose="05000000000000000000" pitchFamily="2" charset="2"/>
              <a:buChar char="ü"/>
            </a:pPr>
            <a:r>
              <a:rPr lang="en-US" dirty="0" smtClean="0"/>
              <a:t>The </a:t>
            </a:r>
            <a:r>
              <a:rPr lang="en-US" dirty="0"/>
              <a:t>backend events </a:t>
            </a:r>
            <a:r>
              <a:rPr lang="en-US" dirty="0" smtClean="0"/>
              <a:t>can filtered </a:t>
            </a:r>
            <a:r>
              <a:rPr lang="en-US" dirty="0"/>
              <a:t>and ordered by: title, date, venue, number of registered attendees, past/upcoming, published, featured and pending approval. </a:t>
            </a:r>
            <a:endParaRPr lang="en-US" dirty="0" smtClean="0"/>
          </a:p>
          <a:p>
            <a:pPr marL="457200" indent="-457200" fontAlgn="base">
              <a:buFont typeface="Wingdings" panose="05000000000000000000" pitchFamily="2" charset="2"/>
              <a:buChar char="ü"/>
            </a:pPr>
            <a:r>
              <a:rPr lang="en-US" dirty="0" smtClean="0"/>
              <a:t>Other </a:t>
            </a:r>
            <a:r>
              <a:rPr lang="en-US" dirty="0"/>
              <a:t>views like categories or venues are also been </a:t>
            </a:r>
            <a:r>
              <a:rPr lang="en-US" dirty="0" smtClean="0"/>
              <a:t>interconnected </a:t>
            </a:r>
            <a:r>
              <a:rPr lang="en-US" dirty="0"/>
              <a:t>to quickly find the related events you were looking for</a:t>
            </a:r>
            <a:r>
              <a:rPr lang="en-US" dirty="0" smtClean="0"/>
              <a:t>.</a:t>
            </a:r>
          </a:p>
          <a:p>
            <a:pPr marL="457200" indent="-457200" fontAlgn="base">
              <a:buFont typeface="Wingdings" panose="05000000000000000000" pitchFamily="2" charset="2"/>
              <a:buChar char="ü"/>
            </a:pPr>
            <a:r>
              <a:rPr lang="en-US" dirty="0" smtClean="0"/>
              <a:t>Events </a:t>
            </a:r>
            <a:r>
              <a:rPr lang="en-US" dirty="0"/>
              <a:t>can be also managed from the frontend by the users who submit them.</a:t>
            </a:r>
          </a:p>
          <a:p>
            <a:pPr fontAlgn="base"/>
            <a:endParaRPr lang="en-US" b="1" dirty="0"/>
          </a:p>
        </p:txBody>
      </p:sp>
      <p:sp>
        <p:nvSpPr>
          <p:cNvPr id="2" name="Title 1"/>
          <p:cNvSpPr>
            <a:spLocks noGrp="1"/>
          </p:cNvSpPr>
          <p:nvPr>
            <p:ph type="title"/>
          </p:nvPr>
        </p:nvSpPr>
        <p:spPr>
          <a:prstGeom prst="rect">
            <a:avLst/>
          </a:prstGeom>
        </p:spPr>
        <p:txBody>
          <a:bodyPr/>
          <a:lstStyle/>
          <a:p>
            <a:pPr fontAlgn="base"/>
            <a:r>
              <a:rPr lang="en-US" b="1" dirty="0"/>
              <a:t>Event Management</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9416" y="1159271"/>
            <a:ext cx="10828784" cy="4525963"/>
          </a:xfrm>
        </p:spPr>
        <p:txBody>
          <a:bodyPr/>
          <a:lstStyle/>
          <a:p>
            <a:pPr fontAlgn="base"/>
            <a:r>
              <a:rPr lang="en-US" b="1" dirty="0"/>
              <a:t>Event creation (via backend or frontend)</a:t>
            </a:r>
          </a:p>
          <a:p>
            <a:pPr marL="457200" indent="-457200" fontAlgn="base">
              <a:buFont typeface="Wingdings" panose="05000000000000000000" pitchFamily="2" charset="2"/>
              <a:buChar char="ü"/>
            </a:pPr>
            <a:r>
              <a:rPr lang="en-US" dirty="0"/>
              <a:t>Creating an event should be a quick and easy process, no more never ending forms to fill, no hard to understand extra components to manage registrations </a:t>
            </a:r>
            <a:r>
              <a:rPr lang="en-US" dirty="0" smtClean="0"/>
              <a:t>fields</a:t>
            </a:r>
          </a:p>
          <a:p>
            <a:pPr marL="457200" indent="-457200" fontAlgn="base">
              <a:buFont typeface="Wingdings" panose="05000000000000000000" pitchFamily="2" charset="2"/>
              <a:buChar char="ü"/>
            </a:pPr>
            <a:r>
              <a:rPr lang="en-US" dirty="0" smtClean="0"/>
              <a:t>No </a:t>
            </a:r>
            <a:r>
              <a:rPr lang="en-US" dirty="0"/>
              <a:t>matter if you are creating an event from the frontend or from the </a:t>
            </a:r>
            <a:r>
              <a:rPr lang="en-US" dirty="0" smtClean="0"/>
              <a:t>backend.</a:t>
            </a:r>
          </a:p>
          <a:p>
            <a:pPr marL="457200" indent="-457200" fontAlgn="base">
              <a:buFont typeface="Wingdings" panose="05000000000000000000" pitchFamily="2" charset="2"/>
              <a:buChar char="ü"/>
            </a:pPr>
            <a:r>
              <a:rPr lang="en-US" dirty="0" smtClean="0"/>
              <a:t>Can </a:t>
            </a:r>
            <a:r>
              <a:rPr lang="en-US" dirty="0"/>
              <a:t>even enable frontend moderation to know and approve the events </a:t>
            </a:r>
            <a:r>
              <a:rPr lang="en-US" dirty="0" smtClean="0"/>
              <a:t>visitors </a:t>
            </a:r>
            <a:r>
              <a:rPr lang="en-US" dirty="0"/>
              <a:t>create.</a:t>
            </a:r>
            <a:endParaRPr lang="en-US" b="1" dirty="0"/>
          </a:p>
        </p:txBody>
      </p:sp>
      <p:sp>
        <p:nvSpPr>
          <p:cNvPr id="2" name="Title 1"/>
          <p:cNvSpPr>
            <a:spLocks noGrp="1"/>
          </p:cNvSpPr>
          <p:nvPr>
            <p:ph type="title"/>
          </p:nvPr>
        </p:nvSpPr>
        <p:spPr>
          <a:prstGeom prst="rect">
            <a:avLst/>
          </a:prstGeom>
        </p:spPr>
        <p:txBody>
          <a:bodyPr/>
          <a:lstStyle/>
          <a:p>
            <a:pPr fontAlgn="base"/>
            <a:r>
              <a:rPr lang="en-US" b="1" dirty="0"/>
              <a:t>Event Management</a:t>
            </a:r>
          </a:p>
        </p:txBody>
      </p:sp>
    </p:spTree>
    <p:extLst>
      <p:ext uri="{BB962C8B-B14F-4D97-AF65-F5344CB8AC3E}">
        <p14:creationId xmlns:p14="http://schemas.microsoft.com/office/powerpoint/2010/main" val="207653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9416" y="1159271"/>
            <a:ext cx="10828784" cy="4525963"/>
          </a:xfrm>
        </p:spPr>
        <p:txBody>
          <a:bodyPr/>
          <a:lstStyle/>
          <a:p>
            <a:pPr fontAlgn="base"/>
            <a:r>
              <a:rPr lang="en-US" b="1" dirty="0"/>
              <a:t>Recurring events reloaded</a:t>
            </a:r>
          </a:p>
          <a:p>
            <a:pPr fontAlgn="base"/>
            <a:r>
              <a:rPr lang="en-US" dirty="0"/>
              <a:t>Creating recurring events should be as easy as stating that the event is recurring every x days / weeks / </a:t>
            </a:r>
            <a:r>
              <a:rPr lang="en-US" dirty="0" smtClean="0"/>
              <a:t>months.</a:t>
            </a:r>
          </a:p>
        </p:txBody>
      </p:sp>
      <p:sp>
        <p:nvSpPr>
          <p:cNvPr id="2" name="Title 1"/>
          <p:cNvSpPr>
            <a:spLocks noGrp="1"/>
          </p:cNvSpPr>
          <p:nvPr>
            <p:ph type="title"/>
          </p:nvPr>
        </p:nvSpPr>
        <p:spPr>
          <a:prstGeom prst="rect">
            <a:avLst/>
          </a:prstGeom>
        </p:spPr>
        <p:txBody>
          <a:bodyPr/>
          <a:lstStyle/>
          <a:p>
            <a:pPr fontAlgn="base"/>
            <a:r>
              <a:rPr lang="en-US" b="1" dirty="0"/>
              <a:t>Event Management</a:t>
            </a:r>
          </a:p>
        </p:txBody>
      </p:sp>
    </p:spTree>
    <p:extLst>
      <p:ext uri="{BB962C8B-B14F-4D97-AF65-F5344CB8AC3E}">
        <p14:creationId xmlns:p14="http://schemas.microsoft.com/office/powerpoint/2010/main" val="111901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9416" y="1159271"/>
            <a:ext cx="10828784" cy="4525963"/>
          </a:xfrm>
        </p:spPr>
        <p:txBody>
          <a:bodyPr/>
          <a:lstStyle/>
          <a:p>
            <a:pPr fontAlgn="base"/>
            <a:r>
              <a:rPr lang="en-US" b="1" dirty="0" smtClean="0"/>
              <a:t>Add to Calendar </a:t>
            </a:r>
            <a:r>
              <a:rPr lang="en-US" b="1" dirty="0"/>
              <a:t>ready </a:t>
            </a:r>
            <a:r>
              <a:rPr lang="en-US" b="1" dirty="0" smtClean="0"/>
              <a:t>– save events </a:t>
            </a:r>
            <a:r>
              <a:rPr lang="en-US" b="1" dirty="0"/>
              <a:t>in </a:t>
            </a:r>
            <a:r>
              <a:rPr lang="en-US" b="1" dirty="0" smtClean="0"/>
              <a:t>to </a:t>
            </a:r>
            <a:r>
              <a:rPr lang="en-US" b="1" dirty="0"/>
              <a:t>agenda</a:t>
            </a:r>
          </a:p>
          <a:p>
            <a:r>
              <a:rPr lang="en-US" dirty="0"/>
              <a:t>  </a:t>
            </a:r>
            <a:r>
              <a:rPr lang="en-US" dirty="0" smtClean="0"/>
              <a:t>Support add </a:t>
            </a:r>
            <a:r>
              <a:rPr lang="en-US" dirty="0"/>
              <a:t>to </a:t>
            </a:r>
            <a:r>
              <a:rPr lang="en-US" dirty="0" smtClean="0"/>
              <a:t>visitors calendar:</a:t>
            </a:r>
          </a:p>
          <a:p>
            <a:pPr marL="711450" lvl="1" indent="-457200">
              <a:buFont typeface="Arial" panose="020B0604020202020204" pitchFamily="34" charset="0"/>
              <a:buChar char="•"/>
            </a:pPr>
            <a:r>
              <a:rPr lang="en-US" dirty="0"/>
              <a:t>  Outlook Calendar</a:t>
            </a:r>
          </a:p>
          <a:p>
            <a:pPr marL="711450" lvl="1" indent="-457200">
              <a:buFont typeface="Arial" panose="020B0604020202020204" pitchFamily="34" charset="0"/>
              <a:buChar char="•"/>
            </a:pPr>
            <a:r>
              <a:rPr lang="en-US" dirty="0"/>
              <a:t>  Google Calendar</a:t>
            </a:r>
          </a:p>
          <a:p>
            <a:pPr marL="711450" lvl="1" indent="-457200">
              <a:buFont typeface="Arial" panose="020B0604020202020204" pitchFamily="34" charset="0"/>
              <a:buChar char="•"/>
            </a:pPr>
            <a:r>
              <a:rPr lang="en-US" dirty="0"/>
              <a:t>  Yahoo! Calendar</a:t>
            </a:r>
          </a:p>
          <a:p>
            <a:pPr marL="711450" lvl="1" indent="-457200">
              <a:buFont typeface="Arial" panose="020B0604020202020204" pitchFamily="34" charset="0"/>
              <a:buChar char="•"/>
            </a:pPr>
            <a:r>
              <a:rPr lang="en-US" dirty="0"/>
              <a:t>  iCal Calendar</a:t>
            </a:r>
          </a:p>
        </p:txBody>
      </p:sp>
      <p:sp>
        <p:nvSpPr>
          <p:cNvPr id="2" name="Title 1"/>
          <p:cNvSpPr>
            <a:spLocks noGrp="1"/>
          </p:cNvSpPr>
          <p:nvPr>
            <p:ph type="title"/>
          </p:nvPr>
        </p:nvSpPr>
        <p:spPr>
          <a:prstGeom prst="rect">
            <a:avLst/>
          </a:prstGeom>
        </p:spPr>
        <p:txBody>
          <a:bodyPr/>
          <a:lstStyle/>
          <a:p>
            <a:pPr fontAlgn="base"/>
            <a:r>
              <a:rPr lang="en-US" b="1" dirty="0"/>
              <a:t>Event Management</a:t>
            </a:r>
          </a:p>
        </p:txBody>
      </p:sp>
    </p:spTree>
    <p:extLst>
      <p:ext uri="{BB962C8B-B14F-4D97-AF65-F5344CB8AC3E}">
        <p14:creationId xmlns:p14="http://schemas.microsoft.com/office/powerpoint/2010/main" val="150408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1">
              <a:alpha val="10000"/>
            </a:schemeClr>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defRPr sz="4800" dirty="0" smtClean="0">
            <a:solidFill>
              <a:schemeClr val="bg1"/>
            </a:soli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TotalTime>
  <Words>1105</Words>
  <Application>Microsoft Office PowerPoint</Application>
  <PresentationFormat>Widescreen</PresentationFormat>
  <Paragraphs>139</Paragraphs>
  <Slides>28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Segoe UI</vt:lpstr>
      <vt:lpstr>Segoe UI Light</vt:lpstr>
      <vt:lpstr>Segoe WP</vt:lpstr>
      <vt:lpstr>Wingdings</vt:lpstr>
      <vt:lpstr>Office Theme</vt:lpstr>
      <vt:lpstr>1_Office Theme</vt:lpstr>
      <vt:lpstr>PowerPoint Presentation</vt:lpstr>
      <vt:lpstr>Introduction</vt:lpstr>
      <vt:lpstr>Entity–relationship diagrams</vt:lpstr>
      <vt:lpstr>Entity–relationship diagrams</vt:lpstr>
      <vt:lpstr>Event planning and organizing management</vt:lpstr>
      <vt:lpstr>Event Management</vt:lpstr>
      <vt:lpstr>Event Management</vt:lpstr>
      <vt:lpstr>Event Management</vt:lpstr>
      <vt:lpstr>Event Management</vt:lpstr>
      <vt:lpstr>Venues Management</vt:lpstr>
      <vt:lpstr>Venues Management</vt:lpstr>
      <vt:lpstr>Requesting and booking management</vt:lpstr>
      <vt:lpstr>Requesting and booking management</vt:lpstr>
      <vt:lpstr>Requesting and booking management</vt:lpstr>
      <vt:lpstr>Requesting and booking management</vt:lpstr>
      <vt:lpstr>Requesting and booking management</vt:lpstr>
      <vt:lpstr>Requesting and booking management</vt:lpstr>
      <vt:lpstr>Requesting and booking management</vt:lpstr>
      <vt:lpstr>Fee Management</vt:lpstr>
      <vt:lpstr>Searching, statistic </vt:lpstr>
      <vt:lpstr>Searching, show list event</vt:lpstr>
      <vt:lpstr>Analyze and statistic </vt:lpstr>
      <vt:lpstr>Technology and Extend Functions</vt:lpstr>
      <vt:lpstr>User’s Mobile App</vt:lpstr>
      <vt:lpstr>Organizer’s Mobile App</vt:lpstr>
      <vt:lpstr>Organizer’s Mobile App</vt:lpstr>
      <vt:lpstr>Technology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Ralic</dc:creator>
  <cp:lastModifiedBy>Nguyen Tai</cp:lastModifiedBy>
  <cp:revision>79</cp:revision>
  <dcterms:created xsi:type="dcterms:W3CDTF">2012-12-11T23:13:23Z</dcterms:created>
  <dcterms:modified xsi:type="dcterms:W3CDTF">2013-08-22T08:35:46Z</dcterms:modified>
</cp:coreProperties>
</file>