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2" r:id="rId6"/>
    <p:sldId id="261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20/10/2024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8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20/10/2024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0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20/10/2024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6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20/10/2024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6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20/10/2024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13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20/10/2024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1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20/10/2024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23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20/10/2024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0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20/10/2024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20/10/2024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0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BF284-6CBB-4C52-8864-26F5B368821C}" type="datetimeFigureOut">
              <a:rPr lang="en-US" smtClean="0"/>
              <a:t>20/10/2024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5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FBF284-6CBB-4C52-8864-26F5B368821C}" type="datetimeFigureOut">
              <a:rPr lang="en-US" smtClean="0"/>
              <a:t>20/10/2024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4C21ED7-6D19-46B2-81EF-793BC1D88E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3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7108" y="2021132"/>
            <a:ext cx="9144000" cy="2387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 Getting </a:t>
            </a:r>
            <a:r>
              <a:rPr lang="en-US" dirty="0" smtClean="0">
                <a:solidFill>
                  <a:schemeClr val="tx1"/>
                </a:solidFill>
              </a:rPr>
              <a:t>Started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112368" y="6549292"/>
            <a:ext cx="4079631" cy="22664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Source: w3school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1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3892" cy="4601183"/>
          </a:xfrm>
        </p:spPr>
        <p:txBody>
          <a:bodyPr/>
          <a:lstStyle/>
          <a:p>
            <a:r>
              <a:rPr lang="en-US" dirty="0"/>
              <a:t>Java 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4"/>
                </a:solidFill>
              </a:rPr>
              <a:t>Data types are divided into two groups</a:t>
            </a:r>
            <a:r>
              <a:rPr lang="en-US" dirty="0" smtClean="0">
                <a:solidFill>
                  <a:schemeClr val="accent4"/>
                </a:solidFill>
              </a:rPr>
              <a:t>:</a:t>
            </a:r>
          </a:p>
          <a:p>
            <a:pPr marL="0" indent="0" algn="just">
              <a:buNone/>
            </a:pPr>
            <a:endParaRPr lang="en-US" dirty="0">
              <a:solidFill>
                <a:schemeClr val="accent4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Primitive data types - includes</a:t>
            </a:r>
            <a:r>
              <a:rPr lang="en-US" dirty="0">
                <a:solidFill>
                  <a:schemeClr val="accent4"/>
                </a:solidFill>
              </a:rPr>
              <a:t> byte, short, </a:t>
            </a:r>
            <a:r>
              <a:rPr lang="en-US" dirty="0" err="1">
                <a:solidFill>
                  <a:schemeClr val="accent4"/>
                </a:solidFill>
              </a:rPr>
              <a:t>int</a:t>
            </a:r>
            <a:r>
              <a:rPr lang="en-US" dirty="0">
                <a:solidFill>
                  <a:schemeClr val="accent4"/>
                </a:solidFill>
              </a:rPr>
              <a:t>, long, float, double, </a:t>
            </a:r>
            <a:r>
              <a:rPr lang="en-US" dirty="0" err="1">
                <a:solidFill>
                  <a:schemeClr val="accent4"/>
                </a:solidFill>
              </a:rPr>
              <a:t>boolean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chemeClr val="accent4"/>
                </a:solidFill>
              </a:rPr>
              <a:t> char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Non-primitive data types - such as </a:t>
            </a:r>
            <a:r>
              <a:rPr lang="en-US" dirty="0">
                <a:solidFill>
                  <a:schemeClr val="accent4"/>
                </a:solidFill>
              </a:rPr>
              <a:t>String, Arrays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>
                <a:solidFill>
                  <a:schemeClr val="accent4"/>
                </a:solidFill>
              </a:rPr>
              <a:t> Classes</a:t>
            </a:r>
            <a:r>
              <a:rPr lang="en-US" dirty="0">
                <a:solidFill>
                  <a:schemeClr val="tx1"/>
                </a:solidFill>
              </a:rPr>
              <a:t> (you will learn more about these in a later chapter)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75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3892" cy="4601183"/>
          </a:xfrm>
        </p:spPr>
        <p:txBody>
          <a:bodyPr/>
          <a:lstStyle/>
          <a:p>
            <a:r>
              <a:rPr lang="en-US" dirty="0"/>
              <a:t>Primitive Data Types: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1918169"/>
          </a:xfrm>
        </p:spPr>
        <p:txBody>
          <a:bodyPr/>
          <a:lstStyle/>
          <a:p>
            <a:r>
              <a:rPr lang="en-US" dirty="0"/>
              <a:t>Primitive Data </a:t>
            </a:r>
            <a:r>
              <a:rPr lang="en-US" dirty="0" smtClean="0"/>
              <a:t>Types:</a:t>
            </a:r>
          </a:p>
          <a:p>
            <a:r>
              <a:rPr lang="en-US" dirty="0">
                <a:solidFill>
                  <a:schemeClr val="accent4"/>
                </a:solidFill>
              </a:rPr>
              <a:t>A primitive data type specifies the size and type of variable values, and it has no additional methods</a:t>
            </a:r>
            <a:r>
              <a:rPr lang="en-US" dirty="0" smtClean="0">
                <a:solidFill>
                  <a:schemeClr val="accent4"/>
                </a:solidFill>
              </a:rPr>
              <a:t>.</a:t>
            </a:r>
            <a:endParaRPr lang="en-US" dirty="0">
              <a:solidFill>
                <a:schemeClr val="accent4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There </a:t>
            </a:r>
            <a:r>
              <a:rPr lang="en-US" dirty="0" smtClean="0">
                <a:solidFill>
                  <a:schemeClr val="accent4"/>
                </a:solidFill>
              </a:rPr>
              <a:t>are </a:t>
            </a:r>
            <a:r>
              <a:rPr lang="en-US" dirty="0">
                <a:solidFill>
                  <a:schemeClr val="accent4"/>
                </a:solidFill>
              </a:rPr>
              <a:t>eight primitive data types in Java</a:t>
            </a:r>
            <a:r>
              <a:rPr lang="en-US" dirty="0" smtClean="0">
                <a:solidFill>
                  <a:schemeClr val="accent4"/>
                </a:solidFill>
              </a:rPr>
              <a:t>:</a:t>
            </a:r>
          </a:p>
          <a:p>
            <a:endParaRPr lang="en-US" dirty="0">
              <a:solidFill>
                <a:schemeClr val="accent4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12985"/>
              </p:ext>
            </p:extLst>
          </p:nvPr>
        </p:nvGraphicFramePr>
        <p:xfrm>
          <a:off x="3869268" y="2704127"/>
          <a:ext cx="7315200" cy="2550005"/>
        </p:xfrm>
        <a:graphic>
          <a:graphicData uri="http://schemas.openxmlformats.org/drawingml/2006/table">
            <a:tbl>
              <a:tblPr/>
              <a:tblGrid>
                <a:gridCol w="1463038">
                  <a:extLst>
                    <a:ext uri="{9D8B030D-6E8A-4147-A177-3AD203B41FA5}">
                      <a16:colId xmlns:a16="http://schemas.microsoft.com/office/drawing/2014/main" val="142608210"/>
                    </a:ext>
                  </a:extLst>
                </a:gridCol>
                <a:gridCol w="1243539">
                  <a:extLst>
                    <a:ext uri="{9D8B030D-6E8A-4147-A177-3AD203B41FA5}">
                      <a16:colId xmlns:a16="http://schemas.microsoft.com/office/drawing/2014/main" val="4063866525"/>
                    </a:ext>
                  </a:extLst>
                </a:gridCol>
                <a:gridCol w="4608623">
                  <a:extLst>
                    <a:ext uri="{9D8B030D-6E8A-4147-A177-3AD203B41FA5}">
                      <a16:colId xmlns:a16="http://schemas.microsoft.com/office/drawing/2014/main" val="374120321"/>
                    </a:ext>
                  </a:extLst>
                </a:gridCol>
              </a:tblGrid>
              <a:tr h="264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Data Type</a:t>
                      </a:r>
                    </a:p>
                  </a:txBody>
                  <a:tcPr marL="94445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Size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Description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366840"/>
                  </a:ext>
                </a:extLst>
              </a:tr>
              <a:tr h="264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chemeClr val="accent4"/>
                          </a:solidFill>
                          <a:effectLst/>
                        </a:rPr>
                        <a:t>byte</a:t>
                      </a:r>
                    </a:p>
                  </a:txBody>
                  <a:tcPr marL="94445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 byte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Stores whole numbers from -128 to 127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185274"/>
                  </a:ext>
                </a:extLst>
              </a:tr>
              <a:tr h="264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chemeClr val="accent4"/>
                          </a:solidFill>
                          <a:effectLst/>
                        </a:rPr>
                        <a:t>short</a:t>
                      </a:r>
                    </a:p>
                  </a:txBody>
                  <a:tcPr marL="94445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2 bytes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Stores whole numbers from -32,768 to 32,767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376715"/>
                  </a:ext>
                </a:extLst>
              </a:tr>
              <a:tr h="264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solidFill>
                            <a:schemeClr val="accent4"/>
                          </a:solidFill>
                          <a:effectLst/>
                        </a:rPr>
                        <a:t>int</a:t>
                      </a:r>
                      <a:endParaRPr lang="en-US" sz="110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94445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4 bytes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Stores whole numbers from -2,147,483,648 to 2,147,483,647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94199"/>
                  </a:ext>
                </a:extLst>
              </a:tr>
              <a:tr h="434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chemeClr val="accent4"/>
                          </a:solidFill>
                          <a:effectLst/>
                        </a:rPr>
                        <a:t>long</a:t>
                      </a:r>
                    </a:p>
                  </a:txBody>
                  <a:tcPr marL="94445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8 bytes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Stores whole numbers from -9,223,372,036,854,775,808 to 9,223,372,036,854,775,807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481117"/>
                  </a:ext>
                </a:extLst>
              </a:tr>
              <a:tr h="264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chemeClr val="accent4"/>
                          </a:solidFill>
                          <a:effectLst/>
                        </a:rPr>
                        <a:t>float</a:t>
                      </a:r>
                    </a:p>
                  </a:txBody>
                  <a:tcPr marL="94445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4 bytes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Stores fractional numbers. Sufficient for storing 6 to 7 decimal digits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947869"/>
                  </a:ext>
                </a:extLst>
              </a:tr>
              <a:tr h="264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chemeClr val="accent4"/>
                          </a:solidFill>
                          <a:effectLst/>
                        </a:rPr>
                        <a:t>double</a:t>
                      </a:r>
                    </a:p>
                  </a:txBody>
                  <a:tcPr marL="94445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8 bytes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Stores fractional numbers. Sufficient for storing 15 decimal digits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519574"/>
                  </a:ext>
                </a:extLst>
              </a:tr>
              <a:tr h="264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 err="1">
                          <a:solidFill>
                            <a:schemeClr val="accent4"/>
                          </a:solidFill>
                          <a:effectLst/>
                        </a:rPr>
                        <a:t>boolean</a:t>
                      </a:r>
                      <a:endParaRPr lang="en-US" sz="1100" dirty="0"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marL="94445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1 bit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Stores true or false values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183036"/>
                  </a:ext>
                </a:extLst>
              </a:tr>
              <a:tr h="264445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solidFill>
                            <a:schemeClr val="accent4"/>
                          </a:solidFill>
                          <a:effectLst/>
                        </a:rPr>
                        <a:t>char</a:t>
                      </a:r>
                    </a:p>
                  </a:txBody>
                  <a:tcPr marL="94445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>
                          <a:effectLst/>
                        </a:rPr>
                        <a:t>2 bytes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dirty="0">
                          <a:effectLst/>
                        </a:rPr>
                        <a:t>Stores a single character/letter or ASCII values</a:t>
                      </a:r>
                    </a:p>
                  </a:txBody>
                  <a:tcPr marL="47222" marR="47222" marT="47222" marB="4722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06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99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3892" cy="4601183"/>
          </a:xfrm>
        </p:spPr>
        <p:txBody>
          <a:bodyPr/>
          <a:lstStyle/>
          <a:p>
            <a:r>
              <a:rPr lang="en-US" dirty="0"/>
              <a:t>Java </a:t>
            </a:r>
            <a:r>
              <a:rPr lang="en-US" dirty="0" smtClean="0"/>
              <a:t>Non-Primitive </a:t>
            </a:r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765908"/>
            <a:ext cx="7315200" cy="5314461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Non-Primitive Data Types</a:t>
            </a:r>
          </a:p>
          <a:p>
            <a:r>
              <a:rPr lang="en-US" dirty="0">
                <a:solidFill>
                  <a:schemeClr val="accent4"/>
                </a:solidFill>
              </a:rPr>
              <a:t>Non-primitive data types are called </a:t>
            </a:r>
            <a:r>
              <a:rPr lang="en-US" b="1" dirty="0">
                <a:solidFill>
                  <a:schemeClr val="accent4"/>
                </a:solidFill>
              </a:rPr>
              <a:t>reference types</a:t>
            </a:r>
            <a:r>
              <a:rPr lang="en-US" dirty="0">
                <a:solidFill>
                  <a:schemeClr val="accent4"/>
                </a:solidFill>
              </a:rPr>
              <a:t> because they refer to objects.</a:t>
            </a:r>
          </a:p>
          <a:p>
            <a:r>
              <a:rPr lang="en-US" dirty="0">
                <a:solidFill>
                  <a:schemeClr val="accent4"/>
                </a:solidFill>
              </a:rPr>
              <a:t>The main difference between </a:t>
            </a:r>
            <a:r>
              <a:rPr lang="en-US" b="1" dirty="0">
                <a:solidFill>
                  <a:schemeClr val="accent4"/>
                </a:solidFill>
              </a:rPr>
              <a:t>primitive</a:t>
            </a:r>
            <a:r>
              <a:rPr lang="en-US" dirty="0">
                <a:solidFill>
                  <a:schemeClr val="accent4"/>
                </a:solidFill>
              </a:rPr>
              <a:t> and </a:t>
            </a:r>
            <a:r>
              <a:rPr lang="en-US" b="1" dirty="0">
                <a:solidFill>
                  <a:schemeClr val="accent4"/>
                </a:solidFill>
              </a:rPr>
              <a:t>non-primitive</a:t>
            </a:r>
            <a:r>
              <a:rPr lang="en-US" dirty="0">
                <a:solidFill>
                  <a:schemeClr val="accent4"/>
                </a:solidFill>
              </a:rPr>
              <a:t> data types are: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Primitive types are predefined (already defined) in Java. Non-primitive types are created by the programmer and is not defined by Java (except for String).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Non-primitive types can be used to call methods to perform certain operations, while primitive types cannot.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primitive type always has a value, while non-primitive types can be null.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 primitive type starts with a lowercase letter, while non-primitive types starts with an uppercase letter.</a:t>
            </a:r>
          </a:p>
        </p:txBody>
      </p:sp>
    </p:spTree>
    <p:extLst>
      <p:ext uri="{BB962C8B-B14F-4D97-AF65-F5344CB8AC3E}">
        <p14:creationId xmlns:p14="http://schemas.microsoft.com/office/powerpoint/2010/main" val="272015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3892" cy="4601183"/>
          </a:xfrm>
        </p:spPr>
        <p:txBody>
          <a:bodyPr/>
          <a:lstStyle/>
          <a:p>
            <a:r>
              <a:rPr lang="en-US" dirty="0"/>
              <a:t>Java 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765908"/>
            <a:ext cx="7315200" cy="5314461"/>
          </a:xfrm>
        </p:spPr>
        <p:txBody>
          <a:bodyPr/>
          <a:lstStyle/>
          <a:p>
            <a:r>
              <a:rPr lang="en-US" dirty="0"/>
              <a:t>Type casting is when you assign a value of one primitive data type to another type</a:t>
            </a:r>
            <a:r>
              <a:rPr lang="en-US" dirty="0" smtClean="0"/>
              <a:t>.</a:t>
            </a:r>
          </a:p>
          <a:p>
            <a:r>
              <a:rPr lang="en-US" dirty="0"/>
              <a:t>In Java, there are two types of casting</a:t>
            </a:r>
            <a:r>
              <a:rPr lang="en-US" dirty="0" smtClean="0"/>
              <a:t>:</a:t>
            </a:r>
          </a:p>
          <a:p>
            <a:pPr lvl="1"/>
            <a:r>
              <a:rPr lang="en-US" b="1" dirty="0"/>
              <a:t>Widening Casting</a:t>
            </a:r>
            <a:r>
              <a:rPr lang="en-US" dirty="0"/>
              <a:t> (automatically) - converting a smaller type to a larger type </a:t>
            </a:r>
            <a:r>
              <a:rPr lang="en-US" dirty="0" smtClean="0"/>
              <a:t>size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byte -&gt; short -&gt; char -&gt;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-&gt; long -&gt; float -&gt; </a:t>
            </a:r>
            <a:r>
              <a:rPr lang="en-US" dirty="0" smtClean="0">
                <a:solidFill>
                  <a:srgbClr val="FF0000"/>
                </a:solidFill>
              </a:rPr>
              <a:t>double</a:t>
            </a:r>
          </a:p>
          <a:p>
            <a:pPr lvl="1"/>
            <a:r>
              <a:rPr lang="en-US" b="1" dirty="0"/>
              <a:t>Narrowing Casting</a:t>
            </a:r>
            <a:r>
              <a:rPr lang="en-US" dirty="0"/>
              <a:t> (manually) - converting a larger type to a smaller size </a:t>
            </a:r>
            <a:r>
              <a:rPr lang="en-US" dirty="0" smtClean="0"/>
              <a:t>type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double -&gt; float -&gt; long -&gt;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-&gt; char -&gt; short -&gt; byte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71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3892" cy="4601183"/>
          </a:xfrm>
        </p:spPr>
        <p:txBody>
          <a:bodyPr/>
          <a:lstStyle/>
          <a:p>
            <a:r>
              <a:rPr lang="en-US" dirty="0"/>
              <a:t>Java 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765908"/>
            <a:ext cx="7315200" cy="5314461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Widening </a:t>
            </a:r>
            <a:r>
              <a:rPr lang="en-US" dirty="0" smtClean="0">
                <a:solidFill>
                  <a:schemeClr val="accent4"/>
                </a:solidFill>
              </a:rPr>
              <a:t>Casting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latin typeface="Consolas" panose="020B0609020204030204" pitchFamily="49" charset="0"/>
              </a:rPr>
              <a:t>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myInt</a:t>
            </a:r>
            <a:r>
              <a:rPr lang="en-US" sz="1400" dirty="0">
                <a:latin typeface="Consolas" panose="020B0609020204030204" pitchFamily="49" charset="0"/>
              </a:rPr>
              <a:t> = 9;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double </a:t>
            </a:r>
            <a:r>
              <a:rPr lang="en-US" sz="1400" dirty="0" err="1">
                <a:latin typeface="Consolas" panose="020B0609020204030204" pitchFamily="49" charset="0"/>
              </a:rPr>
              <a:t>myDouble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myInt</a:t>
            </a:r>
            <a:r>
              <a:rPr lang="en-US" sz="1400" dirty="0">
                <a:latin typeface="Consolas" panose="020B0609020204030204" pitchFamily="49" charset="0"/>
              </a:rPr>
              <a:t>; // Automatic casting: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to double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latin typeface="Consolas" panose="020B0609020204030204" pitchFamily="49" charset="0"/>
              </a:rPr>
              <a:t>.out.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myInt</a:t>
            </a:r>
            <a:r>
              <a:rPr lang="en-US" sz="1400" dirty="0">
                <a:latin typeface="Consolas" panose="020B0609020204030204" pitchFamily="49" charset="0"/>
              </a:rPr>
              <a:t>);      // Outputs 9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latin typeface="Consolas" panose="020B0609020204030204" pitchFamily="49" charset="0"/>
              </a:rPr>
              <a:t>.out.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myDouble</a:t>
            </a:r>
            <a:r>
              <a:rPr lang="en-US" sz="1400" dirty="0">
                <a:latin typeface="Consolas" panose="020B0609020204030204" pitchFamily="49" charset="0"/>
              </a:rPr>
              <a:t>);   // Outputs 9.0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208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3892" cy="4601183"/>
          </a:xfrm>
        </p:spPr>
        <p:txBody>
          <a:bodyPr/>
          <a:lstStyle/>
          <a:p>
            <a:r>
              <a:rPr lang="en-US" dirty="0"/>
              <a:t>Java 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765908"/>
            <a:ext cx="7315200" cy="5314461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Narrowing </a:t>
            </a:r>
            <a:r>
              <a:rPr lang="en-US" dirty="0" smtClean="0">
                <a:solidFill>
                  <a:schemeClr val="accent4"/>
                </a:solidFill>
              </a:rPr>
              <a:t>Casting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public class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  public static void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main(String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    double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myDouble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9.78d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myInt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 = (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myDouble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Manual casting: double to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myDouble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);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Outputs 9.78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System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myInt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);      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Outputs 9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43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3892" cy="4601183"/>
          </a:xfrm>
        </p:spPr>
        <p:txBody>
          <a:bodyPr/>
          <a:lstStyle/>
          <a:p>
            <a:r>
              <a:rPr lang="en-US" dirty="0"/>
              <a:t>Java 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765908"/>
            <a:ext cx="7315200" cy="5314461"/>
          </a:xfrm>
        </p:spPr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Operators </a:t>
            </a:r>
            <a:r>
              <a:rPr lang="en-US" dirty="0">
                <a:solidFill>
                  <a:schemeClr val="accent4"/>
                </a:solidFill>
              </a:rPr>
              <a:t>are used to perform operations on variables and values</a:t>
            </a:r>
            <a:r>
              <a:rPr lang="en-US" dirty="0" smtClean="0">
                <a:solidFill>
                  <a:schemeClr val="accent4"/>
                </a:solidFill>
              </a:rPr>
              <a:t>.</a:t>
            </a:r>
          </a:p>
          <a:p>
            <a:r>
              <a:rPr lang="en-US" dirty="0">
                <a:solidFill>
                  <a:schemeClr val="accent4"/>
                </a:solidFill>
              </a:rPr>
              <a:t>Java divides the operators into the following groups</a:t>
            </a:r>
            <a:r>
              <a:rPr lang="en-US" dirty="0" smtClean="0">
                <a:solidFill>
                  <a:schemeClr val="accent4"/>
                </a:solidFill>
              </a:rPr>
              <a:t>:</a:t>
            </a:r>
          </a:p>
          <a:p>
            <a:pPr lvl="1"/>
            <a:r>
              <a:rPr lang="en-US" dirty="0"/>
              <a:t>Arithmetic operators</a:t>
            </a:r>
          </a:p>
          <a:p>
            <a:pPr lvl="1"/>
            <a:r>
              <a:rPr lang="en-US" dirty="0"/>
              <a:t>Assignment operators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Logical operators</a:t>
            </a:r>
          </a:p>
          <a:p>
            <a:pPr lvl="1"/>
            <a:r>
              <a:rPr lang="en-US" dirty="0"/>
              <a:t>Bitwise operators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1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3892" cy="4601183"/>
          </a:xfrm>
        </p:spPr>
        <p:txBody>
          <a:bodyPr/>
          <a:lstStyle/>
          <a:p>
            <a:r>
              <a:rPr lang="en-US" dirty="0"/>
              <a:t>Java 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765908"/>
            <a:ext cx="7315200" cy="1135081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Arithmetic </a:t>
            </a:r>
            <a:r>
              <a:rPr lang="en-US" dirty="0" smtClean="0">
                <a:solidFill>
                  <a:schemeClr val="accent4"/>
                </a:solidFill>
              </a:rPr>
              <a:t>Operators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21668" y="1600200"/>
            <a:ext cx="7315200" cy="4632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385239"/>
              </p:ext>
            </p:extLst>
          </p:nvPr>
        </p:nvGraphicFramePr>
        <p:xfrm>
          <a:off x="3898231" y="1764634"/>
          <a:ext cx="7438637" cy="4723981"/>
        </p:xfrm>
        <a:graphic>
          <a:graphicData uri="http://schemas.openxmlformats.org/drawingml/2006/table">
            <a:tbl>
              <a:tblPr/>
              <a:tblGrid>
                <a:gridCol w="1245137">
                  <a:extLst>
                    <a:ext uri="{9D8B030D-6E8A-4147-A177-3AD203B41FA5}">
                      <a16:colId xmlns:a16="http://schemas.microsoft.com/office/drawing/2014/main" val="2335864017"/>
                    </a:ext>
                  </a:extLst>
                </a:gridCol>
                <a:gridCol w="1493449">
                  <a:extLst>
                    <a:ext uri="{9D8B030D-6E8A-4147-A177-3AD203B41FA5}">
                      <a16:colId xmlns:a16="http://schemas.microsoft.com/office/drawing/2014/main" val="3676223278"/>
                    </a:ext>
                  </a:extLst>
                </a:gridCol>
                <a:gridCol w="3293330">
                  <a:extLst>
                    <a:ext uri="{9D8B030D-6E8A-4147-A177-3AD203B41FA5}">
                      <a16:colId xmlns:a16="http://schemas.microsoft.com/office/drawing/2014/main" val="533659802"/>
                    </a:ext>
                  </a:extLst>
                </a:gridCol>
                <a:gridCol w="1406721">
                  <a:extLst>
                    <a:ext uri="{9D8B030D-6E8A-4147-A177-3AD203B41FA5}">
                      <a16:colId xmlns:a16="http://schemas.microsoft.com/office/drawing/2014/main" val="2211324056"/>
                    </a:ext>
                  </a:extLst>
                </a:gridCol>
              </a:tblGrid>
              <a:tr h="401652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Operator</a:t>
                      </a:r>
                    </a:p>
                  </a:txBody>
                  <a:tcPr marL="146322" marR="73161" marT="73161" marB="731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Name</a:t>
                      </a:r>
                    </a:p>
                  </a:txBody>
                  <a:tcPr marL="73161" marR="73161" marT="73161" marB="731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Description</a:t>
                      </a:r>
                    </a:p>
                  </a:txBody>
                  <a:tcPr marL="73161" marR="73161" marT="73161" marB="731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Example</a:t>
                      </a:r>
                    </a:p>
                  </a:txBody>
                  <a:tcPr marL="73161" marR="73161" marT="73161" marB="7316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16316"/>
                  </a:ext>
                </a:extLst>
              </a:tr>
              <a:tr h="59792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+</a:t>
                      </a:r>
                    </a:p>
                  </a:txBody>
                  <a:tcPr marL="146322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Addition</a:t>
                      </a:r>
                    </a:p>
                  </a:txBody>
                  <a:tcPr marL="73161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Adds together two values</a:t>
                      </a:r>
                    </a:p>
                  </a:txBody>
                  <a:tcPr marL="73161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+ y</a:t>
                      </a:r>
                    </a:p>
                  </a:txBody>
                  <a:tcPr marL="73161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22121"/>
                  </a:ext>
                </a:extLst>
              </a:tr>
              <a:tr h="59792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-</a:t>
                      </a:r>
                    </a:p>
                  </a:txBody>
                  <a:tcPr marL="146322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Subtraction</a:t>
                      </a:r>
                    </a:p>
                  </a:txBody>
                  <a:tcPr marL="73161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Subtracts one value from another</a:t>
                      </a:r>
                    </a:p>
                  </a:txBody>
                  <a:tcPr marL="73161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- y</a:t>
                      </a:r>
                    </a:p>
                  </a:txBody>
                  <a:tcPr marL="73161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708537"/>
                  </a:ext>
                </a:extLst>
              </a:tr>
              <a:tr h="59792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*</a:t>
                      </a:r>
                    </a:p>
                  </a:txBody>
                  <a:tcPr marL="146322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Multiplication</a:t>
                      </a:r>
                    </a:p>
                  </a:txBody>
                  <a:tcPr marL="73161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Multiplies two values</a:t>
                      </a:r>
                    </a:p>
                  </a:txBody>
                  <a:tcPr marL="73161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* y</a:t>
                      </a:r>
                    </a:p>
                  </a:txBody>
                  <a:tcPr marL="73161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987553"/>
                  </a:ext>
                </a:extLst>
              </a:tr>
              <a:tr h="59792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/</a:t>
                      </a:r>
                    </a:p>
                  </a:txBody>
                  <a:tcPr marL="146322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Division</a:t>
                      </a:r>
                    </a:p>
                  </a:txBody>
                  <a:tcPr marL="73161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Divides one value by another</a:t>
                      </a:r>
                    </a:p>
                  </a:txBody>
                  <a:tcPr marL="73161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/ y</a:t>
                      </a:r>
                    </a:p>
                  </a:txBody>
                  <a:tcPr marL="73161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303722"/>
                  </a:ext>
                </a:extLst>
              </a:tr>
              <a:tr h="597923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%</a:t>
                      </a:r>
                    </a:p>
                  </a:txBody>
                  <a:tcPr marL="146322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Modulus</a:t>
                      </a:r>
                    </a:p>
                  </a:txBody>
                  <a:tcPr marL="73161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Returns the division remainder</a:t>
                      </a:r>
                    </a:p>
                  </a:txBody>
                  <a:tcPr marL="73161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x % y</a:t>
                      </a:r>
                    </a:p>
                  </a:txBody>
                  <a:tcPr marL="73161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258089"/>
                  </a:ext>
                </a:extLst>
              </a:tr>
              <a:tr h="65833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++</a:t>
                      </a:r>
                    </a:p>
                  </a:txBody>
                  <a:tcPr marL="146322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Increment</a:t>
                      </a:r>
                    </a:p>
                  </a:txBody>
                  <a:tcPr marL="73161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Increases the value of a variable by 1</a:t>
                      </a:r>
                    </a:p>
                  </a:txBody>
                  <a:tcPr marL="73161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++x</a:t>
                      </a:r>
                    </a:p>
                  </a:txBody>
                  <a:tcPr marL="73161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80923"/>
                  </a:ext>
                </a:extLst>
              </a:tr>
              <a:tr h="658336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--</a:t>
                      </a:r>
                    </a:p>
                  </a:txBody>
                  <a:tcPr marL="146322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Decrement</a:t>
                      </a:r>
                    </a:p>
                  </a:txBody>
                  <a:tcPr marL="73161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Decreases the value of a variable by 1</a:t>
                      </a:r>
                    </a:p>
                  </a:txBody>
                  <a:tcPr marL="73161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--x</a:t>
                      </a:r>
                    </a:p>
                  </a:txBody>
                  <a:tcPr marL="73161" marR="73161" marT="73161" marB="73161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413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75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3892" cy="4601183"/>
          </a:xfrm>
        </p:spPr>
        <p:txBody>
          <a:bodyPr/>
          <a:lstStyle/>
          <a:p>
            <a:r>
              <a:rPr lang="en-US" dirty="0"/>
              <a:t>Java 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765908"/>
            <a:ext cx="7315200" cy="1135081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Assignment Operators</a:t>
            </a:r>
            <a:endParaRPr lang="en-US" dirty="0" smtClean="0">
              <a:solidFill>
                <a:schemeClr val="accent4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21668" y="1600200"/>
            <a:ext cx="7315200" cy="4632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21668" y="1600200"/>
            <a:ext cx="7315200" cy="113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solidFill>
                <a:schemeClr val="accent4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888064"/>
              </p:ext>
            </p:extLst>
          </p:nvPr>
        </p:nvGraphicFramePr>
        <p:xfrm>
          <a:off x="4021668" y="1900996"/>
          <a:ext cx="7315200" cy="3894048"/>
        </p:xfrm>
        <a:graphic>
          <a:graphicData uri="http://schemas.openxmlformats.org/drawingml/2006/table">
            <a:tbl>
              <a:tblPr/>
              <a:tblGrid>
                <a:gridCol w="2440213">
                  <a:extLst>
                    <a:ext uri="{9D8B030D-6E8A-4147-A177-3AD203B41FA5}">
                      <a16:colId xmlns:a16="http://schemas.microsoft.com/office/drawing/2014/main" val="1978212203"/>
                    </a:ext>
                  </a:extLst>
                </a:gridCol>
                <a:gridCol w="2438895">
                  <a:extLst>
                    <a:ext uri="{9D8B030D-6E8A-4147-A177-3AD203B41FA5}">
                      <a16:colId xmlns:a16="http://schemas.microsoft.com/office/drawing/2014/main" val="256339827"/>
                    </a:ext>
                  </a:extLst>
                </a:gridCol>
                <a:gridCol w="2436092">
                  <a:extLst>
                    <a:ext uri="{9D8B030D-6E8A-4147-A177-3AD203B41FA5}">
                      <a16:colId xmlns:a16="http://schemas.microsoft.com/office/drawing/2014/main" val="569290513"/>
                    </a:ext>
                  </a:extLst>
                </a:gridCol>
              </a:tblGrid>
              <a:tr h="215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Operator</a:t>
                      </a:r>
                    </a:p>
                  </a:txBody>
                  <a:tcPr marL="95904" marR="47952" marT="47952" marB="479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Example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Same As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8381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=</a:t>
                      </a:r>
                    </a:p>
                  </a:txBody>
                  <a:tcPr marL="95904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= 5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= 5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786658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+=</a:t>
                      </a:r>
                    </a:p>
                  </a:txBody>
                  <a:tcPr marL="95904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+= 3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= x + 3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77602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-=</a:t>
                      </a:r>
                    </a:p>
                  </a:txBody>
                  <a:tcPr marL="95904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-= 3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= x - 3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102322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*=</a:t>
                      </a:r>
                    </a:p>
                  </a:txBody>
                  <a:tcPr marL="95904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*= 3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= x * 3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62165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/=</a:t>
                      </a:r>
                    </a:p>
                  </a:txBody>
                  <a:tcPr marL="95904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/= 3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= x / 3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242547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%=</a:t>
                      </a:r>
                    </a:p>
                  </a:txBody>
                  <a:tcPr marL="95904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%= 3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= x % 3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099853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&amp;=</a:t>
                      </a:r>
                    </a:p>
                  </a:txBody>
                  <a:tcPr marL="95904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&amp;= 3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x = x &amp; 3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925185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|=</a:t>
                      </a:r>
                    </a:p>
                  </a:txBody>
                  <a:tcPr marL="95904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x |= 3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= x | 3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879918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^=</a:t>
                      </a:r>
                    </a:p>
                  </a:txBody>
                  <a:tcPr marL="95904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^= 3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= x ^ 3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162015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&gt;&gt;=</a:t>
                      </a:r>
                    </a:p>
                  </a:txBody>
                  <a:tcPr marL="95904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&gt;&gt;= 3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= x &gt;&gt; 3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581654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&lt;&lt;=</a:t>
                      </a:r>
                    </a:p>
                  </a:txBody>
                  <a:tcPr marL="95904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x &lt;&lt;= 3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x = x &lt;&lt; 3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458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95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3892" cy="4601183"/>
          </a:xfrm>
        </p:spPr>
        <p:txBody>
          <a:bodyPr/>
          <a:lstStyle/>
          <a:p>
            <a:r>
              <a:rPr lang="en-US" dirty="0"/>
              <a:t>Java 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765908"/>
            <a:ext cx="7315200" cy="1135081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Comparison Operators</a:t>
            </a:r>
            <a:endParaRPr lang="en-US" dirty="0" smtClean="0">
              <a:solidFill>
                <a:schemeClr val="accent4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21668" y="1600200"/>
            <a:ext cx="7315200" cy="4632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21668" y="1600200"/>
            <a:ext cx="7315200" cy="113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solidFill>
                <a:schemeClr val="accent4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478011"/>
              </p:ext>
            </p:extLst>
          </p:nvPr>
        </p:nvGraphicFramePr>
        <p:xfrm>
          <a:off x="4021668" y="1900996"/>
          <a:ext cx="7315200" cy="2884824"/>
        </p:xfrm>
        <a:graphic>
          <a:graphicData uri="http://schemas.openxmlformats.org/drawingml/2006/table">
            <a:tbl>
              <a:tblPr/>
              <a:tblGrid>
                <a:gridCol w="2440213">
                  <a:extLst>
                    <a:ext uri="{9D8B030D-6E8A-4147-A177-3AD203B41FA5}">
                      <a16:colId xmlns:a16="http://schemas.microsoft.com/office/drawing/2014/main" val="1978212203"/>
                    </a:ext>
                  </a:extLst>
                </a:gridCol>
                <a:gridCol w="2438895">
                  <a:extLst>
                    <a:ext uri="{9D8B030D-6E8A-4147-A177-3AD203B41FA5}">
                      <a16:colId xmlns:a16="http://schemas.microsoft.com/office/drawing/2014/main" val="256339827"/>
                    </a:ext>
                  </a:extLst>
                </a:gridCol>
                <a:gridCol w="2436092">
                  <a:extLst>
                    <a:ext uri="{9D8B030D-6E8A-4147-A177-3AD203B41FA5}">
                      <a16:colId xmlns:a16="http://schemas.microsoft.com/office/drawing/2014/main" val="569290513"/>
                    </a:ext>
                  </a:extLst>
                </a:gridCol>
              </a:tblGrid>
              <a:tr h="215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Operator</a:t>
                      </a:r>
                    </a:p>
                  </a:txBody>
                  <a:tcPr marL="95904" marR="47952" marT="47952" marB="479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Example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Same As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8381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==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Equal to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==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786658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!=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Not equal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!=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77602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&gt;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102322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&lt;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762165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Greater than or equal to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&gt;=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6242547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Less than or equal to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x &lt;= y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099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38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Every line of code that runs in Java must be inside a </a:t>
            </a:r>
            <a:r>
              <a:rPr lang="en-US" b="1" dirty="0">
                <a:solidFill>
                  <a:schemeClr val="accent4"/>
                </a:solidFill>
              </a:rPr>
              <a:t>class</a:t>
            </a:r>
            <a:r>
              <a:rPr lang="en-US" dirty="0">
                <a:solidFill>
                  <a:schemeClr val="accent4"/>
                </a:solidFill>
              </a:rPr>
              <a:t>. And the class name should always start with an uppercase first </a:t>
            </a:r>
            <a:r>
              <a:rPr lang="en-US" dirty="0" smtClean="0">
                <a:solidFill>
                  <a:schemeClr val="accent4"/>
                </a:solidFill>
              </a:rPr>
              <a:t>letter.</a:t>
            </a:r>
          </a:p>
          <a:p>
            <a:r>
              <a:rPr lang="en-US" b="1" dirty="0">
                <a:solidFill>
                  <a:schemeClr val="accent4"/>
                </a:solidFill>
              </a:rPr>
              <a:t>Note:</a:t>
            </a:r>
            <a:r>
              <a:rPr lang="en-US" dirty="0">
                <a:solidFill>
                  <a:schemeClr val="accent4"/>
                </a:solidFill>
              </a:rPr>
              <a:t> Java is case-sensitive: "</a:t>
            </a:r>
            <a:r>
              <a:rPr lang="en-US" dirty="0" err="1">
                <a:solidFill>
                  <a:schemeClr val="accent4"/>
                </a:solidFill>
              </a:rPr>
              <a:t>MyClass</a:t>
            </a:r>
            <a:r>
              <a:rPr lang="en-US" dirty="0">
                <a:solidFill>
                  <a:schemeClr val="accent4"/>
                </a:solidFill>
              </a:rPr>
              <a:t>" and "</a:t>
            </a:r>
            <a:r>
              <a:rPr lang="en-US" dirty="0" err="1">
                <a:solidFill>
                  <a:schemeClr val="accent4"/>
                </a:solidFill>
              </a:rPr>
              <a:t>myclass</a:t>
            </a:r>
            <a:r>
              <a:rPr lang="en-US" dirty="0">
                <a:solidFill>
                  <a:schemeClr val="accent4"/>
                </a:solidFill>
              </a:rPr>
              <a:t>" has different meaning</a:t>
            </a:r>
            <a:r>
              <a:rPr lang="en-US" dirty="0" smtClean="0">
                <a:solidFill>
                  <a:schemeClr val="accent4"/>
                </a:solidFill>
              </a:rPr>
              <a:t>.</a:t>
            </a:r>
          </a:p>
          <a:p>
            <a:r>
              <a:rPr lang="en-US" dirty="0">
                <a:solidFill>
                  <a:schemeClr val="accent4"/>
                </a:solidFill>
              </a:rPr>
              <a:t>The main() method is required and you will see it in every Java </a:t>
            </a:r>
            <a:r>
              <a:rPr lang="en-US" dirty="0" smtClean="0">
                <a:solidFill>
                  <a:schemeClr val="accent4"/>
                </a:solidFill>
              </a:rPr>
              <a:t>program.</a:t>
            </a:r>
          </a:p>
          <a:p>
            <a:r>
              <a:rPr lang="en-US" dirty="0">
                <a:solidFill>
                  <a:schemeClr val="accent4"/>
                </a:solidFill>
              </a:rPr>
              <a:t>The name of the java file </a:t>
            </a:r>
            <a:r>
              <a:rPr lang="en-US" b="1" dirty="0">
                <a:solidFill>
                  <a:schemeClr val="accent4"/>
                </a:solidFill>
              </a:rPr>
              <a:t>must match</a:t>
            </a:r>
            <a:r>
              <a:rPr lang="en-US" dirty="0">
                <a:solidFill>
                  <a:schemeClr val="accent4"/>
                </a:solidFill>
              </a:rPr>
              <a:t> the class name. When saving the file, save it using the class name and add ".java" to the end of the filename</a:t>
            </a:r>
            <a:r>
              <a:rPr lang="en-US" dirty="0" smtClean="0">
                <a:solidFill>
                  <a:schemeClr val="accent4"/>
                </a:solidFill>
              </a:rPr>
              <a:t>.</a:t>
            </a:r>
          </a:p>
          <a:p>
            <a:r>
              <a:rPr lang="en-US" dirty="0">
                <a:solidFill>
                  <a:schemeClr val="accent4"/>
                </a:solidFill>
              </a:rPr>
              <a:t>E</a:t>
            </a:r>
            <a:r>
              <a:rPr lang="en-US" dirty="0" smtClean="0">
                <a:solidFill>
                  <a:schemeClr val="accent4"/>
                </a:solidFill>
              </a:rPr>
              <a:t>ach </a:t>
            </a:r>
            <a:r>
              <a:rPr lang="en-US" dirty="0">
                <a:solidFill>
                  <a:schemeClr val="accent4"/>
                </a:solidFill>
              </a:rPr>
              <a:t>code statement must end with a semicolon (</a:t>
            </a:r>
            <a:r>
              <a:rPr lang="en-US" b="1" dirty="0">
                <a:solidFill>
                  <a:schemeClr val="accent4"/>
                </a:solidFill>
              </a:rPr>
              <a:t>;</a:t>
            </a:r>
            <a:r>
              <a:rPr lang="en-US" dirty="0">
                <a:solidFill>
                  <a:schemeClr val="accent4"/>
                </a:solidFill>
              </a:rPr>
              <a:t>).</a:t>
            </a:r>
          </a:p>
        </p:txBody>
      </p:sp>
      <p:sp>
        <p:nvSpPr>
          <p:cNvPr id="4" name="Rectangle 3"/>
          <p:cNvSpPr/>
          <p:nvPr/>
        </p:nvSpPr>
        <p:spPr>
          <a:xfrm>
            <a:off x="8112368" y="6549292"/>
            <a:ext cx="4079631" cy="22664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Source: w3school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4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3892" cy="4601183"/>
          </a:xfrm>
        </p:spPr>
        <p:txBody>
          <a:bodyPr/>
          <a:lstStyle/>
          <a:p>
            <a:r>
              <a:rPr lang="en-US" dirty="0"/>
              <a:t>Java 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765908"/>
            <a:ext cx="7315200" cy="1135081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Logical Operators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021668" y="1600200"/>
            <a:ext cx="7315200" cy="46325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itchFamily="18" charset="2"/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021668" y="1600200"/>
            <a:ext cx="7315200" cy="113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>
              <a:solidFill>
                <a:schemeClr val="accent4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79450"/>
              </p:ext>
            </p:extLst>
          </p:nvPr>
        </p:nvGraphicFramePr>
        <p:xfrm>
          <a:off x="4021668" y="1900996"/>
          <a:ext cx="7315199" cy="3799224"/>
        </p:xfrm>
        <a:graphic>
          <a:graphicData uri="http://schemas.openxmlformats.org/drawingml/2006/table">
            <a:tbl>
              <a:tblPr/>
              <a:tblGrid>
                <a:gridCol w="1830593">
                  <a:extLst>
                    <a:ext uri="{9D8B030D-6E8A-4147-A177-3AD203B41FA5}">
                      <a16:colId xmlns:a16="http://schemas.microsoft.com/office/drawing/2014/main" val="1978212203"/>
                    </a:ext>
                  </a:extLst>
                </a:gridCol>
                <a:gridCol w="1829604">
                  <a:extLst>
                    <a:ext uri="{9D8B030D-6E8A-4147-A177-3AD203B41FA5}">
                      <a16:colId xmlns:a16="http://schemas.microsoft.com/office/drawing/2014/main" val="256339827"/>
                    </a:ext>
                  </a:extLst>
                </a:gridCol>
                <a:gridCol w="1827501">
                  <a:extLst>
                    <a:ext uri="{9D8B030D-6E8A-4147-A177-3AD203B41FA5}">
                      <a16:colId xmlns:a16="http://schemas.microsoft.com/office/drawing/2014/main" val="569290513"/>
                    </a:ext>
                  </a:extLst>
                </a:gridCol>
                <a:gridCol w="1827501">
                  <a:extLst>
                    <a:ext uri="{9D8B030D-6E8A-4147-A177-3AD203B41FA5}">
                      <a16:colId xmlns:a16="http://schemas.microsoft.com/office/drawing/2014/main" val="2578020103"/>
                    </a:ext>
                  </a:extLst>
                </a:gridCol>
              </a:tblGrid>
              <a:tr h="215122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Operator</a:t>
                      </a:r>
                    </a:p>
                  </a:txBody>
                  <a:tcPr marL="95904" marR="47952" marT="47952" marB="479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Example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Same As</a:t>
                      </a: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500">
                        <a:effectLst/>
                      </a:endParaRPr>
                    </a:p>
                  </a:txBody>
                  <a:tcPr marL="47952" marR="47952" marT="47952" marB="479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28381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&amp;&amp; 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Logical and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both statements are true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&lt; 5 &amp;&amp;  x &lt; 10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4786658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|| 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Logical or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Returns true if one of the statements is true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x &lt; 5 || x &lt; 4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77602"/>
                  </a:ext>
                </a:extLst>
              </a:tr>
              <a:tr h="31295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!</a:t>
                      </a:r>
                    </a:p>
                  </a:txBody>
                  <a:tcPr marL="1524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Logical not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Reverse the result, returns false if the result is true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!(x &lt; 5 &amp;&amp; x &lt; 10)</a:t>
                      </a:r>
                    </a:p>
                  </a:txBody>
                  <a:tcPr marL="76200" marR="76200" marT="76200" marB="762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102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26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 Output / Print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4"/>
                </a:solidFill>
              </a:rPr>
              <a:t>You </a:t>
            </a:r>
            <a:r>
              <a:rPr lang="en-US" b="1" dirty="0">
                <a:solidFill>
                  <a:schemeClr val="accent4"/>
                </a:solidFill>
              </a:rPr>
              <a:t>can use the </a:t>
            </a:r>
            <a:r>
              <a:rPr lang="en-US" b="1" dirty="0" err="1">
                <a:solidFill>
                  <a:schemeClr val="accent4"/>
                </a:solidFill>
              </a:rPr>
              <a:t>println</a:t>
            </a:r>
            <a:r>
              <a:rPr lang="en-US" b="1" dirty="0">
                <a:solidFill>
                  <a:schemeClr val="accent4"/>
                </a:solidFill>
              </a:rPr>
              <a:t>() method to output values or print text in Java</a:t>
            </a:r>
            <a:r>
              <a:rPr lang="en-US" b="1" dirty="0" smtClean="0">
                <a:solidFill>
                  <a:schemeClr val="accent4"/>
                </a:solidFill>
              </a:rPr>
              <a:t>: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4"/>
              </a:solidFill>
            </a:endParaRPr>
          </a:p>
          <a:p>
            <a:pPr marL="502920" lvl="1" indent="0">
              <a:buNone/>
            </a:pPr>
            <a:r>
              <a:rPr lang="en-US" sz="13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("Hello World!");</a:t>
            </a:r>
          </a:p>
          <a:p>
            <a:pPr marL="502920" lvl="1" indent="0">
              <a:buNone/>
            </a:pPr>
            <a:r>
              <a:rPr lang="en-US" sz="13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("I am learning Java.");</a:t>
            </a:r>
          </a:p>
          <a:p>
            <a:pPr marL="502920" lvl="1" indent="0">
              <a:buNone/>
            </a:pPr>
            <a:r>
              <a:rPr lang="en-US" sz="13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("It is awesome</a:t>
            </a:r>
            <a:r>
              <a:rPr lang="en-US" sz="1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!");</a:t>
            </a:r>
          </a:p>
          <a:p>
            <a:pPr marL="502920" lvl="1" indent="0">
              <a:buNone/>
            </a:pPr>
            <a:endParaRPr lang="en-US" sz="1300" b="1" dirty="0" smtClean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40BAD2"/>
              </a:buClr>
            </a:pPr>
            <a:r>
              <a:rPr lang="en-US" b="1" dirty="0">
                <a:solidFill>
                  <a:srgbClr val="EE7008"/>
                </a:solidFill>
              </a:rPr>
              <a:t>Text must be wrapped inside double quotations marks </a:t>
            </a:r>
            <a:r>
              <a:rPr lang="en-US" b="1" dirty="0" smtClean="0">
                <a:solidFill>
                  <a:srgbClr val="EE7008"/>
                </a:solidFill>
              </a:rPr>
              <a:t>"“.</a:t>
            </a:r>
          </a:p>
          <a:p>
            <a:pPr lvl="0">
              <a:buClr>
                <a:srgbClr val="40BAD2"/>
              </a:buClr>
            </a:pPr>
            <a:r>
              <a:rPr lang="en-US" b="1" dirty="0">
                <a:solidFill>
                  <a:srgbClr val="EE7008"/>
                </a:solidFill>
              </a:rPr>
              <a:t>There is also a </a:t>
            </a:r>
            <a:r>
              <a:rPr lang="en-US" b="1" dirty="0" smtClean="0">
                <a:solidFill>
                  <a:srgbClr val="EE7008"/>
                </a:solidFill>
              </a:rPr>
              <a:t>print</a:t>
            </a:r>
            <a:r>
              <a:rPr lang="en-US" b="1" dirty="0">
                <a:solidFill>
                  <a:srgbClr val="EE7008"/>
                </a:solidFill>
              </a:rPr>
              <a:t>() method, which is similar to </a:t>
            </a:r>
            <a:r>
              <a:rPr lang="en-US" b="1" dirty="0" err="1">
                <a:solidFill>
                  <a:srgbClr val="EE7008"/>
                </a:solidFill>
              </a:rPr>
              <a:t>println</a:t>
            </a:r>
            <a:r>
              <a:rPr lang="en-US" b="1" dirty="0" smtClean="0">
                <a:solidFill>
                  <a:srgbClr val="EE7008"/>
                </a:solidFill>
              </a:rPr>
              <a:t>().</a:t>
            </a:r>
          </a:p>
          <a:p>
            <a:pPr lvl="0">
              <a:buClr>
                <a:srgbClr val="40BAD2"/>
              </a:buClr>
            </a:pPr>
            <a:r>
              <a:rPr lang="en-US" b="1" dirty="0">
                <a:solidFill>
                  <a:srgbClr val="EE7008"/>
                </a:solidFill>
              </a:rPr>
              <a:t>The only difference is that it does not insert a new line at the end of the </a:t>
            </a:r>
            <a:r>
              <a:rPr lang="en-US" b="1" dirty="0" smtClean="0">
                <a:solidFill>
                  <a:srgbClr val="EE7008"/>
                </a:solidFill>
              </a:rPr>
              <a:t>output</a:t>
            </a:r>
          </a:p>
          <a:p>
            <a:pPr lvl="0">
              <a:buClr>
                <a:srgbClr val="40BAD2"/>
              </a:buClr>
            </a:pPr>
            <a:endParaRPr lang="en-US" b="1" dirty="0" smtClean="0">
              <a:solidFill>
                <a:srgbClr val="EE7008"/>
              </a:solidFill>
            </a:endParaRPr>
          </a:p>
          <a:p>
            <a:pPr marL="502920" lvl="1" indent="0">
              <a:buNone/>
            </a:pPr>
            <a:r>
              <a:rPr lang="en-US" sz="13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1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Hello World!");</a:t>
            </a:r>
          </a:p>
          <a:p>
            <a:pPr marL="502920" lvl="1" indent="0">
              <a:buNone/>
            </a:pPr>
            <a:r>
              <a:rPr lang="en-US" sz="1300" b="1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System.out.print</a:t>
            </a:r>
            <a:r>
              <a:rPr lang="en-US" sz="1300" b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("</a:t>
            </a:r>
            <a:r>
              <a:rPr lang="en-US" sz="1300" b="1" dirty="0">
                <a:solidFill>
                  <a:schemeClr val="tx1"/>
                </a:solidFill>
                <a:latin typeface="Consolas" panose="020B0609020204030204" pitchFamily="49" charset="0"/>
              </a:rPr>
              <a:t>I will print on the same line.");</a:t>
            </a:r>
          </a:p>
          <a:p>
            <a:pPr lvl="0">
              <a:buClr>
                <a:srgbClr val="40BAD2"/>
              </a:buClr>
            </a:pPr>
            <a:endParaRPr lang="en-US" sz="15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03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3892" cy="4601183"/>
          </a:xfrm>
        </p:spPr>
        <p:txBody>
          <a:bodyPr/>
          <a:lstStyle/>
          <a:p>
            <a:r>
              <a:rPr lang="en-US" dirty="0" smtClean="0"/>
              <a:t>Java Comments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Comments </a:t>
            </a:r>
            <a:r>
              <a:rPr lang="en-US" dirty="0">
                <a:solidFill>
                  <a:schemeClr val="accent4"/>
                </a:solidFill>
              </a:rPr>
              <a:t>can be used to explain Java code, and to make it more readable. It can also be used to prevent execution when testing alternative code</a:t>
            </a:r>
            <a:r>
              <a:rPr lang="en-US" dirty="0" smtClean="0">
                <a:solidFill>
                  <a:schemeClr val="accent4"/>
                </a:solidFill>
              </a:rPr>
              <a:t>.</a:t>
            </a:r>
          </a:p>
          <a:p>
            <a:r>
              <a:rPr lang="en-US" dirty="0">
                <a:solidFill>
                  <a:schemeClr val="accent4"/>
                </a:solidFill>
              </a:rPr>
              <a:t>Single-line </a:t>
            </a:r>
            <a:r>
              <a:rPr lang="en-US" dirty="0" smtClean="0">
                <a:solidFill>
                  <a:schemeClr val="accent4"/>
                </a:solidFill>
              </a:rPr>
              <a:t>Comments: single-line </a:t>
            </a:r>
            <a:r>
              <a:rPr lang="en-US" dirty="0">
                <a:solidFill>
                  <a:schemeClr val="accent4"/>
                </a:solidFill>
              </a:rPr>
              <a:t>comments start with two forward slashes </a:t>
            </a:r>
            <a:r>
              <a:rPr lang="en-US" dirty="0" smtClean="0">
                <a:solidFill>
                  <a:schemeClr val="accent4"/>
                </a:solidFill>
              </a:rPr>
              <a:t>(//).</a:t>
            </a:r>
          </a:p>
          <a:p>
            <a:r>
              <a:rPr lang="en-US" dirty="0">
                <a:solidFill>
                  <a:schemeClr val="accent4"/>
                </a:solidFill>
              </a:rPr>
              <a:t>Java Multi-line </a:t>
            </a:r>
            <a:r>
              <a:rPr lang="en-US" dirty="0" smtClean="0">
                <a:solidFill>
                  <a:schemeClr val="accent4"/>
                </a:solidFill>
              </a:rPr>
              <a:t>Comments: </a:t>
            </a:r>
            <a:r>
              <a:rPr lang="en-US" dirty="0">
                <a:solidFill>
                  <a:schemeClr val="accent4"/>
                </a:solidFill>
              </a:rPr>
              <a:t>Multi-line comments start with /* and ends with */. Any text between /* and */ will be ignored by Java.</a:t>
            </a:r>
            <a:endParaRPr lang="en-US" dirty="0" smtClean="0">
              <a:solidFill>
                <a:schemeClr val="accent4"/>
              </a:solidFill>
            </a:endParaRPr>
          </a:p>
          <a:p>
            <a:endParaRPr lang="en-US" dirty="0"/>
          </a:p>
          <a:p>
            <a:pPr marL="50292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// This is a </a:t>
            </a:r>
            <a:r>
              <a:rPr lang="en-US" dirty="0" smtClean="0">
                <a:latin typeface="Consolas" panose="020B0609020204030204" pitchFamily="49" charset="0"/>
              </a:rPr>
              <a:t>comment</a:t>
            </a:r>
          </a:p>
          <a:p>
            <a:pPr marL="50292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/* The code below will print the words Hello World</a:t>
            </a:r>
          </a:p>
          <a:p>
            <a:pPr marL="50292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to the screen, and it is amazing */</a:t>
            </a:r>
          </a:p>
          <a:p>
            <a:pPr marL="502920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System</a:t>
            </a:r>
            <a:r>
              <a:rPr lang="en-US" dirty="0" err="1">
                <a:latin typeface="Consolas" panose="020B0609020204030204" pitchFamily="49" charset="0"/>
              </a:rPr>
              <a:t>.out.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chemeClr val="accent3"/>
                </a:solidFill>
                <a:latin typeface="Consolas" panose="020B0609020204030204" pitchFamily="49" charset="0"/>
              </a:rPr>
              <a:t>"Hello World"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778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3892" cy="4601183"/>
          </a:xfrm>
        </p:spPr>
        <p:txBody>
          <a:bodyPr/>
          <a:lstStyle/>
          <a:p>
            <a:r>
              <a:rPr lang="en-US" dirty="0"/>
              <a:t>Java </a:t>
            </a:r>
            <a:r>
              <a:rPr lang="en-US" dirty="0" smtClean="0"/>
              <a:t>Variables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  <a:latin typeface="Corbel (Body)"/>
              </a:rPr>
              <a:t>Variables are containers for storing data values</a:t>
            </a:r>
            <a:r>
              <a:rPr lang="en-US" dirty="0" smtClean="0">
                <a:solidFill>
                  <a:schemeClr val="accent4"/>
                </a:solidFill>
                <a:latin typeface="Corbel (Body)"/>
              </a:rPr>
              <a:t>.</a:t>
            </a:r>
          </a:p>
          <a:p>
            <a:r>
              <a:rPr lang="en-US" dirty="0">
                <a:solidFill>
                  <a:schemeClr val="accent4"/>
                </a:solidFill>
                <a:latin typeface="Corbel (Body)"/>
              </a:rPr>
              <a:t>In Java, there are different types of variables, for example</a:t>
            </a:r>
            <a:r>
              <a:rPr lang="en-US" dirty="0" smtClean="0">
                <a:solidFill>
                  <a:schemeClr val="accent4"/>
                </a:solidFill>
                <a:latin typeface="Corbel (Body)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chemeClr val="accent4"/>
              </a:solidFill>
              <a:latin typeface="Corbel (Body)"/>
            </a:endParaRPr>
          </a:p>
          <a:p>
            <a:pPr lvl="1"/>
            <a:r>
              <a:rPr lang="en-US" dirty="0">
                <a:solidFill>
                  <a:srgbClr val="FF0000"/>
                </a:solidFill>
                <a:latin typeface="Corbel (Body)"/>
              </a:rPr>
              <a:t>String</a:t>
            </a:r>
            <a:r>
              <a:rPr lang="en-US" dirty="0">
                <a:latin typeface="Corbel (Body)"/>
              </a:rPr>
              <a:t> - stores text, such as "Hello". String values are surrounded by double quotes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rbel (Body)"/>
              </a:rPr>
              <a:t>int</a:t>
            </a:r>
            <a:r>
              <a:rPr lang="en-US" dirty="0">
                <a:latin typeface="Corbel (Body)"/>
              </a:rPr>
              <a:t> - stores integers (whole numbers), without decimals, such as 123 or -123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rbel (Body)"/>
              </a:rPr>
              <a:t>float</a:t>
            </a:r>
            <a:r>
              <a:rPr lang="en-US" dirty="0">
                <a:latin typeface="Corbel (Body)"/>
              </a:rPr>
              <a:t> - stores floating point numbers, with decimals, such as 19.99 or -19.99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Corbel (Body)"/>
              </a:rPr>
              <a:t>char</a:t>
            </a:r>
            <a:r>
              <a:rPr lang="en-US" dirty="0">
                <a:latin typeface="Corbel (Body)"/>
              </a:rPr>
              <a:t> - stores single characters, such as 'a' or 'B'. Char values are surrounded by single quotes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rbel (Body)"/>
              </a:rPr>
              <a:t>boolean</a:t>
            </a:r>
            <a:r>
              <a:rPr lang="en-US" dirty="0">
                <a:latin typeface="Corbel (Body)"/>
              </a:rPr>
              <a:t> - stores values with two states: true or false</a:t>
            </a:r>
            <a:endParaRPr lang="en-US" dirty="0" smtClean="0">
              <a:latin typeface="Corbel (Body)"/>
            </a:endParaRPr>
          </a:p>
          <a:p>
            <a:endParaRPr lang="en-US" dirty="0">
              <a:latin typeface="Corbel (Body)"/>
            </a:endParaRPr>
          </a:p>
        </p:txBody>
      </p:sp>
    </p:spTree>
    <p:extLst>
      <p:ext uri="{BB962C8B-B14F-4D97-AF65-F5344CB8AC3E}">
        <p14:creationId xmlns:p14="http://schemas.microsoft.com/office/powerpoint/2010/main" val="414771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3892" cy="4601183"/>
          </a:xfrm>
        </p:spPr>
        <p:txBody>
          <a:bodyPr/>
          <a:lstStyle/>
          <a:p>
            <a:r>
              <a:rPr lang="en-US" dirty="0"/>
              <a:t>Declaring (Creating)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Syntax</a:t>
            </a:r>
          </a:p>
          <a:p>
            <a:pPr marL="0" indent="0">
              <a:buNone/>
            </a:pPr>
            <a:r>
              <a:rPr lang="en-US" dirty="0" smtClean="0">
                <a:latin typeface="Corbel (Body)"/>
              </a:rPr>
              <a:t>	</a:t>
            </a:r>
            <a:r>
              <a:rPr lang="en-US" i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type </a:t>
            </a:r>
            <a:r>
              <a:rPr lang="en-US" i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variableName</a:t>
            </a:r>
            <a:r>
              <a:rPr lang="en-US" i="1" dirty="0">
                <a:solidFill>
                  <a:schemeClr val="accent4"/>
                </a:solidFill>
                <a:latin typeface="Consolas" panose="020B0609020204030204" pitchFamily="49" charset="0"/>
              </a:rPr>
              <a:t> = value</a:t>
            </a:r>
            <a:r>
              <a:rPr lang="en-US" i="1" dirty="0" smtClean="0">
                <a:solidFill>
                  <a:schemeClr val="accent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i="1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Where </a:t>
            </a:r>
            <a:r>
              <a:rPr lang="en-US" i="1" dirty="0">
                <a:solidFill>
                  <a:schemeClr val="accent4"/>
                </a:solidFill>
                <a:latin typeface="+mj-lt"/>
              </a:rPr>
              <a:t>type</a:t>
            </a:r>
            <a:r>
              <a:rPr lang="en-US" dirty="0">
                <a:latin typeface="+mj-lt"/>
              </a:rPr>
              <a:t> is one of Java's types (such as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or String</a:t>
            </a:r>
            <a:r>
              <a:rPr lang="en-US" dirty="0" smtClean="0">
                <a:latin typeface="+mj-lt"/>
              </a:rPr>
              <a:t>).</a:t>
            </a:r>
          </a:p>
          <a:p>
            <a:pPr marL="0" indent="0">
              <a:buNone/>
            </a:pPr>
            <a:r>
              <a:rPr lang="en-US" i="1" dirty="0" err="1">
                <a:solidFill>
                  <a:schemeClr val="accent4"/>
                </a:solidFill>
              </a:rPr>
              <a:t>variableName</a:t>
            </a:r>
            <a:r>
              <a:rPr lang="en-US" dirty="0"/>
              <a:t> is the name of the </a:t>
            </a:r>
            <a:r>
              <a:rPr lang="en-US" dirty="0" smtClean="0"/>
              <a:t>variable.</a:t>
            </a:r>
          </a:p>
          <a:p>
            <a:pPr marL="0" indent="0">
              <a:buNone/>
            </a:pPr>
            <a:r>
              <a:rPr lang="en-US" dirty="0"/>
              <a:t>The </a:t>
            </a:r>
            <a:r>
              <a:rPr lang="en-US" dirty="0">
                <a:solidFill>
                  <a:schemeClr val="accent4"/>
                </a:solidFill>
              </a:rPr>
              <a:t>equal </a:t>
            </a:r>
            <a:r>
              <a:rPr lang="en-US" dirty="0" smtClean="0">
                <a:solidFill>
                  <a:schemeClr val="accent4"/>
                </a:solidFill>
              </a:rPr>
              <a:t>sign (=)</a:t>
            </a:r>
            <a:r>
              <a:rPr lang="en-US" dirty="0"/>
              <a:t> is used to assign </a:t>
            </a:r>
            <a:r>
              <a:rPr lang="en-US" dirty="0" smtClean="0"/>
              <a:t>values </a:t>
            </a:r>
            <a:r>
              <a:rPr lang="en-US" dirty="0"/>
              <a:t>to the variable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latin typeface="+mj-lt"/>
              </a:rPr>
              <a:t>Example:</a:t>
            </a:r>
          </a:p>
          <a:p>
            <a:pPr marL="502920" lvl="1" indent="0">
              <a:buNone/>
            </a:pPr>
            <a:r>
              <a:rPr lang="en-US" dirty="0">
                <a:solidFill>
                  <a:srgbClr val="C00000"/>
                </a:solidFill>
                <a:latin typeface="+mj-lt"/>
              </a:rPr>
              <a:t>String</a:t>
            </a:r>
            <a:r>
              <a:rPr lang="en-US" dirty="0">
                <a:latin typeface="+mj-lt"/>
              </a:rPr>
              <a:t> name = </a:t>
            </a:r>
            <a:r>
              <a:rPr lang="en-US" dirty="0">
                <a:solidFill>
                  <a:srgbClr val="92D050"/>
                </a:solidFill>
                <a:latin typeface="+mj-lt"/>
              </a:rPr>
              <a:t>"John";</a:t>
            </a:r>
          </a:p>
          <a:p>
            <a:pPr marL="502920" lvl="1" indent="0">
              <a:buNone/>
            </a:pPr>
            <a:r>
              <a:rPr lang="en-US" dirty="0" err="1">
                <a:solidFill>
                  <a:srgbClr val="FF0000"/>
                </a:solidFill>
                <a:latin typeface="+mj-lt"/>
              </a:rPr>
              <a:t>System</a:t>
            </a:r>
            <a:r>
              <a:rPr lang="en-US" dirty="0" err="1">
                <a:latin typeface="+mj-lt"/>
              </a:rPr>
              <a:t>.out.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println</a:t>
            </a:r>
            <a:r>
              <a:rPr lang="en-US" dirty="0">
                <a:latin typeface="+mj-lt"/>
              </a:rPr>
              <a:t>(name);</a:t>
            </a:r>
          </a:p>
        </p:txBody>
      </p:sp>
    </p:spTree>
    <p:extLst>
      <p:ext uri="{BB962C8B-B14F-4D97-AF65-F5344CB8AC3E}">
        <p14:creationId xmlns:p14="http://schemas.microsoft.com/office/powerpoint/2010/main" val="369659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3892" cy="4601183"/>
          </a:xfrm>
        </p:spPr>
        <p:txBody>
          <a:bodyPr/>
          <a:lstStyle/>
          <a:p>
            <a:r>
              <a:rPr lang="en-US" dirty="0"/>
              <a:t>Declaring (Creating)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You can also declare a variable without assigning the value, and assign the value later</a:t>
            </a:r>
            <a:r>
              <a:rPr lang="en-US" dirty="0" smtClean="0">
                <a:solidFill>
                  <a:schemeClr val="accent4"/>
                </a:solidFill>
              </a:rPr>
              <a:t>:</a:t>
            </a:r>
          </a:p>
          <a:p>
            <a:endParaRPr lang="en-US" dirty="0">
              <a:latin typeface="+mj-lt"/>
            </a:endParaRPr>
          </a:p>
          <a:p>
            <a:pPr marL="502920" lvl="1" indent="0">
              <a:buNone/>
            </a:pPr>
            <a:r>
              <a:rPr lang="en-US" dirty="0" err="1">
                <a:solidFill>
                  <a:srgbClr val="0070C0"/>
                </a:solidFill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myNum</a:t>
            </a:r>
            <a:r>
              <a:rPr lang="en-US" dirty="0">
                <a:latin typeface="+mj-lt"/>
              </a:rPr>
              <a:t>;</a:t>
            </a:r>
          </a:p>
          <a:p>
            <a:pPr marL="502920" lvl="1" indent="0">
              <a:buNone/>
            </a:pPr>
            <a:r>
              <a:rPr lang="en-US" dirty="0" err="1">
                <a:latin typeface="+mj-lt"/>
              </a:rPr>
              <a:t>myNum</a:t>
            </a:r>
            <a:r>
              <a:rPr lang="en-US" dirty="0">
                <a:latin typeface="+mj-lt"/>
              </a:rPr>
              <a:t> = 15;</a:t>
            </a:r>
          </a:p>
          <a:p>
            <a:pPr marL="502920" lvl="1" indent="0">
              <a:buNone/>
            </a:pPr>
            <a:r>
              <a:rPr lang="en-US" dirty="0" err="1">
                <a:solidFill>
                  <a:srgbClr val="C00000"/>
                </a:solidFill>
                <a:latin typeface="+mj-lt"/>
              </a:rPr>
              <a:t>System</a:t>
            </a:r>
            <a:r>
              <a:rPr lang="en-US" dirty="0" err="1">
                <a:latin typeface="+mj-lt"/>
              </a:rPr>
              <a:t>.out.</a:t>
            </a:r>
            <a:r>
              <a:rPr lang="en-US" dirty="0" err="1">
                <a:solidFill>
                  <a:srgbClr val="C00000"/>
                </a:solidFill>
                <a:latin typeface="+mj-lt"/>
              </a:rPr>
              <a:t>println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myNum</a:t>
            </a:r>
            <a:r>
              <a:rPr lang="en-US" dirty="0" smtClean="0">
                <a:latin typeface="+mj-lt"/>
              </a:rPr>
              <a:t>);</a:t>
            </a:r>
          </a:p>
          <a:p>
            <a:pPr marL="502920" lvl="1" indent="0">
              <a:buNone/>
            </a:pPr>
            <a:endParaRPr lang="en-US" dirty="0" smtClean="0">
              <a:latin typeface="+mj-lt"/>
            </a:endParaRPr>
          </a:p>
          <a:p>
            <a:r>
              <a:rPr lang="en-US" dirty="0">
                <a:solidFill>
                  <a:schemeClr val="accent4"/>
                </a:solidFill>
              </a:rPr>
              <a:t>You can also declare a variable without assigning the value, and assign the value later</a:t>
            </a:r>
            <a:r>
              <a:rPr lang="en-US" dirty="0" smtClean="0">
                <a:solidFill>
                  <a:schemeClr val="accent4"/>
                </a:solidFill>
              </a:rPr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502920" lvl="1" indent="0">
              <a:buNone/>
            </a:pPr>
            <a:r>
              <a:rPr lang="en-US" dirty="0" err="1"/>
              <a:t>myNum</a:t>
            </a:r>
            <a:r>
              <a:rPr lang="en-US" dirty="0"/>
              <a:t> = 15;</a:t>
            </a:r>
          </a:p>
          <a:p>
            <a:pPr marL="502920" lvl="1" indent="0">
              <a:buNone/>
            </a:pPr>
            <a:r>
              <a:rPr lang="en-US" dirty="0" err="1">
                <a:solidFill>
                  <a:srgbClr val="C00000"/>
                </a:solidFill>
              </a:rPr>
              <a:t>System</a:t>
            </a:r>
            <a:r>
              <a:rPr lang="en-US" dirty="0" err="1"/>
              <a:t>.out.</a:t>
            </a:r>
            <a:r>
              <a:rPr lang="en-US" dirty="0" err="1">
                <a:solidFill>
                  <a:srgbClr val="C00000"/>
                </a:solidFill>
              </a:rPr>
              <a:t>println</a:t>
            </a:r>
            <a:r>
              <a:rPr lang="en-US" dirty="0"/>
              <a:t>(</a:t>
            </a:r>
            <a:r>
              <a:rPr lang="en-US" dirty="0" err="1"/>
              <a:t>myNum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44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3892" cy="4601183"/>
          </a:xfrm>
        </p:spPr>
        <p:txBody>
          <a:bodyPr/>
          <a:lstStyle/>
          <a:p>
            <a:r>
              <a:rPr lang="en-US" dirty="0"/>
              <a:t>Final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4"/>
                </a:solidFill>
              </a:rPr>
              <a:t>If you don't want others (or yourself) to overwrite existing values, use the final keyword (this will declare the variable as "final" or "constant", which means unchangeable and read-only</a:t>
            </a:r>
            <a:r>
              <a:rPr lang="en-US" dirty="0" smtClean="0">
                <a:solidFill>
                  <a:schemeClr val="accent4"/>
                </a:solidFill>
              </a:rPr>
              <a:t>):</a:t>
            </a:r>
          </a:p>
          <a:p>
            <a:pPr marL="0" indent="0" algn="just">
              <a:buNone/>
            </a:pPr>
            <a:endParaRPr lang="en-US" dirty="0">
              <a:solidFill>
                <a:schemeClr val="accent4"/>
              </a:solidFill>
            </a:endParaRPr>
          </a:p>
          <a:p>
            <a:pPr marL="502920" lvl="1" indent="0" algn="just">
              <a:buNone/>
            </a:pPr>
            <a:r>
              <a:rPr lang="pt-BR" dirty="0">
                <a:solidFill>
                  <a:srgbClr val="00B0F0"/>
                </a:solidFill>
              </a:rPr>
              <a:t>final int </a:t>
            </a:r>
            <a:r>
              <a:rPr lang="pt-BR" dirty="0">
                <a:solidFill>
                  <a:schemeClr val="tx1"/>
                </a:solidFill>
              </a:rPr>
              <a:t>myNum = 15;</a:t>
            </a:r>
          </a:p>
          <a:p>
            <a:pPr marL="502920" lvl="1" indent="0" algn="just">
              <a:buNone/>
            </a:pPr>
            <a:r>
              <a:rPr lang="pt-BR" dirty="0">
                <a:solidFill>
                  <a:schemeClr val="tx1"/>
                </a:solidFill>
              </a:rPr>
              <a:t>myNum = 20</a:t>
            </a:r>
            <a:r>
              <a:rPr lang="pt-BR" dirty="0" smtClean="0">
                <a:solidFill>
                  <a:schemeClr val="tx1"/>
                </a:solidFill>
              </a:rPr>
              <a:t>;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// will generate an error: cannot assign a value to a final variable</a:t>
            </a:r>
          </a:p>
        </p:txBody>
      </p:sp>
    </p:spTree>
    <p:extLst>
      <p:ext uri="{BB962C8B-B14F-4D97-AF65-F5344CB8AC3E}">
        <p14:creationId xmlns:p14="http://schemas.microsoft.com/office/powerpoint/2010/main" val="288464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103892" cy="4601183"/>
          </a:xfrm>
        </p:spPr>
        <p:txBody>
          <a:bodyPr/>
          <a:lstStyle/>
          <a:p>
            <a:r>
              <a:rPr lang="en-US" dirty="0"/>
              <a:t>Java 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chemeClr val="accent4"/>
                </a:solidFill>
              </a:rPr>
              <a:t>As explained in the previous chapter, a variable in Java must be a specified data type:</a:t>
            </a:r>
          </a:p>
          <a:p>
            <a:pPr marL="502920" lvl="1" indent="0" algn="just">
              <a:buNone/>
            </a:pP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int 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</a:rPr>
              <a:t>myNum</a:t>
            </a: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;               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Integer (whole number)</a:t>
            </a:r>
          </a:p>
          <a:p>
            <a:pPr marL="502920" lvl="1" indent="0" algn="just">
              <a:buNone/>
            </a:pP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float 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</a:rPr>
              <a:t>myFloatNum</a:t>
            </a: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5.99f</a:t>
            </a: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;    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Floating point number</a:t>
            </a:r>
          </a:p>
          <a:p>
            <a:pPr marL="502920" lvl="1" indent="0" algn="just">
              <a:buNone/>
            </a:pP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char 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</a:rPr>
              <a:t>myLetter</a:t>
            </a: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92D050"/>
                </a:solidFill>
                <a:latin typeface="Consolas" panose="020B0609020204030204" pitchFamily="49" charset="0"/>
              </a:rPr>
              <a:t>'D'</a:t>
            </a: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;         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Character</a:t>
            </a:r>
          </a:p>
          <a:p>
            <a:pPr marL="502920" lvl="1" indent="0" algn="just">
              <a:buNone/>
            </a:pP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boolean 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</a:rPr>
              <a:t>myBool</a:t>
            </a: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;       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Boolean</a:t>
            </a:r>
          </a:p>
          <a:p>
            <a:pPr marL="502920" lvl="1" indent="0" algn="just">
              <a:buNone/>
            </a:pP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chemeClr val="tx1"/>
                </a:solidFill>
                <a:latin typeface="Consolas" panose="020B0609020204030204" pitchFamily="49" charset="0"/>
              </a:rPr>
              <a:t>myText</a:t>
            </a: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rgbClr val="92D050"/>
                </a:solidFill>
                <a:latin typeface="Consolas" panose="020B0609020204030204" pitchFamily="49" charset="0"/>
              </a:rPr>
              <a:t>"Hello"</a:t>
            </a:r>
            <a:r>
              <a:rPr lang="pt-BR" sz="1600" dirty="0">
                <a:solidFill>
                  <a:srgbClr val="00B0F0"/>
                </a:solidFill>
                <a:latin typeface="Consolas" panose="020B0609020204030204" pitchFamily="49" charset="0"/>
              </a:rPr>
              <a:t>;     </a:t>
            </a:r>
            <a:r>
              <a:rPr lang="pt-BR" sz="16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// String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25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303</TotalTime>
  <Words>1506</Words>
  <Application>Microsoft Office PowerPoint</Application>
  <PresentationFormat>Widescreen</PresentationFormat>
  <Paragraphs>267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Consolas</vt:lpstr>
      <vt:lpstr>Corbel</vt:lpstr>
      <vt:lpstr>Corbel (Body)</vt:lpstr>
      <vt:lpstr>Wingdings 2</vt:lpstr>
      <vt:lpstr>Frame</vt:lpstr>
      <vt:lpstr>Java Getting Started </vt:lpstr>
      <vt:lpstr>Java Syntax</vt:lpstr>
      <vt:lpstr>Java Output / Print</vt:lpstr>
      <vt:lpstr>Java Comments  </vt:lpstr>
      <vt:lpstr>Java Variables  </vt:lpstr>
      <vt:lpstr>Declaring (Creating) Variables</vt:lpstr>
      <vt:lpstr>Declaring (Creating) Variables</vt:lpstr>
      <vt:lpstr>Final Variables</vt:lpstr>
      <vt:lpstr>Java Data Types</vt:lpstr>
      <vt:lpstr>Java Data Types</vt:lpstr>
      <vt:lpstr>Primitive Data Types:</vt:lpstr>
      <vt:lpstr>Java Non-Primitive Data Types</vt:lpstr>
      <vt:lpstr>Java Type Casting</vt:lpstr>
      <vt:lpstr>Java Type Casting</vt:lpstr>
      <vt:lpstr>Java Type Casting</vt:lpstr>
      <vt:lpstr>Java Operators</vt:lpstr>
      <vt:lpstr>Java Operators</vt:lpstr>
      <vt:lpstr>Java Operators</vt:lpstr>
      <vt:lpstr>Java Operators</vt:lpstr>
      <vt:lpstr>Java 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 Introduction</dc:title>
  <dc:creator>nguyen huu tri</dc:creator>
  <cp:lastModifiedBy>nguyen huu tri</cp:lastModifiedBy>
  <cp:revision>31</cp:revision>
  <dcterms:created xsi:type="dcterms:W3CDTF">2024-09-29T14:58:37Z</dcterms:created>
  <dcterms:modified xsi:type="dcterms:W3CDTF">2024-10-20T09:25:19Z</dcterms:modified>
</cp:coreProperties>
</file>