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6" r:id="rId9"/>
    <p:sldId id="267" r:id="rId10"/>
    <p:sldId id="268"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0" d="100"/>
          <a:sy n="80" d="100"/>
        </p:scale>
        <p:origin x="132"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FBF284-6CBB-4C52-8864-26F5B368821C}" type="datetimeFigureOut">
              <a:rPr lang="en-US" smtClean="0"/>
              <a:t>30/11/2024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1108989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FBF284-6CBB-4C52-8864-26F5B368821C}" type="datetimeFigureOut">
              <a:rPr lang="en-US" smtClean="0"/>
              <a:t>30/11/2024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18040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FBF284-6CBB-4C52-8864-26F5B368821C}" type="datetimeFigureOut">
              <a:rPr lang="en-US" smtClean="0"/>
              <a:t>30/11/2024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148686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FBF284-6CBB-4C52-8864-26F5B368821C}" type="datetimeFigureOut">
              <a:rPr lang="en-US" smtClean="0"/>
              <a:t>30/11/2024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076360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FBF284-6CBB-4C52-8864-26F5B368821C}" type="datetimeFigureOut">
              <a:rPr lang="en-US" smtClean="0"/>
              <a:t>30/11/2024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05831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3FFBF284-6CBB-4C52-8864-26F5B368821C}" type="datetimeFigureOut">
              <a:rPr lang="en-US" smtClean="0"/>
              <a:t>30/11/2024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98601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3FFBF284-6CBB-4C52-8864-26F5B368821C}" type="datetimeFigureOut">
              <a:rPr lang="en-US" smtClean="0"/>
              <a:t>30/11/2024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261023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3FFBF284-6CBB-4C52-8864-26F5B368821C}" type="datetimeFigureOut">
              <a:rPr lang="en-US" smtClean="0"/>
              <a:t>30/11/2024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2553304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FFBF284-6CBB-4C52-8864-26F5B368821C}" type="datetimeFigureOut">
              <a:rPr lang="en-US" smtClean="0"/>
              <a:t>30/11/2024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4208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3FFBF284-6CBB-4C52-8864-26F5B368821C}" type="datetimeFigureOut">
              <a:rPr lang="en-US" smtClean="0"/>
              <a:t>30/11/2024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3280407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3FFBF284-6CBB-4C52-8864-26F5B368821C}" type="datetimeFigureOut">
              <a:rPr lang="en-US" smtClean="0"/>
              <a:t>30/11/2024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24C21ED7-6D19-46B2-81EF-793BC1D88E74}" type="slidenum">
              <a:rPr lang="en-US" smtClean="0"/>
              <a:t>‹#›</a:t>
            </a:fld>
            <a:endParaRPr lang="en-US"/>
          </a:p>
        </p:txBody>
      </p:sp>
    </p:spTree>
    <p:extLst>
      <p:ext uri="{BB962C8B-B14F-4D97-AF65-F5344CB8AC3E}">
        <p14:creationId xmlns:p14="http://schemas.microsoft.com/office/powerpoint/2010/main" val="314155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FFBF284-6CBB-4C52-8864-26F5B368821C}" type="datetimeFigureOut">
              <a:rPr lang="en-US" smtClean="0"/>
              <a:t>30/11/2024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24C21ED7-6D19-46B2-81EF-793BC1D88E74}" type="slidenum">
              <a:rPr lang="en-US" smtClean="0"/>
              <a:t>‹#›</a:t>
            </a:fld>
            <a:endParaRPr lang="en-US"/>
          </a:p>
        </p:txBody>
      </p:sp>
    </p:spTree>
    <p:extLst>
      <p:ext uri="{BB962C8B-B14F-4D97-AF65-F5344CB8AC3E}">
        <p14:creationId xmlns:p14="http://schemas.microsoft.com/office/powerpoint/2010/main" val="1331734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w3schools.com/java/java_conditions.as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77108" y="2021132"/>
            <a:ext cx="9144000" cy="2387600"/>
          </a:xfrm>
        </p:spPr>
        <p:style>
          <a:lnRef idx="2">
            <a:schemeClr val="accent2"/>
          </a:lnRef>
          <a:fillRef idx="1">
            <a:schemeClr val="lt1"/>
          </a:fillRef>
          <a:effectRef idx="0">
            <a:schemeClr val="accent2"/>
          </a:effectRef>
          <a:fontRef idx="minor">
            <a:schemeClr val="dk1"/>
          </a:fontRef>
        </p:style>
        <p:txBody>
          <a:bodyPr>
            <a:normAutofit/>
          </a:bodyPr>
          <a:lstStyle/>
          <a:p>
            <a:r>
              <a:rPr lang="en-US" dirty="0">
                <a:solidFill>
                  <a:schemeClr val="tx1"/>
                </a:solidFill>
              </a:rPr>
              <a:t>Java Getting </a:t>
            </a:r>
            <a:r>
              <a:rPr lang="en-US" dirty="0" smtClean="0">
                <a:solidFill>
                  <a:schemeClr val="tx1"/>
                </a:solidFill>
              </a:rPr>
              <a:t>Started</a:t>
            </a:r>
            <a:r>
              <a:rPr lang="en-US" dirty="0" smtClean="0"/>
              <a:t/>
            </a:r>
            <a:br>
              <a:rPr lang="en-US" dirty="0" smtClean="0"/>
            </a:br>
            <a:endParaRPr lang="en-US" dirty="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37014151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Switch</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5" name="Content Placeholder 4"/>
          <p:cNvPicPr>
            <a:picLocks noGrp="1" noChangeAspect="1"/>
          </p:cNvPicPr>
          <p:nvPr>
            <p:ph idx="1"/>
          </p:nvPr>
        </p:nvPicPr>
        <p:blipFill>
          <a:blip r:embed="rId2"/>
          <a:stretch>
            <a:fillRect/>
          </a:stretch>
        </p:blipFill>
        <p:spPr>
          <a:xfrm>
            <a:off x="3868738" y="1161895"/>
            <a:ext cx="7315200" cy="4524684"/>
          </a:xfrm>
          <a:prstGeom prst="rect">
            <a:avLst/>
          </a:prstGeom>
        </p:spPr>
      </p:pic>
    </p:spTree>
    <p:extLst>
      <p:ext uri="{BB962C8B-B14F-4D97-AF65-F5344CB8AC3E}">
        <p14:creationId xmlns:p14="http://schemas.microsoft.com/office/powerpoint/2010/main" val="266855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While Loop</a:t>
            </a:r>
          </a:p>
        </p:txBody>
      </p:sp>
      <p:sp>
        <p:nvSpPr>
          <p:cNvPr id="3" name="Content Placeholder 2"/>
          <p:cNvSpPr>
            <a:spLocks noGrp="1"/>
          </p:cNvSpPr>
          <p:nvPr>
            <p:ph idx="1"/>
          </p:nvPr>
        </p:nvSpPr>
        <p:spPr/>
        <p:txBody>
          <a:bodyPr>
            <a:normAutofit fontScale="85000" lnSpcReduction="10000"/>
          </a:bodyPr>
          <a:lstStyle/>
          <a:p>
            <a:r>
              <a:rPr lang="en-US" dirty="0"/>
              <a:t>Loops can execute a block of code as long as a specified condition is reached.</a:t>
            </a:r>
          </a:p>
          <a:p>
            <a:r>
              <a:rPr lang="en-US" dirty="0"/>
              <a:t>Loops are handy because they save time, reduce errors, and they make code more readable</a:t>
            </a:r>
            <a:r>
              <a:rPr lang="en-US" dirty="0" smtClean="0"/>
              <a:t>.</a:t>
            </a:r>
          </a:p>
          <a:p>
            <a:r>
              <a:rPr lang="en-US" dirty="0"/>
              <a:t>The while loop loops through a block of code as long as a specified condition is true:</a:t>
            </a:r>
            <a:endParaRPr lang="en-US" dirty="0"/>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while (condition) {</a:t>
            </a:r>
          </a:p>
          <a:p>
            <a:pPr marL="0" indent="0">
              <a:buNone/>
            </a:pPr>
            <a:r>
              <a:rPr lang="en-US" dirty="0">
                <a:solidFill>
                  <a:schemeClr val="accent4"/>
                </a:solidFill>
                <a:latin typeface="Consolas" panose="020B0609020204030204" pitchFamily="49" charset="0"/>
              </a:rPr>
              <a:t>  // code block to be executed</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nn-NO" b="1" dirty="0">
                <a:latin typeface="Consolas" panose="020B0609020204030204" pitchFamily="49" charset="0"/>
              </a:rPr>
              <a:t>int i = 0;</a:t>
            </a:r>
          </a:p>
          <a:p>
            <a:pPr marL="0" indent="0">
              <a:buNone/>
            </a:pPr>
            <a:r>
              <a:rPr lang="nn-NO" b="1" dirty="0">
                <a:latin typeface="Consolas" panose="020B0609020204030204" pitchFamily="49" charset="0"/>
              </a:rPr>
              <a:t>while (i &lt; 5) {</a:t>
            </a:r>
          </a:p>
          <a:p>
            <a:pPr marL="0" indent="0">
              <a:buNone/>
            </a:pPr>
            <a:r>
              <a:rPr lang="nn-NO" b="1" dirty="0">
                <a:latin typeface="Consolas" panose="020B0609020204030204" pitchFamily="49" charset="0"/>
              </a:rPr>
              <a:t>  System.out.println(i);</a:t>
            </a:r>
          </a:p>
          <a:p>
            <a:pPr marL="0" indent="0">
              <a:buNone/>
            </a:pPr>
            <a:r>
              <a:rPr lang="nn-NO" b="1" dirty="0">
                <a:latin typeface="Consolas" panose="020B0609020204030204" pitchFamily="49" charset="0"/>
              </a:rPr>
              <a:t>  i++;</a:t>
            </a:r>
          </a:p>
          <a:p>
            <a:pPr marL="0" indent="0">
              <a:buNone/>
            </a:pPr>
            <a:r>
              <a:rPr lang="nn-NO" b="1" dirty="0">
                <a:latin typeface="Consolas" panose="020B0609020204030204" pitchFamily="49" charset="0"/>
              </a:rPr>
              <a:t>}</a:t>
            </a:r>
            <a:endParaRPr lang="en-US" b="1"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1931634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Do/While Loop</a:t>
            </a:r>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t>The do/while loop is a variant of the while loop. This loop will execute the code block once, before checking if the condition is true, then it will repeat the loop as long as the condition is true.</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do {</a:t>
            </a:r>
          </a:p>
          <a:p>
            <a:pPr marL="0" indent="0">
              <a:buNone/>
            </a:pPr>
            <a:r>
              <a:rPr lang="en-US" dirty="0">
                <a:solidFill>
                  <a:schemeClr val="accent4"/>
                </a:solidFill>
                <a:latin typeface="Consolas" panose="020B0609020204030204" pitchFamily="49" charset="0"/>
              </a:rPr>
              <a:t>  // code block to be executed</a:t>
            </a:r>
          </a:p>
          <a:p>
            <a:pPr marL="0" indent="0">
              <a:buNone/>
            </a:pP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while (condition</a:t>
            </a:r>
            <a:r>
              <a:rPr lang="en-US" dirty="0" smtClean="0">
                <a:solidFill>
                  <a:schemeClr val="accent4"/>
                </a:solidFill>
                <a:latin typeface="Consolas" panose="020B0609020204030204" pitchFamily="49" charset="0"/>
              </a:rPr>
              <a:t>);</a:t>
            </a:r>
          </a:p>
          <a:p>
            <a:pPr marL="0" indent="0">
              <a:buNone/>
            </a:pPr>
            <a:r>
              <a:rPr lang="en-US" b="1" dirty="0" smtClean="0">
                <a:latin typeface="Consolas" panose="020B0609020204030204" pitchFamily="49" charset="0"/>
              </a:rPr>
              <a:t>Example</a:t>
            </a:r>
          </a:p>
          <a:p>
            <a:pPr marL="0" indent="0">
              <a:buNone/>
            </a:pPr>
            <a:r>
              <a:rPr lang="en-US" b="1" dirty="0" err="1">
                <a:latin typeface="Consolas" panose="020B0609020204030204" pitchFamily="49" charset="0"/>
              </a:rPr>
              <a:t>int</a:t>
            </a: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 = 0;</a:t>
            </a:r>
          </a:p>
          <a:p>
            <a:pPr marL="0" indent="0">
              <a:buNone/>
            </a:pPr>
            <a:r>
              <a:rPr lang="en-US" b="1" dirty="0">
                <a:latin typeface="Consolas" panose="020B0609020204030204" pitchFamily="49" charset="0"/>
              </a:rPr>
              <a:t>do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a:t>
            </a:r>
            <a:r>
              <a:rPr lang="en-US" b="1" dirty="0" err="1">
                <a:latin typeface="Consolas" panose="020B0609020204030204" pitchFamily="49" charset="0"/>
              </a:rPr>
              <a:t>i</a:t>
            </a:r>
            <a:r>
              <a:rPr lang="en-US" b="1" dirty="0">
                <a:latin typeface="Consolas" panose="020B0609020204030204" pitchFamily="49" charset="0"/>
              </a:rPr>
              <a:t>);</a:t>
            </a:r>
          </a:p>
          <a:p>
            <a:pPr marL="0" indent="0">
              <a:buNone/>
            </a:pPr>
            <a:r>
              <a:rPr lang="en-US" b="1" dirty="0">
                <a:latin typeface="Consolas" panose="020B0609020204030204" pitchFamily="49" charset="0"/>
              </a:rPr>
              <a:t>  </a:t>
            </a:r>
            <a:r>
              <a:rPr lang="en-US" b="1" dirty="0" err="1">
                <a:latin typeface="Consolas" panose="020B0609020204030204" pitchFamily="49" charset="0"/>
              </a:rPr>
              <a:t>i</a:t>
            </a:r>
            <a:r>
              <a:rPr lang="en-US" b="1" dirty="0">
                <a:latin typeface="Consolas" panose="020B0609020204030204" pitchFamily="49" charset="0"/>
              </a:rPr>
              <a:t>++;</a:t>
            </a:r>
          </a:p>
          <a:p>
            <a:pPr marL="0" indent="0">
              <a:buNone/>
            </a:pPr>
            <a:r>
              <a:rPr lang="en-US" b="1" dirty="0">
                <a:latin typeface="Consolas" panose="020B0609020204030204" pitchFamily="49" charset="0"/>
              </a:rPr>
              <a:t>}</a:t>
            </a:r>
          </a:p>
          <a:p>
            <a:pPr marL="0" indent="0">
              <a:buNone/>
            </a:pPr>
            <a:r>
              <a:rPr lang="en-US" b="1" dirty="0">
                <a:latin typeface="Consolas" panose="020B0609020204030204" pitchFamily="49" charset="0"/>
              </a:rPr>
              <a:t>while (</a:t>
            </a:r>
            <a:r>
              <a:rPr lang="en-US" b="1" dirty="0" err="1">
                <a:latin typeface="Consolas" panose="020B0609020204030204" pitchFamily="49" charset="0"/>
              </a:rPr>
              <a:t>i</a:t>
            </a:r>
            <a:r>
              <a:rPr lang="en-US" b="1" dirty="0">
                <a:latin typeface="Consolas" panose="020B0609020204030204" pitchFamily="49" charset="0"/>
              </a:rPr>
              <a:t> &lt; 5);</a:t>
            </a:r>
            <a:endParaRPr lang="en-US" b="1"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6109985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If ... Else</a:t>
            </a:r>
          </a:p>
        </p:txBody>
      </p:sp>
      <p:sp>
        <p:nvSpPr>
          <p:cNvPr id="3" name="Content Placeholder 2"/>
          <p:cNvSpPr>
            <a:spLocks noGrp="1"/>
          </p:cNvSpPr>
          <p:nvPr>
            <p:ph idx="1"/>
          </p:nvPr>
        </p:nvSpPr>
        <p:spPr/>
        <p:txBody>
          <a:bodyPr>
            <a:normAutofit/>
          </a:bodyPr>
          <a:lstStyle/>
          <a:p>
            <a:pPr marL="0" indent="0">
              <a:buNone/>
            </a:pPr>
            <a:r>
              <a:rPr lang="en-US" b="1" dirty="0">
                <a:solidFill>
                  <a:schemeClr val="tx1"/>
                </a:solidFill>
              </a:rPr>
              <a:t>Java Conditions and If Statements</a:t>
            </a:r>
          </a:p>
          <a:p>
            <a:pPr marL="0" indent="0">
              <a:buNone/>
            </a:pPr>
            <a:endParaRPr lang="en-US" dirty="0">
              <a:solidFill>
                <a:schemeClr val="accent4"/>
              </a:solidFill>
            </a:endParaRPr>
          </a:p>
          <a:p>
            <a:r>
              <a:rPr lang="en-US" dirty="0">
                <a:solidFill>
                  <a:schemeClr val="accent4"/>
                </a:solidFill>
              </a:rPr>
              <a:t>Less than: a &lt; b</a:t>
            </a:r>
          </a:p>
          <a:p>
            <a:r>
              <a:rPr lang="en-US" dirty="0">
                <a:solidFill>
                  <a:schemeClr val="accent4"/>
                </a:solidFill>
              </a:rPr>
              <a:t>Less than or equal to: a &lt;= b</a:t>
            </a:r>
          </a:p>
          <a:p>
            <a:r>
              <a:rPr lang="en-US" dirty="0">
                <a:solidFill>
                  <a:schemeClr val="accent4"/>
                </a:solidFill>
              </a:rPr>
              <a:t>Greater than: a &gt; b</a:t>
            </a:r>
          </a:p>
          <a:p>
            <a:r>
              <a:rPr lang="en-US" dirty="0">
                <a:solidFill>
                  <a:schemeClr val="accent4"/>
                </a:solidFill>
              </a:rPr>
              <a:t>Greater than or equal to: a &gt;= b</a:t>
            </a:r>
          </a:p>
          <a:p>
            <a:r>
              <a:rPr lang="en-US" dirty="0">
                <a:solidFill>
                  <a:schemeClr val="accent4"/>
                </a:solidFill>
              </a:rPr>
              <a:t>Equal to a == b</a:t>
            </a:r>
          </a:p>
          <a:p>
            <a:r>
              <a:rPr lang="en-US" dirty="0">
                <a:solidFill>
                  <a:schemeClr val="accent4"/>
                </a:solidFill>
              </a:rPr>
              <a:t>Not Equal to: a != b</a:t>
            </a:r>
            <a:endParaRPr lang="en-US" dirty="0">
              <a:solidFill>
                <a:schemeClr val="accent4"/>
              </a:solidFill>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740472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If ... Else</a:t>
            </a:r>
          </a:p>
        </p:txBody>
      </p:sp>
      <p:sp>
        <p:nvSpPr>
          <p:cNvPr id="3" name="Content Placeholder 2"/>
          <p:cNvSpPr>
            <a:spLocks noGrp="1"/>
          </p:cNvSpPr>
          <p:nvPr>
            <p:ph idx="1"/>
          </p:nvPr>
        </p:nvSpPr>
        <p:spPr/>
        <p:txBody>
          <a:bodyPr>
            <a:normAutofit/>
          </a:bodyPr>
          <a:lstStyle/>
          <a:p>
            <a:pPr marL="0" indent="0">
              <a:buNone/>
            </a:pPr>
            <a:r>
              <a:rPr lang="en-US" b="1" dirty="0"/>
              <a:t>Java has the following conditional statements</a:t>
            </a:r>
            <a:r>
              <a:rPr lang="en-US" b="1" dirty="0" smtClean="0"/>
              <a:t>:</a:t>
            </a:r>
          </a:p>
          <a:p>
            <a:pPr marL="0" indent="0">
              <a:buNone/>
            </a:pPr>
            <a:endParaRPr lang="en-US" dirty="0">
              <a:solidFill>
                <a:schemeClr val="accent4"/>
              </a:solidFill>
            </a:endParaRPr>
          </a:p>
          <a:p>
            <a:r>
              <a:rPr lang="en-US" dirty="0">
                <a:solidFill>
                  <a:schemeClr val="accent4"/>
                </a:solidFill>
              </a:rPr>
              <a:t>Use if to specify a block of code to be executed, if a specified condition is true</a:t>
            </a:r>
          </a:p>
          <a:p>
            <a:r>
              <a:rPr lang="en-US" dirty="0">
                <a:solidFill>
                  <a:schemeClr val="accent4"/>
                </a:solidFill>
              </a:rPr>
              <a:t>Use else to specify a block of code to be executed, if the same condition is false</a:t>
            </a:r>
          </a:p>
          <a:p>
            <a:r>
              <a:rPr lang="en-US" dirty="0">
                <a:solidFill>
                  <a:schemeClr val="accent4"/>
                </a:solidFill>
              </a:rPr>
              <a:t>Use else if to specify a new condition to test, if the first condition is false</a:t>
            </a:r>
          </a:p>
          <a:p>
            <a:r>
              <a:rPr lang="en-US" dirty="0">
                <a:solidFill>
                  <a:schemeClr val="accent4"/>
                </a:solidFill>
              </a:rPr>
              <a:t>Use switch to specify many alternative blocks of code to be executed</a:t>
            </a:r>
            <a:endParaRPr lang="en-US" dirty="0">
              <a:solidFill>
                <a:schemeClr val="accent4"/>
              </a:solidFill>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32878719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if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Use the if statement to specify a block of Java code to be executed if a condition is </a:t>
            </a:r>
            <a:r>
              <a:rPr lang="en-US" b="1" dirty="0">
                <a:solidFill>
                  <a:schemeClr val="accent6"/>
                </a:solidFill>
              </a:rPr>
              <a:t>true</a:t>
            </a:r>
            <a:r>
              <a:rPr lang="en-US" b="1" dirty="0" smtClean="0"/>
              <a: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if (condition) {</a:t>
            </a:r>
          </a:p>
          <a:p>
            <a:pPr marL="0" indent="0">
              <a:buNone/>
            </a:pPr>
            <a:r>
              <a:rPr lang="en-US" dirty="0">
                <a:solidFill>
                  <a:schemeClr val="tx2">
                    <a:lumMod val="20000"/>
                    <a:lumOff val="80000"/>
                  </a:schemeClr>
                </a:solidFill>
                <a:latin typeface="Consolas" panose="020B0609020204030204" pitchFamily="49" charset="0"/>
              </a:rPr>
              <a:t>  // block of code to be executed if the condition is true</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endParaRPr lang="en-US" b="1" dirty="0" smtClean="0">
              <a:solidFill>
                <a:schemeClr val="accent4"/>
              </a:solidFill>
              <a:latin typeface="Consolas" panose="020B0609020204030204" pitchFamily="49" charset="0"/>
            </a:endParaRPr>
          </a:p>
          <a:p>
            <a:pPr marL="0" indent="0">
              <a:buNone/>
            </a:pPr>
            <a:r>
              <a:rPr lang="en-US" dirty="0" smtClean="0">
                <a:solidFill>
                  <a:schemeClr val="accent4"/>
                </a:solidFill>
                <a:latin typeface="Consolas" panose="020B0609020204030204" pitchFamily="49" charset="0"/>
              </a:rPr>
              <a:t>if (20 &gt; 18) {</a:t>
            </a:r>
          </a:p>
          <a:p>
            <a:pPr marL="0" indent="0">
              <a:buNone/>
            </a:pPr>
            <a:r>
              <a:rPr lang="en-US" dirty="0" smtClean="0">
                <a:solidFill>
                  <a:schemeClr val="accent4"/>
                </a:solidFill>
                <a:latin typeface="Consolas" panose="020B0609020204030204" pitchFamily="49" charset="0"/>
              </a:rPr>
              <a:t>  </a:t>
            </a:r>
            <a:r>
              <a:rPr lang="en-US" dirty="0" err="1" smtClean="0">
                <a:solidFill>
                  <a:schemeClr val="accent4"/>
                </a:solidFill>
                <a:latin typeface="Consolas" panose="020B0609020204030204" pitchFamily="49" charset="0"/>
              </a:rPr>
              <a:t>System.out.println</a:t>
            </a:r>
            <a:r>
              <a:rPr lang="en-US" dirty="0" smtClean="0">
                <a:solidFill>
                  <a:schemeClr val="accent4"/>
                </a:solidFill>
                <a:latin typeface="Consolas" panose="020B0609020204030204" pitchFamily="49" charset="0"/>
              </a:rPr>
              <a:t>("20 is greater than 18");</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endParaRPr lang="en-US" b="1" dirty="0" smtClean="0">
              <a:solidFill>
                <a:schemeClr val="accent4"/>
              </a:solidFill>
              <a:latin typeface="Consolas" panose="020B0609020204030204" pitchFamily="49" charset="0"/>
            </a:endParaRPr>
          </a:p>
          <a:p>
            <a:pPr marL="0" indent="0">
              <a:buNone/>
            </a:pPr>
            <a:r>
              <a:rPr lang="en-US" dirty="0" err="1">
                <a:solidFill>
                  <a:schemeClr val="accent4"/>
                </a:solidFill>
                <a:latin typeface="Consolas" panose="020B0609020204030204" pitchFamily="49" charset="0"/>
              </a:rPr>
              <a:t>int</a:t>
            </a:r>
            <a:r>
              <a:rPr lang="en-US" dirty="0">
                <a:solidFill>
                  <a:schemeClr val="accent4"/>
                </a:solidFill>
                <a:latin typeface="Consolas" panose="020B0609020204030204" pitchFamily="49" charset="0"/>
              </a:rPr>
              <a:t> x = 20;</a:t>
            </a:r>
          </a:p>
          <a:p>
            <a:pPr marL="0" indent="0">
              <a:buNone/>
            </a:pPr>
            <a:r>
              <a:rPr lang="en-US" dirty="0" err="1">
                <a:solidFill>
                  <a:schemeClr val="accent4"/>
                </a:solidFill>
                <a:latin typeface="Consolas" panose="020B0609020204030204" pitchFamily="49" charset="0"/>
              </a:rPr>
              <a:t>int</a:t>
            </a:r>
            <a:r>
              <a:rPr lang="en-US" dirty="0">
                <a:solidFill>
                  <a:schemeClr val="accent4"/>
                </a:solidFill>
                <a:latin typeface="Consolas" panose="020B0609020204030204" pitchFamily="49" charset="0"/>
              </a:rPr>
              <a:t> y = 18;</a:t>
            </a:r>
          </a:p>
          <a:p>
            <a:pPr marL="0" indent="0">
              <a:buNone/>
            </a:pPr>
            <a:r>
              <a:rPr lang="en-US" dirty="0">
                <a:solidFill>
                  <a:schemeClr val="accent4"/>
                </a:solidFill>
                <a:latin typeface="Consolas" panose="020B0609020204030204" pitchFamily="49" charset="0"/>
              </a:rPr>
              <a:t>if (x &gt; y) {</a:t>
            </a:r>
          </a:p>
          <a:p>
            <a:pPr marL="0" indent="0">
              <a:buNone/>
            </a:pPr>
            <a:r>
              <a:rPr lang="en-US" dirty="0">
                <a:solidFill>
                  <a:schemeClr val="accent4"/>
                </a:solidFill>
                <a:latin typeface="Consolas" panose="020B0609020204030204" pitchFamily="49" charset="0"/>
              </a:rPr>
              <a:t>  </a:t>
            </a:r>
            <a:r>
              <a:rPr lang="en-US" dirty="0" err="1">
                <a:solidFill>
                  <a:schemeClr val="accent4"/>
                </a:solidFill>
                <a:latin typeface="Consolas" panose="020B0609020204030204" pitchFamily="49" charset="0"/>
              </a:rPr>
              <a:t>System.out.println</a:t>
            </a:r>
            <a:r>
              <a:rPr lang="en-US" dirty="0">
                <a:solidFill>
                  <a:schemeClr val="accent4"/>
                </a:solidFill>
                <a:latin typeface="Consolas" panose="020B0609020204030204" pitchFamily="49" charset="0"/>
              </a:rPr>
              <a:t>("x is greater than y");</a:t>
            </a:r>
          </a:p>
          <a:p>
            <a:pPr marL="0" indent="0">
              <a:buNone/>
            </a:pPr>
            <a:r>
              <a:rPr lang="en-US" dirty="0">
                <a:solidFill>
                  <a:schemeClr val="accent4"/>
                </a:solidFill>
                <a:latin typeface="Consolas" panose="020B0609020204030204" pitchFamily="49" charset="0"/>
              </a:rPr>
              <a:t>}</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2850665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else Statement</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Use the else statement to specify a block of code to be executed if the condition is false</a:t>
            </a:r>
            <a:r>
              <a:rPr lang="en-US" b="1" dirty="0" smtClean="0"/>
              <a: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if (condition) {</a:t>
            </a:r>
          </a:p>
          <a:p>
            <a:pPr marL="0" indent="0">
              <a:buNone/>
            </a:pPr>
            <a:r>
              <a:rPr lang="en-US" dirty="0">
                <a:solidFill>
                  <a:schemeClr val="accent4"/>
                </a:solidFill>
                <a:latin typeface="Consolas" panose="020B0609020204030204" pitchFamily="49" charset="0"/>
              </a:rPr>
              <a:t>  // block of code to be executed if the condition is true</a:t>
            </a:r>
          </a:p>
          <a:p>
            <a:pPr marL="0" indent="0">
              <a:buNone/>
            </a:pPr>
            <a:r>
              <a:rPr lang="en-US" dirty="0">
                <a:solidFill>
                  <a:schemeClr val="accent4"/>
                </a:solidFill>
                <a:latin typeface="Consolas" panose="020B0609020204030204" pitchFamily="49" charset="0"/>
              </a:rPr>
              <a:t>} else {</a:t>
            </a:r>
          </a:p>
          <a:p>
            <a:pPr marL="0" indent="0">
              <a:buNone/>
            </a:pPr>
            <a:r>
              <a:rPr lang="en-US" dirty="0">
                <a:solidFill>
                  <a:schemeClr val="accent4"/>
                </a:solidFill>
                <a:latin typeface="Consolas" panose="020B0609020204030204" pitchFamily="49" charset="0"/>
              </a:rPr>
              <a:t>  // block of code to be executed if the condition is false</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en-US" b="1" dirty="0" err="1">
                <a:solidFill>
                  <a:srgbClr val="00B0F0"/>
                </a:solidFill>
                <a:latin typeface="Consolas" panose="020B0609020204030204" pitchFamily="49" charset="0"/>
              </a:rPr>
              <a:t>int</a:t>
            </a:r>
            <a:r>
              <a:rPr lang="en-US" b="1" dirty="0">
                <a:solidFill>
                  <a:schemeClr val="accent4"/>
                </a:solidFill>
                <a:latin typeface="Consolas" panose="020B0609020204030204" pitchFamily="49" charset="0"/>
              </a:rPr>
              <a:t> </a:t>
            </a:r>
            <a:r>
              <a:rPr lang="en-US" b="1" dirty="0">
                <a:solidFill>
                  <a:schemeClr val="tx1"/>
                </a:solidFill>
                <a:latin typeface="Consolas" panose="020B0609020204030204" pitchFamily="49" charset="0"/>
              </a:rPr>
              <a:t>time</a:t>
            </a:r>
            <a:r>
              <a:rPr lang="en-US" b="1" dirty="0">
                <a:solidFill>
                  <a:schemeClr val="accent4"/>
                </a:solidFill>
                <a:latin typeface="Consolas" panose="020B0609020204030204" pitchFamily="49" charset="0"/>
              </a:rPr>
              <a:t> = 20;</a:t>
            </a:r>
          </a:p>
          <a:p>
            <a:pPr marL="0" indent="0">
              <a:buNone/>
            </a:pPr>
            <a:r>
              <a:rPr lang="en-US" b="1" dirty="0">
                <a:solidFill>
                  <a:srgbClr val="00B0F0"/>
                </a:solidFill>
                <a:latin typeface="Consolas" panose="020B0609020204030204" pitchFamily="49" charset="0"/>
              </a:rPr>
              <a:t>if</a:t>
            </a:r>
            <a:r>
              <a:rPr lang="en-US" b="1" dirty="0">
                <a:solidFill>
                  <a:schemeClr val="accent4"/>
                </a:solidFill>
                <a:latin typeface="Consolas" panose="020B0609020204030204" pitchFamily="49" charset="0"/>
              </a:rPr>
              <a:t> </a:t>
            </a:r>
            <a:r>
              <a:rPr lang="en-US" b="1" dirty="0" smtClean="0">
                <a:solidFill>
                  <a:schemeClr val="accent4"/>
                </a:solidFill>
                <a:latin typeface="Consolas" panose="020B0609020204030204" pitchFamily="49" charset="0"/>
              </a:rPr>
              <a:t>(</a:t>
            </a:r>
            <a:r>
              <a:rPr lang="en-US" b="1" dirty="0">
                <a:solidFill>
                  <a:schemeClr val="tx1"/>
                </a:solidFill>
                <a:latin typeface="Consolas" panose="020B0609020204030204" pitchFamily="49" charset="0"/>
              </a:rPr>
              <a:t>time</a:t>
            </a:r>
            <a:r>
              <a:rPr lang="en-US" b="1" dirty="0" smtClean="0">
                <a:solidFill>
                  <a:schemeClr val="accent4"/>
                </a:solidFill>
                <a:latin typeface="Consolas" panose="020B0609020204030204" pitchFamily="49" charset="0"/>
              </a:rPr>
              <a:t> </a:t>
            </a:r>
            <a:r>
              <a:rPr lang="en-US" b="1" dirty="0">
                <a:solidFill>
                  <a:schemeClr val="accent4"/>
                </a:solidFill>
                <a:latin typeface="Consolas" panose="020B0609020204030204" pitchFamily="49" charset="0"/>
              </a:rPr>
              <a:t>&lt; 18) {</a:t>
            </a:r>
          </a:p>
          <a:p>
            <a:pPr marL="0" indent="0">
              <a:buNone/>
            </a:pPr>
            <a:r>
              <a:rPr lang="en-US" b="1" dirty="0">
                <a:solidFill>
                  <a:schemeClr val="accent4"/>
                </a:solidFill>
                <a:latin typeface="Consolas" panose="020B0609020204030204" pitchFamily="49" charset="0"/>
              </a:rPr>
              <a:t>  </a:t>
            </a:r>
            <a:r>
              <a:rPr lang="en-US" b="1" dirty="0" err="1" smtClean="0">
                <a:solidFill>
                  <a:schemeClr val="accent4"/>
                </a:solidFill>
                <a:latin typeface="Consolas" panose="020B0609020204030204" pitchFamily="49" charset="0"/>
              </a:rPr>
              <a:t>System.</a:t>
            </a:r>
            <a:r>
              <a:rPr lang="en-US" b="1" dirty="0" err="1" smtClean="0">
                <a:solidFill>
                  <a:schemeClr val="tx1"/>
                </a:solidFill>
                <a:latin typeface="Consolas" panose="020B0609020204030204" pitchFamily="49" charset="0"/>
              </a:rPr>
              <a:t>out</a:t>
            </a:r>
            <a:r>
              <a:rPr lang="en-US" b="1" dirty="0" err="1" smtClean="0">
                <a:solidFill>
                  <a:schemeClr val="accent4"/>
                </a:solidFill>
                <a:latin typeface="Consolas" panose="020B0609020204030204" pitchFamily="49" charset="0"/>
              </a:rPr>
              <a:t>.println</a:t>
            </a:r>
            <a:r>
              <a:rPr lang="en-US" b="1" dirty="0" smtClean="0">
                <a:solidFill>
                  <a:schemeClr val="accent4"/>
                </a:solidFill>
                <a:latin typeface="Consolas" panose="020B0609020204030204" pitchFamily="49" charset="0"/>
              </a:rPr>
              <a:t>("</a:t>
            </a:r>
            <a:r>
              <a:rPr lang="en-US" b="1" dirty="0">
                <a:solidFill>
                  <a:schemeClr val="accent4"/>
                </a:solidFill>
                <a:latin typeface="Consolas" panose="020B0609020204030204" pitchFamily="49" charset="0"/>
              </a:rPr>
              <a:t>Good day.");</a:t>
            </a:r>
          </a:p>
          <a:p>
            <a:pPr marL="0" indent="0">
              <a:buNone/>
            </a:pPr>
            <a:r>
              <a:rPr lang="en-US" b="1" dirty="0">
                <a:solidFill>
                  <a:schemeClr val="accent4"/>
                </a:solidFill>
                <a:latin typeface="Consolas" panose="020B0609020204030204" pitchFamily="49" charset="0"/>
              </a:rPr>
              <a:t>} </a:t>
            </a:r>
            <a:r>
              <a:rPr lang="en-US" b="1" dirty="0">
                <a:solidFill>
                  <a:srgbClr val="00B0F0"/>
                </a:solidFill>
                <a:latin typeface="Consolas" panose="020B0609020204030204" pitchFamily="49" charset="0"/>
              </a:rPr>
              <a:t>else</a:t>
            </a:r>
            <a:r>
              <a:rPr lang="en-US" b="1" dirty="0">
                <a:solidFill>
                  <a:schemeClr val="accent4"/>
                </a:solidFill>
                <a:latin typeface="Consolas" panose="020B0609020204030204" pitchFamily="49" charset="0"/>
              </a:rPr>
              <a:t> </a:t>
            </a:r>
            <a:r>
              <a:rPr lang="en-US" b="1" dirty="0" smtClean="0">
                <a:solidFill>
                  <a:schemeClr val="accent4"/>
                </a:solidFill>
                <a:latin typeface="Consolas" panose="020B0609020204030204" pitchFamily="49" charset="0"/>
              </a:rPr>
              <a:t>{</a:t>
            </a:r>
            <a:endParaRPr lang="en-US" b="1" dirty="0">
              <a:solidFill>
                <a:schemeClr val="accent4"/>
              </a:solidFill>
              <a:latin typeface="Consolas" panose="020B0609020204030204" pitchFamily="49" charset="0"/>
            </a:endParaRPr>
          </a:p>
          <a:p>
            <a:pPr marL="0" indent="0">
              <a:buNone/>
            </a:pPr>
            <a:r>
              <a:rPr lang="en-US" b="1" dirty="0">
                <a:solidFill>
                  <a:schemeClr val="accent4"/>
                </a:solidFill>
                <a:latin typeface="Consolas" panose="020B0609020204030204" pitchFamily="49" charset="0"/>
              </a:rPr>
              <a:t>  </a:t>
            </a:r>
            <a:r>
              <a:rPr lang="en-US" b="1" dirty="0" err="1">
                <a:solidFill>
                  <a:schemeClr val="accent4"/>
                </a:solidFill>
                <a:latin typeface="Consolas" panose="020B0609020204030204" pitchFamily="49" charset="0"/>
              </a:rPr>
              <a:t>System.</a:t>
            </a:r>
            <a:r>
              <a:rPr lang="en-US" b="1" dirty="0" err="1">
                <a:solidFill>
                  <a:schemeClr val="tx1"/>
                </a:solidFill>
                <a:latin typeface="Consolas" panose="020B0609020204030204" pitchFamily="49" charset="0"/>
              </a:rPr>
              <a:t>out</a:t>
            </a:r>
            <a:r>
              <a:rPr lang="en-US" b="1" dirty="0" err="1">
                <a:solidFill>
                  <a:schemeClr val="accent4"/>
                </a:solidFill>
                <a:latin typeface="Consolas" panose="020B0609020204030204" pitchFamily="49" charset="0"/>
              </a:rPr>
              <a:t>.println</a:t>
            </a:r>
            <a:r>
              <a:rPr lang="en-US" b="1" dirty="0">
                <a:solidFill>
                  <a:schemeClr val="accent4"/>
                </a:solidFill>
                <a:latin typeface="Consolas" panose="020B0609020204030204" pitchFamily="49" charset="0"/>
              </a:rPr>
              <a:t>("Good evening.");</a:t>
            </a:r>
          </a:p>
          <a:p>
            <a:pPr marL="0" indent="0">
              <a:buNone/>
            </a:pPr>
            <a:r>
              <a:rPr lang="en-US" b="1" dirty="0">
                <a:solidFill>
                  <a:schemeClr val="accent4"/>
                </a:solidFill>
                <a:latin typeface="Consolas" panose="020B0609020204030204" pitchFamily="49" charset="0"/>
              </a:rPr>
              <a:t>}</a:t>
            </a:r>
          </a:p>
          <a:p>
            <a:pPr marL="0" indent="0">
              <a:buNone/>
            </a:pPr>
            <a:r>
              <a:rPr lang="en-US" b="1" dirty="0">
                <a:solidFill>
                  <a:schemeClr val="accent4"/>
                </a:solidFill>
                <a:latin typeface="Consolas" panose="020B0609020204030204" pitchFamily="49" charset="0"/>
              </a:rPr>
              <a:t>// Outputs "Good evening."</a:t>
            </a:r>
            <a:endParaRPr lang="en-US" b="1" dirty="0" smtClean="0">
              <a:solidFill>
                <a:schemeClr val="accent4"/>
              </a:solidFill>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1980911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else if Statement</a:t>
            </a: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Use the else if statement to specify a new condition if the first condition is false</a:t>
            </a:r>
            <a:r>
              <a:rPr lang="en-US" b="1" dirty="0" smtClean="0"/>
              <a: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if (</a:t>
            </a:r>
            <a:r>
              <a:rPr lang="en-US" dirty="0" smtClean="0">
                <a:solidFill>
                  <a:schemeClr val="accent4"/>
                </a:solidFill>
                <a:latin typeface="Consolas" panose="020B0609020204030204" pitchFamily="49" charset="0"/>
              </a:rPr>
              <a:t>condition 1) </a:t>
            </a: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  // block of code to be executed if the condition is true</a:t>
            </a:r>
          </a:p>
          <a:p>
            <a:pPr marL="0" indent="0">
              <a:buNone/>
            </a:pPr>
            <a:r>
              <a:rPr lang="en-US" dirty="0">
                <a:solidFill>
                  <a:schemeClr val="accent4"/>
                </a:solidFill>
                <a:latin typeface="Consolas" panose="020B0609020204030204" pitchFamily="49" charset="0"/>
              </a:rPr>
              <a:t>} if (</a:t>
            </a:r>
            <a:r>
              <a:rPr lang="en-US" dirty="0" smtClean="0">
                <a:solidFill>
                  <a:schemeClr val="accent4"/>
                </a:solidFill>
                <a:latin typeface="Consolas" panose="020B0609020204030204" pitchFamily="49" charset="0"/>
              </a:rPr>
              <a:t>condition 2) </a:t>
            </a: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  // block of code to be executed if the condition is true</a:t>
            </a:r>
          </a:p>
          <a:p>
            <a:pPr marL="0" indent="0">
              <a:buNone/>
            </a:pPr>
            <a:r>
              <a:rPr lang="en-US" dirty="0">
                <a:solidFill>
                  <a:schemeClr val="accent4"/>
                </a:solidFill>
                <a:latin typeface="Consolas" panose="020B0609020204030204" pitchFamily="49" charset="0"/>
              </a:rPr>
              <a:t>} </a:t>
            </a:r>
            <a:r>
              <a:rPr lang="en-US" dirty="0" smtClean="0">
                <a:solidFill>
                  <a:schemeClr val="accent4"/>
                </a:solidFill>
                <a:latin typeface="Consolas" panose="020B0609020204030204" pitchFamily="49" charset="0"/>
              </a:rPr>
              <a:t>else </a:t>
            </a:r>
            <a:r>
              <a:rPr lang="en-US" dirty="0">
                <a:solidFill>
                  <a:schemeClr val="accent4"/>
                </a:solidFill>
                <a:latin typeface="Consolas" panose="020B0609020204030204" pitchFamily="49" charset="0"/>
              </a:rPr>
              <a:t>{</a:t>
            </a:r>
          </a:p>
          <a:p>
            <a:pPr marL="0" indent="0">
              <a:buNone/>
            </a:pPr>
            <a:r>
              <a:rPr lang="en-US" dirty="0">
                <a:solidFill>
                  <a:schemeClr val="accent4"/>
                </a:solidFill>
                <a:latin typeface="Consolas" panose="020B0609020204030204" pitchFamily="49" charset="0"/>
              </a:rPr>
              <a:t>  // block of code to be executed if the condition is false</a:t>
            </a:r>
          </a:p>
          <a:p>
            <a:pPr marL="0" indent="0">
              <a:buNone/>
            </a:pP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en-US" b="1" dirty="0" err="1">
                <a:latin typeface="Consolas" panose="020B0609020204030204" pitchFamily="49" charset="0"/>
              </a:rPr>
              <a:t>int</a:t>
            </a:r>
            <a:r>
              <a:rPr lang="en-US" b="1" dirty="0">
                <a:latin typeface="Consolas" panose="020B0609020204030204" pitchFamily="49" charset="0"/>
              </a:rPr>
              <a:t> time = 22;</a:t>
            </a:r>
          </a:p>
          <a:p>
            <a:pPr marL="0" indent="0">
              <a:buNone/>
            </a:pPr>
            <a:r>
              <a:rPr lang="en-US" b="1" dirty="0">
                <a:latin typeface="Consolas" panose="020B0609020204030204" pitchFamily="49" charset="0"/>
              </a:rPr>
              <a:t>if (time &lt; 10)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("Good morning.");</a:t>
            </a:r>
          </a:p>
          <a:p>
            <a:pPr marL="0" indent="0">
              <a:buNone/>
            </a:pPr>
            <a:r>
              <a:rPr lang="en-US" b="1" dirty="0">
                <a:latin typeface="Consolas" panose="020B0609020204030204" pitchFamily="49" charset="0"/>
              </a:rPr>
              <a:t>} else if (time &lt; 18)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("Good day.");</a:t>
            </a:r>
          </a:p>
          <a:p>
            <a:pPr marL="0" indent="0">
              <a:buNone/>
            </a:pPr>
            <a:r>
              <a:rPr lang="en-US" b="1" dirty="0">
                <a:latin typeface="Consolas" panose="020B0609020204030204" pitchFamily="49" charset="0"/>
              </a:rPr>
              <a:t>} else {</a:t>
            </a:r>
          </a:p>
          <a:p>
            <a:pPr marL="0" indent="0">
              <a:buNone/>
            </a:pPr>
            <a:r>
              <a:rPr lang="en-US" b="1" dirty="0">
                <a:latin typeface="Consolas" panose="020B0609020204030204" pitchFamily="49" charset="0"/>
              </a:rPr>
              <a:t>  </a:t>
            </a:r>
            <a:r>
              <a:rPr lang="en-US" b="1" dirty="0" err="1">
                <a:latin typeface="Consolas" panose="020B0609020204030204" pitchFamily="49" charset="0"/>
              </a:rPr>
              <a:t>System.out.println</a:t>
            </a:r>
            <a:r>
              <a:rPr lang="en-US" b="1" dirty="0">
                <a:latin typeface="Consolas" panose="020B0609020204030204" pitchFamily="49" charset="0"/>
              </a:rPr>
              <a:t>("Good evening.");</a:t>
            </a:r>
          </a:p>
          <a:p>
            <a:pPr marL="0" indent="0">
              <a:buNone/>
            </a:pPr>
            <a:r>
              <a:rPr lang="en-US" b="1" dirty="0">
                <a:latin typeface="Consolas" panose="020B0609020204030204" pitchFamily="49" charset="0"/>
              </a:rPr>
              <a:t>}</a:t>
            </a:r>
          </a:p>
          <a:p>
            <a:pPr marL="0" indent="0">
              <a:buNone/>
            </a:pPr>
            <a:r>
              <a:rPr lang="en-US" b="1" dirty="0">
                <a:latin typeface="Consolas" panose="020B0609020204030204" pitchFamily="49" charset="0"/>
              </a:rPr>
              <a:t>// Outputs "Good evening."</a:t>
            </a:r>
            <a:endParaRPr lang="en-US" b="1"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2558536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 Hand if...else</a:t>
            </a:r>
          </a:p>
        </p:txBody>
      </p:sp>
      <p:sp>
        <p:nvSpPr>
          <p:cNvPr id="3" name="Content Placeholder 2"/>
          <p:cNvSpPr>
            <a:spLocks noGrp="1"/>
          </p:cNvSpPr>
          <p:nvPr>
            <p:ph idx="1"/>
          </p:nvPr>
        </p:nvSpPr>
        <p:spPr/>
        <p:txBody>
          <a:bodyPr>
            <a:normAutofit/>
          </a:bodyPr>
          <a:lstStyle/>
          <a:p>
            <a:pPr marL="0" indent="0">
              <a:buNone/>
            </a:pPr>
            <a:r>
              <a:rPr lang="en-US" dirty="0"/>
              <a:t>There is also a short-hand </a:t>
            </a:r>
            <a:r>
              <a:rPr lang="en-US" dirty="0">
                <a:hlinkClick r:id="rId2"/>
              </a:rPr>
              <a:t>if else</a:t>
            </a:r>
            <a:r>
              <a:rPr lang="en-US" dirty="0"/>
              <a:t>, which is known as the </a:t>
            </a:r>
            <a:r>
              <a:rPr lang="en-US" b="1" dirty="0"/>
              <a:t>ternary operator</a:t>
            </a:r>
            <a:r>
              <a:rPr lang="en-US" dirty="0"/>
              <a:t> because it consists of three operands. </a:t>
            </a:r>
            <a:endParaRPr lang="en-US" dirty="0" smtClean="0"/>
          </a:p>
          <a:p>
            <a:pPr marL="0" indent="0">
              <a:buNone/>
            </a:pPr>
            <a:r>
              <a:rPr lang="en-US" dirty="0"/>
              <a:t>It can be used to replace multiple lines of code with a single line, and is most often used to replace simple if else statements:</a:t>
            </a:r>
            <a:endParaRPr lang="en-US" dirty="0" smtClean="0"/>
          </a:p>
          <a:p>
            <a:pPr marL="0" indent="0">
              <a:buNone/>
            </a:pPr>
            <a:r>
              <a:rPr lang="en-US" b="1" dirty="0" smtClean="0"/>
              <a:t>Syntax</a:t>
            </a:r>
            <a:endParaRPr lang="en-US" b="1" dirty="0">
              <a:solidFill>
                <a:schemeClr val="accent4"/>
              </a:solidFill>
            </a:endParaRPr>
          </a:p>
          <a:p>
            <a:pPr marL="0" indent="0">
              <a:buNone/>
            </a:pPr>
            <a:r>
              <a:rPr lang="en-US" dirty="0" smtClean="0">
                <a:solidFill>
                  <a:schemeClr val="accent4"/>
                </a:solidFill>
                <a:latin typeface="Consolas" panose="020B0609020204030204" pitchFamily="49" charset="0"/>
              </a:rPr>
              <a:t>variable = (condition) ? </a:t>
            </a:r>
            <a:r>
              <a:rPr lang="en-US" dirty="0" err="1" smtClean="0">
                <a:solidFill>
                  <a:schemeClr val="accent4"/>
                </a:solidFill>
                <a:latin typeface="Consolas" panose="020B0609020204030204" pitchFamily="49" charset="0"/>
              </a:rPr>
              <a:t>expressionTrue</a:t>
            </a:r>
            <a:r>
              <a:rPr lang="en-US" dirty="0" smtClean="0">
                <a:solidFill>
                  <a:schemeClr val="accent4"/>
                </a:solidFill>
                <a:latin typeface="Consolas" panose="020B0609020204030204" pitchFamily="49" charset="0"/>
              </a:rPr>
              <a:t> :  </a:t>
            </a:r>
            <a:r>
              <a:rPr lang="en-US" dirty="0" err="1" smtClean="0">
                <a:solidFill>
                  <a:schemeClr val="accent4"/>
                </a:solidFill>
                <a:latin typeface="Consolas" panose="020B0609020204030204" pitchFamily="49" charset="0"/>
              </a:rPr>
              <a:t>expressionFalse</a:t>
            </a:r>
            <a:r>
              <a:rPr lang="en-US" dirty="0" smtClean="0">
                <a:solidFill>
                  <a:schemeClr val="accent4"/>
                </a:solidFill>
                <a:latin typeface="Consolas" panose="020B0609020204030204" pitchFamily="49" charset="0"/>
              </a:rPr>
              <a:t>;</a:t>
            </a:r>
          </a:p>
          <a:p>
            <a:pPr marL="0" indent="0">
              <a:buNone/>
            </a:pPr>
            <a:r>
              <a:rPr lang="en-US" b="1" dirty="0" smtClean="0"/>
              <a:t>Example</a:t>
            </a:r>
          </a:p>
          <a:p>
            <a:pPr marL="0" indent="0">
              <a:buNone/>
            </a:pPr>
            <a:r>
              <a:rPr lang="en-US" dirty="0" err="1">
                <a:solidFill>
                  <a:srgbClr val="00B0F0"/>
                </a:solidFill>
                <a:latin typeface="Consolas" panose="020B0609020204030204" pitchFamily="49" charset="0"/>
              </a:rPr>
              <a:t>int</a:t>
            </a:r>
            <a:r>
              <a:rPr lang="en-US" dirty="0">
                <a:latin typeface="Consolas" panose="020B0609020204030204" pitchFamily="49" charset="0"/>
              </a:rPr>
              <a:t> time = 20;</a:t>
            </a:r>
          </a:p>
          <a:p>
            <a:pPr marL="0" indent="0">
              <a:buNone/>
            </a:pPr>
            <a:r>
              <a:rPr lang="en-US" dirty="0">
                <a:solidFill>
                  <a:srgbClr val="FF0000"/>
                </a:solidFill>
                <a:latin typeface="Consolas" panose="020B0609020204030204" pitchFamily="49" charset="0"/>
              </a:rPr>
              <a:t>String</a:t>
            </a:r>
            <a:r>
              <a:rPr lang="en-US" dirty="0">
                <a:latin typeface="Consolas" panose="020B0609020204030204" pitchFamily="49" charset="0"/>
              </a:rPr>
              <a:t> result = (time &lt; 18) ? </a:t>
            </a:r>
            <a:r>
              <a:rPr lang="en-US" dirty="0">
                <a:solidFill>
                  <a:srgbClr val="92D050"/>
                </a:solidFill>
                <a:latin typeface="Consolas" panose="020B0609020204030204" pitchFamily="49" charset="0"/>
              </a:rPr>
              <a:t>"Good day." </a:t>
            </a:r>
            <a:r>
              <a:rPr lang="en-US" dirty="0">
                <a:latin typeface="Consolas" panose="020B0609020204030204" pitchFamily="49" charset="0"/>
              </a:rPr>
              <a:t>: </a:t>
            </a:r>
            <a:r>
              <a:rPr lang="en-US" dirty="0">
                <a:solidFill>
                  <a:srgbClr val="92D050"/>
                </a:solidFill>
                <a:latin typeface="Consolas" panose="020B0609020204030204" pitchFamily="49" charset="0"/>
              </a:rPr>
              <a:t>"Good evening."</a:t>
            </a:r>
            <a:r>
              <a:rPr lang="en-US" dirty="0">
                <a:latin typeface="Consolas" panose="020B0609020204030204" pitchFamily="49" charset="0"/>
              </a:rPr>
              <a:t>;</a:t>
            </a:r>
          </a:p>
          <a:p>
            <a:pPr marL="0" indent="0">
              <a:buNone/>
            </a:pPr>
            <a:r>
              <a:rPr lang="en-US" dirty="0" err="1">
                <a:solidFill>
                  <a:srgbClr val="FF0000"/>
                </a:solidFill>
                <a:latin typeface="Consolas" panose="020B0609020204030204" pitchFamily="49" charset="0"/>
              </a:rPr>
              <a:t>System</a:t>
            </a:r>
            <a:r>
              <a:rPr lang="en-US" dirty="0" err="1">
                <a:latin typeface="Consolas" panose="020B0609020204030204" pitchFamily="49" charset="0"/>
              </a:rPr>
              <a:t>.out.</a:t>
            </a:r>
            <a:r>
              <a:rPr lang="en-US" dirty="0" err="1">
                <a:solidFill>
                  <a:srgbClr val="FF0000"/>
                </a:solidFill>
                <a:latin typeface="Consolas" panose="020B0609020204030204" pitchFamily="49" charset="0"/>
              </a:rPr>
              <a:t>println</a:t>
            </a:r>
            <a:r>
              <a:rPr lang="en-US" dirty="0">
                <a:latin typeface="Consolas" panose="020B0609020204030204" pitchFamily="49" charset="0"/>
              </a:rPr>
              <a:t>(result);</a:t>
            </a:r>
            <a:endParaRPr lang="en-US" dirty="0" smtClean="0">
              <a:latin typeface="Consolas" panose="020B0609020204030204" pitchFamily="49" charset="0"/>
            </a:endParaRP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39779084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Switch</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Instead of writing many </a:t>
            </a:r>
            <a:r>
              <a:rPr lang="en-US" dirty="0" err="1"/>
              <a:t>if..else</a:t>
            </a:r>
            <a:r>
              <a:rPr lang="en-US" dirty="0"/>
              <a:t> statements, you can use the switch statement.</a:t>
            </a:r>
          </a:p>
          <a:p>
            <a:pPr marL="0" indent="0">
              <a:buNone/>
            </a:pPr>
            <a:r>
              <a:rPr lang="en-US" b="1" dirty="0" smtClean="0"/>
              <a:t>Syntax</a:t>
            </a:r>
            <a:endParaRPr lang="en-US" b="1" dirty="0">
              <a:solidFill>
                <a:schemeClr val="accent4"/>
              </a:solidFill>
            </a:endParaRPr>
          </a:p>
          <a:p>
            <a:pPr marL="0" indent="0">
              <a:buNone/>
            </a:pPr>
            <a:r>
              <a:rPr lang="en-US" dirty="0">
                <a:solidFill>
                  <a:schemeClr val="accent4"/>
                </a:solidFill>
                <a:latin typeface="Consolas" panose="020B0609020204030204" pitchFamily="49" charset="0"/>
              </a:rPr>
              <a:t>switch(expression) {</a:t>
            </a:r>
          </a:p>
          <a:p>
            <a:pPr marL="0" indent="0">
              <a:buNone/>
            </a:pPr>
            <a:r>
              <a:rPr lang="en-US" dirty="0">
                <a:solidFill>
                  <a:schemeClr val="accent4"/>
                </a:solidFill>
                <a:latin typeface="Consolas" panose="020B0609020204030204" pitchFamily="49" charset="0"/>
              </a:rPr>
              <a:t>  case x:</a:t>
            </a:r>
          </a:p>
          <a:p>
            <a:pPr marL="0" indent="0">
              <a:buNone/>
            </a:pPr>
            <a:r>
              <a:rPr lang="en-US" dirty="0">
                <a:solidFill>
                  <a:schemeClr val="accent4"/>
                </a:solidFill>
                <a:latin typeface="Consolas" panose="020B0609020204030204" pitchFamily="49" charset="0"/>
              </a:rPr>
              <a:t>    // code block</a:t>
            </a:r>
          </a:p>
          <a:p>
            <a:pPr marL="0" indent="0">
              <a:buNone/>
            </a:pPr>
            <a:r>
              <a:rPr lang="en-US" dirty="0">
                <a:solidFill>
                  <a:schemeClr val="accent4"/>
                </a:solidFill>
                <a:latin typeface="Consolas" panose="020B0609020204030204" pitchFamily="49" charset="0"/>
              </a:rPr>
              <a:t>    break;</a:t>
            </a:r>
          </a:p>
          <a:p>
            <a:pPr marL="0" indent="0">
              <a:buNone/>
            </a:pPr>
            <a:r>
              <a:rPr lang="en-US" dirty="0">
                <a:solidFill>
                  <a:schemeClr val="accent4"/>
                </a:solidFill>
                <a:latin typeface="Consolas" panose="020B0609020204030204" pitchFamily="49" charset="0"/>
              </a:rPr>
              <a:t>  case y:</a:t>
            </a:r>
          </a:p>
          <a:p>
            <a:pPr marL="0" indent="0">
              <a:buNone/>
            </a:pPr>
            <a:r>
              <a:rPr lang="en-US" dirty="0">
                <a:solidFill>
                  <a:schemeClr val="accent4"/>
                </a:solidFill>
                <a:latin typeface="Consolas" panose="020B0609020204030204" pitchFamily="49" charset="0"/>
              </a:rPr>
              <a:t>    // code block</a:t>
            </a:r>
          </a:p>
          <a:p>
            <a:pPr marL="0" indent="0">
              <a:buNone/>
            </a:pPr>
            <a:r>
              <a:rPr lang="en-US" dirty="0">
                <a:solidFill>
                  <a:schemeClr val="accent4"/>
                </a:solidFill>
                <a:latin typeface="Consolas" panose="020B0609020204030204" pitchFamily="49" charset="0"/>
              </a:rPr>
              <a:t>    break;</a:t>
            </a:r>
          </a:p>
          <a:p>
            <a:pPr marL="0" indent="0">
              <a:buNone/>
            </a:pPr>
            <a:r>
              <a:rPr lang="en-US" dirty="0">
                <a:solidFill>
                  <a:schemeClr val="accent4"/>
                </a:solidFill>
                <a:latin typeface="Consolas" panose="020B0609020204030204" pitchFamily="49" charset="0"/>
              </a:rPr>
              <a:t>  default:</a:t>
            </a:r>
          </a:p>
          <a:p>
            <a:pPr marL="0" indent="0">
              <a:buNone/>
            </a:pPr>
            <a:r>
              <a:rPr lang="en-US" dirty="0">
                <a:solidFill>
                  <a:schemeClr val="accent4"/>
                </a:solidFill>
                <a:latin typeface="Consolas" panose="020B0609020204030204" pitchFamily="49" charset="0"/>
              </a:rPr>
              <a:t>    // code block</a:t>
            </a:r>
          </a:p>
          <a:p>
            <a:pPr marL="0" indent="0">
              <a:buNone/>
            </a:pPr>
            <a:r>
              <a:rPr lang="en-US" dirty="0" smtClean="0">
                <a:solidFill>
                  <a:schemeClr val="accent4"/>
                </a:solidFill>
                <a:latin typeface="Consolas" panose="020B0609020204030204" pitchFamily="49" charset="0"/>
              </a:rPr>
              <a:t>}</a:t>
            </a:r>
          </a:p>
          <a:p>
            <a:pPr marL="0" indent="0">
              <a:buNone/>
            </a:pPr>
            <a:endParaRPr lang="en-US" b="1" dirty="0" smtClean="0"/>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spTree>
    <p:extLst>
      <p:ext uri="{BB962C8B-B14F-4D97-AF65-F5344CB8AC3E}">
        <p14:creationId xmlns:p14="http://schemas.microsoft.com/office/powerpoint/2010/main" val="27668025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Switch</a:t>
            </a:r>
          </a:p>
        </p:txBody>
      </p:sp>
      <p:sp>
        <p:nvSpPr>
          <p:cNvPr id="4" name="Rectangle 3"/>
          <p:cNvSpPr/>
          <p:nvPr/>
        </p:nvSpPr>
        <p:spPr>
          <a:xfrm>
            <a:off x="8112368" y="6549292"/>
            <a:ext cx="4079631" cy="226646"/>
          </a:xfrm>
          <a:prstGeom prst="rect">
            <a:avLst/>
          </a:prstGeom>
          <a:ln>
            <a:no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Source: w3school</a:t>
            </a:r>
            <a:endParaRPr lang="en-US" dirty="0"/>
          </a:p>
        </p:txBody>
      </p:sp>
      <p:pic>
        <p:nvPicPr>
          <p:cNvPr id="9" name="Content Placeholder 8"/>
          <p:cNvPicPr>
            <a:picLocks noGrp="1" noChangeAspect="1"/>
          </p:cNvPicPr>
          <p:nvPr>
            <p:ph idx="1"/>
          </p:nvPr>
        </p:nvPicPr>
        <p:blipFill>
          <a:blip r:embed="rId2"/>
          <a:stretch>
            <a:fillRect/>
          </a:stretch>
        </p:blipFill>
        <p:spPr>
          <a:xfrm>
            <a:off x="4170121" y="863600"/>
            <a:ext cx="6712434" cy="5121275"/>
          </a:xfrm>
          <a:prstGeom prst="rect">
            <a:avLst/>
          </a:prstGeom>
        </p:spPr>
      </p:pic>
    </p:spTree>
    <p:extLst>
      <p:ext uri="{BB962C8B-B14F-4D97-AF65-F5344CB8AC3E}">
        <p14:creationId xmlns:p14="http://schemas.microsoft.com/office/powerpoint/2010/main" val="2927610349"/>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648</TotalTime>
  <Words>805</Words>
  <Application>Microsoft Office PowerPoint</Application>
  <PresentationFormat>Widescreen</PresentationFormat>
  <Paragraphs>133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Consolas</vt:lpstr>
      <vt:lpstr>Corbel</vt:lpstr>
      <vt:lpstr>Wingdings 2</vt:lpstr>
      <vt:lpstr>Frame</vt:lpstr>
      <vt:lpstr>Java Getting Started </vt:lpstr>
      <vt:lpstr>Java If ... Else</vt:lpstr>
      <vt:lpstr>Java If ... Else</vt:lpstr>
      <vt:lpstr>The if Statement</vt:lpstr>
      <vt:lpstr>The else Statement</vt:lpstr>
      <vt:lpstr>The else if Statement</vt:lpstr>
      <vt:lpstr>Short Hand if...else</vt:lpstr>
      <vt:lpstr>Java Switch</vt:lpstr>
      <vt:lpstr>Java Switch</vt:lpstr>
      <vt:lpstr>Java Switch</vt:lpstr>
      <vt:lpstr>Java While Loop</vt:lpstr>
      <vt:lpstr>Java Do/While Loop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dc:title>
  <dc:creator>nguyen huu tri</dc:creator>
  <cp:lastModifiedBy>nguyen huu tri</cp:lastModifiedBy>
  <cp:revision>48</cp:revision>
  <dcterms:created xsi:type="dcterms:W3CDTF">2024-09-29T14:58:37Z</dcterms:created>
  <dcterms:modified xsi:type="dcterms:W3CDTF">2024-11-30T08:52:13Z</dcterms:modified>
</cp:coreProperties>
</file>