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6" r:id="rId9"/>
    <p:sldId id="267" r:id="rId10"/>
    <p:sldId id="268" r:id="rId11"/>
    <p:sldId id="264" r:id="rId12"/>
    <p:sldId id="265"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10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15/12/2024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10898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15/12/2024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18040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15/12/2024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48686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15/12/2024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7636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BF284-6CBB-4C52-8864-26F5B368821C}" type="datetimeFigureOut">
              <a:rPr lang="en-US" smtClean="0"/>
              <a:t>15/12/2024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583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FFBF284-6CBB-4C52-8864-26F5B368821C}" type="datetimeFigureOut">
              <a:rPr lang="en-US" smtClean="0"/>
              <a:t>15/12/2024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9860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15/12/2024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26102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15/12/2024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55330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FBF284-6CBB-4C52-8864-26F5B368821C}" type="datetimeFigureOut">
              <a:rPr lang="en-US" smtClean="0"/>
              <a:t>15/12/2024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20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15/12/2024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28040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15/12/2024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14155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FBF284-6CBB-4C52-8864-26F5B368821C}" type="datetimeFigureOut">
              <a:rPr lang="en-US" smtClean="0"/>
              <a:t>15/12/2024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4C21ED7-6D19-46B2-81EF-793BC1D88E74}" type="slidenum">
              <a:rPr lang="en-US" smtClean="0"/>
              <a:t>‹#›</a:t>
            </a:fld>
            <a:endParaRPr lang="en-US"/>
          </a:p>
        </p:txBody>
      </p:sp>
    </p:spTree>
    <p:extLst>
      <p:ext uri="{BB962C8B-B14F-4D97-AF65-F5344CB8AC3E}">
        <p14:creationId xmlns:p14="http://schemas.microsoft.com/office/powerpoint/2010/main" val="1331734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java/java_condition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108" y="2021132"/>
            <a:ext cx="9144000" cy="23876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chemeClr val="tx1"/>
                </a:solidFill>
              </a:rPr>
              <a:t>Java Getting </a:t>
            </a:r>
            <a:r>
              <a:rPr lang="en-US" dirty="0" smtClean="0">
                <a:solidFill>
                  <a:schemeClr val="tx1"/>
                </a:solidFill>
              </a:rPr>
              <a:t>Started</a:t>
            </a:r>
            <a:r>
              <a:rPr lang="en-US" dirty="0" smtClean="0"/>
              <a:t/>
            </a:r>
            <a:br>
              <a:rPr lang="en-US" dirty="0" smtClean="0"/>
            </a:b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70141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5" name="Content Placeholder 4"/>
          <p:cNvPicPr>
            <a:picLocks noGrp="1" noChangeAspect="1"/>
          </p:cNvPicPr>
          <p:nvPr>
            <p:ph idx="1"/>
          </p:nvPr>
        </p:nvPicPr>
        <p:blipFill>
          <a:blip r:embed="rId2"/>
          <a:stretch>
            <a:fillRect/>
          </a:stretch>
        </p:blipFill>
        <p:spPr>
          <a:xfrm>
            <a:off x="3868738" y="1161895"/>
            <a:ext cx="7315200" cy="4524684"/>
          </a:xfrm>
          <a:prstGeom prst="rect">
            <a:avLst/>
          </a:prstGeom>
        </p:spPr>
      </p:pic>
    </p:spTree>
    <p:extLst>
      <p:ext uri="{BB962C8B-B14F-4D97-AF65-F5344CB8AC3E}">
        <p14:creationId xmlns:p14="http://schemas.microsoft.com/office/powerpoint/2010/main" val="266855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While Loop</a:t>
            </a:r>
          </a:p>
        </p:txBody>
      </p:sp>
      <p:sp>
        <p:nvSpPr>
          <p:cNvPr id="3" name="Content Placeholder 2"/>
          <p:cNvSpPr>
            <a:spLocks noGrp="1"/>
          </p:cNvSpPr>
          <p:nvPr>
            <p:ph idx="1"/>
          </p:nvPr>
        </p:nvSpPr>
        <p:spPr/>
        <p:txBody>
          <a:bodyPr>
            <a:normAutofit fontScale="85000" lnSpcReduction="10000"/>
          </a:bodyPr>
          <a:lstStyle/>
          <a:p>
            <a:r>
              <a:rPr lang="en-US" dirty="0"/>
              <a:t>Loops can execute a block of code as long as a specified condition is reached.</a:t>
            </a:r>
          </a:p>
          <a:p>
            <a:r>
              <a:rPr lang="en-US" dirty="0"/>
              <a:t>Loops are handy because they save time, reduce errors, and they make code more readable</a:t>
            </a:r>
            <a:r>
              <a:rPr lang="en-US" dirty="0" smtClean="0"/>
              <a:t>.</a:t>
            </a:r>
          </a:p>
          <a:p>
            <a:r>
              <a:rPr lang="en-US" dirty="0"/>
              <a:t>The while loop loops through a block of code as long as a specified condition is true:</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while (condition) {</a:t>
            </a:r>
          </a:p>
          <a:p>
            <a:pPr marL="0" indent="0">
              <a:buNone/>
            </a:pPr>
            <a:r>
              <a:rPr lang="en-US" dirty="0">
                <a:solidFill>
                  <a:schemeClr val="accent4"/>
                </a:solidFill>
                <a:latin typeface="Consolas" panose="020B0609020204030204" pitchFamily="49" charset="0"/>
              </a:rPr>
              <a:t>  // code block to be executed</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nn-NO" b="1" dirty="0">
                <a:latin typeface="Consolas" panose="020B0609020204030204" pitchFamily="49" charset="0"/>
              </a:rPr>
              <a:t>int i = 0;</a:t>
            </a:r>
          </a:p>
          <a:p>
            <a:pPr marL="0" indent="0">
              <a:buNone/>
            </a:pPr>
            <a:r>
              <a:rPr lang="nn-NO" b="1" dirty="0">
                <a:latin typeface="Consolas" panose="020B0609020204030204" pitchFamily="49" charset="0"/>
              </a:rPr>
              <a:t>while (i &lt; 5) {</a:t>
            </a:r>
          </a:p>
          <a:p>
            <a:pPr marL="0" indent="0">
              <a:buNone/>
            </a:pPr>
            <a:r>
              <a:rPr lang="nn-NO" b="1" dirty="0">
                <a:latin typeface="Consolas" panose="020B0609020204030204" pitchFamily="49" charset="0"/>
              </a:rPr>
              <a:t>  System.out.println(i);</a:t>
            </a:r>
          </a:p>
          <a:p>
            <a:pPr marL="0" indent="0">
              <a:buNone/>
            </a:pPr>
            <a:r>
              <a:rPr lang="nn-NO" b="1" dirty="0">
                <a:latin typeface="Consolas" panose="020B0609020204030204" pitchFamily="49" charset="0"/>
              </a:rPr>
              <a:t>  i++;</a:t>
            </a:r>
          </a:p>
          <a:p>
            <a:pPr marL="0" indent="0">
              <a:buNone/>
            </a:pPr>
            <a:r>
              <a:rPr lang="nn-NO" b="1" dirty="0">
                <a:latin typeface="Consolas" panose="020B0609020204030204" pitchFamily="49" charset="0"/>
              </a:rPr>
              <a:t>}</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193163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Do/While Loop</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 do/while loop is a variant of the while loop. This loop will execute the code block once, before checking if the condition is true, then it will repeat the loop as long as the condition is true.</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do {</a:t>
            </a:r>
          </a:p>
          <a:p>
            <a:pPr marL="0" indent="0">
              <a:buNone/>
            </a:pPr>
            <a:r>
              <a:rPr lang="en-US" dirty="0">
                <a:solidFill>
                  <a:schemeClr val="accent4"/>
                </a:solidFill>
                <a:latin typeface="Consolas" panose="020B0609020204030204" pitchFamily="49" charset="0"/>
              </a:rPr>
              <a:t>  // code block to be executed</a:t>
            </a:r>
          </a:p>
          <a:p>
            <a:pPr marL="0" indent="0">
              <a:buNone/>
            </a:pP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while (condition</a:t>
            </a:r>
            <a:r>
              <a:rPr lang="en-US" dirty="0" smtClean="0">
                <a:solidFill>
                  <a:schemeClr val="accent4"/>
                </a:solidFill>
                <a:latin typeface="Consolas" panose="020B0609020204030204" pitchFamily="49" charset="0"/>
              </a:rPr>
              <a:t>);</a:t>
            </a:r>
          </a:p>
          <a:p>
            <a:pPr marL="0" indent="0">
              <a:buNone/>
            </a:pPr>
            <a:r>
              <a:rPr lang="en-US" b="1" dirty="0" smtClean="0">
                <a:latin typeface="Consolas" panose="020B0609020204030204" pitchFamily="49" charset="0"/>
              </a:rPr>
              <a:t>Example</a:t>
            </a:r>
          </a:p>
          <a:p>
            <a:pPr marL="0" indent="0">
              <a:buNone/>
            </a:pPr>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 = 0;</a:t>
            </a:r>
          </a:p>
          <a:p>
            <a:pPr marL="0" indent="0">
              <a:buNone/>
            </a:pPr>
            <a:r>
              <a:rPr lang="en-US" b="1" dirty="0">
                <a:latin typeface="Consolas" panose="020B0609020204030204" pitchFamily="49" charset="0"/>
              </a:rPr>
              <a:t>do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a:t>
            </a:r>
            <a:r>
              <a:rPr lang="en-US" b="1" dirty="0" err="1">
                <a:latin typeface="Consolas" panose="020B0609020204030204" pitchFamily="49" charset="0"/>
              </a:rPr>
              <a:t>i</a:t>
            </a:r>
            <a:r>
              <a:rPr lang="en-US" b="1" dirty="0">
                <a:latin typeface="Consolas" panose="020B0609020204030204" pitchFamily="49" charset="0"/>
              </a:rPr>
              <a:t>);</a:t>
            </a:r>
          </a:p>
          <a:p>
            <a:pPr marL="0" indent="0">
              <a:buNone/>
            </a:pP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while (</a:t>
            </a:r>
            <a:r>
              <a:rPr lang="en-US" b="1" dirty="0" err="1">
                <a:latin typeface="Consolas" panose="020B0609020204030204" pitchFamily="49" charset="0"/>
              </a:rPr>
              <a:t>i</a:t>
            </a:r>
            <a:r>
              <a:rPr lang="en-US" b="1" dirty="0">
                <a:latin typeface="Consolas" panose="020B0609020204030204" pitchFamily="49" charset="0"/>
              </a:rPr>
              <a:t> &lt; 5);</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610998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For Loop</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When you know exactly how many times you want to loop through a block of code, use the for loop instead of a while </a:t>
            </a:r>
            <a:r>
              <a:rPr lang="en-US" dirty="0" err="1"/>
              <a:t>loop:</a:t>
            </a:r>
            <a:r>
              <a:rPr lang="en-US" b="1" dirty="0" err="1"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for (statement 1; statement 2; statement 3) {</a:t>
            </a:r>
          </a:p>
          <a:p>
            <a:pPr marL="0" indent="0">
              <a:buNone/>
            </a:pPr>
            <a:r>
              <a:rPr lang="en-US" dirty="0">
                <a:solidFill>
                  <a:schemeClr val="accent4"/>
                </a:solidFill>
                <a:latin typeface="Consolas" panose="020B0609020204030204" pitchFamily="49" charset="0"/>
              </a:rPr>
              <a:t>  // code block to be executed</a:t>
            </a:r>
          </a:p>
          <a:p>
            <a:pPr marL="0" indent="0">
              <a:buNone/>
            </a:pPr>
            <a:r>
              <a:rPr lang="en-US" dirty="0" smtClean="0">
                <a:solidFill>
                  <a:schemeClr val="accent4"/>
                </a:solidFill>
                <a:latin typeface="Consolas" panose="020B0609020204030204" pitchFamily="49" charset="0"/>
              </a:rPr>
              <a:t>}</a:t>
            </a:r>
          </a:p>
          <a:p>
            <a:r>
              <a:rPr lang="en-US" b="1" dirty="0"/>
              <a:t>Statement 1</a:t>
            </a:r>
            <a:r>
              <a:rPr lang="en-US" dirty="0"/>
              <a:t> is executed (one time) before the execution of the code block.</a:t>
            </a:r>
          </a:p>
          <a:p>
            <a:r>
              <a:rPr lang="en-US" b="1" dirty="0"/>
              <a:t>Statement 2</a:t>
            </a:r>
            <a:r>
              <a:rPr lang="en-US" dirty="0"/>
              <a:t> defines the condition for executing the code block.</a:t>
            </a:r>
          </a:p>
          <a:p>
            <a:r>
              <a:rPr lang="en-US" b="1" dirty="0"/>
              <a:t>Statement 3</a:t>
            </a:r>
            <a:r>
              <a:rPr lang="en-US" dirty="0"/>
              <a:t> is executed (every time) after the code block has been executed.</a:t>
            </a:r>
          </a:p>
          <a:p>
            <a:pPr marL="0" indent="0">
              <a:buNone/>
            </a:pPr>
            <a:endParaRPr lang="en-US" dirty="0" smtClean="0">
              <a:solidFill>
                <a:schemeClr val="accent4"/>
              </a:solidFill>
              <a:latin typeface="Consolas" panose="020B0609020204030204" pitchFamily="49" charset="0"/>
            </a:endParaRPr>
          </a:p>
          <a:p>
            <a:pPr marL="0" indent="0">
              <a:buNone/>
            </a:pPr>
            <a:r>
              <a:rPr lang="en-US" b="1" dirty="0" smtClean="0">
                <a:latin typeface="Consolas" panose="020B0609020204030204" pitchFamily="49" charset="0"/>
              </a:rPr>
              <a:t>Example</a:t>
            </a:r>
          </a:p>
          <a:p>
            <a:pPr marL="0" indent="0">
              <a:buNone/>
            </a:pPr>
            <a:r>
              <a:rPr lang="nn-NO" b="1" dirty="0">
                <a:latin typeface="Consolas" panose="020B0609020204030204" pitchFamily="49" charset="0"/>
              </a:rPr>
              <a:t>for (int i = 0; i &lt; 5; i++) {</a:t>
            </a:r>
          </a:p>
          <a:p>
            <a:pPr marL="0" indent="0">
              <a:buNone/>
            </a:pPr>
            <a:r>
              <a:rPr lang="nn-NO" b="1" dirty="0">
                <a:latin typeface="Consolas" panose="020B0609020204030204" pitchFamily="49" charset="0"/>
              </a:rPr>
              <a:t>  System.out.println(i);</a:t>
            </a:r>
          </a:p>
          <a:p>
            <a:pPr marL="0" indent="0">
              <a:buNone/>
            </a:pPr>
            <a:r>
              <a:rPr lang="nn-NO" b="1" dirty="0">
                <a:latin typeface="Consolas" panose="020B0609020204030204" pitchFamily="49" charset="0"/>
              </a:rPr>
              <a:t>}</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098201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Break and Continue</a:t>
            </a:r>
          </a:p>
        </p:txBody>
      </p:sp>
      <p:sp>
        <p:nvSpPr>
          <p:cNvPr id="3" name="Content Placeholder 2"/>
          <p:cNvSpPr>
            <a:spLocks noGrp="1"/>
          </p:cNvSpPr>
          <p:nvPr>
            <p:ph idx="1"/>
          </p:nvPr>
        </p:nvSpPr>
        <p:spPr/>
        <p:txBody>
          <a:bodyPr>
            <a:normAutofit/>
          </a:bodyPr>
          <a:lstStyle/>
          <a:p>
            <a:pPr marL="0" indent="0" algn="just">
              <a:buNone/>
            </a:pPr>
            <a:r>
              <a:rPr lang="en-US" b="1" dirty="0" smtClean="0"/>
              <a:t>Java Continue</a:t>
            </a:r>
          </a:p>
          <a:p>
            <a:pPr marL="0" indent="0" algn="just">
              <a:buNone/>
            </a:pPr>
            <a:r>
              <a:rPr lang="en-US" dirty="0" smtClean="0"/>
              <a:t>You </a:t>
            </a:r>
            <a:r>
              <a:rPr lang="en-US" dirty="0"/>
              <a:t>have already seen the break statement used in an earlier chapter of this tutorial. It was used to "jump out" of a switch statement</a:t>
            </a:r>
            <a:r>
              <a:rPr lang="en-US" dirty="0" smtClean="0"/>
              <a:t>.</a:t>
            </a:r>
            <a:endParaRPr lang="en-US" dirty="0"/>
          </a:p>
          <a:p>
            <a:pPr marL="0" indent="0" algn="just">
              <a:buNone/>
            </a:pPr>
            <a:r>
              <a:rPr lang="en-US" dirty="0"/>
              <a:t>The break statement can also be used to jump out of a loop</a:t>
            </a:r>
            <a:r>
              <a:rPr lang="en-US" dirty="0" smtClean="0"/>
              <a:t>.</a:t>
            </a:r>
          </a:p>
          <a:p>
            <a:pPr marL="0" indent="0" algn="just">
              <a:buNone/>
            </a:pPr>
            <a:r>
              <a:rPr lang="en-US" dirty="0"/>
              <a:t>This example stops the loop when </a:t>
            </a:r>
            <a:r>
              <a:rPr lang="en-US" dirty="0" err="1"/>
              <a:t>i</a:t>
            </a:r>
            <a:r>
              <a:rPr lang="en-US" dirty="0"/>
              <a:t> is equal to 4:</a:t>
            </a:r>
            <a:endParaRPr lang="en-US" dirty="0" smtClean="0"/>
          </a:p>
          <a:p>
            <a:pPr marL="0" indent="0" algn="just">
              <a:buNone/>
            </a:pPr>
            <a:r>
              <a:rPr lang="nn-NO" dirty="0">
                <a:solidFill>
                  <a:schemeClr val="accent4"/>
                </a:solidFill>
                <a:latin typeface="Consolas" panose="020B0609020204030204" pitchFamily="49" charset="0"/>
              </a:rPr>
              <a:t>for (int i = 0; i &lt; 10; i++) {</a:t>
            </a:r>
          </a:p>
          <a:p>
            <a:pPr marL="0" indent="0" algn="just">
              <a:buNone/>
            </a:pPr>
            <a:r>
              <a:rPr lang="nn-NO" dirty="0">
                <a:solidFill>
                  <a:schemeClr val="accent4"/>
                </a:solidFill>
                <a:latin typeface="Consolas" panose="020B0609020204030204" pitchFamily="49" charset="0"/>
              </a:rPr>
              <a:t>  if (i == 4) {</a:t>
            </a:r>
          </a:p>
          <a:p>
            <a:pPr marL="0" indent="0" algn="just">
              <a:buNone/>
            </a:pPr>
            <a:r>
              <a:rPr lang="nn-NO" dirty="0">
                <a:solidFill>
                  <a:schemeClr val="accent4"/>
                </a:solidFill>
                <a:latin typeface="Consolas" panose="020B0609020204030204" pitchFamily="49" charset="0"/>
              </a:rPr>
              <a:t>    break;</a:t>
            </a:r>
          </a:p>
          <a:p>
            <a:pPr marL="0" indent="0" algn="just">
              <a:buNone/>
            </a:pPr>
            <a:r>
              <a:rPr lang="nn-NO" dirty="0">
                <a:solidFill>
                  <a:schemeClr val="accent4"/>
                </a:solidFill>
                <a:latin typeface="Consolas" panose="020B0609020204030204" pitchFamily="49" charset="0"/>
              </a:rPr>
              <a:t>  }</a:t>
            </a:r>
          </a:p>
          <a:p>
            <a:pPr marL="0" indent="0" algn="just">
              <a:buNone/>
            </a:pPr>
            <a:r>
              <a:rPr lang="nn-NO" dirty="0">
                <a:solidFill>
                  <a:schemeClr val="accent4"/>
                </a:solidFill>
                <a:latin typeface="Consolas" panose="020B0609020204030204" pitchFamily="49" charset="0"/>
              </a:rPr>
              <a:t>  System.out.println(i);</a:t>
            </a:r>
          </a:p>
          <a:p>
            <a:pPr marL="0" indent="0" algn="just">
              <a:buNone/>
            </a:pPr>
            <a:r>
              <a:rPr lang="nn-NO" dirty="0" smtClean="0">
                <a:solidFill>
                  <a:schemeClr val="accent4"/>
                </a:solidFill>
                <a:latin typeface="Consolas" panose="020B0609020204030204" pitchFamily="49" charset="0"/>
              </a:rPr>
              <a:t>}</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139946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Break and Continue</a:t>
            </a:r>
          </a:p>
        </p:txBody>
      </p:sp>
      <p:sp>
        <p:nvSpPr>
          <p:cNvPr id="3" name="Content Placeholder 2"/>
          <p:cNvSpPr>
            <a:spLocks noGrp="1"/>
          </p:cNvSpPr>
          <p:nvPr>
            <p:ph idx="1"/>
          </p:nvPr>
        </p:nvSpPr>
        <p:spPr/>
        <p:txBody>
          <a:bodyPr>
            <a:normAutofit/>
          </a:bodyPr>
          <a:lstStyle/>
          <a:p>
            <a:pPr marL="0" indent="0" algn="just">
              <a:buNone/>
            </a:pPr>
            <a:r>
              <a:rPr lang="en-US" dirty="0" smtClean="0"/>
              <a:t>Java Continue</a:t>
            </a:r>
          </a:p>
          <a:p>
            <a:pPr marL="0" indent="0" algn="just">
              <a:buNone/>
            </a:pPr>
            <a:r>
              <a:rPr lang="en-US" dirty="0" smtClean="0"/>
              <a:t>The </a:t>
            </a:r>
            <a:r>
              <a:rPr lang="en-US" dirty="0"/>
              <a:t>continue statement breaks one iteration (in the loop), if a specified condition occurs, and continues with the next iteration in the </a:t>
            </a:r>
            <a:r>
              <a:rPr lang="en-US" dirty="0" err="1"/>
              <a:t>loop.The</a:t>
            </a:r>
            <a:r>
              <a:rPr lang="en-US" dirty="0"/>
              <a:t> break statement can also be used to jump out of a loop</a:t>
            </a:r>
            <a:r>
              <a:rPr lang="en-US" dirty="0" smtClean="0"/>
              <a:t>.</a:t>
            </a:r>
          </a:p>
          <a:p>
            <a:pPr marL="0" indent="0" algn="just">
              <a:buNone/>
            </a:pPr>
            <a:r>
              <a:rPr lang="en-US" dirty="0"/>
              <a:t>This example skips the value of 4</a:t>
            </a:r>
            <a:r>
              <a:rPr lang="en-US" dirty="0" smtClean="0"/>
              <a:t>:</a:t>
            </a:r>
          </a:p>
          <a:p>
            <a:pPr marL="0" indent="0" algn="just">
              <a:buNone/>
            </a:pPr>
            <a:r>
              <a:rPr lang="nn-NO" dirty="0" smtClean="0">
                <a:solidFill>
                  <a:schemeClr val="accent4"/>
                </a:solidFill>
                <a:latin typeface="Consolas" panose="020B0609020204030204" pitchFamily="49" charset="0"/>
              </a:rPr>
              <a:t>for </a:t>
            </a:r>
            <a:r>
              <a:rPr lang="nn-NO" dirty="0">
                <a:solidFill>
                  <a:schemeClr val="accent4"/>
                </a:solidFill>
                <a:latin typeface="Consolas" panose="020B0609020204030204" pitchFamily="49" charset="0"/>
              </a:rPr>
              <a:t>(int i = 0; i &lt; 10; i++) {</a:t>
            </a:r>
          </a:p>
          <a:p>
            <a:pPr marL="0" indent="0" algn="just">
              <a:buNone/>
            </a:pPr>
            <a:r>
              <a:rPr lang="nn-NO" dirty="0">
                <a:solidFill>
                  <a:schemeClr val="accent4"/>
                </a:solidFill>
                <a:latin typeface="Consolas" panose="020B0609020204030204" pitchFamily="49" charset="0"/>
              </a:rPr>
              <a:t>  if (i == 4) {</a:t>
            </a:r>
          </a:p>
          <a:p>
            <a:pPr marL="0" indent="0" algn="just">
              <a:buNone/>
            </a:pPr>
            <a:r>
              <a:rPr lang="nn-NO" dirty="0">
                <a:solidFill>
                  <a:schemeClr val="accent4"/>
                </a:solidFill>
                <a:latin typeface="Consolas" panose="020B0609020204030204" pitchFamily="49" charset="0"/>
              </a:rPr>
              <a:t>    continue;</a:t>
            </a:r>
          </a:p>
          <a:p>
            <a:pPr marL="0" indent="0" algn="just">
              <a:buNone/>
            </a:pPr>
            <a:r>
              <a:rPr lang="nn-NO" dirty="0">
                <a:solidFill>
                  <a:schemeClr val="accent4"/>
                </a:solidFill>
                <a:latin typeface="Consolas" panose="020B0609020204030204" pitchFamily="49" charset="0"/>
              </a:rPr>
              <a:t>  }</a:t>
            </a:r>
          </a:p>
          <a:p>
            <a:pPr marL="0" indent="0" algn="just">
              <a:buNone/>
            </a:pPr>
            <a:r>
              <a:rPr lang="nn-NO" dirty="0">
                <a:solidFill>
                  <a:schemeClr val="accent4"/>
                </a:solidFill>
                <a:latin typeface="Consolas" panose="020B0609020204030204" pitchFamily="49" charset="0"/>
              </a:rPr>
              <a:t>  System.out.println(i);</a:t>
            </a:r>
          </a:p>
          <a:p>
            <a:pPr marL="0" indent="0" algn="just">
              <a:buNone/>
            </a:pPr>
            <a:r>
              <a:rPr lang="nn-NO" dirty="0" smtClean="0">
                <a:solidFill>
                  <a:schemeClr val="accent4"/>
                </a:solidFill>
                <a:latin typeface="Consolas" panose="020B0609020204030204" pitchFamily="49" charset="0"/>
              </a:rPr>
              <a:t>}</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4030225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If ... Else</a:t>
            </a:r>
          </a:p>
        </p:txBody>
      </p:sp>
      <p:sp>
        <p:nvSpPr>
          <p:cNvPr id="3" name="Content Placeholder 2"/>
          <p:cNvSpPr>
            <a:spLocks noGrp="1"/>
          </p:cNvSpPr>
          <p:nvPr>
            <p:ph idx="1"/>
          </p:nvPr>
        </p:nvSpPr>
        <p:spPr/>
        <p:txBody>
          <a:bodyPr>
            <a:normAutofit/>
          </a:bodyPr>
          <a:lstStyle/>
          <a:p>
            <a:pPr marL="0" indent="0">
              <a:buNone/>
            </a:pPr>
            <a:r>
              <a:rPr lang="en-US" b="1" dirty="0">
                <a:solidFill>
                  <a:schemeClr val="tx1"/>
                </a:solidFill>
              </a:rPr>
              <a:t>Java Conditions and If Statements</a:t>
            </a:r>
          </a:p>
          <a:p>
            <a:pPr marL="0" indent="0">
              <a:buNone/>
            </a:pPr>
            <a:endParaRPr lang="en-US" dirty="0">
              <a:solidFill>
                <a:schemeClr val="accent4"/>
              </a:solidFill>
            </a:endParaRPr>
          </a:p>
          <a:p>
            <a:r>
              <a:rPr lang="en-US" dirty="0">
                <a:solidFill>
                  <a:schemeClr val="accent4"/>
                </a:solidFill>
              </a:rPr>
              <a:t>Less than: a &lt; b</a:t>
            </a:r>
          </a:p>
          <a:p>
            <a:r>
              <a:rPr lang="en-US" dirty="0">
                <a:solidFill>
                  <a:schemeClr val="accent4"/>
                </a:solidFill>
              </a:rPr>
              <a:t>Less than or equal to: a &lt;= b</a:t>
            </a:r>
          </a:p>
          <a:p>
            <a:r>
              <a:rPr lang="en-US" dirty="0">
                <a:solidFill>
                  <a:schemeClr val="accent4"/>
                </a:solidFill>
              </a:rPr>
              <a:t>Greater than: a &gt; b</a:t>
            </a:r>
          </a:p>
          <a:p>
            <a:r>
              <a:rPr lang="en-US" dirty="0">
                <a:solidFill>
                  <a:schemeClr val="accent4"/>
                </a:solidFill>
              </a:rPr>
              <a:t>Greater than or equal to: a &gt;= b</a:t>
            </a:r>
          </a:p>
          <a:p>
            <a:r>
              <a:rPr lang="en-US" dirty="0">
                <a:solidFill>
                  <a:schemeClr val="accent4"/>
                </a:solidFill>
              </a:rPr>
              <a:t>Equal to a == b</a:t>
            </a:r>
          </a:p>
          <a:p>
            <a:r>
              <a:rPr lang="en-US" dirty="0">
                <a:solidFill>
                  <a:schemeClr val="accent4"/>
                </a:solidFill>
              </a:rPr>
              <a:t>Not Equal to: a != b</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74047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If ... Else</a:t>
            </a:r>
          </a:p>
        </p:txBody>
      </p:sp>
      <p:sp>
        <p:nvSpPr>
          <p:cNvPr id="3" name="Content Placeholder 2"/>
          <p:cNvSpPr>
            <a:spLocks noGrp="1"/>
          </p:cNvSpPr>
          <p:nvPr>
            <p:ph idx="1"/>
          </p:nvPr>
        </p:nvSpPr>
        <p:spPr/>
        <p:txBody>
          <a:bodyPr>
            <a:normAutofit/>
          </a:bodyPr>
          <a:lstStyle/>
          <a:p>
            <a:pPr marL="0" indent="0">
              <a:buNone/>
            </a:pPr>
            <a:r>
              <a:rPr lang="en-US" b="1" dirty="0"/>
              <a:t>Java has the following conditional statements</a:t>
            </a:r>
            <a:r>
              <a:rPr lang="en-US" b="1" dirty="0" smtClean="0"/>
              <a:t>:</a:t>
            </a:r>
          </a:p>
          <a:p>
            <a:pPr marL="0" indent="0">
              <a:buNone/>
            </a:pPr>
            <a:endParaRPr lang="en-US" dirty="0">
              <a:solidFill>
                <a:schemeClr val="accent4"/>
              </a:solidFill>
            </a:endParaRPr>
          </a:p>
          <a:p>
            <a:r>
              <a:rPr lang="en-US" dirty="0">
                <a:solidFill>
                  <a:schemeClr val="accent4"/>
                </a:solidFill>
              </a:rPr>
              <a:t>Use if to specify a block of code to be executed, if a specified condition is true</a:t>
            </a:r>
          </a:p>
          <a:p>
            <a:r>
              <a:rPr lang="en-US" dirty="0">
                <a:solidFill>
                  <a:schemeClr val="accent4"/>
                </a:solidFill>
              </a:rPr>
              <a:t>Use else to specify a block of code to be executed, if the same condition is false</a:t>
            </a:r>
          </a:p>
          <a:p>
            <a:r>
              <a:rPr lang="en-US" dirty="0">
                <a:solidFill>
                  <a:schemeClr val="accent4"/>
                </a:solidFill>
              </a:rPr>
              <a:t>Use else if to specify a new condition to test, if the first condition is false</a:t>
            </a:r>
          </a:p>
          <a:p>
            <a:r>
              <a:rPr lang="en-US" dirty="0">
                <a:solidFill>
                  <a:schemeClr val="accent4"/>
                </a:solidFill>
              </a:rPr>
              <a:t>Use switch to specify many alternative blocks of code to be executed</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28787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Use the if statement to specify a block of Java code to be executed if a condition is </a:t>
            </a:r>
            <a:r>
              <a:rPr lang="en-US" b="1" dirty="0">
                <a:solidFill>
                  <a:schemeClr val="accent6"/>
                </a:solidFill>
              </a:rPr>
              <a:t>true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(condition) {</a:t>
            </a:r>
          </a:p>
          <a:p>
            <a:pPr marL="0" indent="0">
              <a:buNone/>
            </a:pPr>
            <a:r>
              <a:rPr lang="en-US" dirty="0">
                <a:solidFill>
                  <a:schemeClr val="tx2">
                    <a:lumMod val="20000"/>
                    <a:lumOff val="80000"/>
                  </a:schemeClr>
                </a:solidFill>
                <a:latin typeface="Consolas" panose="020B0609020204030204" pitchFamily="49" charset="0"/>
              </a:rPr>
              <a:t>  // block of code to be executed if the condition is true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endParaRPr lang="en-US" b="1" dirty="0" smtClean="0">
              <a:solidFill>
                <a:schemeClr val="accent4"/>
              </a:solidFill>
              <a:latin typeface="Consolas" panose="020B0609020204030204" pitchFamily="49" charset="0"/>
            </a:endParaRPr>
          </a:p>
          <a:p>
            <a:pPr marL="0" indent="0">
              <a:buNone/>
            </a:pPr>
            <a:r>
              <a:rPr lang="en-US" dirty="0" smtClean="0">
                <a:solidFill>
                  <a:schemeClr val="accent4"/>
                </a:solidFill>
                <a:latin typeface="Consolas" panose="020B0609020204030204" pitchFamily="49" charset="0"/>
              </a:rPr>
              <a:t>if (20 &gt; 18) {</a:t>
            </a:r>
          </a:p>
          <a:p>
            <a:pPr marL="0" indent="0">
              <a:buNone/>
            </a:pPr>
            <a:r>
              <a:rPr lang="en-US" dirty="0" smtClean="0">
                <a:solidFill>
                  <a:schemeClr val="accent4"/>
                </a:solidFill>
                <a:latin typeface="Consolas" panose="020B0609020204030204" pitchFamily="49" charset="0"/>
              </a:rPr>
              <a:t>  </a:t>
            </a:r>
            <a:r>
              <a:rPr lang="en-US" dirty="0" err="1" smtClean="0">
                <a:solidFill>
                  <a:schemeClr val="accent4"/>
                </a:solidFill>
                <a:latin typeface="Consolas" panose="020B0609020204030204" pitchFamily="49" charset="0"/>
              </a:rPr>
              <a:t>System.out.println</a:t>
            </a:r>
            <a:r>
              <a:rPr lang="en-US" dirty="0" smtClean="0">
                <a:solidFill>
                  <a:schemeClr val="accent4"/>
                </a:solidFill>
                <a:latin typeface="Consolas" panose="020B0609020204030204" pitchFamily="49" charset="0"/>
              </a:rPr>
              <a:t>("20 is greater than 18");</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endParaRPr lang="en-US" b="1" dirty="0" smtClean="0">
              <a:solidFill>
                <a:schemeClr val="accent4"/>
              </a:solidFill>
              <a:latin typeface="Consolas" panose="020B0609020204030204" pitchFamily="49" charset="0"/>
            </a:endParaRPr>
          </a:p>
          <a:p>
            <a:pPr marL="0" indent="0">
              <a:buNone/>
            </a:pPr>
            <a:r>
              <a:rPr lang="en-US" dirty="0" err="1">
                <a:solidFill>
                  <a:schemeClr val="accent4"/>
                </a:solidFill>
                <a:latin typeface="Consolas" panose="020B0609020204030204" pitchFamily="49" charset="0"/>
              </a:rPr>
              <a:t>int</a:t>
            </a:r>
            <a:r>
              <a:rPr lang="en-US" dirty="0">
                <a:solidFill>
                  <a:schemeClr val="accent4"/>
                </a:solidFill>
                <a:latin typeface="Consolas" panose="020B0609020204030204" pitchFamily="49" charset="0"/>
              </a:rPr>
              <a:t> x = 20;</a:t>
            </a:r>
          </a:p>
          <a:p>
            <a:pPr marL="0" indent="0">
              <a:buNone/>
            </a:pPr>
            <a:r>
              <a:rPr lang="en-US" dirty="0" err="1">
                <a:solidFill>
                  <a:schemeClr val="accent4"/>
                </a:solidFill>
                <a:latin typeface="Consolas" panose="020B0609020204030204" pitchFamily="49" charset="0"/>
              </a:rPr>
              <a:t>int</a:t>
            </a:r>
            <a:r>
              <a:rPr lang="en-US" dirty="0">
                <a:solidFill>
                  <a:schemeClr val="accent4"/>
                </a:solidFill>
                <a:latin typeface="Consolas" panose="020B0609020204030204" pitchFamily="49" charset="0"/>
              </a:rPr>
              <a:t> y = 18;</a:t>
            </a:r>
          </a:p>
          <a:p>
            <a:pPr marL="0" indent="0">
              <a:buNone/>
            </a:pPr>
            <a:r>
              <a:rPr lang="en-US" dirty="0">
                <a:solidFill>
                  <a:schemeClr val="accent4"/>
                </a:solidFill>
                <a:latin typeface="Consolas" panose="020B0609020204030204" pitchFamily="49" charset="0"/>
              </a:rPr>
              <a:t>if (x &gt; y) {</a:t>
            </a:r>
          </a:p>
          <a:p>
            <a:pPr marL="0" indent="0">
              <a:buNone/>
            </a:pPr>
            <a:r>
              <a:rPr lang="en-US" dirty="0">
                <a:solidFill>
                  <a:schemeClr val="accent4"/>
                </a:solidFill>
                <a:latin typeface="Consolas" panose="020B0609020204030204" pitchFamily="49" charset="0"/>
              </a:rPr>
              <a:t>  </a:t>
            </a:r>
            <a:r>
              <a:rPr lang="en-US" dirty="0" err="1">
                <a:solidFill>
                  <a:schemeClr val="accent4"/>
                </a:solidFill>
                <a:latin typeface="Consolas" panose="020B0609020204030204" pitchFamily="49" charset="0"/>
              </a:rPr>
              <a:t>System.out.println</a:t>
            </a:r>
            <a:r>
              <a:rPr lang="en-US" dirty="0">
                <a:solidFill>
                  <a:schemeClr val="accent4"/>
                </a:solidFill>
                <a:latin typeface="Consolas" panose="020B0609020204030204" pitchFamily="49" charset="0"/>
              </a:rPr>
              <a:t>("x is greater than y");</a:t>
            </a:r>
          </a:p>
          <a:p>
            <a:pPr marL="0" indent="0">
              <a:buNone/>
            </a:pPr>
            <a:r>
              <a:rPr lang="en-US" dirty="0">
                <a:solidFill>
                  <a:schemeClr val="accent4"/>
                </a:solidFill>
                <a:latin typeface="Consolas" panose="020B0609020204030204" pitchFamily="49" charset="0"/>
              </a:rPr>
              <a:t>}</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85066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Use the else statement to specify a block of code to be executed if the condition is false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(condition) {</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else {</a:t>
            </a:r>
          </a:p>
          <a:p>
            <a:pPr marL="0" indent="0">
              <a:buNone/>
            </a:pPr>
            <a:r>
              <a:rPr lang="en-US" dirty="0">
                <a:solidFill>
                  <a:schemeClr val="accent4"/>
                </a:solidFill>
                <a:latin typeface="Consolas" panose="020B0609020204030204" pitchFamily="49" charset="0"/>
              </a:rPr>
              <a:t>  // block of code to be executed if the condition is false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b="1" dirty="0" err="1">
                <a:solidFill>
                  <a:srgbClr val="00B0F0"/>
                </a:solidFill>
                <a:latin typeface="Consolas" panose="020B0609020204030204" pitchFamily="49" charset="0"/>
              </a:rPr>
              <a:t>int</a:t>
            </a:r>
            <a:r>
              <a:rPr lang="en-US" b="1" dirty="0">
                <a:solidFill>
                  <a:schemeClr val="accent4"/>
                </a:solidFill>
                <a:latin typeface="Consolas" panose="020B0609020204030204" pitchFamily="49" charset="0"/>
              </a:rPr>
              <a:t> </a:t>
            </a:r>
            <a:r>
              <a:rPr lang="en-US" b="1" dirty="0">
                <a:solidFill>
                  <a:schemeClr val="tx1"/>
                </a:solidFill>
                <a:latin typeface="Consolas" panose="020B0609020204030204" pitchFamily="49" charset="0"/>
              </a:rPr>
              <a:t>time</a:t>
            </a:r>
            <a:r>
              <a:rPr lang="en-US" b="1" dirty="0">
                <a:solidFill>
                  <a:schemeClr val="accent4"/>
                </a:solidFill>
                <a:latin typeface="Consolas" panose="020B0609020204030204" pitchFamily="49" charset="0"/>
              </a:rPr>
              <a:t> = 20;</a:t>
            </a:r>
          </a:p>
          <a:p>
            <a:pPr marL="0" indent="0">
              <a:buNone/>
            </a:pPr>
            <a:r>
              <a:rPr lang="en-US" b="1" dirty="0">
                <a:solidFill>
                  <a:srgbClr val="00B0F0"/>
                </a:solidFill>
                <a:latin typeface="Consolas" panose="020B0609020204030204" pitchFamily="49" charset="0"/>
              </a:rPr>
              <a:t>if</a:t>
            </a:r>
            <a:r>
              <a:rPr lang="en-US" b="1" dirty="0">
                <a:solidFill>
                  <a:schemeClr val="accent4"/>
                </a:solidFill>
                <a:latin typeface="Consolas" panose="020B0609020204030204" pitchFamily="49" charset="0"/>
              </a:rPr>
              <a:t> </a:t>
            </a:r>
            <a:r>
              <a:rPr lang="en-US" b="1" dirty="0" smtClean="0">
                <a:solidFill>
                  <a:schemeClr val="accent4"/>
                </a:solidFill>
                <a:latin typeface="Consolas" panose="020B0609020204030204" pitchFamily="49" charset="0"/>
              </a:rPr>
              <a:t>(</a:t>
            </a:r>
            <a:r>
              <a:rPr lang="en-US" b="1" dirty="0">
                <a:solidFill>
                  <a:schemeClr val="tx1"/>
                </a:solidFill>
                <a:latin typeface="Consolas" panose="020B0609020204030204" pitchFamily="49" charset="0"/>
              </a:rPr>
              <a:t>time</a:t>
            </a:r>
            <a:r>
              <a:rPr lang="en-US" b="1" dirty="0" smtClean="0">
                <a:solidFill>
                  <a:schemeClr val="accent4"/>
                </a:solidFill>
                <a:latin typeface="Consolas" panose="020B0609020204030204" pitchFamily="49" charset="0"/>
              </a:rPr>
              <a:t> </a:t>
            </a:r>
            <a:r>
              <a:rPr lang="en-US" b="1" dirty="0">
                <a:solidFill>
                  <a:schemeClr val="accent4"/>
                </a:solidFill>
                <a:latin typeface="Consolas" panose="020B0609020204030204" pitchFamily="49" charset="0"/>
              </a:rPr>
              <a:t>&lt; 18) {</a:t>
            </a:r>
          </a:p>
          <a:p>
            <a:pPr marL="0" indent="0">
              <a:buNone/>
            </a:pPr>
            <a:r>
              <a:rPr lang="en-US" b="1" dirty="0">
                <a:solidFill>
                  <a:schemeClr val="accent4"/>
                </a:solidFill>
                <a:latin typeface="Consolas" panose="020B0609020204030204" pitchFamily="49" charset="0"/>
              </a:rPr>
              <a:t>  </a:t>
            </a:r>
            <a:r>
              <a:rPr lang="en-US" b="1" dirty="0" err="1" smtClean="0">
                <a:solidFill>
                  <a:schemeClr val="accent4"/>
                </a:solidFill>
                <a:latin typeface="Consolas" panose="020B0609020204030204" pitchFamily="49" charset="0"/>
              </a:rPr>
              <a:t>System.</a:t>
            </a:r>
            <a:r>
              <a:rPr lang="en-US" b="1" dirty="0" err="1" smtClean="0">
                <a:solidFill>
                  <a:schemeClr val="tx1"/>
                </a:solidFill>
                <a:latin typeface="Consolas" panose="020B0609020204030204" pitchFamily="49" charset="0"/>
              </a:rPr>
              <a:t>out</a:t>
            </a:r>
            <a:r>
              <a:rPr lang="en-US" b="1" dirty="0" err="1" smtClean="0">
                <a:solidFill>
                  <a:schemeClr val="accent4"/>
                </a:solidFill>
                <a:latin typeface="Consolas" panose="020B0609020204030204" pitchFamily="49" charset="0"/>
              </a:rPr>
              <a:t>.println</a:t>
            </a:r>
            <a:r>
              <a:rPr lang="en-US" b="1" dirty="0" smtClean="0">
                <a:solidFill>
                  <a:schemeClr val="accent4"/>
                </a:solidFill>
                <a:latin typeface="Consolas" panose="020B0609020204030204" pitchFamily="49" charset="0"/>
              </a:rPr>
              <a:t>("</a:t>
            </a:r>
            <a:r>
              <a:rPr lang="en-US" b="1" dirty="0">
                <a:solidFill>
                  <a:schemeClr val="accent4"/>
                </a:solidFill>
                <a:latin typeface="Consolas" panose="020B0609020204030204" pitchFamily="49" charset="0"/>
              </a:rPr>
              <a:t>Good day.");</a:t>
            </a:r>
          </a:p>
          <a:p>
            <a:pPr marL="0" indent="0">
              <a:buNone/>
            </a:pPr>
            <a:r>
              <a:rPr lang="en-US" b="1" dirty="0">
                <a:solidFill>
                  <a:schemeClr val="accent4"/>
                </a:solidFill>
                <a:latin typeface="Consolas" panose="020B0609020204030204" pitchFamily="49" charset="0"/>
              </a:rPr>
              <a:t>} </a:t>
            </a:r>
            <a:r>
              <a:rPr lang="en-US" b="1" dirty="0">
                <a:solidFill>
                  <a:srgbClr val="00B0F0"/>
                </a:solidFill>
                <a:latin typeface="Consolas" panose="020B0609020204030204" pitchFamily="49" charset="0"/>
              </a:rPr>
              <a:t>else</a:t>
            </a:r>
            <a:r>
              <a:rPr lang="en-US" b="1" dirty="0">
                <a:solidFill>
                  <a:schemeClr val="accent4"/>
                </a:solidFill>
                <a:latin typeface="Consolas" panose="020B0609020204030204" pitchFamily="49" charset="0"/>
              </a:rPr>
              <a:t> </a:t>
            </a:r>
            <a:r>
              <a:rPr lang="en-US" b="1" dirty="0" smtClean="0">
                <a:solidFill>
                  <a:schemeClr val="accent4"/>
                </a:solidFill>
                <a:latin typeface="Consolas" panose="020B0609020204030204" pitchFamily="49" charset="0"/>
              </a:rPr>
              <a:t>{</a:t>
            </a:r>
            <a:endParaRPr lang="en-US" b="1" dirty="0">
              <a:solidFill>
                <a:schemeClr val="accent4"/>
              </a:solidFill>
              <a:latin typeface="Consolas" panose="020B0609020204030204" pitchFamily="49" charset="0"/>
            </a:endParaRPr>
          </a:p>
          <a:p>
            <a:pPr marL="0" indent="0">
              <a:buNone/>
            </a:pPr>
            <a:r>
              <a:rPr lang="en-US" b="1" dirty="0">
                <a:solidFill>
                  <a:schemeClr val="accent4"/>
                </a:solidFill>
                <a:latin typeface="Consolas" panose="020B0609020204030204" pitchFamily="49" charset="0"/>
              </a:rPr>
              <a:t>  </a:t>
            </a:r>
            <a:r>
              <a:rPr lang="en-US" b="1" dirty="0" err="1">
                <a:solidFill>
                  <a:schemeClr val="accent4"/>
                </a:solidFill>
                <a:latin typeface="Consolas" panose="020B0609020204030204" pitchFamily="49" charset="0"/>
              </a:rPr>
              <a:t>System.</a:t>
            </a:r>
            <a:r>
              <a:rPr lang="en-US" b="1" dirty="0" err="1">
                <a:solidFill>
                  <a:schemeClr val="tx1"/>
                </a:solidFill>
                <a:latin typeface="Consolas" panose="020B0609020204030204" pitchFamily="49" charset="0"/>
              </a:rPr>
              <a:t>out</a:t>
            </a:r>
            <a:r>
              <a:rPr lang="en-US" b="1" dirty="0" err="1">
                <a:solidFill>
                  <a:schemeClr val="accent4"/>
                </a:solidFill>
                <a:latin typeface="Consolas" panose="020B0609020204030204" pitchFamily="49" charset="0"/>
              </a:rPr>
              <a:t>.println</a:t>
            </a:r>
            <a:r>
              <a:rPr lang="en-US" b="1" dirty="0">
                <a:solidFill>
                  <a:schemeClr val="accent4"/>
                </a:solidFill>
                <a:latin typeface="Consolas" panose="020B0609020204030204" pitchFamily="49" charset="0"/>
              </a:rPr>
              <a:t>("Good evening.");</a:t>
            </a:r>
          </a:p>
          <a:p>
            <a:pPr marL="0" indent="0">
              <a:buNone/>
            </a:pPr>
            <a:r>
              <a:rPr lang="en-US" b="1" dirty="0">
                <a:solidFill>
                  <a:schemeClr val="accent4"/>
                </a:solidFill>
                <a:latin typeface="Consolas" panose="020B0609020204030204" pitchFamily="49" charset="0"/>
              </a:rPr>
              <a:t>}</a:t>
            </a:r>
          </a:p>
          <a:p>
            <a:pPr marL="0" indent="0">
              <a:buNone/>
            </a:pPr>
            <a:r>
              <a:rPr lang="en-US" b="1" dirty="0">
                <a:solidFill>
                  <a:schemeClr val="accent4"/>
                </a:solidFill>
                <a:latin typeface="Consolas" panose="020B0609020204030204" pitchFamily="49" charset="0"/>
              </a:rPr>
              <a:t>// Outputs "Good evening."</a:t>
            </a:r>
            <a:endParaRPr lang="en-US" b="1" dirty="0" smtClean="0">
              <a:solidFill>
                <a:schemeClr val="accent4"/>
              </a:solidFill>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98091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if Statement</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Use the else if statement to specify a new condition if the first condition is false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a:t>
            </a:r>
            <a:r>
              <a:rPr lang="en-US" dirty="0" smtClean="0">
                <a:solidFill>
                  <a:schemeClr val="accent4"/>
                </a:solidFill>
                <a:latin typeface="Consolas" panose="020B0609020204030204" pitchFamily="49" charset="0"/>
              </a:rPr>
              <a:t>condition 1)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if (</a:t>
            </a:r>
            <a:r>
              <a:rPr lang="en-US" dirty="0" smtClean="0">
                <a:solidFill>
                  <a:schemeClr val="accent4"/>
                </a:solidFill>
                <a:latin typeface="Consolas" panose="020B0609020204030204" pitchFamily="49" charset="0"/>
              </a:rPr>
              <a:t>condition 2)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a:t>
            </a:r>
            <a:r>
              <a:rPr lang="en-US" dirty="0" smtClean="0">
                <a:solidFill>
                  <a:schemeClr val="accent4"/>
                </a:solidFill>
                <a:latin typeface="Consolas" panose="020B0609020204030204" pitchFamily="49" charset="0"/>
              </a:rPr>
              <a:t>else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false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b="1" dirty="0" err="1">
                <a:latin typeface="Consolas" panose="020B0609020204030204" pitchFamily="49" charset="0"/>
              </a:rPr>
              <a:t>int</a:t>
            </a:r>
            <a:r>
              <a:rPr lang="en-US" b="1" dirty="0">
                <a:latin typeface="Consolas" panose="020B0609020204030204" pitchFamily="49" charset="0"/>
              </a:rPr>
              <a:t> time = 22;</a:t>
            </a:r>
          </a:p>
          <a:p>
            <a:pPr marL="0" indent="0">
              <a:buNone/>
            </a:pPr>
            <a:r>
              <a:rPr lang="en-US" b="1" dirty="0">
                <a:latin typeface="Consolas" panose="020B0609020204030204" pitchFamily="49" charset="0"/>
              </a:rPr>
              <a:t>if (time &lt; 10)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morning.");</a:t>
            </a:r>
          </a:p>
          <a:p>
            <a:pPr marL="0" indent="0">
              <a:buNone/>
            </a:pPr>
            <a:r>
              <a:rPr lang="en-US" b="1" dirty="0">
                <a:latin typeface="Consolas" panose="020B0609020204030204" pitchFamily="49" charset="0"/>
              </a:rPr>
              <a:t>} else if (time &lt; 18)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day.");</a:t>
            </a:r>
          </a:p>
          <a:p>
            <a:pPr marL="0" indent="0">
              <a:buNone/>
            </a:pPr>
            <a:r>
              <a:rPr lang="en-US" b="1" dirty="0">
                <a:latin typeface="Consolas" panose="020B0609020204030204" pitchFamily="49" charset="0"/>
              </a:rPr>
              <a:t>} else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evening.");</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 Outputs "Good evening."</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55853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Hand if...else</a:t>
            </a:r>
          </a:p>
        </p:txBody>
      </p:sp>
      <p:sp>
        <p:nvSpPr>
          <p:cNvPr id="3" name="Content Placeholder 2"/>
          <p:cNvSpPr>
            <a:spLocks noGrp="1"/>
          </p:cNvSpPr>
          <p:nvPr>
            <p:ph idx="1"/>
          </p:nvPr>
        </p:nvSpPr>
        <p:spPr/>
        <p:txBody>
          <a:bodyPr>
            <a:normAutofit/>
          </a:bodyPr>
          <a:lstStyle/>
          <a:p>
            <a:pPr marL="0" indent="0">
              <a:buNone/>
            </a:pPr>
            <a:r>
              <a:rPr lang="en-US" dirty="0"/>
              <a:t>There is also a short-hand </a:t>
            </a:r>
            <a:r>
              <a:rPr lang="en-US" dirty="0">
                <a:hlinkClick r:id="rId2"/>
              </a:rPr>
              <a:t>if else</a:t>
            </a:r>
            <a:r>
              <a:rPr lang="en-US" dirty="0"/>
              <a:t>, which is known as the </a:t>
            </a:r>
            <a:r>
              <a:rPr lang="en-US" b="1" dirty="0"/>
              <a:t>ternary operator</a:t>
            </a:r>
            <a:r>
              <a:rPr lang="en-US" dirty="0"/>
              <a:t> because it consists of three operands. </a:t>
            </a:r>
            <a:endParaRPr lang="en-US" dirty="0" smtClean="0"/>
          </a:p>
          <a:p>
            <a:pPr marL="0" indent="0">
              <a:buNone/>
            </a:pPr>
            <a:r>
              <a:rPr lang="en-US" dirty="0"/>
              <a:t>It can be used to replace multiple lines of code with a single line, and is most often used to replace simple if else statements:</a:t>
            </a:r>
            <a:endParaRPr lang="en-US" dirty="0" smtClean="0"/>
          </a:p>
          <a:p>
            <a:pPr marL="0" indent="0">
              <a:buNone/>
            </a:pPr>
            <a:r>
              <a:rPr lang="en-US" b="1" dirty="0" smtClean="0"/>
              <a:t>Syntax</a:t>
            </a:r>
            <a:endParaRPr lang="en-US" b="1" dirty="0">
              <a:solidFill>
                <a:schemeClr val="accent4"/>
              </a:solidFill>
            </a:endParaRPr>
          </a:p>
          <a:p>
            <a:pPr marL="0" indent="0">
              <a:buNone/>
            </a:pPr>
            <a:r>
              <a:rPr lang="en-US" dirty="0" smtClean="0">
                <a:solidFill>
                  <a:schemeClr val="accent4"/>
                </a:solidFill>
                <a:latin typeface="Consolas" panose="020B0609020204030204" pitchFamily="49" charset="0"/>
              </a:rPr>
              <a:t>variable = (condition) ? </a:t>
            </a:r>
            <a:r>
              <a:rPr lang="en-US" dirty="0" err="1" smtClean="0">
                <a:solidFill>
                  <a:schemeClr val="accent4"/>
                </a:solidFill>
                <a:latin typeface="Consolas" panose="020B0609020204030204" pitchFamily="49" charset="0"/>
              </a:rPr>
              <a:t>expressionTrue</a:t>
            </a:r>
            <a:r>
              <a:rPr lang="en-US" dirty="0" smtClean="0">
                <a:solidFill>
                  <a:schemeClr val="accent4"/>
                </a:solidFill>
                <a:latin typeface="Consolas" panose="020B0609020204030204" pitchFamily="49" charset="0"/>
              </a:rPr>
              <a:t> :  </a:t>
            </a:r>
            <a:r>
              <a:rPr lang="en-US" dirty="0" err="1" smtClean="0">
                <a:solidFill>
                  <a:schemeClr val="accent4"/>
                </a:solidFill>
                <a:latin typeface="Consolas" panose="020B0609020204030204" pitchFamily="49" charset="0"/>
              </a:rPr>
              <a:t>expressionFalse</a:t>
            </a: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dirty="0" err="1">
                <a:solidFill>
                  <a:srgbClr val="00B0F0"/>
                </a:solidFill>
                <a:latin typeface="Consolas" panose="020B0609020204030204" pitchFamily="49" charset="0"/>
              </a:rPr>
              <a:t>int</a:t>
            </a:r>
            <a:r>
              <a:rPr lang="en-US" dirty="0">
                <a:latin typeface="Consolas" panose="020B0609020204030204" pitchFamily="49" charset="0"/>
              </a:rPr>
              <a:t> time = 20;</a:t>
            </a:r>
          </a:p>
          <a:p>
            <a:pPr marL="0" indent="0">
              <a:buNone/>
            </a:pPr>
            <a:r>
              <a:rPr lang="en-US" dirty="0">
                <a:solidFill>
                  <a:srgbClr val="FF0000"/>
                </a:solidFill>
                <a:latin typeface="Consolas" panose="020B0609020204030204" pitchFamily="49" charset="0"/>
              </a:rPr>
              <a:t>String</a:t>
            </a:r>
            <a:r>
              <a:rPr lang="en-US" dirty="0">
                <a:latin typeface="Consolas" panose="020B0609020204030204" pitchFamily="49" charset="0"/>
              </a:rPr>
              <a:t> result = (time &lt; 18) ? </a:t>
            </a:r>
            <a:r>
              <a:rPr lang="en-US" dirty="0">
                <a:solidFill>
                  <a:srgbClr val="92D050"/>
                </a:solidFill>
                <a:latin typeface="Consolas" panose="020B0609020204030204" pitchFamily="49" charset="0"/>
              </a:rPr>
              <a:t>"Good day." </a:t>
            </a:r>
            <a:r>
              <a:rPr lang="en-US" dirty="0">
                <a:latin typeface="Consolas" panose="020B0609020204030204" pitchFamily="49" charset="0"/>
              </a:rPr>
              <a:t>: </a:t>
            </a:r>
            <a:r>
              <a:rPr lang="en-US" dirty="0">
                <a:solidFill>
                  <a:srgbClr val="92D050"/>
                </a:solidFill>
                <a:latin typeface="Consolas" panose="020B0609020204030204" pitchFamily="49" charset="0"/>
              </a:rPr>
              <a:t>"Good evening."</a:t>
            </a:r>
            <a:r>
              <a:rPr lang="en-US" dirty="0">
                <a:latin typeface="Consolas" panose="020B0609020204030204" pitchFamily="49" charset="0"/>
              </a:rPr>
              <a:t>;</a:t>
            </a:r>
          </a:p>
          <a:p>
            <a:pPr marL="0" indent="0">
              <a:buNone/>
            </a:pPr>
            <a:r>
              <a:rPr lang="en-US" dirty="0" err="1">
                <a:solidFill>
                  <a:srgbClr val="FF0000"/>
                </a:solidFill>
                <a:latin typeface="Consolas" panose="020B0609020204030204" pitchFamily="49" charset="0"/>
              </a:rPr>
              <a:t>System</a:t>
            </a:r>
            <a:r>
              <a:rPr lang="en-US" dirty="0" err="1">
                <a:latin typeface="Consolas" panose="020B0609020204030204" pitchFamily="49" charset="0"/>
              </a:rPr>
              <a:t>.out.</a:t>
            </a:r>
            <a:r>
              <a:rPr lang="en-US" dirty="0" err="1">
                <a:solidFill>
                  <a:srgbClr val="FF0000"/>
                </a:solidFill>
                <a:latin typeface="Consolas" panose="020B0609020204030204" pitchFamily="49" charset="0"/>
              </a:rPr>
              <a:t>println</a:t>
            </a:r>
            <a:r>
              <a:rPr lang="en-US" dirty="0">
                <a:latin typeface="Consolas" panose="020B0609020204030204" pitchFamily="49" charset="0"/>
              </a:rPr>
              <a:t>(result);</a:t>
            </a:r>
            <a:endParaRPr lang="en-US"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97790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Instead of writing many </a:t>
            </a:r>
            <a:r>
              <a:rPr lang="en-US" dirty="0" err="1"/>
              <a:t>if..else</a:t>
            </a:r>
            <a:r>
              <a:rPr lang="en-US" dirty="0"/>
              <a:t> statements, you can use the switch statement.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switch(expression) {</a:t>
            </a:r>
          </a:p>
          <a:p>
            <a:pPr marL="0" indent="0">
              <a:buNone/>
            </a:pPr>
            <a:r>
              <a:rPr lang="en-US" dirty="0">
                <a:solidFill>
                  <a:schemeClr val="accent4"/>
                </a:solidFill>
                <a:latin typeface="Consolas" panose="020B0609020204030204" pitchFamily="49" charset="0"/>
              </a:rPr>
              <a:t>  case x:</a:t>
            </a:r>
          </a:p>
          <a:p>
            <a:pPr marL="0" indent="0">
              <a:buNone/>
            </a:pPr>
            <a:r>
              <a:rPr lang="en-US" dirty="0">
                <a:solidFill>
                  <a:schemeClr val="accent4"/>
                </a:solidFill>
                <a:latin typeface="Consolas" panose="020B0609020204030204" pitchFamily="49" charset="0"/>
              </a:rPr>
              <a:t>    // code block</a:t>
            </a:r>
          </a:p>
          <a:p>
            <a:pPr marL="0" indent="0">
              <a:buNone/>
            </a:pPr>
            <a:r>
              <a:rPr lang="en-US" dirty="0">
                <a:solidFill>
                  <a:schemeClr val="accent4"/>
                </a:solidFill>
                <a:latin typeface="Consolas" panose="020B0609020204030204" pitchFamily="49" charset="0"/>
              </a:rPr>
              <a:t>    break;</a:t>
            </a:r>
          </a:p>
          <a:p>
            <a:pPr marL="0" indent="0">
              <a:buNone/>
            </a:pPr>
            <a:r>
              <a:rPr lang="en-US" dirty="0">
                <a:solidFill>
                  <a:schemeClr val="accent4"/>
                </a:solidFill>
                <a:latin typeface="Consolas" panose="020B0609020204030204" pitchFamily="49" charset="0"/>
              </a:rPr>
              <a:t>  case y:</a:t>
            </a:r>
          </a:p>
          <a:p>
            <a:pPr marL="0" indent="0">
              <a:buNone/>
            </a:pPr>
            <a:r>
              <a:rPr lang="en-US" dirty="0">
                <a:solidFill>
                  <a:schemeClr val="accent4"/>
                </a:solidFill>
                <a:latin typeface="Consolas" panose="020B0609020204030204" pitchFamily="49" charset="0"/>
              </a:rPr>
              <a:t>    // code block</a:t>
            </a:r>
          </a:p>
          <a:p>
            <a:pPr marL="0" indent="0">
              <a:buNone/>
            </a:pPr>
            <a:r>
              <a:rPr lang="en-US" dirty="0">
                <a:solidFill>
                  <a:schemeClr val="accent4"/>
                </a:solidFill>
                <a:latin typeface="Consolas" panose="020B0609020204030204" pitchFamily="49" charset="0"/>
              </a:rPr>
              <a:t>    break;</a:t>
            </a:r>
          </a:p>
          <a:p>
            <a:pPr marL="0" indent="0">
              <a:buNone/>
            </a:pPr>
            <a:r>
              <a:rPr lang="en-US" dirty="0">
                <a:solidFill>
                  <a:schemeClr val="accent4"/>
                </a:solidFill>
                <a:latin typeface="Consolas" panose="020B0609020204030204" pitchFamily="49" charset="0"/>
              </a:rPr>
              <a:t>  default:</a:t>
            </a:r>
          </a:p>
          <a:p>
            <a:pPr marL="0" indent="0">
              <a:buNone/>
            </a:pPr>
            <a:r>
              <a:rPr lang="en-US" dirty="0">
                <a:solidFill>
                  <a:schemeClr val="accent4"/>
                </a:solidFill>
                <a:latin typeface="Consolas" panose="020B0609020204030204" pitchFamily="49" charset="0"/>
              </a:rPr>
              <a:t>    // code block</a:t>
            </a:r>
          </a:p>
          <a:p>
            <a:pPr marL="0" indent="0">
              <a:buNone/>
            </a:pPr>
            <a:r>
              <a:rPr lang="en-US" dirty="0" smtClean="0">
                <a:solidFill>
                  <a:schemeClr val="accent4"/>
                </a:solidFill>
                <a:latin typeface="Consolas" panose="020B0609020204030204" pitchFamily="49" charset="0"/>
              </a:rPr>
              <a:t>}</a:t>
            </a:r>
          </a:p>
          <a:p>
            <a:pPr marL="0" indent="0">
              <a:buNone/>
            </a:pPr>
            <a:endParaRPr lang="en-US" b="1" dirty="0" smtClean="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76680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9" name="Content Placeholder 8"/>
          <p:cNvPicPr>
            <a:picLocks noGrp="1" noChangeAspect="1"/>
          </p:cNvPicPr>
          <p:nvPr>
            <p:ph idx="1"/>
          </p:nvPr>
        </p:nvPicPr>
        <p:blipFill>
          <a:blip r:embed="rId2"/>
          <a:stretch>
            <a:fillRect/>
          </a:stretch>
        </p:blipFill>
        <p:spPr>
          <a:xfrm>
            <a:off x="4170121" y="863600"/>
            <a:ext cx="6712434" cy="5121275"/>
          </a:xfrm>
          <a:prstGeom prst="rect">
            <a:avLst/>
          </a:prstGeom>
        </p:spPr>
      </p:pic>
    </p:spTree>
    <p:extLst>
      <p:ext uri="{BB962C8B-B14F-4D97-AF65-F5344CB8AC3E}">
        <p14:creationId xmlns:p14="http://schemas.microsoft.com/office/powerpoint/2010/main" val="2927610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662</TotalTime>
  <Words>1107</Words>
  <Application>Microsoft Office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Wingdings 2</vt:lpstr>
      <vt:lpstr>Frame</vt:lpstr>
      <vt:lpstr>Java Getting Started </vt:lpstr>
      <vt:lpstr>Java If ... Else</vt:lpstr>
      <vt:lpstr>Java If ... Else</vt:lpstr>
      <vt:lpstr>The if Statement</vt:lpstr>
      <vt:lpstr>The else Statement</vt:lpstr>
      <vt:lpstr>The else if Statement</vt:lpstr>
      <vt:lpstr>Short Hand if...else</vt:lpstr>
      <vt:lpstr>Java Switch</vt:lpstr>
      <vt:lpstr>Java Switch</vt:lpstr>
      <vt:lpstr>Java Switch</vt:lpstr>
      <vt:lpstr>Java While Loop</vt:lpstr>
      <vt:lpstr>Java Do/While Loop</vt:lpstr>
      <vt:lpstr>Java For Loop</vt:lpstr>
      <vt:lpstr>Java Break and Continue</vt:lpstr>
      <vt:lpstr>Java Break and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dc:title>
  <dc:creator>nguyen huu tri</dc:creator>
  <cp:lastModifiedBy>nguyen huu tri</cp:lastModifiedBy>
  <cp:revision>52</cp:revision>
  <dcterms:created xsi:type="dcterms:W3CDTF">2024-09-29T14:58:37Z</dcterms:created>
  <dcterms:modified xsi:type="dcterms:W3CDTF">2024-12-15T14:10:24Z</dcterms:modified>
</cp:coreProperties>
</file>