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6"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22" d="100"/>
          <a:sy n="122" d="100"/>
        </p:scale>
        <p:origin x="108"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FBF284-6CBB-4C52-8864-26F5B368821C}" type="datetimeFigureOut">
              <a:rPr lang="en-US" smtClean="0"/>
              <a:t>11/03/2025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21ED7-6D19-46B2-81EF-793BC1D88E74}" type="slidenum">
              <a:rPr lang="en-US" smtClean="0"/>
              <a:t>‹#›</a:t>
            </a:fld>
            <a:endParaRPr lang="en-US"/>
          </a:p>
        </p:txBody>
      </p:sp>
    </p:spTree>
    <p:extLst>
      <p:ext uri="{BB962C8B-B14F-4D97-AF65-F5344CB8AC3E}">
        <p14:creationId xmlns:p14="http://schemas.microsoft.com/office/powerpoint/2010/main" val="110898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FBF284-6CBB-4C52-8864-26F5B368821C}" type="datetimeFigureOut">
              <a:rPr lang="en-US" smtClean="0"/>
              <a:t>11/03/2025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C21ED7-6D19-46B2-81EF-793BC1D88E74}" type="slidenum">
              <a:rPr lang="en-US" smtClean="0"/>
              <a:t>‹#›</a:t>
            </a:fld>
            <a:endParaRPr lang="en-US"/>
          </a:p>
        </p:txBody>
      </p:sp>
    </p:spTree>
    <p:extLst>
      <p:ext uri="{BB962C8B-B14F-4D97-AF65-F5344CB8AC3E}">
        <p14:creationId xmlns:p14="http://schemas.microsoft.com/office/powerpoint/2010/main" val="4180404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FBF284-6CBB-4C52-8864-26F5B368821C}" type="datetimeFigureOut">
              <a:rPr lang="en-US" smtClean="0"/>
              <a:t>11/03/2025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C21ED7-6D19-46B2-81EF-793BC1D88E74}" type="slidenum">
              <a:rPr lang="en-US" smtClean="0"/>
              <a:t>‹#›</a:t>
            </a:fld>
            <a:endParaRPr lang="en-US"/>
          </a:p>
        </p:txBody>
      </p:sp>
    </p:spTree>
    <p:extLst>
      <p:ext uri="{BB962C8B-B14F-4D97-AF65-F5344CB8AC3E}">
        <p14:creationId xmlns:p14="http://schemas.microsoft.com/office/powerpoint/2010/main" val="1486860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FBF284-6CBB-4C52-8864-26F5B368821C}" type="datetimeFigureOut">
              <a:rPr lang="en-US" smtClean="0"/>
              <a:t>11/03/2025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21ED7-6D19-46B2-81EF-793BC1D88E74}" type="slidenum">
              <a:rPr lang="en-US" smtClean="0"/>
              <a:t>‹#›</a:t>
            </a:fld>
            <a:endParaRPr lang="en-US"/>
          </a:p>
        </p:txBody>
      </p:sp>
    </p:spTree>
    <p:extLst>
      <p:ext uri="{BB962C8B-B14F-4D97-AF65-F5344CB8AC3E}">
        <p14:creationId xmlns:p14="http://schemas.microsoft.com/office/powerpoint/2010/main" val="4076360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FFBF284-6CBB-4C52-8864-26F5B368821C}" type="datetimeFigureOut">
              <a:rPr lang="en-US" smtClean="0"/>
              <a:t>11/03/2025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21ED7-6D19-46B2-81EF-793BC1D88E74}" type="slidenum">
              <a:rPr lang="en-US" smtClean="0"/>
              <a:t>‹#›</a:t>
            </a:fld>
            <a:endParaRPr lang="en-US"/>
          </a:p>
        </p:txBody>
      </p:sp>
    </p:spTree>
    <p:extLst>
      <p:ext uri="{BB962C8B-B14F-4D97-AF65-F5344CB8AC3E}">
        <p14:creationId xmlns:p14="http://schemas.microsoft.com/office/powerpoint/2010/main" val="4058313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3FFBF284-6CBB-4C52-8864-26F5B368821C}" type="datetimeFigureOut">
              <a:rPr lang="en-US" smtClean="0"/>
              <a:t>11/03/2025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24C21ED7-6D19-46B2-81EF-793BC1D88E74}" type="slidenum">
              <a:rPr lang="en-US" smtClean="0"/>
              <a:t>‹#›</a:t>
            </a:fld>
            <a:endParaRPr lang="en-US"/>
          </a:p>
        </p:txBody>
      </p:sp>
    </p:spTree>
    <p:extLst>
      <p:ext uri="{BB962C8B-B14F-4D97-AF65-F5344CB8AC3E}">
        <p14:creationId xmlns:p14="http://schemas.microsoft.com/office/powerpoint/2010/main" val="2986017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3FFBF284-6CBB-4C52-8864-26F5B368821C}" type="datetimeFigureOut">
              <a:rPr lang="en-US" smtClean="0"/>
              <a:t>11/03/2025</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24C21ED7-6D19-46B2-81EF-793BC1D88E74}" type="slidenum">
              <a:rPr lang="en-US" smtClean="0"/>
              <a:t>‹#›</a:t>
            </a:fld>
            <a:endParaRPr lang="en-US"/>
          </a:p>
        </p:txBody>
      </p:sp>
    </p:spTree>
    <p:extLst>
      <p:ext uri="{BB962C8B-B14F-4D97-AF65-F5344CB8AC3E}">
        <p14:creationId xmlns:p14="http://schemas.microsoft.com/office/powerpoint/2010/main" val="2261023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3FFBF284-6CBB-4C52-8864-26F5B368821C}" type="datetimeFigureOut">
              <a:rPr lang="en-US" smtClean="0"/>
              <a:t>11/03/2025</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24C21ED7-6D19-46B2-81EF-793BC1D88E74}" type="slidenum">
              <a:rPr lang="en-US" smtClean="0"/>
              <a:t>‹#›</a:t>
            </a:fld>
            <a:endParaRPr lang="en-US"/>
          </a:p>
        </p:txBody>
      </p:sp>
    </p:spTree>
    <p:extLst>
      <p:ext uri="{BB962C8B-B14F-4D97-AF65-F5344CB8AC3E}">
        <p14:creationId xmlns:p14="http://schemas.microsoft.com/office/powerpoint/2010/main" val="2553304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FFBF284-6CBB-4C52-8864-26F5B368821C}" type="datetimeFigureOut">
              <a:rPr lang="en-US" smtClean="0"/>
              <a:t>11/03/2025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C21ED7-6D19-46B2-81EF-793BC1D88E74}" type="slidenum">
              <a:rPr lang="en-US" smtClean="0"/>
              <a:t>‹#›</a:t>
            </a:fld>
            <a:endParaRPr lang="en-US"/>
          </a:p>
        </p:txBody>
      </p:sp>
    </p:spTree>
    <p:extLst>
      <p:ext uri="{BB962C8B-B14F-4D97-AF65-F5344CB8AC3E}">
        <p14:creationId xmlns:p14="http://schemas.microsoft.com/office/powerpoint/2010/main" val="42089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3FFBF284-6CBB-4C52-8864-26F5B368821C}" type="datetimeFigureOut">
              <a:rPr lang="en-US" smtClean="0"/>
              <a:t>11/03/2025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24C21ED7-6D19-46B2-81EF-793BC1D88E74}" type="slidenum">
              <a:rPr lang="en-US" smtClean="0"/>
              <a:t>‹#›</a:t>
            </a:fld>
            <a:endParaRPr lang="en-US"/>
          </a:p>
        </p:txBody>
      </p:sp>
    </p:spTree>
    <p:extLst>
      <p:ext uri="{BB962C8B-B14F-4D97-AF65-F5344CB8AC3E}">
        <p14:creationId xmlns:p14="http://schemas.microsoft.com/office/powerpoint/2010/main" val="3280407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3FFBF284-6CBB-4C52-8864-26F5B368821C}" type="datetimeFigureOut">
              <a:rPr lang="en-US" smtClean="0"/>
              <a:t>11/03/2025</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24C21ED7-6D19-46B2-81EF-793BC1D88E74}" type="slidenum">
              <a:rPr lang="en-US" smtClean="0"/>
              <a:t>‹#›</a:t>
            </a:fld>
            <a:endParaRPr lang="en-US"/>
          </a:p>
        </p:txBody>
      </p:sp>
    </p:spTree>
    <p:extLst>
      <p:ext uri="{BB962C8B-B14F-4D97-AF65-F5344CB8AC3E}">
        <p14:creationId xmlns:p14="http://schemas.microsoft.com/office/powerpoint/2010/main" val="3141557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3FFBF284-6CBB-4C52-8864-26F5B368821C}" type="datetimeFigureOut">
              <a:rPr lang="en-US" smtClean="0"/>
              <a:t>11/03/2025</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24C21ED7-6D19-46B2-81EF-793BC1D88E74}" type="slidenum">
              <a:rPr lang="en-US" smtClean="0"/>
              <a:t>‹#›</a:t>
            </a:fld>
            <a:endParaRPr lang="en-US"/>
          </a:p>
        </p:txBody>
      </p:sp>
    </p:spTree>
    <p:extLst>
      <p:ext uri="{BB962C8B-B14F-4D97-AF65-F5344CB8AC3E}">
        <p14:creationId xmlns:p14="http://schemas.microsoft.com/office/powerpoint/2010/main" val="13317342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7108" y="2021132"/>
            <a:ext cx="9144000" cy="2387600"/>
          </a:xfrm>
        </p:spPr>
        <p:style>
          <a:lnRef idx="2">
            <a:schemeClr val="accent2"/>
          </a:lnRef>
          <a:fillRef idx="1">
            <a:schemeClr val="lt1"/>
          </a:fillRef>
          <a:effectRef idx="0">
            <a:schemeClr val="accent2"/>
          </a:effectRef>
          <a:fontRef idx="minor">
            <a:schemeClr val="dk1"/>
          </a:fontRef>
        </p:style>
        <p:txBody>
          <a:bodyPr>
            <a:normAutofit/>
          </a:bodyPr>
          <a:lstStyle/>
          <a:p>
            <a:r>
              <a:rPr lang="en-US" dirty="0">
                <a:solidFill>
                  <a:schemeClr val="tx1"/>
                </a:solidFill>
              </a:rPr>
              <a:t>Java Methods</a:t>
            </a:r>
            <a:r>
              <a:rPr lang="en-US" dirty="0" smtClean="0"/>
              <a:t/>
            </a:r>
            <a:br>
              <a:rPr lang="en-US" dirty="0" smtClean="0"/>
            </a:br>
            <a:endParaRPr lang="en-US" dirty="0"/>
          </a:p>
        </p:txBody>
      </p:sp>
      <p:sp>
        <p:nvSpPr>
          <p:cNvPr id="4" name="Rectangle 3"/>
          <p:cNvSpPr/>
          <p:nvPr/>
        </p:nvSpPr>
        <p:spPr>
          <a:xfrm>
            <a:off x="8112368" y="6549292"/>
            <a:ext cx="4079631" cy="226646"/>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Source: w3school</a:t>
            </a:r>
            <a:endParaRPr lang="en-US" dirty="0"/>
          </a:p>
        </p:txBody>
      </p:sp>
    </p:spTree>
    <p:extLst>
      <p:ext uri="{BB962C8B-B14F-4D97-AF65-F5344CB8AC3E}">
        <p14:creationId xmlns:p14="http://schemas.microsoft.com/office/powerpoint/2010/main" val="37014151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smtClean="0"/>
              <a:t>Overloading</a:t>
            </a:r>
            <a:endParaRPr lang="en-US" dirty="0"/>
          </a:p>
        </p:txBody>
      </p:sp>
      <p:sp>
        <p:nvSpPr>
          <p:cNvPr id="4" name="Rectangle 3"/>
          <p:cNvSpPr/>
          <p:nvPr/>
        </p:nvSpPr>
        <p:spPr>
          <a:xfrm>
            <a:off x="8112368" y="6549292"/>
            <a:ext cx="4079631" cy="226646"/>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Source: w3school</a:t>
            </a:r>
            <a:endParaRPr lang="en-US" dirty="0"/>
          </a:p>
        </p:txBody>
      </p:sp>
      <p:pic>
        <p:nvPicPr>
          <p:cNvPr id="11" name="Content Placeholder 10"/>
          <p:cNvPicPr>
            <a:picLocks noGrp="1" noChangeAspect="1"/>
          </p:cNvPicPr>
          <p:nvPr>
            <p:ph idx="1"/>
          </p:nvPr>
        </p:nvPicPr>
        <p:blipFill>
          <a:blip r:embed="rId2"/>
          <a:stretch>
            <a:fillRect/>
          </a:stretch>
        </p:blipFill>
        <p:spPr>
          <a:xfrm>
            <a:off x="4331036" y="1800172"/>
            <a:ext cx="5687219" cy="3924848"/>
          </a:xfrm>
          <a:prstGeom prst="rect">
            <a:avLst/>
          </a:prstGeom>
        </p:spPr>
      </p:pic>
      <p:sp>
        <p:nvSpPr>
          <p:cNvPr id="13" name="Rectangle 5"/>
          <p:cNvSpPr>
            <a:spLocks noChangeArrowheads="1"/>
          </p:cNvSpPr>
          <p:nvPr/>
        </p:nvSpPr>
        <p:spPr bwMode="auto">
          <a:xfrm>
            <a:off x="4268513" y="1044787"/>
            <a:ext cx="7509272"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Verdana" panose="020B0604030504040204" pitchFamily="34" charset="0"/>
              </a:rPr>
              <a:t>Instead of defining two methods that should do the same thing, it is better to overload one.</a:t>
            </a:r>
            <a:endParaRPr kumimoji="0" lang="en-US" altLang="en-US" sz="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Verdana" panose="020B0604030504040204" pitchFamily="34" charset="0"/>
              </a:rPr>
              <a:t>In the example below, we overload the </a:t>
            </a:r>
            <a:r>
              <a:rPr kumimoji="0" lang="en-US" altLang="en-US" sz="1100" b="0" i="0" u="none" strike="noStrike" cap="none" normalizeH="0" baseline="0" dirty="0" err="1" smtClean="0">
                <a:ln>
                  <a:noFill/>
                </a:ln>
                <a:solidFill>
                  <a:srgbClr val="DC143C"/>
                </a:solidFill>
                <a:effectLst/>
                <a:latin typeface="Consolas" panose="020B0609020204030204" pitchFamily="49" charset="0"/>
              </a:rPr>
              <a:t>plusMethod</a:t>
            </a:r>
            <a:r>
              <a:rPr kumimoji="0" lang="en-US" altLang="en-US" sz="1100" b="0" i="0" u="none" strike="noStrike" cap="none" normalizeH="0" baseline="0" dirty="0" smtClean="0">
                <a:ln>
                  <a:noFill/>
                </a:ln>
                <a:solidFill>
                  <a:srgbClr val="000000"/>
                </a:solidFill>
                <a:effectLst/>
                <a:latin typeface="Verdana" panose="020B0604030504040204" pitchFamily="34" charset="0"/>
              </a:rPr>
              <a:t> method to work for both </a:t>
            </a:r>
            <a:r>
              <a:rPr kumimoji="0" lang="en-US" altLang="en-US" sz="1100" b="0" i="0" u="none" strike="noStrike" cap="none" normalizeH="0" baseline="0" dirty="0" err="1" smtClean="0">
                <a:ln>
                  <a:noFill/>
                </a:ln>
                <a:solidFill>
                  <a:srgbClr val="DC143C"/>
                </a:solidFill>
                <a:effectLst/>
                <a:latin typeface="Consolas" panose="020B0609020204030204" pitchFamily="49" charset="0"/>
              </a:rPr>
              <a:t>int</a:t>
            </a:r>
            <a:r>
              <a:rPr kumimoji="0" lang="en-US" altLang="en-US" sz="1100" b="0" i="0" u="none" strike="noStrike" cap="none" normalizeH="0" baseline="0" dirty="0" smtClean="0">
                <a:ln>
                  <a:noFill/>
                </a:ln>
                <a:solidFill>
                  <a:srgbClr val="000000"/>
                </a:solidFill>
                <a:effectLst/>
                <a:latin typeface="Verdana" panose="020B0604030504040204" pitchFamily="34" charset="0"/>
              </a:rPr>
              <a:t> and </a:t>
            </a:r>
            <a:r>
              <a:rPr kumimoji="0" lang="en-US" altLang="en-US" sz="1100" b="0" i="0" u="none" strike="noStrike" cap="none" normalizeH="0" baseline="0" dirty="0" smtClean="0">
                <a:ln>
                  <a:noFill/>
                </a:ln>
                <a:solidFill>
                  <a:srgbClr val="DC143C"/>
                </a:solidFill>
                <a:effectLst/>
                <a:latin typeface="Consolas" panose="020B0609020204030204" pitchFamily="49" charset="0"/>
              </a:rPr>
              <a:t>double</a:t>
            </a:r>
            <a:r>
              <a:rPr kumimoji="0" lang="en-US" altLang="en-US" sz="1100" b="0" i="0" u="none" strike="noStrike" cap="none" normalizeH="0" baseline="0" dirty="0" smtClean="0">
                <a:ln>
                  <a:noFill/>
                </a:ln>
                <a:solidFill>
                  <a:srgbClr val="000000"/>
                </a:solidFill>
                <a:effectLst/>
                <a:latin typeface="Verdana" panose="020B060403050404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85538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t>
            </a:r>
            <a:r>
              <a:rPr lang="en-US" b="1" dirty="0" smtClean="0"/>
              <a:t>ethod</a:t>
            </a:r>
            <a:r>
              <a:rPr lang="en-US" dirty="0"/>
              <a:t> </a:t>
            </a:r>
            <a:endParaRPr lang="en-US" dirty="0"/>
          </a:p>
        </p:txBody>
      </p:sp>
      <p:sp>
        <p:nvSpPr>
          <p:cNvPr id="3" name="Content Placeholder 2"/>
          <p:cNvSpPr>
            <a:spLocks noGrp="1"/>
          </p:cNvSpPr>
          <p:nvPr>
            <p:ph idx="1"/>
          </p:nvPr>
        </p:nvSpPr>
        <p:spPr/>
        <p:txBody>
          <a:bodyPr>
            <a:normAutofit/>
          </a:bodyPr>
          <a:lstStyle/>
          <a:p>
            <a:pPr marL="0" indent="0">
              <a:buNone/>
            </a:pPr>
            <a:endParaRPr lang="en-US" dirty="0">
              <a:solidFill>
                <a:schemeClr val="accent4"/>
              </a:solidFill>
            </a:endParaRPr>
          </a:p>
          <a:p>
            <a:r>
              <a:rPr lang="en-US" dirty="0">
                <a:solidFill>
                  <a:schemeClr val="accent4"/>
                </a:solidFill>
              </a:rPr>
              <a:t>A method is a block of code which only runs when it is called</a:t>
            </a:r>
            <a:r>
              <a:rPr lang="en-US" dirty="0" smtClean="0">
                <a:solidFill>
                  <a:schemeClr val="accent4"/>
                </a:solidFill>
              </a:rPr>
              <a:t>.</a:t>
            </a:r>
            <a:endParaRPr lang="en-US" dirty="0">
              <a:solidFill>
                <a:schemeClr val="accent4"/>
              </a:solidFill>
            </a:endParaRPr>
          </a:p>
          <a:p>
            <a:r>
              <a:rPr lang="en-US" dirty="0">
                <a:solidFill>
                  <a:schemeClr val="accent4"/>
                </a:solidFill>
              </a:rPr>
              <a:t>You can pass data, known as parameters, into a method</a:t>
            </a:r>
            <a:r>
              <a:rPr lang="en-US" dirty="0" smtClean="0">
                <a:solidFill>
                  <a:schemeClr val="accent4"/>
                </a:solidFill>
              </a:rPr>
              <a:t>.</a:t>
            </a:r>
            <a:endParaRPr lang="en-US" dirty="0">
              <a:solidFill>
                <a:schemeClr val="accent4"/>
              </a:solidFill>
            </a:endParaRPr>
          </a:p>
          <a:p>
            <a:r>
              <a:rPr lang="en-US" dirty="0">
                <a:solidFill>
                  <a:schemeClr val="accent4"/>
                </a:solidFill>
              </a:rPr>
              <a:t>Methods are used to perform certain actions, and they are also known as functions</a:t>
            </a:r>
            <a:r>
              <a:rPr lang="en-US" dirty="0" smtClean="0">
                <a:solidFill>
                  <a:schemeClr val="accent4"/>
                </a:solidFill>
              </a:rPr>
              <a:t>.</a:t>
            </a:r>
            <a:endParaRPr lang="en-US" dirty="0">
              <a:solidFill>
                <a:schemeClr val="accent4"/>
              </a:solidFill>
            </a:endParaRPr>
          </a:p>
          <a:p>
            <a:r>
              <a:rPr lang="en-US" dirty="0">
                <a:solidFill>
                  <a:schemeClr val="accent4"/>
                </a:solidFill>
              </a:rPr>
              <a:t>Why use methods? To reuse code: define the code once, and use it many times.</a:t>
            </a:r>
            <a:endParaRPr lang="en-US" dirty="0">
              <a:solidFill>
                <a:schemeClr val="accent4"/>
              </a:solidFill>
            </a:endParaRPr>
          </a:p>
        </p:txBody>
      </p:sp>
      <p:sp>
        <p:nvSpPr>
          <p:cNvPr id="4" name="Rectangle 3"/>
          <p:cNvSpPr/>
          <p:nvPr/>
        </p:nvSpPr>
        <p:spPr>
          <a:xfrm>
            <a:off x="8112368" y="6549292"/>
            <a:ext cx="4079631" cy="226646"/>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Source: w3school</a:t>
            </a:r>
            <a:endParaRPr lang="en-US" dirty="0"/>
          </a:p>
        </p:txBody>
      </p:sp>
    </p:spTree>
    <p:extLst>
      <p:ext uri="{BB962C8B-B14F-4D97-AF65-F5344CB8AC3E}">
        <p14:creationId xmlns:p14="http://schemas.microsoft.com/office/powerpoint/2010/main" val="17404726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Method</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A method must be declared within a class. It is defined with the name of the method, followed by parentheses </a:t>
            </a:r>
            <a:r>
              <a:rPr lang="en-US" b="1" dirty="0" smtClean="0"/>
              <a:t>()</a:t>
            </a:r>
          </a:p>
          <a:p>
            <a:pPr marL="0" indent="0">
              <a:buNone/>
            </a:pPr>
            <a:r>
              <a:rPr lang="en-US" dirty="0"/>
              <a:t>Create a method inside Main:</a:t>
            </a:r>
            <a:endParaRPr lang="en-US" b="1" dirty="0" smtClean="0"/>
          </a:p>
          <a:p>
            <a:pPr marL="0" indent="0">
              <a:buNone/>
            </a:pPr>
            <a:endParaRPr lang="en-US" b="1" dirty="0" smtClean="0">
              <a:solidFill>
                <a:schemeClr val="accent4"/>
              </a:solidFill>
            </a:endParaRPr>
          </a:p>
          <a:p>
            <a:pPr marL="0" indent="0">
              <a:buNone/>
            </a:pPr>
            <a:endParaRPr lang="en-US" b="1" dirty="0">
              <a:solidFill>
                <a:schemeClr val="accent4"/>
              </a:solidFill>
            </a:endParaRPr>
          </a:p>
          <a:p>
            <a:pPr marL="0" indent="0">
              <a:buNone/>
            </a:pPr>
            <a:endParaRPr lang="en-US" b="1" dirty="0" smtClean="0">
              <a:solidFill>
                <a:schemeClr val="accent4"/>
              </a:solidFill>
            </a:endParaRPr>
          </a:p>
          <a:p>
            <a:pPr marL="0" indent="0">
              <a:buNone/>
            </a:pPr>
            <a:endParaRPr lang="en-US" b="1" dirty="0">
              <a:solidFill>
                <a:schemeClr val="accent4"/>
              </a:solidFill>
            </a:endParaRPr>
          </a:p>
          <a:p>
            <a:pPr marL="0" indent="0">
              <a:buNone/>
            </a:pPr>
            <a:endParaRPr lang="en-US" b="1" dirty="0" smtClean="0">
              <a:solidFill>
                <a:schemeClr val="accent4"/>
              </a:solidFill>
            </a:endParaRPr>
          </a:p>
          <a:p>
            <a:pPr marL="0" indent="0">
              <a:buNone/>
            </a:pPr>
            <a:r>
              <a:rPr lang="en-US" b="1" dirty="0">
                <a:solidFill>
                  <a:schemeClr val="tx1"/>
                </a:solidFill>
              </a:rPr>
              <a:t>Example Explained</a:t>
            </a:r>
          </a:p>
          <a:p>
            <a:pPr marL="0" indent="0">
              <a:buNone/>
            </a:pPr>
            <a:r>
              <a:rPr lang="en-US" b="1" dirty="0" err="1">
                <a:solidFill>
                  <a:schemeClr val="tx1"/>
                </a:solidFill>
              </a:rPr>
              <a:t>myMethod</a:t>
            </a:r>
            <a:r>
              <a:rPr lang="en-US" b="1" dirty="0">
                <a:solidFill>
                  <a:schemeClr val="tx1"/>
                </a:solidFill>
              </a:rPr>
              <a:t>() </a:t>
            </a:r>
            <a:r>
              <a:rPr lang="en-US" dirty="0">
                <a:solidFill>
                  <a:schemeClr val="tx1"/>
                </a:solidFill>
              </a:rPr>
              <a:t>is the name of the method</a:t>
            </a:r>
          </a:p>
          <a:p>
            <a:pPr marL="0" indent="0">
              <a:buNone/>
            </a:pPr>
            <a:r>
              <a:rPr lang="en-US" b="1" dirty="0">
                <a:solidFill>
                  <a:schemeClr val="tx1"/>
                </a:solidFill>
              </a:rPr>
              <a:t>static</a:t>
            </a:r>
            <a:r>
              <a:rPr lang="en-US" dirty="0">
                <a:solidFill>
                  <a:schemeClr val="tx1"/>
                </a:solidFill>
              </a:rPr>
              <a:t> means that the method belongs to the Main class and not an object of the Main class. You will learn more about objects and how to access methods through objects later in this tutorial.</a:t>
            </a:r>
          </a:p>
          <a:p>
            <a:pPr marL="0" indent="0">
              <a:buNone/>
            </a:pPr>
            <a:r>
              <a:rPr lang="en-US" b="1" dirty="0">
                <a:solidFill>
                  <a:schemeClr val="tx1"/>
                </a:solidFill>
              </a:rPr>
              <a:t>void</a:t>
            </a:r>
            <a:r>
              <a:rPr lang="en-US" dirty="0">
                <a:solidFill>
                  <a:schemeClr val="tx1"/>
                </a:solidFill>
              </a:rPr>
              <a:t> means that this method does not have a return value. You will learn more about return values later in this chapter</a:t>
            </a:r>
          </a:p>
          <a:p>
            <a:pPr marL="0" indent="0">
              <a:buNone/>
            </a:pPr>
            <a:endParaRPr lang="en-US" b="1" dirty="0" smtClean="0">
              <a:solidFill>
                <a:schemeClr val="accent4"/>
              </a:solidFill>
            </a:endParaRPr>
          </a:p>
          <a:p>
            <a:pPr marL="0" indent="0">
              <a:buNone/>
            </a:pPr>
            <a:endParaRPr lang="en-US" b="1" dirty="0">
              <a:solidFill>
                <a:schemeClr val="accent4"/>
              </a:solidFill>
            </a:endParaRPr>
          </a:p>
          <a:p>
            <a:pPr marL="0" indent="0">
              <a:buNone/>
            </a:pPr>
            <a:endParaRPr lang="en-US" b="1" dirty="0">
              <a:solidFill>
                <a:schemeClr val="accent4"/>
              </a:solidFill>
            </a:endParaRPr>
          </a:p>
        </p:txBody>
      </p:sp>
      <p:sp>
        <p:nvSpPr>
          <p:cNvPr id="4" name="Rectangle 3"/>
          <p:cNvSpPr/>
          <p:nvPr/>
        </p:nvSpPr>
        <p:spPr>
          <a:xfrm>
            <a:off x="8112368" y="6549292"/>
            <a:ext cx="4079631" cy="226646"/>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Source: w3school</a:t>
            </a:r>
            <a:endParaRPr lang="en-US" dirty="0"/>
          </a:p>
        </p:txBody>
      </p:sp>
      <p:pic>
        <p:nvPicPr>
          <p:cNvPr id="8" name="Picture 7"/>
          <p:cNvPicPr>
            <a:picLocks noChangeAspect="1"/>
          </p:cNvPicPr>
          <p:nvPr/>
        </p:nvPicPr>
        <p:blipFill>
          <a:blip r:embed="rId2"/>
          <a:stretch>
            <a:fillRect/>
          </a:stretch>
        </p:blipFill>
        <p:spPr>
          <a:xfrm>
            <a:off x="3947423" y="1384240"/>
            <a:ext cx="3991532" cy="1733792"/>
          </a:xfrm>
          <a:prstGeom prst="rect">
            <a:avLst/>
          </a:prstGeom>
        </p:spPr>
      </p:pic>
    </p:spTree>
    <p:extLst>
      <p:ext uri="{BB962C8B-B14F-4D97-AF65-F5344CB8AC3E}">
        <p14:creationId xmlns:p14="http://schemas.microsoft.com/office/powerpoint/2010/main" val="32878719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 a Method</a:t>
            </a:r>
          </a:p>
        </p:txBody>
      </p:sp>
      <p:sp>
        <p:nvSpPr>
          <p:cNvPr id="3" name="Content Placeholder 2"/>
          <p:cNvSpPr>
            <a:spLocks noGrp="1"/>
          </p:cNvSpPr>
          <p:nvPr>
            <p:ph idx="1"/>
          </p:nvPr>
        </p:nvSpPr>
        <p:spPr>
          <a:xfrm>
            <a:off x="3869268" y="864108"/>
            <a:ext cx="7315200" cy="2254230"/>
          </a:xfrm>
        </p:spPr>
        <p:txBody>
          <a:bodyPr>
            <a:normAutofit/>
          </a:bodyPr>
          <a:lstStyle/>
          <a:p>
            <a:pPr marL="0" indent="0">
              <a:buNone/>
            </a:pPr>
            <a:r>
              <a:rPr lang="en-US" dirty="0"/>
              <a:t>To call a method in Java, write the method's name followed by two parentheses </a:t>
            </a:r>
            <a:r>
              <a:rPr lang="en-US" b="1" dirty="0"/>
              <a:t>()</a:t>
            </a:r>
            <a:r>
              <a:rPr lang="en-US" dirty="0"/>
              <a:t> and a semicolon</a:t>
            </a:r>
            <a:r>
              <a:rPr lang="en-US" dirty="0" smtClean="0"/>
              <a:t>;</a:t>
            </a:r>
            <a:endParaRPr lang="en-US" dirty="0"/>
          </a:p>
          <a:p>
            <a:pPr marL="0" indent="0">
              <a:buNone/>
            </a:pPr>
            <a:r>
              <a:rPr lang="en-US" dirty="0"/>
              <a:t>In the following example, </a:t>
            </a:r>
            <a:r>
              <a:rPr lang="en-US" b="1" dirty="0" err="1"/>
              <a:t>myMethod</a:t>
            </a:r>
            <a:r>
              <a:rPr lang="en-US" b="1" dirty="0"/>
              <a:t>() </a:t>
            </a:r>
            <a:r>
              <a:rPr lang="en-US" b="1" dirty="0" smtClean="0"/>
              <a:t> </a:t>
            </a:r>
            <a:r>
              <a:rPr lang="en-US" dirty="0" smtClean="0"/>
              <a:t>is </a:t>
            </a:r>
            <a:r>
              <a:rPr lang="en-US" dirty="0"/>
              <a:t>used to print a text (the action), when it is </a:t>
            </a:r>
            <a:r>
              <a:rPr lang="en-US" dirty="0" smtClean="0"/>
              <a:t>called:</a:t>
            </a:r>
          </a:p>
          <a:p>
            <a:pPr marL="0" indent="0">
              <a:buNone/>
            </a:pPr>
            <a:endParaRPr lang="en-US" dirty="0">
              <a:solidFill>
                <a:schemeClr val="accent4"/>
              </a:solidFill>
              <a:latin typeface="Consolas" panose="020B0609020204030204" pitchFamily="49" charset="0"/>
            </a:endParaRPr>
          </a:p>
        </p:txBody>
      </p:sp>
      <p:sp>
        <p:nvSpPr>
          <p:cNvPr id="4" name="Rectangle 3"/>
          <p:cNvSpPr/>
          <p:nvPr/>
        </p:nvSpPr>
        <p:spPr>
          <a:xfrm>
            <a:off x="8112368" y="6549292"/>
            <a:ext cx="4079631" cy="226646"/>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Source: w3school</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9268" y="2492219"/>
            <a:ext cx="8821381" cy="3905795"/>
          </a:xfrm>
          <a:prstGeom prst="rect">
            <a:avLst/>
          </a:prstGeom>
        </p:spPr>
      </p:pic>
    </p:spTree>
    <p:extLst>
      <p:ext uri="{BB962C8B-B14F-4D97-AF65-F5344CB8AC3E}">
        <p14:creationId xmlns:p14="http://schemas.microsoft.com/office/powerpoint/2010/main" val="28506655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 a Method</a:t>
            </a:r>
            <a:endParaRPr lang="en-US" dirty="0"/>
          </a:p>
        </p:txBody>
      </p:sp>
      <p:sp>
        <p:nvSpPr>
          <p:cNvPr id="3" name="Content Placeholder 2"/>
          <p:cNvSpPr>
            <a:spLocks noGrp="1"/>
          </p:cNvSpPr>
          <p:nvPr>
            <p:ph idx="1"/>
          </p:nvPr>
        </p:nvSpPr>
        <p:spPr>
          <a:xfrm>
            <a:off x="3869268" y="864108"/>
            <a:ext cx="7315200" cy="1144446"/>
          </a:xfrm>
        </p:spPr>
        <p:txBody>
          <a:bodyPr>
            <a:normAutofit/>
          </a:bodyPr>
          <a:lstStyle/>
          <a:p>
            <a:pPr marL="0" indent="0">
              <a:buNone/>
            </a:pPr>
            <a:r>
              <a:rPr lang="en-US" dirty="0"/>
              <a:t>A method can also be called </a:t>
            </a:r>
            <a:r>
              <a:rPr lang="en-US" dirty="0" smtClean="0"/>
              <a:t>multiple</a:t>
            </a:r>
          </a:p>
        </p:txBody>
      </p:sp>
      <p:sp>
        <p:nvSpPr>
          <p:cNvPr id="4" name="Rectangle 3"/>
          <p:cNvSpPr/>
          <p:nvPr/>
        </p:nvSpPr>
        <p:spPr>
          <a:xfrm>
            <a:off x="8112368" y="6549292"/>
            <a:ext cx="4079631" cy="226646"/>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Source: w3school</a:t>
            </a:r>
            <a:endParaRPr lang="en-US" dirty="0"/>
          </a:p>
        </p:txBody>
      </p:sp>
      <p:pic>
        <p:nvPicPr>
          <p:cNvPr id="6" name="Picture 5"/>
          <p:cNvPicPr>
            <a:picLocks noChangeAspect="1"/>
          </p:cNvPicPr>
          <p:nvPr/>
        </p:nvPicPr>
        <p:blipFill>
          <a:blip r:embed="rId2"/>
          <a:stretch>
            <a:fillRect/>
          </a:stretch>
        </p:blipFill>
        <p:spPr>
          <a:xfrm>
            <a:off x="3869268" y="1577797"/>
            <a:ext cx="6030167" cy="4296375"/>
          </a:xfrm>
          <a:prstGeom prst="rect">
            <a:avLst/>
          </a:prstGeom>
        </p:spPr>
      </p:pic>
    </p:spTree>
    <p:extLst>
      <p:ext uri="{BB962C8B-B14F-4D97-AF65-F5344CB8AC3E}">
        <p14:creationId xmlns:p14="http://schemas.microsoft.com/office/powerpoint/2010/main" val="19809114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Parameters </a:t>
            </a:r>
            <a:r>
              <a:rPr lang="en-US" dirty="0" smtClean="0"/>
              <a:t>and Arguments</a:t>
            </a:r>
            <a:endParaRPr lang="en-US" dirty="0"/>
          </a:p>
        </p:txBody>
      </p:sp>
      <p:sp>
        <p:nvSpPr>
          <p:cNvPr id="3" name="Content Placeholder 2"/>
          <p:cNvSpPr>
            <a:spLocks noGrp="1"/>
          </p:cNvSpPr>
          <p:nvPr>
            <p:ph idx="1"/>
          </p:nvPr>
        </p:nvSpPr>
        <p:spPr>
          <a:xfrm>
            <a:off x="3845822" y="528046"/>
            <a:ext cx="7315200" cy="1945202"/>
          </a:xfrm>
        </p:spPr>
        <p:txBody>
          <a:bodyPr>
            <a:normAutofit/>
          </a:bodyPr>
          <a:lstStyle/>
          <a:p>
            <a:pPr marL="0" indent="0" algn="just">
              <a:buNone/>
            </a:pPr>
            <a:r>
              <a:rPr lang="en-US" sz="1300" dirty="0">
                <a:latin typeface="Consolas" panose="020B0609020204030204" pitchFamily="49" charset="0"/>
              </a:rPr>
              <a:t>Information can be passed to methods as a parameter. Parameters act as variables inside the method</a:t>
            </a:r>
            <a:r>
              <a:rPr lang="en-US" sz="1300" dirty="0" smtClean="0">
                <a:latin typeface="Consolas" panose="020B0609020204030204" pitchFamily="49" charset="0"/>
              </a:rPr>
              <a:t>.</a:t>
            </a:r>
            <a:endParaRPr lang="en-US" sz="1300" dirty="0">
              <a:latin typeface="Consolas" panose="020B0609020204030204" pitchFamily="49" charset="0"/>
            </a:endParaRPr>
          </a:p>
          <a:p>
            <a:pPr marL="0" indent="0" algn="just">
              <a:buNone/>
            </a:pPr>
            <a:r>
              <a:rPr lang="en-US" sz="1300" dirty="0">
                <a:latin typeface="Consolas" panose="020B0609020204030204" pitchFamily="49" charset="0"/>
              </a:rPr>
              <a:t>Parameters are specified after the method name, inside the parentheses. You can add as many parameters as you want, just separate them with a comma</a:t>
            </a:r>
            <a:r>
              <a:rPr lang="en-US" sz="1300" dirty="0" smtClean="0">
                <a:latin typeface="Consolas" panose="020B0609020204030204" pitchFamily="49" charset="0"/>
              </a:rPr>
              <a:t>.</a:t>
            </a:r>
            <a:endParaRPr lang="en-US" sz="1300" dirty="0">
              <a:latin typeface="Consolas" panose="020B0609020204030204" pitchFamily="49" charset="0"/>
            </a:endParaRPr>
          </a:p>
          <a:p>
            <a:pPr marL="0" indent="0" algn="just">
              <a:buNone/>
            </a:pPr>
            <a:r>
              <a:rPr lang="en-US" sz="1300" dirty="0">
                <a:latin typeface="Consolas" panose="020B0609020204030204" pitchFamily="49" charset="0"/>
              </a:rPr>
              <a:t>The following example has a method that takes a String called </a:t>
            </a:r>
            <a:r>
              <a:rPr lang="en-US" sz="1300" b="1" dirty="0" err="1">
                <a:latin typeface="Consolas" panose="020B0609020204030204" pitchFamily="49" charset="0"/>
              </a:rPr>
              <a:t>fname</a:t>
            </a:r>
            <a:r>
              <a:rPr lang="en-US" sz="1300" dirty="0">
                <a:latin typeface="Consolas" panose="020B0609020204030204" pitchFamily="49" charset="0"/>
              </a:rPr>
              <a:t> as parameter. When the method is called, we pass along a first name, which is used inside the method to print the full name:</a:t>
            </a:r>
            <a:endParaRPr lang="en-US" sz="1300" dirty="0" smtClean="0">
              <a:latin typeface="Consolas" panose="020B0609020204030204" pitchFamily="49" charset="0"/>
            </a:endParaRPr>
          </a:p>
        </p:txBody>
      </p:sp>
      <p:sp>
        <p:nvSpPr>
          <p:cNvPr id="4" name="Rectangle 3"/>
          <p:cNvSpPr/>
          <p:nvPr/>
        </p:nvSpPr>
        <p:spPr>
          <a:xfrm>
            <a:off x="8112368" y="6549292"/>
            <a:ext cx="4079631" cy="226646"/>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Source: w3school</a:t>
            </a:r>
            <a:endParaRPr lang="en-US" dirty="0"/>
          </a:p>
        </p:txBody>
      </p:sp>
      <p:pic>
        <p:nvPicPr>
          <p:cNvPr id="6" name="Picture 5"/>
          <p:cNvPicPr>
            <a:picLocks noChangeAspect="1"/>
          </p:cNvPicPr>
          <p:nvPr/>
        </p:nvPicPr>
        <p:blipFill>
          <a:blip r:embed="rId2"/>
          <a:stretch>
            <a:fillRect/>
          </a:stretch>
        </p:blipFill>
        <p:spPr>
          <a:xfrm>
            <a:off x="3845822" y="2277863"/>
            <a:ext cx="5982535" cy="4048690"/>
          </a:xfrm>
          <a:prstGeom prst="rect">
            <a:avLst/>
          </a:prstGeom>
        </p:spPr>
      </p:pic>
    </p:spTree>
    <p:extLst>
      <p:ext uri="{BB962C8B-B14F-4D97-AF65-F5344CB8AC3E}">
        <p14:creationId xmlns:p14="http://schemas.microsoft.com/office/powerpoint/2010/main" val="25585363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Parameters and Arguments</a:t>
            </a:r>
            <a:endParaRPr lang="en-US" dirty="0"/>
          </a:p>
        </p:txBody>
      </p:sp>
      <p:sp>
        <p:nvSpPr>
          <p:cNvPr id="4" name="Rectangle 3"/>
          <p:cNvSpPr/>
          <p:nvPr/>
        </p:nvSpPr>
        <p:spPr>
          <a:xfrm>
            <a:off x="8112368" y="6549292"/>
            <a:ext cx="4079631" cy="226646"/>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Source: w3school</a:t>
            </a:r>
            <a:endParaRPr lang="en-US" dirty="0"/>
          </a:p>
        </p:txBody>
      </p:sp>
      <p:sp>
        <p:nvSpPr>
          <p:cNvPr id="5" name="Content Placeholder 4"/>
          <p:cNvSpPr>
            <a:spLocks noGrp="1"/>
          </p:cNvSpPr>
          <p:nvPr>
            <p:ph idx="1"/>
          </p:nvPr>
        </p:nvSpPr>
        <p:spPr/>
        <p:txBody>
          <a:bodyPr/>
          <a:lstStyle/>
          <a:p>
            <a:r>
              <a:rPr lang="en-US" dirty="0"/>
              <a:t>When a </a:t>
            </a:r>
            <a:r>
              <a:rPr lang="en-US" b="1" dirty="0"/>
              <a:t>parameter</a:t>
            </a:r>
            <a:r>
              <a:rPr lang="en-US" dirty="0"/>
              <a:t> is passed to the method, it is called an </a:t>
            </a:r>
            <a:r>
              <a:rPr lang="en-US" b="1" dirty="0"/>
              <a:t>argument</a:t>
            </a:r>
            <a:r>
              <a:rPr lang="en-US" dirty="0"/>
              <a:t>. So, from the example above: </a:t>
            </a:r>
            <a:r>
              <a:rPr lang="en-US" dirty="0" err="1">
                <a:solidFill>
                  <a:srgbClr val="FF0000"/>
                </a:solidFill>
              </a:rPr>
              <a:t>fname</a:t>
            </a:r>
            <a:r>
              <a:rPr lang="en-US" dirty="0"/>
              <a:t> is a </a:t>
            </a:r>
            <a:r>
              <a:rPr lang="en-US" b="1" dirty="0"/>
              <a:t>parameter</a:t>
            </a:r>
            <a:r>
              <a:rPr lang="en-US" dirty="0"/>
              <a:t>, while </a:t>
            </a:r>
            <a:r>
              <a:rPr lang="en-US" dirty="0">
                <a:solidFill>
                  <a:srgbClr val="FF0000"/>
                </a:solidFill>
              </a:rPr>
              <a:t>Liam</a:t>
            </a:r>
            <a:r>
              <a:rPr lang="en-US" dirty="0"/>
              <a:t>, </a:t>
            </a:r>
            <a:r>
              <a:rPr lang="en-US" dirty="0">
                <a:solidFill>
                  <a:srgbClr val="FF0000"/>
                </a:solidFill>
              </a:rPr>
              <a:t>Jenny</a:t>
            </a:r>
            <a:r>
              <a:rPr lang="en-US" dirty="0"/>
              <a:t> and </a:t>
            </a:r>
            <a:r>
              <a:rPr lang="en-US" dirty="0" err="1">
                <a:solidFill>
                  <a:srgbClr val="FF0000"/>
                </a:solidFill>
              </a:rPr>
              <a:t>Anja</a:t>
            </a:r>
            <a:r>
              <a:rPr lang="en-US" dirty="0"/>
              <a:t> are </a:t>
            </a:r>
            <a:r>
              <a:rPr lang="en-US" b="1" dirty="0"/>
              <a:t>arguments</a:t>
            </a:r>
            <a:r>
              <a:rPr lang="en-US" dirty="0"/>
              <a:t>.</a:t>
            </a:r>
          </a:p>
        </p:txBody>
      </p:sp>
    </p:spTree>
    <p:extLst>
      <p:ext uri="{BB962C8B-B14F-4D97-AF65-F5344CB8AC3E}">
        <p14:creationId xmlns:p14="http://schemas.microsoft.com/office/powerpoint/2010/main" val="39779084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Return</a:t>
            </a:r>
          </a:p>
        </p:txBody>
      </p:sp>
      <p:sp>
        <p:nvSpPr>
          <p:cNvPr id="3" name="Content Placeholder 2"/>
          <p:cNvSpPr>
            <a:spLocks noGrp="1"/>
          </p:cNvSpPr>
          <p:nvPr>
            <p:ph idx="1"/>
          </p:nvPr>
        </p:nvSpPr>
        <p:spPr>
          <a:xfrm>
            <a:off x="3830191" y="-192664"/>
            <a:ext cx="7315200" cy="1300754"/>
          </a:xfrm>
        </p:spPr>
        <p:txBody>
          <a:bodyPr>
            <a:normAutofit/>
          </a:bodyPr>
          <a:lstStyle/>
          <a:p>
            <a:pPr marL="0" indent="0" algn="just">
              <a:buNone/>
            </a:pPr>
            <a:r>
              <a:rPr lang="en-US" dirty="0"/>
              <a:t>If you want the method to return a value, you can use a primitive data type (such as </a:t>
            </a:r>
            <a:r>
              <a:rPr lang="en-US" dirty="0" err="1"/>
              <a:t>int</a:t>
            </a:r>
            <a:r>
              <a:rPr lang="en-US" dirty="0"/>
              <a:t>, char, etc.) instead of void, and use the return keyword inside the method:</a:t>
            </a:r>
            <a:endParaRPr lang="en-US" dirty="0" smtClean="0"/>
          </a:p>
        </p:txBody>
      </p:sp>
      <p:sp>
        <p:nvSpPr>
          <p:cNvPr id="4" name="Rectangle 3"/>
          <p:cNvSpPr/>
          <p:nvPr/>
        </p:nvSpPr>
        <p:spPr>
          <a:xfrm>
            <a:off x="8112368" y="6549292"/>
            <a:ext cx="4079631" cy="226646"/>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Source: w3school</a:t>
            </a:r>
            <a:endParaRPr lang="en-US" dirty="0"/>
          </a:p>
        </p:txBody>
      </p:sp>
      <p:pic>
        <p:nvPicPr>
          <p:cNvPr id="6" name="Picture 5"/>
          <p:cNvPicPr>
            <a:picLocks noChangeAspect="1"/>
          </p:cNvPicPr>
          <p:nvPr/>
        </p:nvPicPr>
        <p:blipFill>
          <a:blip r:embed="rId2"/>
          <a:stretch>
            <a:fillRect/>
          </a:stretch>
        </p:blipFill>
        <p:spPr>
          <a:xfrm>
            <a:off x="3830191" y="875465"/>
            <a:ext cx="5239481" cy="2915057"/>
          </a:xfrm>
          <a:prstGeom prst="rect">
            <a:avLst/>
          </a:prstGeom>
        </p:spPr>
      </p:pic>
      <p:pic>
        <p:nvPicPr>
          <p:cNvPr id="7" name="Picture 6"/>
          <p:cNvPicPr>
            <a:picLocks noChangeAspect="1"/>
          </p:cNvPicPr>
          <p:nvPr/>
        </p:nvPicPr>
        <p:blipFill>
          <a:blip r:embed="rId3"/>
          <a:stretch>
            <a:fillRect/>
          </a:stretch>
        </p:blipFill>
        <p:spPr>
          <a:xfrm>
            <a:off x="3830191" y="3790522"/>
            <a:ext cx="5058481" cy="3067478"/>
          </a:xfrm>
          <a:prstGeom prst="rect">
            <a:avLst/>
          </a:prstGeom>
        </p:spPr>
      </p:pic>
    </p:spTree>
    <p:extLst>
      <p:ext uri="{BB962C8B-B14F-4D97-AF65-F5344CB8AC3E}">
        <p14:creationId xmlns:p14="http://schemas.microsoft.com/office/powerpoint/2010/main" val="27668025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smtClean="0"/>
              <a:t>Overloading</a:t>
            </a:r>
            <a:endParaRPr lang="en-US" dirty="0"/>
          </a:p>
        </p:txBody>
      </p:sp>
      <p:sp>
        <p:nvSpPr>
          <p:cNvPr id="4" name="Rectangle 3"/>
          <p:cNvSpPr/>
          <p:nvPr/>
        </p:nvSpPr>
        <p:spPr>
          <a:xfrm>
            <a:off x="8112368" y="6549292"/>
            <a:ext cx="4079631" cy="226646"/>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Source: w3school</a:t>
            </a:r>
            <a:endParaRPr lang="en-US" dirty="0"/>
          </a:p>
        </p:txBody>
      </p:sp>
      <p:sp>
        <p:nvSpPr>
          <p:cNvPr id="3" name="Content Placeholder 2"/>
          <p:cNvSpPr>
            <a:spLocks noGrp="1"/>
          </p:cNvSpPr>
          <p:nvPr>
            <p:ph idx="1"/>
          </p:nvPr>
        </p:nvSpPr>
        <p:spPr>
          <a:xfrm>
            <a:off x="3775483" y="0"/>
            <a:ext cx="7315200" cy="1011584"/>
          </a:xfrm>
        </p:spPr>
        <p:txBody>
          <a:bodyPr/>
          <a:lstStyle/>
          <a:p>
            <a:r>
              <a:rPr lang="en-US" dirty="0"/>
              <a:t>With</a:t>
            </a:r>
            <a:r>
              <a:rPr lang="en-US" b="1" dirty="0"/>
              <a:t> method overloading</a:t>
            </a:r>
            <a:r>
              <a:rPr lang="en-US" dirty="0"/>
              <a:t>, multiple methods can have the same name with different parameters:</a:t>
            </a:r>
            <a:endParaRPr lang="en-US" dirty="0"/>
          </a:p>
        </p:txBody>
      </p:sp>
      <p:pic>
        <p:nvPicPr>
          <p:cNvPr id="5" name="Picture 4"/>
          <p:cNvPicPr>
            <a:picLocks noChangeAspect="1"/>
          </p:cNvPicPr>
          <p:nvPr/>
        </p:nvPicPr>
        <p:blipFill>
          <a:blip r:embed="rId2"/>
          <a:stretch>
            <a:fillRect/>
          </a:stretch>
        </p:blipFill>
        <p:spPr>
          <a:xfrm>
            <a:off x="3775483" y="805373"/>
            <a:ext cx="4277322" cy="1143160"/>
          </a:xfrm>
          <a:prstGeom prst="rect">
            <a:avLst/>
          </a:prstGeom>
        </p:spPr>
      </p:pic>
      <p:pic>
        <p:nvPicPr>
          <p:cNvPr id="6" name="Picture 5"/>
          <p:cNvPicPr>
            <a:picLocks noChangeAspect="1"/>
          </p:cNvPicPr>
          <p:nvPr/>
        </p:nvPicPr>
        <p:blipFill>
          <a:blip r:embed="rId3"/>
          <a:stretch>
            <a:fillRect/>
          </a:stretch>
        </p:blipFill>
        <p:spPr>
          <a:xfrm>
            <a:off x="3775483" y="2347117"/>
            <a:ext cx="5696745" cy="4067743"/>
          </a:xfrm>
          <a:prstGeom prst="rect">
            <a:avLst/>
          </a:prstGeom>
        </p:spPr>
      </p:pic>
      <p:sp>
        <p:nvSpPr>
          <p:cNvPr id="7" name="Rectangle 6"/>
          <p:cNvSpPr/>
          <p:nvPr/>
        </p:nvSpPr>
        <p:spPr>
          <a:xfrm>
            <a:off x="3704491" y="1889519"/>
            <a:ext cx="8042031" cy="646331"/>
          </a:xfrm>
          <a:prstGeom prst="rect">
            <a:avLst/>
          </a:prstGeom>
        </p:spPr>
        <p:txBody>
          <a:bodyPr wrap="square">
            <a:spAutoFit/>
          </a:bodyPr>
          <a:lstStyle/>
          <a:p>
            <a:r>
              <a:rPr lang="en-US" dirty="0">
                <a:solidFill>
                  <a:srgbClr val="000000"/>
                </a:solidFill>
                <a:latin typeface="Verdana" panose="020B0604030504040204" pitchFamily="34" charset="0"/>
              </a:rPr>
              <a:t>Consider the following example, which has two methods that add numbers of different type:</a:t>
            </a:r>
            <a:endParaRPr lang="en-US" dirty="0"/>
          </a:p>
        </p:txBody>
      </p:sp>
    </p:spTree>
    <p:extLst>
      <p:ext uri="{BB962C8B-B14F-4D97-AF65-F5344CB8AC3E}">
        <p14:creationId xmlns:p14="http://schemas.microsoft.com/office/powerpoint/2010/main" val="2927610349"/>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691</TotalTime>
  <Words>505</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Consolas</vt:lpstr>
      <vt:lpstr>Corbel</vt:lpstr>
      <vt:lpstr>Verdana</vt:lpstr>
      <vt:lpstr>Wingdings 2</vt:lpstr>
      <vt:lpstr>Frame</vt:lpstr>
      <vt:lpstr>Java Methods </vt:lpstr>
      <vt:lpstr>Method </vt:lpstr>
      <vt:lpstr>Create a Method</vt:lpstr>
      <vt:lpstr>Call a Method</vt:lpstr>
      <vt:lpstr>Call a Method</vt:lpstr>
      <vt:lpstr>Parameters and Arguments</vt:lpstr>
      <vt:lpstr>Parameters and Arguments</vt:lpstr>
      <vt:lpstr>Java Return</vt:lpstr>
      <vt:lpstr>Method Overloading</vt:lpstr>
      <vt:lpstr>Method Overloading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Introduction</dc:title>
  <dc:creator>nguyen huu tri</dc:creator>
  <cp:lastModifiedBy>nguyen huu tri</cp:lastModifiedBy>
  <cp:revision>59</cp:revision>
  <dcterms:created xsi:type="dcterms:W3CDTF">2024-09-29T14:58:37Z</dcterms:created>
  <dcterms:modified xsi:type="dcterms:W3CDTF">2025-03-10T23:12:30Z</dcterms:modified>
</cp:coreProperties>
</file>