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2" r:id="rId6"/>
    <p:sldId id="261" r:id="rId7"/>
    <p:sldId id="263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8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0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6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6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1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1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2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0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0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5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FBF284-6CBB-4C52-8864-26F5B368821C}" type="datetimeFigureOut">
              <a:rPr lang="en-US" smtClean="0"/>
              <a:t>08/10/2024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3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7108" y="2021132"/>
            <a:ext cx="9144000" cy="2387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Java Getting </a:t>
            </a:r>
            <a:r>
              <a:rPr lang="en-US" dirty="0" smtClean="0">
                <a:solidFill>
                  <a:schemeClr val="tx1"/>
                </a:solidFill>
              </a:rPr>
              <a:t>Started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12368" y="6549292"/>
            <a:ext cx="4079631" cy="22664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Source: w3school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1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3892" cy="4601183"/>
          </a:xfrm>
        </p:spPr>
        <p:txBody>
          <a:bodyPr/>
          <a:lstStyle/>
          <a:p>
            <a:r>
              <a:rPr lang="en-US" dirty="0"/>
              <a:t>Java 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4"/>
                </a:solidFill>
              </a:rPr>
              <a:t>Data types are divided into two groups</a:t>
            </a:r>
            <a:r>
              <a:rPr lang="en-US" dirty="0" smtClean="0">
                <a:solidFill>
                  <a:schemeClr val="accent4"/>
                </a:solidFill>
              </a:rPr>
              <a:t>:</a:t>
            </a:r>
          </a:p>
          <a:p>
            <a:pPr marL="0" indent="0" algn="just">
              <a:buNone/>
            </a:pPr>
            <a:endParaRPr lang="en-US" dirty="0">
              <a:solidFill>
                <a:schemeClr val="accent4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Primitive data types - includes</a:t>
            </a:r>
            <a:r>
              <a:rPr lang="en-US" dirty="0">
                <a:solidFill>
                  <a:schemeClr val="accent4"/>
                </a:solidFill>
              </a:rPr>
              <a:t> byte, short, </a:t>
            </a:r>
            <a:r>
              <a:rPr lang="en-US" dirty="0" err="1">
                <a:solidFill>
                  <a:schemeClr val="accent4"/>
                </a:solidFill>
              </a:rPr>
              <a:t>int</a:t>
            </a:r>
            <a:r>
              <a:rPr lang="en-US" dirty="0">
                <a:solidFill>
                  <a:schemeClr val="accent4"/>
                </a:solidFill>
              </a:rPr>
              <a:t>, long, float, double, </a:t>
            </a:r>
            <a:r>
              <a:rPr lang="en-US" dirty="0" err="1">
                <a:solidFill>
                  <a:schemeClr val="accent4"/>
                </a:solidFill>
              </a:rPr>
              <a:t>boolean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chemeClr val="accent4"/>
                </a:solidFill>
              </a:rPr>
              <a:t> char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Non-primitive data types - such as </a:t>
            </a:r>
            <a:r>
              <a:rPr lang="en-US" dirty="0">
                <a:solidFill>
                  <a:schemeClr val="accent4"/>
                </a:solidFill>
              </a:rPr>
              <a:t>String, Arrays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chemeClr val="accent4"/>
                </a:solidFill>
              </a:rPr>
              <a:t> Classes</a:t>
            </a:r>
            <a:r>
              <a:rPr lang="en-US" dirty="0">
                <a:solidFill>
                  <a:schemeClr val="tx1"/>
                </a:solidFill>
              </a:rPr>
              <a:t> (you will learn more about these in a later chapter)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5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3892" cy="4601183"/>
          </a:xfrm>
        </p:spPr>
        <p:txBody>
          <a:bodyPr/>
          <a:lstStyle/>
          <a:p>
            <a:r>
              <a:rPr lang="en-US" dirty="0"/>
              <a:t>Primitive Data Types: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918169"/>
          </a:xfrm>
        </p:spPr>
        <p:txBody>
          <a:bodyPr/>
          <a:lstStyle/>
          <a:p>
            <a:r>
              <a:rPr lang="en-US" dirty="0"/>
              <a:t>Primitive Data </a:t>
            </a:r>
            <a:r>
              <a:rPr lang="en-US" dirty="0" smtClean="0"/>
              <a:t>Types:</a:t>
            </a:r>
          </a:p>
          <a:p>
            <a:r>
              <a:rPr lang="en-US" dirty="0">
                <a:solidFill>
                  <a:schemeClr val="accent4"/>
                </a:solidFill>
              </a:rPr>
              <a:t>A primitive data type specifies the size and type of variable values, and it has no additional methods</a:t>
            </a:r>
            <a:r>
              <a:rPr lang="en-US" dirty="0" smtClean="0">
                <a:solidFill>
                  <a:schemeClr val="accent4"/>
                </a:solidFill>
              </a:rPr>
              <a:t>.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There </a:t>
            </a:r>
            <a:r>
              <a:rPr lang="en-US" dirty="0" smtClean="0">
                <a:solidFill>
                  <a:schemeClr val="accent4"/>
                </a:solidFill>
              </a:rPr>
              <a:t>are </a:t>
            </a:r>
            <a:r>
              <a:rPr lang="en-US" dirty="0">
                <a:solidFill>
                  <a:schemeClr val="accent4"/>
                </a:solidFill>
              </a:rPr>
              <a:t>eight primitive data types in Java</a:t>
            </a:r>
            <a:r>
              <a:rPr lang="en-US" dirty="0" smtClean="0">
                <a:solidFill>
                  <a:schemeClr val="accent4"/>
                </a:solidFill>
              </a:rPr>
              <a:t>:</a:t>
            </a:r>
          </a:p>
          <a:p>
            <a:endParaRPr lang="en-US" dirty="0">
              <a:solidFill>
                <a:schemeClr val="accent4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12985"/>
              </p:ext>
            </p:extLst>
          </p:nvPr>
        </p:nvGraphicFramePr>
        <p:xfrm>
          <a:off x="3869268" y="2704127"/>
          <a:ext cx="7315200" cy="2550005"/>
        </p:xfrm>
        <a:graphic>
          <a:graphicData uri="http://schemas.openxmlformats.org/drawingml/2006/table">
            <a:tbl>
              <a:tblPr/>
              <a:tblGrid>
                <a:gridCol w="1463038">
                  <a:extLst>
                    <a:ext uri="{9D8B030D-6E8A-4147-A177-3AD203B41FA5}">
                      <a16:colId xmlns:a16="http://schemas.microsoft.com/office/drawing/2014/main" val="142608210"/>
                    </a:ext>
                  </a:extLst>
                </a:gridCol>
                <a:gridCol w="1243539">
                  <a:extLst>
                    <a:ext uri="{9D8B030D-6E8A-4147-A177-3AD203B41FA5}">
                      <a16:colId xmlns:a16="http://schemas.microsoft.com/office/drawing/2014/main" val="4063866525"/>
                    </a:ext>
                  </a:extLst>
                </a:gridCol>
                <a:gridCol w="4608623">
                  <a:extLst>
                    <a:ext uri="{9D8B030D-6E8A-4147-A177-3AD203B41FA5}">
                      <a16:colId xmlns:a16="http://schemas.microsoft.com/office/drawing/2014/main" val="374120321"/>
                    </a:ext>
                  </a:extLst>
                </a:gridCol>
              </a:tblGrid>
              <a:tr h="264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Data Type</a:t>
                      </a:r>
                    </a:p>
                  </a:txBody>
                  <a:tcPr marL="94445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Size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Description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366840"/>
                  </a:ext>
                </a:extLst>
              </a:tr>
              <a:tr h="264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chemeClr val="accent4"/>
                          </a:solidFill>
                          <a:effectLst/>
                        </a:rPr>
                        <a:t>byte</a:t>
                      </a:r>
                    </a:p>
                  </a:txBody>
                  <a:tcPr marL="94445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1 byte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Stores whole numbers from -128 to 127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185274"/>
                  </a:ext>
                </a:extLst>
              </a:tr>
              <a:tr h="264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chemeClr val="accent4"/>
                          </a:solidFill>
                          <a:effectLst/>
                        </a:rPr>
                        <a:t>short</a:t>
                      </a:r>
                    </a:p>
                  </a:txBody>
                  <a:tcPr marL="94445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2 bytes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Stores whole numbers from -32,768 to 32,767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376715"/>
                  </a:ext>
                </a:extLst>
              </a:tr>
              <a:tr h="264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solidFill>
                            <a:schemeClr val="accent4"/>
                          </a:solidFill>
                          <a:effectLst/>
                        </a:rPr>
                        <a:t>int</a:t>
                      </a:r>
                      <a:endParaRPr lang="en-US" sz="110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94445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4 bytes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Stores whole numbers from -2,147,483,648 to 2,147,483,647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94199"/>
                  </a:ext>
                </a:extLst>
              </a:tr>
              <a:tr h="434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chemeClr val="accent4"/>
                          </a:solidFill>
                          <a:effectLst/>
                        </a:rPr>
                        <a:t>long</a:t>
                      </a:r>
                    </a:p>
                  </a:txBody>
                  <a:tcPr marL="94445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8 bytes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Stores whole numbers from -9,223,372,036,854,775,808 to 9,223,372,036,854,775,807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481117"/>
                  </a:ext>
                </a:extLst>
              </a:tr>
              <a:tr h="264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chemeClr val="accent4"/>
                          </a:solidFill>
                          <a:effectLst/>
                        </a:rPr>
                        <a:t>float</a:t>
                      </a:r>
                    </a:p>
                  </a:txBody>
                  <a:tcPr marL="94445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4 bytes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Stores fractional numbers. Sufficient for storing 6 to 7 decimal digits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47869"/>
                  </a:ext>
                </a:extLst>
              </a:tr>
              <a:tr h="264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chemeClr val="accent4"/>
                          </a:solidFill>
                          <a:effectLst/>
                        </a:rPr>
                        <a:t>double</a:t>
                      </a:r>
                    </a:p>
                  </a:txBody>
                  <a:tcPr marL="94445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8 bytes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Stores fractional numbers. Sufficient for storing 15 decimal digits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519574"/>
                  </a:ext>
                </a:extLst>
              </a:tr>
              <a:tr h="264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solidFill>
                            <a:schemeClr val="accent4"/>
                          </a:solidFill>
                          <a:effectLst/>
                        </a:rPr>
                        <a:t>boolean</a:t>
                      </a:r>
                      <a:endParaRPr lang="en-US" sz="110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94445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1 bit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Stores true or false values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036"/>
                  </a:ext>
                </a:extLst>
              </a:tr>
              <a:tr h="264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chemeClr val="accent4"/>
                          </a:solidFill>
                          <a:effectLst/>
                        </a:rPr>
                        <a:t>char</a:t>
                      </a:r>
                    </a:p>
                  </a:txBody>
                  <a:tcPr marL="94445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2 bytes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Stores a single character/letter or ASCII values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6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9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3892" cy="4601183"/>
          </a:xfrm>
        </p:spPr>
        <p:txBody>
          <a:bodyPr/>
          <a:lstStyle/>
          <a:p>
            <a:r>
              <a:rPr lang="en-US" dirty="0"/>
              <a:t>Java </a:t>
            </a:r>
            <a:r>
              <a:rPr lang="en-US" dirty="0" smtClean="0"/>
              <a:t>Non-Primitive </a:t>
            </a:r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765908"/>
            <a:ext cx="7315200" cy="5314461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Non-Primitive Data Types</a:t>
            </a:r>
          </a:p>
          <a:p>
            <a:r>
              <a:rPr lang="en-US" dirty="0">
                <a:solidFill>
                  <a:schemeClr val="accent4"/>
                </a:solidFill>
              </a:rPr>
              <a:t>Non-primitive data types are called </a:t>
            </a:r>
            <a:r>
              <a:rPr lang="en-US" b="1" dirty="0">
                <a:solidFill>
                  <a:schemeClr val="accent4"/>
                </a:solidFill>
              </a:rPr>
              <a:t>reference types</a:t>
            </a:r>
            <a:r>
              <a:rPr lang="en-US" dirty="0">
                <a:solidFill>
                  <a:schemeClr val="accent4"/>
                </a:solidFill>
              </a:rPr>
              <a:t> because they refer to objects.</a:t>
            </a:r>
          </a:p>
          <a:p>
            <a:r>
              <a:rPr lang="en-US" dirty="0">
                <a:solidFill>
                  <a:schemeClr val="accent4"/>
                </a:solidFill>
              </a:rPr>
              <a:t>The main difference between </a:t>
            </a:r>
            <a:r>
              <a:rPr lang="en-US" b="1" dirty="0">
                <a:solidFill>
                  <a:schemeClr val="accent4"/>
                </a:solidFill>
              </a:rPr>
              <a:t>primitive</a:t>
            </a:r>
            <a:r>
              <a:rPr lang="en-US" dirty="0">
                <a:solidFill>
                  <a:schemeClr val="accent4"/>
                </a:solidFill>
              </a:rPr>
              <a:t> and </a:t>
            </a:r>
            <a:r>
              <a:rPr lang="en-US" b="1" dirty="0">
                <a:solidFill>
                  <a:schemeClr val="accent4"/>
                </a:solidFill>
              </a:rPr>
              <a:t>non-primitive</a:t>
            </a:r>
            <a:r>
              <a:rPr lang="en-US" dirty="0">
                <a:solidFill>
                  <a:schemeClr val="accent4"/>
                </a:solidFill>
              </a:rPr>
              <a:t> data types are: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Primitive types are predefined (already defined) in Java. Non-primitive types are created by the programmer and is not defined by Java (except for String).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Non-primitive types can be used to call methods to perform certain operations, while primitive types cannot.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primitive type always has a value, while non-primitive types can be null.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primitive type starts with a lowercase letter, while non-primitive types starts with an uppercase letter.</a:t>
            </a:r>
          </a:p>
        </p:txBody>
      </p:sp>
    </p:spTree>
    <p:extLst>
      <p:ext uri="{BB962C8B-B14F-4D97-AF65-F5344CB8AC3E}">
        <p14:creationId xmlns:p14="http://schemas.microsoft.com/office/powerpoint/2010/main" val="27201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Every line of code that runs in Java must be inside a </a:t>
            </a:r>
            <a:r>
              <a:rPr lang="en-US" b="1" dirty="0">
                <a:solidFill>
                  <a:schemeClr val="accent4"/>
                </a:solidFill>
              </a:rPr>
              <a:t>class</a:t>
            </a:r>
            <a:r>
              <a:rPr lang="en-US" dirty="0">
                <a:solidFill>
                  <a:schemeClr val="accent4"/>
                </a:solidFill>
              </a:rPr>
              <a:t>. And the class name should always start with an uppercase first </a:t>
            </a:r>
            <a:r>
              <a:rPr lang="en-US" dirty="0" smtClean="0">
                <a:solidFill>
                  <a:schemeClr val="accent4"/>
                </a:solidFill>
              </a:rPr>
              <a:t>letter.</a:t>
            </a:r>
          </a:p>
          <a:p>
            <a:r>
              <a:rPr lang="en-US" b="1" dirty="0">
                <a:solidFill>
                  <a:schemeClr val="accent4"/>
                </a:solidFill>
              </a:rPr>
              <a:t>Note:</a:t>
            </a:r>
            <a:r>
              <a:rPr lang="en-US" dirty="0">
                <a:solidFill>
                  <a:schemeClr val="accent4"/>
                </a:solidFill>
              </a:rPr>
              <a:t> Java is case-sensitive: "</a:t>
            </a:r>
            <a:r>
              <a:rPr lang="en-US" dirty="0" err="1">
                <a:solidFill>
                  <a:schemeClr val="accent4"/>
                </a:solidFill>
              </a:rPr>
              <a:t>MyClass</a:t>
            </a:r>
            <a:r>
              <a:rPr lang="en-US" dirty="0">
                <a:solidFill>
                  <a:schemeClr val="accent4"/>
                </a:solidFill>
              </a:rPr>
              <a:t>" and "</a:t>
            </a:r>
            <a:r>
              <a:rPr lang="en-US" dirty="0" err="1">
                <a:solidFill>
                  <a:schemeClr val="accent4"/>
                </a:solidFill>
              </a:rPr>
              <a:t>myclass</a:t>
            </a:r>
            <a:r>
              <a:rPr lang="en-US" dirty="0">
                <a:solidFill>
                  <a:schemeClr val="accent4"/>
                </a:solidFill>
              </a:rPr>
              <a:t>" has different meaning</a:t>
            </a:r>
            <a:r>
              <a:rPr lang="en-US" dirty="0" smtClean="0">
                <a:solidFill>
                  <a:schemeClr val="accent4"/>
                </a:solidFill>
              </a:rPr>
              <a:t>.</a:t>
            </a:r>
          </a:p>
          <a:p>
            <a:r>
              <a:rPr lang="en-US" dirty="0">
                <a:solidFill>
                  <a:schemeClr val="accent4"/>
                </a:solidFill>
              </a:rPr>
              <a:t>The main() method is required and you will see it in every Java </a:t>
            </a:r>
            <a:r>
              <a:rPr lang="en-US" dirty="0" smtClean="0">
                <a:solidFill>
                  <a:schemeClr val="accent4"/>
                </a:solidFill>
              </a:rPr>
              <a:t>program.</a:t>
            </a:r>
          </a:p>
          <a:p>
            <a:r>
              <a:rPr lang="en-US" dirty="0">
                <a:solidFill>
                  <a:schemeClr val="accent4"/>
                </a:solidFill>
              </a:rPr>
              <a:t>The name of the java file </a:t>
            </a:r>
            <a:r>
              <a:rPr lang="en-US" b="1" dirty="0">
                <a:solidFill>
                  <a:schemeClr val="accent4"/>
                </a:solidFill>
              </a:rPr>
              <a:t>must match</a:t>
            </a:r>
            <a:r>
              <a:rPr lang="en-US" dirty="0">
                <a:solidFill>
                  <a:schemeClr val="accent4"/>
                </a:solidFill>
              </a:rPr>
              <a:t> the class name. When saving the file, save it using the class name and add ".java" to the end of the filename</a:t>
            </a:r>
            <a:r>
              <a:rPr lang="en-US" dirty="0" smtClean="0">
                <a:solidFill>
                  <a:schemeClr val="accent4"/>
                </a:solidFill>
              </a:rPr>
              <a:t>.</a:t>
            </a:r>
          </a:p>
          <a:p>
            <a:r>
              <a:rPr lang="en-US" dirty="0">
                <a:solidFill>
                  <a:schemeClr val="accent4"/>
                </a:solidFill>
              </a:rPr>
              <a:t>E</a:t>
            </a:r>
            <a:r>
              <a:rPr lang="en-US" dirty="0" smtClean="0">
                <a:solidFill>
                  <a:schemeClr val="accent4"/>
                </a:solidFill>
              </a:rPr>
              <a:t>ach </a:t>
            </a:r>
            <a:r>
              <a:rPr lang="en-US" dirty="0">
                <a:solidFill>
                  <a:schemeClr val="accent4"/>
                </a:solidFill>
              </a:rPr>
              <a:t>code statement must end with a semicolon (</a:t>
            </a:r>
            <a:r>
              <a:rPr lang="en-US" b="1" dirty="0">
                <a:solidFill>
                  <a:schemeClr val="accent4"/>
                </a:solidFill>
              </a:rPr>
              <a:t>;</a:t>
            </a:r>
            <a:r>
              <a:rPr lang="en-US" dirty="0">
                <a:solidFill>
                  <a:schemeClr val="accent4"/>
                </a:solidFill>
              </a:rPr>
              <a:t>).</a:t>
            </a:r>
          </a:p>
        </p:txBody>
      </p:sp>
      <p:sp>
        <p:nvSpPr>
          <p:cNvPr id="4" name="Rectangle 3"/>
          <p:cNvSpPr/>
          <p:nvPr/>
        </p:nvSpPr>
        <p:spPr>
          <a:xfrm>
            <a:off x="8112368" y="6549292"/>
            <a:ext cx="4079631" cy="22664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Source: w3school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 Output / 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You </a:t>
            </a:r>
            <a:r>
              <a:rPr lang="en-US" b="1" dirty="0">
                <a:solidFill>
                  <a:schemeClr val="accent4"/>
                </a:solidFill>
              </a:rPr>
              <a:t>can use the </a:t>
            </a:r>
            <a:r>
              <a:rPr lang="en-US" b="1" dirty="0" err="1">
                <a:solidFill>
                  <a:schemeClr val="accent4"/>
                </a:solidFill>
              </a:rPr>
              <a:t>println</a:t>
            </a:r>
            <a:r>
              <a:rPr lang="en-US" b="1" dirty="0">
                <a:solidFill>
                  <a:schemeClr val="accent4"/>
                </a:solidFill>
              </a:rPr>
              <a:t>() method to output values or print text in Java</a:t>
            </a:r>
            <a:r>
              <a:rPr lang="en-US" b="1" dirty="0" smtClean="0">
                <a:solidFill>
                  <a:schemeClr val="accent4"/>
                </a:solidFill>
              </a:rPr>
              <a:t>: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4"/>
              </a:solidFill>
            </a:endParaRPr>
          </a:p>
          <a:p>
            <a:pPr marL="502920" lvl="1" indent="0">
              <a:buNone/>
            </a:pPr>
            <a:r>
              <a:rPr lang="en-US" sz="13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("Hello World!");</a:t>
            </a:r>
          </a:p>
          <a:p>
            <a:pPr marL="502920" lvl="1" indent="0">
              <a:buNone/>
            </a:pPr>
            <a:r>
              <a:rPr lang="en-US" sz="13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("I am learning Java.");</a:t>
            </a:r>
          </a:p>
          <a:p>
            <a:pPr marL="502920" lvl="1" indent="0">
              <a:buNone/>
            </a:pPr>
            <a:r>
              <a:rPr lang="en-US" sz="13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("It is awesome</a:t>
            </a:r>
            <a:r>
              <a:rPr lang="en-US" sz="1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!");</a:t>
            </a:r>
          </a:p>
          <a:p>
            <a:pPr marL="502920" lvl="1" indent="0">
              <a:buNone/>
            </a:pPr>
            <a:endParaRPr lang="en-US" sz="13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40BAD2"/>
              </a:buClr>
            </a:pPr>
            <a:r>
              <a:rPr lang="en-US" b="1" dirty="0">
                <a:solidFill>
                  <a:srgbClr val="EE7008"/>
                </a:solidFill>
              </a:rPr>
              <a:t>Text must be wrapped inside double quotations marks </a:t>
            </a:r>
            <a:r>
              <a:rPr lang="en-US" b="1" dirty="0" smtClean="0">
                <a:solidFill>
                  <a:srgbClr val="EE7008"/>
                </a:solidFill>
              </a:rPr>
              <a:t>"“.</a:t>
            </a:r>
          </a:p>
          <a:p>
            <a:pPr lvl="0">
              <a:buClr>
                <a:srgbClr val="40BAD2"/>
              </a:buClr>
            </a:pPr>
            <a:r>
              <a:rPr lang="en-US" b="1" dirty="0">
                <a:solidFill>
                  <a:srgbClr val="EE7008"/>
                </a:solidFill>
              </a:rPr>
              <a:t>There is also a </a:t>
            </a:r>
            <a:r>
              <a:rPr lang="en-US" b="1" dirty="0" smtClean="0">
                <a:solidFill>
                  <a:srgbClr val="EE7008"/>
                </a:solidFill>
              </a:rPr>
              <a:t>print</a:t>
            </a:r>
            <a:r>
              <a:rPr lang="en-US" b="1" dirty="0">
                <a:solidFill>
                  <a:srgbClr val="EE7008"/>
                </a:solidFill>
              </a:rPr>
              <a:t>() method, which is similar to </a:t>
            </a:r>
            <a:r>
              <a:rPr lang="en-US" b="1" dirty="0" err="1">
                <a:solidFill>
                  <a:srgbClr val="EE7008"/>
                </a:solidFill>
              </a:rPr>
              <a:t>println</a:t>
            </a:r>
            <a:r>
              <a:rPr lang="en-US" b="1" dirty="0" smtClean="0">
                <a:solidFill>
                  <a:srgbClr val="EE7008"/>
                </a:solidFill>
              </a:rPr>
              <a:t>().</a:t>
            </a:r>
          </a:p>
          <a:p>
            <a:pPr lvl="0">
              <a:buClr>
                <a:srgbClr val="40BAD2"/>
              </a:buClr>
            </a:pPr>
            <a:r>
              <a:rPr lang="en-US" b="1" dirty="0">
                <a:solidFill>
                  <a:srgbClr val="EE7008"/>
                </a:solidFill>
              </a:rPr>
              <a:t>The only difference is that it does not insert a new line at the end of the </a:t>
            </a:r>
            <a:r>
              <a:rPr lang="en-US" b="1" dirty="0" smtClean="0">
                <a:solidFill>
                  <a:srgbClr val="EE7008"/>
                </a:solidFill>
              </a:rPr>
              <a:t>output</a:t>
            </a:r>
          </a:p>
          <a:p>
            <a:pPr lvl="0">
              <a:buClr>
                <a:srgbClr val="40BAD2"/>
              </a:buClr>
            </a:pPr>
            <a:endParaRPr lang="en-US" b="1" dirty="0" smtClean="0">
              <a:solidFill>
                <a:srgbClr val="EE7008"/>
              </a:solidFill>
            </a:endParaRPr>
          </a:p>
          <a:p>
            <a:pPr marL="502920" lvl="1" indent="0">
              <a:buNone/>
            </a:pPr>
            <a:r>
              <a:rPr lang="en-US" sz="13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1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Hello World!");</a:t>
            </a:r>
          </a:p>
          <a:p>
            <a:pPr marL="502920" lvl="1" indent="0">
              <a:buNone/>
            </a:pPr>
            <a:r>
              <a:rPr lang="en-US" sz="13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1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I will print on the same line.");</a:t>
            </a:r>
          </a:p>
          <a:p>
            <a:pPr lvl="0">
              <a:buClr>
                <a:srgbClr val="40BAD2"/>
              </a:buClr>
            </a:pPr>
            <a:endParaRPr lang="en-US" sz="15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03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3892" cy="4601183"/>
          </a:xfrm>
        </p:spPr>
        <p:txBody>
          <a:bodyPr/>
          <a:lstStyle/>
          <a:p>
            <a:r>
              <a:rPr lang="en-US" dirty="0" smtClean="0"/>
              <a:t>Java Comments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Comments </a:t>
            </a:r>
            <a:r>
              <a:rPr lang="en-US" dirty="0">
                <a:solidFill>
                  <a:schemeClr val="accent4"/>
                </a:solidFill>
              </a:rPr>
              <a:t>can be used to explain Java code, and to make it more readable. It can also be used to prevent execution when testing alternative code</a:t>
            </a:r>
            <a:r>
              <a:rPr lang="en-US" dirty="0" smtClean="0">
                <a:solidFill>
                  <a:schemeClr val="accent4"/>
                </a:solidFill>
              </a:rPr>
              <a:t>.</a:t>
            </a:r>
          </a:p>
          <a:p>
            <a:r>
              <a:rPr lang="en-US" dirty="0">
                <a:solidFill>
                  <a:schemeClr val="accent4"/>
                </a:solidFill>
              </a:rPr>
              <a:t>Single-line </a:t>
            </a:r>
            <a:r>
              <a:rPr lang="en-US" dirty="0" smtClean="0">
                <a:solidFill>
                  <a:schemeClr val="accent4"/>
                </a:solidFill>
              </a:rPr>
              <a:t>Comments: single-line </a:t>
            </a:r>
            <a:r>
              <a:rPr lang="en-US" dirty="0">
                <a:solidFill>
                  <a:schemeClr val="accent4"/>
                </a:solidFill>
              </a:rPr>
              <a:t>comments start with two forward slashes </a:t>
            </a:r>
            <a:r>
              <a:rPr lang="en-US" dirty="0" smtClean="0">
                <a:solidFill>
                  <a:schemeClr val="accent4"/>
                </a:solidFill>
              </a:rPr>
              <a:t>(//).</a:t>
            </a:r>
          </a:p>
          <a:p>
            <a:r>
              <a:rPr lang="en-US" dirty="0">
                <a:solidFill>
                  <a:schemeClr val="accent4"/>
                </a:solidFill>
              </a:rPr>
              <a:t>Java Multi-line </a:t>
            </a:r>
            <a:r>
              <a:rPr lang="en-US" dirty="0" smtClean="0">
                <a:solidFill>
                  <a:schemeClr val="accent4"/>
                </a:solidFill>
              </a:rPr>
              <a:t>Comments: </a:t>
            </a:r>
            <a:r>
              <a:rPr lang="en-US" dirty="0">
                <a:solidFill>
                  <a:schemeClr val="accent4"/>
                </a:solidFill>
              </a:rPr>
              <a:t>Multi-line comments start with /* and ends with */. Any text between /* and */ will be ignored by Java.</a:t>
            </a:r>
            <a:endParaRPr lang="en-US" dirty="0" smtClean="0">
              <a:solidFill>
                <a:schemeClr val="accent4"/>
              </a:solidFill>
            </a:endParaRPr>
          </a:p>
          <a:p>
            <a:endParaRPr lang="en-US" dirty="0"/>
          </a:p>
          <a:p>
            <a:pPr marL="50292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// This is a </a:t>
            </a:r>
            <a:r>
              <a:rPr lang="en-US" dirty="0" smtClean="0">
                <a:latin typeface="Consolas" panose="020B0609020204030204" pitchFamily="49" charset="0"/>
              </a:rPr>
              <a:t>comment</a:t>
            </a:r>
          </a:p>
          <a:p>
            <a:pPr marL="50292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/* The code below will print the words Hello World</a:t>
            </a:r>
          </a:p>
          <a:p>
            <a:pPr marL="50292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to the screen, and it is amazing */</a:t>
            </a:r>
          </a:p>
          <a:p>
            <a:pPr marL="502920" lvl="1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latin typeface="Consolas" panose="020B0609020204030204" pitchFamily="49" charset="0"/>
              </a:rPr>
              <a:t>.out.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"Hello World"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778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3892" cy="4601183"/>
          </a:xfrm>
        </p:spPr>
        <p:txBody>
          <a:bodyPr/>
          <a:lstStyle/>
          <a:p>
            <a:r>
              <a:rPr lang="en-US" dirty="0"/>
              <a:t>Java </a:t>
            </a:r>
            <a:r>
              <a:rPr lang="en-US" dirty="0" smtClean="0"/>
              <a:t>Variables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Corbel (Body)"/>
              </a:rPr>
              <a:t>Variables are containers for storing data values</a:t>
            </a:r>
            <a:r>
              <a:rPr lang="en-US" dirty="0" smtClean="0">
                <a:solidFill>
                  <a:schemeClr val="accent4"/>
                </a:solidFill>
                <a:latin typeface="Corbel (Body)"/>
              </a:rPr>
              <a:t>.</a:t>
            </a:r>
          </a:p>
          <a:p>
            <a:r>
              <a:rPr lang="en-US" dirty="0">
                <a:solidFill>
                  <a:schemeClr val="accent4"/>
                </a:solidFill>
                <a:latin typeface="Corbel (Body)"/>
              </a:rPr>
              <a:t>In Java, there are different types of variables, for example</a:t>
            </a:r>
            <a:r>
              <a:rPr lang="en-US" dirty="0" smtClean="0">
                <a:solidFill>
                  <a:schemeClr val="accent4"/>
                </a:solidFill>
                <a:latin typeface="Corbel (Body)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  <a:latin typeface="Corbel (Body)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rbel (Body)"/>
              </a:rPr>
              <a:t>String</a:t>
            </a:r>
            <a:r>
              <a:rPr lang="en-US" dirty="0">
                <a:latin typeface="Corbel (Body)"/>
              </a:rPr>
              <a:t> - stores text, such as "Hello". String values are surrounded by double quotes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rbel (Body)"/>
              </a:rPr>
              <a:t>int</a:t>
            </a:r>
            <a:r>
              <a:rPr lang="en-US" dirty="0">
                <a:latin typeface="Corbel (Body)"/>
              </a:rPr>
              <a:t> - stores integers (whole numbers), without decimals, such as 123 or -123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rbel (Body)"/>
              </a:rPr>
              <a:t>float</a:t>
            </a:r>
            <a:r>
              <a:rPr lang="en-US" dirty="0">
                <a:latin typeface="Corbel (Body)"/>
              </a:rPr>
              <a:t> - stores floating point numbers, with decimals, such as 19.99 or -19.99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rbel (Body)"/>
              </a:rPr>
              <a:t>char</a:t>
            </a:r>
            <a:r>
              <a:rPr lang="en-US" dirty="0">
                <a:latin typeface="Corbel (Body)"/>
              </a:rPr>
              <a:t> - stores single characters, such as 'a' or 'B'. Char values are surrounded by single quotes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rbel (Body)"/>
              </a:rPr>
              <a:t>boolean</a:t>
            </a:r>
            <a:r>
              <a:rPr lang="en-US" dirty="0">
                <a:latin typeface="Corbel (Body)"/>
              </a:rPr>
              <a:t> - stores values with two states: true or false</a:t>
            </a:r>
            <a:endParaRPr lang="en-US" dirty="0" smtClean="0">
              <a:latin typeface="Corbel (Body)"/>
            </a:endParaRPr>
          </a:p>
          <a:p>
            <a:endParaRPr lang="en-US" dirty="0">
              <a:latin typeface="Corbel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4771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3892" cy="4601183"/>
          </a:xfrm>
        </p:spPr>
        <p:txBody>
          <a:bodyPr/>
          <a:lstStyle/>
          <a:p>
            <a:r>
              <a:rPr lang="en-US" dirty="0"/>
              <a:t>Declaring (Creating)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Syntax</a:t>
            </a:r>
          </a:p>
          <a:p>
            <a:pPr marL="0" indent="0">
              <a:buNone/>
            </a:pPr>
            <a:r>
              <a:rPr lang="en-US" dirty="0" smtClean="0">
                <a:latin typeface="Corbel (Body)"/>
              </a:rPr>
              <a:t>	</a:t>
            </a:r>
            <a:r>
              <a:rPr lang="en-US" i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type </a:t>
            </a:r>
            <a:r>
              <a:rPr lang="en-US" i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variableName</a:t>
            </a:r>
            <a:r>
              <a:rPr lang="en-US" i="1" dirty="0">
                <a:solidFill>
                  <a:schemeClr val="accent4"/>
                </a:solidFill>
                <a:latin typeface="Consolas" panose="020B0609020204030204" pitchFamily="49" charset="0"/>
              </a:rPr>
              <a:t> = value</a:t>
            </a:r>
            <a:r>
              <a:rPr lang="en-US" i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i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Where </a:t>
            </a:r>
            <a:r>
              <a:rPr lang="en-US" i="1" dirty="0">
                <a:solidFill>
                  <a:schemeClr val="accent4"/>
                </a:solidFill>
                <a:latin typeface="+mj-lt"/>
              </a:rPr>
              <a:t>type</a:t>
            </a:r>
            <a:r>
              <a:rPr lang="en-US" dirty="0">
                <a:latin typeface="+mj-lt"/>
              </a:rPr>
              <a:t> is one of Java's types (such as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or String</a:t>
            </a:r>
            <a:r>
              <a:rPr lang="en-US" dirty="0" smtClean="0">
                <a:latin typeface="+mj-lt"/>
              </a:rPr>
              <a:t>).</a:t>
            </a:r>
          </a:p>
          <a:p>
            <a:pPr marL="0" indent="0">
              <a:buNone/>
            </a:pPr>
            <a:r>
              <a:rPr lang="en-US" i="1" dirty="0" err="1">
                <a:solidFill>
                  <a:schemeClr val="accent4"/>
                </a:solidFill>
              </a:rPr>
              <a:t>variableName</a:t>
            </a:r>
            <a:r>
              <a:rPr lang="en-US" dirty="0"/>
              <a:t> is the name of the </a:t>
            </a:r>
            <a:r>
              <a:rPr lang="en-US" dirty="0" smtClean="0"/>
              <a:t>variable.</a:t>
            </a:r>
          </a:p>
          <a:p>
            <a:pPr marL="0" indent="0">
              <a:buNone/>
            </a:pPr>
            <a:r>
              <a:rPr lang="en-US" dirty="0"/>
              <a:t>The </a:t>
            </a:r>
            <a:r>
              <a:rPr lang="en-US" dirty="0">
                <a:solidFill>
                  <a:schemeClr val="accent4"/>
                </a:solidFill>
              </a:rPr>
              <a:t>equal </a:t>
            </a:r>
            <a:r>
              <a:rPr lang="en-US" dirty="0" smtClean="0">
                <a:solidFill>
                  <a:schemeClr val="accent4"/>
                </a:solidFill>
              </a:rPr>
              <a:t>sign (=)</a:t>
            </a:r>
            <a:r>
              <a:rPr lang="en-US" dirty="0"/>
              <a:t> is used to assign </a:t>
            </a:r>
            <a:r>
              <a:rPr lang="en-US" dirty="0" smtClean="0"/>
              <a:t>values </a:t>
            </a:r>
            <a:r>
              <a:rPr lang="en-US" dirty="0"/>
              <a:t>to the variable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Example:</a:t>
            </a:r>
          </a:p>
          <a:p>
            <a:pPr marL="502920" lvl="1" indent="0">
              <a:buNone/>
            </a:pPr>
            <a:r>
              <a:rPr lang="en-US" dirty="0">
                <a:solidFill>
                  <a:srgbClr val="C00000"/>
                </a:solidFill>
                <a:latin typeface="+mj-lt"/>
              </a:rPr>
              <a:t>String</a:t>
            </a:r>
            <a:r>
              <a:rPr lang="en-US" dirty="0">
                <a:latin typeface="+mj-lt"/>
              </a:rPr>
              <a:t> name = </a:t>
            </a:r>
            <a:r>
              <a:rPr lang="en-US" dirty="0">
                <a:solidFill>
                  <a:srgbClr val="92D050"/>
                </a:solidFill>
                <a:latin typeface="+mj-lt"/>
              </a:rPr>
              <a:t>"John";</a:t>
            </a:r>
          </a:p>
          <a:p>
            <a:pPr marL="502920" lvl="1" indent="0">
              <a:buNone/>
            </a:pPr>
            <a:r>
              <a:rPr lang="en-US" dirty="0" err="1">
                <a:solidFill>
                  <a:srgbClr val="FF0000"/>
                </a:solidFill>
                <a:latin typeface="+mj-lt"/>
              </a:rPr>
              <a:t>System</a:t>
            </a:r>
            <a:r>
              <a:rPr lang="en-US" dirty="0" err="1">
                <a:latin typeface="+mj-lt"/>
              </a:rPr>
              <a:t>.out.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println</a:t>
            </a:r>
            <a:r>
              <a:rPr lang="en-US" dirty="0">
                <a:latin typeface="+mj-lt"/>
              </a:rPr>
              <a:t>(name);</a:t>
            </a:r>
          </a:p>
        </p:txBody>
      </p:sp>
    </p:spTree>
    <p:extLst>
      <p:ext uri="{BB962C8B-B14F-4D97-AF65-F5344CB8AC3E}">
        <p14:creationId xmlns:p14="http://schemas.microsoft.com/office/powerpoint/2010/main" val="36965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3892" cy="4601183"/>
          </a:xfrm>
        </p:spPr>
        <p:txBody>
          <a:bodyPr/>
          <a:lstStyle/>
          <a:p>
            <a:r>
              <a:rPr lang="en-US" dirty="0"/>
              <a:t>Declaring (Creating)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You can also declare a variable without assigning the value, and assign the value later</a:t>
            </a:r>
            <a:r>
              <a:rPr lang="en-US" dirty="0" smtClean="0">
                <a:solidFill>
                  <a:schemeClr val="accent4"/>
                </a:solidFill>
              </a:rPr>
              <a:t>:</a:t>
            </a:r>
          </a:p>
          <a:p>
            <a:endParaRPr lang="en-US" dirty="0">
              <a:latin typeface="+mj-lt"/>
            </a:endParaRPr>
          </a:p>
          <a:p>
            <a:pPr marL="502920" lvl="1" indent="0">
              <a:buNone/>
            </a:pPr>
            <a:r>
              <a:rPr lang="en-US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myNum</a:t>
            </a:r>
            <a:r>
              <a:rPr lang="en-US" dirty="0">
                <a:latin typeface="+mj-lt"/>
              </a:rPr>
              <a:t>;</a:t>
            </a:r>
          </a:p>
          <a:p>
            <a:pPr marL="502920" lvl="1" indent="0">
              <a:buNone/>
            </a:pPr>
            <a:r>
              <a:rPr lang="en-US" dirty="0" err="1">
                <a:latin typeface="+mj-lt"/>
              </a:rPr>
              <a:t>myNum</a:t>
            </a:r>
            <a:r>
              <a:rPr lang="en-US" dirty="0">
                <a:latin typeface="+mj-lt"/>
              </a:rPr>
              <a:t> = 15;</a:t>
            </a:r>
          </a:p>
          <a:p>
            <a:pPr marL="502920" lvl="1" indent="0">
              <a:buNone/>
            </a:pPr>
            <a:r>
              <a:rPr lang="en-US" dirty="0" err="1">
                <a:solidFill>
                  <a:srgbClr val="C00000"/>
                </a:solidFill>
                <a:latin typeface="+mj-lt"/>
              </a:rPr>
              <a:t>System</a:t>
            </a:r>
            <a:r>
              <a:rPr lang="en-US" dirty="0" err="1">
                <a:latin typeface="+mj-lt"/>
              </a:rPr>
              <a:t>.out.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println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myNum</a:t>
            </a:r>
            <a:r>
              <a:rPr lang="en-US" dirty="0" smtClean="0">
                <a:latin typeface="+mj-lt"/>
              </a:rPr>
              <a:t>);</a:t>
            </a:r>
          </a:p>
          <a:p>
            <a:pPr marL="502920" lvl="1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>
                <a:solidFill>
                  <a:schemeClr val="accent4"/>
                </a:solidFill>
              </a:rPr>
              <a:t>You can also declare a variable without assigning the value, and assign the value later</a:t>
            </a:r>
            <a:r>
              <a:rPr lang="en-US" dirty="0" smtClean="0">
                <a:solidFill>
                  <a:schemeClr val="accent4"/>
                </a:solidFill>
              </a:rPr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502920" lvl="1" indent="0">
              <a:buNone/>
            </a:pPr>
            <a:r>
              <a:rPr lang="en-US" dirty="0" err="1"/>
              <a:t>myNum</a:t>
            </a:r>
            <a:r>
              <a:rPr lang="en-US" dirty="0"/>
              <a:t> = 15;</a:t>
            </a:r>
          </a:p>
          <a:p>
            <a:pPr marL="502920" lvl="1" indent="0">
              <a:buNone/>
            </a:pPr>
            <a:r>
              <a:rPr lang="en-US" dirty="0" err="1">
                <a:solidFill>
                  <a:srgbClr val="C00000"/>
                </a:solidFill>
              </a:rPr>
              <a:t>System</a:t>
            </a:r>
            <a:r>
              <a:rPr lang="en-US" dirty="0" err="1"/>
              <a:t>.out.</a:t>
            </a:r>
            <a:r>
              <a:rPr lang="en-US" dirty="0" err="1">
                <a:solidFill>
                  <a:srgbClr val="C00000"/>
                </a:solidFill>
              </a:rPr>
              <a:t>println</a:t>
            </a:r>
            <a:r>
              <a:rPr lang="en-US" dirty="0"/>
              <a:t>(</a:t>
            </a:r>
            <a:r>
              <a:rPr lang="en-US" dirty="0" err="1"/>
              <a:t>myNum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3892" cy="4601183"/>
          </a:xfrm>
        </p:spPr>
        <p:txBody>
          <a:bodyPr/>
          <a:lstStyle/>
          <a:p>
            <a:r>
              <a:rPr lang="en-US" dirty="0"/>
              <a:t>Final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4"/>
                </a:solidFill>
              </a:rPr>
              <a:t>If you don't want others (or yourself) to overwrite existing values, use the final keyword (this will declare the variable as "final" or "constant", which means unchangeable and read-only</a:t>
            </a:r>
            <a:r>
              <a:rPr lang="en-US" dirty="0" smtClean="0">
                <a:solidFill>
                  <a:schemeClr val="accent4"/>
                </a:solidFill>
              </a:rPr>
              <a:t>):</a:t>
            </a:r>
          </a:p>
          <a:p>
            <a:pPr marL="0" indent="0" algn="just">
              <a:buNone/>
            </a:pPr>
            <a:endParaRPr lang="en-US" dirty="0">
              <a:solidFill>
                <a:schemeClr val="accent4"/>
              </a:solidFill>
            </a:endParaRPr>
          </a:p>
          <a:p>
            <a:pPr marL="502920" lvl="1" indent="0" algn="just">
              <a:buNone/>
            </a:pPr>
            <a:r>
              <a:rPr lang="pt-BR" dirty="0">
                <a:solidFill>
                  <a:srgbClr val="00B0F0"/>
                </a:solidFill>
              </a:rPr>
              <a:t>final int </a:t>
            </a:r>
            <a:r>
              <a:rPr lang="pt-BR" dirty="0">
                <a:solidFill>
                  <a:schemeClr val="tx1"/>
                </a:solidFill>
              </a:rPr>
              <a:t>myNum = 15;</a:t>
            </a:r>
          </a:p>
          <a:p>
            <a:pPr marL="502920" lvl="1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myNum = 20</a:t>
            </a:r>
            <a:r>
              <a:rPr lang="pt-BR" dirty="0" smtClean="0">
                <a:solidFill>
                  <a:schemeClr val="tx1"/>
                </a:solidFill>
              </a:rPr>
              <a:t>;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// will generate an error: cannot assign a value to a final variable</a:t>
            </a:r>
          </a:p>
        </p:txBody>
      </p:sp>
    </p:spTree>
    <p:extLst>
      <p:ext uri="{BB962C8B-B14F-4D97-AF65-F5344CB8AC3E}">
        <p14:creationId xmlns:p14="http://schemas.microsoft.com/office/powerpoint/2010/main" val="288464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3892" cy="4601183"/>
          </a:xfrm>
        </p:spPr>
        <p:txBody>
          <a:bodyPr/>
          <a:lstStyle/>
          <a:p>
            <a:r>
              <a:rPr lang="en-US" dirty="0"/>
              <a:t>Java 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4"/>
                </a:solidFill>
              </a:rPr>
              <a:t>As explained in the previous chapter, a variable in Java must be a specified data type:</a:t>
            </a:r>
            <a:endParaRPr lang="en-US" dirty="0">
              <a:solidFill>
                <a:schemeClr val="accent4"/>
              </a:solidFill>
            </a:endParaRPr>
          </a:p>
          <a:p>
            <a:pPr marL="502920" lvl="1" indent="0" algn="just">
              <a:buNone/>
            </a:pP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int 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</a:rPr>
              <a:t>myNum</a:t>
            </a: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;               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Integer (whole number)</a:t>
            </a:r>
          </a:p>
          <a:p>
            <a:pPr marL="502920" lvl="1" indent="0" algn="just">
              <a:buNone/>
            </a:pP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float 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</a:rPr>
              <a:t>myFloatNum</a:t>
            </a: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5.99f</a:t>
            </a: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;    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Floating point number</a:t>
            </a:r>
          </a:p>
          <a:p>
            <a:pPr marL="502920" lvl="1" indent="0" algn="just">
              <a:buNone/>
            </a:pP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char 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</a:rPr>
              <a:t>myLetter</a:t>
            </a: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92D050"/>
                </a:solidFill>
                <a:latin typeface="Consolas" panose="020B0609020204030204" pitchFamily="49" charset="0"/>
              </a:rPr>
              <a:t>'D'</a:t>
            </a: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;         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Character</a:t>
            </a:r>
          </a:p>
          <a:p>
            <a:pPr marL="502920" lvl="1" indent="0" algn="just">
              <a:buNone/>
            </a:pP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boolean 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</a:rPr>
              <a:t>myBool</a:t>
            </a: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;       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Boolean</a:t>
            </a:r>
          </a:p>
          <a:p>
            <a:pPr marL="502920" lvl="1" indent="0" algn="just">
              <a:buNone/>
            </a:pP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</a:rPr>
              <a:t>myText</a:t>
            </a: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92D050"/>
                </a:solidFill>
                <a:latin typeface="Consolas" panose="020B0609020204030204" pitchFamily="49" charset="0"/>
              </a:rPr>
              <a:t>"Hello"</a:t>
            </a: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;     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String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2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184</TotalTime>
  <Words>967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Consolas</vt:lpstr>
      <vt:lpstr>Corbel</vt:lpstr>
      <vt:lpstr>Corbel (Body)</vt:lpstr>
      <vt:lpstr>Wingdings 2</vt:lpstr>
      <vt:lpstr>Frame</vt:lpstr>
      <vt:lpstr>Java Getting Started </vt:lpstr>
      <vt:lpstr>Java Syntax</vt:lpstr>
      <vt:lpstr>Java Output / Print</vt:lpstr>
      <vt:lpstr>Java Comments  </vt:lpstr>
      <vt:lpstr>Java Variables  </vt:lpstr>
      <vt:lpstr>Declaring (Creating) Variables</vt:lpstr>
      <vt:lpstr>Declaring (Creating) Variables</vt:lpstr>
      <vt:lpstr>Final Variables</vt:lpstr>
      <vt:lpstr>Java Data Types</vt:lpstr>
      <vt:lpstr>Java Data Types</vt:lpstr>
      <vt:lpstr>Primitive Data Types:</vt:lpstr>
      <vt:lpstr>Java Non-Primitive Data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 Introduction</dc:title>
  <dc:creator>nguyen huu tri</dc:creator>
  <cp:lastModifiedBy>nguyen huu tri</cp:lastModifiedBy>
  <cp:revision>23</cp:revision>
  <dcterms:created xsi:type="dcterms:W3CDTF">2024-09-29T14:58:37Z</dcterms:created>
  <dcterms:modified xsi:type="dcterms:W3CDTF">2024-10-07T23:08:35Z</dcterms:modified>
</cp:coreProperties>
</file>