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Book Antiqua" panose="02040602050305030304" pitchFamily="18"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67" autoAdjust="0"/>
  </p:normalViewPr>
  <p:slideViewPr>
    <p:cSldViewPr snapToGrid="0">
      <p:cViewPr varScale="1">
        <p:scale>
          <a:sx n="127" d="100"/>
          <a:sy n="127" d="100"/>
        </p:scale>
        <p:origin x="115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i.wikipedia.org/wiki/Internet" TargetMode="External"/><Relationship Id="rId7" Type="http://schemas.openxmlformats.org/officeDocument/2006/relationships/hyperlink" Target="https://vi.wikipedia.org/wiki/HTM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vi.wikipedia.org/wiki/Hypertext_Transfer_Protocol" TargetMode="External"/><Relationship Id="rId5" Type="http://schemas.openxmlformats.org/officeDocument/2006/relationships/hyperlink" Target="https://vi.wikipedia.org/wiki/Tim_Berners-Lee" TargetMode="External"/><Relationship Id="rId4" Type="http://schemas.openxmlformats.org/officeDocument/2006/relationships/hyperlink" Target="https://vi.wikipedia.org/wiki/World_Wide_We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0e5cf163c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 name="Google Shape;75;gb0e5cf163c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HTML5 thế hệ Web tiếp theo</a:t>
            </a:r>
            <a:endParaRPr b="1"/>
          </a:p>
          <a:p>
            <a:pPr marL="0" lvl="0" indent="0" algn="l" rtl="0">
              <a:spcBef>
                <a:spcPts val="360"/>
              </a:spcBef>
              <a:spcAft>
                <a:spcPts val="0"/>
              </a:spcAft>
              <a:buNone/>
            </a:pPr>
            <a:r>
              <a:rPr lang="vi" b="1"/>
              <a:t>Phiên 1: Giới thiệu về web</a:t>
            </a:r>
            <a:endParaRPr b="1"/>
          </a:p>
        </p:txBody>
      </p:sp>
      <p:sp>
        <p:nvSpPr>
          <p:cNvPr id="76" name="Google Shape;76;gb0e5cf163c_2_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0e5cf163c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2" name="Google Shape;192;gb0e5cf163c_2_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Lịch sử</a:t>
            </a:r>
            <a:endParaRPr b="1"/>
          </a:p>
          <a:p>
            <a:pPr marL="171450" lvl="0" indent="-171450" algn="l" rtl="0">
              <a:spcBef>
                <a:spcPts val="360"/>
              </a:spcBef>
              <a:spcAft>
                <a:spcPts val="0"/>
              </a:spcAft>
              <a:buClr>
                <a:schemeClr val="dk1"/>
              </a:buClr>
              <a:buSzPts val="1200"/>
              <a:buFont typeface="Arial"/>
              <a:buChar char="•"/>
            </a:pPr>
            <a:r>
              <a:rPr lang="vi"/>
              <a:t>HTML đã phát triển trong những năm qua với sự ra đời của bộ tiêu chuẩn và thông số kỹ thuật được cải tiến.</a:t>
            </a:r>
            <a:endParaRPr b="1"/>
          </a:p>
        </p:txBody>
      </p:sp>
      <p:sp>
        <p:nvSpPr>
          <p:cNvPr id="193" name="Google Shape;193;gb0e5cf163c_2_1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0e5cf163c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5" name="Google Shape;215;gb0e5cf163c_2_1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Lịch sử</a:t>
            </a:r>
            <a:endParaRPr b="1"/>
          </a:p>
          <a:p>
            <a:pPr marL="171450" marR="0" lvl="0" indent="-171450" algn="l" rtl="0">
              <a:lnSpc>
                <a:spcPct val="100000"/>
              </a:lnSpc>
              <a:spcBef>
                <a:spcPts val="360"/>
              </a:spcBef>
              <a:spcAft>
                <a:spcPts val="0"/>
              </a:spcAft>
              <a:buClr>
                <a:schemeClr val="dk1"/>
              </a:buClr>
              <a:buSzPts val="1200"/>
              <a:buFont typeface="Arial"/>
              <a:buChar char="•"/>
            </a:pPr>
            <a:r>
              <a:rPr lang="vi"/>
              <a:t>Các quy tắc cơ bản cho HTML5 như sau:</a:t>
            </a:r>
            <a:endParaRPr/>
          </a:p>
          <a:p>
            <a:pPr marL="628650" marR="0" lvl="1" indent="-171450" algn="l" rtl="0">
              <a:lnSpc>
                <a:spcPct val="100000"/>
              </a:lnSpc>
              <a:spcBef>
                <a:spcPts val="360"/>
              </a:spcBef>
              <a:spcAft>
                <a:spcPts val="0"/>
              </a:spcAft>
              <a:buClr>
                <a:schemeClr val="dk1"/>
              </a:buClr>
              <a:buSzPts val="1200"/>
              <a:buFont typeface="Arial"/>
              <a:buChar char="•"/>
            </a:pPr>
            <a:r>
              <a:rPr lang="vi"/>
              <a:t>Giới thiệu về các tính năng mới phải dựa trên </a:t>
            </a:r>
            <a:r>
              <a:rPr lang="vi" b="1"/>
              <a:t>HTML</a:t>
            </a:r>
            <a:r>
              <a:rPr lang="vi"/>
              <a:t>, </a:t>
            </a:r>
            <a:r>
              <a:rPr lang="vi" b="1"/>
              <a:t>CSS</a:t>
            </a:r>
            <a:r>
              <a:rPr lang="vi"/>
              <a:t>, </a:t>
            </a:r>
            <a:r>
              <a:rPr lang="vi" b="1"/>
              <a:t>DOM</a:t>
            </a:r>
            <a:r>
              <a:rPr lang="vi"/>
              <a:t> và </a:t>
            </a:r>
            <a:r>
              <a:rPr lang="vi" b="1"/>
              <a:t>JavaScript</a:t>
            </a:r>
            <a:r>
              <a:rPr lang="vi"/>
              <a:t>.</a:t>
            </a:r>
            <a:endParaRPr/>
          </a:p>
          <a:p>
            <a:pPr marL="628650" marR="0" lvl="1" indent="-171450" algn="l" rtl="0">
              <a:lnSpc>
                <a:spcPct val="100000"/>
              </a:lnSpc>
              <a:spcBef>
                <a:spcPts val="360"/>
              </a:spcBef>
              <a:spcAft>
                <a:spcPts val="0"/>
              </a:spcAft>
              <a:buClr>
                <a:schemeClr val="dk1"/>
              </a:buClr>
              <a:buSzPts val="1200"/>
              <a:buFont typeface="Arial"/>
              <a:buChar char="•"/>
            </a:pPr>
            <a:r>
              <a:rPr lang="vi"/>
              <a:t>Được sử dụng đánh dấu nhiều hơn để thay thế viết kịch bản.</a:t>
            </a:r>
            <a:endParaRPr/>
          </a:p>
          <a:p>
            <a:pPr marL="628650" marR="0" lvl="1" indent="-171450" algn="l" rtl="0">
              <a:lnSpc>
                <a:spcPct val="100000"/>
              </a:lnSpc>
              <a:spcBef>
                <a:spcPts val="360"/>
              </a:spcBef>
              <a:spcAft>
                <a:spcPts val="0"/>
              </a:spcAft>
              <a:buClr>
                <a:schemeClr val="dk1"/>
              </a:buClr>
              <a:buSzPts val="1200"/>
              <a:buFont typeface="Arial"/>
              <a:buChar char="•"/>
            </a:pPr>
            <a:r>
              <a:rPr lang="vi"/>
              <a:t>Phải độc lập với thiết bị.</a:t>
            </a:r>
            <a:endParaRPr/>
          </a:p>
          <a:p>
            <a:pPr marL="628650" marR="0" lvl="1" indent="-171450" algn="l" rtl="0">
              <a:lnSpc>
                <a:spcPct val="100000"/>
              </a:lnSpc>
              <a:spcBef>
                <a:spcPts val="360"/>
              </a:spcBef>
              <a:spcAft>
                <a:spcPts val="0"/>
              </a:spcAft>
              <a:buClr>
                <a:schemeClr val="dk1"/>
              </a:buClr>
              <a:buSzPts val="1200"/>
              <a:buFont typeface="Arial"/>
              <a:buChar char="•"/>
            </a:pPr>
            <a:r>
              <a:rPr lang="vi"/>
              <a:t>Giảm nhu cầu cho </a:t>
            </a:r>
            <a:r>
              <a:rPr lang="vi" b="1"/>
              <a:t>plug-in</a:t>
            </a:r>
            <a:r>
              <a:rPr lang="vi"/>
              <a:t> bên ngoài.</a:t>
            </a:r>
            <a:endParaRPr/>
          </a:p>
          <a:p>
            <a:pPr marL="628650" marR="0" lvl="1" indent="-171450" algn="l" rtl="0">
              <a:lnSpc>
                <a:spcPct val="100000"/>
              </a:lnSpc>
              <a:spcBef>
                <a:spcPts val="360"/>
              </a:spcBef>
              <a:spcAft>
                <a:spcPts val="0"/>
              </a:spcAft>
              <a:buClr>
                <a:schemeClr val="dk1"/>
              </a:buClr>
              <a:buSzPts val="1200"/>
              <a:buFont typeface="Arial"/>
              <a:buChar char="•"/>
            </a:pPr>
            <a:r>
              <a:rPr lang="vi"/>
              <a:t>Khả năng xử lý lỗi tốt hơn.</a:t>
            </a:r>
            <a:endParaRPr b="1"/>
          </a:p>
        </p:txBody>
      </p:sp>
      <p:sp>
        <p:nvSpPr>
          <p:cNvPr id="216" name="Google Shape;216;gb0e5cf163c_2_1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0e5cf163c_2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gb0e5cf163c_2_1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Bố cục của một trang trong HTML 5</a:t>
            </a:r>
            <a:endParaRPr b="1"/>
          </a:p>
          <a:p>
            <a:pPr marL="171450" lvl="0" indent="-171450" algn="l" rtl="0">
              <a:spcBef>
                <a:spcPts val="360"/>
              </a:spcBef>
              <a:spcAft>
                <a:spcPts val="0"/>
              </a:spcAft>
              <a:buClr>
                <a:schemeClr val="dk1"/>
              </a:buClr>
              <a:buSzPts val="1200"/>
              <a:buFont typeface="Arial"/>
              <a:buChar char="•"/>
            </a:pPr>
            <a:r>
              <a:rPr lang="vi"/>
              <a:t>HTML 5 chứa phần đầu gồm các phần tử không nhìn thấy và phần nội dung chứa các phần tử hiển thị của tài liệu.</a:t>
            </a:r>
            <a:endParaRPr/>
          </a:p>
          <a:p>
            <a:pPr marL="171450" lvl="0" indent="-171450" algn="l" rtl="0">
              <a:spcBef>
                <a:spcPts val="360"/>
              </a:spcBef>
              <a:spcAft>
                <a:spcPts val="0"/>
              </a:spcAft>
              <a:buClr>
                <a:schemeClr val="dk1"/>
              </a:buClr>
              <a:buSzPts val="1200"/>
              <a:buFont typeface="Arial"/>
              <a:buChar char="•"/>
            </a:pPr>
            <a:r>
              <a:rPr lang="vi"/>
              <a:t>Trước đó HTML cung cấp các thẻ khác nhau để xây dựng và tổ chức nội dung trong phần thân của tài liệu.</a:t>
            </a:r>
            <a:endParaRPr/>
          </a:p>
          <a:p>
            <a:pPr marL="171450" lvl="0" indent="-171450" algn="l" rtl="0">
              <a:spcBef>
                <a:spcPts val="360"/>
              </a:spcBef>
              <a:spcAft>
                <a:spcPts val="0"/>
              </a:spcAft>
              <a:buClr>
                <a:schemeClr val="dk1"/>
              </a:buClr>
              <a:buSzPts val="1200"/>
              <a:buFont typeface="Arial"/>
              <a:buChar char="•"/>
            </a:pPr>
            <a:r>
              <a:rPr lang="vi"/>
              <a:t>Thẻ </a:t>
            </a:r>
            <a:r>
              <a:rPr lang="vi" b="1"/>
              <a:t>&lt;table&gt; </a:t>
            </a:r>
            <a:r>
              <a:rPr lang="vi"/>
              <a:t>là một phần tử thường được sử dụng để trình bày dữ liệu một cách có tổ chức.</a:t>
            </a:r>
            <a:endParaRPr/>
          </a:p>
          <a:p>
            <a:pPr marL="171450" lvl="0" indent="-171450" algn="l" rtl="0">
              <a:spcBef>
                <a:spcPts val="360"/>
              </a:spcBef>
              <a:spcAft>
                <a:spcPts val="0"/>
              </a:spcAft>
              <a:buClr>
                <a:schemeClr val="dk1"/>
              </a:buClr>
              <a:buSzPts val="1200"/>
              <a:buFont typeface="Arial"/>
              <a:buChar char="•"/>
            </a:pPr>
            <a:r>
              <a:rPr lang="vi"/>
              <a:t>Thẻ </a:t>
            </a:r>
            <a:r>
              <a:rPr lang="vi" b="1"/>
              <a:t>&lt;div&gt; </a:t>
            </a:r>
            <a:r>
              <a:rPr lang="vi"/>
              <a:t>được sử dụng để hiển thị các nội dung như hình ảnh, liên kết, văn bản, menu, biểu mẫu, v.v.</a:t>
            </a:r>
            <a:endParaRPr/>
          </a:p>
          <a:p>
            <a:pPr marL="171450" lvl="0" indent="-171450" algn="l" rtl="0">
              <a:spcBef>
                <a:spcPts val="360"/>
              </a:spcBef>
              <a:spcAft>
                <a:spcPts val="0"/>
              </a:spcAft>
              <a:buClr>
                <a:schemeClr val="dk1"/>
              </a:buClr>
              <a:buSzPts val="1200"/>
              <a:buFont typeface="Arial"/>
              <a:buChar char="•"/>
            </a:pPr>
            <a:r>
              <a:rPr lang="vi"/>
              <a:t>HTML 5 bao gồm các phần tử mới xác định và tổ chức từng phần của nội dung tài liệu.</a:t>
            </a:r>
            <a:endParaRPr b="1"/>
          </a:p>
        </p:txBody>
      </p:sp>
      <p:sp>
        <p:nvSpPr>
          <p:cNvPr id="236" name="Google Shape;236;gb0e5cf163c_2_1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0e5cf163c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4" name="Google Shape;254;gb0e5cf163c_2_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Bố cục của một trang trong HTML 5</a:t>
            </a:r>
            <a:endParaRPr b="1"/>
          </a:p>
          <a:p>
            <a:pPr marL="171450" lvl="0" indent="-171450" algn="l" rtl="0">
              <a:spcBef>
                <a:spcPts val="360"/>
              </a:spcBef>
              <a:spcAft>
                <a:spcPts val="0"/>
              </a:spcAft>
              <a:buClr>
                <a:schemeClr val="dk1"/>
              </a:buClr>
              <a:buSzPts val="1200"/>
              <a:buFont typeface="Arial"/>
              <a:buChar char="•"/>
            </a:pPr>
            <a:r>
              <a:rPr lang="vi" b="1"/>
              <a:t>Tiêu đề</a:t>
            </a:r>
            <a:r>
              <a:rPr lang="vi"/>
              <a:t>: Có logo, tên, phụ đề và mô tả ngắn về trang Web</a:t>
            </a:r>
            <a:endParaRPr/>
          </a:p>
          <a:p>
            <a:pPr marL="171450" lvl="0" indent="-171450" algn="l" rtl="0">
              <a:spcBef>
                <a:spcPts val="360"/>
              </a:spcBef>
              <a:spcAft>
                <a:spcPts val="0"/>
              </a:spcAft>
              <a:buClr>
                <a:schemeClr val="dk1"/>
              </a:buClr>
              <a:buSzPts val="1200"/>
              <a:buFont typeface="Arial"/>
              <a:buChar char="•"/>
            </a:pPr>
            <a:r>
              <a:rPr lang="vi" b="1"/>
              <a:t>Thanh menu điều hướng</a:t>
            </a:r>
            <a:r>
              <a:rPr lang="vi"/>
              <a:t>: Chứa các liên kết để điều hướng</a:t>
            </a:r>
            <a:endParaRPr/>
          </a:p>
          <a:p>
            <a:pPr marL="171450" lvl="0" indent="-171450" algn="l" rtl="0">
              <a:spcBef>
                <a:spcPts val="360"/>
              </a:spcBef>
              <a:spcAft>
                <a:spcPts val="0"/>
              </a:spcAft>
              <a:buClr>
                <a:schemeClr val="dk1"/>
              </a:buClr>
              <a:buSzPts val="1200"/>
              <a:buFont typeface="Arial"/>
              <a:buChar char="•"/>
            </a:pPr>
            <a:r>
              <a:rPr lang="vi" b="1"/>
              <a:t>Thanh bên</a:t>
            </a:r>
            <a:r>
              <a:rPr lang="vi"/>
              <a:t>: Chứa các liên kết dẫn đến một số mục nhất định hiển thị nội bộ trên trang Web hoặc một liên kết bên ngoài</a:t>
            </a:r>
            <a:endParaRPr/>
          </a:p>
          <a:p>
            <a:pPr marL="171450" lvl="0" indent="-171450" algn="l" rtl="0">
              <a:spcBef>
                <a:spcPts val="360"/>
              </a:spcBef>
              <a:spcAft>
                <a:spcPts val="0"/>
              </a:spcAft>
              <a:buClr>
                <a:schemeClr val="dk1"/>
              </a:buClr>
              <a:buSzPts val="1200"/>
              <a:buFont typeface="Arial"/>
              <a:buChar char="•"/>
            </a:pPr>
            <a:r>
              <a:rPr lang="vi" b="1"/>
              <a:t>Thông tin chính</a:t>
            </a:r>
            <a:r>
              <a:rPr lang="vi"/>
              <a:t>: Chứa danh sách sản phẩm, mô tả sản phẩm, blog hoặc bất kỳ thông tin nào khác</a:t>
            </a:r>
            <a:endParaRPr/>
          </a:p>
          <a:p>
            <a:pPr marL="171450" lvl="0" indent="-171450" algn="l" rtl="0">
              <a:spcBef>
                <a:spcPts val="360"/>
              </a:spcBef>
              <a:spcAft>
                <a:spcPts val="0"/>
              </a:spcAft>
              <a:buClr>
                <a:schemeClr val="dk1"/>
              </a:buClr>
              <a:buSzPts val="1200"/>
              <a:buFont typeface="Arial"/>
              <a:buChar char="•"/>
            </a:pPr>
            <a:r>
              <a:rPr lang="vi" b="1"/>
              <a:t>Chân trang web</a:t>
            </a:r>
            <a:r>
              <a:rPr lang="vi"/>
              <a:t>: Bao gồm tác giả hoặc tên công ty, các liên kết liên quan đến quy tắc, điều khoản và điều kiện, bản đồ vị trí và các dữ liệu khác</a:t>
            </a:r>
            <a:endParaRPr/>
          </a:p>
        </p:txBody>
      </p:sp>
      <p:sp>
        <p:nvSpPr>
          <p:cNvPr id="255" name="Google Shape;255;gb0e5cf163c_2_1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0e5cf163c_2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8" name="Google Shape;268;gb0e5cf163c_2_2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Phương pháp tiếp cận mới và linh hoạt của HTML5</a:t>
            </a:r>
            <a:endParaRPr b="1"/>
          </a:p>
          <a:p>
            <a:pPr marL="171450" lvl="0" indent="-171450" algn="l" rtl="0">
              <a:spcBef>
                <a:spcPts val="360"/>
              </a:spcBef>
              <a:spcAft>
                <a:spcPts val="0"/>
              </a:spcAft>
              <a:buClr>
                <a:schemeClr val="dk1"/>
              </a:buClr>
              <a:buSzPts val="1200"/>
              <a:buFont typeface="Arial"/>
              <a:buChar char="•"/>
            </a:pPr>
            <a:r>
              <a:rPr lang="vi"/>
              <a:t>Cung cấp các tính năng mới trong CSS như bộ chọn nâng cao, đổ bóng, v.v.</a:t>
            </a:r>
            <a:endParaRPr/>
          </a:p>
          <a:p>
            <a:pPr marL="171450" lvl="0" indent="-171450" algn="l" rtl="0">
              <a:spcBef>
                <a:spcPts val="360"/>
              </a:spcBef>
              <a:spcAft>
                <a:spcPts val="0"/>
              </a:spcAft>
              <a:buClr>
                <a:schemeClr val="dk1"/>
              </a:buClr>
              <a:buSzPts val="1200"/>
              <a:buFont typeface="Arial"/>
              <a:buChar char="•"/>
            </a:pPr>
            <a:r>
              <a:rPr lang="vi"/>
              <a:t>Cung cấp chức năng lưu trữ và bộ nhớ đệm phía máy khách</a:t>
            </a:r>
            <a:endParaRPr/>
          </a:p>
          <a:p>
            <a:pPr marL="171450" lvl="0" indent="-171450" algn="l" rtl="0">
              <a:spcBef>
                <a:spcPts val="360"/>
              </a:spcBef>
              <a:spcAft>
                <a:spcPts val="0"/>
              </a:spcAft>
              <a:buClr>
                <a:schemeClr val="dk1"/>
              </a:buClr>
              <a:buSzPts val="1200"/>
              <a:buFont typeface="Arial"/>
              <a:buChar char="•"/>
            </a:pPr>
            <a:r>
              <a:rPr lang="vi"/>
              <a:t>Cung cấp các tính năng mới cho các ứng dụng di động</a:t>
            </a:r>
            <a:endParaRPr/>
          </a:p>
          <a:p>
            <a:pPr marL="171450" lvl="0" indent="-171450" algn="l" rtl="0">
              <a:spcBef>
                <a:spcPts val="360"/>
              </a:spcBef>
              <a:spcAft>
                <a:spcPts val="0"/>
              </a:spcAft>
              <a:buClr>
                <a:schemeClr val="dk1"/>
              </a:buClr>
              <a:buSzPts val="1200"/>
              <a:buFont typeface="Arial"/>
              <a:buChar char="•"/>
            </a:pPr>
            <a:r>
              <a:rPr lang="vi"/>
              <a:t>Sử dụng tính năng </a:t>
            </a:r>
            <a:r>
              <a:rPr lang="vi" b="1"/>
              <a:t>Web worker </a:t>
            </a:r>
            <a:r>
              <a:rPr lang="vi"/>
              <a:t>để làm cho </a:t>
            </a:r>
            <a:r>
              <a:rPr lang="vi" b="1"/>
              <a:t>JavaScript</a:t>
            </a:r>
            <a:r>
              <a:rPr lang="vi"/>
              <a:t> hiệu quả</a:t>
            </a:r>
            <a:endParaRPr/>
          </a:p>
          <a:p>
            <a:pPr marL="171450" lvl="0" indent="-171450" algn="l" rtl="0">
              <a:spcBef>
                <a:spcPts val="360"/>
              </a:spcBef>
              <a:spcAft>
                <a:spcPts val="0"/>
              </a:spcAft>
              <a:buClr>
                <a:schemeClr val="dk1"/>
              </a:buClr>
              <a:buSzPts val="1200"/>
              <a:buFont typeface="Arial"/>
              <a:buChar char="•"/>
            </a:pPr>
            <a:r>
              <a:rPr lang="vi"/>
              <a:t>Loại bỏ plug-in và sử dụng hỗ trợ gốc cho âm thanh và video</a:t>
            </a:r>
            <a:endParaRPr/>
          </a:p>
          <a:p>
            <a:pPr marL="171450" lvl="0" indent="-171450" algn="l" rtl="0">
              <a:spcBef>
                <a:spcPts val="360"/>
              </a:spcBef>
              <a:spcAft>
                <a:spcPts val="0"/>
              </a:spcAft>
              <a:buClr>
                <a:schemeClr val="dk1"/>
              </a:buClr>
              <a:buSzPts val="1200"/>
              <a:buFont typeface="Arial"/>
              <a:buChar char="•"/>
            </a:pPr>
            <a:r>
              <a:rPr lang="vi"/>
              <a:t>Cung cấp ngữ nghĩa mô tả</a:t>
            </a:r>
            <a:endParaRPr/>
          </a:p>
          <a:p>
            <a:pPr marL="171450" lvl="0" indent="-171450" algn="l" rtl="0">
              <a:spcBef>
                <a:spcPts val="360"/>
              </a:spcBef>
              <a:spcAft>
                <a:spcPts val="0"/>
              </a:spcAft>
              <a:buClr>
                <a:schemeClr val="dk1"/>
              </a:buClr>
              <a:buSzPts val="1200"/>
              <a:buFont typeface="Arial"/>
              <a:buChar char="•"/>
            </a:pPr>
            <a:r>
              <a:rPr lang="vi"/>
              <a:t>Giúp tạo các ứng dụng khách Internet phong phú bằng cách sử dụng các trình cắm như Flash</a:t>
            </a:r>
            <a:endParaRPr b="1"/>
          </a:p>
        </p:txBody>
      </p:sp>
      <p:sp>
        <p:nvSpPr>
          <p:cNvPr id="269" name="Google Shape;269;gb0e5cf163c_2_2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b0e5cf163c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4" name="Google Shape;284;gb0e5cf163c_2_2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Hoạt động của HTML 5</a:t>
            </a:r>
            <a:endParaRPr b="1"/>
          </a:p>
          <a:p>
            <a:pPr marL="171450" lvl="0" indent="-171450" algn="l" rtl="0">
              <a:spcBef>
                <a:spcPts val="360"/>
              </a:spcBef>
              <a:spcAft>
                <a:spcPts val="0"/>
              </a:spcAft>
              <a:buClr>
                <a:schemeClr val="dk1"/>
              </a:buClr>
              <a:buSzPts val="1200"/>
              <a:buFont typeface="Arial"/>
              <a:buChar char="•"/>
            </a:pPr>
            <a:r>
              <a:rPr lang="vi"/>
              <a:t>Trình duyệt tải tài liệu bao gồm đánh dấu </a:t>
            </a:r>
            <a:r>
              <a:rPr lang="vi" b="1"/>
              <a:t>HTML</a:t>
            </a:r>
            <a:r>
              <a:rPr lang="vi"/>
              <a:t> và kiểu </a:t>
            </a:r>
            <a:r>
              <a:rPr lang="vi" b="1"/>
              <a:t>CSS</a:t>
            </a:r>
            <a:endParaRPr b="1"/>
          </a:p>
          <a:p>
            <a:pPr marL="171450" lvl="0" indent="-171450" algn="l" rtl="0">
              <a:spcBef>
                <a:spcPts val="360"/>
              </a:spcBef>
              <a:spcAft>
                <a:spcPts val="0"/>
              </a:spcAft>
              <a:buClr>
                <a:schemeClr val="dk1"/>
              </a:buClr>
              <a:buSzPts val="1200"/>
              <a:buFont typeface="Arial"/>
              <a:buChar char="•"/>
            </a:pPr>
            <a:r>
              <a:rPr lang="vi"/>
              <a:t>Trình duyệt tạo mô hình nội bộ của tài liệu có chứa các phần tử HTML sau khi tải trang</a:t>
            </a:r>
            <a:endParaRPr/>
          </a:p>
          <a:p>
            <a:pPr marL="171450" lvl="0" indent="-171450" algn="l" rtl="0">
              <a:spcBef>
                <a:spcPts val="360"/>
              </a:spcBef>
              <a:spcAft>
                <a:spcPts val="0"/>
              </a:spcAft>
              <a:buClr>
                <a:schemeClr val="dk1"/>
              </a:buClr>
              <a:buSzPts val="1200"/>
              <a:buFont typeface="Arial"/>
              <a:buChar char="•"/>
            </a:pPr>
            <a:r>
              <a:rPr lang="vi"/>
              <a:t>Trình duyệt tải mã </a:t>
            </a:r>
            <a:r>
              <a:rPr lang="vi" b="1"/>
              <a:t>JavaScript</a:t>
            </a:r>
            <a:r>
              <a:rPr lang="vi"/>
              <a:t> thực thi sau khi tải trang</a:t>
            </a:r>
            <a:endParaRPr/>
          </a:p>
          <a:p>
            <a:pPr marL="171450" lvl="0" indent="-171450" algn="l" rtl="0">
              <a:spcBef>
                <a:spcPts val="360"/>
              </a:spcBef>
              <a:spcAft>
                <a:spcPts val="0"/>
              </a:spcAft>
              <a:buClr>
                <a:schemeClr val="dk1"/>
              </a:buClr>
              <a:buSzPts val="1200"/>
              <a:buFont typeface="Arial"/>
              <a:buChar char="•"/>
            </a:pPr>
            <a:r>
              <a:rPr lang="vi"/>
              <a:t>API cấp quyền truy cập vào âm thanh, video và các công nghệ bắt buộc khác để xây dựng ứng dụng</a:t>
            </a:r>
            <a:endParaRPr b="1"/>
          </a:p>
        </p:txBody>
      </p:sp>
      <p:sp>
        <p:nvSpPr>
          <p:cNvPr id="285" name="Google Shape;285;gb0e5cf163c_2_2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0e5cf163c_2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4" name="Google Shape;304;gb0e5cf163c_2_2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Các tính năng mới của HTML5</a:t>
            </a:r>
            <a:endParaRPr b="1"/>
          </a:p>
          <a:p>
            <a:pPr marL="171450" lvl="0" indent="-171450" algn="l" rtl="0">
              <a:spcBef>
                <a:spcPts val="360"/>
              </a:spcBef>
              <a:spcAft>
                <a:spcPts val="0"/>
              </a:spcAft>
              <a:buClr>
                <a:schemeClr val="dk1"/>
              </a:buClr>
              <a:buSzPts val="1200"/>
              <a:buFont typeface="Arial"/>
              <a:buChar char="•"/>
            </a:pPr>
            <a:r>
              <a:rPr lang="vi" sz="1200" b="1"/>
              <a:t>Web workers API </a:t>
            </a:r>
            <a:r>
              <a:rPr lang="vi"/>
              <a:t>được thêm vào để hỗ trợ quy trình nền mà không ảnh hưởng đến quy trình chính</a:t>
            </a:r>
            <a:endParaRPr/>
          </a:p>
          <a:p>
            <a:pPr marL="171450" lvl="0" indent="-171450" algn="l" rtl="0">
              <a:spcBef>
                <a:spcPts val="360"/>
              </a:spcBef>
              <a:spcAft>
                <a:spcPts val="0"/>
              </a:spcAft>
              <a:buClr>
                <a:schemeClr val="dk1"/>
              </a:buClr>
              <a:buSzPts val="1200"/>
              <a:buFont typeface="Arial"/>
              <a:buChar char="•"/>
            </a:pPr>
            <a:r>
              <a:rPr lang="vi"/>
              <a:t>Điều khiển biểu mẫu mới</a:t>
            </a:r>
            <a:endParaRPr/>
          </a:p>
          <a:p>
            <a:pPr marL="171450" lvl="0" indent="-171450" algn="l" rtl="0">
              <a:spcBef>
                <a:spcPts val="360"/>
              </a:spcBef>
              <a:spcAft>
                <a:spcPts val="0"/>
              </a:spcAft>
              <a:buClr>
                <a:schemeClr val="dk1"/>
              </a:buClr>
              <a:buSzPts val="1200"/>
              <a:buFont typeface="Arial"/>
              <a:buChar char="•"/>
            </a:pPr>
            <a:r>
              <a:rPr lang="vi"/>
              <a:t>Phần tử </a:t>
            </a:r>
            <a:r>
              <a:rPr lang="vi" b="1"/>
              <a:t>&lt;audio&gt; </a:t>
            </a:r>
            <a:r>
              <a:rPr lang="vi"/>
              <a:t>và </a:t>
            </a:r>
            <a:r>
              <a:rPr lang="vi" b="1"/>
              <a:t>&lt;video&gt; </a:t>
            </a:r>
            <a:r>
              <a:rPr lang="vi"/>
              <a:t>có sẵn để phát lại phương tiện</a:t>
            </a:r>
            <a:endParaRPr/>
          </a:p>
          <a:p>
            <a:pPr marL="171450" lvl="0" indent="-171450" algn="l" rtl="0">
              <a:spcBef>
                <a:spcPts val="360"/>
              </a:spcBef>
              <a:spcAft>
                <a:spcPts val="0"/>
              </a:spcAft>
              <a:buClr>
                <a:schemeClr val="dk1"/>
              </a:buClr>
              <a:buSzPts val="1200"/>
              <a:buFont typeface="Arial"/>
              <a:buChar char="•"/>
            </a:pPr>
            <a:r>
              <a:rPr lang="vi"/>
              <a:t>Cung cấp hỗ trợ lưu trữ cục bộ</a:t>
            </a:r>
            <a:endParaRPr/>
          </a:p>
          <a:p>
            <a:pPr marL="171450" lvl="0" indent="-171450" algn="l" rtl="0">
              <a:spcBef>
                <a:spcPts val="360"/>
              </a:spcBef>
              <a:spcAft>
                <a:spcPts val="0"/>
              </a:spcAft>
              <a:buClr>
                <a:schemeClr val="dk1"/>
              </a:buClr>
              <a:buSzPts val="1200"/>
              <a:buFont typeface="Arial"/>
              <a:buChar char="•"/>
            </a:pPr>
            <a:r>
              <a:rPr lang="vi"/>
              <a:t>Phần tử </a:t>
            </a:r>
            <a:r>
              <a:rPr lang="vi" b="1"/>
              <a:t>&lt;canvas&gt; </a:t>
            </a:r>
            <a:r>
              <a:rPr lang="vi"/>
              <a:t>được sử dụng để vẽ</a:t>
            </a:r>
            <a:endParaRPr/>
          </a:p>
          <a:p>
            <a:pPr marL="171450" lvl="0" indent="-171450" algn="l" rtl="0">
              <a:spcBef>
                <a:spcPts val="360"/>
              </a:spcBef>
              <a:spcAft>
                <a:spcPts val="0"/>
              </a:spcAft>
              <a:buClr>
                <a:schemeClr val="dk1"/>
              </a:buClr>
              <a:buSzPts val="1200"/>
              <a:buFont typeface="Arial"/>
              <a:buChar char="•"/>
            </a:pPr>
            <a:r>
              <a:rPr lang="vi" sz="1200" b="1"/>
              <a:t>Web sockets API </a:t>
            </a:r>
            <a:r>
              <a:rPr lang="vi"/>
              <a:t>cung cấp kết nối liên tục giữa máy chủ và máy khách</a:t>
            </a:r>
            <a:endParaRPr/>
          </a:p>
          <a:p>
            <a:pPr marL="171450" lvl="0" indent="-171450" algn="l" rtl="0">
              <a:spcBef>
                <a:spcPts val="360"/>
              </a:spcBef>
              <a:spcAft>
                <a:spcPts val="0"/>
              </a:spcAft>
              <a:buClr>
                <a:schemeClr val="dk1"/>
              </a:buClr>
              <a:buSzPts val="1200"/>
              <a:buFont typeface="Arial"/>
              <a:buChar char="•"/>
            </a:pPr>
            <a:r>
              <a:rPr lang="vi"/>
              <a:t>Các yếu tố nội dung cụ thể giúp cấu trúc tài liệu</a:t>
            </a:r>
            <a:endParaRPr b="1"/>
          </a:p>
        </p:txBody>
      </p:sp>
      <p:sp>
        <p:nvSpPr>
          <p:cNvPr id="305" name="Google Shape;305;gb0e5cf163c_2_2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b0e5cf163c_2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0" name="Google Shape;320;gb0e5cf163c_2_2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Cascading Style Sheets (CSS)</a:t>
            </a:r>
            <a:endParaRPr/>
          </a:p>
          <a:p>
            <a:pPr marL="171450" lvl="0" indent="-171450" algn="l" rtl="0">
              <a:spcBef>
                <a:spcPts val="360"/>
              </a:spcBef>
              <a:spcAft>
                <a:spcPts val="0"/>
              </a:spcAft>
              <a:buClr>
                <a:schemeClr val="dk1"/>
              </a:buClr>
              <a:buSzPts val="1200"/>
              <a:buFont typeface="Arial"/>
              <a:buChar char="•"/>
            </a:pPr>
            <a:r>
              <a:rPr lang="vi"/>
              <a:t>Hoạt động cùng với HTML để cung cấp kiểu trực quan cho các phần tử tài liệu.</a:t>
            </a:r>
            <a:endParaRPr/>
          </a:p>
          <a:p>
            <a:pPr marL="171450" lvl="0" indent="-171450" algn="l" rtl="0">
              <a:spcBef>
                <a:spcPts val="360"/>
              </a:spcBef>
              <a:spcAft>
                <a:spcPts val="0"/>
              </a:spcAft>
              <a:buClr>
                <a:schemeClr val="dk1"/>
              </a:buClr>
              <a:buSzPts val="1200"/>
              <a:buFont typeface="Arial"/>
              <a:buChar char="•"/>
            </a:pPr>
            <a:r>
              <a:rPr lang="vi"/>
              <a:t>Là ngôn ngữ dựa trên quy tắc chỉ định hướng dẫn định dạng cho nội dung trong tài liệu HTML.</a:t>
            </a:r>
            <a:endParaRPr/>
          </a:p>
          <a:p>
            <a:pPr marL="171450" lvl="0" indent="-171450" algn="l" rtl="0">
              <a:spcBef>
                <a:spcPts val="360"/>
              </a:spcBef>
              <a:spcAft>
                <a:spcPts val="0"/>
              </a:spcAft>
              <a:buClr>
                <a:schemeClr val="dk1"/>
              </a:buClr>
              <a:buSzPts val="1200"/>
              <a:buFont typeface="Arial"/>
              <a:buChar char="•"/>
            </a:pPr>
            <a:r>
              <a:rPr lang="vi"/>
              <a:t>Mục đích là tách nội dung khỏi định dạng của nó</a:t>
            </a:r>
            <a:endParaRPr/>
          </a:p>
          <a:p>
            <a:pPr marL="171450" lvl="0" indent="-171450" algn="l" rtl="0">
              <a:spcBef>
                <a:spcPts val="360"/>
              </a:spcBef>
              <a:spcAft>
                <a:spcPts val="0"/>
              </a:spcAft>
              <a:buClr>
                <a:schemeClr val="dk1"/>
              </a:buClr>
              <a:buSzPts val="1200"/>
              <a:buFont typeface="Arial"/>
              <a:buChar char="•"/>
            </a:pPr>
            <a:r>
              <a:rPr lang="vi"/>
              <a:t>Có thể xác định bố cục và định dạng của nội dung trong một tập tin riêng biệt với phần mở rộng </a:t>
            </a:r>
            <a:r>
              <a:rPr lang="vi" b="1"/>
              <a:t>.css</a:t>
            </a:r>
            <a:endParaRPr b="1"/>
          </a:p>
          <a:p>
            <a:pPr marL="171450" lvl="0" indent="-171450" algn="l" rtl="0">
              <a:spcBef>
                <a:spcPts val="360"/>
              </a:spcBef>
              <a:spcAft>
                <a:spcPts val="0"/>
              </a:spcAft>
              <a:buClr>
                <a:schemeClr val="dk1"/>
              </a:buClr>
              <a:buSzPts val="1200"/>
              <a:buFont typeface="Arial"/>
              <a:buChar char="•"/>
            </a:pPr>
            <a:r>
              <a:rPr lang="vi"/>
              <a:t>Cho phép hợp nhất hoặc chỉnh sửa các quy tắc từ các tập tin </a:t>
            </a:r>
            <a:r>
              <a:rPr lang="vi" b="1"/>
              <a:t>.css </a:t>
            </a:r>
            <a:r>
              <a:rPr lang="vi"/>
              <a:t>khác nhau.</a:t>
            </a:r>
            <a:endParaRPr b="1"/>
          </a:p>
        </p:txBody>
      </p:sp>
      <p:sp>
        <p:nvSpPr>
          <p:cNvPr id="321" name="Google Shape;321;gb0e5cf163c_2_2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0e5cf163c_2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0" name="Google Shape;340;gb0e5cf163c_2_2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Lợi ích của CSS</a:t>
            </a:r>
            <a:endParaRPr b="1"/>
          </a:p>
          <a:p>
            <a:pPr marL="171450" lvl="0" indent="-171450" algn="l" rtl="0">
              <a:spcBef>
                <a:spcPts val="360"/>
              </a:spcBef>
              <a:spcAft>
                <a:spcPts val="0"/>
              </a:spcAft>
              <a:buClr>
                <a:schemeClr val="dk1"/>
              </a:buClr>
              <a:buSzPts val="1200"/>
              <a:buFont typeface="Arial"/>
              <a:buChar char="•"/>
            </a:pPr>
            <a:r>
              <a:rPr lang="vi"/>
              <a:t>Khả năng sử dụng lại mã</a:t>
            </a:r>
            <a:endParaRPr/>
          </a:p>
          <a:p>
            <a:pPr marL="171450" lvl="0" indent="-171450" algn="l" rtl="0">
              <a:spcBef>
                <a:spcPts val="360"/>
              </a:spcBef>
              <a:spcAft>
                <a:spcPts val="0"/>
              </a:spcAft>
              <a:buClr>
                <a:schemeClr val="dk1"/>
              </a:buClr>
              <a:buSzPts val="1200"/>
              <a:buFont typeface="Arial"/>
              <a:buChar char="•"/>
            </a:pPr>
            <a:r>
              <a:rPr lang="vi"/>
              <a:t>Ít mã HTML hơn</a:t>
            </a:r>
            <a:endParaRPr/>
          </a:p>
          <a:p>
            <a:pPr marL="171450" lvl="0" indent="-171450" algn="l" rtl="0">
              <a:spcBef>
                <a:spcPts val="360"/>
              </a:spcBef>
              <a:spcAft>
                <a:spcPts val="0"/>
              </a:spcAft>
              <a:buClr>
                <a:schemeClr val="dk1"/>
              </a:buClr>
              <a:buSzPts val="1200"/>
              <a:buFont typeface="Arial"/>
              <a:buChar char="•"/>
            </a:pPr>
            <a:r>
              <a:rPr lang="vi"/>
              <a:t>Độc lập thiết bị</a:t>
            </a:r>
            <a:endParaRPr b="1"/>
          </a:p>
        </p:txBody>
      </p:sp>
      <p:sp>
        <p:nvSpPr>
          <p:cNvPr id="341" name="Google Shape;341;gb0e5cf163c_2_2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b0e5cf163c_2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2" name="Google Shape;352;gb0e5cf163c_2_2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Hoạt động của CSS</a:t>
            </a:r>
            <a:endParaRPr b="1"/>
          </a:p>
          <a:p>
            <a:pPr marL="0" lvl="0" indent="0" algn="l" rtl="0">
              <a:spcBef>
                <a:spcPts val="360"/>
              </a:spcBef>
              <a:spcAft>
                <a:spcPts val="0"/>
              </a:spcAft>
              <a:buNone/>
            </a:pPr>
            <a:r>
              <a:rPr lang="vi" b="0"/>
              <a:t>Mã HTML -&gt; Thông dịch -&gt; </a:t>
            </a:r>
            <a:r>
              <a:rPr lang="vi"/>
              <a:t>Công cụ phiên dịch &lt;- </a:t>
            </a:r>
            <a:r>
              <a:rPr lang="vi" b="0"/>
              <a:t>Thông dịch &lt;- Mã CSS</a:t>
            </a:r>
            <a:endParaRPr/>
          </a:p>
          <a:p>
            <a:pPr marL="0" lvl="0" indent="0" algn="l" rtl="0">
              <a:spcBef>
                <a:spcPts val="360"/>
              </a:spcBef>
              <a:spcAft>
                <a:spcPts val="0"/>
              </a:spcAft>
              <a:buNone/>
            </a:pPr>
            <a:r>
              <a:rPr lang="vi" b="0"/>
              <a:t>                                                            |</a:t>
            </a:r>
            <a:endParaRPr/>
          </a:p>
          <a:p>
            <a:pPr marL="0" lvl="0" indent="0" algn="l" rtl="0">
              <a:spcBef>
                <a:spcPts val="360"/>
              </a:spcBef>
              <a:spcAft>
                <a:spcPts val="0"/>
              </a:spcAft>
              <a:buNone/>
            </a:pPr>
            <a:r>
              <a:rPr lang="vi" b="0"/>
              <a:t>                                                Trình duyệt web</a:t>
            </a:r>
            <a:endParaRPr/>
          </a:p>
        </p:txBody>
      </p:sp>
      <p:sp>
        <p:nvSpPr>
          <p:cNvPr id="353" name="Google Shape;353;gb0e5cf163c_2_2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0e5cf163c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gb0e5cf163c_2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Mục tiêu bài học</a:t>
            </a:r>
            <a:endParaRPr/>
          </a:p>
          <a:p>
            <a:pPr marL="171450" lvl="0" indent="-171450" algn="l" rtl="0">
              <a:spcBef>
                <a:spcPts val="360"/>
              </a:spcBef>
              <a:spcAft>
                <a:spcPts val="0"/>
              </a:spcAft>
              <a:buClr>
                <a:schemeClr val="dk1"/>
              </a:buClr>
              <a:buSzPts val="1200"/>
              <a:buFont typeface="Arial"/>
              <a:buChar char="•"/>
            </a:pPr>
            <a:r>
              <a:rPr lang="vi"/>
              <a:t>Giải thích sự phát triển của </a:t>
            </a:r>
            <a:r>
              <a:rPr lang="vi" b="1"/>
              <a:t>HTML</a:t>
            </a:r>
            <a:endParaRPr b="1"/>
          </a:p>
          <a:p>
            <a:pPr marL="171450" lvl="0" indent="-171450" algn="l" rtl="0">
              <a:spcBef>
                <a:spcPts val="360"/>
              </a:spcBef>
              <a:spcAft>
                <a:spcPts val="0"/>
              </a:spcAft>
              <a:buClr>
                <a:schemeClr val="dk1"/>
              </a:buClr>
              <a:buSzPts val="1200"/>
              <a:buFont typeface="Arial"/>
              <a:buChar char="•"/>
            </a:pPr>
            <a:r>
              <a:rPr lang="vi"/>
              <a:t>Giải thích cấu trúc trang được sử dụng bởi </a:t>
            </a:r>
            <a:r>
              <a:rPr lang="vi" b="1"/>
              <a:t>HTML</a:t>
            </a:r>
            <a:endParaRPr b="1"/>
          </a:p>
          <a:p>
            <a:pPr marL="171450" lvl="0" indent="-171450" algn="l" rtl="0">
              <a:spcBef>
                <a:spcPts val="360"/>
              </a:spcBef>
              <a:spcAft>
                <a:spcPts val="0"/>
              </a:spcAft>
              <a:buClr>
                <a:schemeClr val="dk1"/>
              </a:buClr>
              <a:buSzPts val="1200"/>
              <a:buFont typeface="Arial"/>
              <a:buChar char="•"/>
            </a:pPr>
            <a:r>
              <a:rPr lang="vi"/>
              <a:t>Liệt kê những hạn chế trong </a:t>
            </a:r>
            <a:r>
              <a:rPr lang="vi" b="1"/>
              <a:t>HTML 4 XHTML</a:t>
            </a:r>
            <a:endParaRPr b="1"/>
          </a:p>
          <a:p>
            <a:pPr marL="171450" lvl="0" indent="-171450" algn="l" rtl="0">
              <a:spcBef>
                <a:spcPts val="360"/>
              </a:spcBef>
              <a:spcAft>
                <a:spcPts val="0"/>
              </a:spcAft>
              <a:buClr>
                <a:schemeClr val="dk1"/>
              </a:buClr>
              <a:buSzPts val="1200"/>
              <a:buFont typeface="Arial"/>
              <a:buChar char="•"/>
            </a:pPr>
            <a:r>
              <a:rPr lang="vi"/>
              <a:t>Liệt kê các tính năng mới của </a:t>
            </a:r>
            <a:r>
              <a:rPr lang="vi" b="1"/>
              <a:t>HTML 5</a:t>
            </a:r>
            <a:endParaRPr b="1"/>
          </a:p>
          <a:p>
            <a:pPr marL="171450" lvl="0" indent="-171450" algn="l" rtl="0">
              <a:spcBef>
                <a:spcPts val="360"/>
              </a:spcBef>
              <a:spcAft>
                <a:spcPts val="0"/>
              </a:spcAft>
              <a:buClr>
                <a:schemeClr val="dk1"/>
              </a:buClr>
              <a:buSzPts val="1200"/>
              <a:buFont typeface="Arial"/>
              <a:buChar char="•"/>
            </a:pPr>
            <a:r>
              <a:rPr lang="vi"/>
              <a:t>Giải thích </a:t>
            </a:r>
            <a:r>
              <a:rPr lang="vi" b="1"/>
              <a:t>CSS</a:t>
            </a:r>
            <a:endParaRPr b="1"/>
          </a:p>
          <a:p>
            <a:pPr marL="171450" lvl="0" indent="-171450" algn="l" rtl="0">
              <a:spcBef>
                <a:spcPts val="360"/>
              </a:spcBef>
              <a:spcAft>
                <a:spcPts val="0"/>
              </a:spcAft>
              <a:buClr>
                <a:schemeClr val="dk1"/>
              </a:buClr>
              <a:buSzPts val="1200"/>
              <a:buFont typeface="Arial"/>
              <a:buChar char="•"/>
            </a:pPr>
            <a:r>
              <a:rPr lang="vi"/>
              <a:t>Giải thích </a:t>
            </a:r>
            <a:r>
              <a:rPr lang="vi" b="1"/>
              <a:t>JavaScript</a:t>
            </a:r>
            <a:endParaRPr b="1"/>
          </a:p>
          <a:p>
            <a:pPr marL="171450" lvl="0" indent="-171450" algn="l" rtl="0">
              <a:spcBef>
                <a:spcPts val="360"/>
              </a:spcBef>
              <a:spcAft>
                <a:spcPts val="0"/>
              </a:spcAft>
              <a:buClr>
                <a:schemeClr val="dk1"/>
              </a:buClr>
              <a:buSzPts val="1200"/>
              <a:buFont typeface="Arial"/>
              <a:buChar char="•"/>
            </a:pPr>
            <a:r>
              <a:rPr lang="vi"/>
              <a:t>Giải thích </a:t>
            </a:r>
            <a:r>
              <a:rPr lang="vi" b="1"/>
              <a:t>jQuery</a:t>
            </a:r>
            <a:endParaRPr b="1"/>
          </a:p>
          <a:p>
            <a:pPr marL="171450" lvl="0" indent="-171450" algn="l" rtl="0">
              <a:spcBef>
                <a:spcPts val="360"/>
              </a:spcBef>
              <a:spcAft>
                <a:spcPts val="0"/>
              </a:spcAft>
              <a:buClr>
                <a:schemeClr val="dk1"/>
              </a:buClr>
              <a:buSzPts val="1200"/>
              <a:buFont typeface="Arial"/>
              <a:buChar char="•"/>
            </a:pPr>
            <a:r>
              <a:rPr lang="vi"/>
              <a:t>Giải thích hỗ trợ của trình duyệt cho HTML 5</a:t>
            </a:r>
            <a:endParaRPr b="1"/>
          </a:p>
        </p:txBody>
      </p:sp>
      <p:sp>
        <p:nvSpPr>
          <p:cNvPr id="81" name="Google Shape;81;gb0e5cf163c_2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0e5cf163c_2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1" name="Google Shape;361;gb0e5cf163c_2_2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JavaScript</a:t>
            </a:r>
            <a:endParaRPr/>
          </a:p>
          <a:p>
            <a:pPr marL="171450" lvl="0" indent="-171450" algn="l" rtl="0">
              <a:spcBef>
                <a:spcPts val="360"/>
              </a:spcBef>
              <a:spcAft>
                <a:spcPts val="0"/>
              </a:spcAft>
              <a:buClr>
                <a:schemeClr val="dk1"/>
              </a:buClr>
              <a:buSzPts val="1200"/>
              <a:buFont typeface="Arial"/>
              <a:buChar char="•"/>
            </a:pPr>
            <a:r>
              <a:rPr lang="vi"/>
              <a:t>Chức năng của JavaScript</a:t>
            </a:r>
            <a:endParaRPr/>
          </a:p>
          <a:p>
            <a:pPr marL="628650" lvl="1" indent="-171450" algn="l" rtl="0">
              <a:spcBef>
                <a:spcPts val="360"/>
              </a:spcBef>
              <a:spcAft>
                <a:spcPts val="0"/>
              </a:spcAft>
              <a:buClr>
                <a:schemeClr val="dk1"/>
              </a:buClr>
              <a:buSzPts val="1200"/>
              <a:buFont typeface="Arial"/>
              <a:buChar char="•"/>
            </a:pPr>
            <a:r>
              <a:rPr lang="vi"/>
              <a:t>Cho phép người dùng tạo bề mặt có thể vẽ 2D trong trang của bạn mà không cần sử dụng trình cắm.</a:t>
            </a:r>
            <a:endParaRPr/>
          </a:p>
          <a:p>
            <a:pPr marL="628650" lvl="1" indent="-171450" algn="l" rtl="0">
              <a:spcBef>
                <a:spcPts val="360"/>
              </a:spcBef>
              <a:spcAft>
                <a:spcPts val="0"/>
              </a:spcAft>
              <a:buClr>
                <a:schemeClr val="dk1"/>
              </a:buClr>
              <a:buSzPts val="1200"/>
              <a:buFont typeface="Arial"/>
              <a:buChar char="•"/>
            </a:pPr>
            <a:r>
              <a:rPr lang="vi"/>
              <a:t>Sử dụng Web worker để tăng tốc mã JavaScript để thực hiện tính toán nâng cao.</a:t>
            </a:r>
            <a:endParaRPr/>
          </a:p>
          <a:p>
            <a:pPr marL="628650" lvl="1" indent="-171450" algn="l" rtl="0">
              <a:spcBef>
                <a:spcPts val="360"/>
              </a:spcBef>
              <a:spcAft>
                <a:spcPts val="0"/>
              </a:spcAft>
              <a:buClr>
                <a:schemeClr val="dk1"/>
              </a:buClr>
              <a:buSzPts val="1200"/>
              <a:buFont typeface="Arial"/>
              <a:buChar char="•"/>
            </a:pPr>
            <a:r>
              <a:rPr lang="vi"/>
              <a:t>Truy cập bất kỳ dịch vụ Web nào và đưa dữ liệu trở lại ứng dụng trong thời gian thực.</a:t>
            </a:r>
            <a:endParaRPr/>
          </a:p>
          <a:p>
            <a:pPr marL="628650" lvl="1" indent="-171450" algn="l" rtl="0">
              <a:spcBef>
                <a:spcPts val="360"/>
              </a:spcBef>
              <a:spcAft>
                <a:spcPts val="0"/>
              </a:spcAft>
              <a:buClr>
                <a:schemeClr val="dk1"/>
              </a:buClr>
              <a:buSzPts val="1200"/>
              <a:buFont typeface="Arial"/>
              <a:buChar char="•"/>
            </a:pPr>
            <a:r>
              <a:rPr lang="vi"/>
              <a:t>Không yêu cầu bất kỳ trình cắm đặc biệt nào để phát video.</a:t>
            </a:r>
            <a:endParaRPr/>
          </a:p>
          <a:p>
            <a:pPr marL="628650" lvl="1" indent="-171450" algn="l" rtl="0">
              <a:spcBef>
                <a:spcPts val="360"/>
              </a:spcBef>
              <a:spcAft>
                <a:spcPts val="0"/>
              </a:spcAft>
              <a:buClr>
                <a:schemeClr val="dk1"/>
              </a:buClr>
              <a:buSzPts val="1200"/>
              <a:buFont typeface="Arial"/>
              <a:buChar char="•"/>
            </a:pPr>
            <a:r>
              <a:rPr lang="vi"/>
              <a:t>Cho phép tạo các điều khiển phát lại của riêng mình bằng JavaScript và HTML.</a:t>
            </a:r>
            <a:endParaRPr/>
          </a:p>
          <a:p>
            <a:pPr marL="628650" lvl="1" indent="-171450" algn="l" rtl="0">
              <a:spcBef>
                <a:spcPts val="360"/>
              </a:spcBef>
              <a:spcAft>
                <a:spcPts val="0"/>
              </a:spcAft>
              <a:buClr>
                <a:schemeClr val="dk1"/>
              </a:buClr>
              <a:buSzPts val="1200"/>
              <a:buFont typeface="Arial"/>
              <a:buChar char="•"/>
            </a:pPr>
            <a:r>
              <a:rPr lang="vi"/>
              <a:t>Sử dụng bộ nhớ cục bộ của trình duyệt và không yêu cầu </a:t>
            </a:r>
            <a:r>
              <a:rPr lang="vi" b="1"/>
              <a:t>cookie</a:t>
            </a:r>
            <a:r>
              <a:rPr lang="vi"/>
              <a:t> của trình duyệt.</a:t>
            </a:r>
            <a:endParaRPr/>
          </a:p>
          <a:p>
            <a:pPr marL="628650" lvl="1" indent="-171450" algn="l" rtl="0">
              <a:spcBef>
                <a:spcPts val="360"/>
              </a:spcBef>
              <a:spcAft>
                <a:spcPts val="0"/>
              </a:spcAft>
              <a:buClr>
                <a:schemeClr val="dk1"/>
              </a:buClr>
              <a:buSzPts val="1200"/>
              <a:buFont typeface="Arial"/>
              <a:buChar char="•"/>
            </a:pPr>
            <a:r>
              <a:rPr lang="vi"/>
              <a:t>Có thể thực hiện xử lý video đầy đủ trong trình duyệt.</a:t>
            </a:r>
            <a:endParaRPr b="1"/>
          </a:p>
        </p:txBody>
      </p:sp>
      <p:sp>
        <p:nvSpPr>
          <p:cNvPr id="362" name="Google Shape;362;gb0e5cf163c_2_2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b0e5cf163c_2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4" name="Google Shape;384;gb0e5cf163c_2_3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JavaScript</a:t>
            </a:r>
            <a:endParaRPr/>
          </a:p>
          <a:p>
            <a:pPr marL="171450" marR="0" lvl="0" indent="-171450" algn="l" rtl="0">
              <a:lnSpc>
                <a:spcPct val="100000"/>
              </a:lnSpc>
              <a:spcBef>
                <a:spcPts val="360"/>
              </a:spcBef>
              <a:spcAft>
                <a:spcPts val="0"/>
              </a:spcAft>
              <a:buClr>
                <a:schemeClr val="dk1"/>
              </a:buClr>
              <a:buSzPts val="1200"/>
              <a:buFont typeface="Arial"/>
              <a:buChar char="•"/>
            </a:pPr>
            <a:r>
              <a:rPr lang="vi"/>
              <a:t>Chức năng của JavaScript</a:t>
            </a:r>
            <a:endParaRPr/>
          </a:p>
          <a:p>
            <a:pPr marL="628650" marR="0" lvl="1" indent="-171450" algn="l" rtl="0">
              <a:lnSpc>
                <a:spcPct val="100000"/>
              </a:lnSpc>
              <a:spcBef>
                <a:spcPts val="360"/>
              </a:spcBef>
              <a:spcAft>
                <a:spcPts val="0"/>
              </a:spcAft>
              <a:buClr>
                <a:schemeClr val="dk1"/>
              </a:buClr>
              <a:buSzPts val="1200"/>
              <a:buFont typeface="Arial"/>
              <a:buChar char="•"/>
            </a:pPr>
            <a:r>
              <a:rPr lang="vi"/>
              <a:t>Giúp người thiết kế web chèn các đoạn mã vào trang HTML mà không cần kiến thức chuyên sâu về lập trình.</a:t>
            </a:r>
            <a:endParaRPr/>
          </a:p>
          <a:p>
            <a:pPr marL="628650" marR="0" lvl="1" indent="-171450" algn="l" rtl="0">
              <a:lnSpc>
                <a:spcPct val="100000"/>
              </a:lnSpc>
              <a:spcBef>
                <a:spcPts val="360"/>
              </a:spcBef>
              <a:spcAft>
                <a:spcPts val="0"/>
              </a:spcAft>
              <a:buClr>
                <a:schemeClr val="dk1"/>
              </a:buClr>
              <a:buSzPts val="1200"/>
              <a:buFont typeface="Arial"/>
              <a:buChar char="•"/>
            </a:pPr>
            <a:r>
              <a:rPr lang="vi"/>
              <a:t>Có thể được sử dụng để thực thi các sự kiện trên các hành động nhất định của người dùng.</a:t>
            </a:r>
            <a:endParaRPr/>
          </a:p>
          <a:p>
            <a:pPr marL="628650" marR="0" lvl="1" indent="-171450" algn="l" rtl="0">
              <a:lnSpc>
                <a:spcPct val="100000"/>
              </a:lnSpc>
              <a:spcBef>
                <a:spcPts val="360"/>
              </a:spcBef>
              <a:spcAft>
                <a:spcPts val="0"/>
              </a:spcAft>
              <a:buClr>
                <a:schemeClr val="dk1"/>
              </a:buClr>
              <a:buSzPts val="1200"/>
              <a:buFont typeface="Arial"/>
              <a:buChar char="•"/>
            </a:pPr>
            <a:r>
              <a:rPr lang="vi"/>
              <a:t>Có thể thao tác với các phần tử HTML.</a:t>
            </a:r>
            <a:endParaRPr/>
          </a:p>
          <a:p>
            <a:pPr marL="628650" marR="0" lvl="1" indent="-171450" algn="l" rtl="0">
              <a:lnSpc>
                <a:spcPct val="100000"/>
              </a:lnSpc>
              <a:spcBef>
                <a:spcPts val="360"/>
              </a:spcBef>
              <a:spcAft>
                <a:spcPts val="0"/>
              </a:spcAft>
              <a:buClr>
                <a:schemeClr val="dk1"/>
              </a:buClr>
              <a:buSzPts val="1200"/>
              <a:buFont typeface="Arial"/>
              <a:buChar char="•"/>
            </a:pPr>
            <a:r>
              <a:rPr lang="vi"/>
              <a:t>Có thể thu thập thông tin trình duyệt của một người truy cập trang Web.</a:t>
            </a:r>
            <a:endParaRPr/>
          </a:p>
        </p:txBody>
      </p:sp>
      <p:sp>
        <p:nvSpPr>
          <p:cNvPr id="385" name="Google Shape;385;gb0e5cf163c_2_3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b0e5cf163c_2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1" name="Google Shape;401;gb0e5cf163c_2_3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jQuery</a:t>
            </a:r>
            <a:endParaRPr b="1"/>
          </a:p>
          <a:p>
            <a:pPr marL="171450" lvl="0" indent="-171450" algn="l" rtl="0">
              <a:spcBef>
                <a:spcPts val="360"/>
              </a:spcBef>
              <a:spcAft>
                <a:spcPts val="0"/>
              </a:spcAft>
              <a:buClr>
                <a:schemeClr val="dk1"/>
              </a:buClr>
              <a:buSzPts val="1200"/>
              <a:buFont typeface="Arial"/>
              <a:buChar char="•"/>
            </a:pPr>
            <a:r>
              <a:rPr lang="vi"/>
              <a:t>Là một thư viện </a:t>
            </a:r>
            <a:r>
              <a:rPr lang="vi" b="1"/>
              <a:t>JavaScript </a:t>
            </a:r>
            <a:r>
              <a:rPr lang="vi"/>
              <a:t>được hỗ trợ trên nhiều trình duyệt.</a:t>
            </a:r>
            <a:endParaRPr/>
          </a:p>
          <a:p>
            <a:pPr marL="171450" lvl="0" indent="-171450" algn="l" rtl="0">
              <a:spcBef>
                <a:spcPts val="360"/>
              </a:spcBef>
              <a:spcAft>
                <a:spcPts val="0"/>
              </a:spcAft>
              <a:buClr>
                <a:schemeClr val="dk1"/>
              </a:buClr>
              <a:buSzPts val="1200"/>
              <a:buFont typeface="Arial"/>
              <a:buChar char="•"/>
            </a:pPr>
            <a:r>
              <a:rPr lang="vi"/>
              <a:t>Đơn giản hóa việc thiết kế tập lệnh phía máy khách trên các trang HTML.</a:t>
            </a:r>
            <a:endParaRPr/>
          </a:p>
          <a:p>
            <a:pPr marL="171450" lvl="0" indent="-171450" algn="l" rtl="0">
              <a:spcBef>
                <a:spcPts val="360"/>
              </a:spcBef>
              <a:spcAft>
                <a:spcPts val="0"/>
              </a:spcAft>
              <a:buClr>
                <a:schemeClr val="dk1"/>
              </a:buClr>
              <a:buSzPts val="1200"/>
              <a:buFont typeface="Arial"/>
              <a:buChar char="•"/>
            </a:pPr>
            <a:r>
              <a:rPr lang="vi"/>
              <a:t>Thư viện dựa trên cách tiếp cận mô-đun cho phép tạo ra các ứng dụng Web động và mạnh mẽ.</a:t>
            </a:r>
            <a:endParaRPr/>
          </a:p>
          <a:p>
            <a:pPr marL="171450" lvl="0" indent="-171450" algn="l" rtl="0">
              <a:spcBef>
                <a:spcPts val="360"/>
              </a:spcBef>
              <a:spcAft>
                <a:spcPts val="0"/>
              </a:spcAft>
              <a:buClr>
                <a:schemeClr val="dk1"/>
              </a:buClr>
              <a:buSzPts val="1200"/>
              <a:buFont typeface="Arial"/>
              <a:buChar char="•"/>
            </a:pPr>
            <a:r>
              <a:rPr lang="vi" b="1"/>
              <a:t>Các tính năng của jQuery</a:t>
            </a:r>
            <a:endParaRPr b="1"/>
          </a:p>
          <a:p>
            <a:pPr marL="628650" lvl="1" indent="-171450" algn="l" rtl="0">
              <a:spcBef>
                <a:spcPts val="360"/>
              </a:spcBef>
              <a:spcAft>
                <a:spcPts val="0"/>
              </a:spcAft>
              <a:buClr>
                <a:schemeClr val="dk1"/>
              </a:buClr>
              <a:buSzPts val="1200"/>
              <a:buFont typeface="Arial"/>
              <a:buChar char="•"/>
            </a:pPr>
            <a:r>
              <a:rPr lang="vi"/>
              <a:t>Cú pháp dễ hiểu giúp điều hướng tài liệu.</a:t>
            </a:r>
            <a:endParaRPr/>
          </a:p>
          <a:p>
            <a:pPr marL="628650" lvl="1" indent="-171450" algn="l" rtl="0">
              <a:spcBef>
                <a:spcPts val="360"/>
              </a:spcBef>
              <a:spcAft>
                <a:spcPts val="0"/>
              </a:spcAft>
              <a:buClr>
                <a:schemeClr val="dk1"/>
              </a:buClr>
              <a:buSzPts val="1200"/>
              <a:buFont typeface="Arial"/>
              <a:buChar char="•"/>
            </a:pPr>
            <a:r>
              <a:rPr lang="vi"/>
              <a:t>Xử lý sự kiện</a:t>
            </a:r>
            <a:endParaRPr/>
          </a:p>
          <a:p>
            <a:pPr marL="628650" lvl="1" indent="-171450" algn="l" rtl="0">
              <a:spcBef>
                <a:spcPts val="360"/>
              </a:spcBef>
              <a:spcAft>
                <a:spcPts val="0"/>
              </a:spcAft>
              <a:buClr>
                <a:schemeClr val="dk1"/>
              </a:buClr>
              <a:buSzPts val="1200"/>
              <a:buFont typeface="Arial"/>
              <a:buChar char="•"/>
            </a:pPr>
            <a:r>
              <a:rPr lang="vi"/>
              <a:t>Hiệu ứng nâng cao và hoạt ảnh.</a:t>
            </a:r>
            <a:endParaRPr/>
          </a:p>
          <a:p>
            <a:pPr marL="628650" lvl="1" indent="-171450" algn="l" rtl="0">
              <a:spcBef>
                <a:spcPts val="360"/>
              </a:spcBef>
              <a:spcAft>
                <a:spcPts val="0"/>
              </a:spcAft>
              <a:buClr>
                <a:schemeClr val="dk1"/>
              </a:buClr>
              <a:buSzPts val="1200"/>
              <a:buFont typeface="Arial"/>
              <a:buChar char="•"/>
            </a:pPr>
            <a:r>
              <a:rPr lang="vi"/>
              <a:t>Phát triển các ứng dụng Web dựa trên </a:t>
            </a:r>
            <a:r>
              <a:rPr lang="vi" b="1"/>
              <a:t>AJAX</a:t>
            </a:r>
            <a:r>
              <a:rPr lang="vi"/>
              <a:t>.</a:t>
            </a:r>
            <a:endParaRPr b="1"/>
          </a:p>
        </p:txBody>
      </p:sp>
      <p:sp>
        <p:nvSpPr>
          <p:cNvPr id="402" name="Google Shape;402;gb0e5cf163c_2_3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b0e5cf163c_2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7" name="Google Shape;427;gb0e5cf163c_2_3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Tóm lược</a:t>
            </a:r>
            <a:endParaRPr b="1"/>
          </a:p>
          <a:p>
            <a:pPr marL="171450" lvl="0" indent="-171450" algn="l" rtl="0">
              <a:spcBef>
                <a:spcPts val="360"/>
              </a:spcBef>
              <a:spcAft>
                <a:spcPts val="0"/>
              </a:spcAft>
              <a:buClr>
                <a:schemeClr val="dk1"/>
              </a:buClr>
              <a:buSzPts val="1200"/>
              <a:buFont typeface="Arial"/>
              <a:buChar char="•"/>
            </a:pPr>
            <a:r>
              <a:rPr lang="vi" b="1"/>
              <a:t>HTML5</a:t>
            </a:r>
            <a:r>
              <a:rPr lang="vi"/>
              <a:t> là dự án hợp tác giữa (</a:t>
            </a:r>
            <a:r>
              <a:rPr lang="vi" b="1"/>
              <a:t>W3C</a:t>
            </a:r>
            <a:r>
              <a:rPr lang="vi"/>
              <a:t>) và Nhóm Công tác Công nghệ Ứng dụng Siêu văn bản Web (</a:t>
            </a:r>
            <a:r>
              <a:rPr lang="vi" b="1"/>
              <a:t>WHATWG</a:t>
            </a:r>
            <a:r>
              <a:rPr lang="vi"/>
              <a:t>).</a:t>
            </a:r>
            <a:endParaRPr/>
          </a:p>
          <a:p>
            <a:pPr marL="171450" lvl="0" indent="-171450" algn="l" rtl="0">
              <a:spcBef>
                <a:spcPts val="360"/>
              </a:spcBef>
              <a:spcAft>
                <a:spcPts val="0"/>
              </a:spcAft>
              <a:buClr>
                <a:schemeClr val="dk1"/>
              </a:buClr>
              <a:buSzPts val="1200"/>
              <a:buFont typeface="Arial"/>
              <a:buChar char="•"/>
            </a:pPr>
            <a:r>
              <a:rPr lang="vi"/>
              <a:t>Các tính năng mới của HTML5 sẽ bao gồm các thẻ như </a:t>
            </a:r>
            <a:r>
              <a:rPr lang="vi" b="1"/>
              <a:t>&lt;canvas&gt;, &lt;article&gt;, &lt;nav&gt;, &lt;header&gt;, &lt;footer&gt;, &lt;section&gt;, &lt;audio&gt;, &lt;video&gt;, v.v.</a:t>
            </a:r>
            <a:endParaRPr b="1"/>
          </a:p>
          <a:p>
            <a:pPr marL="171450" lvl="0" indent="-171450" algn="l" rtl="0">
              <a:spcBef>
                <a:spcPts val="360"/>
              </a:spcBef>
              <a:spcAft>
                <a:spcPts val="0"/>
              </a:spcAft>
              <a:buClr>
                <a:schemeClr val="dk1"/>
              </a:buClr>
              <a:buSzPts val="1200"/>
              <a:buFont typeface="Arial"/>
              <a:buChar char="•"/>
            </a:pPr>
            <a:r>
              <a:rPr lang="vi"/>
              <a:t>Một số công nghệ được sử dụng để tạo các trang Web động </a:t>
            </a:r>
            <a:r>
              <a:rPr lang="vi" b="1"/>
              <a:t>JavaScript</a:t>
            </a:r>
            <a:r>
              <a:rPr lang="vi"/>
              <a:t>, </a:t>
            </a:r>
            <a:r>
              <a:rPr lang="vi" b="1"/>
              <a:t>CSS</a:t>
            </a:r>
            <a:r>
              <a:rPr lang="vi"/>
              <a:t>, </a:t>
            </a:r>
            <a:r>
              <a:rPr lang="vi" b="1"/>
              <a:t>XHTML</a:t>
            </a:r>
            <a:r>
              <a:rPr lang="vi"/>
              <a:t> và </a:t>
            </a:r>
            <a:r>
              <a:rPr lang="vi" b="1"/>
              <a:t>DHTML</a:t>
            </a:r>
            <a:r>
              <a:rPr lang="vi"/>
              <a:t>.</a:t>
            </a:r>
            <a:endParaRPr/>
          </a:p>
          <a:p>
            <a:pPr marL="171450" lvl="0" indent="-171450" algn="l" rtl="0">
              <a:spcBef>
                <a:spcPts val="360"/>
              </a:spcBef>
              <a:spcAft>
                <a:spcPts val="0"/>
              </a:spcAft>
              <a:buClr>
                <a:schemeClr val="dk1"/>
              </a:buClr>
              <a:buSzPts val="1200"/>
              <a:buFont typeface="Arial"/>
              <a:buChar char="•"/>
            </a:pPr>
            <a:r>
              <a:rPr lang="vi" sz="1200" b="1">
                <a:latin typeface="Calibri"/>
                <a:ea typeface="Calibri"/>
                <a:cs typeface="Calibri"/>
                <a:sym typeface="Calibri"/>
              </a:rPr>
              <a:t>A Cascading Style Sheet (CSS) </a:t>
            </a:r>
            <a:r>
              <a:rPr lang="vi"/>
              <a:t>là ngôn ngữ dựa trên quy tắc, chỉ định hướng dẫn định dạng cho nội dung được chỉ định trong trang HTML.</a:t>
            </a:r>
            <a:endParaRPr/>
          </a:p>
          <a:p>
            <a:pPr marL="171450" lvl="0" indent="-171450" algn="l" rtl="0">
              <a:spcBef>
                <a:spcPts val="360"/>
              </a:spcBef>
              <a:spcAft>
                <a:spcPts val="0"/>
              </a:spcAft>
              <a:buClr>
                <a:schemeClr val="dk1"/>
              </a:buClr>
              <a:buSzPts val="1200"/>
              <a:buFont typeface="Arial"/>
              <a:buChar char="•"/>
            </a:pPr>
            <a:r>
              <a:rPr lang="vi" b="1"/>
              <a:t>JavaScript</a:t>
            </a:r>
            <a:r>
              <a:rPr lang="vi"/>
              <a:t> là một ngôn ngữ kịch bản cho phép bạn tạo các trang Web động bằng cách đảm bảo sự tương tác của người dùng tối đa.</a:t>
            </a:r>
            <a:endParaRPr/>
          </a:p>
          <a:p>
            <a:pPr marL="171450" lvl="0" indent="-171450" algn="l" rtl="0">
              <a:spcBef>
                <a:spcPts val="360"/>
              </a:spcBef>
              <a:spcAft>
                <a:spcPts val="0"/>
              </a:spcAft>
              <a:buClr>
                <a:schemeClr val="dk1"/>
              </a:buClr>
              <a:buSzPts val="1200"/>
              <a:buFont typeface="Arial"/>
              <a:buChar char="•"/>
            </a:pPr>
            <a:r>
              <a:rPr lang="vi" b="1"/>
              <a:t>jQuery</a:t>
            </a:r>
            <a:r>
              <a:rPr lang="vi"/>
              <a:t> là một thư viện JavaScript giúp đơn giản hóa việc thiết kế tập lệnh phía máy khách trên các trang HTML.</a:t>
            </a:r>
            <a:endParaRPr/>
          </a:p>
          <a:p>
            <a:pPr marL="171450" lvl="0" indent="-171450" algn="l" rtl="0">
              <a:spcBef>
                <a:spcPts val="360"/>
              </a:spcBef>
              <a:spcAft>
                <a:spcPts val="0"/>
              </a:spcAft>
              <a:buClr>
                <a:schemeClr val="dk1"/>
              </a:buClr>
              <a:buSzPts val="1200"/>
              <a:buFont typeface="Arial"/>
              <a:buChar char="•"/>
            </a:pPr>
            <a:r>
              <a:rPr lang="vi"/>
              <a:t>Các trình duyệt chính, chẳng hạn như </a:t>
            </a:r>
            <a:r>
              <a:rPr lang="vi" b="1"/>
              <a:t>Chrome, Firefox, Opera, Safari, Internet Explorer</a:t>
            </a:r>
            <a:r>
              <a:rPr lang="vi"/>
              <a:t>, v.v., đang cố gắng thêm các tính năng HTML5 mới vào phiên bản mới nhất của trình duyệt.</a:t>
            </a:r>
            <a:endParaRPr b="1"/>
          </a:p>
        </p:txBody>
      </p:sp>
      <p:sp>
        <p:nvSpPr>
          <p:cNvPr id="428" name="Google Shape;428;gb0e5cf163c_2_3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0e5cf163c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9" name="Google Shape;89;gb0e5cf163c_2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dirty="0"/>
              <a:t>Giới thiệu</a:t>
            </a:r>
            <a:endParaRPr b="1" dirty="0"/>
          </a:p>
          <a:p>
            <a:pPr marL="171450" lvl="0" indent="-171450" algn="l" rtl="0">
              <a:spcBef>
                <a:spcPts val="360"/>
              </a:spcBef>
              <a:spcAft>
                <a:spcPts val="0"/>
              </a:spcAft>
              <a:buClr>
                <a:schemeClr val="dk1"/>
              </a:buClr>
              <a:buSzPts val="1200"/>
              <a:buFont typeface="Arial"/>
              <a:buChar char="•"/>
            </a:pPr>
            <a:r>
              <a:rPr lang="vi" dirty="0"/>
              <a:t>Ngôn ngữ đánh dấu siêu văn bản được giới thiệu vào năm 1990.</a:t>
            </a:r>
            <a:endParaRPr dirty="0"/>
          </a:p>
          <a:p>
            <a:pPr marL="171450" lvl="0" indent="-171450" algn="l" rtl="0">
              <a:spcBef>
                <a:spcPts val="360"/>
              </a:spcBef>
              <a:spcAft>
                <a:spcPts val="0"/>
              </a:spcAft>
              <a:buClr>
                <a:schemeClr val="dk1"/>
              </a:buClr>
              <a:buSzPts val="1200"/>
              <a:buFont typeface="Arial"/>
              <a:buChar char="•"/>
            </a:pPr>
            <a:r>
              <a:rPr lang="vi" dirty="0"/>
              <a:t>HTML 5 được W3C đề xuất làm tiêu chuẩn vào năm 1997.</a:t>
            </a:r>
            <a:endParaRPr dirty="0"/>
          </a:p>
          <a:p>
            <a:pPr marL="171450" lvl="0" indent="-171450" algn="l" rtl="0">
              <a:spcBef>
                <a:spcPts val="360"/>
              </a:spcBef>
              <a:spcAft>
                <a:spcPts val="0"/>
              </a:spcAft>
              <a:buClr>
                <a:schemeClr val="dk1"/>
              </a:buClr>
              <a:buSzPts val="1200"/>
              <a:buFont typeface="Arial"/>
              <a:buChar char="•"/>
            </a:pPr>
            <a:r>
              <a:rPr lang="vi" dirty="0"/>
              <a:t>Đa số các trình duyệt hỗ trợ phần tử HTML 5 và Giao diện lập trình ứng dụng (API).</a:t>
            </a:r>
            <a:endParaRPr dirty="0"/>
          </a:p>
          <a:p>
            <a:pPr marL="171450" lvl="0" indent="-171450" algn="l" rtl="0">
              <a:spcBef>
                <a:spcPts val="360"/>
              </a:spcBef>
              <a:spcAft>
                <a:spcPts val="0"/>
              </a:spcAft>
              <a:buClr>
                <a:schemeClr val="dk1"/>
              </a:buClr>
              <a:buSzPts val="1200"/>
              <a:buFont typeface="Arial"/>
              <a:buChar char="•"/>
            </a:pPr>
            <a:r>
              <a:rPr lang="vi" sz="1200" b="1" i="0" dirty="0">
                <a:solidFill>
                  <a:schemeClr val="dk1"/>
                </a:solidFill>
                <a:latin typeface="Calibri"/>
                <a:ea typeface="Calibri"/>
                <a:cs typeface="Calibri"/>
                <a:sym typeface="Calibri"/>
              </a:rPr>
              <a:t>World Wide Web Consortium</a:t>
            </a:r>
            <a:r>
              <a:rPr lang="vi" sz="1200" b="0" i="0" dirty="0">
                <a:solidFill>
                  <a:schemeClr val="dk1"/>
                </a:solidFill>
                <a:latin typeface="Calibri"/>
                <a:ea typeface="Calibri"/>
                <a:cs typeface="Calibri"/>
                <a:sym typeface="Calibri"/>
              </a:rPr>
              <a:t>, viết tắt </a:t>
            </a:r>
            <a:r>
              <a:rPr lang="vi" sz="1200" b="1" i="0" dirty="0">
                <a:solidFill>
                  <a:schemeClr val="dk1"/>
                </a:solidFill>
                <a:latin typeface="Calibri"/>
                <a:ea typeface="Calibri"/>
                <a:cs typeface="Calibri"/>
                <a:sym typeface="Calibri"/>
              </a:rPr>
              <a:t>W3C</a:t>
            </a:r>
            <a:r>
              <a:rPr lang="vi" sz="1200" b="0" i="0" dirty="0">
                <a:solidFill>
                  <a:schemeClr val="dk1"/>
                </a:solidFill>
                <a:latin typeface="Calibri"/>
                <a:ea typeface="Calibri"/>
                <a:cs typeface="Calibri"/>
                <a:sym typeface="Calibri"/>
              </a:rPr>
              <a:t>, là một </a:t>
            </a:r>
            <a:r>
              <a:rPr lang="vi" sz="1200" b="0" i="0" u="none" strike="noStrike" dirty="0">
                <a:solidFill>
                  <a:schemeClr val="dk1"/>
                </a:solidFill>
                <a:latin typeface="Calibri"/>
                <a:ea typeface="Calibri"/>
                <a:cs typeface="Calibri"/>
                <a:sym typeface="Calibri"/>
              </a:rPr>
              <a:t>hiệp hội – tổ chức</a:t>
            </a:r>
            <a:r>
              <a:rPr lang="vi" sz="1200" b="0" i="0" dirty="0">
                <a:solidFill>
                  <a:schemeClr val="dk1"/>
                </a:solidFill>
                <a:latin typeface="Calibri"/>
                <a:ea typeface="Calibri"/>
                <a:cs typeface="Calibri"/>
                <a:sym typeface="Calibri"/>
              </a:rPr>
              <a:t> lập ra các chuẩn cho </a:t>
            </a:r>
            <a:r>
              <a:rPr lang="vi" sz="1200" b="0" i="0" u="sng" strike="noStrike" dirty="0">
                <a:solidFill>
                  <a:schemeClr val="hlink"/>
                </a:solidFill>
                <a:latin typeface="Calibri"/>
                <a:ea typeface="Calibri"/>
                <a:cs typeface="Calibri"/>
                <a:sym typeface="Calibri"/>
                <a:hlinkClick r:id="rId3"/>
              </a:rPr>
              <a:t>Internet</a:t>
            </a:r>
            <a:r>
              <a:rPr lang="vi" sz="1200" b="0" i="0" dirty="0">
                <a:solidFill>
                  <a:schemeClr val="dk1"/>
                </a:solidFill>
                <a:latin typeface="Calibri"/>
                <a:ea typeface="Calibri"/>
                <a:cs typeface="Calibri"/>
                <a:sym typeface="Calibri"/>
              </a:rPr>
              <a:t>, nhất là cho </a:t>
            </a:r>
            <a:r>
              <a:rPr lang="vi" sz="1200" b="0" i="0" u="sng" strike="noStrike" dirty="0">
                <a:solidFill>
                  <a:schemeClr val="hlink"/>
                </a:solidFill>
                <a:latin typeface="Calibri"/>
                <a:ea typeface="Calibri"/>
                <a:cs typeface="Calibri"/>
                <a:sym typeface="Calibri"/>
                <a:hlinkClick r:id="rId4"/>
              </a:rPr>
              <a:t>World Wide Web</a:t>
            </a:r>
            <a:r>
              <a:rPr lang="vi" sz="1200" b="0" i="0" dirty="0">
                <a:solidFill>
                  <a:schemeClr val="dk1"/>
                </a:solidFill>
                <a:latin typeface="Calibri"/>
                <a:ea typeface="Calibri"/>
                <a:cs typeface="Calibri"/>
                <a:sym typeface="Calibri"/>
              </a:rPr>
              <a:t>. Chủ tịch của W3C là Ngài </a:t>
            </a:r>
            <a:r>
              <a:rPr lang="vi" sz="1200" b="0" i="0" u="sng" strike="noStrike" dirty="0">
                <a:solidFill>
                  <a:schemeClr val="hlink"/>
                </a:solidFill>
                <a:latin typeface="Calibri"/>
                <a:ea typeface="Calibri"/>
                <a:cs typeface="Calibri"/>
                <a:sym typeface="Calibri"/>
                <a:hlinkClick r:id="rId5"/>
              </a:rPr>
              <a:t>Tim Berners-Lee</a:t>
            </a:r>
            <a:r>
              <a:rPr lang="vi" sz="1200" b="0" i="0" dirty="0">
                <a:solidFill>
                  <a:schemeClr val="dk1"/>
                </a:solidFill>
                <a:latin typeface="Calibri"/>
                <a:ea typeface="Calibri"/>
                <a:cs typeface="Calibri"/>
                <a:sym typeface="Calibri"/>
              </a:rPr>
              <a:t>, người sáng tạo ra </a:t>
            </a:r>
            <a:r>
              <a:rPr lang="vi" sz="1200" b="0" i="0" u="sng" strike="noStrike" dirty="0">
                <a:solidFill>
                  <a:schemeClr val="hlink"/>
                </a:solidFill>
                <a:latin typeface="Calibri"/>
                <a:ea typeface="Calibri"/>
                <a:cs typeface="Calibri"/>
                <a:sym typeface="Calibri"/>
                <a:hlinkClick r:id="rId6"/>
              </a:rPr>
              <a:t>HTTP</a:t>
            </a:r>
            <a:r>
              <a:rPr lang="vi" sz="1200" b="0" i="0" dirty="0">
                <a:solidFill>
                  <a:schemeClr val="dk1"/>
                </a:solidFill>
                <a:latin typeface="Calibri"/>
                <a:ea typeface="Calibri"/>
                <a:cs typeface="Calibri"/>
                <a:sym typeface="Calibri"/>
              </a:rPr>
              <a:t> (</a:t>
            </a:r>
            <a:r>
              <a:rPr lang="vi" sz="1200" b="0" i="1" dirty="0">
                <a:solidFill>
                  <a:schemeClr val="dk1"/>
                </a:solidFill>
                <a:latin typeface="Calibri"/>
                <a:ea typeface="Calibri"/>
                <a:cs typeface="Calibri"/>
                <a:sym typeface="Calibri"/>
              </a:rPr>
              <a:t>HyperText Transfer Protocol</a:t>
            </a:r>
            <a:r>
              <a:rPr lang="vi" sz="1200" b="0" i="0" dirty="0">
                <a:solidFill>
                  <a:schemeClr val="dk1"/>
                </a:solidFill>
                <a:latin typeface="Calibri"/>
                <a:ea typeface="Calibri"/>
                <a:cs typeface="Calibri"/>
                <a:sym typeface="Calibri"/>
              </a:rPr>
              <a:t>) và </a:t>
            </a:r>
            <a:r>
              <a:rPr lang="vi" sz="1200" b="0" i="0" u="sng" strike="noStrike" dirty="0">
                <a:solidFill>
                  <a:schemeClr val="hlink"/>
                </a:solidFill>
                <a:latin typeface="Calibri"/>
                <a:ea typeface="Calibri"/>
                <a:cs typeface="Calibri"/>
                <a:sym typeface="Calibri"/>
                <a:hlinkClick r:id="rId7"/>
              </a:rPr>
              <a:t>HTML</a:t>
            </a:r>
            <a:r>
              <a:rPr lang="vi" sz="1200" b="0" i="0" u="none" strike="noStrike" dirty="0">
                <a:solidFill>
                  <a:schemeClr val="dk1"/>
                </a:solidFill>
                <a:latin typeface="Calibri"/>
                <a:ea typeface="Calibri"/>
                <a:cs typeface="Calibri"/>
                <a:sym typeface="Calibri"/>
              </a:rPr>
              <a:t> </a:t>
            </a:r>
            <a:r>
              <a:rPr lang="vi" sz="1200" b="0" i="0" dirty="0">
                <a:solidFill>
                  <a:schemeClr val="dk1"/>
                </a:solidFill>
                <a:latin typeface="Calibri"/>
                <a:ea typeface="Calibri"/>
                <a:cs typeface="Calibri"/>
                <a:sym typeface="Calibri"/>
              </a:rPr>
              <a:t>(</a:t>
            </a:r>
            <a:r>
              <a:rPr lang="vi" sz="1200" b="0" i="1" dirty="0">
                <a:solidFill>
                  <a:schemeClr val="dk1"/>
                </a:solidFill>
                <a:latin typeface="Calibri"/>
                <a:ea typeface="Calibri"/>
                <a:cs typeface="Calibri"/>
                <a:sym typeface="Calibri"/>
              </a:rPr>
              <a:t>HyperText Markup Language</a:t>
            </a:r>
            <a:r>
              <a:rPr lang="vi" sz="1200" b="0" i="0" dirty="0">
                <a:solidFill>
                  <a:schemeClr val="dk1"/>
                </a:solidFill>
                <a:latin typeface="Calibri"/>
                <a:ea typeface="Calibri"/>
                <a:cs typeface="Calibri"/>
                <a:sym typeface="Calibri"/>
              </a:rPr>
              <a:t>). Internet dựa trên các kỹ thuật đó. Mỗi tiêu chuẩn đi qua bốn giai đoạn: Phác thảo (</a:t>
            </a:r>
            <a:r>
              <a:rPr lang="vi" sz="1200" b="0" i="1" dirty="0">
                <a:solidFill>
                  <a:schemeClr val="dk1"/>
                </a:solidFill>
                <a:latin typeface="Calibri"/>
                <a:ea typeface="Calibri"/>
                <a:cs typeface="Calibri"/>
                <a:sym typeface="Calibri"/>
              </a:rPr>
              <a:t>Working Draft</a:t>
            </a:r>
            <a:r>
              <a:rPr lang="vi" sz="1200" b="0" i="0" dirty="0">
                <a:solidFill>
                  <a:schemeClr val="dk1"/>
                </a:solidFill>
                <a:latin typeface="Calibri"/>
                <a:ea typeface="Calibri"/>
                <a:cs typeface="Calibri"/>
                <a:sym typeface="Calibri"/>
              </a:rPr>
              <a:t>), Chỉnh sửa Cuối cùng (</a:t>
            </a:r>
            <a:r>
              <a:rPr lang="vi" sz="1200" b="0" i="1" dirty="0">
                <a:solidFill>
                  <a:schemeClr val="dk1"/>
                </a:solidFill>
                <a:latin typeface="Calibri"/>
                <a:ea typeface="Calibri"/>
                <a:cs typeface="Calibri"/>
                <a:sym typeface="Calibri"/>
              </a:rPr>
              <a:t>Last Call</a:t>
            </a:r>
            <a:r>
              <a:rPr lang="vi" sz="1200" b="0" i="0" dirty="0">
                <a:solidFill>
                  <a:schemeClr val="dk1"/>
                </a:solidFill>
                <a:latin typeface="Calibri"/>
                <a:ea typeface="Calibri"/>
                <a:cs typeface="Calibri"/>
                <a:sym typeface="Calibri"/>
              </a:rPr>
              <a:t>), Trình chuẩn (</a:t>
            </a:r>
            <a:r>
              <a:rPr lang="vi" sz="1200" b="0" i="1" dirty="0">
                <a:solidFill>
                  <a:schemeClr val="dk1"/>
                </a:solidFill>
                <a:latin typeface="Calibri"/>
                <a:ea typeface="Calibri"/>
                <a:cs typeface="Calibri"/>
                <a:sym typeface="Calibri"/>
              </a:rPr>
              <a:t>Proposed Recommendation</a:t>
            </a:r>
            <a:r>
              <a:rPr lang="vi" sz="1200" b="0" i="0" dirty="0">
                <a:solidFill>
                  <a:schemeClr val="dk1"/>
                </a:solidFill>
                <a:latin typeface="Calibri"/>
                <a:ea typeface="Calibri"/>
                <a:cs typeface="Calibri"/>
                <a:sym typeface="Calibri"/>
              </a:rPr>
              <a:t>) và Chuẩn đủ Tư cách Ứng cử (</a:t>
            </a:r>
            <a:r>
              <a:rPr lang="vi" sz="1200" b="0" i="1" dirty="0">
                <a:solidFill>
                  <a:schemeClr val="dk1"/>
                </a:solidFill>
                <a:latin typeface="Calibri"/>
                <a:ea typeface="Calibri"/>
                <a:cs typeface="Calibri"/>
                <a:sym typeface="Calibri"/>
              </a:rPr>
              <a:t>Candidate Recommendation</a:t>
            </a:r>
            <a:r>
              <a:rPr lang="vi" sz="1200" b="0" i="0" dirty="0">
                <a:solidFill>
                  <a:schemeClr val="dk1"/>
                </a:solidFill>
                <a:latin typeface="Calibri"/>
                <a:ea typeface="Calibri"/>
                <a:cs typeface="Calibri"/>
                <a:sym typeface="Calibri"/>
              </a:rPr>
              <a:t>), trước khi được gọi là Chuẩn Chính thức (</a:t>
            </a:r>
            <a:r>
              <a:rPr lang="vi" sz="1200" b="0" i="1" dirty="0">
                <a:solidFill>
                  <a:schemeClr val="dk1"/>
                </a:solidFill>
                <a:latin typeface="Calibri"/>
                <a:ea typeface="Calibri"/>
                <a:cs typeface="Calibri"/>
                <a:sym typeface="Calibri"/>
              </a:rPr>
              <a:t>Recommendation</a:t>
            </a:r>
            <a:r>
              <a:rPr lang="vi" sz="1200" b="0" i="0" dirty="0">
                <a:solidFill>
                  <a:schemeClr val="dk1"/>
                </a:solidFill>
                <a:latin typeface="Calibri"/>
                <a:ea typeface="Calibri"/>
                <a:cs typeface="Calibri"/>
                <a:sym typeface="Calibri"/>
              </a:rPr>
              <a:t>). </a:t>
            </a:r>
            <a:endParaRPr b="1" dirty="0"/>
          </a:p>
          <a:p>
            <a:pPr marL="171450" lvl="0" indent="-171450" algn="l" rtl="0">
              <a:spcBef>
                <a:spcPts val="360"/>
              </a:spcBef>
              <a:spcAft>
                <a:spcPts val="0"/>
              </a:spcAft>
              <a:buClr>
                <a:schemeClr val="dk1"/>
              </a:buClr>
              <a:buSzPts val="1200"/>
              <a:buFont typeface="Arial"/>
              <a:buChar char="•"/>
            </a:pPr>
            <a:r>
              <a:rPr lang="vi" b="1" dirty="0"/>
              <a:t>Tiêu chuẩn thiết kế web cho các người xem theo các trình duyệt web</a:t>
            </a:r>
            <a:endParaRPr dirty="0"/>
          </a:p>
          <a:p>
            <a:pPr marL="628650" lvl="1" indent="-171450" algn="l" rtl="0">
              <a:spcBef>
                <a:spcPts val="360"/>
              </a:spcBef>
              <a:spcAft>
                <a:spcPts val="0"/>
              </a:spcAft>
              <a:buClr>
                <a:schemeClr val="dk1"/>
              </a:buClr>
              <a:buSzPts val="1200"/>
              <a:buFont typeface="Arial"/>
              <a:buChar char="•"/>
            </a:pPr>
            <a:r>
              <a:rPr lang="vi" dirty="0"/>
              <a:t>Website khi thiết kế, nếu tuân thủ tiêu chuẩn của </a:t>
            </a:r>
            <a:r>
              <a:rPr lang="vi" b="1" dirty="0"/>
              <a:t>w3c</a:t>
            </a:r>
            <a:r>
              <a:rPr lang="vi" dirty="0"/>
              <a:t> =&gt; mang lại sự ổn định: website xem bằng trình duyệt gì cũng được (IE, Firefox, Chrome, Opera ,..)</a:t>
            </a:r>
            <a:endParaRPr dirty="0"/>
          </a:p>
          <a:p>
            <a:pPr marL="171450" lvl="0" indent="-171450" algn="l" rtl="0">
              <a:spcBef>
                <a:spcPts val="360"/>
              </a:spcBef>
              <a:spcAft>
                <a:spcPts val="0"/>
              </a:spcAft>
              <a:buClr>
                <a:schemeClr val="dk1"/>
              </a:buClr>
              <a:buSzPts val="1200"/>
              <a:buFont typeface="Arial"/>
              <a:buChar char="•"/>
            </a:pPr>
            <a:r>
              <a:rPr lang="vi" b="1" dirty="0"/>
              <a:t>Thiết kế website chuẩn SEO </a:t>
            </a:r>
            <a:r>
              <a:rPr lang="vi" dirty="0"/>
              <a:t>(tối ưu máy tìm kiếm – quảng cáo google)</a:t>
            </a:r>
            <a:endParaRPr dirty="0"/>
          </a:p>
          <a:p>
            <a:pPr marL="628650" lvl="1" indent="-171450" algn="l" rtl="0">
              <a:spcBef>
                <a:spcPts val="360"/>
              </a:spcBef>
              <a:spcAft>
                <a:spcPts val="0"/>
              </a:spcAft>
              <a:buClr>
                <a:schemeClr val="dk1"/>
              </a:buClr>
              <a:buSzPts val="1200"/>
              <a:buFont typeface="Arial"/>
              <a:buChar char="•"/>
            </a:pPr>
            <a:r>
              <a:rPr lang="vi" dirty="0"/>
              <a:t>Các máy tìm kiếm đọc web tuân theo cấu trúc </a:t>
            </a:r>
            <a:r>
              <a:rPr lang="vi" b="1" dirty="0"/>
              <a:t>w3c</a:t>
            </a:r>
            <a:r>
              <a:rPr lang="vi" dirty="0"/>
              <a:t>, vì thế khi thiết kế website việc tuân thủ w3c là yếu tố đầu tiên nhằm tối ưu hóa bộ máy tìm kiếm. </a:t>
            </a:r>
            <a:endParaRPr dirty="0"/>
          </a:p>
          <a:p>
            <a:pPr marL="628650" lvl="1" indent="-171450" algn="l" rtl="0">
              <a:spcBef>
                <a:spcPts val="360"/>
              </a:spcBef>
              <a:spcAft>
                <a:spcPts val="0"/>
              </a:spcAft>
              <a:buClr>
                <a:schemeClr val="dk1"/>
              </a:buClr>
              <a:buSzPts val="1200"/>
              <a:buFont typeface="Arial"/>
              <a:buChar char="•"/>
            </a:pPr>
            <a:r>
              <a:rPr lang="vi" dirty="0"/>
              <a:t>Tạo hiệu quả cao cho việc quảng bá mà cụ thể là quảng cáo google</a:t>
            </a:r>
            <a:endParaRPr dirty="0"/>
          </a:p>
        </p:txBody>
      </p:sp>
      <p:sp>
        <p:nvSpPr>
          <p:cNvPr id="90" name="Google Shape;90;gb0e5cf163c_2_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0e5cf163c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 name="Google Shape;104;gb0e5cf163c_2_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Sự phát triển của máy tính</a:t>
            </a:r>
            <a:endParaRPr b="1"/>
          </a:p>
          <a:p>
            <a:pPr marL="171450" lvl="0" indent="-171450" algn="l" rtl="0">
              <a:spcBef>
                <a:spcPts val="360"/>
              </a:spcBef>
              <a:spcAft>
                <a:spcPts val="0"/>
              </a:spcAft>
              <a:buClr>
                <a:schemeClr val="dk1"/>
              </a:buClr>
              <a:buSzPts val="1200"/>
              <a:buFont typeface="Arial"/>
              <a:buChar char="•"/>
            </a:pPr>
            <a:r>
              <a:rPr lang="vi"/>
              <a:t>Máy tính bắt đầu bằng cách sử dụng các máy tính độc lập để thực hiện các hoạt động tính toán khác nhau.</a:t>
            </a:r>
            <a:endParaRPr/>
          </a:p>
          <a:p>
            <a:pPr marL="171450" lvl="0" indent="-171450" algn="l" rtl="0">
              <a:spcBef>
                <a:spcPts val="360"/>
              </a:spcBef>
              <a:spcAft>
                <a:spcPts val="0"/>
              </a:spcAft>
              <a:buClr>
                <a:schemeClr val="dk1"/>
              </a:buClr>
              <a:buSzPts val="1200"/>
              <a:buFont typeface="Arial"/>
              <a:buChar char="•"/>
            </a:pPr>
            <a:r>
              <a:rPr lang="vi"/>
              <a:t>Các tổ chức sau đó bắt đầu kết nối máy tính của họ để chia sẻ dữ liệu.</a:t>
            </a:r>
            <a:endParaRPr/>
          </a:p>
          <a:p>
            <a:pPr marL="171450" lvl="0" indent="-171450" algn="l" rtl="0">
              <a:spcBef>
                <a:spcPts val="360"/>
              </a:spcBef>
              <a:spcAft>
                <a:spcPts val="0"/>
              </a:spcAft>
              <a:buClr>
                <a:schemeClr val="dk1"/>
              </a:buClr>
              <a:buSzPts val="1200"/>
              <a:buFont typeface="Arial"/>
              <a:buChar char="•"/>
            </a:pPr>
            <a:r>
              <a:rPr lang="vi"/>
              <a:t>Các loại mạng khác nhau như sau:</a:t>
            </a:r>
            <a:endParaRPr/>
          </a:p>
          <a:p>
            <a:pPr marL="628650" lvl="1" indent="-171450" algn="l" rtl="0">
              <a:spcBef>
                <a:spcPts val="360"/>
              </a:spcBef>
              <a:spcAft>
                <a:spcPts val="0"/>
              </a:spcAft>
              <a:buClr>
                <a:schemeClr val="dk1"/>
              </a:buClr>
              <a:buSzPts val="1200"/>
              <a:buFont typeface="Arial"/>
              <a:buChar char="•"/>
            </a:pPr>
            <a:r>
              <a:rPr lang="vi"/>
              <a:t>Mạng cục bộ (</a:t>
            </a:r>
            <a:r>
              <a:rPr lang="vi" b="1"/>
              <a:t>LAN</a:t>
            </a:r>
            <a:r>
              <a:rPr lang="vi"/>
              <a:t>)</a:t>
            </a:r>
            <a:endParaRPr/>
          </a:p>
          <a:p>
            <a:pPr marL="628650" lvl="1" indent="-171450" algn="l" rtl="0">
              <a:spcBef>
                <a:spcPts val="360"/>
              </a:spcBef>
              <a:spcAft>
                <a:spcPts val="0"/>
              </a:spcAft>
              <a:buClr>
                <a:schemeClr val="dk1"/>
              </a:buClr>
              <a:buSzPts val="1200"/>
              <a:buFont typeface="Arial"/>
              <a:buChar char="•"/>
            </a:pPr>
            <a:r>
              <a:rPr lang="vi"/>
              <a:t>Mạng khu vực đô thị (</a:t>
            </a:r>
            <a:r>
              <a:rPr lang="vi" b="1"/>
              <a:t>MAN</a:t>
            </a:r>
            <a:r>
              <a:rPr lang="vi"/>
              <a:t>)</a:t>
            </a:r>
            <a:endParaRPr/>
          </a:p>
          <a:p>
            <a:pPr marL="628650" lvl="1" indent="-171450" algn="l" rtl="0">
              <a:spcBef>
                <a:spcPts val="360"/>
              </a:spcBef>
              <a:spcAft>
                <a:spcPts val="0"/>
              </a:spcAft>
              <a:buClr>
                <a:schemeClr val="dk1"/>
              </a:buClr>
              <a:buSzPts val="1200"/>
              <a:buFont typeface="Arial"/>
              <a:buChar char="•"/>
            </a:pPr>
            <a:r>
              <a:rPr lang="vi"/>
              <a:t>Mạng diện rộng (</a:t>
            </a:r>
            <a:r>
              <a:rPr lang="vi" b="1"/>
              <a:t>WAN</a:t>
            </a:r>
            <a:r>
              <a:rPr lang="vi"/>
              <a:t>)</a:t>
            </a:r>
            <a:endParaRPr b="1"/>
          </a:p>
        </p:txBody>
      </p:sp>
      <p:sp>
        <p:nvSpPr>
          <p:cNvPr id="105" name="Google Shape;105;gb0e5cf163c_2_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0e5cf163c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1" name="Google Shape;121;gb0e5cf163c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Web và Internet</a:t>
            </a:r>
            <a:endParaRPr b="1"/>
          </a:p>
          <a:p>
            <a:pPr marL="171450" lvl="0" indent="-171450" algn="l" rtl="0">
              <a:spcBef>
                <a:spcPts val="360"/>
              </a:spcBef>
              <a:spcAft>
                <a:spcPts val="0"/>
              </a:spcAft>
              <a:buClr>
                <a:schemeClr val="dk1"/>
              </a:buClr>
              <a:buSzPts val="1200"/>
              <a:buFont typeface="Arial"/>
              <a:buChar char="•"/>
            </a:pPr>
            <a:r>
              <a:rPr lang="vi"/>
              <a:t>Trang web là một tập tin được lưu trữ trên máy chủ Web để cung cấp chúng cho người dùng.</a:t>
            </a:r>
            <a:endParaRPr/>
          </a:p>
          <a:p>
            <a:pPr marL="171450" lvl="0" indent="-171450" algn="l" rtl="0">
              <a:spcBef>
                <a:spcPts val="360"/>
              </a:spcBef>
              <a:spcAft>
                <a:spcPts val="0"/>
              </a:spcAft>
              <a:buClr>
                <a:schemeClr val="dk1"/>
              </a:buClr>
              <a:buSzPts val="1200"/>
              <a:buFont typeface="Arial"/>
              <a:buChar char="•"/>
            </a:pPr>
            <a:r>
              <a:rPr lang="vi"/>
              <a:t>Máy chủ web là máy tính có tốc độ xử lý cao và được kết nối Internet.</a:t>
            </a:r>
            <a:endParaRPr/>
          </a:p>
          <a:p>
            <a:pPr marL="171450" lvl="0" indent="-171450" algn="l" rtl="0">
              <a:spcBef>
                <a:spcPts val="360"/>
              </a:spcBef>
              <a:spcAft>
                <a:spcPts val="0"/>
              </a:spcAft>
              <a:buClr>
                <a:schemeClr val="dk1"/>
              </a:buClr>
              <a:buSzPts val="1200"/>
              <a:buFont typeface="Arial"/>
              <a:buChar char="•"/>
            </a:pPr>
            <a:r>
              <a:rPr lang="vi"/>
              <a:t>Trên Internet, Thông tin được trình bày dưới dạng các trang Web</a:t>
            </a:r>
            <a:endParaRPr/>
          </a:p>
          <a:p>
            <a:pPr marL="171450" lvl="0" indent="-171450" algn="l" rtl="0">
              <a:spcBef>
                <a:spcPts val="360"/>
              </a:spcBef>
              <a:spcAft>
                <a:spcPts val="0"/>
              </a:spcAft>
              <a:buClr>
                <a:schemeClr val="dk1"/>
              </a:buClr>
              <a:buSzPts val="1200"/>
              <a:buFont typeface="Arial"/>
              <a:buChar char="•"/>
            </a:pPr>
            <a:r>
              <a:rPr lang="vi"/>
              <a:t>Máy chủ web lưu trữ và hiển thị các trang Web trên trình duyệt Web bằng cách sử dụng giao thức </a:t>
            </a:r>
            <a:r>
              <a:rPr lang="vi" b="1"/>
              <a:t>HTTP</a:t>
            </a:r>
            <a:r>
              <a:rPr lang="vi"/>
              <a:t>. </a:t>
            </a:r>
            <a:r>
              <a:rPr lang="vi" b="1"/>
              <a:t>HTTP</a:t>
            </a:r>
            <a:r>
              <a:rPr lang="vi"/>
              <a:t> chỉ định cách một trang Web sẽ được truy xuất từ máy chủ Web.</a:t>
            </a:r>
            <a:endParaRPr b="1"/>
          </a:p>
        </p:txBody>
      </p:sp>
      <p:sp>
        <p:nvSpPr>
          <p:cNvPr id="122" name="Google Shape;122;gb0e5cf163c_2_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0e5cf163c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gb0e5cf163c_2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Giao tiếp web</a:t>
            </a:r>
            <a:endParaRPr b="1"/>
          </a:p>
          <a:p>
            <a:pPr marL="0" lvl="0" indent="0" algn="l" rtl="0">
              <a:spcBef>
                <a:spcPts val="360"/>
              </a:spcBef>
              <a:spcAft>
                <a:spcPts val="0"/>
              </a:spcAft>
              <a:buNone/>
            </a:pPr>
            <a:r>
              <a:rPr lang="vi"/>
              <a:t>Các bước để xem một trang Web trong trình duyệt như sau:</a:t>
            </a:r>
            <a:endParaRPr/>
          </a:p>
          <a:p>
            <a:pPr marL="685800" lvl="1" indent="-228600" algn="l" rtl="0">
              <a:spcBef>
                <a:spcPts val="360"/>
              </a:spcBef>
              <a:spcAft>
                <a:spcPts val="0"/>
              </a:spcAft>
              <a:buClr>
                <a:schemeClr val="dk1"/>
              </a:buClr>
              <a:buSzPts val="1200"/>
              <a:buFont typeface="Calibri"/>
              <a:buAutoNum type="arabicPeriod"/>
            </a:pPr>
            <a:r>
              <a:rPr lang="vi"/>
              <a:t>Người dùng nhập địa chỉ (URL) của trang Web trong trình duyệt</a:t>
            </a:r>
            <a:endParaRPr/>
          </a:p>
          <a:p>
            <a:pPr marL="685800" lvl="1" indent="-228600" algn="l" rtl="0">
              <a:spcBef>
                <a:spcPts val="360"/>
              </a:spcBef>
              <a:spcAft>
                <a:spcPts val="0"/>
              </a:spcAft>
              <a:buClr>
                <a:schemeClr val="dk1"/>
              </a:buClr>
              <a:buSzPts val="1200"/>
              <a:buFont typeface="Calibri"/>
              <a:buAutoNum type="arabicPeriod"/>
            </a:pPr>
            <a:r>
              <a:rPr lang="vi"/>
              <a:t>Trình duyệt máy khách gửi yêu cầu URL đến máy chủ Web thích hợp</a:t>
            </a:r>
            <a:endParaRPr/>
          </a:p>
          <a:p>
            <a:pPr marL="685800" lvl="1" indent="-228600" algn="l" rtl="0">
              <a:spcBef>
                <a:spcPts val="360"/>
              </a:spcBef>
              <a:spcAft>
                <a:spcPts val="0"/>
              </a:spcAft>
              <a:buClr>
                <a:schemeClr val="dk1"/>
              </a:buClr>
              <a:buSzPts val="1200"/>
              <a:buFont typeface="Calibri"/>
              <a:buAutoNum type="arabicPeriod"/>
            </a:pPr>
            <a:r>
              <a:rPr lang="vi"/>
              <a:t>Máy chủ web xử lý yêu cầu và gửi trang Web dưới dạng phản hồi đến trình duyệt</a:t>
            </a:r>
            <a:endParaRPr b="1"/>
          </a:p>
        </p:txBody>
      </p:sp>
      <p:sp>
        <p:nvSpPr>
          <p:cNvPr id="135" name="Google Shape;135;gb0e5cf163c_2_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0e5cf163c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gb0e5cf163c_2_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Trang web tĩnh</a:t>
            </a:r>
            <a:endParaRPr b="1"/>
          </a:p>
          <a:p>
            <a:pPr marL="171450" lvl="0" indent="-171450" algn="l" rtl="0">
              <a:spcBef>
                <a:spcPts val="360"/>
              </a:spcBef>
              <a:spcAft>
                <a:spcPts val="0"/>
              </a:spcAft>
              <a:buClr>
                <a:schemeClr val="dk1"/>
              </a:buClr>
              <a:buSzPts val="1200"/>
              <a:buFont typeface="Arial"/>
              <a:buChar char="•"/>
            </a:pPr>
            <a:r>
              <a:rPr lang="vi"/>
              <a:t>Bao gồm nội dung như văn bản, hình ảnh, video, v.v.</a:t>
            </a:r>
            <a:endParaRPr/>
          </a:p>
          <a:p>
            <a:pPr marL="171450" lvl="0" indent="-171450" algn="l" rtl="0">
              <a:spcBef>
                <a:spcPts val="360"/>
              </a:spcBef>
              <a:spcAft>
                <a:spcPts val="0"/>
              </a:spcAft>
              <a:buClr>
                <a:schemeClr val="dk1"/>
              </a:buClr>
              <a:buSzPts val="1200"/>
              <a:buFont typeface="Arial"/>
              <a:buChar char="•"/>
            </a:pPr>
            <a:r>
              <a:rPr lang="vi"/>
              <a:t>Nội dung ít thay đổi</a:t>
            </a:r>
            <a:endParaRPr/>
          </a:p>
          <a:p>
            <a:pPr marL="171450" lvl="0" indent="-171450" algn="l" rtl="0">
              <a:spcBef>
                <a:spcPts val="360"/>
              </a:spcBef>
              <a:spcAft>
                <a:spcPts val="0"/>
              </a:spcAft>
              <a:buClr>
                <a:schemeClr val="dk1"/>
              </a:buClr>
              <a:buSzPts val="1200"/>
              <a:buFont typeface="Arial"/>
              <a:buChar char="•"/>
            </a:pPr>
            <a:r>
              <a:rPr lang="vi"/>
              <a:t>Tập trung vào trình bày nội dung</a:t>
            </a:r>
            <a:endParaRPr/>
          </a:p>
          <a:p>
            <a:pPr marL="171450" lvl="0" indent="-171450" algn="l" rtl="0">
              <a:spcBef>
                <a:spcPts val="360"/>
              </a:spcBef>
              <a:spcAft>
                <a:spcPts val="0"/>
              </a:spcAft>
              <a:buClr>
                <a:schemeClr val="dk1"/>
              </a:buClr>
              <a:buSzPts val="1200"/>
              <a:buFont typeface="Arial"/>
              <a:buChar char="•"/>
            </a:pPr>
            <a:r>
              <a:rPr lang="vi"/>
              <a:t>Thiết kế đơn giản vì nó không cung cấp tương tác</a:t>
            </a:r>
            <a:endParaRPr b="1"/>
          </a:p>
        </p:txBody>
      </p:sp>
      <p:sp>
        <p:nvSpPr>
          <p:cNvPr id="149" name="Google Shape;149;gb0e5cf163c_2_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b0e5cf163c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1" name="Google Shape;161;gb0e5cf163c_2_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Trang web động</a:t>
            </a:r>
            <a:endParaRPr b="1"/>
          </a:p>
          <a:p>
            <a:pPr marL="171450" lvl="0" indent="-171450" algn="l" rtl="0">
              <a:spcBef>
                <a:spcPts val="360"/>
              </a:spcBef>
              <a:spcAft>
                <a:spcPts val="0"/>
              </a:spcAft>
              <a:buClr>
                <a:schemeClr val="dk1"/>
              </a:buClr>
              <a:buSzPts val="1200"/>
              <a:buFont typeface="Arial"/>
              <a:buChar char="•"/>
            </a:pPr>
            <a:r>
              <a:rPr lang="vi"/>
              <a:t>Dữ liệu luôn được cập nhật và đáng tin cậy</a:t>
            </a:r>
            <a:endParaRPr/>
          </a:p>
          <a:p>
            <a:pPr marL="171450" lvl="0" indent="-171450" algn="l" rtl="0">
              <a:spcBef>
                <a:spcPts val="360"/>
              </a:spcBef>
              <a:spcAft>
                <a:spcPts val="0"/>
              </a:spcAft>
              <a:buClr>
                <a:schemeClr val="dk1"/>
              </a:buClr>
              <a:buSzPts val="1200"/>
              <a:buFont typeface="Arial"/>
              <a:buChar char="•"/>
            </a:pPr>
            <a:r>
              <a:rPr lang="vi"/>
              <a:t>Cho phép người dùng tương tác</a:t>
            </a:r>
            <a:endParaRPr/>
          </a:p>
          <a:p>
            <a:pPr marL="171450" lvl="0" indent="-171450" algn="l" rtl="0">
              <a:spcBef>
                <a:spcPts val="360"/>
              </a:spcBef>
              <a:spcAft>
                <a:spcPts val="0"/>
              </a:spcAft>
              <a:buClr>
                <a:schemeClr val="dk1"/>
              </a:buClr>
              <a:buSzPts val="1200"/>
              <a:buFont typeface="Arial"/>
              <a:buChar char="•"/>
            </a:pPr>
            <a:r>
              <a:rPr lang="vi"/>
              <a:t>Tạo nội dung theo yêu cầu khi người dùng cung cấp thông tin đầu vào</a:t>
            </a:r>
            <a:endParaRPr/>
          </a:p>
          <a:p>
            <a:pPr marL="171450" lvl="0" indent="-171450" algn="l" rtl="0">
              <a:spcBef>
                <a:spcPts val="360"/>
              </a:spcBef>
              <a:spcAft>
                <a:spcPts val="0"/>
              </a:spcAft>
              <a:buClr>
                <a:schemeClr val="dk1"/>
              </a:buClr>
              <a:buSzPts val="1200"/>
              <a:buFont typeface="Arial"/>
              <a:buChar char="•"/>
            </a:pPr>
            <a:r>
              <a:rPr lang="vi"/>
              <a:t>Cho phép tùy chỉnh nội dung và giao diện của nó trong trình duyệt</a:t>
            </a:r>
            <a:endParaRPr b="1"/>
          </a:p>
        </p:txBody>
      </p:sp>
      <p:sp>
        <p:nvSpPr>
          <p:cNvPr id="162" name="Google Shape;162;gb0e5cf163c_2_10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0e5cf163c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4" name="Google Shape;174;gb0e5cf163c_2_1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Công nghệ</a:t>
            </a:r>
            <a:endParaRPr b="1"/>
          </a:p>
          <a:p>
            <a:pPr marL="171450" lvl="0" indent="-171450" algn="l" rtl="0">
              <a:spcBef>
                <a:spcPts val="360"/>
              </a:spcBef>
              <a:spcAft>
                <a:spcPts val="0"/>
              </a:spcAft>
              <a:buClr>
                <a:schemeClr val="dk1"/>
              </a:buClr>
              <a:buSzPts val="1200"/>
              <a:buFont typeface="Arial"/>
              <a:buChar char="•"/>
            </a:pPr>
            <a:r>
              <a:rPr lang="vi"/>
              <a:t>Các công nghệ được sử dụng để tạo các trang Web động như sau</a:t>
            </a:r>
            <a:r>
              <a:rPr lang="vi" b="1"/>
              <a:t>:</a:t>
            </a:r>
            <a:endParaRPr/>
          </a:p>
          <a:p>
            <a:pPr marL="628650" lvl="1" indent="-171450" algn="l" rtl="0">
              <a:spcBef>
                <a:spcPts val="360"/>
              </a:spcBef>
              <a:spcAft>
                <a:spcPts val="0"/>
              </a:spcAft>
              <a:buClr>
                <a:schemeClr val="dk1"/>
              </a:buClr>
              <a:buSzPts val="1200"/>
              <a:buFont typeface="Arial"/>
              <a:buChar char="•"/>
            </a:pPr>
            <a:r>
              <a:rPr lang="vi"/>
              <a:t>Ngôn ngữ kịch bản </a:t>
            </a:r>
            <a:r>
              <a:rPr lang="vi" b="1"/>
              <a:t>JavaScript</a:t>
            </a:r>
            <a:endParaRPr b="1"/>
          </a:p>
          <a:p>
            <a:pPr marL="628650" lvl="1" indent="-171450" algn="l" rtl="0">
              <a:spcBef>
                <a:spcPts val="360"/>
              </a:spcBef>
              <a:spcAft>
                <a:spcPts val="0"/>
              </a:spcAft>
              <a:buClr>
                <a:schemeClr val="dk1"/>
              </a:buClr>
              <a:buSzPts val="1200"/>
              <a:buFont typeface="Arial"/>
              <a:buChar char="•"/>
            </a:pPr>
            <a:r>
              <a:rPr lang="vi"/>
              <a:t>CSS chỉ định định dạng của một trang Web cho cả trang Web tĩnh và trang Web động.</a:t>
            </a:r>
            <a:endParaRPr/>
          </a:p>
          <a:p>
            <a:pPr marL="628650" lvl="1" indent="-171450" algn="l" rtl="0">
              <a:spcBef>
                <a:spcPts val="360"/>
              </a:spcBef>
              <a:spcAft>
                <a:spcPts val="0"/>
              </a:spcAft>
              <a:buClr>
                <a:schemeClr val="dk1"/>
              </a:buClr>
              <a:buSzPts val="1200"/>
              <a:buFont typeface="Arial"/>
              <a:buChar char="•"/>
            </a:pPr>
            <a:r>
              <a:rPr lang="vi"/>
              <a:t>HTML có thể mở rộng khi được sử dụng với JavaScript, hiển thị dữ liệu cần thiết do người dùng xác định mỗi khi trang Web được tải trong trình duyệt.</a:t>
            </a:r>
            <a:endParaRPr b="1"/>
          </a:p>
        </p:txBody>
      </p:sp>
      <p:sp>
        <p:nvSpPr>
          <p:cNvPr id="175" name="Google Shape;175;gb0e5cf163c_2_1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5"/>
        <p:cNvGrpSpPr/>
        <p:nvPr/>
      </p:nvGrpSpPr>
      <p:grpSpPr>
        <a:xfrm>
          <a:off x="0" y="0"/>
          <a:ext cx="0" cy="0"/>
          <a:chOff x="0" y="0"/>
          <a:chExt cx="0" cy="0"/>
        </a:xfrm>
      </p:grpSpPr>
      <p:sp>
        <p:nvSpPr>
          <p:cNvPr id="56" name="Google Shape;56;p14"/>
          <p:cNvSpPr txBox="1"/>
          <p:nvPr/>
        </p:nvSpPr>
        <p:spPr>
          <a:xfrm>
            <a:off x="1752600" y="2743200"/>
            <a:ext cx="1828800" cy="39241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vi" sz="2800" b="1" i="0" u="none" strike="noStrike" cap="none">
                <a:solidFill>
                  <a:schemeClr val="dk1"/>
                </a:solidFill>
                <a:latin typeface="Book Antiqua"/>
                <a:ea typeface="Book Antiqua"/>
                <a:cs typeface="Book Antiqua"/>
                <a:sym typeface="Book Antiqua"/>
              </a:rPr>
              <a:t>Session: 1</a:t>
            </a:r>
            <a:endParaRPr/>
          </a:p>
        </p:txBody>
      </p:sp>
      <p:sp>
        <p:nvSpPr>
          <p:cNvPr id="57" name="Google Shape;57;p14"/>
          <p:cNvSpPr txBox="1"/>
          <p:nvPr/>
        </p:nvSpPr>
        <p:spPr>
          <a:xfrm>
            <a:off x="914400" y="3314700"/>
            <a:ext cx="7315200" cy="58862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4500" b="1" i="1" u="none" strike="noStrike" cap="none">
                <a:solidFill>
                  <a:schemeClr val="dk1"/>
                </a:solidFill>
                <a:latin typeface="Book Antiqua"/>
                <a:ea typeface="Book Antiqua"/>
                <a:cs typeface="Book Antiqua"/>
                <a:sym typeface="Book Antiqua"/>
              </a:rPr>
              <a:t>Introduction to the Web</a:t>
            </a:r>
            <a:endParaRPr/>
          </a:p>
        </p:txBody>
      </p:sp>
      <p:sp>
        <p:nvSpPr>
          <p:cNvPr id="58" name="Google Shape;58;p14"/>
          <p:cNvSpPr/>
          <p:nvPr/>
        </p:nvSpPr>
        <p:spPr>
          <a:xfrm>
            <a:off x="0" y="0"/>
            <a:ext cx="685800" cy="5143500"/>
          </a:xfrm>
          <a:prstGeom prst="rect">
            <a:avLst/>
          </a:prstGeom>
          <a:gradFill>
            <a:gsLst>
              <a:gs pos="0">
                <a:srgbClr val="E36C09"/>
              </a:gs>
              <a:gs pos="50000">
                <a:srgbClr val="E36C09"/>
              </a:gs>
              <a:gs pos="100000">
                <a:srgbClr val="C5D8F1"/>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p:txBody>
      </p:sp>
      <p:pic>
        <p:nvPicPr>
          <p:cNvPr id="59" name="Google Shape;59;p14"/>
          <p:cNvPicPr preferRelativeResize="0"/>
          <p:nvPr/>
        </p:nvPicPr>
        <p:blipFill rotWithShape="1">
          <a:blip r:embed="rId2">
            <a:alphaModFix/>
          </a:blip>
          <a:srcRect l="3556"/>
          <a:stretch/>
        </p:blipFill>
        <p:spPr>
          <a:xfrm>
            <a:off x="7040033" y="1607538"/>
            <a:ext cx="656167" cy="571500"/>
          </a:xfrm>
          <a:prstGeom prst="rect">
            <a:avLst/>
          </a:prstGeom>
          <a:noFill/>
          <a:ln>
            <a:noFill/>
          </a:ln>
        </p:spPr>
      </p:pic>
      <p:pic>
        <p:nvPicPr>
          <p:cNvPr id="60" name="Google Shape;60;p14" descr="Internet_Explorer_7_Logo-150x150.png"/>
          <p:cNvPicPr preferRelativeResize="0"/>
          <p:nvPr/>
        </p:nvPicPr>
        <p:blipFill rotWithShape="1">
          <a:blip r:embed="rId3">
            <a:alphaModFix/>
          </a:blip>
          <a:srcRect/>
          <a:stretch/>
        </p:blipFill>
        <p:spPr>
          <a:xfrm>
            <a:off x="7010400" y="635988"/>
            <a:ext cx="457200" cy="457200"/>
          </a:xfrm>
          <a:prstGeom prst="rect">
            <a:avLst/>
          </a:prstGeom>
          <a:noFill/>
          <a:ln>
            <a:noFill/>
          </a:ln>
        </p:spPr>
      </p:pic>
      <p:pic>
        <p:nvPicPr>
          <p:cNvPr id="61" name="Google Shape;61;p14" descr="images.jpg"/>
          <p:cNvPicPr preferRelativeResize="0"/>
          <p:nvPr/>
        </p:nvPicPr>
        <p:blipFill rotWithShape="1">
          <a:blip r:embed="rId4">
            <a:alphaModFix/>
          </a:blip>
          <a:srcRect/>
          <a:stretch/>
        </p:blipFill>
        <p:spPr>
          <a:xfrm rot="-1088993">
            <a:off x="931826" y="539450"/>
            <a:ext cx="1850231" cy="1385888"/>
          </a:xfrm>
          <a:prstGeom prst="rect">
            <a:avLst/>
          </a:prstGeom>
          <a:noFill/>
          <a:ln>
            <a:noFill/>
          </a:ln>
        </p:spPr>
      </p:pic>
      <p:sp>
        <p:nvSpPr>
          <p:cNvPr id="62" name="Google Shape;62;p14"/>
          <p:cNvSpPr/>
          <p:nvPr/>
        </p:nvSpPr>
        <p:spPr>
          <a:xfrm>
            <a:off x="228600" y="978888"/>
            <a:ext cx="7109639" cy="7617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6000" b="1" i="1" u="none" strike="noStrike" cap="none">
                <a:solidFill>
                  <a:srgbClr val="FC7876"/>
                </a:solidFill>
                <a:latin typeface="Courier New"/>
                <a:ea typeface="Courier New"/>
                <a:cs typeface="Courier New"/>
                <a:sym typeface="Courier New"/>
              </a:rPr>
              <a:t>    NexTGen Web</a:t>
            </a:r>
            <a:endParaRPr sz="6000" b="1" i="0" u="none" strike="noStrike" cap="none">
              <a:solidFill>
                <a:srgbClr val="5F497A"/>
              </a:solidFill>
              <a:latin typeface="Courier New"/>
              <a:ea typeface="Courier New"/>
              <a:cs typeface="Courier New"/>
              <a:sym typeface="Courier New"/>
            </a:endParaRPr>
          </a:p>
        </p:txBody>
      </p:sp>
      <p:pic>
        <p:nvPicPr>
          <p:cNvPr id="63" name="Google Shape;63;p14"/>
          <p:cNvPicPr preferRelativeResize="0"/>
          <p:nvPr/>
        </p:nvPicPr>
        <p:blipFill rotWithShape="1">
          <a:blip r:embed="rId5">
            <a:alphaModFix/>
          </a:blip>
          <a:srcRect t="3540"/>
          <a:stretch/>
        </p:blipFill>
        <p:spPr>
          <a:xfrm>
            <a:off x="5943600" y="1664688"/>
            <a:ext cx="762000" cy="484774"/>
          </a:xfrm>
          <a:prstGeom prst="rect">
            <a:avLst/>
          </a:prstGeom>
          <a:noFill/>
          <a:ln>
            <a:noFill/>
          </a:ln>
        </p:spPr>
      </p:pic>
      <p:pic>
        <p:nvPicPr>
          <p:cNvPr id="64" name="Google Shape;64;p14"/>
          <p:cNvPicPr preferRelativeResize="0"/>
          <p:nvPr/>
        </p:nvPicPr>
        <p:blipFill rotWithShape="1">
          <a:blip r:embed="rId6">
            <a:alphaModFix/>
          </a:blip>
          <a:srcRect/>
          <a:stretch/>
        </p:blipFill>
        <p:spPr>
          <a:xfrm>
            <a:off x="6009901" y="635988"/>
            <a:ext cx="464624" cy="442913"/>
          </a:xfrm>
          <a:prstGeom prst="rect">
            <a:avLst/>
          </a:prstGeom>
          <a:noFill/>
          <a:ln>
            <a:noFill/>
          </a:ln>
        </p:spPr>
      </p:pic>
      <p:pic>
        <p:nvPicPr>
          <p:cNvPr id="65" name="Google Shape;65;p14" descr="256px-Chrome_Logo.svg_.png"/>
          <p:cNvPicPr preferRelativeResize="0"/>
          <p:nvPr/>
        </p:nvPicPr>
        <p:blipFill rotWithShape="1">
          <a:blip r:embed="rId7">
            <a:alphaModFix/>
          </a:blip>
          <a:srcRect/>
          <a:stretch/>
        </p:blipFill>
        <p:spPr>
          <a:xfrm>
            <a:off x="7772400" y="1150338"/>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gradFill>
          <a:gsLst>
            <a:gs pos="0">
              <a:srgbClr val="FABF8E"/>
            </a:gs>
            <a:gs pos="50000">
              <a:srgbClr val="D6E3BC"/>
            </a:gs>
            <a:gs pos="100000">
              <a:srgbClr val="C5D8F1"/>
            </a:gs>
          </a:gsLst>
          <a:lin ang="16200000" scaled="0"/>
        </a:gradFill>
        <a:effectLst/>
      </p:bgPr>
    </p:bg>
    <p:spTree>
      <p:nvGrpSpPr>
        <p:cNvPr id="1" name="Shape 66"/>
        <p:cNvGrpSpPr/>
        <p:nvPr/>
      </p:nvGrpSpPr>
      <p:grpSpPr>
        <a:xfrm>
          <a:off x="0" y="0"/>
          <a:ext cx="0" cy="0"/>
          <a:chOff x="0" y="0"/>
          <a:chExt cx="0" cy="0"/>
        </a:xfrm>
      </p:grpSpPr>
      <p:sp>
        <p:nvSpPr>
          <p:cNvPr id="67" name="Google Shape;67;p15"/>
          <p:cNvSpPr/>
          <p:nvPr/>
        </p:nvSpPr>
        <p:spPr>
          <a:xfrm>
            <a:off x="0" y="0"/>
            <a:ext cx="9144000" cy="571500"/>
          </a:xfrm>
          <a:prstGeom prst="rect">
            <a:avLst/>
          </a:prstGeom>
          <a:gradFill>
            <a:gsLst>
              <a:gs pos="0">
                <a:srgbClr val="366092"/>
              </a:gs>
              <a:gs pos="50000">
                <a:srgbClr val="FBD4B4"/>
              </a:gs>
              <a:gs pos="100000">
                <a:srgbClr val="D6E3BC"/>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p:txBody>
      </p:sp>
      <p:sp>
        <p:nvSpPr>
          <p:cNvPr id="68" name="Google Shape;68;p1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
        <p:nvSpPr>
          <p:cNvPr id="69" name="Google Shape;69;p15"/>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200" b="1" i="0" cap="none">
                <a:solidFill>
                  <a:srgbClr val="953734"/>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71" name="Google Shape;71;p15"/>
          <p:cNvSpPr txBox="1"/>
          <p:nvPr/>
        </p:nvSpPr>
        <p:spPr>
          <a:xfrm>
            <a:off x="0" y="4960144"/>
            <a:ext cx="3048000" cy="18335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Calibri"/>
              <a:buNone/>
            </a:pPr>
            <a:r>
              <a:rPr lang="vi" sz="1200" b="0" i="0" u="none" strike="noStrike" cap="none">
                <a:solidFill>
                  <a:schemeClr val="dk1"/>
                </a:solidFill>
                <a:latin typeface="Calibri"/>
                <a:ea typeface="Calibri"/>
                <a:cs typeface="Calibri"/>
                <a:sym typeface="Calibri"/>
              </a:rPr>
              <a:t>© </a:t>
            </a:r>
            <a:r>
              <a:rPr lang="vi" sz="1200" b="0" i="1" u="none" strike="noStrike" cap="none">
                <a:solidFill>
                  <a:schemeClr val="dk1"/>
                </a:solidFill>
                <a:latin typeface="Calibri"/>
                <a:ea typeface="Calibri"/>
                <a:cs typeface="Calibri"/>
                <a:sym typeface="Calibri"/>
              </a:rPr>
              <a:t>Aptech Ltd. </a:t>
            </a:r>
            <a:endParaRPr sz="1200" b="0" i="1" u="none" strike="noStrike" cap="none">
              <a:solidFill>
                <a:schemeClr val="dk1"/>
              </a:solidFill>
              <a:latin typeface="Calibri"/>
              <a:ea typeface="Calibri"/>
              <a:cs typeface="Calibri"/>
              <a:sym typeface="Calibri"/>
            </a:endParaRPr>
          </a:p>
        </p:txBody>
      </p:sp>
      <p:pic>
        <p:nvPicPr>
          <p:cNvPr id="72" name="Google Shape;72;p15" descr="HTML5_Logo_256.png"/>
          <p:cNvPicPr preferRelativeResize="0"/>
          <p:nvPr/>
        </p:nvPicPr>
        <p:blipFill rotWithShape="1">
          <a:blip r:embed="rId2">
            <a:alphaModFix/>
          </a:blip>
          <a:srcRect/>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263128"/>
            <a:ext cx="8229600" cy="30837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r"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r"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r"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r"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304800" y="685800"/>
            <a:ext cx="8610600" cy="3943350"/>
          </a:xfrm>
          <a:prstGeom prst="rect">
            <a:avLst/>
          </a:prstGeom>
          <a:noFill/>
          <a:ln>
            <a:noFill/>
          </a:ln>
        </p:spPr>
        <p:txBody>
          <a:bodyPr spcFirstLastPara="1" wrap="square" lIns="91425" tIns="45700" rIns="91425" bIns="45700" anchor="t" anchorCtr="0">
            <a:noAutofit/>
          </a:bodyPr>
          <a:lstStyle>
            <a:lvl1pPr marL="457200" marR="0" lvl="0" indent="-317500" algn="l" rtl="0">
              <a:spcBef>
                <a:spcPts val="560"/>
              </a:spcBef>
              <a:spcAft>
                <a:spcPts val="0"/>
              </a:spcAft>
              <a:buClr>
                <a:srgbClr val="004E4C"/>
              </a:buClr>
              <a:buSzPts val="1400"/>
              <a:buFont typeface="Noto Sans Symbols"/>
              <a:buChar char="◆"/>
              <a:defRPr sz="2800" b="0" i="0" u="none" strike="noStrike" cap="none">
                <a:solidFill>
                  <a:schemeClr val="dk1"/>
                </a:solidFill>
                <a:latin typeface="Calibri"/>
                <a:ea typeface="Calibri"/>
                <a:cs typeface="Calibri"/>
                <a:sym typeface="Calibri"/>
              </a:defRPr>
            </a:lvl1pPr>
            <a:lvl2pPr marL="914400" marR="0" lvl="1" indent="-304800" algn="l" rtl="0">
              <a:spcBef>
                <a:spcPts val="480"/>
              </a:spcBef>
              <a:spcAft>
                <a:spcPts val="0"/>
              </a:spcAft>
              <a:buClr>
                <a:srgbClr val="006666"/>
              </a:buClr>
              <a:buSzPts val="1200"/>
              <a:buFont typeface="Noto Sans Symbols"/>
              <a:buChar char="🞛"/>
              <a:defRPr sz="2400" b="0" i="0" u="none" strike="noStrike" cap="none">
                <a:solidFill>
                  <a:schemeClr val="dk1"/>
                </a:solidFill>
                <a:latin typeface="Calibri"/>
                <a:ea typeface="Calibri"/>
                <a:cs typeface="Calibri"/>
                <a:sym typeface="Calibri"/>
              </a:defRPr>
            </a:lvl2pPr>
            <a:lvl3pPr marL="1371600" marR="0" lvl="2" indent="-279400" algn="l" rtl="0">
              <a:spcBef>
                <a:spcPts val="400"/>
              </a:spcBef>
              <a:spcAft>
                <a:spcPts val="0"/>
              </a:spcAft>
              <a:buClr>
                <a:srgbClr val="006666"/>
              </a:buClr>
              <a:buSzPts val="8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4" name="Google Shape;54;p1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
        <p:nvSpPr>
          <p:cNvPr id="196" name="Google Shape;196;p25"/>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197" name="Google Shape;197;p2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History 1-2</a:t>
            </a:r>
            <a:endParaRPr/>
          </a:p>
        </p:txBody>
      </p:sp>
      <p:grpSp>
        <p:nvGrpSpPr>
          <p:cNvPr id="198" name="Google Shape;198;p25"/>
          <p:cNvGrpSpPr/>
          <p:nvPr/>
        </p:nvGrpSpPr>
        <p:grpSpPr>
          <a:xfrm>
            <a:off x="1828800" y="1619250"/>
            <a:ext cx="6096000" cy="2857500"/>
            <a:chOff x="0" y="254000"/>
            <a:chExt cx="6096000" cy="3810000"/>
          </a:xfrm>
        </p:grpSpPr>
        <p:sp>
          <p:nvSpPr>
            <p:cNvPr id="199" name="Google Shape;199;p25"/>
            <p:cNvSpPr/>
            <p:nvPr/>
          </p:nvSpPr>
          <p:spPr>
            <a:xfrm>
              <a:off x="0" y="254000"/>
              <a:ext cx="6096000" cy="3810000"/>
            </a:xfrm>
            <a:custGeom>
              <a:avLst/>
              <a:gdLst/>
              <a:ahLst/>
              <a:cxnLst/>
              <a:rect l="l" t="t" r="r" b="b"/>
              <a:pathLst>
                <a:path w="120000" h="120000" extrusionOk="0">
                  <a:moveTo>
                    <a:pt x="0" y="120000"/>
                  </a:moveTo>
                  <a:quadBezTo>
                    <a:pt x="20000" y="40000"/>
                    <a:pt x="105938" y="15000"/>
                  </a:quadBezTo>
                  <a:lnTo>
                    <a:pt x="105145" y="0"/>
                  </a:lnTo>
                  <a:lnTo>
                    <a:pt x="120000" y="24000"/>
                  </a:lnTo>
                  <a:lnTo>
                    <a:pt x="108314" y="60000"/>
                  </a:lnTo>
                  <a:lnTo>
                    <a:pt x="107522" y="45000"/>
                  </a:lnTo>
                  <a:quadBezTo>
                    <a:pt x="30000" y="55000"/>
                    <a:pt x="0" y="120000"/>
                  </a:quadBezTo>
                  <a:close/>
                </a:path>
              </a:pathLst>
            </a:custGeom>
            <a:solidFill>
              <a:srgbClr val="E36C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600456" y="2960116"/>
              <a:ext cx="140208" cy="140208"/>
            </a:xfrm>
            <a:prstGeom prst="ellipse">
              <a:avLst/>
            </a:prstGeom>
            <a:solidFill>
              <a:srgbClr val="FFFF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670560" y="3030220"/>
              <a:ext cx="1042416" cy="9067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txBox="1"/>
            <p:nvPr/>
          </p:nvSpPr>
          <p:spPr>
            <a:xfrm>
              <a:off x="670560" y="3030220"/>
              <a:ext cx="1042416" cy="906780"/>
            </a:xfrm>
            <a:prstGeom prst="rect">
              <a:avLst/>
            </a:prstGeom>
            <a:noFill/>
            <a:ln>
              <a:noFill/>
            </a:ln>
          </p:spPr>
          <p:txBody>
            <a:bodyPr spcFirstLastPara="1" wrap="square" lIns="74275" tIns="0" rIns="0" bIns="0" anchor="t" anchorCtr="0">
              <a:noAutofit/>
            </a:bodyPr>
            <a:lstStyle/>
            <a:p>
              <a:pPr marL="0" marR="0" lvl="0" indent="0" algn="l" rtl="0">
                <a:lnSpc>
                  <a:spcPct val="90000"/>
                </a:lnSpc>
                <a:spcBef>
                  <a:spcPts val="0"/>
                </a:spcBef>
                <a:spcAft>
                  <a:spcPts val="0"/>
                </a:spcAft>
                <a:buClr>
                  <a:schemeClr val="dk1"/>
                </a:buClr>
                <a:buSzPts val="2800"/>
                <a:buFont typeface="Courier New"/>
                <a:buNone/>
              </a:pPr>
              <a:r>
                <a:rPr lang="vi" sz="2800">
                  <a:solidFill>
                    <a:schemeClr val="dk1"/>
                  </a:solidFill>
                  <a:latin typeface="Courier New"/>
                  <a:ea typeface="Courier New"/>
                  <a:cs typeface="Courier New"/>
                  <a:sym typeface="Courier New"/>
                </a:rPr>
                <a:t>HTML 3.0</a:t>
              </a:r>
              <a:endParaRPr/>
            </a:p>
          </p:txBody>
        </p:sp>
        <p:sp>
          <p:nvSpPr>
            <p:cNvPr id="203" name="Google Shape;203;p25"/>
            <p:cNvSpPr/>
            <p:nvPr/>
          </p:nvSpPr>
          <p:spPr>
            <a:xfrm>
              <a:off x="1591056" y="2073909"/>
              <a:ext cx="243840" cy="243840"/>
            </a:xfrm>
            <a:prstGeom prst="ellipse">
              <a:avLst/>
            </a:prstGeom>
            <a:solidFill>
              <a:srgbClr val="FFFF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1712976" y="2195829"/>
              <a:ext cx="1280160" cy="17411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txBox="1"/>
            <p:nvPr/>
          </p:nvSpPr>
          <p:spPr>
            <a:xfrm>
              <a:off x="1712976" y="2195829"/>
              <a:ext cx="1280160" cy="1741170"/>
            </a:xfrm>
            <a:prstGeom prst="rect">
              <a:avLst/>
            </a:prstGeom>
            <a:noFill/>
            <a:ln>
              <a:noFill/>
            </a:ln>
          </p:spPr>
          <p:txBody>
            <a:bodyPr spcFirstLastPara="1" wrap="square" lIns="129200" tIns="0" rIns="0" bIns="0" anchor="t" anchorCtr="0">
              <a:noAutofit/>
            </a:bodyPr>
            <a:lstStyle/>
            <a:p>
              <a:pPr marL="0" marR="0" lvl="0" indent="0" algn="l" rtl="0">
                <a:lnSpc>
                  <a:spcPct val="90000"/>
                </a:lnSpc>
                <a:spcBef>
                  <a:spcPts val="0"/>
                </a:spcBef>
                <a:spcAft>
                  <a:spcPts val="0"/>
                </a:spcAft>
                <a:buClr>
                  <a:schemeClr val="dk1"/>
                </a:buClr>
                <a:buSzPts val="2800"/>
                <a:buFont typeface="Courier New"/>
                <a:buNone/>
              </a:pPr>
              <a:r>
                <a:rPr lang="vi" sz="2800">
                  <a:solidFill>
                    <a:schemeClr val="dk1"/>
                  </a:solidFill>
                  <a:latin typeface="Courier New"/>
                  <a:ea typeface="Courier New"/>
                  <a:cs typeface="Courier New"/>
                  <a:sym typeface="Courier New"/>
                </a:rPr>
                <a:t>HTML 3.2</a:t>
              </a:r>
              <a:endParaRPr/>
            </a:p>
          </p:txBody>
        </p:sp>
        <p:sp>
          <p:nvSpPr>
            <p:cNvPr id="206" name="Google Shape;206;p25"/>
            <p:cNvSpPr/>
            <p:nvPr/>
          </p:nvSpPr>
          <p:spPr>
            <a:xfrm>
              <a:off x="2855976" y="1420875"/>
              <a:ext cx="323088" cy="323088"/>
            </a:xfrm>
            <a:prstGeom prst="ellipse">
              <a:avLst/>
            </a:prstGeom>
            <a:solidFill>
              <a:srgbClr val="FFFF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3017520" y="1582419"/>
              <a:ext cx="1280160" cy="23545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txBox="1"/>
            <p:nvPr/>
          </p:nvSpPr>
          <p:spPr>
            <a:xfrm>
              <a:off x="3017520" y="1582419"/>
              <a:ext cx="1280160" cy="2354580"/>
            </a:xfrm>
            <a:prstGeom prst="rect">
              <a:avLst/>
            </a:prstGeom>
            <a:noFill/>
            <a:ln>
              <a:noFill/>
            </a:ln>
          </p:spPr>
          <p:txBody>
            <a:bodyPr spcFirstLastPara="1" wrap="square" lIns="171175" tIns="0" rIns="0" bIns="0" anchor="t" anchorCtr="0">
              <a:noAutofit/>
            </a:bodyPr>
            <a:lstStyle/>
            <a:p>
              <a:pPr marL="0" marR="0" lvl="0" indent="0" algn="l" rtl="0">
                <a:lnSpc>
                  <a:spcPct val="90000"/>
                </a:lnSpc>
                <a:spcBef>
                  <a:spcPts val="0"/>
                </a:spcBef>
                <a:spcAft>
                  <a:spcPts val="0"/>
                </a:spcAft>
                <a:buClr>
                  <a:schemeClr val="dk1"/>
                </a:buClr>
                <a:buSzPts val="2800"/>
                <a:buFont typeface="Courier New"/>
                <a:buNone/>
              </a:pPr>
              <a:r>
                <a:rPr lang="vi" sz="2800">
                  <a:solidFill>
                    <a:schemeClr val="dk1"/>
                  </a:solidFill>
                  <a:latin typeface="Courier New"/>
                  <a:ea typeface="Courier New"/>
                  <a:cs typeface="Courier New"/>
                  <a:sym typeface="Courier New"/>
                </a:rPr>
                <a:t>HTML 4.0</a:t>
              </a:r>
              <a:endParaRPr/>
            </a:p>
          </p:txBody>
        </p:sp>
        <p:sp>
          <p:nvSpPr>
            <p:cNvPr id="209" name="Google Shape;209;p25"/>
            <p:cNvSpPr/>
            <p:nvPr/>
          </p:nvSpPr>
          <p:spPr>
            <a:xfrm>
              <a:off x="4233672" y="988821"/>
              <a:ext cx="432816" cy="432816"/>
            </a:xfrm>
            <a:prstGeom prst="ellipse">
              <a:avLst/>
            </a:prstGeom>
            <a:solidFill>
              <a:srgbClr val="FFFF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4450080" y="1205229"/>
              <a:ext cx="1280160" cy="27317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txBox="1"/>
            <p:nvPr/>
          </p:nvSpPr>
          <p:spPr>
            <a:xfrm>
              <a:off x="4450080" y="1205229"/>
              <a:ext cx="1280160" cy="2731770"/>
            </a:xfrm>
            <a:prstGeom prst="rect">
              <a:avLst/>
            </a:prstGeom>
            <a:noFill/>
            <a:ln>
              <a:noFill/>
            </a:ln>
          </p:spPr>
          <p:txBody>
            <a:bodyPr spcFirstLastPara="1" wrap="square" lIns="229325" tIns="0" rIns="0" bIns="0" anchor="t" anchorCtr="0">
              <a:noAutofit/>
            </a:bodyPr>
            <a:lstStyle/>
            <a:p>
              <a:pPr marL="0" marR="0" lvl="0" indent="0" algn="l" rtl="0">
                <a:lnSpc>
                  <a:spcPct val="90000"/>
                </a:lnSpc>
                <a:spcBef>
                  <a:spcPts val="0"/>
                </a:spcBef>
                <a:spcAft>
                  <a:spcPts val="0"/>
                </a:spcAft>
                <a:buClr>
                  <a:schemeClr val="dk1"/>
                </a:buClr>
                <a:buSzPts val="2800"/>
                <a:buFont typeface="Courier New"/>
                <a:buNone/>
              </a:pPr>
              <a:r>
                <a:rPr lang="vi" sz="2800">
                  <a:solidFill>
                    <a:schemeClr val="dk1"/>
                  </a:solidFill>
                  <a:latin typeface="Courier New"/>
                  <a:ea typeface="Courier New"/>
                  <a:cs typeface="Courier New"/>
                  <a:sym typeface="Courier New"/>
                </a:rPr>
                <a:t>HTML 5.0</a:t>
              </a:r>
              <a:endParaRPr/>
            </a:p>
          </p:txBody>
        </p:sp>
      </p:grpSp>
      <p:sp>
        <p:nvSpPr>
          <p:cNvPr id="212" name="Google Shape;212;p25"/>
          <p:cNvSpPr/>
          <p:nvPr/>
        </p:nvSpPr>
        <p:spPr>
          <a:xfrm>
            <a:off x="381000" y="736126"/>
            <a:ext cx="8534400" cy="623248"/>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400"/>
              <a:buFont typeface="Noto Sans Symbols"/>
              <a:buChar char="•"/>
            </a:pPr>
            <a:r>
              <a:rPr lang="vi" sz="2400" b="0" i="0" u="none" strike="noStrike" cap="none">
                <a:solidFill>
                  <a:schemeClr val="dk1"/>
                </a:solidFill>
                <a:latin typeface="Calibri"/>
                <a:ea typeface="Calibri"/>
                <a:cs typeface="Calibri"/>
                <a:sym typeface="Calibri"/>
              </a:rPr>
              <a:t>HTML has evolved over the years with the introduction of improved set of standards and specifications.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
        <p:nvSpPr>
          <p:cNvPr id="219" name="Google Shape;219;p26"/>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220" name="Google Shape;220;p26"/>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History 2-2</a:t>
            </a:r>
            <a:endParaRPr/>
          </a:p>
        </p:txBody>
      </p:sp>
      <p:grpSp>
        <p:nvGrpSpPr>
          <p:cNvPr id="221" name="Google Shape;221;p26"/>
          <p:cNvGrpSpPr/>
          <p:nvPr/>
        </p:nvGrpSpPr>
        <p:grpSpPr>
          <a:xfrm>
            <a:off x="304800" y="1113112"/>
            <a:ext cx="8382000" cy="3115988"/>
            <a:chOff x="0" y="188749"/>
            <a:chExt cx="8382000" cy="4154650"/>
          </a:xfrm>
        </p:grpSpPr>
        <p:sp>
          <p:nvSpPr>
            <p:cNvPr id="222" name="Google Shape;222;p26"/>
            <p:cNvSpPr/>
            <p:nvPr/>
          </p:nvSpPr>
          <p:spPr>
            <a:xfrm>
              <a:off x="0" y="188749"/>
              <a:ext cx="8382000" cy="591827"/>
            </a:xfrm>
            <a:prstGeom prst="roundRect">
              <a:avLst>
                <a:gd name="adj" fmla="val 16667"/>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p:nvPr/>
          </p:nvSpPr>
          <p:spPr>
            <a:xfrm>
              <a:off x="28891" y="217640"/>
              <a:ext cx="8324218" cy="534045"/>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800">
                  <a:solidFill>
                    <a:schemeClr val="dk1"/>
                  </a:solidFill>
                  <a:latin typeface="Courier New"/>
                  <a:ea typeface="Courier New"/>
                  <a:cs typeface="Courier New"/>
                  <a:sym typeface="Courier New"/>
                </a:rPr>
                <a:t>Introduction to new features should be based on HTML, CSS, DOM, and JavaScript.</a:t>
              </a:r>
              <a:endParaRPr sz="1800"/>
            </a:p>
          </p:txBody>
        </p:sp>
        <p:sp>
          <p:nvSpPr>
            <p:cNvPr id="224" name="Google Shape;224;p26"/>
            <p:cNvSpPr/>
            <p:nvPr/>
          </p:nvSpPr>
          <p:spPr>
            <a:xfrm>
              <a:off x="0" y="1000595"/>
              <a:ext cx="8382000" cy="600405"/>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txBox="1"/>
            <p:nvPr/>
          </p:nvSpPr>
          <p:spPr>
            <a:xfrm>
              <a:off x="29309" y="1029904"/>
              <a:ext cx="8323382" cy="541787"/>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sz="2000">
                  <a:solidFill>
                    <a:srgbClr val="000000"/>
                  </a:solidFill>
                  <a:latin typeface="Arial"/>
                  <a:ea typeface="Arial"/>
                  <a:cs typeface="Arial"/>
                  <a:sym typeface="Arial"/>
                </a:rPr>
                <a:t>More markup to be used to replace scripting. </a:t>
              </a:r>
              <a:endParaRPr/>
            </a:p>
          </p:txBody>
        </p:sp>
        <p:sp>
          <p:nvSpPr>
            <p:cNvPr id="226" name="Google Shape;226;p26"/>
            <p:cNvSpPr/>
            <p:nvPr/>
          </p:nvSpPr>
          <p:spPr>
            <a:xfrm>
              <a:off x="0" y="1890579"/>
              <a:ext cx="8382000" cy="690309"/>
            </a:xfrm>
            <a:prstGeom prst="roundRect">
              <a:avLst>
                <a:gd name="adj" fmla="val 16667"/>
              </a:avLst>
            </a:prstGeom>
            <a:solidFill>
              <a:srgbClr val="B2A0C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txBox="1"/>
            <p:nvPr/>
          </p:nvSpPr>
          <p:spPr>
            <a:xfrm>
              <a:off x="33698" y="1924277"/>
              <a:ext cx="8314604" cy="622913"/>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sz="2000">
                  <a:solidFill>
                    <a:srgbClr val="000000"/>
                  </a:solidFill>
                  <a:latin typeface="Arial"/>
                  <a:ea typeface="Arial"/>
                  <a:cs typeface="Arial"/>
                  <a:sym typeface="Arial"/>
                </a:rPr>
                <a:t>Must be device independent. </a:t>
              </a:r>
              <a:endParaRPr/>
            </a:p>
          </p:txBody>
        </p:sp>
        <p:sp>
          <p:nvSpPr>
            <p:cNvPr id="228" name="Google Shape;228;p26"/>
            <p:cNvSpPr/>
            <p:nvPr/>
          </p:nvSpPr>
          <p:spPr>
            <a:xfrm>
              <a:off x="0" y="2835282"/>
              <a:ext cx="8382000" cy="679527"/>
            </a:xfrm>
            <a:prstGeom prst="roundRect">
              <a:avLst>
                <a:gd name="adj" fmla="val 16667"/>
              </a:avLst>
            </a:prstGeom>
            <a:solidFill>
              <a:srgbClr val="8CB3E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txBox="1"/>
            <p:nvPr/>
          </p:nvSpPr>
          <p:spPr>
            <a:xfrm>
              <a:off x="33172" y="2868454"/>
              <a:ext cx="8315656" cy="613183"/>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sz="2000">
                  <a:solidFill>
                    <a:srgbClr val="000000"/>
                  </a:solidFill>
                  <a:latin typeface="Arial"/>
                  <a:ea typeface="Arial"/>
                  <a:cs typeface="Arial"/>
                  <a:sym typeface="Arial"/>
                </a:rPr>
                <a:t>Need for external plug-in to be reduced.</a:t>
              </a:r>
              <a:endParaRPr/>
            </a:p>
          </p:txBody>
        </p:sp>
        <p:sp>
          <p:nvSpPr>
            <p:cNvPr id="230" name="Google Shape;230;p26"/>
            <p:cNvSpPr/>
            <p:nvPr/>
          </p:nvSpPr>
          <p:spPr>
            <a:xfrm>
              <a:off x="0" y="3749835"/>
              <a:ext cx="8382000" cy="593564"/>
            </a:xfrm>
            <a:prstGeom prst="roundRect">
              <a:avLst>
                <a:gd name="adj" fmla="val 16667"/>
              </a:avLst>
            </a:prstGeom>
            <a:solidFill>
              <a:srgbClr val="FABF8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txBox="1"/>
            <p:nvPr/>
          </p:nvSpPr>
          <p:spPr>
            <a:xfrm>
              <a:off x="28975" y="3778810"/>
              <a:ext cx="8324050" cy="535614"/>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sz="2000">
                  <a:solidFill>
                    <a:srgbClr val="000000"/>
                  </a:solidFill>
                  <a:latin typeface="Arial"/>
                  <a:ea typeface="Arial"/>
                  <a:cs typeface="Arial"/>
                  <a:sym typeface="Arial"/>
                </a:rPr>
                <a:t>Better error handling capabilities. </a:t>
              </a:r>
              <a:endParaRPr/>
            </a:p>
          </p:txBody>
        </p:sp>
      </p:grpSp>
      <p:sp>
        <p:nvSpPr>
          <p:cNvPr id="232" name="Google Shape;232;p26"/>
          <p:cNvSpPr/>
          <p:nvPr/>
        </p:nvSpPr>
        <p:spPr>
          <a:xfrm>
            <a:off x="304800" y="685800"/>
            <a:ext cx="8534400" cy="346249"/>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400"/>
              <a:buFont typeface="Noto Sans Symbols"/>
              <a:buChar char="•"/>
            </a:pPr>
            <a:r>
              <a:rPr lang="vi" sz="2400" b="0" i="0" u="none" strike="noStrike" cap="none">
                <a:solidFill>
                  <a:schemeClr val="dk1"/>
                </a:solidFill>
                <a:latin typeface="Calibri"/>
                <a:ea typeface="Calibri"/>
                <a:cs typeface="Calibri"/>
                <a:sym typeface="Calibri"/>
              </a:rPr>
              <a:t>Basic rules for HTML5 are as follows: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
        <p:nvSpPr>
          <p:cNvPr id="239" name="Google Shape;239;p27"/>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240" name="Google Shape;240;p2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Layout of a Page in HTML 5   1-2</a:t>
            </a:r>
            <a:endParaRPr/>
          </a:p>
        </p:txBody>
      </p:sp>
      <p:grpSp>
        <p:nvGrpSpPr>
          <p:cNvPr id="241" name="Google Shape;241;p27"/>
          <p:cNvGrpSpPr/>
          <p:nvPr/>
        </p:nvGrpSpPr>
        <p:grpSpPr>
          <a:xfrm>
            <a:off x="304800" y="941663"/>
            <a:ext cx="8382000" cy="3230285"/>
            <a:chOff x="0" y="112551"/>
            <a:chExt cx="8382000" cy="4307046"/>
          </a:xfrm>
        </p:grpSpPr>
        <p:sp>
          <p:nvSpPr>
            <p:cNvPr id="242" name="Google Shape;242;p27"/>
            <p:cNvSpPr/>
            <p:nvPr/>
          </p:nvSpPr>
          <p:spPr>
            <a:xfrm>
              <a:off x="0" y="112551"/>
              <a:ext cx="8382000" cy="591827"/>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txBox="1"/>
            <p:nvPr/>
          </p:nvSpPr>
          <p:spPr>
            <a:xfrm>
              <a:off x="28891" y="141442"/>
              <a:ext cx="8324218" cy="534045"/>
            </a:xfrm>
            <a:prstGeom prst="rect">
              <a:avLst/>
            </a:prstGeom>
            <a:noFill/>
            <a:ln>
              <a:noFill/>
            </a:ln>
          </p:spPr>
          <p:txBody>
            <a:bodyPr spcFirstLastPara="1" wrap="square" lIns="76200" tIns="76200" rIns="76200" bIns="762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vi">
                  <a:solidFill>
                    <a:srgbClr val="000000"/>
                  </a:solidFill>
                  <a:latin typeface="Arial"/>
                  <a:ea typeface="Arial"/>
                  <a:cs typeface="Arial"/>
                  <a:sym typeface="Arial"/>
                </a:rPr>
                <a:t>HTML 5 contains a head section containing the unseen elements and the body section containing the visible elements of the document.</a:t>
              </a:r>
              <a:endParaRPr/>
            </a:p>
          </p:txBody>
        </p:sp>
        <p:sp>
          <p:nvSpPr>
            <p:cNvPr id="244" name="Google Shape;244;p27"/>
            <p:cNvSpPr/>
            <p:nvPr/>
          </p:nvSpPr>
          <p:spPr>
            <a:xfrm>
              <a:off x="0" y="924398"/>
              <a:ext cx="8382000" cy="600405"/>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txBox="1"/>
            <p:nvPr/>
          </p:nvSpPr>
          <p:spPr>
            <a:xfrm>
              <a:off x="29309" y="953707"/>
              <a:ext cx="8323382" cy="541787"/>
            </a:xfrm>
            <a:prstGeom prst="rect">
              <a:avLst/>
            </a:prstGeom>
            <a:noFill/>
            <a:ln>
              <a:noFill/>
            </a:ln>
          </p:spPr>
          <p:txBody>
            <a:bodyPr spcFirstLastPara="1" wrap="square" lIns="76200" tIns="76200" rIns="76200" bIns="762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vi">
                  <a:solidFill>
                    <a:srgbClr val="000000"/>
                  </a:solidFill>
                  <a:latin typeface="Arial"/>
                  <a:ea typeface="Arial"/>
                  <a:cs typeface="Arial"/>
                  <a:sym typeface="Arial"/>
                </a:rPr>
                <a:t>Earlier HTML provided different tags to build and organize the content in the body of the document. </a:t>
              </a:r>
              <a:endParaRPr/>
            </a:p>
          </p:txBody>
        </p:sp>
        <p:sp>
          <p:nvSpPr>
            <p:cNvPr id="246" name="Google Shape;246;p27"/>
            <p:cNvSpPr/>
            <p:nvPr/>
          </p:nvSpPr>
          <p:spPr>
            <a:xfrm>
              <a:off x="0" y="1814381"/>
              <a:ext cx="8382000" cy="690309"/>
            </a:xfrm>
            <a:prstGeom prst="roundRect">
              <a:avLst>
                <a:gd name="adj" fmla="val 16667"/>
              </a:avLst>
            </a:prstGeom>
            <a:gradFill>
              <a:gsLst>
                <a:gs pos="0">
                  <a:srgbClr val="C8B2E9"/>
                </a:gs>
                <a:gs pos="35000">
                  <a:srgbClr val="D6CAED"/>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txBox="1"/>
            <p:nvPr/>
          </p:nvSpPr>
          <p:spPr>
            <a:xfrm>
              <a:off x="33698" y="1848079"/>
              <a:ext cx="8314604" cy="622913"/>
            </a:xfrm>
            <a:prstGeom prst="rect">
              <a:avLst/>
            </a:prstGeom>
            <a:noFill/>
            <a:ln>
              <a:noFill/>
            </a:ln>
          </p:spPr>
          <p:txBody>
            <a:bodyPr spcFirstLastPara="1" wrap="square" lIns="76200" tIns="76200" rIns="76200" bIns="762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vi">
                  <a:solidFill>
                    <a:srgbClr val="000000"/>
                  </a:solidFill>
                  <a:latin typeface="Arial"/>
                  <a:ea typeface="Arial"/>
                  <a:cs typeface="Arial"/>
                  <a:sym typeface="Arial"/>
                </a:rPr>
                <a:t>The &lt;table&gt; tag was an element often used to present the data in an organized manner. </a:t>
              </a:r>
              <a:endParaRPr/>
            </a:p>
          </p:txBody>
        </p:sp>
        <p:sp>
          <p:nvSpPr>
            <p:cNvPr id="248" name="Google Shape;248;p27"/>
            <p:cNvSpPr/>
            <p:nvPr/>
          </p:nvSpPr>
          <p:spPr>
            <a:xfrm>
              <a:off x="0" y="2759084"/>
              <a:ext cx="8382000" cy="679527"/>
            </a:xfrm>
            <a:prstGeom prst="roundRect">
              <a:avLst>
                <a:gd name="adj" fmla="val 16667"/>
              </a:avLst>
            </a:prstGeom>
            <a:gradFill>
              <a:gsLst>
                <a:gs pos="0">
                  <a:srgbClr val="99EAFF"/>
                </a:gs>
                <a:gs pos="35000">
                  <a:srgbClr val="B8F1FF"/>
                </a:gs>
                <a:gs pos="100000">
                  <a:srgbClr val="E2FB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txBox="1"/>
            <p:nvPr/>
          </p:nvSpPr>
          <p:spPr>
            <a:xfrm>
              <a:off x="33172" y="2792256"/>
              <a:ext cx="8315656" cy="613183"/>
            </a:xfrm>
            <a:prstGeom prst="rect">
              <a:avLst/>
            </a:prstGeom>
            <a:noFill/>
            <a:ln>
              <a:noFill/>
            </a:ln>
          </p:spPr>
          <p:txBody>
            <a:bodyPr spcFirstLastPara="1" wrap="square" lIns="76200" tIns="76200" rIns="76200" bIns="762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vi">
                  <a:solidFill>
                    <a:srgbClr val="000000"/>
                  </a:solidFill>
                  <a:latin typeface="Arial"/>
                  <a:ea typeface="Arial"/>
                  <a:cs typeface="Arial"/>
                  <a:sym typeface="Arial"/>
                </a:rPr>
                <a:t>The &lt;div&gt; tag was used to display contents such as images, links, text, menus, forms, and so on.</a:t>
              </a:r>
              <a:endParaRPr/>
            </a:p>
          </p:txBody>
        </p:sp>
        <p:sp>
          <p:nvSpPr>
            <p:cNvPr id="250" name="Google Shape;250;p27"/>
            <p:cNvSpPr/>
            <p:nvPr/>
          </p:nvSpPr>
          <p:spPr>
            <a:xfrm>
              <a:off x="0" y="3673637"/>
              <a:ext cx="8382000" cy="745960"/>
            </a:xfrm>
            <a:prstGeom prst="roundRect">
              <a:avLst>
                <a:gd name="adj" fmla="val 16667"/>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txBox="1"/>
            <p:nvPr/>
          </p:nvSpPr>
          <p:spPr>
            <a:xfrm>
              <a:off x="36415" y="3710052"/>
              <a:ext cx="8309170" cy="673130"/>
            </a:xfrm>
            <a:prstGeom prst="rect">
              <a:avLst/>
            </a:prstGeom>
            <a:noFill/>
            <a:ln>
              <a:noFill/>
            </a:ln>
          </p:spPr>
          <p:txBody>
            <a:bodyPr spcFirstLastPara="1" wrap="square" lIns="76200" tIns="76200" rIns="76200" bIns="762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vi">
                  <a:solidFill>
                    <a:srgbClr val="000000"/>
                  </a:solidFill>
                  <a:latin typeface="Arial"/>
                  <a:ea typeface="Arial"/>
                  <a:cs typeface="Arial"/>
                  <a:sym typeface="Arial"/>
                </a:rPr>
                <a:t>HTML 5 includes new elements that identify and organize each part of the document body.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28"/>
          <p:cNvPicPr preferRelativeResize="0"/>
          <p:nvPr/>
        </p:nvPicPr>
        <p:blipFill rotWithShape="1">
          <a:blip r:embed="rId3">
            <a:alphaModFix/>
          </a:blip>
          <a:srcRect/>
          <a:stretch/>
        </p:blipFill>
        <p:spPr>
          <a:xfrm>
            <a:off x="2904900" y="1314450"/>
            <a:ext cx="3572100" cy="2228850"/>
          </a:xfrm>
          <a:prstGeom prst="rect">
            <a:avLst/>
          </a:prstGeom>
          <a:noFill/>
          <a:ln>
            <a:noFill/>
          </a:ln>
        </p:spPr>
      </p:pic>
      <p:sp>
        <p:nvSpPr>
          <p:cNvPr id="258" name="Google Shape;258;p2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
        <p:nvSpPr>
          <p:cNvPr id="259" name="Google Shape;259;p28"/>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260" name="Google Shape;260;p28"/>
          <p:cNvSpPr txBox="1">
            <a:spLocks noGrp="1"/>
          </p:cNvSpPr>
          <p:nvPr>
            <p:ph type="title"/>
          </p:nvPr>
        </p:nvSpPr>
        <p:spPr>
          <a:xfrm>
            <a:off x="533400" y="148829"/>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Layout of a Page in HTML 5   2-2</a:t>
            </a:r>
            <a:endParaRPr/>
          </a:p>
        </p:txBody>
      </p:sp>
      <p:sp>
        <p:nvSpPr>
          <p:cNvPr id="261" name="Google Shape;261;p28"/>
          <p:cNvSpPr/>
          <p:nvPr/>
        </p:nvSpPr>
        <p:spPr>
          <a:xfrm>
            <a:off x="546132" y="741976"/>
            <a:ext cx="2265218" cy="857250"/>
          </a:xfrm>
          <a:prstGeom prst="wedgeRectCallout">
            <a:avLst>
              <a:gd name="adj1" fmla="val 83919"/>
              <a:gd name="adj2" fmla="val 33532"/>
            </a:avLst>
          </a:prstGeom>
          <a:solidFill>
            <a:srgbClr val="5F497A"/>
          </a:solidFill>
          <a:ln w="25400" cap="flat" cmpd="sng">
            <a:solidFill>
              <a:srgbClr val="395E89"/>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Has logo, name, subtitles, and short description of the Web page</a:t>
            </a:r>
            <a:endParaRPr/>
          </a:p>
        </p:txBody>
      </p:sp>
      <p:sp>
        <p:nvSpPr>
          <p:cNvPr id="262" name="Google Shape;262;p28"/>
          <p:cNvSpPr/>
          <p:nvPr/>
        </p:nvSpPr>
        <p:spPr>
          <a:xfrm flipH="1">
            <a:off x="6873825" y="2286000"/>
            <a:ext cx="2193974" cy="1600199"/>
          </a:xfrm>
          <a:prstGeom prst="wedgeRectCallout">
            <a:avLst>
              <a:gd name="adj1" fmla="val 76749"/>
              <a:gd name="adj2" fmla="val -32149"/>
            </a:avLst>
          </a:prstGeom>
          <a:solidFill>
            <a:srgbClr val="205867"/>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vi" b="1">
                <a:solidFill>
                  <a:schemeClr val="lt1"/>
                </a:solidFill>
                <a:latin typeface="Courier New"/>
                <a:ea typeface="Courier New"/>
                <a:cs typeface="Courier New"/>
                <a:sym typeface="Courier New"/>
              </a:rPr>
              <a:t>Contains links that lead to certain item present internally on the Web site or an external link </a:t>
            </a:r>
            <a:endParaRPr/>
          </a:p>
        </p:txBody>
      </p:sp>
      <p:sp>
        <p:nvSpPr>
          <p:cNvPr id="263" name="Google Shape;263;p28"/>
          <p:cNvSpPr/>
          <p:nvPr/>
        </p:nvSpPr>
        <p:spPr>
          <a:xfrm>
            <a:off x="3196165" y="3924300"/>
            <a:ext cx="3677661" cy="857250"/>
          </a:xfrm>
          <a:prstGeom prst="wedgeRectCallout">
            <a:avLst>
              <a:gd name="adj1" fmla="val -6977"/>
              <a:gd name="adj2" fmla="val -104248"/>
            </a:avLst>
          </a:prstGeom>
          <a:solidFill>
            <a:srgbClr val="4F6128"/>
          </a:solidFill>
          <a:ln w="25400" cap="flat" cmpd="sng">
            <a:solidFill>
              <a:srgbClr val="395E89"/>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Includes author or company name, links regarding rules, terms and conditions, location maps and other data</a:t>
            </a:r>
            <a:endParaRPr/>
          </a:p>
        </p:txBody>
      </p:sp>
      <p:sp>
        <p:nvSpPr>
          <p:cNvPr id="264" name="Google Shape;264;p28"/>
          <p:cNvSpPr/>
          <p:nvPr/>
        </p:nvSpPr>
        <p:spPr>
          <a:xfrm flipH="1">
            <a:off x="6901537" y="1076325"/>
            <a:ext cx="2048933" cy="750094"/>
          </a:xfrm>
          <a:prstGeom prst="wedgeRectCallout">
            <a:avLst>
              <a:gd name="adj1" fmla="val 76749"/>
              <a:gd name="adj2" fmla="val 27310"/>
            </a:avLst>
          </a:prstGeom>
          <a:solidFill>
            <a:srgbClr val="974806"/>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Contains links for navigation</a:t>
            </a:r>
            <a:endParaRPr/>
          </a:p>
        </p:txBody>
      </p:sp>
      <p:sp>
        <p:nvSpPr>
          <p:cNvPr id="265" name="Google Shape;265;p28"/>
          <p:cNvSpPr/>
          <p:nvPr/>
        </p:nvSpPr>
        <p:spPr>
          <a:xfrm>
            <a:off x="448363" y="2286001"/>
            <a:ext cx="2032000" cy="1352550"/>
          </a:xfrm>
          <a:prstGeom prst="wedgeRectCallout">
            <a:avLst>
              <a:gd name="adj1" fmla="val 104692"/>
              <a:gd name="adj2" fmla="val -36863"/>
            </a:avLst>
          </a:prstGeom>
          <a:solidFill>
            <a:srgbClr val="953734"/>
          </a:solidFill>
          <a:ln w="25400" cap="flat" cmpd="sng">
            <a:solidFill>
              <a:srgbClr val="395E89"/>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Contains product lists, description of products, blogs or any other information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5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fade">
                                      <p:cBhvr>
                                        <p:cTn id="12" dur="500"/>
                                        <p:tgtEl>
                                          <p:spTgt spid="2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gtEl>
                                        <p:attrNameLst>
                                          <p:attrName>style.visibility</p:attrName>
                                        </p:attrNameLst>
                                      </p:cBhvr>
                                      <p:to>
                                        <p:strVal val="visible"/>
                                      </p:to>
                                    </p:set>
                                    <p:animEffect transition="in" filter="fade">
                                      <p:cBhvr>
                                        <p:cTn id="17" dur="500"/>
                                        <p:tgtEl>
                                          <p:spTgt spid="2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fade">
                                      <p:cBhvr>
                                        <p:cTn id="22" dur="5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3"/>
                                        </p:tgtEl>
                                        <p:attrNameLst>
                                          <p:attrName>style.visibility</p:attrName>
                                        </p:attrNameLst>
                                      </p:cBhvr>
                                      <p:to>
                                        <p:strVal val="visible"/>
                                      </p:to>
                                    </p:set>
                                    <p:animEffect transition="in" filter="fade">
                                      <p:cBhvr>
                                        <p:cTn id="27"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
        <p:nvSpPr>
          <p:cNvPr id="272" name="Google Shape;272;p29"/>
          <p:cNvSpPr txBox="1">
            <a:spLocks noGrp="1"/>
          </p:cNvSpPr>
          <p:nvPr>
            <p:ph type="ftr" idx="11"/>
          </p:nvPr>
        </p:nvSpPr>
        <p:spPr>
          <a:xfrm>
            <a:off x="2509044" y="4889300"/>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273" name="Google Shape;273;p2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New and Flexible Approach of HTML5</a:t>
            </a:r>
            <a:endParaRPr/>
          </a:p>
        </p:txBody>
      </p:sp>
      <p:sp>
        <p:nvSpPr>
          <p:cNvPr id="274" name="Google Shape;274;p29"/>
          <p:cNvSpPr/>
          <p:nvPr/>
        </p:nvSpPr>
        <p:spPr>
          <a:xfrm>
            <a:off x="3352800" y="2171700"/>
            <a:ext cx="1676400" cy="971550"/>
          </a:xfrm>
          <a:prstGeom prst="roundRect">
            <a:avLst>
              <a:gd name="adj" fmla="val 16667"/>
            </a:avLst>
          </a:prstGeom>
          <a:solidFill>
            <a:srgbClr val="C00000"/>
          </a:solidFill>
          <a:ln w="25400" cap="flat" cmpd="sng">
            <a:solidFill>
              <a:srgbClr val="395E89"/>
            </a:solidFill>
            <a:prstDash val="solid"/>
            <a:round/>
            <a:headEnd type="none" w="sm" len="sm"/>
            <a:tailEnd type="none" w="sm" len="sm"/>
          </a:ln>
          <a:effectLst>
            <a:outerShdw blurRad="393700" dist="50800" dir="5400000" algn="ctr" rotWithShape="0">
              <a:srgbClr val="FFFF00">
                <a:alpha val="81960"/>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vi" sz="2400" b="1">
                <a:solidFill>
                  <a:schemeClr val="lt1"/>
                </a:solidFill>
                <a:latin typeface="Courier New"/>
                <a:ea typeface="Courier New"/>
                <a:cs typeface="Courier New"/>
                <a:sym typeface="Courier New"/>
              </a:rPr>
              <a:t>HTML 5</a:t>
            </a:r>
            <a:endParaRPr/>
          </a:p>
        </p:txBody>
      </p:sp>
      <p:sp>
        <p:nvSpPr>
          <p:cNvPr id="275" name="Google Shape;275;p29"/>
          <p:cNvSpPr/>
          <p:nvPr/>
        </p:nvSpPr>
        <p:spPr>
          <a:xfrm>
            <a:off x="380999" y="3086100"/>
            <a:ext cx="2489201" cy="971550"/>
          </a:xfrm>
          <a:prstGeom prst="wedgeRectCallout">
            <a:avLst>
              <a:gd name="adj1" fmla="val 68970"/>
              <a:gd name="adj2" fmla="val -55916"/>
            </a:avLst>
          </a:prstGeom>
          <a:solidFill>
            <a:srgbClr val="5F497A"/>
          </a:solidFill>
          <a:ln w="25400" cap="flat" cmpd="sng">
            <a:solidFill>
              <a:srgbClr val="395E89"/>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Gets rid of plug-in and uses native support for audio and video</a:t>
            </a:r>
            <a:endParaRPr/>
          </a:p>
        </p:txBody>
      </p:sp>
      <p:sp>
        <p:nvSpPr>
          <p:cNvPr id="276" name="Google Shape;276;p29"/>
          <p:cNvSpPr/>
          <p:nvPr/>
        </p:nvSpPr>
        <p:spPr>
          <a:xfrm flipH="1">
            <a:off x="5715001" y="2802738"/>
            <a:ext cx="3048000" cy="956071"/>
          </a:xfrm>
          <a:prstGeom prst="wedgeRectCallout">
            <a:avLst>
              <a:gd name="adj1" fmla="val 70020"/>
              <a:gd name="adj2" fmla="val -48618"/>
            </a:avLst>
          </a:prstGeom>
          <a:solidFill>
            <a:srgbClr val="205867"/>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Helps to create rich Internet clients using plug-ins such as Flash</a:t>
            </a:r>
            <a:endParaRPr/>
          </a:p>
        </p:txBody>
      </p:sp>
      <p:sp>
        <p:nvSpPr>
          <p:cNvPr id="277" name="Google Shape;277;p29"/>
          <p:cNvSpPr/>
          <p:nvPr/>
        </p:nvSpPr>
        <p:spPr>
          <a:xfrm>
            <a:off x="2980672" y="4093072"/>
            <a:ext cx="2552700" cy="760807"/>
          </a:xfrm>
          <a:prstGeom prst="wedgeRectCallout">
            <a:avLst>
              <a:gd name="adj1" fmla="val -4273"/>
              <a:gd name="adj2" fmla="val -175466"/>
            </a:avLst>
          </a:prstGeom>
          <a:solidFill>
            <a:srgbClr val="4F6128"/>
          </a:solidFill>
          <a:ln w="25400" cap="flat" cmpd="sng">
            <a:solidFill>
              <a:srgbClr val="395E89"/>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Provides descriptive semantics</a:t>
            </a:r>
            <a:endParaRPr/>
          </a:p>
        </p:txBody>
      </p:sp>
      <p:sp>
        <p:nvSpPr>
          <p:cNvPr id="278" name="Google Shape;278;p29"/>
          <p:cNvSpPr/>
          <p:nvPr/>
        </p:nvSpPr>
        <p:spPr>
          <a:xfrm flipH="1">
            <a:off x="5791200" y="1909167"/>
            <a:ext cx="2971801" cy="750094"/>
          </a:xfrm>
          <a:prstGeom prst="wedgeRectCallout">
            <a:avLst>
              <a:gd name="adj1" fmla="val 73978"/>
              <a:gd name="adj2" fmla="val 26509"/>
            </a:avLst>
          </a:prstGeom>
          <a:solidFill>
            <a:srgbClr val="E36C09"/>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Uses the Web worker feature to make JavaScript efficient</a:t>
            </a:r>
            <a:endParaRPr/>
          </a:p>
        </p:txBody>
      </p:sp>
      <p:sp>
        <p:nvSpPr>
          <p:cNvPr id="279" name="Google Shape;279;p29"/>
          <p:cNvSpPr/>
          <p:nvPr/>
        </p:nvSpPr>
        <p:spPr>
          <a:xfrm flipH="1">
            <a:off x="4495800" y="904280"/>
            <a:ext cx="3276600" cy="713184"/>
          </a:xfrm>
          <a:prstGeom prst="wedgeRectCallout">
            <a:avLst>
              <a:gd name="adj1" fmla="val 53449"/>
              <a:gd name="adj2" fmla="val 125677"/>
            </a:avLst>
          </a:prstGeom>
          <a:solidFill>
            <a:srgbClr val="953734"/>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Provides client-side storage and caching functionality</a:t>
            </a:r>
            <a:endParaRPr/>
          </a:p>
        </p:txBody>
      </p:sp>
      <p:sp>
        <p:nvSpPr>
          <p:cNvPr id="280" name="Google Shape;280;p29"/>
          <p:cNvSpPr/>
          <p:nvPr/>
        </p:nvSpPr>
        <p:spPr>
          <a:xfrm flipH="1">
            <a:off x="380999" y="647998"/>
            <a:ext cx="3352801" cy="864394"/>
          </a:xfrm>
          <a:prstGeom prst="wedgeRectCallout">
            <a:avLst>
              <a:gd name="adj1" fmla="val -59213"/>
              <a:gd name="adj2" fmla="val 126368"/>
            </a:avLst>
          </a:prstGeom>
          <a:solidFill>
            <a:srgbClr val="494429"/>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Provides new features in CSS such as advanced selectors, drop-shadows and so on</a:t>
            </a:r>
            <a:endParaRPr/>
          </a:p>
        </p:txBody>
      </p:sp>
      <p:sp>
        <p:nvSpPr>
          <p:cNvPr id="281" name="Google Shape;281;p29"/>
          <p:cNvSpPr/>
          <p:nvPr/>
        </p:nvSpPr>
        <p:spPr>
          <a:xfrm flipH="1">
            <a:off x="279401" y="1943100"/>
            <a:ext cx="2590799" cy="857250"/>
          </a:xfrm>
          <a:prstGeom prst="wedgeRectCallout">
            <a:avLst>
              <a:gd name="adj1" fmla="val -66440"/>
              <a:gd name="adj2" fmla="val 20198"/>
            </a:avLst>
          </a:prstGeom>
          <a:solidFill>
            <a:srgbClr val="205867"/>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Provides new features for mobile applications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7"/>
                                        </p:tgtEl>
                                        <p:attrNameLst>
                                          <p:attrName>style.visibility</p:attrName>
                                        </p:attrNameLst>
                                      </p:cBhvr>
                                      <p:to>
                                        <p:strVal val="visible"/>
                                      </p:to>
                                    </p:set>
                                    <p:animEffect transition="in" filter="fade">
                                      <p:cBhvr>
                                        <p:cTn id="12" dur="500"/>
                                        <p:tgtEl>
                                          <p:spTgt spid="2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
                                        </p:tgtEl>
                                        <p:attrNameLst>
                                          <p:attrName>style.visibility</p:attrName>
                                        </p:attrNameLst>
                                      </p:cBhvr>
                                      <p:to>
                                        <p:strVal val="visible"/>
                                      </p:to>
                                    </p:set>
                                    <p:animEffect transition="in" filter="fade">
                                      <p:cBhvr>
                                        <p:cTn id="17" dur="500"/>
                                        <p:tgtEl>
                                          <p:spTgt spid="2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8"/>
                                        </p:tgtEl>
                                        <p:attrNameLst>
                                          <p:attrName>style.visibility</p:attrName>
                                        </p:attrNameLst>
                                      </p:cBhvr>
                                      <p:to>
                                        <p:strVal val="visible"/>
                                      </p:to>
                                    </p:set>
                                    <p:animEffect transition="in" filter="fade">
                                      <p:cBhvr>
                                        <p:cTn id="22" dur="500"/>
                                        <p:tgtEl>
                                          <p:spTgt spid="2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9"/>
                                        </p:tgtEl>
                                        <p:attrNameLst>
                                          <p:attrName>style.visibility</p:attrName>
                                        </p:attrNameLst>
                                      </p:cBhvr>
                                      <p:to>
                                        <p:strVal val="visible"/>
                                      </p:to>
                                    </p:set>
                                    <p:animEffect transition="in" filter="fade">
                                      <p:cBhvr>
                                        <p:cTn id="27" dur="500"/>
                                        <p:tgtEl>
                                          <p:spTgt spid="2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0"/>
                                        </p:tgtEl>
                                        <p:attrNameLst>
                                          <p:attrName>style.visibility</p:attrName>
                                        </p:attrNameLst>
                                      </p:cBhvr>
                                      <p:to>
                                        <p:strVal val="visible"/>
                                      </p:to>
                                    </p:set>
                                    <p:animEffect transition="in" filter="fade">
                                      <p:cBhvr>
                                        <p:cTn id="32" dur="500"/>
                                        <p:tgtEl>
                                          <p:spTgt spid="2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1"/>
                                        </p:tgtEl>
                                        <p:attrNameLst>
                                          <p:attrName>style.visibility</p:attrName>
                                        </p:attrNameLst>
                                      </p:cBhvr>
                                      <p:to>
                                        <p:strVal val="visible"/>
                                      </p:to>
                                    </p:set>
                                    <p:animEffect transition="in" filter="fade">
                                      <p:cBhvr>
                                        <p:cTn id="37"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
        <p:nvSpPr>
          <p:cNvPr id="288" name="Google Shape;288;p30"/>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grpSp>
        <p:nvGrpSpPr>
          <p:cNvPr id="289" name="Google Shape;289;p30"/>
          <p:cNvGrpSpPr/>
          <p:nvPr/>
        </p:nvGrpSpPr>
        <p:grpSpPr>
          <a:xfrm>
            <a:off x="228599" y="685800"/>
            <a:ext cx="7467600" cy="800100"/>
            <a:chOff x="2209800" y="304800"/>
            <a:chExt cx="2274698" cy="909879"/>
          </a:xfrm>
        </p:grpSpPr>
        <p:sp>
          <p:nvSpPr>
            <p:cNvPr id="290" name="Google Shape;290;p30"/>
            <p:cNvSpPr/>
            <p:nvPr/>
          </p:nvSpPr>
          <p:spPr>
            <a:xfrm>
              <a:off x="2209800" y="304800"/>
              <a:ext cx="2274698" cy="909879"/>
            </a:xfrm>
            <a:prstGeom prst="chevron">
              <a:avLst>
                <a:gd name="adj" fmla="val 50000"/>
              </a:avLst>
            </a:prstGeom>
            <a:solidFill>
              <a:srgbClr val="953734"/>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2439826" y="304800"/>
              <a:ext cx="1865763" cy="909879"/>
            </a:xfrm>
            <a:prstGeom prst="rect">
              <a:avLst/>
            </a:prstGeom>
            <a:noFill/>
            <a:ln>
              <a:noFill/>
            </a:ln>
          </p:spPr>
          <p:txBody>
            <a:bodyPr spcFirstLastPara="1" wrap="square" lIns="72000" tIns="24000" rIns="24000" bIns="24000" anchor="ctr" anchorCtr="0">
              <a:noAutofit/>
            </a:bodyPr>
            <a:lstStyle/>
            <a:p>
              <a:pPr marL="0" marR="0" lvl="0" indent="0" algn="l" rtl="0">
                <a:lnSpc>
                  <a:spcPct val="90000"/>
                </a:lnSpc>
                <a:spcBef>
                  <a:spcPts val="0"/>
                </a:spcBef>
                <a:spcAft>
                  <a:spcPts val="0"/>
                </a:spcAft>
                <a:buNone/>
              </a:pPr>
              <a:r>
                <a:rPr lang="vi" sz="2000">
                  <a:solidFill>
                    <a:schemeClr val="lt1"/>
                  </a:solidFill>
                  <a:latin typeface="Courier New"/>
                  <a:ea typeface="Courier New"/>
                  <a:cs typeface="Courier New"/>
                  <a:sym typeface="Courier New"/>
                </a:rPr>
                <a:t>Browser loads the document which includes HTML markup and CSS style </a:t>
              </a:r>
              <a:endParaRPr/>
            </a:p>
          </p:txBody>
        </p:sp>
      </p:grpSp>
      <p:grpSp>
        <p:nvGrpSpPr>
          <p:cNvPr id="292" name="Google Shape;292;p30"/>
          <p:cNvGrpSpPr/>
          <p:nvPr/>
        </p:nvGrpSpPr>
        <p:grpSpPr>
          <a:xfrm>
            <a:off x="673100" y="1809569"/>
            <a:ext cx="7467600" cy="682409"/>
            <a:chOff x="1371600" y="1913469"/>
            <a:chExt cx="2274698" cy="909879"/>
          </a:xfrm>
        </p:grpSpPr>
        <p:sp>
          <p:nvSpPr>
            <p:cNvPr id="293" name="Google Shape;293;p30"/>
            <p:cNvSpPr/>
            <p:nvPr/>
          </p:nvSpPr>
          <p:spPr>
            <a:xfrm>
              <a:off x="1371600" y="1913469"/>
              <a:ext cx="2274698" cy="909879"/>
            </a:xfrm>
            <a:prstGeom prst="chevron">
              <a:avLst>
                <a:gd name="adj" fmla="val 50000"/>
              </a:avLst>
            </a:prstGeom>
            <a:solidFill>
              <a:srgbClr val="76923C"/>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601626" y="1913469"/>
              <a:ext cx="1865763" cy="909879"/>
            </a:xfrm>
            <a:prstGeom prst="rect">
              <a:avLst/>
            </a:prstGeom>
            <a:noFill/>
            <a:ln>
              <a:noFill/>
            </a:ln>
          </p:spPr>
          <p:txBody>
            <a:bodyPr spcFirstLastPara="1" wrap="square" lIns="48000" tIns="16000" rIns="16000" bIns="16000" anchor="ctr" anchorCtr="0">
              <a:noAutofit/>
            </a:bodyPr>
            <a:lstStyle/>
            <a:p>
              <a:pPr marL="0" marR="0" lvl="0" indent="0" algn="l" rtl="0">
                <a:lnSpc>
                  <a:spcPct val="90000"/>
                </a:lnSpc>
                <a:spcBef>
                  <a:spcPts val="0"/>
                </a:spcBef>
                <a:spcAft>
                  <a:spcPts val="0"/>
                </a:spcAft>
                <a:buNone/>
              </a:pPr>
              <a:r>
                <a:rPr lang="vi" sz="1600">
                  <a:solidFill>
                    <a:schemeClr val="lt1"/>
                  </a:solidFill>
                  <a:latin typeface="Courier New"/>
                  <a:ea typeface="Courier New"/>
                  <a:cs typeface="Courier New"/>
                  <a:sym typeface="Courier New"/>
                </a:rPr>
                <a:t>Browser creates an internal model of the document containing HTML elements after page load</a:t>
              </a:r>
              <a:endParaRPr sz="1600"/>
            </a:p>
          </p:txBody>
        </p:sp>
      </p:grpSp>
      <p:grpSp>
        <p:nvGrpSpPr>
          <p:cNvPr id="295" name="Google Shape;295;p30"/>
          <p:cNvGrpSpPr/>
          <p:nvPr/>
        </p:nvGrpSpPr>
        <p:grpSpPr>
          <a:xfrm>
            <a:off x="1073944" y="2815648"/>
            <a:ext cx="7467600" cy="682409"/>
            <a:chOff x="3200400" y="2895600"/>
            <a:chExt cx="2274698" cy="909879"/>
          </a:xfrm>
        </p:grpSpPr>
        <p:sp>
          <p:nvSpPr>
            <p:cNvPr id="296" name="Google Shape;296;p30"/>
            <p:cNvSpPr/>
            <p:nvPr/>
          </p:nvSpPr>
          <p:spPr>
            <a:xfrm>
              <a:off x="3200400" y="2895600"/>
              <a:ext cx="2274698" cy="909879"/>
            </a:xfrm>
            <a:prstGeom prst="chevron">
              <a:avLst>
                <a:gd name="adj" fmla="val 50000"/>
              </a:avLst>
            </a:prstGeom>
            <a:solidFill>
              <a:srgbClr val="E36C09"/>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3430426" y="2895600"/>
              <a:ext cx="1891322" cy="909879"/>
            </a:xfrm>
            <a:prstGeom prst="rect">
              <a:avLst/>
            </a:prstGeom>
            <a:noFill/>
            <a:ln>
              <a:noFill/>
            </a:ln>
          </p:spPr>
          <p:txBody>
            <a:bodyPr spcFirstLastPara="1" wrap="square" lIns="48000" tIns="16000" rIns="16000" bIns="16000" anchor="ctr" anchorCtr="0">
              <a:noAutofit/>
            </a:bodyPr>
            <a:lstStyle/>
            <a:p>
              <a:pPr marL="0" marR="0" lvl="0" indent="0" algn="l" rtl="0">
                <a:lnSpc>
                  <a:spcPct val="90000"/>
                </a:lnSpc>
                <a:spcBef>
                  <a:spcPts val="0"/>
                </a:spcBef>
                <a:spcAft>
                  <a:spcPts val="0"/>
                </a:spcAft>
                <a:buNone/>
              </a:pPr>
              <a:r>
                <a:rPr lang="vi" sz="2000">
                  <a:solidFill>
                    <a:schemeClr val="lt1"/>
                  </a:solidFill>
                  <a:latin typeface="Courier New"/>
                  <a:ea typeface="Courier New"/>
                  <a:cs typeface="Courier New"/>
                  <a:sym typeface="Courier New"/>
                </a:rPr>
                <a:t>Browser loads the JavaScript code which executes after page loads</a:t>
              </a:r>
              <a:endParaRPr/>
            </a:p>
          </p:txBody>
        </p:sp>
      </p:grpSp>
      <p:grpSp>
        <p:nvGrpSpPr>
          <p:cNvPr id="298" name="Google Shape;298;p30"/>
          <p:cNvGrpSpPr/>
          <p:nvPr/>
        </p:nvGrpSpPr>
        <p:grpSpPr>
          <a:xfrm>
            <a:off x="1562099" y="3887896"/>
            <a:ext cx="7467600" cy="682409"/>
            <a:chOff x="3733799" y="4343400"/>
            <a:chExt cx="2274698" cy="909879"/>
          </a:xfrm>
        </p:grpSpPr>
        <p:sp>
          <p:nvSpPr>
            <p:cNvPr id="299" name="Google Shape;299;p30"/>
            <p:cNvSpPr/>
            <p:nvPr/>
          </p:nvSpPr>
          <p:spPr>
            <a:xfrm>
              <a:off x="3733799" y="4343400"/>
              <a:ext cx="2274698" cy="909879"/>
            </a:xfrm>
            <a:prstGeom prst="chevron">
              <a:avLst>
                <a:gd name="adj" fmla="val 50000"/>
              </a:avLst>
            </a:prstGeom>
            <a:solidFill>
              <a:srgbClr val="5F497A"/>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963825" y="4343400"/>
              <a:ext cx="1865763" cy="909879"/>
            </a:xfrm>
            <a:prstGeom prst="rect">
              <a:avLst/>
            </a:prstGeom>
            <a:noFill/>
            <a:ln>
              <a:noFill/>
            </a:ln>
          </p:spPr>
          <p:txBody>
            <a:bodyPr spcFirstLastPara="1" wrap="square" lIns="48000" tIns="16000" rIns="16000" bIns="16000" anchor="ctr" anchorCtr="0">
              <a:noAutofit/>
            </a:bodyPr>
            <a:lstStyle/>
            <a:p>
              <a:pPr marL="0" marR="0" lvl="0" indent="0" algn="l" rtl="0">
                <a:lnSpc>
                  <a:spcPct val="90000"/>
                </a:lnSpc>
                <a:spcBef>
                  <a:spcPts val="0"/>
                </a:spcBef>
                <a:spcAft>
                  <a:spcPts val="0"/>
                </a:spcAft>
                <a:buNone/>
              </a:pPr>
              <a:r>
                <a:rPr lang="vi" sz="1600">
                  <a:solidFill>
                    <a:schemeClr val="lt1"/>
                  </a:solidFill>
                  <a:latin typeface="Courier New"/>
                  <a:ea typeface="Courier New"/>
                  <a:cs typeface="Courier New"/>
                  <a:sym typeface="Courier New"/>
                </a:rPr>
                <a:t>APIs give access to audio, video, and other required technologies to build the app</a:t>
              </a:r>
              <a:endParaRPr sz="1600"/>
            </a:p>
          </p:txBody>
        </p:sp>
      </p:grpSp>
      <p:sp>
        <p:nvSpPr>
          <p:cNvPr id="301" name="Google Shape;301;p30"/>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of HTML 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
        <p:nvSpPr>
          <p:cNvPr id="308" name="Google Shape;308;p31"/>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309" name="Google Shape;309;p31"/>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New Features of HTML5</a:t>
            </a:r>
            <a:endParaRPr/>
          </a:p>
        </p:txBody>
      </p:sp>
      <p:sp>
        <p:nvSpPr>
          <p:cNvPr id="310" name="Google Shape;310;p31"/>
          <p:cNvSpPr/>
          <p:nvPr/>
        </p:nvSpPr>
        <p:spPr>
          <a:xfrm>
            <a:off x="3517900" y="2228255"/>
            <a:ext cx="1676400" cy="971550"/>
          </a:xfrm>
          <a:prstGeom prst="roundRect">
            <a:avLst>
              <a:gd name="adj" fmla="val 16667"/>
            </a:avLst>
          </a:prstGeom>
          <a:solidFill>
            <a:srgbClr val="C00000"/>
          </a:solidFill>
          <a:ln w="25400" cap="flat" cmpd="sng">
            <a:solidFill>
              <a:srgbClr val="395E89"/>
            </a:solidFill>
            <a:prstDash val="solid"/>
            <a:round/>
            <a:headEnd type="none" w="sm" len="sm"/>
            <a:tailEnd type="none" w="sm" len="sm"/>
          </a:ln>
          <a:effectLst>
            <a:outerShdw blurRad="393700" dist="50800" dir="5400000" algn="ctr" rotWithShape="0">
              <a:srgbClr val="FFFF00">
                <a:alpha val="8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b="1">
                <a:solidFill>
                  <a:schemeClr val="lt1"/>
                </a:solidFill>
                <a:latin typeface="Courier New"/>
                <a:ea typeface="Courier New"/>
                <a:cs typeface="Courier New"/>
                <a:sym typeface="Courier New"/>
              </a:rPr>
              <a:t>Features of HTML 5</a:t>
            </a:r>
            <a:endParaRPr/>
          </a:p>
        </p:txBody>
      </p:sp>
      <p:sp>
        <p:nvSpPr>
          <p:cNvPr id="311" name="Google Shape;311;p31"/>
          <p:cNvSpPr/>
          <p:nvPr/>
        </p:nvSpPr>
        <p:spPr>
          <a:xfrm>
            <a:off x="533400" y="3084115"/>
            <a:ext cx="2472267" cy="750094"/>
          </a:xfrm>
          <a:prstGeom prst="wedgeRectCallout">
            <a:avLst>
              <a:gd name="adj1" fmla="val 70127"/>
              <a:gd name="adj2" fmla="val -48243"/>
            </a:avLst>
          </a:prstGeom>
          <a:solidFill>
            <a:srgbClr val="5F497A"/>
          </a:solidFill>
          <a:ln w="25400" cap="flat" cmpd="sng">
            <a:solidFill>
              <a:srgbClr val="395E89"/>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&lt;canvas&gt; element used for drawing</a:t>
            </a:r>
            <a:endParaRPr/>
          </a:p>
        </p:txBody>
      </p:sp>
      <p:sp>
        <p:nvSpPr>
          <p:cNvPr id="312" name="Google Shape;312;p31"/>
          <p:cNvSpPr/>
          <p:nvPr/>
        </p:nvSpPr>
        <p:spPr>
          <a:xfrm flipH="1">
            <a:off x="5740399" y="2857500"/>
            <a:ext cx="2489200" cy="750094"/>
          </a:xfrm>
          <a:prstGeom prst="wedgeRectCallout">
            <a:avLst>
              <a:gd name="adj1" fmla="val 71090"/>
              <a:gd name="adj2" fmla="val -51092"/>
            </a:avLst>
          </a:prstGeom>
          <a:solidFill>
            <a:srgbClr val="205867"/>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Provides local storage support</a:t>
            </a:r>
            <a:endParaRPr/>
          </a:p>
        </p:txBody>
      </p:sp>
      <p:sp>
        <p:nvSpPr>
          <p:cNvPr id="313" name="Google Shape;313;p31"/>
          <p:cNvSpPr/>
          <p:nvPr/>
        </p:nvSpPr>
        <p:spPr>
          <a:xfrm>
            <a:off x="3143250" y="3679925"/>
            <a:ext cx="2895600" cy="800100"/>
          </a:xfrm>
          <a:prstGeom prst="wedgeRectCallout">
            <a:avLst>
              <a:gd name="adj1" fmla="val -9659"/>
              <a:gd name="adj2" fmla="val -108392"/>
            </a:avLst>
          </a:prstGeom>
          <a:solidFill>
            <a:srgbClr val="4F6128"/>
          </a:solidFill>
          <a:ln w="25400" cap="flat" cmpd="sng">
            <a:solidFill>
              <a:srgbClr val="395E89"/>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Content specific elements helps to structure the document</a:t>
            </a:r>
            <a:endParaRPr/>
          </a:p>
        </p:txBody>
      </p:sp>
      <p:sp>
        <p:nvSpPr>
          <p:cNvPr id="314" name="Google Shape;314;p31"/>
          <p:cNvSpPr/>
          <p:nvPr/>
        </p:nvSpPr>
        <p:spPr>
          <a:xfrm flipH="1">
            <a:off x="6172200" y="1806976"/>
            <a:ext cx="2722032" cy="914399"/>
          </a:xfrm>
          <a:prstGeom prst="wedgeRectCallout">
            <a:avLst>
              <a:gd name="adj1" fmla="val 84273"/>
              <a:gd name="adj2" fmla="val 27146"/>
            </a:avLst>
          </a:prstGeom>
          <a:solidFill>
            <a:srgbClr val="E36C09"/>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&lt;audio&gt; and &lt;video&gt; element available for media playback</a:t>
            </a:r>
            <a:endParaRPr/>
          </a:p>
        </p:txBody>
      </p:sp>
      <p:sp>
        <p:nvSpPr>
          <p:cNvPr id="315" name="Google Shape;315;p31"/>
          <p:cNvSpPr/>
          <p:nvPr/>
        </p:nvSpPr>
        <p:spPr>
          <a:xfrm flipH="1">
            <a:off x="5468051" y="1162218"/>
            <a:ext cx="2048933" cy="531416"/>
          </a:xfrm>
          <a:prstGeom prst="wedgeRectCallout">
            <a:avLst>
              <a:gd name="adj1" fmla="val 72431"/>
              <a:gd name="adj2" fmla="val 147785"/>
            </a:avLst>
          </a:prstGeom>
          <a:solidFill>
            <a:srgbClr val="953734"/>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New form controls</a:t>
            </a:r>
            <a:endParaRPr/>
          </a:p>
        </p:txBody>
      </p:sp>
      <p:sp>
        <p:nvSpPr>
          <p:cNvPr id="316" name="Google Shape;316;p31"/>
          <p:cNvSpPr/>
          <p:nvPr/>
        </p:nvSpPr>
        <p:spPr>
          <a:xfrm flipH="1">
            <a:off x="838200" y="817505"/>
            <a:ext cx="4267200" cy="902493"/>
          </a:xfrm>
          <a:prstGeom prst="wedgeRectCallout">
            <a:avLst>
              <a:gd name="adj1" fmla="val -32529"/>
              <a:gd name="adj2" fmla="val 106617"/>
            </a:avLst>
          </a:prstGeom>
          <a:solidFill>
            <a:srgbClr val="494429"/>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Web workers API is added to support background process without affecting the main process</a:t>
            </a:r>
            <a:endParaRPr/>
          </a:p>
        </p:txBody>
      </p:sp>
      <p:sp>
        <p:nvSpPr>
          <p:cNvPr id="317" name="Google Shape;317;p31"/>
          <p:cNvSpPr/>
          <p:nvPr/>
        </p:nvSpPr>
        <p:spPr>
          <a:xfrm flipH="1">
            <a:off x="152400" y="2079125"/>
            <a:ext cx="2990850" cy="800100"/>
          </a:xfrm>
          <a:prstGeom prst="wedgeRectCallout">
            <a:avLst>
              <a:gd name="adj1" fmla="val -61926"/>
              <a:gd name="adj2" fmla="val 20198"/>
            </a:avLst>
          </a:prstGeom>
          <a:solidFill>
            <a:srgbClr val="205867"/>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a:solidFill>
                  <a:schemeClr val="lt1"/>
                </a:solidFill>
                <a:latin typeface="Courier New"/>
                <a:ea typeface="Courier New"/>
                <a:cs typeface="Courier New"/>
                <a:sym typeface="Courier New"/>
              </a:rPr>
              <a:t>Web sockets API provides continuous connection between a server and a client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500"/>
                                        <p:tgtEl>
                                          <p:spTgt spid="3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3"/>
                                        </p:tgtEl>
                                        <p:attrNameLst>
                                          <p:attrName>style.visibility</p:attrName>
                                        </p:attrNameLst>
                                      </p:cBhvr>
                                      <p:to>
                                        <p:strVal val="visible"/>
                                      </p:to>
                                    </p:set>
                                    <p:animEffect transition="in" filter="fade">
                                      <p:cBhvr>
                                        <p:cTn id="12" dur="500"/>
                                        <p:tgtEl>
                                          <p:spTgt spid="3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2"/>
                                        </p:tgtEl>
                                        <p:attrNameLst>
                                          <p:attrName>style.visibility</p:attrName>
                                        </p:attrNameLst>
                                      </p:cBhvr>
                                      <p:to>
                                        <p:strVal val="visible"/>
                                      </p:to>
                                    </p:set>
                                    <p:animEffect transition="in" filter="fade">
                                      <p:cBhvr>
                                        <p:cTn id="17" dur="500"/>
                                        <p:tgtEl>
                                          <p:spTgt spid="3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4"/>
                                        </p:tgtEl>
                                        <p:attrNameLst>
                                          <p:attrName>style.visibility</p:attrName>
                                        </p:attrNameLst>
                                      </p:cBhvr>
                                      <p:to>
                                        <p:strVal val="visible"/>
                                      </p:to>
                                    </p:set>
                                    <p:animEffect transition="in" filter="fade">
                                      <p:cBhvr>
                                        <p:cTn id="22" dur="500"/>
                                        <p:tgtEl>
                                          <p:spTgt spid="3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5"/>
                                        </p:tgtEl>
                                        <p:attrNameLst>
                                          <p:attrName>style.visibility</p:attrName>
                                        </p:attrNameLst>
                                      </p:cBhvr>
                                      <p:to>
                                        <p:strVal val="visible"/>
                                      </p:to>
                                    </p:set>
                                    <p:animEffect transition="in" filter="fade">
                                      <p:cBhvr>
                                        <p:cTn id="27" dur="500"/>
                                        <p:tgtEl>
                                          <p:spTgt spid="3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6"/>
                                        </p:tgtEl>
                                        <p:attrNameLst>
                                          <p:attrName>style.visibility</p:attrName>
                                        </p:attrNameLst>
                                      </p:cBhvr>
                                      <p:to>
                                        <p:strVal val="visible"/>
                                      </p:to>
                                    </p:set>
                                    <p:animEffect transition="in" filter="fade">
                                      <p:cBhvr>
                                        <p:cTn id="32" dur="500"/>
                                        <p:tgtEl>
                                          <p:spTgt spid="3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7"/>
                                        </p:tgtEl>
                                        <p:attrNameLst>
                                          <p:attrName>style.visibility</p:attrName>
                                        </p:attrNameLst>
                                      </p:cBhvr>
                                      <p:to>
                                        <p:strVal val="visible"/>
                                      </p:to>
                                    </p:set>
                                    <p:animEffect transition="in" filter="fade">
                                      <p:cBhvr>
                                        <p:cTn id="37" dur="5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
        <p:nvSpPr>
          <p:cNvPr id="324" name="Google Shape;324;p32"/>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325" name="Google Shape;325;p32"/>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Cascading Style Sheets (CSS)</a:t>
            </a:r>
            <a:endParaRPr/>
          </a:p>
        </p:txBody>
      </p:sp>
      <p:grpSp>
        <p:nvGrpSpPr>
          <p:cNvPr id="326" name="Google Shape;326;p32"/>
          <p:cNvGrpSpPr/>
          <p:nvPr/>
        </p:nvGrpSpPr>
        <p:grpSpPr>
          <a:xfrm>
            <a:off x="304800" y="941663"/>
            <a:ext cx="8382000" cy="3225569"/>
            <a:chOff x="0" y="112551"/>
            <a:chExt cx="8382000" cy="4300759"/>
          </a:xfrm>
        </p:grpSpPr>
        <p:sp>
          <p:nvSpPr>
            <p:cNvPr id="327" name="Google Shape;327;p32"/>
            <p:cNvSpPr/>
            <p:nvPr/>
          </p:nvSpPr>
          <p:spPr>
            <a:xfrm>
              <a:off x="0" y="112551"/>
              <a:ext cx="8382000" cy="591827"/>
            </a:xfrm>
            <a:prstGeom prst="roundRect">
              <a:avLst>
                <a:gd name="adj" fmla="val 16667"/>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txBox="1"/>
            <p:nvPr/>
          </p:nvSpPr>
          <p:spPr>
            <a:xfrm>
              <a:off x="28891" y="141442"/>
              <a:ext cx="8324218" cy="534045"/>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a:solidFill>
                    <a:schemeClr val="dk1"/>
                  </a:solidFill>
                  <a:latin typeface="Courier New"/>
                  <a:ea typeface="Courier New"/>
                  <a:cs typeface="Courier New"/>
                  <a:sym typeface="Courier New"/>
                </a:rPr>
                <a:t>Works along with HTML to provide visual styles to document elements.</a:t>
              </a:r>
              <a:endParaRPr/>
            </a:p>
          </p:txBody>
        </p:sp>
        <p:sp>
          <p:nvSpPr>
            <p:cNvPr id="329" name="Google Shape;329;p32"/>
            <p:cNvSpPr/>
            <p:nvPr/>
          </p:nvSpPr>
          <p:spPr>
            <a:xfrm>
              <a:off x="0" y="924398"/>
              <a:ext cx="8382000" cy="600405"/>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txBox="1"/>
            <p:nvPr/>
          </p:nvSpPr>
          <p:spPr>
            <a:xfrm>
              <a:off x="29309" y="953707"/>
              <a:ext cx="8323382" cy="541787"/>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a:solidFill>
                    <a:srgbClr val="000000"/>
                  </a:solidFill>
                  <a:latin typeface="Arial"/>
                  <a:ea typeface="Arial"/>
                  <a:cs typeface="Arial"/>
                  <a:sym typeface="Arial"/>
                </a:rPr>
                <a:t>Is a rule based language that specifies the formatting instructions for content in an HTML document. </a:t>
              </a:r>
              <a:endParaRPr/>
            </a:p>
          </p:txBody>
        </p:sp>
        <p:sp>
          <p:nvSpPr>
            <p:cNvPr id="331" name="Google Shape;331;p32"/>
            <p:cNvSpPr/>
            <p:nvPr/>
          </p:nvSpPr>
          <p:spPr>
            <a:xfrm>
              <a:off x="0" y="1814381"/>
              <a:ext cx="8382000" cy="690309"/>
            </a:xfrm>
            <a:prstGeom prst="roundRect">
              <a:avLst>
                <a:gd name="adj" fmla="val 16667"/>
              </a:avLst>
            </a:prstGeom>
            <a:solidFill>
              <a:srgbClr val="B2A0C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txBox="1"/>
            <p:nvPr/>
          </p:nvSpPr>
          <p:spPr>
            <a:xfrm>
              <a:off x="33698" y="1848079"/>
              <a:ext cx="8314604" cy="622913"/>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a:solidFill>
                    <a:srgbClr val="000000"/>
                  </a:solidFill>
                  <a:latin typeface="Arial"/>
                  <a:ea typeface="Arial"/>
                  <a:cs typeface="Arial"/>
                  <a:sym typeface="Arial"/>
                </a:rPr>
                <a:t>Purpose is to separate content from its formatting. </a:t>
              </a:r>
              <a:endParaRPr/>
            </a:p>
          </p:txBody>
        </p:sp>
        <p:sp>
          <p:nvSpPr>
            <p:cNvPr id="333" name="Google Shape;333;p32"/>
            <p:cNvSpPr/>
            <p:nvPr/>
          </p:nvSpPr>
          <p:spPr>
            <a:xfrm>
              <a:off x="0" y="2759084"/>
              <a:ext cx="8382000" cy="679527"/>
            </a:xfrm>
            <a:prstGeom prst="roundRect">
              <a:avLst>
                <a:gd name="adj" fmla="val 16667"/>
              </a:avLst>
            </a:prstGeom>
            <a:solidFill>
              <a:srgbClr val="8CB3E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txBox="1"/>
            <p:nvPr/>
          </p:nvSpPr>
          <p:spPr>
            <a:xfrm>
              <a:off x="33172" y="2792256"/>
              <a:ext cx="8315656" cy="613183"/>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a:solidFill>
                    <a:srgbClr val="000000"/>
                  </a:solidFill>
                  <a:latin typeface="Arial"/>
                  <a:ea typeface="Arial"/>
                  <a:cs typeface="Arial"/>
                  <a:sym typeface="Arial"/>
                </a:rPr>
                <a:t>Can define the layout and formatting of content in a separate file with a .css extension.</a:t>
              </a:r>
              <a:endParaRPr/>
            </a:p>
          </p:txBody>
        </p:sp>
        <p:sp>
          <p:nvSpPr>
            <p:cNvPr id="335" name="Google Shape;335;p32"/>
            <p:cNvSpPr/>
            <p:nvPr/>
          </p:nvSpPr>
          <p:spPr>
            <a:xfrm>
              <a:off x="0" y="3667350"/>
              <a:ext cx="8382000" cy="745960"/>
            </a:xfrm>
            <a:prstGeom prst="roundRect">
              <a:avLst>
                <a:gd name="adj" fmla="val 16667"/>
              </a:avLst>
            </a:prstGeom>
            <a:solidFill>
              <a:srgbClr val="FABF8E"/>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txBox="1"/>
            <p:nvPr/>
          </p:nvSpPr>
          <p:spPr>
            <a:xfrm>
              <a:off x="36415" y="3703765"/>
              <a:ext cx="8309170" cy="67313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a:solidFill>
                    <a:srgbClr val="000000"/>
                  </a:solidFill>
                  <a:latin typeface="Arial"/>
                  <a:ea typeface="Arial"/>
                  <a:cs typeface="Arial"/>
                  <a:sym typeface="Arial"/>
                </a:rPr>
                <a:t>Allows rules from different .css files to be merged or edited. </a:t>
              </a:r>
              <a:endParaRPr/>
            </a:p>
          </p:txBody>
        </p:sp>
      </p:grpSp>
      <p:sp>
        <p:nvSpPr>
          <p:cNvPr id="337" name="Google Shape;337;p32"/>
          <p:cNvSpPr/>
          <p:nvPr/>
        </p:nvSpPr>
        <p:spPr>
          <a:xfrm>
            <a:off x="228600" y="4313620"/>
            <a:ext cx="8534400" cy="623248"/>
          </a:xfrm>
          <a:prstGeom prst="rect">
            <a:avLst/>
          </a:prstGeom>
          <a:noFill/>
          <a:ln>
            <a:noFill/>
          </a:ln>
        </p:spPr>
        <p:txBody>
          <a:bodyPr spcFirstLastPara="1" wrap="square" lIns="91425" tIns="45700" rIns="91425" bIns="45700" anchor="t" anchorCtr="0">
            <a:noAutofit/>
          </a:bodyPr>
          <a:lstStyle/>
          <a:p>
            <a:pPr marL="457200" marR="0" lvl="1" indent="-236220" algn="just"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This task of combining and matching rules from different files is referred to as cascading.</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
        <p:nvSpPr>
          <p:cNvPr id="344" name="Google Shape;344;p3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345" name="Google Shape;345;p33"/>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Benefits of CSS</a:t>
            </a:r>
            <a:endParaRPr/>
          </a:p>
        </p:txBody>
      </p:sp>
      <p:sp>
        <p:nvSpPr>
          <p:cNvPr id="346" name="Google Shape;346;p33"/>
          <p:cNvSpPr/>
          <p:nvPr/>
        </p:nvSpPr>
        <p:spPr>
          <a:xfrm>
            <a:off x="3657600" y="1488225"/>
            <a:ext cx="1845734" cy="971550"/>
          </a:xfrm>
          <a:prstGeom prst="roundRect">
            <a:avLst>
              <a:gd name="adj" fmla="val 16667"/>
            </a:avLst>
          </a:prstGeom>
          <a:solidFill>
            <a:srgbClr val="C00000"/>
          </a:solidFill>
          <a:ln w="25400" cap="flat" cmpd="sng">
            <a:solidFill>
              <a:srgbClr val="395E89"/>
            </a:solidFill>
            <a:prstDash val="solid"/>
            <a:round/>
            <a:headEnd type="none" w="sm" len="sm"/>
            <a:tailEnd type="none" w="sm" len="sm"/>
          </a:ln>
          <a:effectLst>
            <a:outerShdw blurRad="393700" dist="50800" dir="5400000" algn="ctr" rotWithShape="0">
              <a:srgbClr val="FFFF00">
                <a:alpha val="8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400" b="1">
                <a:solidFill>
                  <a:schemeClr val="lt1"/>
                </a:solidFill>
                <a:latin typeface="Courier New"/>
                <a:ea typeface="Courier New"/>
                <a:cs typeface="Courier New"/>
                <a:sym typeface="Courier New"/>
              </a:rPr>
              <a:t>Benefits of CSS</a:t>
            </a:r>
            <a:endParaRPr/>
          </a:p>
        </p:txBody>
      </p:sp>
      <p:sp>
        <p:nvSpPr>
          <p:cNvPr id="347" name="Google Shape;347;p33"/>
          <p:cNvSpPr/>
          <p:nvPr/>
        </p:nvSpPr>
        <p:spPr>
          <a:xfrm>
            <a:off x="433152" y="1885950"/>
            <a:ext cx="2561392" cy="750094"/>
          </a:xfrm>
          <a:prstGeom prst="wedgeRectCallout">
            <a:avLst>
              <a:gd name="adj1" fmla="val 73876"/>
              <a:gd name="adj2" fmla="val -35186"/>
            </a:avLst>
          </a:prstGeom>
          <a:solidFill>
            <a:srgbClr val="5F497A"/>
          </a:solidFill>
          <a:ln w="25400" cap="flat" cmpd="sng">
            <a:solidFill>
              <a:srgbClr val="395E89"/>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800" b="1">
                <a:solidFill>
                  <a:schemeClr val="lt1"/>
                </a:solidFill>
                <a:latin typeface="Courier New"/>
                <a:ea typeface="Courier New"/>
                <a:cs typeface="Courier New"/>
                <a:sym typeface="Courier New"/>
              </a:rPr>
              <a:t>Code Re-usability</a:t>
            </a:r>
            <a:endParaRPr/>
          </a:p>
        </p:txBody>
      </p:sp>
      <p:sp>
        <p:nvSpPr>
          <p:cNvPr id="348" name="Google Shape;348;p33"/>
          <p:cNvSpPr/>
          <p:nvPr/>
        </p:nvSpPr>
        <p:spPr>
          <a:xfrm flipH="1">
            <a:off x="6159276" y="1771650"/>
            <a:ext cx="2048933" cy="750094"/>
          </a:xfrm>
          <a:prstGeom prst="wedgeRectCallout">
            <a:avLst>
              <a:gd name="adj1" fmla="val 78101"/>
              <a:gd name="adj2" fmla="val -33022"/>
            </a:avLst>
          </a:prstGeom>
          <a:solidFill>
            <a:srgbClr val="205867"/>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800" b="1">
                <a:solidFill>
                  <a:schemeClr val="lt1"/>
                </a:solidFill>
                <a:latin typeface="Courier New"/>
                <a:ea typeface="Courier New"/>
                <a:cs typeface="Courier New"/>
                <a:sym typeface="Courier New"/>
              </a:rPr>
              <a:t>Device Independence</a:t>
            </a:r>
            <a:endParaRPr/>
          </a:p>
        </p:txBody>
      </p:sp>
      <p:sp>
        <p:nvSpPr>
          <p:cNvPr id="349" name="Google Shape;349;p33"/>
          <p:cNvSpPr/>
          <p:nvPr/>
        </p:nvSpPr>
        <p:spPr>
          <a:xfrm>
            <a:off x="3001433" y="2966982"/>
            <a:ext cx="2294467" cy="857250"/>
          </a:xfrm>
          <a:prstGeom prst="wedgeRectCallout">
            <a:avLst>
              <a:gd name="adj1" fmla="val 15250"/>
              <a:gd name="adj2" fmla="val -103036"/>
            </a:avLst>
          </a:prstGeom>
          <a:solidFill>
            <a:srgbClr val="4F6128"/>
          </a:solidFill>
          <a:ln w="25400" cap="flat" cmpd="sng">
            <a:solidFill>
              <a:srgbClr val="395E89"/>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800" b="1">
                <a:solidFill>
                  <a:schemeClr val="lt1"/>
                </a:solidFill>
                <a:latin typeface="Courier New"/>
                <a:ea typeface="Courier New"/>
                <a:cs typeface="Courier New"/>
                <a:sym typeface="Courier New"/>
              </a:rPr>
              <a:t>Less HTML code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
                                        </p:tgtEl>
                                        <p:attrNameLst>
                                          <p:attrName>style.visibility</p:attrName>
                                        </p:attrNameLst>
                                      </p:cBhvr>
                                      <p:to>
                                        <p:strVal val="visible"/>
                                      </p:to>
                                    </p:set>
                                    <p:animEffect transition="in" filter="fade">
                                      <p:cBhvr>
                                        <p:cTn id="7" dur="500"/>
                                        <p:tgtEl>
                                          <p:spTgt spid="3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gtEl>
                                        <p:attrNameLst>
                                          <p:attrName>style.visibility</p:attrName>
                                        </p:attrNameLst>
                                      </p:cBhvr>
                                      <p:to>
                                        <p:strVal val="visible"/>
                                      </p:to>
                                    </p:set>
                                    <p:animEffect transition="in" filter="fade">
                                      <p:cBhvr>
                                        <p:cTn id="12" dur="500"/>
                                        <p:tgtEl>
                                          <p:spTgt spid="3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8"/>
                                        </p:tgtEl>
                                        <p:attrNameLst>
                                          <p:attrName>style.visibility</p:attrName>
                                        </p:attrNameLst>
                                      </p:cBhvr>
                                      <p:to>
                                        <p:strVal val="visible"/>
                                      </p:to>
                                    </p:set>
                                    <p:animEffect transition="in" filter="fade">
                                      <p:cBhvr>
                                        <p:cTn id="17" dur="500"/>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19</a:t>
            </a:fld>
            <a:endParaRPr/>
          </a:p>
        </p:txBody>
      </p:sp>
      <p:sp>
        <p:nvSpPr>
          <p:cNvPr id="356" name="Google Shape;356;p34"/>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357" name="Google Shape;357;p34"/>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of CSS</a:t>
            </a:r>
            <a:endParaRPr/>
          </a:p>
        </p:txBody>
      </p:sp>
      <p:pic>
        <p:nvPicPr>
          <p:cNvPr id="358" name="Google Shape;358;p34"/>
          <p:cNvPicPr preferRelativeResize="0"/>
          <p:nvPr/>
        </p:nvPicPr>
        <p:blipFill rotWithShape="1">
          <a:blip r:embed="rId3">
            <a:alphaModFix/>
          </a:blip>
          <a:srcRect/>
          <a:stretch/>
        </p:blipFill>
        <p:spPr>
          <a:xfrm>
            <a:off x="1066800" y="1028700"/>
            <a:ext cx="7239000" cy="34362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
        <p:nvSpPr>
          <p:cNvPr id="84" name="Google Shape;84;p17"/>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85" name="Google Shape;85;p1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Objectives</a:t>
            </a:r>
            <a:endParaRPr/>
          </a:p>
        </p:txBody>
      </p:sp>
      <p:sp>
        <p:nvSpPr>
          <p:cNvPr id="86" name="Google Shape;86;p17"/>
          <p:cNvSpPr/>
          <p:nvPr/>
        </p:nvSpPr>
        <p:spPr>
          <a:xfrm>
            <a:off x="152400" y="1276350"/>
            <a:ext cx="8839200" cy="2685900"/>
          </a:xfrm>
          <a:prstGeom prst="rect">
            <a:avLst/>
          </a:prstGeom>
          <a:noFill/>
          <a:ln>
            <a:noFill/>
          </a:ln>
        </p:spPr>
        <p:txBody>
          <a:bodyPr spcFirstLastPara="1" wrap="square" lIns="91425" tIns="45700" rIns="91425" bIns="45700" anchor="ctr" anchorCtr="0">
            <a:noAutofit/>
          </a:bodyPr>
          <a:lstStyle/>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the evolution of HTML</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the page structure used by HTML</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List the drawbacks in HTML 4 XHTML</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List the new features of HTML 5</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CSS</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JavaScript</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jQuery</a:t>
            </a:r>
            <a:endParaRPr sz="3200" b="0" i="0" u="none" strike="noStrike" cap="none" baseline="30000">
              <a:solidFill>
                <a:schemeClr val="dk1"/>
              </a:solidFill>
              <a:latin typeface="Calibri"/>
              <a:ea typeface="Calibri"/>
              <a:cs typeface="Calibri"/>
              <a:sym typeface="Calibri"/>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browser support for HTML 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20</a:t>
            </a:fld>
            <a:endParaRPr/>
          </a:p>
        </p:txBody>
      </p:sp>
      <p:sp>
        <p:nvSpPr>
          <p:cNvPr id="365" name="Google Shape;365;p35"/>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366" name="Google Shape;366;p3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JavaScript 1-2</a:t>
            </a:r>
            <a:endParaRPr/>
          </a:p>
        </p:txBody>
      </p:sp>
      <p:sp>
        <p:nvSpPr>
          <p:cNvPr id="367" name="Google Shape;367;p35"/>
          <p:cNvSpPr/>
          <p:nvPr/>
        </p:nvSpPr>
        <p:spPr>
          <a:xfrm>
            <a:off x="304800" y="807435"/>
            <a:ext cx="5250195" cy="312546"/>
          </a:xfrm>
          <a:custGeom>
            <a:avLst/>
            <a:gdLst/>
            <a:ahLst/>
            <a:cxnLst/>
            <a:rect l="l" t="t" r="r" b="b"/>
            <a:pathLst>
              <a:path w="4942833" h="416728" extrusionOk="0">
                <a:moveTo>
                  <a:pt x="0" y="41673"/>
                </a:moveTo>
                <a:cubicBezTo>
                  <a:pt x="0" y="18658"/>
                  <a:pt x="18658" y="0"/>
                  <a:pt x="41673" y="0"/>
                </a:cubicBezTo>
                <a:lnTo>
                  <a:pt x="4901160" y="0"/>
                </a:lnTo>
                <a:cubicBezTo>
                  <a:pt x="4924175" y="0"/>
                  <a:pt x="4942833" y="18658"/>
                  <a:pt x="4942833" y="41673"/>
                </a:cubicBezTo>
                <a:lnTo>
                  <a:pt x="4942833" y="375055"/>
                </a:lnTo>
                <a:cubicBezTo>
                  <a:pt x="4942833" y="398070"/>
                  <a:pt x="4924175" y="416728"/>
                  <a:pt x="4901160" y="416728"/>
                </a:cubicBezTo>
                <a:lnTo>
                  <a:pt x="41673" y="416728"/>
                </a:lnTo>
                <a:cubicBezTo>
                  <a:pt x="18658" y="416728"/>
                  <a:pt x="0" y="398070"/>
                  <a:pt x="0" y="375055"/>
                </a:cubicBezTo>
                <a:lnTo>
                  <a:pt x="0" y="41673"/>
                </a:lnTo>
                <a:close/>
              </a:path>
            </a:pathLst>
          </a:custGeom>
          <a:solidFill>
            <a:srgbClr val="7030A0"/>
          </a:solidFill>
          <a:ln w="25400" cap="flat" cmpd="sng">
            <a:solidFill>
              <a:schemeClr val="lt1"/>
            </a:solidFill>
            <a:prstDash val="solid"/>
            <a:round/>
            <a:headEnd type="none" w="sm" len="sm"/>
            <a:tailEnd type="none" w="sm" len="sm"/>
          </a:ln>
        </p:spPr>
        <p:txBody>
          <a:bodyPr spcFirstLastPara="1" wrap="square" lIns="57925" tIns="42675" rIns="57925" bIns="42675" anchor="ctr" anchorCtr="0">
            <a:noAutofit/>
          </a:bodyPr>
          <a:lstStyle/>
          <a:p>
            <a:pPr marL="0" marR="0" lvl="0" indent="0" algn="l" rtl="0">
              <a:lnSpc>
                <a:spcPct val="90000"/>
              </a:lnSpc>
              <a:spcBef>
                <a:spcPts val="0"/>
              </a:spcBef>
              <a:spcAft>
                <a:spcPts val="0"/>
              </a:spcAft>
              <a:buNone/>
            </a:pPr>
            <a:r>
              <a:rPr lang="vi" sz="2400">
                <a:solidFill>
                  <a:schemeClr val="lt1"/>
                </a:solidFill>
                <a:latin typeface="Courier New"/>
                <a:ea typeface="Courier New"/>
                <a:cs typeface="Courier New"/>
                <a:sym typeface="Courier New"/>
              </a:rPr>
              <a:t>Functionality of JavaScript</a:t>
            </a:r>
            <a:endParaRPr/>
          </a:p>
        </p:txBody>
      </p:sp>
      <p:sp>
        <p:nvSpPr>
          <p:cNvPr id="368" name="Google Shape;368;p35"/>
          <p:cNvSpPr/>
          <p:nvPr/>
        </p:nvSpPr>
        <p:spPr>
          <a:xfrm>
            <a:off x="1288367" y="1156217"/>
            <a:ext cx="437002" cy="417999"/>
          </a:xfrm>
          <a:custGeom>
            <a:avLst/>
            <a:gdLst/>
            <a:ahLst/>
            <a:cxnLst/>
            <a:rect l="l" t="t" r="r" b="b"/>
            <a:pathLst>
              <a:path w="120000" h="120000" extrusionOk="0">
                <a:moveTo>
                  <a:pt x="0" y="0"/>
                </a:moveTo>
                <a:lnTo>
                  <a:pt x="0" y="120000"/>
                </a:lnTo>
                <a:lnTo>
                  <a:pt x="112975" y="120000"/>
                </a:lnTo>
              </a:path>
            </a:pathLst>
          </a:custGeom>
          <a:noFill/>
          <a:ln w="25400" cap="flat" cmpd="sng">
            <a:solidFill>
              <a:srgbClr val="3B6495"/>
            </a:solidFill>
            <a:prstDash val="solid"/>
            <a:round/>
            <a:headEnd type="none" w="sm" len="sm"/>
            <a:tailEnd type="none" w="sm" len="sm"/>
          </a:ln>
        </p:spPr>
      </p:sp>
      <p:sp>
        <p:nvSpPr>
          <p:cNvPr id="369" name="Google Shape;369;p35"/>
          <p:cNvSpPr/>
          <p:nvPr/>
        </p:nvSpPr>
        <p:spPr>
          <a:xfrm>
            <a:off x="1725371" y="1281464"/>
            <a:ext cx="7000971" cy="465149"/>
          </a:xfrm>
          <a:custGeom>
            <a:avLst/>
            <a:gdLst/>
            <a:ahLst/>
            <a:cxnLst/>
            <a:rect l="l" t="t" r="r" b="b"/>
            <a:pathLst>
              <a:path w="6280208" h="459723" extrusionOk="0">
                <a:moveTo>
                  <a:pt x="0" y="45972"/>
                </a:moveTo>
                <a:cubicBezTo>
                  <a:pt x="0" y="20582"/>
                  <a:pt x="20582" y="0"/>
                  <a:pt x="45972" y="0"/>
                </a:cubicBezTo>
                <a:lnTo>
                  <a:pt x="6234236" y="0"/>
                </a:lnTo>
                <a:cubicBezTo>
                  <a:pt x="6259626" y="0"/>
                  <a:pt x="6280208" y="20582"/>
                  <a:pt x="6280208" y="45972"/>
                </a:cubicBezTo>
                <a:lnTo>
                  <a:pt x="6280208" y="413751"/>
                </a:lnTo>
                <a:cubicBezTo>
                  <a:pt x="6280208" y="439141"/>
                  <a:pt x="6259626" y="459723"/>
                  <a:pt x="6234236" y="459723"/>
                </a:cubicBezTo>
                <a:lnTo>
                  <a:pt x="45972" y="459723"/>
                </a:lnTo>
                <a:cubicBezTo>
                  <a:pt x="20582" y="459723"/>
                  <a:pt x="0" y="439141"/>
                  <a:pt x="0" y="413751"/>
                </a:cubicBezTo>
                <a:lnTo>
                  <a:pt x="0" y="45972"/>
                </a:lnTo>
                <a:close/>
              </a:path>
            </a:pathLst>
          </a:custGeom>
          <a:solidFill>
            <a:srgbClr val="CCC0D9">
              <a:alpha val="89803"/>
            </a:srgbClr>
          </a:solidFill>
          <a:ln w="25400" cap="flat" cmpd="sng">
            <a:solidFill>
              <a:schemeClr val="accent1"/>
            </a:solidFill>
            <a:prstDash val="solid"/>
            <a:round/>
            <a:headEnd type="none" w="sm" len="sm"/>
            <a:tailEnd type="none" w="sm" len="sm"/>
          </a:ln>
        </p:spPr>
        <p:txBody>
          <a:bodyPr spcFirstLastPara="1" wrap="square" lIns="43925" tIns="33775" rIns="43925" bIns="33775" anchor="ctr" anchorCtr="0">
            <a:noAutofit/>
          </a:bodyPr>
          <a:lstStyle/>
          <a:p>
            <a:pPr marL="0" marR="0" lvl="0" indent="0" algn="l" rtl="0">
              <a:lnSpc>
                <a:spcPct val="100000"/>
              </a:lnSpc>
              <a:spcBef>
                <a:spcPts val="0"/>
              </a:spcBef>
              <a:spcAft>
                <a:spcPts val="0"/>
              </a:spcAft>
              <a:buNone/>
            </a:pPr>
            <a:r>
              <a:rPr lang="vi">
                <a:solidFill>
                  <a:schemeClr val="dk1"/>
                </a:solidFill>
                <a:latin typeface="Calibri"/>
                <a:ea typeface="Calibri"/>
                <a:cs typeface="Calibri"/>
                <a:sym typeface="Calibri"/>
              </a:rPr>
              <a:t>Allows a user to create 2D drawable surface in your page without using plug-ins.</a:t>
            </a:r>
            <a:endParaRPr/>
          </a:p>
        </p:txBody>
      </p:sp>
      <p:sp>
        <p:nvSpPr>
          <p:cNvPr id="370" name="Google Shape;370;p35"/>
          <p:cNvSpPr/>
          <p:nvPr/>
        </p:nvSpPr>
        <p:spPr>
          <a:xfrm>
            <a:off x="1288367" y="1156217"/>
            <a:ext cx="437002" cy="880899"/>
          </a:xfrm>
          <a:custGeom>
            <a:avLst/>
            <a:gdLst/>
            <a:ahLst/>
            <a:cxnLst/>
            <a:rect l="l" t="t" r="r" b="b"/>
            <a:pathLst>
              <a:path w="120000" h="120000" extrusionOk="0">
                <a:moveTo>
                  <a:pt x="0" y="0"/>
                </a:moveTo>
                <a:lnTo>
                  <a:pt x="0" y="120000"/>
                </a:lnTo>
                <a:lnTo>
                  <a:pt x="112975" y="120000"/>
                </a:lnTo>
              </a:path>
            </a:pathLst>
          </a:custGeom>
          <a:noFill/>
          <a:ln w="25400" cap="flat" cmpd="sng">
            <a:solidFill>
              <a:srgbClr val="3B6495"/>
            </a:solidFill>
            <a:prstDash val="solid"/>
            <a:round/>
            <a:headEnd type="none" w="sm" len="sm"/>
            <a:tailEnd type="none" w="sm" len="sm"/>
          </a:ln>
        </p:spPr>
      </p:sp>
      <p:sp>
        <p:nvSpPr>
          <p:cNvPr id="371" name="Google Shape;371;p35"/>
          <p:cNvSpPr/>
          <p:nvPr/>
        </p:nvSpPr>
        <p:spPr>
          <a:xfrm>
            <a:off x="1716143" y="1798842"/>
            <a:ext cx="7000971" cy="466707"/>
          </a:xfrm>
          <a:custGeom>
            <a:avLst/>
            <a:gdLst/>
            <a:ahLst/>
            <a:cxnLst/>
            <a:rect l="l" t="t" r="r" b="b"/>
            <a:pathLst>
              <a:path w="6287212" h="469877" extrusionOk="0">
                <a:moveTo>
                  <a:pt x="0" y="46988"/>
                </a:moveTo>
                <a:cubicBezTo>
                  <a:pt x="0" y="21037"/>
                  <a:pt x="21037" y="0"/>
                  <a:pt x="46988" y="0"/>
                </a:cubicBezTo>
                <a:lnTo>
                  <a:pt x="6240224" y="0"/>
                </a:lnTo>
                <a:cubicBezTo>
                  <a:pt x="6266175" y="0"/>
                  <a:pt x="6287212" y="21037"/>
                  <a:pt x="6287212" y="46988"/>
                </a:cubicBezTo>
                <a:lnTo>
                  <a:pt x="6287212" y="422889"/>
                </a:lnTo>
                <a:cubicBezTo>
                  <a:pt x="6287212" y="448840"/>
                  <a:pt x="6266175" y="469877"/>
                  <a:pt x="6240224" y="469877"/>
                </a:cubicBezTo>
                <a:lnTo>
                  <a:pt x="46988" y="469877"/>
                </a:lnTo>
                <a:cubicBezTo>
                  <a:pt x="21037" y="469877"/>
                  <a:pt x="0" y="448840"/>
                  <a:pt x="0" y="422889"/>
                </a:cubicBezTo>
                <a:lnTo>
                  <a:pt x="0" y="46988"/>
                </a:lnTo>
                <a:close/>
              </a:path>
            </a:pathLst>
          </a:custGeom>
          <a:solidFill>
            <a:srgbClr val="FABF8E">
              <a:alpha val="89803"/>
            </a:srgbClr>
          </a:solidFill>
          <a:ln w="25400" cap="flat" cmpd="sng">
            <a:solidFill>
              <a:schemeClr val="accent1"/>
            </a:solidFill>
            <a:prstDash val="solid"/>
            <a:round/>
            <a:headEnd type="none" w="sm" len="sm"/>
            <a:tailEnd type="none" w="sm" len="sm"/>
          </a:ln>
        </p:spPr>
        <p:txBody>
          <a:bodyPr spcFirstLastPara="1" wrap="square" lIns="44225" tIns="34075" rIns="44225" bIns="34075" anchor="ctr" anchorCtr="0">
            <a:noAutofit/>
          </a:bodyPr>
          <a:lstStyle/>
          <a:p>
            <a:pPr marL="0" marR="0" lvl="0" indent="0" algn="l" rtl="0">
              <a:lnSpc>
                <a:spcPct val="90000"/>
              </a:lnSpc>
              <a:spcBef>
                <a:spcPts val="0"/>
              </a:spcBef>
              <a:spcAft>
                <a:spcPts val="0"/>
              </a:spcAft>
              <a:buNone/>
            </a:pPr>
            <a:r>
              <a:rPr lang="vi">
                <a:solidFill>
                  <a:schemeClr val="dk1"/>
                </a:solidFill>
                <a:latin typeface="Calibri"/>
                <a:ea typeface="Calibri"/>
                <a:cs typeface="Calibri"/>
                <a:sym typeface="Calibri"/>
              </a:rPr>
              <a:t>Use Web Workers to turbo charge the JavaScript code to perform advanced computation. </a:t>
            </a:r>
            <a:endParaRPr/>
          </a:p>
        </p:txBody>
      </p:sp>
      <p:sp>
        <p:nvSpPr>
          <p:cNvPr id="372" name="Google Shape;372;p35"/>
          <p:cNvSpPr/>
          <p:nvPr/>
        </p:nvSpPr>
        <p:spPr>
          <a:xfrm>
            <a:off x="1288367" y="1156217"/>
            <a:ext cx="437002" cy="1412306"/>
          </a:xfrm>
          <a:custGeom>
            <a:avLst/>
            <a:gdLst/>
            <a:ahLst/>
            <a:cxnLst/>
            <a:rect l="l" t="t" r="r" b="b"/>
            <a:pathLst>
              <a:path w="120000" h="120000" extrusionOk="0">
                <a:moveTo>
                  <a:pt x="0" y="0"/>
                </a:moveTo>
                <a:lnTo>
                  <a:pt x="0" y="120000"/>
                </a:lnTo>
                <a:lnTo>
                  <a:pt x="112975" y="120000"/>
                </a:lnTo>
              </a:path>
            </a:pathLst>
          </a:custGeom>
          <a:noFill/>
          <a:ln w="25400" cap="flat" cmpd="sng">
            <a:solidFill>
              <a:srgbClr val="3B6495"/>
            </a:solidFill>
            <a:prstDash val="solid"/>
            <a:round/>
            <a:headEnd type="none" w="sm" len="sm"/>
            <a:tailEnd type="none" w="sm" len="sm"/>
          </a:ln>
        </p:spPr>
      </p:sp>
      <p:sp>
        <p:nvSpPr>
          <p:cNvPr id="373" name="Google Shape;373;p35"/>
          <p:cNvSpPr/>
          <p:nvPr/>
        </p:nvSpPr>
        <p:spPr>
          <a:xfrm>
            <a:off x="1725371" y="2359016"/>
            <a:ext cx="7037629" cy="419014"/>
          </a:xfrm>
          <a:custGeom>
            <a:avLst/>
            <a:gdLst/>
            <a:ahLst/>
            <a:cxnLst/>
            <a:rect l="l" t="t" r="r" b="b"/>
            <a:pathLst>
              <a:path w="6625626" h="558685" extrusionOk="0">
                <a:moveTo>
                  <a:pt x="0" y="55869"/>
                </a:moveTo>
                <a:cubicBezTo>
                  <a:pt x="0" y="25013"/>
                  <a:pt x="25013" y="0"/>
                  <a:pt x="55869" y="0"/>
                </a:cubicBezTo>
                <a:lnTo>
                  <a:pt x="6569758" y="0"/>
                </a:lnTo>
                <a:cubicBezTo>
                  <a:pt x="6600614" y="0"/>
                  <a:pt x="6625627" y="25013"/>
                  <a:pt x="6625627" y="55869"/>
                </a:cubicBezTo>
                <a:cubicBezTo>
                  <a:pt x="6625627" y="204852"/>
                  <a:pt x="6625626" y="353834"/>
                  <a:pt x="6625626" y="502817"/>
                </a:cubicBezTo>
                <a:cubicBezTo>
                  <a:pt x="6625626" y="533673"/>
                  <a:pt x="6600613" y="558686"/>
                  <a:pt x="6569757" y="558686"/>
                </a:cubicBezTo>
                <a:lnTo>
                  <a:pt x="55869" y="558685"/>
                </a:lnTo>
                <a:cubicBezTo>
                  <a:pt x="25013" y="558685"/>
                  <a:pt x="0" y="533672"/>
                  <a:pt x="0" y="502816"/>
                </a:cubicBezTo>
                <a:lnTo>
                  <a:pt x="0" y="55869"/>
                </a:lnTo>
                <a:close/>
              </a:path>
            </a:pathLst>
          </a:custGeom>
          <a:solidFill>
            <a:srgbClr val="C2D59B">
              <a:alpha val="89803"/>
            </a:srgbClr>
          </a:solidFill>
          <a:ln w="25400" cap="flat" cmpd="sng">
            <a:solidFill>
              <a:schemeClr val="accent1"/>
            </a:solidFill>
            <a:prstDash val="solid"/>
            <a:round/>
            <a:headEnd type="none" w="sm" len="sm"/>
            <a:tailEnd type="none" w="sm" len="sm"/>
          </a:ln>
        </p:spPr>
        <p:txBody>
          <a:bodyPr spcFirstLastPara="1" wrap="square" lIns="46825" tIns="36675" rIns="46825" bIns="36675" anchor="ctr" anchorCtr="0">
            <a:noAutofit/>
          </a:bodyPr>
          <a:lstStyle/>
          <a:p>
            <a:pPr marL="0" marR="0" lvl="0" indent="0" algn="l" rtl="0">
              <a:lnSpc>
                <a:spcPct val="90000"/>
              </a:lnSpc>
              <a:spcBef>
                <a:spcPts val="0"/>
              </a:spcBef>
              <a:spcAft>
                <a:spcPts val="0"/>
              </a:spcAft>
              <a:buNone/>
            </a:pPr>
            <a:r>
              <a:rPr lang="vi">
                <a:solidFill>
                  <a:schemeClr val="dk1"/>
                </a:solidFill>
                <a:latin typeface="Calibri"/>
                <a:ea typeface="Calibri"/>
                <a:cs typeface="Calibri"/>
                <a:sym typeface="Calibri"/>
              </a:rPr>
              <a:t>Accesses any Web service and brings back the data to the application in real time.</a:t>
            </a:r>
            <a:endParaRPr/>
          </a:p>
        </p:txBody>
      </p:sp>
      <p:sp>
        <p:nvSpPr>
          <p:cNvPr id="374" name="Google Shape;374;p35"/>
          <p:cNvSpPr/>
          <p:nvPr/>
        </p:nvSpPr>
        <p:spPr>
          <a:xfrm>
            <a:off x="1288367" y="1156217"/>
            <a:ext cx="445732" cy="1903651"/>
          </a:xfrm>
          <a:custGeom>
            <a:avLst/>
            <a:gdLst/>
            <a:ahLst/>
            <a:cxnLst/>
            <a:rect l="l" t="t" r="r" b="b"/>
            <a:pathLst>
              <a:path w="120000" h="120000" extrusionOk="0">
                <a:moveTo>
                  <a:pt x="0" y="0"/>
                </a:moveTo>
                <a:lnTo>
                  <a:pt x="0" y="120000"/>
                </a:lnTo>
                <a:lnTo>
                  <a:pt x="112975" y="120000"/>
                </a:lnTo>
              </a:path>
            </a:pathLst>
          </a:custGeom>
          <a:noFill/>
          <a:ln w="25400" cap="flat" cmpd="sng">
            <a:solidFill>
              <a:srgbClr val="3B6495"/>
            </a:solidFill>
            <a:prstDash val="solid"/>
            <a:round/>
            <a:headEnd type="none" w="sm" len="sm"/>
            <a:tailEnd type="none" w="sm" len="sm"/>
          </a:ln>
        </p:spPr>
      </p:sp>
      <p:sp>
        <p:nvSpPr>
          <p:cNvPr id="375" name="Google Shape;375;p35"/>
          <p:cNvSpPr/>
          <p:nvPr/>
        </p:nvSpPr>
        <p:spPr>
          <a:xfrm>
            <a:off x="1734101" y="2884383"/>
            <a:ext cx="6992241" cy="350971"/>
          </a:xfrm>
          <a:custGeom>
            <a:avLst/>
            <a:gdLst/>
            <a:ahLst/>
            <a:cxnLst/>
            <a:rect l="l" t="t" r="r" b="b"/>
            <a:pathLst>
              <a:path w="6582895" h="467962" extrusionOk="0">
                <a:moveTo>
                  <a:pt x="0" y="46796"/>
                </a:moveTo>
                <a:cubicBezTo>
                  <a:pt x="0" y="20951"/>
                  <a:pt x="20951" y="0"/>
                  <a:pt x="46796" y="0"/>
                </a:cubicBezTo>
                <a:lnTo>
                  <a:pt x="6536099" y="0"/>
                </a:lnTo>
                <a:cubicBezTo>
                  <a:pt x="6561944" y="0"/>
                  <a:pt x="6582895" y="20951"/>
                  <a:pt x="6582895" y="46796"/>
                </a:cubicBezTo>
                <a:lnTo>
                  <a:pt x="6582895" y="421166"/>
                </a:lnTo>
                <a:cubicBezTo>
                  <a:pt x="6582895" y="447011"/>
                  <a:pt x="6561944" y="467962"/>
                  <a:pt x="6536099" y="467962"/>
                </a:cubicBezTo>
                <a:lnTo>
                  <a:pt x="46796" y="467962"/>
                </a:lnTo>
                <a:cubicBezTo>
                  <a:pt x="20951" y="467962"/>
                  <a:pt x="0" y="447011"/>
                  <a:pt x="0" y="421166"/>
                </a:cubicBezTo>
                <a:lnTo>
                  <a:pt x="0" y="46796"/>
                </a:lnTo>
                <a:close/>
              </a:path>
            </a:pathLst>
          </a:custGeom>
          <a:solidFill>
            <a:srgbClr val="D99593">
              <a:alpha val="89803"/>
            </a:srgbClr>
          </a:solidFill>
          <a:ln w="25400" cap="flat" cmpd="sng">
            <a:solidFill>
              <a:schemeClr val="accent1"/>
            </a:solidFill>
            <a:prstDash val="solid"/>
            <a:round/>
            <a:headEnd type="none" w="sm" len="sm"/>
            <a:tailEnd type="none" w="sm" len="sm"/>
          </a:ln>
        </p:spPr>
        <p:txBody>
          <a:bodyPr spcFirstLastPara="1" wrap="square" lIns="44175" tIns="34025" rIns="44175" bIns="34025" anchor="ctr" anchorCtr="0">
            <a:noAutofit/>
          </a:bodyPr>
          <a:lstStyle/>
          <a:p>
            <a:pPr marL="0" marR="0" lvl="0" indent="0" algn="l" rtl="0">
              <a:lnSpc>
                <a:spcPct val="90000"/>
              </a:lnSpc>
              <a:spcBef>
                <a:spcPts val="0"/>
              </a:spcBef>
              <a:spcAft>
                <a:spcPts val="0"/>
              </a:spcAft>
              <a:buNone/>
            </a:pPr>
            <a:r>
              <a:rPr lang="vi">
                <a:solidFill>
                  <a:schemeClr val="dk1"/>
                </a:solidFill>
                <a:latin typeface="Calibri"/>
                <a:ea typeface="Calibri"/>
                <a:cs typeface="Calibri"/>
                <a:sym typeface="Calibri"/>
              </a:rPr>
              <a:t>Does not require any special plug-ins to play video.</a:t>
            </a:r>
            <a:endParaRPr/>
          </a:p>
        </p:txBody>
      </p:sp>
      <p:sp>
        <p:nvSpPr>
          <p:cNvPr id="376" name="Google Shape;376;p35"/>
          <p:cNvSpPr/>
          <p:nvPr/>
        </p:nvSpPr>
        <p:spPr>
          <a:xfrm>
            <a:off x="1288367" y="1156217"/>
            <a:ext cx="445732" cy="2373036"/>
          </a:xfrm>
          <a:custGeom>
            <a:avLst/>
            <a:gdLst/>
            <a:ahLst/>
            <a:cxnLst/>
            <a:rect l="l" t="t" r="r" b="b"/>
            <a:pathLst>
              <a:path w="120000" h="120000" extrusionOk="0">
                <a:moveTo>
                  <a:pt x="0" y="0"/>
                </a:moveTo>
                <a:lnTo>
                  <a:pt x="0" y="120000"/>
                </a:lnTo>
                <a:lnTo>
                  <a:pt x="112975" y="120000"/>
                </a:lnTo>
              </a:path>
            </a:pathLst>
          </a:custGeom>
          <a:noFill/>
          <a:ln w="25400" cap="flat" cmpd="sng">
            <a:solidFill>
              <a:srgbClr val="3B6495"/>
            </a:solidFill>
            <a:prstDash val="solid"/>
            <a:round/>
            <a:headEnd type="none" w="sm" len="sm"/>
            <a:tailEnd type="none" w="sm" len="sm"/>
          </a:ln>
        </p:spPr>
      </p:sp>
      <p:sp>
        <p:nvSpPr>
          <p:cNvPr id="377" name="Google Shape;377;p35"/>
          <p:cNvSpPr/>
          <p:nvPr/>
        </p:nvSpPr>
        <p:spPr>
          <a:xfrm>
            <a:off x="1734101" y="3357478"/>
            <a:ext cx="6992241" cy="343549"/>
          </a:xfrm>
          <a:custGeom>
            <a:avLst/>
            <a:gdLst/>
            <a:ahLst/>
            <a:cxnLst/>
            <a:rect l="l" t="t" r="r" b="b"/>
            <a:pathLst>
              <a:path w="5914073" h="458065" extrusionOk="0">
                <a:moveTo>
                  <a:pt x="0" y="45807"/>
                </a:moveTo>
                <a:cubicBezTo>
                  <a:pt x="0" y="20508"/>
                  <a:pt x="20508" y="0"/>
                  <a:pt x="45807" y="0"/>
                </a:cubicBezTo>
                <a:lnTo>
                  <a:pt x="5868267" y="0"/>
                </a:lnTo>
                <a:cubicBezTo>
                  <a:pt x="5893566" y="0"/>
                  <a:pt x="5914074" y="20508"/>
                  <a:pt x="5914074" y="45807"/>
                </a:cubicBezTo>
                <a:cubicBezTo>
                  <a:pt x="5914074" y="167958"/>
                  <a:pt x="5914073" y="290108"/>
                  <a:pt x="5914073" y="412259"/>
                </a:cubicBezTo>
                <a:cubicBezTo>
                  <a:pt x="5914073" y="437558"/>
                  <a:pt x="5893565" y="458066"/>
                  <a:pt x="5868266" y="458066"/>
                </a:cubicBezTo>
                <a:lnTo>
                  <a:pt x="45807" y="458065"/>
                </a:lnTo>
                <a:cubicBezTo>
                  <a:pt x="20508" y="458065"/>
                  <a:pt x="0" y="437557"/>
                  <a:pt x="0" y="412258"/>
                </a:cubicBezTo>
                <a:lnTo>
                  <a:pt x="0" y="45807"/>
                </a:lnTo>
                <a:close/>
              </a:path>
            </a:pathLst>
          </a:custGeom>
          <a:solidFill>
            <a:srgbClr val="93B3D7">
              <a:alpha val="89803"/>
            </a:srgbClr>
          </a:solidFill>
          <a:ln w="25400" cap="flat" cmpd="sng">
            <a:solidFill>
              <a:schemeClr val="accent1"/>
            </a:solidFill>
            <a:prstDash val="solid"/>
            <a:round/>
            <a:headEnd type="none" w="sm" len="sm"/>
            <a:tailEnd type="none" w="sm" len="sm"/>
          </a:ln>
        </p:spPr>
        <p:txBody>
          <a:bodyPr spcFirstLastPara="1" wrap="square" lIns="43875" tIns="33725" rIns="43875" bIns="33725" anchor="ctr" anchorCtr="0">
            <a:noAutofit/>
          </a:bodyPr>
          <a:lstStyle/>
          <a:p>
            <a:pPr marL="0" marR="0" lvl="0" indent="0" algn="l" rtl="0">
              <a:lnSpc>
                <a:spcPct val="90000"/>
              </a:lnSpc>
              <a:spcBef>
                <a:spcPts val="0"/>
              </a:spcBef>
              <a:spcAft>
                <a:spcPts val="0"/>
              </a:spcAft>
              <a:buNone/>
            </a:pPr>
            <a:r>
              <a:rPr lang="vi">
                <a:solidFill>
                  <a:schemeClr val="dk1"/>
                </a:solidFill>
                <a:latin typeface="Calibri"/>
                <a:ea typeface="Calibri"/>
                <a:cs typeface="Calibri"/>
                <a:sym typeface="Calibri"/>
              </a:rPr>
              <a:t>Allows to create own playback controls using JavaScript and HTML. </a:t>
            </a:r>
            <a:endParaRPr/>
          </a:p>
        </p:txBody>
      </p:sp>
      <p:sp>
        <p:nvSpPr>
          <p:cNvPr id="378" name="Google Shape;378;p35"/>
          <p:cNvSpPr/>
          <p:nvPr/>
        </p:nvSpPr>
        <p:spPr>
          <a:xfrm>
            <a:off x="1288367" y="1156217"/>
            <a:ext cx="445732" cy="2827224"/>
          </a:xfrm>
          <a:custGeom>
            <a:avLst/>
            <a:gdLst/>
            <a:ahLst/>
            <a:cxnLst/>
            <a:rect l="l" t="t" r="r" b="b"/>
            <a:pathLst>
              <a:path w="120000" h="120000" extrusionOk="0">
                <a:moveTo>
                  <a:pt x="0" y="0"/>
                </a:moveTo>
                <a:lnTo>
                  <a:pt x="0" y="120000"/>
                </a:lnTo>
                <a:lnTo>
                  <a:pt x="112975" y="120000"/>
                </a:lnTo>
              </a:path>
            </a:pathLst>
          </a:custGeom>
          <a:noFill/>
          <a:ln w="25400" cap="flat" cmpd="sng">
            <a:solidFill>
              <a:srgbClr val="3B6495"/>
            </a:solidFill>
            <a:prstDash val="solid"/>
            <a:round/>
            <a:headEnd type="none" w="sm" len="sm"/>
            <a:tailEnd type="none" w="sm" len="sm"/>
          </a:ln>
        </p:spPr>
      </p:sp>
      <p:sp>
        <p:nvSpPr>
          <p:cNvPr id="379" name="Google Shape;379;p35"/>
          <p:cNvSpPr/>
          <p:nvPr/>
        </p:nvSpPr>
        <p:spPr>
          <a:xfrm>
            <a:off x="1734101" y="3811666"/>
            <a:ext cx="6965056" cy="343551"/>
          </a:xfrm>
          <a:custGeom>
            <a:avLst/>
            <a:gdLst/>
            <a:ahLst/>
            <a:cxnLst/>
            <a:rect l="l" t="t" r="r" b="b"/>
            <a:pathLst>
              <a:path w="6557301" h="458068" extrusionOk="0">
                <a:moveTo>
                  <a:pt x="0" y="45807"/>
                </a:moveTo>
                <a:cubicBezTo>
                  <a:pt x="0" y="20508"/>
                  <a:pt x="20508" y="0"/>
                  <a:pt x="45807" y="0"/>
                </a:cubicBezTo>
                <a:lnTo>
                  <a:pt x="6511494" y="0"/>
                </a:lnTo>
                <a:cubicBezTo>
                  <a:pt x="6536793" y="0"/>
                  <a:pt x="6557301" y="20508"/>
                  <a:pt x="6557301" y="45807"/>
                </a:cubicBezTo>
                <a:lnTo>
                  <a:pt x="6557301" y="412261"/>
                </a:lnTo>
                <a:cubicBezTo>
                  <a:pt x="6557301" y="437560"/>
                  <a:pt x="6536793" y="458068"/>
                  <a:pt x="6511494" y="458068"/>
                </a:cubicBezTo>
                <a:lnTo>
                  <a:pt x="45807" y="458068"/>
                </a:lnTo>
                <a:cubicBezTo>
                  <a:pt x="20508" y="458068"/>
                  <a:pt x="0" y="437560"/>
                  <a:pt x="0" y="412261"/>
                </a:cubicBezTo>
                <a:lnTo>
                  <a:pt x="0" y="45807"/>
                </a:lnTo>
                <a:close/>
              </a:path>
            </a:pathLst>
          </a:custGeom>
          <a:solidFill>
            <a:srgbClr val="C4BD97">
              <a:alpha val="89803"/>
            </a:srgbClr>
          </a:solidFill>
          <a:ln w="25400" cap="flat" cmpd="sng">
            <a:solidFill>
              <a:schemeClr val="accent1"/>
            </a:solidFill>
            <a:prstDash val="solid"/>
            <a:round/>
            <a:headEnd type="none" w="sm" len="sm"/>
            <a:tailEnd type="none" w="sm" len="sm"/>
          </a:ln>
        </p:spPr>
        <p:txBody>
          <a:bodyPr spcFirstLastPara="1" wrap="square" lIns="43875" tIns="33725" rIns="43875" bIns="33725" anchor="ctr" anchorCtr="0">
            <a:noAutofit/>
          </a:bodyPr>
          <a:lstStyle/>
          <a:p>
            <a:pPr marL="0" marR="0" lvl="0" indent="0" algn="l" rtl="0">
              <a:lnSpc>
                <a:spcPct val="90000"/>
              </a:lnSpc>
              <a:spcBef>
                <a:spcPts val="0"/>
              </a:spcBef>
              <a:spcAft>
                <a:spcPts val="0"/>
              </a:spcAft>
              <a:buNone/>
            </a:pPr>
            <a:r>
              <a:rPr lang="vi">
                <a:solidFill>
                  <a:schemeClr val="dk1"/>
                </a:solidFill>
                <a:latin typeface="Calibri"/>
                <a:ea typeface="Calibri"/>
                <a:cs typeface="Calibri"/>
                <a:sym typeface="Calibri"/>
              </a:rPr>
              <a:t>Uses browser local storage and does not require browser cookies. </a:t>
            </a:r>
            <a:endParaRPr/>
          </a:p>
        </p:txBody>
      </p:sp>
      <p:sp>
        <p:nvSpPr>
          <p:cNvPr id="380" name="Google Shape;380;p35"/>
          <p:cNvSpPr/>
          <p:nvPr/>
        </p:nvSpPr>
        <p:spPr>
          <a:xfrm>
            <a:off x="1288367" y="1156217"/>
            <a:ext cx="445732" cy="3283885"/>
          </a:xfrm>
          <a:custGeom>
            <a:avLst/>
            <a:gdLst/>
            <a:ahLst/>
            <a:cxnLst/>
            <a:rect l="l" t="t" r="r" b="b"/>
            <a:pathLst>
              <a:path w="120000" h="120000" extrusionOk="0">
                <a:moveTo>
                  <a:pt x="0" y="0"/>
                </a:moveTo>
                <a:lnTo>
                  <a:pt x="0" y="120000"/>
                </a:lnTo>
                <a:lnTo>
                  <a:pt x="112975" y="120000"/>
                </a:lnTo>
              </a:path>
            </a:pathLst>
          </a:custGeom>
          <a:noFill/>
          <a:ln w="25400" cap="flat" cmpd="sng">
            <a:solidFill>
              <a:srgbClr val="3B6495"/>
            </a:solidFill>
            <a:prstDash val="solid"/>
            <a:round/>
            <a:headEnd type="none" w="sm" len="sm"/>
            <a:tailEnd type="none" w="sm" len="sm"/>
          </a:ln>
        </p:spPr>
      </p:sp>
      <p:sp>
        <p:nvSpPr>
          <p:cNvPr id="381" name="Google Shape;381;p35"/>
          <p:cNvSpPr/>
          <p:nvPr/>
        </p:nvSpPr>
        <p:spPr>
          <a:xfrm>
            <a:off x="1734101" y="4268431"/>
            <a:ext cx="6965056" cy="343342"/>
          </a:xfrm>
          <a:custGeom>
            <a:avLst/>
            <a:gdLst/>
            <a:ahLst/>
            <a:cxnLst/>
            <a:rect l="l" t="t" r="r" b="b"/>
            <a:pathLst>
              <a:path w="6430985" h="457790" extrusionOk="0">
                <a:moveTo>
                  <a:pt x="0" y="45779"/>
                </a:moveTo>
                <a:cubicBezTo>
                  <a:pt x="0" y="20496"/>
                  <a:pt x="20496" y="0"/>
                  <a:pt x="45779" y="0"/>
                </a:cubicBezTo>
                <a:lnTo>
                  <a:pt x="6385206" y="0"/>
                </a:lnTo>
                <a:cubicBezTo>
                  <a:pt x="6410489" y="0"/>
                  <a:pt x="6430985" y="20496"/>
                  <a:pt x="6430985" y="45779"/>
                </a:cubicBezTo>
                <a:lnTo>
                  <a:pt x="6430985" y="412011"/>
                </a:lnTo>
                <a:cubicBezTo>
                  <a:pt x="6430985" y="437294"/>
                  <a:pt x="6410489" y="457790"/>
                  <a:pt x="6385206" y="457790"/>
                </a:cubicBezTo>
                <a:lnTo>
                  <a:pt x="45779" y="457790"/>
                </a:lnTo>
                <a:cubicBezTo>
                  <a:pt x="20496" y="457790"/>
                  <a:pt x="0" y="437294"/>
                  <a:pt x="0" y="412011"/>
                </a:cubicBezTo>
                <a:lnTo>
                  <a:pt x="0" y="45779"/>
                </a:lnTo>
                <a:close/>
              </a:path>
            </a:pathLst>
          </a:custGeom>
          <a:solidFill>
            <a:srgbClr val="FFFF99">
              <a:alpha val="89803"/>
            </a:srgbClr>
          </a:solidFill>
          <a:ln w="25400" cap="flat" cmpd="sng">
            <a:solidFill>
              <a:schemeClr val="accent1"/>
            </a:solidFill>
            <a:prstDash val="solid"/>
            <a:round/>
            <a:headEnd type="none" w="sm" len="sm"/>
            <a:tailEnd type="none" w="sm" len="sm"/>
          </a:ln>
        </p:spPr>
        <p:txBody>
          <a:bodyPr spcFirstLastPara="1" wrap="square" lIns="43875" tIns="33725" rIns="43875" bIns="33725" anchor="ctr" anchorCtr="0">
            <a:noAutofit/>
          </a:bodyPr>
          <a:lstStyle/>
          <a:p>
            <a:pPr marL="0" marR="0" lvl="0" indent="0" algn="l" rtl="0">
              <a:lnSpc>
                <a:spcPct val="90000"/>
              </a:lnSpc>
              <a:spcBef>
                <a:spcPts val="0"/>
              </a:spcBef>
              <a:spcAft>
                <a:spcPts val="0"/>
              </a:spcAft>
              <a:buNone/>
            </a:pPr>
            <a:r>
              <a:rPr lang="vi">
                <a:solidFill>
                  <a:schemeClr val="dk1"/>
                </a:solidFill>
                <a:latin typeface="Calibri"/>
                <a:ea typeface="Calibri"/>
                <a:cs typeface="Calibri"/>
                <a:sym typeface="Calibri"/>
              </a:rPr>
              <a:t>Can perform full video processing in the browser.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
                                        </p:tgtEl>
                                        <p:attrNameLst>
                                          <p:attrName>style.visibility</p:attrName>
                                        </p:attrNameLst>
                                      </p:cBhvr>
                                      <p:to>
                                        <p:strVal val="visible"/>
                                      </p:to>
                                    </p:set>
                                    <p:animEffect transition="in" filter="fade">
                                      <p:cBhvr>
                                        <p:cTn id="12" dur="1000"/>
                                        <p:tgtEl>
                                          <p:spTgt spid="368"/>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69"/>
                                        </p:tgtEl>
                                        <p:attrNameLst>
                                          <p:attrName>style.visibility</p:attrName>
                                        </p:attrNameLst>
                                      </p:cBhvr>
                                      <p:to>
                                        <p:strVal val="visible"/>
                                      </p:to>
                                    </p:set>
                                    <p:animEffect transition="in" filter="fade">
                                      <p:cBhvr>
                                        <p:cTn id="16" dur="1000"/>
                                        <p:tgtEl>
                                          <p:spTgt spid="36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0"/>
                                        </p:tgtEl>
                                        <p:attrNameLst>
                                          <p:attrName>style.visibility</p:attrName>
                                        </p:attrNameLst>
                                      </p:cBhvr>
                                      <p:to>
                                        <p:strVal val="visible"/>
                                      </p:to>
                                    </p:set>
                                    <p:animEffect transition="in" filter="fade">
                                      <p:cBhvr>
                                        <p:cTn id="21" dur="1000"/>
                                        <p:tgtEl>
                                          <p:spTgt spid="370"/>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371"/>
                                        </p:tgtEl>
                                        <p:attrNameLst>
                                          <p:attrName>style.visibility</p:attrName>
                                        </p:attrNameLst>
                                      </p:cBhvr>
                                      <p:to>
                                        <p:strVal val="visible"/>
                                      </p:to>
                                    </p:set>
                                    <p:animEffect transition="in" filter="fade">
                                      <p:cBhvr>
                                        <p:cTn id="25" dur="1000"/>
                                        <p:tgtEl>
                                          <p:spTgt spid="37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72"/>
                                        </p:tgtEl>
                                        <p:attrNameLst>
                                          <p:attrName>style.visibility</p:attrName>
                                        </p:attrNameLst>
                                      </p:cBhvr>
                                      <p:to>
                                        <p:strVal val="visible"/>
                                      </p:to>
                                    </p:set>
                                    <p:animEffect transition="in" filter="fade">
                                      <p:cBhvr>
                                        <p:cTn id="30" dur="1000"/>
                                        <p:tgtEl>
                                          <p:spTgt spid="372"/>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373"/>
                                        </p:tgtEl>
                                        <p:attrNameLst>
                                          <p:attrName>style.visibility</p:attrName>
                                        </p:attrNameLst>
                                      </p:cBhvr>
                                      <p:to>
                                        <p:strVal val="visible"/>
                                      </p:to>
                                    </p:set>
                                    <p:animEffect transition="in" filter="fade">
                                      <p:cBhvr>
                                        <p:cTn id="34" dur="1000"/>
                                        <p:tgtEl>
                                          <p:spTgt spid="3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4"/>
                                        </p:tgtEl>
                                        <p:attrNameLst>
                                          <p:attrName>style.visibility</p:attrName>
                                        </p:attrNameLst>
                                      </p:cBhvr>
                                      <p:to>
                                        <p:strVal val="visible"/>
                                      </p:to>
                                    </p:set>
                                    <p:animEffect transition="in" filter="fade">
                                      <p:cBhvr>
                                        <p:cTn id="39" dur="1000"/>
                                        <p:tgtEl>
                                          <p:spTgt spid="374"/>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375"/>
                                        </p:tgtEl>
                                        <p:attrNameLst>
                                          <p:attrName>style.visibility</p:attrName>
                                        </p:attrNameLst>
                                      </p:cBhvr>
                                      <p:to>
                                        <p:strVal val="visible"/>
                                      </p:to>
                                    </p:set>
                                    <p:animEffect transition="in" filter="fade">
                                      <p:cBhvr>
                                        <p:cTn id="43" dur="1000"/>
                                        <p:tgtEl>
                                          <p:spTgt spid="37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76"/>
                                        </p:tgtEl>
                                        <p:attrNameLst>
                                          <p:attrName>style.visibility</p:attrName>
                                        </p:attrNameLst>
                                      </p:cBhvr>
                                      <p:to>
                                        <p:strVal val="visible"/>
                                      </p:to>
                                    </p:set>
                                    <p:animEffect transition="in" filter="fade">
                                      <p:cBhvr>
                                        <p:cTn id="48" dur="1000"/>
                                        <p:tgtEl>
                                          <p:spTgt spid="376"/>
                                        </p:tgtEl>
                                      </p:cBhvr>
                                    </p:animEffec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377"/>
                                        </p:tgtEl>
                                        <p:attrNameLst>
                                          <p:attrName>style.visibility</p:attrName>
                                        </p:attrNameLst>
                                      </p:cBhvr>
                                      <p:to>
                                        <p:strVal val="visible"/>
                                      </p:to>
                                    </p:set>
                                    <p:animEffect transition="in" filter="fade">
                                      <p:cBhvr>
                                        <p:cTn id="52" dur="1000"/>
                                        <p:tgtEl>
                                          <p:spTgt spid="37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
                                        </p:tgtEl>
                                        <p:attrNameLst>
                                          <p:attrName>style.visibility</p:attrName>
                                        </p:attrNameLst>
                                      </p:cBhvr>
                                      <p:to>
                                        <p:strVal val="visible"/>
                                      </p:to>
                                    </p:set>
                                    <p:animEffect transition="in" filter="fade">
                                      <p:cBhvr>
                                        <p:cTn id="57" dur="1000"/>
                                        <p:tgtEl>
                                          <p:spTgt spid="378"/>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379"/>
                                        </p:tgtEl>
                                        <p:attrNameLst>
                                          <p:attrName>style.visibility</p:attrName>
                                        </p:attrNameLst>
                                      </p:cBhvr>
                                      <p:to>
                                        <p:strVal val="visible"/>
                                      </p:to>
                                    </p:set>
                                    <p:animEffect transition="in" filter="fade">
                                      <p:cBhvr>
                                        <p:cTn id="61" dur="1000"/>
                                        <p:tgtEl>
                                          <p:spTgt spid="37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80"/>
                                        </p:tgtEl>
                                        <p:attrNameLst>
                                          <p:attrName>style.visibility</p:attrName>
                                        </p:attrNameLst>
                                      </p:cBhvr>
                                      <p:to>
                                        <p:strVal val="visible"/>
                                      </p:to>
                                    </p:set>
                                    <p:animEffect transition="in" filter="fade">
                                      <p:cBhvr>
                                        <p:cTn id="66" dur="1000"/>
                                        <p:tgtEl>
                                          <p:spTgt spid="380"/>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381"/>
                                        </p:tgtEl>
                                        <p:attrNameLst>
                                          <p:attrName>style.visibility</p:attrName>
                                        </p:attrNameLst>
                                      </p:cBhvr>
                                      <p:to>
                                        <p:strVal val="visible"/>
                                      </p:to>
                                    </p:set>
                                    <p:animEffect transition="in" filter="fade">
                                      <p:cBhvr>
                                        <p:cTn id="70" dur="10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6"/>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21</a:t>
            </a:fld>
            <a:endParaRPr/>
          </a:p>
        </p:txBody>
      </p:sp>
      <p:sp>
        <p:nvSpPr>
          <p:cNvPr id="388" name="Google Shape;388;p36"/>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389" name="Google Shape;389;p36"/>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JavaScript 2-2</a:t>
            </a:r>
            <a:endParaRPr/>
          </a:p>
        </p:txBody>
      </p:sp>
      <p:sp>
        <p:nvSpPr>
          <p:cNvPr id="390" name="Google Shape;390;p36"/>
          <p:cNvSpPr/>
          <p:nvPr/>
        </p:nvSpPr>
        <p:spPr>
          <a:xfrm>
            <a:off x="763348" y="1454250"/>
            <a:ext cx="4942833" cy="312546"/>
          </a:xfrm>
          <a:custGeom>
            <a:avLst/>
            <a:gdLst/>
            <a:ahLst/>
            <a:cxnLst/>
            <a:rect l="l" t="t" r="r" b="b"/>
            <a:pathLst>
              <a:path w="4942833" h="416728" extrusionOk="0">
                <a:moveTo>
                  <a:pt x="0" y="41673"/>
                </a:moveTo>
                <a:cubicBezTo>
                  <a:pt x="0" y="18658"/>
                  <a:pt x="18658" y="0"/>
                  <a:pt x="41673" y="0"/>
                </a:cubicBezTo>
                <a:lnTo>
                  <a:pt x="4901160" y="0"/>
                </a:lnTo>
                <a:cubicBezTo>
                  <a:pt x="4924175" y="0"/>
                  <a:pt x="4942833" y="18658"/>
                  <a:pt x="4942833" y="41673"/>
                </a:cubicBezTo>
                <a:lnTo>
                  <a:pt x="4942833" y="375055"/>
                </a:lnTo>
                <a:cubicBezTo>
                  <a:pt x="4942833" y="398070"/>
                  <a:pt x="4924175" y="416728"/>
                  <a:pt x="4901160" y="416728"/>
                </a:cubicBezTo>
                <a:lnTo>
                  <a:pt x="41673" y="416728"/>
                </a:lnTo>
                <a:cubicBezTo>
                  <a:pt x="18658" y="416728"/>
                  <a:pt x="0" y="398070"/>
                  <a:pt x="0" y="375055"/>
                </a:cubicBezTo>
                <a:lnTo>
                  <a:pt x="0" y="41673"/>
                </a:lnTo>
                <a:close/>
              </a:path>
            </a:pathLst>
          </a:custGeom>
          <a:solidFill>
            <a:srgbClr val="7030A0"/>
          </a:solidFill>
          <a:ln w="25400" cap="flat" cmpd="sng">
            <a:solidFill>
              <a:schemeClr val="lt1"/>
            </a:solidFill>
            <a:prstDash val="solid"/>
            <a:round/>
            <a:headEnd type="none" w="sm" len="sm"/>
            <a:tailEnd type="none" w="sm" len="sm"/>
          </a:ln>
        </p:spPr>
        <p:txBody>
          <a:bodyPr spcFirstLastPara="1" wrap="square" lIns="57925" tIns="42675" rIns="57925" bIns="42675" anchor="ctr" anchorCtr="0">
            <a:noAutofit/>
          </a:bodyPr>
          <a:lstStyle/>
          <a:p>
            <a:pPr marL="0" marR="0" lvl="0" indent="0" algn="l" rtl="0">
              <a:lnSpc>
                <a:spcPct val="90000"/>
              </a:lnSpc>
              <a:spcBef>
                <a:spcPts val="0"/>
              </a:spcBef>
              <a:spcAft>
                <a:spcPts val="0"/>
              </a:spcAft>
              <a:buNone/>
            </a:pPr>
            <a:r>
              <a:rPr lang="vi" sz="1800">
                <a:solidFill>
                  <a:schemeClr val="lt1"/>
                </a:solidFill>
                <a:latin typeface="Courier New"/>
                <a:ea typeface="Courier New"/>
                <a:cs typeface="Courier New"/>
                <a:sym typeface="Courier New"/>
              </a:rPr>
              <a:t>Functionality of JavaScript</a:t>
            </a:r>
            <a:endParaRPr sz="1800"/>
          </a:p>
        </p:txBody>
      </p:sp>
      <p:sp>
        <p:nvSpPr>
          <p:cNvPr id="391" name="Google Shape;391;p36"/>
          <p:cNvSpPr/>
          <p:nvPr/>
        </p:nvSpPr>
        <p:spPr>
          <a:xfrm>
            <a:off x="1257631" y="1766797"/>
            <a:ext cx="411419" cy="417999"/>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392" name="Google Shape;392;p36"/>
          <p:cNvSpPr/>
          <p:nvPr/>
        </p:nvSpPr>
        <p:spPr>
          <a:xfrm>
            <a:off x="1669050" y="1885951"/>
            <a:ext cx="6789149" cy="471241"/>
          </a:xfrm>
          <a:custGeom>
            <a:avLst/>
            <a:gdLst/>
            <a:ahLst/>
            <a:cxnLst/>
            <a:rect l="l" t="t" r="r" b="b"/>
            <a:pathLst>
              <a:path w="6280208" h="459723" extrusionOk="0">
                <a:moveTo>
                  <a:pt x="0" y="45972"/>
                </a:moveTo>
                <a:cubicBezTo>
                  <a:pt x="0" y="20582"/>
                  <a:pt x="20582" y="0"/>
                  <a:pt x="45972" y="0"/>
                </a:cubicBezTo>
                <a:lnTo>
                  <a:pt x="6234236" y="0"/>
                </a:lnTo>
                <a:cubicBezTo>
                  <a:pt x="6259626" y="0"/>
                  <a:pt x="6280208" y="20582"/>
                  <a:pt x="6280208" y="45972"/>
                </a:cubicBezTo>
                <a:lnTo>
                  <a:pt x="6280208" y="413751"/>
                </a:lnTo>
                <a:cubicBezTo>
                  <a:pt x="6280208" y="439141"/>
                  <a:pt x="6259626" y="459723"/>
                  <a:pt x="6234236" y="459723"/>
                </a:cubicBezTo>
                <a:lnTo>
                  <a:pt x="45972" y="459723"/>
                </a:lnTo>
                <a:cubicBezTo>
                  <a:pt x="20582" y="459723"/>
                  <a:pt x="0" y="439141"/>
                  <a:pt x="0" y="413751"/>
                </a:cubicBezTo>
                <a:lnTo>
                  <a:pt x="0" y="45972"/>
                </a:lnTo>
                <a:close/>
              </a:path>
            </a:pathLst>
          </a:custGeom>
          <a:solidFill>
            <a:srgbClr val="CCC0D9">
              <a:alpha val="89803"/>
            </a:srgbClr>
          </a:solidFill>
          <a:ln w="25400" cap="flat" cmpd="sng">
            <a:solidFill>
              <a:schemeClr val="accent1"/>
            </a:solidFill>
            <a:prstDash val="solid"/>
            <a:round/>
            <a:headEnd type="none" w="sm" len="sm"/>
            <a:tailEnd type="none" w="sm" len="sm"/>
          </a:ln>
        </p:spPr>
        <p:txBody>
          <a:bodyPr spcFirstLastPara="1" wrap="square" lIns="43925" tIns="33775" rIns="43925" bIns="33775" anchor="ctr" anchorCtr="0">
            <a:noAutofit/>
          </a:bodyPr>
          <a:lstStyle/>
          <a:p>
            <a:pPr marL="0" marR="0" lvl="0" indent="0" algn="l" rtl="0">
              <a:lnSpc>
                <a:spcPct val="100000"/>
              </a:lnSpc>
              <a:spcBef>
                <a:spcPts val="0"/>
              </a:spcBef>
              <a:spcAft>
                <a:spcPts val="0"/>
              </a:spcAft>
              <a:buNone/>
            </a:pPr>
            <a:r>
              <a:rPr lang="vi" sz="1600">
                <a:solidFill>
                  <a:schemeClr val="dk1"/>
                </a:solidFill>
                <a:latin typeface="Calibri"/>
                <a:ea typeface="Calibri"/>
                <a:cs typeface="Calibri"/>
                <a:sym typeface="Calibri"/>
              </a:rPr>
              <a:t>Helps Web designer to insert code snippets into the HTML page without the need for in-depth programming knowledge.</a:t>
            </a:r>
            <a:endParaRPr sz="1600"/>
          </a:p>
        </p:txBody>
      </p:sp>
      <p:sp>
        <p:nvSpPr>
          <p:cNvPr id="393" name="Google Shape;393;p36"/>
          <p:cNvSpPr/>
          <p:nvPr/>
        </p:nvSpPr>
        <p:spPr>
          <a:xfrm>
            <a:off x="1257631" y="1766797"/>
            <a:ext cx="411419" cy="880899"/>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394" name="Google Shape;394;p36"/>
          <p:cNvSpPr/>
          <p:nvPr/>
        </p:nvSpPr>
        <p:spPr>
          <a:xfrm>
            <a:off x="1669051" y="2471491"/>
            <a:ext cx="6789148" cy="352408"/>
          </a:xfrm>
          <a:custGeom>
            <a:avLst/>
            <a:gdLst/>
            <a:ahLst/>
            <a:cxnLst/>
            <a:rect l="l" t="t" r="r" b="b"/>
            <a:pathLst>
              <a:path w="6287212" h="469877" extrusionOk="0">
                <a:moveTo>
                  <a:pt x="0" y="46988"/>
                </a:moveTo>
                <a:cubicBezTo>
                  <a:pt x="0" y="21037"/>
                  <a:pt x="21037" y="0"/>
                  <a:pt x="46988" y="0"/>
                </a:cubicBezTo>
                <a:lnTo>
                  <a:pt x="6240224" y="0"/>
                </a:lnTo>
                <a:cubicBezTo>
                  <a:pt x="6266175" y="0"/>
                  <a:pt x="6287212" y="21037"/>
                  <a:pt x="6287212" y="46988"/>
                </a:cubicBezTo>
                <a:lnTo>
                  <a:pt x="6287212" y="422889"/>
                </a:lnTo>
                <a:cubicBezTo>
                  <a:pt x="6287212" y="448840"/>
                  <a:pt x="6266175" y="469877"/>
                  <a:pt x="6240224" y="469877"/>
                </a:cubicBezTo>
                <a:lnTo>
                  <a:pt x="46988" y="469877"/>
                </a:lnTo>
                <a:cubicBezTo>
                  <a:pt x="21037" y="469877"/>
                  <a:pt x="0" y="448840"/>
                  <a:pt x="0" y="422889"/>
                </a:cubicBezTo>
                <a:lnTo>
                  <a:pt x="0" y="46988"/>
                </a:lnTo>
                <a:close/>
              </a:path>
            </a:pathLst>
          </a:custGeom>
          <a:solidFill>
            <a:srgbClr val="FABF8E">
              <a:alpha val="89803"/>
            </a:srgbClr>
          </a:solidFill>
          <a:ln w="25400" cap="flat" cmpd="sng">
            <a:solidFill>
              <a:schemeClr val="accent1"/>
            </a:solidFill>
            <a:prstDash val="solid"/>
            <a:round/>
            <a:headEnd type="none" w="sm" len="sm"/>
            <a:tailEnd type="none" w="sm" len="sm"/>
          </a:ln>
        </p:spPr>
        <p:txBody>
          <a:bodyPr spcFirstLastPara="1" wrap="square" lIns="44225" tIns="34075" rIns="44225" bIns="34075" anchor="ctr" anchorCtr="0">
            <a:noAutofit/>
          </a:bodyPr>
          <a:lstStyle/>
          <a:p>
            <a:pPr marL="0" marR="0" lvl="0" indent="0" algn="l" rtl="0">
              <a:lnSpc>
                <a:spcPct val="90000"/>
              </a:lnSpc>
              <a:spcBef>
                <a:spcPts val="0"/>
              </a:spcBef>
              <a:spcAft>
                <a:spcPts val="0"/>
              </a:spcAft>
              <a:buNone/>
            </a:pPr>
            <a:r>
              <a:rPr lang="vi" sz="1600">
                <a:solidFill>
                  <a:schemeClr val="dk1"/>
                </a:solidFill>
                <a:latin typeface="Calibri"/>
                <a:ea typeface="Calibri"/>
                <a:cs typeface="Calibri"/>
                <a:sym typeface="Calibri"/>
              </a:rPr>
              <a:t>Can be used to execute events on certain user actions. </a:t>
            </a:r>
            <a:endParaRPr sz="1600"/>
          </a:p>
        </p:txBody>
      </p:sp>
      <p:sp>
        <p:nvSpPr>
          <p:cNvPr id="395" name="Google Shape;395;p36"/>
          <p:cNvSpPr/>
          <p:nvPr/>
        </p:nvSpPr>
        <p:spPr>
          <a:xfrm>
            <a:off x="1257631" y="1766797"/>
            <a:ext cx="411419" cy="1412306"/>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396" name="Google Shape;396;p36"/>
          <p:cNvSpPr/>
          <p:nvPr/>
        </p:nvSpPr>
        <p:spPr>
          <a:xfrm>
            <a:off x="1669051" y="2969596"/>
            <a:ext cx="6789148" cy="419014"/>
          </a:xfrm>
          <a:custGeom>
            <a:avLst/>
            <a:gdLst/>
            <a:ahLst/>
            <a:cxnLst/>
            <a:rect l="l" t="t" r="r" b="b"/>
            <a:pathLst>
              <a:path w="6625626" h="558685" extrusionOk="0">
                <a:moveTo>
                  <a:pt x="0" y="55869"/>
                </a:moveTo>
                <a:cubicBezTo>
                  <a:pt x="0" y="25013"/>
                  <a:pt x="25013" y="0"/>
                  <a:pt x="55869" y="0"/>
                </a:cubicBezTo>
                <a:lnTo>
                  <a:pt x="6569758" y="0"/>
                </a:lnTo>
                <a:cubicBezTo>
                  <a:pt x="6600614" y="0"/>
                  <a:pt x="6625627" y="25013"/>
                  <a:pt x="6625627" y="55869"/>
                </a:cubicBezTo>
                <a:cubicBezTo>
                  <a:pt x="6625627" y="204852"/>
                  <a:pt x="6625626" y="353834"/>
                  <a:pt x="6625626" y="502817"/>
                </a:cubicBezTo>
                <a:cubicBezTo>
                  <a:pt x="6625626" y="533673"/>
                  <a:pt x="6600613" y="558686"/>
                  <a:pt x="6569757" y="558686"/>
                </a:cubicBezTo>
                <a:lnTo>
                  <a:pt x="55869" y="558685"/>
                </a:lnTo>
                <a:cubicBezTo>
                  <a:pt x="25013" y="558685"/>
                  <a:pt x="0" y="533672"/>
                  <a:pt x="0" y="502816"/>
                </a:cubicBezTo>
                <a:lnTo>
                  <a:pt x="0" y="55869"/>
                </a:lnTo>
                <a:close/>
              </a:path>
            </a:pathLst>
          </a:custGeom>
          <a:solidFill>
            <a:srgbClr val="C2D59B">
              <a:alpha val="89803"/>
            </a:srgbClr>
          </a:solidFill>
          <a:ln w="25400" cap="flat" cmpd="sng">
            <a:solidFill>
              <a:schemeClr val="accent1"/>
            </a:solidFill>
            <a:prstDash val="solid"/>
            <a:round/>
            <a:headEnd type="none" w="sm" len="sm"/>
            <a:tailEnd type="none" w="sm" len="sm"/>
          </a:ln>
        </p:spPr>
        <p:txBody>
          <a:bodyPr spcFirstLastPara="1" wrap="square" lIns="46825" tIns="36675" rIns="46825" bIns="36675" anchor="ctr" anchorCtr="0">
            <a:noAutofit/>
          </a:bodyPr>
          <a:lstStyle/>
          <a:p>
            <a:pPr marL="0" marR="0" lvl="0" indent="0" algn="l" rtl="0">
              <a:lnSpc>
                <a:spcPct val="90000"/>
              </a:lnSpc>
              <a:spcBef>
                <a:spcPts val="0"/>
              </a:spcBef>
              <a:spcAft>
                <a:spcPts val="0"/>
              </a:spcAft>
              <a:buNone/>
            </a:pPr>
            <a:r>
              <a:rPr lang="vi" sz="1600">
                <a:solidFill>
                  <a:schemeClr val="dk1"/>
                </a:solidFill>
                <a:latin typeface="Calibri"/>
                <a:ea typeface="Calibri"/>
                <a:cs typeface="Calibri"/>
                <a:sym typeface="Calibri"/>
              </a:rPr>
              <a:t>Can manipulate HTML elements.</a:t>
            </a:r>
            <a:endParaRPr sz="1600"/>
          </a:p>
        </p:txBody>
      </p:sp>
      <p:sp>
        <p:nvSpPr>
          <p:cNvPr id="397" name="Google Shape;397;p36"/>
          <p:cNvSpPr/>
          <p:nvPr/>
        </p:nvSpPr>
        <p:spPr>
          <a:xfrm>
            <a:off x="1257631" y="1766797"/>
            <a:ext cx="419638" cy="1903651"/>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398" name="Google Shape;398;p36"/>
          <p:cNvSpPr/>
          <p:nvPr/>
        </p:nvSpPr>
        <p:spPr>
          <a:xfrm>
            <a:off x="1677270" y="3494963"/>
            <a:ext cx="6780929" cy="350971"/>
          </a:xfrm>
          <a:custGeom>
            <a:avLst/>
            <a:gdLst/>
            <a:ahLst/>
            <a:cxnLst/>
            <a:rect l="l" t="t" r="r" b="b"/>
            <a:pathLst>
              <a:path w="6582895" h="467962" extrusionOk="0">
                <a:moveTo>
                  <a:pt x="0" y="46796"/>
                </a:moveTo>
                <a:cubicBezTo>
                  <a:pt x="0" y="20951"/>
                  <a:pt x="20951" y="0"/>
                  <a:pt x="46796" y="0"/>
                </a:cubicBezTo>
                <a:lnTo>
                  <a:pt x="6536099" y="0"/>
                </a:lnTo>
                <a:cubicBezTo>
                  <a:pt x="6561944" y="0"/>
                  <a:pt x="6582895" y="20951"/>
                  <a:pt x="6582895" y="46796"/>
                </a:cubicBezTo>
                <a:lnTo>
                  <a:pt x="6582895" y="421166"/>
                </a:lnTo>
                <a:cubicBezTo>
                  <a:pt x="6582895" y="447011"/>
                  <a:pt x="6561944" y="467962"/>
                  <a:pt x="6536099" y="467962"/>
                </a:cubicBezTo>
                <a:lnTo>
                  <a:pt x="46796" y="467962"/>
                </a:lnTo>
                <a:cubicBezTo>
                  <a:pt x="20951" y="467962"/>
                  <a:pt x="0" y="447011"/>
                  <a:pt x="0" y="421166"/>
                </a:cubicBezTo>
                <a:lnTo>
                  <a:pt x="0" y="46796"/>
                </a:lnTo>
                <a:close/>
              </a:path>
            </a:pathLst>
          </a:custGeom>
          <a:solidFill>
            <a:srgbClr val="D99593">
              <a:alpha val="89803"/>
            </a:srgbClr>
          </a:solidFill>
          <a:ln w="25400" cap="flat" cmpd="sng">
            <a:solidFill>
              <a:schemeClr val="accent1"/>
            </a:solidFill>
            <a:prstDash val="solid"/>
            <a:round/>
            <a:headEnd type="none" w="sm" len="sm"/>
            <a:tailEnd type="none" w="sm" len="sm"/>
          </a:ln>
        </p:spPr>
        <p:txBody>
          <a:bodyPr spcFirstLastPara="1" wrap="square" lIns="44175" tIns="34025" rIns="44175" bIns="34025" anchor="ctr" anchorCtr="0">
            <a:noAutofit/>
          </a:bodyPr>
          <a:lstStyle/>
          <a:p>
            <a:pPr marL="0" marR="0" lvl="0" indent="0" algn="l" rtl="0">
              <a:lnSpc>
                <a:spcPct val="90000"/>
              </a:lnSpc>
              <a:spcBef>
                <a:spcPts val="0"/>
              </a:spcBef>
              <a:spcAft>
                <a:spcPts val="0"/>
              </a:spcAft>
              <a:buNone/>
            </a:pPr>
            <a:r>
              <a:rPr lang="vi" sz="1600">
                <a:solidFill>
                  <a:schemeClr val="dk1"/>
                </a:solidFill>
                <a:latin typeface="Calibri"/>
                <a:ea typeface="Calibri"/>
                <a:cs typeface="Calibri"/>
                <a:sym typeface="Calibri"/>
              </a:rPr>
              <a:t>Can collect browser information of a Web site visitor.</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0"/>
                                        </p:tgtEl>
                                        <p:attrNameLst>
                                          <p:attrName>style.visibility</p:attrName>
                                        </p:attrNameLst>
                                      </p:cBhvr>
                                      <p:to>
                                        <p:strVal val="visible"/>
                                      </p:to>
                                    </p:set>
                                    <p:animEffect transition="in" filter="fade">
                                      <p:cBhvr>
                                        <p:cTn id="7" dur="500"/>
                                        <p:tgtEl>
                                          <p:spTgt spid="390"/>
                                        </p:tgtEl>
                                      </p:cBhvr>
                                    </p:animEffect>
                                  </p:childTnLst>
                                </p:cTn>
                              </p:par>
                              <p:par>
                                <p:cTn id="8" presetID="10" presetClass="entr" presetSubtype="0" fill="hold" nodeType="withEffect">
                                  <p:stCondLst>
                                    <p:cond delay="0"/>
                                  </p:stCondLst>
                                  <p:childTnLst>
                                    <p:set>
                                      <p:cBhvr>
                                        <p:cTn id="9" dur="1" fill="hold">
                                          <p:stCondLst>
                                            <p:cond delay="0"/>
                                          </p:stCondLst>
                                        </p:cTn>
                                        <p:tgtEl>
                                          <p:spTgt spid="391"/>
                                        </p:tgtEl>
                                        <p:attrNameLst>
                                          <p:attrName>style.visibility</p:attrName>
                                        </p:attrNameLst>
                                      </p:cBhvr>
                                      <p:to>
                                        <p:strVal val="visible"/>
                                      </p:to>
                                    </p:set>
                                    <p:animEffect transition="in" filter="fade">
                                      <p:cBhvr>
                                        <p:cTn id="10" dur="500"/>
                                        <p:tgtEl>
                                          <p:spTgt spid="39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2"/>
                                        </p:tgtEl>
                                        <p:attrNameLst>
                                          <p:attrName>style.visibility</p:attrName>
                                        </p:attrNameLst>
                                      </p:cBhvr>
                                      <p:to>
                                        <p:strVal val="visible"/>
                                      </p:to>
                                    </p:set>
                                    <p:animEffect transition="in" filter="fade">
                                      <p:cBhvr>
                                        <p:cTn id="15" dur="500"/>
                                        <p:tgtEl>
                                          <p:spTgt spid="39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93"/>
                                        </p:tgtEl>
                                        <p:attrNameLst>
                                          <p:attrName>style.visibility</p:attrName>
                                        </p:attrNameLst>
                                      </p:cBhvr>
                                      <p:to>
                                        <p:strVal val="visible"/>
                                      </p:to>
                                    </p:set>
                                    <p:animEffect transition="in" filter="fade">
                                      <p:cBhvr>
                                        <p:cTn id="19" dur="500"/>
                                        <p:tgtEl>
                                          <p:spTgt spid="39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94"/>
                                        </p:tgtEl>
                                        <p:attrNameLst>
                                          <p:attrName>style.visibility</p:attrName>
                                        </p:attrNameLst>
                                      </p:cBhvr>
                                      <p:to>
                                        <p:strVal val="visible"/>
                                      </p:to>
                                    </p:set>
                                    <p:animEffect transition="in" filter="fade">
                                      <p:cBhvr>
                                        <p:cTn id="24" dur="500"/>
                                        <p:tgtEl>
                                          <p:spTgt spid="394"/>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95"/>
                                        </p:tgtEl>
                                        <p:attrNameLst>
                                          <p:attrName>style.visibility</p:attrName>
                                        </p:attrNameLst>
                                      </p:cBhvr>
                                      <p:to>
                                        <p:strVal val="visible"/>
                                      </p:to>
                                    </p:set>
                                    <p:animEffect transition="in" filter="fade">
                                      <p:cBhvr>
                                        <p:cTn id="28" dur="500"/>
                                        <p:tgtEl>
                                          <p:spTgt spid="39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6"/>
                                        </p:tgtEl>
                                        <p:attrNameLst>
                                          <p:attrName>style.visibility</p:attrName>
                                        </p:attrNameLst>
                                      </p:cBhvr>
                                      <p:to>
                                        <p:strVal val="visible"/>
                                      </p:to>
                                    </p:set>
                                    <p:animEffect transition="in" filter="fade">
                                      <p:cBhvr>
                                        <p:cTn id="33" dur="500"/>
                                        <p:tgtEl>
                                          <p:spTgt spid="396"/>
                                        </p:tgtEl>
                                      </p:cBhvr>
                                    </p:animEffect>
                                  </p:childTnLst>
                                </p:cTn>
                              </p:par>
                              <p:par>
                                <p:cTn id="34" presetID="10" presetClass="entr" presetSubtype="0" fill="hold" nodeType="withEffect">
                                  <p:stCondLst>
                                    <p:cond delay="0"/>
                                  </p:stCondLst>
                                  <p:childTnLst>
                                    <p:set>
                                      <p:cBhvr>
                                        <p:cTn id="35" dur="1" fill="hold">
                                          <p:stCondLst>
                                            <p:cond delay="0"/>
                                          </p:stCondLst>
                                        </p:cTn>
                                        <p:tgtEl>
                                          <p:spTgt spid="397"/>
                                        </p:tgtEl>
                                        <p:attrNameLst>
                                          <p:attrName>style.visibility</p:attrName>
                                        </p:attrNameLst>
                                      </p:cBhvr>
                                      <p:to>
                                        <p:strVal val="visible"/>
                                      </p:to>
                                    </p:set>
                                    <p:animEffect transition="in" filter="fade">
                                      <p:cBhvr>
                                        <p:cTn id="36" dur="500"/>
                                        <p:tgtEl>
                                          <p:spTgt spid="39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98"/>
                                        </p:tgtEl>
                                        <p:attrNameLst>
                                          <p:attrName>style.visibility</p:attrName>
                                        </p:attrNameLst>
                                      </p:cBhvr>
                                      <p:to>
                                        <p:strVal val="visible"/>
                                      </p:to>
                                    </p:set>
                                    <p:animEffect transition="in" filter="fade">
                                      <p:cBhvr>
                                        <p:cTn id="41" dur="5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22</a:t>
            </a:fld>
            <a:endParaRPr/>
          </a:p>
        </p:txBody>
      </p:sp>
      <p:sp>
        <p:nvSpPr>
          <p:cNvPr id="405" name="Google Shape;405;p37"/>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406" name="Google Shape;406;p3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jQuery</a:t>
            </a:r>
            <a:endParaRPr/>
          </a:p>
        </p:txBody>
      </p:sp>
      <p:grpSp>
        <p:nvGrpSpPr>
          <p:cNvPr id="407" name="Google Shape;407;p37"/>
          <p:cNvGrpSpPr/>
          <p:nvPr/>
        </p:nvGrpSpPr>
        <p:grpSpPr>
          <a:xfrm>
            <a:off x="381000" y="704857"/>
            <a:ext cx="8387139" cy="443870"/>
            <a:chOff x="0" y="-32212"/>
            <a:chExt cx="8387139" cy="591827"/>
          </a:xfrm>
        </p:grpSpPr>
        <p:sp>
          <p:nvSpPr>
            <p:cNvPr id="408" name="Google Shape;408;p37"/>
            <p:cNvSpPr/>
            <p:nvPr/>
          </p:nvSpPr>
          <p:spPr>
            <a:xfrm>
              <a:off x="0" y="-32212"/>
              <a:ext cx="8382000" cy="591827"/>
            </a:xfrm>
            <a:prstGeom prst="roundRect">
              <a:avLst>
                <a:gd name="adj" fmla="val 16667"/>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62921" y="25494"/>
              <a:ext cx="8324218" cy="534045"/>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None/>
              </a:pPr>
              <a:r>
                <a:rPr lang="vi" sz="1600">
                  <a:solidFill>
                    <a:schemeClr val="dk1"/>
                  </a:solidFill>
                  <a:latin typeface="Courier New"/>
                  <a:ea typeface="Courier New"/>
                  <a:cs typeface="Courier New"/>
                  <a:sym typeface="Courier New"/>
                </a:rPr>
                <a:t>Is a JavaScript library supported on multiple browsers.</a:t>
              </a:r>
              <a:endParaRPr sz="1600"/>
            </a:p>
          </p:txBody>
        </p:sp>
      </p:grpSp>
      <p:grpSp>
        <p:nvGrpSpPr>
          <p:cNvPr id="410" name="Google Shape;410;p37"/>
          <p:cNvGrpSpPr/>
          <p:nvPr/>
        </p:nvGrpSpPr>
        <p:grpSpPr>
          <a:xfrm>
            <a:off x="405229" y="1257606"/>
            <a:ext cx="8382000" cy="450304"/>
            <a:chOff x="0" y="924398"/>
            <a:chExt cx="8382000" cy="600405"/>
          </a:xfrm>
        </p:grpSpPr>
        <p:sp>
          <p:nvSpPr>
            <p:cNvPr id="411" name="Google Shape;411;p37"/>
            <p:cNvSpPr/>
            <p:nvPr/>
          </p:nvSpPr>
          <p:spPr>
            <a:xfrm>
              <a:off x="0" y="924398"/>
              <a:ext cx="8382000" cy="600405"/>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29309" y="953707"/>
              <a:ext cx="8323382" cy="541787"/>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None/>
              </a:pPr>
              <a:r>
                <a:rPr lang="vi" sz="1600">
                  <a:solidFill>
                    <a:schemeClr val="dk1"/>
                  </a:solidFill>
                  <a:latin typeface="Courier New"/>
                  <a:ea typeface="Courier New"/>
                  <a:cs typeface="Courier New"/>
                  <a:sym typeface="Courier New"/>
                </a:rPr>
                <a:t>Simplifies the designing of client-side scripting on HTML pages. </a:t>
              </a:r>
              <a:endParaRPr sz="1600"/>
            </a:p>
          </p:txBody>
        </p:sp>
      </p:grpSp>
      <p:grpSp>
        <p:nvGrpSpPr>
          <p:cNvPr id="413" name="Google Shape;413;p37"/>
          <p:cNvGrpSpPr/>
          <p:nvPr/>
        </p:nvGrpSpPr>
        <p:grpSpPr>
          <a:xfrm>
            <a:off x="381000" y="1825418"/>
            <a:ext cx="8382000" cy="517732"/>
            <a:chOff x="0" y="1814381"/>
            <a:chExt cx="8382000" cy="690309"/>
          </a:xfrm>
        </p:grpSpPr>
        <p:sp>
          <p:nvSpPr>
            <p:cNvPr id="414" name="Google Shape;414;p37"/>
            <p:cNvSpPr/>
            <p:nvPr/>
          </p:nvSpPr>
          <p:spPr>
            <a:xfrm>
              <a:off x="0" y="1814381"/>
              <a:ext cx="8382000" cy="690309"/>
            </a:xfrm>
            <a:prstGeom prst="roundRect">
              <a:avLst>
                <a:gd name="adj" fmla="val 16667"/>
              </a:avLst>
            </a:prstGeom>
            <a:solidFill>
              <a:srgbClr val="B2A0C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33698" y="1848079"/>
              <a:ext cx="8314604" cy="622913"/>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None/>
              </a:pPr>
              <a:r>
                <a:rPr lang="vi" sz="1600">
                  <a:solidFill>
                    <a:schemeClr val="dk1"/>
                  </a:solidFill>
                  <a:latin typeface="Courier New"/>
                  <a:ea typeface="Courier New"/>
                  <a:cs typeface="Courier New"/>
                  <a:sym typeface="Courier New"/>
                </a:rPr>
                <a:t>Library is based on modular approach that allows creation of powerful and dynamic Web applications. </a:t>
              </a:r>
              <a:endParaRPr sz="1600"/>
            </a:p>
          </p:txBody>
        </p:sp>
      </p:grpSp>
      <p:sp>
        <p:nvSpPr>
          <p:cNvPr id="416" name="Google Shape;416;p37"/>
          <p:cNvSpPr/>
          <p:nvPr/>
        </p:nvSpPr>
        <p:spPr>
          <a:xfrm>
            <a:off x="456997" y="2481868"/>
            <a:ext cx="4843977" cy="306295"/>
          </a:xfrm>
          <a:custGeom>
            <a:avLst/>
            <a:gdLst/>
            <a:ahLst/>
            <a:cxnLst/>
            <a:rect l="l" t="t" r="r" b="b"/>
            <a:pathLst>
              <a:path w="4843977" h="408394" extrusionOk="0">
                <a:moveTo>
                  <a:pt x="0" y="40839"/>
                </a:moveTo>
                <a:cubicBezTo>
                  <a:pt x="0" y="18284"/>
                  <a:pt x="18284" y="0"/>
                  <a:pt x="40839" y="0"/>
                </a:cubicBezTo>
                <a:lnTo>
                  <a:pt x="4803138" y="0"/>
                </a:lnTo>
                <a:cubicBezTo>
                  <a:pt x="4825693" y="0"/>
                  <a:pt x="4843977" y="18284"/>
                  <a:pt x="4843977" y="40839"/>
                </a:cubicBezTo>
                <a:lnTo>
                  <a:pt x="4843977" y="367555"/>
                </a:lnTo>
                <a:cubicBezTo>
                  <a:pt x="4843977" y="390110"/>
                  <a:pt x="4825693" y="408394"/>
                  <a:pt x="4803138" y="408394"/>
                </a:cubicBezTo>
                <a:lnTo>
                  <a:pt x="40839" y="408394"/>
                </a:lnTo>
                <a:cubicBezTo>
                  <a:pt x="18284" y="408394"/>
                  <a:pt x="0" y="390110"/>
                  <a:pt x="0" y="367555"/>
                </a:cubicBezTo>
                <a:lnTo>
                  <a:pt x="0" y="40839"/>
                </a:lnTo>
                <a:close/>
              </a:path>
            </a:pathLst>
          </a:custGeom>
          <a:solidFill>
            <a:srgbClr val="7030A0"/>
          </a:solidFill>
          <a:ln w="25400" cap="flat" cmpd="sng">
            <a:solidFill>
              <a:schemeClr val="lt1"/>
            </a:solidFill>
            <a:prstDash val="solid"/>
            <a:round/>
            <a:headEnd type="none" w="sm" len="sm"/>
            <a:tailEnd type="none" w="sm" len="sm"/>
          </a:ln>
        </p:spPr>
        <p:txBody>
          <a:bodyPr spcFirstLastPara="1" wrap="square" lIns="57675" tIns="42425" rIns="57675" bIns="42425" anchor="ctr" anchorCtr="0">
            <a:noAutofit/>
          </a:bodyPr>
          <a:lstStyle/>
          <a:p>
            <a:pPr marL="0" marR="0" lvl="0" indent="0" algn="l" rtl="0">
              <a:lnSpc>
                <a:spcPct val="90000"/>
              </a:lnSpc>
              <a:spcBef>
                <a:spcPts val="0"/>
              </a:spcBef>
              <a:spcAft>
                <a:spcPts val="0"/>
              </a:spcAft>
              <a:buNone/>
            </a:pPr>
            <a:r>
              <a:rPr lang="vi" sz="2400">
                <a:solidFill>
                  <a:schemeClr val="lt1"/>
                </a:solidFill>
                <a:latin typeface="Courier New"/>
                <a:ea typeface="Courier New"/>
                <a:cs typeface="Courier New"/>
                <a:sym typeface="Courier New"/>
              </a:rPr>
              <a:t>Features of jQuery</a:t>
            </a:r>
            <a:endParaRPr sz="2400">
              <a:solidFill>
                <a:schemeClr val="lt1"/>
              </a:solidFill>
              <a:latin typeface="Courier New"/>
              <a:ea typeface="Courier New"/>
              <a:cs typeface="Courier New"/>
              <a:sym typeface="Courier New"/>
            </a:endParaRPr>
          </a:p>
        </p:txBody>
      </p:sp>
      <p:sp>
        <p:nvSpPr>
          <p:cNvPr id="417" name="Google Shape;417;p37"/>
          <p:cNvSpPr/>
          <p:nvPr/>
        </p:nvSpPr>
        <p:spPr>
          <a:xfrm>
            <a:off x="941395" y="2788164"/>
            <a:ext cx="403191" cy="409639"/>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418" name="Google Shape;418;p37"/>
          <p:cNvSpPr/>
          <p:nvPr/>
        </p:nvSpPr>
        <p:spPr>
          <a:xfrm>
            <a:off x="1344585" y="2892390"/>
            <a:ext cx="6493113" cy="474361"/>
          </a:xfrm>
          <a:custGeom>
            <a:avLst/>
            <a:gdLst/>
            <a:ahLst/>
            <a:cxnLst/>
            <a:rect l="l" t="t" r="r" b="b"/>
            <a:pathLst>
              <a:path w="6154604" h="450528" extrusionOk="0">
                <a:moveTo>
                  <a:pt x="0" y="45053"/>
                </a:moveTo>
                <a:cubicBezTo>
                  <a:pt x="0" y="20171"/>
                  <a:pt x="20171" y="0"/>
                  <a:pt x="45053" y="0"/>
                </a:cubicBezTo>
                <a:lnTo>
                  <a:pt x="6109551" y="0"/>
                </a:lnTo>
                <a:cubicBezTo>
                  <a:pt x="6134433" y="0"/>
                  <a:pt x="6154604" y="20171"/>
                  <a:pt x="6154604" y="45053"/>
                </a:cubicBezTo>
                <a:lnTo>
                  <a:pt x="6154604" y="405475"/>
                </a:lnTo>
                <a:cubicBezTo>
                  <a:pt x="6154604" y="430357"/>
                  <a:pt x="6134433" y="450528"/>
                  <a:pt x="6109551" y="450528"/>
                </a:cubicBezTo>
                <a:lnTo>
                  <a:pt x="45053" y="450528"/>
                </a:lnTo>
                <a:cubicBezTo>
                  <a:pt x="20171" y="450528"/>
                  <a:pt x="0" y="430357"/>
                  <a:pt x="0" y="405475"/>
                </a:cubicBezTo>
                <a:lnTo>
                  <a:pt x="0" y="45053"/>
                </a:lnTo>
                <a:close/>
              </a:path>
            </a:pathLst>
          </a:custGeom>
          <a:solidFill>
            <a:srgbClr val="CCC0D9">
              <a:alpha val="89803"/>
            </a:srgbClr>
          </a:solidFill>
          <a:ln w="25400" cap="flat" cmpd="sng">
            <a:solidFill>
              <a:schemeClr val="accent1"/>
            </a:solidFill>
            <a:prstDash val="solid"/>
            <a:round/>
            <a:headEnd type="none" w="sm" len="sm"/>
            <a:tailEnd type="none" w="sm" len="sm"/>
          </a:ln>
        </p:spPr>
        <p:txBody>
          <a:bodyPr spcFirstLastPara="1" wrap="square" lIns="43675" tIns="33500" rIns="43675" bIns="33500" anchor="ctr" anchorCtr="0">
            <a:noAutofit/>
          </a:bodyPr>
          <a:lstStyle/>
          <a:p>
            <a:pPr marL="0" marR="0" lvl="0" indent="0" algn="l" rtl="0">
              <a:lnSpc>
                <a:spcPct val="90000"/>
              </a:lnSpc>
              <a:spcBef>
                <a:spcPts val="0"/>
              </a:spcBef>
              <a:spcAft>
                <a:spcPts val="0"/>
              </a:spcAft>
              <a:buNone/>
            </a:pPr>
            <a:r>
              <a:rPr lang="vi" sz="1600">
                <a:solidFill>
                  <a:schemeClr val="dk1"/>
                </a:solidFill>
                <a:latin typeface="Courier New"/>
                <a:ea typeface="Courier New"/>
                <a:cs typeface="Courier New"/>
                <a:sym typeface="Courier New"/>
              </a:rPr>
              <a:t>Easy to understand syntax that helps to navigate the document.</a:t>
            </a:r>
            <a:endParaRPr sz="1600"/>
          </a:p>
        </p:txBody>
      </p:sp>
      <p:sp>
        <p:nvSpPr>
          <p:cNvPr id="419" name="Google Shape;419;p37"/>
          <p:cNvSpPr/>
          <p:nvPr/>
        </p:nvSpPr>
        <p:spPr>
          <a:xfrm>
            <a:off x="941395" y="2788164"/>
            <a:ext cx="403191" cy="863281"/>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420" name="Google Shape;420;p37"/>
          <p:cNvSpPr/>
          <p:nvPr/>
        </p:nvSpPr>
        <p:spPr>
          <a:xfrm>
            <a:off x="1344586" y="3478765"/>
            <a:ext cx="6493112" cy="345360"/>
          </a:xfrm>
          <a:custGeom>
            <a:avLst/>
            <a:gdLst/>
            <a:ahLst/>
            <a:cxnLst/>
            <a:rect l="l" t="t" r="r" b="b"/>
            <a:pathLst>
              <a:path w="6161467" h="460480" extrusionOk="0">
                <a:moveTo>
                  <a:pt x="0" y="46048"/>
                </a:moveTo>
                <a:cubicBezTo>
                  <a:pt x="0" y="20616"/>
                  <a:pt x="20616" y="0"/>
                  <a:pt x="46048" y="0"/>
                </a:cubicBezTo>
                <a:lnTo>
                  <a:pt x="6115419" y="0"/>
                </a:lnTo>
                <a:cubicBezTo>
                  <a:pt x="6140851" y="0"/>
                  <a:pt x="6161467" y="20616"/>
                  <a:pt x="6161467" y="46048"/>
                </a:cubicBezTo>
                <a:lnTo>
                  <a:pt x="6161467" y="414432"/>
                </a:lnTo>
                <a:cubicBezTo>
                  <a:pt x="6161467" y="439864"/>
                  <a:pt x="6140851" y="460480"/>
                  <a:pt x="6115419" y="460480"/>
                </a:cubicBezTo>
                <a:lnTo>
                  <a:pt x="46048" y="460480"/>
                </a:lnTo>
                <a:cubicBezTo>
                  <a:pt x="20616" y="460480"/>
                  <a:pt x="0" y="439864"/>
                  <a:pt x="0" y="414432"/>
                </a:cubicBezTo>
                <a:lnTo>
                  <a:pt x="0" y="46048"/>
                </a:lnTo>
                <a:close/>
              </a:path>
            </a:pathLst>
          </a:custGeom>
          <a:solidFill>
            <a:srgbClr val="FABF8E">
              <a:alpha val="89803"/>
            </a:srgbClr>
          </a:solidFill>
          <a:ln w="25400" cap="flat" cmpd="sng">
            <a:solidFill>
              <a:schemeClr val="accent1"/>
            </a:solidFill>
            <a:prstDash val="solid"/>
            <a:round/>
            <a:headEnd type="none" w="sm" len="sm"/>
            <a:tailEnd type="none" w="sm" len="sm"/>
          </a:ln>
        </p:spPr>
        <p:txBody>
          <a:bodyPr spcFirstLastPara="1" wrap="square" lIns="43950" tIns="33800" rIns="43950" bIns="33800" anchor="ctr" anchorCtr="0">
            <a:noAutofit/>
          </a:bodyPr>
          <a:lstStyle/>
          <a:p>
            <a:pPr marL="0" marR="0" lvl="0" indent="0" algn="l" rtl="0">
              <a:lnSpc>
                <a:spcPct val="90000"/>
              </a:lnSpc>
              <a:spcBef>
                <a:spcPts val="0"/>
              </a:spcBef>
              <a:spcAft>
                <a:spcPts val="0"/>
              </a:spcAft>
              <a:buNone/>
            </a:pPr>
            <a:r>
              <a:rPr lang="vi" sz="1600">
                <a:solidFill>
                  <a:schemeClr val="dk1"/>
                </a:solidFill>
                <a:latin typeface="Courier New"/>
                <a:ea typeface="Courier New"/>
                <a:cs typeface="Courier New"/>
                <a:sym typeface="Courier New"/>
              </a:rPr>
              <a:t>Event handling. </a:t>
            </a:r>
            <a:endParaRPr sz="1600"/>
          </a:p>
        </p:txBody>
      </p:sp>
      <p:sp>
        <p:nvSpPr>
          <p:cNvPr id="421" name="Google Shape;421;p37"/>
          <p:cNvSpPr/>
          <p:nvPr/>
        </p:nvSpPr>
        <p:spPr>
          <a:xfrm>
            <a:off x="941395" y="2788164"/>
            <a:ext cx="403191" cy="1384060"/>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422" name="Google Shape;422;p37"/>
          <p:cNvSpPr/>
          <p:nvPr/>
        </p:nvSpPr>
        <p:spPr>
          <a:xfrm>
            <a:off x="1344586" y="3966908"/>
            <a:ext cx="6493113" cy="410633"/>
          </a:xfrm>
          <a:custGeom>
            <a:avLst/>
            <a:gdLst/>
            <a:ahLst/>
            <a:cxnLst/>
            <a:rect l="l" t="t" r="r" b="b"/>
            <a:pathLst>
              <a:path w="6493113" h="547511" extrusionOk="0">
                <a:moveTo>
                  <a:pt x="0" y="54751"/>
                </a:moveTo>
                <a:cubicBezTo>
                  <a:pt x="0" y="24513"/>
                  <a:pt x="24513" y="0"/>
                  <a:pt x="54751" y="0"/>
                </a:cubicBezTo>
                <a:lnTo>
                  <a:pt x="6438362" y="0"/>
                </a:lnTo>
                <a:cubicBezTo>
                  <a:pt x="6468600" y="0"/>
                  <a:pt x="6493113" y="24513"/>
                  <a:pt x="6493113" y="54751"/>
                </a:cubicBezTo>
                <a:lnTo>
                  <a:pt x="6493113" y="492760"/>
                </a:lnTo>
                <a:cubicBezTo>
                  <a:pt x="6493113" y="522998"/>
                  <a:pt x="6468600" y="547511"/>
                  <a:pt x="6438362" y="547511"/>
                </a:cubicBezTo>
                <a:lnTo>
                  <a:pt x="54751" y="547511"/>
                </a:lnTo>
                <a:cubicBezTo>
                  <a:pt x="24513" y="547511"/>
                  <a:pt x="0" y="522998"/>
                  <a:pt x="0" y="492760"/>
                </a:cubicBezTo>
                <a:lnTo>
                  <a:pt x="0" y="54751"/>
                </a:lnTo>
                <a:close/>
              </a:path>
            </a:pathLst>
          </a:custGeom>
          <a:solidFill>
            <a:srgbClr val="C2D59B">
              <a:alpha val="89803"/>
            </a:srgbClr>
          </a:solidFill>
          <a:ln w="25400" cap="flat" cmpd="sng">
            <a:solidFill>
              <a:schemeClr val="accent1"/>
            </a:solidFill>
            <a:prstDash val="solid"/>
            <a:round/>
            <a:headEnd type="none" w="sm" len="sm"/>
            <a:tailEnd type="none" w="sm" len="sm"/>
          </a:ln>
        </p:spPr>
        <p:txBody>
          <a:bodyPr spcFirstLastPara="1" wrap="square" lIns="46500" tIns="36350" rIns="46500" bIns="36350" anchor="ctr" anchorCtr="0">
            <a:noAutofit/>
          </a:bodyPr>
          <a:lstStyle/>
          <a:p>
            <a:pPr marL="0" marR="0" lvl="0" indent="0" algn="l" rtl="0">
              <a:lnSpc>
                <a:spcPct val="90000"/>
              </a:lnSpc>
              <a:spcBef>
                <a:spcPts val="0"/>
              </a:spcBef>
              <a:spcAft>
                <a:spcPts val="0"/>
              </a:spcAft>
              <a:buNone/>
            </a:pPr>
            <a:r>
              <a:rPr lang="vi" sz="1600">
                <a:solidFill>
                  <a:schemeClr val="dk1"/>
                </a:solidFill>
                <a:latin typeface="Courier New"/>
                <a:ea typeface="Courier New"/>
                <a:cs typeface="Courier New"/>
                <a:sym typeface="Courier New"/>
              </a:rPr>
              <a:t>Advanced effects and animation.</a:t>
            </a:r>
            <a:endParaRPr sz="1600"/>
          </a:p>
        </p:txBody>
      </p:sp>
      <p:sp>
        <p:nvSpPr>
          <p:cNvPr id="423" name="Google Shape;423;p37"/>
          <p:cNvSpPr/>
          <p:nvPr/>
        </p:nvSpPr>
        <p:spPr>
          <a:xfrm>
            <a:off x="941395" y="2788164"/>
            <a:ext cx="411245" cy="1865579"/>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424" name="Google Shape;424;p37"/>
          <p:cNvSpPr/>
          <p:nvPr/>
        </p:nvSpPr>
        <p:spPr>
          <a:xfrm>
            <a:off x="1352640" y="4481767"/>
            <a:ext cx="6485058" cy="343952"/>
          </a:xfrm>
          <a:custGeom>
            <a:avLst/>
            <a:gdLst/>
            <a:ahLst/>
            <a:cxnLst/>
            <a:rect l="l" t="t" r="r" b="b"/>
            <a:pathLst>
              <a:path w="6451237" h="458603" extrusionOk="0">
                <a:moveTo>
                  <a:pt x="0" y="45860"/>
                </a:moveTo>
                <a:cubicBezTo>
                  <a:pt x="0" y="20532"/>
                  <a:pt x="20532" y="0"/>
                  <a:pt x="45860" y="0"/>
                </a:cubicBezTo>
                <a:lnTo>
                  <a:pt x="6405377" y="0"/>
                </a:lnTo>
                <a:cubicBezTo>
                  <a:pt x="6430705" y="0"/>
                  <a:pt x="6451237" y="20532"/>
                  <a:pt x="6451237" y="45860"/>
                </a:cubicBezTo>
                <a:lnTo>
                  <a:pt x="6451237" y="412743"/>
                </a:lnTo>
                <a:cubicBezTo>
                  <a:pt x="6451237" y="438071"/>
                  <a:pt x="6430705" y="458603"/>
                  <a:pt x="6405377" y="458603"/>
                </a:cubicBezTo>
                <a:lnTo>
                  <a:pt x="45860" y="458603"/>
                </a:lnTo>
                <a:cubicBezTo>
                  <a:pt x="20532" y="458603"/>
                  <a:pt x="0" y="438071"/>
                  <a:pt x="0" y="412743"/>
                </a:cubicBezTo>
                <a:lnTo>
                  <a:pt x="0" y="45860"/>
                </a:lnTo>
                <a:close/>
              </a:path>
            </a:pathLst>
          </a:custGeom>
          <a:solidFill>
            <a:srgbClr val="D99593">
              <a:alpha val="89803"/>
            </a:srgbClr>
          </a:solidFill>
          <a:ln w="25400" cap="flat" cmpd="sng">
            <a:solidFill>
              <a:schemeClr val="accent1"/>
            </a:solidFill>
            <a:prstDash val="solid"/>
            <a:round/>
            <a:headEnd type="none" w="sm" len="sm"/>
            <a:tailEnd type="none" w="sm" len="sm"/>
          </a:ln>
        </p:spPr>
        <p:txBody>
          <a:bodyPr spcFirstLastPara="1" wrap="square" lIns="43900" tIns="33750" rIns="43900" bIns="33750" anchor="ctr" anchorCtr="0">
            <a:noAutofit/>
          </a:bodyPr>
          <a:lstStyle/>
          <a:p>
            <a:pPr marL="0" marR="0" lvl="0" indent="0" algn="l" rtl="0">
              <a:lnSpc>
                <a:spcPct val="90000"/>
              </a:lnSpc>
              <a:spcBef>
                <a:spcPts val="0"/>
              </a:spcBef>
              <a:spcAft>
                <a:spcPts val="0"/>
              </a:spcAft>
              <a:buNone/>
            </a:pPr>
            <a:r>
              <a:rPr lang="vi" sz="1600">
                <a:solidFill>
                  <a:schemeClr val="dk1"/>
                </a:solidFill>
                <a:latin typeface="Courier New"/>
                <a:ea typeface="Courier New"/>
                <a:cs typeface="Courier New"/>
                <a:sym typeface="Courier New"/>
              </a:rPr>
              <a:t>Develop AJAX-based Web applications.</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500"/>
                                        <p:tgtEl>
                                          <p:spTgt spid="40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0"/>
                                        </p:tgtEl>
                                        <p:attrNameLst>
                                          <p:attrName>style.visibility</p:attrName>
                                        </p:attrNameLst>
                                      </p:cBhvr>
                                      <p:to>
                                        <p:strVal val="visible"/>
                                      </p:to>
                                    </p:set>
                                    <p:animEffect transition="in" filter="fade">
                                      <p:cBhvr>
                                        <p:cTn id="11" dur="500"/>
                                        <p:tgtEl>
                                          <p:spTgt spid="4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3"/>
                                        </p:tgtEl>
                                        <p:attrNameLst>
                                          <p:attrName>style.visibility</p:attrName>
                                        </p:attrNameLst>
                                      </p:cBhvr>
                                      <p:to>
                                        <p:strVal val="visible"/>
                                      </p:to>
                                    </p:set>
                                    <p:animEffect transition="in" filter="fade">
                                      <p:cBhvr>
                                        <p:cTn id="15" dur="500"/>
                                        <p:tgtEl>
                                          <p:spTgt spid="4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6"/>
                                        </p:tgtEl>
                                        <p:attrNameLst>
                                          <p:attrName>style.visibility</p:attrName>
                                        </p:attrNameLst>
                                      </p:cBhvr>
                                      <p:to>
                                        <p:strVal val="visible"/>
                                      </p:to>
                                    </p:set>
                                    <p:animEffect transition="in" filter="fade">
                                      <p:cBhvr>
                                        <p:cTn id="20" dur="500"/>
                                        <p:tgtEl>
                                          <p:spTgt spid="416"/>
                                        </p:tgtEl>
                                      </p:cBhvr>
                                    </p:animEffect>
                                  </p:childTnLst>
                                </p:cTn>
                              </p:par>
                              <p:par>
                                <p:cTn id="21" presetID="10" presetClass="entr" presetSubtype="0" fill="hold" nodeType="withEffect">
                                  <p:stCondLst>
                                    <p:cond delay="0"/>
                                  </p:stCondLst>
                                  <p:childTnLst>
                                    <p:set>
                                      <p:cBhvr>
                                        <p:cTn id="22" dur="1" fill="hold">
                                          <p:stCondLst>
                                            <p:cond delay="0"/>
                                          </p:stCondLst>
                                        </p:cTn>
                                        <p:tgtEl>
                                          <p:spTgt spid="417"/>
                                        </p:tgtEl>
                                        <p:attrNameLst>
                                          <p:attrName>style.visibility</p:attrName>
                                        </p:attrNameLst>
                                      </p:cBhvr>
                                      <p:to>
                                        <p:strVal val="visible"/>
                                      </p:to>
                                    </p:set>
                                    <p:animEffect transition="in" filter="fade">
                                      <p:cBhvr>
                                        <p:cTn id="23" dur="500"/>
                                        <p:tgtEl>
                                          <p:spTgt spid="4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18"/>
                                        </p:tgtEl>
                                        <p:attrNameLst>
                                          <p:attrName>style.visibility</p:attrName>
                                        </p:attrNameLst>
                                      </p:cBhvr>
                                      <p:to>
                                        <p:strVal val="visible"/>
                                      </p:to>
                                    </p:set>
                                    <p:animEffect transition="in" filter="fade">
                                      <p:cBhvr>
                                        <p:cTn id="28" dur="500"/>
                                        <p:tgtEl>
                                          <p:spTgt spid="418"/>
                                        </p:tgtEl>
                                      </p:cBhvr>
                                    </p:animEffect>
                                  </p:childTnLst>
                                </p:cTn>
                              </p:par>
                              <p:par>
                                <p:cTn id="29" presetID="10" presetClass="entr" presetSubtype="0" fill="hold" nodeType="withEffect">
                                  <p:stCondLst>
                                    <p:cond delay="0"/>
                                  </p:stCondLst>
                                  <p:childTnLst>
                                    <p:set>
                                      <p:cBhvr>
                                        <p:cTn id="30" dur="1" fill="hold">
                                          <p:stCondLst>
                                            <p:cond delay="0"/>
                                          </p:stCondLst>
                                        </p:cTn>
                                        <p:tgtEl>
                                          <p:spTgt spid="419"/>
                                        </p:tgtEl>
                                        <p:attrNameLst>
                                          <p:attrName>style.visibility</p:attrName>
                                        </p:attrNameLst>
                                      </p:cBhvr>
                                      <p:to>
                                        <p:strVal val="visible"/>
                                      </p:to>
                                    </p:set>
                                    <p:animEffect transition="in" filter="fade">
                                      <p:cBhvr>
                                        <p:cTn id="31" dur="500"/>
                                        <p:tgtEl>
                                          <p:spTgt spid="4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20"/>
                                        </p:tgtEl>
                                        <p:attrNameLst>
                                          <p:attrName>style.visibility</p:attrName>
                                        </p:attrNameLst>
                                      </p:cBhvr>
                                      <p:to>
                                        <p:strVal val="visible"/>
                                      </p:to>
                                    </p:set>
                                    <p:animEffect transition="in" filter="fade">
                                      <p:cBhvr>
                                        <p:cTn id="36" dur="500"/>
                                        <p:tgtEl>
                                          <p:spTgt spid="420"/>
                                        </p:tgtEl>
                                      </p:cBhvr>
                                    </p:animEffect>
                                  </p:childTnLst>
                                </p:cTn>
                              </p:par>
                              <p:par>
                                <p:cTn id="37" presetID="10" presetClass="entr" presetSubtype="0" fill="hold" nodeType="withEffect">
                                  <p:stCondLst>
                                    <p:cond delay="0"/>
                                  </p:stCondLst>
                                  <p:childTnLst>
                                    <p:set>
                                      <p:cBhvr>
                                        <p:cTn id="38" dur="1" fill="hold">
                                          <p:stCondLst>
                                            <p:cond delay="0"/>
                                          </p:stCondLst>
                                        </p:cTn>
                                        <p:tgtEl>
                                          <p:spTgt spid="421"/>
                                        </p:tgtEl>
                                        <p:attrNameLst>
                                          <p:attrName>style.visibility</p:attrName>
                                        </p:attrNameLst>
                                      </p:cBhvr>
                                      <p:to>
                                        <p:strVal val="visible"/>
                                      </p:to>
                                    </p:set>
                                    <p:animEffect transition="in" filter="fade">
                                      <p:cBhvr>
                                        <p:cTn id="39" dur="500"/>
                                        <p:tgtEl>
                                          <p:spTgt spid="4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22"/>
                                        </p:tgtEl>
                                        <p:attrNameLst>
                                          <p:attrName>style.visibility</p:attrName>
                                        </p:attrNameLst>
                                      </p:cBhvr>
                                      <p:to>
                                        <p:strVal val="visible"/>
                                      </p:to>
                                    </p:set>
                                    <p:animEffect transition="in" filter="fade">
                                      <p:cBhvr>
                                        <p:cTn id="44" dur="500"/>
                                        <p:tgtEl>
                                          <p:spTgt spid="422"/>
                                        </p:tgtEl>
                                      </p:cBhvr>
                                    </p:animEffect>
                                  </p:childTnLst>
                                </p:cTn>
                              </p:par>
                              <p:par>
                                <p:cTn id="45" presetID="10" presetClass="entr" presetSubtype="0" fill="hold" nodeType="withEffect">
                                  <p:stCondLst>
                                    <p:cond delay="0"/>
                                  </p:stCondLst>
                                  <p:childTnLst>
                                    <p:set>
                                      <p:cBhvr>
                                        <p:cTn id="46" dur="1" fill="hold">
                                          <p:stCondLst>
                                            <p:cond delay="0"/>
                                          </p:stCondLst>
                                        </p:cTn>
                                        <p:tgtEl>
                                          <p:spTgt spid="423"/>
                                        </p:tgtEl>
                                        <p:attrNameLst>
                                          <p:attrName>style.visibility</p:attrName>
                                        </p:attrNameLst>
                                      </p:cBhvr>
                                      <p:to>
                                        <p:strVal val="visible"/>
                                      </p:to>
                                    </p:set>
                                    <p:animEffect transition="in" filter="fade">
                                      <p:cBhvr>
                                        <p:cTn id="47" dur="500"/>
                                        <p:tgtEl>
                                          <p:spTgt spid="4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24"/>
                                        </p:tgtEl>
                                        <p:attrNameLst>
                                          <p:attrName>style.visibility</p:attrName>
                                        </p:attrNameLst>
                                      </p:cBhvr>
                                      <p:to>
                                        <p:strVal val="visible"/>
                                      </p:to>
                                    </p:set>
                                    <p:animEffect transition="in" filter="fade">
                                      <p:cBhvr>
                                        <p:cTn id="52" dur="500"/>
                                        <p:tgtEl>
                                          <p:spTgt spid="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23</a:t>
            </a:fld>
            <a:endParaRPr/>
          </a:p>
        </p:txBody>
      </p:sp>
      <p:sp>
        <p:nvSpPr>
          <p:cNvPr id="431" name="Google Shape;431;p38"/>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432" name="Google Shape;432;p38"/>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Summary</a:t>
            </a:r>
            <a:endParaRPr/>
          </a:p>
        </p:txBody>
      </p:sp>
      <p:sp>
        <p:nvSpPr>
          <p:cNvPr id="433" name="Google Shape;433;p38"/>
          <p:cNvSpPr/>
          <p:nvPr/>
        </p:nvSpPr>
        <p:spPr>
          <a:xfrm>
            <a:off x="304800" y="685800"/>
            <a:ext cx="8305800" cy="4385816"/>
          </a:xfrm>
          <a:prstGeom prst="rect">
            <a:avLst/>
          </a:prstGeom>
          <a:noFill/>
          <a:ln>
            <a:noFill/>
          </a:ln>
        </p:spPr>
        <p:txBody>
          <a:bodyPr spcFirstLastPara="1" wrap="square" lIns="91425" tIns="45700" rIns="91425" bIns="45700" anchor="t" anchorCtr="0">
            <a:noAutofit/>
          </a:bodyPr>
          <a:lstStyle/>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HTML5 is cooperative project between (W3C) and the Web Hypertext Application Technology Working Group (WHATWG).</a:t>
            </a:r>
            <a:endParaRPr sz="1800"/>
          </a:p>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New features of HTML5 would include tags such as &lt;canvas&gt;, &lt;article&gt;, &lt;nav&gt;, &lt;header&gt;, &lt;footer&gt;, &lt;section&gt;, &lt;audio&gt;, &lt;video&gt; and so on.</a:t>
            </a:r>
            <a:endParaRPr sz="1800"/>
          </a:p>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Some of the technologies used for creating dynamic Web sites JavaScript, CSS, XHTML, and DHTML.</a:t>
            </a:r>
            <a:endParaRPr sz="1800"/>
          </a:p>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A Cascading Style Sheet (CSS) is a rule based language, which specifies the formatting instructions for the content specified in an HTML page.</a:t>
            </a:r>
            <a:endParaRPr sz="1800"/>
          </a:p>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JavaScript is a scripting language that allows you to build dynamic Web pages by ensuring maximum user interactivity.</a:t>
            </a:r>
            <a:endParaRPr sz="1800"/>
          </a:p>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jQuery is a JavaScript library that simplifies the design of client-side scripting on HTML pages.</a:t>
            </a:r>
            <a:endParaRPr sz="1800"/>
          </a:p>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major browsers, such as Chrome, Firefox, Opera, Safari, Internet Explorer, and so on, are trying to add the new HTML5 features to the latest version of the browsers. </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animEffect transition="in" filter="fade">
                                      <p:cBhvr>
                                        <p:cTn id="7" dur="2000"/>
                                        <p:tgtEl>
                                          <p:spTgt spid="43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3">
                                            <p:txEl>
                                              <p:pRg st="1" end="1"/>
                                            </p:txEl>
                                          </p:spTgt>
                                        </p:tgtEl>
                                        <p:attrNameLst>
                                          <p:attrName>style.visibility</p:attrName>
                                        </p:attrNameLst>
                                      </p:cBhvr>
                                      <p:to>
                                        <p:strVal val="visible"/>
                                      </p:to>
                                    </p:set>
                                    <p:animEffect transition="in" filter="fade">
                                      <p:cBhvr>
                                        <p:cTn id="10" dur="2000"/>
                                        <p:tgtEl>
                                          <p:spTgt spid="43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3">
                                            <p:txEl>
                                              <p:pRg st="2" end="2"/>
                                            </p:txEl>
                                          </p:spTgt>
                                        </p:tgtEl>
                                        <p:attrNameLst>
                                          <p:attrName>style.visibility</p:attrName>
                                        </p:attrNameLst>
                                      </p:cBhvr>
                                      <p:to>
                                        <p:strVal val="visible"/>
                                      </p:to>
                                    </p:set>
                                    <p:animEffect transition="in" filter="fade">
                                      <p:cBhvr>
                                        <p:cTn id="13" dur="2000"/>
                                        <p:tgtEl>
                                          <p:spTgt spid="43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33">
                                            <p:txEl>
                                              <p:pRg st="3" end="3"/>
                                            </p:txEl>
                                          </p:spTgt>
                                        </p:tgtEl>
                                        <p:attrNameLst>
                                          <p:attrName>style.visibility</p:attrName>
                                        </p:attrNameLst>
                                      </p:cBhvr>
                                      <p:to>
                                        <p:strVal val="visible"/>
                                      </p:to>
                                    </p:set>
                                    <p:animEffect transition="in" filter="fade">
                                      <p:cBhvr>
                                        <p:cTn id="16" dur="2000"/>
                                        <p:tgtEl>
                                          <p:spTgt spid="43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33">
                                            <p:txEl>
                                              <p:pRg st="4" end="4"/>
                                            </p:txEl>
                                          </p:spTgt>
                                        </p:tgtEl>
                                        <p:attrNameLst>
                                          <p:attrName>style.visibility</p:attrName>
                                        </p:attrNameLst>
                                      </p:cBhvr>
                                      <p:to>
                                        <p:strVal val="visible"/>
                                      </p:to>
                                    </p:set>
                                    <p:animEffect transition="in" filter="fade">
                                      <p:cBhvr>
                                        <p:cTn id="19" dur="2000"/>
                                        <p:tgtEl>
                                          <p:spTgt spid="43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33">
                                            <p:txEl>
                                              <p:pRg st="5" end="5"/>
                                            </p:txEl>
                                          </p:spTgt>
                                        </p:tgtEl>
                                        <p:attrNameLst>
                                          <p:attrName>style.visibility</p:attrName>
                                        </p:attrNameLst>
                                      </p:cBhvr>
                                      <p:to>
                                        <p:strVal val="visible"/>
                                      </p:to>
                                    </p:set>
                                    <p:animEffect transition="in" filter="fade">
                                      <p:cBhvr>
                                        <p:cTn id="22" dur="2000"/>
                                        <p:tgtEl>
                                          <p:spTgt spid="43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33">
                                            <p:txEl>
                                              <p:pRg st="6" end="6"/>
                                            </p:txEl>
                                          </p:spTgt>
                                        </p:tgtEl>
                                        <p:attrNameLst>
                                          <p:attrName>style.visibility</p:attrName>
                                        </p:attrNameLst>
                                      </p:cBhvr>
                                      <p:to>
                                        <p:strVal val="visible"/>
                                      </p:to>
                                    </p:set>
                                    <p:animEffect transition="in" filter="fade">
                                      <p:cBhvr>
                                        <p:cTn id="25" dur="2000"/>
                                        <p:tgtEl>
                                          <p:spTgt spid="4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
        <p:nvSpPr>
          <p:cNvPr id="93" name="Google Shape;93;p18"/>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94" name="Google Shape;94;p18"/>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Introduction</a:t>
            </a:r>
            <a:endParaRPr/>
          </a:p>
        </p:txBody>
      </p:sp>
      <p:grpSp>
        <p:nvGrpSpPr>
          <p:cNvPr id="95" name="Google Shape;95;p18"/>
          <p:cNvGrpSpPr/>
          <p:nvPr/>
        </p:nvGrpSpPr>
        <p:grpSpPr>
          <a:xfrm>
            <a:off x="381000" y="1085850"/>
            <a:ext cx="8382000" cy="1975332"/>
            <a:chOff x="0" y="0"/>
            <a:chExt cx="8382000" cy="2633776"/>
          </a:xfrm>
        </p:grpSpPr>
        <p:sp>
          <p:nvSpPr>
            <p:cNvPr id="96" name="Google Shape;96;p18"/>
            <p:cNvSpPr/>
            <p:nvPr/>
          </p:nvSpPr>
          <p:spPr>
            <a:xfrm>
              <a:off x="0" y="0"/>
              <a:ext cx="8382000" cy="688812"/>
            </a:xfrm>
            <a:prstGeom prst="roundRect">
              <a:avLst>
                <a:gd name="adj" fmla="val 16667"/>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p:nvPr/>
          </p:nvSpPr>
          <p:spPr>
            <a:xfrm>
              <a:off x="33625" y="33625"/>
              <a:ext cx="8314750" cy="621562"/>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Courier New"/>
                <a:buNone/>
              </a:pPr>
              <a:r>
                <a:rPr lang="vi" sz="2000" b="0" i="0" u="none" strike="noStrike" cap="none">
                  <a:solidFill>
                    <a:schemeClr val="lt1"/>
                  </a:solidFill>
                  <a:latin typeface="Courier New"/>
                  <a:ea typeface="Courier New"/>
                  <a:cs typeface="Courier New"/>
                  <a:sym typeface="Courier New"/>
                </a:rPr>
                <a:t>Hypertext Markup Language was introduced in 1990.</a:t>
              </a:r>
              <a:endParaRPr sz="2000"/>
            </a:p>
          </p:txBody>
        </p:sp>
        <p:sp>
          <p:nvSpPr>
            <p:cNvPr id="98" name="Google Shape;98;p18"/>
            <p:cNvSpPr/>
            <p:nvPr/>
          </p:nvSpPr>
          <p:spPr>
            <a:xfrm>
              <a:off x="0" y="914401"/>
              <a:ext cx="8382000" cy="680767"/>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p:nvPr/>
          </p:nvSpPr>
          <p:spPr>
            <a:xfrm>
              <a:off x="33232" y="947633"/>
              <a:ext cx="8315536" cy="614303"/>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Courier New"/>
                <a:buNone/>
              </a:pPr>
              <a:r>
                <a:rPr lang="vi" sz="2000" b="0" i="0" u="none" strike="noStrike" cap="none" dirty="0">
                  <a:solidFill>
                    <a:schemeClr val="lt1"/>
                  </a:solidFill>
                  <a:latin typeface="Courier New"/>
                  <a:ea typeface="Courier New"/>
                  <a:cs typeface="Courier New"/>
                  <a:sym typeface="Courier New"/>
                </a:rPr>
                <a:t>HTML </a:t>
              </a:r>
              <a:r>
                <a:rPr lang="en-US" sz="2000" b="0" i="0" u="none" strike="noStrike" cap="none" smtClean="0">
                  <a:solidFill>
                    <a:schemeClr val="lt1"/>
                  </a:solidFill>
                  <a:latin typeface="Courier New"/>
                  <a:ea typeface="Courier New"/>
                  <a:cs typeface="Courier New"/>
                  <a:sym typeface="Courier New"/>
                </a:rPr>
                <a:t>4</a:t>
              </a:r>
              <a:r>
                <a:rPr lang="vi" sz="2000" b="0" i="0" u="none" strike="noStrike" cap="none" smtClean="0">
                  <a:solidFill>
                    <a:schemeClr val="lt1"/>
                  </a:solidFill>
                  <a:latin typeface="Courier New"/>
                  <a:ea typeface="Courier New"/>
                  <a:cs typeface="Courier New"/>
                  <a:sym typeface="Courier New"/>
                </a:rPr>
                <a:t> </a:t>
              </a:r>
              <a:r>
                <a:rPr lang="vi" sz="2000" b="0" i="0" u="none" strike="noStrike" cap="none" dirty="0">
                  <a:solidFill>
                    <a:schemeClr val="lt1"/>
                  </a:solidFill>
                  <a:latin typeface="Courier New"/>
                  <a:ea typeface="Courier New"/>
                  <a:cs typeface="Courier New"/>
                  <a:sym typeface="Courier New"/>
                </a:rPr>
                <a:t>was recommended as a standard by W3C in 1997.</a:t>
              </a:r>
              <a:endParaRPr sz="2000" dirty="0"/>
            </a:p>
          </p:txBody>
        </p:sp>
        <p:sp>
          <p:nvSpPr>
            <p:cNvPr id="100" name="Google Shape;100;p18"/>
            <p:cNvSpPr/>
            <p:nvPr/>
          </p:nvSpPr>
          <p:spPr>
            <a:xfrm>
              <a:off x="0" y="1828799"/>
              <a:ext cx="8382000" cy="804977"/>
            </a:xfrm>
            <a:prstGeom prst="roundRect">
              <a:avLst>
                <a:gd name="adj" fmla="val 16667"/>
              </a:avLst>
            </a:prstGeom>
            <a:solidFill>
              <a:srgbClr val="8CB3E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p:nvPr/>
          </p:nvSpPr>
          <p:spPr>
            <a:xfrm>
              <a:off x="39296" y="1868095"/>
              <a:ext cx="8303408" cy="726385"/>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Courier New"/>
                <a:buNone/>
              </a:pPr>
              <a:r>
                <a:rPr lang="vi" sz="2000" b="0" i="0" u="none" strike="noStrike" cap="none">
                  <a:solidFill>
                    <a:schemeClr val="lt1"/>
                  </a:solidFill>
                  <a:latin typeface="Courier New"/>
                  <a:ea typeface="Courier New"/>
                  <a:cs typeface="Courier New"/>
                  <a:sym typeface="Courier New"/>
                </a:rPr>
                <a:t>Majority of the browsers support HTML 5 element and Application Programming Interface (API).</a:t>
              </a:r>
              <a:endParaRPr sz="20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
        <p:nvSpPr>
          <p:cNvPr id="108" name="Google Shape;108;p19"/>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109" name="Google Shape;109;p19"/>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Evolution of Computing</a:t>
            </a:r>
            <a:endParaRPr/>
          </a:p>
        </p:txBody>
      </p:sp>
      <p:grpSp>
        <p:nvGrpSpPr>
          <p:cNvPr id="110" name="Google Shape;110;p19"/>
          <p:cNvGrpSpPr/>
          <p:nvPr/>
        </p:nvGrpSpPr>
        <p:grpSpPr>
          <a:xfrm>
            <a:off x="381000" y="720328"/>
            <a:ext cx="8382000" cy="2171699"/>
            <a:chOff x="0" y="0"/>
            <a:chExt cx="8382000" cy="2895599"/>
          </a:xfrm>
        </p:grpSpPr>
        <p:sp>
          <p:nvSpPr>
            <p:cNvPr id="111" name="Google Shape;111;p19"/>
            <p:cNvSpPr/>
            <p:nvPr/>
          </p:nvSpPr>
          <p:spPr>
            <a:xfrm>
              <a:off x="0" y="0"/>
              <a:ext cx="8382000" cy="924442"/>
            </a:xfrm>
            <a:prstGeom prst="roundRect">
              <a:avLst>
                <a:gd name="adj" fmla="val 16667"/>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p:nvPr/>
          </p:nvSpPr>
          <p:spPr>
            <a:xfrm>
              <a:off x="45128" y="45128"/>
              <a:ext cx="8291744" cy="83418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Courier New"/>
                <a:buNone/>
              </a:pPr>
              <a:r>
                <a:rPr lang="vi" sz="2000" b="0" i="0" u="none" strike="noStrike" cap="none">
                  <a:solidFill>
                    <a:schemeClr val="lt1"/>
                  </a:solidFill>
                  <a:latin typeface="Courier New"/>
                  <a:ea typeface="Courier New"/>
                  <a:cs typeface="Courier New"/>
                  <a:sym typeface="Courier New"/>
                </a:rPr>
                <a:t>Computing started by using stand-alone computers to perform different computing operations.</a:t>
              </a:r>
              <a:endParaRPr sz="2000"/>
            </a:p>
          </p:txBody>
        </p:sp>
        <p:sp>
          <p:nvSpPr>
            <p:cNvPr id="113" name="Google Shape;113;p19"/>
            <p:cNvSpPr/>
            <p:nvPr/>
          </p:nvSpPr>
          <p:spPr>
            <a:xfrm>
              <a:off x="0" y="1046997"/>
              <a:ext cx="8382000" cy="1091128"/>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txBox="1"/>
            <p:nvPr/>
          </p:nvSpPr>
          <p:spPr>
            <a:xfrm>
              <a:off x="53264" y="1100261"/>
              <a:ext cx="8275472" cy="9846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vi" sz="2000" b="0" i="0" u="none" strike="noStrike" cap="none">
                  <a:solidFill>
                    <a:schemeClr val="dk1"/>
                  </a:solidFill>
                  <a:latin typeface="Arial"/>
                  <a:ea typeface="Arial"/>
                  <a:cs typeface="Arial"/>
                  <a:sym typeface="Arial"/>
                </a:rPr>
                <a:t>Later organizations began to connect their computers to share data.</a:t>
              </a:r>
              <a:endParaRPr sz="2000"/>
            </a:p>
          </p:txBody>
        </p:sp>
        <p:sp>
          <p:nvSpPr>
            <p:cNvPr id="115" name="Google Shape;115;p19"/>
            <p:cNvSpPr/>
            <p:nvPr/>
          </p:nvSpPr>
          <p:spPr>
            <a:xfrm>
              <a:off x="0" y="2278104"/>
              <a:ext cx="8382000" cy="617495"/>
            </a:xfrm>
            <a:prstGeom prst="roundRect">
              <a:avLst>
                <a:gd name="adj" fmla="val 16667"/>
              </a:avLst>
            </a:prstGeom>
            <a:solidFill>
              <a:srgbClr val="B2A0C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txBox="1"/>
            <p:nvPr/>
          </p:nvSpPr>
          <p:spPr>
            <a:xfrm>
              <a:off x="30144" y="2308248"/>
              <a:ext cx="8321712" cy="557207"/>
            </a:xfrm>
            <a:prstGeom prst="rect">
              <a:avLst/>
            </a:prstGeom>
            <a:noFill/>
            <a:ln>
              <a:noFill/>
            </a:ln>
          </p:spPr>
          <p:txBody>
            <a:bodyPr spcFirstLastPara="1" wrap="square" lIns="99050" tIns="99050" rIns="99050" bIns="99050" anchor="ctr" anchorCtr="0">
              <a:noAutofit/>
            </a:bodyPr>
            <a:lstStyle/>
            <a:p>
              <a:pPr marL="0" marR="0" lvl="0" indent="0" algn="l" rtl="0">
                <a:lnSpc>
                  <a:spcPct val="90000"/>
                </a:lnSpc>
                <a:spcBef>
                  <a:spcPts val="0"/>
                </a:spcBef>
                <a:spcAft>
                  <a:spcPts val="0"/>
                </a:spcAft>
                <a:buClr>
                  <a:schemeClr val="lt1"/>
                </a:buClr>
                <a:buSzPts val="2600"/>
                <a:buFont typeface="Courier New"/>
                <a:buNone/>
              </a:pPr>
              <a:r>
                <a:rPr lang="vi" sz="2000" b="0" i="0" u="none" strike="noStrike" cap="none">
                  <a:solidFill>
                    <a:schemeClr val="lt1"/>
                  </a:solidFill>
                  <a:latin typeface="Courier New"/>
                  <a:ea typeface="Courier New"/>
                  <a:cs typeface="Courier New"/>
                  <a:sym typeface="Courier New"/>
                </a:rPr>
                <a:t>Different types of networks are as follows:</a:t>
              </a:r>
              <a:endParaRPr sz="2000"/>
            </a:p>
          </p:txBody>
        </p:sp>
      </p:grpSp>
      <p:sp>
        <p:nvSpPr>
          <p:cNvPr id="117" name="Google Shape;117;p19"/>
          <p:cNvSpPr/>
          <p:nvPr/>
        </p:nvSpPr>
        <p:spPr>
          <a:xfrm>
            <a:off x="533400" y="2971800"/>
            <a:ext cx="5234354" cy="85725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Local Area Network (LAN)</a:t>
            </a:r>
            <a:endParaRPr/>
          </a:p>
          <a:p>
            <a:pPr marL="457200" marR="0" lvl="1" indent="-274320" algn="l"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Metropolitan Area Network (MAN)</a:t>
            </a:r>
            <a:endParaRPr/>
          </a:p>
          <a:p>
            <a:pPr marL="457200" marR="0" lvl="1" indent="-274320" algn="l"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Wide Area Network (WAN)</a:t>
            </a:r>
            <a:endParaRPr/>
          </a:p>
        </p:txBody>
      </p:sp>
      <p:pic>
        <p:nvPicPr>
          <p:cNvPr id="118" name="Google Shape;118;p19"/>
          <p:cNvPicPr preferRelativeResize="0"/>
          <p:nvPr/>
        </p:nvPicPr>
        <p:blipFill rotWithShape="1">
          <a:blip r:embed="rId3">
            <a:alphaModFix/>
          </a:blip>
          <a:srcRect/>
          <a:stretch/>
        </p:blipFill>
        <p:spPr>
          <a:xfrm>
            <a:off x="6172200" y="2971800"/>
            <a:ext cx="1657350" cy="18026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2000"/>
                                        <p:tgtEl>
                                          <p:spTgt spid="117"/>
                                        </p:tgtEl>
                                      </p:cBhvr>
                                    </p:animEffect>
                                  </p:childTnLst>
                                </p:cTn>
                              </p:par>
                            </p:childTnLst>
                          </p:cTn>
                        </p:par>
                        <p:par>
                          <p:cTn id="8" fill="hold">
                            <p:stCondLst>
                              <p:cond delay="2000"/>
                            </p:stCondLst>
                            <p:childTnLst>
                              <p:par>
                                <p:cTn id="9" presetID="23" presetClass="entr" presetSubtype="16"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 calcmode="lin" valueType="num">
                                      <p:cBhvr additive="base">
                                        <p:cTn id="11" dur="1000"/>
                                        <p:tgtEl>
                                          <p:spTgt spid="118"/>
                                        </p:tgtEl>
                                        <p:attrNameLst>
                                          <p:attrName>ppt_w</p:attrName>
                                        </p:attrNameLst>
                                      </p:cBhvr>
                                      <p:tavLst>
                                        <p:tav tm="0">
                                          <p:val>
                                            <p:strVal val="0"/>
                                          </p:val>
                                        </p:tav>
                                        <p:tav tm="100000">
                                          <p:val>
                                            <p:strVal val="#ppt_w"/>
                                          </p:val>
                                        </p:tav>
                                      </p:tavLst>
                                    </p:anim>
                                    <p:anim calcmode="lin" valueType="num">
                                      <p:cBhvr additive="base">
                                        <p:cTn id="12" dur="1000"/>
                                        <p:tgtEl>
                                          <p:spTgt spid="11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0"/>
          <p:cNvPicPr preferRelativeResize="0"/>
          <p:nvPr/>
        </p:nvPicPr>
        <p:blipFill rotWithShape="1">
          <a:blip r:embed="rId3">
            <a:alphaModFix/>
          </a:blip>
          <a:srcRect/>
          <a:stretch/>
        </p:blipFill>
        <p:spPr>
          <a:xfrm>
            <a:off x="3352800" y="1885950"/>
            <a:ext cx="2362200" cy="1662272"/>
          </a:xfrm>
          <a:prstGeom prst="rect">
            <a:avLst/>
          </a:prstGeom>
          <a:noFill/>
          <a:ln>
            <a:noFill/>
          </a:ln>
        </p:spPr>
      </p:pic>
      <p:sp>
        <p:nvSpPr>
          <p:cNvPr id="125" name="Google Shape;125;p2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
        <p:nvSpPr>
          <p:cNvPr id="126" name="Google Shape;126;p20"/>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127" name="Google Shape;127;p20"/>
          <p:cNvSpPr txBox="1">
            <a:spLocks noGrp="1"/>
          </p:cNvSpPr>
          <p:nvPr>
            <p:ph type="title"/>
          </p:nvPr>
        </p:nvSpPr>
        <p:spPr>
          <a:xfrm>
            <a:off x="533400" y="148829"/>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Web and Internet</a:t>
            </a:r>
            <a:endParaRPr/>
          </a:p>
        </p:txBody>
      </p:sp>
      <p:sp>
        <p:nvSpPr>
          <p:cNvPr id="128" name="Google Shape;128;p20"/>
          <p:cNvSpPr/>
          <p:nvPr/>
        </p:nvSpPr>
        <p:spPr>
          <a:xfrm>
            <a:off x="463550" y="1995762"/>
            <a:ext cx="2097232" cy="1604687"/>
          </a:xfrm>
          <a:prstGeom prst="wedgeRectCallout">
            <a:avLst>
              <a:gd name="adj1" fmla="val 72407"/>
              <a:gd name="adj2" fmla="val -15925"/>
            </a:avLst>
          </a:prstGeom>
          <a:solidFill>
            <a:srgbClr val="5F497A"/>
          </a:solidFill>
          <a:ln w="25400" cap="flat" cmpd="sng">
            <a:solidFill>
              <a:srgbClr val="395E89"/>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i="0" u="none" strike="noStrike" cap="none">
                <a:solidFill>
                  <a:schemeClr val="lt1"/>
                </a:solidFill>
                <a:latin typeface="Courier New"/>
                <a:ea typeface="Courier New"/>
                <a:cs typeface="Courier New"/>
                <a:sym typeface="Courier New"/>
              </a:rPr>
              <a:t>On the internet, Information is presented in the form of Web pages</a:t>
            </a:r>
            <a:endParaRPr/>
          </a:p>
        </p:txBody>
      </p:sp>
      <p:sp>
        <p:nvSpPr>
          <p:cNvPr id="129" name="Google Shape;129;p20"/>
          <p:cNvSpPr/>
          <p:nvPr/>
        </p:nvSpPr>
        <p:spPr>
          <a:xfrm flipH="1">
            <a:off x="1981199" y="700214"/>
            <a:ext cx="4038600" cy="724409"/>
          </a:xfrm>
          <a:prstGeom prst="wedgeRectCallout">
            <a:avLst>
              <a:gd name="adj1" fmla="val -20675"/>
              <a:gd name="adj2" fmla="val 93475"/>
            </a:avLst>
          </a:prstGeom>
          <a:solidFill>
            <a:srgbClr val="205867"/>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vi" b="1" i="0" u="none" strike="noStrike" cap="none">
                <a:solidFill>
                  <a:schemeClr val="lt1"/>
                </a:solidFill>
                <a:latin typeface="Courier New"/>
                <a:ea typeface="Courier New"/>
                <a:cs typeface="Courier New"/>
                <a:sym typeface="Courier New"/>
              </a:rPr>
              <a:t>Web page is a file are stored on a Web server to make them available for the users</a:t>
            </a:r>
            <a:r>
              <a:rPr lang="vi" b="0" i="0" u="none" strike="noStrike" cap="none">
                <a:solidFill>
                  <a:schemeClr val="lt1"/>
                </a:solidFill>
                <a:latin typeface="Courier New"/>
                <a:ea typeface="Courier New"/>
                <a:cs typeface="Courier New"/>
                <a:sym typeface="Courier New"/>
              </a:rPr>
              <a:t>.</a:t>
            </a:r>
            <a:endParaRPr/>
          </a:p>
        </p:txBody>
      </p:sp>
      <p:sp>
        <p:nvSpPr>
          <p:cNvPr id="130" name="Google Shape;130;p20"/>
          <p:cNvSpPr/>
          <p:nvPr/>
        </p:nvSpPr>
        <p:spPr>
          <a:xfrm>
            <a:off x="6553200" y="1155973"/>
            <a:ext cx="2147888" cy="1806400"/>
          </a:xfrm>
          <a:prstGeom prst="wedgeRectCallout">
            <a:avLst>
              <a:gd name="adj1" fmla="val -81714"/>
              <a:gd name="adj2" fmla="val 18532"/>
            </a:avLst>
          </a:prstGeom>
          <a:solidFill>
            <a:srgbClr val="4F6128"/>
          </a:solidFill>
          <a:ln w="25400" cap="flat" cmpd="sng">
            <a:solidFill>
              <a:srgbClr val="395E89"/>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vi" b="1" i="0" u="none" strike="noStrike" cap="none">
                <a:solidFill>
                  <a:schemeClr val="lt1"/>
                </a:solidFill>
                <a:latin typeface="Courier New"/>
                <a:ea typeface="Courier New"/>
                <a:cs typeface="Courier New"/>
                <a:sym typeface="Courier New"/>
              </a:rPr>
              <a:t>Web server is a computer with high processing speed and connected to the Internet. </a:t>
            </a:r>
            <a:endParaRPr/>
          </a:p>
        </p:txBody>
      </p:sp>
      <p:sp>
        <p:nvSpPr>
          <p:cNvPr id="131" name="Google Shape;131;p20"/>
          <p:cNvSpPr/>
          <p:nvPr/>
        </p:nvSpPr>
        <p:spPr>
          <a:xfrm>
            <a:off x="2560783" y="3988629"/>
            <a:ext cx="5364017" cy="943111"/>
          </a:xfrm>
          <a:prstGeom prst="wedgeRectCallout">
            <a:avLst>
              <a:gd name="adj1" fmla="val -19687"/>
              <a:gd name="adj2" fmla="val -75132"/>
            </a:avLst>
          </a:prstGeom>
          <a:solidFill>
            <a:srgbClr val="002060"/>
          </a:solidFill>
          <a:ln w="25400" cap="flat" cmpd="sng">
            <a:solidFill>
              <a:srgbClr val="395E89"/>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vi" b="0" i="0" u="none" strike="noStrike" cap="none">
                <a:solidFill>
                  <a:schemeClr val="lt1"/>
                </a:solidFill>
                <a:latin typeface="Courier New"/>
                <a:ea typeface="Courier New"/>
                <a:cs typeface="Courier New"/>
                <a:sym typeface="Courier New"/>
              </a:rPr>
              <a:t>Web servers host and display the Web pages on a Web browser by using the HTTP protocol. </a:t>
            </a:r>
            <a:br>
              <a:rPr lang="vi" b="0" i="0" u="none" strike="noStrike" cap="none">
                <a:solidFill>
                  <a:schemeClr val="lt1"/>
                </a:solidFill>
                <a:latin typeface="Courier New"/>
                <a:ea typeface="Courier New"/>
                <a:cs typeface="Courier New"/>
                <a:sym typeface="Courier New"/>
              </a:rPr>
            </a:br>
            <a:r>
              <a:rPr lang="vi" b="0" i="0" u="none" strike="noStrike" cap="none">
                <a:solidFill>
                  <a:schemeClr val="lt1"/>
                </a:solidFill>
                <a:latin typeface="Courier New"/>
                <a:ea typeface="Courier New"/>
                <a:cs typeface="Courier New"/>
                <a:sym typeface="Courier New"/>
              </a:rPr>
              <a:t>HTTP specifies how a Web page will be retrieved from the Web server.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fade">
                                      <p:cBhvr>
                                        <p:cTn id="17" dur="500"/>
                                        <p:tgtEl>
                                          <p:spTgt spid="1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
        <p:nvSpPr>
          <p:cNvPr id="138" name="Google Shape;138;p21"/>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139" name="Google Shape;139;p21"/>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Web Communication</a:t>
            </a:r>
            <a:endParaRPr/>
          </a:p>
        </p:txBody>
      </p:sp>
      <p:grpSp>
        <p:nvGrpSpPr>
          <p:cNvPr id="140" name="Google Shape;140;p21"/>
          <p:cNvGrpSpPr/>
          <p:nvPr/>
        </p:nvGrpSpPr>
        <p:grpSpPr>
          <a:xfrm>
            <a:off x="228600" y="734932"/>
            <a:ext cx="8738512" cy="2577458"/>
            <a:chOff x="515389" y="2759751"/>
            <a:chExt cx="8404723" cy="2733522"/>
          </a:xfrm>
        </p:grpSpPr>
        <p:sp>
          <p:nvSpPr>
            <p:cNvPr id="141" name="Google Shape;141;p21"/>
            <p:cNvSpPr/>
            <p:nvPr/>
          </p:nvSpPr>
          <p:spPr>
            <a:xfrm>
              <a:off x="515389" y="2759751"/>
              <a:ext cx="8396288" cy="603203"/>
            </a:xfrm>
            <a:custGeom>
              <a:avLst/>
              <a:gdLst/>
              <a:ahLst/>
              <a:cxnLst/>
              <a:rect l="l" t="t" r="r" b="b"/>
              <a:pathLst>
                <a:path w="8396288" h="603203" extrusionOk="0">
                  <a:moveTo>
                    <a:pt x="0" y="100536"/>
                  </a:moveTo>
                  <a:cubicBezTo>
                    <a:pt x="0" y="45012"/>
                    <a:pt x="45012" y="0"/>
                    <a:pt x="100536" y="0"/>
                  </a:cubicBezTo>
                  <a:lnTo>
                    <a:pt x="8295752" y="0"/>
                  </a:lnTo>
                  <a:cubicBezTo>
                    <a:pt x="8351276" y="0"/>
                    <a:pt x="8396288" y="45012"/>
                    <a:pt x="8396288" y="100536"/>
                  </a:cubicBezTo>
                  <a:lnTo>
                    <a:pt x="8396288" y="502667"/>
                  </a:lnTo>
                  <a:cubicBezTo>
                    <a:pt x="8396288" y="558191"/>
                    <a:pt x="8351276" y="603203"/>
                    <a:pt x="8295752" y="603203"/>
                  </a:cubicBezTo>
                  <a:lnTo>
                    <a:pt x="100536" y="603203"/>
                  </a:lnTo>
                  <a:cubicBezTo>
                    <a:pt x="45012" y="603203"/>
                    <a:pt x="0" y="558191"/>
                    <a:pt x="0" y="502667"/>
                  </a:cubicBezTo>
                  <a:lnTo>
                    <a:pt x="0" y="100536"/>
                  </a:lnTo>
                  <a:close/>
                </a:path>
              </a:pathLst>
            </a:custGeom>
            <a:solidFill>
              <a:schemeClr val="accent4"/>
            </a:solidFill>
            <a:ln w="25400" cap="flat" cmpd="sng">
              <a:solidFill>
                <a:schemeClr val="lt1"/>
              </a:solidFill>
              <a:prstDash val="solid"/>
              <a:round/>
              <a:headEnd type="none" w="sm" len="sm"/>
              <a:tailEnd type="none" w="sm" len="sm"/>
            </a:ln>
          </p:spPr>
          <p:txBody>
            <a:bodyPr spcFirstLastPara="1" wrap="square" lIns="105625" tIns="105625" rIns="105625" bIns="105625" anchor="ctr" anchorCtr="0">
              <a:noAutofit/>
            </a:bodyPr>
            <a:lstStyle/>
            <a:p>
              <a:pPr marL="0" marR="0" lvl="0" indent="0" algn="l" rtl="0">
                <a:lnSpc>
                  <a:spcPct val="100000"/>
                </a:lnSpc>
                <a:spcBef>
                  <a:spcPts val="0"/>
                </a:spcBef>
                <a:spcAft>
                  <a:spcPts val="0"/>
                </a:spcAft>
                <a:buNone/>
              </a:pPr>
              <a:r>
                <a:rPr lang="vi" sz="2000" b="0" i="0" u="none" strike="noStrike" cap="none">
                  <a:solidFill>
                    <a:schemeClr val="lt1"/>
                  </a:solidFill>
                  <a:latin typeface="Courier New"/>
                  <a:ea typeface="Courier New"/>
                  <a:cs typeface="Courier New"/>
                  <a:sym typeface="Courier New"/>
                </a:rPr>
                <a:t>Steps to view a Web page in a browser are as follows:</a:t>
              </a:r>
              <a:endParaRPr/>
            </a:p>
          </p:txBody>
        </p:sp>
        <p:sp>
          <p:nvSpPr>
            <p:cNvPr id="142" name="Google Shape;142;p21"/>
            <p:cNvSpPr/>
            <p:nvPr/>
          </p:nvSpPr>
          <p:spPr>
            <a:xfrm>
              <a:off x="515389" y="3420551"/>
              <a:ext cx="8396288" cy="586012"/>
            </a:xfrm>
            <a:custGeom>
              <a:avLst/>
              <a:gdLst/>
              <a:ahLst/>
              <a:cxnLst/>
              <a:rect l="l" t="t" r="r" b="b"/>
              <a:pathLst>
                <a:path w="8396288" h="992160" extrusionOk="0">
                  <a:moveTo>
                    <a:pt x="0" y="165363"/>
                  </a:moveTo>
                  <a:cubicBezTo>
                    <a:pt x="0" y="74036"/>
                    <a:pt x="74036" y="0"/>
                    <a:pt x="165363" y="0"/>
                  </a:cubicBezTo>
                  <a:lnTo>
                    <a:pt x="8230925" y="0"/>
                  </a:lnTo>
                  <a:cubicBezTo>
                    <a:pt x="8322252" y="0"/>
                    <a:pt x="8396288" y="74036"/>
                    <a:pt x="8396288" y="165363"/>
                  </a:cubicBezTo>
                  <a:lnTo>
                    <a:pt x="8396288" y="826797"/>
                  </a:lnTo>
                  <a:cubicBezTo>
                    <a:pt x="8396288" y="918124"/>
                    <a:pt x="8322252" y="992160"/>
                    <a:pt x="8230925" y="992160"/>
                  </a:cubicBezTo>
                  <a:lnTo>
                    <a:pt x="165363" y="992160"/>
                  </a:lnTo>
                  <a:cubicBezTo>
                    <a:pt x="74036" y="992160"/>
                    <a:pt x="0" y="918124"/>
                    <a:pt x="0" y="826797"/>
                  </a:cubicBezTo>
                  <a:lnTo>
                    <a:pt x="0" y="165363"/>
                  </a:lnTo>
                  <a:close/>
                </a:path>
              </a:pathLst>
            </a:custGeom>
            <a:solidFill>
              <a:srgbClr val="49ACC5"/>
            </a:solidFill>
            <a:ln w="25400" cap="flat" cmpd="sng">
              <a:solidFill>
                <a:schemeClr val="lt1"/>
              </a:solidFill>
              <a:prstDash val="solid"/>
              <a:round/>
              <a:headEnd type="none" w="sm" len="sm"/>
              <a:tailEnd type="none" w="sm" len="sm"/>
            </a:ln>
          </p:spPr>
          <p:txBody>
            <a:bodyPr spcFirstLastPara="1" wrap="square" lIns="124625" tIns="124625" rIns="124625" bIns="124625" anchor="ctr" anchorCtr="0">
              <a:noAutofit/>
            </a:bodyPr>
            <a:lstStyle/>
            <a:p>
              <a:pPr marL="465138" marR="0" lvl="0" indent="-349250" algn="l" rtl="0">
                <a:lnSpc>
                  <a:spcPct val="100000"/>
                </a:lnSpc>
                <a:spcBef>
                  <a:spcPts val="0"/>
                </a:spcBef>
                <a:spcAft>
                  <a:spcPts val="0"/>
                </a:spcAft>
                <a:buNone/>
              </a:pPr>
              <a:r>
                <a:rPr lang="vi" sz="1800" b="0" i="0" u="none" strike="noStrike" cap="none">
                  <a:solidFill>
                    <a:schemeClr val="lt1"/>
                  </a:solidFill>
                  <a:latin typeface="Courier New"/>
                  <a:ea typeface="Courier New"/>
                  <a:cs typeface="Courier New"/>
                  <a:sym typeface="Courier New"/>
                </a:rPr>
                <a:t>1</a:t>
              </a:r>
              <a:r>
                <a:rPr lang="vi" sz="2000" b="0" i="0" u="none" strike="noStrike" cap="none">
                  <a:solidFill>
                    <a:schemeClr val="lt1"/>
                  </a:solidFill>
                  <a:latin typeface="Courier New"/>
                  <a:ea typeface="Courier New"/>
                  <a:cs typeface="Courier New"/>
                  <a:sym typeface="Courier New"/>
                </a:rPr>
                <a:t>. User specifies the Uniform Resource Locator (URL) of Web page in browser</a:t>
              </a:r>
              <a:endParaRPr sz="1800" b="0" i="0" u="none" strike="noStrike" cap="none">
                <a:solidFill>
                  <a:schemeClr val="lt1"/>
                </a:solidFill>
                <a:latin typeface="Courier New"/>
                <a:ea typeface="Courier New"/>
                <a:cs typeface="Courier New"/>
                <a:sym typeface="Courier New"/>
              </a:endParaRPr>
            </a:p>
          </p:txBody>
        </p:sp>
        <p:sp>
          <p:nvSpPr>
            <p:cNvPr id="143" name="Google Shape;143;p21"/>
            <p:cNvSpPr/>
            <p:nvPr/>
          </p:nvSpPr>
          <p:spPr>
            <a:xfrm>
              <a:off x="523824" y="4056125"/>
              <a:ext cx="8396288" cy="620867"/>
            </a:xfrm>
            <a:custGeom>
              <a:avLst/>
              <a:gdLst/>
              <a:ahLst/>
              <a:cxnLst/>
              <a:rect l="l" t="t" r="r" b="b"/>
              <a:pathLst>
                <a:path w="8396288" h="992160" extrusionOk="0">
                  <a:moveTo>
                    <a:pt x="0" y="165363"/>
                  </a:moveTo>
                  <a:cubicBezTo>
                    <a:pt x="0" y="74036"/>
                    <a:pt x="74036" y="0"/>
                    <a:pt x="165363" y="0"/>
                  </a:cubicBezTo>
                  <a:lnTo>
                    <a:pt x="8230925" y="0"/>
                  </a:lnTo>
                  <a:cubicBezTo>
                    <a:pt x="8322252" y="0"/>
                    <a:pt x="8396288" y="74036"/>
                    <a:pt x="8396288" y="165363"/>
                  </a:cubicBezTo>
                  <a:lnTo>
                    <a:pt x="8396288" y="826797"/>
                  </a:lnTo>
                  <a:cubicBezTo>
                    <a:pt x="8396288" y="918124"/>
                    <a:pt x="8322252" y="992160"/>
                    <a:pt x="8230925" y="992160"/>
                  </a:cubicBezTo>
                  <a:lnTo>
                    <a:pt x="165363" y="992160"/>
                  </a:lnTo>
                  <a:cubicBezTo>
                    <a:pt x="74036" y="992160"/>
                    <a:pt x="0" y="918124"/>
                    <a:pt x="0" y="826797"/>
                  </a:cubicBezTo>
                  <a:lnTo>
                    <a:pt x="0" y="165363"/>
                  </a:lnTo>
                  <a:close/>
                </a:path>
              </a:pathLst>
            </a:custGeom>
            <a:solidFill>
              <a:srgbClr val="F79543"/>
            </a:solidFill>
            <a:ln w="25400" cap="flat" cmpd="sng">
              <a:solidFill>
                <a:schemeClr val="lt1"/>
              </a:solidFill>
              <a:prstDash val="solid"/>
              <a:round/>
              <a:headEnd type="none" w="sm" len="sm"/>
              <a:tailEnd type="none" w="sm" len="sm"/>
            </a:ln>
          </p:spPr>
          <p:txBody>
            <a:bodyPr spcFirstLastPara="1" wrap="square" lIns="124625" tIns="124625" rIns="124625" bIns="124625" anchor="ctr" anchorCtr="0">
              <a:noAutofit/>
            </a:bodyPr>
            <a:lstStyle/>
            <a:p>
              <a:pPr marL="465138" marR="0" lvl="0" indent="-349250" algn="l" rtl="0">
                <a:lnSpc>
                  <a:spcPct val="100000"/>
                </a:lnSpc>
                <a:spcBef>
                  <a:spcPts val="0"/>
                </a:spcBef>
                <a:spcAft>
                  <a:spcPts val="0"/>
                </a:spcAft>
                <a:buNone/>
              </a:pPr>
              <a:r>
                <a:rPr lang="vi" sz="2000" b="0" i="0" u="none" strike="noStrike" cap="none">
                  <a:solidFill>
                    <a:schemeClr val="lt1"/>
                  </a:solidFill>
                  <a:latin typeface="Courier New"/>
                  <a:ea typeface="Courier New"/>
                  <a:cs typeface="Courier New"/>
                  <a:sym typeface="Courier New"/>
                </a:rPr>
                <a:t>2. The client browser sends the URL request to the appropriate Web server</a:t>
              </a:r>
              <a:endParaRPr/>
            </a:p>
          </p:txBody>
        </p:sp>
        <p:sp>
          <p:nvSpPr>
            <p:cNvPr id="144" name="Google Shape;144;p21"/>
            <p:cNvSpPr/>
            <p:nvPr/>
          </p:nvSpPr>
          <p:spPr>
            <a:xfrm>
              <a:off x="515389" y="4694343"/>
              <a:ext cx="8396288" cy="798930"/>
            </a:xfrm>
            <a:custGeom>
              <a:avLst/>
              <a:gdLst/>
              <a:ahLst/>
              <a:cxnLst/>
              <a:rect l="l" t="t" r="r" b="b"/>
              <a:pathLst>
                <a:path w="8396288" h="992160" extrusionOk="0">
                  <a:moveTo>
                    <a:pt x="0" y="165363"/>
                  </a:moveTo>
                  <a:cubicBezTo>
                    <a:pt x="0" y="74036"/>
                    <a:pt x="74036" y="0"/>
                    <a:pt x="165363" y="0"/>
                  </a:cubicBezTo>
                  <a:lnTo>
                    <a:pt x="8230925" y="0"/>
                  </a:lnTo>
                  <a:cubicBezTo>
                    <a:pt x="8322252" y="0"/>
                    <a:pt x="8396288" y="74036"/>
                    <a:pt x="8396288" y="165363"/>
                  </a:cubicBezTo>
                  <a:lnTo>
                    <a:pt x="8396288" y="826797"/>
                  </a:lnTo>
                  <a:cubicBezTo>
                    <a:pt x="8396288" y="918124"/>
                    <a:pt x="8322252" y="992160"/>
                    <a:pt x="8230925" y="992160"/>
                  </a:cubicBezTo>
                  <a:lnTo>
                    <a:pt x="165363" y="992160"/>
                  </a:lnTo>
                  <a:cubicBezTo>
                    <a:pt x="74036" y="992160"/>
                    <a:pt x="0" y="918124"/>
                    <a:pt x="0" y="826797"/>
                  </a:cubicBezTo>
                  <a:lnTo>
                    <a:pt x="0" y="165363"/>
                  </a:lnTo>
                  <a:close/>
                </a:path>
              </a:pathLst>
            </a:custGeom>
            <a:solidFill>
              <a:srgbClr val="BF504D"/>
            </a:solidFill>
            <a:ln w="25400" cap="flat" cmpd="sng">
              <a:solidFill>
                <a:schemeClr val="lt1"/>
              </a:solidFill>
              <a:prstDash val="solid"/>
              <a:round/>
              <a:headEnd type="none" w="sm" len="sm"/>
              <a:tailEnd type="none" w="sm" len="sm"/>
            </a:ln>
          </p:spPr>
          <p:txBody>
            <a:bodyPr spcFirstLastPara="1" wrap="square" lIns="124625" tIns="124625" rIns="124625" bIns="124625" anchor="ctr" anchorCtr="0">
              <a:noAutofit/>
            </a:bodyPr>
            <a:lstStyle/>
            <a:p>
              <a:pPr marL="349250" marR="0" lvl="0" indent="-233362" algn="l" rtl="0">
                <a:lnSpc>
                  <a:spcPct val="100000"/>
                </a:lnSpc>
                <a:spcBef>
                  <a:spcPts val="0"/>
                </a:spcBef>
                <a:spcAft>
                  <a:spcPts val="0"/>
                </a:spcAft>
                <a:buNone/>
              </a:pPr>
              <a:r>
                <a:rPr lang="vi" sz="2000" b="0" i="0" u="none" strike="noStrike" cap="none">
                  <a:solidFill>
                    <a:schemeClr val="lt1"/>
                  </a:solidFill>
                  <a:latin typeface="Courier New"/>
                  <a:ea typeface="Courier New"/>
                  <a:cs typeface="Courier New"/>
                  <a:sym typeface="Courier New"/>
                </a:rPr>
                <a:t>3. Web server processes the request and sends the Web page as a response to the browser.</a:t>
              </a:r>
              <a:endParaRPr/>
            </a:p>
          </p:txBody>
        </p:sp>
      </p:grpSp>
      <p:pic>
        <p:nvPicPr>
          <p:cNvPr id="145" name="Google Shape;145;p21"/>
          <p:cNvPicPr preferRelativeResize="0"/>
          <p:nvPr/>
        </p:nvPicPr>
        <p:blipFill rotWithShape="1">
          <a:blip r:embed="rId3">
            <a:alphaModFix/>
          </a:blip>
          <a:srcRect/>
          <a:stretch/>
        </p:blipFill>
        <p:spPr>
          <a:xfrm>
            <a:off x="2667000" y="3493740"/>
            <a:ext cx="3486150" cy="13291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
        <p:nvSpPr>
          <p:cNvPr id="152" name="Google Shape;152;p22"/>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153" name="Google Shape;153;p22"/>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Static Web Pages</a:t>
            </a:r>
            <a:endParaRPr/>
          </a:p>
        </p:txBody>
      </p:sp>
      <p:sp>
        <p:nvSpPr>
          <p:cNvPr id="154" name="Google Shape;154;p22"/>
          <p:cNvSpPr/>
          <p:nvPr/>
        </p:nvSpPr>
        <p:spPr>
          <a:xfrm>
            <a:off x="3818466" y="2171700"/>
            <a:ext cx="2048933" cy="971550"/>
          </a:xfrm>
          <a:prstGeom prst="roundRect">
            <a:avLst>
              <a:gd name="adj" fmla="val 16667"/>
            </a:avLst>
          </a:prstGeom>
          <a:solidFill>
            <a:srgbClr val="C00000"/>
          </a:solidFill>
          <a:ln w="25400" cap="flat" cmpd="sng">
            <a:solidFill>
              <a:srgbClr val="395E89"/>
            </a:solidFill>
            <a:prstDash val="solid"/>
            <a:round/>
            <a:headEnd type="none" w="sm" len="sm"/>
            <a:tailEnd type="none" w="sm" len="sm"/>
          </a:ln>
          <a:effectLst>
            <a:outerShdw blurRad="393700" dist="50800" dir="5400000" algn="ctr" rotWithShape="0">
              <a:srgbClr val="FFFF00">
                <a:alpha val="8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400" b="1" i="0" u="none" strike="noStrike" cap="none">
                <a:solidFill>
                  <a:schemeClr val="lt1"/>
                </a:solidFill>
                <a:latin typeface="Courier New"/>
                <a:ea typeface="Courier New"/>
                <a:cs typeface="Courier New"/>
                <a:sym typeface="Courier New"/>
              </a:rPr>
              <a:t>Static Web Pages</a:t>
            </a:r>
            <a:endParaRPr/>
          </a:p>
        </p:txBody>
      </p:sp>
      <p:sp>
        <p:nvSpPr>
          <p:cNvPr id="155" name="Google Shape;155;p22"/>
          <p:cNvSpPr/>
          <p:nvPr/>
        </p:nvSpPr>
        <p:spPr>
          <a:xfrm>
            <a:off x="914400" y="2114551"/>
            <a:ext cx="2269067" cy="1085850"/>
          </a:xfrm>
          <a:prstGeom prst="wedgeRectCallout">
            <a:avLst>
              <a:gd name="adj1" fmla="val 78101"/>
              <a:gd name="adj2" fmla="val -33022"/>
            </a:avLst>
          </a:prstGeom>
          <a:solidFill>
            <a:srgbClr val="5F497A"/>
          </a:solidFill>
          <a:ln w="25400" cap="flat" cmpd="sng">
            <a:solidFill>
              <a:srgbClr val="395E89"/>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i="0" u="none" strike="noStrike" cap="none">
                <a:solidFill>
                  <a:schemeClr val="lt1"/>
                </a:solidFill>
                <a:latin typeface="Courier New"/>
                <a:ea typeface="Courier New"/>
                <a:cs typeface="Courier New"/>
                <a:sym typeface="Courier New"/>
              </a:rPr>
              <a:t>Consists of content such as text, images, videos and so on</a:t>
            </a:r>
            <a:endParaRPr/>
          </a:p>
        </p:txBody>
      </p:sp>
      <p:sp>
        <p:nvSpPr>
          <p:cNvPr id="156" name="Google Shape;156;p22"/>
          <p:cNvSpPr/>
          <p:nvPr/>
        </p:nvSpPr>
        <p:spPr>
          <a:xfrm flipH="1">
            <a:off x="6478756" y="2393156"/>
            <a:ext cx="2048933" cy="750094"/>
          </a:xfrm>
          <a:prstGeom prst="wedgeRectCallout">
            <a:avLst>
              <a:gd name="adj1" fmla="val 78101"/>
              <a:gd name="adj2" fmla="val -33022"/>
            </a:avLst>
          </a:prstGeom>
          <a:solidFill>
            <a:srgbClr val="205867"/>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i="0" u="none" strike="noStrike" cap="none">
                <a:solidFill>
                  <a:schemeClr val="lt1"/>
                </a:solidFill>
                <a:latin typeface="Courier New"/>
                <a:ea typeface="Courier New"/>
                <a:cs typeface="Courier New"/>
                <a:sym typeface="Courier New"/>
              </a:rPr>
              <a:t>Focuses on content presentation </a:t>
            </a:r>
            <a:endParaRPr/>
          </a:p>
        </p:txBody>
      </p:sp>
      <p:sp>
        <p:nvSpPr>
          <p:cNvPr id="157" name="Google Shape;157;p22"/>
          <p:cNvSpPr/>
          <p:nvPr/>
        </p:nvSpPr>
        <p:spPr>
          <a:xfrm>
            <a:off x="3208867" y="3600450"/>
            <a:ext cx="2963333" cy="857250"/>
          </a:xfrm>
          <a:prstGeom prst="wedgeRectCallout">
            <a:avLst>
              <a:gd name="adj1" fmla="val 15250"/>
              <a:gd name="adj2" fmla="val -103036"/>
            </a:avLst>
          </a:prstGeom>
          <a:solidFill>
            <a:srgbClr val="4F6128"/>
          </a:solidFill>
          <a:ln w="25400" cap="flat" cmpd="sng">
            <a:solidFill>
              <a:srgbClr val="395E89"/>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i="0" u="none" strike="noStrike" cap="none">
                <a:solidFill>
                  <a:schemeClr val="lt1"/>
                </a:solidFill>
                <a:latin typeface="Courier New"/>
                <a:ea typeface="Courier New"/>
                <a:cs typeface="Courier New"/>
                <a:sym typeface="Courier New"/>
              </a:rPr>
              <a:t>Simple to design as it provides no interactivity</a:t>
            </a:r>
            <a:endParaRPr/>
          </a:p>
        </p:txBody>
      </p:sp>
      <p:sp>
        <p:nvSpPr>
          <p:cNvPr id="158" name="Google Shape;158;p22"/>
          <p:cNvSpPr/>
          <p:nvPr/>
        </p:nvSpPr>
        <p:spPr>
          <a:xfrm flipH="1">
            <a:off x="4038600" y="1028700"/>
            <a:ext cx="2048933" cy="750094"/>
          </a:xfrm>
          <a:prstGeom prst="wedgeRectCallout">
            <a:avLst>
              <a:gd name="adj1" fmla="val 33473"/>
              <a:gd name="adj2" fmla="val 99345"/>
            </a:avLst>
          </a:prstGeom>
          <a:solidFill>
            <a:srgbClr val="974806"/>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i="0" u="none" strike="noStrike" cap="none">
                <a:solidFill>
                  <a:schemeClr val="lt1"/>
                </a:solidFill>
                <a:latin typeface="Courier New"/>
                <a:ea typeface="Courier New"/>
                <a:cs typeface="Courier New"/>
                <a:sym typeface="Courier New"/>
              </a:rPr>
              <a:t>Contents remain unchanged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fade">
                                      <p:cBhvr>
                                        <p:cTn id="17" dur="500"/>
                                        <p:tgtEl>
                                          <p:spTgt spid="1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fade">
                                      <p:cBhvr>
                                        <p:cTn id="22"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
        <p:nvSpPr>
          <p:cNvPr id="165" name="Google Shape;165;p2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166" name="Google Shape;166;p23"/>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Dynamic Web Pages</a:t>
            </a:r>
            <a:endParaRPr/>
          </a:p>
        </p:txBody>
      </p:sp>
      <p:sp>
        <p:nvSpPr>
          <p:cNvPr id="167" name="Google Shape;167;p23"/>
          <p:cNvSpPr/>
          <p:nvPr/>
        </p:nvSpPr>
        <p:spPr>
          <a:xfrm>
            <a:off x="3429000" y="2171700"/>
            <a:ext cx="2065867" cy="971550"/>
          </a:xfrm>
          <a:prstGeom prst="roundRect">
            <a:avLst>
              <a:gd name="adj" fmla="val 16667"/>
            </a:avLst>
          </a:prstGeom>
          <a:solidFill>
            <a:srgbClr val="C00000"/>
          </a:solidFill>
          <a:ln w="25400" cap="flat" cmpd="sng">
            <a:solidFill>
              <a:srgbClr val="395E89"/>
            </a:solidFill>
            <a:prstDash val="solid"/>
            <a:round/>
            <a:headEnd type="none" w="sm" len="sm"/>
            <a:tailEnd type="none" w="sm" len="sm"/>
          </a:ln>
          <a:effectLst>
            <a:outerShdw blurRad="393700" dist="50800" dir="5400000" algn="ctr" rotWithShape="0">
              <a:srgbClr val="FFFF00">
                <a:alpha val="8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400" b="1" i="0" u="none" strike="noStrike" cap="none">
                <a:solidFill>
                  <a:schemeClr val="lt1"/>
                </a:solidFill>
                <a:latin typeface="Courier New"/>
                <a:ea typeface="Courier New"/>
                <a:cs typeface="Courier New"/>
                <a:sym typeface="Courier New"/>
              </a:rPr>
              <a:t>Dynamic Web Pages</a:t>
            </a:r>
            <a:endParaRPr/>
          </a:p>
        </p:txBody>
      </p:sp>
      <p:sp>
        <p:nvSpPr>
          <p:cNvPr id="168" name="Google Shape;168;p23"/>
          <p:cNvSpPr/>
          <p:nvPr/>
        </p:nvSpPr>
        <p:spPr>
          <a:xfrm>
            <a:off x="863601" y="2382765"/>
            <a:ext cx="1955800" cy="750094"/>
          </a:xfrm>
          <a:prstGeom prst="wedgeRectCallout">
            <a:avLst>
              <a:gd name="adj1" fmla="val 78101"/>
              <a:gd name="adj2" fmla="val -33022"/>
            </a:avLst>
          </a:prstGeom>
          <a:solidFill>
            <a:srgbClr val="5F497A"/>
          </a:solidFill>
          <a:ln w="25400" cap="flat" cmpd="sng">
            <a:solidFill>
              <a:srgbClr val="395E89"/>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i="0" u="none" strike="noStrike" cap="none">
                <a:solidFill>
                  <a:schemeClr val="lt1"/>
                </a:solidFill>
                <a:latin typeface="Courier New"/>
                <a:ea typeface="Courier New"/>
                <a:cs typeface="Courier New"/>
                <a:sym typeface="Courier New"/>
              </a:rPr>
              <a:t>Data is always up-to-date and reliable</a:t>
            </a:r>
            <a:endParaRPr/>
          </a:p>
        </p:txBody>
      </p:sp>
      <p:sp>
        <p:nvSpPr>
          <p:cNvPr id="169" name="Google Shape;169;p23"/>
          <p:cNvSpPr/>
          <p:nvPr/>
        </p:nvSpPr>
        <p:spPr>
          <a:xfrm flipH="1">
            <a:off x="6104466" y="2450306"/>
            <a:ext cx="2429933" cy="750094"/>
          </a:xfrm>
          <a:prstGeom prst="wedgeRectCallout">
            <a:avLst>
              <a:gd name="adj1" fmla="val 73540"/>
              <a:gd name="adj2" fmla="val -27481"/>
            </a:avLst>
          </a:prstGeom>
          <a:solidFill>
            <a:srgbClr val="205867"/>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i="0" u="none" strike="noStrike" cap="none">
                <a:solidFill>
                  <a:schemeClr val="lt1"/>
                </a:solidFill>
                <a:latin typeface="Courier New"/>
                <a:ea typeface="Courier New"/>
                <a:cs typeface="Courier New"/>
                <a:sym typeface="Courier New"/>
              </a:rPr>
              <a:t>Generates content on-demand when user provides input</a:t>
            </a:r>
            <a:endParaRPr/>
          </a:p>
        </p:txBody>
      </p:sp>
      <p:sp>
        <p:nvSpPr>
          <p:cNvPr id="170" name="Google Shape;170;p23"/>
          <p:cNvSpPr/>
          <p:nvPr/>
        </p:nvSpPr>
        <p:spPr>
          <a:xfrm>
            <a:off x="3208867" y="3600450"/>
            <a:ext cx="2294467" cy="857250"/>
          </a:xfrm>
          <a:prstGeom prst="wedgeRectCallout">
            <a:avLst>
              <a:gd name="adj1" fmla="val 15250"/>
              <a:gd name="adj2" fmla="val -103036"/>
            </a:avLst>
          </a:prstGeom>
          <a:solidFill>
            <a:srgbClr val="4F6128"/>
          </a:solidFill>
          <a:ln w="25400" cap="flat" cmpd="sng">
            <a:solidFill>
              <a:srgbClr val="395E89"/>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i="0" u="none" strike="noStrike" cap="none">
                <a:solidFill>
                  <a:schemeClr val="lt1"/>
                </a:solidFill>
                <a:latin typeface="Courier New"/>
                <a:ea typeface="Courier New"/>
                <a:cs typeface="Courier New"/>
                <a:sym typeface="Courier New"/>
              </a:rPr>
              <a:t>Allows user interaction</a:t>
            </a:r>
            <a:endParaRPr/>
          </a:p>
        </p:txBody>
      </p:sp>
      <p:sp>
        <p:nvSpPr>
          <p:cNvPr id="171" name="Google Shape;171;p23"/>
          <p:cNvSpPr/>
          <p:nvPr/>
        </p:nvSpPr>
        <p:spPr>
          <a:xfrm flipH="1">
            <a:off x="4038598" y="1028700"/>
            <a:ext cx="2895601" cy="750094"/>
          </a:xfrm>
          <a:prstGeom prst="wedgeRectCallout">
            <a:avLst>
              <a:gd name="adj1" fmla="val 33473"/>
              <a:gd name="adj2" fmla="val 99345"/>
            </a:avLst>
          </a:prstGeom>
          <a:solidFill>
            <a:srgbClr val="974806"/>
          </a:solidFill>
          <a:ln w="25400" cap="flat" cmpd="sng">
            <a:solidFill>
              <a:srgbClr val="395E89"/>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b="1" i="0" u="none" strike="noStrike" cap="none">
                <a:solidFill>
                  <a:schemeClr val="lt1"/>
                </a:solidFill>
                <a:latin typeface="Courier New"/>
                <a:ea typeface="Courier New"/>
                <a:cs typeface="Courier New"/>
                <a:sym typeface="Courier New"/>
              </a:rPr>
              <a:t>Allows customization of content and its appearance in browser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fade">
                                      <p:cBhvr>
                                        <p:cTn id="12" dur="500"/>
                                        <p:tgtEl>
                                          <p:spTgt spid="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500"/>
                                        <p:tgtEl>
                                          <p:spTgt spid="1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1"/>
                                        </p:tgtEl>
                                        <p:attrNameLst>
                                          <p:attrName>style.visibility</p:attrName>
                                        </p:attrNameLst>
                                      </p:cBhvr>
                                      <p:to>
                                        <p:strVal val="visible"/>
                                      </p:to>
                                    </p:set>
                                    <p:animEffect transition="in" filter="fade">
                                      <p:cBhvr>
                                        <p:cTn id="22"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
        <p:nvSpPr>
          <p:cNvPr id="178" name="Google Shape;178;p24"/>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the Web / Session 1 </a:t>
            </a:r>
            <a:endParaRPr/>
          </a:p>
        </p:txBody>
      </p:sp>
      <p:sp>
        <p:nvSpPr>
          <p:cNvPr id="179" name="Google Shape;179;p24"/>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Technologies</a:t>
            </a:r>
            <a:endParaRPr/>
          </a:p>
        </p:txBody>
      </p:sp>
      <p:grpSp>
        <p:nvGrpSpPr>
          <p:cNvPr id="180" name="Google Shape;180;p24"/>
          <p:cNvGrpSpPr/>
          <p:nvPr/>
        </p:nvGrpSpPr>
        <p:grpSpPr>
          <a:xfrm>
            <a:off x="457200" y="1512327"/>
            <a:ext cx="8382000" cy="2494545"/>
            <a:chOff x="0" y="263836"/>
            <a:chExt cx="8382000" cy="3326060"/>
          </a:xfrm>
        </p:grpSpPr>
        <p:sp>
          <p:nvSpPr>
            <p:cNvPr id="181" name="Google Shape;181;p24"/>
            <p:cNvSpPr/>
            <p:nvPr/>
          </p:nvSpPr>
          <p:spPr>
            <a:xfrm>
              <a:off x="0" y="263836"/>
              <a:ext cx="8382000" cy="591827"/>
            </a:xfrm>
            <a:prstGeom prst="roundRect">
              <a:avLst>
                <a:gd name="adj" fmla="val 16667"/>
              </a:avLst>
            </a:prstGeom>
            <a:solidFill>
              <a:srgbClr val="D995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txBox="1"/>
            <p:nvPr/>
          </p:nvSpPr>
          <p:spPr>
            <a:xfrm>
              <a:off x="28891" y="292727"/>
              <a:ext cx="8324218" cy="534045"/>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b="0" i="0" u="none" strike="noStrike" cap="none">
                  <a:solidFill>
                    <a:schemeClr val="dk1"/>
                  </a:solidFill>
                  <a:latin typeface="Courier New"/>
                  <a:ea typeface="Courier New"/>
                  <a:cs typeface="Courier New"/>
                  <a:sym typeface="Courier New"/>
                </a:rPr>
                <a:t>JavaScript, a scripting language.</a:t>
              </a:r>
              <a:endParaRPr sz="1600"/>
            </a:p>
          </p:txBody>
        </p:sp>
        <p:sp>
          <p:nvSpPr>
            <p:cNvPr id="183" name="Google Shape;183;p24"/>
            <p:cNvSpPr/>
            <p:nvPr/>
          </p:nvSpPr>
          <p:spPr>
            <a:xfrm>
              <a:off x="0" y="1075682"/>
              <a:ext cx="8382000" cy="600405"/>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txBox="1"/>
            <p:nvPr/>
          </p:nvSpPr>
          <p:spPr>
            <a:xfrm>
              <a:off x="29309" y="1104991"/>
              <a:ext cx="8323382" cy="541787"/>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sz="1600" b="0" i="0" u="none" strike="noStrike" cap="none">
                  <a:solidFill>
                    <a:srgbClr val="000000"/>
                  </a:solidFill>
                  <a:latin typeface="Arial"/>
                  <a:ea typeface="Arial"/>
                  <a:cs typeface="Arial"/>
                  <a:sym typeface="Arial"/>
                </a:rPr>
                <a:t>CSS specifies the formatting of a Web page for both static and dynamic Web pages. </a:t>
              </a:r>
              <a:endParaRPr sz="1600"/>
            </a:p>
          </p:txBody>
        </p:sp>
        <p:sp>
          <p:nvSpPr>
            <p:cNvPr id="185" name="Google Shape;185;p24"/>
            <p:cNvSpPr/>
            <p:nvPr/>
          </p:nvSpPr>
          <p:spPr>
            <a:xfrm>
              <a:off x="0" y="1965666"/>
              <a:ext cx="8382000" cy="690309"/>
            </a:xfrm>
            <a:prstGeom prst="roundRect">
              <a:avLst>
                <a:gd name="adj" fmla="val 16667"/>
              </a:avLst>
            </a:prstGeom>
            <a:solidFill>
              <a:srgbClr val="B2A0C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txBox="1"/>
            <p:nvPr/>
          </p:nvSpPr>
          <p:spPr>
            <a:xfrm>
              <a:off x="33698" y="1999364"/>
              <a:ext cx="8314604" cy="622913"/>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sz="1600" b="0" i="0" u="none" strike="noStrike" cap="none">
                  <a:solidFill>
                    <a:srgbClr val="000000"/>
                  </a:solidFill>
                  <a:latin typeface="Arial"/>
                  <a:ea typeface="Arial"/>
                  <a:cs typeface="Arial"/>
                  <a:sym typeface="Arial"/>
                </a:rPr>
                <a:t>Extensible HTML when used with JavaScript, displays the required user-defined data each time the Web page is loaded in the browser. </a:t>
              </a:r>
              <a:endParaRPr sz="1600"/>
            </a:p>
          </p:txBody>
        </p:sp>
        <p:sp>
          <p:nvSpPr>
            <p:cNvPr id="187" name="Google Shape;187;p24"/>
            <p:cNvSpPr/>
            <p:nvPr/>
          </p:nvSpPr>
          <p:spPr>
            <a:xfrm>
              <a:off x="0" y="2910369"/>
              <a:ext cx="8382000" cy="679527"/>
            </a:xfrm>
            <a:prstGeom prst="roundRect">
              <a:avLst>
                <a:gd name="adj" fmla="val 16667"/>
              </a:avLst>
            </a:prstGeom>
            <a:solidFill>
              <a:srgbClr val="8CB3E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txBox="1"/>
            <p:nvPr/>
          </p:nvSpPr>
          <p:spPr>
            <a:xfrm>
              <a:off x="33172" y="2943541"/>
              <a:ext cx="8315656" cy="613183"/>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sz="1600" b="0" i="0" u="none" strike="noStrike" cap="none">
                  <a:solidFill>
                    <a:srgbClr val="000000"/>
                  </a:solidFill>
                  <a:latin typeface="Arial"/>
                  <a:ea typeface="Arial"/>
                  <a:cs typeface="Arial"/>
                  <a:sym typeface="Arial"/>
                </a:rPr>
                <a:t>Dynamic HTML uses JavaScript and CSS to make dynamic Web pages and transform the look and feel of the Web pages.</a:t>
              </a:r>
              <a:endParaRPr sz="1600"/>
            </a:p>
          </p:txBody>
        </p:sp>
      </p:grpSp>
      <p:sp>
        <p:nvSpPr>
          <p:cNvPr id="189" name="Google Shape;189;p24"/>
          <p:cNvSpPr txBox="1"/>
          <p:nvPr/>
        </p:nvSpPr>
        <p:spPr>
          <a:xfrm>
            <a:off x="432401" y="1008259"/>
            <a:ext cx="8145884" cy="275605"/>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None/>
            </a:pPr>
            <a:r>
              <a:rPr lang="vi" sz="2400" b="0" i="0" u="none" strike="noStrike" cap="none">
                <a:solidFill>
                  <a:schemeClr val="dk1"/>
                </a:solidFill>
                <a:latin typeface="Calibri"/>
                <a:ea typeface="Calibri"/>
                <a:cs typeface="Calibri"/>
                <a:sym typeface="Calibri"/>
              </a:rPr>
              <a:t>Technologies used for creating dynamic Web sites are as follows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3327</Words>
  <Application>Microsoft Office PowerPoint</Application>
  <PresentationFormat>On-screen Show (16:9)</PresentationFormat>
  <Paragraphs>349</Paragraphs>
  <Slides>23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Courier New</vt:lpstr>
      <vt:lpstr>Noto Sans Symbols</vt:lpstr>
      <vt:lpstr>Book Antiqua</vt:lpstr>
      <vt:lpstr>Calibri</vt:lpstr>
      <vt:lpstr>Simple Light</vt:lpstr>
      <vt:lpstr>3_Office Theme</vt:lpstr>
      <vt:lpstr>PowerPoint Presentation</vt:lpstr>
      <vt:lpstr>Objectives</vt:lpstr>
      <vt:lpstr> Introduction</vt:lpstr>
      <vt:lpstr> Evolution of Computing</vt:lpstr>
      <vt:lpstr>Web and Internet</vt:lpstr>
      <vt:lpstr>Web Communication</vt:lpstr>
      <vt:lpstr>Static Web Pages</vt:lpstr>
      <vt:lpstr>Dynamic Web Pages</vt:lpstr>
      <vt:lpstr>Technologies</vt:lpstr>
      <vt:lpstr>History 1-2</vt:lpstr>
      <vt:lpstr>History 2-2</vt:lpstr>
      <vt:lpstr>Layout of a Page in HTML 5   1-2</vt:lpstr>
      <vt:lpstr>Layout of a Page in HTML 5   2-2</vt:lpstr>
      <vt:lpstr>New and Flexible Approach of HTML5</vt:lpstr>
      <vt:lpstr>Working of HTML 5</vt:lpstr>
      <vt:lpstr>New Features of HTML5</vt:lpstr>
      <vt:lpstr>Cascading Style Sheets (CSS)</vt:lpstr>
      <vt:lpstr>Benefits of CSS</vt:lpstr>
      <vt:lpstr>Working of CSS</vt:lpstr>
      <vt:lpstr>JavaScript 1-2</vt:lpstr>
      <vt:lpstr>JavaScript 2-2</vt:lpstr>
      <vt:lpstr>jQuery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Tri Nguyen (IT)</cp:lastModifiedBy>
  <cp:revision>1</cp:revision>
  <dcterms:modified xsi:type="dcterms:W3CDTF">2022-05-21T04:00:07Z</dcterms:modified>
</cp:coreProperties>
</file>