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B30E78-6A77-4370-8AF5-ECAC5388599F}">
  <a:tblStyle styleId="{BBB30E78-6A77-4370-8AF5-ECAC5388599F}" styleName="Table_0">
    <a:wholeTbl>
      <a:tcTxStyle b="off" i="off">
        <a:font>
          <a:latin typeface=""/>
          <a:ea typeface=""/>
          <a:cs typefac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
          <a:ea typeface=""/>
          <a:cs typeface=""/>
        </a:font>
        <a:schemeClr val="lt1"/>
      </a:tcTxStyle>
      <a:tcStyle>
        <a:fill>
          <a:solidFill>
            <a:schemeClr val="accent1"/>
          </a:solidFill>
        </a:fill>
      </a:tcStyle>
    </a:lastCol>
    <a:firstCol>
      <a:tcTxStyle b="on" i="off">
        <a:font>
          <a:latin typeface=""/>
          <a:ea typeface=""/>
          <a:cs typeface=""/>
        </a:font>
        <a:schemeClr val="lt1"/>
      </a:tcTxStyle>
      <a:tcStyle>
        <a:fill>
          <a:solidFill>
            <a:schemeClr val="accent1"/>
          </a:solidFill>
        </a:fill>
      </a:tcStyle>
    </a:firstCol>
    <a:lastRow>
      <a:tcTxStyle b="on" i="off">
        <a:font>
          <a:latin typeface=""/>
          <a:ea typeface=""/>
          <a:cs typefac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
          <a:ea typeface=""/>
          <a:cs typefac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185310e36_2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 name="Google Shape;75;gb185310e36_2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Phiên 10: Tạo biểu mẫu bằng HTML</a:t>
            </a:r>
            <a:endParaRPr/>
          </a:p>
        </p:txBody>
      </p:sp>
      <p:sp>
        <p:nvSpPr>
          <p:cNvPr id="76" name="Google Shape;76;gb185310e36_2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185310e36_2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 name="Google Shape;193;gb185310e36_2_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Thẻ Form</a:t>
            </a:r>
            <a:endParaRPr/>
          </a:p>
          <a:p>
            <a:pPr indent="-171450" lvl="0" marL="171450" rtl="0" algn="l">
              <a:spcBef>
                <a:spcPts val="360"/>
              </a:spcBef>
              <a:spcAft>
                <a:spcPts val="0"/>
              </a:spcAft>
              <a:buClr>
                <a:schemeClr val="dk1"/>
              </a:buClr>
              <a:buSzPts val="1200"/>
              <a:buFont typeface="Arial"/>
              <a:buChar char="•"/>
            </a:pPr>
            <a:r>
              <a:rPr lang="vi"/>
              <a:t>Trước đó, tất cả các điều khiển biểu mẫu cần được cung cấp giữa thẻ </a:t>
            </a:r>
            <a:r>
              <a:rPr b="1" lang="vi"/>
              <a:t>&lt;form&gt; </a:t>
            </a:r>
            <a:r>
              <a:rPr lang="vi"/>
              <a:t>mở và thẻ </a:t>
            </a:r>
            <a:r>
              <a:rPr b="1" lang="vi"/>
              <a:t>&lt;/form&gt; </a:t>
            </a:r>
            <a:r>
              <a:rPr lang="vi"/>
              <a:t>đóng</a:t>
            </a:r>
            <a:endParaRPr/>
          </a:p>
          <a:p>
            <a:pPr indent="-171450" lvl="0" marL="171450" rtl="0" algn="l">
              <a:spcBef>
                <a:spcPts val="360"/>
              </a:spcBef>
              <a:spcAft>
                <a:spcPts val="0"/>
              </a:spcAft>
              <a:buClr>
                <a:schemeClr val="dk1"/>
              </a:buClr>
              <a:buSzPts val="1200"/>
              <a:buFont typeface="Arial"/>
              <a:buChar char="•"/>
            </a:pPr>
            <a:r>
              <a:rPr i="1" lang="vi"/>
              <a:t>Trong </a:t>
            </a:r>
            <a:r>
              <a:rPr b="1" i="1" lang="vi"/>
              <a:t>HTML5</a:t>
            </a:r>
            <a:r>
              <a:rPr i="1" lang="vi"/>
              <a:t>, các phần tử có thể được chèn vào bất kỳ vị trí nào trong tài liệu và chúng có thể tham chiếu đến biểu mẫu bằng cách sử dụng thuộc tính </a:t>
            </a:r>
            <a:r>
              <a:rPr b="1" i="1" lang="vi"/>
              <a:t>form</a:t>
            </a:r>
            <a:endParaRPr/>
          </a:p>
        </p:txBody>
      </p:sp>
      <p:sp>
        <p:nvSpPr>
          <p:cNvPr id="194" name="Google Shape;194;gb185310e36_2_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185310e36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3" name="Google Shape;203;gb185310e36_2_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Thuộc tính Autocomplete</a:t>
            </a:r>
            <a:endParaRPr/>
          </a:p>
          <a:p>
            <a:pPr indent="-171450" lvl="0" marL="171450" marR="0" rtl="0" algn="l">
              <a:lnSpc>
                <a:spcPct val="100000"/>
              </a:lnSpc>
              <a:spcBef>
                <a:spcPts val="360"/>
              </a:spcBef>
              <a:spcAft>
                <a:spcPts val="0"/>
              </a:spcAft>
              <a:buClr>
                <a:schemeClr val="dk1"/>
              </a:buClr>
              <a:buSzPts val="1200"/>
              <a:buFont typeface="Arial"/>
              <a:buChar char="•"/>
            </a:pPr>
            <a:r>
              <a:rPr lang="vi"/>
              <a:t>Phần tử </a:t>
            </a:r>
            <a:r>
              <a:rPr b="1" lang="vi"/>
              <a:t>&lt;input&gt; </a:t>
            </a:r>
            <a:r>
              <a:rPr lang="vi"/>
              <a:t>có thể hỗ trợ tự động hoàn thành là văn bản (</a:t>
            </a:r>
            <a:r>
              <a:rPr b="1" lang="vi"/>
              <a:t>text</a:t>
            </a:r>
            <a:r>
              <a:rPr lang="vi"/>
              <a:t>), url, số điện thoại (</a:t>
            </a:r>
            <a:r>
              <a:rPr b="1" lang="vi"/>
              <a:t>tel</a:t>
            </a:r>
            <a:r>
              <a:rPr lang="vi"/>
              <a:t>), mật khẩu (</a:t>
            </a:r>
            <a:r>
              <a:rPr b="1" lang="vi"/>
              <a:t>password</a:t>
            </a:r>
            <a:r>
              <a:rPr lang="vi"/>
              <a:t>), bộ chọn ngày (</a:t>
            </a:r>
            <a:r>
              <a:rPr b="1" lang="vi"/>
              <a:t>datepickers</a:t>
            </a:r>
            <a:r>
              <a:rPr lang="vi"/>
              <a:t>), phạm vi (</a:t>
            </a:r>
            <a:r>
              <a:rPr b="1" lang="vi"/>
              <a:t>range</a:t>
            </a:r>
            <a:r>
              <a:rPr lang="vi"/>
              <a:t>) và màu sắc (</a:t>
            </a:r>
            <a:r>
              <a:rPr b="1" lang="vi"/>
              <a:t>color</a:t>
            </a:r>
            <a:r>
              <a:rPr lang="vi"/>
              <a:t>)</a:t>
            </a:r>
            <a:endParaRPr/>
          </a:p>
          <a:p>
            <a:pPr indent="-171450" lvl="0" marL="171450" marR="0" rtl="0" algn="l">
              <a:lnSpc>
                <a:spcPct val="100000"/>
              </a:lnSpc>
              <a:spcBef>
                <a:spcPts val="360"/>
              </a:spcBef>
              <a:spcAft>
                <a:spcPts val="0"/>
              </a:spcAft>
              <a:buClr>
                <a:schemeClr val="dk1"/>
              </a:buClr>
              <a:buSzPts val="1200"/>
              <a:buFont typeface="Arial"/>
              <a:buChar char="•"/>
            </a:pPr>
            <a:r>
              <a:rPr lang="vi"/>
              <a:t>Tính năng tự động hoàn thành (</a:t>
            </a:r>
            <a:r>
              <a:rPr b="1" lang="vi"/>
              <a:t>autocomplete</a:t>
            </a:r>
            <a:r>
              <a:rPr lang="vi"/>
              <a:t>) bao gồm hai trạng thái cụ thể là bật (</a:t>
            </a:r>
            <a:r>
              <a:rPr b="1" lang="vi"/>
              <a:t>on</a:t>
            </a:r>
            <a:r>
              <a:rPr lang="vi"/>
              <a:t>) và tắt (</a:t>
            </a:r>
            <a:r>
              <a:rPr b="1" lang="vi"/>
              <a:t>off</a:t>
            </a:r>
            <a:r>
              <a:rPr lang="vi"/>
              <a:t>). Trạng thái bật: dữ liệu không nhạy cảm có thể được trình duyệt ghi nhớ.</a:t>
            </a:r>
            <a:endParaRPr/>
          </a:p>
          <a:p>
            <a:pPr indent="-171450" lvl="0" marL="171450" marR="0" rtl="0" algn="l">
              <a:lnSpc>
                <a:spcPct val="100000"/>
              </a:lnSpc>
              <a:spcBef>
                <a:spcPts val="360"/>
              </a:spcBef>
              <a:spcAft>
                <a:spcPts val="0"/>
              </a:spcAft>
              <a:buClr>
                <a:schemeClr val="dk1"/>
              </a:buClr>
              <a:buSzPts val="1200"/>
              <a:buFont typeface="Arial"/>
              <a:buChar char="•"/>
            </a:pPr>
            <a:r>
              <a:rPr lang="vi"/>
              <a:t>Trạng thái tắt (</a:t>
            </a:r>
            <a:r>
              <a:rPr b="1" lang="vi"/>
              <a:t>off</a:t>
            </a:r>
            <a:r>
              <a:rPr lang="vi"/>
              <a:t>): dữ liệu sẽ không được nhớ. Những dữ liệu này có thể nhạy cảm và không an toàn để lưu trữ trong trình duyệt.</a:t>
            </a:r>
            <a:endParaRPr/>
          </a:p>
          <a:p>
            <a:pPr indent="-171450" lvl="0" marL="171450" marR="0" rtl="0" algn="l">
              <a:lnSpc>
                <a:spcPct val="100000"/>
              </a:lnSpc>
              <a:spcBef>
                <a:spcPts val="360"/>
              </a:spcBef>
              <a:spcAft>
                <a:spcPts val="0"/>
              </a:spcAft>
              <a:buClr>
                <a:schemeClr val="dk1"/>
              </a:buClr>
              <a:buSzPts val="1200"/>
              <a:buFont typeface="Arial"/>
              <a:buChar char="•"/>
            </a:pPr>
            <a:r>
              <a:rPr lang="vi"/>
              <a:t>Theo mặc định, nhiều trình duyệt có bật tính năng tự động hoàn thành </a:t>
            </a:r>
            <a:r>
              <a:rPr b="1" lang="vi"/>
              <a:t>(</a:t>
            </a:r>
            <a:r>
              <a:rPr b="1" lang="vi">
                <a:solidFill>
                  <a:srgbClr val="FF0000"/>
                </a:solidFill>
              </a:rPr>
              <a:t>autocomplete)</a:t>
            </a:r>
            <a:endParaRPr/>
          </a:p>
          <a:p>
            <a:pPr indent="-171450" lvl="0" marL="171450" marR="0" rtl="0" algn="l">
              <a:lnSpc>
                <a:spcPct val="100000"/>
              </a:lnSpc>
              <a:spcBef>
                <a:spcPts val="360"/>
              </a:spcBef>
              <a:spcAft>
                <a:spcPts val="0"/>
              </a:spcAft>
              <a:buClr>
                <a:schemeClr val="dk1"/>
              </a:buClr>
              <a:buSzPts val="1200"/>
              <a:buFont typeface="Arial"/>
              <a:buChar char="•"/>
            </a:pPr>
            <a:r>
              <a:rPr lang="vi"/>
              <a:t>Các trình duyệt không hỗ trợ tính năng tự động hoàn thành, có thể được bật hoặc tắt cho hành vi này bằng cách chỉ định thuộc tính tự động hoàn thành.</a:t>
            </a:r>
            <a:endParaRPr b="1"/>
          </a:p>
        </p:txBody>
      </p:sp>
      <p:sp>
        <p:nvSpPr>
          <p:cNvPr id="204" name="Google Shape;204;gb185310e36_2_1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85310e36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4" name="Google Shape;224;gb185310e36_2_1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phần tử biểu mẫu mới</a:t>
            </a:r>
            <a:endParaRPr b="1"/>
          </a:p>
          <a:p>
            <a:pPr indent="-171450" lvl="0" marL="171450" marR="0" rtl="0" algn="l">
              <a:lnSpc>
                <a:spcPct val="100000"/>
              </a:lnSpc>
              <a:spcBef>
                <a:spcPts val="360"/>
              </a:spcBef>
              <a:spcAft>
                <a:spcPts val="0"/>
              </a:spcAft>
              <a:buClr>
                <a:schemeClr val="dk1"/>
              </a:buClr>
              <a:buSzPts val="1200"/>
              <a:buFont typeface="Arial"/>
              <a:buChar char="•"/>
            </a:pPr>
            <a:r>
              <a:rPr lang="vi"/>
              <a:t>Các phần tử biểu mẫu mới được thiết kế đặc biệt để sử dụng với </a:t>
            </a:r>
            <a:r>
              <a:rPr b="1" lang="vi"/>
              <a:t>JavaScript</a:t>
            </a:r>
            <a:r>
              <a:rPr lang="vi"/>
              <a:t>.</a:t>
            </a:r>
            <a:endParaRPr b="1"/>
          </a:p>
          <a:p>
            <a:pPr indent="-171450" lvl="0" marL="171450" rtl="0" algn="l">
              <a:spcBef>
                <a:spcPts val="360"/>
              </a:spcBef>
              <a:spcAft>
                <a:spcPts val="0"/>
              </a:spcAft>
              <a:buClr>
                <a:schemeClr val="dk1"/>
              </a:buClr>
              <a:buSzPts val="1200"/>
              <a:buFont typeface="Arial"/>
              <a:buChar char="•"/>
            </a:pPr>
            <a:r>
              <a:rPr lang="vi"/>
              <a:t>Khi kết hợp với </a:t>
            </a:r>
            <a:r>
              <a:rPr b="1" lang="vi"/>
              <a:t>JavaScript</a:t>
            </a:r>
            <a:r>
              <a:rPr lang="vi"/>
              <a:t>, các phần tử mới này có thể hoạt động nhiều hơn.</a:t>
            </a:r>
            <a:endParaRPr/>
          </a:p>
          <a:p>
            <a:pPr indent="-171450" lvl="0" marL="171450" rtl="0" algn="l">
              <a:spcBef>
                <a:spcPts val="360"/>
              </a:spcBef>
              <a:spcAft>
                <a:spcPts val="0"/>
              </a:spcAft>
              <a:buClr>
                <a:schemeClr val="dk1"/>
              </a:buClr>
              <a:buSzPts val="1200"/>
              <a:buFont typeface="Arial"/>
              <a:buChar char="•"/>
            </a:pPr>
            <a:r>
              <a:rPr lang="vi"/>
              <a:t>Hiện tại, tất cả các trình duyệt không cung cấp hỗ trợ cho các phần tử mới này.</a:t>
            </a:r>
            <a:endParaRPr/>
          </a:p>
          <a:p>
            <a:pPr indent="-171450" lvl="0" marL="171450" rtl="0" algn="l">
              <a:spcBef>
                <a:spcPts val="360"/>
              </a:spcBef>
              <a:spcAft>
                <a:spcPts val="0"/>
              </a:spcAft>
              <a:buClr>
                <a:schemeClr val="dk1"/>
              </a:buClr>
              <a:buSzPts val="1200"/>
              <a:buFont typeface="Arial"/>
              <a:buChar char="•"/>
            </a:pPr>
            <a:r>
              <a:rPr lang="vi"/>
              <a:t>Nếu điều khiển không được trình duyệt hỗ trợ, thì nó sẽ hiển thị phần tử dưới dạng </a:t>
            </a:r>
            <a:r>
              <a:rPr b="1" lang="vi"/>
              <a:t>trường văn bản (</a:t>
            </a:r>
            <a:r>
              <a:rPr b="1" lang="vi" sz="1200">
                <a:latin typeface="Calibri"/>
                <a:ea typeface="Calibri"/>
                <a:cs typeface="Calibri"/>
                <a:sym typeface="Calibri"/>
              </a:rPr>
              <a:t>text field)</a:t>
            </a:r>
            <a:endParaRPr/>
          </a:p>
          <a:p>
            <a:pPr indent="-171450" lvl="0" marL="171450" marR="0" rtl="0" algn="l">
              <a:lnSpc>
                <a:spcPct val="100000"/>
              </a:lnSpc>
              <a:spcBef>
                <a:spcPts val="360"/>
              </a:spcBef>
              <a:spcAft>
                <a:spcPts val="0"/>
              </a:spcAft>
              <a:buClr>
                <a:schemeClr val="dk1"/>
              </a:buClr>
              <a:buSzPts val="1200"/>
              <a:buFont typeface="Arial"/>
              <a:buChar char="•"/>
            </a:pPr>
            <a:r>
              <a:rPr lang="vi"/>
              <a:t>Opera cung cấp hỗ trợ cho tất cả các phần tử biểu mẫu mới: </a:t>
            </a:r>
            <a:r>
              <a:rPr b="1" lang="vi" sz="1200"/>
              <a:t>Datalist, Progress, Meter, Output</a:t>
            </a:r>
            <a:endParaRPr/>
          </a:p>
          <a:p>
            <a:pPr indent="-95250" lvl="0" marL="171450" marR="0" rtl="0" algn="l">
              <a:lnSpc>
                <a:spcPct val="100000"/>
              </a:lnSpc>
              <a:spcBef>
                <a:spcPts val="360"/>
              </a:spcBef>
              <a:spcAft>
                <a:spcPts val="0"/>
              </a:spcAft>
              <a:buClr>
                <a:schemeClr val="dk1"/>
              </a:buClr>
              <a:buSzPts val="1200"/>
              <a:buFont typeface="Arial"/>
              <a:buNone/>
            </a:pPr>
            <a:r>
              <a:t/>
            </a:r>
            <a:endParaRPr b="1" sz="1200"/>
          </a:p>
          <a:p>
            <a:pPr indent="-95250" lvl="0" marL="171450" marR="0" rtl="0" algn="l">
              <a:lnSpc>
                <a:spcPct val="100000"/>
              </a:lnSpc>
              <a:spcBef>
                <a:spcPts val="360"/>
              </a:spcBef>
              <a:spcAft>
                <a:spcPts val="0"/>
              </a:spcAft>
              <a:buClr>
                <a:schemeClr val="dk1"/>
              </a:buClr>
              <a:buSzPts val="1200"/>
              <a:buFont typeface="Arial"/>
              <a:buNone/>
            </a:pPr>
            <a:r>
              <a:t/>
            </a:r>
            <a:endParaRPr b="1" sz="1200"/>
          </a:p>
        </p:txBody>
      </p:sp>
      <p:sp>
        <p:nvSpPr>
          <p:cNvPr id="225" name="Google Shape;225;gb185310e36_2_1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185310e36_2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33" name="Google Shape;233;gb185310e36_2_1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Datalist (Danh sách dữ liệu)</a:t>
            </a:r>
            <a:endParaRPr/>
          </a:p>
          <a:p>
            <a:pPr indent="-171450" lvl="0" marL="171450" rtl="0" algn="l">
              <a:spcBef>
                <a:spcPts val="360"/>
              </a:spcBef>
              <a:spcAft>
                <a:spcPts val="0"/>
              </a:spcAft>
              <a:buClr>
                <a:schemeClr val="dk1"/>
              </a:buClr>
              <a:buSzPts val="1200"/>
              <a:buFont typeface="Arial"/>
              <a:buChar char="•"/>
            </a:pPr>
            <a:r>
              <a:rPr lang="vi"/>
              <a:t>Hiện tại, chỉ có trình duyệt </a:t>
            </a:r>
            <a:r>
              <a:rPr b="1" lang="vi"/>
              <a:t>Opera</a:t>
            </a:r>
            <a:r>
              <a:rPr lang="vi"/>
              <a:t> cung cấp hỗ trợ cho danh sách dữ liệu.</a:t>
            </a:r>
            <a:endParaRPr b="1"/>
          </a:p>
        </p:txBody>
      </p:sp>
      <p:sp>
        <p:nvSpPr>
          <p:cNvPr id="234" name="Google Shape;234;gb185310e36_2_1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185310e36_2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4" name="Google Shape;244;gb185310e36_2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Thanh tiến trình</a:t>
            </a:r>
            <a:endParaRPr/>
          </a:p>
          <a:p>
            <a:pPr indent="-171450" lvl="0" marL="171450" rtl="0" algn="l">
              <a:spcBef>
                <a:spcPts val="360"/>
              </a:spcBef>
              <a:spcAft>
                <a:spcPts val="0"/>
              </a:spcAft>
              <a:buClr>
                <a:schemeClr val="dk1"/>
              </a:buClr>
              <a:buSzPts val="1200"/>
              <a:buFont typeface="Arial"/>
              <a:buChar char="•"/>
            </a:pPr>
            <a:r>
              <a:rPr lang="vi"/>
              <a:t>Thanh tiến trình biểu thị trạng thái hiện tại của một nhiệm vụ, trạng thái này dần dần thay đổi khi nhiệm vụ bắt đầu hoàn thành. </a:t>
            </a:r>
            <a:endParaRPr/>
          </a:p>
          <a:p>
            <a:pPr indent="-171450" lvl="0" marL="171450" rtl="0" algn="l">
              <a:spcBef>
                <a:spcPts val="360"/>
              </a:spcBef>
              <a:spcAft>
                <a:spcPts val="0"/>
              </a:spcAft>
              <a:buClr>
                <a:schemeClr val="dk1"/>
              </a:buClr>
              <a:buSzPts val="1200"/>
              <a:buFont typeface="Arial"/>
              <a:buChar char="•"/>
            </a:pPr>
            <a:r>
              <a:rPr lang="vi"/>
              <a:t>Đây không phải là một phần tử dành riêng cho biểu mẫu. </a:t>
            </a:r>
            <a:endParaRPr/>
          </a:p>
          <a:p>
            <a:pPr indent="-171450" lvl="0" marL="171450" rtl="0" algn="l">
              <a:spcBef>
                <a:spcPts val="360"/>
              </a:spcBef>
              <a:spcAft>
                <a:spcPts val="0"/>
              </a:spcAft>
              <a:buClr>
                <a:schemeClr val="dk1"/>
              </a:buClr>
              <a:buSzPts val="1200"/>
              <a:buFont typeface="Arial"/>
              <a:buChar char="•"/>
            </a:pPr>
            <a:r>
              <a:rPr lang="vi"/>
              <a:t>Ví dụ: khi người dùng tải xuống bất kỳ tệp nào từ một trang Web cụ thể, tác vụ tải xuống được biểu thị dưới dạng thanh tiến trình.</a:t>
            </a:r>
            <a:endParaRPr b="1"/>
          </a:p>
        </p:txBody>
      </p:sp>
      <p:sp>
        <p:nvSpPr>
          <p:cNvPr id="245" name="Google Shape;245;gb185310e36_2_1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185310e36_2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5" name="Google Shape;255;gb185310e36_2_1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Thang đo</a:t>
            </a:r>
            <a:endParaRPr/>
          </a:p>
          <a:p>
            <a:pPr indent="-171450" lvl="0" marL="171450" rtl="0" algn="l">
              <a:spcBef>
                <a:spcPts val="360"/>
              </a:spcBef>
              <a:spcAft>
                <a:spcPts val="0"/>
              </a:spcAft>
              <a:buClr>
                <a:schemeClr val="dk1"/>
              </a:buClr>
              <a:buSzPts val="1200"/>
              <a:buFont typeface="Arial"/>
              <a:buChar char="•"/>
            </a:pPr>
            <a:r>
              <a:rPr lang="vi"/>
              <a:t>Phần tử </a:t>
            </a:r>
            <a:r>
              <a:rPr b="1" lang="vi"/>
              <a:t>meter</a:t>
            </a:r>
            <a:r>
              <a:rPr lang="vi"/>
              <a:t> đại diện cho một thang đo cho một phạm vi đã biết. </a:t>
            </a:r>
            <a:endParaRPr/>
          </a:p>
          <a:p>
            <a:pPr indent="-171450" lvl="0" marL="171450" rtl="0" algn="l">
              <a:spcBef>
                <a:spcPts val="360"/>
              </a:spcBef>
              <a:spcAft>
                <a:spcPts val="0"/>
              </a:spcAft>
              <a:buClr>
                <a:schemeClr val="dk1"/>
              </a:buClr>
              <a:buSzPts val="1200"/>
              <a:buFont typeface="Arial"/>
              <a:buChar char="•"/>
            </a:pPr>
            <a:r>
              <a:rPr lang="vi"/>
              <a:t>Phạm vi đã biết có giá trị tối thiểu và tối đa xác định</a:t>
            </a:r>
            <a:endParaRPr/>
          </a:p>
          <a:p>
            <a:pPr indent="-171450" lvl="0" marL="171450" rtl="0" algn="l">
              <a:spcBef>
                <a:spcPts val="360"/>
              </a:spcBef>
              <a:spcAft>
                <a:spcPts val="0"/>
              </a:spcAft>
              <a:buClr>
                <a:schemeClr val="dk1"/>
              </a:buClr>
              <a:buSzPts val="1200"/>
              <a:buFont typeface="Arial"/>
              <a:buChar char="•"/>
            </a:pPr>
            <a:r>
              <a:rPr lang="vi"/>
              <a:t>Ví dụ, một phần tử mét có thể được sử dụng để biểu thị các phép đo, chẳng hạn như dung lượng sử dụng đĩa, giá trị phân số hoặc tầm quan trọng của kết quả truy vấn. </a:t>
            </a:r>
            <a:endParaRPr/>
          </a:p>
          <a:p>
            <a:pPr indent="-171450" lvl="0" marL="171450" rtl="0" algn="l">
              <a:spcBef>
                <a:spcPts val="360"/>
              </a:spcBef>
              <a:spcAft>
                <a:spcPts val="0"/>
              </a:spcAft>
              <a:buClr>
                <a:schemeClr val="dk1"/>
              </a:buClr>
              <a:buSzPts val="1200"/>
              <a:buFont typeface="Arial"/>
              <a:buChar char="•"/>
            </a:pPr>
            <a:r>
              <a:rPr lang="vi"/>
              <a:t>Tất cả những thứ này đều có giá trị tối đa đã biết được xác định cho chúng.</a:t>
            </a:r>
            <a:endParaRPr b="1"/>
          </a:p>
        </p:txBody>
      </p:sp>
      <p:sp>
        <p:nvSpPr>
          <p:cNvPr id="256" name="Google Shape;256;gb185310e36_2_19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185310e36_2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8" name="Google Shape;268;gb185310e36_2_2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Đầu ra (Output)</a:t>
            </a:r>
            <a:endParaRPr/>
          </a:p>
          <a:p>
            <a:pPr indent="-171450" lvl="0" marL="171450" rtl="0" algn="l">
              <a:spcBef>
                <a:spcPts val="360"/>
              </a:spcBef>
              <a:spcAft>
                <a:spcPts val="0"/>
              </a:spcAft>
              <a:buClr>
                <a:schemeClr val="dk1"/>
              </a:buClr>
              <a:buSzPts val="1200"/>
              <a:buFont typeface="Arial"/>
              <a:buChar char="•"/>
            </a:pPr>
            <a:r>
              <a:rPr lang="vi"/>
              <a:t>Phần tử đầu ra hiển thị kết quả của một phép tính trên một biểu mẫu. </a:t>
            </a:r>
            <a:endParaRPr/>
          </a:p>
          <a:p>
            <a:pPr indent="-171450" lvl="0" marL="171450" rtl="0" algn="l">
              <a:spcBef>
                <a:spcPts val="360"/>
              </a:spcBef>
              <a:spcAft>
                <a:spcPts val="0"/>
              </a:spcAft>
              <a:buClr>
                <a:schemeClr val="dk1"/>
              </a:buClr>
              <a:buSzPts val="1200"/>
              <a:buFont typeface="Arial"/>
              <a:buChar char="•"/>
            </a:pPr>
            <a:r>
              <a:rPr lang="vi"/>
              <a:t>Các giá trị kết quả hiển thị trong phần tử đầu ra được xử lý từ các phần tử biểu mẫu khác.</a:t>
            </a:r>
            <a:endParaRPr b="1"/>
          </a:p>
        </p:txBody>
      </p:sp>
      <p:sp>
        <p:nvSpPr>
          <p:cNvPr id="269" name="Google Shape;269;gb185310e36_2_2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185310e36_2_2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9" name="Google Shape;279;gb185310e36_2_2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Tóm lược</a:t>
            </a:r>
            <a:endParaRPr/>
          </a:p>
          <a:p>
            <a:pPr indent="-171450" lvl="0" marL="171450" rtl="0" algn="l">
              <a:spcBef>
                <a:spcPts val="360"/>
              </a:spcBef>
              <a:spcAft>
                <a:spcPts val="0"/>
              </a:spcAft>
              <a:buClr>
                <a:schemeClr val="dk1"/>
              </a:buClr>
              <a:buSzPts val="1200"/>
              <a:buFont typeface="Arial"/>
              <a:buChar char="•"/>
            </a:pPr>
            <a:r>
              <a:rPr lang="vi"/>
              <a:t>HTML5 cung cấp một cải tiến tuyệt vời cho các biểu mẫu Web. </a:t>
            </a:r>
            <a:endParaRPr/>
          </a:p>
          <a:p>
            <a:pPr indent="-171450" lvl="0" marL="171450" rtl="0" algn="l">
              <a:spcBef>
                <a:spcPts val="360"/>
              </a:spcBef>
              <a:spcAft>
                <a:spcPts val="0"/>
              </a:spcAft>
              <a:buClr>
                <a:schemeClr val="dk1"/>
              </a:buClr>
              <a:buSzPts val="1200"/>
              <a:buFont typeface="Arial"/>
              <a:buChar char="•"/>
            </a:pPr>
            <a:r>
              <a:rPr lang="vi"/>
              <a:t>Việc tạo biểu mẫu được thực hiện dễ dàng hơn cho các nhà phát triển Web bằng cách chuẩn hóa chúng với các điều khiển biểu mẫu phong phú. </a:t>
            </a:r>
            <a:endParaRPr/>
          </a:p>
          <a:p>
            <a:pPr indent="-171450" lvl="0" marL="171450" rtl="0" algn="l">
              <a:spcBef>
                <a:spcPts val="360"/>
              </a:spcBef>
              <a:spcAft>
                <a:spcPts val="0"/>
              </a:spcAft>
              <a:buClr>
                <a:schemeClr val="dk1"/>
              </a:buClr>
              <a:buSzPts val="1200"/>
              <a:buFont typeface="Arial"/>
              <a:buChar char="•"/>
            </a:pPr>
            <a:r>
              <a:rPr lang="vi"/>
              <a:t>HTML5 giới thiệu các phần tử biểu mẫu mới như kiểu đầu vào mới, thuộc tính mới, xác thực dựa trên trình duyệt, kỹ thuật tạo kiểu CSS3 và API biểu mẫu. </a:t>
            </a:r>
            <a:endParaRPr/>
          </a:p>
          <a:p>
            <a:pPr indent="-171450" lvl="0" marL="171450" rtl="0" algn="l">
              <a:spcBef>
                <a:spcPts val="360"/>
              </a:spcBef>
              <a:spcAft>
                <a:spcPts val="0"/>
              </a:spcAft>
              <a:buClr>
                <a:schemeClr val="dk1"/>
              </a:buClr>
              <a:buSzPts val="1200"/>
              <a:buFont typeface="Arial"/>
              <a:buChar char="•"/>
            </a:pPr>
            <a:r>
              <a:rPr lang="vi"/>
              <a:t>HTML5 cung cấp các kiểu đầu vào mới là các phần tử giao diện người dùng dành riêng cho dữ liệu như email, url, số, phạm vi, ngày tháng, số điện thoại và màu sắc. </a:t>
            </a:r>
            <a:endParaRPr/>
          </a:p>
          <a:p>
            <a:pPr indent="-171450" lvl="0" marL="171450" rtl="0" algn="l">
              <a:spcBef>
                <a:spcPts val="360"/>
              </a:spcBef>
              <a:spcAft>
                <a:spcPts val="0"/>
              </a:spcAft>
              <a:buClr>
                <a:schemeClr val="dk1"/>
              </a:buClr>
              <a:buSzPts val="1200"/>
              <a:buFont typeface="Arial"/>
              <a:buChar char="•"/>
            </a:pPr>
            <a:r>
              <a:rPr lang="vi"/>
              <a:t>Các phần tử biểu mẫu mới được giới thiệu trong HTML5 là dữ liệu, tiến trình, đồng hồ đo và đầu ra. </a:t>
            </a:r>
            <a:endParaRPr/>
          </a:p>
          <a:p>
            <a:pPr indent="-171450" lvl="0" marL="171450" rtl="0" algn="l">
              <a:spcBef>
                <a:spcPts val="360"/>
              </a:spcBef>
              <a:spcAft>
                <a:spcPts val="0"/>
              </a:spcAft>
              <a:buClr>
                <a:schemeClr val="dk1"/>
              </a:buClr>
              <a:buSzPts val="1200"/>
              <a:buFont typeface="Arial"/>
              <a:buChar char="•"/>
            </a:pPr>
            <a:r>
              <a:rPr lang="vi"/>
              <a:t>HTML5 đã cung cấp một số thuộc tính mới thực hiện xác thực mà không cần viết đoạn mã JavaScript cho chúng. </a:t>
            </a:r>
            <a:endParaRPr/>
          </a:p>
          <a:p>
            <a:pPr indent="-171450" lvl="0" marL="171450" rtl="0" algn="l">
              <a:spcBef>
                <a:spcPts val="360"/>
              </a:spcBef>
              <a:spcAft>
                <a:spcPts val="0"/>
              </a:spcAft>
              <a:buClr>
                <a:schemeClr val="dk1"/>
              </a:buClr>
              <a:buSzPts val="1200"/>
              <a:buFont typeface="Arial"/>
              <a:buChar char="•"/>
            </a:pPr>
            <a:r>
              <a:rPr lang="vi"/>
              <a:t>Trong HTML5, người ta có thể sử dụng kiểu đầu vào gửi để gửi biểu mẫu.</a:t>
            </a:r>
            <a:endParaRPr b="1"/>
          </a:p>
        </p:txBody>
      </p:sp>
      <p:sp>
        <p:nvSpPr>
          <p:cNvPr id="280" name="Google Shape;280;gb185310e36_2_2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185310e36_2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0" name="Google Shape;80;gb185310e36_2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Mục tiêu bài học:</a:t>
            </a:r>
            <a:endParaRPr/>
          </a:p>
          <a:p>
            <a:pPr indent="-171450" lvl="0" marL="171450" rtl="0" algn="l">
              <a:spcBef>
                <a:spcPts val="360"/>
              </a:spcBef>
              <a:spcAft>
                <a:spcPts val="0"/>
              </a:spcAft>
              <a:buClr>
                <a:schemeClr val="dk1"/>
              </a:buClr>
              <a:buSzPts val="1200"/>
              <a:buFont typeface="Arial"/>
              <a:buChar char="•"/>
            </a:pPr>
            <a:r>
              <a:rPr lang="vi"/>
              <a:t>Mô tả các biểu mẫu HTML5</a:t>
            </a:r>
            <a:endParaRPr/>
          </a:p>
          <a:p>
            <a:pPr indent="-171450" lvl="0" marL="171450" rtl="0" algn="l">
              <a:spcBef>
                <a:spcPts val="360"/>
              </a:spcBef>
              <a:spcAft>
                <a:spcPts val="0"/>
              </a:spcAft>
              <a:buClr>
                <a:schemeClr val="dk1"/>
              </a:buClr>
              <a:buSzPts val="1200"/>
              <a:buFont typeface="Arial"/>
              <a:buChar char="•"/>
            </a:pPr>
            <a:r>
              <a:rPr lang="vi"/>
              <a:t>Giải thích hoạt động của các kiểu đầu vào mới trong HTML5</a:t>
            </a:r>
            <a:endParaRPr/>
          </a:p>
          <a:p>
            <a:pPr indent="-171450" lvl="0" marL="171450" rtl="0" algn="l">
              <a:spcBef>
                <a:spcPts val="360"/>
              </a:spcBef>
              <a:spcAft>
                <a:spcPts val="0"/>
              </a:spcAft>
              <a:buClr>
                <a:schemeClr val="dk1"/>
              </a:buClr>
              <a:buSzPts val="1200"/>
              <a:buFont typeface="Arial"/>
              <a:buChar char="•"/>
            </a:pPr>
            <a:r>
              <a:rPr lang="vi"/>
              <a:t>Giải thích các thuộc tính Biểu mẫu mới</a:t>
            </a:r>
            <a:endParaRPr/>
          </a:p>
          <a:p>
            <a:pPr indent="-171450" lvl="0" marL="171450" rtl="0" algn="l">
              <a:spcBef>
                <a:spcPts val="360"/>
              </a:spcBef>
              <a:spcAft>
                <a:spcPts val="0"/>
              </a:spcAft>
              <a:buClr>
                <a:schemeClr val="dk1"/>
              </a:buClr>
              <a:buSzPts val="1200"/>
              <a:buFont typeface="Arial"/>
              <a:buChar char="•"/>
            </a:pPr>
            <a:r>
              <a:rPr lang="vi"/>
              <a:t>Giải thích các phần tử Biểu mẫu mới</a:t>
            </a:r>
            <a:endParaRPr b="1"/>
          </a:p>
        </p:txBody>
      </p:sp>
      <p:sp>
        <p:nvSpPr>
          <p:cNvPr id="81" name="Google Shape;81;gb185310e36_2_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185310e36_2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gb185310e36_2_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tính năng mới trong biểu mẫu HTML5</a:t>
            </a:r>
            <a:endParaRPr b="1"/>
          </a:p>
          <a:p>
            <a:pPr indent="-171450" lvl="0" marL="171450" rtl="0" algn="l">
              <a:spcBef>
                <a:spcPts val="360"/>
              </a:spcBef>
              <a:spcAft>
                <a:spcPts val="0"/>
              </a:spcAft>
              <a:buClr>
                <a:schemeClr val="dk1"/>
              </a:buClr>
              <a:buSzPts val="1200"/>
              <a:buFont typeface="Arial"/>
              <a:buChar char="•"/>
            </a:pPr>
            <a:r>
              <a:rPr lang="vi"/>
              <a:t>Biểu mẫu Web HTML5 mang lại những cải tiến tuyệt vời liên quan đến việc tạo biểu mẫu cho các nhà phát triển Web và cả người dùng tương tác với chúng.</a:t>
            </a:r>
            <a:endParaRPr/>
          </a:p>
          <a:p>
            <a:pPr indent="-171450" lvl="0" marL="171450" rtl="0" algn="l">
              <a:spcBef>
                <a:spcPts val="360"/>
              </a:spcBef>
              <a:spcAft>
                <a:spcPts val="0"/>
              </a:spcAft>
              <a:buClr>
                <a:schemeClr val="dk1"/>
              </a:buClr>
              <a:buSzPts val="1200"/>
              <a:buFont typeface="Arial"/>
              <a:buChar char="•"/>
            </a:pPr>
            <a:r>
              <a:rPr lang="vi"/>
              <a:t>Sau đây là những thay đổi được giới thiệu trong các biểu mẫu HTML5:</a:t>
            </a:r>
            <a:endParaRPr/>
          </a:p>
          <a:p>
            <a:pPr indent="-171450" lvl="1" marL="628650" rtl="0" algn="l">
              <a:spcBef>
                <a:spcPts val="360"/>
              </a:spcBef>
              <a:spcAft>
                <a:spcPts val="0"/>
              </a:spcAft>
              <a:buClr>
                <a:schemeClr val="dk1"/>
              </a:buClr>
              <a:buSzPts val="1200"/>
              <a:buFont typeface="Arial"/>
              <a:buChar char="•"/>
            </a:pPr>
            <a:r>
              <a:rPr lang="vi"/>
              <a:t>Các phần tử biểu mẫu mới</a:t>
            </a:r>
            <a:endParaRPr/>
          </a:p>
          <a:p>
            <a:pPr indent="-171450" lvl="1" marL="628650" rtl="0" algn="l">
              <a:spcBef>
                <a:spcPts val="360"/>
              </a:spcBef>
              <a:spcAft>
                <a:spcPts val="0"/>
              </a:spcAft>
              <a:buClr>
                <a:schemeClr val="dk1"/>
              </a:buClr>
              <a:buSzPts val="1200"/>
              <a:buFont typeface="Arial"/>
              <a:buChar char="•"/>
            </a:pPr>
            <a:r>
              <a:rPr lang="vi"/>
              <a:t>Các loại đầu vào mới</a:t>
            </a:r>
            <a:endParaRPr/>
          </a:p>
          <a:p>
            <a:pPr indent="-171450" lvl="1" marL="628650" rtl="0" algn="l">
              <a:spcBef>
                <a:spcPts val="360"/>
              </a:spcBef>
              <a:spcAft>
                <a:spcPts val="0"/>
              </a:spcAft>
              <a:buClr>
                <a:schemeClr val="dk1"/>
              </a:buClr>
              <a:buSzPts val="1200"/>
              <a:buFont typeface="Arial"/>
              <a:buChar char="•"/>
            </a:pPr>
            <a:r>
              <a:rPr lang="vi"/>
              <a:t>Các thuộc tính mới</a:t>
            </a:r>
            <a:endParaRPr/>
          </a:p>
          <a:p>
            <a:pPr indent="-171450" lvl="1" marL="628650" rtl="0" algn="l">
              <a:spcBef>
                <a:spcPts val="360"/>
              </a:spcBef>
              <a:spcAft>
                <a:spcPts val="0"/>
              </a:spcAft>
              <a:buClr>
                <a:schemeClr val="dk1"/>
              </a:buClr>
              <a:buSzPts val="1200"/>
              <a:buFont typeface="Arial"/>
              <a:buChar char="•"/>
            </a:pPr>
            <a:r>
              <a:rPr lang="vi"/>
              <a:t>Kiểm tra hợp lệ dựa vào trình duyệt</a:t>
            </a:r>
            <a:endParaRPr/>
          </a:p>
          <a:p>
            <a:pPr indent="-171450" lvl="1" marL="628650" rtl="0" algn="l">
              <a:spcBef>
                <a:spcPts val="360"/>
              </a:spcBef>
              <a:spcAft>
                <a:spcPts val="0"/>
              </a:spcAft>
              <a:buClr>
                <a:schemeClr val="dk1"/>
              </a:buClr>
              <a:buSzPts val="1200"/>
              <a:buFont typeface="Arial"/>
              <a:buChar char="•"/>
            </a:pPr>
            <a:r>
              <a:rPr lang="vi"/>
              <a:t>Các kỹ thuật tạo định dạng CSS3</a:t>
            </a:r>
            <a:endParaRPr/>
          </a:p>
          <a:p>
            <a:pPr indent="-171450" lvl="1" marL="628650" marR="0" rtl="0" algn="l">
              <a:lnSpc>
                <a:spcPct val="100000"/>
              </a:lnSpc>
              <a:spcBef>
                <a:spcPts val="360"/>
              </a:spcBef>
              <a:spcAft>
                <a:spcPts val="0"/>
              </a:spcAft>
              <a:buClr>
                <a:schemeClr val="dk1"/>
              </a:buClr>
              <a:buSzPts val="1200"/>
              <a:buFont typeface="Arial"/>
              <a:buChar char="•"/>
            </a:pPr>
            <a:r>
              <a:rPr b="0" lang="vi"/>
              <a:t>Các API sử dụng trong Biểu mẫu</a:t>
            </a:r>
            <a:endParaRPr b="0"/>
          </a:p>
        </p:txBody>
      </p:sp>
      <p:sp>
        <p:nvSpPr>
          <p:cNvPr id="90" name="Google Shape;90;gb185310e36_2_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185310e36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9" name="Google Shape;119;gb185310e36_2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Phần tử &amp; Loại đầu vào mới</a:t>
            </a:r>
            <a:endParaRPr b="1"/>
          </a:p>
          <a:p>
            <a:pPr indent="-171450" lvl="0" marL="171450" rtl="0" algn="l">
              <a:spcBef>
                <a:spcPts val="360"/>
              </a:spcBef>
              <a:spcAft>
                <a:spcPts val="0"/>
              </a:spcAft>
              <a:buClr>
                <a:schemeClr val="dk1"/>
              </a:buClr>
              <a:buSzPts val="1200"/>
              <a:buFont typeface="Arial"/>
              <a:buChar char="•"/>
            </a:pPr>
            <a:r>
              <a:rPr lang="vi"/>
              <a:t>HTML5 đã giới thiệu một loạt các phần tử mới đang mở rộng các tùy chọn cho nhiều phần tử hơn liên quan đến đầu vào trên biểu mẫu.</a:t>
            </a:r>
            <a:endParaRPr b="1"/>
          </a:p>
        </p:txBody>
      </p:sp>
      <p:sp>
        <p:nvSpPr>
          <p:cNvPr id="120" name="Google Shape;120;gb185310e36_2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185310e36_2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2" name="Google Shape;132;gb185310e36_2_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b="1" lang="vi"/>
              <a:t>Kiểm tra hợp lệ dựa vào trình duyệt</a:t>
            </a:r>
            <a:endParaRPr b="1"/>
          </a:p>
          <a:p>
            <a:pPr indent="-171450" lvl="0" marL="171450" rtl="0" algn="l">
              <a:spcBef>
                <a:spcPts val="360"/>
              </a:spcBef>
              <a:spcAft>
                <a:spcPts val="0"/>
              </a:spcAft>
              <a:buClr>
                <a:schemeClr val="dk1"/>
              </a:buClr>
              <a:buSzPts val="1200"/>
              <a:buFont typeface="Arial"/>
              <a:buChar char="•"/>
            </a:pPr>
            <a:r>
              <a:rPr b="1" lang="vi"/>
              <a:t>HTML4</a:t>
            </a:r>
            <a:r>
              <a:rPr lang="vi"/>
              <a:t> hỗ trợ việc sử dụng </a:t>
            </a:r>
            <a:r>
              <a:rPr b="1" lang="vi"/>
              <a:t>JavaScript</a:t>
            </a:r>
            <a:r>
              <a:rPr lang="vi"/>
              <a:t> hoặc thư viện tùy chỉnh để thực hiện xác thực trên trình duyệt phía máy khách.</a:t>
            </a:r>
            <a:endParaRPr/>
          </a:p>
          <a:p>
            <a:pPr indent="-171450" lvl="0" marL="171450" rtl="0" algn="l">
              <a:spcBef>
                <a:spcPts val="360"/>
              </a:spcBef>
              <a:spcAft>
                <a:spcPts val="0"/>
              </a:spcAft>
              <a:buClr>
                <a:schemeClr val="dk1"/>
              </a:buClr>
              <a:buSzPts val="1200"/>
              <a:buFont typeface="Arial"/>
              <a:buChar char="•"/>
            </a:pPr>
            <a:r>
              <a:rPr lang="vi"/>
              <a:t>Các xác thực này đảm bảo rằng các trường đầu vào được kiểm tra trước khi biểu mẫu được gửi đến máy chủ để xử lý thêm.</a:t>
            </a:r>
            <a:endParaRPr/>
          </a:p>
          <a:p>
            <a:pPr indent="-171450" lvl="0" marL="171450" rtl="0" algn="l">
              <a:spcBef>
                <a:spcPts val="360"/>
              </a:spcBef>
              <a:spcAft>
                <a:spcPts val="0"/>
              </a:spcAft>
              <a:buClr>
                <a:schemeClr val="dk1"/>
              </a:buClr>
              <a:buSzPts val="1200"/>
              <a:buFont typeface="Arial"/>
              <a:buChar char="•"/>
            </a:pPr>
            <a:r>
              <a:rPr lang="vi"/>
              <a:t>Các thuộc tính mới trong HTML5, chẳng hạn như bắt buộc và mẫu có thể được sử dụng với các phần tử đầu vào để thực hiện xác thực.</a:t>
            </a:r>
            <a:endParaRPr/>
          </a:p>
          <a:p>
            <a:pPr indent="-171450" lvl="0" marL="171450" rtl="0" algn="l">
              <a:spcBef>
                <a:spcPts val="360"/>
              </a:spcBef>
              <a:spcAft>
                <a:spcPts val="0"/>
              </a:spcAft>
              <a:buClr>
                <a:schemeClr val="dk1"/>
              </a:buClr>
              <a:buSzPts val="1200"/>
              <a:buFont typeface="Arial"/>
              <a:buChar char="•"/>
            </a:pPr>
            <a:r>
              <a:rPr lang="vi"/>
              <a:t>Điều này giúp các nhà phát triển Web không viết mã </a:t>
            </a:r>
            <a:r>
              <a:rPr b="1" lang="vi"/>
              <a:t>JavaScript</a:t>
            </a:r>
            <a:r>
              <a:rPr lang="vi"/>
              <a:t> tùy chỉnh để thực hiện xác thực phía máy khách trên các trang Web.</a:t>
            </a:r>
            <a:endParaRPr/>
          </a:p>
          <a:p>
            <a:pPr indent="-171450" lvl="0" marL="171450" rtl="0" algn="l">
              <a:spcBef>
                <a:spcPts val="360"/>
              </a:spcBef>
              <a:spcAft>
                <a:spcPts val="0"/>
              </a:spcAft>
              <a:buClr>
                <a:schemeClr val="dk1"/>
              </a:buClr>
              <a:buSzPts val="1200"/>
              <a:buFont typeface="Arial"/>
              <a:buChar char="•"/>
            </a:pPr>
            <a:r>
              <a:rPr b="1" lang="vi"/>
              <a:t>HTML5</a:t>
            </a:r>
            <a:r>
              <a:rPr lang="vi"/>
              <a:t> cũng cung cấp các kỹ thuật xác thực nâng cao có thể được sử dụng với JavaScript để đặt các quy tắc và thông báo xác thực tùy chỉnh cho các phần tử đầu vào.</a:t>
            </a:r>
            <a:endParaRPr b="1"/>
          </a:p>
        </p:txBody>
      </p:sp>
      <p:sp>
        <p:nvSpPr>
          <p:cNvPr id="133" name="Google Shape;133;gb185310e36_2_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185310e36_2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gb185310e36_2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kỹ thuật tạo định dạng CSS3</a:t>
            </a:r>
            <a:endParaRPr b="1"/>
          </a:p>
          <a:p>
            <a:pPr indent="-171450" lvl="0" marL="171450" marR="0" rtl="0" algn="l">
              <a:lnSpc>
                <a:spcPct val="100000"/>
              </a:lnSpc>
              <a:spcBef>
                <a:spcPts val="360"/>
              </a:spcBef>
              <a:spcAft>
                <a:spcPts val="0"/>
              </a:spcAft>
              <a:buClr>
                <a:schemeClr val="dk1"/>
              </a:buClr>
              <a:buSzPts val="1200"/>
              <a:buFont typeface="Arial"/>
              <a:buChar char="•"/>
            </a:pPr>
            <a:r>
              <a:rPr lang="vi"/>
              <a:t>Có thể nâng cao các phần tử biểu mẫu bằng các bộ chọn lớp giả, chẳng hạn như: bắt buộc </a:t>
            </a:r>
            <a:r>
              <a:rPr b="1" lang="vi"/>
              <a:t>(</a:t>
            </a:r>
            <a:r>
              <a:rPr b="1" lang="vi" sz="1200">
                <a:solidFill>
                  <a:srgbClr val="F61828"/>
                </a:solidFill>
                <a:latin typeface="Calibri"/>
                <a:ea typeface="Calibri"/>
                <a:cs typeface="Calibri"/>
                <a:sym typeface="Calibri"/>
              </a:rPr>
              <a:t>required)</a:t>
            </a:r>
            <a:r>
              <a:rPr lang="vi"/>
              <a:t>,: hợp lệ (</a:t>
            </a:r>
            <a:r>
              <a:rPr b="1" lang="vi" sz="1200">
                <a:solidFill>
                  <a:srgbClr val="F61828"/>
                </a:solidFill>
                <a:latin typeface="Calibri"/>
                <a:ea typeface="Calibri"/>
                <a:cs typeface="Calibri"/>
                <a:sym typeface="Calibri"/>
              </a:rPr>
              <a:t>valid</a:t>
            </a:r>
            <a:r>
              <a:rPr lang="vi" sz="1200">
                <a:solidFill>
                  <a:srgbClr val="F61828"/>
                </a:solidFill>
                <a:latin typeface="Calibri"/>
                <a:ea typeface="Calibri"/>
                <a:cs typeface="Calibri"/>
                <a:sym typeface="Calibri"/>
              </a:rPr>
              <a:t>) </a:t>
            </a:r>
            <a:r>
              <a:rPr lang="vi"/>
              <a:t>và: không hợp lệ </a:t>
            </a:r>
            <a:r>
              <a:rPr b="1" lang="vi"/>
              <a:t>(</a:t>
            </a:r>
            <a:r>
              <a:rPr b="1" lang="vi" sz="1200">
                <a:solidFill>
                  <a:srgbClr val="F61828"/>
                </a:solidFill>
                <a:latin typeface="Calibri"/>
                <a:ea typeface="Calibri"/>
                <a:cs typeface="Calibri"/>
                <a:sym typeface="Calibri"/>
              </a:rPr>
              <a:t>invalid)</a:t>
            </a:r>
            <a:r>
              <a:rPr lang="vi"/>
              <a:t>.</a:t>
            </a:r>
            <a:endParaRPr b="1"/>
          </a:p>
          <a:p>
            <a:pPr indent="-171450" lvl="0" marL="171450" rtl="0" algn="l">
              <a:spcBef>
                <a:spcPts val="360"/>
              </a:spcBef>
              <a:spcAft>
                <a:spcPts val="0"/>
              </a:spcAft>
              <a:buClr>
                <a:schemeClr val="dk1"/>
              </a:buClr>
              <a:buSzPts val="1200"/>
              <a:buFont typeface="Arial"/>
              <a:buChar char="•"/>
            </a:pPr>
            <a:r>
              <a:rPr lang="vi"/>
              <a:t>Các trường đầu vào không thể để trống trong khi gửi biểu mẫu có thể được hiển thị với đường viền bằng cách tạo kiểu cho trường nhập bằng CSS.</a:t>
            </a:r>
            <a:endParaRPr/>
          </a:p>
        </p:txBody>
      </p:sp>
      <p:sp>
        <p:nvSpPr>
          <p:cNvPr id="152" name="Google Shape;152;gb185310e36_2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85310e36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gb185310e36_2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1" lang="vi"/>
              <a:t>Các API sử dụng trong Biểu mẫu</a:t>
            </a:r>
            <a:endParaRPr b="1"/>
          </a:p>
          <a:p>
            <a:pPr indent="-171450" lvl="0" marL="171450" marR="0" rtl="0" algn="l">
              <a:lnSpc>
                <a:spcPct val="100000"/>
              </a:lnSpc>
              <a:spcBef>
                <a:spcPts val="360"/>
              </a:spcBef>
              <a:spcAft>
                <a:spcPts val="0"/>
              </a:spcAft>
              <a:buClr>
                <a:schemeClr val="dk1"/>
              </a:buClr>
              <a:buSzPts val="1200"/>
              <a:buFont typeface="Arial"/>
              <a:buChar char="•"/>
            </a:pPr>
            <a:r>
              <a:rPr b="1" lang="vi"/>
              <a:t>HTML5</a:t>
            </a:r>
            <a:r>
              <a:rPr lang="vi"/>
              <a:t> đã giới thiệu JavaScript API cho các biểu mẫu để tùy chỉnh xác thực và xử lý được thực hiện trên biểu mẫu.</a:t>
            </a:r>
            <a:endParaRPr/>
          </a:p>
          <a:p>
            <a:pPr indent="-171450" lvl="0" marL="171450" marR="0" rtl="0" algn="l">
              <a:lnSpc>
                <a:spcPct val="100000"/>
              </a:lnSpc>
              <a:spcBef>
                <a:spcPts val="360"/>
              </a:spcBef>
              <a:spcAft>
                <a:spcPts val="0"/>
              </a:spcAft>
              <a:buClr>
                <a:schemeClr val="dk1"/>
              </a:buClr>
              <a:buSzPts val="1200"/>
              <a:buFont typeface="Arial"/>
              <a:buChar char="•"/>
            </a:pPr>
            <a:r>
              <a:rPr b="1" lang="vi"/>
              <a:t>Forms API </a:t>
            </a:r>
            <a:r>
              <a:rPr lang="vi"/>
              <a:t>mới cung cấp các phương thức, sự kiện và thuộc tính mới để thực hiện các xác thực phức tạp kết hợp các trường hoặc phép tính.</a:t>
            </a:r>
            <a:endParaRPr b="1"/>
          </a:p>
          <a:p>
            <a:pPr indent="-171450" lvl="0" marL="171450" rtl="0" algn="l">
              <a:spcBef>
                <a:spcPts val="360"/>
              </a:spcBef>
              <a:spcAft>
                <a:spcPts val="0"/>
              </a:spcAft>
              <a:buClr>
                <a:schemeClr val="dk1"/>
              </a:buClr>
              <a:buSzPts val="1200"/>
              <a:buFont typeface="Arial"/>
              <a:buChar char="•"/>
            </a:pPr>
            <a:r>
              <a:rPr lang="vi"/>
              <a:t>Bảng sau liệt kê các sự kiện và phương thức.</a:t>
            </a:r>
            <a:endParaRPr/>
          </a:p>
          <a:p>
            <a:pPr indent="-171450" lvl="1" marL="628650" marR="0" rtl="0" algn="l">
              <a:lnSpc>
                <a:spcPct val="100000"/>
              </a:lnSpc>
              <a:spcBef>
                <a:spcPts val="360"/>
              </a:spcBef>
              <a:spcAft>
                <a:spcPts val="0"/>
              </a:spcAft>
              <a:buClr>
                <a:schemeClr val="dk1"/>
              </a:buClr>
              <a:buSzPts val="1200"/>
              <a:buFont typeface="Arial"/>
              <a:buChar char="•"/>
            </a:pPr>
            <a:r>
              <a:rPr b="1" lang="vi"/>
              <a:t>setCustomValidity(message)</a:t>
            </a:r>
            <a:r>
              <a:rPr lang="vi"/>
              <a:t>: Đặt thông báo lỗi tùy chỉnh được hiển thị khi người dùng gửi biểu mẫu</a:t>
            </a:r>
            <a:endParaRPr/>
          </a:p>
          <a:p>
            <a:pPr indent="-171450" lvl="1" marL="628650" marR="0" rtl="0" algn="l">
              <a:lnSpc>
                <a:spcPct val="100000"/>
              </a:lnSpc>
              <a:spcBef>
                <a:spcPts val="360"/>
              </a:spcBef>
              <a:spcAft>
                <a:spcPts val="0"/>
              </a:spcAft>
              <a:buClr>
                <a:schemeClr val="dk1"/>
              </a:buClr>
              <a:buSzPts val="1200"/>
              <a:buFont typeface="Arial"/>
              <a:buChar char="•"/>
            </a:pPr>
            <a:r>
              <a:rPr b="1" lang="vi"/>
              <a:t>checkValidity()</a:t>
            </a:r>
            <a:r>
              <a:rPr lang="vi"/>
              <a:t>: Kiểm tra tính hợp lệ của địa chỉ e-mail do người dùng nhập</a:t>
            </a:r>
            <a:endParaRPr/>
          </a:p>
          <a:p>
            <a:pPr indent="-171450" lvl="1" marL="628650" marR="0" rtl="0" algn="l">
              <a:lnSpc>
                <a:spcPct val="100000"/>
              </a:lnSpc>
              <a:spcBef>
                <a:spcPts val="360"/>
              </a:spcBef>
              <a:spcAft>
                <a:spcPts val="0"/>
              </a:spcAft>
              <a:buClr>
                <a:schemeClr val="dk1"/>
              </a:buClr>
              <a:buSzPts val="1200"/>
              <a:buFont typeface="Arial"/>
              <a:buChar char="•"/>
            </a:pPr>
            <a:r>
              <a:rPr b="1" lang="vi"/>
              <a:t>oninvalid</a:t>
            </a:r>
            <a:r>
              <a:rPr lang="vi"/>
              <a:t>: Cho phép tập lệnh chỉ chạy khi phần tử không hợp lệ</a:t>
            </a:r>
            <a:endParaRPr/>
          </a:p>
          <a:p>
            <a:pPr indent="-171450" lvl="1" marL="628650" marR="0" rtl="0" algn="l">
              <a:lnSpc>
                <a:spcPct val="100000"/>
              </a:lnSpc>
              <a:spcBef>
                <a:spcPts val="360"/>
              </a:spcBef>
              <a:spcAft>
                <a:spcPts val="0"/>
              </a:spcAft>
              <a:buClr>
                <a:schemeClr val="dk1"/>
              </a:buClr>
              <a:buSzPts val="1200"/>
              <a:buFont typeface="Arial"/>
              <a:buChar char="•"/>
            </a:pPr>
            <a:r>
              <a:rPr b="1" lang="vi"/>
              <a:t>onforminput</a:t>
            </a:r>
            <a:r>
              <a:rPr lang="vi"/>
              <a:t>: Cho phép tập lệnh chạy khi biểu mẫu nhận được từ đầu vào người dùng</a:t>
            </a:r>
            <a:endParaRPr/>
          </a:p>
          <a:p>
            <a:pPr indent="-171450" lvl="1" marL="628650" marR="0" rtl="0" algn="l">
              <a:lnSpc>
                <a:spcPct val="100000"/>
              </a:lnSpc>
              <a:spcBef>
                <a:spcPts val="360"/>
              </a:spcBef>
              <a:spcAft>
                <a:spcPts val="0"/>
              </a:spcAft>
              <a:buClr>
                <a:schemeClr val="dk1"/>
              </a:buClr>
              <a:buSzPts val="1200"/>
              <a:buFont typeface="Arial"/>
              <a:buChar char="•"/>
            </a:pPr>
            <a:r>
              <a:rPr b="1" lang="vi"/>
              <a:t>onformchange</a:t>
            </a:r>
            <a:r>
              <a:rPr lang="vi"/>
              <a:t>: Cho phép tập lệnh chạy khi biểu mẫu thay đổi</a:t>
            </a:r>
            <a:endParaRPr/>
          </a:p>
          <a:p>
            <a:pPr indent="-95250" lvl="1" marL="628650" marR="0" rtl="0" algn="l">
              <a:lnSpc>
                <a:spcPct val="100000"/>
              </a:lnSpc>
              <a:spcBef>
                <a:spcPts val="360"/>
              </a:spcBef>
              <a:spcAft>
                <a:spcPts val="0"/>
              </a:spcAft>
              <a:buClr>
                <a:schemeClr val="dk1"/>
              </a:buClr>
              <a:buSzPts val="1200"/>
              <a:buFont typeface="Arial"/>
              <a:buNone/>
            </a:pPr>
            <a:r>
              <a:t/>
            </a:r>
            <a:endParaRPr/>
          </a:p>
          <a:p>
            <a:pPr indent="-95250" lvl="1" marL="628650" rtl="0" algn="l">
              <a:spcBef>
                <a:spcPts val="360"/>
              </a:spcBef>
              <a:spcAft>
                <a:spcPts val="0"/>
              </a:spcAft>
              <a:buClr>
                <a:schemeClr val="dk1"/>
              </a:buClr>
              <a:buSzPts val="1200"/>
              <a:buFont typeface="Arial"/>
              <a:buNone/>
            </a:pPr>
            <a:r>
              <a:t/>
            </a:r>
            <a:endParaRPr/>
          </a:p>
        </p:txBody>
      </p:sp>
      <p:sp>
        <p:nvSpPr>
          <p:cNvPr id="164" name="Google Shape;164;gb185310e36_2_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185310e36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gb185310e36_2_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Làm việc với các loại đầu vào mới</a:t>
            </a:r>
            <a:endParaRPr b="1"/>
          </a:p>
          <a:p>
            <a:pPr indent="-171450" lvl="0" marL="171450" rtl="0" algn="l">
              <a:spcBef>
                <a:spcPts val="360"/>
              </a:spcBef>
              <a:spcAft>
                <a:spcPts val="0"/>
              </a:spcAft>
              <a:buClr>
                <a:schemeClr val="dk1"/>
              </a:buClr>
              <a:buSzPts val="1200"/>
              <a:buFont typeface="Arial"/>
              <a:buChar char="•"/>
            </a:pPr>
            <a:r>
              <a:rPr lang="vi"/>
              <a:t>Thuộc tính </a:t>
            </a:r>
            <a:r>
              <a:rPr b="1" lang="vi"/>
              <a:t>type</a:t>
            </a:r>
            <a:r>
              <a:rPr lang="vi"/>
              <a:t> của phần tử </a:t>
            </a:r>
            <a:r>
              <a:rPr b="1" lang="vi"/>
              <a:t>&lt;input&gt; </a:t>
            </a:r>
            <a:r>
              <a:rPr lang="vi"/>
              <a:t>xác định loại đầu vào nào sẽ được hiển thị trên trình duyệt của người dùng.</a:t>
            </a:r>
            <a:endParaRPr/>
          </a:p>
          <a:p>
            <a:pPr indent="-171450" lvl="0" marL="171450" rtl="0" algn="l">
              <a:spcBef>
                <a:spcPts val="360"/>
              </a:spcBef>
              <a:spcAft>
                <a:spcPts val="0"/>
              </a:spcAft>
              <a:buClr>
                <a:schemeClr val="dk1"/>
              </a:buClr>
              <a:buSzPts val="1200"/>
              <a:buFont typeface="Arial"/>
              <a:buChar char="•"/>
            </a:pPr>
            <a:r>
              <a:rPr lang="vi"/>
              <a:t>Đầu vào mặc định là </a:t>
            </a:r>
            <a:r>
              <a:rPr b="1" lang="vi"/>
              <a:t>type = ”text”</a:t>
            </a:r>
            <a:endParaRPr b="1"/>
          </a:p>
          <a:p>
            <a:pPr indent="-171450" lvl="0" marL="171450" rtl="0" algn="l">
              <a:spcBef>
                <a:spcPts val="360"/>
              </a:spcBef>
              <a:spcAft>
                <a:spcPts val="0"/>
              </a:spcAft>
              <a:buClr>
                <a:schemeClr val="dk1"/>
              </a:buClr>
              <a:buSzPts val="1200"/>
              <a:buFont typeface="Arial"/>
              <a:buChar char="•"/>
            </a:pPr>
            <a:r>
              <a:rPr lang="vi"/>
              <a:t>Danh sách các loại đầu vào:</a:t>
            </a:r>
            <a:endParaRPr b="1"/>
          </a:p>
        </p:txBody>
      </p:sp>
      <p:sp>
        <p:nvSpPr>
          <p:cNvPr id="174" name="Google Shape;174;gb185310e36_2_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185310e36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4" name="Google Shape;184;gb185310e36_2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vi"/>
              <a:t>Các thuộc tính biểu mẫu mới</a:t>
            </a:r>
            <a:endParaRPr b="1"/>
          </a:p>
          <a:p>
            <a:pPr indent="-171450" lvl="0" marL="171450" rtl="0" algn="l">
              <a:spcBef>
                <a:spcPts val="360"/>
              </a:spcBef>
              <a:spcAft>
                <a:spcPts val="0"/>
              </a:spcAft>
              <a:buClr>
                <a:schemeClr val="dk1"/>
              </a:buClr>
              <a:buSzPts val="1200"/>
              <a:buFont typeface="Arial"/>
              <a:buChar char="•"/>
            </a:pPr>
            <a:r>
              <a:rPr b="1" lang="vi"/>
              <a:t>HTML5</a:t>
            </a:r>
            <a:r>
              <a:rPr lang="vi"/>
              <a:t> đã cung cấp một số thuộc tính mới thực hiện xác thực mà không cần viết đoạn mã </a:t>
            </a:r>
            <a:r>
              <a:rPr b="1" lang="vi"/>
              <a:t>JavaScript</a:t>
            </a:r>
            <a:r>
              <a:rPr lang="vi"/>
              <a:t> cho chúng.</a:t>
            </a:r>
            <a:endParaRPr/>
          </a:p>
          <a:p>
            <a:pPr indent="-171450" lvl="0" marL="171450" rtl="0" algn="l">
              <a:spcBef>
                <a:spcPts val="360"/>
              </a:spcBef>
              <a:spcAft>
                <a:spcPts val="0"/>
              </a:spcAft>
              <a:buClr>
                <a:schemeClr val="dk1"/>
              </a:buClr>
              <a:buSzPts val="1200"/>
              <a:buFont typeface="Arial"/>
              <a:buChar char="•"/>
            </a:pPr>
            <a:r>
              <a:rPr lang="vi"/>
              <a:t>Các thuộc tính này thực hiện các tác vụ sau:</a:t>
            </a:r>
            <a:endParaRPr/>
          </a:p>
          <a:p>
            <a:pPr indent="-171450" lvl="1" marL="628650" rtl="0" algn="l">
              <a:spcBef>
                <a:spcPts val="360"/>
              </a:spcBef>
              <a:spcAft>
                <a:spcPts val="0"/>
              </a:spcAft>
              <a:buClr>
                <a:schemeClr val="dk1"/>
              </a:buClr>
              <a:buSzPts val="1200"/>
              <a:buFont typeface="Arial"/>
              <a:buChar char="•"/>
            </a:pPr>
            <a:r>
              <a:rPr lang="vi"/>
              <a:t>Kiểm tra dữ liệu do người dùng cung cấp với mẫu biểu thức chính quy được gán cho các trường</a:t>
            </a:r>
            <a:endParaRPr/>
          </a:p>
          <a:p>
            <a:pPr indent="-171450" lvl="1" marL="628650" rtl="0" algn="l">
              <a:spcBef>
                <a:spcPts val="360"/>
              </a:spcBef>
              <a:spcAft>
                <a:spcPts val="0"/>
              </a:spcAft>
              <a:buClr>
                <a:schemeClr val="dk1"/>
              </a:buClr>
              <a:buSzPts val="1200"/>
              <a:buFont typeface="Arial"/>
              <a:buChar char="•"/>
            </a:pPr>
            <a:r>
              <a:rPr lang="vi"/>
              <a:t>Thông báo cho người dùng các lỗi thích hợp</a:t>
            </a:r>
            <a:endParaRPr/>
          </a:p>
          <a:p>
            <a:pPr indent="-171450" lvl="1" marL="628650" rtl="0" algn="l">
              <a:spcBef>
                <a:spcPts val="360"/>
              </a:spcBef>
              <a:spcAft>
                <a:spcPts val="0"/>
              </a:spcAft>
              <a:buClr>
                <a:schemeClr val="dk1"/>
              </a:buClr>
              <a:buSzPts val="1200"/>
              <a:buFont typeface="Arial"/>
              <a:buChar char="•"/>
            </a:pPr>
            <a:r>
              <a:rPr lang="vi"/>
              <a:t>Kiểm tra để đảm bảo người dùng không để trống các trường bắt buộc</a:t>
            </a:r>
            <a:endParaRPr/>
          </a:p>
          <a:p>
            <a:pPr indent="-171450" lvl="1" marL="628650" rtl="0" algn="l">
              <a:spcBef>
                <a:spcPts val="360"/>
              </a:spcBef>
              <a:spcAft>
                <a:spcPts val="0"/>
              </a:spcAft>
              <a:buClr>
                <a:schemeClr val="dk1"/>
              </a:buClr>
              <a:buSzPts val="1200"/>
              <a:buFont typeface="Arial"/>
              <a:buChar char="•"/>
            </a:pPr>
            <a:r>
              <a:rPr lang="vi"/>
              <a:t>Bật nhiều giá trị cho các trường, nếu được cung cấp:</a:t>
            </a:r>
            <a:endParaRPr b="1"/>
          </a:p>
        </p:txBody>
      </p:sp>
      <p:sp>
        <p:nvSpPr>
          <p:cNvPr id="185" name="Google Shape;185;gb185310e36_2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3.png"/><Relationship Id="rId4" Type="http://schemas.openxmlformats.org/officeDocument/2006/relationships/image" Target="../media/image10.jp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txBox="1"/>
          <p:nvPr/>
        </p:nvSpPr>
        <p:spPr>
          <a:xfrm>
            <a:off x="1752600" y="2743200"/>
            <a:ext cx="2438400" cy="3924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r>
              <a:rPr b="1" i="0" lang="vi" sz="2800" u="none" cap="none" strike="noStrike">
                <a:solidFill>
                  <a:schemeClr val="dk1"/>
                </a:solidFill>
                <a:latin typeface="Book Antiqua"/>
                <a:ea typeface="Book Antiqua"/>
                <a:cs typeface="Book Antiqua"/>
                <a:sym typeface="Book Antiqua"/>
              </a:rPr>
              <a:t>Session: 10</a:t>
            </a:r>
            <a:endParaRPr/>
          </a:p>
        </p:txBody>
      </p:sp>
      <p:sp>
        <p:nvSpPr>
          <p:cNvPr id="57" name="Google Shape;57;p14"/>
          <p:cNvSpPr txBox="1"/>
          <p:nvPr/>
        </p:nvSpPr>
        <p:spPr>
          <a:xfrm>
            <a:off x="914400" y="3314700"/>
            <a:ext cx="7315200" cy="58862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1" lang="vi" sz="4500" u="none" cap="none" strike="noStrike">
                <a:solidFill>
                  <a:schemeClr val="dk1"/>
                </a:solidFill>
                <a:latin typeface="Book Antiqua"/>
                <a:ea typeface="Book Antiqua"/>
                <a:cs typeface="Book Antiqua"/>
                <a:sym typeface="Book Antiqua"/>
              </a:rPr>
              <a:t>HTML Forms</a:t>
            </a:r>
            <a:endParaRPr/>
          </a:p>
        </p:txBody>
      </p:sp>
      <p:sp>
        <p:nvSpPr>
          <p:cNvPr id="58" name="Google Shape;58;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9" name="Google Shape;59;p14"/>
          <p:cNvPicPr preferRelativeResize="0"/>
          <p:nvPr/>
        </p:nvPicPr>
        <p:blipFill rotWithShape="1">
          <a:blip r:embed="rId2">
            <a:alphaModFix/>
          </a:blip>
          <a:srcRect b="0" l="3556" r="0" t="0"/>
          <a:stretch/>
        </p:blipFill>
        <p:spPr>
          <a:xfrm>
            <a:off x="7040033" y="1600200"/>
            <a:ext cx="656167" cy="571500"/>
          </a:xfrm>
          <a:prstGeom prst="rect">
            <a:avLst/>
          </a:prstGeom>
          <a:noFill/>
          <a:ln>
            <a:noFill/>
          </a:ln>
        </p:spPr>
      </p:pic>
      <p:pic>
        <p:nvPicPr>
          <p:cNvPr descr="Internet_Explorer_7_Logo-150x150.png" id="60" name="Google Shape;60;p14"/>
          <p:cNvPicPr preferRelativeResize="0"/>
          <p:nvPr/>
        </p:nvPicPr>
        <p:blipFill rotWithShape="1">
          <a:blip r:embed="rId3">
            <a:alphaModFix/>
          </a:blip>
          <a:srcRect b="0" l="0" r="0" t="0"/>
          <a:stretch/>
        </p:blipFill>
        <p:spPr>
          <a:xfrm>
            <a:off x="7010400" y="628650"/>
            <a:ext cx="457200" cy="457200"/>
          </a:xfrm>
          <a:prstGeom prst="rect">
            <a:avLst/>
          </a:prstGeom>
          <a:noFill/>
          <a:ln>
            <a:noFill/>
          </a:ln>
        </p:spPr>
      </p:pic>
      <p:pic>
        <p:nvPicPr>
          <p:cNvPr descr="images.jpg" id="61" name="Google Shape;61;p14"/>
          <p:cNvPicPr preferRelativeResize="0"/>
          <p:nvPr/>
        </p:nvPicPr>
        <p:blipFill rotWithShape="1">
          <a:blip r:embed="rId4">
            <a:alphaModFix/>
          </a:blip>
          <a:srcRect b="0" l="0" r="0" t="0"/>
          <a:stretch/>
        </p:blipFill>
        <p:spPr>
          <a:xfrm rot="-1088993">
            <a:off x="931826" y="532112"/>
            <a:ext cx="1850231" cy="1385888"/>
          </a:xfrm>
          <a:prstGeom prst="rect">
            <a:avLst/>
          </a:prstGeom>
          <a:noFill/>
          <a:ln>
            <a:noFill/>
          </a:ln>
        </p:spPr>
      </p:pic>
      <p:sp>
        <p:nvSpPr>
          <p:cNvPr id="62" name="Google Shape;62;p14"/>
          <p:cNvSpPr/>
          <p:nvPr/>
        </p:nvSpPr>
        <p:spPr>
          <a:xfrm>
            <a:off x="228600" y="971550"/>
            <a:ext cx="7571303" cy="7617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vi" sz="6000" u="none" cap="none" strike="noStrike">
                <a:solidFill>
                  <a:srgbClr val="FF9356"/>
                </a:solidFill>
                <a:latin typeface="Courier New"/>
                <a:ea typeface="Courier New"/>
                <a:cs typeface="Courier New"/>
                <a:sym typeface="Courier New"/>
              </a:rPr>
              <a:t>     NexTGen Web</a:t>
            </a:r>
            <a:endParaRPr b="1" i="0" sz="6000" u="none" cap="none" strike="noStrike">
              <a:solidFill>
                <a:srgbClr val="BF9000"/>
              </a:solidFill>
              <a:latin typeface="Courier New"/>
              <a:ea typeface="Courier New"/>
              <a:cs typeface="Courier New"/>
              <a:sym typeface="Courier New"/>
            </a:endParaRPr>
          </a:p>
        </p:txBody>
      </p:sp>
      <p:pic>
        <p:nvPicPr>
          <p:cNvPr id="63" name="Google Shape;63;p14"/>
          <p:cNvPicPr preferRelativeResize="0"/>
          <p:nvPr/>
        </p:nvPicPr>
        <p:blipFill rotWithShape="1">
          <a:blip r:embed="rId5">
            <a:alphaModFix/>
          </a:blip>
          <a:srcRect b="0" l="0" r="0" t="3540"/>
          <a:stretch/>
        </p:blipFill>
        <p:spPr>
          <a:xfrm>
            <a:off x="5943600" y="1657350"/>
            <a:ext cx="762000" cy="484774"/>
          </a:xfrm>
          <a:prstGeom prst="rect">
            <a:avLst/>
          </a:prstGeom>
          <a:noFill/>
          <a:ln>
            <a:noFill/>
          </a:ln>
        </p:spPr>
      </p:pic>
      <p:pic>
        <p:nvPicPr>
          <p:cNvPr id="64" name="Google Shape;64;p14"/>
          <p:cNvPicPr preferRelativeResize="0"/>
          <p:nvPr/>
        </p:nvPicPr>
        <p:blipFill rotWithShape="1">
          <a:blip r:embed="rId6">
            <a:alphaModFix/>
          </a:blip>
          <a:srcRect b="0" l="0" r="0" t="0"/>
          <a:stretch/>
        </p:blipFill>
        <p:spPr>
          <a:xfrm>
            <a:off x="6009901" y="628650"/>
            <a:ext cx="464624" cy="442913"/>
          </a:xfrm>
          <a:prstGeom prst="rect">
            <a:avLst/>
          </a:prstGeom>
          <a:noFill/>
          <a:ln>
            <a:noFill/>
          </a:ln>
        </p:spPr>
      </p:pic>
      <p:pic>
        <p:nvPicPr>
          <p:cNvPr descr="256px-Chrome_Logo.svg_.png" id="65" name="Google Shape;65;p14"/>
          <p:cNvPicPr preferRelativeResize="0"/>
          <p:nvPr/>
        </p:nvPicPr>
        <p:blipFill rotWithShape="1">
          <a:blip r:embed="rId7">
            <a:alphaModFix/>
          </a:blip>
          <a:srcRect b="0" l="0" r="0" t="0"/>
          <a:stretch/>
        </p:blipFill>
        <p:spPr>
          <a:xfrm>
            <a:off x="77724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alpha val="40000"/>
          </a:schemeClr>
        </a:solidFill>
      </p:bgPr>
    </p:bg>
    <p:spTree>
      <p:nvGrpSpPr>
        <p:cNvPr id="66" name="Shape 66"/>
        <p:cNvGrpSpPr/>
        <p:nvPr/>
      </p:nvGrpSpPr>
      <p:grpSpPr>
        <a:xfrm>
          <a:off x="0" y="0"/>
          <a:ext cx="0" cy="0"/>
          <a:chOff x="0" y="0"/>
          <a:chExt cx="0" cy="0"/>
        </a:xfrm>
      </p:grpSpPr>
      <p:sp>
        <p:nvSpPr>
          <p:cNvPr id="67" name="Google Shape;67;p15"/>
          <p:cNvSpPr/>
          <p:nvPr/>
        </p:nvSpPr>
        <p:spPr>
          <a:xfrm>
            <a:off x="0" y="0"/>
            <a:ext cx="9144000" cy="571500"/>
          </a:xfrm>
          <a:prstGeom prst="rect">
            <a:avLst/>
          </a:prstGeom>
          <a:gradFill>
            <a:gsLst>
              <a:gs pos="0">
                <a:srgbClr val="0036A2"/>
              </a:gs>
              <a:gs pos="43000">
                <a:srgbClr val="C4E0B2"/>
              </a:gs>
              <a:gs pos="100000">
                <a:srgbClr val="DBDBDB"/>
              </a:gs>
            </a:gsLst>
            <a:lin ang="16200000" scaled="0"/>
          </a:gradFill>
          <a:ln>
            <a:noFill/>
          </a:ln>
        </p:spPr>
        <p:txBody>
          <a:bodyPr anchorCtr="0" anchor="ctr" bIns="45700" lIns="91425" spcFirstLastPara="1" rIns="91425" wrap="square" tIns="45700">
            <a:noAutofit/>
          </a:bodyPr>
          <a:lstStyle/>
          <a:p>
            <a:pPr indent="0" lvl="0" marL="0" marR="0" rtl="0" algn="ctr">
              <a:lnSpc>
                <a:spcPct val="70000"/>
              </a:lnSpc>
              <a:spcBef>
                <a:spcPts val="0"/>
              </a:spcBef>
              <a:spcAft>
                <a:spcPts val="0"/>
              </a:spcAft>
              <a:buNone/>
            </a:pPr>
            <a:r>
              <a:t/>
            </a:r>
            <a:endParaRPr b="0" i="0" sz="1400" u="none" cap="none" strike="noStrike">
              <a:solidFill>
                <a:schemeClr val="lt1"/>
              </a:solidFill>
              <a:latin typeface="Courier New"/>
              <a:ea typeface="Courier New"/>
              <a:cs typeface="Courier New"/>
              <a:sym typeface="Courier New"/>
            </a:endParaRPr>
          </a:p>
        </p:txBody>
      </p:sp>
      <p:sp>
        <p:nvSpPr>
          <p:cNvPr id="68" name="Google Shape;68;p1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
        <p:nvSpPr>
          <p:cNvPr id="69" name="Google Shape;69;p1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i="0" sz="3200" cap="none">
                <a:solidFill>
                  <a:srgbClr val="002060"/>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1" name="Google Shape;71;p15"/>
          <p:cNvSpPr txBox="1"/>
          <p:nvPr/>
        </p:nvSpPr>
        <p:spPr>
          <a:xfrm>
            <a:off x="0" y="4960144"/>
            <a:ext cx="3048000" cy="18335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vi" sz="1200" u="none" cap="none" strike="noStrike">
                <a:solidFill>
                  <a:schemeClr val="dk1"/>
                </a:solidFill>
                <a:latin typeface="Calibri"/>
                <a:ea typeface="Calibri"/>
                <a:cs typeface="Calibri"/>
                <a:sym typeface="Calibri"/>
              </a:rPr>
              <a:t>© </a:t>
            </a:r>
            <a:r>
              <a:rPr b="0" i="1" lang="vi" sz="1200" u="none" cap="none" strike="noStrike">
                <a:solidFill>
                  <a:schemeClr val="dk1"/>
                </a:solidFill>
                <a:latin typeface="Calibri"/>
                <a:ea typeface="Calibri"/>
                <a:cs typeface="Calibri"/>
                <a:sym typeface="Calibri"/>
              </a:rPr>
              <a:t>Aptech Ltd. </a:t>
            </a:r>
            <a:endParaRPr b="0" i="1" sz="1200" u="none" cap="none" strike="noStrike">
              <a:solidFill>
                <a:schemeClr val="dk1"/>
              </a:solidFill>
              <a:latin typeface="Calibri"/>
              <a:ea typeface="Calibri"/>
              <a:cs typeface="Calibri"/>
              <a:sym typeface="Calibri"/>
            </a:endParaRPr>
          </a:p>
        </p:txBody>
      </p:sp>
      <p:pic>
        <p:nvPicPr>
          <p:cNvPr descr="HTML5_Logo_256.png" id="72" name="Google Shape;72;p15"/>
          <p:cNvPicPr preferRelativeResize="0"/>
          <p:nvPr/>
        </p:nvPicPr>
        <p:blipFill rotWithShape="1">
          <a:blip r:embed="rId2">
            <a:alphaModFix/>
          </a:blip>
          <a:srcRect b="0" l="0" r="0" t="0"/>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63128"/>
            <a:ext cx="8229600" cy="30837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25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1" i="0" sz="25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25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25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25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6pPr>
            <a:lvl7pPr lvl="6"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7pPr>
            <a:lvl8pPr lvl="7"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8pPr>
            <a:lvl9pPr lvl="8" marR="0" rtl="0" algn="r">
              <a:spcBef>
                <a:spcPts val="0"/>
              </a:spcBef>
              <a:spcAft>
                <a:spcPts val="0"/>
              </a:spcAft>
              <a:buSzPts val="1400"/>
              <a:buNone/>
              <a:defRPr b="1" i="0" sz="2500" u="none" cap="none" strike="noStrike">
                <a:solidFill>
                  <a:schemeClr val="lt1"/>
                </a:solidFill>
                <a:latin typeface="Calibri"/>
                <a:ea typeface="Calibri"/>
                <a:cs typeface="Calibri"/>
                <a:sym typeface="Calibri"/>
              </a:defRPr>
            </a:lvl9pPr>
          </a:lstStyle>
          <a:p/>
        </p:txBody>
      </p:sp>
      <p:sp>
        <p:nvSpPr>
          <p:cNvPr id="52" name="Google Shape;52;p13"/>
          <p:cNvSpPr txBox="1"/>
          <p:nvPr>
            <p:ph idx="1" type="body"/>
          </p:nvPr>
        </p:nvSpPr>
        <p:spPr>
          <a:xfrm>
            <a:off x="304800" y="685800"/>
            <a:ext cx="8610600" cy="3943350"/>
          </a:xfrm>
          <a:prstGeom prst="rect">
            <a:avLst/>
          </a:prstGeom>
          <a:noFill/>
          <a:ln>
            <a:noFill/>
          </a:ln>
        </p:spPr>
        <p:txBody>
          <a:bodyPr anchorCtr="0" anchor="t" bIns="45700" lIns="91425" spcFirstLastPara="1" rIns="91425" wrap="square" tIns="45700">
            <a:noAutofit/>
          </a:bodyPr>
          <a:lstStyle>
            <a:lvl1pPr indent="-317500" lvl="0" marL="457200" marR="0" rtl="0" algn="l">
              <a:spcBef>
                <a:spcPts val="560"/>
              </a:spcBef>
              <a:spcAft>
                <a:spcPts val="0"/>
              </a:spcAft>
              <a:buClr>
                <a:srgbClr val="004E4C"/>
              </a:buClr>
              <a:buSzPts val="1400"/>
              <a:buFont typeface="Noto Sans Symbols"/>
              <a:buChar char="◆"/>
              <a:defRPr b="0" i="0" sz="2800" u="none" cap="none" strike="noStrike">
                <a:solidFill>
                  <a:schemeClr val="dk1"/>
                </a:solidFill>
                <a:latin typeface="Calibri"/>
                <a:ea typeface="Calibri"/>
                <a:cs typeface="Calibri"/>
                <a:sym typeface="Calibri"/>
              </a:defRPr>
            </a:lvl1pPr>
            <a:lvl2pPr indent="-304800" lvl="1" marL="914400" marR="0" rtl="0" algn="l">
              <a:spcBef>
                <a:spcPts val="480"/>
              </a:spcBef>
              <a:spcAft>
                <a:spcPts val="0"/>
              </a:spcAft>
              <a:buClr>
                <a:srgbClr val="006666"/>
              </a:buClr>
              <a:buSzPts val="1200"/>
              <a:buFont typeface="Noto Sans Symbols"/>
              <a:buChar char="🞛"/>
              <a:defRPr b="0" i="0" sz="2400" u="none" cap="none" strike="noStrike">
                <a:solidFill>
                  <a:schemeClr val="dk1"/>
                </a:solidFill>
                <a:latin typeface="Calibri"/>
                <a:ea typeface="Calibri"/>
                <a:cs typeface="Calibri"/>
                <a:sym typeface="Calibri"/>
              </a:defRPr>
            </a:lvl2pPr>
            <a:lvl3pPr indent="-279400" lvl="2" marL="1371600" marR="0" rtl="0" algn="l">
              <a:spcBef>
                <a:spcPts val="400"/>
              </a:spcBef>
              <a:spcAft>
                <a:spcPts val="0"/>
              </a:spcAft>
              <a:buClr>
                <a:srgbClr val="006666"/>
              </a:buClr>
              <a:buSzPts val="8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2286000" y="4960144"/>
            <a:ext cx="6019800" cy="12620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2pPr>
            <a:lvl3pPr lvl="2"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3pPr>
            <a:lvl4pPr lvl="3"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4pPr>
            <a:lvl5pPr lvl="4" marR="0" rtl="0" algn="l">
              <a:lnSpc>
                <a:spcPct val="70000"/>
              </a:lnSpc>
              <a:spcBef>
                <a:spcPts val="700"/>
              </a:spcBef>
              <a:spcAft>
                <a:spcPts val="0"/>
              </a:spcAft>
              <a:buSzPts val="1400"/>
              <a:buNone/>
              <a:defRPr b="0" i="0" sz="1400" u="none" cap="none" strike="noStrike">
                <a:solidFill>
                  <a:schemeClr val="dk1"/>
                </a:solidFill>
                <a:latin typeface="Courier New"/>
                <a:ea typeface="Courier New"/>
                <a:cs typeface="Courier New"/>
                <a:sym typeface="Courier New"/>
              </a:defRPr>
            </a:lvl5pPr>
            <a:lvl6pPr lvl="5"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6pPr>
            <a:lvl7pPr lvl="6"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7pPr>
            <a:lvl8pPr lvl="7"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8pPr>
            <a:lvl9pPr lvl="8" marR="0" rtl="0" algn="l">
              <a:spcBef>
                <a:spcPts val="0"/>
              </a:spcBef>
              <a:spcAft>
                <a:spcPts val="0"/>
              </a:spcAft>
              <a:buSzPts val="1400"/>
              <a:buNone/>
              <a:defRPr b="0" i="0" sz="1400" u="none" cap="none" strike="noStrike">
                <a:solidFill>
                  <a:schemeClr val="dk1"/>
                </a:solidFill>
                <a:latin typeface="Courier New"/>
                <a:ea typeface="Courier New"/>
                <a:cs typeface="Courier New"/>
                <a:sym typeface="Courier New"/>
              </a:defRPr>
            </a:lvl9pPr>
          </a:lstStyle>
          <a:p/>
        </p:txBody>
      </p:sp>
      <p:sp>
        <p:nvSpPr>
          <p:cNvPr id="54" name="Google Shape;54;p1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97" name="Google Shape;197;p25"/>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98" name="Google Shape;198;p25"/>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a:t>
            </a:r>
            <a:endParaRPr/>
          </a:p>
        </p:txBody>
      </p:sp>
      <p:sp>
        <p:nvSpPr>
          <p:cNvPr id="199" name="Google Shape;199;p25"/>
          <p:cNvSpPr/>
          <p:nvPr/>
        </p:nvSpPr>
        <p:spPr>
          <a:xfrm>
            <a:off x="228600" y="716941"/>
            <a:ext cx="8458200" cy="1446239"/>
          </a:xfrm>
          <a:prstGeom prst="rect">
            <a:avLst/>
          </a:prstGeom>
          <a:noFill/>
          <a:ln>
            <a:noFill/>
          </a:ln>
        </p:spPr>
        <p:txBody>
          <a:bodyPr anchorCtr="0" anchor="ctr" bIns="45700" lIns="91425" spcFirstLastPara="1" rIns="91425" wrap="square" tIns="45700">
            <a:noAutofit/>
          </a:bodyPr>
          <a:lstStyle/>
          <a:p>
            <a:pPr indent="-2362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Earlier, all the form controls need to be provided between the opening and closing </a:t>
            </a:r>
            <a:r>
              <a:rPr b="0" i="0" lang="vi" sz="1800" u="none" cap="none" strike="noStrike">
                <a:solidFill>
                  <a:srgbClr val="F61828"/>
                </a:solidFill>
                <a:latin typeface="Calibri"/>
                <a:ea typeface="Calibri"/>
                <a:cs typeface="Calibri"/>
                <a:sym typeface="Calibri"/>
              </a:rPr>
              <a:t>&lt;form&gt; </a:t>
            </a:r>
            <a:r>
              <a:rPr b="0" i="0" lang="vi" sz="1800" u="none" cap="none" strike="noStrike">
                <a:solidFill>
                  <a:schemeClr val="dk1"/>
                </a:solidFill>
                <a:latin typeface="Calibri"/>
                <a:ea typeface="Calibri"/>
                <a:cs typeface="Calibri"/>
                <a:sym typeface="Calibri"/>
              </a:rPr>
              <a:t>tag. </a:t>
            </a:r>
            <a:endParaRPr sz="1800"/>
          </a:p>
          <a:p>
            <a:pPr indent="-236220" lvl="1" marL="457200" marR="0" rtl="0" algn="l">
              <a:lnSpc>
                <a:spcPct val="100000"/>
              </a:lnSpc>
              <a:spcBef>
                <a:spcPts val="1200"/>
              </a:spcBef>
              <a:spcAft>
                <a:spcPts val="0"/>
              </a:spcAft>
              <a:buClr>
                <a:srgbClr val="AC1418"/>
              </a:buClr>
              <a:buSzPts val="1800"/>
              <a:buFont typeface="Noto Sans Symbols"/>
              <a:buChar char="•"/>
            </a:pPr>
            <a:r>
              <a:rPr b="0" i="1" lang="vi" sz="1800" u="none" cap="none" strike="noStrike">
                <a:solidFill>
                  <a:schemeClr val="dk1"/>
                </a:solidFill>
                <a:latin typeface="Calibri"/>
                <a:ea typeface="Calibri"/>
                <a:cs typeface="Calibri"/>
                <a:sym typeface="Calibri"/>
              </a:rPr>
              <a:t>In HTML5, elements can be inserted at any place in the document and they can reference the form using the </a:t>
            </a:r>
            <a:r>
              <a:rPr b="0" i="1" lang="vi" sz="1800" u="none" cap="none" strike="noStrike">
                <a:solidFill>
                  <a:srgbClr val="F61828"/>
                </a:solidFill>
                <a:latin typeface="Calibri"/>
                <a:ea typeface="Calibri"/>
                <a:cs typeface="Calibri"/>
                <a:sym typeface="Calibri"/>
              </a:rPr>
              <a:t>form </a:t>
            </a:r>
            <a:r>
              <a:rPr b="0" i="1" lang="vi" sz="1800" u="none" cap="none" strike="noStrike">
                <a:solidFill>
                  <a:schemeClr val="dk1"/>
                </a:solidFill>
                <a:latin typeface="Calibri"/>
                <a:ea typeface="Calibri"/>
                <a:cs typeface="Calibri"/>
                <a:sym typeface="Calibri"/>
              </a:rPr>
              <a:t>attribute. </a:t>
            </a:r>
            <a:endParaRPr sz="1800"/>
          </a:p>
        </p:txBody>
      </p:sp>
      <p:sp>
        <p:nvSpPr>
          <p:cNvPr id="200" name="Google Shape;200;p25"/>
          <p:cNvSpPr txBox="1"/>
          <p:nvPr/>
        </p:nvSpPr>
        <p:spPr>
          <a:xfrm>
            <a:off x="700100" y="2343150"/>
            <a:ext cx="7986600" cy="22968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&lt;body&gt;</a:t>
            </a:r>
            <a:endParaRPr/>
          </a:p>
          <a:p>
            <a:pPr indent="-1257300" lvl="0" marL="125730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&lt;input type=”text” name=”mytext” id=”mytext” </a:t>
            </a:r>
            <a:r>
              <a:rPr b="1" i="0" lang="vi" sz="1800" u="none" cap="none" strike="noStrike">
                <a:solidFill>
                  <a:srgbClr val="F61828"/>
                </a:solidFill>
                <a:latin typeface="Courier New"/>
                <a:ea typeface="Courier New"/>
                <a:cs typeface="Courier New"/>
                <a:sym typeface="Courier New"/>
              </a:rPr>
              <a:t>form</a:t>
            </a:r>
            <a:r>
              <a:rPr b="1" i="0" lang="vi" sz="1800" u="none" cap="none" strike="noStrike">
                <a:solidFill>
                  <a:schemeClr val="dk1"/>
                </a:solidFill>
                <a:latin typeface="Courier New"/>
                <a:ea typeface="Courier New"/>
                <a:cs typeface="Courier New"/>
                <a:sym typeface="Courier New"/>
              </a:rPr>
              <a:t>=”</a:t>
            </a:r>
            <a:r>
              <a:rPr b="1" i="0" lang="vi" sz="1800" u="none" cap="none" strike="noStrike">
                <a:solidFill>
                  <a:schemeClr val="accent6"/>
                </a:solidFill>
                <a:latin typeface="Courier New"/>
                <a:ea typeface="Courier New"/>
                <a:cs typeface="Courier New"/>
                <a:sym typeface="Courier New"/>
              </a:rPr>
              <a:t>myform</a:t>
            </a:r>
            <a:r>
              <a:rPr b="1" i="0" lang="vi" sz="1800" u="none" cap="none" strike="noStrike">
                <a:solidFill>
                  <a:schemeClr val="dk1"/>
                </a:solidFill>
                <a:latin typeface="Courier New"/>
                <a:ea typeface="Courier New"/>
                <a:cs typeface="Courier New"/>
                <a:sym typeface="Courier New"/>
              </a:rPr>
              <a:t>”/&gt;</a:t>
            </a:r>
            <a:endParaRPr/>
          </a:p>
          <a:p>
            <a:pPr indent="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  .  .</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        </a:t>
            </a:r>
            <a:r>
              <a:rPr b="1" i="0" lang="vi" sz="1800" u="none" cap="none" strike="noStrike">
                <a:solidFill>
                  <a:schemeClr val="accent6"/>
                </a:solidFill>
                <a:latin typeface="Courier New"/>
                <a:ea typeface="Courier New"/>
                <a:cs typeface="Courier New"/>
                <a:sym typeface="Courier New"/>
              </a:rPr>
              <a:t>&lt;form id=”myform”&gt;</a:t>
            </a:r>
            <a:endParaRPr/>
          </a:p>
          <a:p>
            <a:pPr indent="0" lvl="0" marL="0" marR="0" rtl="0" algn="l">
              <a:lnSpc>
                <a:spcPct val="100000"/>
              </a:lnSpc>
              <a:spcBef>
                <a:spcPts val="0"/>
              </a:spcBef>
              <a:spcAft>
                <a:spcPts val="0"/>
              </a:spcAft>
              <a:buNone/>
            </a:pPr>
            <a:r>
              <a:rPr b="1" i="0" lang="vi" sz="1800" u="none" cap="none" strike="noStrike">
                <a:solidFill>
                  <a:schemeClr val="accent6"/>
                </a:solidFill>
                <a:latin typeface="Courier New"/>
                <a:ea typeface="Courier New"/>
                <a:cs typeface="Courier New"/>
                <a:sym typeface="Courier New"/>
              </a:rPr>
              <a:t>            .  .  .</a:t>
            </a:r>
            <a:endParaRPr/>
          </a:p>
          <a:p>
            <a:pPr indent="0" lvl="0" marL="0" marR="0" rtl="0" algn="l">
              <a:lnSpc>
                <a:spcPct val="100000"/>
              </a:lnSpc>
              <a:spcBef>
                <a:spcPts val="0"/>
              </a:spcBef>
              <a:spcAft>
                <a:spcPts val="0"/>
              </a:spcAft>
              <a:buNone/>
            </a:pPr>
            <a:r>
              <a:rPr b="1" i="0" lang="vi" sz="1800" u="none" cap="none" strike="noStrike">
                <a:solidFill>
                  <a:schemeClr val="accent6"/>
                </a:solidFill>
                <a:latin typeface="Courier New"/>
                <a:ea typeface="Courier New"/>
                <a:cs typeface="Courier New"/>
                <a:sym typeface="Courier New"/>
              </a:rPr>
              <a:t>        &lt;/form&gt;</a:t>
            </a:r>
            <a:endParaRPr/>
          </a:p>
          <a:p>
            <a:pPr indent="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&lt;/body&gt;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07" name="Google Shape;207;p26"/>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08" name="Google Shape;208;p26"/>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Autocomplete Attribute</a:t>
            </a:r>
            <a:endParaRPr/>
          </a:p>
        </p:txBody>
      </p:sp>
      <p:grpSp>
        <p:nvGrpSpPr>
          <p:cNvPr id="209" name="Google Shape;209;p26"/>
          <p:cNvGrpSpPr/>
          <p:nvPr/>
        </p:nvGrpSpPr>
        <p:grpSpPr>
          <a:xfrm>
            <a:off x="304800" y="625870"/>
            <a:ext cx="8382000" cy="2915123"/>
            <a:chOff x="0" y="121284"/>
            <a:chExt cx="8382000" cy="3886830"/>
          </a:xfrm>
        </p:grpSpPr>
        <p:sp>
          <p:nvSpPr>
            <p:cNvPr id="210" name="Google Shape;210;p26"/>
            <p:cNvSpPr/>
            <p:nvPr/>
          </p:nvSpPr>
          <p:spPr>
            <a:xfrm>
              <a:off x="0" y="121284"/>
              <a:ext cx="8382000" cy="733590"/>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
            <p:cNvSpPr txBox="1"/>
            <p:nvPr/>
          </p:nvSpPr>
          <p:spPr>
            <a:xfrm>
              <a:off x="35811" y="157095"/>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The &lt;input&gt; element that can support autocomplete are </a:t>
              </a:r>
              <a:r>
                <a:rPr b="0" i="0" lang="vi" u="none" cap="none" strike="noStrike">
                  <a:solidFill>
                    <a:srgbClr val="FF0000"/>
                  </a:solidFill>
                  <a:latin typeface="Courier New"/>
                  <a:ea typeface="Courier New"/>
                  <a:cs typeface="Courier New"/>
                  <a:sym typeface="Courier New"/>
                </a:rPr>
                <a:t>text</a:t>
              </a:r>
              <a:r>
                <a:rPr b="0" i="0" lang="vi" u="none" cap="none" strike="noStrike">
                  <a:solidFill>
                    <a:schemeClr val="dk1"/>
                  </a:solidFill>
                  <a:latin typeface="Courier New"/>
                  <a:ea typeface="Courier New"/>
                  <a:cs typeface="Courier New"/>
                  <a:sym typeface="Courier New"/>
                </a:rPr>
                <a:t>, </a:t>
              </a:r>
              <a:r>
                <a:rPr b="0" i="0" lang="vi" u="none" cap="none" strike="noStrike">
                  <a:solidFill>
                    <a:srgbClr val="FF0000"/>
                  </a:solidFill>
                  <a:latin typeface="Courier New"/>
                  <a:ea typeface="Courier New"/>
                  <a:cs typeface="Courier New"/>
                  <a:sym typeface="Courier New"/>
                </a:rPr>
                <a:t>url</a:t>
              </a:r>
              <a:r>
                <a:rPr b="0" i="0" lang="vi" u="none" cap="none" strike="noStrike">
                  <a:solidFill>
                    <a:schemeClr val="dk1"/>
                  </a:solidFill>
                  <a:latin typeface="Courier New"/>
                  <a:ea typeface="Courier New"/>
                  <a:cs typeface="Courier New"/>
                  <a:sym typeface="Courier New"/>
                </a:rPr>
                <a:t>, </a:t>
              </a:r>
              <a:r>
                <a:rPr b="0" i="0" lang="vi" u="none" cap="none" strike="noStrike">
                  <a:solidFill>
                    <a:srgbClr val="FF0000"/>
                  </a:solidFill>
                  <a:latin typeface="Courier New"/>
                  <a:ea typeface="Courier New"/>
                  <a:cs typeface="Courier New"/>
                  <a:sym typeface="Courier New"/>
                </a:rPr>
                <a:t>tel</a:t>
              </a:r>
              <a:r>
                <a:rPr b="0" i="0" lang="vi" u="none" cap="none" strike="noStrike">
                  <a:solidFill>
                    <a:schemeClr val="dk1"/>
                  </a:solidFill>
                  <a:latin typeface="Courier New"/>
                  <a:ea typeface="Courier New"/>
                  <a:cs typeface="Courier New"/>
                  <a:sym typeface="Courier New"/>
                </a:rPr>
                <a:t>, </a:t>
              </a:r>
              <a:r>
                <a:rPr b="0" i="0" lang="vi" u="none" cap="none" strike="noStrike">
                  <a:solidFill>
                    <a:srgbClr val="FF0000"/>
                  </a:solidFill>
                  <a:latin typeface="Courier New"/>
                  <a:ea typeface="Courier New"/>
                  <a:cs typeface="Courier New"/>
                  <a:sym typeface="Courier New"/>
                </a:rPr>
                <a:t>password</a:t>
              </a:r>
              <a:r>
                <a:rPr b="0" i="0" lang="vi" u="none" cap="none" strike="noStrike">
                  <a:solidFill>
                    <a:schemeClr val="dk1"/>
                  </a:solidFill>
                  <a:latin typeface="Courier New"/>
                  <a:ea typeface="Courier New"/>
                  <a:cs typeface="Courier New"/>
                  <a:sym typeface="Courier New"/>
                </a:rPr>
                <a:t>, </a:t>
              </a:r>
              <a:r>
                <a:rPr b="0" i="0" lang="vi" u="none" cap="none" strike="noStrike">
                  <a:solidFill>
                    <a:srgbClr val="FF0000"/>
                  </a:solidFill>
                  <a:latin typeface="Courier New"/>
                  <a:ea typeface="Courier New"/>
                  <a:cs typeface="Courier New"/>
                  <a:sym typeface="Courier New"/>
                </a:rPr>
                <a:t>datepickers</a:t>
              </a:r>
              <a:r>
                <a:rPr b="0" i="0" lang="vi" u="none" cap="none" strike="noStrike">
                  <a:solidFill>
                    <a:schemeClr val="dk1"/>
                  </a:solidFill>
                  <a:latin typeface="Courier New"/>
                  <a:ea typeface="Courier New"/>
                  <a:cs typeface="Courier New"/>
                  <a:sym typeface="Courier New"/>
                </a:rPr>
                <a:t>, </a:t>
              </a:r>
              <a:r>
                <a:rPr b="0" i="0" lang="vi" u="none" cap="none" strike="noStrike">
                  <a:solidFill>
                    <a:srgbClr val="FF0000"/>
                  </a:solidFill>
                  <a:latin typeface="Courier New"/>
                  <a:ea typeface="Courier New"/>
                  <a:cs typeface="Courier New"/>
                  <a:sym typeface="Courier New"/>
                </a:rPr>
                <a:t>range</a:t>
              </a:r>
              <a:r>
                <a:rPr b="0" i="0" lang="vi" u="none" cap="none" strike="noStrike">
                  <a:solidFill>
                    <a:schemeClr val="dk1"/>
                  </a:solidFill>
                  <a:latin typeface="Courier New"/>
                  <a:ea typeface="Courier New"/>
                  <a:cs typeface="Courier New"/>
                  <a:sym typeface="Courier New"/>
                </a:rPr>
                <a:t>, and </a:t>
              </a:r>
              <a:r>
                <a:rPr b="0" i="0" lang="vi" u="none" cap="none" strike="noStrike">
                  <a:solidFill>
                    <a:srgbClr val="FF0000"/>
                  </a:solidFill>
                  <a:latin typeface="Courier New"/>
                  <a:ea typeface="Courier New"/>
                  <a:cs typeface="Courier New"/>
                  <a:sym typeface="Courier New"/>
                </a:rPr>
                <a:t>color</a:t>
              </a:r>
              <a:r>
                <a:rPr b="0" i="0" lang="vi" u="none" cap="none" strike="noStrike">
                  <a:solidFill>
                    <a:schemeClr val="dk1"/>
                  </a:solidFill>
                  <a:latin typeface="Courier New"/>
                  <a:ea typeface="Courier New"/>
                  <a:cs typeface="Courier New"/>
                  <a:sym typeface="Courier New"/>
                </a:rPr>
                <a:t>.</a:t>
              </a:r>
              <a:endParaRPr/>
            </a:p>
          </p:txBody>
        </p:sp>
        <p:sp>
          <p:nvSpPr>
            <p:cNvPr id="212" name="Google Shape;212;p26"/>
            <p:cNvSpPr/>
            <p:nvPr/>
          </p:nvSpPr>
          <p:spPr>
            <a:xfrm>
              <a:off x="0" y="909594"/>
              <a:ext cx="8382000" cy="733590"/>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txBox="1"/>
            <p:nvPr/>
          </p:nvSpPr>
          <p:spPr>
            <a:xfrm>
              <a:off x="35811" y="945405"/>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The </a:t>
              </a:r>
              <a:r>
                <a:rPr b="0" i="0" lang="vi" u="none" cap="none" strike="noStrike">
                  <a:solidFill>
                    <a:srgbClr val="FF0000"/>
                  </a:solidFill>
                  <a:latin typeface="Courier New"/>
                  <a:ea typeface="Courier New"/>
                  <a:cs typeface="Courier New"/>
                  <a:sym typeface="Courier New"/>
                </a:rPr>
                <a:t>autocomplete</a:t>
              </a:r>
              <a:r>
                <a:rPr b="0" i="0" lang="vi" u="none" cap="none" strike="noStrike">
                  <a:solidFill>
                    <a:schemeClr val="dk1"/>
                  </a:solidFill>
                  <a:latin typeface="Courier New"/>
                  <a:ea typeface="Courier New"/>
                  <a:cs typeface="Courier New"/>
                  <a:sym typeface="Courier New"/>
                </a:rPr>
                <a:t> feature comprises two states namely, </a:t>
              </a:r>
              <a:r>
                <a:rPr b="0" i="0" lang="vi" u="none" cap="none" strike="noStrike">
                  <a:solidFill>
                    <a:srgbClr val="FF0000"/>
                  </a:solidFill>
                  <a:latin typeface="Courier New"/>
                  <a:ea typeface="Courier New"/>
                  <a:cs typeface="Courier New"/>
                  <a:sym typeface="Courier New"/>
                </a:rPr>
                <a:t>on</a:t>
              </a:r>
              <a:r>
                <a:rPr b="0" i="0" lang="vi" u="none" cap="none" strike="noStrike">
                  <a:solidFill>
                    <a:schemeClr val="dk1"/>
                  </a:solidFill>
                  <a:latin typeface="Courier New"/>
                  <a:ea typeface="Courier New"/>
                  <a:cs typeface="Courier New"/>
                  <a:sym typeface="Courier New"/>
                </a:rPr>
                <a:t> and </a:t>
              </a:r>
              <a:r>
                <a:rPr b="0" i="0" lang="vi" u="none" cap="none" strike="noStrike">
                  <a:solidFill>
                    <a:srgbClr val="FF0000"/>
                  </a:solidFill>
                  <a:latin typeface="Courier New"/>
                  <a:ea typeface="Courier New"/>
                  <a:cs typeface="Courier New"/>
                  <a:sym typeface="Courier New"/>
                </a:rPr>
                <a:t>off</a:t>
              </a:r>
              <a:r>
                <a:rPr b="0" i="0" lang="vi" u="none" cap="none" strike="noStrike">
                  <a:solidFill>
                    <a:schemeClr val="dk1"/>
                  </a:solidFill>
                  <a:latin typeface="Courier New"/>
                  <a:ea typeface="Courier New"/>
                  <a:cs typeface="Courier New"/>
                  <a:sym typeface="Courier New"/>
                </a:rPr>
                <a:t>. </a:t>
              </a:r>
              <a:br>
                <a:rPr b="0" i="0" lang="vi" u="none" cap="none" strike="noStrike">
                  <a:solidFill>
                    <a:schemeClr val="dk1"/>
                  </a:solidFill>
                  <a:latin typeface="Courier New"/>
                  <a:ea typeface="Courier New"/>
                  <a:cs typeface="Courier New"/>
                  <a:sym typeface="Courier New"/>
                </a:rPr>
              </a:br>
              <a:r>
                <a:rPr b="0" i="0" lang="vi" u="none" cap="none" strike="noStrike">
                  <a:solidFill>
                    <a:schemeClr val="dk1"/>
                  </a:solidFill>
                  <a:latin typeface="Courier New"/>
                  <a:ea typeface="Courier New"/>
                  <a:cs typeface="Courier New"/>
                  <a:sym typeface="Courier New"/>
                </a:rPr>
                <a:t>The </a:t>
              </a:r>
              <a:r>
                <a:rPr b="0" i="0" lang="vi" u="none" cap="none" strike="noStrike">
                  <a:solidFill>
                    <a:srgbClr val="FF0000"/>
                  </a:solidFill>
                  <a:latin typeface="Courier New"/>
                  <a:ea typeface="Courier New"/>
                  <a:cs typeface="Courier New"/>
                  <a:sym typeface="Courier New"/>
                </a:rPr>
                <a:t>on</a:t>
              </a:r>
              <a:r>
                <a:rPr b="0" i="0" lang="vi" u="none" cap="none" strike="noStrike">
                  <a:solidFill>
                    <a:schemeClr val="dk1"/>
                  </a:solidFill>
                  <a:latin typeface="Courier New"/>
                  <a:ea typeface="Courier New"/>
                  <a:cs typeface="Courier New"/>
                  <a:sym typeface="Courier New"/>
                </a:rPr>
                <a:t> state : data that is not sensitive can be remembered by the browser.</a:t>
              </a:r>
              <a:endParaRPr/>
            </a:p>
          </p:txBody>
        </p:sp>
        <p:sp>
          <p:nvSpPr>
            <p:cNvPr id="214" name="Google Shape;214;p26"/>
            <p:cNvSpPr/>
            <p:nvPr/>
          </p:nvSpPr>
          <p:spPr>
            <a:xfrm>
              <a:off x="0" y="1697904"/>
              <a:ext cx="8382000" cy="733590"/>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nvSpPr>
          <p:spPr>
            <a:xfrm>
              <a:off x="35811" y="1733715"/>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The </a:t>
              </a:r>
              <a:r>
                <a:rPr b="0" i="0" lang="vi" u="none" cap="none" strike="noStrike">
                  <a:solidFill>
                    <a:srgbClr val="FF0000"/>
                  </a:solidFill>
                  <a:latin typeface="Courier New"/>
                  <a:ea typeface="Courier New"/>
                  <a:cs typeface="Courier New"/>
                  <a:sym typeface="Courier New"/>
                </a:rPr>
                <a:t>off</a:t>
              </a:r>
              <a:r>
                <a:rPr b="0" i="0" lang="vi" u="none" cap="none" strike="noStrike">
                  <a:solidFill>
                    <a:schemeClr val="dk1"/>
                  </a:solidFill>
                  <a:latin typeface="Courier New"/>
                  <a:ea typeface="Courier New"/>
                  <a:cs typeface="Courier New"/>
                  <a:sym typeface="Courier New"/>
                </a:rPr>
                <a:t> state : the data will not be remembered. </a:t>
              </a:r>
              <a:br>
                <a:rPr b="0" i="0" lang="vi" u="none" cap="none" strike="noStrike">
                  <a:solidFill>
                    <a:schemeClr val="dk1"/>
                  </a:solidFill>
                  <a:latin typeface="Courier New"/>
                  <a:ea typeface="Courier New"/>
                  <a:cs typeface="Courier New"/>
                  <a:sym typeface="Courier New"/>
                </a:rPr>
              </a:br>
              <a:r>
                <a:rPr b="0" i="0" lang="vi" u="none" cap="none" strike="noStrike">
                  <a:solidFill>
                    <a:schemeClr val="dk1"/>
                  </a:solidFill>
                  <a:latin typeface="Courier New"/>
                  <a:ea typeface="Courier New"/>
                  <a:cs typeface="Courier New"/>
                  <a:sym typeface="Courier New"/>
                </a:rPr>
                <a:t>Such data may be sensitive and not safe for storing with the browsers.</a:t>
              </a:r>
              <a:endParaRPr/>
            </a:p>
          </p:txBody>
        </p:sp>
        <p:sp>
          <p:nvSpPr>
            <p:cNvPr id="216" name="Google Shape;216;p26"/>
            <p:cNvSpPr/>
            <p:nvPr/>
          </p:nvSpPr>
          <p:spPr>
            <a:xfrm>
              <a:off x="0" y="2486214"/>
              <a:ext cx="8382000" cy="733590"/>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6"/>
            <p:cNvSpPr txBox="1"/>
            <p:nvPr/>
          </p:nvSpPr>
          <p:spPr>
            <a:xfrm>
              <a:off x="35811" y="2522025"/>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By default, many browsers have the </a:t>
              </a:r>
              <a:r>
                <a:rPr b="0" i="0" lang="vi" u="none" cap="none" strike="noStrike">
                  <a:solidFill>
                    <a:srgbClr val="FF0000"/>
                  </a:solidFill>
                  <a:latin typeface="Courier New"/>
                  <a:ea typeface="Courier New"/>
                  <a:cs typeface="Courier New"/>
                  <a:sym typeface="Courier New"/>
                </a:rPr>
                <a:t>autocomplete</a:t>
              </a:r>
              <a:r>
                <a:rPr b="0" i="0" lang="vi" u="none" cap="none" strike="noStrike">
                  <a:solidFill>
                    <a:schemeClr val="dk1"/>
                  </a:solidFill>
                  <a:latin typeface="Courier New"/>
                  <a:ea typeface="Courier New"/>
                  <a:cs typeface="Courier New"/>
                  <a:sym typeface="Courier New"/>
                </a:rPr>
                <a:t> feature enabled in them.</a:t>
              </a:r>
              <a:endParaRPr/>
            </a:p>
          </p:txBody>
        </p:sp>
        <p:sp>
          <p:nvSpPr>
            <p:cNvPr id="218" name="Google Shape;218;p26"/>
            <p:cNvSpPr/>
            <p:nvPr/>
          </p:nvSpPr>
          <p:spPr>
            <a:xfrm>
              <a:off x="0" y="3274524"/>
              <a:ext cx="8382000" cy="733590"/>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txBox="1"/>
            <p:nvPr/>
          </p:nvSpPr>
          <p:spPr>
            <a:xfrm>
              <a:off x="35811" y="3310335"/>
              <a:ext cx="8310378" cy="661968"/>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u="none" cap="none" strike="noStrike">
                  <a:solidFill>
                    <a:schemeClr val="dk1"/>
                  </a:solidFill>
                  <a:latin typeface="Courier New"/>
                  <a:ea typeface="Courier New"/>
                  <a:cs typeface="Courier New"/>
                  <a:sym typeface="Courier New"/>
                </a:rPr>
                <a:t>The browsers that do not support autocompletion, can be turned on or off for this behavior by specifying autocomplete attribute.</a:t>
              </a:r>
              <a:endParaRPr/>
            </a:p>
          </p:txBody>
        </p:sp>
      </p:grpSp>
      <p:sp>
        <p:nvSpPr>
          <p:cNvPr id="220" name="Google Shape;220;p26"/>
          <p:cNvSpPr txBox="1"/>
          <p:nvPr/>
        </p:nvSpPr>
        <p:spPr>
          <a:xfrm>
            <a:off x="90488" y="3687041"/>
            <a:ext cx="8839200" cy="48474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E-mail: &lt;input type=”email” name=”email” autocomplete=”off” /&gt;</a:t>
            </a:r>
            <a:endParaRPr/>
          </a:p>
          <a:p>
            <a:pPr indent="0" lvl="0" marL="0" marR="0" rtl="0" algn="l">
              <a:lnSpc>
                <a:spcPct val="100000"/>
              </a:lnSpc>
              <a:spcBef>
                <a:spcPts val="0"/>
              </a:spcBef>
              <a:spcAft>
                <a:spcPts val="0"/>
              </a:spcAft>
              <a:buNone/>
            </a:pPr>
            <a:r>
              <a:rPr b="1" i="0" lang="vi" u="none" cap="none" strike="noStrike">
                <a:solidFill>
                  <a:schemeClr val="dk1"/>
                </a:solidFill>
                <a:latin typeface="Courier New"/>
                <a:ea typeface="Courier New"/>
                <a:cs typeface="Courier New"/>
                <a:sym typeface="Courier New"/>
              </a:rPr>
              <a:t>        &lt;input type=”submit” value=”submit”/&gt;</a:t>
            </a:r>
            <a:endParaRPr/>
          </a:p>
        </p:txBody>
      </p:sp>
      <p:pic>
        <p:nvPicPr>
          <p:cNvPr id="221" name="Google Shape;221;p26"/>
          <p:cNvPicPr preferRelativeResize="0"/>
          <p:nvPr/>
        </p:nvPicPr>
        <p:blipFill rotWithShape="1">
          <a:blip r:embed="rId3">
            <a:alphaModFix/>
          </a:blip>
          <a:srcRect b="0" l="0" r="0" t="0"/>
          <a:stretch/>
        </p:blipFill>
        <p:spPr>
          <a:xfrm>
            <a:off x="2286000" y="4251188"/>
            <a:ext cx="2971800" cy="5500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28" name="Google Shape;228;p2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29" name="Google Shape;229;p2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New Form Elements</a:t>
            </a:r>
            <a:endParaRPr/>
          </a:p>
        </p:txBody>
      </p:sp>
      <p:sp>
        <p:nvSpPr>
          <p:cNvPr id="230" name="Google Shape;230;p27"/>
          <p:cNvSpPr/>
          <p:nvPr/>
        </p:nvSpPr>
        <p:spPr>
          <a:xfrm>
            <a:off x="380999" y="655353"/>
            <a:ext cx="8298317" cy="4259547"/>
          </a:xfrm>
          <a:prstGeom prst="rect">
            <a:avLst/>
          </a:prstGeom>
          <a:noFill/>
          <a:ln>
            <a:noFill/>
          </a:ln>
        </p:spPr>
        <p:txBody>
          <a:bodyPr anchorCtr="0" anchor="ctr"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new form elements are specifically designed to be used with the JavaScript.</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When combined with JavaScript, these new elements can be more functional. </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At present, all the browsers do not provide the support for these new elements.</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If the control is not supported by the browser, then it displays element as a text field. </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Opera provides the support for all the new form elements.</a:t>
            </a:r>
            <a:endParaRPr sz="1800"/>
          </a:p>
          <a:p>
            <a:pPr indent="-258762" lvl="1" marL="14859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Datalist</a:t>
            </a:r>
            <a:endParaRPr b="1" i="0" sz="1800" u="none" cap="none" strike="noStrike">
              <a:solidFill>
                <a:schemeClr val="dk1"/>
              </a:solidFill>
              <a:latin typeface="Courier New"/>
              <a:ea typeface="Courier New"/>
              <a:cs typeface="Courier New"/>
              <a:sym typeface="Courier New"/>
            </a:endParaRPr>
          </a:p>
          <a:p>
            <a:pPr indent="-258762" lvl="1" marL="14859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Progress</a:t>
            </a:r>
            <a:endParaRPr sz="1800"/>
          </a:p>
          <a:p>
            <a:pPr indent="-258762" lvl="1" marL="14859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Meter</a:t>
            </a:r>
            <a:endParaRPr sz="1800"/>
          </a:p>
          <a:p>
            <a:pPr indent="-258762" lvl="1" marL="14859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Output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37" name="Google Shape;237;p2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38" name="Google Shape;238;p2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Datalist</a:t>
            </a:r>
            <a:endParaRPr/>
          </a:p>
        </p:txBody>
      </p:sp>
      <p:sp>
        <p:nvSpPr>
          <p:cNvPr id="239" name="Google Shape;239;p28"/>
          <p:cNvSpPr/>
          <p:nvPr/>
        </p:nvSpPr>
        <p:spPr>
          <a:xfrm>
            <a:off x="152400" y="668536"/>
            <a:ext cx="8458200" cy="40005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At present, only Opera browser provides the support for the datalist.</a:t>
            </a:r>
            <a:endParaRPr/>
          </a:p>
        </p:txBody>
      </p:sp>
      <p:sp>
        <p:nvSpPr>
          <p:cNvPr id="240" name="Google Shape;240;p28"/>
          <p:cNvSpPr txBox="1"/>
          <p:nvPr/>
        </p:nvSpPr>
        <p:spPr>
          <a:xfrm>
            <a:off x="533400" y="1257300"/>
            <a:ext cx="7924800" cy="34797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sz="1600" u="none" cap="none" strike="noStrike">
                <a:solidFill>
                  <a:schemeClr val="dk1"/>
                </a:solidFill>
                <a:latin typeface="Courier New"/>
                <a:ea typeface="Courier New"/>
                <a:cs typeface="Courier New"/>
                <a:sym typeface="Courier New"/>
              </a:rPr>
              <a:t>&lt;label&gt; Select the mode of payment: &lt;/label&gt;</a:t>
            </a:r>
            <a:endParaRPr sz="1600"/>
          </a:p>
          <a:p>
            <a:pPr indent="0"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&lt;input type=”text”  name=”payment” list=”paymentlist” /&gt;</a:t>
            </a:r>
            <a:endParaRPr sz="1600"/>
          </a:p>
          <a:p>
            <a:pPr indent="0"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&lt;datalist id=”paymentlist”&gt;</a:t>
            </a:r>
            <a:endParaRPr sz="1600"/>
          </a:p>
          <a:p>
            <a:pPr indent="287338"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  &lt;option value=”Cash-on-Delivery”&gt;</a:t>
            </a:r>
            <a:endParaRPr sz="1600"/>
          </a:p>
          <a:p>
            <a:pPr indent="287338"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  &lt;option value=”Net Banking”&gt;</a:t>
            </a:r>
            <a:endParaRPr sz="1600"/>
          </a:p>
          <a:p>
            <a:pPr indent="287338"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  &lt;option value=”Credit Card”&gt;</a:t>
            </a:r>
            <a:endParaRPr sz="1600"/>
          </a:p>
          <a:p>
            <a:pPr indent="287338"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  &lt;option value=”Debit Card”&gt;</a:t>
            </a:r>
            <a:endParaRPr sz="1600"/>
          </a:p>
          <a:p>
            <a:pPr indent="287338"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  &lt;option value=”e-Gift Voucher”&gt;</a:t>
            </a:r>
            <a:endParaRPr sz="1600"/>
          </a:p>
          <a:p>
            <a:pPr indent="0"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&lt;/datalist&gt;  </a:t>
            </a:r>
            <a:endParaRPr sz="1600"/>
          </a:p>
          <a:p>
            <a:pPr indent="0" lvl="0" marL="0" marR="0" rtl="0" algn="l">
              <a:lnSpc>
                <a:spcPct val="100000"/>
              </a:lnSpc>
              <a:spcBef>
                <a:spcPts val="300"/>
              </a:spcBef>
              <a:spcAft>
                <a:spcPts val="0"/>
              </a:spcAft>
              <a:buNone/>
            </a:pPr>
            <a:r>
              <a:rPr b="1" i="0" lang="vi" sz="1600" u="none" cap="none" strike="noStrike">
                <a:solidFill>
                  <a:schemeClr val="dk1"/>
                </a:solidFill>
                <a:latin typeface="Courier New"/>
                <a:ea typeface="Courier New"/>
                <a:cs typeface="Courier New"/>
                <a:sym typeface="Courier New"/>
              </a:rPr>
              <a:t>&lt;input type=”submit” value=”submit”/&gt;</a:t>
            </a:r>
            <a:endParaRPr sz="1600"/>
          </a:p>
        </p:txBody>
      </p:sp>
      <p:pic>
        <p:nvPicPr>
          <p:cNvPr id="241" name="Google Shape;241;p28"/>
          <p:cNvPicPr preferRelativeResize="0"/>
          <p:nvPr/>
        </p:nvPicPr>
        <p:blipFill rotWithShape="1">
          <a:blip r:embed="rId3">
            <a:alphaModFix/>
          </a:blip>
          <a:srcRect b="0" l="0" r="0" t="0"/>
          <a:stretch/>
        </p:blipFill>
        <p:spPr>
          <a:xfrm>
            <a:off x="5438775" y="3143250"/>
            <a:ext cx="2378869" cy="14476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48" name="Google Shape;248;p2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49" name="Google Shape;249;p2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Progress</a:t>
            </a:r>
            <a:endParaRPr/>
          </a:p>
        </p:txBody>
      </p:sp>
      <p:sp>
        <p:nvSpPr>
          <p:cNvPr id="250" name="Google Shape;250;p29"/>
          <p:cNvSpPr/>
          <p:nvPr/>
        </p:nvSpPr>
        <p:spPr>
          <a:xfrm>
            <a:off x="230672" y="716012"/>
            <a:ext cx="8699016" cy="1684288"/>
          </a:xfrm>
          <a:prstGeom prst="rect">
            <a:avLst/>
          </a:prstGeom>
          <a:noFill/>
          <a:ln>
            <a:noFill/>
          </a:ln>
        </p:spPr>
        <p:txBody>
          <a:bodyPr anchorCtr="0" anchor="ctr"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progress element represents the current status of a task, which gradually changes as the task heads for completion. </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This is not a form-specific element. </a:t>
            </a:r>
            <a:endParaRPr sz="1800"/>
          </a:p>
          <a:p>
            <a:pPr indent="-248920" lvl="1" marL="457200" marR="0" rtl="0" algn="just">
              <a:lnSpc>
                <a:spcPct val="100000"/>
              </a:lnSpc>
              <a:spcBef>
                <a:spcPts val="12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For example, when the user downloads any file from a particular Web page, the download task is represented as a progress bar.  </a:t>
            </a:r>
            <a:endParaRPr sz="1800"/>
          </a:p>
        </p:txBody>
      </p:sp>
      <p:sp>
        <p:nvSpPr>
          <p:cNvPr id="251" name="Google Shape;251;p29"/>
          <p:cNvSpPr txBox="1"/>
          <p:nvPr/>
        </p:nvSpPr>
        <p:spPr>
          <a:xfrm>
            <a:off x="609600" y="2582602"/>
            <a:ext cx="7393200" cy="9456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34290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&lt;label&gt; Downloading status: &lt;/labl&gt;</a:t>
            </a:r>
            <a:endParaRPr sz="1800"/>
          </a:p>
          <a:p>
            <a:pPr indent="34290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&lt;progress value=”35” max=”100” &gt;&lt;/progress&gt;</a:t>
            </a:r>
            <a:endParaRPr sz="1800"/>
          </a:p>
          <a:p>
            <a:pPr indent="342900" lvl="0" marL="0" marR="0" rtl="0" algn="l">
              <a:lnSpc>
                <a:spcPct val="100000"/>
              </a:lnSpc>
              <a:spcBef>
                <a:spcPts val="0"/>
              </a:spcBef>
              <a:spcAft>
                <a:spcPts val="0"/>
              </a:spcAft>
              <a:buNone/>
            </a:pPr>
            <a:r>
              <a:rPr b="1" i="0" lang="vi" sz="1800" u="none" cap="none" strike="noStrike">
                <a:solidFill>
                  <a:schemeClr val="dk1"/>
                </a:solidFill>
                <a:latin typeface="Courier New"/>
                <a:ea typeface="Courier New"/>
                <a:cs typeface="Courier New"/>
                <a:sym typeface="Courier New"/>
              </a:rPr>
              <a:t>&lt;input type=”submit” value=”submit”/&gt;</a:t>
            </a:r>
            <a:endParaRPr sz="1800"/>
          </a:p>
        </p:txBody>
      </p:sp>
      <p:pic>
        <p:nvPicPr>
          <p:cNvPr id="252" name="Google Shape;252;p29"/>
          <p:cNvPicPr preferRelativeResize="0"/>
          <p:nvPr/>
        </p:nvPicPr>
        <p:blipFill rotWithShape="1">
          <a:blip r:embed="rId3">
            <a:alphaModFix/>
          </a:blip>
          <a:srcRect b="0" l="0" r="0" t="0"/>
          <a:stretch/>
        </p:blipFill>
        <p:spPr>
          <a:xfrm>
            <a:off x="612569" y="3690081"/>
            <a:ext cx="5542739" cy="7285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59" name="Google Shape;259;p3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60" name="Google Shape;260;p3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Meter </a:t>
            </a:r>
            <a:endParaRPr/>
          </a:p>
        </p:txBody>
      </p:sp>
      <p:sp>
        <p:nvSpPr>
          <p:cNvPr id="261" name="Google Shape;261;p30"/>
          <p:cNvSpPr/>
          <p:nvPr/>
        </p:nvSpPr>
        <p:spPr>
          <a:xfrm>
            <a:off x="314108" y="571500"/>
            <a:ext cx="8829891" cy="2177083"/>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meter element represents a measurement scale for a known range. </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known range has a definite minimum and maximum values </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For example, a meter element can be used to represent measurements, such as disk usage space, fraction value, or significance of a query result. </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All these have a known maximum value defined for them. </a:t>
            </a:r>
            <a:endParaRPr sz="1800"/>
          </a:p>
        </p:txBody>
      </p:sp>
      <p:pic>
        <p:nvPicPr>
          <p:cNvPr id="262" name="Google Shape;262;p30"/>
          <p:cNvPicPr preferRelativeResize="0"/>
          <p:nvPr/>
        </p:nvPicPr>
        <p:blipFill rotWithShape="1">
          <a:blip r:embed="rId3">
            <a:alphaModFix/>
          </a:blip>
          <a:srcRect b="0" l="0" r="0" t="0"/>
          <a:stretch/>
        </p:blipFill>
        <p:spPr>
          <a:xfrm>
            <a:off x="1219200" y="2714116"/>
            <a:ext cx="4878790" cy="1096566"/>
          </a:xfrm>
          <a:prstGeom prst="rect">
            <a:avLst/>
          </a:prstGeom>
          <a:noFill/>
          <a:ln>
            <a:noFill/>
          </a:ln>
        </p:spPr>
      </p:pic>
      <p:pic>
        <p:nvPicPr>
          <p:cNvPr id="263" name="Google Shape;263;p30"/>
          <p:cNvPicPr preferRelativeResize="0"/>
          <p:nvPr/>
        </p:nvPicPr>
        <p:blipFill rotWithShape="1">
          <a:blip r:embed="rId4">
            <a:alphaModFix/>
          </a:blip>
          <a:srcRect b="0" l="0" r="0" t="0"/>
          <a:stretch/>
        </p:blipFill>
        <p:spPr>
          <a:xfrm>
            <a:off x="295585" y="4142832"/>
            <a:ext cx="2590800" cy="607616"/>
          </a:xfrm>
          <a:prstGeom prst="rect">
            <a:avLst/>
          </a:prstGeom>
          <a:noFill/>
          <a:ln>
            <a:noFill/>
          </a:ln>
        </p:spPr>
      </p:pic>
      <p:pic>
        <p:nvPicPr>
          <p:cNvPr id="264" name="Google Shape;264;p30"/>
          <p:cNvPicPr preferRelativeResize="0"/>
          <p:nvPr/>
        </p:nvPicPr>
        <p:blipFill rotWithShape="1">
          <a:blip r:embed="rId5">
            <a:alphaModFix/>
          </a:blip>
          <a:srcRect b="0" l="0" r="0" t="0"/>
          <a:stretch/>
        </p:blipFill>
        <p:spPr>
          <a:xfrm>
            <a:off x="3077133" y="4142832"/>
            <a:ext cx="2933452" cy="607617"/>
          </a:xfrm>
          <a:prstGeom prst="rect">
            <a:avLst/>
          </a:prstGeom>
          <a:noFill/>
          <a:ln>
            <a:noFill/>
          </a:ln>
        </p:spPr>
      </p:pic>
      <p:pic>
        <p:nvPicPr>
          <p:cNvPr id="265" name="Google Shape;265;p30"/>
          <p:cNvPicPr preferRelativeResize="0"/>
          <p:nvPr/>
        </p:nvPicPr>
        <p:blipFill rotWithShape="1">
          <a:blip r:embed="rId6">
            <a:alphaModFix/>
          </a:blip>
          <a:srcRect b="0" l="0" r="0" t="0"/>
          <a:stretch/>
        </p:blipFill>
        <p:spPr>
          <a:xfrm>
            <a:off x="6167439" y="4142832"/>
            <a:ext cx="2738746" cy="60761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72" name="Google Shape;272;p3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73" name="Google Shape;273;p3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Output</a:t>
            </a:r>
            <a:endParaRPr/>
          </a:p>
        </p:txBody>
      </p:sp>
      <p:sp>
        <p:nvSpPr>
          <p:cNvPr id="274" name="Google Shape;274;p31"/>
          <p:cNvSpPr/>
          <p:nvPr/>
        </p:nvSpPr>
        <p:spPr>
          <a:xfrm>
            <a:off x="447737" y="625183"/>
            <a:ext cx="8458200" cy="1068586"/>
          </a:xfrm>
          <a:prstGeom prst="rect">
            <a:avLst/>
          </a:prstGeom>
          <a:noFill/>
          <a:ln>
            <a:noFill/>
          </a:ln>
        </p:spPr>
        <p:txBody>
          <a:bodyPr anchorCtr="0" anchor="ctr"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output element displays the results of a calculation on a form. </a:t>
            </a:r>
            <a:endParaRPr sz="1600"/>
          </a:p>
          <a:p>
            <a:pPr indent="-236220" lvl="1" marL="457200" marR="0" rtl="0" algn="just">
              <a:lnSpc>
                <a:spcPct val="100000"/>
              </a:lnSpc>
              <a:spcBef>
                <a:spcPts val="600"/>
              </a:spcBef>
              <a:spcAft>
                <a:spcPts val="0"/>
              </a:spcAft>
              <a:buClr>
                <a:srgbClr val="AC1418"/>
              </a:buClr>
              <a:buSzPts val="1600"/>
              <a:buFont typeface="Noto Sans Symbols"/>
              <a:buChar char="•"/>
            </a:pPr>
            <a:r>
              <a:rPr b="0" i="0" lang="vi" sz="1600" u="none" cap="none" strike="noStrike">
                <a:solidFill>
                  <a:schemeClr val="dk1"/>
                </a:solidFill>
                <a:latin typeface="Calibri"/>
                <a:ea typeface="Calibri"/>
                <a:cs typeface="Calibri"/>
                <a:sym typeface="Calibri"/>
              </a:rPr>
              <a:t>The result values displayed in the output element are processed from the other form elements. </a:t>
            </a:r>
            <a:endParaRPr sz="1600"/>
          </a:p>
        </p:txBody>
      </p:sp>
      <p:sp>
        <p:nvSpPr>
          <p:cNvPr id="275" name="Google Shape;275;p31"/>
          <p:cNvSpPr txBox="1"/>
          <p:nvPr/>
        </p:nvSpPr>
        <p:spPr>
          <a:xfrm>
            <a:off x="1143000" y="1619250"/>
            <a:ext cx="7239000" cy="33408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vi" sz="1100" u="none" cap="none" strike="noStrike">
                <a:solidFill>
                  <a:schemeClr val="dk1"/>
                </a:solidFill>
                <a:latin typeface="Courier New"/>
                <a:ea typeface="Courier New"/>
                <a:cs typeface="Courier New"/>
                <a:sym typeface="Courier New"/>
              </a:rPr>
              <a:t>&lt;form oninput=”x.value = parseInt(type.value)* </a:t>
            </a:r>
            <a:endParaRPr sz="1100"/>
          </a:p>
          <a:p>
            <a:pPr indent="0"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parseInt(duration.value)”&gt;</a:t>
            </a:r>
            <a:endParaRPr sz="1100"/>
          </a:p>
          <a:p>
            <a:pPr indent="460375"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&lt;label&gt;Membership Type:&lt;/label&gt;</a:t>
            </a:r>
            <a:endParaRPr sz="1100"/>
          </a:p>
          <a:p>
            <a:pPr indent="227013"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&lt;select name=”type”&gt;</a:t>
            </a:r>
            <a:endParaRPr sz="1100"/>
          </a:p>
          <a:p>
            <a:pPr indent="460375"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&lt;option value=”400”&gt;Gold - $400&lt;/option&gt; </a:t>
            </a:r>
            <a:endParaRPr sz="1100"/>
          </a:p>
          <a:p>
            <a:pPr indent="460375"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&lt;option value=”500”&gt;Silver - $500&lt;/option&gt;</a:t>
            </a:r>
            <a:endParaRPr sz="1100"/>
          </a:p>
          <a:p>
            <a:pPr indent="460375"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&lt;option value=”600”&gt;Platinum - $600&lt;/option&gt;</a:t>
            </a:r>
            <a:endParaRPr sz="1100"/>
          </a:p>
          <a:p>
            <a:pPr indent="227013"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&lt;/select&gt;</a:t>
            </a:r>
            <a:endParaRPr sz="1100"/>
          </a:p>
          <a:p>
            <a:pPr indent="342900"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&lt;label&gt;Duration [years]:&lt;/label&gt;</a:t>
            </a:r>
            <a:endParaRPr sz="1100"/>
          </a:p>
          <a:p>
            <a:pPr indent="460375"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&lt;input type=”number” value=”0” name=”duration” </a:t>
            </a:r>
            <a:endParaRPr sz="1100"/>
          </a:p>
          <a:p>
            <a:pPr indent="0"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min=”1” max=”5” step=”1” /&gt;</a:t>
            </a:r>
            <a:endParaRPr sz="1100"/>
          </a:p>
          <a:p>
            <a:pPr indent="460375"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&lt;label&gt; Annual Payment Fees: $.&lt;/label&gt;</a:t>
            </a:r>
            <a:endParaRPr sz="1100"/>
          </a:p>
          <a:p>
            <a:pPr indent="0" lvl="0" marL="0" marR="0" rtl="0" algn="l">
              <a:lnSpc>
                <a:spcPct val="100000"/>
              </a:lnSpc>
              <a:spcBef>
                <a:spcPts val="600"/>
              </a:spcBef>
              <a:spcAft>
                <a:spcPts val="0"/>
              </a:spcAft>
              <a:buNone/>
            </a:pPr>
            <a:r>
              <a:rPr b="1" i="0" lang="vi" sz="1100" u="none" cap="none" strike="noStrike">
                <a:solidFill>
                  <a:schemeClr val="dk1"/>
                </a:solidFill>
                <a:latin typeface="Courier New"/>
                <a:ea typeface="Courier New"/>
                <a:cs typeface="Courier New"/>
                <a:sym typeface="Courier New"/>
              </a:rPr>
              <a:t> &lt;output name=”x” for=”type duration”&gt;&lt;/output&gt;</a:t>
            </a:r>
            <a:endParaRPr sz="1100"/>
          </a:p>
        </p:txBody>
      </p:sp>
      <p:pic>
        <p:nvPicPr>
          <p:cNvPr id="276" name="Google Shape;276;p31"/>
          <p:cNvPicPr preferRelativeResize="0"/>
          <p:nvPr/>
        </p:nvPicPr>
        <p:blipFill rotWithShape="1">
          <a:blip r:embed="rId3">
            <a:alphaModFix/>
          </a:blip>
          <a:srcRect b="0" l="0" r="0" t="0"/>
          <a:stretch/>
        </p:blipFill>
        <p:spPr>
          <a:xfrm>
            <a:off x="5850466" y="1943100"/>
            <a:ext cx="3234267" cy="898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283" name="Google Shape;283;p3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284" name="Google Shape;284;p3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Summary</a:t>
            </a:r>
            <a:endParaRPr/>
          </a:p>
        </p:txBody>
      </p:sp>
      <p:sp>
        <p:nvSpPr>
          <p:cNvPr id="285" name="Google Shape;285;p32"/>
          <p:cNvSpPr/>
          <p:nvPr/>
        </p:nvSpPr>
        <p:spPr>
          <a:xfrm>
            <a:off x="304800" y="796216"/>
            <a:ext cx="8305800" cy="3970318"/>
          </a:xfrm>
          <a:prstGeom prst="rect">
            <a:avLst/>
          </a:prstGeom>
          <a:noFill/>
          <a:ln>
            <a:noFill/>
          </a:ln>
        </p:spPr>
        <p:txBody>
          <a:bodyPr anchorCtr="0" anchor="t"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provides a great enhancement to Web forms.</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Creation of form is made easier for Web developers by standardizing them with rich form controls.</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introduces new form elements such as new input types, new attributes, browser-based validation, CSS3 styling techniques, and forms API.</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provides new input types that are data-specific user interface elements such as email, url, number, range, date, tel, and color.</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new form elements introduced in HTML5 are datalist, progress, meter, and output.</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has provided several new attributes that performs the validations without writing JavaScript snippets for them.</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In HTML5, one can use the submit input type for form submission.</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84" name="Google Shape;84;p17"/>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85" name="Google Shape;85;p17"/>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Objectives</a:t>
            </a:r>
            <a:endParaRPr/>
          </a:p>
        </p:txBody>
      </p:sp>
      <p:sp>
        <p:nvSpPr>
          <p:cNvPr id="86" name="Google Shape;86;p17"/>
          <p:cNvSpPr/>
          <p:nvPr/>
        </p:nvSpPr>
        <p:spPr>
          <a:xfrm>
            <a:off x="152400" y="857250"/>
            <a:ext cx="8839200" cy="2400300"/>
          </a:xfrm>
          <a:prstGeom prst="rect">
            <a:avLst/>
          </a:prstGeom>
          <a:noFill/>
          <a:ln>
            <a:noFill/>
          </a:ln>
        </p:spPr>
        <p:txBody>
          <a:bodyPr anchorCtr="0" anchor="ctr" bIns="45700" lIns="91425" spcFirstLastPara="1" rIns="91425" wrap="square" tIns="45700">
            <a:noAutofit/>
          </a:bodyPr>
          <a:lstStyle/>
          <a:p>
            <a:pPr indent="-274320" lvl="0" marL="457200" marR="0" rtl="0" algn="l">
              <a:lnSpc>
                <a:spcPct val="100000"/>
              </a:lnSpc>
              <a:spcBef>
                <a:spcPts val="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Describe HTML5 forms</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working of new </a:t>
            </a:r>
            <a:r>
              <a:rPr b="0" i="0" lang="vi" sz="2400" u="none" cap="none" strike="noStrike">
                <a:solidFill>
                  <a:srgbClr val="FF0000"/>
                </a:solidFill>
                <a:latin typeface="Calibri"/>
                <a:ea typeface="Calibri"/>
                <a:cs typeface="Calibri"/>
                <a:sym typeface="Calibri"/>
              </a:rPr>
              <a:t>input types</a:t>
            </a:r>
            <a:r>
              <a:rPr b="0" i="0" lang="vi" sz="2400" u="none" cap="none" strike="noStrike">
                <a:solidFill>
                  <a:schemeClr val="dk1"/>
                </a:solidFill>
                <a:latin typeface="Calibri"/>
                <a:ea typeface="Calibri"/>
                <a:cs typeface="Calibri"/>
                <a:sym typeface="Calibri"/>
              </a:rPr>
              <a:t> in HTML5</a:t>
            </a:r>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new </a:t>
            </a:r>
            <a:r>
              <a:rPr b="0" i="0" lang="vi" sz="2400" u="none" cap="none" strike="noStrike">
                <a:solidFill>
                  <a:srgbClr val="FF0000"/>
                </a:solidFill>
                <a:latin typeface="Calibri"/>
                <a:ea typeface="Calibri"/>
                <a:cs typeface="Calibri"/>
                <a:sym typeface="Calibri"/>
              </a:rPr>
              <a:t>Form attributes</a:t>
            </a:r>
            <a:endParaRPr>
              <a:solidFill>
                <a:srgbClr val="FF0000"/>
              </a:solidFill>
            </a:endParaRPr>
          </a:p>
          <a:p>
            <a:pPr indent="-274320" lvl="0" marL="457200" marR="0" rtl="0" algn="l">
              <a:lnSpc>
                <a:spcPct val="100000"/>
              </a:lnSpc>
              <a:spcBef>
                <a:spcPts val="1200"/>
              </a:spcBef>
              <a:spcAft>
                <a:spcPts val="0"/>
              </a:spcAft>
              <a:buClr>
                <a:srgbClr val="AC1418"/>
              </a:buClr>
              <a:buSzPts val="2400"/>
              <a:buFont typeface="Noto Sans Symbols"/>
              <a:buChar char="•"/>
            </a:pPr>
            <a:r>
              <a:rPr b="0" i="0" lang="vi" sz="2400" u="none" cap="none" strike="noStrike">
                <a:solidFill>
                  <a:schemeClr val="dk1"/>
                </a:solidFill>
                <a:latin typeface="Calibri"/>
                <a:ea typeface="Calibri"/>
                <a:cs typeface="Calibri"/>
                <a:sym typeface="Calibri"/>
              </a:rPr>
              <a:t>Explain the new </a:t>
            </a:r>
            <a:r>
              <a:rPr b="0" i="0" lang="vi" sz="2400" u="none" cap="none" strike="noStrike">
                <a:solidFill>
                  <a:srgbClr val="FF0000"/>
                </a:solidFill>
                <a:latin typeface="Calibri"/>
                <a:ea typeface="Calibri"/>
                <a:cs typeface="Calibri"/>
                <a:sym typeface="Calibri"/>
              </a:rPr>
              <a:t>Form elements</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93" name="Google Shape;93;p18"/>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94" name="Google Shape;94;p18"/>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New Features in HTML5 Forms</a:t>
            </a:r>
            <a:endParaRPr/>
          </a:p>
        </p:txBody>
      </p:sp>
      <p:sp>
        <p:nvSpPr>
          <p:cNvPr id="95" name="Google Shape;95;p18"/>
          <p:cNvSpPr/>
          <p:nvPr/>
        </p:nvSpPr>
        <p:spPr>
          <a:xfrm>
            <a:off x="228600" y="632383"/>
            <a:ext cx="8701088" cy="800100"/>
          </a:xfrm>
          <a:prstGeom prst="rect">
            <a:avLst/>
          </a:prstGeom>
          <a:noFill/>
          <a:ln>
            <a:noFill/>
          </a:ln>
        </p:spPr>
        <p:txBody>
          <a:bodyPr anchorCtr="0" anchor="ctr" bIns="45700" lIns="91425" spcFirstLastPara="1" rIns="91425" wrap="square" tIns="45700">
            <a:noAutofit/>
          </a:bodyPr>
          <a:lstStyle/>
          <a:p>
            <a:pPr indent="-274320" lvl="1" marL="457200" marR="0" rtl="0" algn="l">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HTML5 Web forms bring great improvements related to form creation for the Web developers and also for users interacting with them.</a:t>
            </a:r>
            <a:endParaRPr/>
          </a:p>
        </p:txBody>
      </p:sp>
      <p:grpSp>
        <p:nvGrpSpPr>
          <p:cNvPr id="96" name="Google Shape;96;p18"/>
          <p:cNvGrpSpPr/>
          <p:nvPr/>
        </p:nvGrpSpPr>
        <p:grpSpPr>
          <a:xfrm>
            <a:off x="690450" y="1525070"/>
            <a:ext cx="7920149" cy="3219570"/>
            <a:chOff x="4650" y="0"/>
            <a:chExt cx="7920149" cy="4292760"/>
          </a:xfrm>
        </p:grpSpPr>
        <p:sp>
          <p:nvSpPr>
            <p:cNvPr id="97" name="Google Shape;97;p18"/>
            <p:cNvSpPr/>
            <p:nvPr/>
          </p:nvSpPr>
          <p:spPr>
            <a:xfrm>
              <a:off x="4650" y="0"/>
              <a:ext cx="7920149" cy="580203"/>
            </a:xfrm>
            <a:prstGeom prst="roundRect">
              <a:avLst>
                <a:gd fmla="val 10000" name="adj"/>
              </a:avLst>
            </a:prstGeom>
            <a:solidFill>
              <a:srgbClr val="7030A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21644" y="16994"/>
              <a:ext cx="7886161" cy="546215"/>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lt1"/>
                </a:buClr>
                <a:buSzPts val="2000"/>
                <a:buFont typeface="Courier New"/>
                <a:buNone/>
              </a:pPr>
              <a:r>
                <a:rPr b="0" i="0" lang="vi" sz="1800" u="none" cap="none" strike="noStrike">
                  <a:solidFill>
                    <a:schemeClr val="lt1"/>
                  </a:solidFill>
                  <a:latin typeface="Courier New"/>
                  <a:ea typeface="Courier New"/>
                  <a:cs typeface="Courier New"/>
                  <a:sym typeface="Courier New"/>
                </a:rPr>
                <a:t>The following are the changes introduced in HTML5 forms:</a:t>
              </a:r>
              <a:endParaRPr sz="1800"/>
            </a:p>
          </p:txBody>
        </p:sp>
        <p:sp>
          <p:nvSpPr>
            <p:cNvPr id="99" name="Google Shape;99;p18"/>
            <p:cNvSpPr/>
            <p:nvPr/>
          </p:nvSpPr>
          <p:spPr>
            <a:xfrm>
              <a:off x="796665" y="580203"/>
              <a:ext cx="743073" cy="469842"/>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100" name="Google Shape;100;p18"/>
            <p:cNvSpPr/>
            <p:nvPr/>
          </p:nvSpPr>
          <p:spPr>
            <a:xfrm>
              <a:off x="1539738" y="830251"/>
              <a:ext cx="2719127" cy="439589"/>
            </a:xfrm>
            <a:prstGeom prst="roundRect">
              <a:avLst>
                <a:gd fmla="val 10000" name="adj"/>
              </a:avLst>
            </a:prstGeom>
            <a:solidFill>
              <a:srgbClr val="FEE599">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nvSpPr>
          <p:spPr>
            <a:xfrm>
              <a:off x="1552613" y="843126"/>
              <a:ext cx="2693377" cy="413839"/>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New form elements</a:t>
              </a:r>
              <a:endParaRPr/>
            </a:p>
          </p:txBody>
        </p:sp>
        <p:sp>
          <p:nvSpPr>
            <p:cNvPr id="102" name="Google Shape;102;p18"/>
            <p:cNvSpPr/>
            <p:nvPr/>
          </p:nvSpPr>
          <p:spPr>
            <a:xfrm>
              <a:off x="796665" y="580203"/>
              <a:ext cx="743073" cy="1105967"/>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103" name="Google Shape;103;p18"/>
            <p:cNvSpPr/>
            <p:nvPr/>
          </p:nvSpPr>
          <p:spPr>
            <a:xfrm>
              <a:off x="1539738" y="1492902"/>
              <a:ext cx="2871819" cy="386537"/>
            </a:xfrm>
            <a:prstGeom prst="roundRect">
              <a:avLst>
                <a:gd fmla="val 10000" name="adj"/>
              </a:avLst>
            </a:prstGeom>
            <a:solidFill>
              <a:srgbClr val="A8D08C">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nvSpPr>
          <p:spPr>
            <a:xfrm>
              <a:off x="1551059" y="1504223"/>
              <a:ext cx="2849177" cy="363895"/>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New input types </a:t>
              </a:r>
              <a:endParaRPr/>
            </a:p>
          </p:txBody>
        </p:sp>
        <p:sp>
          <p:nvSpPr>
            <p:cNvPr id="105" name="Google Shape;105;p18"/>
            <p:cNvSpPr/>
            <p:nvPr/>
          </p:nvSpPr>
          <p:spPr>
            <a:xfrm>
              <a:off x="796665" y="580203"/>
              <a:ext cx="743073" cy="1756676"/>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106" name="Google Shape;106;p18"/>
            <p:cNvSpPr/>
            <p:nvPr/>
          </p:nvSpPr>
          <p:spPr>
            <a:xfrm>
              <a:off x="1539738" y="2133600"/>
              <a:ext cx="3191589" cy="406559"/>
            </a:xfrm>
            <a:prstGeom prst="roundRect">
              <a:avLst>
                <a:gd fmla="val 10000" name="adj"/>
              </a:avLst>
            </a:prstGeom>
            <a:solidFill>
              <a:srgbClr val="C9C9C9">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nvSpPr>
          <p:spPr>
            <a:xfrm>
              <a:off x="1551646" y="2145508"/>
              <a:ext cx="3167773" cy="382743"/>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New attributes</a:t>
              </a:r>
              <a:endParaRPr/>
            </a:p>
          </p:txBody>
        </p:sp>
        <p:sp>
          <p:nvSpPr>
            <p:cNvPr id="108" name="Google Shape;108;p18"/>
            <p:cNvSpPr/>
            <p:nvPr/>
          </p:nvSpPr>
          <p:spPr>
            <a:xfrm>
              <a:off x="796665" y="580203"/>
              <a:ext cx="789689" cy="2294173"/>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109" name="Google Shape;109;p18"/>
            <p:cNvSpPr/>
            <p:nvPr/>
          </p:nvSpPr>
          <p:spPr>
            <a:xfrm>
              <a:off x="1586355" y="2675195"/>
              <a:ext cx="3655648" cy="398364"/>
            </a:xfrm>
            <a:prstGeom prst="roundRect">
              <a:avLst>
                <a:gd fmla="val 10000" name="adj"/>
              </a:avLst>
            </a:prstGeom>
            <a:solidFill>
              <a:srgbClr val="F4B081">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txBox="1"/>
            <p:nvPr/>
          </p:nvSpPr>
          <p:spPr>
            <a:xfrm>
              <a:off x="1598023" y="2686863"/>
              <a:ext cx="3632312" cy="375028"/>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Browser-based validation</a:t>
              </a:r>
              <a:endParaRPr/>
            </a:p>
          </p:txBody>
        </p:sp>
        <p:sp>
          <p:nvSpPr>
            <p:cNvPr id="111" name="Google Shape;111;p18"/>
            <p:cNvSpPr/>
            <p:nvPr/>
          </p:nvSpPr>
          <p:spPr>
            <a:xfrm>
              <a:off x="796665" y="580203"/>
              <a:ext cx="789689" cy="2919429"/>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112" name="Google Shape;112;p18"/>
            <p:cNvSpPr/>
            <p:nvPr/>
          </p:nvSpPr>
          <p:spPr>
            <a:xfrm>
              <a:off x="1586355" y="3316107"/>
              <a:ext cx="3867352" cy="367051"/>
            </a:xfrm>
            <a:prstGeom prst="roundRect">
              <a:avLst>
                <a:gd fmla="val 10000" name="adj"/>
              </a:avLst>
            </a:prstGeom>
            <a:solidFill>
              <a:srgbClr val="8DA9DB">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nvSpPr>
          <p:spPr>
            <a:xfrm>
              <a:off x="1597106" y="3326858"/>
              <a:ext cx="3845850" cy="345549"/>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CSS3 styling techniques</a:t>
              </a:r>
              <a:endParaRPr/>
            </a:p>
          </p:txBody>
        </p:sp>
        <p:sp>
          <p:nvSpPr>
            <p:cNvPr id="114" name="Google Shape;114;p18"/>
            <p:cNvSpPr/>
            <p:nvPr/>
          </p:nvSpPr>
          <p:spPr>
            <a:xfrm>
              <a:off x="796665" y="580203"/>
              <a:ext cx="789689" cy="3504207"/>
            </a:xfrm>
            <a:custGeom>
              <a:rect b="b" l="l" r="r" t="t"/>
              <a:pathLst>
                <a:path extrusionOk="0" h="120000" w="120000">
                  <a:moveTo>
                    <a:pt x="0" y="0"/>
                  </a:moveTo>
                  <a:lnTo>
                    <a:pt x="0" y="120000"/>
                  </a:lnTo>
                  <a:lnTo>
                    <a:pt x="120000" y="120000"/>
                  </a:lnTo>
                </a:path>
              </a:pathLst>
            </a:custGeom>
            <a:noFill/>
            <a:ln cap="flat" cmpd="sng" w="25400">
              <a:solidFill>
                <a:srgbClr val="345A99"/>
              </a:solidFill>
              <a:prstDash val="solid"/>
              <a:round/>
              <a:headEnd len="sm" w="sm" type="none"/>
              <a:tailEnd len="sm" w="sm" type="none"/>
            </a:ln>
          </p:spPr>
        </p:sp>
        <p:sp>
          <p:nvSpPr>
            <p:cNvPr id="115" name="Google Shape;115;p18"/>
            <p:cNvSpPr/>
            <p:nvPr/>
          </p:nvSpPr>
          <p:spPr>
            <a:xfrm>
              <a:off x="1586355" y="3876062"/>
              <a:ext cx="4181170" cy="416698"/>
            </a:xfrm>
            <a:prstGeom prst="roundRect">
              <a:avLst>
                <a:gd fmla="val 10000" name="adj"/>
              </a:avLst>
            </a:prstGeom>
            <a:solidFill>
              <a:srgbClr val="AEABAB">
                <a:alpha val="89803"/>
              </a:srgbClr>
            </a:solidFill>
            <a:ln cap="flat" cmpd="sng" w="25400">
              <a:solidFill>
                <a:srgbClr val="4372C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1598560" y="3888267"/>
              <a:ext cx="4156760" cy="392288"/>
            </a:xfrm>
            <a:prstGeom prst="rect">
              <a:avLst/>
            </a:prstGeom>
            <a:noFill/>
            <a:ln>
              <a:noFill/>
            </a:ln>
          </p:spPr>
          <p:txBody>
            <a:bodyPr anchorCtr="0" anchor="ctr" bIns="25400" lIns="38100" spcFirstLastPara="1" rIns="38100" wrap="square" tIns="25400">
              <a:noAutofit/>
            </a:bodyPr>
            <a:lstStyle/>
            <a:p>
              <a:pPr indent="0" lvl="0" marL="0" marR="0" rtl="0" algn="l">
                <a:lnSpc>
                  <a:spcPct val="90000"/>
                </a:lnSpc>
                <a:spcBef>
                  <a:spcPts val="0"/>
                </a:spcBef>
                <a:spcAft>
                  <a:spcPts val="0"/>
                </a:spcAft>
                <a:buClr>
                  <a:schemeClr val="dk1"/>
                </a:buClr>
                <a:buSzPts val="2000"/>
                <a:buFont typeface="Calibri"/>
                <a:buNone/>
              </a:pPr>
              <a:r>
                <a:rPr b="0" i="0" lang="vi" sz="2000" u="none" cap="none" strike="noStrike">
                  <a:solidFill>
                    <a:schemeClr val="dk1"/>
                  </a:solidFill>
                  <a:latin typeface="Calibri"/>
                  <a:ea typeface="Calibri"/>
                  <a:cs typeface="Calibri"/>
                  <a:sym typeface="Calibri"/>
                </a:rPr>
                <a:t>Forms API</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23" name="Google Shape;123;p19"/>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24" name="Google Shape;124;p19"/>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New Elements &amp; Input Type</a:t>
            </a:r>
            <a:endParaRPr/>
          </a:p>
        </p:txBody>
      </p:sp>
      <p:sp>
        <p:nvSpPr>
          <p:cNvPr id="125" name="Google Shape;125;p19"/>
          <p:cNvSpPr/>
          <p:nvPr/>
        </p:nvSpPr>
        <p:spPr>
          <a:xfrm>
            <a:off x="152400" y="554598"/>
            <a:ext cx="8839200" cy="74295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200"/>
              <a:buFont typeface="Noto Sans Symbols"/>
              <a:buChar char="•"/>
            </a:pPr>
            <a:r>
              <a:rPr b="0" i="0" lang="vi" sz="2200" u="none" cap="none" strike="noStrike">
                <a:solidFill>
                  <a:schemeClr val="dk1"/>
                </a:solidFill>
                <a:latin typeface="Calibri"/>
                <a:ea typeface="Calibri"/>
                <a:cs typeface="Calibri"/>
                <a:sym typeface="Calibri"/>
              </a:rPr>
              <a:t>HTML5 has introduced a range of new elements that are expanding the options for more number of elements related to input on the forms.</a:t>
            </a:r>
            <a:endParaRPr b="0" baseline="30000" i="0" sz="2200" u="none" cap="none" strike="noStrike">
              <a:solidFill>
                <a:schemeClr val="dk1"/>
              </a:solidFill>
              <a:latin typeface="Calibri"/>
              <a:ea typeface="Calibri"/>
              <a:cs typeface="Calibri"/>
              <a:sym typeface="Calibri"/>
            </a:endParaRPr>
          </a:p>
        </p:txBody>
      </p:sp>
      <p:graphicFrame>
        <p:nvGraphicFramePr>
          <p:cNvPr id="126" name="Google Shape;126;p19"/>
          <p:cNvGraphicFramePr/>
          <p:nvPr/>
        </p:nvGraphicFramePr>
        <p:xfrm>
          <a:off x="304800" y="1518740"/>
          <a:ext cx="3000000" cy="3000000"/>
        </p:xfrm>
        <a:graphic>
          <a:graphicData uri="http://schemas.openxmlformats.org/drawingml/2006/table">
            <a:tbl>
              <a:tblPr bandRow="1" firstRow="1">
                <a:noFill/>
                <a:tableStyleId>{BBB30E78-6A77-4370-8AF5-ECAC5388599F}</a:tableStyleId>
              </a:tblPr>
              <a:tblGrid>
                <a:gridCol w="1822000"/>
              </a:tblGrid>
              <a:tr h="315475">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Elements</a:t>
                      </a:r>
                      <a:r>
                        <a:rPr b="1" lang="vi" sz="1800" u="none" cap="none" strike="noStrike">
                          <a:solidFill>
                            <a:schemeClr val="lt1"/>
                          </a:solidFill>
                          <a:latin typeface="Arial"/>
                          <a:ea typeface="Arial"/>
                          <a:cs typeface="Arial"/>
                          <a:sym typeface="Arial"/>
                        </a:rPr>
                        <a:t> </a:t>
                      </a:r>
                      <a:endParaRPr b="1" baseline="30000" sz="1800" u="none" cap="none" strike="noStrike">
                        <a:solidFill>
                          <a:schemeClr val="lt1"/>
                        </a:solidFill>
                        <a:latin typeface="Arial"/>
                        <a:ea typeface="Arial"/>
                        <a:cs typeface="Arial"/>
                        <a:sym typeface="Arial"/>
                      </a:endParaRPr>
                    </a:p>
                  </a:txBody>
                  <a:tcPr marT="34300" marB="34300" marR="91450" marL="91450" anchor="b">
                    <a:solidFill>
                      <a:srgbClr val="C55A11"/>
                    </a:solidFill>
                  </a:tcPr>
                </a:tc>
              </a:tr>
              <a:tr h="3926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progress</a:t>
                      </a:r>
                      <a:endParaRPr sz="1100"/>
                    </a:p>
                  </a:txBody>
                  <a:tcPr marT="0" marB="0" marR="91450" marL="91450">
                    <a:solidFill>
                      <a:srgbClr val="DBDBDB"/>
                    </a:solidFill>
                  </a:tcPr>
                </a:tc>
              </a:tr>
              <a:tr h="3926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meter</a:t>
                      </a:r>
                      <a:endParaRPr sz="1100"/>
                    </a:p>
                  </a:txBody>
                  <a:tcPr marT="0" marB="0" marR="91450" marL="91450">
                    <a:solidFill>
                      <a:srgbClr val="FBE4D4"/>
                    </a:solidFill>
                  </a:tcPr>
                </a:tc>
              </a:tr>
              <a:tr h="3926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datalist</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DBDBDB"/>
                    </a:solidFill>
                  </a:tcPr>
                </a:tc>
              </a:tr>
              <a:tr h="3926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output</a:t>
                      </a:r>
                      <a:endParaRPr sz="1100"/>
                    </a:p>
                  </a:txBody>
                  <a:tcPr marT="0" marB="0" marR="91450" marL="91450">
                    <a:solidFill>
                      <a:srgbClr val="FBE4D4"/>
                    </a:solidFill>
                  </a:tcPr>
                </a:tc>
              </a:tr>
            </a:tbl>
          </a:graphicData>
        </a:graphic>
      </p:graphicFrame>
      <p:graphicFrame>
        <p:nvGraphicFramePr>
          <p:cNvPr id="127" name="Google Shape;127;p19"/>
          <p:cNvGraphicFramePr/>
          <p:nvPr/>
        </p:nvGraphicFramePr>
        <p:xfrm>
          <a:off x="2319469" y="1509899"/>
          <a:ext cx="3000000" cy="3000000"/>
        </p:xfrm>
        <a:graphic>
          <a:graphicData uri="http://schemas.openxmlformats.org/drawingml/2006/table">
            <a:tbl>
              <a:tblPr bandRow="1" firstRow="1">
                <a:noFill/>
                <a:tableStyleId>{BBB30E78-6A77-4370-8AF5-ECAC5388599F}</a:tableStyleId>
              </a:tblPr>
              <a:tblGrid>
                <a:gridCol w="1822000"/>
              </a:tblGrid>
              <a:tr h="317425">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Input Type</a:t>
                      </a:r>
                      <a:r>
                        <a:rPr b="1" lang="vi" sz="1800" u="none" cap="none" strike="noStrike">
                          <a:solidFill>
                            <a:schemeClr val="lt1"/>
                          </a:solidFill>
                          <a:latin typeface="Arial"/>
                          <a:ea typeface="Arial"/>
                          <a:cs typeface="Arial"/>
                          <a:sym typeface="Arial"/>
                        </a:rPr>
                        <a:t> </a:t>
                      </a:r>
                      <a:endParaRPr b="1" baseline="30000" sz="1800" u="none" cap="none" strike="noStrike">
                        <a:solidFill>
                          <a:schemeClr val="lt1"/>
                        </a:solidFill>
                        <a:latin typeface="Arial"/>
                        <a:ea typeface="Arial"/>
                        <a:cs typeface="Arial"/>
                        <a:sym typeface="Arial"/>
                      </a:endParaRPr>
                    </a:p>
                  </a:txBody>
                  <a:tcPr marT="34300" marB="34300" marR="91450" marL="91450" anchor="b">
                    <a:solidFill>
                      <a:srgbClr val="C55A11"/>
                    </a:solidFill>
                  </a:tcPr>
                </a:tc>
              </a:tr>
              <a:tr h="39502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email</a:t>
                      </a:r>
                      <a:endParaRPr sz="1100"/>
                    </a:p>
                  </a:txBody>
                  <a:tcPr marT="0" marB="0" marR="91450" marL="91450">
                    <a:solidFill>
                      <a:srgbClr val="DBDBDB"/>
                    </a:solidFill>
                  </a:tcPr>
                </a:tc>
              </a:tr>
              <a:tr h="3733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search</a:t>
                      </a:r>
                      <a:endParaRPr sz="1100"/>
                    </a:p>
                  </a:txBody>
                  <a:tcPr marT="0" marB="0" marR="91450" marL="91450">
                    <a:solidFill>
                      <a:srgbClr val="FBE4D4"/>
                    </a:solidFill>
                  </a:tcPr>
                </a:tc>
              </a:tr>
              <a:tr h="39502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url</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DBDBDB"/>
                    </a:solidFill>
                  </a:tcPr>
                </a:tc>
              </a:tr>
              <a:tr h="4203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tel</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FBE4D4"/>
                    </a:solidFill>
                  </a:tcPr>
                </a:tc>
              </a:tr>
              <a:tr h="4203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number</a:t>
                      </a:r>
                      <a:endParaRPr sz="1100"/>
                    </a:p>
                  </a:txBody>
                  <a:tcPr marT="0" marB="0" marR="91450" marL="91450">
                    <a:solidFill>
                      <a:srgbClr val="DBDBDB"/>
                    </a:solidFill>
                  </a:tcPr>
                </a:tc>
              </a:tr>
            </a:tbl>
          </a:graphicData>
        </a:graphic>
      </p:graphicFrame>
      <p:graphicFrame>
        <p:nvGraphicFramePr>
          <p:cNvPr id="128" name="Google Shape;128;p19"/>
          <p:cNvGraphicFramePr/>
          <p:nvPr/>
        </p:nvGraphicFramePr>
        <p:xfrm>
          <a:off x="7086600" y="1543053"/>
          <a:ext cx="3000000" cy="3000000"/>
        </p:xfrm>
        <a:graphic>
          <a:graphicData uri="http://schemas.openxmlformats.org/drawingml/2006/table">
            <a:tbl>
              <a:tblPr bandRow="1" firstRow="1">
                <a:noFill/>
                <a:tableStyleId>{BBB30E78-6A77-4370-8AF5-ECAC5388599F}</a:tableStyleId>
              </a:tblPr>
              <a:tblGrid>
                <a:gridCol w="1828800"/>
              </a:tblGrid>
              <a:tr h="400050">
                <a:tc>
                  <a:txBody>
                    <a:bodyPr/>
                    <a:lstStyle/>
                    <a:p>
                      <a:pPr indent="0" lvl="0" marL="0" marR="0" rtl="0" algn="ctr">
                        <a:lnSpc>
                          <a:spcPct val="150000"/>
                        </a:lnSpc>
                        <a:spcBef>
                          <a:spcPts val="0"/>
                        </a:spcBef>
                        <a:spcAft>
                          <a:spcPts val="0"/>
                        </a:spcAft>
                        <a:buClr>
                          <a:schemeClr val="dk1"/>
                        </a:buClr>
                        <a:buSzPts val="1400"/>
                        <a:buFont typeface="Arial"/>
                        <a:buNone/>
                      </a:pPr>
                      <a:r>
                        <a:rPr lang="vi" sz="1400" u="none" cap="none" strike="noStrike"/>
                        <a:t>New Atrribute</a:t>
                      </a:r>
                      <a:endParaRPr sz="1400" u="none" cap="none" strike="noStrike"/>
                    </a:p>
                  </a:txBody>
                  <a:tcPr marT="0" marB="0" marR="91450" marL="91450">
                    <a:solidFill>
                      <a:srgbClr val="C00000"/>
                    </a:solidFill>
                  </a:tcPr>
                </a:tc>
              </a:tr>
              <a:tr h="4130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placeholder</a:t>
                      </a:r>
                      <a:endParaRPr sz="1100"/>
                    </a:p>
                  </a:txBody>
                  <a:tcPr marT="0" marB="0" marR="91450" marL="91450">
                    <a:solidFill>
                      <a:srgbClr val="DBDBDB"/>
                    </a:solidFill>
                  </a:tcPr>
                </a:tc>
              </a:tr>
              <a:tr h="4130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required</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FBE4D4"/>
                    </a:solidFill>
                  </a:tcPr>
                </a:tc>
              </a:tr>
              <a:tr h="4130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multiple</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DBDBDB"/>
                    </a:solidFill>
                  </a:tcPr>
                </a:tc>
              </a:tr>
              <a:tr h="41300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autofocus</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FBE4D4"/>
                    </a:solidFill>
                  </a:tcPr>
                </a:tc>
              </a:tr>
              <a:tr h="42572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pattern</a:t>
                      </a:r>
                      <a:endParaRPr b="1" baseline="30000" sz="2100" u="none" cap="none" strike="noStrike">
                        <a:solidFill>
                          <a:schemeClr val="dk1"/>
                        </a:solidFill>
                        <a:latin typeface="Courier New"/>
                        <a:ea typeface="Courier New"/>
                        <a:cs typeface="Courier New"/>
                        <a:sym typeface="Courier New"/>
                      </a:endParaRPr>
                    </a:p>
                  </a:txBody>
                  <a:tcPr marT="0" marB="0" marR="91450" marL="91450">
                    <a:solidFill>
                      <a:srgbClr val="DBDBDB"/>
                    </a:solidFill>
                  </a:tcPr>
                </a:tc>
              </a:tr>
              <a:tr h="42572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form</a:t>
                      </a:r>
                      <a:endParaRPr sz="1100"/>
                    </a:p>
                  </a:txBody>
                  <a:tcPr marT="0" marB="0" marR="91450" marL="91450">
                    <a:solidFill>
                      <a:srgbClr val="FBE4D4"/>
                    </a:solidFill>
                  </a:tcPr>
                </a:tc>
              </a:tr>
            </a:tbl>
          </a:graphicData>
        </a:graphic>
      </p:graphicFrame>
      <p:graphicFrame>
        <p:nvGraphicFramePr>
          <p:cNvPr id="129" name="Google Shape;129;p19"/>
          <p:cNvGraphicFramePr/>
          <p:nvPr/>
        </p:nvGraphicFramePr>
        <p:xfrm>
          <a:off x="4343400" y="1535251"/>
          <a:ext cx="3000000" cy="3000000"/>
        </p:xfrm>
        <a:graphic>
          <a:graphicData uri="http://schemas.openxmlformats.org/drawingml/2006/table">
            <a:tbl>
              <a:tblPr bandRow="1" firstRow="1">
                <a:noFill/>
                <a:tableStyleId>{BBB30E78-6A77-4370-8AF5-ECAC5388599F}</a:tableStyleId>
              </a:tblPr>
              <a:tblGrid>
                <a:gridCol w="2401775"/>
              </a:tblGrid>
              <a:tr h="3797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range</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DBDB"/>
                    </a:solidFill>
                  </a:tcPr>
                </a:tc>
              </a:tr>
              <a:tr h="3797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date</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BE4D4"/>
                    </a:solidFill>
                  </a:tcPr>
                </a:tc>
              </a:tr>
              <a:tr h="3797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Week</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DBDB"/>
                    </a:solidFill>
                  </a:tcPr>
                </a:tc>
              </a:tr>
              <a:tr h="3797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month</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BE4D4"/>
                    </a:solidFill>
                  </a:tcPr>
                </a:tc>
              </a:tr>
              <a:tr h="3797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time</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DBDB"/>
                    </a:solidFill>
                  </a:tcPr>
                </a:tc>
              </a:tr>
              <a:tr h="3797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datetime</a:t>
                      </a:r>
                      <a:endParaRPr b="1" baseline="30000" sz="2100" u="none" cap="none" strike="noStrike">
                        <a:solidFill>
                          <a:schemeClr val="dk1"/>
                        </a:solidFill>
                        <a:latin typeface="Courier New"/>
                        <a:ea typeface="Courier New"/>
                        <a:cs typeface="Courier New"/>
                        <a:sym typeface="Courier New"/>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BE4D4"/>
                    </a:solidFill>
                  </a:tcPr>
                </a:tc>
              </a:tr>
              <a:tr h="388250">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datetime-local</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BDBDB"/>
                    </a:solidFill>
                  </a:tcPr>
                </a:tc>
              </a:tr>
              <a:tr h="173975">
                <a:tc>
                  <a:txBody>
                    <a:bodyPr/>
                    <a:lstStyle/>
                    <a:p>
                      <a:pPr indent="0" lvl="0" marL="0" marR="0" rtl="0" algn="l">
                        <a:lnSpc>
                          <a:spcPct val="100000"/>
                        </a:lnSpc>
                        <a:spcBef>
                          <a:spcPts val="0"/>
                        </a:spcBef>
                        <a:spcAft>
                          <a:spcPts val="0"/>
                        </a:spcAft>
                        <a:buClr>
                          <a:schemeClr val="dk1"/>
                        </a:buClr>
                        <a:buSzPts val="2100"/>
                        <a:buFont typeface="Courier New"/>
                        <a:buNone/>
                      </a:pPr>
                      <a:r>
                        <a:rPr b="1" baseline="30000" lang="vi" sz="2100" u="none" cap="none" strike="noStrike">
                          <a:solidFill>
                            <a:schemeClr val="dk1"/>
                          </a:solidFill>
                          <a:latin typeface="Courier New"/>
                          <a:ea typeface="Courier New"/>
                          <a:cs typeface="Courier New"/>
                          <a:sym typeface="Courier New"/>
                        </a:rPr>
                        <a:t>color</a:t>
                      </a:r>
                      <a:endParaRPr sz="1100"/>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BE4D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36" name="Google Shape;136;p20"/>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37" name="Google Shape;137;p20"/>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Browser-based Validation</a:t>
            </a:r>
            <a:endParaRPr/>
          </a:p>
        </p:txBody>
      </p:sp>
      <p:grpSp>
        <p:nvGrpSpPr>
          <p:cNvPr id="138" name="Google Shape;138;p20"/>
          <p:cNvGrpSpPr/>
          <p:nvPr/>
        </p:nvGrpSpPr>
        <p:grpSpPr>
          <a:xfrm>
            <a:off x="304800" y="741258"/>
            <a:ext cx="8382000" cy="3946733"/>
            <a:chOff x="0" y="73944"/>
            <a:chExt cx="8382000" cy="5262311"/>
          </a:xfrm>
        </p:grpSpPr>
        <p:sp>
          <p:nvSpPr>
            <p:cNvPr id="139" name="Google Shape;139;p20"/>
            <p:cNvSpPr/>
            <p:nvPr/>
          </p:nvSpPr>
          <p:spPr>
            <a:xfrm>
              <a:off x="0" y="73944"/>
              <a:ext cx="8382000" cy="1008686"/>
            </a:xfrm>
            <a:prstGeom prst="roundRect">
              <a:avLst>
                <a:gd fmla="val 16667" name="adj"/>
              </a:avLst>
            </a:prstGeom>
            <a:gradFill>
              <a:gsLst>
                <a:gs pos="0">
                  <a:srgbClr val="FFAF82"/>
                </a:gs>
                <a:gs pos="35000">
                  <a:srgbClr val="FFC5A7"/>
                </a:gs>
                <a:gs pos="100000">
                  <a:srgbClr val="FFE8DA"/>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0"/>
            <p:cNvSpPr txBox="1"/>
            <p:nvPr/>
          </p:nvSpPr>
          <p:spPr>
            <a:xfrm>
              <a:off x="49240" y="123184"/>
              <a:ext cx="82835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700" u="none" cap="none" strike="noStrike">
                  <a:solidFill>
                    <a:schemeClr val="dk1"/>
                  </a:solidFill>
                  <a:latin typeface="Courier New"/>
                  <a:ea typeface="Courier New"/>
                  <a:cs typeface="Courier New"/>
                  <a:sym typeface="Courier New"/>
                </a:rPr>
                <a:t>HTML4 supported the use of custom JavaScript or libraries to perform validation on the client-side browsers.</a:t>
              </a:r>
              <a:endParaRPr sz="1700"/>
            </a:p>
          </p:txBody>
        </p:sp>
        <p:sp>
          <p:nvSpPr>
            <p:cNvPr id="141" name="Google Shape;141;p20"/>
            <p:cNvSpPr/>
            <p:nvPr/>
          </p:nvSpPr>
          <p:spPr>
            <a:xfrm>
              <a:off x="0" y="1137350"/>
              <a:ext cx="8382000" cy="1008686"/>
            </a:xfrm>
            <a:prstGeom prst="roundRect">
              <a:avLst>
                <a:gd fmla="val 16667" name="adj"/>
              </a:avLst>
            </a:prstGeom>
            <a:gradFill>
              <a:gsLst>
                <a:gs pos="0">
                  <a:srgbClr val="D8D8D8"/>
                </a:gs>
                <a:gs pos="35000">
                  <a:srgbClr val="E3E3E3"/>
                </a:gs>
                <a:gs pos="100000">
                  <a:srgbClr val="F4F4F4"/>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nvSpPr>
          <p:spPr>
            <a:xfrm>
              <a:off x="49240" y="1186590"/>
              <a:ext cx="82835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700" u="none" cap="none" strike="noStrike">
                  <a:solidFill>
                    <a:schemeClr val="dk1"/>
                  </a:solidFill>
                  <a:latin typeface="Courier New"/>
                  <a:ea typeface="Courier New"/>
                  <a:cs typeface="Courier New"/>
                  <a:sym typeface="Courier New"/>
                </a:rPr>
                <a:t>These validations ensure that the input fields are checked before the form is submitted to the server for further processing.</a:t>
              </a:r>
              <a:endParaRPr sz="1700"/>
            </a:p>
          </p:txBody>
        </p:sp>
        <p:sp>
          <p:nvSpPr>
            <p:cNvPr id="143" name="Google Shape;143;p20"/>
            <p:cNvSpPr/>
            <p:nvPr/>
          </p:nvSpPr>
          <p:spPr>
            <a:xfrm>
              <a:off x="0" y="2200756"/>
              <a:ext cx="8382000" cy="1008686"/>
            </a:xfrm>
            <a:prstGeom prst="roundRect">
              <a:avLst>
                <a:gd fmla="val 16667" name="adj"/>
              </a:avLst>
            </a:prstGeom>
            <a:gradFill>
              <a:gsLst>
                <a:gs pos="0">
                  <a:srgbClr val="FFED74"/>
                </a:gs>
                <a:gs pos="35000">
                  <a:srgbClr val="FFF09F"/>
                </a:gs>
                <a:gs pos="100000">
                  <a:srgbClr val="FFF9D6"/>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txBox="1"/>
            <p:nvPr/>
          </p:nvSpPr>
          <p:spPr>
            <a:xfrm>
              <a:off x="49240" y="2249996"/>
              <a:ext cx="82835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700" u="none" cap="none" strike="noStrike">
                  <a:solidFill>
                    <a:schemeClr val="dk1"/>
                  </a:solidFill>
                  <a:latin typeface="Courier New"/>
                  <a:ea typeface="Courier New"/>
                  <a:cs typeface="Courier New"/>
                  <a:sym typeface="Courier New"/>
                </a:rPr>
                <a:t>The new attributes in HTML5, such as required and pattern can be used with the input elements to perform validation.</a:t>
              </a:r>
              <a:endParaRPr sz="1700"/>
            </a:p>
          </p:txBody>
        </p:sp>
        <p:sp>
          <p:nvSpPr>
            <p:cNvPr id="145" name="Google Shape;145;p20"/>
            <p:cNvSpPr/>
            <p:nvPr/>
          </p:nvSpPr>
          <p:spPr>
            <a:xfrm>
              <a:off x="0" y="3264163"/>
              <a:ext cx="8382000" cy="1008686"/>
            </a:xfrm>
            <a:prstGeom prst="roundRect">
              <a:avLst>
                <a:gd fmla="val 16667" name="adj"/>
              </a:avLst>
            </a:prstGeom>
            <a:gradFill>
              <a:gsLst>
                <a:gs pos="0">
                  <a:srgbClr val="99CFFF"/>
                </a:gs>
                <a:gs pos="35000">
                  <a:srgbClr val="B8DCFF"/>
                </a:gs>
                <a:gs pos="100000">
                  <a:srgbClr val="E2F0FF"/>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49240" y="3313403"/>
              <a:ext cx="82835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700" u="none" cap="none" strike="noStrike">
                  <a:solidFill>
                    <a:schemeClr val="dk1"/>
                  </a:solidFill>
                  <a:latin typeface="Courier New"/>
                  <a:ea typeface="Courier New"/>
                  <a:cs typeface="Courier New"/>
                  <a:sym typeface="Courier New"/>
                </a:rPr>
                <a:t>This relieves the Web developers from writing the custom JavaScript code for performing client-side validation on the Web pages. </a:t>
              </a:r>
              <a:endParaRPr sz="1700"/>
            </a:p>
          </p:txBody>
        </p:sp>
        <p:sp>
          <p:nvSpPr>
            <p:cNvPr id="147" name="Google Shape;147;p20"/>
            <p:cNvSpPr/>
            <p:nvPr/>
          </p:nvSpPr>
          <p:spPr>
            <a:xfrm>
              <a:off x="0" y="4327569"/>
              <a:ext cx="8382000" cy="1008686"/>
            </a:xfrm>
            <a:prstGeom prst="roundRect">
              <a:avLst>
                <a:gd fmla="val 16667" name="adj"/>
              </a:avLst>
            </a:prstGeom>
            <a:gradFill>
              <a:gsLst>
                <a:gs pos="0">
                  <a:srgbClr val="BBF7A3"/>
                </a:gs>
                <a:gs pos="35000">
                  <a:srgbClr val="CDF8BE"/>
                </a:gs>
                <a:gs pos="100000">
                  <a:srgbClr val="ECFDE5"/>
                </a:gs>
              </a:gsLst>
              <a:lin ang="16200000" scaled="0"/>
            </a:gra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0"/>
            <p:cNvSpPr txBox="1"/>
            <p:nvPr/>
          </p:nvSpPr>
          <p:spPr>
            <a:xfrm>
              <a:off x="49240" y="4376809"/>
              <a:ext cx="8283520" cy="910206"/>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dk1"/>
                </a:buClr>
                <a:buSzPts val="1900"/>
                <a:buFont typeface="Courier New"/>
                <a:buNone/>
              </a:pPr>
              <a:r>
                <a:rPr b="0" i="0" lang="vi" sz="1700" u="none" cap="none" strike="noStrike">
                  <a:solidFill>
                    <a:schemeClr val="dk1"/>
                  </a:solidFill>
                  <a:latin typeface="Courier New"/>
                  <a:ea typeface="Courier New"/>
                  <a:cs typeface="Courier New"/>
                  <a:sym typeface="Courier New"/>
                </a:rPr>
                <a:t>HTML5 also provides advanced validation techniques that can be used with JavaScript to set custom validation rules and messages for the input elements.</a:t>
              </a:r>
              <a:endParaRPr sz="17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55" name="Google Shape;155;p21"/>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56" name="Google Shape;156;p21"/>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CSS Styling Techniques 1-2</a:t>
            </a:r>
            <a:endParaRPr/>
          </a:p>
        </p:txBody>
      </p:sp>
      <p:sp>
        <p:nvSpPr>
          <p:cNvPr id="157" name="Google Shape;157;p21"/>
          <p:cNvSpPr/>
          <p:nvPr/>
        </p:nvSpPr>
        <p:spPr>
          <a:xfrm>
            <a:off x="228600" y="423640"/>
            <a:ext cx="8458200" cy="1428750"/>
          </a:xfrm>
          <a:prstGeom prst="rect">
            <a:avLst/>
          </a:prstGeom>
          <a:noFill/>
          <a:ln>
            <a:noFill/>
          </a:ln>
        </p:spPr>
        <p:txBody>
          <a:bodyPr anchorCtr="0" anchor="ctr"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Can enhance the form elements with the pseudo-class selectors, such as </a:t>
            </a:r>
            <a:r>
              <a:rPr b="0" i="0" lang="vi" sz="1800" u="none" cap="none" strike="noStrike">
                <a:solidFill>
                  <a:srgbClr val="F61828"/>
                </a:solidFill>
                <a:latin typeface="Calibri"/>
                <a:ea typeface="Calibri"/>
                <a:cs typeface="Calibri"/>
                <a:sym typeface="Calibri"/>
              </a:rPr>
              <a:t>:required</a:t>
            </a:r>
            <a:r>
              <a:rPr b="0" i="0" lang="vi" sz="1800" u="none" cap="none" strike="noStrike">
                <a:solidFill>
                  <a:schemeClr val="dk1"/>
                </a:solidFill>
                <a:latin typeface="Calibri"/>
                <a:ea typeface="Calibri"/>
                <a:cs typeface="Calibri"/>
                <a:sym typeface="Calibri"/>
              </a:rPr>
              <a:t>, </a:t>
            </a:r>
            <a:r>
              <a:rPr b="0" i="0" lang="vi" sz="1800" u="none" cap="none" strike="noStrike">
                <a:solidFill>
                  <a:srgbClr val="F61828"/>
                </a:solidFill>
                <a:latin typeface="Calibri"/>
                <a:ea typeface="Calibri"/>
                <a:cs typeface="Calibri"/>
                <a:sym typeface="Calibri"/>
              </a:rPr>
              <a:t>:valid</a:t>
            </a:r>
            <a:r>
              <a:rPr b="0" i="0" lang="vi" sz="1800" u="none" cap="none" strike="noStrike">
                <a:solidFill>
                  <a:schemeClr val="dk1"/>
                </a:solidFill>
                <a:latin typeface="Calibri"/>
                <a:ea typeface="Calibri"/>
                <a:cs typeface="Calibri"/>
                <a:sym typeface="Calibri"/>
              </a:rPr>
              <a:t>, and </a:t>
            </a:r>
            <a:r>
              <a:rPr b="0" i="0" lang="vi" sz="1800" u="none" cap="none" strike="noStrike">
                <a:solidFill>
                  <a:srgbClr val="F61828"/>
                </a:solidFill>
                <a:latin typeface="Calibri"/>
                <a:ea typeface="Calibri"/>
                <a:cs typeface="Calibri"/>
                <a:sym typeface="Calibri"/>
              </a:rPr>
              <a:t>:invalid</a:t>
            </a:r>
            <a:r>
              <a:rPr b="0" i="0" lang="vi" sz="1800" u="none" cap="none" strike="noStrike">
                <a:solidFill>
                  <a:schemeClr val="dk1"/>
                </a:solidFill>
                <a:latin typeface="Calibri"/>
                <a:ea typeface="Calibri"/>
                <a:cs typeface="Calibri"/>
                <a:sym typeface="Calibri"/>
              </a:rPr>
              <a:t>.</a:t>
            </a:r>
            <a:endParaRPr sz="1800"/>
          </a:p>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input fields which cannot be left blank while submitting the form can be displayed with an outline by styling the input field using CSS. </a:t>
            </a:r>
            <a:endParaRPr sz="1800"/>
          </a:p>
        </p:txBody>
      </p:sp>
      <p:pic>
        <p:nvPicPr>
          <p:cNvPr id="158" name="Google Shape;158;p21"/>
          <p:cNvPicPr preferRelativeResize="0"/>
          <p:nvPr/>
        </p:nvPicPr>
        <p:blipFill rotWithShape="1">
          <a:blip r:embed="rId3">
            <a:alphaModFix/>
          </a:blip>
          <a:srcRect b="0" l="0" r="0" t="0"/>
          <a:stretch/>
        </p:blipFill>
        <p:spPr>
          <a:xfrm>
            <a:off x="533400" y="1796208"/>
            <a:ext cx="5226615" cy="3090539"/>
          </a:xfrm>
          <a:prstGeom prst="rect">
            <a:avLst/>
          </a:prstGeom>
          <a:noFill/>
          <a:ln>
            <a:noFill/>
          </a:ln>
        </p:spPr>
      </p:pic>
      <p:pic>
        <p:nvPicPr>
          <p:cNvPr id="159" name="Google Shape;159;p21"/>
          <p:cNvPicPr preferRelativeResize="0"/>
          <p:nvPr/>
        </p:nvPicPr>
        <p:blipFill rotWithShape="1">
          <a:blip r:embed="rId4">
            <a:alphaModFix/>
          </a:blip>
          <a:srcRect b="0" l="0" r="0" t="0"/>
          <a:stretch/>
        </p:blipFill>
        <p:spPr>
          <a:xfrm>
            <a:off x="5987169" y="1796208"/>
            <a:ext cx="2942519" cy="903089"/>
          </a:xfrm>
          <a:prstGeom prst="rect">
            <a:avLst/>
          </a:prstGeom>
          <a:noFill/>
          <a:ln>
            <a:noFill/>
          </a:ln>
        </p:spPr>
      </p:pic>
      <p:pic>
        <p:nvPicPr>
          <p:cNvPr id="160" name="Google Shape;160;p21"/>
          <p:cNvPicPr preferRelativeResize="0"/>
          <p:nvPr/>
        </p:nvPicPr>
        <p:blipFill rotWithShape="1">
          <a:blip r:embed="rId5">
            <a:alphaModFix/>
          </a:blip>
          <a:srcRect b="0" l="0" r="0" t="0"/>
          <a:stretch/>
        </p:blipFill>
        <p:spPr>
          <a:xfrm>
            <a:off x="6007299" y="3086100"/>
            <a:ext cx="2931230" cy="9236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67" name="Google Shape;167;p22"/>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68" name="Google Shape;168;p22"/>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Forms API</a:t>
            </a:r>
            <a:endParaRPr/>
          </a:p>
        </p:txBody>
      </p:sp>
      <p:sp>
        <p:nvSpPr>
          <p:cNvPr id="169" name="Google Shape;169;p22"/>
          <p:cNvSpPr/>
          <p:nvPr/>
        </p:nvSpPr>
        <p:spPr>
          <a:xfrm>
            <a:off x="228600" y="647700"/>
            <a:ext cx="8458200" cy="1428600"/>
          </a:xfrm>
          <a:prstGeom prst="rect">
            <a:avLst/>
          </a:prstGeom>
          <a:noFill/>
          <a:ln>
            <a:noFill/>
          </a:ln>
        </p:spPr>
        <p:txBody>
          <a:bodyPr anchorCtr="0" anchor="ctr" bIns="45700" lIns="91425" spcFirstLastPara="1" rIns="91425" wrap="square" tIns="45700">
            <a:noAutofit/>
          </a:bodyPr>
          <a:lstStyle/>
          <a:p>
            <a:pPr indent="-248920" lvl="1" marL="457200" marR="0" rtl="0" algn="l">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has introduced JavaScript API for forms to customize validations and processing performed on the forms. </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new Forms API provides new methods, events, and properties to perform complex validations combining fields or calculations.</a:t>
            </a:r>
            <a:endParaRPr sz="1800"/>
          </a:p>
          <a:p>
            <a:pPr indent="-248920" lvl="1" marL="457200" marR="0" rtl="0" algn="l">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Following table lists the events and methods.</a:t>
            </a:r>
            <a:endParaRPr sz="1800"/>
          </a:p>
        </p:txBody>
      </p:sp>
      <p:graphicFrame>
        <p:nvGraphicFramePr>
          <p:cNvPr id="170" name="Google Shape;170;p22"/>
          <p:cNvGraphicFramePr/>
          <p:nvPr/>
        </p:nvGraphicFramePr>
        <p:xfrm>
          <a:off x="533400" y="2171700"/>
          <a:ext cx="3000000" cy="3000000"/>
        </p:xfrm>
        <a:graphic>
          <a:graphicData uri="http://schemas.openxmlformats.org/drawingml/2006/table">
            <a:tbl>
              <a:tblPr bandRow="1" firstRow="1">
                <a:noFill/>
                <a:tableStyleId>{BBB30E78-6A77-4370-8AF5-ECAC5388599F}</a:tableStyleId>
              </a:tblPr>
              <a:tblGrid>
                <a:gridCol w="2362200"/>
                <a:gridCol w="5867400"/>
              </a:tblGrid>
              <a:tr h="342900">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Events and Methods</a:t>
                      </a:r>
                      <a:r>
                        <a:rPr b="1" lang="vi" sz="1800" u="none" cap="none" strike="noStrike">
                          <a:solidFill>
                            <a:schemeClr val="lt1"/>
                          </a:solidFill>
                          <a:latin typeface="Arial"/>
                          <a:ea typeface="Arial"/>
                          <a:cs typeface="Arial"/>
                          <a:sym typeface="Arial"/>
                        </a:rPr>
                        <a:t> </a:t>
                      </a:r>
                      <a:endParaRPr b="1" baseline="30000" sz="1800" u="none" cap="none" strike="noStrike">
                        <a:solidFill>
                          <a:schemeClr val="lt1"/>
                        </a:solidFill>
                        <a:latin typeface="Arial"/>
                        <a:ea typeface="Arial"/>
                        <a:cs typeface="Arial"/>
                        <a:sym typeface="Arial"/>
                      </a:endParaRPr>
                    </a:p>
                  </a:txBody>
                  <a:tcPr marT="34300" marB="34300" marR="91450" marL="91450" anchor="b">
                    <a:solidFill>
                      <a:srgbClr val="C55A11"/>
                    </a:solidFill>
                  </a:tcPr>
                </a:tc>
                <a:tc>
                  <a:txBody>
                    <a:bodyPr/>
                    <a:lstStyle/>
                    <a:p>
                      <a:pPr indent="0" lvl="0" marL="0" marR="0" rtl="0" algn="ctr">
                        <a:lnSpc>
                          <a:spcPct val="100000"/>
                        </a:lnSpc>
                        <a:spcBef>
                          <a:spcPts val="0"/>
                        </a:spcBef>
                        <a:spcAft>
                          <a:spcPts val="0"/>
                        </a:spcAft>
                        <a:buClr>
                          <a:schemeClr val="lt1"/>
                        </a:buClr>
                        <a:buSzPts val="1800"/>
                        <a:buFont typeface="Arial"/>
                        <a:buNone/>
                      </a:pPr>
                      <a:r>
                        <a:rPr b="1" baseline="30000" lang="vi" sz="1800" u="none" cap="none" strike="noStrike">
                          <a:solidFill>
                            <a:schemeClr val="lt1"/>
                          </a:solidFill>
                          <a:latin typeface="Arial"/>
                          <a:ea typeface="Arial"/>
                          <a:cs typeface="Arial"/>
                          <a:sym typeface="Arial"/>
                        </a:rPr>
                        <a:t>Description</a:t>
                      </a:r>
                      <a:endParaRPr sz="1800" u="none" cap="none" strike="noStrike"/>
                    </a:p>
                  </a:txBody>
                  <a:tcPr marT="34300" marB="34300" marR="91450" marL="91450">
                    <a:solidFill>
                      <a:srgbClr val="C55A11"/>
                    </a:solidFill>
                  </a:tcPr>
                </a:tc>
              </a:tr>
              <a:tr h="4920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setCustomValidity</a:t>
                      </a:r>
                      <a:br>
                        <a:rPr lang="vi" sz="1400" u="none" cap="none" strike="noStrike"/>
                      </a:br>
                      <a:r>
                        <a:rPr lang="vi" sz="1400" u="none" cap="none" strike="noStrike"/>
                        <a:t>(message)</a:t>
                      </a:r>
                      <a:endParaRPr sz="1100"/>
                    </a:p>
                  </a:txBody>
                  <a:tcPr marT="0" marB="0" marR="91450" marL="91450">
                    <a:solidFill>
                      <a:srgbClr val="DBDBDB"/>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Sets the custom error message that is displayed when the form is submitted by the user</a:t>
                      </a:r>
                      <a:endParaRPr sz="1100"/>
                    </a:p>
                  </a:txBody>
                  <a:tcPr marT="0" marB="0" marR="91450" marL="91450">
                    <a:solidFill>
                      <a:srgbClr val="DBDBDB"/>
                    </a:solidFill>
                  </a:tcPr>
                </a:tc>
              </a:tr>
              <a:tr h="3280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checkValidity()</a:t>
                      </a:r>
                      <a:endParaRPr sz="1100"/>
                    </a:p>
                  </a:txBody>
                  <a:tcPr marT="0" marB="0" marR="91450" marL="91450">
                    <a:solidFill>
                      <a:srgbClr val="FBE4D4"/>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Checks the validity of the e-mail address entered by the user</a:t>
                      </a:r>
                      <a:endParaRPr sz="1100"/>
                    </a:p>
                  </a:txBody>
                  <a:tcPr marT="0" marB="0" marR="91450" marL="91450">
                    <a:solidFill>
                      <a:srgbClr val="FBE4D4"/>
                    </a:solidFill>
                  </a:tcPr>
                </a:tc>
              </a:tr>
              <a:tr h="351325">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oninvalid</a:t>
                      </a:r>
                      <a:endParaRPr sz="1400" u="none" cap="none" strike="noStrike"/>
                    </a:p>
                  </a:txBody>
                  <a:tcPr marT="0" marB="0" marR="91450" marL="91450">
                    <a:solidFill>
                      <a:srgbClr val="DBDBDB"/>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Allows script to run only when the element is invalid</a:t>
                      </a:r>
                      <a:endParaRPr sz="1100"/>
                    </a:p>
                  </a:txBody>
                  <a:tcPr marT="0" marB="0" marR="91450" marL="91450">
                    <a:solidFill>
                      <a:srgbClr val="DBDBDB"/>
                    </a:solidFill>
                  </a:tcPr>
                </a:tc>
              </a:tr>
              <a:tr h="32800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onforminput</a:t>
                      </a:r>
                      <a:endParaRPr sz="1400" u="none" cap="none" strike="noStrike"/>
                    </a:p>
                  </a:txBody>
                  <a:tcPr marT="0" marB="0" marR="91450" marL="91450">
                    <a:solidFill>
                      <a:srgbClr val="FBE4D4"/>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Allows script to run  when a form gets a input from the user</a:t>
                      </a:r>
                      <a:endParaRPr sz="1100"/>
                    </a:p>
                  </a:txBody>
                  <a:tcPr marT="0" marB="0" marR="91450" marL="91450">
                    <a:solidFill>
                      <a:srgbClr val="FBE4D4"/>
                    </a:solidFill>
                  </a:tcPr>
                </a:tc>
              </a:tr>
              <a:tr h="365750">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onformchange</a:t>
                      </a:r>
                      <a:endParaRPr sz="1400" u="none" cap="none" strike="noStrike"/>
                    </a:p>
                  </a:txBody>
                  <a:tcPr marT="0" marB="0" marR="91450" marL="91450">
                    <a:solidFill>
                      <a:srgbClr val="DBDBDB"/>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vi" sz="1400" u="none" cap="none" strike="noStrike"/>
                        <a:t>Allows script to run when the form changes</a:t>
                      </a:r>
                      <a:endParaRPr sz="1100"/>
                    </a:p>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0" marB="0" marR="91450" marL="91450">
                    <a:solidFill>
                      <a:srgbClr val="DBDBDB"/>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77" name="Google Shape;177;p23"/>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78" name="Google Shape;178;p23"/>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a:t>Working with New Input Types</a:t>
            </a:r>
            <a:endParaRPr/>
          </a:p>
        </p:txBody>
      </p:sp>
      <p:sp>
        <p:nvSpPr>
          <p:cNvPr id="179" name="Google Shape;179;p23"/>
          <p:cNvSpPr/>
          <p:nvPr/>
        </p:nvSpPr>
        <p:spPr>
          <a:xfrm>
            <a:off x="381000" y="823318"/>
            <a:ext cx="8458200" cy="1051322"/>
          </a:xfrm>
          <a:prstGeom prst="rect">
            <a:avLst/>
          </a:prstGeom>
          <a:noFill/>
          <a:ln>
            <a:noFill/>
          </a:ln>
        </p:spPr>
        <p:txBody>
          <a:bodyPr anchorCtr="0" anchor="ctr" bIns="45700" lIns="91425" spcFirstLastPara="1" rIns="91425" wrap="square" tIns="45700">
            <a:noAutofit/>
          </a:bodyPr>
          <a:lstStyle/>
          <a:p>
            <a:pPr indent="-2362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a:t>
            </a:r>
            <a:r>
              <a:rPr b="0" i="0" lang="vi" sz="1800" u="none" cap="none" strike="noStrike">
                <a:solidFill>
                  <a:srgbClr val="FF0000"/>
                </a:solidFill>
                <a:latin typeface="Calibri"/>
                <a:ea typeface="Calibri"/>
                <a:cs typeface="Calibri"/>
                <a:sym typeface="Calibri"/>
              </a:rPr>
              <a:t>type</a:t>
            </a:r>
            <a:r>
              <a:rPr b="0" i="0" lang="vi" sz="1800" u="none" cap="none" strike="noStrike">
                <a:solidFill>
                  <a:schemeClr val="dk1"/>
                </a:solidFill>
                <a:latin typeface="Calibri"/>
                <a:ea typeface="Calibri"/>
                <a:cs typeface="Calibri"/>
                <a:sym typeface="Calibri"/>
              </a:rPr>
              <a:t> attribute of the &lt;input&gt; element determines what kind of input will be displayed on the user’s browser. </a:t>
            </a:r>
            <a:endParaRPr sz="1800"/>
          </a:p>
          <a:p>
            <a:pPr indent="-2362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default input is type=”text”. </a:t>
            </a:r>
            <a:endParaRPr sz="1800"/>
          </a:p>
          <a:p>
            <a:pPr indent="-2362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 list of input types:</a:t>
            </a:r>
            <a:endParaRPr sz="1800"/>
          </a:p>
        </p:txBody>
      </p:sp>
      <p:sp>
        <p:nvSpPr>
          <p:cNvPr id="180" name="Google Shape;180;p23"/>
          <p:cNvSpPr/>
          <p:nvPr/>
        </p:nvSpPr>
        <p:spPr>
          <a:xfrm>
            <a:off x="1066800" y="2187179"/>
            <a:ext cx="2294400" cy="251460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text</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label</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radio</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textarea</a:t>
            </a:r>
            <a:endParaRPr b="0" i="0" sz="2000" u="none" cap="none" strike="noStrike">
              <a:solidFill>
                <a:schemeClr val="dk1"/>
              </a:solidFill>
              <a:latin typeface="Calibri"/>
              <a:ea typeface="Calibri"/>
              <a:cs typeface="Calibri"/>
              <a:sym typeface="Calibri"/>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checkbox</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chemeClr val="dk1"/>
                </a:solidFill>
                <a:latin typeface="Calibri"/>
                <a:ea typeface="Calibri"/>
                <a:cs typeface="Calibri"/>
                <a:sym typeface="Calibri"/>
              </a:rPr>
              <a:t>submit</a:t>
            </a:r>
            <a:endParaRPr/>
          </a:p>
        </p:txBody>
      </p:sp>
      <p:sp>
        <p:nvSpPr>
          <p:cNvPr id="181" name="Google Shape;181;p23"/>
          <p:cNvSpPr/>
          <p:nvPr/>
        </p:nvSpPr>
        <p:spPr>
          <a:xfrm>
            <a:off x="3004952" y="2324100"/>
            <a:ext cx="5638800" cy="2514600"/>
          </a:xfrm>
          <a:prstGeom prst="rect">
            <a:avLst/>
          </a:prstGeom>
          <a:noFill/>
          <a:ln>
            <a:noFill/>
          </a:ln>
        </p:spPr>
        <p:txBody>
          <a:bodyPr anchorCtr="0" anchor="ctr" bIns="45700" lIns="91425" spcFirstLastPara="1" rIns="91425" wrap="square" tIns="45700">
            <a:noAutofit/>
          </a:bodyPr>
          <a:lstStyle/>
          <a:p>
            <a:pPr indent="-274320" lvl="1" marL="457200" marR="0" rtl="0" algn="just">
              <a:lnSpc>
                <a:spcPct val="100000"/>
              </a:lnSpc>
              <a:spcBef>
                <a:spcPts val="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email</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url</a:t>
            </a:r>
            <a:endParaRPr b="0" i="0" sz="2000" u="none" cap="none" strike="noStrike">
              <a:solidFill>
                <a:srgbClr val="0036A2"/>
              </a:solidFill>
              <a:latin typeface="Calibri"/>
              <a:ea typeface="Calibri"/>
              <a:cs typeface="Calibri"/>
              <a:sym typeface="Calibri"/>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tel</a:t>
            </a:r>
            <a:endParaRPr b="0" i="0" sz="2000" u="none" cap="none" strike="noStrike">
              <a:solidFill>
                <a:srgbClr val="0036A2"/>
              </a:solidFill>
              <a:latin typeface="Calibri"/>
              <a:ea typeface="Calibri"/>
              <a:cs typeface="Calibri"/>
              <a:sym typeface="Calibri"/>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number</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range</a:t>
            </a:r>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Datetime:time,date,week,month,datetime-local</a:t>
            </a:r>
            <a:endParaRPr b="0" i="0" sz="2000" u="none" cap="none" strike="noStrike">
              <a:solidFill>
                <a:srgbClr val="0036A2"/>
              </a:solidFill>
              <a:latin typeface="Calibri"/>
              <a:ea typeface="Calibri"/>
              <a:cs typeface="Calibri"/>
              <a:sym typeface="Calibri"/>
            </a:endParaRPr>
          </a:p>
          <a:p>
            <a:pPr indent="-274320" lvl="1" marL="457200" marR="0" rtl="0" algn="just">
              <a:lnSpc>
                <a:spcPct val="100000"/>
              </a:lnSpc>
              <a:spcBef>
                <a:spcPts val="1200"/>
              </a:spcBef>
              <a:spcAft>
                <a:spcPts val="0"/>
              </a:spcAft>
              <a:buClr>
                <a:srgbClr val="AC1418"/>
              </a:buClr>
              <a:buSzPts val="2000"/>
              <a:buFont typeface="Noto Sans Symbols"/>
              <a:buChar char="▪"/>
            </a:pPr>
            <a:r>
              <a:rPr b="0" i="0" lang="vi" sz="2000" u="none" cap="none" strike="noStrike">
                <a:solidFill>
                  <a:srgbClr val="0036A2"/>
                </a:solidFill>
                <a:latin typeface="Calibri"/>
                <a:ea typeface="Calibri"/>
                <a:cs typeface="Calibri"/>
                <a:sym typeface="Calibri"/>
              </a:rPr>
              <a:t>color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idx="12" type="sldNum"/>
          </p:nvPr>
        </p:nvSpPr>
        <p:spPr>
          <a:xfrm>
            <a:off x="8153400" y="4960144"/>
            <a:ext cx="776288"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fld id="{00000000-1234-1234-1234-123412341234}" type="slidenum">
              <a:rPr lang="vi"/>
              <a:t>‹#›</a:t>
            </a:fld>
            <a:endParaRPr/>
          </a:p>
        </p:txBody>
      </p:sp>
      <p:sp>
        <p:nvSpPr>
          <p:cNvPr id="188" name="Google Shape;188;p24"/>
          <p:cNvSpPr txBox="1"/>
          <p:nvPr>
            <p:ph idx="11" type="ftr"/>
          </p:nvPr>
        </p:nvSpPr>
        <p:spPr>
          <a:xfrm>
            <a:off x="2514600" y="4960144"/>
            <a:ext cx="6019800" cy="12620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vi"/>
              <a:t>HTML Forms / Session 10</a:t>
            </a:r>
            <a:endParaRPr/>
          </a:p>
        </p:txBody>
      </p:sp>
      <p:sp>
        <p:nvSpPr>
          <p:cNvPr id="189" name="Google Shape;189;p24"/>
          <p:cNvSpPr txBox="1"/>
          <p:nvPr>
            <p:ph type="title"/>
          </p:nvPr>
        </p:nvSpPr>
        <p:spPr>
          <a:xfrm>
            <a:off x="533400" y="171450"/>
            <a:ext cx="7620000" cy="30837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vi" sz="2400">
                <a:latin typeface="Calibri"/>
                <a:ea typeface="Calibri"/>
                <a:cs typeface="Calibri"/>
                <a:sym typeface="Calibri"/>
              </a:rPr>
              <a:t>New Form Attributes</a:t>
            </a:r>
            <a:endParaRPr/>
          </a:p>
        </p:txBody>
      </p:sp>
      <p:sp>
        <p:nvSpPr>
          <p:cNvPr id="190" name="Google Shape;190;p24"/>
          <p:cNvSpPr/>
          <p:nvPr/>
        </p:nvSpPr>
        <p:spPr>
          <a:xfrm>
            <a:off x="228600" y="914400"/>
            <a:ext cx="8458200" cy="4172100"/>
          </a:xfrm>
          <a:prstGeom prst="rect">
            <a:avLst/>
          </a:prstGeom>
          <a:noFill/>
          <a:ln>
            <a:noFill/>
          </a:ln>
        </p:spPr>
        <p:txBody>
          <a:bodyPr anchorCtr="0" anchor="ctr" bIns="45700" lIns="91425" spcFirstLastPara="1" rIns="91425" wrap="square" tIns="45700">
            <a:noAutofit/>
          </a:bodyPr>
          <a:lstStyle/>
          <a:p>
            <a:pPr indent="-248920" lvl="1" marL="457200" marR="0" rtl="0" algn="just">
              <a:lnSpc>
                <a:spcPct val="100000"/>
              </a:lnSpc>
              <a:spcBef>
                <a:spcPts val="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HTML5 has provided several new attributes that perform the validations without writing JavaScript snippets for them. </a:t>
            </a:r>
            <a:endParaRPr sz="1800"/>
          </a:p>
          <a:p>
            <a:pPr indent="-248920" lvl="1" marL="4572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These attributes perform the following tasks:</a:t>
            </a:r>
            <a:endParaRPr sz="1800"/>
          </a:p>
          <a:p>
            <a:pPr indent="-261619" lvl="2" marL="9144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Check data provided by users with the regular expression pattern assigned to the fields</a:t>
            </a:r>
            <a:endParaRPr sz="1800"/>
          </a:p>
          <a:p>
            <a:pPr indent="-261619" lvl="2" marL="9144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Inform users with appropriate errors</a:t>
            </a:r>
            <a:endParaRPr sz="1800"/>
          </a:p>
          <a:p>
            <a:pPr indent="-261619" lvl="2" marL="9144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Check that the required fields are not left empty by the users</a:t>
            </a:r>
            <a:endParaRPr sz="1800"/>
          </a:p>
          <a:p>
            <a:pPr indent="-261619" lvl="2" marL="914400" marR="0" rtl="0" algn="just">
              <a:lnSpc>
                <a:spcPct val="100000"/>
              </a:lnSpc>
              <a:spcBef>
                <a:spcPts val="600"/>
              </a:spcBef>
              <a:spcAft>
                <a:spcPts val="0"/>
              </a:spcAft>
              <a:buClr>
                <a:srgbClr val="AC1418"/>
              </a:buClr>
              <a:buSzPts val="1800"/>
              <a:buFont typeface="Noto Sans Symbols"/>
              <a:buChar char="▪"/>
            </a:pPr>
            <a:r>
              <a:rPr b="0" i="0" lang="vi" sz="1800" u="none" cap="none" strike="noStrike">
                <a:solidFill>
                  <a:schemeClr val="dk1"/>
                </a:solidFill>
                <a:latin typeface="Calibri"/>
                <a:ea typeface="Calibri"/>
                <a:cs typeface="Calibri"/>
                <a:sym typeface="Calibri"/>
              </a:rPr>
              <a:t>Enable multiple values for the fields, if provided:</a:t>
            </a:r>
            <a:endParaRPr b="0" i="0" sz="1800" u="none" cap="none" strike="noStrike">
              <a:solidFill>
                <a:schemeClr val="dk1"/>
              </a:solidFill>
              <a:latin typeface="Calibri"/>
              <a:ea typeface="Calibri"/>
              <a:cs typeface="Calibri"/>
              <a:sym typeface="Calibri"/>
            </a:endParaRPr>
          </a:p>
          <a:p>
            <a:pPr indent="-330200" lvl="1" marL="18288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required</a:t>
            </a:r>
            <a:endParaRPr sz="1800"/>
          </a:p>
          <a:p>
            <a:pPr indent="-330200" lvl="1" marL="18288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placeholder</a:t>
            </a:r>
            <a:endParaRPr sz="1800"/>
          </a:p>
          <a:p>
            <a:pPr indent="-330200" lvl="1" marL="18288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Pattern:”[0-9]{6,20}” </a:t>
            </a:r>
            <a:endParaRPr sz="1800"/>
          </a:p>
          <a:p>
            <a:pPr indent="-330200" lvl="1" marL="18288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multiple</a:t>
            </a:r>
            <a:endParaRPr sz="1800"/>
          </a:p>
          <a:p>
            <a:pPr indent="-330200" lvl="1" marL="1828800" marR="0" rtl="0" algn="just">
              <a:lnSpc>
                <a:spcPct val="100000"/>
              </a:lnSpc>
              <a:spcBef>
                <a:spcPts val="600"/>
              </a:spcBef>
              <a:spcAft>
                <a:spcPts val="0"/>
              </a:spcAft>
              <a:buClr>
                <a:srgbClr val="AC1418"/>
              </a:buClr>
              <a:buSzPts val="1800"/>
              <a:buFont typeface="Noto Sans Symbols"/>
              <a:buChar char="▪"/>
            </a:pPr>
            <a:r>
              <a:rPr b="1" i="0" lang="vi" sz="1800" u="none" cap="none" strike="noStrike">
                <a:solidFill>
                  <a:schemeClr val="dk1"/>
                </a:solidFill>
                <a:latin typeface="Courier New"/>
                <a:ea typeface="Courier New"/>
                <a:cs typeface="Courier New"/>
                <a:sym typeface="Courier New"/>
              </a:rPr>
              <a:t>autofocus</a:t>
            </a:r>
            <a:endParaRPr sz="1800"/>
          </a:p>
          <a:p>
            <a:pPr indent="-134620" lvl="1" marL="457200" marR="0" rtl="0" algn="just">
              <a:lnSpc>
                <a:spcPct val="100000"/>
              </a:lnSpc>
              <a:spcBef>
                <a:spcPts val="600"/>
              </a:spcBef>
              <a:spcAft>
                <a:spcPts val="0"/>
              </a:spcAft>
              <a:buClr>
                <a:srgbClr val="AC1418"/>
              </a:buClr>
              <a:buSzPts val="22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