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Book Antiqu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C69C37-0DE4-441D-91D0-C845024AFF2F}">
  <a:tblStyle styleId="{8CC69C37-0DE4-441D-91D0-C845024AFF2F}" styleName="Table_0">
    <a:wholeTbl>
      <a:tcTxStyle b="off" i="off">
        <a:font>
          <a:latin typeface=""/>
          <a:ea typeface=""/>
          <a:cs typeface=""/>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CECE7"/>
          </a:solidFill>
        </a:fill>
      </a:tcStyle>
    </a:band1H>
    <a:band2H>
      <a:tcTxStyle/>
    </a:band2H>
    <a:band1V>
      <a:tcTxStyle/>
      <a:tcStyle>
        <a:fill>
          <a:solidFill>
            <a:srgbClr val="FCECE7"/>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
          <a:ea typeface=""/>
          <a:cs typeface=""/>
        </a:font>
        <a:schemeClr val="lt1"/>
      </a:tcTxStyle>
      <a:tcStyle>
        <a:fill>
          <a:solidFill>
            <a:schemeClr val="accent2"/>
          </a:solidFill>
        </a:fill>
      </a:tcStyle>
    </a:firstRow>
    <a:neCell>
      <a:tcTxStyle/>
    </a:neCell>
    <a:nwCell>
      <a:tcTxStyle/>
    </a:nwCell>
  </a:tblStyle>
  <a:tblStyle styleId="{4A87B153-5666-45CC-BB6F-1EF294CBE1E4}" styleName="Table_1">
    <a:wholeTbl>
      <a:tcTxStyle b="off" i="off">
        <a:font>
          <a:latin typeface=""/>
          <a:ea typeface=""/>
          <a:cs typeface=""/>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
          <a:ea typeface=""/>
          <a:cs typeface=""/>
        </a:font>
        <a:schemeClr val="lt1"/>
      </a:tcTxStyle>
      <a:tcStyle>
        <a:fill>
          <a:solidFill>
            <a:schemeClr val="accent1"/>
          </a:solidFill>
        </a:fill>
      </a:tcStyle>
    </a:firstRow>
    <a:neCell>
      <a:tcTxStyle/>
    </a:neCell>
    <a:nwCell>
      <a:tcTxStyle/>
    </a:nwCell>
  </a:tblStyle>
  <a:tblStyle styleId="{8043FBE3-1225-49A1-B280-0727017DA399}" styleName="Table_2">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
          <a:ea typeface=""/>
          <a:cs typeface=""/>
        </a:font>
        <a:schemeClr val="lt1"/>
      </a:tcTxStyle>
      <a:tcStyle>
        <a:fill>
          <a:solidFill>
            <a:schemeClr val="accent6"/>
          </a:solidFill>
        </a:fill>
      </a:tcStyle>
    </a:lastCol>
    <a:firstCol>
      <a:tcTxStyle b="on" i="off">
        <a:font>
          <a:latin typeface=""/>
          <a:ea typeface=""/>
          <a:cs typeface=""/>
        </a:font>
        <a:schemeClr val="lt1"/>
      </a:tcTxStyle>
      <a:tcStyle>
        <a:fill>
          <a:solidFill>
            <a:schemeClr val="accent6"/>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 styleId="{271131D8-CFB9-4551-8C4C-1DE993E5DEDB}" styleName="Table_3">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
          <a:ea typeface=""/>
          <a:cs typeface=""/>
        </a:font>
        <a:schemeClr val="lt1"/>
      </a:tcTxStyle>
      <a:tcStyle>
        <a:fill>
          <a:solidFill>
            <a:schemeClr val="accent5"/>
          </a:solidFill>
        </a:fill>
      </a:tcStyle>
    </a:lastCol>
    <a:firstCol>
      <a:tcTxStyle b="on" i="off">
        <a:font>
          <a:latin typeface=""/>
          <a:ea typeface=""/>
          <a:cs typeface=""/>
        </a:font>
        <a:schemeClr val="lt1"/>
      </a:tcTxStyle>
      <a:tcStyle>
        <a:fill>
          <a:solidFill>
            <a:schemeClr val="accent5"/>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1eb8bad44_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 name="Google Shape;76;gb1eb8bad44_2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11: Âm thanh và Video HTML5</a:t>
            </a:r>
            <a:endParaRPr/>
          </a:p>
        </p:txBody>
      </p:sp>
      <p:sp>
        <p:nvSpPr>
          <p:cNvPr id="77" name="Google Shape;77;gb1eb8bad44_2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1eb8bad44_2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1" name="Google Shape;181;gb1eb8bad44_2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thuộc tính của thẻ video</a:t>
            </a:r>
            <a:endParaRPr/>
          </a:p>
          <a:p>
            <a:pPr indent="-171450" lvl="0" marL="171450" rtl="0" algn="l">
              <a:spcBef>
                <a:spcPts val="360"/>
              </a:spcBef>
              <a:spcAft>
                <a:spcPts val="0"/>
              </a:spcAft>
              <a:buClr>
                <a:schemeClr val="dk1"/>
              </a:buClr>
              <a:buSzPts val="1200"/>
              <a:buFont typeface="Arial"/>
              <a:buChar char="•"/>
            </a:pPr>
            <a:r>
              <a:rPr lang="vi"/>
              <a:t>Đặc tả HTML5 cung cấp danh sách các thuộc tính có thể được sử dụng với thẻ </a:t>
            </a:r>
            <a:r>
              <a:rPr b="1" lang="vi"/>
              <a:t>&lt;video&gt;</a:t>
            </a:r>
            <a:endParaRPr b="1"/>
          </a:p>
          <a:p>
            <a:pPr indent="-171450" lvl="0" marL="171450" rtl="0" algn="l">
              <a:spcBef>
                <a:spcPts val="360"/>
              </a:spcBef>
              <a:spcAft>
                <a:spcPts val="0"/>
              </a:spcAft>
              <a:buClr>
                <a:schemeClr val="dk1"/>
              </a:buClr>
              <a:buSzPts val="1200"/>
              <a:buFont typeface="Arial"/>
              <a:buChar char="•"/>
            </a:pPr>
            <a:r>
              <a:rPr lang="vi"/>
              <a:t>Thuộc tính tải trước (</a:t>
            </a:r>
            <a:r>
              <a:rPr b="1" i="1" lang="vi" sz="1200">
                <a:solidFill>
                  <a:srgbClr val="FF0000"/>
                </a:solidFill>
                <a:latin typeface="Calibri"/>
                <a:ea typeface="Calibri"/>
                <a:cs typeface="Calibri"/>
                <a:sym typeface="Calibri"/>
              </a:rPr>
              <a:t>preload</a:t>
            </a:r>
            <a:r>
              <a:rPr i="1" lang="vi" sz="1200">
                <a:solidFill>
                  <a:srgbClr val="FF0000"/>
                </a:solidFill>
                <a:latin typeface="Calibri"/>
                <a:ea typeface="Calibri"/>
                <a:cs typeface="Calibri"/>
                <a:sym typeface="Calibri"/>
              </a:rPr>
              <a:t>) </a:t>
            </a:r>
            <a:r>
              <a:rPr lang="vi"/>
              <a:t>cho phép trình duyệt tải xuống hoặc lưu vào bộ đệm video trong khi trang Web chứa video đang được tải xuống.</a:t>
            </a:r>
            <a:endParaRPr/>
          </a:p>
          <a:p>
            <a:pPr indent="-171450" lvl="0" marL="171450" rtl="0" algn="l">
              <a:spcBef>
                <a:spcPts val="360"/>
              </a:spcBef>
              <a:spcAft>
                <a:spcPts val="0"/>
              </a:spcAft>
              <a:buClr>
                <a:schemeClr val="dk1"/>
              </a:buClr>
              <a:buSzPts val="1200"/>
              <a:buFont typeface="Arial"/>
              <a:buChar char="•"/>
            </a:pPr>
            <a:r>
              <a:rPr lang="vi"/>
              <a:t>Thuộc tính tải trước có các giá trị sau: </a:t>
            </a:r>
            <a:r>
              <a:rPr b="1" lang="vi"/>
              <a:t>None</a:t>
            </a:r>
            <a:r>
              <a:rPr lang="vi"/>
              <a:t>, </a:t>
            </a:r>
            <a:r>
              <a:rPr b="1" lang="vi" sz="1200">
                <a:solidFill>
                  <a:srgbClr val="FF0000"/>
                </a:solidFill>
                <a:latin typeface="Calibri"/>
                <a:ea typeface="Calibri"/>
                <a:cs typeface="Calibri"/>
                <a:sym typeface="Calibri"/>
              </a:rPr>
              <a:t>Metadata</a:t>
            </a:r>
            <a:r>
              <a:rPr lang="vi" sz="1200">
                <a:solidFill>
                  <a:srgbClr val="FF0000"/>
                </a:solidFill>
                <a:latin typeface="Calibri"/>
                <a:ea typeface="Calibri"/>
                <a:cs typeface="Calibri"/>
                <a:sym typeface="Calibri"/>
              </a:rPr>
              <a:t> </a:t>
            </a:r>
            <a:r>
              <a:rPr lang="vi"/>
              <a:t>&amp; </a:t>
            </a:r>
            <a:r>
              <a:rPr b="1" lang="vi" sz="1200">
                <a:solidFill>
                  <a:srgbClr val="FF0000"/>
                </a:solidFill>
                <a:latin typeface="Calibri"/>
                <a:ea typeface="Calibri"/>
                <a:cs typeface="Calibri"/>
                <a:sym typeface="Calibri"/>
              </a:rPr>
              <a:t>Auto</a:t>
            </a:r>
            <a:endParaRPr b="1"/>
          </a:p>
        </p:txBody>
      </p:sp>
      <p:sp>
        <p:nvSpPr>
          <p:cNvPr id="182" name="Google Shape;182;gb1eb8bad44_2_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1eb8bad44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1" name="Google Shape;191;gb1eb8bad44_2_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Đặt kích thước video</a:t>
            </a:r>
            <a:endParaRPr b="1"/>
          </a:p>
          <a:p>
            <a:pPr indent="-171450" lvl="0" marL="171450" rtl="0" algn="l">
              <a:spcBef>
                <a:spcPts val="360"/>
              </a:spcBef>
              <a:spcAft>
                <a:spcPts val="0"/>
              </a:spcAft>
              <a:buClr>
                <a:schemeClr val="dk1"/>
              </a:buClr>
              <a:buSzPts val="1200"/>
              <a:buFont typeface="Arial"/>
              <a:buChar char="•"/>
            </a:pPr>
            <a:r>
              <a:rPr lang="vi"/>
              <a:t>Kích thước của video có thể được chỉ định bằng thuộc tính chiều cao (</a:t>
            </a:r>
            <a:r>
              <a:rPr b="1" i="1" lang="vi" sz="1200">
                <a:solidFill>
                  <a:srgbClr val="FF0000"/>
                </a:solidFill>
                <a:latin typeface="Calibri"/>
                <a:ea typeface="Calibri"/>
                <a:cs typeface="Calibri"/>
                <a:sym typeface="Calibri"/>
              </a:rPr>
              <a:t>height) </a:t>
            </a:r>
            <a:r>
              <a:rPr lang="vi"/>
              <a:t>và chiều rộng (</a:t>
            </a:r>
            <a:r>
              <a:rPr b="1" i="1" lang="vi" sz="1200">
                <a:solidFill>
                  <a:srgbClr val="FF0000"/>
                </a:solidFill>
                <a:latin typeface="Calibri"/>
                <a:ea typeface="Calibri"/>
                <a:cs typeface="Calibri"/>
                <a:sym typeface="Calibri"/>
              </a:rPr>
              <a:t>width)</a:t>
            </a:r>
            <a:endParaRPr/>
          </a:p>
          <a:p>
            <a:pPr indent="-171450" lvl="0" marL="171450" rtl="0" algn="l">
              <a:spcBef>
                <a:spcPts val="360"/>
              </a:spcBef>
              <a:spcAft>
                <a:spcPts val="0"/>
              </a:spcAft>
              <a:buClr>
                <a:schemeClr val="dk1"/>
              </a:buClr>
              <a:buSzPts val="1200"/>
              <a:buFont typeface="Arial"/>
              <a:buChar char="•"/>
            </a:pPr>
            <a:r>
              <a:rPr lang="vi"/>
              <a:t>Nếu các thuộc tính này không được cung cấp thì trình duyệt sẽ đặt video bằng các kích thước chính của video.</a:t>
            </a:r>
            <a:endParaRPr b="1"/>
          </a:p>
        </p:txBody>
      </p:sp>
      <p:sp>
        <p:nvSpPr>
          <p:cNvPr id="192" name="Google Shape;192;gb1eb8bad44_2_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1eb8bad44_2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2" name="Google Shape;202;gb1eb8bad44_2_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Chuyển đổi tập tin video</a:t>
            </a:r>
            <a:endParaRPr b="1"/>
          </a:p>
          <a:p>
            <a:pPr indent="-171450" lvl="0" marL="171450" rtl="0" algn="l">
              <a:spcBef>
                <a:spcPts val="360"/>
              </a:spcBef>
              <a:spcAft>
                <a:spcPts val="0"/>
              </a:spcAft>
              <a:buClr>
                <a:schemeClr val="dk1"/>
              </a:buClr>
              <a:buSzPts val="1200"/>
              <a:buFont typeface="Arial"/>
              <a:buChar char="•"/>
            </a:pPr>
            <a:r>
              <a:rPr lang="vi"/>
              <a:t>Có nhiều vấn đề với các nhà cung cấp trình duyệt trong việc hỗ trợ các định dạng video khác nhau trên các trang Web. </a:t>
            </a:r>
            <a:endParaRPr/>
          </a:p>
          <a:p>
            <a:pPr indent="-171450" lvl="0" marL="171450" rtl="0" algn="l">
              <a:spcBef>
                <a:spcPts val="360"/>
              </a:spcBef>
              <a:spcAft>
                <a:spcPts val="0"/>
              </a:spcAft>
              <a:buClr>
                <a:schemeClr val="dk1"/>
              </a:buClr>
              <a:buSzPts val="1200"/>
              <a:buFont typeface="Arial"/>
              <a:buChar char="•"/>
            </a:pPr>
            <a:r>
              <a:rPr lang="vi"/>
              <a:t>Sau đây là một số định dạng video được hỗ trợ bởi các trình duyệt quan trọng:</a:t>
            </a:r>
            <a:endParaRPr/>
          </a:p>
          <a:p>
            <a:pPr indent="-171450" lvl="1" marL="628650" rtl="0" algn="l">
              <a:spcBef>
                <a:spcPts val="360"/>
              </a:spcBef>
              <a:spcAft>
                <a:spcPts val="0"/>
              </a:spcAft>
              <a:buClr>
                <a:schemeClr val="dk1"/>
              </a:buClr>
              <a:buSzPts val="1200"/>
              <a:buFont typeface="Arial"/>
              <a:buChar char="•"/>
            </a:pPr>
            <a:r>
              <a:rPr b="1" lang="vi"/>
              <a:t>Ogg / Theora </a:t>
            </a:r>
            <a:r>
              <a:rPr lang="vi"/>
              <a:t>- là một định dạng mã nguồn mở, miễn phí bản quyền và không có bằng sáng chế. Định dạng này được hỗ trợ bởi các trình duyệt như Opera, Chrome và Firefox.</a:t>
            </a:r>
            <a:endParaRPr/>
          </a:p>
          <a:p>
            <a:pPr indent="-171450" lvl="1" marL="628650" rtl="0" algn="l">
              <a:spcBef>
                <a:spcPts val="360"/>
              </a:spcBef>
              <a:spcAft>
                <a:spcPts val="0"/>
              </a:spcAft>
              <a:buClr>
                <a:schemeClr val="dk1"/>
              </a:buClr>
              <a:buSzPts val="1200"/>
              <a:buFont typeface="Arial"/>
              <a:buChar char="•"/>
            </a:pPr>
            <a:r>
              <a:rPr b="1" lang="vi"/>
              <a:t>WebM</a:t>
            </a:r>
            <a:r>
              <a:rPr lang="vi"/>
              <a:t> - là định dạng miễn phí bản quyền và không có bằng sáng chế được Google hỗ trợ. Định dạng này được hỗ trợ bởi các trình duyệt như Opera, Chrome và Firefox.</a:t>
            </a:r>
            <a:endParaRPr/>
          </a:p>
          <a:p>
            <a:pPr indent="-171450" lvl="1" marL="628650" rtl="0" algn="l">
              <a:spcBef>
                <a:spcPts val="360"/>
              </a:spcBef>
              <a:spcAft>
                <a:spcPts val="0"/>
              </a:spcAft>
              <a:buClr>
                <a:schemeClr val="dk1"/>
              </a:buClr>
              <a:buSzPts val="1200"/>
              <a:buFont typeface="Arial"/>
              <a:buChar char="•"/>
            </a:pPr>
            <a:r>
              <a:rPr b="1" lang="vi"/>
              <a:t>H.264 / MP4 </a:t>
            </a:r>
            <a:r>
              <a:rPr lang="vi"/>
              <a:t>- được hỗ trợ trên các thiết bị iPhone và Google Android.</a:t>
            </a:r>
            <a:endParaRPr/>
          </a:p>
          <a:p>
            <a:pPr indent="-171450" lvl="1" marL="628650" rtl="0" algn="l">
              <a:spcBef>
                <a:spcPts val="360"/>
              </a:spcBef>
              <a:spcAft>
                <a:spcPts val="0"/>
              </a:spcAft>
              <a:buClr>
                <a:schemeClr val="dk1"/>
              </a:buClr>
              <a:buSzPts val="1200"/>
              <a:buFont typeface="Arial"/>
              <a:buChar char="•"/>
            </a:pPr>
            <a:r>
              <a:rPr b="1" lang="vi"/>
              <a:t>Micro Video Controller </a:t>
            </a:r>
            <a:r>
              <a:rPr lang="vi"/>
              <a:t>- bộ chuyển đổi tạo tất cả các tập tin mà người dùng yêu cầu cho thẻ </a:t>
            </a:r>
            <a:r>
              <a:rPr b="1" lang="vi"/>
              <a:t>&lt;video&gt; </a:t>
            </a:r>
            <a:r>
              <a:rPr lang="vi"/>
              <a:t>HTML5 hoạt động trên trình duyệt chéo.</a:t>
            </a:r>
            <a:endParaRPr b="1"/>
          </a:p>
        </p:txBody>
      </p:sp>
      <p:sp>
        <p:nvSpPr>
          <p:cNvPr id="203" name="Google Shape;203;gb1eb8bad44_2_1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1eb8bad44_2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0" name="Google Shape;220;gb1eb8bad44_2_1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Khả năng tiếp cận các phần tử âm thanh và video</a:t>
            </a:r>
            <a:endParaRPr b="1"/>
          </a:p>
          <a:p>
            <a:pPr indent="-171450" lvl="0" marL="171450" rtl="0" algn="l">
              <a:spcBef>
                <a:spcPts val="360"/>
              </a:spcBef>
              <a:spcAft>
                <a:spcPts val="0"/>
              </a:spcAft>
              <a:buClr>
                <a:schemeClr val="dk1"/>
              </a:buClr>
              <a:buSzPts val="1200"/>
              <a:buFont typeface="Arial"/>
              <a:buChar char="•"/>
            </a:pPr>
            <a:r>
              <a:rPr lang="vi"/>
              <a:t>Thông thường, Người dùng có thể nghe âm thanh bằng cách sử dụng tai nghe hoặc loa. </a:t>
            </a:r>
            <a:endParaRPr/>
          </a:p>
          <a:p>
            <a:pPr indent="-171450" lvl="0" marL="171450" rtl="0" algn="l">
              <a:spcBef>
                <a:spcPts val="360"/>
              </a:spcBef>
              <a:spcAft>
                <a:spcPts val="0"/>
              </a:spcAft>
              <a:buClr>
                <a:schemeClr val="dk1"/>
              </a:buClr>
              <a:buSzPts val="1200"/>
              <a:buFont typeface="Arial"/>
              <a:buChar char="•"/>
            </a:pPr>
            <a:r>
              <a:rPr lang="vi"/>
              <a:t>Người dùng có thể hiểu ngôn ngữ mà phương tiện được chuyển giao. </a:t>
            </a:r>
            <a:endParaRPr/>
          </a:p>
          <a:p>
            <a:pPr indent="-171450" lvl="0" marL="171450" rtl="0" algn="l">
              <a:spcBef>
                <a:spcPts val="360"/>
              </a:spcBef>
              <a:spcAft>
                <a:spcPts val="0"/>
              </a:spcAft>
              <a:buClr>
                <a:schemeClr val="dk1"/>
              </a:buClr>
              <a:buSzPts val="1200"/>
              <a:buFont typeface="Arial"/>
              <a:buChar char="•"/>
            </a:pPr>
            <a:r>
              <a:rPr lang="vi"/>
              <a:t>Người dùng có thể phát và tải xuống thành công phương tiện. </a:t>
            </a:r>
            <a:endParaRPr/>
          </a:p>
          <a:p>
            <a:pPr indent="-171450" lvl="0" marL="171450" rtl="0" algn="l">
              <a:spcBef>
                <a:spcPts val="360"/>
              </a:spcBef>
              <a:spcAft>
                <a:spcPts val="0"/>
              </a:spcAft>
              <a:buClr>
                <a:schemeClr val="dk1"/>
              </a:buClr>
              <a:buSzPts val="1200"/>
              <a:buFont typeface="Arial"/>
              <a:buChar char="•"/>
            </a:pPr>
            <a:r>
              <a:rPr lang="vi"/>
              <a:t>Tuy nhiên, đôi khi người dùng không thể xem hoặc nghe nội dung phương tiện do môi trường làm việc của họ hoặc do các hạn chế của thiết bị. </a:t>
            </a:r>
            <a:endParaRPr/>
          </a:p>
          <a:p>
            <a:pPr indent="-171450" lvl="0" marL="171450" rtl="0" algn="l">
              <a:spcBef>
                <a:spcPts val="360"/>
              </a:spcBef>
              <a:spcAft>
                <a:spcPts val="0"/>
              </a:spcAft>
              <a:buClr>
                <a:schemeClr val="dk1"/>
              </a:buClr>
              <a:buSzPts val="1200"/>
              <a:buFont typeface="Arial"/>
              <a:buChar char="•"/>
            </a:pPr>
            <a:r>
              <a:rPr lang="vi"/>
              <a:t>Hoặc họ không quen thuộc với ngôn ngữ mà nội dung được truyền tải. </a:t>
            </a:r>
            <a:endParaRPr/>
          </a:p>
          <a:p>
            <a:pPr indent="-171450" lvl="0" marL="171450" rtl="0" algn="l">
              <a:spcBef>
                <a:spcPts val="360"/>
              </a:spcBef>
              <a:spcAft>
                <a:spcPts val="0"/>
              </a:spcAft>
              <a:buClr>
                <a:schemeClr val="dk1"/>
              </a:buClr>
              <a:buSzPts val="1200"/>
              <a:buFont typeface="Arial"/>
              <a:buChar char="•"/>
            </a:pPr>
            <a:r>
              <a:rPr lang="vi"/>
              <a:t>Hoặc khi họ bị khiếm thính và khiếm thị, họ không thể nghe âm thanh hoặc xem video. </a:t>
            </a:r>
            <a:endParaRPr/>
          </a:p>
          <a:p>
            <a:pPr indent="-171450" lvl="0" marL="171450" rtl="0" algn="l">
              <a:spcBef>
                <a:spcPts val="360"/>
              </a:spcBef>
              <a:spcAft>
                <a:spcPts val="0"/>
              </a:spcAft>
              <a:buClr>
                <a:schemeClr val="dk1"/>
              </a:buClr>
              <a:buSzPts val="1200"/>
              <a:buFont typeface="Arial"/>
              <a:buChar char="•"/>
            </a:pPr>
            <a:r>
              <a:rPr lang="vi"/>
              <a:t>Hoặc họ phải sử dụng bàn phím và trình đọc màn hình để truy cập nội dung trên Web.</a:t>
            </a:r>
            <a:endParaRPr b="1"/>
          </a:p>
        </p:txBody>
      </p:sp>
      <p:sp>
        <p:nvSpPr>
          <p:cNvPr id="221" name="Google Shape;221;gb1eb8bad44_2_1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1eb8bad44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9" name="Google Shape;229;gb1eb8bad44_2_1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Thẻ track</a:t>
            </a:r>
            <a:endParaRPr/>
          </a:p>
          <a:p>
            <a:pPr indent="-171450" lvl="0" marL="171450" rtl="0" algn="l">
              <a:spcBef>
                <a:spcPts val="360"/>
              </a:spcBef>
              <a:spcAft>
                <a:spcPts val="0"/>
              </a:spcAft>
              <a:buClr>
                <a:schemeClr val="dk1"/>
              </a:buClr>
              <a:buSzPts val="1200"/>
              <a:buFont typeface="Arial"/>
              <a:buChar char="•"/>
            </a:pPr>
            <a:r>
              <a:rPr lang="vi"/>
              <a:t>Thẻ </a:t>
            </a:r>
            <a:r>
              <a:rPr b="1" lang="vi"/>
              <a:t>track</a:t>
            </a:r>
            <a:r>
              <a:rPr lang="vi"/>
              <a:t> cung cấp một cách dễ dàng, tiêu chuẩn để thêm chú thích, phụ đề, chương và mô tả trình đọc màn hình vào thẻ </a:t>
            </a:r>
            <a:r>
              <a:rPr b="1" lang="vi"/>
              <a:t>&lt;audio&gt; </a:t>
            </a:r>
            <a:r>
              <a:rPr lang="vi"/>
              <a:t>và </a:t>
            </a:r>
            <a:r>
              <a:rPr b="1" lang="vi"/>
              <a:t>&lt;video&gt;</a:t>
            </a:r>
            <a:endParaRPr b="1"/>
          </a:p>
          <a:p>
            <a:pPr indent="-171450" lvl="0" marL="171450" rtl="0" algn="l">
              <a:spcBef>
                <a:spcPts val="360"/>
              </a:spcBef>
              <a:spcAft>
                <a:spcPts val="0"/>
              </a:spcAft>
              <a:buClr>
                <a:schemeClr val="dk1"/>
              </a:buClr>
              <a:buSzPts val="1200"/>
              <a:buFont typeface="Arial"/>
              <a:buChar char="•"/>
            </a:pPr>
            <a:r>
              <a:rPr lang="vi"/>
              <a:t>Thẻ </a:t>
            </a:r>
            <a:r>
              <a:rPr b="1" lang="vi"/>
              <a:t>track</a:t>
            </a:r>
            <a:r>
              <a:rPr lang="vi"/>
              <a:t> cũng được sử dụng cho các loại siêu dữ liệu định thời khác.</a:t>
            </a:r>
            <a:endParaRPr/>
          </a:p>
          <a:p>
            <a:pPr indent="-171450" lvl="0" marL="171450" rtl="0" algn="l">
              <a:spcBef>
                <a:spcPts val="360"/>
              </a:spcBef>
              <a:spcAft>
                <a:spcPts val="0"/>
              </a:spcAft>
              <a:buClr>
                <a:schemeClr val="dk1"/>
              </a:buClr>
              <a:buSzPts val="1200"/>
              <a:buFont typeface="Arial"/>
              <a:buChar char="•"/>
            </a:pPr>
            <a:r>
              <a:rPr lang="vi"/>
              <a:t>Dữ liệu nguồn cho thẻ track này ở dạng tập tin văn bản được tạo thành từ danh sách các dấu hiệu tính thời gian.</a:t>
            </a:r>
            <a:endParaRPr/>
          </a:p>
          <a:p>
            <a:pPr indent="-171450" lvl="0" marL="171450" rtl="0" algn="l">
              <a:spcBef>
                <a:spcPts val="360"/>
              </a:spcBef>
              <a:spcAft>
                <a:spcPts val="0"/>
              </a:spcAft>
              <a:buClr>
                <a:schemeClr val="dk1"/>
              </a:buClr>
              <a:buSzPts val="1200"/>
              <a:buFont typeface="Arial"/>
              <a:buChar char="•"/>
            </a:pPr>
            <a:r>
              <a:rPr b="1" lang="vi"/>
              <a:t>Cue</a:t>
            </a:r>
            <a:r>
              <a:rPr lang="vi"/>
              <a:t> là một con trỏ tại một thời điểm chính xác trong thời lượng của video.</a:t>
            </a:r>
            <a:endParaRPr/>
          </a:p>
          <a:p>
            <a:pPr indent="-171450" lvl="0" marL="171450" rtl="0" algn="l">
              <a:spcBef>
                <a:spcPts val="360"/>
              </a:spcBef>
              <a:spcAft>
                <a:spcPts val="0"/>
              </a:spcAft>
              <a:buClr>
                <a:schemeClr val="dk1"/>
              </a:buClr>
              <a:buSzPts val="1200"/>
              <a:buFont typeface="Arial"/>
              <a:buChar char="•"/>
            </a:pPr>
            <a:r>
              <a:rPr lang="vi"/>
              <a:t>Cues chứa dữ liệu ở các định dạng như Giá trị được phân tách bằng dấu phẩy (CSV) hoặc Ký hiệu đối tượng JavaScript</a:t>
            </a:r>
            <a:endParaRPr/>
          </a:p>
          <a:p>
            <a:pPr indent="-171450" lvl="0" marL="171450" rtl="0" algn="l">
              <a:spcBef>
                <a:spcPts val="360"/>
              </a:spcBef>
              <a:spcAft>
                <a:spcPts val="0"/>
              </a:spcAft>
              <a:buClr>
                <a:schemeClr val="dk1"/>
              </a:buClr>
              <a:buSzPts val="1200"/>
              <a:buFont typeface="Arial"/>
              <a:buChar char="•"/>
            </a:pPr>
            <a:r>
              <a:rPr lang="vi"/>
              <a:t>Thẻ </a:t>
            </a:r>
            <a:r>
              <a:rPr b="1" lang="vi"/>
              <a:t>track </a:t>
            </a:r>
            <a:r>
              <a:rPr lang="vi"/>
              <a:t>không được hỗ trợ trong nhiều trình duyệt chính và hiện đã có trong IE 10 và Chrome 18+</a:t>
            </a:r>
            <a:endParaRPr b="1"/>
          </a:p>
        </p:txBody>
      </p:sp>
      <p:sp>
        <p:nvSpPr>
          <p:cNvPr id="230" name="Google Shape;230;gb1eb8bad44_2_1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1eb8bad44_2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gb1eb8bad44_2_1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Thẻ track</a:t>
            </a:r>
            <a:endParaRPr/>
          </a:p>
          <a:p>
            <a:pPr indent="-171450" lvl="0" marL="171450" rtl="0" algn="l">
              <a:spcBef>
                <a:spcPts val="360"/>
              </a:spcBef>
              <a:spcAft>
                <a:spcPts val="0"/>
              </a:spcAft>
              <a:buClr>
                <a:schemeClr val="dk1"/>
              </a:buClr>
              <a:buSzPts val="1200"/>
              <a:buFont typeface="Arial"/>
              <a:buChar char="•"/>
            </a:pPr>
            <a:r>
              <a:rPr lang="vi"/>
              <a:t>Bảng sau liệt kê các thuộc tính bản nhạc theo dõi.</a:t>
            </a:r>
            <a:endParaRPr/>
          </a:p>
          <a:p>
            <a:pPr indent="-171450" lvl="1" marL="628650" marR="0" rtl="0" algn="l">
              <a:lnSpc>
                <a:spcPct val="100000"/>
              </a:lnSpc>
              <a:spcBef>
                <a:spcPts val="360"/>
              </a:spcBef>
              <a:spcAft>
                <a:spcPts val="0"/>
              </a:spcAft>
              <a:buClr>
                <a:schemeClr val="dk1"/>
              </a:buClr>
              <a:buSzPts val="1200"/>
              <a:buFont typeface="Arial"/>
              <a:buChar char="•"/>
            </a:pPr>
            <a:r>
              <a:rPr b="1" lang="vi"/>
              <a:t>src: </a:t>
            </a:r>
            <a:r>
              <a:rPr lang="vi"/>
              <a:t>Chứa URL của dữ liệu bản nhạc văn bản</a:t>
            </a:r>
            <a:endParaRPr/>
          </a:p>
          <a:p>
            <a:pPr indent="-171450" lvl="1" marL="628650" marR="0" rtl="0" algn="l">
              <a:lnSpc>
                <a:spcPct val="100000"/>
              </a:lnSpc>
              <a:spcBef>
                <a:spcPts val="360"/>
              </a:spcBef>
              <a:spcAft>
                <a:spcPts val="0"/>
              </a:spcAft>
              <a:buClr>
                <a:schemeClr val="dk1"/>
              </a:buClr>
              <a:buSzPts val="1200"/>
              <a:buFont typeface="Arial"/>
              <a:buChar char="•"/>
            </a:pPr>
            <a:r>
              <a:rPr b="1" lang="vi"/>
              <a:t>srclang: </a:t>
            </a:r>
            <a:r>
              <a:rPr lang="vi"/>
              <a:t>Chứa ngôn ngữ của dữ liệu liệu bản nhạc văn bản</a:t>
            </a:r>
            <a:endParaRPr/>
          </a:p>
          <a:p>
            <a:pPr indent="-171450" lvl="1" marL="628650" marR="0" rtl="0" algn="l">
              <a:lnSpc>
                <a:spcPct val="100000"/>
              </a:lnSpc>
              <a:spcBef>
                <a:spcPts val="360"/>
              </a:spcBef>
              <a:spcAft>
                <a:spcPts val="0"/>
              </a:spcAft>
              <a:buClr>
                <a:schemeClr val="dk1"/>
              </a:buClr>
              <a:buSzPts val="1200"/>
              <a:buFont typeface="Arial"/>
              <a:buChar char="•"/>
            </a:pPr>
            <a:r>
              <a:rPr b="1" lang="vi"/>
              <a:t>kind: </a:t>
            </a:r>
            <a:r>
              <a:rPr lang="vi"/>
              <a:t>Chứa loại nội dung mà định nghĩa bản nhạc được sử dụng</a:t>
            </a:r>
            <a:endParaRPr b="1"/>
          </a:p>
          <a:p>
            <a:pPr indent="-95250" lvl="1" marL="628650" marR="0" rtl="0" algn="l">
              <a:lnSpc>
                <a:spcPct val="100000"/>
              </a:lnSpc>
              <a:spcBef>
                <a:spcPts val="360"/>
              </a:spcBef>
              <a:spcAft>
                <a:spcPts val="0"/>
              </a:spcAft>
              <a:buClr>
                <a:schemeClr val="dk1"/>
              </a:buClr>
              <a:buSzPts val="1200"/>
              <a:buFont typeface="Arial"/>
              <a:buNone/>
            </a:pPr>
            <a:r>
              <a:t/>
            </a:r>
            <a:endParaRPr b="1"/>
          </a:p>
          <a:p>
            <a:pPr indent="-95250" lvl="1" marL="628650" marR="0" rtl="0" algn="l">
              <a:lnSpc>
                <a:spcPct val="100000"/>
              </a:lnSpc>
              <a:spcBef>
                <a:spcPts val="360"/>
              </a:spcBef>
              <a:spcAft>
                <a:spcPts val="0"/>
              </a:spcAft>
              <a:buClr>
                <a:schemeClr val="dk1"/>
              </a:buClr>
              <a:buSzPts val="1200"/>
              <a:buFont typeface="Arial"/>
              <a:buNone/>
            </a:pPr>
            <a:r>
              <a:t/>
            </a:r>
            <a:endParaRPr b="1"/>
          </a:p>
          <a:p>
            <a:pPr indent="-95250" lvl="1" marL="628650" rtl="0" algn="l">
              <a:spcBef>
                <a:spcPts val="360"/>
              </a:spcBef>
              <a:spcAft>
                <a:spcPts val="0"/>
              </a:spcAft>
              <a:buClr>
                <a:schemeClr val="dk1"/>
              </a:buClr>
              <a:buSzPts val="1200"/>
              <a:buFont typeface="Arial"/>
              <a:buNone/>
            </a:pPr>
            <a:r>
              <a:t/>
            </a:r>
            <a:endParaRPr/>
          </a:p>
        </p:txBody>
      </p:sp>
      <p:sp>
        <p:nvSpPr>
          <p:cNvPr id="251" name="Google Shape;251;gb1eb8bad44_2_1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1eb8bad44_2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0" name="Google Shape;260;gb1eb8bad44_2_1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Thẻ track</a:t>
            </a:r>
            <a:endParaRPr/>
          </a:p>
          <a:p>
            <a:pPr indent="-171450" lvl="0" marL="171450" rtl="0" algn="l">
              <a:spcBef>
                <a:spcPts val="360"/>
              </a:spcBef>
              <a:spcAft>
                <a:spcPts val="0"/>
              </a:spcAft>
              <a:buClr>
                <a:schemeClr val="dk1"/>
              </a:buClr>
              <a:buSzPts val="1200"/>
              <a:buFont typeface="Arial"/>
              <a:buChar char="•"/>
            </a:pPr>
            <a:r>
              <a:rPr lang="vi"/>
              <a:t>Đoạn mã trình bày cách một phần tử bản nhạc được sử dụng kết hợp với thẻ </a:t>
            </a:r>
            <a:r>
              <a:rPr b="1" lang="vi"/>
              <a:t>&lt;video&gt; </a:t>
            </a:r>
            <a:r>
              <a:rPr lang="vi"/>
              <a:t>để cung cấp phụ đề.</a:t>
            </a:r>
            <a:endParaRPr/>
          </a:p>
        </p:txBody>
      </p:sp>
      <p:sp>
        <p:nvSpPr>
          <p:cNvPr id="261" name="Google Shape;261;gb1eb8bad44_2_1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1eb8bad44_2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1" name="Google Shape;271;gb1eb8bad44_2_2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360"/>
              </a:spcBef>
              <a:spcAft>
                <a:spcPts val="0"/>
              </a:spcAft>
              <a:buClr>
                <a:schemeClr val="dk1"/>
              </a:buClr>
              <a:buSzPts val="1200"/>
              <a:buFont typeface="Arial"/>
              <a:buChar char="•"/>
            </a:pPr>
            <a:r>
              <a:rPr lang="vi"/>
              <a:t>Đa phương tiện là sự kết hợp của nhiều yếu tố khác nhau như video, đồ họa, âm thanh và văn bản. </a:t>
            </a:r>
            <a:endParaRPr/>
          </a:p>
          <a:p>
            <a:pPr indent="-171450" lvl="0" marL="171450" rtl="0" algn="l">
              <a:spcBef>
                <a:spcPts val="360"/>
              </a:spcBef>
              <a:spcAft>
                <a:spcPts val="0"/>
              </a:spcAft>
              <a:buClr>
                <a:schemeClr val="dk1"/>
              </a:buClr>
              <a:buSzPts val="1200"/>
              <a:buFont typeface="Arial"/>
              <a:buChar char="•"/>
            </a:pPr>
            <a:r>
              <a:rPr lang="vi"/>
              <a:t>Có nhiều loại phương tiện khác nhau được sử dụng cho các tập tin âm thanh và video trên các trang Web khác nhau. </a:t>
            </a:r>
            <a:endParaRPr/>
          </a:p>
          <a:p>
            <a:pPr indent="-171450" lvl="0" marL="171450" rtl="0" algn="l">
              <a:spcBef>
                <a:spcPts val="360"/>
              </a:spcBef>
              <a:spcAft>
                <a:spcPts val="0"/>
              </a:spcAft>
              <a:buClr>
                <a:schemeClr val="dk1"/>
              </a:buClr>
              <a:buSzPts val="1200"/>
              <a:buFont typeface="Arial"/>
              <a:buChar char="•"/>
            </a:pPr>
            <a:r>
              <a:rPr lang="vi"/>
              <a:t>Thẻ </a:t>
            </a:r>
            <a:r>
              <a:rPr b="1" lang="vi"/>
              <a:t>&lt;audio&gt; </a:t>
            </a:r>
            <a:r>
              <a:rPr lang="vi"/>
              <a:t>sẽ giúp nhà phát triển nhúng nhạc vào trang Web và cho phép người dùng nghe nhạc. </a:t>
            </a:r>
            <a:endParaRPr/>
          </a:p>
          <a:p>
            <a:pPr indent="-171450" lvl="0" marL="171450" rtl="0" algn="l">
              <a:spcBef>
                <a:spcPts val="360"/>
              </a:spcBef>
              <a:spcAft>
                <a:spcPts val="0"/>
              </a:spcAft>
              <a:buClr>
                <a:schemeClr val="dk1"/>
              </a:buClr>
              <a:buSzPts val="1200"/>
              <a:buFont typeface="Arial"/>
              <a:buChar char="•"/>
            </a:pPr>
            <a:r>
              <a:rPr lang="vi"/>
              <a:t>Người dùng có thể phát âm thanh trong các trình duyệt cũ hơn bằng thẻ </a:t>
            </a:r>
            <a:r>
              <a:rPr b="1" lang="vi"/>
              <a:t>&lt;embed&gt;</a:t>
            </a:r>
            <a:r>
              <a:rPr lang="vi"/>
              <a:t>. </a:t>
            </a:r>
            <a:endParaRPr/>
          </a:p>
          <a:p>
            <a:pPr indent="-171450" lvl="0" marL="171450" rtl="0" algn="l">
              <a:spcBef>
                <a:spcPts val="360"/>
              </a:spcBef>
              <a:spcAft>
                <a:spcPts val="0"/>
              </a:spcAft>
              <a:buClr>
                <a:schemeClr val="dk1"/>
              </a:buClr>
              <a:buSzPts val="1200"/>
              <a:buFont typeface="Arial"/>
              <a:buChar char="•"/>
            </a:pPr>
            <a:r>
              <a:rPr lang="vi"/>
              <a:t>Thẻ </a:t>
            </a:r>
            <a:r>
              <a:rPr b="1" lang="vi"/>
              <a:t>&lt;video&gt; </a:t>
            </a:r>
            <a:r>
              <a:rPr lang="vi"/>
              <a:t>được sử dụng để nhúng nội dung video trên trang Web. T</a:t>
            </a:r>
            <a:endParaRPr/>
          </a:p>
          <a:p>
            <a:pPr indent="-171450" lvl="0" marL="171450" rtl="0" algn="l">
              <a:spcBef>
                <a:spcPts val="360"/>
              </a:spcBef>
              <a:spcAft>
                <a:spcPts val="0"/>
              </a:spcAft>
              <a:buClr>
                <a:schemeClr val="dk1"/>
              </a:buClr>
              <a:buSzPts val="1200"/>
              <a:buFont typeface="Arial"/>
              <a:buChar char="•"/>
            </a:pPr>
            <a:r>
              <a:rPr lang="vi"/>
              <a:t>huộc tính tải trước </a:t>
            </a:r>
            <a:r>
              <a:rPr b="1" lang="vi"/>
              <a:t>(preload) </a:t>
            </a:r>
            <a:r>
              <a:rPr lang="vi"/>
              <a:t>xác định liệu âm thanh có phải được tải khi trang tải và sẵn sàng thực thi hay không. </a:t>
            </a:r>
            <a:endParaRPr/>
          </a:p>
          <a:p>
            <a:pPr indent="-171450" lvl="0" marL="171450" rtl="0" algn="l">
              <a:spcBef>
                <a:spcPts val="360"/>
              </a:spcBef>
              <a:spcAft>
                <a:spcPts val="0"/>
              </a:spcAft>
              <a:buClr>
                <a:schemeClr val="dk1"/>
              </a:buClr>
              <a:buSzPts val="1200"/>
              <a:buFont typeface="Arial"/>
              <a:buChar char="•"/>
            </a:pPr>
            <a:r>
              <a:rPr b="1" lang="vi"/>
              <a:t>WebM</a:t>
            </a:r>
            <a:r>
              <a:rPr lang="vi"/>
              <a:t> là một định dạng vùng chứa video mã nguồn mở mới được </a:t>
            </a:r>
            <a:r>
              <a:rPr b="1" lang="vi"/>
              <a:t>Google</a:t>
            </a:r>
            <a:r>
              <a:rPr lang="vi"/>
              <a:t> hỗ trợ.</a:t>
            </a:r>
            <a:endParaRPr b="1"/>
          </a:p>
        </p:txBody>
      </p:sp>
      <p:sp>
        <p:nvSpPr>
          <p:cNvPr id="272" name="Google Shape;272;gb1eb8bad44_2_2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1eb8bad44_2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gb1eb8bad44_2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Mô tả nhu cầu về đa phương tiện trong HTML5</a:t>
            </a:r>
            <a:endParaRPr/>
          </a:p>
          <a:p>
            <a:pPr indent="-171450" lvl="0" marL="171450" rtl="0" algn="l">
              <a:spcBef>
                <a:spcPts val="360"/>
              </a:spcBef>
              <a:spcAft>
                <a:spcPts val="0"/>
              </a:spcAft>
              <a:buClr>
                <a:schemeClr val="dk1"/>
              </a:buClr>
              <a:buSzPts val="1200"/>
              <a:buFont typeface="Arial"/>
              <a:buChar char="•"/>
            </a:pPr>
            <a:r>
              <a:rPr lang="vi"/>
              <a:t>Liệt kê các loại phương tiện được hỗ trợ trong HTML5</a:t>
            </a:r>
            <a:endParaRPr/>
          </a:p>
          <a:p>
            <a:pPr indent="-171450" lvl="0" marL="171450" rtl="0" algn="l">
              <a:spcBef>
                <a:spcPts val="360"/>
              </a:spcBef>
              <a:spcAft>
                <a:spcPts val="0"/>
              </a:spcAft>
              <a:buClr>
                <a:schemeClr val="dk1"/>
              </a:buClr>
              <a:buSzPts val="1200"/>
              <a:buFont typeface="Arial"/>
              <a:buChar char="•"/>
            </a:pPr>
            <a:r>
              <a:rPr lang="vi"/>
              <a:t>Giải thích các phần tử âm thanh trong HTML5</a:t>
            </a:r>
            <a:endParaRPr/>
          </a:p>
          <a:p>
            <a:pPr indent="-171450" lvl="0" marL="171450" rtl="0" algn="l">
              <a:spcBef>
                <a:spcPts val="360"/>
              </a:spcBef>
              <a:spcAft>
                <a:spcPts val="0"/>
              </a:spcAft>
              <a:buClr>
                <a:schemeClr val="dk1"/>
              </a:buClr>
              <a:buSzPts val="1200"/>
              <a:buFont typeface="Arial"/>
              <a:buChar char="•"/>
            </a:pPr>
            <a:r>
              <a:rPr lang="vi"/>
              <a:t>Giải thích các phần tử video trong HTML5</a:t>
            </a:r>
            <a:endParaRPr/>
          </a:p>
          <a:p>
            <a:pPr indent="-171450" lvl="0" marL="171450" rtl="0" algn="l">
              <a:spcBef>
                <a:spcPts val="360"/>
              </a:spcBef>
              <a:spcAft>
                <a:spcPts val="0"/>
              </a:spcAft>
              <a:buClr>
                <a:schemeClr val="dk1"/>
              </a:buClr>
              <a:buSzPts val="1200"/>
              <a:buFont typeface="Arial"/>
              <a:buChar char="•"/>
            </a:pPr>
            <a:r>
              <a:rPr lang="vi"/>
              <a:t>Giải thích khả năng tiếp cận của các phần tử âm thanh và video</a:t>
            </a:r>
            <a:endParaRPr/>
          </a:p>
          <a:p>
            <a:pPr indent="-171450" lvl="0" marL="171450" rtl="0" algn="l">
              <a:spcBef>
                <a:spcPts val="360"/>
              </a:spcBef>
              <a:spcAft>
                <a:spcPts val="0"/>
              </a:spcAft>
              <a:buClr>
                <a:schemeClr val="dk1"/>
              </a:buClr>
              <a:buSzPts val="1200"/>
              <a:buFont typeface="Arial"/>
              <a:buChar char="•"/>
            </a:pPr>
            <a:r>
              <a:rPr lang="vi"/>
              <a:t>Mô tả cách đối phó với các trình duyệt không hỗ trợ</a:t>
            </a:r>
            <a:endParaRPr b="1"/>
          </a:p>
        </p:txBody>
      </p:sp>
      <p:sp>
        <p:nvSpPr>
          <p:cNvPr id="82" name="Google Shape;82;gb1eb8bad44_2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eb8bad44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 name="Google Shape;90;gb1eb8bad44_2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Giới thiệu</a:t>
            </a:r>
            <a:endParaRPr/>
          </a:p>
          <a:p>
            <a:pPr indent="-171450" lvl="0" marL="171450" rtl="0" algn="l">
              <a:spcBef>
                <a:spcPts val="360"/>
              </a:spcBef>
              <a:spcAft>
                <a:spcPts val="0"/>
              </a:spcAft>
              <a:buClr>
                <a:schemeClr val="dk1"/>
              </a:buClr>
              <a:buSzPts val="1200"/>
              <a:buFont typeface="Arial"/>
              <a:buChar char="•"/>
            </a:pPr>
            <a:r>
              <a:rPr lang="vi"/>
              <a:t>Theo truyền thống, các trình duyệt Web chỉ có khả năng xử lý đồ họa và văn bản.</a:t>
            </a:r>
            <a:endParaRPr/>
          </a:p>
          <a:p>
            <a:pPr indent="-171450" lvl="0" marL="171450" rtl="0" algn="l">
              <a:spcBef>
                <a:spcPts val="360"/>
              </a:spcBef>
              <a:spcAft>
                <a:spcPts val="0"/>
              </a:spcAft>
              <a:buClr>
                <a:schemeClr val="dk1"/>
              </a:buClr>
              <a:buSzPts val="1200"/>
              <a:buFont typeface="Arial"/>
              <a:buChar char="•"/>
            </a:pPr>
            <a:r>
              <a:rPr lang="vi"/>
              <a:t>Người dùng phải cài đặt một chương trình riêng biệt, trình cắm thêm hoặc điều khiển </a:t>
            </a:r>
            <a:r>
              <a:rPr b="1" lang="vi"/>
              <a:t>ActiveX</a:t>
            </a:r>
            <a:r>
              <a:rPr lang="vi"/>
              <a:t> để phát một số video.</a:t>
            </a:r>
            <a:endParaRPr/>
          </a:p>
          <a:p>
            <a:pPr indent="-171450" lvl="0" marL="171450" rtl="0" algn="l">
              <a:spcBef>
                <a:spcPts val="360"/>
              </a:spcBef>
              <a:spcAft>
                <a:spcPts val="0"/>
              </a:spcAft>
              <a:buClr>
                <a:schemeClr val="dk1"/>
              </a:buClr>
              <a:buSzPts val="1200"/>
              <a:buFont typeface="Arial"/>
              <a:buChar char="•"/>
            </a:pPr>
            <a:r>
              <a:rPr lang="vi"/>
              <a:t>Trước đó, các nhà thiết kế Web và nhà phát triển Web đã từng thiết lập các trang Web để phát âm thanh và video trên Web bằng </a:t>
            </a:r>
            <a:r>
              <a:rPr b="1" lang="vi"/>
              <a:t>Adobe Flash player</a:t>
            </a:r>
            <a:r>
              <a:rPr lang="vi"/>
              <a:t>.</a:t>
            </a:r>
            <a:endParaRPr/>
          </a:p>
          <a:p>
            <a:pPr indent="-171450" lvl="0" marL="171450" rtl="0" algn="l">
              <a:spcBef>
                <a:spcPts val="360"/>
              </a:spcBef>
              <a:spcAft>
                <a:spcPts val="0"/>
              </a:spcAft>
              <a:buClr>
                <a:schemeClr val="dk1"/>
              </a:buClr>
              <a:buSzPts val="1200"/>
              <a:buFont typeface="Arial"/>
              <a:buChar char="•"/>
            </a:pPr>
            <a:r>
              <a:rPr lang="vi"/>
              <a:t>Đa phương tiện là sự kết hợp của nhiều yếu tố khác nhau như video, đồ họa, âm thanh và văn bản.</a:t>
            </a:r>
            <a:endParaRPr/>
          </a:p>
          <a:p>
            <a:pPr indent="-171450" lvl="0" marL="171450" rtl="0" algn="l">
              <a:spcBef>
                <a:spcPts val="360"/>
              </a:spcBef>
              <a:spcAft>
                <a:spcPts val="0"/>
              </a:spcAft>
              <a:buClr>
                <a:schemeClr val="dk1"/>
              </a:buClr>
              <a:buSzPts val="1200"/>
              <a:buFont typeface="Arial"/>
              <a:buChar char="•"/>
            </a:pPr>
            <a:r>
              <a:rPr lang="vi"/>
              <a:t>Cách phổ biến để chèn nội dung đa phương tiện trên các trang Web là nhúng tập tin video hoặc âm thanh vào trang Web.</a:t>
            </a:r>
            <a:endParaRPr/>
          </a:p>
          <a:p>
            <a:pPr indent="-171450" lvl="0" marL="171450" rtl="0" algn="l">
              <a:spcBef>
                <a:spcPts val="360"/>
              </a:spcBef>
              <a:spcAft>
                <a:spcPts val="0"/>
              </a:spcAft>
              <a:buClr>
                <a:schemeClr val="dk1"/>
              </a:buClr>
              <a:buSzPts val="1200"/>
              <a:buFont typeface="Arial"/>
              <a:buChar char="•"/>
            </a:pPr>
            <a:r>
              <a:rPr b="1" lang="vi"/>
              <a:t>HTML5</a:t>
            </a:r>
            <a:r>
              <a:rPr lang="vi"/>
              <a:t> đã làm cho cuộc sống dễ dàng hơn bằng cách giới thiệu các thẻ </a:t>
            </a:r>
            <a:r>
              <a:rPr b="1" lang="vi"/>
              <a:t>&lt;audio&gt; </a:t>
            </a:r>
            <a:r>
              <a:rPr lang="vi"/>
              <a:t>và </a:t>
            </a:r>
            <a:r>
              <a:rPr b="1" lang="vi"/>
              <a:t>&lt;video&gt;</a:t>
            </a:r>
            <a:endParaRPr b="1"/>
          </a:p>
        </p:txBody>
      </p:sp>
      <p:sp>
        <p:nvSpPr>
          <p:cNvPr id="91" name="Google Shape;91;gb1eb8bad44_2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1eb8bad44_2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 name="Google Shape;111;gb1eb8bad44_2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loại phương tiện được hỗ trợ trong âm thanh và video</a:t>
            </a:r>
            <a:endParaRPr b="1"/>
          </a:p>
          <a:p>
            <a:pPr indent="-171450" lvl="1" marL="628650" rtl="0" algn="l">
              <a:spcBef>
                <a:spcPts val="360"/>
              </a:spcBef>
              <a:spcAft>
                <a:spcPts val="0"/>
              </a:spcAft>
              <a:buClr>
                <a:schemeClr val="dk1"/>
              </a:buClr>
              <a:buSzPts val="1200"/>
              <a:buFont typeface="Arial"/>
              <a:buChar char="•"/>
            </a:pPr>
            <a:r>
              <a:rPr b="1" lang="vi"/>
              <a:t>Codec</a:t>
            </a:r>
            <a:r>
              <a:rPr lang="vi"/>
              <a:t> là một thuật ngữ đề cập đến một thiết bị hoặc một chương trình được sử dụng để mã hóa và giải mã luồng dữ liệu kỹ thuật số</a:t>
            </a:r>
            <a:endParaRPr/>
          </a:p>
          <a:p>
            <a:pPr indent="-171450" lvl="1" marL="628650" rtl="0" algn="l">
              <a:spcBef>
                <a:spcPts val="360"/>
              </a:spcBef>
              <a:spcAft>
                <a:spcPts val="0"/>
              </a:spcAft>
              <a:buClr>
                <a:schemeClr val="dk1"/>
              </a:buClr>
              <a:buSzPts val="1200"/>
              <a:buFont typeface="Arial"/>
              <a:buChar char="•"/>
            </a:pPr>
            <a:r>
              <a:rPr lang="vi"/>
              <a:t>Có nhiều codec video và âm thanh khác nhau được sử dụng để xử lý các tập tin video và âm thanh.</a:t>
            </a:r>
            <a:endParaRPr/>
          </a:p>
          <a:p>
            <a:pPr indent="-171450" lvl="1" marL="628650" rtl="0" algn="l">
              <a:spcBef>
                <a:spcPts val="360"/>
              </a:spcBef>
              <a:spcAft>
                <a:spcPts val="0"/>
              </a:spcAft>
              <a:buClr>
                <a:schemeClr val="dk1"/>
              </a:buClr>
              <a:buSzPts val="1200"/>
              <a:buFont typeface="Arial"/>
              <a:buChar char="•"/>
            </a:pPr>
            <a:r>
              <a:rPr lang="vi"/>
              <a:t>Các codec khác nhau có mức chất lượng nén khác nhau.</a:t>
            </a:r>
            <a:endParaRPr/>
          </a:p>
          <a:p>
            <a:pPr indent="-171450" lvl="1" marL="628650" rtl="0" algn="l">
              <a:spcBef>
                <a:spcPts val="360"/>
              </a:spcBef>
              <a:spcAft>
                <a:spcPts val="0"/>
              </a:spcAft>
              <a:buClr>
                <a:schemeClr val="dk1"/>
              </a:buClr>
              <a:buSzPts val="1200"/>
              <a:buFont typeface="Arial"/>
              <a:buChar char="•"/>
            </a:pPr>
            <a:r>
              <a:rPr lang="vi"/>
              <a:t>Để lưu trữ và truyền video và âm thanh được mã hóa cùng nhau, một định dạng vùng chứa được sử dụng như Ogg (</a:t>
            </a:r>
            <a:r>
              <a:rPr b="1" lang="vi"/>
              <a:t>.ogv</a:t>
            </a:r>
            <a:r>
              <a:rPr lang="vi"/>
              <a:t>), Audio Video Interleave (</a:t>
            </a:r>
            <a:r>
              <a:rPr b="1" lang="vi"/>
              <a:t>.avi</a:t>
            </a:r>
            <a:r>
              <a:rPr lang="vi"/>
              <a:t>), Flash Video (</a:t>
            </a:r>
            <a:r>
              <a:rPr b="1" lang="vi"/>
              <a:t>.flv</a:t>
            </a:r>
            <a:r>
              <a:rPr lang="vi"/>
              <a:t>)…</a:t>
            </a:r>
            <a:endParaRPr/>
          </a:p>
          <a:p>
            <a:pPr indent="-171450" lvl="1" marL="628650" rtl="0" algn="l">
              <a:spcBef>
                <a:spcPts val="360"/>
              </a:spcBef>
              <a:spcAft>
                <a:spcPts val="0"/>
              </a:spcAft>
              <a:buClr>
                <a:schemeClr val="dk1"/>
              </a:buClr>
              <a:buSzPts val="1200"/>
              <a:buFont typeface="Arial"/>
              <a:buChar char="•"/>
            </a:pPr>
            <a:r>
              <a:rPr lang="vi"/>
              <a:t>Các trình duyệt khác nhau hỗ trợ định dạng vùng chứa khác nhau. </a:t>
            </a:r>
            <a:r>
              <a:rPr b="1" lang="vi"/>
              <a:t>WebM</a:t>
            </a:r>
            <a:r>
              <a:rPr lang="vi"/>
              <a:t> là một định dạng vùng chứa video mã nguồn mở mới được </a:t>
            </a:r>
            <a:r>
              <a:rPr b="1" lang="vi"/>
              <a:t>Google</a:t>
            </a:r>
            <a:r>
              <a:rPr lang="vi"/>
              <a:t> hỗ trợ.</a:t>
            </a:r>
            <a:endParaRPr b="1"/>
          </a:p>
          <a:p>
            <a:pPr indent="0" lvl="0" marL="0" rtl="0" algn="l">
              <a:spcBef>
                <a:spcPts val="360"/>
              </a:spcBef>
              <a:spcAft>
                <a:spcPts val="0"/>
              </a:spcAft>
              <a:buNone/>
            </a:pPr>
            <a:r>
              <a:t/>
            </a:r>
            <a:endParaRPr/>
          </a:p>
          <a:p>
            <a:pPr indent="0" lvl="0" marL="0" rtl="0" algn="l">
              <a:spcBef>
                <a:spcPts val="360"/>
              </a:spcBef>
              <a:spcAft>
                <a:spcPts val="0"/>
              </a:spcAft>
              <a:buNone/>
            </a:pPr>
            <a:r>
              <a:rPr lang="vi"/>
              <a:t>Codec: </a:t>
            </a:r>
            <a:r>
              <a:rPr b="0" i="0" lang="vi" sz="1200">
                <a:solidFill>
                  <a:schemeClr val="dk1"/>
                </a:solidFill>
                <a:latin typeface="Calibri"/>
                <a:ea typeface="Calibri"/>
                <a:cs typeface="Calibri"/>
                <a:sym typeface="Calibri"/>
              </a:rPr>
              <a:t>là thuat ngu dung de chi một thiết bị phan cung hoặc một chương trình phan mem có khả năng mã hóa và giải mã cac luong dữ liệu hoặc tín hiệu so. </a:t>
            </a:r>
            <a:br>
              <a:rPr b="0" i="0" lang="vi" sz="1200">
                <a:solidFill>
                  <a:schemeClr val="dk1"/>
                </a:solidFill>
                <a:latin typeface="Calibri"/>
                <a:ea typeface="Calibri"/>
                <a:cs typeface="Calibri"/>
                <a:sym typeface="Calibri"/>
              </a:rPr>
            </a:br>
            <a:r>
              <a:rPr b="0" i="0" lang="vi" sz="1200">
                <a:solidFill>
                  <a:schemeClr val="dk1"/>
                </a:solidFill>
                <a:latin typeface="Calibri"/>
                <a:ea typeface="Calibri"/>
                <a:cs typeface="Calibri"/>
                <a:sym typeface="Calibri"/>
              </a:rPr>
              <a:t>'</a:t>
            </a:r>
            <a:r>
              <a:rPr b="1" i="0" lang="vi" sz="1200">
                <a:solidFill>
                  <a:schemeClr val="dk1"/>
                </a:solidFill>
                <a:latin typeface="Calibri"/>
                <a:ea typeface="Calibri"/>
                <a:cs typeface="Calibri"/>
                <a:sym typeface="Calibri"/>
              </a:rPr>
              <a:t>Co</a:t>
            </a:r>
            <a:r>
              <a:rPr b="0" i="0" lang="vi" sz="1200">
                <a:solidFill>
                  <a:schemeClr val="dk1"/>
                </a:solidFill>
                <a:latin typeface="Calibri"/>
                <a:ea typeface="Calibri"/>
                <a:cs typeface="Calibri"/>
                <a:sym typeface="Calibri"/>
              </a:rPr>
              <a:t>mpressor-</a:t>
            </a:r>
            <a:r>
              <a:rPr b="1" i="0" lang="vi" sz="1200">
                <a:solidFill>
                  <a:schemeClr val="dk1"/>
                </a:solidFill>
                <a:latin typeface="Calibri"/>
                <a:ea typeface="Calibri"/>
                <a:cs typeface="Calibri"/>
                <a:sym typeface="Calibri"/>
              </a:rPr>
              <a:t>Dec</a:t>
            </a:r>
            <a:r>
              <a:rPr b="0" i="0" lang="vi" sz="1200">
                <a:solidFill>
                  <a:schemeClr val="dk1"/>
                </a:solidFill>
                <a:latin typeface="Calibri"/>
                <a:ea typeface="Calibri"/>
                <a:cs typeface="Calibri"/>
                <a:sym typeface="Calibri"/>
              </a:rPr>
              <a:t>ompressor', '</a:t>
            </a:r>
            <a:r>
              <a:rPr b="1" i="0" lang="vi" sz="1200">
                <a:solidFill>
                  <a:schemeClr val="dk1"/>
                </a:solidFill>
                <a:latin typeface="Calibri"/>
                <a:ea typeface="Calibri"/>
                <a:cs typeface="Calibri"/>
                <a:sym typeface="Calibri"/>
              </a:rPr>
              <a:t>Co</a:t>
            </a:r>
            <a:r>
              <a:rPr b="0" i="0" lang="vi" sz="1200">
                <a:solidFill>
                  <a:schemeClr val="dk1"/>
                </a:solidFill>
                <a:latin typeface="Calibri"/>
                <a:ea typeface="Calibri"/>
                <a:cs typeface="Calibri"/>
                <a:sym typeface="Calibri"/>
              </a:rPr>
              <a:t>der-</a:t>
            </a:r>
            <a:r>
              <a:rPr b="1" i="0" lang="vi" sz="1200">
                <a:solidFill>
                  <a:schemeClr val="dk1"/>
                </a:solidFill>
                <a:latin typeface="Calibri"/>
                <a:ea typeface="Calibri"/>
                <a:cs typeface="Calibri"/>
                <a:sym typeface="Calibri"/>
              </a:rPr>
              <a:t>Dec</a:t>
            </a:r>
            <a:r>
              <a:rPr b="0" i="0" lang="vi" sz="1200">
                <a:solidFill>
                  <a:schemeClr val="dk1"/>
                </a:solidFill>
                <a:latin typeface="Calibri"/>
                <a:ea typeface="Calibri"/>
                <a:cs typeface="Calibri"/>
                <a:sym typeface="Calibri"/>
              </a:rPr>
              <a:t>oder', hoặc '</a:t>
            </a:r>
            <a:r>
              <a:rPr b="1" i="0" lang="vi" sz="1200">
                <a:solidFill>
                  <a:schemeClr val="dk1"/>
                </a:solidFill>
                <a:latin typeface="Calibri"/>
                <a:ea typeface="Calibri"/>
                <a:cs typeface="Calibri"/>
                <a:sym typeface="Calibri"/>
              </a:rPr>
              <a:t>Co</a:t>
            </a:r>
            <a:r>
              <a:rPr b="0" i="0" lang="vi" sz="1200">
                <a:solidFill>
                  <a:schemeClr val="dk1"/>
                </a:solidFill>
                <a:latin typeface="Calibri"/>
                <a:ea typeface="Calibri"/>
                <a:cs typeface="Calibri"/>
                <a:sym typeface="Calibri"/>
              </a:rPr>
              <a:t>mpression/</a:t>
            </a:r>
            <a:r>
              <a:rPr b="1" i="0" lang="vi" sz="1200">
                <a:solidFill>
                  <a:schemeClr val="dk1"/>
                </a:solidFill>
                <a:latin typeface="Calibri"/>
                <a:ea typeface="Calibri"/>
                <a:cs typeface="Calibri"/>
                <a:sym typeface="Calibri"/>
              </a:rPr>
              <a:t>Dec</a:t>
            </a:r>
            <a:r>
              <a:rPr b="0" i="0" lang="vi" sz="1200">
                <a:solidFill>
                  <a:schemeClr val="dk1"/>
                </a:solidFill>
                <a:latin typeface="Calibri"/>
                <a:ea typeface="Calibri"/>
                <a:cs typeface="Calibri"/>
                <a:sym typeface="Calibri"/>
              </a:rPr>
              <a:t>ompression algorithm'.</a:t>
            </a:r>
            <a:endParaRPr b="0" i="0" sz="1200">
              <a:solidFill>
                <a:schemeClr val="dk1"/>
              </a:solidFill>
              <a:latin typeface="Calibri"/>
              <a:ea typeface="Calibri"/>
              <a:cs typeface="Calibri"/>
              <a:sym typeface="Calibri"/>
            </a:endParaRPr>
          </a:p>
          <a:p>
            <a:pPr indent="0" lvl="0" marL="0" rtl="0" algn="l">
              <a:spcBef>
                <a:spcPts val="360"/>
              </a:spcBef>
              <a:spcAft>
                <a:spcPts val="0"/>
              </a:spcAft>
              <a:buNone/>
            </a:pPr>
            <a:r>
              <a:rPr b="0" i="0" lang="vi" sz="1200">
                <a:solidFill>
                  <a:schemeClr val="dk1"/>
                </a:solidFill>
                <a:latin typeface="Calibri"/>
                <a:ea typeface="Calibri"/>
                <a:cs typeface="Calibri"/>
                <a:sym typeface="Calibri"/>
              </a:rPr>
              <a:t>Container format : dinh dang chua codec. 1 dinh dang chua codec bao gom 1 hay nhieu goi codec khac nhau cho am thanh, video hoac ca 2.</a:t>
            </a:r>
            <a:endParaRPr/>
          </a:p>
          <a:p>
            <a:pPr indent="0" lvl="0" marL="0" rtl="0" algn="l">
              <a:spcBef>
                <a:spcPts val="360"/>
              </a:spcBef>
              <a:spcAft>
                <a:spcPts val="0"/>
              </a:spcAft>
              <a:buNone/>
            </a:pPr>
            <a:r>
              <a:rPr b="1" i="0" lang="vi" sz="1200">
                <a:solidFill>
                  <a:schemeClr val="dk1"/>
                </a:solidFill>
                <a:latin typeface="Calibri"/>
                <a:ea typeface="Calibri"/>
                <a:cs typeface="Calibri"/>
                <a:sym typeface="Calibri"/>
              </a:rPr>
              <a:t>Mp4</a:t>
            </a:r>
            <a:r>
              <a:rPr b="0" i="0" lang="vi" sz="1200">
                <a:solidFill>
                  <a:schemeClr val="dk1"/>
                </a:solidFill>
                <a:latin typeface="Calibri"/>
                <a:ea typeface="Calibri"/>
                <a:cs typeface="Calibri"/>
                <a:sym typeface="Calibri"/>
              </a:rPr>
              <a:t> : dinh dang cua bai hat co video</a:t>
            </a:r>
            <a:endParaRPr/>
          </a:p>
          <a:p>
            <a:pPr indent="0" lvl="0" marL="0" rtl="0" algn="l">
              <a:spcBef>
                <a:spcPts val="360"/>
              </a:spcBef>
              <a:spcAft>
                <a:spcPts val="0"/>
              </a:spcAft>
              <a:buNone/>
            </a:pPr>
            <a:r>
              <a:rPr b="1" i="0" lang="vi" sz="1200">
                <a:solidFill>
                  <a:schemeClr val="dk1"/>
                </a:solidFill>
                <a:latin typeface="Calibri"/>
                <a:ea typeface="Calibri"/>
                <a:cs typeface="Calibri"/>
                <a:sym typeface="Calibri"/>
              </a:rPr>
              <a:t>Avi</a:t>
            </a:r>
            <a:r>
              <a:rPr b="0" i="0" lang="vi" sz="1200">
                <a:solidFill>
                  <a:schemeClr val="dk1"/>
                </a:solidFill>
                <a:latin typeface="Calibri"/>
                <a:ea typeface="Calibri"/>
                <a:cs typeface="Calibri"/>
                <a:sym typeface="Calibri"/>
              </a:rPr>
              <a:t> :dinh dang cua  miscrosoft (1992) – audio+ video codec (ko ho tro H.264)</a:t>
            </a:r>
            <a:endParaRPr/>
          </a:p>
          <a:p>
            <a:pPr indent="0" lvl="0" marL="0" marR="0" rtl="0" algn="l">
              <a:lnSpc>
                <a:spcPct val="100000"/>
              </a:lnSpc>
              <a:spcBef>
                <a:spcPts val="360"/>
              </a:spcBef>
              <a:spcAft>
                <a:spcPts val="0"/>
              </a:spcAft>
              <a:buClr>
                <a:schemeClr val="dk1"/>
              </a:buClr>
              <a:buSzPts val="1200"/>
              <a:buFont typeface="Calibri"/>
              <a:buNone/>
            </a:pPr>
            <a:r>
              <a:rPr b="1" i="0" lang="vi" sz="1200">
                <a:solidFill>
                  <a:schemeClr val="dk1"/>
                </a:solidFill>
                <a:latin typeface="Calibri"/>
                <a:ea typeface="Calibri"/>
                <a:cs typeface="Calibri"/>
                <a:sym typeface="Calibri"/>
              </a:rPr>
              <a:t>FLV – </a:t>
            </a:r>
            <a:r>
              <a:rPr b="0" i="0" lang="vi" sz="1200">
                <a:solidFill>
                  <a:schemeClr val="dk1"/>
                </a:solidFill>
                <a:latin typeface="Calibri"/>
                <a:ea typeface="Calibri"/>
                <a:cs typeface="Calibri"/>
                <a:sym typeface="Calibri"/>
              </a:rPr>
              <a:t>Đây là Adobe Flash, hỗ trợ nhiều Codec khác nhau, phổ biến nhất là H.264 và AAC, là một trong những cách phổ biến nhất có thể xem được trực tiếp qua Internet. Một số thông tin cho biết Apple sẽ không cho phép Flash chạy trên bất kỳ thiết bị nào của họ.</a:t>
            </a:r>
            <a:endParaRPr b="0" i="0" sz="1200">
              <a:solidFill>
                <a:schemeClr val="dk1"/>
              </a:solidFill>
              <a:latin typeface="Calibri"/>
              <a:ea typeface="Calibri"/>
              <a:cs typeface="Calibri"/>
              <a:sym typeface="Calibri"/>
            </a:endParaRPr>
          </a:p>
        </p:txBody>
      </p:sp>
      <p:sp>
        <p:nvSpPr>
          <p:cNvPr id="112" name="Google Shape;112;gb1eb8bad44_2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1eb8bad44_2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 name="Google Shape;121;gb1eb8bad44_2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Định dạng âm thanh và Video</a:t>
            </a:r>
            <a:endParaRPr/>
          </a:p>
          <a:p>
            <a:pPr indent="-171450" lvl="0" marL="171450" rtl="0" algn="l">
              <a:spcBef>
                <a:spcPts val="360"/>
              </a:spcBef>
              <a:spcAft>
                <a:spcPts val="0"/>
              </a:spcAft>
              <a:buClr>
                <a:schemeClr val="dk1"/>
              </a:buClr>
              <a:buSzPts val="1200"/>
              <a:buFont typeface="Arial"/>
              <a:buChar char="•"/>
            </a:pPr>
            <a:r>
              <a:rPr lang="vi"/>
              <a:t>Có 3 định dạng tập tin được hỗ trợ cho thẻ </a:t>
            </a:r>
            <a:r>
              <a:rPr b="1" lang="vi"/>
              <a:t>&lt;audio&gt; </a:t>
            </a:r>
            <a:r>
              <a:rPr lang="vi"/>
              <a:t>trong </a:t>
            </a:r>
            <a:r>
              <a:rPr b="0" lang="vi"/>
              <a:t>HTML5: </a:t>
            </a:r>
            <a:r>
              <a:rPr b="1" lang="vi"/>
              <a:t>MP3</a:t>
            </a:r>
            <a:r>
              <a:rPr b="0" lang="vi"/>
              <a:t>, </a:t>
            </a:r>
            <a:r>
              <a:rPr b="1" lang="vi"/>
              <a:t>Wav</a:t>
            </a:r>
            <a:r>
              <a:rPr b="0" lang="vi"/>
              <a:t>, </a:t>
            </a:r>
            <a:r>
              <a:rPr b="1" lang="vi"/>
              <a:t>Ogg</a:t>
            </a:r>
            <a:endParaRPr/>
          </a:p>
          <a:p>
            <a:pPr indent="-171450" lvl="0" marL="171450" rtl="0" algn="l">
              <a:spcBef>
                <a:spcPts val="360"/>
              </a:spcBef>
              <a:spcAft>
                <a:spcPts val="0"/>
              </a:spcAft>
              <a:buClr>
                <a:schemeClr val="dk1"/>
              </a:buClr>
              <a:buSzPts val="1200"/>
              <a:buFont typeface="Arial"/>
              <a:buChar char="•"/>
            </a:pPr>
            <a:r>
              <a:rPr lang="vi"/>
              <a:t>Có 3 định dạng tập tin được hỗ trợ cho thẻ </a:t>
            </a:r>
            <a:r>
              <a:rPr b="1" lang="vi"/>
              <a:t>&lt;video&gt; </a:t>
            </a:r>
            <a:r>
              <a:rPr lang="vi"/>
              <a:t>trong HTML5: </a:t>
            </a:r>
            <a:r>
              <a:rPr b="1" lang="vi"/>
              <a:t>MP4</a:t>
            </a:r>
            <a:r>
              <a:rPr lang="vi"/>
              <a:t>, </a:t>
            </a:r>
            <a:r>
              <a:rPr b="1" lang="vi"/>
              <a:t>WebM</a:t>
            </a:r>
            <a:r>
              <a:rPr lang="vi"/>
              <a:t>, </a:t>
            </a:r>
            <a:r>
              <a:rPr b="1" lang="vi"/>
              <a:t>Ogg</a:t>
            </a:r>
            <a:endParaRPr/>
          </a:p>
          <a:p>
            <a:pPr indent="-95250" lvl="0" marL="171450" rtl="0" algn="l">
              <a:spcBef>
                <a:spcPts val="360"/>
              </a:spcBef>
              <a:spcAft>
                <a:spcPts val="0"/>
              </a:spcAft>
              <a:buClr>
                <a:schemeClr val="dk1"/>
              </a:buClr>
              <a:buSzPts val="1200"/>
              <a:buFont typeface="Arial"/>
              <a:buNone/>
            </a:pPr>
            <a:r>
              <a:t/>
            </a:r>
            <a:endParaRPr b="0"/>
          </a:p>
        </p:txBody>
      </p:sp>
      <p:sp>
        <p:nvSpPr>
          <p:cNvPr id="122" name="Google Shape;122;gb1eb8bad44_2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1eb8bad44_2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3" name="Google Shape;133;gb1eb8bad44_2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Thẻ Audio trong HTML5</a:t>
            </a:r>
            <a:endParaRPr/>
          </a:p>
          <a:p>
            <a:pPr indent="-171450" lvl="0" marL="171450" rtl="0" algn="l">
              <a:spcBef>
                <a:spcPts val="360"/>
              </a:spcBef>
              <a:spcAft>
                <a:spcPts val="0"/>
              </a:spcAft>
              <a:buClr>
                <a:schemeClr val="dk1"/>
              </a:buClr>
              <a:buSzPts val="1200"/>
              <a:buFont typeface="Arial"/>
              <a:buChar char="•"/>
            </a:pPr>
            <a:r>
              <a:rPr lang="vi"/>
              <a:t>Thẻ </a:t>
            </a:r>
            <a:r>
              <a:rPr b="1" lang="vi"/>
              <a:t>&lt;audio&gt; </a:t>
            </a:r>
            <a:r>
              <a:rPr lang="vi"/>
              <a:t>cho phép nhúng nhạc vào trang Web.</a:t>
            </a:r>
            <a:endParaRPr b="1"/>
          </a:p>
        </p:txBody>
      </p:sp>
      <p:sp>
        <p:nvSpPr>
          <p:cNvPr id="134" name="Google Shape;134;gb1eb8bad44_2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1eb8bad44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3" name="Google Shape;143;gb1eb8bad44_2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thuộc tính của thẻ Audio</a:t>
            </a:r>
            <a:endParaRPr/>
          </a:p>
          <a:p>
            <a:pPr indent="-171450" lvl="0" marL="171450" rtl="0" algn="l">
              <a:spcBef>
                <a:spcPts val="360"/>
              </a:spcBef>
              <a:spcAft>
                <a:spcPts val="0"/>
              </a:spcAft>
              <a:buClr>
                <a:schemeClr val="dk1"/>
              </a:buClr>
              <a:buSzPts val="1200"/>
              <a:buFont typeface="Arial"/>
              <a:buChar char="•"/>
            </a:pPr>
            <a:r>
              <a:rPr b="1" lang="vi"/>
              <a:t>autoplay: </a:t>
            </a:r>
            <a:r>
              <a:rPr lang="vi"/>
              <a:t>Thuộc tính này xác định có bắt đầu hay không bắt đầu âm thanh sau khi âm thanh được tải</a:t>
            </a:r>
            <a:endParaRPr/>
          </a:p>
          <a:p>
            <a:pPr indent="-171450" lvl="0" marL="171450" rtl="0" algn="l">
              <a:spcBef>
                <a:spcPts val="360"/>
              </a:spcBef>
              <a:spcAft>
                <a:spcPts val="0"/>
              </a:spcAft>
              <a:buClr>
                <a:schemeClr val="dk1"/>
              </a:buClr>
              <a:buSzPts val="1200"/>
              <a:buFont typeface="Arial"/>
              <a:buChar char="•"/>
            </a:pPr>
            <a:r>
              <a:rPr b="1" lang="vi"/>
              <a:t>autobuffer: </a:t>
            </a:r>
            <a:r>
              <a:rPr lang="vi"/>
              <a:t>Thuộc tính này tự động bắt đầu lưu vào bộ đệm</a:t>
            </a:r>
            <a:endParaRPr/>
          </a:p>
          <a:p>
            <a:pPr indent="-171450" lvl="0" marL="171450" rtl="0" algn="l">
              <a:spcBef>
                <a:spcPts val="360"/>
              </a:spcBef>
              <a:spcAft>
                <a:spcPts val="0"/>
              </a:spcAft>
              <a:buClr>
                <a:schemeClr val="dk1"/>
              </a:buClr>
              <a:buSzPts val="1200"/>
              <a:buFont typeface="Arial"/>
              <a:buChar char="•"/>
            </a:pPr>
            <a:r>
              <a:rPr b="1" lang="vi"/>
              <a:t>controls: </a:t>
            </a:r>
            <a:r>
              <a:rPr lang="vi"/>
              <a:t>Thuộc tính này xác định các điều khiển phát lại âm thanh sẽ được hiển thị như nút tiếp tục, tạm dừng, phát và âm lượng</a:t>
            </a:r>
            <a:endParaRPr/>
          </a:p>
          <a:p>
            <a:pPr indent="-171450" lvl="0" marL="171450" rtl="0" algn="l">
              <a:spcBef>
                <a:spcPts val="360"/>
              </a:spcBef>
              <a:spcAft>
                <a:spcPts val="0"/>
              </a:spcAft>
              <a:buClr>
                <a:schemeClr val="dk1"/>
              </a:buClr>
              <a:buSzPts val="1200"/>
              <a:buFont typeface="Arial"/>
              <a:buChar char="•"/>
            </a:pPr>
            <a:r>
              <a:rPr b="1" lang="vi"/>
              <a:t>loop: </a:t>
            </a:r>
            <a:r>
              <a:rPr lang="vi"/>
              <a:t>Thuộc tính này xác định xem có phát lại âm thanh sau khi nó đã dừng hay không</a:t>
            </a:r>
            <a:endParaRPr/>
          </a:p>
          <a:p>
            <a:pPr indent="-171450" lvl="0" marL="171450" rtl="0" algn="l">
              <a:spcBef>
                <a:spcPts val="360"/>
              </a:spcBef>
              <a:spcAft>
                <a:spcPts val="0"/>
              </a:spcAft>
              <a:buClr>
                <a:schemeClr val="dk1"/>
              </a:buClr>
              <a:buSzPts val="1200"/>
              <a:buFont typeface="Arial"/>
              <a:buChar char="•"/>
            </a:pPr>
            <a:r>
              <a:rPr b="1" lang="vi"/>
              <a:t>preload: </a:t>
            </a:r>
            <a:r>
              <a:rPr lang="vi"/>
              <a:t>Thuộc tính này xác định xem có phải tải âm thanh khi trang tải và sẵn sàng thực thi hay không</a:t>
            </a:r>
            <a:endParaRPr b="1"/>
          </a:p>
        </p:txBody>
      </p:sp>
      <p:sp>
        <p:nvSpPr>
          <p:cNvPr id="144" name="Google Shape;144;gb1eb8bad44_2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1eb8bad44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2" name="Google Shape;152;gb1eb8bad44_2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Chạy các tập tin âm thanh trong các trình duyệt cũ</a:t>
            </a:r>
            <a:endParaRPr/>
          </a:p>
          <a:p>
            <a:pPr indent="-171450" lvl="0" marL="171450" rtl="0" algn="l">
              <a:spcBef>
                <a:spcPts val="360"/>
              </a:spcBef>
              <a:spcAft>
                <a:spcPts val="0"/>
              </a:spcAft>
              <a:buClr>
                <a:schemeClr val="dk1"/>
              </a:buClr>
              <a:buSzPts val="1200"/>
              <a:buFont typeface="Arial"/>
              <a:buChar char="•"/>
            </a:pPr>
            <a:r>
              <a:rPr lang="vi"/>
              <a:t>Để phát âm thanh trong các trình duyệt cũ hơn thì thẻ </a:t>
            </a:r>
            <a:r>
              <a:rPr b="1" lang="vi"/>
              <a:t>&lt;embed&gt; </a:t>
            </a:r>
            <a:r>
              <a:rPr lang="vi"/>
              <a:t>sẽ được sử dụng.</a:t>
            </a:r>
            <a:endParaRPr/>
          </a:p>
          <a:p>
            <a:pPr indent="-171450" lvl="0" marL="171450" rtl="0" algn="l">
              <a:spcBef>
                <a:spcPts val="360"/>
              </a:spcBef>
              <a:spcAft>
                <a:spcPts val="0"/>
              </a:spcAft>
              <a:buClr>
                <a:schemeClr val="dk1"/>
              </a:buClr>
              <a:buSzPts val="1200"/>
              <a:buFont typeface="Arial"/>
              <a:buChar char="•"/>
            </a:pPr>
            <a:r>
              <a:rPr lang="vi"/>
              <a:t>Thẻ </a:t>
            </a:r>
            <a:r>
              <a:rPr b="1" lang="vi"/>
              <a:t>&lt;embed&gt; </a:t>
            </a:r>
            <a:r>
              <a:rPr lang="vi"/>
              <a:t>có hai thuộc tính, </a:t>
            </a:r>
            <a:r>
              <a:rPr b="1" lang="vi"/>
              <a:t>src</a:t>
            </a:r>
            <a:r>
              <a:rPr lang="vi"/>
              <a:t> và </a:t>
            </a:r>
            <a:r>
              <a:rPr b="1" lang="vi"/>
              <a:t>autostart</a:t>
            </a:r>
            <a:r>
              <a:rPr lang="vi"/>
              <a:t>.</a:t>
            </a:r>
            <a:endParaRPr/>
          </a:p>
          <a:p>
            <a:pPr indent="-171450" lvl="0" marL="171450" rtl="0" algn="l">
              <a:spcBef>
                <a:spcPts val="360"/>
              </a:spcBef>
              <a:spcAft>
                <a:spcPts val="0"/>
              </a:spcAft>
              <a:buClr>
                <a:schemeClr val="dk1"/>
              </a:buClr>
              <a:buSzPts val="1200"/>
              <a:buFont typeface="Arial"/>
              <a:buChar char="•"/>
            </a:pPr>
            <a:r>
              <a:rPr lang="vi"/>
              <a:t>Thuộc tính </a:t>
            </a:r>
            <a:r>
              <a:rPr b="1" lang="vi"/>
              <a:t>src</a:t>
            </a:r>
            <a:r>
              <a:rPr lang="vi"/>
              <a:t> được sử dụng để chỉ định nguồn của âm thanh.</a:t>
            </a:r>
            <a:endParaRPr/>
          </a:p>
          <a:p>
            <a:pPr indent="-171450" lvl="0" marL="171450" rtl="0" algn="l">
              <a:spcBef>
                <a:spcPts val="360"/>
              </a:spcBef>
              <a:spcAft>
                <a:spcPts val="0"/>
              </a:spcAft>
              <a:buClr>
                <a:schemeClr val="dk1"/>
              </a:buClr>
              <a:buSzPts val="1200"/>
              <a:buFont typeface="Arial"/>
              <a:buChar char="•"/>
            </a:pPr>
            <a:r>
              <a:rPr lang="vi"/>
              <a:t>Thuộc tính </a:t>
            </a:r>
            <a:r>
              <a:rPr b="1" lang="vi"/>
              <a:t>autostart</a:t>
            </a:r>
            <a:r>
              <a:rPr lang="vi"/>
              <a:t> kiểm soát âm thanh và xác định xem âm thanh có phát ngay khi tải trang hay không.</a:t>
            </a:r>
            <a:endParaRPr/>
          </a:p>
        </p:txBody>
      </p:sp>
      <p:sp>
        <p:nvSpPr>
          <p:cNvPr id="153" name="Google Shape;153;gb1eb8bad44_2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1eb8bad44_2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gb1eb8bad44_2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Thẻ video trong HTML5</a:t>
            </a:r>
            <a:endParaRPr/>
          </a:p>
          <a:p>
            <a:pPr indent="-171450" lvl="0" marL="171450" rtl="0" algn="l">
              <a:spcBef>
                <a:spcPts val="360"/>
              </a:spcBef>
              <a:spcAft>
                <a:spcPts val="0"/>
              </a:spcAft>
              <a:buClr>
                <a:schemeClr val="dk1"/>
              </a:buClr>
              <a:buSzPts val="1200"/>
              <a:buFont typeface="Arial"/>
              <a:buChar char="•"/>
            </a:pPr>
            <a:r>
              <a:rPr lang="vi"/>
              <a:t>là một tính năng mới được thêm vào HTML5. </a:t>
            </a:r>
            <a:endParaRPr/>
          </a:p>
          <a:p>
            <a:pPr indent="-171450" lvl="0" marL="171450" rtl="0" algn="l">
              <a:spcBef>
                <a:spcPts val="360"/>
              </a:spcBef>
              <a:spcAft>
                <a:spcPts val="0"/>
              </a:spcAft>
              <a:buClr>
                <a:schemeClr val="dk1"/>
              </a:buClr>
              <a:buSzPts val="1200"/>
              <a:buFont typeface="Arial"/>
              <a:buChar char="•"/>
            </a:pPr>
            <a:r>
              <a:rPr lang="vi"/>
              <a:t>là để nhúng nội dung video trên trang Web. </a:t>
            </a:r>
            <a:endParaRPr/>
          </a:p>
          <a:p>
            <a:pPr indent="-171450" lvl="0" marL="171450" rtl="0" algn="l">
              <a:spcBef>
                <a:spcPts val="360"/>
              </a:spcBef>
              <a:spcAft>
                <a:spcPts val="0"/>
              </a:spcAft>
              <a:buClr>
                <a:schemeClr val="dk1"/>
              </a:buClr>
              <a:buSzPts val="1200"/>
              <a:buFont typeface="Arial"/>
              <a:buChar char="•"/>
            </a:pPr>
            <a:r>
              <a:rPr lang="vi"/>
              <a:t>nếu không được trình duyệt hỗ trợ thì nội dung giữa thẻ bắt đầu và thẻ kết thúc sẽ được hiển thị. </a:t>
            </a:r>
            <a:endParaRPr/>
          </a:p>
          <a:p>
            <a:pPr indent="-171450" lvl="0" marL="171450" rtl="0" algn="l">
              <a:spcBef>
                <a:spcPts val="360"/>
              </a:spcBef>
              <a:spcAft>
                <a:spcPts val="0"/>
              </a:spcAft>
              <a:buClr>
                <a:schemeClr val="dk1"/>
              </a:buClr>
              <a:buSzPts val="1200"/>
              <a:buFont typeface="Arial"/>
              <a:buChar char="•"/>
            </a:pPr>
            <a:r>
              <a:rPr lang="vi"/>
              <a:t>Thuộc tính </a:t>
            </a:r>
            <a:r>
              <a:rPr b="1" lang="vi"/>
              <a:t>src </a:t>
            </a:r>
            <a:r>
              <a:rPr lang="vi"/>
              <a:t>được sử dụng để liên kết đến tập tin video.</a:t>
            </a:r>
            <a:endParaRPr b="1"/>
          </a:p>
        </p:txBody>
      </p:sp>
      <p:sp>
        <p:nvSpPr>
          <p:cNvPr id="171" name="Google Shape;171;gb1eb8bad44_2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alpha val="37647"/>
          </a:schemeClr>
        </a:solidFill>
      </p:bgPr>
    </p:bg>
    <p:spTree>
      <p:nvGrpSpPr>
        <p:cNvPr id="55" name="Shape 55"/>
        <p:cNvGrpSpPr/>
        <p:nvPr/>
      </p:nvGrpSpPr>
      <p:grpSpPr>
        <a:xfrm>
          <a:off x="0" y="0"/>
          <a:ext cx="0" cy="0"/>
          <a:chOff x="0" y="0"/>
          <a:chExt cx="0" cy="0"/>
        </a:xfrm>
      </p:grpSpPr>
      <p:pic>
        <p:nvPicPr>
          <p:cNvPr descr="images.jpg" id="56" name="Google Shape;56;p14"/>
          <p:cNvPicPr preferRelativeResize="0"/>
          <p:nvPr/>
        </p:nvPicPr>
        <p:blipFill rotWithShape="1">
          <a:blip r:embed="rId2">
            <a:alphaModFix/>
          </a:blip>
          <a:srcRect b="0" l="0" r="0" t="0"/>
          <a:stretch/>
        </p:blipFill>
        <p:spPr>
          <a:xfrm rot="-1088993">
            <a:off x="855626" y="532112"/>
            <a:ext cx="1850231" cy="1385888"/>
          </a:xfrm>
          <a:prstGeom prst="rect">
            <a:avLst/>
          </a:prstGeom>
          <a:noFill/>
          <a:ln>
            <a:noFill/>
          </a:ln>
        </p:spPr>
      </p:pic>
      <p:sp>
        <p:nvSpPr>
          <p:cNvPr id="57" name="Google Shape;57;p14"/>
          <p:cNvSpPr txBox="1"/>
          <p:nvPr/>
        </p:nvSpPr>
        <p:spPr>
          <a:xfrm>
            <a:off x="990600" y="1143000"/>
            <a:ext cx="4419600" cy="5262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4000" u="none" cap="none" strike="noStrike">
              <a:solidFill>
                <a:schemeClr val="lt1"/>
              </a:solidFill>
              <a:latin typeface="Calibri"/>
              <a:ea typeface="Calibri"/>
              <a:cs typeface="Calibri"/>
              <a:sym typeface="Calibri"/>
            </a:endParaRPr>
          </a:p>
        </p:txBody>
      </p:sp>
      <p:sp>
        <p:nvSpPr>
          <p:cNvPr id="58" name="Google Shape;58;p14"/>
          <p:cNvSpPr txBox="1"/>
          <p:nvPr/>
        </p:nvSpPr>
        <p:spPr>
          <a:xfrm>
            <a:off x="1752600" y="2743200"/>
            <a:ext cx="20574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11</a:t>
            </a:r>
            <a:endParaRPr/>
          </a:p>
        </p:txBody>
      </p:sp>
      <p:sp>
        <p:nvSpPr>
          <p:cNvPr id="59" name="Google Shape;59;p14"/>
          <p:cNvSpPr txBox="1"/>
          <p:nvPr/>
        </p:nvSpPr>
        <p:spPr>
          <a:xfrm>
            <a:off x="914400" y="3314700"/>
            <a:ext cx="7315200" cy="58862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HTML5 Audio and Video</a:t>
            </a:r>
            <a:endParaRPr/>
          </a:p>
        </p:txBody>
      </p:sp>
      <p:sp>
        <p:nvSpPr>
          <p:cNvPr id="60" name="Google Shape;60;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pic>
        <p:nvPicPr>
          <p:cNvPr id="61" name="Google Shape;61;p14"/>
          <p:cNvPicPr preferRelativeResize="0"/>
          <p:nvPr/>
        </p:nvPicPr>
        <p:blipFill rotWithShape="1">
          <a:blip r:embed="rId3">
            <a:alphaModFix/>
          </a:blip>
          <a:srcRect b="0" l="3556" r="0" t="0"/>
          <a:stretch/>
        </p:blipFill>
        <p:spPr>
          <a:xfrm>
            <a:off x="6963833" y="1600200"/>
            <a:ext cx="656167" cy="571500"/>
          </a:xfrm>
          <a:prstGeom prst="rect">
            <a:avLst/>
          </a:prstGeom>
          <a:noFill/>
          <a:ln>
            <a:noFill/>
          </a:ln>
        </p:spPr>
      </p:pic>
      <p:pic>
        <p:nvPicPr>
          <p:cNvPr descr="Internet_Explorer_7_Logo-150x150.png" id="62" name="Google Shape;62;p14"/>
          <p:cNvPicPr preferRelativeResize="0"/>
          <p:nvPr/>
        </p:nvPicPr>
        <p:blipFill rotWithShape="1">
          <a:blip r:embed="rId4">
            <a:alphaModFix/>
          </a:blip>
          <a:srcRect b="0" l="0" r="0" t="0"/>
          <a:stretch/>
        </p:blipFill>
        <p:spPr>
          <a:xfrm>
            <a:off x="6934200" y="628650"/>
            <a:ext cx="457200" cy="457200"/>
          </a:xfrm>
          <a:prstGeom prst="rect">
            <a:avLst/>
          </a:prstGeom>
          <a:noFill/>
          <a:ln>
            <a:noFill/>
          </a:ln>
        </p:spPr>
      </p:pic>
      <p:sp>
        <p:nvSpPr>
          <p:cNvPr id="63" name="Google Shape;63;p14"/>
          <p:cNvSpPr/>
          <p:nvPr/>
        </p:nvSpPr>
        <p:spPr>
          <a:xfrm>
            <a:off x="152400" y="971550"/>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F9356"/>
                </a:solidFill>
                <a:latin typeface="Courier New"/>
                <a:ea typeface="Courier New"/>
                <a:cs typeface="Courier New"/>
                <a:sym typeface="Courier New"/>
              </a:rPr>
              <a:t>     NexTGen Web</a:t>
            </a:r>
            <a:endParaRPr b="1" i="0" sz="6000" u="none" cap="none" strike="noStrike">
              <a:solidFill>
                <a:srgbClr val="BF9000"/>
              </a:solidFill>
              <a:latin typeface="Courier New"/>
              <a:ea typeface="Courier New"/>
              <a:cs typeface="Courier New"/>
              <a:sym typeface="Courier New"/>
            </a:endParaRPr>
          </a:p>
        </p:txBody>
      </p:sp>
      <p:pic>
        <p:nvPicPr>
          <p:cNvPr id="64" name="Google Shape;64;p14"/>
          <p:cNvPicPr preferRelativeResize="0"/>
          <p:nvPr/>
        </p:nvPicPr>
        <p:blipFill rotWithShape="1">
          <a:blip r:embed="rId5">
            <a:alphaModFix/>
          </a:blip>
          <a:srcRect b="0" l="0" r="0" t="3540"/>
          <a:stretch/>
        </p:blipFill>
        <p:spPr>
          <a:xfrm>
            <a:off x="5867400" y="1657350"/>
            <a:ext cx="762000" cy="484774"/>
          </a:xfrm>
          <a:prstGeom prst="rect">
            <a:avLst/>
          </a:prstGeom>
          <a:noFill/>
          <a:ln>
            <a:noFill/>
          </a:ln>
        </p:spPr>
      </p:pic>
      <p:pic>
        <p:nvPicPr>
          <p:cNvPr id="65" name="Google Shape;65;p14"/>
          <p:cNvPicPr preferRelativeResize="0"/>
          <p:nvPr/>
        </p:nvPicPr>
        <p:blipFill rotWithShape="1">
          <a:blip r:embed="rId6">
            <a:alphaModFix/>
          </a:blip>
          <a:srcRect b="0" l="0" r="0" t="0"/>
          <a:stretch/>
        </p:blipFill>
        <p:spPr>
          <a:xfrm>
            <a:off x="5933701" y="628650"/>
            <a:ext cx="464624" cy="442913"/>
          </a:xfrm>
          <a:prstGeom prst="rect">
            <a:avLst/>
          </a:prstGeom>
          <a:noFill/>
          <a:ln>
            <a:noFill/>
          </a:ln>
        </p:spPr>
      </p:pic>
      <p:pic>
        <p:nvPicPr>
          <p:cNvPr descr="256px-Chrome_Logo.svg_.png" id="66" name="Google Shape;66;p14"/>
          <p:cNvPicPr preferRelativeResize="0"/>
          <p:nvPr/>
        </p:nvPicPr>
        <p:blipFill rotWithShape="1">
          <a:blip r:embed="rId7">
            <a:alphaModFix/>
          </a:blip>
          <a:srcRect b="0" l="0" r="0" t="0"/>
          <a:stretch/>
        </p:blipFill>
        <p:spPr>
          <a:xfrm>
            <a:off x="76962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40000"/>
          </a:schemeClr>
        </a:solidFill>
      </p:bgPr>
    </p:bg>
    <p:spTree>
      <p:nvGrpSpPr>
        <p:cNvPr id="67" name="Shape 67"/>
        <p:cNvGrpSpPr/>
        <p:nvPr/>
      </p:nvGrpSpPr>
      <p:grpSpPr>
        <a:xfrm>
          <a:off x="0" y="0"/>
          <a:ext cx="0" cy="0"/>
          <a:chOff x="0" y="0"/>
          <a:chExt cx="0" cy="0"/>
        </a:xfrm>
      </p:grpSpPr>
      <p:sp>
        <p:nvSpPr>
          <p:cNvPr id="68" name="Google Shape;68;p15"/>
          <p:cNvSpPr/>
          <p:nvPr/>
        </p:nvSpPr>
        <p:spPr>
          <a:xfrm>
            <a:off x="0" y="0"/>
            <a:ext cx="9144000" cy="571500"/>
          </a:xfrm>
          <a:prstGeom prst="rect">
            <a:avLst/>
          </a:prstGeom>
          <a:gradFill>
            <a:gsLst>
              <a:gs pos="0">
                <a:srgbClr val="548135"/>
              </a:gs>
              <a:gs pos="50000">
                <a:srgbClr val="C4E0B2"/>
              </a:gs>
              <a:gs pos="100000">
                <a:srgbClr val="DBDBDB"/>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9" name="Google Shape;69;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70" name="Google Shape;70;p1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rgbClr val="004E4C"/>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3" name="Google Shape;73;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85" name="Google Shape;185;p2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186" name="Google Shape;186;p25"/>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Video Tag Attributes</a:t>
            </a:r>
            <a:endParaRPr/>
          </a:p>
        </p:txBody>
      </p:sp>
      <p:sp>
        <p:nvSpPr>
          <p:cNvPr id="187" name="Google Shape;187;p25"/>
          <p:cNvSpPr/>
          <p:nvPr/>
        </p:nvSpPr>
        <p:spPr>
          <a:xfrm>
            <a:off x="672396" y="857250"/>
            <a:ext cx="7848600" cy="2308324"/>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HTML5 specification provides a list of attributes that can be used with the &lt;video&gt; element.</a:t>
            </a:r>
            <a:endParaRPr/>
          </a:p>
          <a:p>
            <a:pPr indent="-401637" lvl="2" marL="4059238" marR="0" rtl="0" algn="just">
              <a:lnSpc>
                <a:spcPct val="100000"/>
              </a:lnSpc>
              <a:spcBef>
                <a:spcPts val="600"/>
              </a:spcBef>
              <a:spcAft>
                <a:spcPts val="0"/>
              </a:spcAft>
              <a:buClr>
                <a:srgbClr val="AC1418"/>
              </a:buClr>
              <a:buSzPts val="2000"/>
              <a:buFont typeface="Noto Sans Symbols"/>
              <a:buChar char="•"/>
            </a:pPr>
            <a:r>
              <a:rPr b="0" i="1" lang="vi" sz="2000" u="none" cap="none" strike="noStrike">
                <a:solidFill>
                  <a:srgbClr val="FF0000"/>
                </a:solidFill>
                <a:latin typeface="Calibri"/>
                <a:ea typeface="Calibri"/>
                <a:cs typeface="Calibri"/>
                <a:sym typeface="Calibri"/>
              </a:rPr>
              <a:t>preload</a:t>
            </a:r>
            <a:r>
              <a:rPr b="0" i="0" lang="vi" sz="2000" u="none" cap="none" strike="noStrike">
                <a:solidFill>
                  <a:schemeClr val="dk1"/>
                </a:solidFill>
                <a:latin typeface="Calibri"/>
                <a:ea typeface="Calibri"/>
                <a:cs typeface="Calibri"/>
                <a:sym typeface="Calibri"/>
              </a:rPr>
              <a:t> attribute that allows the browser to download or buffering the video while the Web page containing the video is being downloaded.</a:t>
            </a:r>
            <a:endParaRPr/>
          </a:p>
          <a:p>
            <a:pPr indent="-401637" lvl="2" marL="4059238"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preload attribute has the following values: </a:t>
            </a:r>
            <a:r>
              <a:rPr b="0" i="0" lang="vi" sz="2000" u="none" cap="none" strike="noStrike">
                <a:solidFill>
                  <a:srgbClr val="FF0000"/>
                </a:solidFill>
                <a:latin typeface="Calibri"/>
                <a:ea typeface="Calibri"/>
                <a:cs typeface="Calibri"/>
                <a:sym typeface="Calibri"/>
              </a:rPr>
              <a:t>None</a:t>
            </a:r>
            <a:r>
              <a:rPr b="0" i="0" lang="vi" sz="2000" u="none" cap="none" strike="noStrike">
                <a:solidFill>
                  <a:schemeClr val="dk1"/>
                </a:solidFill>
                <a:latin typeface="Calibri"/>
                <a:ea typeface="Calibri"/>
                <a:cs typeface="Calibri"/>
                <a:sym typeface="Calibri"/>
              </a:rPr>
              <a:t>, </a:t>
            </a:r>
            <a:r>
              <a:rPr b="0" i="0" lang="vi" sz="2000" u="none" cap="none" strike="noStrike">
                <a:solidFill>
                  <a:srgbClr val="FF0000"/>
                </a:solidFill>
                <a:latin typeface="Calibri"/>
                <a:ea typeface="Calibri"/>
                <a:cs typeface="Calibri"/>
                <a:sym typeface="Calibri"/>
              </a:rPr>
              <a:t>Metadata</a:t>
            </a:r>
            <a:r>
              <a:rPr b="0" i="0" lang="vi" sz="2000" u="none" cap="none" strike="noStrike">
                <a:solidFill>
                  <a:schemeClr val="dk1"/>
                </a:solidFill>
                <a:latin typeface="Calibri"/>
                <a:ea typeface="Calibri"/>
                <a:cs typeface="Calibri"/>
                <a:sym typeface="Calibri"/>
              </a:rPr>
              <a:t> &amp; </a:t>
            </a:r>
            <a:r>
              <a:rPr b="0" i="0" lang="vi" sz="2000" u="none" cap="none" strike="noStrike">
                <a:solidFill>
                  <a:srgbClr val="FF0000"/>
                </a:solidFill>
                <a:latin typeface="Calibri"/>
                <a:ea typeface="Calibri"/>
                <a:cs typeface="Calibri"/>
                <a:sym typeface="Calibri"/>
              </a:rPr>
              <a:t>Auto</a:t>
            </a:r>
            <a:endParaRPr/>
          </a:p>
        </p:txBody>
      </p:sp>
      <p:graphicFrame>
        <p:nvGraphicFramePr>
          <p:cNvPr id="188" name="Google Shape;188;p25"/>
          <p:cNvGraphicFramePr/>
          <p:nvPr/>
        </p:nvGraphicFramePr>
        <p:xfrm>
          <a:off x="1732275" y="1693821"/>
          <a:ext cx="3000000" cy="3000000"/>
        </p:xfrm>
        <a:graphic>
          <a:graphicData uri="http://schemas.openxmlformats.org/drawingml/2006/table">
            <a:tbl>
              <a:tblPr bandRow="1" firstRow="1">
                <a:noFill/>
                <a:tableStyleId>{8043FBE3-1225-49A1-B280-0727017DA399}</a:tableStyleId>
              </a:tblPr>
              <a:tblGrid>
                <a:gridCol w="2057400"/>
              </a:tblGrid>
              <a:tr h="465800">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Video Attributes</a:t>
                      </a:r>
                      <a:endParaRPr b="1" baseline="30000" sz="1800" u="none" cap="none" strike="noStrike">
                        <a:solidFill>
                          <a:schemeClr val="lt1"/>
                        </a:solidFill>
                        <a:latin typeface="Arial"/>
                        <a:ea typeface="Arial"/>
                        <a:cs typeface="Arial"/>
                        <a:sym typeface="Arial"/>
                      </a:endParaRPr>
                    </a:p>
                  </a:txBody>
                  <a:tcPr marT="34300" marB="34300" marR="91450" marL="91450" anchor="b">
                    <a:solidFill>
                      <a:schemeClr val="accent6">
                        <a:alpha val="98823"/>
                      </a:schemeClr>
                    </a:solidFill>
                  </a:tcPr>
                </a:tc>
              </a:tr>
              <a:tr h="402475">
                <a:tc>
                  <a:txBody>
                    <a:bodyPr/>
                    <a:lstStyle/>
                    <a:p>
                      <a:pPr indent="177800" lvl="0" marL="0" marR="0" rtl="0" algn="l">
                        <a:spcBef>
                          <a:spcPts val="0"/>
                        </a:spcBef>
                        <a:spcAft>
                          <a:spcPts val="0"/>
                        </a:spcAft>
                        <a:buNone/>
                      </a:pPr>
                      <a:r>
                        <a:rPr lang="vi" sz="1400" u="none" cap="none" strike="noStrike"/>
                        <a:t>autoplay</a:t>
                      </a:r>
                      <a:endParaRPr sz="1400" u="none" cap="none" strike="noStrike"/>
                    </a:p>
                  </a:txBody>
                  <a:tcPr marT="0" marB="0" marR="91450" marL="91450" anchor="ctr"/>
                </a:tc>
              </a:tr>
              <a:tr h="402750">
                <a:tc>
                  <a:txBody>
                    <a:bodyPr/>
                    <a:lstStyle/>
                    <a:p>
                      <a:pPr indent="177800" lvl="0" marL="0" marR="0" rtl="0" algn="l">
                        <a:spcBef>
                          <a:spcPts val="0"/>
                        </a:spcBef>
                        <a:spcAft>
                          <a:spcPts val="0"/>
                        </a:spcAft>
                        <a:buNone/>
                      </a:pPr>
                      <a:r>
                        <a:rPr lang="vi" sz="1400" u="none" cap="none" strike="noStrike"/>
                        <a:t>muted</a:t>
                      </a:r>
                      <a:endParaRPr sz="1100"/>
                    </a:p>
                  </a:txBody>
                  <a:tcPr marT="0" marB="0" marR="91450" marL="91450" anchor="ctr"/>
                </a:tc>
              </a:tr>
              <a:tr h="470600">
                <a:tc>
                  <a:txBody>
                    <a:bodyPr/>
                    <a:lstStyle/>
                    <a:p>
                      <a:pPr indent="177800" lvl="0" marL="0" marR="0" rtl="0" algn="l">
                        <a:lnSpc>
                          <a:spcPct val="100000"/>
                        </a:lnSpc>
                        <a:spcBef>
                          <a:spcPts val="0"/>
                        </a:spcBef>
                        <a:spcAft>
                          <a:spcPts val="0"/>
                        </a:spcAft>
                        <a:buClr>
                          <a:schemeClr val="dk1"/>
                        </a:buClr>
                        <a:buSzPts val="1400"/>
                        <a:buFont typeface="Arial"/>
                        <a:buNone/>
                      </a:pPr>
                      <a:r>
                        <a:rPr lang="vi" sz="1400" u="none" cap="none" strike="noStrike"/>
                        <a:t>controls</a:t>
                      </a:r>
                      <a:endParaRPr sz="1100"/>
                    </a:p>
                  </a:txBody>
                  <a:tcPr marT="0" marB="0" marR="91450" marL="91450" anchor="ctr"/>
                </a:tc>
              </a:tr>
              <a:tr h="402475">
                <a:tc>
                  <a:txBody>
                    <a:bodyPr/>
                    <a:lstStyle/>
                    <a:p>
                      <a:pPr indent="177800" lvl="0" marL="0" marR="0" rtl="0" algn="l">
                        <a:lnSpc>
                          <a:spcPct val="100000"/>
                        </a:lnSpc>
                        <a:spcBef>
                          <a:spcPts val="0"/>
                        </a:spcBef>
                        <a:spcAft>
                          <a:spcPts val="0"/>
                        </a:spcAft>
                        <a:buClr>
                          <a:schemeClr val="dk1"/>
                        </a:buClr>
                        <a:buSzPts val="1400"/>
                        <a:buFont typeface="Arial"/>
                        <a:buNone/>
                      </a:pPr>
                      <a:r>
                        <a:rPr lang="vi" sz="1400" u="none" cap="none" strike="noStrike"/>
                        <a:t>loop</a:t>
                      </a:r>
                      <a:endParaRPr sz="1100"/>
                    </a:p>
                  </a:txBody>
                  <a:tcPr marT="0" marB="0" marR="91450" marL="91450" anchor="ctr"/>
                </a:tc>
              </a:tr>
              <a:tr h="377325">
                <a:tc>
                  <a:txBody>
                    <a:bodyPr/>
                    <a:lstStyle/>
                    <a:p>
                      <a:pPr indent="177800" lvl="0" marL="0" marR="0" rtl="0" algn="l">
                        <a:lnSpc>
                          <a:spcPct val="100000"/>
                        </a:lnSpc>
                        <a:spcBef>
                          <a:spcPts val="0"/>
                        </a:spcBef>
                        <a:spcAft>
                          <a:spcPts val="0"/>
                        </a:spcAft>
                        <a:buClr>
                          <a:schemeClr val="dk1"/>
                        </a:buClr>
                        <a:buSzPts val="1400"/>
                        <a:buFont typeface="Arial"/>
                        <a:buNone/>
                      </a:pPr>
                      <a:r>
                        <a:rPr lang="vi" sz="1400" u="none" cap="none" strike="noStrike"/>
                        <a:t>preload</a:t>
                      </a:r>
                      <a:endParaRPr sz="1100"/>
                    </a:p>
                  </a:txBody>
                  <a:tcPr marT="0" marB="0" marR="91450" marL="9145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95" name="Google Shape;195;p26"/>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196" name="Google Shape;196;p26"/>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Setting the Video Size</a:t>
            </a:r>
            <a:endParaRPr/>
          </a:p>
        </p:txBody>
      </p:sp>
      <p:sp>
        <p:nvSpPr>
          <p:cNvPr id="197" name="Google Shape;197;p26"/>
          <p:cNvSpPr/>
          <p:nvPr/>
        </p:nvSpPr>
        <p:spPr>
          <a:xfrm>
            <a:off x="194135" y="733456"/>
            <a:ext cx="8534400" cy="888705"/>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Size of the video can be specified with the </a:t>
            </a:r>
            <a:r>
              <a:rPr b="1" i="1" lang="vi" sz="1800" u="none" cap="none" strike="noStrike">
                <a:solidFill>
                  <a:srgbClr val="FF0000"/>
                </a:solidFill>
                <a:latin typeface="Calibri"/>
                <a:ea typeface="Calibri"/>
                <a:cs typeface="Calibri"/>
                <a:sym typeface="Calibri"/>
              </a:rPr>
              <a:t>height</a:t>
            </a:r>
            <a:r>
              <a:rPr b="1" i="0" lang="vi" sz="1800" u="none" cap="none" strike="noStrike">
                <a:solidFill>
                  <a:srgbClr val="FF0000"/>
                </a:solidFill>
                <a:latin typeface="Calibri"/>
                <a:ea typeface="Calibri"/>
                <a:cs typeface="Calibri"/>
                <a:sym typeface="Calibri"/>
              </a:rPr>
              <a:t> </a:t>
            </a:r>
            <a:r>
              <a:rPr b="0" i="0" lang="vi" sz="1800" u="none" cap="none" strike="noStrike">
                <a:solidFill>
                  <a:schemeClr val="dk1"/>
                </a:solidFill>
                <a:latin typeface="Calibri"/>
                <a:ea typeface="Calibri"/>
                <a:cs typeface="Calibri"/>
                <a:sym typeface="Calibri"/>
              </a:rPr>
              <a:t>and </a:t>
            </a:r>
            <a:r>
              <a:rPr b="1" i="1" lang="vi" sz="1800" u="none" cap="none" strike="noStrike">
                <a:solidFill>
                  <a:srgbClr val="FF0000"/>
                </a:solidFill>
                <a:latin typeface="Calibri"/>
                <a:ea typeface="Calibri"/>
                <a:cs typeface="Calibri"/>
                <a:sym typeface="Calibri"/>
              </a:rPr>
              <a:t>width</a:t>
            </a:r>
            <a:r>
              <a:rPr b="0" i="0" lang="vi" sz="1800" u="none" cap="none" strike="noStrike">
                <a:solidFill>
                  <a:schemeClr val="dk1"/>
                </a:solidFill>
                <a:latin typeface="Calibri"/>
                <a:ea typeface="Calibri"/>
                <a:cs typeface="Calibri"/>
                <a:sym typeface="Calibri"/>
              </a:rPr>
              <a:t> attribute</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If these attributes are not provided then the browser sets the video with the key dimensions of the video.</a:t>
            </a:r>
            <a:endParaRPr sz="1800"/>
          </a:p>
        </p:txBody>
      </p:sp>
      <p:pic>
        <p:nvPicPr>
          <p:cNvPr id="198" name="Google Shape;198;p26"/>
          <p:cNvPicPr preferRelativeResize="0"/>
          <p:nvPr/>
        </p:nvPicPr>
        <p:blipFill rotWithShape="1">
          <a:blip r:embed="rId3">
            <a:alphaModFix/>
          </a:blip>
          <a:srcRect b="0" l="0" r="0" t="0"/>
          <a:stretch/>
        </p:blipFill>
        <p:spPr>
          <a:xfrm>
            <a:off x="5638800" y="2109519"/>
            <a:ext cx="3290888" cy="2482244"/>
          </a:xfrm>
          <a:prstGeom prst="rect">
            <a:avLst/>
          </a:prstGeom>
          <a:noFill/>
          <a:ln>
            <a:noFill/>
          </a:ln>
        </p:spPr>
      </p:pic>
      <p:sp>
        <p:nvSpPr>
          <p:cNvPr id="199" name="Google Shape;199;p26"/>
          <p:cNvSpPr txBox="1"/>
          <p:nvPr/>
        </p:nvSpPr>
        <p:spPr>
          <a:xfrm>
            <a:off x="310677" y="1802283"/>
            <a:ext cx="5175724" cy="297773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&lt;style&gt;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video{</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background-color: black;</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border: medium double black;</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&lt;/style&gt;</a:t>
            </a:r>
            <a:endParaRPr/>
          </a:p>
          <a:p>
            <a:pPr indent="-274320" lvl="1" marL="457200" marR="0" rtl="0" algn="just">
              <a:lnSpc>
                <a:spcPct val="100000"/>
              </a:lnSpc>
              <a:spcBef>
                <a:spcPts val="0"/>
              </a:spcBef>
              <a:spcAft>
                <a:spcPts val="0"/>
              </a:spcAft>
              <a:buNone/>
            </a:pPr>
            <a:r>
              <a:t/>
            </a:r>
            <a:endParaRPr b="1" i="0" u="none" cap="none" strike="noStrike">
              <a:solidFill>
                <a:schemeClr val="dk1"/>
              </a:solidFill>
              <a:latin typeface="Courier New"/>
              <a:ea typeface="Courier New"/>
              <a:cs typeface="Courier New"/>
              <a:sym typeface="Courier New"/>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&lt;body&gt;</a:t>
            </a:r>
            <a:endParaRPr/>
          </a:p>
          <a:p>
            <a:pPr indent="-274320" lvl="1" marL="457200" marR="0" rtl="0" algn="l">
              <a:lnSpc>
                <a:spcPct val="100000"/>
              </a:lnSpc>
              <a:spcBef>
                <a:spcPts val="0"/>
              </a:spcBef>
              <a:spcAft>
                <a:spcPts val="0"/>
              </a:spcAft>
              <a:buNone/>
            </a:pPr>
            <a:r>
              <a:rPr b="1" i="0" lang="vi" u="none" cap="none" strike="noStrike">
                <a:solidFill>
                  <a:srgbClr val="FF0000"/>
                </a:solidFill>
                <a:latin typeface="Courier New"/>
                <a:ea typeface="Courier New"/>
                <a:cs typeface="Courier New"/>
                <a:sym typeface="Courier New"/>
              </a:rPr>
              <a:t>&lt;video </a:t>
            </a:r>
            <a:r>
              <a:rPr b="1" i="0" lang="vi" u="none" cap="none" strike="noStrike">
                <a:solidFill>
                  <a:schemeClr val="dk1"/>
                </a:solidFill>
                <a:latin typeface="Courier New"/>
                <a:ea typeface="Courier New"/>
                <a:cs typeface="Courier New"/>
                <a:sym typeface="Courier New"/>
              </a:rPr>
              <a:t>src=”D:\Codes\movie.mp4” </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controls preload = ”auto” </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a:t>
            </a:r>
            <a:r>
              <a:rPr b="1" i="1" lang="vi" u="none" cap="none" strike="noStrike">
                <a:solidFill>
                  <a:srgbClr val="6B8830"/>
                </a:solidFill>
                <a:latin typeface="Courier New"/>
                <a:ea typeface="Courier New"/>
                <a:cs typeface="Courier New"/>
                <a:sym typeface="Courier New"/>
              </a:rPr>
              <a:t>width </a:t>
            </a:r>
            <a:r>
              <a:rPr b="1" i="0" lang="vi" u="none" cap="none" strike="noStrike">
                <a:solidFill>
                  <a:schemeClr val="dk1"/>
                </a:solidFill>
                <a:latin typeface="Courier New"/>
                <a:ea typeface="Courier New"/>
                <a:cs typeface="Courier New"/>
                <a:sym typeface="Courier New"/>
              </a:rPr>
              <a:t>= ”360” </a:t>
            </a:r>
            <a:r>
              <a:rPr b="1" i="1" lang="vi" u="none" cap="none" strike="noStrike">
                <a:solidFill>
                  <a:srgbClr val="6B8830"/>
                </a:solidFill>
                <a:latin typeface="Courier New"/>
                <a:ea typeface="Courier New"/>
                <a:cs typeface="Courier New"/>
                <a:sym typeface="Courier New"/>
              </a:rPr>
              <a:t>height </a:t>
            </a:r>
            <a:r>
              <a:rPr b="1" i="0" lang="vi" u="none" cap="none" strike="noStrike">
                <a:solidFill>
                  <a:schemeClr val="dk1"/>
                </a:solidFill>
                <a:latin typeface="Courier New"/>
                <a:ea typeface="Courier New"/>
                <a:cs typeface="Courier New"/>
                <a:sym typeface="Courier New"/>
              </a:rPr>
              <a:t>= ”340”</a:t>
            </a:r>
            <a:r>
              <a:rPr b="1" i="0" lang="vi" u="none" cap="none" strike="noStrike">
                <a:solidFill>
                  <a:srgbClr val="FF0000"/>
                </a:solidFill>
                <a:latin typeface="Courier New"/>
                <a:ea typeface="Courier New"/>
                <a:cs typeface="Courier New"/>
                <a:sym typeface="Courier New"/>
              </a:rPr>
              <a:t>&gt;</a:t>
            </a:r>
            <a:endParaRPr/>
          </a:p>
          <a:p>
            <a:pPr indent="-274320" lvl="1" marL="45720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Your browser does not support</a:t>
            </a:r>
            <a:br>
              <a:rPr b="1" i="0" lang="vi" u="none" cap="none" strike="noStrike">
                <a:solidFill>
                  <a:schemeClr val="dk1"/>
                </a:solidFill>
                <a:latin typeface="Courier New"/>
                <a:ea typeface="Courier New"/>
                <a:cs typeface="Courier New"/>
                <a:sym typeface="Courier New"/>
              </a:rPr>
            </a:br>
            <a:r>
              <a:rPr b="1" i="0" lang="vi" u="none" cap="none" strike="noStrike">
                <a:solidFill>
                  <a:schemeClr val="dk1"/>
                </a:solidFill>
                <a:latin typeface="Courier New"/>
                <a:ea typeface="Courier New"/>
                <a:cs typeface="Courier New"/>
                <a:sym typeface="Courier New"/>
              </a:rPr>
              <a:t> the video.</a:t>
            </a:r>
            <a:endParaRPr/>
          </a:p>
          <a:p>
            <a:pPr indent="-274320" lvl="1" marL="457200" marR="0" rtl="0" algn="just">
              <a:lnSpc>
                <a:spcPct val="100000"/>
              </a:lnSpc>
              <a:spcBef>
                <a:spcPts val="0"/>
              </a:spcBef>
              <a:spcAft>
                <a:spcPts val="0"/>
              </a:spcAft>
              <a:buNone/>
            </a:pPr>
            <a:r>
              <a:rPr b="1" i="0" lang="vi" u="none" cap="none" strike="noStrike">
                <a:solidFill>
                  <a:srgbClr val="FF0000"/>
                </a:solidFill>
                <a:latin typeface="Courier New"/>
                <a:ea typeface="Courier New"/>
                <a:cs typeface="Courier New"/>
                <a:sym typeface="Courier New"/>
              </a:rPr>
              <a:t>&lt;/video&gt;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06" name="Google Shape;206;p2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207" name="Google Shape;207;p27"/>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Converting the Video Files</a:t>
            </a:r>
            <a:endParaRPr/>
          </a:p>
        </p:txBody>
      </p:sp>
      <p:grpSp>
        <p:nvGrpSpPr>
          <p:cNvPr id="208" name="Google Shape;208;p27"/>
          <p:cNvGrpSpPr/>
          <p:nvPr/>
        </p:nvGrpSpPr>
        <p:grpSpPr>
          <a:xfrm>
            <a:off x="678656" y="1805317"/>
            <a:ext cx="8091488" cy="2959739"/>
            <a:chOff x="0" y="46140"/>
            <a:chExt cx="8091488" cy="3946319"/>
          </a:xfrm>
        </p:grpSpPr>
        <p:sp>
          <p:nvSpPr>
            <p:cNvPr id="209" name="Google Shape;209;p27"/>
            <p:cNvSpPr/>
            <p:nvPr/>
          </p:nvSpPr>
          <p:spPr>
            <a:xfrm>
              <a:off x="0" y="46140"/>
              <a:ext cx="8091488" cy="947699"/>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txBox="1"/>
            <p:nvPr/>
          </p:nvSpPr>
          <p:spPr>
            <a:xfrm>
              <a:off x="46263" y="92403"/>
              <a:ext cx="7998962" cy="8551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1" i="0" lang="vi" sz="1600" u="none" cap="none" strike="noStrike">
                  <a:solidFill>
                    <a:schemeClr val="dk1"/>
                  </a:solidFill>
                  <a:latin typeface="Courier New"/>
                  <a:ea typeface="Courier New"/>
                  <a:cs typeface="Courier New"/>
                  <a:sym typeface="Courier New"/>
                </a:rPr>
                <a:t>Ogg/Theora </a:t>
              </a:r>
              <a:r>
                <a:rPr b="0" i="0" lang="vi" sz="1600" u="none" cap="none" strike="noStrike">
                  <a:solidFill>
                    <a:schemeClr val="dk1"/>
                  </a:solidFill>
                  <a:latin typeface="Courier New"/>
                  <a:ea typeface="Courier New"/>
                  <a:cs typeface="Courier New"/>
                  <a:sym typeface="Courier New"/>
                </a:rPr>
                <a:t>- is an open source, royalty-free, and patent-free format available. This format is supported by browsers such as Opera, Chrome, and Firefox.</a:t>
              </a:r>
              <a:endParaRPr sz="1600"/>
            </a:p>
          </p:txBody>
        </p:sp>
        <p:sp>
          <p:nvSpPr>
            <p:cNvPr id="211" name="Google Shape;211;p27"/>
            <p:cNvSpPr/>
            <p:nvPr/>
          </p:nvSpPr>
          <p:spPr>
            <a:xfrm>
              <a:off x="0" y="1045680"/>
              <a:ext cx="8091488" cy="947699"/>
            </a:xfrm>
            <a:prstGeom prst="roundRect">
              <a:avLst>
                <a:gd fmla="val 16667" name="adj"/>
              </a:avLst>
            </a:prstGeom>
            <a:gradFill>
              <a:gsLst>
                <a:gs pos="0">
                  <a:srgbClr val="9DFF7F"/>
                </a:gs>
                <a:gs pos="35000">
                  <a:srgbClr val="BAFFA5"/>
                </a:gs>
                <a:gs pos="100000">
                  <a:srgbClr val="E0FFD9"/>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txBox="1"/>
            <p:nvPr/>
          </p:nvSpPr>
          <p:spPr>
            <a:xfrm>
              <a:off x="46263" y="1091943"/>
              <a:ext cx="7998962" cy="8551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1" i="0" lang="vi" sz="1600" u="none" cap="none" strike="noStrike">
                  <a:solidFill>
                    <a:schemeClr val="dk1"/>
                  </a:solidFill>
                  <a:latin typeface="Courier New"/>
                  <a:ea typeface="Courier New"/>
                  <a:cs typeface="Courier New"/>
                  <a:sym typeface="Courier New"/>
                </a:rPr>
                <a:t>WebM</a:t>
              </a:r>
              <a:r>
                <a:rPr b="0" i="0" lang="vi" sz="1600" u="none" cap="none" strike="noStrike">
                  <a:solidFill>
                    <a:schemeClr val="dk1"/>
                  </a:solidFill>
                  <a:latin typeface="Courier New"/>
                  <a:ea typeface="Courier New"/>
                  <a:cs typeface="Courier New"/>
                  <a:sym typeface="Courier New"/>
                </a:rPr>
                <a:t> - is a royalty-free and patent-free format supported by Google. This format is supported by browsers such as Opera, Chrome, and Firefox.</a:t>
              </a:r>
              <a:endParaRPr sz="1600"/>
            </a:p>
          </p:txBody>
        </p:sp>
        <p:sp>
          <p:nvSpPr>
            <p:cNvPr id="213" name="Google Shape;213;p27"/>
            <p:cNvSpPr/>
            <p:nvPr/>
          </p:nvSpPr>
          <p:spPr>
            <a:xfrm>
              <a:off x="0" y="2045220"/>
              <a:ext cx="8091488" cy="947699"/>
            </a:xfrm>
            <a:prstGeom prst="roundRect">
              <a:avLst>
                <a:gd fmla="val 16667" name="adj"/>
              </a:avLst>
            </a:prstGeom>
            <a:gradFill>
              <a:gsLst>
                <a:gs pos="0">
                  <a:srgbClr val="8AFFC9"/>
                </a:gs>
                <a:gs pos="35000">
                  <a:srgbClr val="AEFFDB"/>
                </a:gs>
                <a:gs pos="100000">
                  <a:srgbClr val="DDFFE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txBox="1"/>
            <p:nvPr/>
          </p:nvSpPr>
          <p:spPr>
            <a:xfrm>
              <a:off x="46263" y="2091483"/>
              <a:ext cx="7998962" cy="8551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1" i="0" lang="vi" sz="1600" u="none" cap="none" strike="noStrike">
                  <a:solidFill>
                    <a:schemeClr val="dk1"/>
                  </a:solidFill>
                  <a:latin typeface="Courier New"/>
                  <a:ea typeface="Courier New"/>
                  <a:cs typeface="Courier New"/>
                  <a:sym typeface="Courier New"/>
                </a:rPr>
                <a:t>H.264/MP4 </a:t>
              </a:r>
              <a:r>
                <a:rPr b="0" i="0" lang="vi" sz="1600" u="none" cap="none" strike="noStrike">
                  <a:solidFill>
                    <a:schemeClr val="dk1"/>
                  </a:solidFill>
                  <a:latin typeface="Courier New"/>
                  <a:ea typeface="Courier New"/>
                  <a:cs typeface="Courier New"/>
                  <a:sym typeface="Courier New"/>
                </a:rPr>
                <a:t>- are supported on iPhone and Google Android devices.</a:t>
              </a:r>
              <a:endParaRPr sz="1600"/>
            </a:p>
          </p:txBody>
        </p:sp>
        <p:sp>
          <p:nvSpPr>
            <p:cNvPr id="215" name="Google Shape;215;p27"/>
            <p:cNvSpPr/>
            <p:nvPr/>
          </p:nvSpPr>
          <p:spPr>
            <a:xfrm>
              <a:off x="0" y="3044760"/>
              <a:ext cx="8091488" cy="947699"/>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txBox="1"/>
            <p:nvPr/>
          </p:nvSpPr>
          <p:spPr>
            <a:xfrm>
              <a:off x="46263" y="3091023"/>
              <a:ext cx="7998962" cy="8551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600" u="none" cap="none" strike="noStrike">
                  <a:solidFill>
                    <a:schemeClr val="dk1"/>
                  </a:solidFill>
                  <a:latin typeface="Courier New"/>
                  <a:ea typeface="Courier New"/>
                  <a:cs typeface="Courier New"/>
                  <a:sym typeface="Courier New"/>
                </a:rPr>
                <a:t>Micro Video Controller - converter creates all files that the user requires for HTML5 &lt;video&gt; element that works on the cross browser.</a:t>
              </a:r>
              <a:endParaRPr sz="1600"/>
            </a:p>
          </p:txBody>
        </p:sp>
      </p:grpSp>
      <p:sp>
        <p:nvSpPr>
          <p:cNvPr id="217" name="Google Shape;217;p27"/>
          <p:cNvSpPr/>
          <p:nvPr/>
        </p:nvSpPr>
        <p:spPr>
          <a:xfrm>
            <a:off x="304800" y="685800"/>
            <a:ext cx="8534400" cy="1084913"/>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There are many problems with browser vendors for supporting the various video formats on the Web sites.</a:t>
            </a:r>
            <a:endParaRPr sz="1800"/>
          </a:p>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Following are some of the video formats supported by the significant browsers: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24" name="Google Shape;224;p2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225" name="Google Shape;225;p28"/>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sz="3000"/>
              <a:t> Accessibility of Audio and Video Elements</a:t>
            </a:r>
            <a:endParaRPr/>
          </a:p>
        </p:txBody>
      </p:sp>
      <p:sp>
        <p:nvSpPr>
          <p:cNvPr id="226" name="Google Shape;226;p28"/>
          <p:cNvSpPr txBox="1"/>
          <p:nvPr/>
        </p:nvSpPr>
        <p:spPr>
          <a:xfrm>
            <a:off x="457200" y="703594"/>
            <a:ext cx="8305800" cy="4062651"/>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Normally, Users can listen to the audio by using headphones or speakers.</a:t>
            </a:r>
            <a:endParaRPr sz="1800"/>
          </a:p>
          <a:p>
            <a:pPr indent="-317500" lvl="0" marL="342900" marR="0" rtl="0" algn="l">
              <a:lnSpc>
                <a:spcPct val="100000"/>
              </a:lnSpc>
              <a:spcBef>
                <a:spcPts val="12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Users can understand the language in which the media was delivered.</a:t>
            </a:r>
            <a:endParaRPr sz="1800"/>
          </a:p>
          <a:p>
            <a:pPr indent="-317500" lvl="0" marL="342900" marR="0" rtl="0" algn="l">
              <a:lnSpc>
                <a:spcPct val="100000"/>
              </a:lnSpc>
              <a:spcBef>
                <a:spcPts val="12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Users can successfully play and download the media.</a:t>
            </a:r>
            <a:endParaRPr sz="1800"/>
          </a:p>
          <a:p>
            <a:pPr indent="-317500" lvl="0" marL="342900" marR="0" rtl="0" algn="l">
              <a:lnSpc>
                <a:spcPct val="100000"/>
              </a:lnSpc>
              <a:spcBef>
                <a:spcPts val="12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However, sometime users cannot view or hear the media content because of their working environment or due to device restrictions.</a:t>
            </a:r>
            <a:endParaRPr sz="1800"/>
          </a:p>
          <a:p>
            <a:pPr indent="-317500" lvl="0" marL="342900" marR="0" rtl="0" algn="l">
              <a:lnSpc>
                <a:spcPct val="100000"/>
              </a:lnSpc>
              <a:spcBef>
                <a:spcPts val="12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Or they are not familiar with the language that the content is delivered.</a:t>
            </a:r>
            <a:endParaRPr sz="1800"/>
          </a:p>
          <a:p>
            <a:pPr indent="-317500" lvl="0" marL="342900" marR="0" rtl="0" algn="l">
              <a:lnSpc>
                <a:spcPct val="100000"/>
              </a:lnSpc>
              <a:spcBef>
                <a:spcPts val="12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Or when they have hearing and visual impairment, they cannot listen to the audio or view the video.</a:t>
            </a:r>
            <a:endParaRPr sz="1800"/>
          </a:p>
          <a:p>
            <a:pPr indent="-317500" lvl="0" marL="342900" marR="0" rtl="0" algn="l">
              <a:lnSpc>
                <a:spcPct val="100000"/>
              </a:lnSpc>
              <a:spcBef>
                <a:spcPts val="12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Or they have to use keyboards and screen readers to access the content on Web.</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33" name="Google Shape;233;p2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234" name="Google Shape;234;p29"/>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Track Element 1-3</a:t>
            </a:r>
            <a:endParaRPr/>
          </a:p>
        </p:txBody>
      </p:sp>
      <p:grpSp>
        <p:nvGrpSpPr>
          <p:cNvPr id="235" name="Google Shape;235;p29"/>
          <p:cNvGrpSpPr/>
          <p:nvPr/>
        </p:nvGrpSpPr>
        <p:grpSpPr>
          <a:xfrm>
            <a:off x="304800" y="809125"/>
            <a:ext cx="8382000" cy="3480679"/>
            <a:chOff x="0" y="88234"/>
            <a:chExt cx="8382000" cy="4640905"/>
          </a:xfrm>
        </p:grpSpPr>
        <p:sp>
          <p:nvSpPr>
            <p:cNvPr id="236" name="Google Shape;236;p29"/>
            <p:cNvSpPr/>
            <p:nvPr/>
          </p:nvSpPr>
          <p:spPr>
            <a:xfrm>
              <a:off x="0" y="300059"/>
              <a:ext cx="8382000" cy="69498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txBox="1"/>
            <p:nvPr/>
          </p:nvSpPr>
          <p:spPr>
            <a:xfrm>
              <a:off x="33925" y="88234"/>
              <a:ext cx="8314200" cy="87270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u="none" cap="none" strike="noStrike">
                  <a:solidFill>
                    <a:schemeClr val="dk1"/>
                  </a:solidFill>
                  <a:latin typeface="Courier New"/>
                  <a:ea typeface="Courier New"/>
                  <a:cs typeface="Courier New"/>
                  <a:sym typeface="Courier New"/>
                </a:rPr>
                <a:t>Track element provides an easy, standard way to add captions, subtitles, chapters, and screen reader descriptions to the &lt;audio&gt; and &lt;video&gt; elements.</a:t>
              </a:r>
              <a:endParaRPr/>
            </a:p>
          </p:txBody>
        </p:sp>
        <p:sp>
          <p:nvSpPr>
            <p:cNvPr id="238" name="Google Shape;238;p29"/>
            <p:cNvSpPr/>
            <p:nvPr/>
          </p:nvSpPr>
          <p:spPr>
            <a:xfrm>
              <a:off x="0" y="1046879"/>
              <a:ext cx="8382000" cy="694980"/>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txBox="1"/>
            <p:nvPr/>
          </p:nvSpPr>
          <p:spPr>
            <a:xfrm>
              <a:off x="33926" y="108080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Track elements are also used for other types of timed metadata.</a:t>
              </a:r>
              <a:endParaRPr/>
            </a:p>
          </p:txBody>
        </p:sp>
        <p:sp>
          <p:nvSpPr>
            <p:cNvPr id="240" name="Google Shape;240;p29"/>
            <p:cNvSpPr/>
            <p:nvPr/>
          </p:nvSpPr>
          <p:spPr>
            <a:xfrm>
              <a:off x="0" y="1793699"/>
              <a:ext cx="8382000" cy="69498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txBox="1"/>
            <p:nvPr/>
          </p:nvSpPr>
          <p:spPr>
            <a:xfrm>
              <a:off x="33926" y="182762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Source data for this track element is in a form of a text file that is made up of a list of timed cues.</a:t>
              </a:r>
              <a:endParaRPr/>
            </a:p>
          </p:txBody>
        </p:sp>
        <p:sp>
          <p:nvSpPr>
            <p:cNvPr id="242" name="Google Shape;242;p29"/>
            <p:cNvSpPr/>
            <p:nvPr/>
          </p:nvSpPr>
          <p:spPr>
            <a:xfrm>
              <a:off x="0" y="2540519"/>
              <a:ext cx="8382000" cy="694980"/>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nvSpPr>
          <p:spPr>
            <a:xfrm>
              <a:off x="33926" y="257444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Cue is a pointer at an accurate time point in the length of a video.</a:t>
              </a:r>
              <a:endParaRPr/>
            </a:p>
          </p:txBody>
        </p:sp>
        <p:sp>
          <p:nvSpPr>
            <p:cNvPr id="244" name="Google Shape;244;p29"/>
            <p:cNvSpPr/>
            <p:nvPr/>
          </p:nvSpPr>
          <p:spPr>
            <a:xfrm>
              <a:off x="0" y="3287339"/>
              <a:ext cx="8382000" cy="694980"/>
            </a:xfrm>
            <a:prstGeom prst="roundRect">
              <a:avLst>
                <a:gd fmla="val 16667" name="adj"/>
              </a:avLst>
            </a:prstGeom>
            <a:gradFill>
              <a:gsLst>
                <a:gs pos="0">
                  <a:srgbClr val="BBF7A3"/>
                </a:gs>
                <a:gs pos="35000">
                  <a:srgbClr val="CDF8BE"/>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txBox="1"/>
            <p:nvPr/>
          </p:nvSpPr>
          <p:spPr>
            <a:xfrm>
              <a:off x="33926" y="332126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Cues contain data in formats such as Comma-Separated Values (CSV) or JavaScript Object Notation.</a:t>
              </a:r>
              <a:endParaRPr/>
            </a:p>
          </p:txBody>
        </p:sp>
        <p:sp>
          <p:nvSpPr>
            <p:cNvPr id="246" name="Google Shape;246;p29"/>
            <p:cNvSpPr/>
            <p:nvPr/>
          </p:nvSpPr>
          <p:spPr>
            <a:xfrm>
              <a:off x="0" y="4034159"/>
              <a:ext cx="8382000" cy="69498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txBox="1"/>
            <p:nvPr/>
          </p:nvSpPr>
          <p:spPr>
            <a:xfrm>
              <a:off x="33926" y="4068085"/>
              <a:ext cx="8314148" cy="627128"/>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Track element is not supported in many major browsers and is now available in IE 10 and Chrome 18+.</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54" name="Google Shape;254;p3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255" name="Google Shape;255;p30"/>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Track Element 2-3</a:t>
            </a:r>
            <a:endParaRPr/>
          </a:p>
        </p:txBody>
      </p:sp>
      <p:graphicFrame>
        <p:nvGraphicFramePr>
          <p:cNvPr id="256" name="Google Shape;256;p30"/>
          <p:cNvGraphicFramePr/>
          <p:nvPr/>
        </p:nvGraphicFramePr>
        <p:xfrm>
          <a:off x="685800" y="1314450"/>
          <a:ext cx="3000000" cy="3000000"/>
        </p:xfrm>
        <a:graphic>
          <a:graphicData uri="http://schemas.openxmlformats.org/drawingml/2006/table">
            <a:tbl>
              <a:tblPr bandRow="1" firstRow="1">
                <a:noFill/>
                <a:tableStyleId>{271131D8-CFB9-4551-8C4C-1DE993E5DEDB}</a:tableStyleId>
              </a:tblPr>
              <a:tblGrid>
                <a:gridCol w="1600200"/>
                <a:gridCol w="6096000"/>
              </a:tblGrid>
              <a:tr h="675375">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Container</a:t>
                      </a:r>
                      <a:endParaRPr b="1" baseline="30000" sz="1800" u="none" cap="none" strike="noStrike">
                        <a:solidFill>
                          <a:schemeClr val="lt1"/>
                        </a:solidFill>
                        <a:latin typeface="Arial"/>
                        <a:ea typeface="Arial"/>
                        <a:cs typeface="Arial"/>
                        <a:sym typeface="Arial"/>
                      </a:endParaRPr>
                    </a:p>
                  </a:txBody>
                  <a:tcPr marT="34300" marB="34300" marR="91450" marL="91450" anchor="ctr"/>
                </a:tc>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Description</a:t>
                      </a:r>
                      <a:endParaRPr sz="1800" u="none" cap="none" strike="noStrike"/>
                    </a:p>
                  </a:txBody>
                  <a:tcPr marT="34300" marB="34300" marR="91450" marL="91450" anchor="ctr"/>
                </a:tc>
              </a:tr>
              <a:tr h="449400">
                <a:tc>
                  <a:txBody>
                    <a:bodyPr/>
                    <a:lstStyle/>
                    <a:p>
                      <a:pPr indent="0" lvl="0" marL="0" marR="0" rtl="0" algn="l">
                        <a:spcBef>
                          <a:spcPts val="0"/>
                        </a:spcBef>
                        <a:spcAft>
                          <a:spcPts val="0"/>
                        </a:spcAft>
                        <a:buNone/>
                      </a:pPr>
                      <a:r>
                        <a:rPr b="1" lang="vi" sz="1400" u="none" cap="none" strike="noStrike"/>
                        <a:t>src</a:t>
                      </a:r>
                      <a:endParaRPr b="1" sz="1400"/>
                    </a:p>
                  </a:txBody>
                  <a:tcPr marT="0" marB="0" marR="91450" marL="91450" anchor="ctr"/>
                </a:tc>
                <a:tc>
                  <a:txBody>
                    <a:bodyPr/>
                    <a:lstStyle/>
                    <a:p>
                      <a:pPr indent="0" lvl="0" marL="0" marR="0" rtl="0" algn="just">
                        <a:spcBef>
                          <a:spcPts val="0"/>
                        </a:spcBef>
                        <a:spcAft>
                          <a:spcPts val="0"/>
                        </a:spcAft>
                        <a:buNone/>
                      </a:pPr>
                      <a:r>
                        <a:rPr lang="vi" sz="1400"/>
                        <a:t>Contains the URL of the text track data</a:t>
                      </a:r>
                      <a:endParaRPr sz="1100"/>
                    </a:p>
                  </a:txBody>
                  <a:tcPr marT="0" marB="0" marR="91450" marL="91450" anchor="ctr"/>
                </a:tc>
              </a:tr>
              <a:tr h="449400">
                <a:tc>
                  <a:txBody>
                    <a:bodyPr/>
                    <a:lstStyle/>
                    <a:p>
                      <a:pPr indent="0" lvl="0" marL="0" marR="0" rtl="0" algn="l">
                        <a:spcBef>
                          <a:spcPts val="0"/>
                        </a:spcBef>
                        <a:spcAft>
                          <a:spcPts val="0"/>
                        </a:spcAft>
                        <a:buNone/>
                      </a:pPr>
                      <a:r>
                        <a:rPr b="1" lang="vi" sz="1400"/>
                        <a:t>srclang</a:t>
                      </a:r>
                      <a:endParaRPr b="1" sz="1400"/>
                    </a:p>
                  </a:txBody>
                  <a:tcPr marT="0" marB="0" marR="91450" marL="91450" anchor="ctr"/>
                </a:tc>
                <a:tc>
                  <a:txBody>
                    <a:bodyPr/>
                    <a:lstStyle/>
                    <a:p>
                      <a:pPr indent="0" lvl="0" marL="0" marR="0" rtl="0" algn="just">
                        <a:spcBef>
                          <a:spcPts val="0"/>
                        </a:spcBef>
                        <a:spcAft>
                          <a:spcPts val="0"/>
                        </a:spcAft>
                        <a:buNone/>
                      </a:pPr>
                      <a:r>
                        <a:rPr lang="vi" sz="1400"/>
                        <a:t>Contains the language of the text track data</a:t>
                      </a:r>
                      <a:endParaRPr sz="1100"/>
                    </a:p>
                  </a:txBody>
                  <a:tcPr marT="0" marB="0" marR="91450" marL="91450" anchor="ctr"/>
                </a:tc>
              </a:tr>
              <a:tr h="449400">
                <a:tc>
                  <a:txBody>
                    <a:bodyPr/>
                    <a:lstStyle/>
                    <a:p>
                      <a:pPr indent="0" lvl="0" marL="0" marR="0" rtl="0" algn="l">
                        <a:lnSpc>
                          <a:spcPct val="100000"/>
                        </a:lnSpc>
                        <a:spcBef>
                          <a:spcPts val="0"/>
                        </a:spcBef>
                        <a:spcAft>
                          <a:spcPts val="0"/>
                        </a:spcAft>
                        <a:buClr>
                          <a:schemeClr val="dk1"/>
                        </a:buClr>
                        <a:buSzPts val="1400"/>
                        <a:buFont typeface="Arial"/>
                        <a:buNone/>
                      </a:pPr>
                      <a:r>
                        <a:rPr b="1" lang="vi" sz="1400"/>
                        <a:t>kind</a:t>
                      </a:r>
                      <a:endParaRPr sz="1100"/>
                    </a:p>
                  </a:txBody>
                  <a:tcPr marT="0" marB="0" marR="91450" marL="91450" anchor="ctr"/>
                </a:tc>
                <a:tc>
                  <a:txBody>
                    <a:bodyPr/>
                    <a:lstStyle/>
                    <a:p>
                      <a:pPr indent="0" lvl="0" marL="0" marR="0" rtl="0" algn="just">
                        <a:spcBef>
                          <a:spcPts val="0"/>
                        </a:spcBef>
                        <a:spcAft>
                          <a:spcPts val="0"/>
                        </a:spcAft>
                        <a:buNone/>
                      </a:pPr>
                      <a:r>
                        <a:rPr lang="vi" sz="1400"/>
                        <a:t>Contains the type of content for which the track definition is used</a:t>
                      </a:r>
                      <a:endParaRPr sz="1100"/>
                    </a:p>
                  </a:txBody>
                  <a:tcPr marT="0" marB="0" marR="91450" marL="91450" anchor="ctr"/>
                </a:tc>
              </a:tr>
              <a:tr h="449400">
                <a:tc>
                  <a:txBody>
                    <a:bodyPr/>
                    <a:lstStyle/>
                    <a:p>
                      <a:pPr indent="0" lvl="0" marL="0" marR="0" rtl="0" algn="l">
                        <a:lnSpc>
                          <a:spcPct val="100000"/>
                        </a:lnSpc>
                        <a:spcBef>
                          <a:spcPts val="0"/>
                        </a:spcBef>
                        <a:spcAft>
                          <a:spcPts val="0"/>
                        </a:spcAft>
                        <a:buClr>
                          <a:schemeClr val="dk1"/>
                        </a:buClr>
                        <a:buSzPts val="1400"/>
                        <a:buFont typeface="Arial"/>
                        <a:buNone/>
                      </a:pPr>
                      <a:r>
                        <a:rPr b="1" lang="vi" sz="1400"/>
                        <a:t>default</a:t>
                      </a:r>
                      <a:endParaRPr sz="1100"/>
                    </a:p>
                  </a:txBody>
                  <a:tcPr marT="0" marB="0" marR="91450" marL="91450" anchor="ctr"/>
                </a:tc>
                <a:tc>
                  <a:txBody>
                    <a:bodyPr/>
                    <a:lstStyle/>
                    <a:p>
                      <a:pPr indent="0" lvl="0" marL="0" marR="0" rtl="0" algn="just">
                        <a:spcBef>
                          <a:spcPts val="0"/>
                        </a:spcBef>
                        <a:spcAft>
                          <a:spcPts val="0"/>
                        </a:spcAft>
                        <a:buNone/>
                      </a:pPr>
                      <a:r>
                        <a:rPr lang="vi" sz="1400"/>
                        <a:t>Indicates that this will be the default track if the user does not specifies the value</a:t>
                      </a:r>
                      <a:endParaRPr sz="1100"/>
                    </a:p>
                  </a:txBody>
                  <a:tcPr marT="0" marB="0" marR="91450" marL="91450" anchor="ctr"/>
                </a:tc>
              </a:tr>
              <a:tr h="449400">
                <a:tc>
                  <a:txBody>
                    <a:bodyPr/>
                    <a:lstStyle/>
                    <a:p>
                      <a:pPr indent="0" lvl="0" marL="0" marR="0" rtl="0" algn="l">
                        <a:lnSpc>
                          <a:spcPct val="100000"/>
                        </a:lnSpc>
                        <a:spcBef>
                          <a:spcPts val="0"/>
                        </a:spcBef>
                        <a:spcAft>
                          <a:spcPts val="0"/>
                        </a:spcAft>
                        <a:buClr>
                          <a:schemeClr val="dk1"/>
                        </a:buClr>
                        <a:buSzPts val="1400"/>
                        <a:buFont typeface="Arial"/>
                        <a:buNone/>
                      </a:pPr>
                      <a:r>
                        <a:rPr b="1" lang="vi" sz="1400"/>
                        <a:t>label</a:t>
                      </a:r>
                      <a:endParaRPr sz="1100"/>
                    </a:p>
                  </a:txBody>
                  <a:tcPr marT="0" marB="0" marR="91450" marL="91450" anchor="ctr"/>
                </a:tc>
                <a:tc>
                  <a:txBody>
                    <a:bodyPr/>
                    <a:lstStyle/>
                    <a:p>
                      <a:pPr indent="0" lvl="0" marL="0" marR="0" rtl="0" algn="just">
                        <a:spcBef>
                          <a:spcPts val="0"/>
                        </a:spcBef>
                        <a:spcAft>
                          <a:spcPts val="0"/>
                        </a:spcAft>
                        <a:buNone/>
                      </a:pPr>
                      <a:r>
                        <a:rPr lang="vi" sz="1400"/>
                        <a:t>Specifies the title to be displayed for the user</a:t>
                      </a:r>
                      <a:endParaRPr sz="1100"/>
                    </a:p>
                  </a:txBody>
                  <a:tcPr marT="0" marB="0" marR="91450" marL="91450" anchor="ctr"/>
                </a:tc>
              </a:tr>
            </a:tbl>
          </a:graphicData>
        </a:graphic>
      </p:graphicFrame>
      <p:sp>
        <p:nvSpPr>
          <p:cNvPr id="257" name="Google Shape;257;p30"/>
          <p:cNvSpPr/>
          <p:nvPr/>
        </p:nvSpPr>
        <p:spPr>
          <a:xfrm>
            <a:off x="304800" y="857250"/>
            <a:ext cx="8534400" cy="323165"/>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Following table lists the track element attributes.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64" name="Google Shape;264;p3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a:t>
            </a:r>
            <a:endParaRPr/>
          </a:p>
        </p:txBody>
      </p:sp>
      <p:sp>
        <p:nvSpPr>
          <p:cNvPr id="265" name="Google Shape;265;p3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Track Element 3-3</a:t>
            </a:r>
            <a:endParaRPr/>
          </a:p>
        </p:txBody>
      </p:sp>
      <p:sp>
        <p:nvSpPr>
          <p:cNvPr id="266" name="Google Shape;266;p31"/>
          <p:cNvSpPr/>
          <p:nvPr/>
        </p:nvSpPr>
        <p:spPr>
          <a:xfrm>
            <a:off x="228600" y="677234"/>
            <a:ext cx="8534400" cy="577081"/>
          </a:xfrm>
          <a:prstGeom prst="rect">
            <a:avLst/>
          </a:prstGeom>
          <a:noFill/>
          <a:ln>
            <a:noFill/>
          </a:ln>
        </p:spPr>
        <p:txBody>
          <a:bodyPr anchorCtr="0" anchor="t"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Code Snippet demonstrates how a track element is used in combination with &lt;video&gt; element for providing subtitles.</a:t>
            </a:r>
            <a:endParaRPr b="0" i="0" sz="1400" u="none" cap="none" strike="noStrike">
              <a:solidFill>
                <a:schemeClr val="dk1"/>
              </a:solidFill>
              <a:latin typeface="Courier New"/>
              <a:ea typeface="Courier New"/>
              <a:cs typeface="Courier New"/>
              <a:sym typeface="Courier New"/>
            </a:endParaRPr>
          </a:p>
        </p:txBody>
      </p:sp>
      <p:sp>
        <p:nvSpPr>
          <p:cNvPr id="267" name="Google Shape;267;p31"/>
          <p:cNvSpPr txBox="1"/>
          <p:nvPr/>
        </p:nvSpPr>
        <p:spPr>
          <a:xfrm>
            <a:off x="551325" y="1428750"/>
            <a:ext cx="7772400" cy="17484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&lt;video controls&gt;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&lt;source src=”myvideo.mp4” type=”video/mp4” /&gt;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&lt;source src=”myvideo.webm” type=”video/webm” /&gt;</a:t>
            </a:r>
            <a:endParaRPr/>
          </a:p>
          <a:p>
            <a:pPr indent="-274320" lvl="1" marL="45720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a:t>
            </a:r>
            <a:r>
              <a:rPr b="1" i="0" lang="vi" sz="1800" u="none" cap="none" strike="noStrike">
                <a:solidFill>
                  <a:srgbClr val="FF0000"/>
                </a:solidFill>
                <a:latin typeface="Courier New"/>
                <a:ea typeface="Courier New"/>
                <a:cs typeface="Courier New"/>
                <a:sym typeface="Courier New"/>
              </a:rPr>
              <a:t>track</a:t>
            </a:r>
            <a:r>
              <a:rPr b="1" i="0" lang="vi" sz="1800" u="none" cap="none" strike="noStrike">
                <a:solidFill>
                  <a:schemeClr val="dk1"/>
                </a:solidFill>
                <a:latin typeface="Courier New"/>
                <a:ea typeface="Courier New"/>
                <a:cs typeface="Courier New"/>
                <a:sym typeface="Courier New"/>
              </a:rPr>
              <a:t> src=”eng.vtt” label=”English subtitles” kind=”subtitles” </a:t>
            </a:r>
            <a:r>
              <a:rPr b="1" i="0" lang="vi" sz="1800" u="none" cap="none" strike="noStrike">
                <a:solidFill>
                  <a:srgbClr val="FF0000"/>
                </a:solidFill>
                <a:latin typeface="Courier New"/>
                <a:ea typeface="Courier New"/>
                <a:cs typeface="Courier New"/>
                <a:sym typeface="Courier New"/>
              </a:rPr>
              <a:t>srclang</a:t>
            </a:r>
            <a:r>
              <a:rPr b="1" i="0" lang="vi" sz="1800" u="none" cap="none" strike="noStrike">
                <a:solidFill>
                  <a:schemeClr val="dk1"/>
                </a:solidFill>
                <a:latin typeface="Courier New"/>
                <a:ea typeface="Courier New"/>
                <a:cs typeface="Courier New"/>
                <a:sym typeface="Courier New"/>
              </a:rPr>
              <a:t>=”en” &gt;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&lt;/video&gt;</a:t>
            </a:r>
            <a:endParaRPr/>
          </a:p>
        </p:txBody>
      </p:sp>
      <p:sp>
        <p:nvSpPr>
          <p:cNvPr id="268" name="Google Shape;268;p31"/>
          <p:cNvSpPr txBox="1"/>
          <p:nvPr/>
        </p:nvSpPr>
        <p:spPr>
          <a:xfrm>
            <a:off x="551325" y="3238500"/>
            <a:ext cx="7754400" cy="1748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&lt;video controls&gt;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&lt;source src=”myvideo.mp4” type=”video/mp4” /&gt;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&lt;source src=”myvideo.webm” type=”video/webm” /&gt;</a:t>
            </a:r>
            <a:endParaRPr/>
          </a:p>
          <a:p>
            <a:pPr indent="-274320" lvl="1" marL="45720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a:t>
            </a:r>
            <a:r>
              <a:rPr b="1" i="0" lang="vi" sz="1800" u="none" cap="none" strike="noStrike">
                <a:solidFill>
                  <a:srgbClr val="FF0000"/>
                </a:solidFill>
                <a:latin typeface="Courier New"/>
                <a:ea typeface="Courier New"/>
                <a:cs typeface="Courier New"/>
                <a:sym typeface="Courier New"/>
              </a:rPr>
              <a:t>track</a:t>
            </a:r>
            <a:r>
              <a:rPr b="1" i="0" lang="vi" sz="1800" u="none" cap="none" strike="noStrike">
                <a:solidFill>
                  <a:schemeClr val="dk1"/>
                </a:solidFill>
                <a:latin typeface="Courier New"/>
                <a:ea typeface="Courier New"/>
                <a:cs typeface="Courier New"/>
                <a:sym typeface="Courier New"/>
              </a:rPr>
              <a:t> src=”de.vtt” label=”German subtitles” kind=”subtitles” </a:t>
            </a:r>
            <a:r>
              <a:rPr b="1" i="0" lang="vi" sz="1800" u="none" cap="none" strike="noStrike">
                <a:solidFill>
                  <a:srgbClr val="FF0000"/>
                </a:solidFill>
                <a:latin typeface="Courier New"/>
                <a:ea typeface="Courier New"/>
                <a:cs typeface="Courier New"/>
                <a:sym typeface="Courier New"/>
              </a:rPr>
              <a:t>srclang</a:t>
            </a:r>
            <a:r>
              <a:rPr b="1" i="0" lang="vi" sz="1800" u="none" cap="none" strike="noStrike">
                <a:solidFill>
                  <a:schemeClr val="dk1"/>
                </a:solidFill>
                <a:latin typeface="Courier New"/>
                <a:ea typeface="Courier New"/>
                <a:cs typeface="Courier New"/>
                <a:sym typeface="Courier New"/>
              </a:rPr>
              <a:t>=”de” &gt;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&lt;/video&gt;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75" name="Google Shape;275;p3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276" name="Google Shape;276;p3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
        <p:nvSpPr>
          <p:cNvPr id="277" name="Google Shape;277;p32"/>
          <p:cNvSpPr/>
          <p:nvPr/>
        </p:nvSpPr>
        <p:spPr>
          <a:xfrm>
            <a:off x="304800" y="685800"/>
            <a:ext cx="8305800" cy="3716402"/>
          </a:xfrm>
          <a:prstGeom prst="rect">
            <a:avLst/>
          </a:prstGeom>
          <a:noFill/>
          <a:ln>
            <a:noFill/>
          </a:ln>
        </p:spPr>
        <p:txBody>
          <a:bodyPr anchorCtr="0" anchor="t" bIns="45700" lIns="91425" spcFirstLastPara="1" rIns="91425" wrap="square" tIns="45700">
            <a:noAutofit/>
          </a:bodyPr>
          <a:lstStyle/>
          <a:p>
            <a:pPr indent="-2616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Multimedia is a combination of various elements such as video, graphics, sound, and text.</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There are various media types used for audio and video files on different Web sites.</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 &lt;audio&gt; element will help the developer to embed music on the Web site and allow the user to listen to music.</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Users can play the audio in older browsers using the &lt;embed&gt; tag.</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 &lt;video&gt; element is used for embedding the video content on the Web page.</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Preload attribute identifies whether the audio has to be loaded when the page loads and is ready to execute.</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WebM is a new open source video container format supported by Google.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2000"/>
                                        <p:tgtEl>
                                          <p:spTgt spid="27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2000"/>
                                        <p:tgtEl>
                                          <p:spTgt spid="27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2000"/>
                                        <p:tgtEl>
                                          <p:spTgt spid="27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2000"/>
                                        <p:tgtEl>
                                          <p:spTgt spid="27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animEffect filter="fade" transition="in">
                                      <p:cBhvr>
                                        <p:cTn dur="2000"/>
                                        <p:tgtEl>
                                          <p:spTgt spid="27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7">
                                            <p:txEl>
                                              <p:pRg end="5" st="5"/>
                                            </p:txEl>
                                          </p:spTgt>
                                        </p:tgtEl>
                                        <p:attrNameLst>
                                          <p:attrName>style.visibility</p:attrName>
                                        </p:attrNameLst>
                                      </p:cBhvr>
                                      <p:to>
                                        <p:strVal val="visible"/>
                                      </p:to>
                                    </p:set>
                                    <p:animEffect filter="fade" transition="in">
                                      <p:cBhvr>
                                        <p:cTn dur="2000"/>
                                        <p:tgtEl>
                                          <p:spTgt spid="27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7">
                                            <p:txEl>
                                              <p:pRg end="6" st="6"/>
                                            </p:txEl>
                                          </p:spTgt>
                                        </p:tgtEl>
                                        <p:attrNameLst>
                                          <p:attrName>style.visibility</p:attrName>
                                        </p:attrNameLst>
                                      </p:cBhvr>
                                      <p:to>
                                        <p:strVal val="visible"/>
                                      </p:to>
                                    </p:set>
                                    <p:animEffect filter="fade" transition="in">
                                      <p:cBhvr>
                                        <p:cTn dur="2000"/>
                                        <p:tgtEl>
                                          <p:spTgt spid="27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5" name="Google Shape;85;p1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a:t>
            </a:r>
            <a:endParaRPr/>
          </a:p>
        </p:txBody>
      </p:sp>
      <p:sp>
        <p:nvSpPr>
          <p:cNvPr id="86" name="Google Shape;86;p1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7" name="Google Shape;87;p17"/>
          <p:cNvSpPr/>
          <p:nvPr/>
        </p:nvSpPr>
        <p:spPr>
          <a:xfrm>
            <a:off x="381000" y="1276350"/>
            <a:ext cx="8305800" cy="268590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Describe the need for multimedia in HTML5</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List the supported media types in HTML5</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the audio elements in HTML5</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the video elements in HTML5</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the accessibility of audio and video elements</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Describe how to deal with non-supporting browsers</a:t>
            </a:r>
            <a:endParaRPr/>
          </a:p>
          <a:p>
            <a:pPr indent="-274320" lvl="0" marL="457200" marR="0" rtl="0" algn="l">
              <a:lnSpc>
                <a:spcPct val="150000"/>
              </a:lnSpc>
              <a:spcBef>
                <a:spcPts val="0"/>
              </a:spcBef>
              <a:spcAft>
                <a:spcPts val="0"/>
              </a:spcAft>
              <a:buNone/>
            </a:pPr>
            <a:r>
              <a:t/>
            </a:r>
            <a:endParaRPr b="0" baseline="3000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4" name="Google Shape;94;p1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95" name="Google Shape;95;p18"/>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Introduction</a:t>
            </a:r>
            <a:endParaRPr/>
          </a:p>
        </p:txBody>
      </p:sp>
      <p:grpSp>
        <p:nvGrpSpPr>
          <p:cNvPr id="96" name="Google Shape;96;p18"/>
          <p:cNvGrpSpPr/>
          <p:nvPr/>
        </p:nvGrpSpPr>
        <p:grpSpPr>
          <a:xfrm>
            <a:off x="519113" y="863222"/>
            <a:ext cx="8382000" cy="3690900"/>
            <a:chOff x="0" y="54000"/>
            <a:chExt cx="8382000" cy="4921200"/>
          </a:xfrm>
        </p:grpSpPr>
        <p:sp>
          <p:nvSpPr>
            <p:cNvPr id="97" name="Google Shape;97;p18"/>
            <p:cNvSpPr/>
            <p:nvPr/>
          </p:nvSpPr>
          <p:spPr>
            <a:xfrm>
              <a:off x="0" y="54000"/>
              <a:ext cx="8382000" cy="77220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37696" y="916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Traditionally, Web browsers were capable of handling only graphics and text.</a:t>
              </a:r>
              <a:endParaRPr sz="1600"/>
            </a:p>
          </p:txBody>
        </p:sp>
        <p:sp>
          <p:nvSpPr>
            <p:cNvPr id="99" name="Google Shape;99;p18"/>
            <p:cNvSpPr/>
            <p:nvPr/>
          </p:nvSpPr>
          <p:spPr>
            <a:xfrm>
              <a:off x="0" y="883800"/>
              <a:ext cx="8382000" cy="772200"/>
            </a:xfrm>
            <a:prstGeom prst="roundRect">
              <a:avLst>
                <a:gd fmla="val 16667" name="adj"/>
              </a:avLst>
            </a:prstGeom>
            <a:gradFill>
              <a:gsLst>
                <a:gs pos="0">
                  <a:srgbClr val="E0FF79"/>
                </a:gs>
                <a:gs pos="35000">
                  <a:srgbClr val="E7FFA2"/>
                </a:gs>
                <a:gs pos="100000">
                  <a:srgbClr val="F3FFD7"/>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37696" y="9214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User had to install a distinct program, plug-in, or an ActiveX control to play some video.</a:t>
              </a:r>
              <a:endParaRPr sz="1600"/>
            </a:p>
          </p:txBody>
        </p:sp>
        <p:sp>
          <p:nvSpPr>
            <p:cNvPr id="101" name="Google Shape;101;p18"/>
            <p:cNvSpPr/>
            <p:nvPr/>
          </p:nvSpPr>
          <p:spPr>
            <a:xfrm>
              <a:off x="0" y="1713600"/>
              <a:ext cx="8382000" cy="772200"/>
            </a:xfrm>
            <a:prstGeom prst="roundRect">
              <a:avLst>
                <a:gd fmla="val 16667" name="adj"/>
              </a:avLst>
            </a:prstGeom>
            <a:gradFill>
              <a:gsLst>
                <a:gs pos="0">
                  <a:srgbClr val="8CFF80"/>
                </a:gs>
                <a:gs pos="35000">
                  <a:srgbClr val="AFFFA5"/>
                </a:gs>
                <a:gs pos="100000">
                  <a:srgbClr val="DDFF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37696" y="17512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Earlier, Web designers and Web developers used to set up Web pages to play audio and video on the Web using Adobe Flash player.</a:t>
              </a:r>
              <a:endParaRPr sz="1600"/>
            </a:p>
          </p:txBody>
        </p:sp>
        <p:sp>
          <p:nvSpPr>
            <p:cNvPr id="103" name="Google Shape;103;p18"/>
            <p:cNvSpPr/>
            <p:nvPr/>
          </p:nvSpPr>
          <p:spPr>
            <a:xfrm>
              <a:off x="0" y="2543400"/>
              <a:ext cx="8382000" cy="772200"/>
            </a:xfrm>
            <a:prstGeom prst="roundRect">
              <a:avLst>
                <a:gd fmla="val 16667" name="adj"/>
              </a:avLst>
            </a:prstGeom>
            <a:gradFill>
              <a:gsLst>
                <a:gs pos="0">
                  <a:srgbClr val="89FFB0"/>
                </a:gs>
                <a:gs pos="35000">
                  <a:srgbClr val="ADFFC5"/>
                </a:gs>
                <a:gs pos="100000">
                  <a:srgbClr val="DDFFE8"/>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37696" y="25810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Multimedia is a combination of various elements such as video, graphics, sound, and text.</a:t>
              </a:r>
              <a:endParaRPr sz="1600"/>
            </a:p>
          </p:txBody>
        </p:sp>
        <p:sp>
          <p:nvSpPr>
            <p:cNvPr id="105" name="Google Shape;105;p18"/>
            <p:cNvSpPr/>
            <p:nvPr/>
          </p:nvSpPr>
          <p:spPr>
            <a:xfrm>
              <a:off x="0" y="3373200"/>
              <a:ext cx="8382000" cy="772200"/>
            </a:xfrm>
            <a:prstGeom prst="roundRect">
              <a:avLst>
                <a:gd fmla="val 16667" name="adj"/>
              </a:avLst>
            </a:prstGeom>
            <a:gradFill>
              <a:gsLst>
                <a:gs pos="0">
                  <a:srgbClr val="8FFFFF"/>
                </a:gs>
                <a:gs pos="35000">
                  <a:srgbClr val="B1FFFF"/>
                </a:gs>
                <a:gs pos="100000">
                  <a:srgbClr val="DFFF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37696" y="34108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Common way of inserting a multimedia content on Web pages is by embedding a video or audio file in the Web page.</a:t>
              </a:r>
              <a:endParaRPr sz="1600"/>
            </a:p>
          </p:txBody>
        </p:sp>
        <p:sp>
          <p:nvSpPr>
            <p:cNvPr id="107" name="Google Shape;107;p18"/>
            <p:cNvSpPr/>
            <p:nvPr/>
          </p:nvSpPr>
          <p:spPr>
            <a:xfrm>
              <a:off x="0" y="4203000"/>
              <a:ext cx="8382000" cy="772200"/>
            </a:xfrm>
            <a:prstGeom prst="roundRect">
              <a:avLst>
                <a:gd fmla="val 16667" name="adj"/>
              </a:avLst>
            </a:prstGeom>
            <a:gradFill>
              <a:gsLst>
                <a:gs pos="0">
                  <a:srgbClr val="99CC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37696" y="4240696"/>
              <a:ext cx="8306608" cy="6968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urier New"/>
                <a:buNone/>
              </a:pPr>
              <a:r>
                <a:rPr b="0" i="0" lang="vi" sz="1600" u="none" cap="none" strike="noStrike">
                  <a:solidFill>
                    <a:schemeClr val="dk1"/>
                  </a:solidFill>
                  <a:latin typeface="Courier New"/>
                  <a:ea typeface="Courier New"/>
                  <a:cs typeface="Courier New"/>
                  <a:sym typeface="Courier New"/>
                </a:rPr>
                <a:t>HTML5 has made lives easier by introducing &lt;audio&gt; and &lt;video&gt; elements</a:t>
              </a:r>
              <a:endParaRPr sz="16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15" name="Google Shape;115;p1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116" name="Google Shape;116;p19"/>
          <p:cNvSpPr txBox="1"/>
          <p:nvPr>
            <p:ph type="title"/>
          </p:nvPr>
        </p:nvSpPr>
        <p:spPr>
          <a:xfrm>
            <a:off x="533400" y="171450"/>
            <a:ext cx="8915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Supported Media Types in Audio and Video</a:t>
            </a:r>
            <a:endParaRPr/>
          </a:p>
        </p:txBody>
      </p:sp>
      <p:sp>
        <p:nvSpPr>
          <p:cNvPr id="117" name="Google Shape;117;p19"/>
          <p:cNvSpPr txBox="1"/>
          <p:nvPr/>
        </p:nvSpPr>
        <p:spPr>
          <a:xfrm>
            <a:off x="304800" y="675737"/>
            <a:ext cx="8534400" cy="2839239"/>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rgbClr val="FF0000"/>
              </a:buClr>
              <a:buSzPts val="1800"/>
              <a:buFont typeface="Arial"/>
              <a:buChar char="•"/>
            </a:pPr>
            <a:r>
              <a:rPr b="0" i="0" lang="vi" sz="1800" u="none" cap="none" strike="noStrike">
                <a:solidFill>
                  <a:srgbClr val="FF0000"/>
                </a:solidFill>
                <a:latin typeface="Calibri"/>
                <a:ea typeface="Calibri"/>
                <a:cs typeface="Calibri"/>
                <a:sym typeface="Calibri"/>
              </a:rPr>
              <a:t>Codec</a:t>
            </a:r>
            <a:r>
              <a:rPr b="0" i="0" lang="vi" sz="1800" u="none" cap="none" strike="noStrike">
                <a:solidFill>
                  <a:schemeClr val="dk1"/>
                </a:solidFill>
                <a:latin typeface="Calibri"/>
                <a:ea typeface="Calibri"/>
                <a:cs typeface="Calibri"/>
                <a:sym typeface="Calibri"/>
              </a:rPr>
              <a:t> is a term referring to a device or a program used for encoding and decoding digital data stream</a:t>
            </a:r>
            <a:endParaRPr sz="1800"/>
          </a:p>
          <a:p>
            <a:pPr indent="-317500" lvl="0" marL="342900" marR="0" rtl="0" algn="l">
              <a:lnSpc>
                <a:spcPct val="100000"/>
              </a:lnSpc>
              <a:spcBef>
                <a:spcPts val="6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There are various video and audio codecs which are used for handling of video and audio files.</a:t>
            </a:r>
            <a:endParaRPr sz="1800"/>
          </a:p>
          <a:p>
            <a:pPr indent="-317500" lvl="0" marL="342900" marR="0" rtl="0" algn="l">
              <a:lnSpc>
                <a:spcPct val="100000"/>
              </a:lnSpc>
              <a:spcBef>
                <a:spcPts val="6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Different codecs have different level of compression quality.</a:t>
            </a:r>
            <a:endParaRPr sz="1800"/>
          </a:p>
          <a:p>
            <a:pPr indent="-317500" lvl="0" marL="342900" marR="0" rtl="0" algn="l">
              <a:lnSpc>
                <a:spcPct val="100000"/>
              </a:lnSpc>
              <a:spcBef>
                <a:spcPts val="6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For storing and transmitting coded video and audio together, a container format is used such as  Ogg (.ogv), the Audio Video Interleave (.avi), Flash Video (.flv) …</a:t>
            </a:r>
            <a:endParaRPr sz="1800"/>
          </a:p>
          <a:p>
            <a:pPr indent="-317500" lvl="0" marL="342900" marR="0" rtl="0" algn="l">
              <a:lnSpc>
                <a:spcPct val="100000"/>
              </a:lnSpc>
              <a:spcBef>
                <a:spcPts val="600"/>
              </a:spcBef>
              <a:spcAft>
                <a:spcPts val="0"/>
              </a:spcAft>
              <a:buClr>
                <a:schemeClr val="dk1"/>
              </a:buClr>
              <a:buSzPts val="1800"/>
              <a:buFont typeface="Arial"/>
              <a:buChar char="•"/>
            </a:pPr>
            <a:r>
              <a:rPr b="0" i="0" lang="vi" sz="1800" u="none" cap="none" strike="noStrike">
                <a:solidFill>
                  <a:schemeClr val="dk1"/>
                </a:solidFill>
                <a:latin typeface="Calibri"/>
                <a:ea typeface="Calibri"/>
                <a:cs typeface="Calibri"/>
                <a:sym typeface="Calibri"/>
              </a:rPr>
              <a:t>Different browsers support different container format. WebM is a new open source video container format supported by Google.</a:t>
            </a:r>
            <a:endParaRPr sz="1800"/>
          </a:p>
        </p:txBody>
      </p:sp>
      <p:graphicFrame>
        <p:nvGraphicFramePr>
          <p:cNvPr id="118" name="Google Shape;118;p19"/>
          <p:cNvGraphicFramePr/>
          <p:nvPr/>
        </p:nvGraphicFramePr>
        <p:xfrm>
          <a:off x="1295400" y="3600449"/>
          <a:ext cx="3000000" cy="3000000"/>
        </p:xfrm>
        <a:graphic>
          <a:graphicData uri="http://schemas.openxmlformats.org/drawingml/2006/table">
            <a:tbl>
              <a:tblPr bandRow="1" firstRow="1">
                <a:noFill/>
                <a:tableStyleId>{8CC69C37-0DE4-441D-91D0-C845024AFF2F}</a:tableStyleId>
              </a:tblPr>
              <a:tblGrid>
                <a:gridCol w="2133600"/>
                <a:gridCol w="2133600"/>
                <a:gridCol w="2133600"/>
              </a:tblGrid>
              <a:tr h="372275">
                <a:tc>
                  <a:txBody>
                    <a:bodyPr/>
                    <a:lstStyle/>
                    <a:p>
                      <a:pPr indent="0" lvl="0" marL="0" marR="0" rtl="0" algn="ctr">
                        <a:spcBef>
                          <a:spcPts val="0"/>
                        </a:spcBef>
                        <a:spcAft>
                          <a:spcPts val="0"/>
                        </a:spcAft>
                        <a:buNone/>
                      </a:pPr>
                      <a:r>
                        <a:t/>
                      </a:r>
                      <a:endParaRPr baseline="30000" sz="1800" u="none" cap="none" strike="noStrike"/>
                    </a:p>
                    <a:p>
                      <a:pPr indent="0" lvl="0" marL="0" marR="0" rtl="0" algn="ctr">
                        <a:spcBef>
                          <a:spcPts val="0"/>
                        </a:spcBef>
                        <a:spcAft>
                          <a:spcPts val="0"/>
                        </a:spcAft>
                        <a:buNone/>
                      </a:pPr>
                      <a:r>
                        <a:rPr baseline="30000" lang="vi" sz="1800" u="none" cap="none" strike="noStrike"/>
                        <a:t>Container</a:t>
                      </a:r>
                      <a:endParaRPr baseline="30000" sz="1800" u="none" cap="none" strike="noStrike">
                        <a:solidFill>
                          <a:schemeClr val="lt1"/>
                        </a:solidFill>
                        <a:latin typeface="Arial"/>
                        <a:ea typeface="Arial"/>
                        <a:cs typeface="Arial"/>
                        <a:sym typeface="Arial"/>
                      </a:endParaRPr>
                    </a:p>
                  </a:txBody>
                  <a:tcPr marT="0" marB="0" marR="91450" marL="91450"/>
                </a:tc>
                <a:tc>
                  <a:txBody>
                    <a:bodyPr/>
                    <a:lstStyle/>
                    <a:p>
                      <a:pPr indent="0" lvl="0" marL="0" marR="0" rtl="0" algn="ctr">
                        <a:lnSpc>
                          <a:spcPct val="100000"/>
                        </a:lnSpc>
                        <a:spcBef>
                          <a:spcPts val="0"/>
                        </a:spcBef>
                        <a:spcAft>
                          <a:spcPts val="0"/>
                        </a:spcAft>
                        <a:buClr>
                          <a:schemeClr val="dk1"/>
                        </a:buClr>
                        <a:buSzPts val="1800"/>
                        <a:buFont typeface="Arial"/>
                        <a:buNone/>
                      </a:pPr>
                      <a:r>
                        <a:t/>
                      </a:r>
                      <a:endParaRPr baseline="30000" sz="1800" u="none" cap="none" strike="noStrike"/>
                    </a:p>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Video Codec</a:t>
                      </a:r>
                      <a:endParaRPr baseline="30000" sz="1800" u="none" cap="none" strike="noStrike">
                        <a:solidFill>
                          <a:schemeClr val="lt1"/>
                        </a:solidFill>
                        <a:latin typeface="Arial"/>
                        <a:ea typeface="Arial"/>
                        <a:cs typeface="Arial"/>
                        <a:sym typeface="Arial"/>
                      </a:endParaRPr>
                    </a:p>
                  </a:txBody>
                  <a:tcPr marT="0" marB="0" marR="91450" marL="91450"/>
                </a:tc>
                <a:tc>
                  <a:txBody>
                    <a:bodyPr/>
                    <a:lstStyle/>
                    <a:p>
                      <a:pPr indent="0" lvl="0" marL="0" marR="0" rtl="0" algn="ctr">
                        <a:lnSpc>
                          <a:spcPct val="100000"/>
                        </a:lnSpc>
                        <a:spcBef>
                          <a:spcPts val="0"/>
                        </a:spcBef>
                        <a:spcAft>
                          <a:spcPts val="0"/>
                        </a:spcAft>
                        <a:buClr>
                          <a:schemeClr val="dk1"/>
                        </a:buClr>
                        <a:buSzPts val="1800"/>
                        <a:buFont typeface="Arial"/>
                        <a:buNone/>
                      </a:pPr>
                      <a:r>
                        <a:t/>
                      </a:r>
                      <a:endParaRPr baseline="30000" sz="1800" u="none" cap="none" strike="noStrike"/>
                    </a:p>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Audio Codec</a:t>
                      </a:r>
                      <a:endParaRPr baseline="30000" sz="1800" u="none" cap="none" strike="noStrike">
                        <a:solidFill>
                          <a:schemeClr val="lt1"/>
                        </a:solidFill>
                        <a:latin typeface="Arial"/>
                        <a:ea typeface="Arial"/>
                        <a:cs typeface="Arial"/>
                        <a:sym typeface="Arial"/>
                      </a:endParaRPr>
                    </a:p>
                  </a:txBody>
                  <a:tcPr marT="0" marB="0" marR="91450" marL="91450"/>
                </a:tc>
              </a:tr>
              <a:tr h="256900">
                <a:tc>
                  <a:txBody>
                    <a:bodyPr/>
                    <a:lstStyle/>
                    <a:p>
                      <a:pPr indent="88900" lvl="0" marL="0" marR="0" rtl="0" algn="l">
                        <a:spcBef>
                          <a:spcPts val="0"/>
                        </a:spcBef>
                        <a:spcAft>
                          <a:spcPts val="0"/>
                        </a:spcAft>
                        <a:buNone/>
                      </a:pPr>
                      <a:r>
                        <a:rPr lang="vi" sz="1400" u="none" cap="none" strike="noStrike"/>
                        <a:t>Mp4</a:t>
                      </a:r>
                      <a:endParaRPr sz="1100"/>
                    </a:p>
                  </a:txBody>
                  <a:tcPr marT="0" marB="0" marR="91450" marL="91450" anchor="ctr"/>
                </a:tc>
                <a:tc>
                  <a:txBody>
                    <a:bodyPr/>
                    <a:lstStyle/>
                    <a:p>
                      <a:pPr indent="88900" lvl="0" marL="0" marR="0" rtl="0" algn="l">
                        <a:spcBef>
                          <a:spcPts val="0"/>
                        </a:spcBef>
                        <a:spcAft>
                          <a:spcPts val="0"/>
                        </a:spcAft>
                        <a:buNone/>
                      </a:pPr>
                      <a:r>
                        <a:rPr lang="vi" sz="1400" u="none" cap="none" strike="noStrike"/>
                        <a:t>H.264</a:t>
                      </a:r>
                      <a:endParaRPr sz="1100"/>
                    </a:p>
                  </a:txBody>
                  <a:tcPr marT="0" marB="0" marR="91450" marL="91450" anchor="ctr"/>
                </a:tc>
                <a:tc>
                  <a:txBody>
                    <a:bodyPr/>
                    <a:lstStyle/>
                    <a:p>
                      <a:pPr indent="88900" lvl="0" marL="0" marR="0" rtl="0" algn="l">
                        <a:spcBef>
                          <a:spcPts val="0"/>
                        </a:spcBef>
                        <a:spcAft>
                          <a:spcPts val="0"/>
                        </a:spcAft>
                        <a:buNone/>
                      </a:pPr>
                      <a:r>
                        <a:rPr lang="vi" sz="1400" u="none" cap="none" strike="noStrike"/>
                        <a:t>AAC</a:t>
                      </a:r>
                      <a:endParaRPr sz="1100"/>
                    </a:p>
                  </a:txBody>
                  <a:tcPr marT="0" marB="0" marR="91450" marL="91450" anchor="ctr"/>
                </a:tc>
              </a:tr>
              <a:tr h="256900">
                <a:tc>
                  <a:txBody>
                    <a:bodyPr/>
                    <a:lstStyle/>
                    <a:p>
                      <a:pPr indent="88900" lvl="0" marL="0" marR="0" rtl="0" algn="l">
                        <a:spcBef>
                          <a:spcPts val="0"/>
                        </a:spcBef>
                        <a:spcAft>
                          <a:spcPts val="0"/>
                        </a:spcAft>
                        <a:buNone/>
                      </a:pPr>
                      <a:r>
                        <a:rPr lang="vi" sz="1400" u="none" cap="none" strike="noStrike"/>
                        <a:t>Ogg</a:t>
                      </a:r>
                      <a:endParaRPr sz="1400" u="none" cap="none" strike="noStrike"/>
                    </a:p>
                  </a:txBody>
                  <a:tcPr marT="0" marB="0" marR="91450" marL="91450" anchor="ctr"/>
                </a:tc>
                <a:tc>
                  <a:txBody>
                    <a:bodyPr/>
                    <a:lstStyle/>
                    <a:p>
                      <a:pPr indent="88900" lvl="0" marL="0" marR="0" rtl="0" algn="l">
                        <a:spcBef>
                          <a:spcPts val="0"/>
                        </a:spcBef>
                        <a:spcAft>
                          <a:spcPts val="0"/>
                        </a:spcAft>
                        <a:buNone/>
                      </a:pPr>
                      <a:r>
                        <a:rPr lang="vi" sz="1400" u="none" cap="none" strike="noStrike"/>
                        <a:t>Theora</a:t>
                      </a:r>
                      <a:endParaRPr sz="1400" u="none" cap="none" strike="noStrike"/>
                    </a:p>
                  </a:txBody>
                  <a:tcPr marT="0" marB="0" marR="91450" marL="91450" anchor="ctr"/>
                </a:tc>
                <a:tc>
                  <a:txBody>
                    <a:bodyPr/>
                    <a:lstStyle/>
                    <a:p>
                      <a:pPr indent="88900" lvl="0" marL="0" marR="0" rtl="0" algn="l">
                        <a:spcBef>
                          <a:spcPts val="0"/>
                        </a:spcBef>
                        <a:spcAft>
                          <a:spcPts val="0"/>
                        </a:spcAft>
                        <a:buNone/>
                      </a:pPr>
                      <a:r>
                        <a:rPr lang="vi" sz="1400" u="none" cap="none" strike="noStrike"/>
                        <a:t>Vorbis</a:t>
                      </a:r>
                      <a:endParaRPr sz="1400" u="none" cap="none" strike="noStrike"/>
                    </a:p>
                  </a:txBody>
                  <a:tcPr marT="0" marB="0" marR="91450" marL="91450" anchor="ctr"/>
                </a:tc>
              </a:tr>
              <a:tr h="256900">
                <a:tc>
                  <a:txBody>
                    <a:bodyPr/>
                    <a:lstStyle/>
                    <a:p>
                      <a:pPr indent="88900" lvl="0" marL="0" marR="0" rtl="0" algn="l">
                        <a:lnSpc>
                          <a:spcPct val="100000"/>
                        </a:lnSpc>
                        <a:spcBef>
                          <a:spcPts val="0"/>
                        </a:spcBef>
                        <a:spcAft>
                          <a:spcPts val="0"/>
                        </a:spcAft>
                        <a:buClr>
                          <a:schemeClr val="dk1"/>
                        </a:buClr>
                        <a:buSzPts val="1400"/>
                        <a:buFont typeface="Arial"/>
                        <a:buNone/>
                      </a:pPr>
                      <a:r>
                        <a:rPr lang="vi" sz="1400" u="none" cap="none" strike="noStrike"/>
                        <a:t>WebM</a:t>
                      </a:r>
                      <a:endParaRPr sz="1400" u="none" cap="none" strike="noStrike"/>
                    </a:p>
                  </a:txBody>
                  <a:tcPr marT="0" marB="0" marR="91450" marL="91450" anchor="ctr"/>
                </a:tc>
                <a:tc>
                  <a:txBody>
                    <a:bodyPr/>
                    <a:lstStyle/>
                    <a:p>
                      <a:pPr indent="88900" lvl="0" marL="0" marR="0" rtl="0" algn="l">
                        <a:spcBef>
                          <a:spcPts val="0"/>
                        </a:spcBef>
                        <a:spcAft>
                          <a:spcPts val="0"/>
                        </a:spcAft>
                        <a:buNone/>
                      </a:pPr>
                      <a:r>
                        <a:rPr lang="vi" sz="1400" u="none" cap="none" strike="noStrike"/>
                        <a:t>VP8 </a:t>
                      </a:r>
                      <a:endParaRPr sz="1100"/>
                    </a:p>
                  </a:txBody>
                  <a:tcPr marT="0" marB="0" marR="91450" marL="91450" anchor="ctr"/>
                </a:tc>
                <a:tc>
                  <a:txBody>
                    <a:bodyPr/>
                    <a:lstStyle/>
                    <a:p>
                      <a:pPr indent="88900" lvl="0" marL="0" marR="0" rtl="0" algn="l">
                        <a:spcBef>
                          <a:spcPts val="0"/>
                        </a:spcBef>
                        <a:spcAft>
                          <a:spcPts val="0"/>
                        </a:spcAft>
                        <a:buNone/>
                      </a:pPr>
                      <a:r>
                        <a:rPr lang="vi" sz="1400" u="none" cap="none" strike="noStrike"/>
                        <a:t>Vorbis</a:t>
                      </a:r>
                      <a:endParaRPr sz="1400" u="none" cap="none" strike="noStrike"/>
                    </a:p>
                  </a:txBody>
                  <a:tcPr marT="0" marB="0"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ppt_w</p:attrName>
                                        </p:attrNameLst>
                                      </p:cBhvr>
                                      <p:tavLst>
                                        <p:tav fmla="" tm="0">
                                          <p:val>
                                            <p:strVal val="0"/>
                                          </p:val>
                                        </p:tav>
                                        <p:tav fmla="" tm="100000">
                                          <p:val>
                                            <p:strVal val="#ppt_w"/>
                                          </p:val>
                                        </p:tav>
                                      </p:tavLst>
                                    </p:anim>
                                    <p:anim calcmode="lin" valueType="num">
                                      <p:cBhvr additive="base">
                                        <p:cTn dur="1000"/>
                                        <p:tgtEl>
                                          <p:spTgt spid="11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5" name="Google Shape;125;p2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126" name="Google Shape;126;p20"/>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Audio &amp; Video Formats</a:t>
            </a:r>
            <a:endParaRPr/>
          </a:p>
        </p:txBody>
      </p:sp>
      <p:sp>
        <p:nvSpPr>
          <p:cNvPr id="127" name="Google Shape;127;p20"/>
          <p:cNvSpPr/>
          <p:nvPr/>
        </p:nvSpPr>
        <p:spPr>
          <a:xfrm>
            <a:off x="304800" y="615462"/>
            <a:ext cx="8534400" cy="623248"/>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There are 3 supported file formats for the &lt;audio&gt; element in HTML5</a:t>
            </a:r>
            <a:endParaRPr sz="2000"/>
          </a:p>
        </p:txBody>
      </p:sp>
      <p:sp>
        <p:nvSpPr>
          <p:cNvPr id="128" name="Google Shape;128;p20"/>
          <p:cNvSpPr/>
          <p:nvPr/>
        </p:nvSpPr>
        <p:spPr>
          <a:xfrm>
            <a:off x="304800" y="2835520"/>
            <a:ext cx="8534400" cy="623248"/>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There are the 3 supported file formats for the &lt;video&gt; element in HTML5.</a:t>
            </a:r>
            <a:endParaRPr sz="2000"/>
          </a:p>
        </p:txBody>
      </p:sp>
      <p:pic>
        <p:nvPicPr>
          <p:cNvPr id="129" name="Google Shape;129;p20"/>
          <p:cNvPicPr preferRelativeResize="0"/>
          <p:nvPr/>
        </p:nvPicPr>
        <p:blipFill rotWithShape="1">
          <a:blip r:embed="rId3">
            <a:alphaModFix/>
          </a:blip>
          <a:srcRect b="0" l="0" r="0" t="0"/>
          <a:stretch/>
        </p:blipFill>
        <p:spPr>
          <a:xfrm>
            <a:off x="2743200" y="1214148"/>
            <a:ext cx="3253172" cy="1414751"/>
          </a:xfrm>
          <a:prstGeom prst="rect">
            <a:avLst/>
          </a:prstGeom>
          <a:noFill/>
          <a:ln>
            <a:noFill/>
          </a:ln>
        </p:spPr>
      </p:pic>
      <p:pic>
        <p:nvPicPr>
          <p:cNvPr id="130" name="Google Shape;130;p20"/>
          <p:cNvPicPr preferRelativeResize="0"/>
          <p:nvPr/>
        </p:nvPicPr>
        <p:blipFill rotWithShape="1">
          <a:blip r:embed="rId4">
            <a:alphaModFix/>
          </a:blip>
          <a:srcRect b="0" l="0" r="0" t="0"/>
          <a:stretch/>
        </p:blipFill>
        <p:spPr>
          <a:xfrm>
            <a:off x="2697393" y="3458767"/>
            <a:ext cx="3296120" cy="14168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7" name="Google Shape;137;p2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138" name="Google Shape;138;p21"/>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Audio Elements in HTML5</a:t>
            </a:r>
            <a:endParaRPr/>
          </a:p>
        </p:txBody>
      </p:sp>
      <p:sp>
        <p:nvSpPr>
          <p:cNvPr id="139" name="Google Shape;139;p21"/>
          <p:cNvSpPr/>
          <p:nvPr/>
        </p:nvSpPr>
        <p:spPr>
          <a:xfrm>
            <a:off x="304800" y="742950"/>
            <a:ext cx="8534400" cy="3162404"/>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&lt;audio&gt; element allow to embed music on the Web site.</a:t>
            </a:r>
            <a:endParaRPr/>
          </a:p>
          <a:p>
            <a:pPr indent="0" lvl="1" marL="0" marR="0" rtl="0" algn="just">
              <a:lnSpc>
                <a:spcPct val="100000"/>
              </a:lnSpc>
              <a:spcBef>
                <a:spcPts val="0"/>
              </a:spcBef>
              <a:spcAft>
                <a:spcPts val="0"/>
              </a:spcAft>
              <a:buNone/>
            </a:pPr>
            <a:r>
              <a:t/>
            </a:r>
            <a:endParaRPr b="0" i="0" sz="1400" u="none" cap="none" strike="noStrike">
              <a:solidFill>
                <a:schemeClr val="dk1"/>
              </a:solidFill>
              <a:latin typeface="Courier New"/>
              <a:ea typeface="Courier New"/>
              <a:cs typeface="Courier New"/>
              <a:sym typeface="Courier New"/>
            </a:endParaRPr>
          </a:p>
          <a:p>
            <a:pPr indent="-344488"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&lt;!doctype html&gt;</a:t>
            </a:r>
            <a:endParaRPr/>
          </a:p>
          <a:p>
            <a:pPr indent="-344488"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&lt;html&gt;</a:t>
            </a:r>
            <a:endParaRPr/>
          </a:p>
          <a:p>
            <a:pPr indent="-344488" lvl="0"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&lt;head&gt;</a:t>
            </a:r>
            <a:endParaRPr/>
          </a:p>
          <a:p>
            <a:pPr indent="0" lvl="0" marL="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&lt;title&gt;audio element&lt;/title&gt;</a:t>
            </a:r>
            <a:endParaRPr/>
          </a:p>
          <a:p>
            <a:pPr indent="0" lvl="0" marL="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&lt;/head&gt;</a:t>
            </a:r>
            <a:endParaRPr/>
          </a:p>
          <a:p>
            <a:pPr indent="0" lvl="0" marL="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&lt;body&gt;</a:t>
            </a:r>
            <a:endParaRPr/>
          </a:p>
          <a:p>
            <a:pPr indent="0" lvl="0" marL="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a:t>
            </a:r>
            <a:r>
              <a:rPr b="1" i="0" lang="vi" sz="1800" u="none" cap="none" strike="noStrike">
                <a:solidFill>
                  <a:srgbClr val="FF0000"/>
                </a:solidFill>
                <a:latin typeface="Courier New"/>
                <a:ea typeface="Courier New"/>
                <a:cs typeface="Courier New"/>
                <a:sym typeface="Courier New"/>
              </a:rPr>
              <a:t>&lt;audio</a:t>
            </a:r>
            <a:r>
              <a:rPr b="1" i="0" lang="vi" sz="1800" u="none" cap="none" strike="noStrike">
                <a:solidFill>
                  <a:schemeClr val="dk1"/>
                </a:solidFill>
                <a:latin typeface="Courier New"/>
                <a:ea typeface="Courier New"/>
                <a:cs typeface="Courier New"/>
                <a:sym typeface="Courier New"/>
              </a:rPr>
              <a:t> src=”d:\audio.mp3”</a:t>
            </a:r>
            <a:endParaRPr/>
          </a:p>
          <a:p>
            <a:pPr indent="0" lvl="0" marL="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controls autoplay loop</a:t>
            </a:r>
            <a:r>
              <a:rPr b="1" i="0" lang="vi" sz="1800" u="none" cap="none" strike="noStrike">
                <a:solidFill>
                  <a:srgbClr val="FF0000"/>
                </a:solidFill>
                <a:latin typeface="Courier New"/>
                <a:ea typeface="Courier New"/>
                <a:cs typeface="Courier New"/>
                <a:sym typeface="Courier New"/>
              </a:rPr>
              <a:t>&gt;</a:t>
            </a:r>
            <a:endParaRPr/>
          </a:p>
          <a:p>
            <a:pPr indent="0" lvl="0" marL="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html5 audio not supported</a:t>
            </a:r>
            <a:endParaRPr/>
          </a:p>
          <a:p>
            <a:pPr indent="0" lvl="0" marL="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a:t>
            </a:r>
            <a:r>
              <a:rPr b="1" i="0" lang="vi" sz="1800" u="none" cap="none" strike="noStrike">
                <a:solidFill>
                  <a:srgbClr val="FF0000"/>
                </a:solidFill>
                <a:latin typeface="Courier New"/>
                <a:ea typeface="Courier New"/>
                <a:cs typeface="Courier New"/>
                <a:sym typeface="Courier New"/>
              </a:rPr>
              <a:t>&lt;/audio&gt;</a:t>
            </a:r>
            <a:endParaRPr/>
          </a:p>
          <a:p>
            <a:pPr indent="0" lvl="0" marL="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&lt;/body&gt;</a:t>
            </a:r>
            <a:endParaRPr/>
          </a:p>
          <a:p>
            <a:pPr indent="-344488"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&lt;/html&gt;</a:t>
            </a:r>
            <a:endParaRPr b="1" i="0" sz="1600" u="none" cap="none" strike="noStrike">
              <a:solidFill>
                <a:schemeClr val="dk1"/>
              </a:solidFill>
              <a:latin typeface="Courier New"/>
              <a:ea typeface="Courier New"/>
              <a:cs typeface="Courier New"/>
              <a:sym typeface="Courier New"/>
            </a:endParaRPr>
          </a:p>
        </p:txBody>
      </p:sp>
      <p:pic>
        <p:nvPicPr>
          <p:cNvPr id="140" name="Google Shape;140;p21"/>
          <p:cNvPicPr preferRelativeResize="0"/>
          <p:nvPr/>
        </p:nvPicPr>
        <p:blipFill rotWithShape="1">
          <a:blip r:embed="rId3">
            <a:alphaModFix/>
          </a:blip>
          <a:srcRect b="0" l="0" r="0" t="0"/>
          <a:stretch/>
        </p:blipFill>
        <p:spPr>
          <a:xfrm>
            <a:off x="5552641" y="1964900"/>
            <a:ext cx="2464919" cy="17490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2"/>
          <p:cNvGraphicFramePr/>
          <p:nvPr/>
        </p:nvGraphicFramePr>
        <p:xfrm>
          <a:off x="460867" y="857250"/>
          <a:ext cx="3000000" cy="3000000"/>
        </p:xfrm>
        <a:graphic>
          <a:graphicData uri="http://schemas.openxmlformats.org/drawingml/2006/table">
            <a:tbl>
              <a:tblPr bandRow="1" firstRow="1">
                <a:noFill/>
                <a:tableStyleId>{4A87B153-5666-45CC-BB6F-1EF294CBE1E4}</a:tableStyleId>
              </a:tblPr>
              <a:tblGrid>
                <a:gridCol w="1447800"/>
                <a:gridCol w="6781800"/>
              </a:tblGrid>
              <a:tr h="285750">
                <a:tc>
                  <a:txBody>
                    <a:bodyPr/>
                    <a:lstStyle/>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Audio Attributes</a:t>
                      </a:r>
                      <a:endParaRPr b="1" baseline="30000" sz="1800" u="none" cap="none" strike="noStrike">
                        <a:solidFill>
                          <a:schemeClr val="lt1"/>
                        </a:solidFill>
                        <a:latin typeface="Arial"/>
                        <a:ea typeface="Arial"/>
                        <a:cs typeface="Arial"/>
                        <a:sym typeface="Arial"/>
                      </a:endParaRPr>
                    </a:p>
                  </a:txBody>
                  <a:tcPr marT="34300" marB="34300" marR="91450" marL="91450" anchor="b"/>
                </a:tc>
                <a:tc>
                  <a:txBody>
                    <a:bodyPr/>
                    <a:lstStyle/>
                    <a:p>
                      <a:pPr indent="0" lvl="0" marL="0" marR="0" rtl="0" algn="ctr">
                        <a:lnSpc>
                          <a:spcPct val="100000"/>
                        </a:lnSpc>
                        <a:spcBef>
                          <a:spcPts val="0"/>
                        </a:spcBef>
                        <a:spcAft>
                          <a:spcPts val="0"/>
                        </a:spcAft>
                        <a:buClr>
                          <a:schemeClr val="dk1"/>
                        </a:buClr>
                        <a:buSzPts val="1800"/>
                        <a:buFont typeface="Arial"/>
                        <a:buNone/>
                      </a:pPr>
                      <a:r>
                        <a:t/>
                      </a:r>
                      <a:endParaRPr baseline="30000" sz="1800" u="none" cap="none" strike="noStrike"/>
                    </a:p>
                    <a:p>
                      <a:pPr indent="0" lvl="0" marL="0" marR="0" rtl="0" algn="ctr">
                        <a:lnSpc>
                          <a:spcPct val="100000"/>
                        </a:lnSpc>
                        <a:spcBef>
                          <a:spcPts val="0"/>
                        </a:spcBef>
                        <a:spcAft>
                          <a:spcPts val="0"/>
                        </a:spcAft>
                        <a:buClr>
                          <a:schemeClr val="dk1"/>
                        </a:buClr>
                        <a:buSzPts val="1800"/>
                        <a:buFont typeface="Arial"/>
                        <a:buNone/>
                      </a:pPr>
                      <a:r>
                        <a:rPr baseline="30000" lang="vi" sz="1800" u="none" cap="none" strike="noStrike"/>
                        <a:t>Description</a:t>
                      </a:r>
                      <a:endParaRPr sz="1800" u="none" cap="none" strike="noStrike"/>
                    </a:p>
                  </a:txBody>
                  <a:tcPr marT="34300" marB="34300" marR="91450" marL="91450"/>
                </a:tc>
              </a:tr>
              <a:tr h="217425">
                <a:tc>
                  <a:txBody>
                    <a:bodyPr/>
                    <a:lstStyle/>
                    <a:p>
                      <a:pPr indent="0" lvl="0" marL="0" marR="0" rtl="0" algn="l">
                        <a:lnSpc>
                          <a:spcPct val="100000"/>
                        </a:lnSpc>
                        <a:spcBef>
                          <a:spcPts val="0"/>
                        </a:spcBef>
                        <a:spcAft>
                          <a:spcPts val="0"/>
                        </a:spcAft>
                        <a:buNone/>
                      </a:pPr>
                      <a:r>
                        <a:rPr b="1" baseline="30000" lang="vi" sz="2100" u="none" cap="none" strike="noStrike"/>
                        <a:t>autoplay</a:t>
                      </a:r>
                      <a:endParaRPr b="1" baseline="30000" sz="2100" u="none" cap="none" strike="noStrike">
                        <a:solidFill>
                          <a:schemeClr val="dk1"/>
                        </a:solidFill>
                        <a:latin typeface="Calibri"/>
                        <a:ea typeface="Calibri"/>
                        <a:cs typeface="Calibri"/>
                        <a:sym typeface="Calibri"/>
                      </a:endParaRPr>
                    </a:p>
                  </a:txBody>
                  <a:tcPr marT="0" marB="0" marR="91450" marL="91450"/>
                </a:tc>
                <a:tc>
                  <a:txBody>
                    <a:bodyPr/>
                    <a:lstStyle/>
                    <a:p>
                      <a:pPr indent="0" lvl="0" marL="0" marR="0" rtl="0" algn="just">
                        <a:lnSpc>
                          <a:spcPct val="100000"/>
                        </a:lnSpc>
                        <a:spcBef>
                          <a:spcPts val="0"/>
                        </a:spcBef>
                        <a:spcAft>
                          <a:spcPts val="0"/>
                        </a:spcAft>
                        <a:buNone/>
                      </a:pPr>
                      <a:r>
                        <a:rPr baseline="30000" lang="vi" sz="2100" u="none" cap="none" strike="noStrike"/>
                        <a:t>This attribute identifies whether to start or not the audio once the object is loaded</a:t>
                      </a:r>
                      <a:endParaRPr baseline="30000" sz="2100" u="none" cap="none" strike="noStrike">
                        <a:solidFill>
                          <a:schemeClr val="dk1"/>
                        </a:solidFill>
                        <a:latin typeface="Calibri"/>
                        <a:ea typeface="Calibri"/>
                        <a:cs typeface="Calibri"/>
                        <a:sym typeface="Calibri"/>
                      </a:endParaRPr>
                    </a:p>
                  </a:txBody>
                  <a:tcPr marT="0" marB="0" marR="91450" marL="91450"/>
                </a:tc>
              </a:tr>
              <a:tr h="366000">
                <a:tc>
                  <a:txBody>
                    <a:bodyPr/>
                    <a:lstStyle/>
                    <a:p>
                      <a:pPr indent="0" lvl="0" marL="0" marR="0" rtl="0" algn="l">
                        <a:lnSpc>
                          <a:spcPct val="100000"/>
                        </a:lnSpc>
                        <a:spcBef>
                          <a:spcPts val="0"/>
                        </a:spcBef>
                        <a:spcAft>
                          <a:spcPts val="0"/>
                        </a:spcAft>
                        <a:buNone/>
                      </a:pPr>
                      <a:r>
                        <a:rPr b="1" baseline="30000" lang="vi" sz="2100" u="none" cap="none" strike="noStrike"/>
                        <a:t>autobuffer</a:t>
                      </a:r>
                      <a:endParaRPr b="1" baseline="30000" sz="2100" u="none" cap="none" strike="noStrike">
                        <a:solidFill>
                          <a:schemeClr val="dk1"/>
                        </a:solidFill>
                        <a:latin typeface="Calibri"/>
                        <a:ea typeface="Calibri"/>
                        <a:cs typeface="Calibri"/>
                        <a:sym typeface="Calibri"/>
                      </a:endParaRPr>
                    </a:p>
                  </a:txBody>
                  <a:tcPr marT="0" marB="0" marR="91450" marL="91450"/>
                </a:tc>
                <a:tc>
                  <a:txBody>
                    <a:bodyPr/>
                    <a:lstStyle/>
                    <a:p>
                      <a:pPr indent="0" lvl="0" marL="0" marR="0" rtl="0" algn="just">
                        <a:lnSpc>
                          <a:spcPct val="100000"/>
                        </a:lnSpc>
                        <a:spcBef>
                          <a:spcPts val="0"/>
                        </a:spcBef>
                        <a:spcAft>
                          <a:spcPts val="0"/>
                        </a:spcAft>
                        <a:buNone/>
                      </a:pPr>
                      <a:r>
                        <a:rPr baseline="30000" lang="vi" sz="2100" u="none" cap="none" strike="noStrike"/>
                        <a:t>This attribute starts the buffering automatically</a:t>
                      </a:r>
                      <a:endParaRPr baseline="30000" sz="2100" u="none" cap="none" strike="noStrike">
                        <a:solidFill>
                          <a:schemeClr val="dk1"/>
                        </a:solidFill>
                        <a:latin typeface="Calibri"/>
                        <a:ea typeface="Calibri"/>
                        <a:cs typeface="Calibri"/>
                        <a:sym typeface="Calibri"/>
                      </a:endParaRPr>
                    </a:p>
                  </a:txBody>
                  <a:tcPr marT="0" marB="0" marR="91450" marL="91450"/>
                </a:tc>
              </a:tr>
              <a:tr h="342900">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u="none" cap="none" strike="noStrike"/>
                        <a:t>controls</a:t>
                      </a:r>
                      <a:endParaRPr b="1" baseline="30000" sz="2100" u="none" cap="none" strike="noStrike">
                        <a:solidFill>
                          <a:schemeClr val="dk1"/>
                        </a:solidFill>
                        <a:latin typeface="Calibri"/>
                        <a:ea typeface="Calibri"/>
                        <a:cs typeface="Calibri"/>
                        <a:sym typeface="Calibri"/>
                      </a:endParaRPr>
                    </a:p>
                  </a:txBody>
                  <a:tcPr marT="0" marB="0" marR="91450" marL="91450"/>
                </a:tc>
                <a:tc>
                  <a:txBody>
                    <a:bodyPr/>
                    <a:lstStyle/>
                    <a:p>
                      <a:pPr indent="0" lvl="0" marL="0" marR="0" rtl="0" algn="just">
                        <a:lnSpc>
                          <a:spcPct val="100000"/>
                        </a:lnSpc>
                        <a:spcBef>
                          <a:spcPts val="0"/>
                        </a:spcBef>
                        <a:spcAft>
                          <a:spcPts val="0"/>
                        </a:spcAft>
                        <a:buNone/>
                      </a:pPr>
                      <a:r>
                        <a:rPr baseline="30000" lang="vi" sz="2100" u="none" cap="none" strike="noStrike"/>
                        <a:t>This attribute identifies the audio playback controls that should be displayed such as resume, pause, play, and volume buttons </a:t>
                      </a:r>
                      <a:endParaRPr b="1" baseline="30000" sz="2100" u="none" cap="none" strike="noStrike">
                        <a:solidFill>
                          <a:schemeClr val="dk1"/>
                        </a:solidFill>
                        <a:latin typeface="Calibri"/>
                        <a:ea typeface="Calibri"/>
                        <a:cs typeface="Calibri"/>
                        <a:sym typeface="Calibri"/>
                      </a:endParaRPr>
                    </a:p>
                  </a:txBody>
                  <a:tcPr marT="0" marB="0" marR="91450" marL="91450"/>
                </a:tc>
              </a:tr>
              <a:tr h="342900">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u="none" cap="none" strike="noStrike"/>
                        <a:t>loop</a:t>
                      </a:r>
                      <a:endParaRPr b="1" baseline="30000" sz="2100" u="none" cap="none" strike="noStrike">
                        <a:solidFill>
                          <a:schemeClr val="dk1"/>
                        </a:solidFill>
                        <a:latin typeface="Calibri"/>
                        <a:ea typeface="Calibri"/>
                        <a:cs typeface="Calibri"/>
                        <a:sym typeface="Calibri"/>
                      </a:endParaRPr>
                    </a:p>
                  </a:txBody>
                  <a:tcPr marT="0" marB="0" marR="91450" marL="91450"/>
                </a:tc>
                <a:tc>
                  <a:txBody>
                    <a:bodyPr/>
                    <a:lstStyle/>
                    <a:p>
                      <a:pPr indent="0" lvl="0" marL="0" marR="0" rtl="0" algn="just">
                        <a:lnSpc>
                          <a:spcPct val="100000"/>
                        </a:lnSpc>
                        <a:spcBef>
                          <a:spcPts val="0"/>
                        </a:spcBef>
                        <a:spcAft>
                          <a:spcPts val="0"/>
                        </a:spcAft>
                        <a:buNone/>
                      </a:pPr>
                      <a:r>
                        <a:rPr baseline="30000" lang="vi" sz="2100" u="none" cap="none" strike="noStrike"/>
                        <a:t>This attribute identifies whether to replay the audio once it has stopped</a:t>
                      </a:r>
                      <a:endParaRPr baseline="30000" sz="2100" u="none" cap="none" strike="noStrike">
                        <a:solidFill>
                          <a:schemeClr val="dk1"/>
                        </a:solidFill>
                        <a:latin typeface="Calibri"/>
                        <a:ea typeface="Calibri"/>
                        <a:cs typeface="Calibri"/>
                        <a:sym typeface="Calibri"/>
                      </a:endParaRPr>
                    </a:p>
                  </a:txBody>
                  <a:tcPr marT="0" marB="0" marR="91450" marL="91450"/>
                </a:tc>
              </a:tr>
              <a:tr h="342900">
                <a:tc>
                  <a:txBody>
                    <a:bodyPr/>
                    <a:lstStyle/>
                    <a:p>
                      <a:pPr indent="0" lvl="0" marL="0" marR="0" rtl="0" algn="l">
                        <a:lnSpc>
                          <a:spcPct val="100000"/>
                        </a:lnSpc>
                        <a:spcBef>
                          <a:spcPts val="0"/>
                        </a:spcBef>
                        <a:spcAft>
                          <a:spcPts val="0"/>
                        </a:spcAft>
                        <a:buClr>
                          <a:schemeClr val="dk1"/>
                        </a:buClr>
                        <a:buSzPts val="2100"/>
                        <a:buFont typeface="Arial"/>
                        <a:buNone/>
                      </a:pPr>
                      <a:r>
                        <a:rPr b="1" baseline="30000" lang="vi" sz="2100" u="none" cap="none" strike="noStrike"/>
                        <a:t>preload</a:t>
                      </a:r>
                      <a:endParaRPr b="1" baseline="30000" sz="2100" u="none" cap="none" strike="noStrike">
                        <a:solidFill>
                          <a:schemeClr val="dk1"/>
                        </a:solidFill>
                        <a:latin typeface="Calibri"/>
                        <a:ea typeface="Calibri"/>
                        <a:cs typeface="Calibri"/>
                        <a:sym typeface="Calibri"/>
                      </a:endParaRPr>
                    </a:p>
                  </a:txBody>
                  <a:tcPr marT="0" marB="0" marR="91450" marL="91450"/>
                </a:tc>
                <a:tc>
                  <a:txBody>
                    <a:bodyPr/>
                    <a:lstStyle/>
                    <a:p>
                      <a:pPr indent="0" lvl="0" marL="0" marR="0" rtl="0" algn="just">
                        <a:lnSpc>
                          <a:spcPct val="100000"/>
                        </a:lnSpc>
                        <a:spcBef>
                          <a:spcPts val="0"/>
                        </a:spcBef>
                        <a:spcAft>
                          <a:spcPts val="0"/>
                        </a:spcAft>
                        <a:buNone/>
                      </a:pPr>
                      <a:r>
                        <a:rPr baseline="30000" lang="vi" sz="2100" u="none" cap="none" strike="noStrike"/>
                        <a:t>This attribute identifies whether the audio has to be loaded when the page loads and is ready to execute</a:t>
                      </a:r>
                      <a:endParaRPr baseline="30000" sz="2100" u="none" cap="none" strike="noStrike">
                        <a:solidFill>
                          <a:schemeClr val="dk1"/>
                        </a:solidFill>
                        <a:latin typeface="Calibri"/>
                        <a:ea typeface="Calibri"/>
                        <a:cs typeface="Calibri"/>
                        <a:sym typeface="Calibri"/>
                      </a:endParaRPr>
                    </a:p>
                  </a:txBody>
                  <a:tcPr marT="0" marB="0" marR="91450" marL="91450"/>
                </a:tc>
              </a:tr>
            </a:tbl>
          </a:graphicData>
        </a:graphic>
      </p:graphicFrame>
      <p:sp>
        <p:nvSpPr>
          <p:cNvPr id="147" name="Google Shape;147;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48" name="Google Shape;148;p2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149" name="Google Shape;149;p22"/>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Audio Tag Attributes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p:nvPr/>
        </p:nvSpPr>
        <p:spPr>
          <a:xfrm>
            <a:off x="1752600" y="3391938"/>
            <a:ext cx="5486400" cy="13218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1" marL="18288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a:t>
            </a:r>
            <a:r>
              <a:rPr b="1" i="0" lang="vi" sz="1600" u="none" cap="none" strike="noStrike">
                <a:solidFill>
                  <a:srgbClr val="FF0000"/>
                </a:solidFill>
                <a:latin typeface="Courier New"/>
                <a:ea typeface="Courier New"/>
                <a:cs typeface="Courier New"/>
                <a:sym typeface="Courier New"/>
              </a:rPr>
              <a:t>audio</a:t>
            </a:r>
            <a:r>
              <a:rPr b="1" i="0" lang="vi" sz="1600" u="none" cap="none" strike="noStrike">
                <a:solidFill>
                  <a:schemeClr val="dk1"/>
                </a:solidFill>
                <a:latin typeface="Courier New"/>
                <a:ea typeface="Courier New"/>
                <a:cs typeface="Courier New"/>
                <a:sym typeface="Courier New"/>
              </a:rPr>
              <a:t> autoplay loop&gt;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&lt;source src=”sampaudio.mp3”&gt;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&lt;source src=”sampaudio.ogg”&gt;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a:t>
            </a:r>
            <a:r>
              <a:rPr b="1" i="0" lang="vi" sz="1600" u="none" cap="none" strike="noStrike">
                <a:solidFill>
                  <a:srgbClr val="FF0000"/>
                </a:solidFill>
                <a:latin typeface="Courier New"/>
                <a:ea typeface="Courier New"/>
                <a:cs typeface="Courier New"/>
                <a:sym typeface="Courier New"/>
              </a:rPr>
              <a:t>embed</a:t>
            </a:r>
            <a:r>
              <a:rPr b="1" i="0" lang="vi" sz="1600" u="none" cap="none" strike="noStrike">
                <a:solidFill>
                  <a:schemeClr val="dk1"/>
                </a:solidFill>
                <a:latin typeface="Courier New"/>
                <a:ea typeface="Courier New"/>
                <a:cs typeface="Courier New"/>
                <a:sym typeface="Courier New"/>
              </a:rPr>
              <a:t> src=”sampaudio.mp3”&gt;</a:t>
            </a:r>
            <a:endParaRPr sz="1600"/>
          </a:p>
          <a:p>
            <a:pPr indent="-274320" lvl="1" marL="457200" marR="0" rtl="0" algn="just">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&lt;/audio&gt;</a:t>
            </a:r>
            <a:endParaRPr sz="1600"/>
          </a:p>
        </p:txBody>
      </p:sp>
      <p:sp>
        <p:nvSpPr>
          <p:cNvPr id="156" name="Google Shape;156;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57" name="Google Shape;157;p2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158" name="Google Shape;158;p23"/>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Playing Audio Files in older Browsers</a:t>
            </a:r>
            <a:endParaRPr/>
          </a:p>
        </p:txBody>
      </p:sp>
      <p:grpSp>
        <p:nvGrpSpPr>
          <p:cNvPr id="159" name="Google Shape;159;p23"/>
          <p:cNvGrpSpPr/>
          <p:nvPr/>
        </p:nvGrpSpPr>
        <p:grpSpPr>
          <a:xfrm>
            <a:off x="457200" y="854978"/>
            <a:ext cx="8382000" cy="2290544"/>
            <a:chOff x="0" y="73170"/>
            <a:chExt cx="8382000" cy="3054059"/>
          </a:xfrm>
        </p:grpSpPr>
        <p:sp>
          <p:nvSpPr>
            <p:cNvPr id="160" name="Google Shape;160;p23"/>
            <p:cNvSpPr/>
            <p:nvPr/>
          </p:nvSpPr>
          <p:spPr>
            <a:xfrm>
              <a:off x="0" y="73170"/>
              <a:ext cx="8382000" cy="722474"/>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nvSpPr>
          <p:spPr>
            <a:xfrm>
              <a:off x="35268" y="108438"/>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To play the audio in older browsers then the &lt;</a:t>
              </a:r>
              <a:r>
                <a:rPr b="1" i="0" lang="vi" sz="1900" u="none" cap="none" strike="noStrike">
                  <a:solidFill>
                    <a:srgbClr val="FF0000"/>
                  </a:solidFill>
                  <a:latin typeface="Courier New"/>
                  <a:ea typeface="Courier New"/>
                  <a:cs typeface="Courier New"/>
                  <a:sym typeface="Courier New"/>
                </a:rPr>
                <a:t>embed</a:t>
              </a:r>
              <a:r>
                <a:rPr b="0" i="0" lang="vi" sz="1900" u="none" cap="none" strike="noStrike">
                  <a:solidFill>
                    <a:schemeClr val="dk1"/>
                  </a:solidFill>
                  <a:latin typeface="Courier New"/>
                  <a:ea typeface="Courier New"/>
                  <a:cs typeface="Courier New"/>
                  <a:sym typeface="Courier New"/>
                </a:rPr>
                <a:t>&gt; tag will be used.</a:t>
              </a:r>
              <a:endParaRPr/>
            </a:p>
          </p:txBody>
        </p:sp>
        <p:sp>
          <p:nvSpPr>
            <p:cNvPr id="162" name="Google Shape;162;p23"/>
            <p:cNvSpPr/>
            <p:nvPr/>
          </p:nvSpPr>
          <p:spPr>
            <a:xfrm>
              <a:off x="0" y="850365"/>
              <a:ext cx="8382000" cy="722474"/>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txBox="1"/>
            <p:nvPr/>
          </p:nvSpPr>
          <p:spPr>
            <a:xfrm>
              <a:off x="35268" y="885633"/>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900" u="none" cap="none" strike="noStrike">
                  <a:solidFill>
                    <a:schemeClr val="dk1"/>
                  </a:solidFill>
                  <a:latin typeface="Courier New"/>
                  <a:ea typeface="Courier New"/>
                  <a:cs typeface="Courier New"/>
                  <a:sym typeface="Courier New"/>
                </a:rPr>
                <a:t>&lt;</a:t>
              </a:r>
              <a:r>
                <a:rPr b="1" i="0" lang="vi" sz="1900" u="none" cap="none" strike="noStrike">
                  <a:solidFill>
                    <a:srgbClr val="FF0000"/>
                  </a:solidFill>
                  <a:latin typeface="Courier New"/>
                  <a:ea typeface="Courier New"/>
                  <a:cs typeface="Courier New"/>
                  <a:sym typeface="Courier New"/>
                </a:rPr>
                <a:t>embed</a:t>
              </a:r>
              <a:r>
                <a:rPr b="0" i="0" lang="vi" sz="1900" u="none" cap="none" strike="noStrike">
                  <a:solidFill>
                    <a:schemeClr val="dk1"/>
                  </a:solidFill>
                  <a:latin typeface="Courier New"/>
                  <a:ea typeface="Courier New"/>
                  <a:cs typeface="Courier New"/>
                  <a:sym typeface="Courier New"/>
                </a:rPr>
                <a:t>&gt; tag has two attributes, src and autostart.</a:t>
              </a:r>
              <a:endParaRPr/>
            </a:p>
          </p:txBody>
        </p:sp>
        <p:sp>
          <p:nvSpPr>
            <p:cNvPr id="164" name="Google Shape;164;p23"/>
            <p:cNvSpPr/>
            <p:nvPr/>
          </p:nvSpPr>
          <p:spPr>
            <a:xfrm>
              <a:off x="0" y="1627560"/>
              <a:ext cx="8382000" cy="722474"/>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nvSpPr>
          <p:spPr>
            <a:xfrm>
              <a:off x="35268" y="1662828"/>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1" i="1" lang="vi" sz="1900" u="none" cap="none" strike="noStrike">
                  <a:solidFill>
                    <a:schemeClr val="dk1"/>
                  </a:solidFill>
                  <a:latin typeface="Courier New"/>
                  <a:ea typeface="Courier New"/>
                  <a:cs typeface="Courier New"/>
                  <a:sym typeface="Courier New"/>
                </a:rPr>
                <a:t>src</a:t>
              </a:r>
              <a:r>
                <a:rPr b="0" i="0" lang="vi" sz="1900" u="none" cap="none" strike="noStrike">
                  <a:solidFill>
                    <a:schemeClr val="dk1"/>
                  </a:solidFill>
                  <a:latin typeface="Courier New"/>
                  <a:ea typeface="Courier New"/>
                  <a:cs typeface="Courier New"/>
                  <a:sym typeface="Courier New"/>
                </a:rPr>
                <a:t> attribute is used to specify the source of the audio.</a:t>
              </a:r>
              <a:endParaRPr/>
            </a:p>
          </p:txBody>
        </p:sp>
        <p:sp>
          <p:nvSpPr>
            <p:cNvPr id="166" name="Google Shape;166;p23"/>
            <p:cNvSpPr/>
            <p:nvPr/>
          </p:nvSpPr>
          <p:spPr>
            <a:xfrm>
              <a:off x="0" y="2404755"/>
              <a:ext cx="8382000" cy="722474"/>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nvSpPr>
          <p:spPr>
            <a:xfrm>
              <a:off x="35268" y="2440023"/>
              <a:ext cx="8311464" cy="65193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1" i="1" lang="vi" sz="1900" u="none" cap="none" strike="noStrike">
                  <a:solidFill>
                    <a:schemeClr val="dk1"/>
                  </a:solidFill>
                  <a:latin typeface="Courier New"/>
                  <a:ea typeface="Courier New"/>
                  <a:cs typeface="Courier New"/>
                  <a:sym typeface="Courier New"/>
                </a:rPr>
                <a:t>autostart</a:t>
              </a:r>
              <a:r>
                <a:rPr b="0" i="0" lang="vi" sz="1900" u="none" cap="none" strike="noStrike">
                  <a:solidFill>
                    <a:schemeClr val="dk1"/>
                  </a:solidFill>
                  <a:latin typeface="Courier New"/>
                  <a:ea typeface="Courier New"/>
                  <a:cs typeface="Courier New"/>
                  <a:sym typeface="Courier New"/>
                </a:rPr>
                <a:t> attribute controls the audio and determines whether the audio should play as soon as the page loads.</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74" name="Google Shape;174;p24"/>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HTML5 Audio and Video / Session 11 </a:t>
            </a:r>
            <a:endParaRPr/>
          </a:p>
        </p:txBody>
      </p:sp>
      <p:sp>
        <p:nvSpPr>
          <p:cNvPr id="175" name="Google Shape;175;p24"/>
          <p:cNvSpPr txBox="1"/>
          <p:nvPr>
            <p:ph type="title"/>
          </p:nvPr>
        </p:nvSpPr>
        <p:spPr>
          <a:xfrm>
            <a:off x="457200" y="148829"/>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Video Elements in HTML5</a:t>
            </a:r>
            <a:endParaRPr/>
          </a:p>
        </p:txBody>
      </p:sp>
      <p:sp>
        <p:nvSpPr>
          <p:cNvPr id="176" name="Google Shape;176;p24"/>
          <p:cNvSpPr/>
          <p:nvPr/>
        </p:nvSpPr>
        <p:spPr>
          <a:xfrm>
            <a:off x="304800" y="685800"/>
            <a:ext cx="8534400" cy="1511952"/>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is a new feature added in HTML5.</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is for embedding the video content on the Web page.</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if not supported by the browser then the content between the start tag and end tag is displayed.</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1" i="1" lang="vi" sz="2200" u="none" cap="none" strike="noStrike">
                <a:solidFill>
                  <a:schemeClr val="dk1"/>
                </a:solidFill>
                <a:latin typeface="Calibri"/>
                <a:ea typeface="Calibri"/>
                <a:cs typeface="Calibri"/>
                <a:sym typeface="Calibri"/>
              </a:rPr>
              <a:t>src</a:t>
            </a:r>
            <a:r>
              <a:rPr b="0" i="0" lang="vi" sz="2200" u="none" cap="none" strike="noStrike">
                <a:solidFill>
                  <a:schemeClr val="dk1"/>
                </a:solidFill>
                <a:latin typeface="Calibri"/>
                <a:ea typeface="Calibri"/>
                <a:cs typeface="Calibri"/>
                <a:sym typeface="Calibri"/>
              </a:rPr>
              <a:t> attribute is used to link to the video file.</a:t>
            </a:r>
            <a:endParaRPr/>
          </a:p>
        </p:txBody>
      </p:sp>
      <p:pic>
        <p:nvPicPr>
          <p:cNvPr id="177" name="Google Shape;177;p24"/>
          <p:cNvPicPr preferRelativeResize="0"/>
          <p:nvPr/>
        </p:nvPicPr>
        <p:blipFill rotWithShape="1">
          <a:blip r:embed="rId3">
            <a:alphaModFix/>
          </a:blip>
          <a:srcRect b="0" l="0" r="0" t="0"/>
          <a:stretch/>
        </p:blipFill>
        <p:spPr>
          <a:xfrm>
            <a:off x="5541400" y="2343150"/>
            <a:ext cx="3450189" cy="2114550"/>
          </a:xfrm>
          <a:prstGeom prst="rect">
            <a:avLst/>
          </a:prstGeom>
          <a:noFill/>
          <a:ln>
            <a:noFill/>
          </a:ln>
        </p:spPr>
      </p:pic>
      <p:sp>
        <p:nvSpPr>
          <p:cNvPr id="178" name="Google Shape;178;p24"/>
          <p:cNvSpPr txBox="1"/>
          <p:nvPr/>
        </p:nvSpPr>
        <p:spPr>
          <a:xfrm>
            <a:off x="304800" y="2686050"/>
            <a:ext cx="4784400" cy="20568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&lt;body&gt;</a:t>
            </a:r>
            <a:endParaRPr/>
          </a:p>
          <a:p>
            <a:pPr indent="-274320" lvl="1" marL="457200" marR="0" rtl="0" algn="just">
              <a:lnSpc>
                <a:spcPct val="100000"/>
              </a:lnSpc>
              <a:spcBef>
                <a:spcPts val="600"/>
              </a:spcBef>
              <a:spcAft>
                <a:spcPts val="0"/>
              </a:spcAft>
              <a:buNone/>
            </a:pPr>
            <a:r>
              <a:rPr b="1" i="0" lang="vi" sz="1800" u="none" cap="none" strike="noStrike">
                <a:solidFill>
                  <a:schemeClr val="dk1"/>
                </a:solidFill>
                <a:latin typeface="Courier New"/>
                <a:ea typeface="Courier New"/>
                <a:cs typeface="Courier New"/>
                <a:sym typeface="Courier New"/>
              </a:rPr>
              <a:t>    </a:t>
            </a:r>
            <a:r>
              <a:rPr b="1" i="0" lang="vi" sz="1800" u="none" cap="none" strike="noStrike">
                <a:solidFill>
                  <a:srgbClr val="FF0000"/>
                </a:solidFill>
                <a:latin typeface="Courier New"/>
                <a:ea typeface="Courier New"/>
                <a:cs typeface="Courier New"/>
                <a:sym typeface="Courier New"/>
              </a:rPr>
              <a:t>&lt;video </a:t>
            </a:r>
            <a:r>
              <a:rPr b="1" i="0" lang="vi" sz="1800" u="none" cap="none" strike="noStrike">
                <a:solidFill>
                  <a:schemeClr val="dk1"/>
                </a:solidFill>
                <a:latin typeface="Courier New"/>
                <a:ea typeface="Courier New"/>
                <a:cs typeface="Courier New"/>
                <a:sym typeface="Courier New"/>
              </a:rPr>
              <a:t>src=”D:\movie.mp4”&gt;</a:t>
            </a:r>
            <a:endParaRPr/>
          </a:p>
          <a:p>
            <a:pPr indent="0" lvl="1" marL="1144588" marR="0" rtl="0" algn="l">
              <a:lnSpc>
                <a:spcPct val="100000"/>
              </a:lnSpc>
              <a:spcBef>
                <a:spcPts val="600"/>
              </a:spcBef>
              <a:spcAft>
                <a:spcPts val="0"/>
              </a:spcAft>
              <a:buNone/>
            </a:pPr>
            <a:r>
              <a:rPr b="1" i="0" lang="vi" sz="1800" u="none" cap="none" strike="noStrike">
                <a:solidFill>
                  <a:schemeClr val="dk1"/>
                </a:solidFill>
                <a:latin typeface="Courier New"/>
                <a:ea typeface="Courier New"/>
                <a:cs typeface="Courier New"/>
                <a:sym typeface="Courier New"/>
              </a:rPr>
              <a:t>Your browser does not support the video.</a:t>
            </a:r>
            <a:endParaRPr/>
          </a:p>
          <a:p>
            <a:pPr indent="-274320" lvl="1" marL="457200" marR="0" rtl="0" algn="just">
              <a:lnSpc>
                <a:spcPct val="100000"/>
              </a:lnSpc>
              <a:spcBef>
                <a:spcPts val="600"/>
              </a:spcBef>
              <a:spcAft>
                <a:spcPts val="0"/>
              </a:spcAft>
              <a:buNone/>
            </a:pPr>
            <a:r>
              <a:rPr b="1" i="0" lang="vi" sz="1800" u="none" cap="none" strike="noStrike">
                <a:solidFill>
                  <a:schemeClr val="dk1"/>
                </a:solidFill>
                <a:latin typeface="Courier New"/>
                <a:ea typeface="Courier New"/>
                <a:cs typeface="Courier New"/>
                <a:sym typeface="Courier New"/>
              </a:rPr>
              <a:t>    </a:t>
            </a:r>
            <a:r>
              <a:rPr b="1" i="0" lang="vi" sz="1800" u="none" cap="none" strike="noStrike">
                <a:solidFill>
                  <a:srgbClr val="FF0000"/>
                </a:solidFill>
                <a:latin typeface="Courier New"/>
                <a:ea typeface="Courier New"/>
                <a:cs typeface="Courier New"/>
                <a:sym typeface="Courier New"/>
              </a:rPr>
              <a:t>&lt;/video&gt;</a:t>
            </a:r>
            <a:endParaRPr/>
          </a:p>
          <a:p>
            <a:pPr indent="-274320" lvl="1" marL="457200" marR="0" rtl="0" algn="just">
              <a:lnSpc>
                <a:spcPct val="100000"/>
              </a:lnSpc>
              <a:spcBef>
                <a:spcPts val="600"/>
              </a:spcBef>
              <a:spcAft>
                <a:spcPts val="0"/>
              </a:spcAft>
              <a:buNone/>
            </a:pPr>
            <a:r>
              <a:rPr b="1" i="0" lang="vi" sz="1800" u="none" cap="none" strike="noStrike">
                <a:solidFill>
                  <a:schemeClr val="dk1"/>
                </a:solidFill>
                <a:latin typeface="Courier New"/>
                <a:ea typeface="Courier New"/>
                <a:cs typeface="Courier New"/>
                <a:sym typeface="Courier New"/>
              </a:rPr>
              <a:t>&lt;/body&gt;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