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5143500" cx="9144000"/>
  <p:notesSz cx="6858000" cy="9144000"/>
  <p:embeddedFontLst>
    <p:embeddedFont>
      <p:font typeface="Book Antiqu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506F57-65E0-48CB-88D3-AD8BA2E5647E}">
  <a:tblStyle styleId="{9B506F57-65E0-48CB-88D3-AD8BA2E5647E}" styleName="Table_0">
    <a:wholeTbl>
      <a:tcTxStyle b="off" i="off">
        <a:font>
          <a:latin typeface=""/>
          <a:ea typeface=""/>
          <a:cs typeface=""/>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8EBF5"/>
          </a:solidFill>
        </a:fill>
      </a:tcStyle>
    </a:band1H>
    <a:band2H>
      <a:tcTxStyle/>
    </a:band2H>
    <a:band1V>
      <a:tcTxStyle/>
      <a:tcStyle>
        <a:fill>
          <a:solidFill>
            <a:srgbClr val="E8EBF5"/>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
          <a:ea typeface=""/>
          <a:cs typeface=""/>
        </a:font>
        <a:schemeClr val="lt1"/>
      </a:tcTxStyle>
      <a:tcStyle>
        <a:fill>
          <a:solidFill>
            <a:schemeClr val="accent1"/>
          </a:solidFill>
        </a:fill>
      </a:tcStyle>
    </a:firstRow>
    <a:neCell>
      <a:tcTxStyle/>
    </a:neCell>
    <a:nwCell>
      <a:tcTxStyle/>
    </a:nwCell>
  </a:tblStyle>
  <a:tblStyle styleId="{0643AA79-F829-43EC-940D-B2AE409BA4DD}" styleName="Table_1">
    <a:wholeTbl>
      <a:tcTxStyle b="off" i="off">
        <a:font>
          <a:latin typeface=""/>
          <a:ea typeface=""/>
          <a:cs typeface=""/>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BF1E8"/>
          </a:solidFill>
        </a:fill>
      </a:tcStyle>
    </a:band1H>
    <a:band2H>
      <a:tcTxStyle/>
    </a:band2H>
    <a:band1V>
      <a:tcTxStyle/>
      <a:tcStyle>
        <a:fill>
          <a:solidFill>
            <a:srgbClr val="EBF1E8"/>
          </a:solidFill>
        </a:fill>
      </a:tcStyle>
    </a:band1V>
    <a:band2V>
      <a:tcTxStyle/>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
          <a:ea typeface=""/>
          <a:cs typeface=""/>
        </a:font>
        <a:schemeClr val="lt1"/>
      </a:tcTxStyle>
      <a:tcStyle>
        <a:fill>
          <a:solidFill>
            <a:schemeClr val="accent6"/>
          </a:solidFill>
        </a:fill>
      </a:tcStyle>
    </a:firstRow>
    <a:neCell>
      <a:tcTxStyle/>
    </a:neCell>
    <a:nwCell>
      <a:tcTxStyle/>
    </a:nwCell>
  </a:tblStyle>
  <a:tblStyle styleId="{E06ACA33-45F2-4317-AE1D-B0A895261241}" styleName="Table_2">
    <a:wholeTbl>
      <a:tcTxStyle b="off" i="off">
        <a:font>
          <a:latin typeface=""/>
          <a:ea typeface=""/>
          <a:cs typefac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
          <a:ea typeface=""/>
          <a:cs typeface=""/>
        </a:font>
        <a:schemeClr val="lt1"/>
      </a:tcTxStyle>
      <a:tcStyle>
        <a:fill>
          <a:solidFill>
            <a:schemeClr val="accent5"/>
          </a:solidFill>
        </a:fill>
      </a:tcStyle>
    </a:lastCol>
    <a:firstCol>
      <a:tcTxStyle b="on" i="off">
        <a:font>
          <a:latin typeface=""/>
          <a:ea typeface=""/>
          <a:cs typeface=""/>
        </a:font>
        <a:schemeClr val="lt1"/>
      </a:tcTxStyle>
      <a:tcStyle>
        <a:fill>
          <a:solidFill>
            <a:schemeClr val="accent5"/>
          </a:solidFill>
        </a:fill>
      </a:tcStyle>
    </a:firstCol>
    <a:lastRow>
      <a:tcTxStyle b="on" i="off">
        <a:font>
          <a:latin typeface=""/>
          <a:ea typeface=""/>
          <a:cs typeface=""/>
        </a:font>
        <a:schemeClr val="lt1"/>
      </a:tcTxStyle>
      <a:tcStyle>
        <a:tcBdr>
          <a:top>
            <a:ln cap="flat" cmpd="sng" w="38100">
              <a:solidFill>
                <a:schemeClr val="lt1"/>
              </a:solidFill>
              <a:prstDash val="solid"/>
              <a:round/>
              <a:headEnd len="sm" w="sm" type="none"/>
              <a:tailEnd len="sm" w="sm" type="none"/>
            </a:ln>
          </a:top>
        </a:tcBdr>
        <a:fill>
          <a:solidFill>
            <a:schemeClr val="accent5"/>
          </a:solidFill>
        </a:fill>
      </a:tcStyle>
    </a:lastRow>
    <a:seCell>
      <a:tcTxStyle/>
    </a:seCell>
    <a:swCell>
      <a:tcTxStyle/>
    </a:swCell>
    <a:firstRow>
      <a:tcTxStyle b="on" i="off">
        <a:font>
          <a:latin typeface=""/>
          <a:ea typeface=""/>
          <a:cs typeface=""/>
        </a:font>
        <a:schemeClr val="lt1"/>
      </a:tcTxStyle>
      <a:tcStyle>
        <a:tcBdr>
          <a:bottom>
            <a:ln cap="flat" cmpd="sng" w="38100">
              <a:solidFill>
                <a:schemeClr val="lt1"/>
              </a:solidFill>
              <a:prstDash val="solid"/>
              <a:round/>
              <a:headEnd len="sm" w="sm" type="none"/>
              <a:tailEnd len="sm" w="sm" type="none"/>
            </a:ln>
          </a:bottom>
        </a:tcBdr>
        <a:fill>
          <a:solidFill>
            <a:schemeClr val="accent5"/>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BookAntiqua-bold.fntdata"/><Relationship Id="rId10" Type="http://schemas.openxmlformats.org/officeDocument/2006/relationships/slide" Target="slides/slide3.xml"/><Relationship Id="rId32" Type="http://schemas.openxmlformats.org/officeDocument/2006/relationships/font" Target="fonts/BookAntiqua-regular.fntdata"/><Relationship Id="rId13" Type="http://schemas.openxmlformats.org/officeDocument/2006/relationships/slide" Target="slides/slide6.xml"/><Relationship Id="rId35" Type="http://schemas.openxmlformats.org/officeDocument/2006/relationships/font" Target="fonts/BookAntiqua-boldItalic.fntdata"/><Relationship Id="rId12" Type="http://schemas.openxmlformats.org/officeDocument/2006/relationships/slide" Target="slides/slide5.xml"/><Relationship Id="rId34" Type="http://schemas.openxmlformats.org/officeDocument/2006/relationships/font" Target="fonts/BookAntiqua-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22ed91bb0_2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6" name="Google Shape;76;gb22ed91bb0_2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Phiên 12: Giới thiệu Javascript</a:t>
            </a:r>
            <a:endParaRPr/>
          </a:p>
        </p:txBody>
      </p:sp>
      <p:sp>
        <p:nvSpPr>
          <p:cNvPr id="77" name="Google Shape;77;gb22ed91bb0_2_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22ed91bb0_2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1" name="Google Shape;221;gb22ed91bb0_2_1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Khai báo các biến</a:t>
            </a:r>
            <a:endParaRPr b="1"/>
          </a:p>
          <a:p>
            <a:pPr indent="-171450" lvl="0" marL="171450" rtl="0" algn="l">
              <a:spcBef>
                <a:spcPts val="360"/>
              </a:spcBef>
              <a:spcAft>
                <a:spcPts val="0"/>
              </a:spcAft>
              <a:buClr>
                <a:schemeClr val="dk1"/>
              </a:buClr>
              <a:buSzPts val="1200"/>
              <a:buFont typeface="Arial"/>
              <a:buChar char="•"/>
            </a:pPr>
            <a:r>
              <a:rPr lang="vi"/>
              <a:t>Khai báo một biến đề cập đến việc tạo một biến bằng cách chỉ định tên biến.</a:t>
            </a:r>
            <a:endParaRPr/>
          </a:p>
          <a:p>
            <a:pPr indent="-171450" lvl="0" marL="171450" rtl="0" algn="l">
              <a:spcBef>
                <a:spcPts val="360"/>
              </a:spcBef>
              <a:spcAft>
                <a:spcPts val="0"/>
              </a:spcAft>
              <a:buClr>
                <a:schemeClr val="dk1"/>
              </a:buClr>
              <a:buSzPts val="1200"/>
              <a:buFont typeface="Arial"/>
              <a:buChar char="•"/>
            </a:pPr>
            <a:r>
              <a:rPr lang="vi" u="sng"/>
              <a:t>Cú pháp</a:t>
            </a:r>
            <a:r>
              <a:rPr lang="vi"/>
              <a:t>:</a:t>
            </a:r>
            <a:endParaRPr/>
          </a:p>
          <a:p>
            <a:pPr indent="276225" lvl="1" marL="182563" rtl="0" algn="l">
              <a:lnSpc>
                <a:spcPct val="100000"/>
              </a:lnSpc>
              <a:spcBef>
                <a:spcPts val="600"/>
              </a:spcBef>
              <a:spcAft>
                <a:spcPts val="0"/>
              </a:spcAft>
              <a:buNone/>
            </a:pPr>
            <a:r>
              <a:rPr b="1" lang="vi" sz="1200">
                <a:solidFill>
                  <a:srgbClr val="FF0000"/>
                </a:solidFill>
              </a:rPr>
              <a:t>var &lt;variableName&gt;;</a:t>
            </a:r>
            <a:endParaRPr/>
          </a:p>
          <a:p>
            <a:pPr indent="276225" lvl="1" marL="182563" rtl="0" algn="l">
              <a:lnSpc>
                <a:spcPct val="100000"/>
              </a:lnSpc>
              <a:spcBef>
                <a:spcPts val="600"/>
              </a:spcBef>
              <a:spcAft>
                <a:spcPts val="0"/>
              </a:spcAft>
              <a:buNone/>
            </a:pPr>
            <a:r>
              <a:rPr b="1" lang="vi" sz="1200">
                <a:solidFill>
                  <a:srgbClr val="FF0000"/>
                </a:solidFill>
              </a:rPr>
              <a:t>var &lt;variableName1&gt;=&lt;value1&gt;, &lt;variableName2&gt;=&lt;value2&gt;;</a:t>
            </a:r>
            <a:endParaRPr/>
          </a:p>
          <a:p>
            <a:pPr indent="1588" lvl="0" marL="0" rtl="0" algn="l">
              <a:lnSpc>
                <a:spcPct val="100000"/>
              </a:lnSpc>
              <a:spcBef>
                <a:spcPts val="600"/>
              </a:spcBef>
              <a:spcAft>
                <a:spcPts val="0"/>
              </a:spcAft>
              <a:buNone/>
            </a:pPr>
            <a:r>
              <a:rPr lang="vi"/>
              <a:t>Đoạn mã:</a:t>
            </a:r>
            <a:endParaRPr b="1">
              <a:solidFill>
                <a:srgbClr val="FF0000"/>
              </a:solidFill>
            </a:endParaRPr>
          </a:p>
          <a:p>
            <a:pPr indent="1588" lvl="0" marL="0" marR="0" rtl="0" algn="l">
              <a:lnSpc>
                <a:spcPct val="100000"/>
              </a:lnSpc>
              <a:spcBef>
                <a:spcPts val="600"/>
              </a:spcBef>
              <a:spcAft>
                <a:spcPts val="0"/>
              </a:spcAft>
              <a:buClr>
                <a:srgbClr val="AC1418"/>
              </a:buClr>
              <a:buSzPts val="1200"/>
              <a:buFont typeface="Calibri"/>
              <a:buNone/>
            </a:pPr>
            <a:r>
              <a:rPr b="1" lang="vi" sz="1200">
                <a:solidFill>
                  <a:srgbClr val="FF0000"/>
                </a:solidFill>
              </a:rPr>
              <a:t>           </a:t>
            </a:r>
            <a:r>
              <a:rPr b="1" lang="vi" sz="1200"/>
              <a:t>var studName = “David”, studAge = 15;</a:t>
            </a:r>
            <a:endParaRPr sz="1200">
              <a:latin typeface="Calibri"/>
              <a:ea typeface="Calibri"/>
              <a:cs typeface="Calibri"/>
              <a:sym typeface="Calibri"/>
            </a:endParaRPr>
          </a:p>
        </p:txBody>
      </p:sp>
      <p:sp>
        <p:nvSpPr>
          <p:cNvPr id="222" name="Google Shape;222;gb22ed91bb0_2_1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22ed91bb0_2_1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8" name="Google Shape;238;gb22ed91bb0_2_1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vi"/>
              <a:t>Các kiểu dữ liệu trong JavaScript</a:t>
            </a:r>
            <a:endParaRPr b="1" i="0"/>
          </a:p>
          <a:p>
            <a:pPr indent="-171450" lvl="0" marL="171450" rtl="0" algn="l">
              <a:spcBef>
                <a:spcPts val="360"/>
              </a:spcBef>
              <a:spcAft>
                <a:spcPts val="0"/>
              </a:spcAft>
              <a:buClr>
                <a:schemeClr val="dk1"/>
              </a:buClr>
              <a:buSzPts val="1200"/>
              <a:buFont typeface="Arial"/>
              <a:buChar char="•"/>
            </a:pPr>
            <a:r>
              <a:rPr b="1" lang="vi"/>
              <a:t>CÁC KIỂU DỮ LIỆU HẠN CHẾ</a:t>
            </a:r>
            <a:endParaRPr b="1"/>
          </a:p>
          <a:p>
            <a:pPr indent="-171450" lvl="1" marL="628650" rtl="0" algn="l">
              <a:spcBef>
                <a:spcPts val="360"/>
              </a:spcBef>
              <a:spcAft>
                <a:spcPts val="0"/>
              </a:spcAft>
              <a:buClr>
                <a:schemeClr val="dk1"/>
              </a:buClr>
              <a:buSzPts val="1200"/>
              <a:buFont typeface="Arial"/>
              <a:buChar char="•"/>
            </a:pPr>
            <a:r>
              <a:rPr lang="vi"/>
              <a:t>Chứa một giá trị chữ đơn lẻ chẳng hạn như một số hoặc một chuỗi. </a:t>
            </a:r>
            <a:endParaRPr/>
          </a:p>
          <a:p>
            <a:pPr indent="-171450" lvl="1" marL="628650" rtl="0" algn="l">
              <a:spcBef>
                <a:spcPts val="360"/>
              </a:spcBef>
              <a:spcAft>
                <a:spcPts val="0"/>
              </a:spcAft>
              <a:buClr>
                <a:schemeClr val="dk1"/>
              </a:buClr>
              <a:buSzPts val="1200"/>
              <a:buFont typeface="Arial"/>
              <a:buChar char="•"/>
            </a:pPr>
            <a:r>
              <a:rPr lang="vi"/>
              <a:t>Chữ là một giá trị tĩnh mà bạn có thể gán cho các biến.</a:t>
            </a:r>
            <a:endParaRPr/>
          </a:p>
          <a:p>
            <a:pPr indent="-171450" lvl="1" marL="628650" rtl="0" algn="l">
              <a:spcBef>
                <a:spcPts val="360"/>
              </a:spcBef>
              <a:spcAft>
                <a:spcPts val="0"/>
              </a:spcAft>
              <a:buClr>
                <a:schemeClr val="dk1"/>
              </a:buClr>
              <a:buSzPts val="1200"/>
              <a:buFont typeface="Arial"/>
              <a:buChar char="•"/>
            </a:pPr>
            <a:r>
              <a:rPr lang="vi"/>
              <a:t>Ví dụ: </a:t>
            </a:r>
            <a:r>
              <a:rPr b="1" lang="vi"/>
              <a:t>boolean</a:t>
            </a:r>
            <a:r>
              <a:rPr lang="vi"/>
              <a:t>, </a:t>
            </a:r>
            <a:r>
              <a:rPr b="1" lang="vi"/>
              <a:t>null</a:t>
            </a:r>
            <a:r>
              <a:rPr lang="vi"/>
              <a:t>, </a:t>
            </a:r>
            <a:r>
              <a:rPr b="1" lang="vi"/>
              <a:t>number</a:t>
            </a:r>
            <a:r>
              <a:rPr lang="vi"/>
              <a:t>, </a:t>
            </a:r>
            <a:r>
              <a:rPr b="1" lang="vi"/>
              <a:t>string</a:t>
            </a:r>
            <a:endParaRPr b="1"/>
          </a:p>
          <a:p>
            <a:pPr indent="-171450" lvl="0" marL="171450" rtl="0" algn="l">
              <a:spcBef>
                <a:spcPts val="360"/>
              </a:spcBef>
              <a:spcAft>
                <a:spcPts val="0"/>
              </a:spcAft>
              <a:buClr>
                <a:schemeClr val="dk1"/>
              </a:buClr>
              <a:buSzPts val="1200"/>
              <a:buFont typeface="Arial"/>
              <a:buChar char="•"/>
            </a:pPr>
            <a:r>
              <a:rPr b="1" lang="vi"/>
              <a:t>CÁC KIỂU DỮ LIỆU HỖN HỢP</a:t>
            </a:r>
            <a:endParaRPr/>
          </a:p>
          <a:p>
            <a:pPr indent="-171450" lvl="1" marL="628650" rtl="0" algn="l">
              <a:spcBef>
                <a:spcPts val="360"/>
              </a:spcBef>
              <a:spcAft>
                <a:spcPts val="0"/>
              </a:spcAft>
              <a:buClr>
                <a:schemeClr val="dk1"/>
              </a:buClr>
              <a:buSzPts val="1200"/>
              <a:buFont typeface="Arial"/>
              <a:buChar char="•"/>
            </a:pPr>
            <a:r>
              <a:rPr lang="vi"/>
              <a:t>Lưu trữ một bộ sưu tập nhiều giá trị liên quan</a:t>
            </a:r>
            <a:endParaRPr/>
          </a:p>
          <a:p>
            <a:pPr indent="-171450" lvl="1" marL="628650" rtl="0" algn="l">
              <a:spcBef>
                <a:spcPts val="360"/>
              </a:spcBef>
              <a:spcAft>
                <a:spcPts val="0"/>
              </a:spcAft>
              <a:buClr>
                <a:schemeClr val="dk1"/>
              </a:buClr>
              <a:buSzPts val="1200"/>
              <a:buFont typeface="Arial"/>
              <a:buChar char="•"/>
            </a:pPr>
            <a:r>
              <a:rPr lang="vi"/>
              <a:t>Trong </a:t>
            </a:r>
            <a:r>
              <a:rPr b="1" lang="vi"/>
              <a:t>JavaScript</a:t>
            </a:r>
            <a:r>
              <a:rPr lang="vi"/>
              <a:t>, tất cả các kiểu dữ liệu tổng hợp đều được coi là đối tượng. </a:t>
            </a:r>
            <a:endParaRPr/>
          </a:p>
          <a:p>
            <a:pPr indent="-171450" lvl="1" marL="628650" rtl="0" algn="l">
              <a:spcBef>
                <a:spcPts val="360"/>
              </a:spcBef>
              <a:spcAft>
                <a:spcPts val="0"/>
              </a:spcAft>
              <a:buClr>
                <a:schemeClr val="dk1"/>
              </a:buClr>
              <a:buSzPts val="1200"/>
              <a:buFont typeface="Arial"/>
              <a:buChar char="•"/>
            </a:pPr>
            <a:r>
              <a:rPr lang="vi"/>
              <a:t>Kiểu dữ liệu tổng hợp có thể được xác định trước hoặc do người dùng xác định</a:t>
            </a:r>
            <a:endParaRPr b="1"/>
          </a:p>
          <a:p>
            <a:pPr indent="-171450" lvl="1" marL="628650" rtl="0" algn="l">
              <a:spcBef>
                <a:spcPts val="360"/>
              </a:spcBef>
              <a:spcAft>
                <a:spcPts val="0"/>
              </a:spcAft>
              <a:buClr>
                <a:schemeClr val="dk1"/>
              </a:buClr>
              <a:buSzPts val="1200"/>
              <a:buFont typeface="Arial"/>
              <a:buChar char="•"/>
            </a:pPr>
            <a:r>
              <a:rPr lang="vi"/>
              <a:t>Ví dụ: </a:t>
            </a:r>
            <a:r>
              <a:rPr b="1" lang="vi" sz="1200"/>
              <a:t>Objects</a:t>
            </a:r>
            <a:r>
              <a:rPr lang="vi" sz="1200"/>
              <a:t>, </a:t>
            </a:r>
            <a:r>
              <a:rPr b="1" lang="vi" sz="1200"/>
              <a:t>Functions</a:t>
            </a:r>
            <a:r>
              <a:rPr lang="vi" sz="1200"/>
              <a:t> và </a:t>
            </a:r>
            <a:r>
              <a:rPr b="1" lang="vi" sz="1200"/>
              <a:t>Arrays</a:t>
            </a:r>
            <a:endParaRPr b="1" i="0"/>
          </a:p>
        </p:txBody>
      </p:sp>
      <p:sp>
        <p:nvSpPr>
          <p:cNvPr id="239" name="Google Shape;239;gb22ed91bb0_2_1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22ed91bb0_2_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4" name="Google Shape;254;gb22ed91bb0_2_1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Phương thức write(), writeln() trong Javascript</a:t>
            </a:r>
            <a:endParaRPr b="1"/>
          </a:p>
          <a:p>
            <a:pPr indent="-171450" lvl="0" marL="171450" rtl="0" algn="l">
              <a:spcBef>
                <a:spcPts val="360"/>
              </a:spcBef>
              <a:spcAft>
                <a:spcPts val="0"/>
              </a:spcAft>
              <a:buClr>
                <a:schemeClr val="dk1"/>
              </a:buClr>
              <a:buSzPts val="1200"/>
              <a:buFont typeface="Arial"/>
              <a:buChar char="•"/>
            </a:pPr>
            <a:r>
              <a:rPr b="1" lang="vi"/>
              <a:t>Javascript </a:t>
            </a:r>
            <a:r>
              <a:rPr lang="vi"/>
              <a:t>cho phép hiển thị thông tin bằng cách sử dụng các phương thức của đối tượng tài liệu</a:t>
            </a:r>
            <a:endParaRPr/>
          </a:p>
          <a:p>
            <a:pPr indent="-171450" lvl="0" marL="171450" rtl="0" algn="l">
              <a:spcBef>
                <a:spcPts val="360"/>
              </a:spcBef>
              <a:spcAft>
                <a:spcPts val="0"/>
              </a:spcAft>
              <a:buClr>
                <a:schemeClr val="dk1"/>
              </a:buClr>
              <a:buSzPts val="1200"/>
              <a:buFont typeface="Arial"/>
              <a:buChar char="•"/>
            </a:pPr>
            <a:r>
              <a:rPr b="1" lang="vi"/>
              <a:t>write(): </a:t>
            </a:r>
            <a:r>
              <a:rPr lang="vi"/>
              <a:t>Hiển thị bất kỳ loại dữ liệu nào. </a:t>
            </a:r>
            <a:endParaRPr/>
          </a:p>
          <a:p>
            <a:pPr indent="-171450" lvl="0" marL="171450" rtl="0" algn="l">
              <a:spcBef>
                <a:spcPts val="360"/>
              </a:spcBef>
              <a:spcAft>
                <a:spcPts val="0"/>
              </a:spcAft>
              <a:buClr>
                <a:schemeClr val="dk1"/>
              </a:buClr>
              <a:buSzPts val="1200"/>
              <a:buFont typeface="Arial"/>
              <a:buChar char="•"/>
            </a:pPr>
            <a:r>
              <a:rPr b="1" lang="vi"/>
              <a:t>writeln(): </a:t>
            </a:r>
            <a:r>
              <a:rPr lang="vi"/>
              <a:t>Hiển thị bất kỳ loại dữ liệu nào và thêm một ký tự dòng mới.</a:t>
            </a:r>
            <a:endParaRPr/>
          </a:p>
          <a:p>
            <a:pPr indent="-171450" lvl="0" marL="171450" rtl="0" algn="l">
              <a:spcBef>
                <a:spcPts val="360"/>
              </a:spcBef>
              <a:spcAft>
                <a:spcPts val="0"/>
              </a:spcAft>
              <a:buClr>
                <a:schemeClr val="dk1"/>
              </a:buClr>
              <a:buSzPts val="1200"/>
              <a:buFont typeface="Arial"/>
              <a:buChar char="•"/>
            </a:pPr>
            <a:r>
              <a:rPr lang="vi" u="sng"/>
              <a:t>Ví dụ</a:t>
            </a:r>
            <a:r>
              <a:rPr lang="vi"/>
              <a:t>:</a:t>
            </a:r>
            <a:endParaRPr b="1"/>
          </a:p>
        </p:txBody>
      </p:sp>
      <p:sp>
        <p:nvSpPr>
          <p:cNvPr id="255" name="Google Shape;255;gb22ed91bb0_2_19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b22ed91bb0_2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4" name="Google Shape;264;gb22ed91bb0_2_2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Sử dụng chú thích</a:t>
            </a:r>
            <a:endParaRPr/>
          </a:p>
          <a:p>
            <a:pPr indent="-171450" lvl="0" marL="171450" rtl="0" algn="l">
              <a:spcBef>
                <a:spcPts val="360"/>
              </a:spcBef>
              <a:spcAft>
                <a:spcPts val="0"/>
              </a:spcAft>
              <a:buClr>
                <a:schemeClr val="dk1"/>
              </a:buClr>
              <a:buSzPts val="1200"/>
              <a:buFont typeface="Arial"/>
              <a:buChar char="•"/>
            </a:pPr>
            <a:r>
              <a:rPr lang="vi"/>
              <a:t>Chú thích cung cấp thông tin về một đoạn mã trong tập lệnh. </a:t>
            </a:r>
            <a:endParaRPr/>
          </a:p>
          <a:p>
            <a:pPr indent="-171450" lvl="0" marL="171450" rtl="0" algn="l">
              <a:spcBef>
                <a:spcPts val="360"/>
              </a:spcBef>
              <a:spcAft>
                <a:spcPts val="0"/>
              </a:spcAft>
              <a:buClr>
                <a:schemeClr val="dk1"/>
              </a:buClr>
              <a:buSzPts val="1200"/>
              <a:buFont typeface="Arial"/>
              <a:buChar char="•"/>
            </a:pPr>
            <a:r>
              <a:rPr lang="vi"/>
              <a:t>JavaScript hỗ trợ hai loại chú thích . Những điều này như sau:</a:t>
            </a:r>
            <a:endParaRPr/>
          </a:p>
          <a:p>
            <a:pPr indent="-171450" lvl="0" marL="171450" rtl="0" algn="l">
              <a:spcBef>
                <a:spcPts val="360"/>
              </a:spcBef>
              <a:spcAft>
                <a:spcPts val="0"/>
              </a:spcAft>
              <a:buClr>
                <a:schemeClr val="dk1"/>
              </a:buClr>
              <a:buSzPts val="1200"/>
              <a:buFont typeface="Arial"/>
              <a:buChar char="•"/>
            </a:pPr>
            <a:r>
              <a:rPr b="1" lang="vi"/>
              <a:t>CHÚ THÍCH CHỈ 1 DÒNG DUY NHẤT</a:t>
            </a:r>
            <a:endParaRPr b="1"/>
          </a:p>
          <a:p>
            <a:pPr indent="-171450" lvl="1" marL="628650" rtl="0" algn="l">
              <a:spcBef>
                <a:spcPts val="360"/>
              </a:spcBef>
              <a:spcAft>
                <a:spcPts val="0"/>
              </a:spcAft>
              <a:buClr>
                <a:schemeClr val="dk1"/>
              </a:buClr>
              <a:buSzPts val="1200"/>
              <a:buFont typeface="Arial"/>
              <a:buChar char="•"/>
            </a:pPr>
            <a:r>
              <a:rPr lang="vi"/>
              <a:t>Chú thích một dòng bắt đầu bằng hai dấu gạch chéo về phía trước (</a:t>
            </a:r>
            <a:r>
              <a:rPr b="1" lang="vi"/>
              <a:t>//</a:t>
            </a:r>
            <a:r>
              <a:rPr lang="vi"/>
              <a:t>).</a:t>
            </a:r>
            <a:endParaRPr/>
          </a:p>
          <a:p>
            <a:pPr indent="-171450" lvl="0" marL="171450" rtl="0" algn="l">
              <a:spcBef>
                <a:spcPts val="360"/>
              </a:spcBef>
              <a:spcAft>
                <a:spcPts val="0"/>
              </a:spcAft>
              <a:buClr>
                <a:schemeClr val="dk1"/>
              </a:buClr>
              <a:buSzPts val="1200"/>
              <a:buFont typeface="Arial"/>
              <a:buChar char="•"/>
            </a:pPr>
            <a:r>
              <a:rPr b="1" lang="vi"/>
              <a:t>CHÚ THÍCH NHIỀU DÒNG</a:t>
            </a:r>
            <a:endParaRPr b="1"/>
          </a:p>
          <a:p>
            <a:pPr indent="-171450" lvl="1" marL="628650" rtl="0" algn="l">
              <a:spcBef>
                <a:spcPts val="360"/>
              </a:spcBef>
              <a:spcAft>
                <a:spcPts val="0"/>
              </a:spcAft>
              <a:buClr>
                <a:schemeClr val="dk1"/>
              </a:buClr>
              <a:buSzPts val="1200"/>
              <a:buFont typeface="Arial"/>
              <a:buChar char="•"/>
            </a:pPr>
            <a:r>
              <a:rPr lang="vi"/>
              <a:t>Chú thích nhiều dòng bắt đầu bằng dấu gạch chéo lên trước, sau đó là dấu hoa thị (</a:t>
            </a:r>
            <a:r>
              <a:rPr b="1" lang="vi"/>
              <a:t>/*</a:t>
            </a:r>
            <a:r>
              <a:rPr lang="vi"/>
              <a:t>) và kết thúc bằng dấu hoa thị, sau đó là dấu gạch chéo lên (</a:t>
            </a:r>
            <a:r>
              <a:rPr b="1" lang="vi"/>
              <a:t>*/</a:t>
            </a:r>
            <a:r>
              <a:rPr lang="vi"/>
              <a:t>).</a:t>
            </a:r>
            <a:endParaRPr/>
          </a:p>
          <a:p>
            <a:pPr indent="-171450" lvl="1" marL="628650" rtl="0" algn="l">
              <a:spcBef>
                <a:spcPts val="360"/>
              </a:spcBef>
              <a:spcAft>
                <a:spcPts val="0"/>
              </a:spcAft>
              <a:buClr>
                <a:schemeClr val="dk1"/>
              </a:buClr>
              <a:buSzPts val="1200"/>
              <a:buFont typeface="Arial"/>
              <a:buChar char="•"/>
            </a:pPr>
            <a:r>
              <a:rPr lang="vi"/>
              <a:t>Ví dụ:</a:t>
            </a:r>
            <a:endParaRPr/>
          </a:p>
          <a:p>
            <a:pPr indent="0" lvl="0" marL="458788" rtl="0" algn="l">
              <a:lnSpc>
                <a:spcPct val="100000"/>
              </a:lnSpc>
              <a:spcBef>
                <a:spcPts val="360"/>
              </a:spcBef>
              <a:spcAft>
                <a:spcPts val="0"/>
              </a:spcAft>
              <a:buNone/>
            </a:pPr>
            <a:r>
              <a:rPr lang="vi" sz="1200"/>
              <a:t>		</a:t>
            </a:r>
            <a:r>
              <a:rPr b="1" lang="vi" sz="1200"/>
              <a:t>/* This line of code</a:t>
            </a:r>
            <a:endParaRPr/>
          </a:p>
          <a:p>
            <a:pPr indent="0" lvl="0" marL="458788" rtl="0" algn="l">
              <a:lnSpc>
                <a:spcPct val="100000"/>
              </a:lnSpc>
              <a:spcBef>
                <a:spcPts val="0"/>
              </a:spcBef>
              <a:spcAft>
                <a:spcPts val="0"/>
              </a:spcAft>
              <a:buNone/>
            </a:pPr>
            <a:r>
              <a:rPr b="1" lang="vi" sz="1200"/>
              <a:t>   		declares a variable */</a:t>
            </a:r>
            <a:endParaRPr/>
          </a:p>
        </p:txBody>
      </p:sp>
      <p:sp>
        <p:nvSpPr>
          <p:cNvPr id="265" name="Google Shape;265;gb22ed91bb0_2_20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22ed91bb0_2_2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1" name="Google Shape;281;gb22ed91bb0_2_2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ký tự thoát trình tự</a:t>
            </a:r>
            <a:endParaRPr b="1"/>
          </a:p>
        </p:txBody>
      </p:sp>
      <p:sp>
        <p:nvSpPr>
          <p:cNvPr id="282" name="Google Shape;282;gb22ed91bb0_2_2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b22ed91bb0_2_2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2" name="Google Shape;292;gb22ed91bb0_2_2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hàm có sẵn trong Javascript</a:t>
            </a:r>
            <a:endParaRPr/>
          </a:p>
          <a:p>
            <a:pPr indent="-171450" lvl="0" marL="171450" rtl="0" algn="l">
              <a:spcBef>
                <a:spcPts val="360"/>
              </a:spcBef>
              <a:spcAft>
                <a:spcPts val="0"/>
              </a:spcAft>
              <a:buClr>
                <a:schemeClr val="dk1"/>
              </a:buClr>
              <a:buSzPts val="1200"/>
              <a:buFont typeface="Arial"/>
              <a:buChar char="•"/>
            </a:pPr>
            <a:r>
              <a:rPr lang="vi"/>
              <a:t>là một đoạn mã thực hiện một số hoạt động để hoàn thành một nhiệm vụ cụ thể. </a:t>
            </a:r>
            <a:endParaRPr/>
          </a:p>
          <a:p>
            <a:pPr indent="-171450" lvl="0" marL="171450" rtl="0" algn="l">
              <a:spcBef>
                <a:spcPts val="360"/>
              </a:spcBef>
              <a:spcAft>
                <a:spcPts val="0"/>
              </a:spcAft>
              <a:buClr>
                <a:schemeClr val="dk1"/>
              </a:buClr>
              <a:buSzPts val="1200"/>
              <a:buFont typeface="Arial"/>
              <a:buChar char="•"/>
            </a:pPr>
            <a:r>
              <a:rPr lang="vi"/>
              <a:t>nhận một hoặc nhiều giá trị đầu vào, xử lý chúng và trả về giá trị đầu ra.</a:t>
            </a:r>
            <a:endParaRPr b="1"/>
          </a:p>
        </p:txBody>
      </p:sp>
      <p:sp>
        <p:nvSpPr>
          <p:cNvPr id="293" name="Google Shape;293;gb22ed91bb0_2_2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b22ed91bb0_2_2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3" name="Google Shape;303;gb22ed91bb0_2_2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Xử lý sự kiện</a:t>
            </a:r>
            <a:endParaRPr b="1"/>
          </a:p>
          <a:p>
            <a:pPr indent="-171450" lvl="0" marL="171450" rtl="0" algn="l">
              <a:spcBef>
                <a:spcPts val="360"/>
              </a:spcBef>
              <a:spcAft>
                <a:spcPts val="0"/>
              </a:spcAft>
              <a:buClr>
                <a:schemeClr val="dk1"/>
              </a:buClr>
              <a:buSzPts val="1200"/>
              <a:buFont typeface="Arial"/>
              <a:buChar char="•"/>
            </a:pPr>
            <a:r>
              <a:rPr lang="vi"/>
              <a:t>Xử lý sự kiện là một quá trình xác định các hành động sẽ được thực hiện khi một sự kiện xảy ra. Điều này được thực hiện bằng cách sử dụng trình xử lý sự kiện</a:t>
            </a:r>
            <a:endParaRPr/>
          </a:p>
          <a:p>
            <a:pPr indent="-171450" lvl="0" marL="171450" rtl="0" algn="l">
              <a:spcBef>
                <a:spcPts val="360"/>
              </a:spcBef>
              <a:spcAft>
                <a:spcPts val="0"/>
              </a:spcAft>
              <a:buClr>
                <a:schemeClr val="dk1"/>
              </a:buClr>
              <a:buSzPts val="1200"/>
              <a:buFont typeface="Arial"/>
              <a:buChar char="•"/>
            </a:pPr>
            <a:r>
              <a:rPr lang="vi"/>
              <a:t>Xử lý sự kiện là một mã kịch bản hoặc một hàm xác định các hành động sẽ được thực hiện khi sự kiện được kích hoạt</a:t>
            </a:r>
            <a:endParaRPr/>
          </a:p>
          <a:p>
            <a:pPr indent="-171450" lvl="0" marL="171450" rtl="0" algn="l">
              <a:spcBef>
                <a:spcPts val="360"/>
              </a:spcBef>
              <a:spcAft>
                <a:spcPts val="0"/>
              </a:spcAft>
              <a:buClr>
                <a:schemeClr val="dk1"/>
              </a:buClr>
              <a:buSzPts val="1200"/>
              <a:buFont typeface="Arial"/>
              <a:buChar char="•"/>
            </a:pPr>
            <a:r>
              <a:rPr lang="vi"/>
              <a:t>Khi một sự kiện xảy ra, một hàm xử lý sự kiện được liên kết với sự kiện cụ thể sẽ được gọi.</a:t>
            </a:r>
            <a:endParaRPr/>
          </a:p>
          <a:p>
            <a:pPr indent="-171450" lvl="0" marL="171450" rtl="0" algn="l">
              <a:spcBef>
                <a:spcPts val="360"/>
              </a:spcBef>
              <a:spcAft>
                <a:spcPts val="0"/>
              </a:spcAft>
              <a:buClr>
                <a:schemeClr val="dk1"/>
              </a:buClr>
              <a:buSzPts val="1200"/>
              <a:buFont typeface="Arial"/>
              <a:buChar char="•"/>
            </a:pPr>
            <a:r>
              <a:rPr lang="vi"/>
              <a:t>Thông tin về sự kiện đã tạo này được cập nhật trên đối tượng sự kiện.</a:t>
            </a:r>
            <a:endParaRPr/>
          </a:p>
          <a:p>
            <a:pPr indent="-171450" lvl="0" marL="171450" rtl="0" algn="l">
              <a:spcBef>
                <a:spcPts val="360"/>
              </a:spcBef>
              <a:spcAft>
                <a:spcPts val="0"/>
              </a:spcAft>
              <a:buClr>
                <a:schemeClr val="dk1"/>
              </a:buClr>
              <a:buSzPts val="1200"/>
              <a:buFont typeface="Arial"/>
              <a:buChar char="•"/>
            </a:pPr>
            <a:r>
              <a:rPr lang="vi"/>
              <a:t>Đối tượng sự kiện là một đối tượng dựng sẵn, có thể được truy cập thông qua đối tượng cửa sổ.</a:t>
            </a:r>
            <a:endParaRPr/>
          </a:p>
          <a:p>
            <a:pPr indent="-171450" lvl="0" marL="171450" rtl="0" algn="l">
              <a:spcBef>
                <a:spcPts val="360"/>
              </a:spcBef>
              <a:spcAft>
                <a:spcPts val="0"/>
              </a:spcAft>
              <a:buClr>
                <a:schemeClr val="dk1"/>
              </a:buClr>
              <a:buSzPts val="1200"/>
              <a:buFont typeface="Arial"/>
              <a:buChar char="•"/>
            </a:pPr>
            <a:r>
              <a:rPr lang="vi"/>
              <a:t>Nó chỉ định trạng thái sự kiện, bao gồm thông tin như vị trí của con trỏ chuột, phần tử mà sự kiện đã xảy ra và trạng thái của các phím trong bàn phím.</a:t>
            </a:r>
            <a:endParaRPr b="1"/>
          </a:p>
        </p:txBody>
      </p:sp>
      <p:sp>
        <p:nvSpPr>
          <p:cNvPr id="304" name="Google Shape;304;gb22ed91bb0_2_2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22ed91bb0_2_2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4" name="Google Shape;314;gb22ed91bb0_2_2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Sự kiện bàn phím</a:t>
            </a:r>
            <a:endParaRPr/>
          </a:p>
          <a:p>
            <a:pPr indent="-171450" lvl="0" marL="171450" rtl="0" algn="l">
              <a:spcBef>
                <a:spcPts val="360"/>
              </a:spcBef>
              <a:spcAft>
                <a:spcPts val="0"/>
              </a:spcAft>
              <a:buClr>
                <a:schemeClr val="dk1"/>
              </a:buClr>
              <a:buSzPts val="1200"/>
              <a:buFont typeface="Arial"/>
              <a:buChar char="•"/>
            </a:pPr>
            <a:r>
              <a:rPr lang="vi"/>
              <a:t>Xảy ra khi một phím hoặc một tổ hợp các phím được nhấn hoặc nhả ra khỏi bàn phím. </a:t>
            </a:r>
            <a:endParaRPr/>
          </a:p>
          <a:p>
            <a:pPr indent="-171450" lvl="0" marL="171450" rtl="0" algn="l">
              <a:spcBef>
                <a:spcPts val="360"/>
              </a:spcBef>
              <a:spcAft>
                <a:spcPts val="0"/>
              </a:spcAft>
              <a:buClr>
                <a:schemeClr val="dk1"/>
              </a:buClr>
              <a:buSzPts val="1200"/>
              <a:buFont typeface="Arial"/>
              <a:buChar char="•"/>
            </a:pPr>
            <a:r>
              <a:rPr lang="vi"/>
              <a:t>Xảy ra cho tất cả các phím của bàn phím. </a:t>
            </a:r>
            <a:endParaRPr/>
          </a:p>
          <a:p>
            <a:pPr indent="-171450" lvl="0" marL="171450" rtl="0" algn="l">
              <a:spcBef>
                <a:spcPts val="360"/>
              </a:spcBef>
              <a:spcAft>
                <a:spcPts val="0"/>
              </a:spcAft>
              <a:buClr>
                <a:schemeClr val="dk1"/>
              </a:buClr>
              <a:buSzPts val="1200"/>
              <a:buFont typeface="Arial"/>
              <a:buChar char="•"/>
            </a:pPr>
            <a:r>
              <a:rPr lang="vi"/>
              <a:t>Các sự kiện bàn phím khác nhau như sau:</a:t>
            </a:r>
            <a:endParaRPr/>
          </a:p>
          <a:p>
            <a:pPr indent="-171450" lvl="1" marL="628650" marR="0" rtl="0" algn="l">
              <a:lnSpc>
                <a:spcPct val="100000"/>
              </a:lnSpc>
              <a:spcBef>
                <a:spcPts val="360"/>
              </a:spcBef>
              <a:spcAft>
                <a:spcPts val="0"/>
              </a:spcAft>
              <a:buClr>
                <a:schemeClr val="dk1"/>
              </a:buClr>
              <a:buSzPts val="1200"/>
              <a:buFont typeface="Arial"/>
              <a:buChar char="•"/>
            </a:pPr>
            <a:r>
              <a:rPr b="1" lang="vi" sz="1200"/>
              <a:t>Onkeydown: </a:t>
            </a:r>
            <a:r>
              <a:rPr lang="vi"/>
              <a:t>Xảy ra khi một phím được nhấn xuống.</a:t>
            </a:r>
            <a:endParaRPr b="1" sz="1200"/>
          </a:p>
          <a:p>
            <a:pPr indent="-171450" lvl="1" marL="628650" marR="0" rtl="0" algn="l">
              <a:lnSpc>
                <a:spcPct val="100000"/>
              </a:lnSpc>
              <a:spcBef>
                <a:spcPts val="360"/>
              </a:spcBef>
              <a:spcAft>
                <a:spcPts val="0"/>
              </a:spcAft>
              <a:buClr>
                <a:schemeClr val="dk1"/>
              </a:buClr>
              <a:buSzPts val="1200"/>
              <a:buFont typeface="Arial"/>
              <a:buChar char="•"/>
            </a:pPr>
            <a:r>
              <a:rPr b="1" lang="vi" sz="1200"/>
              <a:t>Onkeyup: </a:t>
            </a:r>
            <a:r>
              <a:rPr lang="vi"/>
              <a:t>Xảy ra khi khóa được phát hành.</a:t>
            </a:r>
            <a:endParaRPr b="1" sz="1200"/>
          </a:p>
          <a:p>
            <a:pPr indent="-171450" lvl="1" marL="628650" marR="0" rtl="0" algn="l">
              <a:lnSpc>
                <a:spcPct val="100000"/>
              </a:lnSpc>
              <a:spcBef>
                <a:spcPts val="360"/>
              </a:spcBef>
              <a:spcAft>
                <a:spcPts val="0"/>
              </a:spcAft>
              <a:buClr>
                <a:schemeClr val="dk1"/>
              </a:buClr>
              <a:buSzPts val="1200"/>
              <a:buFont typeface="Arial"/>
              <a:buChar char="•"/>
            </a:pPr>
            <a:r>
              <a:rPr b="1" lang="vi" sz="1200"/>
              <a:t>Onkeypress: </a:t>
            </a:r>
            <a:r>
              <a:rPr lang="vi"/>
              <a:t>Xảy ra khi nhấn và thả một phím.</a:t>
            </a:r>
            <a:endParaRPr b="1" sz="1200"/>
          </a:p>
        </p:txBody>
      </p:sp>
      <p:sp>
        <p:nvSpPr>
          <p:cNvPr id="315" name="Google Shape;315;gb22ed91bb0_2_2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22ed91bb0_2_2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6" name="Google Shape;336;gb22ed91bb0_2_2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sự kiện chuột</a:t>
            </a:r>
            <a:endParaRPr/>
          </a:p>
          <a:p>
            <a:pPr indent="-171450" lvl="0" marL="171450" rtl="0" algn="l">
              <a:spcBef>
                <a:spcPts val="360"/>
              </a:spcBef>
              <a:spcAft>
                <a:spcPts val="0"/>
              </a:spcAft>
              <a:buClr>
                <a:schemeClr val="dk1"/>
              </a:buClr>
              <a:buSzPts val="1200"/>
              <a:buFont typeface="Arial"/>
              <a:buChar char="•"/>
            </a:pPr>
            <a:r>
              <a:rPr lang="vi"/>
              <a:t>Xảy ra khi người dùng nhấp vào nút chuột. </a:t>
            </a:r>
            <a:endParaRPr/>
          </a:p>
          <a:p>
            <a:pPr indent="-171450" lvl="0" marL="171450" rtl="0" algn="l">
              <a:spcBef>
                <a:spcPts val="360"/>
              </a:spcBef>
              <a:spcAft>
                <a:spcPts val="0"/>
              </a:spcAft>
              <a:buClr>
                <a:schemeClr val="dk1"/>
              </a:buClr>
              <a:buSzPts val="1200"/>
              <a:buFont typeface="Arial"/>
              <a:buChar char="•"/>
            </a:pPr>
            <a:r>
              <a:rPr lang="vi"/>
              <a:t>Bảng sau liệt kê các sự kiện chuột.</a:t>
            </a:r>
            <a:endParaRPr/>
          </a:p>
          <a:p>
            <a:pPr indent="-171450" lvl="1" marL="628650" rtl="0" algn="l">
              <a:spcBef>
                <a:spcPts val="360"/>
              </a:spcBef>
              <a:spcAft>
                <a:spcPts val="0"/>
              </a:spcAft>
              <a:buClr>
                <a:schemeClr val="dk1"/>
              </a:buClr>
              <a:buSzPts val="1200"/>
              <a:buFont typeface="Arial"/>
              <a:buChar char="•"/>
            </a:pPr>
            <a:r>
              <a:rPr b="1" lang="vi"/>
              <a:t>onmousedown: </a:t>
            </a:r>
            <a:r>
              <a:rPr lang="vi"/>
              <a:t>Xảy ra khi nhấn nút chuột</a:t>
            </a:r>
            <a:endParaRPr/>
          </a:p>
          <a:p>
            <a:pPr indent="-171450" lvl="1" marL="628650" rtl="0" algn="l">
              <a:spcBef>
                <a:spcPts val="360"/>
              </a:spcBef>
              <a:spcAft>
                <a:spcPts val="0"/>
              </a:spcAft>
              <a:buClr>
                <a:schemeClr val="dk1"/>
              </a:buClr>
              <a:buSzPts val="1200"/>
              <a:buFont typeface="Arial"/>
              <a:buChar char="•"/>
            </a:pPr>
            <a:r>
              <a:rPr b="1" lang="vi"/>
              <a:t>onmouseup</a:t>
            </a:r>
            <a:r>
              <a:rPr lang="vi"/>
              <a:t>: Xảy ra khi thả nút chuột</a:t>
            </a:r>
            <a:endParaRPr/>
          </a:p>
          <a:p>
            <a:pPr indent="-171450" lvl="1" marL="628650" rtl="0" algn="l">
              <a:spcBef>
                <a:spcPts val="360"/>
              </a:spcBef>
              <a:spcAft>
                <a:spcPts val="0"/>
              </a:spcAft>
              <a:buClr>
                <a:schemeClr val="dk1"/>
              </a:buClr>
              <a:buSzPts val="1200"/>
              <a:buFont typeface="Arial"/>
              <a:buChar char="•"/>
            </a:pPr>
            <a:r>
              <a:rPr b="1" lang="vi"/>
              <a:t>onclick: </a:t>
            </a:r>
            <a:r>
              <a:rPr lang="vi"/>
              <a:t>Xảy ra khi nút chuột được nhấn và thả</a:t>
            </a:r>
            <a:endParaRPr/>
          </a:p>
          <a:p>
            <a:pPr indent="-171450" lvl="1" marL="628650" rtl="0" algn="l">
              <a:spcBef>
                <a:spcPts val="360"/>
              </a:spcBef>
              <a:spcAft>
                <a:spcPts val="0"/>
              </a:spcAft>
              <a:buClr>
                <a:schemeClr val="dk1"/>
              </a:buClr>
              <a:buSzPts val="1200"/>
              <a:buFont typeface="Arial"/>
              <a:buChar char="•"/>
            </a:pPr>
            <a:r>
              <a:rPr b="1" lang="vi"/>
              <a:t>ondblclick: </a:t>
            </a:r>
            <a:r>
              <a:rPr lang="vi"/>
              <a:t>Xảy ra khi nút chuột được nhấp đúp</a:t>
            </a:r>
            <a:endParaRPr/>
          </a:p>
          <a:p>
            <a:pPr indent="-171450" lvl="1" marL="628650" rtl="0" algn="l">
              <a:spcBef>
                <a:spcPts val="360"/>
              </a:spcBef>
              <a:spcAft>
                <a:spcPts val="0"/>
              </a:spcAft>
              <a:buClr>
                <a:schemeClr val="dk1"/>
              </a:buClr>
              <a:buSzPts val="1200"/>
              <a:buFont typeface="Arial"/>
              <a:buChar char="•"/>
            </a:pPr>
            <a:r>
              <a:rPr b="1" lang="vi"/>
              <a:t>onmousemove: </a:t>
            </a:r>
            <a:r>
              <a:rPr lang="vi"/>
              <a:t>Xảy ra khi con trỏ chuột được di chuyển từ vị trí này sang vị trí khác</a:t>
            </a:r>
            <a:endParaRPr/>
          </a:p>
          <a:p>
            <a:pPr indent="-171450" lvl="1" marL="628650" rtl="0" algn="l">
              <a:spcBef>
                <a:spcPts val="360"/>
              </a:spcBef>
              <a:spcAft>
                <a:spcPts val="0"/>
              </a:spcAft>
              <a:buClr>
                <a:schemeClr val="dk1"/>
              </a:buClr>
              <a:buSzPts val="1200"/>
              <a:buFont typeface="Arial"/>
              <a:buChar char="•"/>
            </a:pPr>
            <a:r>
              <a:rPr b="1" lang="vi"/>
              <a:t>onmouseover: </a:t>
            </a:r>
            <a:r>
              <a:rPr lang="vi"/>
              <a:t>Xảy ra khi con trỏ chuột được di chuyển qua phần tử</a:t>
            </a:r>
            <a:endParaRPr/>
          </a:p>
          <a:p>
            <a:pPr indent="-171450" lvl="1" marL="628650" rtl="0" algn="l">
              <a:spcBef>
                <a:spcPts val="360"/>
              </a:spcBef>
              <a:spcAft>
                <a:spcPts val="0"/>
              </a:spcAft>
              <a:buClr>
                <a:schemeClr val="dk1"/>
              </a:buClr>
              <a:buSzPts val="1200"/>
              <a:buFont typeface="Arial"/>
              <a:buChar char="•"/>
            </a:pPr>
            <a:r>
              <a:rPr b="1" lang="vi"/>
              <a:t>onmouseout</a:t>
            </a:r>
            <a:r>
              <a:rPr lang="vi"/>
              <a:t>: Xảy ra khi con trỏ chuột được di chuyển ra khỏi phần tử</a:t>
            </a:r>
            <a:endParaRPr b="1"/>
          </a:p>
        </p:txBody>
      </p:sp>
      <p:sp>
        <p:nvSpPr>
          <p:cNvPr id="337" name="Google Shape;337;gb22ed91bb0_2_2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b22ed91bb0_2_2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6" name="Google Shape;346;gb22ed91bb0_2_2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Sự kiện Tiêu điểm và Lựa chọn</a:t>
            </a:r>
            <a:endParaRPr b="1"/>
          </a:p>
          <a:p>
            <a:pPr indent="-171450" lvl="0" marL="171450" rtl="0" algn="l">
              <a:spcBef>
                <a:spcPts val="360"/>
              </a:spcBef>
              <a:spcAft>
                <a:spcPts val="0"/>
              </a:spcAft>
              <a:buClr>
                <a:schemeClr val="dk1"/>
              </a:buClr>
              <a:buSzPts val="1200"/>
              <a:buFont typeface="Arial"/>
              <a:buChar char="•"/>
            </a:pPr>
            <a:r>
              <a:rPr lang="vi"/>
              <a:t>Các sự kiện trọng tâm xác định việc kích hoạt các yếu tố khác nhau. Người dùng có thể đặt hoặc đặt lại tiêu điểm cho các phần tử khác nhau. </a:t>
            </a:r>
            <a:endParaRPr/>
          </a:p>
          <a:p>
            <a:pPr indent="-171450" lvl="0" marL="171450" rtl="0" algn="l">
              <a:spcBef>
                <a:spcPts val="360"/>
              </a:spcBef>
              <a:spcAft>
                <a:spcPts val="0"/>
              </a:spcAft>
              <a:buClr>
                <a:schemeClr val="dk1"/>
              </a:buClr>
              <a:buSzPts val="1200"/>
              <a:buFont typeface="Arial"/>
              <a:buChar char="•"/>
            </a:pPr>
            <a:r>
              <a:rPr lang="vi"/>
              <a:t>Các sự kiện lựa chọn xảy ra khi một phần tử hoặc một phần của phần tử trong trang Web được chọn.</a:t>
            </a:r>
            <a:endParaRPr/>
          </a:p>
          <a:p>
            <a:pPr indent="-171450" lvl="1" marL="628650" marR="0" rtl="0" algn="l">
              <a:lnSpc>
                <a:spcPct val="100000"/>
              </a:lnSpc>
              <a:spcBef>
                <a:spcPts val="360"/>
              </a:spcBef>
              <a:spcAft>
                <a:spcPts val="0"/>
              </a:spcAft>
              <a:buClr>
                <a:schemeClr val="dk1"/>
              </a:buClr>
              <a:buSzPts val="1200"/>
              <a:buFont typeface="Arial"/>
              <a:buChar char="•"/>
            </a:pPr>
            <a:r>
              <a:rPr b="1" lang="vi"/>
              <a:t>onfocus: </a:t>
            </a:r>
            <a:r>
              <a:rPr lang="vi"/>
              <a:t>Xảy ra khi một phần tử nhận được tiêu điểm</a:t>
            </a:r>
            <a:endParaRPr b="1"/>
          </a:p>
          <a:p>
            <a:pPr indent="-171450" lvl="1" marL="628650" marR="0" rtl="0" algn="l">
              <a:lnSpc>
                <a:spcPct val="100000"/>
              </a:lnSpc>
              <a:spcBef>
                <a:spcPts val="360"/>
              </a:spcBef>
              <a:spcAft>
                <a:spcPts val="0"/>
              </a:spcAft>
              <a:buClr>
                <a:schemeClr val="dk1"/>
              </a:buClr>
              <a:buSzPts val="1200"/>
              <a:buFont typeface="Arial"/>
              <a:buChar char="•"/>
            </a:pPr>
            <a:r>
              <a:rPr b="1" lang="vi"/>
              <a:t>onblur: </a:t>
            </a:r>
            <a:r>
              <a:rPr lang="vi"/>
              <a:t>Xảy ra khi một phần tử mất tiêu điểm</a:t>
            </a:r>
            <a:endParaRPr b="1"/>
          </a:p>
          <a:p>
            <a:pPr indent="-171450" lvl="1" marL="628650" marR="0" rtl="0" algn="l">
              <a:lnSpc>
                <a:spcPct val="100000"/>
              </a:lnSpc>
              <a:spcBef>
                <a:spcPts val="360"/>
              </a:spcBef>
              <a:spcAft>
                <a:spcPts val="0"/>
              </a:spcAft>
              <a:buClr>
                <a:schemeClr val="dk1"/>
              </a:buClr>
              <a:buSzPts val="1200"/>
              <a:buFont typeface="Arial"/>
              <a:buChar char="•"/>
            </a:pPr>
            <a:r>
              <a:rPr b="1" lang="vi"/>
              <a:t>onselectstart: </a:t>
            </a:r>
            <a:r>
              <a:rPr lang="vi"/>
              <a:t>Xảy ra khi quá trình lựa chọn một phần tử bắt đầu</a:t>
            </a:r>
            <a:endParaRPr b="1"/>
          </a:p>
          <a:p>
            <a:pPr indent="-171450" lvl="1" marL="628650" marR="0" rtl="0" algn="l">
              <a:lnSpc>
                <a:spcPct val="100000"/>
              </a:lnSpc>
              <a:spcBef>
                <a:spcPts val="360"/>
              </a:spcBef>
              <a:spcAft>
                <a:spcPts val="0"/>
              </a:spcAft>
              <a:buClr>
                <a:schemeClr val="dk1"/>
              </a:buClr>
              <a:buSzPts val="1200"/>
              <a:buFont typeface="Arial"/>
              <a:buChar char="•"/>
            </a:pPr>
            <a:r>
              <a:rPr b="1" lang="vi"/>
              <a:t>onselect: </a:t>
            </a:r>
            <a:r>
              <a:rPr lang="vi"/>
              <a:t>Xảy ra khi lựa chọn hiện tại thay đổi</a:t>
            </a:r>
            <a:endParaRPr b="1"/>
          </a:p>
          <a:p>
            <a:pPr indent="-171450" lvl="1" marL="628650" rtl="0" algn="l">
              <a:spcBef>
                <a:spcPts val="360"/>
              </a:spcBef>
              <a:spcAft>
                <a:spcPts val="0"/>
              </a:spcAft>
              <a:buClr>
                <a:schemeClr val="dk1"/>
              </a:buClr>
              <a:buSzPts val="1200"/>
              <a:buFont typeface="Arial"/>
              <a:buChar char="•"/>
            </a:pPr>
            <a:r>
              <a:rPr b="1" lang="vi"/>
              <a:t>ondragstart</a:t>
            </a:r>
            <a:r>
              <a:rPr lang="vi"/>
              <a:t>: Xảy ra khi phần tử đã chọn được di chuyển</a:t>
            </a:r>
            <a:endParaRPr b="1"/>
          </a:p>
        </p:txBody>
      </p:sp>
      <p:sp>
        <p:nvSpPr>
          <p:cNvPr id="347" name="Google Shape;347;gb22ed91bb0_2_2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22ed91bb0_2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1" name="Google Shape;81;gb22ed91bb0_2_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Mục tiêu bài học</a:t>
            </a:r>
            <a:endParaRPr/>
          </a:p>
          <a:p>
            <a:pPr indent="-171450" lvl="0" marL="171450" rtl="0" algn="l">
              <a:spcBef>
                <a:spcPts val="360"/>
              </a:spcBef>
              <a:spcAft>
                <a:spcPts val="0"/>
              </a:spcAft>
              <a:buClr>
                <a:schemeClr val="dk1"/>
              </a:buClr>
              <a:buSzPts val="1200"/>
              <a:buFont typeface="Arial"/>
              <a:buChar char="•"/>
            </a:pPr>
            <a:r>
              <a:rPr lang="vi"/>
              <a:t>Giải thích tập lệnh ngôn ngữ kịch bản</a:t>
            </a:r>
            <a:endParaRPr/>
          </a:p>
          <a:p>
            <a:pPr indent="-171450" lvl="0" marL="171450" rtl="0" algn="l">
              <a:spcBef>
                <a:spcPts val="360"/>
              </a:spcBef>
              <a:spcAft>
                <a:spcPts val="0"/>
              </a:spcAft>
              <a:buClr>
                <a:schemeClr val="dk1"/>
              </a:buClr>
              <a:buSzPts val="1200"/>
              <a:buFont typeface="Arial"/>
              <a:buChar char="•"/>
            </a:pPr>
            <a:r>
              <a:rPr lang="vi"/>
              <a:t>Giải thích ngôn ngữ </a:t>
            </a:r>
            <a:r>
              <a:rPr b="1" lang="vi"/>
              <a:t>JavaScript</a:t>
            </a:r>
            <a:endParaRPr b="1"/>
          </a:p>
          <a:p>
            <a:pPr indent="-171450" lvl="0" marL="171450" rtl="0" algn="l">
              <a:spcBef>
                <a:spcPts val="360"/>
              </a:spcBef>
              <a:spcAft>
                <a:spcPts val="0"/>
              </a:spcAft>
              <a:buClr>
                <a:schemeClr val="dk1"/>
              </a:buClr>
              <a:buSzPts val="1200"/>
              <a:buFont typeface="Arial"/>
              <a:buChar char="•"/>
            </a:pPr>
            <a:r>
              <a:rPr lang="vi"/>
              <a:t>Giải thích </a:t>
            </a:r>
            <a:r>
              <a:rPr b="1" lang="vi"/>
              <a:t>JavaScript</a:t>
            </a:r>
            <a:r>
              <a:rPr lang="vi"/>
              <a:t> phía máy khách và phía máy chủ</a:t>
            </a:r>
            <a:endParaRPr/>
          </a:p>
          <a:p>
            <a:pPr indent="-171450" lvl="0" marL="171450" rtl="0" algn="l">
              <a:spcBef>
                <a:spcPts val="360"/>
              </a:spcBef>
              <a:spcAft>
                <a:spcPts val="0"/>
              </a:spcAft>
              <a:buClr>
                <a:schemeClr val="dk1"/>
              </a:buClr>
              <a:buSzPts val="1200"/>
              <a:buFont typeface="Arial"/>
              <a:buChar char="•"/>
            </a:pPr>
            <a:r>
              <a:rPr lang="vi"/>
              <a:t>Liệt kê các biến và kiểu dữ liệu trong </a:t>
            </a:r>
            <a:r>
              <a:rPr b="1" lang="vi"/>
              <a:t>JavaScript</a:t>
            </a:r>
            <a:endParaRPr b="1"/>
          </a:p>
          <a:p>
            <a:pPr indent="-171450" lvl="0" marL="171450" rtl="0" algn="l">
              <a:spcBef>
                <a:spcPts val="360"/>
              </a:spcBef>
              <a:spcAft>
                <a:spcPts val="0"/>
              </a:spcAft>
              <a:buClr>
                <a:schemeClr val="dk1"/>
              </a:buClr>
              <a:buSzPts val="1200"/>
              <a:buFont typeface="Arial"/>
              <a:buChar char="•"/>
            </a:pPr>
            <a:r>
              <a:rPr lang="vi"/>
              <a:t>Mô tả các phương pháp </a:t>
            </a:r>
            <a:r>
              <a:rPr b="1" lang="vi"/>
              <a:t>JavaScript</a:t>
            </a:r>
            <a:r>
              <a:rPr lang="vi"/>
              <a:t> để hiển thị thông tin</a:t>
            </a:r>
            <a:endParaRPr/>
          </a:p>
          <a:p>
            <a:pPr indent="-171450" lvl="0" marL="171450" rtl="0" algn="l">
              <a:spcBef>
                <a:spcPts val="360"/>
              </a:spcBef>
              <a:spcAft>
                <a:spcPts val="0"/>
              </a:spcAft>
              <a:buClr>
                <a:schemeClr val="dk1"/>
              </a:buClr>
              <a:buSzPts val="1200"/>
              <a:buFont typeface="Arial"/>
              <a:buChar char="•"/>
            </a:pPr>
            <a:r>
              <a:rPr lang="vi"/>
              <a:t>Giải thích trình tự thoát và các hàm tích hợp trong </a:t>
            </a:r>
            <a:r>
              <a:rPr b="1" lang="vi"/>
              <a:t>JavaScript</a:t>
            </a:r>
            <a:endParaRPr b="1"/>
          </a:p>
          <a:p>
            <a:pPr indent="-171450" lvl="0" marL="171450" rtl="0" algn="l">
              <a:spcBef>
                <a:spcPts val="360"/>
              </a:spcBef>
              <a:spcAft>
                <a:spcPts val="0"/>
              </a:spcAft>
              <a:buClr>
                <a:schemeClr val="dk1"/>
              </a:buClr>
              <a:buSzPts val="1200"/>
              <a:buFont typeface="Arial"/>
              <a:buChar char="•"/>
            </a:pPr>
            <a:r>
              <a:rPr lang="vi"/>
              <a:t>Giải thích sự kiện và xử lý sự kiện</a:t>
            </a:r>
            <a:endParaRPr/>
          </a:p>
          <a:p>
            <a:pPr indent="-171450" lvl="0" marL="171450" rtl="0" algn="l">
              <a:spcBef>
                <a:spcPts val="360"/>
              </a:spcBef>
              <a:spcAft>
                <a:spcPts val="0"/>
              </a:spcAft>
              <a:buClr>
                <a:schemeClr val="dk1"/>
              </a:buClr>
              <a:buSzPts val="1200"/>
              <a:buFont typeface="Arial"/>
              <a:buChar char="•"/>
            </a:pPr>
            <a:r>
              <a:rPr lang="vi"/>
              <a:t>Giải thích </a:t>
            </a:r>
            <a:r>
              <a:rPr b="1" lang="vi"/>
              <a:t>jQuery</a:t>
            </a:r>
            <a:endParaRPr b="1"/>
          </a:p>
          <a:p>
            <a:pPr indent="-171450" lvl="0" marL="171450" rtl="0" algn="l">
              <a:spcBef>
                <a:spcPts val="360"/>
              </a:spcBef>
              <a:spcAft>
                <a:spcPts val="0"/>
              </a:spcAft>
              <a:buClr>
                <a:schemeClr val="dk1"/>
              </a:buClr>
              <a:buSzPts val="1200"/>
              <a:buFont typeface="Arial"/>
              <a:buChar char="•"/>
            </a:pPr>
            <a:r>
              <a:rPr lang="vi"/>
              <a:t>Mô tả cách sử dụng </a:t>
            </a:r>
            <a:r>
              <a:rPr b="1" lang="vi"/>
              <a:t>jQuery Mobile</a:t>
            </a:r>
            <a:endParaRPr b="1"/>
          </a:p>
        </p:txBody>
      </p:sp>
      <p:sp>
        <p:nvSpPr>
          <p:cNvPr id="82" name="Google Shape;82;gb22ed91bb0_2_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b22ed91bb0_2_2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6" name="Google Shape;356;gb22ed91bb0_2_2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jQuery</a:t>
            </a:r>
            <a:endParaRPr/>
          </a:p>
          <a:p>
            <a:pPr indent="-171450" lvl="0" marL="171450" rtl="0" algn="l">
              <a:spcBef>
                <a:spcPts val="360"/>
              </a:spcBef>
              <a:spcAft>
                <a:spcPts val="0"/>
              </a:spcAft>
              <a:buClr>
                <a:schemeClr val="dk1"/>
              </a:buClr>
              <a:buSzPts val="1200"/>
              <a:buFont typeface="Arial"/>
              <a:buChar char="•"/>
            </a:pPr>
            <a:r>
              <a:rPr lang="vi"/>
              <a:t>jQuery là một thư viện JavaScript ngắn và nhanh do John Resig phát triển vào năm 2006 với khẩu hiệu tuyệt vời: </a:t>
            </a:r>
            <a:r>
              <a:rPr b="1" i="1" lang="vi"/>
              <a:t>Viết ít hơn và làm nhiều hơn</a:t>
            </a:r>
            <a:r>
              <a:rPr lang="vi"/>
              <a:t>.</a:t>
            </a:r>
            <a:endParaRPr/>
          </a:p>
          <a:p>
            <a:pPr indent="-171450" lvl="0" marL="171450" rtl="0" algn="l">
              <a:spcBef>
                <a:spcPts val="360"/>
              </a:spcBef>
              <a:spcAft>
                <a:spcPts val="0"/>
              </a:spcAft>
              <a:buClr>
                <a:schemeClr val="dk1"/>
              </a:buClr>
              <a:buSzPts val="1200"/>
              <a:buFont typeface="Arial"/>
              <a:buChar char="•"/>
            </a:pPr>
            <a:r>
              <a:rPr lang="vi"/>
              <a:t>Đơn giản hóa kịch bản phía máy khách, hoạt ảnh, xử lý sự kiện, duyệt và phát triển các ứng dụng Web dựa trên AJAX.</a:t>
            </a:r>
            <a:endParaRPr/>
          </a:p>
          <a:p>
            <a:pPr indent="-171450" lvl="0" marL="171450" rtl="0" algn="l">
              <a:spcBef>
                <a:spcPts val="360"/>
              </a:spcBef>
              <a:spcAft>
                <a:spcPts val="0"/>
              </a:spcAft>
              <a:buClr>
                <a:schemeClr val="dk1"/>
              </a:buClr>
              <a:buSzPts val="1200"/>
              <a:buFont typeface="Arial"/>
              <a:buChar char="•"/>
            </a:pPr>
            <a:r>
              <a:rPr lang="vi"/>
              <a:t>Giúp phát triển ứng dụng Web nhanh chóng bằng cách viết mã ít hơn.</a:t>
            </a:r>
            <a:endParaRPr/>
          </a:p>
          <a:p>
            <a:pPr indent="-171450" lvl="0" marL="171450" rtl="0" algn="l">
              <a:spcBef>
                <a:spcPts val="360"/>
              </a:spcBef>
              <a:spcAft>
                <a:spcPts val="0"/>
              </a:spcAft>
              <a:buClr>
                <a:schemeClr val="dk1"/>
              </a:buClr>
              <a:buSzPts val="1200"/>
              <a:buFont typeface="Arial"/>
              <a:buChar char="•"/>
            </a:pPr>
            <a:r>
              <a:rPr lang="vi"/>
              <a:t>Các tính năng chính của jQuery.</a:t>
            </a:r>
            <a:endParaRPr/>
          </a:p>
          <a:p>
            <a:pPr indent="-171450" lvl="1" marL="628650" marR="0" rtl="0" algn="l">
              <a:lnSpc>
                <a:spcPct val="100000"/>
              </a:lnSpc>
              <a:spcBef>
                <a:spcPts val="360"/>
              </a:spcBef>
              <a:spcAft>
                <a:spcPts val="0"/>
              </a:spcAft>
              <a:buClr>
                <a:schemeClr val="dk1"/>
              </a:buClr>
              <a:buSzPts val="1200"/>
              <a:buFont typeface="Arial"/>
              <a:buChar char="•"/>
            </a:pPr>
            <a:r>
              <a:rPr b="1" lang="vi" sz="1200"/>
              <a:t>Event Handling (Quản lý sự kiện): </a:t>
            </a:r>
            <a:r>
              <a:rPr lang="vi"/>
              <a:t>jQuery có một cách thông minh để nắm bắt một loạt các sự kiện mà không làm cho mã HTML trở nên phức tạp với các trình xử lý sự kiện.</a:t>
            </a:r>
            <a:endParaRPr b="1" sz="1200"/>
          </a:p>
          <a:p>
            <a:pPr indent="-171450" lvl="1" marL="628650" marR="0" rtl="0" algn="l">
              <a:lnSpc>
                <a:spcPct val="100000"/>
              </a:lnSpc>
              <a:spcBef>
                <a:spcPts val="360"/>
              </a:spcBef>
              <a:spcAft>
                <a:spcPts val="0"/>
              </a:spcAft>
              <a:buClr>
                <a:schemeClr val="dk1"/>
              </a:buClr>
              <a:buSzPts val="1200"/>
              <a:buFont typeface="Arial"/>
              <a:buChar char="•"/>
            </a:pPr>
            <a:r>
              <a:rPr b="1" lang="vi" sz="1200"/>
              <a:t>Animations (Các hiệu ứng hoạt hình): </a:t>
            </a:r>
            <a:r>
              <a:rPr lang="vi"/>
              <a:t>jQuery có nhiều hiệu ứng hoạt hình dựng sẵn mà người dùng có thể sử dụng trong khi phát triển các trang Web của họ.</a:t>
            </a:r>
            <a:endParaRPr/>
          </a:p>
          <a:p>
            <a:pPr indent="-171450" lvl="1" marL="628650" marR="0" rtl="0" algn="l">
              <a:lnSpc>
                <a:spcPct val="100000"/>
              </a:lnSpc>
              <a:spcBef>
                <a:spcPts val="360"/>
              </a:spcBef>
              <a:spcAft>
                <a:spcPts val="0"/>
              </a:spcAft>
              <a:buClr>
                <a:schemeClr val="dk1"/>
              </a:buClr>
              <a:buSzPts val="1200"/>
              <a:buFont typeface="Arial"/>
              <a:buChar char="•"/>
            </a:pPr>
            <a:r>
              <a:rPr b="1" lang="vi" sz="1200"/>
              <a:t>DOM Manipulation: </a:t>
            </a:r>
            <a:r>
              <a:rPr lang="vi"/>
              <a:t>jQuery dễ dàng chọn, duyệt và sửa đổi DOM bằng cách sử dụng công cụ chọn mã nguồn mở trên nhiều trình duyệt có tên là Sizzle.</a:t>
            </a:r>
            <a:endParaRPr b="1"/>
          </a:p>
          <a:p>
            <a:pPr indent="-171450" lvl="0" marL="171450" rtl="0" algn="l">
              <a:spcBef>
                <a:spcPts val="360"/>
              </a:spcBef>
              <a:spcAft>
                <a:spcPts val="0"/>
              </a:spcAft>
              <a:buClr>
                <a:schemeClr val="dk1"/>
              </a:buClr>
              <a:buSzPts val="1200"/>
              <a:buFont typeface="Arial"/>
              <a:buChar char="•"/>
            </a:pPr>
            <a:r>
              <a:rPr lang="vi"/>
              <a:t>jQuery có nhiều phiên bản bao gồm: Versions: 1.0, 1.1.x, 1.2.x, 1.3, 1.4.x, 1.5.x, 1.6, 1.7, 1.8, 1.9, 1.12, 2.2, 3.0, </a:t>
            </a:r>
            <a:r>
              <a:rPr lang="vi" u="sng">
                <a:solidFill>
                  <a:srgbClr val="FF0000"/>
                </a:solidFill>
              </a:rPr>
              <a:t>3.1</a:t>
            </a:r>
            <a:r>
              <a:rPr lang="vi"/>
              <a:t> . REF: http://jquery.com/download/</a:t>
            </a:r>
            <a:endParaRPr/>
          </a:p>
        </p:txBody>
      </p:sp>
      <p:sp>
        <p:nvSpPr>
          <p:cNvPr id="357" name="Google Shape;357;gb22ed91bb0_2_28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b22ed91bb0_2_3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8" name="Google Shape;378;gb22ed91bb0_2_3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jQuery</a:t>
            </a:r>
            <a:endParaRPr/>
          </a:p>
          <a:p>
            <a:pPr indent="-171450" lvl="0" marL="171450" rtl="0" algn="l">
              <a:spcBef>
                <a:spcPts val="360"/>
              </a:spcBef>
              <a:spcAft>
                <a:spcPts val="0"/>
              </a:spcAft>
              <a:buClr>
                <a:schemeClr val="dk1"/>
              </a:buClr>
              <a:buSzPts val="1200"/>
              <a:buFont typeface="Arial"/>
              <a:buChar char="•"/>
            </a:pPr>
            <a:r>
              <a:rPr b="1" lang="vi"/>
              <a:t>Hỗ trợ trình duyệt chéo</a:t>
            </a:r>
            <a:endParaRPr b="1"/>
          </a:p>
          <a:p>
            <a:pPr indent="-171450" lvl="1" marL="628650" rtl="0" algn="l">
              <a:spcBef>
                <a:spcPts val="360"/>
              </a:spcBef>
              <a:spcAft>
                <a:spcPts val="0"/>
              </a:spcAft>
              <a:buClr>
                <a:schemeClr val="dk1"/>
              </a:buClr>
              <a:buSzPts val="1200"/>
              <a:buFont typeface="Arial"/>
              <a:buChar char="•"/>
            </a:pPr>
            <a:r>
              <a:rPr lang="vi"/>
              <a:t>jQuery hỗ trợ nhiều trình duyệt và hoạt động tốt với các trình duyệt sau: Internet Explorer 6 trở lên, Firefox 2.0 trở lên, Safari 3.0 trở lên, Chrome Opera 9.0 trở lên</a:t>
            </a:r>
            <a:endParaRPr/>
          </a:p>
          <a:p>
            <a:pPr indent="-171450" lvl="0" marL="171450" rtl="0" algn="l">
              <a:spcBef>
                <a:spcPts val="360"/>
              </a:spcBef>
              <a:spcAft>
                <a:spcPts val="0"/>
              </a:spcAft>
              <a:buClr>
                <a:schemeClr val="dk1"/>
              </a:buClr>
              <a:buSzPts val="1200"/>
              <a:buFont typeface="Arial"/>
              <a:buChar char="•"/>
            </a:pPr>
            <a:r>
              <a:rPr b="1" lang="vi"/>
              <a:t>Nhẹ</a:t>
            </a:r>
            <a:endParaRPr b="1"/>
          </a:p>
          <a:p>
            <a:pPr indent="-171450" lvl="1" marL="628650" rtl="0" algn="l">
              <a:spcBef>
                <a:spcPts val="360"/>
              </a:spcBef>
              <a:spcAft>
                <a:spcPts val="0"/>
              </a:spcAft>
              <a:buClr>
                <a:schemeClr val="dk1"/>
              </a:buClr>
              <a:buSzPts val="1200"/>
              <a:buFont typeface="Arial"/>
              <a:buChar char="•"/>
            </a:pPr>
            <a:r>
              <a:rPr lang="vi"/>
              <a:t>jQuery có một thư viện nhẹ kích thước 19 KB.</a:t>
            </a:r>
            <a:endParaRPr/>
          </a:p>
          <a:p>
            <a:pPr indent="-171450" lvl="0" marL="171450" rtl="0" algn="l">
              <a:spcBef>
                <a:spcPts val="360"/>
              </a:spcBef>
              <a:spcAft>
                <a:spcPts val="0"/>
              </a:spcAft>
              <a:buClr>
                <a:schemeClr val="dk1"/>
              </a:buClr>
              <a:buSzPts val="1200"/>
              <a:buFont typeface="Arial"/>
              <a:buChar char="•"/>
            </a:pPr>
            <a:r>
              <a:rPr b="1" lang="vi"/>
              <a:t>Hỗ trợ AJAX</a:t>
            </a:r>
            <a:endParaRPr b="1"/>
          </a:p>
          <a:p>
            <a:pPr indent="-171450" lvl="1" marL="628650" rtl="0" algn="l">
              <a:spcBef>
                <a:spcPts val="360"/>
              </a:spcBef>
              <a:spcAft>
                <a:spcPts val="0"/>
              </a:spcAft>
              <a:buClr>
                <a:schemeClr val="dk1"/>
              </a:buClr>
              <a:buSzPts val="1200"/>
              <a:buFont typeface="Arial"/>
              <a:buChar char="•"/>
            </a:pPr>
            <a:r>
              <a:rPr lang="vi"/>
              <a:t>jQuery giúp bạn phát triển các trang Web giàu tính năng và đáp ứng bằng cách sử dụng công nghệ AJAX.</a:t>
            </a:r>
            <a:endParaRPr/>
          </a:p>
          <a:p>
            <a:pPr indent="-171450" lvl="0" marL="171450" rtl="0" algn="l">
              <a:spcBef>
                <a:spcPts val="360"/>
              </a:spcBef>
              <a:spcAft>
                <a:spcPts val="0"/>
              </a:spcAft>
              <a:buClr>
                <a:schemeClr val="dk1"/>
              </a:buClr>
              <a:buSzPts val="1200"/>
              <a:buFont typeface="Arial"/>
              <a:buChar char="•"/>
            </a:pPr>
            <a:r>
              <a:rPr b="1" lang="vi"/>
              <a:t>Công nghệ mới nhất</a:t>
            </a:r>
            <a:endParaRPr b="1"/>
          </a:p>
          <a:p>
            <a:pPr indent="-171450" lvl="1" marL="628650" rtl="0" algn="l">
              <a:spcBef>
                <a:spcPts val="360"/>
              </a:spcBef>
              <a:spcAft>
                <a:spcPts val="0"/>
              </a:spcAft>
              <a:buClr>
                <a:schemeClr val="dk1"/>
              </a:buClr>
              <a:buSzPts val="1200"/>
              <a:buFont typeface="Arial"/>
              <a:buChar char="•"/>
            </a:pPr>
            <a:r>
              <a:rPr lang="vi"/>
              <a:t>jQuery hỗ trợ cú pháp XPath cơ bản và bộ chọn CSS3.</a:t>
            </a:r>
            <a:endParaRPr b="1"/>
          </a:p>
        </p:txBody>
      </p:sp>
      <p:sp>
        <p:nvSpPr>
          <p:cNvPr id="379" name="Google Shape;379;gb22ed91bb0_2_30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b22ed91bb0_2_3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03" name="Google Shape;403;gb22ed91bb0_2_3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Sử dụng thư viện jQuery</a:t>
            </a:r>
            <a:endParaRPr b="1"/>
          </a:p>
          <a:p>
            <a:pPr indent="-171450" lvl="0" marL="171450" rtl="0" algn="l">
              <a:spcBef>
                <a:spcPts val="360"/>
              </a:spcBef>
              <a:spcAft>
                <a:spcPts val="0"/>
              </a:spcAft>
              <a:buClr>
                <a:schemeClr val="dk1"/>
              </a:buClr>
              <a:buSzPts val="1200"/>
              <a:buFont typeface="Arial"/>
              <a:buChar char="•"/>
            </a:pPr>
            <a:r>
              <a:rPr lang="vi"/>
              <a:t>Để làm việc với </a:t>
            </a:r>
            <a:r>
              <a:rPr b="1" lang="vi"/>
              <a:t>jQuery</a:t>
            </a:r>
            <a:r>
              <a:rPr lang="vi"/>
              <a:t>, hãy thực hiện các bước sau:</a:t>
            </a:r>
            <a:endParaRPr/>
          </a:p>
          <a:p>
            <a:pPr indent="-228600" lvl="1" marL="685800" rtl="0" algn="l">
              <a:spcBef>
                <a:spcPts val="360"/>
              </a:spcBef>
              <a:spcAft>
                <a:spcPts val="0"/>
              </a:spcAft>
              <a:buClr>
                <a:schemeClr val="dk1"/>
              </a:buClr>
              <a:buSzPts val="1200"/>
              <a:buFont typeface="Calibri"/>
              <a:buAutoNum type="arabicPeriod"/>
            </a:pPr>
            <a:r>
              <a:rPr lang="vi"/>
              <a:t>Tải xuống thư viện </a:t>
            </a:r>
            <a:r>
              <a:rPr b="1" lang="vi"/>
              <a:t>jQuery</a:t>
            </a:r>
            <a:r>
              <a:rPr lang="vi"/>
              <a:t> từ trang Web </a:t>
            </a:r>
            <a:r>
              <a:rPr b="1" lang="vi"/>
              <a:t>http://jquery.com/</a:t>
            </a:r>
            <a:endParaRPr b="1"/>
          </a:p>
          <a:p>
            <a:pPr indent="-228600" lvl="1" marL="685800" rtl="0" algn="l">
              <a:spcBef>
                <a:spcPts val="360"/>
              </a:spcBef>
              <a:spcAft>
                <a:spcPts val="0"/>
              </a:spcAft>
              <a:buClr>
                <a:schemeClr val="dk1"/>
              </a:buClr>
              <a:buSzPts val="1200"/>
              <a:buFont typeface="Calibri"/>
              <a:buAutoNum type="arabicPeriod"/>
            </a:pPr>
            <a:r>
              <a:rPr lang="vi"/>
              <a:t>Đặt tập tin </a:t>
            </a:r>
            <a:r>
              <a:rPr b="1" lang="vi"/>
              <a:t>jquery-1.7.2.min.js </a:t>
            </a:r>
            <a:r>
              <a:rPr lang="vi"/>
              <a:t>vào thư mục hiện tại của trang Web.</a:t>
            </a:r>
            <a:endParaRPr b="1"/>
          </a:p>
        </p:txBody>
      </p:sp>
      <p:sp>
        <p:nvSpPr>
          <p:cNvPr id="404" name="Google Shape;404;gb22ed91bb0_2_3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b22ed91bb0_2_3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3" name="Google Shape;413;gb22ed91bb0_2_3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jQuery Mobile</a:t>
            </a:r>
            <a:endParaRPr/>
          </a:p>
          <a:p>
            <a:pPr indent="-171450" lvl="0" marL="171450" rtl="0" algn="l">
              <a:spcBef>
                <a:spcPts val="360"/>
              </a:spcBef>
              <a:spcAft>
                <a:spcPts val="0"/>
              </a:spcAft>
              <a:buClr>
                <a:schemeClr val="dk1"/>
              </a:buClr>
              <a:buSzPts val="1200"/>
              <a:buFont typeface="Arial"/>
              <a:buChar char="•"/>
            </a:pPr>
            <a:r>
              <a:rPr lang="vi"/>
              <a:t>jQuery mobile là một khung phát triển Giao diện Người dùng (UI) Web cho phép xây dựng các ứng dụng Web di động hoạt động trên máy tính bảng và điện thoại thông minh.</a:t>
            </a:r>
            <a:endParaRPr/>
          </a:p>
          <a:p>
            <a:pPr indent="-171450" lvl="1" marL="628650" rtl="0" algn="l">
              <a:spcBef>
                <a:spcPts val="360"/>
              </a:spcBef>
              <a:spcAft>
                <a:spcPts val="0"/>
              </a:spcAft>
              <a:buClr>
                <a:schemeClr val="dk1"/>
              </a:buClr>
              <a:buSzPts val="1200"/>
              <a:buFont typeface="Arial"/>
              <a:buChar char="•"/>
            </a:pPr>
            <a:r>
              <a:rPr b="1" lang="vi"/>
              <a:t>Sự đơn giản</a:t>
            </a:r>
            <a:endParaRPr b="1"/>
          </a:p>
          <a:p>
            <a:pPr indent="-171450" lvl="2" marL="1085850" rtl="0" algn="l">
              <a:spcBef>
                <a:spcPts val="360"/>
              </a:spcBef>
              <a:spcAft>
                <a:spcPts val="0"/>
              </a:spcAft>
              <a:buClr>
                <a:schemeClr val="dk1"/>
              </a:buClr>
              <a:buSzPts val="1200"/>
              <a:buFont typeface="Arial"/>
              <a:buChar char="•"/>
            </a:pPr>
            <a:r>
              <a:rPr lang="vi"/>
              <a:t>Khung này rất dễ sử dụng và cho phép triển khai các trang Web bằng cách sử dụng đánh dấu được điều khiển với Javascript tối thiểu hoặc không.</a:t>
            </a:r>
            <a:endParaRPr/>
          </a:p>
          <a:p>
            <a:pPr indent="-171450" lvl="1" marL="628650" rtl="0" algn="l">
              <a:spcBef>
                <a:spcPts val="360"/>
              </a:spcBef>
              <a:spcAft>
                <a:spcPts val="0"/>
              </a:spcAft>
              <a:buClr>
                <a:schemeClr val="dk1"/>
              </a:buClr>
              <a:buSzPts val="1200"/>
              <a:buFont typeface="Arial"/>
              <a:buChar char="•"/>
            </a:pPr>
            <a:r>
              <a:rPr b="1" lang="vi"/>
              <a:t>Khả năng tiếp cận</a:t>
            </a:r>
            <a:endParaRPr b="1"/>
          </a:p>
          <a:p>
            <a:pPr indent="-171450" lvl="2" marL="1085850" rtl="0" algn="l">
              <a:spcBef>
                <a:spcPts val="360"/>
              </a:spcBef>
              <a:spcAft>
                <a:spcPts val="0"/>
              </a:spcAft>
              <a:buClr>
                <a:schemeClr val="dk1"/>
              </a:buClr>
              <a:buSzPts val="1200"/>
              <a:buFont typeface="Arial"/>
              <a:buChar char="•"/>
            </a:pPr>
            <a:r>
              <a:rPr lang="vi"/>
              <a:t>Khung hỗ trợ framework Internet phong phú có thể truy cập (</a:t>
            </a:r>
            <a:r>
              <a:rPr b="1" lang="vi"/>
              <a:t>ARIA - Accessible Rich Internet Application</a:t>
            </a:r>
            <a:r>
              <a:rPr lang="vi"/>
              <a:t>) giúp phát triển các trang Web tiếp cận với khách khuyết tật truy cập.</a:t>
            </a:r>
            <a:endParaRPr/>
          </a:p>
          <a:p>
            <a:pPr indent="-171450" lvl="1" marL="628650" rtl="0" algn="l">
              <a:spcBef>
                <a:spcPts val="360"/>
              </a:spcBef>
              <a:spcAft>
                <a:spcPts val="0"/>
              </a:spcAft>
              <a:buClr>
                <a:schemeClr val="dk1"/>
              </a:buClr>
              <a:buSzPts val="1200"/>
              <a:buFont typeface="Arial"/>
              <a:buChar char="•"/>
            </a:pPr>
            <a:r>
              <a:rPr b="1" lang="vi"/>
              <a:t>Cải tiến và suy thoái</a:t>
            </a:r>
            <a:endParaRPr b="1"/>
          </a:p>
          <a:p>
            <a:pPr indent="-171450" lvl="2" marL="1085850" rtl="0" algn="l">
              <a:spcBef>
                <a:spcPts val="360"/>
              </a:spcBef>
              <a:spcAft>
                <a:spcPts val="0"/>
              </a:spcAft>
              <a:buClr>
                <a:schemeClr val="dk1"/>
              </a:buClr>
              <a:buSzPts val="1200"/>
              <a:buFont typeface="Arial"/>
              <a:buChar char="•"/>
            </a:pPr>
            <a:r>
              <a:rPr lang="vi"/>
              <a:t>JQuery mobile bị ảnh hưởng bởi HTML5, Javascript và CSS3 mới nhất</a:t>
            </a:r>
            <a:endParaRPr b="1"/>
          </a:p>
          <a:p>
            <a:pPr indent="-171450" lvl="1" marL="628650" rtl="0" algn="l">
              <a:spcBef>
                <a:spcPts val="360"/>
              </a:spcBef>
              <a:spcAft>
                <a:spcPts val="0"/>
              </a:spcAft>
              <a:buClr>
                <a:schemeClr val="dk1"/>
              </a:buClr>
              <a:buSzPts val="1200"/>
              <a:buFont typeface="Arial"/>
              <a:buChar char="•"/>
            </a:pPr>
            <a:r>
              <a:rPr b="1" lang="vi"/>
              <a:t>Giao diện</a:t>
            </a:r>
            <a:endParaRPr/>
          </a:p>
          <a:p>
            <a:pPr indent="-171450" lvl="2" marL="1085850" rtl="0" algn="l">
              <a:spcBef>
                <a:spcPts val="360"/>
              </a:spcBef>
              <a:spcAft>
                <a:spcPts val="0"/>
              </a:spcAft>
              <a:buClr>
                <a:schemeClr val="dk1"/>
              </a:buClr>
              <a:buSzPts val="1200"/>
              <a:buFont typeface="Arial"/>
              <a:buChar char="•"/>
            </a:pPr>
            <a:r>
              <a:rPr lang="vi"/>
              <a:t>Khung này cung cấp các chủ đề cho phép người dùng cung cấp kiểu dáng của riêng họ</a:t>
            </a:r>
            <a:endParaRPr/>
          </a:p>
          <a:p>
            <a:pPr indent="-171450" lvl="1" marL="628650" rtl="0" algn="l">
              <a:spcBef>
                <a:spcPts val="360"/>
              </a:spcBef>
              <a:spcAft>
                <a:spcPts val="0"/>
              </a:spcAft>
              <a:buClr>
                <a:schemeClr val="dk1"/>
              </a:buClr>
              <a:buSzPts val="1200"/>
              <a:buFont typeface="Arial"/>
              <a:buChar char="•"/>
            </a:pPr>
            <a:r>
              <a:rPr b="1" lang="vi"/>
              <a:t>Kích thước nhỏ</a:t>
            </a:r>
            <a:endParaRPr/>
          </a:p>
          <a:p>
            <a:pPr indent="-171450" lvl="2" marL="1085850" rtl="0" algn="l">
              <a:spcBef>
                <a:spcPts val="360"/>
              </a:spcBef>
              <a:spcAft>
                <a:spcPts val="0"/>
              </a:spcAft>
              <a:buClr>
                <a:schemeClr val="dk1"/>
              </a:buClr>
              <a:buSzPts val="1200"/>
              <a:buFont typeface="Arial"/>
              <a:buChar char="•"/>
            </a:pPr>
            <a:r>
              <a:rPr lang="vi"/>
              <a:t>Kích thước cho khung di động jQuery </a:t>
            </a:r>
            <a:r>
              <a:rPr b="1" i="1" lang="vi"/>
              <a:t>nhỏ hơn </a:t>
            </a:r>
            <a:r>
              <a:rPr lang="vi"/>
              <a:t>cho CSS là </a:t>
            </a:r>
            <a:r>
              <a:rPr b="1" lang="vi"/>
              <a:t>6KB</a:t>
            </a:r>
            <a:r>
              <a:rPr lang="vi"/>
              <a:t> và cho thư viện Javascript là </a:t>
            </a:r>
            <a:r>
              <a:rPr b="1" lang="vi"/>
              <a:t>12KB</a:t>
            </a:r>
            <a:endParaRPr b="1"/>
          </a:p>
        </p:txBody>
      </p:sp>
      <p:sp>
        <p:nvSpPr>
          <p:cNvPr id="414" name="Google Shape;414;gb22ed91bb0_2_3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b22ed91bb0_2_3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24" name="Google Shape;424;gb22ed91bb0_2_3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Tóm lược</a:t>
            </a:r>
            <a:endParaRPr/>
          </a:p>
          <a:p>
            <a:pPr indent="-171450" lvl="0" marL="171450" rtl="0" algn="l">
              <a:spcBef>
                <a:spcPts val="360"/>
              </a:spcBef>
              <a:spcAft>
                <a:spcPts val="0"/>
              </a:spcAft>
              <a:buClr>
                <a:schemeClr val="dk1"/>
              </a:buClr>
              <a:buSzPts val="1200"/>
              <a:buFont typeface="Arial"/>
              <a:buChar char="•"/>
            </a:pPr>
            <a:r>
              <a:rPr b="1" lang="vi"/>
              <a:t>Scripting</a:t>
            </a:r>
            <a:r>
              <a:rPr lang="vi"/>
              <a:t> đề cập đến một loạt các lệnh được giải thích và thực hiện tuần tự và ngay lập tức khi xảy ra một sự kiện. </a:t>
            </a:r>
            <a:endParaRPr/>
          </a:p>
          <a:p>
            <a:pPr indent="-171450" lvl="0" marL="171450" rtl="0" algn="l">
              <a:spcBef>
                <a:spcPts val="360"/>
              </a:spcBef>
              <a:spcAft>
                <a:spcPts val="0"/>
              </a:spcAft>
              <a:buClr>
                <a:schemeClr val="dk1"/>
              </a:buClr>
              <a:buSzPts val="1200"/>
              <a:buFont typeface="Arial"/>
              <a:buChar char="•"/>
            </a:pPr>
            <a:r>
              <a:rPr b="1" lang="vi"/>
              <a:t>JavaScript</a:t>
            </a:r>
            <a:r>
              <a:rPr lang="vi"/>
              <a:t> là một ngôn ngữ kịch bản, có thể được thực thi ở phía máy khách và phía máy chủ. </a:t>
            </a:r>
            <a:endParaRPr/>
          </a:p>
          <a:p>
            <a:pPr indent="-171450" lvl="0" marL="171450" rtl="0" algn="l">
              <a:spcBef>
                <a:spcPts val="360"/>
              </a:spcBef>
              <a:spcAft>
                <a:spcPts val="0"/>
              </a:spcAft>
              <a:buClr>
                <a:schemeClr val="dk1"/>
              </a:buClr>
              <a:buSzPts val="1200"/>
              <a:buFont typeface="Arial"/>
              <a:buChar char="•"/>
            </a:pPr>
            <a:r>
              <a:rPr lang="vi"/>
              <a:t>Một biến đề cập đến một tên tượng trưng chứa một giá trị, giá trị này liên tục thay đổi. </a:t>
            </a:r>
            <a:endParaRPr/>
          </a:p>
          <a:p>
            <a:pPr indent="-171450" lvl="0" marL="171450" rtl="0" algn="l">
              <a:spcBef>
                <a:spcPts val="360"/>
              </a:spcBef>
              <a:spcAft>
                <a:spcPts val="0"/>
              </a:spcAft>
              <a:buClr>
                <a:schemeClr val="dk1"/>
              </a:buClr>
              <a:buSzPts val="1200"/>
              <a:buFont typeface="Arial"/>
              <a:buChar char="•"/>
            </a:pPr>
            <a:r>
              <a:rPr lang="vi"/>
              <a:t>Một kiểu dữ liệu nguyên thủy chứa một giá trị chữ đơn lẻ như một số, một chuỗi. </a:t>
            </a:r>
            <a:endParaRPr/>
          </a:p>
          <a:p>
            <a:pPr indent="-171450" lvl="0" marL="171450" rtl="0" algn="l">
              <a:spcBef>
                <a:spcPts val="360"/>
              </a:spcBef>
              <a:spcAft>
                <a:spcPts val="0"/>
              </a:spcAft>
              <a:buClr>
                <a:schemeClr val="dk1"/>
              </a:buClr>
              <a:buSzPts val="1200"/>
              <a:buFont typeface="Arial"/>
              <a:buChar char="•"/>
            </a:pPr>
            <a:r>
              <a:rPr lang="vi"/>
              <a:t>Hàm là một đoạn mã thực hiện một số thao tác trên các biến để thực hiện một nhiệm vụ cụ thể. </a:t>
            </a:r>
            <a:endParaRPr/>
          </a:p>
          <a:p>
            <a:pPr indent="-171450" lvl="0" marL="171450" rtl="0" algn="l">
              <a:spcBef>
                <a:spcPts val="360"/>
              </a:spcBef>
              <a:spcAft>
                <a:spcPts val="0"/>
              </a:spcAft>
              <a:buClr>
                <a:schemeClr val="dk1"/>
              </a:buClr>
              <a:buSzPts val="1200"/>
              <a:buFont typeface="Arial"/>
              <a:buChar char="•"/>
            </a:pPr>
            <a:r>
              <a:rPr lang="vi"/>
              <a:t>Xử lý sự kiện là một quá trình xác định các hành động sẽ được thực hiện khi một sự kiện xảy ra. </a:t>
            </a:r>
            <a:endParaRPr/>
          </a:p>
          <a:p>
            <a:pPr indent="-171450" lvl="0" marL="171450" rtl="0" algn="l">
              <a:spcBef>
                <a:spcPts val="360"/>
              </a:spcBef>
              <a:spcAft>
                <a:spcPts val="0"/>
              </a:spcAft>
              <a:buClr>
                <a:schemeClr val="dk1"/>
              </a:buClr>
              <a:buSzPts val="1200"/>
              <a:buFont typeface="Arial"/>
              <a:buChar char="•"/>
            </a:pPr>
            <a:r>
              <a:rPr lang="vi"/>
              <a:t>Sủi bọt sự kiện là một cơ chế cho phép bạn chỉ định một trình xử lý sự kiện chung cho tất cả các phần tử con. </a:t>
            </a:r>
            <a:endParaRPr/>
          </a:p>
          <a:p>
            <a:pPr indent="-171450" lvl="0" marL="171450" rtl="0" algn="l">
              <a:spcBef>
                <a:spcPts val="360"/>
              </a:spcBef>
              <a:spcAft>
                <a:spcPts val="0"/>
              </a:spcAft>
              <a:buClr>
                <a:schemeClr val="dk1"/>
              </a:buClr>
              <a:buSzPts val="1200"/>
              <a:buFont typeface="Arial"/>
              <a:buChar char="•"/>
            </a:pPr>
            <a:r>
              <a:rPr b="1" lang="vi"/>
              <a:t>jQuery mobile </a:t>
            </a:r>
            <a:r>
              <a:rPr lang="vi"/>
              <a:t>là một khung phát triển Giao diện Người dùng Web cho phép người dùng tạo các ứng dụng Web di động hoạt động trên máy tính bảng và điện thoại thông minh.</a:t>
            </a:r>
            <a:endParaRPr b="1"/>
          </a:p>
        </p:txBody>
      </p:sp>
      <p:sp>
        <p:nvSpPr>
          <p:cNvPr id="425" name="Google Shape;425;gb22ed91bb0_2_3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22ed91bb0_2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0" name="Google Shape;90;gb22ed91bb0_2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Scripting</a:t>
            </a:r>
            <a:endParaRPr/>
          </a:p>
          <a:p>
            <a:pPr indent="-171450" lvl="0" marL="171450" rtl="0" algn="l">
              <a:spcBef>
                <a:spcPts val="360"/>
              </a:spcBef>
              <a:spcAft>
                <a:spcPts val="0"/>
              </a:spcAft>
              <a:buClr>
                <a:schemeClr val="dk1"/>
              </a:buClr>
              <a:buSzPts val="1200"/>
              <a:buFont typeface="Arial"/>
              <a:buChar char="•"/>
            </a:pPr>
            <a:r>
              <a:rPr lang="vi"/>
              <a:t>Scripting đề cập đến một loạt các lệnh được giải thích và thực hiện tuần tự và ngay lập tức khi xảy ra một sự kiện.</a:t>
            </a:r>
            <a:endParaRPr/>
          </a:p>
          <a:p>
            <a:pPr indent="-171450" lvl="0" marL="171450" rtl="0" algn="l">
              <a:spcBef>
                <a:spcPts val="360"/>
              </a:spcBef>
              <a:spcAft>
                <a:spcPts val="0"/>
              </a:spcAft>
              <a:buClr>
                <a:schemeClr val="dk1"/>
              </a:buClr>
              <a:buSzPts val="1200"/>
              <a:buFont typeface="Arial"/>
              <a:buChar char="•"/>
            </a:pPr>
            <a:r>
              <a:rPr lang="vi"/>
              <a:t>Sự kiện này là một hành động do người dùng tạo ra khi tương tác với một trang Web.</a:t>
            </a:r>
            <a:endParaRPr/>
          </a:p>
          <a:p>
            <a:pPr indent="-171450" lvl="0" marL="171450" rtl="0" algn="l">
              <a:spcBef>
                <a:spcPts val="360"/>
              </a:spcBef>
              <a:spcAft>
                <a:spcPts val="0"/>
              </a:spcAft>
              <a:buClr>
                <a:schemeClr val="dk1"/>
              </a:buClr>
              <a:buSzPts val="1200"/>
              <a:buFont typeface="Arial"/>
              <a:buChar char="•"/>
            </a:pPr>
            <a:r>
              <a:rPr lang="vi"/>
              <a:t>Ví dụ về các sự kiện bao gồm nhấp vào nút, chọn sản phẩm từ menu, v.v.</a:t>
            </a:r>
            <a:endParaRPr/>
          </a:p>
          <a:p>
            <a:pPr indent="-171450" lvl="0" marL="171450" rtl="0" algn="l">
              <a:spcBef>
                <a:spcPts val="360"/>
              </a:spcBef>
              <a:spcAft>
                <a:spcPts val="0"/>
              </a:spcAft>
              <a:buClr>
                <a:schemeClr val="dk1"/>
              </a:buClr>
              <a:buSzPts val="1200"/>
              <a:buFont typeface="Arial"/>
              <a:buChar char="•"/>
            </a:pPr>
            <a:r>
              <a:rPr lang="vi"/>
              <a:t>Ngôn ngữ kịch bản đề cập đến một tập hợp các hướng dẫn cung cấp một số chức năng khi người dùng tương tác với một trang Web.</a:t>
            </a:r>
            <a:endParaRPr/>
          </a:p>
          <a:p>
            <a:pPr indent="-171450" lvl="0" marL="171450" rtl="0" algn="l">
              <a:spcBef>
                <a:spcPts val="360"/>
              </a:spcBef>
              <a:spcAft>
                <a:spcPts val="0"/>
              </a:spcAft>
              <a:buClr>
                <a:schemeClr val="dk1"/>
              </a:buClr>
              <a:buSzPts val="1200"/>
              <a:buFont typeface="Arial"/>
              <a:buChar char="•"/>
            </a:pPr>
            <a:r>
              <a:rPr lang="vi"/>
              <a:t>Các ngôn ngữ kịch bản thường được nhúng vào các trang HTML để thay đổi hoạt động của các trang Web theo yêu cầu của người dùng.</a:t>
            </a:r>
            <a:endParaRPr b="1"/>
          </a:p>
        </p:txBody>
      </p:sp>
      <p:sp>
        <p:nvSpPr>
          <p:cNvPr id="91" name="Google Shape;91;gb22ed91bb0_2_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22ed91bb0_2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9" name="Google Shape;109;gb22ed91bb0_2_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Ngôn ngữ kịch bản</a:t>
            </a:r>
            <a:endParaRPr/>
          </a:p>
          <a:p>
            <a:pPr indent="-171450" lvl="0" marL="171450" rtl="0" algn="l">
              <a:spcBef>
                <a:spcPts val="360"/>
              </a:spcBef>
              <a:spcAft>
                <a:spcPts val="0"/>
              </a:spcAft>
              <a:buClr>
                <a:schemeClr val="dk1"/>
              </a:buClr>
              <a:buSzPts val="1200"/>
              <a:buFont typeface="Arial"/>
              <a:buChar char="•"/>
            </a:pPr>
            <a:r>
              <a:rPr lang="vi"/>
              <a:t>Có hai loại ngôn ngữ kịch bản. Chúng như sau:</a:t>
            </a:r>
            <a:endParaRPr/>
          </a:p>
          <a:p>
            <a:pPr indent="-171450" lvl="1" marL="628650" rtl="0" algn="l">
              <a:spcBef>
                <a:spcPts val="360"/>
              </a:spcBef>
              <a:spcAft>
                <a:spcPts val="0"/>
              </a:spcAft>
              <a:buClr>
                <a:schemeClr val="dk1"/>
              </a:buClr>
              <a:buSzPts val="1200"/>
              <a:buFont typeface="Arial"/>
              <a:buChar char="•"/>
            </a:pPr>
            <a:r>
              <a:rPr b="1" lang="vi"/>
              <a:t>Kịch bản phía máy khách</a:t>
            </a:r>
            <a:r>
              <a:rPr lang="vi"/>
              <a:t>:</a:t>
            </a:r>
            <a:endParaRPr/>
          </a:p>
          <a:p>
            <a:pPr indent="-171450" lvl="2" marL="1085850" rtl="0" algn="l">
              <a:spcBef>
                <a:spcPts val="360"/>
              </a:spcBef>
              <a:spcAft>
                <a:spcPts val="0"/>
              </a:spcAft>
              <a:buClr>
                <a:schemeClr val="dk1"/>
              </a:buClr>
              <a:buSzPts val="1200"/>
              <a:buFont typeface="Arial"/>
              <a:buChar char="•"/>
            </a:pPr>
            <a:r>
              <a:rPr lang="vi"/>
              <a:t>Đề cập đến một tập lệnh đang được trình duyệt thực thi trên máy của khách hàng.</a:t>
            </a:r>
            <a:endParaRPr/>
          </a:p>
          <a:p>
            <a:pPr indent="-171450" lvl="1" marL="628650" rtl="0" algn="l">
              <a:spcBef>
                <a:spcPts val="360"/>
              </a:spcBef>
              <a:spcAft>
                <a:spcPts val="0"/>
              </a:spcAft>
              <a:buClr>
                <a:schemeClr val="dk1"/>
              </a:buClr>
              <a:buSzPts val="1200"/>
              <a:buFont typeface="Arial"/>
              <a:buChar char="•"/>
            </a:pPr>
            <a:r>
              <a:rPr b="1" lang="vi"/>
              <a:t>Kịch bản phía máy chủ</a:t>
            </a:r>
            <a:r>
              <a:rPr lang="vi"/>
              <a:t>:</a:t>
            </a:r>
            <a:endParaRPr/>
          </a:p>
          <a:p>
            <a:pPr indent="-171450" lvl="2" marL="1085850" rtl="0" algn="l">
              <a:spcBef>
                <a:spcPts val="360"/>
              </a:spcBef>
              <a:spcAft>
                <a:spcPts val="0"/>
              </a:spcAft>
              <a:buClr>
                <a:schemeClr val="dk1"/>
              </a:buClr>
              <a:buSzPts val="1200"/>
              <a:buFont typeface="Arial"/>
              <a:buChar char="•"/>
            </a:pPr>
            <a:r>
              <a:rPr lang="vi"/>
              <a:t>Đề cập đến một tập lệnh đang được thực thi trên máy chủ Web để tạo các trang HTML động.</a:t>
            </a:r>
            <a:endParaRPr b="1"/>
          </a:p>
          <a:p>
            <a:pPr indent="0" lvl="0" marL="0" rtl="0" algn="l">
              <a:spcBef>
                <a:spcPts val="360"/>
              </a:spcBef>
              <a:spcAft>
                <a:spcPts val="0"/>
              </a:spcAft>
              <a:buNone/>
            </a:pPr>
            <a:r>
              <a:t/>
            </a:r>
            <a:endParaRPr/>
          </a:p>
        </p:txBody>
      </p:sp>
      <p:sp>
        <p:nvSpPr>
          <p:cNvPr id="110" name="Google Shape;110;gb22ed91bb0_2_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22ed91bb0_2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7" name="Google Shape;127;gb22ed91bb0_2_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Javascript</a:t>
            </a:r>
            <a:endParaRPr/>
          </a:p>
          <a:p>
            <a:pPr indent="-171450" lvl="0" marL="171450" rtl="0" algn="l">
              <a:spcBef>
                <a:spcPts val="360"/>
              </a:spcBef>
              <a:spcAft>
                <a:spcPts val="0"/>
              </a:spcAft>
              <a:buClr>
                <a:schemeClr val="dk1"/>
              </a:buClr>
              <a:buSzPts val="1200"/>
              <a:buFont typeface="Arial"/>
              <a:buChar char="•"/>
            </a:pPr>
            <a:r>
              <a:rPr lang="vi"/>
              <a:t>JavaScript là một ngôn ngữ kịch bản cho phép xây dựng các trang Web động bằng cách đảm bảo sự tương tác của người dùng tối đa.</a:t>
            </a:r>
            <a:endParaRPr/>
          </a:p>
          <a:p>
            <a:pPr indent="-171450" lvl="0" marL="171450" rtl="0" algn="l">
              <a:spcBef>
                <a:spcPts val="360"/>
              </a:spcBef>
              <a:spcAft>
                <a:spcPts val="0"/>
              </a:spcAft>
              <a:buClr>
                <a:schemeClr val="dk1"/>
              </a:buClr>
              <a:buSzPts val="1200"/>
              <a:buFont typeface="Arial"/>
              <a:buChar char="•"/>
            </a:pPr>
            <a:r>
              <a:rPr lang="vi"/>
              <a:t>JavaScript là một ngôn ngữ dựa trên đối tượng, có nghĩa là nó cung cấp các đối tượng để chỉ định các chức năng.</a:t>
            </a:r>
            <a:endParaRPr/>
          </a:p>
          <a:p>
            <a:pPr indent="-171450" lvl="0" marL="171450" rtl="0" algn="l">
              <a:spcBef>
                <a:spcPts val="360"/>
              </a:spcBef>
              <a:spcAft>
                <a:spcPts val="0"/>
              </a:spcAft>
              <a:buClr>
                <a:schemeClr val="dk1"/>
              </a:buClr>
              <a:buSzPts val="1200"/>
              <a:buFont typeface="Arial"/>
              <a:buChar char="•"/>
            </a:pPr>
            <a:r>
              <a:rPr lang="vi"/>
              <a:t>Trong cuộc sống thực, một đối tượng là một thực thể có thể nhìn thấy được như một chiếc ô tô hoặc một cái bàn có một số đặc điểm và có khả năng thực hiện một số hành động nhất định.</a:t>
            </a:r>
            <a:endParaRPr/>
          </a:p>
          <a:p>
            <a:pPr indent="-171450" lvl="0" marL="171450" rtl="0" algn="l">
              <a:spcBef>
                <a:spcPts val="360"/>
              </a:spcBef>
              <a:spcAft>
                <a:spcPts val="0"/>
              </a:spcAft>
              <a:buClr>
                <a:schemeClr val="dk1"/>
              </a:buClr>
              <a:buSzPts val="1200"/>
              <a:buFont typeface="Arial"/>
              <a:buChar char="•"/>
            </a:pPr>
            <a:r>
              <a:rPr lang="vi"/>
              <a:t>Tương tự, trong một ngôn ngữ kịch bản, một đối tượng có một danh tính, trạng thái và hành vi duy nhất.</a:t>
            </a:r>
            <a:endParaRPr/>
          </a:p>
          <a:p>
            <a:pPr indent="-171450" lvl="0" marL="171450" rtl="0" algn="l">
              <a:spcBef>
                <a:spcPts val="360"/>
              </a:spcBef>
              <a:spcAft>
                <a:spcPts val="0"/>
              </a:spcAft>
              <a:buClr>
                <a:schemeClr val="dk1"/>
              </a:buClr>
              <a:buSzPts val="1200"/>
              <a:buFont typeface="Arial"/>
              <a:buChar char="•"/>
            </a:pPr>
            <a:r>
              <a:rPr lang="vi"/>
              <a:t>Sự nhận dạng của đối tượng giúp phân biệt nó với các đối tượng khác cùng loại.</a:t>
            </a:r>
            <a:endParaRPr/>
          </a:p>
          <a:p>
            <a:pPr indent="-171450" lvl="0" marL="171450" rtl="0" algn="l">
              <a:spcBef>
                <a:spcPts val="360"/>
              </a:spcBef>
              <a:spcAft>
                <a:spcPts val="0"/>
              </a:spcAft>
              <a:buClr>
                <a:schemeClr val="dk1"/>
              </a:buClr>
              <a:buSzPts val="1200"/>
              <a:buFont typeface="Arial"/>
              <a:buChar char="•"/>
            </a:pPr>
            <a:r>
              <a:rPr lang="vi"/>
              <a:t>Trạng thái của đối tượng đề cập đến các đặc điểm của nó, trong khi hành vi của đối tượng bao gồm các hành động có thể có của nó.</a:t>
            </a:r>
            <a:endParaRPr/>
          </a:p>
          <a:p>
            <a:pPr indent="-171450" lvl="0" marL="171450" rtl="0" algn="l">
              <a:spcBef>
                <a:spcPts val="360"/>
              </a:spcBef>
              <a:spcAft>
                <a:spcPts val="0"/>
              </a:spcAft>
              <a:buClr>
                <a:schemeClr val="dk1"/>
              </a:buClr>
              <a:buSzPts val="1200"/>
              <a:buFont typeface="Arial"/>
              <a:buChar char="•"/>
            </a:pPr>
            <a:r>
              <a:rPr lang="vi"/>
              <a:t>Đối tượng lưu trữ danh tính và trạng thái của nó trong các trường (còn gọi là biến) và thể hiện hành vi của nó thông qua các hàm (hành động).</a:t>
            </a:r>
            <a:endParaRPr b="1"/>
          </a:p>
        </p:txBody>
      </p:sp>
      <p:sp>
        <p:nvSpPr>
          <p:cNvPr id="128" name="Google Shape;128;gb22ed91bb0_2_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22ed91bb0_2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0" name="Google Shape;150;gb22ed91bb0_2_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phiên bản của Javascript</a:t>
            </a:r>
            <a:endParaRPr/>
          </a:p>
          <a:p>
            <a:pPr indent="-171450" lvl="0" marL="171450" rtl="0" algn="l">
              <a:spcBef>
                <a:spcPts val="360"/>
              </a:spcBef>
              <a:spcAft>
                <a:spcPts val="0"/>
              </a:spcAft>
              <a:buClr>
                <a:schemeClr val="dk1"/>
              </a:buClr>
              <a:buSzPts val="1200"/>
              <a:buFont typeface="Arial"/>
              <a:buChar char="•"/>
            </a:pPr>
            <a:r>
              <a:rPr lang="vi"/>
              <a:t>Phiên bản đầu tiên được phát triển bởi Brendan Eich tại Netscape vào năm 1995 và được đặt tên là JavaScript 1.0.</a:t>
            </a:r>
            <a:endParaRPr b="1"/>
          </a:p>
        </p:txBody>
      </p:sp>
      <p:sp>
        <p:nvSpPr>
          <p:cNvPr id="151" name="Google Shape;151;gb22ed91bb0_2_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22ed91bb0_2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0" name="Google Shape;160;gb22ed91bb0_2_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JavaScript phía máy khách</a:t>
            </a:r>
            <a:endParaRPr b="1"/>
          </a:p>
          <a:p>
            <a:pPr indent="-171450" lvl="0" marL="171450" rtl="0" algn="l">
              <a:spcBef>
                <a:spcPts val="360"/>
              </a:spcBef>
              <a:spcAft>
                <a:spcPts val="0"/>
              </a:spcAft>
              <a:buClr>
                <a:schemeClr val="dk1"/>
              </a:buClr>
              <a:buSzPts val="1200"/>
              <a:buFont typeface="Arial"/>
              <a:buChar char="•"/>
            </a:pPr>
            <a:r>
              <a:rPr lang="vi"/>
              <a:t>JavaScript phía máy khách (</a:t>
            </a:r>
            <a:r>
              <a:rPr b="1" lang="vi"/>
              <a:t>CSJS</a:t>
            </a:r>
            <a:r>
              <a:rPr lang="vi"/>
              <a:t>) được trình duyệt thực thi trên máy trạm của người dùng.</a:t>
            </a:r>
            <a:endParaRPr/>
          </a:p>
          <a:p>
            <a:pPr indent="-171450" lvl="0" marL="171450" rtl="0" algn="l">
              <a:spcBef>
                <a:spcPts val="360"/>
              </a:spcBef>
              <a:spcAft>
                <a:spcPts val="0"/>
              </a:spcAft>
              <a:buClr>
                <a:schemeClr val="dk1"/>
              </a:buClr>
              <a:buSzPts val="1200"/>
              <a:buFont typeface="Arial"/>
              <a:buChar char="•"/>
            </a:pPr>
            <a:r>
              <a:rPr lang="vi"/>
              <a:t>Tập lệnh phía máy khách có thể chứa các hướng dẫn để trình duyệt xử lý hoạt động tương tác của người dùng.</a:t>
            </a:r>
            <a:endParaRPr/>
          </a:p>
          <a:p>
            <a:pPr indent="-171450" lvl="0" marL="171450" rtl="0" algn="l">
              <a:spcBef>
                <a:spcPts val="360"/>
              </a:spcBef>
              <a:spcAft>
                <a:spcPts val="0"/>
              </a:spcAft>
              <a:buClr>
                <a:schemeClr val="dk1"/>
              </a:buClr>
              <a:buSzPts val="1200"/>
              <a:buFont typeface="Arial"/>
              <a:buChar char="•"/>
            </a:pPr>
            <a:r>
              <a:rPr lang="vi"/>
              <a:t>JavaScript được nhúng trong trang HTML hoặc được định nghĩa riêng trong một tập tin, tập tin này được lưu với phần mở rộng </a:t>
            </a:r>
            <a:r>
              <a:rPr b="1" lang="vi"/>
              <a:t>.js</a:t>
            </a:r>
            <a:endParaRPr b="1"/>
          </a:p>
        </p:txBody>
      </p:sp>
      <p:sp>
        <p:nvSpPr>
          <p:cNvPr id="161" name="Google Shape;161;gb22ed91bb0_2_10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22ed91bb0_2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6" name="Google Shape;176;gb22ed91bb0_2_1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JavaScript phía máy chủ</a:t>
            </a:r>
            <a:endParaRPr b="1"/>
          </a:p>
          <a:p>
            <a:pPr indent="-171450" lvl="0" marL="171450" rtl="0" algn="l">
              <a:spcBef>
                <a:spcPts val="360"/>
              </a:spcBef>
              <a:spcAft>
                <a:spcPts val="0"/>
              </a:spcAft>
              <a:buClr>
                <a:schemeClr val="dk1"/>
              </a:buClr>
              <a:buSzPts val="1200"/>
              <a:buFont typeface="Arial"/>
              <a:buChar char="•"/>
            </a:pPr>
            <a:r>
              <a:rPr lang="vi"/>
              <a:t>JavaScript phía máy chủ (</a:t>
            </a:r>
            <a:r>
              <a:rPr b="1" lang="vi"/>
              <a:t>SSJS</a:t>
            </a:r>
            <a:r>
              <a:rPr lang="vi"/>
              <a:t>) được thực thi bởi máy chủ Web khi một trang HTML được người dùng yêu cầu và đầu ra được hiển thị bởi trình duyệt.</a:t>
            </a:r>
            <a:endParaRPr/>
          </a:p>
          <a:p>
            <a:pPr indent="-171450" lvl="0" marL="171450" rtl="0" algn="l">
              <a:spcBef>
                <a:spcPts val="360"/>
              </a:spcBef>
              <a:spcAft>
                <a:spcPts val="0"/>
              </a:spcAft>
              <a:buClr>
                <a:schemeClr val="dk1"/>
              </a:buClr>
              <a:buSzPts val="1200"/>
              <a:buFont typeface="Arial"/>
              <a:buChar char="•"/>
            </a:pPr>
            <a:r>
              <a:rPr b="1" lang="vi"/>
              <a:t>JavaScript the server (SSJS) </a:t>
            </a:r>
            <a:r>
              <a:rPr lang="vi"/>
              <a:t>được thực thi bởi </a:t>
            </a:r>
            <a:r>
              <a:rPr b="1" lang="vi"/>
              <a:t>Web server </a:t>
            </a:r>
            <a:r>
              <a:rPr lang="vi"/>
              <a:t>khi một trang HTML được người dùng yêu cầu và đầu ra được hiển thị bởi trình duyệt.</a:t>
            </a:r>
            <a:endParaRPr/>
          </a:p>
          <a:p>
            <a:pPr indent="-171450" lvl="0" marL="171450" rtl="0" algn="l">
              <a:spcBef>
                <a:spcPts val="360"/>
              </a:spcBef>
              <a:spcAft>
                <a:spcPts val="0"/>
              </a:spcAft>
              <a:buClr>
                <a:schemeClr val="dk1"/>
              </a:buClr>
              <a:buSzPts val="1200"/>
              <a:buFont typeface="Arial"/>
              <a:buChar char="•"/>
            </a:pPr>
            <a:r>
              <a:rPr lang="vi"/>
              <a:t>Thực hiện mục tiêu cung cấp nội dung động trong các trang Web.</a:t>
            </a:r>
            <a:endParaRPr/>
          </a:p>
          <a:p>
            <a:pPr indent="-171450" lvl="0" marL="171450" rtl="0" algn="l">
              <a:spcBef>
                <a:spcPts val="360"/>
              </a:spcBef>
              <a:spcAft>
                <a:spcPts val="0"/>
              </a:spcAft>
              <a:buClr>
                <a:schemeClr val="dk1"/>
              </a:buClr>
              <a:buSzPts val="1200"/>
              <a:buFont typeface="Arial"/>
              <a:buChar char="•"/>
            </a:pPr>
            <a:r>
              <a:rPr lang="vi"/>
              <a:t>Biên dịch là một quá trình chuyển đổi mã thành mã độc lập với máy</a:t>
            </a:r>
            <a:endParaRPr/>
          </a:p>
          <a:p>
            <a:pPr indent="-171450" lvl="0" marL="171450" rtl="0" algn="l">
              <a:spcBef>
                <a:spcPts val="360"/>
              </a:spcBef>
              <a:spcAft>
                <a:spcPts val="0"/>
              </a:spcAft>
              <a:buClr>
                <a:schemeClr val="dk1"/>
              </a:buClr>
              <a:buSzPts val="1200"/>
              <a:buFont typeface="Arial"/>
              <a:buChar char="•"/>
            </a:pPr>
            <a:r>
              <a:rPr lang="vi"/>
              <a:t>Mã độc lập với máy này được gọi là </a:t>
            </a:r>
            <a:r>
              <a:rPr b="1" lang="vi"/>
              <a:t>bytecode</a:t>
            </a:r>
            <a:r>
              <a:rPr lang="vi"/>
              <a:t>, là một tập tin thực thi mà máy chủ Web chạy để tạo ra đầu ra mong muốn.</a:t>
            </a:r>
            <a:endParaRPr b="1"/>
          </a:p>
        </p:txBody>
      </p:sp>
      <p:sp>
        <p:nvSpPr>
          <p:cNvPr id="177" name="Google Shape;177;gb22ed91bb0_2_1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22ed91bb0_2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6" name="Google Shape;196;gb22ed91bb0_2_1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Thẻ &lt;Script&gt;</a:t>
            </a:r>
            <a:endParaRPr/>
          </a:p>
          <a:p>
            <a:pPr indent="-171450" lvl="0" marL="171450" marR="0" rtl="0" algn="l">
              <a:lnSpc>
                <a:spcPct val="100000"/>
              </a:lnSpc>
              <a:spcBef>
                <a:spcPts val="360"/>
              </a:spcBef>
              <a:spcAft>
                <a:spcPts val="0"/>
              </a:spcAft>
              <a:buClr>
                <a:schemeClr val="dk1"/>
              </a:buClr>
              <a:buSzPts val="1200"/>
              <a:buFont typeface="Arial"/>
              <a:buChar char="•"/>
            </a:pPr>
            <a:r>
              <a:rPr lang="vi"/>
              <a:t>Thẻ </a:t>
            </a:r>
            <a:r>
              <a:rPr b="1" lang="vi"/>
              <a:t>&lt;Script&gt; </a:t>
            </a:r>
            <a:r>
              <a:rPr lang="vi"/>
              <a:t>xác định tập lệnh cho trang HTML để làm cho chúng tương tác</a:t>
            </a:r>
            <a:endParaRPr/>
          </a:p>
          <a:p>
            <a:pPr indent="-171450" lvl="0" marL="171450" marR="0" rtl="0" algn="l">
              <a:lnSpc>
                <a:spcPct val="100000"/>
              </a:lnSpc>
              <a:spcBef>
                <a:spcPts val="360"/>
              </a:spcBef>
              <a:spcAft>
                <a:spcPts val="0"/>
              </a:spcAft>
              <a:buClr>
                <a:schemeClr val="dk1"/>
              </a:buClr>
              <a:buSzPts val="1200"/>
              <a:buFont typeface="Arial"/>
              <a:buChar char="•"/>
            </a:pPr>
            <a:r>
              <a:rPr lang="vi"/>
              <a:t>Trình duyệt hỗ trợ thông dịch các tập lệnh và thực thi tập lệnh được chỉ định trong thẻ </a:t>
            </a:r>
            <a:r>
              <a:rPr b="1" lang="vi"/>
              <a:t>&lt;Script&gt; </a:t>
            </a:r>
            <a:r>
              <a:rPr lang="vi"/>
              <a:t>khi trang tải trong trình duyệt.</a:t>
            </a:r>
            <a:endParaRPr/>
          </a:p>
          <a:p>
            <a:pPr indent="-171450" lvl="0" marL="171450" marR="0" rtl="0" algn="l">
              <a:lnSpc>
                <a:spcPct val="100000"/>
              </a:lnSpc>
              <a:spcBef>
                <a:spcPts val="360"/>
              </a:spcBef>
              <a:spcAft>
                <a:spcPts val="0"/>
              </a:spcAft>
              <a:buClr>
                <a:schemeClr val="dk1"/>
              </a:buClr>
              <a:buSzPts val="1200"/>
              <a:buFont typeface="Arial"/>
              <a:buChar char="•"/>
            </a:pPr>
            <a:r>
              <a:rPr lang="vi"/>
              <a:t>Bạn có thể xác định nhiều thẻ </a:t>
            </a:r>
            <a:r>
              <a:rPr b="1" lang="vi"/>
              <a:t>&lt;Script&gt; </a:t>
            </a:r>
            <a:r>
              <a:rPr lang="vi"/>
              <a:t> trong thẻ  </a:t>
            </a:r>
            <a:r>
              <a:rPr b="1" lang="vi"/>
              <a:t>&lt;head&gt; </a:t>
            </a:r>
            <a:r>
              <a:rPr lang="vi"/>
              <a:t>hoặc trong thẻ </a:t>
            </a:r>
            <a:r>
              <a:rPr b="1" lang="vi"/>
              <a:t>&lt;body&gt;</a:t>
            </a:r>
            <a:endParaRPr b="1"/>
          </a:p>
          <a:p>
            <a:pPr indent="-171450" lvl="0" marL="171450" marR="0" rtl="0" algn="l">
              <a:lnSpc>
                <a:spcPct val="100000"/>
              </a:lnSpc>
              <a:spcBef>
                <a:spcPts val="360"/>
              </a:spcBef>
              <a:spcAft>
                <a:spcPts val="0"/>
              </a:spcAft>
              <a:buClr>
                <a:schemeClr val="dk1"/>
              </a:buClr>
              <a:buSzPts val="1200"/>
              <a:buFont typeface="Arial"/>
              <a:buChar char="•"/>
            </a:pPr>
            <a:r>
              <a:rPr lang="vi"/>
              <a:t>Có hai mục đích chính của thẻ script:</a:t>
            </a:r>
            <a:endParaRPr/>
          </a:p>
          <a:p>
            <a:pPr indent="-171450" lvl="1" marL="628650" marR="0" rtl="0" algn="l">
              <a:lnSpc>
                <a:spcPct val="100000"/>
              </a:lnSpc>
              <a:spcBef>
                <a:spcPts val="360"/>
              </a:spcBef>
              <a:spcAft>
                <a:spcPts val="0"/>
              </a:spcAft>
              <a:buClr>
                <a:schemeClr val="dk1"/>
              </a:buClr>
              <a:buSzPts val="1200"/>
              <a:buFont typeface="Arial"/>
              <a:buChar char="•"/>
            </a:pPr>
            <a:r>
              <a:rPr lang="vi"/>
              <a:t>Xác định một phân đoạn tập lệnh nhất định trong trang HTML.</a:t>
            </a:r>
            <a:endParaRPr/>
          </a:p>
          <a:p>
            <a:pPr indent="-171450" lvl="1" marL="628650" marR="0" rtl="0" algn="l">
              <a:lnSpc>
                <a:spcPct val="100000"/>
              </a:lnSpc>
              <a:spcBef>
                <a:spcPts val="360"/>
              </a:spcBef>
              <a:spcAft>
                <a:spcPts val="0"/>
              </a:spcAft>
              <a:buClr>
                <a:schemeClr val="dk1"/>
              </a:buClr>
              <a:buSzPts val="1200"/>
              <a:buFont typeface="Arial"/>
              <a:buChar char="•"/>
            </a:pPr>
            <a:r>
              <a:rPr lang="vi"/>
              <a:t>Tải tập tin tập lệnh bên ngoài.</a:t>
            </a:r>
            <a:endParaRPr b="1"/>
          </a:p>
        </p:txBody>
      </p:sp>
      <p:sp>
        <p:nvSpPr>
          <p:cNvPr id="197" name="Google Shape;197;gb22ed91bb0_2_1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3.png"/><Relationship Id="rId4" Type="http://schemas.openxmlformats.org/officeDocument/2006/relationships/image" Target="../media/image2.jp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2">
            <a:alphaModFix/>
          </a:blip>
          <a:srcRect b="0" l="3556" r="0" t="0"/>
          <a:stretch/>
        </p:blipFill>
        <p:spPr>
          <a:xfrm>
            <a:off x="6963833" y="1600200"/>
            <a:ext cx="656167" cy="571500"/>
          </a:xfrm>
          <a:prstGeom prst="rect">
            <a:avLst/>
          </a:prstGeom>
          <a:noFill/>
          <a:ln>
            <a:noFill/>
          </a:ln>
        </p:spPr>
      </p:pic>
      <p:pic>
        <p:nvPicPr>
          <p:cNvPr descr="Internet_Explorer_7_Logo-150x150.png" id="57" name="Google Shape;57;p14"/>
          <p:cNvPicPr preferRelativeResize="0"/>
          <p:nvPr/>
        </p:nvPicPr>
        <p:blipFill rotWithShape="1">
          <a:blip r:embed="rId3">
            <a:alphaModFix/>
          </a:blip>
          <a:srcRect b="0" l="0" r="0" t="0"/>
          <a:stretch/>
        </p:blipFill>
        <p:spPr>
          <a:xfrm>
            <a:off x="6934200" y="628650"/>
            <a:ext cx="457200" cy="457200"/>
          </a:xfrm>
          <a:prstGeom prst="rect">
            <a:avLst/>
          </a:prstGeom>
          <a:noFill/>
          <a:ln>
            <a:noFill/>
          </a:ln>
        </p:spPr>
      </p:pic>
      <p:pic>
        <p:nvPicPr>
          <p:cNvPr descr="images.jpg" id="58" name="Google Shape;58;p14"/>
          <p:cNvPicPr preferRelativeResize="0"/>
          <p:nvPr/>
        </p:nvPicPr>
        <p:blipFill rotWithShape="1">
          <a:blip r:embed="rId4">
            <a:alphaModFix/>
          </a:blip>
          <a:srcRect b="0" l="0" r="0" t="0"/>
          <a:stretch/>
        </p:blipFill>
        <p:spPr>
          <a:xfrm rot="-1088993">
            <a:off x="855626" y="532112"/>
            <a:ext cx="1850231" cy="1385888"/>
          </a:xfrm>
          <a:prstGeom prst="rect">
            <a:avLst/>
          </a:prstGeom>
          <a:noFill/>
          <a:ln>
            <a:noFill/>
          </a:ln>
        </p:spPr>
      </p:pic>
      <p:sp>
        <p:nvSpPr>
          <p:cNvPr id="59" name="Google Shape;59;p14"/>
          <p:cNvSpPr txBox="1"/>
          <p:nvPr/>
        </p:nvSpPr>
        <p:spPr>
          <a:xfrm>
            <a:off x="990600" y="1143000"/>
            <a:ext cx="4419600" cy="52625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4000" u="none" cap="none" strike="noStrike">
              <a:solidFill>
                <a:schemeClr val="lt1"/>
              </a:solidFill>
              <a:latin typeface="Calibri"/>
              <a:ea typeface="Calibri"/>
              <a:cs typeface="Calibri"/>
              <a:sym typeface="Calibri"/>
            </a:endParaRPr>
          </a:p>
        </p:txBody>
      </p:sp>
      <p:sp>
        <p:nvSpPr>
          <p:cNvPr id="60" name="Google Shape;60;p14"/>
          <p:cNvSpPr txBox="1"/>
          <p:nvPr/>
        </p:nvSpPr>
        <p:spPr>
          <a:xfrm>
            <a:off x="1752600" y="2743200"/>
            <a:ext cx="2209800" cy="39241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rPr b="1" i="0" lang="vi" sz="2800" u="none" cap="none" strike="noStrike">
                <a:solidFill>
                  <a:schemeClr val="dk1"/>
                </a:solidFill>
                <a:latin typeface="Book Antiqua"/>
                <a:ea typeface="Book Antiqua"/>
                <a:cs typeface="Book Antiqua"/>
                <a:sym typeface="Book Antiqua"/>
              </a:rPr>
              <a:t>Session: 12</a:t>
            </a:r>
            <a:endParaRPr/>
          </a:p>
        </p:txBody>
      </p:sp>
      <p:sp>
        <p:nvSpPr>
          <p:cNvPr id="61" name="Google Shape;61;p14"/>
          <p:cNvSpPr txBox="1"/>
          <p:nvPr/>
        </p:nvSpPr>
        <p:spPr>
          <a:xfrm>
            <a:off x="914400" y="3314700"/>
            <a:ext cx="7315200" cy="58862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1" lang="vi" sz="4500" u="none" cap="none" strike="noStrike">
                <a:solidFill>
                  <a:schemeClr val="dk1"/>
                </a:solidFill>
                <a:latin typeface="Book Antiqua"/>
                <a:ea typeface="Book Antiqua"/>
                <a:cs typeface="Book Antiqua"/>
                <a:sym typeface="Book Antiqua"/>
              </a:rPr>
              <a:t>Introduction to JavaScript</a:t>
            </a:r>
            <a:endParaRPr/>
          </a:p>
        </p:txBody>
      </p:sp>
      <p:sp>
        <p:nvSpPr>
          <p:cNvPr id="62" name="Google Shape;62;p14"/>
          <p:cNvSpPr/>
          <p:nvPr/>
        </p:nvSpPr>
        <p:spPr>
          <a:xfrm>
            <a:off x="152400" y="971550"/>
            <a:ext cx="7571303" cy="76174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vi" sz="6000" u="none" cap="none" strike="noStrike">
                <a:solidFill>
                  <a:srgbClr val="FF9356"/>
                </a:solidFill>
                <a:latin typeface="Courier New"/>
                <a:ea typeface="Courier New"/>
                <a:cs typeface="Courier New"/>
                <a:sym typeface="Courier New"/>
              </a:rPr>
              <a:t>     NexTGen Web</a:t>
            </a:r>
            <a:endParaRPr b="1" i="0" sz="6000" u="none" cap="none" strike="noStrike">
              <a:solidFill>
                <a:srgbClr val="BF9000"/>
              </a:solidFill>
              <a:latin typeface="Courier New"/>
              <a:ea typeface="Courier New"/>
              <a:cs typeface="Courier New"/>
              <a:sym typeface="Courier New"/>
            </a:endParaRPr>
          </a:p>
        </p:txBody>
      </p:sp>
      <p:pic>
        <p:nvPicPr>
          <p:cNvPr id="63" name="Google Shape;63;p14"/>
          <p:cNvPicPr preferRelativeResize="0"/>
          <p:nvPr/>
        </p:nvPicPr>
        <p:blipFill rotWithShape="1">
          <a:blip r:embed="rId5">
            <a:alphaModFix/>
          </a:blip>
          <a:srcRect b="0" l="0" r="0" t="3540"/>
          <a:stretch/>
        </p:blipFill>
        <p:spPr>
          <a:xfrm>
            <a:off x="5867400" y="1657350"/>
            <a:ext cx="762000" cy="484774"/>
          </a:xfrm>
          <a:prstGeom prst="rect">
            <a:avLst/>
          </a:prstGeom>
          <a:noFill/>
          <a:ln>
            <a:noFill/>
          </a:ln>
        </p:spPr>
      </p:pic>
      <p:pic>
        <p:nvPicPr>
          <p:cNvPr id="64" name="Google Shape;64;p14"/>
          <p:cNvPicPr preferRelativeResize="0"/>
          <p:nvPr/>
        </p:nvPicPr>
        <p:blipFill rotWithShape="1">
          <a:blip r:embed="rId6">
            <a:alphaModFix/>
          </a:blip>
          <a:srcRect b="0" l="0" r="0" t="0"/>
          <a:stretch/>
        </p:blipFill>
        <p:spPr>
          <a:xfrm>
            <a:off x="5933701" y="628650"/>
            <a:ext cx="464624" cy="442913"/>
          </a:xfrm>
          <a:prstGeom prst="rect">
            <a:avLst/>
          </a:prstGeom>
          <a:noFill/>
          <a:ln>
            <a:noFill/>
          </a:ln>
        </p:spPr>
      </p:pic>
      <p:sp>
        <p:nvSpPr>
          <p:cNvPr id="65" name="Google Shape;65;p14"/>
          <p:cNvSpPr/>
          <p:nvPr/>
        </p:nvSpPr>
        <p:spPr>
          <a:xfrm>
            <a:off x="0" y="0"/>
            <a:ext cx="685800" cy="5143500"/>
          </a:xfrm>
          <a:prstGeom prst="rect">
            <a:avLst/>
          </a:prstGeom>
          <a:gradFill>
            <a:gsLst>
              <a:gs pos="0">
                <a:srgbClr val="548135"/>
              </a:gs>
              <a:gs pos="50000">
                <a:srgbClr val="548135"/>
              </a:gs>
              <a:gs pos="100000">
                <a:srgbClr val="D5DBE5"/>
              </a:gs>
            </a:gsLst>
            <a:lin ang="16200000" scaled="0"/>
          </a:gradFill>
          <a:ln>
            <a:noFill/>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256px-Chrome_Logo.svg_.png" id="66" name="Google Shape;66;p14"/>
          <p:cNvPicPr preferRelativeResize="0"/>
          <p:nvPr/>
        </p:nvPicPr>
        <p:blipFill rotWithShape="1">
          <a:blip r:embed="rId7">
            <a:alphaModFix/>
          </a:blip>
          <a:srcRect b="0" l="0" r="0" t="0"/>
          <a:stretch/>
        </p:blipFill>
        <p:spPr>
          <a:xfrm>
            <a:off x="7696200" y="1143000"/>
            <a:ext cx="457200" cy="4572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lt1">
            <a:alpha val="41960"/>
          </a:schemeClr>
        </a:solidFill>
      </p:bgPr>
    </p:bg>
    <p:spTree>
      <p:nvGrpSpPr>
        <p:cNvPr id="67" name="Shape 67"/>
        <p:cNvGrpSpPr/>
        <p:nvPr/>
      </p:nvGrpSpPr>
      <p:grpSpPr>
        <a:xfrm>
          <a:off x="0" y="0"/>
          <a:ext cx="0" cy="0"/>
          <a:chOff x="0" y="0"/>
          <a:chExt cx="0" cy="0"/>
        </a:xfrm>
      </p:grpSpPr>
      <p:sp>
        <p:nvSpPr>
          <p:cNvPr id="68" name="Google Shape;68;p15"/>
          <p:cNvSpPr/>
          <p:nvPr/>
        </p:nvSpPr>
        <p:spPr>
          <a:xfrm>
            <a:off x="0" y="0"/>
            <a:ext cx="9144000" cy="571500"/>
          </a:xfrm>
          <a:prstGeom prst="rect">
            <a:avLst/>
          </a:prstGeom>
          <a:gradFill>
            <a:gsLst>
              <a:gs pos="0">
                <a:srgbClr val="548135"/>
              </a:gs>
              <a:gs pos="50000">
                <a:srgbClr val="C4E0B2"/>
              </a:gs>
              <a:gs pos="100000">
                <a:srgbClr val="DBDBDB"/>
              </a:gs>
            </a:gsLst>
            <a:lin ang="16200000" scaled="0"/>
          </a:gradFill>
          <a:ln>
            <a:noFill/>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t/>
            </a:r>
            <a:endParaRPr b="0" i="0" sz="1400" u="none" cap="none" strike="noStrike">
              <a:solidFill>
                <a:schemeClr val="lt1"/>
              </a:solidFill>
              <a:latin typeface="Courier New"/>
              <a:ea typeface="Courier New"/>
              <a:cs typeface="Courier New"/>
              <a:sym typeface="Courier New"/>
            </a:endParaRPr>
          </a:p>
        </p:txBody>
      </p:sp>
      <p:sp>
        <p:nvSpPr>
          <p:cNvPr id="69" name="Google Shape;69;p15"/>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
        <p:nvSpPr>
          <p:cNvPr id="70" name="Google Shape;70;p15"/>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dk1"/>
                </a:solidFill>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i="0" sz="3200" cap="none">
                <a:solidFill>
                  <a:srgbClr val="004E4C"/>
                </a:solidFill>
                <a:latin typeface="Book Antiqua"/>
                <a:ea typeface="Book Antiqua"/>
                <a:cs typeface="Book Antiqua"/>
                <a:sym typeface="Book Antiqua"/>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72" name="Google Shape;72;p15"/>
          <p:cNvSpPr txBox="1"/>
          <p:nvPr/>
        </p:nvSpPr>
        <p:spPr>
          <a:xfrm>
            <a:off x="0" y="4960144"/>
            <a:ext cx="3048000" cy="18335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vi" sz="1200" u="none" cap="none" strike="noStrike">
                <a:solidFill>
                  <a:schemeClr val="dk1"/>
                </a:solidFill>
                <a:latin typeface="Calibri"/>
                <a:ea typeface="Calibri"/>
                <a:cs typeface="Calibri"/>
                <a:sym typeface="Calibri"/>
              </a:rPr>
              <a:t>© </a:t>
            </a:r>
            <a:r>
              <a:rPr b="0" i="1" lang="vi" sz="1200" u="none" cap="none" strike="noStrike">
                <a:solidFill>
                  <a:schemeClr val="dk1"/>
                </a:solidFill>
                <a:latin typeface="Calibri"/>
                <a:ea typeface="Calibri"/>
                <a:cs typeface="Calibri"/>
                <a:sym typeface="Calibri"/>
              </a:rPr>
              <a:t>Aptech Ltd. </a:t>
            </a:r>
            <a:endParaRPr b="0" i="1" sz="1200" u="none" cap="none" strike="noStrike">
              <a:solidFill>
                <a:schemeClr val="dk1"/>
              </a:solidFill>
              <a:latin typeface="Calibri"/>
              <a:ea typeface="Calibri"/>
              <a:cs typeface="Calibri"/>
              <a:sym typeface="Calibri"/>
            </a:endParaRPr>
          </a:p>
        </p:txBody>
      </p:sp>
      <p:pic>
        <p:nvPicPr>
          <p:cNvPr descr="HTML5_Logo_256.png" id="73" name="Google Shape;73;p15"/>
          <p:cNvPicPr preferRelativeResize="0"/>
          <p:nvPr/>
        </p:nvPicPr>
        <p:blipFill rotWithShape="1">
          <a:blip r:embed="rId2">
            <a:alphaModFix/>
          </a:blip>
          <a:srcRect b="0" l="0" r="0" t="0"/>
          <a:stretch/>
        </p:blipFill>
        <p:spPr>
          <a:xfrm>
            <a:off x="-76200" y="57150"/>
            <a:ext cx="514350" cy="5143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263128"/>
            <a:ext cx="8229600" cy="30837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2500" u="none" cap="none" strike="noStrike">
                <a:solidFill>
                  <a:schemeClr val="lt1"/>
                </a:solidFill>
                <a:latin typeface="Arial"/>
                <a:ea typeface="Arial"/>
                <a:cs typeface="Arial"/>
                <a:sym typeface="Arial"/>
              </a:defRPr>
            </a:lvl1pPr>
            <a:lvl2pPr lvl="1" marR="0" rtl="0" algn="r">
              <a:spcBef>
                <a:spcPts val="0"/>
              </a:spcBef>
              <a:spcAft>
                <a:spcPts val="0"/>
              </a:spcAft>
              <a:buSzPts val="1400"/>
              <a:buNone/>
              <a:defRPr b="1" i="0" sz="2500" u="none" cap="none" strike="noStrike">
                <a:solidFill>
                  <a:schemeClr val="lt1"/>
                </a:solidFill>
                <a:latin typeface="Arial"/>
                <a:ea typeface="Arial"/>
                <a:cs typeface="Arial"/>
                <a:sym typeface="Arial"/>
              </a:defRPr>
            </a:lvl2pPr>
            <a:lvl3pPr lvl="2" marR="0" rtl="0" algn="r">
              <a:spcBef>
                <a:spcPts val="0"/>
              </a:spcBef>
              <a:spcAft>
                <a:spcPts val="0"/>
              </a:spcAft>
              <a:buSzPts val="1400"/>
              <a:buNone/>
              <a:defRPr b="1" i="0" sz="2500" u="none" cap="none" strike="noStrike">
                <a:solidFill>
                  <a:schemeClr val="lt1"/>
                </a:solidFill>
                <a:latin typeface="Arial"/>
                <a:ea typeface="Arial"/>
                <a:cs typeface="Arial"/>
                <a:sym typeface="Arial"/>
              </a:defRPr>
            </a:lvl3pPr>
            <a:lvl4pPr lvl="3" marR="0" rtl="0" algn="r">
              <a:spcBef>
                <a:spcPts val="0"/>
              </a:spcBef>
              <a:spcAft>
                <a:spcPts val="0"/>
              </a:spcAft>
              <a:buSzPts val="1400"/>
              <a:buNone/>
              <a:defRPr b="1" i="0" sz="2500" u="none" cap="none" strike="noStrike">
                <a:solidFill>
                  <a:schemeClr val="lt1"/>
                </a:solidFill>
                <a:latin typeface="Arial"/>
                <a:ea typeface="Arial"/>
                <a:cs typeface="Arial"/>
                <a:sym typeface="Arial"/>
              </a:defRPr>
            </a:lvl4pPr>
            <a:lvl5pPr lvl="4" marR="0" rtl="0" algn="r">
              <a:spcBef>
                <a:spcPts val="0"/>
              </a:spcBef>
              <a:spcAft>
                <a:spcPts val="0"/>
              </a:spcAft>
              <a:buSzPts val="1400"/>
              <a:buNone/>
              <a:defRPr b="1" i="0" sz="2500" u="none" cap="none" strike="noStrike">
                <a:solidFill>
                  <a:schemeClr val="lt1"/>
                </a:solidFill>
                <a:latin typeface="Arial"/>
                <a:ea typeface="Arial"/>
                <a:cs typeface="Arial"/>
                <a:sym typeface="Arial"/>
              </a:defRPr>
            </a:lvl5pPr>
            <a:lvl6pPr lvl="5"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6pPr>
            <a:lvl7pPr lvl="6"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7pPr>
            <a:lvl8pPr lvl="7"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8pPr>
            <a:lvl9pPr lvl="8"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9pPr>
          </a:lstStyle>
          <a:p/>
        </p:txBody>
      </p:sp>
      <p:sp>
        <p:nvSpPr>
          <p:cNvPr id="52" name="Google Shape;52;p13"/>
          <p:cNvSpPr txBox="1"/>
          <p:nvPr>
            <p:ph idx="1" type="body"/>
          </p:nvPr>
        </p:nvSpPr>
        <p:spPr>
          <a:xfrm>
            <a:off x="304800" y="685800"/>
            <a:ext cx="8610600" cy="3943350"/>
          </a:xfrm>
          <a:prstGeom prst="rect">
            <a:avLst/>
          </a:prstGeom>
          <a:noFill/>
          <a:ln>
            <a:noFill/>
          </a:ln>
        </p:spPr>
        <p:txBody>
          <a:bodyPr anchorCtr="0" anchor="t" bIns="45700" lIns="91425" spcFirstLastPara="1" rIns="91425" wrap="square" tIns="45700">
            <a:noAutofit/>
          </a:bodyPr>
          <a:lstStyle>
            <a:lvl1pPr indent="-317500" lvl="0" marL="457200" marR="0" rtl="0" algn="l">
              <a:spcBef>
                <a:spcPts val="560"/>
              </a:spcBef>
              <a:spcAft>
                <a:spcPts val="0"/>
              </a:spcAft>
              <a:buClr>
                <a:srgbClr val="004E4C"/>
              </a:buClr>
              <a:buSzPts val="1400"/>
              <a:buFont typeface="Noto Sans Symbols"/>
              <a:buChar char="◆"/>
              <a:defRPr b="0" i="0" sz="2800" u="none" cap="none" strike="noStrike">
                <a:solidFill>
                  <a:schemeClr val="dk1"/>
                </a:solidFill>
                <a:latin typeface="Calibri"/>
                <a:ea typeface="Calibri"/>
                <a:cs typeface="Calibri"/>
                <a:sym typeface="Calibri"/>
              </a:defRPr>
            </a:lvl1pPr>
            <a:lvl2pPr indent="-304800" lvl="1" marL="914400" marR="0" rtl="0" algn="l">
              <a:spcBef>
                <a:spcPts val="480"/>
              </a:spcBef>
              <a:spcAft>
                <a:spcPts val="0"/>
              </a:spcAft>
              <a:buClr>
                <a:srgbClr val="006666"/>
              </a:buClr>
              <a:buSzPts val="1200"/>
              <a:buFont typeface="Noto Sans Symbols"/>
              <a:buChar char="🞛"/>
              <a:defRPr b="0" i="0" sz="2400" u="none" cap="none" strike="noStrike">
                <a:solidFill>
                  <a:schemeClr val="dk1"/>
                </a:solidFill>
                <a:latin typeface="Calibri"/>
                <a:ea typeface="Calibri"/>
                <a:cs typeface="Calibri"/>
                <a:sym typeface="Calibri"/>
              </a:defRPr>
            </a:lvl2pPr>
            <a:lvl3pPr indent="-279400" lvl="2" marL="1371600" marR="0" rtl="0" algn="l">
              <a:spcBef>
                <a:spcPts val="400"/>
              </a:spcBef>
              <a:spcAft>
                <a:spcPts val="0"/>
              </a:spcAft>
              <a:buClr>
                <a:srgbClr val="006666"/>
              </a:buClr>
              <a:buSzPts val="8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3" name="Google Shape;53;p13"/>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2pPr>
            <a:lvl3pPr lvl="2"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3pPr>
            <a:lvl4pPr lvl="3"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4pPr>
            <a:lvl5pPr lvl="4"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5pPr>
            <a:lvl6pPr lvl="5"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6pPr>
            <a:lvl7pPr lvl="6"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7pPr>
            <a:lvl8pPr lvl="7"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8pPr>
            <a:lvl9pPr lvl="8"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9pPr>
          </a:lstStyle>
          <a:p/>
        </p:txBody>
      </p:sp>
      <p:sp>
        <p:nvSpPr>
          <p:cNvPr id="54" name="Google Shape;54;p13"/>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25" name="Google Shape;225;p25"/>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JavaScript / Session 12 </a:t>
            </a:r>
            <a:endParaRPr/>
          </a:p>
        </p:txBody>
      </p:sp>
      <p:sp>
        <p:nvSpPr>
          <p:cNvPr id="226" name="Google Shape;226;p25"/>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Declaring Variables 1-2</a:t>
            </a:r>
            <a:endParaRPr/>
          </a:p>
        </p:txBody>
      </p:sp>
      <p:grpSp>
        <p:nvGrpSpPr>
          <p:cNvPr id="227" name="Google Shape;227;p25"/>
          <p:cNvGrpSpPr/>
          <p:nvPr/>
        </p:nvGrpSpPr>
        <p:grpSpPr>
          <a:xfrm>
            <a:off x="1981200" y="1503008"/>
            <a:ext cx="4491855" cy="660466"/>
            <a:chOff x="2133600" y="1676400"/>
            <a:chExt cx="5772104" cy="1828802"/>
          </a:xfrm>
        </p:grpSpPr>
        <p:sp>
          <p:nvSpPr>
            <p:cNvPr id="228" name="Google Shape;228;p25"/>
            <p:cNvSpPr/>
            <p:nvPr/>
          </p:nvSpPr>
          <p:spPr>
            <a:xfrm>
              <a:off x="2133600" y="1752601"/>
              <a:ext cx="2667001" cy="1752601"/>
            </a:xfrm>
            <a:prstGeom prst="cube">
              <a:avLst>
                <a:gd fmla="val 25000" name="adj"/>
              </a:avLst>
            </a:prstGeom>
            <a:gradFill>
              <a:gsLst>
                <a:gs pos="0">
                  <a:srgbClr val="C00000"/>
                </a:gs>
                <a:gs pos="50000">
                  <a:srgbClr val="DBDBDB"/>
                </a:gs>
                <a:gs pos="100000">
                  <a:srgbClr val="ACB8CA"/>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rPr b="1" i="0" lang="vi" sz="1400" u="none" cap="none" strike="noStrike">
                  <a:solidFill>
                    <a:schemeClr val="dk1"/>
                  </a:solidFill>
                  <a:latin typeface="Courier New"/>
                  <a:ea typeface="Courier New"/>
                  <a:cs typeface="Courier New"/>
                  <a:sym typeface="Courier New"/>
                </a:rPr>
                <a:t>name</a:t>
              </a:r>
              <a:endParaRPr b="1" i="0" sz="1100" u="none" cap="none" strike="noStrike">
                <a:solidFill>
                  <a:schemeClr val="dk1"/>
                </a:solidFill>
                <a:latin typeface="Courier New"/>
                <a:ea typeface="Courier New"/>
                <a:cs typeface="Courier New"/>
                <a:sym typeface="Courier New"/>
              </a:endParaRPr>
            </a:p>
          </p:txBody>
        </p:sp>
        <p:sp>
          <p:nvSpPr>
            <p:cNvPr id="229" name="Google Shape;229;p25"/>
            <p:cNvSpPr txBox="1"/>
            <p:nvPr/>
          </p:nvSpPr>
          <p:spPr>
            <a:xfrm>
              <a:off x="2971800" y="1828800"/>
              <a:ext cx="990600" cy="538497"/>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None/>
              </a:pPr>
              <a:r>
                <a:rPr b="1" i="0" lang="vi" sz="1400" u="none" cap="none" strike="noStrike">
                  <a:solidFill>
                    <a:schemeClr val="dk1"/>
                  </a:solidFill>
                  <a:latin typeface="Courier New"/>
                  <a:ea typeface="Courier New"/>
                  <a:cs typeface="Courier New"/>
                  <a:sym typeface="Courier New"/>
                </a:rPr>
                <a:t>value</a:t>
              </a:r>
              <a:endParaRPr b="1" sz="1100">
                <a:solidFill>
                  <a:schemeClr val="dk1"/>
                </a:solidFill>
                <a:latin typeface="Courier New"/>
                <a:ea typeface="Courier New"/>
                <a:cs typeface="Courier New"/>
                <a:sym typeface="Courier New"/>
              </a:endParaRPr>
            </a:p>
          </p:txBody>
        </p:sp>
        <p:sp>
          <p:nvSpPr>
            <p:cNvPr id="230" name="Google Shape;230;p25"/>
            <p:cNvSpPr/>
            <p:nvPr/>
          </p:nvSpPr>
          <p:spPr>
            <a:xfrm>
              <a:off x="4953000" y="1676400"/>
              <a:ext cx="2667000" cy="1752600"/>
            </a:xfrm>
            <a:prstGeom prst="cube">
              <a:avLst>
                <a:gd fmla="val 25000" name="adj"/>
              </a:avLst>
            </a:prstGeom>
            <a:gradFill>
              <a:gsLst>
                <a:gs pos="0">
                  <a:srgbClr val="C00000"/>
                </a:gs>
                <a:gs pos="50000">
                  <a:srgbClr val="DBDBDB"/>
                </a:gs>
                <a:gs pos="100000">
                  <a:srgbClr val="ACB8CA"/>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rPr b="1" lang="vi" sz="1400">
                  <a:solidFill>
                    <a:schemeClr val="dk1"/>
                  </a:solidFill>
                  <a:latin typeface="Courier New"/>
                  <a:ea typeface="Courier New"/>
                  <a:cs typeface="Courier New"/>
                  <a:sym typeface="Courier New"/>
                </a:rPr>
                <a:t>studID</a:t>
              </a:r>
              <a:endParaRPr b="1" sz="1400">
                <a:solidFill>
                  <a:schemeClr val="dk1"/>
                </a:solidFill>
                <a:latin typeface="Courier New"/>
                <a:ea typeface="Courier New"/>
                <a:cs typeface="Courier New"/>
                <a:sym typeface="Courier New"/>
              </a:endParaRPr>
            </a:p>
          </p:txBody>
        </p:sp>
        <p:sp>
          <p:nvSpPr>
            <p:cNvPr id="231" name="Google Shape;231;p25"/>
            <p:cNvSpPr txBox="1"/>
            <p:nvPr/>
          </p:nvSpPr>
          <p:spPr>
            <a:xfrm>
              <a:off x="5867400" y="1798098"/>
              <a:ext cx="838200" cy="538497"/>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None/>
              </a:pPr>
              <a:r>
                <a:rPr b="1" lang="vi" sz="1400">
                  <a:solidFill>
                    <a:schemeClr val="dk1"/>
                  </a:solidFill>
                  <a:latin typeface="Courier New"/>
                  <a:ea typeface="Courier New"/>
                  <a:cs typeface="Courier New"/>
                  <a:sym typeface="Courier New"/>
                </a:rPr>
                <a:t>100</a:t>
              </a:r>
              <a:endParaRPr b="1" sz="1100">
                <a:solidFill>
                  <a:schemeClr val="dk1"/>
                </a:solidFill>
                <a:latin typeface="Courier New"/>
                <a:ea typeface="Courier New"/>
                <a:cs typeface="Courier New"/>
                <a:sym typeface="Courier New"/>
              </a:endParaRPr>
            </a:p>
          </p:txBody>
        </p:sp>
        <p:sp>
          <p:nvSpPr>
            <p:cNvPr id="232" name="Google Shape;232;p25"/>
            <p:cNvSpPr txBox="1"/>
            <p:nvPr/>
          </p:nvSpPr>
          <p:spPr>
            <a:xfrm rot="-4175770">
              <a:off x="6927732" y="2163935"/>
              <a:ext cx="1084066" cy="5270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None/>
              </a:pPr>
              <a:r>
                <a:rPr b="1" lang="vi" sz="1400">
                  <a:solidFill>
                    <a:schemeClr val="dk1"/>
                  </a:solidFill>
                  <a:latin typeface="Courier New"/>
                  <a:ea typeface="Courier New"/>
                  <a:cs typeface="Courier New"/>
                  <a:sym typeface="Courier New"/>
                </a:rPr>
                <a:t>Number</a:t>
              </a:r>
              <a:endParaRPr b="1" sz="1100">
                <a:solidFill>
                  <a:schemeClr val="dk1"/>
                </a:solidFill>
                <a:latin typeface="Courier New"/>
                <a:ea typeface="Courier New"/>
                <a:cs typeface="Courier New"/>
                <a:sym typeface="Courier New"/>
              </a:endParaRPr>
            </a:p>
          </p:txBody>
        </p:sp>
        <p:sp>
          <p:nvSpPr>
            <p:cNvPr id="233" name="Google Shape;233;p25"/>
            <p:cNvSpPr txBox="1"/>
            <p:nvPr/>
          </p:nvSpPr>
          <p:spPr>
            <a:xfrm rot="-4175770">
              <a:off x="4191930" y="2231906"/>
              <a:ext cx="838201" cy="5270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None/>
              </a:pPr>
              <a:r>
                <a:rPr b="1" lang="vi" sz="1400">
                  <a:solidFill>
                    <a:schemeClr val="dk1"/>
                  </a:solidFill>
                  <a:latin typeface="Courier New"/>
                  <a:ea typeface="Courier New"/>
                  <a:cs typeface="Courier New"/>
                  <a:sym typeface="Courier New"/>
                </a:rPr>
                <a:t>type</a:t>
              </a:r>
              <a:endParaRPr b="1" sz="1100">
                <a:solidFill>
                  <a:schemeClr val="dk1"/>
                </a:solidFill>
                <a:latin typeface="Courier New"/>
                <a:ea typeface="Courier New"/>
                <a:cs typeface="Courier New"/>
                <a:sym typeface="Courier New"/>
              </a:endParaRPr>
            </a:p>
          </p:txBody>
        </p:sp>
      </p:grpSp>
      <p:sp>
        <p:nvSpPr>
          <p:cNvPr id="234" name="Google Shape;234;p25"/>
          <p:cNvSpPr/>
          <p:nvPr/>
        </p:nvSpPr>
        <p:spPr>
          <a:xfrm>
            <a:off x="35708" y="749312"/>
            <a:ext cx="8686800" cy="457200"/>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Declaring a variable refers to creating a variable by specifying the variable name.</a:t>
            </a:r>
            <a:endParaRPr/>
          </a:p>
        </p:txBody>
      </p:sp>
      <p:sp>
        <p:nvSpPr>
          <p:cNvPr id="235" name="Google Shape;235;p25"/>
          <p:cNvSpPr/>
          <p:nvPr/>
        </p:nvSpPr>
        <p:spPr>
          <a:xfrm>
            <a:off x="232652" y="2719330"/>
            <a:ext cx="8686800" cy="1828800"/>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87500"/>
              </a:lnSpc>
              <a:spcBef>
                <a:spcPts val="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Syntax: </a:t>
            </a:r>
            <a:endParaRPr/>
          </a:p>
          <a:p>
            <a:pPr indent="276225" lvl="1" marL="182563" marR="0" rtl="0" algn="l">
              <a:lnSpc>
                <a:spcPct val="100000"/>
              </a:lnSpc>
              <a:spcBef>
                <a:spcPts val="600"/>
              </a:spcBef>
              <a:spcAft>
                <a:spcPts val="0"/>
              </a:spcAft>
              <a:buNone/>
            </a:pPr>
            <a:r>
              <a:rPr b="1" i="0" lang="vi" sz="1800" u="none" cap="none" strike="noStrike">
                <a:solidFill>
                  <a:srgbClr val="FF0000"/>
                </a:solidFill>
                <a:latin typeface="Courier New"/>
                <a:ea typeface="Courier New"/>
                <a:cs typeface="Courier New"/>
                <a:sym typeface="Courier New"/>
              </a:rPr>
              <a:t>var &lt;variableName&gt;;</a:t>
            </a:r>
            <a:endParaRPr/>
          </a:p>
          <a:p>
            <a:pPr indent="276225" lvl="1" marL="182563" marR="0" rtl="0" algn="l">
              <a:lnSpc>
                <a:spcPct val="100000"/>
              </a:lnSpc>
              <a:spcBef>
                <a:spcPts val="600"/>
              </a:spcBef>
              <a:spcAft>
                <a:spcPts val="0"/>
              </a:spcAft>
              <a:buNone/>
            </a:pPr>
            <a:r>
              <a:rPr b="1" i="0" lang="vi" sz="1800" u="none" cap="none" strike="noStrike">
                <a:solidFill>
                  <a:srgbClr val="FF0000"/>
                </a:solidFill>
                <a:latin typeface="Courier New"/>
                <a:ea typeface="Courier New"/>
                <a:cs typeface="Courier New"/>
                <a:sym typeface="Courier New"/>
              </a:rPr>
              <a:t>var &lt;variableName1&gt;=&lt;value1&gt;, &lt;variableName2&gt;=&lt;value2&gt;;</a:t>
            </a:r>
            <a:endParaRPr/>
          </a:p>
          <a:p>
            <a:pPr indent="0" lvl="1" marL="182880" marR="0" rtl="0" algn="ctr">
              <a:lnSpc>
                <a:spcPct val="100000"/>
              </a:lnSpc>
              <a:spcBef>
                <a:spcPts val="1200"/>
              </a:spcBef>
              <a:spcAft>
                <a:spcPts val="0"/>
              </a:spcAft>
              <a:buNone/>
            </a:pPr>
            <a:r>
              <a:t/>
            </a:r>
            <a:endParaRPr b="1" i="0" sz="1800" u="none" cap="none" strike="noStrike">
              <a:solidFill>
                <a:schemeClr val="dk1"/>
              </a:solidFill>
              <a:latin typeface="Courier New"/>
              <a:ea typeface="Courier New"/>
              <a:cs typeface="Courier New"/>
              <a:sym typeface="Courier New"/>
            </a:endParaRPr>
          </a:p>
          <a:p>
            <a:pPr indent="-274320" lvl="1" marL="457200" marR="0" rtl="0" algn="l">
              <a:lnSpc>
                <a:spcPct val="95454"/>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Code Snippet:</a:t>
            </a:r>
            <a:endParaRPr/>
          </a:p>
          <a:p>
            <a:pPr indent="276225" lvl="1" marL="182563" marR="0" rtl="0" algn="l">
              <a:lnSpc>
                <a:spcPct val="100000"/>
              </a:lnSpc>
              <a:spcBef>
                <a:spcPts val="600"/>
              </a:spcBef>
              <a:spcAft>
                <a:spcPts val="0"/>
              </a:spcAft>
              <a:buNone/>
            </a:pPr>
            <a:r>
              <a:rPr b="1" i="0" lang="vi" sz="1800" u="none" cap="none" strike="noStrike">
                <a:solidFill>
                  <a:schemeClr val="dk1"/>
                </a:solidFill>
                <a:latin typeface="Courier New"/>
                <a:ea typeface="Courier New"/>
                <a:cs typeface="Courier New"/>
                <a:sym typeface="Courier New"/>
              </a:rPr>
              <a:t>var studName = “David”, studAge = 15;</a:t>
            </a:r>
            <a:endParaRPr b="0" i="0" sz="1800" u="none" cap="none" strike="noStrike">
              <a:solidFill>
                <a:schemeClr val="dk1"/>
              </a:solidFill>
              <a:latin typeface="Calibri"/>
              <a:ea typeface="Calibri"/>
              <a:cs typeface="Calibri"/>
              <a:sym typeface="Calibri"/>
            </a:endParaRPr>
          </a:p>
          <a:p>
            <a:pPr indent="-134620" lvl="1" marL="457200" marR="0" rtl="0" algn="l">
              <a:lnSpc>
                <a:spcPct val="95454"/>
              </a:lnSpc>
              <a:spcBef>
                <a:spcPts val="0"/>
              </a:spcBef>
              <a:spcAft>
                <a:spcPts val="0"/>
              </a:spcAft>
              <a:buClr>
                <a:srgbClr val="AC1418"/>
              </a:buClr>
              <a:buSzPts val="2200"/>
              <a:buFont typeface="Noto Sans Symbols"/>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6"/>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42" name="Google Shape;242;p26"/>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JavaScript / Session 12 </a:t>
            </a:r>
            <a:endParaRPr/>
          </a:p>
        </p:txBody>
      </p:sp>
      <p:sp>
        <p:nvSpPr>
          <p:cNvPr id="243" name="Google Shape;243;p26"/>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Data Types in JavaScript </a:t>
            </a:r>
            <a:endParaRPr/>
          </a:p>
        </p:txBody>
      </p:sp>
      <p:grpSp>
        <p:nvGrpSpPr>
          <p:cNvPr id="244" name="Google Shape;244;p26"/>
          <p:cNvGrpSpPr/>
          <p:nvPr/>
        </p:nvGrpSpPr>
        <p:grpSpPr>
          <a:xfrm>
            <a:off x="451736" y="654719"/>
            <a:ext cx="8382000" cy="450304"/>
            <a:chOff x="0" y="924398"/>
            <a:chExt cx="8382000" cy="600405"/>
          </a:xfrm>
        </p:grpSpPr>
        <p:sp>
          <p:nvSpPr>
            <p:cNvPr id="245" name="Google Shape;245;p26"/>
            <p:cNvSpPr/>
            <p:nvPr/>
          </p:nvSpPr>
          <p:spPr>
            <a:xfrm>
              <a:off x="0" y="924398"/>
              <a:ext cx="8382000" cy="600405"/>
            </a:xfrm>
            <a:prstGeom prst="roundRect">
              <a:avLst>
                <a:gd fmla="val 16667" name="adj"/>
              </a:avLst>
            </a:prstGeom>
            <a:solidFill>
              <a:srgbClr val="C0000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
            <p:cNvSpPr/>
            <p:nvPr/>
          </p:nvSpPr>
          <p:spPr>
            <a:xfrm>
              <a:off x="29309" y="953707"/>
              <a:ext cx="8323382" cy="541787"/>
            </a:xfrm>
            <a:prstGeom prst="rect">
              <a:avLst/>
            </a:prstGeom>
            <a:solidFill>
              <a:srgbClr val="C00000"/>
            </a:solidFill>
            <a:ln>
              <a:noFill/>
            </a:ln>
          </p:spPr>
          <p:txBody>
            <a:bodyPr anchorCtr="0" anchor="ctr" bIns="68575" lIns="68575" spcFirstLastPara="1" rIns="68575" wrap="square" tIns="68575">
              <a:noAutofit/>
            </a:bodyPr>
            <a:lstStyle/>
            <a:p>
              <a:pPr indent="-127000" lvl="0" marL="0" marR="0" rtl="0" algn="l">
                <a:lnSpc>
                  <a:spcPct val="90000"/>
                </a:lnSpc>
                <a:spcBef>
                  <a:spcPts val="0"/>
                </a:spcBef>
                <a:spcAft>
                  <a:spcPts val="0"/>
                </a:spcAft>
                <a:buClr>
                  <a:schemeClr val="lt1"/>
                </a:buClr>
                <a:buSzPts val="2000"/>
                <a:buFont typeface="Noto Sans Symbols"/>
                <a:buChar char="⮚"/>
              </a:pPr>
              <a:r>
                <a:rPr lang="vi" sz="2000">
                  <a:solidFill>
                    <a:schemeClr val="lt1"/>
                  </a:solidFill>
                  <a:latin typeface="Courier New"/>
                  <a:ea typeface="Courier New"/>
                  <a:cs typeface="Courier New"/>
                  <a:sym typeface="Courier New"/>
                </a:rPr>
                <a:t> </a:t>
              </a:r>
              <a:r>
                <a:rPr b="1" lang="vi" sz="2000">
                  <a:solidFill>
                    <a:schemeClr val="lt1"/>
                  </a:solidFill>
                  <a:latin typeface="Calibri"/>
                  <a:ea typeface="Calibri"/>
                  <a:cs typeface="Calibri"/>
                  <a:sym typeface="Calibri"/>
                </a:rPr>
                <a:t>PRIMITIVE DATA TYPES</a:t>
              </a:r>
              <a:r>
                <a:rPr lang="vi" sz="2000">
                  <a:solidFill>
                    <a:schemeClr val="lt1"/>
                  </a:solidFill>
                  <a:latin typeface="Calibri"/>
                  <a:ea typeface="Calibri"/>
                  <a:cs typeface="Calibri"/>
                  <a:sym typeface="Calibri"/>
                </a:rPr>
                <a:t> </a:t>
              </a:r>
              <a:endParaRPr sz="2000">
                <a:solidFill>
                  <a:schemeClr val="lt1"/>
                </a:solidFill>
                <a:latin typeface="Calibri"/>
                <a:ea typeface="Calibri"/>
                <a:cs typeface="Calibri"/>
                <a:sym typeface="Calibri"/>
              </a:endParaRPr>
            </a:p>
          </p:txBody>
        </p:sp>
      </p:grpSp>
      <p:sp>
        <p:nvSpPr>
          <p:cNvPr id="247" name="Google Shape;247;p26"/>
          <p:cNvSpPr/>
          <p:nvPr/>
        </p:nvSpPr>
        <p:spPr>
          <a:xfrm>
            <a:off x="327400" y="1064347"/>
            <a:ext cx="8531157" cy="1312157"/>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Contain a single literal value such as a number or a string. </a:t>
            </a:r>
            <a:endParaRPr/>
          </a:p>
          <a:p>
            <a:pPr indent="-274320" lvl="1" marL="457200" marR="0" rtl="0" algn="l">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A literal is a static value that you can assign to variables.</a:t>
            </a:r>
            <a:endParaRPr/>
          </a:p>
          <a:p>
            <a:pPr indent="-274320" lvl="1" marL="457200" marR="0" rtl="0" algn="l">
              <a:lnSpc>
                <a:spcPct val="100000"/>
              </a:lnSpc>
              <a:spcBef>
                <a:spcPts val="600"/>
              </a:spcBef>
              <a:spcAft>
                <a:spcPts val="0"/>
              </a:spcAft>
              <a:buClr>
                <a:srgbClr val="AC1418"/>
              </a:buClr>
              <a:buSzPts val="2000"/>
              <a:buFont typeface="Noto Sans Symbols"/>
              <a:buChar char="•"/>
            </a:pPr>
            <a:r>
              <a:rPr b="0" i="0" lang="vi" sz="2000" u="none" cap="none" strike="noStrike">
                <a:solidFill>
                  <a:schemeClr val="dk1"/>
                </a:solidFill>
                <a:latin typeface="Courier New"/>
                <a:ea typeface="Courier New"/>
                <a:cs typeface="Courier New"/>
                <a:sym typeface="Courier New"/>
              </a:rPr>
              <a:t>Example: boolean, null, number, string</a:t>
            </a:r>
            <a:endParaRPr/>
          </a:p>
          <a:p>
            <a:pPr indent="-96519" lvl="2" marL="914400" marR="0" rtl="0" algn="l">
              <a:lnSpc>
                <a:spcPct val="78571"/>
              </a:lnSpc>
              <a:spcBef>
                <a:spcPts val="0"/>
              </a:spcBef>
              <a:spcAft>
                <a:spcPts val="0"/>
              </a:spcAft>
              <a:buClr>
                <a:srgbClr val="AC1418"/>
              </a:buClr>
              <a:buSzPts val="2800"/>
              <a:buFont typeface="Noto Sans Symbols"/>
              <a:buNone/>
            </a:pPr>
            <a:r>
              <a:t/>
            </a:r>
            <a:endParaRPr b="0" i="0" sz="2800" u="none" cap="none" strike="noStrike">
              <a:solidFill>
                <a:schemeClr val="dk1"/>
              </a:solidFill>
              <a:latin typeface="Calibri"/>
              <a:ea typeface="Calibri"/>
              <a:cs typeface="Calibri"/>
              <a:sym typeface="Calibri"/>
            </a:endParaRPr>
          </a:p>
        </p:txBody>
      </p:sp>
      <p:grpSp>
        <p:nvGrpSpPr>
          <p:cNvPr id="248" name="Google Shape;248;p26"/>
          <p:cNvGrpSpPr/>
          <p:nvPr/>
        </p:nvGrpSpPr>
        <p:grpSpPr>
          <a:xfrm>
            <a:off x="439319" y="2520993"/>
            <a:ext cx="8382000" cy="450304"/>
            <a:chOff x="0" y="924398"/>
            <a:chExt cx="8382000" cy="600405"/>
          </a:xfrm>
        </p:grpSpPr>
        <p:sp>
          <p:nvSpPr>
            <p:cNvPr id="249" name="Google Shape;249;p26"/>
            <p:cNvSpPr/>
            <p:nvPr/>
          </p:nvSpPr>
          <p:spPr>
            <a:xfrm>
              <a:off x="0" y="924398"/>
              <a:ext cx="8382000" cy="600405"/>
            </a:xfrm>
            <a:prstGeom prst="roundRect">
              <a:avLst>
                <a:gd fmla="val 16667" name="adj"/>
              </a:avLst>
            </a:prstGeom>
            <a:solidFill>
              <a:srgbClr val="C0000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
            <p:cNvSpPr/>
            <p:nvPr/>
          </p:nvSpPr>
          <p:spPr>
            <a:xfrm>
              <a:off x="29309" y="953707"/>
              <a:ext cx="8323382" cy="541787"/>
            </a:xfrm>
            <a:prstGeom prst="rect">
              <a:avLst/>
            </a:prstGeom>
            <a:solidFill>
              <a:srgbClr val="C00000"/>
            </a:solidFill>
            <a:ln>
              <a:noFill/>
            </a:ln>
          </p:spPr>
          <p:txBody>
            <a:bodyPr anchorCtr="0" anchor="ctr" bIns="68575" lIns="68575" spcFirstLastPara="1" rIns="68575" wrap="square" tIns="68575">
              <a:noAutofit/>
            </a:bodyPr>
            <a:lstStyle/>
            <a:p>
              <a:pPr indent="-127000" lvl="0" marL="0" marR="0" rtl="0" algn="l">
                <a:lnSpc>
                  <a:spcPct val="90000"/>
                </a:lnSpc>
                <a:spcBef>
                  <a:spcPts val="0"/>
                </a:spcBef>
                <a:spcAft>
                  <a:spcPts val="0"/>
                </a:spcAft>
                <a:buClr>
                  <a:schemeClr val="lt1"/>
                </a:buClr>
                <a:buSzPts val="2000"/>
                <a:buFont typeface="Noto Sans Symbols"/>
                <a:buChar char="⮚"/>
              </a:pPr>
              <a:r>
                <a:rPr lang="vi" sz="2000">
                  <a:solidFill>
                    <a:schemeClr val="lt1"/>
                  </a:solidFill>
                  <a:latin typeface="Courier New"/>
                  <a:ea typeface="Courier New"/>
                  <a:cs typeface="Courier New"/>
                  <a:sym typeface="Courier New"/>
                </a:rPr>
                <a:t> </a:t>
              </a:r>
              <a:r>
                <a:rPr b="1" lang="vi" sz="2000">
                  <a:solidFill>
                    <a:schemeClr val="lt1"/>
                  </a:solidFill>
                  <a:latin typeface="Calibri"/>
                  <a:ea typeface="Calibri"/>
                  <a:cs typeface="Calibri"/>
                  <a:sym typeface="Calibri"/>
                </a:rPr>
                <a:t>COMPOSITE DATA TYPES</a:t>
              </a:r>
              <a:r>
                <a:rPr lang="vi" sz="2000">
                  <a:solidFill>
                    <a:schemeClr val="lt1"/>
                  </a:solidFill>
                  <a:latin typeface="Calibri"/>
                  <a:ea typeface="Calibri"/>
                  <a:cs typeface="Calibri"/>
                  <a:sym typeface="Calibri"/>
                </a:rPr>
                <a:t> </a:t>
              </a:r>
              <a:endParaRPr sz="2000">
                <a:solidFill>
                  <a:schemeClr val="lt1"/>
                </a:solidFill>
                <a:latin typeface="Calibri"/>
                <a:ea typeface="Calibri"/>
                <a:cs typeface="Calibri"/>
                <a:sym typeface="Calibri"/>
              </a:endParaRPr>
            </a:p>
          </p:txBody>
        </p:sp>
      </p:grpSp>
      <p:sp>
        <p:nvSpPr>
          <p:cNvPr id="251" name="Google Shape;251;p26"/>
          <p:cNvSpPr/>
          <p:nvPr/>
        </p:nvSpPr>
        <p:spPr>
          <a:xfrm>
            <a:off x="296693" y="3019840"/>
            <a:ext cx="8153400" cy="1380711"/>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Store a collection of multiple related values</a:t>
            </a:r>
            <a:endParaRPr/>
          </a:p>
          <a:p>
            <a:pPr indent="-274320" lvl="1" marL="457200" marR="0" rtl="0" algn="l">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In JavaScript, all composite data types are treated as objects. </a:t>
            </a:r>
            <a:endParaRPr/>
          </a:p>
          <a:p>
            <a:pPr indent="-274320" lvl="1" marL="457200" marR="0" rtl="0" algn="l">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A composite data type can be either predefined or user-defined</a:t>
            </a:r>
            <a:endParaRPr/>
          </a:p>
          <a:p>
            <a:pPr indent="-274320" lvl="1" marL="457200" marR="0" rtl="0" algn="l">
              <a:lnSpc>
                <a:spcPct val="100000"/>
              </a:lnSpc>
              <a:spcBef>
                <a:spcPts val="600"/>
              </a:spcBef>
              <a:spcAft>
                <a:spcPts val="0"/>
              </a:spcAft>
              <a:buClr>
                <a:srgbClr val="AC1418"/>
              </a:buClr>
              <a:buSzPts val="2000"/>
              <a:buFont typeface="Noto Sans Symbols"/>
              <a:buChar char="•"/>
            </a:pPr>
            <a:r>
              <a:rPr b="0" i="0" lang="vi" sz="2000" u="none" cap="none" strike="noStrike">
                <a:solidFill>
                  <a:schemeClr val="dk1"/>
                </a:solidFill>
                <a:latin typeface="Courier New"/>
                <a:ea typeface="Courier New"/>
                <a:cs typeface="Courier New"/>
                <a:sym typeface="Courier New"/>
              </a:rPr>
              <a:t>Example: Objects, Functions and  Arrays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7"/>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58" name="Google Shape;258;p27"/>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JavaScript / Session 12 </a:t>
            </a:r>
            <a:endParaRPr/>
          </a:p>
        </p:txBody>
      </p:sp>
      <p:sp>
        <p:nvSpPr>
          <p:cNvPr id="259" name="Google Shape;259;p27"/>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Method write(), writeln() in Javascript</a:t>
            </a:r>
            <a:endParaRPr/>
          </a:p>
        </p:txBody>
      </p:sp>
      <p:sp>
        <p:nvSpPr>
          <p:cNvPr id="260" name="Google Shape;260;p27"/>
          <p:cNvSpPr/>
          <p:nvPr/>
        </p:nvSpPr>
        <p:spPr>
          <a:xfrm>
            <a:off x="76200" y="628650"/>
            <a:ext cx="9067800" cy="1428750"/>
          </a:xfrm>
          <a:prstGeom prst="rect">
            <a:avLst/>
          </a:prstGeom>
          <a:noFill/>
          <a:ln>
            <a:noFill/>
          </a:ln>
        </p:spPr>
        <p:txBody>
          <a:bodyPr anchorCtr="0" anchor="ctr" bIns="45700" lIns="91425" spcFirstLastPara="1" rIns="91425" wrap="square" tIns="45700">
            <a:noAutofit/>
          </a:bodyPr>
          <a:lstStyle/>
          <a:p>
            <a:pPr indent="-248920" lvl="1" marL="457200" marR="0" rtl="0" algn="l">
              <a:lnSpc>
                <a:spcPct val="100000"/>
              </a:lnSpc>
              <a:spcBef>
                <a:spcPts val="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Javascript allow to display information by using methods of document object  </a:t>
            </a:r>
            <a:endParaRPr sz="1800"/>
          </a:p>
          <a:p>
            <a:pPr indent="0" lvl="1" marL="457200" marR="0" rtl="0" algn="l">
              <a:lnSpc>
                <a:spcPct val="100000"/>
              </a:lnSpc>
              <a:spcBef>
                <a:spcPts val="0"/>
              </a:spcBef>
              <a:spcAft>
                <a:spcPts val="0"/>
              </a:spcAft>
              <a:buNone/>
            </a:pPr>
            <a:r>
              <a:rPr b="1" i="0" lang="vi" sz="1800" u="none" cap="none" strike="noStrike">
                <a:solidFill>
                  <a:schemeClr val="dk1"/>
                </a:solidFill>
                <a:latin typeface="Calibri"/>
                <a:ea typeface="Calibri"/>
                <a:cs typeface="Calibri"/>
                <a:sym typeface="Calibri"/>
              </a:rPr>
              <a:t>write(): </a:t>
            </a:r>
            <a:r>
              <a:rPr b="0" i="0" lang="vi" sz="1800" u="none" cap="none" strike="noStrike">
                <a:solidFill>
                  <a:schemeClr val="dk1"/>
                </a:solidFill>
                <a:latin typeface="Calibri"/>
                <a:ea typeface="Calibri"/>
                <a:cs typeface="Calibri"/>
                <a:sym typeface="Calibri"/>
              </a:rPr>
              <a:t>Displays any type of data.</a:t>
            </a:r>
            <a:endParaRPr sz="1800"/>
          </a:p>
          <a:p>
            <a:pPr indent="0" lvl="1" marL="457200" marR="0" rtl="0" algn="l">
              <a:lnSpc>
                <a:spcPct val="100000"/>
              </a:lnSpc>
              <a:spcBef>
                <a:spcPts val="0"/>
              </a:spcBef>
              <a:spcAft>
                <a:spcPts val="0"/>
              </a:spcAft>
              <a:buNone/>
            </a:pPr>
            <a:r>
              <a:rPr b="1" i="0" lang="vi" sz="1800" u="none" cap="none" strike="noStrike">
                <a:solidFill>
                  <a:schemeClr val="dk1"/>
                </a:solidFill>
                <a:latin typeface="Calibri"/>
                <a:ea typeface="Calibri"/>
                <a:cs typeface="Calibri"/>
                <a:sym typeface="Calibri"/>
              </a:rPr>
              <a:t>writeln()</a:t>
            </a:r>
            <a:r>
              <a:rPr b="0" i="0" lang="vi" sz="1800" u="none" cap="none" strike="noStrike">
                <a:solidFill>
                  <a:schemeClr val="dk1"/>
                </a:solidFill>
                <a:latin typeface="Calibri"/>
                <a:ea typeface="Calibri"/>
                <a:cs typeface="Calibri"/>
                <a:sym typeface="Calibri"/>
              </a:rPr>
              <a:t>: Displays any type of data and appends a new line character. </a:t>
            </a:r>
            <a:endParaRPr sz="1800"/>
          </a:p>
          <a:p>
            <a:pPr indent="-248920" lvl="1" marL="457200" marR="0" rtl="0" algn="l">
              <a:lnSpc>
                <a:spcPct val="100000"/>
              </a:lnSpc>
              <a:spcBef>
                <a:spcPts val="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Example:</a:t>
            </a:r>
            <a:endParaRPr sz="1800"/>
          </a:p>
        </p:txBody>
      </p:sp>
      <p:sp>
        <p:nvSpPr>
          <p:cNvPr id="261" name="Google Shape;261;p27"/>
          <p:cNvSpPr txBox="1"/>
          <p:nvPr/>
        </p:nvSpPr>
        <p:spPr>
          <a:xfrm>
            <a:off x="381000" y="1866900"/>
            <a:ext cx="8356200" cy="30279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vi">
                <a:solidFill>
                  <a:schemeClr val="dk1"/>
                </a:solidFill>
                <a:latin typeface="Courier New"/>
                <a:ea typeface="Courier New"/>
                <a:cs typeface="Courier New"/>
                <a:sym typeface="Courier New"/>
              </a:rPr>
              <a:t>&lt;!DOCTYPE HTML&gt;</a:t>
            </a:r>
            <a:endParaRPr/>
          </a:p>
          <a:p>
            <a:pPr indent="0" lvl="0" marL="0" marR="0" rtl="0" algn="l">
              <a:lnSpc>
                <a:spcPct val="100000"/>
              </a:lnSpc>
              <a:spcBef>
                <a:spcPts val="0"/>
              </a:spcBef>
              <a:spcAft>
                <a:spcPts val="0"/>
              </a:spcAft>
              <a:buNone/>
            </a:pPr>
            <a:r>
              <a:rPr b="1" lang="vi">
                <a:solidFill>
                  <a:schemeClr val="dk1"/>
                </a:solidFill>
                <a:latin typeface="Courier New"/>
                <a:ea typeface="Courier New"/>
                <a:cs typeface="Courier New"/>
                <a:sym typeface="Courier New"/>
              </a:rPr>
              <a:t> &lt;html&gt;</a:t>
            </a:r>
            <a:endParaRPr/>
          </a:p>
          <a:p>
            <a:pPr indent="0" lvl="0" marL="0" marR="0" rtl="0" algn="l">
              <a:lnSpc>
                <a:spcPct val="100000"/>
              </a:lnSpc>
              <a:spcBef>
                <a:spcPts val="0"/>
              </a:spcBef>
              <a:spcAft>
                <a:spcPts val="0"/>
              </a:spcAft>
              <a:buNone/>
            </a:pPr>
            <a:r>
              <a:rPr b="1" lang="vi">
                <a:solidFill>
                  <a:schemeClr val="dk1"/>
                </a:solidFill>
                <a:latin typeface="Courier New"/>
                <a:ea typeface="Courier New"/>
                <a:cs typeface="Courier New"/>
                <a:sym typeface="Courier New"/>
              </a:rPr>
              <a:t> &lt;head&gt;</a:t>
            </a:r>
            <a:endParaRPr/>
          </a:p>
          <a:p>
            <a:pPr indent="0" lvl="0" marL="0" marR="0" rtl="0" algn="l">
              <a:lnSpc>
                <a:spcPct val="100000"/>
              </a:lnSpc>
              <a:spcBef>
                <a:spcPts val="0"/>
              </a:spcBef>
              <a:spcAft>
                <a:spcPts val="0"/>
              </a:spcAft>
              <a:buNone/>
            </a:pPr>
            <a:r>
              <a:rPr b="1" lang="vi">
                <a:solidFill>
                  <a:schemeClr val="dk1"/>
                </a:solidFill>
                <a:latin typeface="Courier New"/>
                <a:ea typeface="Courier New"/>
                <a:cs typeface="Courier New"/>
                <a:sym typeface="Courier New"/>
              </a:rPr>
              <a:t>    &lt;title&gt; JavaScript language &lt;/title&gt;</a:t>
            </a:r>
            <a:endParaRPr/>
          </a:p>
          <a:p>
            <a:pPr indent="0" lvl="0" marL="0" marR="0" rtl="0" algn="l">
              <a:lnSpc>
                <a:spcPct val="100000"/>
              </a:lnSpc>
              <a:spcBef>
                <a:spcPts val="0"/>
              </a:spcBef>
              <a:spcAft>
                <a:spcPts val="0"/>
              </a:spcAft>
              <a:buNone/>
            </a:pPr>
            <a:r>
              <a:rPr b="1" lang="vi">
                <a:solidFill>
                  <a:schemeClr val="dk1"/>
                </a:solidFill>
                <a:latin typeface="Courier New"/>
                <a:ea typeface="Courier New"/>
                <a:cs typeface="Courier New"/>
                <a:sym typeface="Courier New"/>
              </a:rPr>
              <a:t>    </a:t>
            </a:r>
            <a:r>
              <a:rPr b="1" lang="vi">
                <a:solidFill>
                  <a:srgbClr val="FF0000"/>
                </a:solidFill>
                <a:latin typeface="Courier New"/>
                <a:ea typeface="Courier New"/>
                <a:cs typeface="Courier New"/>
                <a:sym typeface="Courier New"/>
              </a:rPr>
              <a:t>&lt;script&gt;</a:t>
            </a:r>
            <a:endParaRPr>
              <a:solidFill>
                <a:srgbClr val="FF0000"/>
              </a:solidFill>
            </a:endParaRPr>
          </a:p>
          <a:p>
            <a:pPr indent="1141413" lvl="0" marL="0" marR="0" rtl="0" algn="l">
              <a:lnSpc>
                <a:spcPct val="100000"/>
              </a:lnSpc>
              <a:spcBef>
                <a:spcPts val="0"/>
              </a:spcBef>
              <a:spcAft>
                <a:spcPts val="0"/>
              </a:spcAft>
              <a:buNone/>
            </a:pPr>
            <a:r>
              <a:rPr b="1" lang="vi">
                <a:solidFill>
                  <a:srgbClr val="FF0000"/>
                </a:solidFill>
                <a:latin typeface="Courier New"/>
                <a:ea typeface="Courier New"/>
                <a:cs typeface="Courier New"/>
                <a:sym typeface="Courier New"/>
              </a:rPr>
              <a:t>document.write(“&lt;p&gt; JavaScript:”);</a:t>
            </a:r>
            <a:endParaRPr>
              <a:solidFill>
                <a:srgbClr val="FF0000"/>
              </a:solidFill>
            </a:endParaRPr>
          </a:p>
          <a:p>
            <a:pPr indent="1141413" lvl="0" marL="0" marR="0" rtl="0" algn="l">
              <a:lnSpc>
                <a:spcPct val="100000"/>
              </a:lnSpc>
              <a:spcBef>
                <a:spcPts val="0"/>
              </a:spcBef>
              <a:spcAft>
                <a:spcPts val="0"/>
              </a:spcAft>
              <a:buNone/>
            </a:pPr>
            <a:r>
              <a:rPr b="1" lang="vi">
                <a:solidFill>
                  <a:srgbClr val="FF0000"/>
                </a:solidFill>
                <a:latin typeface="Courier New"/>
                <a:ea typeface="Courier New"/>
                <a:cs typeface="Courier New"/>
                <a:sym typeface="Courier New"/>
              </a:rPr>
              <a:t>document.writeln(“is a scripting”);</a:t>
            </a:r>
            <a:endParaRPr>
              <a:solidFill>
                <a:srgbClr val="FF0000"/>
              </a:solidFill>
            </a:endParaRPr>
          </a:p>
          <a:p>
            <a:pPr indent="1141413" lvl="0" marL="0" marR="0" rtl="0" algn="l">
              <a:lnSpc>
                <a:spcPct val="100000"/>
              </a:lnSpc>
              <a:spcBef>
                <a:spcPts val="0"/>
              </a:spcBef>
              <a:spcAft>
                <a:spcPts val="0"/>
              </a:spcAft>
              <a:buNone/>
            </a:pPr>
            <a:r>
              <a:rPr b="1" lang="vi">
                <a:solidFill>
                  <a:srgbClr val="FF0000"/>
                </a:solidFill>
                <a:latin typeface="Courier New"/>
                <a:ea typeface="Courier New"/>
                <a:cs typeface="Courier New"/>
                <a:sym typeface="Courier New"/>
              </a:rPr>
              <a:t>document.write(“and a case-sensitive language.”);</a:t>
            </a:r>
            <a:endParaRPr>
              <a:solidFill>
                <a:srgbClr val="FF0000"/>
              </a:solidFill>
            </a:endParaRPr>
          </a:p>
          <a:p>
            <a:pPr indent="0" lvl="0" marL="0" marR="0" rtl="0" algn="l">
              <a:lnSpc>
                <a:spcPct val="100000"/>
              </a:lnSpc>
              <a:spcBef>
                <a:spcPts val="0"/>
              </a:spcBef>
              <a:spcAft>
                <a:spcPts val="0"/>
              </a:spcAft>
              <a:buNone/>
            </a:pPr>
            <a:r>
              <a:rPr b="1" lang="vi">
                <a:solidFill>
                  <a:srgbClr val="FF0000"/>
                </a:solidFill>
                <a:latin typeface="Courier New"/>
                <a:ea typeface="Courier New"/>
                <a:cs typeface="Courier New"/>
                <a:sym typeface="Courier New"/>
              </a:rPr>
              <a:t>    &lt;/script&gt;</a:t>
            </a:r>
            <a:endParaRPr>
              <a:solidFill>
                <a:srgbClr val="FF0000"/>
              </a:solidFill>
            </a:endParaRPr>
          </a:p>
          <a:p>
            <a:pPr indent="0" lvl="0" marL="0" marR="0" rtl="0" algn="l">
              <a:lnSpc>
                <a:spcPct val="100000"/>
              </a:lnSpc>
              <a:spcBef>
                <a:spcPts val="0"/>
              </a:spcBef>
              <a:spcAft>
                <a:spcPts val="0"/>
              </a:spcAft>
              <a:buNone/>
            </a:pPr>
            <a:r>
              <a:rPr b="1" lang="vi">
                <a:solidFill>
                  <a:schemeClr val="dk1"/>
                </a:solidFill>
                <a:latin typeface="Courier New"/>
                <a:ea typeface="Courier New"/>
                <a:cs typeface="Courier New"/>
                <a:sym typeface="Courier New"/>
              </a:rPr>
              <a:t> &lt;/head&gt;</a:t>
            </a:r>
            <a:endParaRPr/>
          </a:p>
          <a:p>
            <a:pPr indent="0" lvl="0" marL="0" marR="0" rtl="0" algn="l">
              <a:lnSpc>
                <a:spcPct val="100000"/>
              </a:lnSpc>
              <a:spcBef>
                <a:spcPts val="0"/>
              </a:spcBef>
              <a:spcAft>
                <a:spcPts val="0"/>
              </a:spcAft>
              <a:buNone/>
            </a:pPr>
            <a:r>
              <a:rPr b="1" lang="vi">
                <a:solidFill>
                  <a:schemeClr val="dk1"/>
                </a:solidFill>
                <a:latin typeface="Courier New"/>
                <a:ea typeface="Courier New"/>
                <a:cs typeface="Courier New"/>
                <a:sym typeface="Courier New"/>
              </a:rPr>
              <a:t> &lt;body&gt;</a:t>
            </a:r>
            <a:endParaRPr/>
          </a:p>
          <a:p>
            <a:pPr indent="0" lvl="0" marL="0" marR="0" rtl="0" algn="l">
              <a:lnSpc>
                <a:spcPct val="100000"/>
              </a:lnSpc>
              <a:spcBef>
                <a:spcPts val="0"/>
              </a:spcBef>
              <a:spcAft>
                <a:spcPts val="0"/>
              </a:spcAft>
              <a:buNone/>
            </a:pPr>
            <a:r>
              <a:rPr b="1" lang="vi">
                <a:solidFill>
                  <a:schemeClr val="dk1"/>
                </a:solidFill>
                <a:latin typeface="Courier New"/>
                <a:ea typeface="Courier New"/>
                <a:cs typeface="Courier New"/>
                <a:sym typeface="Courier New"/>
              </a:rPr>
              <a:t>    &lt;p&gt; JavaScript: is a scripting &amp; case-sensitive language.&lt;/p&gt;</a:t>
            </a:r>
            <a:endParaRPr/>
          </a:p>
          <a:p>
            <a:pPr indent="0" lvl="0" marL="0" marR="0" rtl="0" algn="l">
              <a:lnSpc>
                <a:spcPct val="100000"/>
              </a:lnSpc>
              <a:spcBef>
                <a:spcPts val="0"/>
              </a:spcBef>
              <a:spcAft>
                <a:spcPts val="0"/>
              </a:spcAft>
              <a:buNone/>
            </a:pPr>
            <a:r>
              <a:rPr b="1" lang="vi">
                <a:solidFill>
                  <a:schemeClr val="dk1"/>
                </a:solidFill>
                <a:latin typeface="Courier New"/>
                <a:ea typeface="Courier New"/>
                <a:cs typeface="Courier New"/>
                <a:sym typeface="Courier New"/>
              </a:rPr>
              <a:t> &lt;/body&gt;</a:t>
            </a:r>
            <a:endParaRPr/>
          </a:p>
          <a:p>
            <a:pPr indent="0" lvl="0" marL="0" marR="0" rtl="0" algn="l">
              <a:lnSpc>
                <a:spcPct val="100000"/>
              </a:lnSpc>
              <a:spcBef>
                <a:spcPts val="0"/>
              </a:spcBef>
              <a:spcAft>
                <a:spcPts val="0"/>
              </a:spcAft>
              <a:buNone/>
            </a:pPr>
            <a:r>
              <a:rPr b="1" lang="vi">
                <a:solidFill>
                  <a:schemeClr val="dk1"/>
                </a:solidFill>
                <a:latin typeface="Courier New"/>
                <a:ea typeface="Courier New"/>
                <a:cs typeface="Courier New"/>
                <a:sym typeface="Courier New"/>
              </a:rPr>
              <a:t>&lt;/html&gt;</a:t>
            </a:r>
            <a:endParaRPr b="1">
              <a:solidFill>
                <a:schemeClr val="dk1"/>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8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8"/>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68" name="Google Shape;268;p28"/>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JavaScript / Session 12 </a:t>
            </a:r>
            <a:endParaRPr/>
          </a:p>
        </p:txBody>
      </p:sp>
      <p:sp>
        <p:nvSpPr>
          <p:cNvPr id="269" name="Google Shape;269;p28"/>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Using Comments</a:t>
            </a:r>
            <a:endParaRPr/>
          </a:p>
        </p:txBody>
      </p:sp>
      <p:sp>
        <p:nvSpPr>
          <p:cNvPr id="270" name="Google Shape;270;p28"/>
          <p:cNvSpPr/>
          <p:nvPr/>
        </p:nvSpPr>
        <p:spPr>
          <a:xfrm>
            <a:off x="152400" y="646366"/>
            <a:ext cx="8686800" cy="651415"/>
          </a:xfrm>
          <a:prstGeom prst="rect">
            <a:avLst/>
          </a:prstGeom>
          <a:noFill/>
          <a:ln>
            <a:noFill/>
          </a:ln>
        </p:spPr>
        <p:txBody>
          <a:bodyPr anchorCtr="0" anchor="ctr"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Comments provide information about a piece of code in the script. </a:t>
            </a:r>
            <a:endParaRPr/>
          </a:p>
          <a:p>
            <a:pPr indent="-274320" lvl="1" marL="457200" marR="0" rtl="0" algn="just">
              <a:lnSpc>
                <a:spcPct val="100000"/>
              </a:lnSpc>
              <a:spcBef>
                <a:spcPts val="60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JavaScript supports two types of comments. These are as follows:</a:t>
            </a:r>
            <a:endParaRPr/>
          </a:p>
        </p:txBody>
      </p:sp>
      <p:grpSp>
        <p:nvGrpSpPr>
          <p:cNvPr id="271" name="Google Shape;271;p28"/>
          <p:cNvGrpSpPr/>
          <p:nvPr/>
        </p:nvGrpSpPr>
        <p:grpSpPr>
          <a:xfrm>
            <a:off x="381000" y="1543050"/>
            <a:ext cx="8382000" cy="400050"/>
            <a:chOff x="0" y="924398"/>
            <a:chExt cx="8382000" cy="600405"/>
          </a:xfrm>
        </p:grpSpPr>
        <p:sp>
          <p:nvSpPr>
            <p:cNvPr id="272" name="Google Shape;272;p28"/>
            <p:cNvSpPr/>
            <p:nvPr/>
          </p:nvSpPr>
          <p:spPr>
            <a:xfrm>
              <a:off x="0" y="924398"/>
              <a:ext cx="8382000" cy="600405"/>
            </a:xfrm>
            <a:prstGeom prst="roundRect">
              <a:avLst>
                <a:gd fmla="val 16667" name="adj"/>
              </a:avLst>
            </a:prstGeom>
            <a:solidFill>
              <a:srgbClr val="C0000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8"/>
            <p:cNvSpPr/>
            <p:nvPr/>
          </p:nvSpPr>
          <p:spPr>
            <a:xfrm>
              <a:off x="29309" y="953707"/>
              <a:ext cx="8323382" cy="541787"/>
            </a:xfrm>
            <a:prstGeom prst="rect">
              <a:avLst/>
            </a:prstGeom>
            <a:solidFill>
              <a:srgbClr val="C00000"/>
            </a:solidFill>
            <a:ln>
              <a:noFill/>
            </a:ln>
          </p:spPr>
          <p:txBody>
            <a:bodyPr anchorCtr="0" anchor="ctr" bIns="68575" lIns="68575" spcFirstLastPara="1" rIns="68575" wrap="square" tIns="68575">
              <a:noAutofit/>
            </a:bodyPr>
            <a:lstStyle/>
            <a:p>
              <a:pPr indent="-127000" lvl="0" marL="0" marR="0" rtl="0" algn="l">
                <a:lnSpc>
                  <a:spcPct val="90000"/>
                </a:lnSpc>
                <a:spcBef>
                  <a:spcPts val="0"/>
                </a:spcBef>
                <a:spcAft>
                  <a:spcPts val="0"/>
                </a:spcAft>
                <a:buClr>
                  <a:schemeClr val="lt1"/>
                </a:buClr>
                <a:buSzPts val="2000"/>
                <a:buFont typeface="Noto Sans Symbols"/>
                <a:buChar char="⮚"/>
              </a:pPr>
              <a:r>
                <a:rPr b="1" lang="vi" sz="2000">
                  <a:solidFill>
                    <a:schemeClr val="lt1"/>
                  </a:solidFill>
                  <a:latin typeface="Calibri"/>
                  <a:ea typeface="Calibri"/>
                  <a:cs typeface="Calibri"/>
                  <a:sym typeface="Calibri"/>
                </a:rPr>
                <a:t> SINGLE LINE COMMENTS</a:t>
              </a:r>
              <a:r>
                <a:rPr lang="vi" sz="2000">
                  <a:solidFill>
                    <a:schemeClr val="lt1"/>
                  </a:solidFill>
                  <a:latin typeface="Calibri"/>
                  <a:ea typeface="Calibri"/>
                  <a:cs typeface="Calibri"/>
                  <a:sym typeface="Calibri"/>
                </a:rPr>
                <a:t> </a:t>
              </a:r>
              <a:endParaRPr sz="2000">
                <a:solidFill>
                  <a:schemeClr val="lt1"/>
                </a:solidFill>
                <a:latin typeface="Calibri"/>
                <a:ea typeface="Calibri"/>
                <a:cs typeface="Calibri"/>
                <a:sym typeface="Calibri"/>
              </a:endParaRPr>
            </a:p>
          </p:txBody>
        </p:sp>
      </p:grpSp>
      <p:sp>
        <p:nvSpPr>
          <p:cNvPr id="274" name="Google Shape;274;p28"/>
          <p:cNvSpPr/>
          <p:nvPr/>
        </p:nvSpPr>
        <p:spPr>
          <a:xfrm>
            <a:off x="46891" y="1982247"/>
            <a:ext cx="8686800" cy="342900"/>
          </a:xfrm>
          <a:prstGeom prst="rect">
            <a:avLst/>
          </a:prstGeom>
          <a:noFill/>
          <a:ln>
            <a:noFill/>
          </a:ln>
        </p:spPr>
        <p:txBody>
          <a:bodyPr anchorCtr="0" anchor="ctr" bIns="45700" lIns="91425" spcFirstLastPara="1" rIns="91425" wrap="square" tIns="45700">
            <a:noAutofit/>
          </a:bodyPr>
          <a:lstStyle/>
          <a:p>
            <a:pPr indent="-227012" lvl="8" marL="514350" marR="0" rtl="0" algn="just">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Single-line comments begin with two forward slashes (//). </a:t>
            </a:r>
            <a:endParaRPr/>
          </a:p>
        </p:txBody>
      </p:sp>
      <p:grpSp>
        <p:nvGrpSpPr>
          <p:cNvPr id="275" name="Google Shape;275;p28"/>
          <p:cNvGrpSpPr/>
          <p:nvPr/>
        </p:nvGrpSpPr>
        <p:grpSpPr>
          <a:xfrm>
            <a:off x="419100" y="2645686"/>
            <a:ext cx="8382000" cy="400050"/>
            <a:chOff x="0" y="924398"/>
            <a:chExt cx="8382000" cy="600405"/>
          </a:xfrm>
        </p:grpSpPr>
        <p:sp>
          <p:nvSpPr>
            <p:cNvPr id="276" name="Google Shape;276;p28"/>
            <p:cNvSpPr/>
            <p:nvPr/>
          </p:nvSpPr>
          <p:spPr>
            <a:xfrm>
              <a:off x="0" y="924398"/>
              <a:ext cx="8382000" cy="600405"/>
            </a:xfrm>
            <a:prstGeom prst="roundRect">
              <a:avLst>
                <a:gd fmla="val 16667" name="adj"/>
              </a:avLst>
            </a:prstGeom>
            <a:solidFill>
              <a:srgbClr val="C0000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29309" y="953707"/>
              <a:ext cx="8323382" cy="541787"/>
            </a:xfrm>
            <a:prstGeom prst="rect">
              <a:avLst/>
            </a:prstGeom>
            <a:solidFill>
              <a:srgbClr val="C00000"/>
            </a:solidFill>
            <a:ln>
              <a:noFill/>
            </a:ln>
          </p:spPr>
          <p:txBody>
            <a:bodyPr anchorCtr="0" anchor="ctr" bIns="68575" lIns="68575" spcFirstLastPara="1" rIns="68575" wrap="square" tIns="68575">
              <a:noAutofit/>
            </a:bodyPr>
            <a:lstStyle/>
            <a:p>
              <a:pPr indent="-127000" lvl="0" marL="0" marR="0" rtl="0" algn="l">
                <a:lnSpc>
                  <a:spcPct val="90000"/>
                </a:lnSpc>
                <a:spcBef>
                  <a:spcPts val="0"/>
                </a:spcBef>
                <a:spcAft>
                  <a:spcPts val="0"/>
                </a:spcAft>
                <a:buClr>
                  <a:schemeClr val="lt1"/>
                </a:buClr>
                <a:buSzPts val="2000"/>
                <a:buFont typeface="Noto Sans Symbols"/>
                <a:buChar char="⮚"/>
              </a:pPr>
              <a:r>
                <a:rPr b="1" lang="vi" sz="2000">
                  <a:solidFill>
                    <a:schemeClr val="lt1"/>
                  </a:solidFill>
                  <a:latin typeface="Calibri"/>
                  <a:ea typeface="Calibri"/>
                  <a:cs typeface="Calibri"/>
                  <a:sym typeface="Calibri"/>
                </a:rPr>
                <a:t> MULTI-LINE COMMENTS</a:t>
              </a:r>
              <a:r>
                <a:rPr lang="vi" sz="2000">
                  <a:solidFill>
                    <a:schemeClr val="lt1"/>
                  </a:solidFill>
                  <a:latin typeface="Calibri"/>
                  <a:ea typeface="Calibri"/>
                  <a:cs typeface="Calibri"/>
                  <a:sym typeface="Calibri"/>
                </a:rPr>
                <a:t> </a:t>
              </a:r>
              <a:endParaRPr sz="2000">
                <a:solidFill>
                  <a:schemeClr val="lt1"/>
                </a:solidFill>
                <a:latin typeface="Calibri"/>
                <a:ea typeface="Calibri"/>
                <a:cs typeface="Calibri"/>
                <a:sym typeface="Calibri"/>
              </a:endParaRPr>
            </a:p>
          </p:txBody>
        </p:sp>
      </p:grpSp>
      <p:sp>
        <p:nvSpPr>
          <p:cNvPr id="278" name="Google Shape;278;p28"/>
          <p:cNvSpPr/>
          <p:nvPr/>
        </p:nvSpPr>
        <p:spPr>
          <a:xfrm>
            <a:off x="138184" y="3218854"/>
            <a:ext cx="8686800" cy="1772100"/>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Multi-line comments begin with a forward slash followed by an asterisk (/*) and end with an asterisk followed by a forward slash (*/).</a:t>
            </a:r>
            <a:endParaRPr/>
          </a:p>
          <a:p>
            <a:pPr indent="-274320" lvl="1" marL="457200" marR="0" rtl="0" algn="just">
              <a:lnSpc>
                <a:spcPct val="100000"/>
              </a:lnSpc>
              <a:spcBef>
                <a:spcPts val="60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Example:</a:t>
            </a:r>
            <a:endParaRPr/>
          </a:p>
          <a:p>
            <a:pPr indent="0" lvl="0" marL="458788" marR="0" rtl="0" algn="l">
              <a:lnSpc>
                <a:spcPct val="100000"/>
              </a:lnSpc>
              <a:spcBef>
                <a:spcPts val="1000"/>
              </a:spcBef>
              <a:spcAft>
                <a:spcPts val="0"/>
              </a:spcAft>
              <a:buNone/>
            </a:pPr>
            <a:r>
              <a:rPr lang="vi" sz="2000">
                <a:solidFill>
                  <a:schemeClr val="dk1"/>
                </a:solidFill>
                <a:latin typeface="Courier New"/>
                <a:ea typeface="Courier New"/>
                <a:cs typeface="Courier New"/>
                <a:sym typeface="Courier New"/>
              </a:rPr>
              <a:t> /* This line of code</a:t>
            </a:r>
            <a:endParaRPr/>
          </a:p>
          <a:p>
            <a:pPr indent="0" lvl="0" marL="458788" marR="0" rtl="0" algn="l">
              <a:lnSpc>
                <a:spcPct val="100000"/>
              </a:lnSpc>
              <a:spcBef>
                <a:spcPts val="0"/>
              </a:spcBef>
              <a:spcAft>
                <a:spcPts val="0"/>
              </a:spcAft>
              <a:buNone/>
            </a:pPr>
            <a:r>
              <a:rPr lang="vi" sz="2000">
                <a:solidFill>
                  <a:schemeClr val="dk1"/>
                </a:solidFill>
                <a:latin typeface="Courier New"/>
                <a:ea typeface="Courier New"/>
                <a:cs typeface="Courier New"/>
                <a:sym typeface="Courier New"/>
              </a:rPr>
              <a:t>   declares a variable */</a:t>
            </a:r>
            <a:endParaRPr/>
          </a:p>
          <a:p>
            <a:pPr indent="0" lvl="1" marL="182880" marR="0" rtl="0" algn="just">
              <a:lnSpc>
                <a:spcPct val="100000"/>
              </a:lnSpc>
              <a:spcBef>
                <a:spcPts val="0"/>
              </a:spcBef>
              <a:spcAft>
                <a:spcPts val="0"/>
              </a:spcAft>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5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5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9"/>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85" name="Google Shape;285;p29"/>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JavaScript / Session 12 </a:t>
            </a:r>
            <a:endParaRPr/>
          </a:p>
        </p:txBody>
      </p:sp>
      <p:sp>
        <p:nvSpPr>
          <p:cNvPr id="286" name="Google Shape;286;p29"/>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Escape Sequence Characters </a:t>
            </a:r>
            <a:endParaRPr/>
          </a:p>
        </p:txBody>
      </p:sp>
      <p:pic>
        <p:nvPicPr>
          <p:cNvPr id="287" name="Google Shape;287;p29"/>
          <p:cNvPicPr preferRelativeResize="0"/>
          <p:nvPr/>
        </p:nvPicPr>
        <p:blipFill rotWithShape="1">
          <a:blip r:embed="rId3">
            <a:alphaModFix/>
          </a:blip>
          <a:srcRect b="0" l="0" r="0" t="0"/>
          <a:stretch/>
        </p:blipFill>
        <p:spPr>
          <a:xfrm>
            <a:off x="228600" y="628650"/>
            <a:ext cx="5018049" cy="2571750"/>
          </a:xfrm>
          <a:prstGeom prst="rect">
            <a:avLst/>
          </a:prstGeom>
          <a:noFill/>
          <a:ln>
            <a:noFill/>
          </a:ln>
        </p:spPr>
      </p:pic>
      <p:pic>
        <p:nvPicPr>
          <p:cNvPr id="288" name="Google Shape;288;p29"/>
          <p:cNvPicPr preferRelativeResize="0"/>
          <p:nvPr/>
        </p:nvPicPr>
        <p:blipFill rotWithShape="1">
          <a:blip r:embed="rId4">
            <a:alphaModFix/>
          </a:blip>
          <a:srcRect b="0" l="0" r="0" t="0"/>
          <a:stretch/>
        </p:blipFill>
        <p:spPr>
          <a:xfrm>
            <a:off x="2819400" y="1810004"/>
            <a:ext cx="6226151" cy="1828800"/>
          </a:xfrm>
          <a:prstGeom prst="rect">
            <a:avLst/>
          </a:prstGeom>
          <a:noFill/>
          <a:ln>
            <a:noFill/>
          </a:ln>
        </p:spPr>
      </p:pic>
      <p:sp>
        <p:nvSpPr>
          <p:cNvPr id="289" name="Google Shape;289;p29"/>
          <p:cNvSpPr txBox="1"/>
          <p:nvPr/>
        </p:nvSpPr>
        <p:spPr>
          <a:xfrm>
            <a:off x="201300" y="3687875"/>
            <a:ext cx="8610600" cy="1225500"/>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vi" sz="1800">
                <a:solidFill>
                  <a:schemeClr val="dk1"/>
                </a:solidFill>
                <a:latin typeface="Courier New"/>
                <a:ea typeface="Courier New"/>
                <a:cs typeface="Courier New"/>
                <a:sym typeface="Courier New"/>
              </a:rPr>
              <a:t>&lt;script&gt; </a:t>
            </a:r>
            <a:endParaRPr/>
          </a:p>
          <a:p>
            <a:pPr indent="0" lvl="0" marL="287338" marR="0" rtl="0" algn="l">
              <a:lnSpc>
                <a:spcPct val="100000"/>
              </a:lnSpc>
              <a:spcBef>
                <a:spcPts val="0"/>
              </a:spcBef>
              <a:spcAft>
                <a:spcPts val="0"/>
              </a:spcAft>
              <a:buNone/>
            </a:pPr>
            <a:r>
              <a:rPr b="1" lang="vi" sz="1800">
                <a:solidFill>
                  <a:schemeClr val="dk1"/>
                </a:solidFill>
                <a:latin typeface="Courier New"/>
                <a:ea typeface="Courier New"/>
                <a:cs typeface="Courier New"/>
                <a:sym typeface="Courier New"/>
              </a:rPr>
              <a:t>document.write(“You need to have a \u0022credit card\u0022, if you want to shop on the \’Internet\’.”);</a:t>
            </a:r>
            <a:endParaRPr/>
          </a:p>
          <a:p>
            <a:pPr indent="0" lvl="0" marL="0" marR="0" rtl="0" algn="l">
              <a:lnSpc>
                <a:spcPct val="100000"/>
              </a:lnSpc>
              <a:spcBef>
                <a:spcPts val="0"/>
              </a:spcBef>
              <a:spcAft>
                <a:spcPts val="0"/>
              </a:spcAft>
              <a:buNone/>
            </a:pPr>
            <a:r>
              <a:rPr b="1" lang="vi" sz="1800">
                <a:solidFill>
                  <a:schemeClr val="dk1"/>
                </a:solidFill>
                <a:latin typeface="Courier New"/>
                <a:ea typeface="Courier New"/>
                <a:cs typeface="Courier New"/>
                <a:sym typeface="Courier New"/>
              </a:rPr>
              <a:t>&lt;/script&gt;</a:t>
            </a:r>
            <a:endParaRPr b="1" sz="1800">
              <a:solidFill>
                <a:schemeClr val="dk1"/>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8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0"/>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96" name="Google Shape;296;p30"/>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JavaScript / Session 12 </a:t>
            </a:r>
            <a:endParaRPr/>
          </a:p>
        </p:txBody>
      </p:sp>
      <p:sp>
        <p:nvSpPr>
          <p:cNvPr id="297" name="Google Shape;297;p30"/>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Built-in Function</a:t>
            </a:r>
            <a:endParaRPr/>
          </a:p>
        </p:txBody>
      </p:sp>
      <p:sp>
        <p:nvSpPr>
          <p:cNvPr id="298" name="Google Shape;298;p30"/>
          <p:cNvSpPr/>
          <p:nvPr/>
        </p:nvSpPr>
        <p:spPr>
          <a:xfrm>
            <a:off x="0" y="571500"/>
            <a:ext cx="8686800" cy="478081"/>
          </a:xfrm>
          <a:prstGeom prst="rect">
            <a:avLst/>
          </a:prstGeom>
          <a:noFill/>
          <a:ln>
            <a:noFill/>
          </a:ln>
        </p:spPr>
        <p:txBody>
          <a:bodyPr anchorCtr="0" anchor="ctr"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is a piece of code that performs some operations to fulfill a specific task. </a:t>
            </a:r>
            <a:endParaRPr/>
          </a:p>
          <a:p>
            <a:pPr indent="-274320" lvl="1" marL="457200" marR="0" rtl="0" algn="just">
              <a:lnSpc>
                <a:spcPct val="100000"/>
              </a:lnSpc>
              <a:spcBef>
                <a:spcPts val="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takes one or more input values, processes them, and returns an output value.</a:t>
            </a:r>
            <a:endParaRPr/>
          </a:p>
        </p:txBody>
      </p:sp>
      <p:pic>
        <p:nvPicPr>
          <p:cNvPr id="299" name="Google Shape;299;p30"/>
          <p:cNvPicPr preferRelativeResize="0"/>
          <p:nvPr/>
        </p:nvPicPr>
        <p:blipFill rotWithShape="1">
          <a:blip r:embed="rId3">
            <a:alphaModFix/>
          </a:blip>
          <a:srcRect b="0" l="0" r="0" t="0"/>
          <a:stretch/>
        </p:blipFill>
        <p:spPr>
          <a:xfrm>
            <a:off x="152400" y="1082179"/>
            <a:ext cx="6518615" cy="2289670"/>
          </a:xfrm>
          <a:prstGeom prst="rect">
            <a:avLst/>
          </a:prstGeom>
          <a:noFill/>
          <a:ln>
            <a:noFill/>
          </a:ln>
        </p:spPr>
      </p:pic>
      <p:pic>
        <p:nvPicPr>
          <p:cNvPr id="300" name="Google Shape;300;p30"/>
          <p:cNvPicPr preferRelativeResize="0"/>
          <p:nvPr/>
        </p:nvPicPr>
        <p:blipFill rotWithShape="1">
          <a:blip r:embed="rId4">
            <a:alphaModFix/>
          </a:blip>
          <a:srcRect b="0" l="0" r="0" t="0"/>
          <a:stretch/>
        </p:blipFill>
        <p:spPr>
          <a:xfrm>
            <a:off x="2590800" y="3265895"/>
            <a:ext cx="6477000" cy="169049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1"/>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07" name="Google Shape;307;p31"/>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JavaScript / Session 12 </a:t>
            </a:r>
            <a:endParaRPr/>
          </a:p>
        </p:txBody>
      </p:sp>
      <p:sp>
        <p:nvSpPr>
          <p:cNvPr id="308" name="Google Shape;308;p31"/>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Event Handling</a:t>
            </a:r>
            <a:endParaRPr/>
          </a:p>
        </p:txBody>
      </p:sp>
      <p:pic>
        <p:nvPicPr>
          <p:cNvPr id="309" name="Google Shape;309;p31"/>
          <p:cNvPicPr preferRelativeResize="0"/>
          <p:nvPr/>
        </p:nvPicPr>
        <p:blipFill rotWithShape="1">
          <a:blip r:embed="rId3">
            <a:alphaModFix/>
          </a:blip>
          <a:srcRect b="0" l="0" r="0" t="0"/>
          <a:stretch/>
        </p:blipFill>
        <p:spPr>
          <a:xfrm>
            <a:off x="228600" y="685800"/>
            <a:ext cx="8839200" cy="3357072"/>
          </a:xfrm>
          <a:prstGeom prst="rect">
            <a:avLst/>
          </a:prstGeom>
          <a:noFill/>
          <a:ln>
            <a:noFill/>
          </a:ln>
        </p:spPr>
      </p:pic>
      <p:pic>
        <p:nvPicPr>
          <p:cNvPr descr="Figure 12.11.tif" id="310" name="Google Shape;310;p31"/>
          <p:cNvPicPr preferRelativeResize="0"/>
          <p:nvPr/>
        </p:nvPicPr>
        <p:blipFill rotWithShape="1">
          <a:blip r:embed="rId4">
            <a:alphaModFix/>
          </a:blip>
          <a:srcRect b="0" l="0" r="0" t="0"/>
          <a:stretch/>
        </p:blipFill>
        <p:spPr>
          <a:xfrm>
            <a:off x="2057400" y="3708955"/>
            <a:ext cx="2362200" cy="1138346"/>
          </a:xfrm>
          <a:prstGeom prst="rect">
            <a:avLst/>
          </a:prstGeom>
          <a:noFill/>
          <a:ln>
            <a:noFill/>
          </a:ln>
        </p:spPr>
      </p:pic>
      <p:pic>
        <p:nvPicPr>
          <p:cNvPr descr="Figure 12.12.tif" id="311" name="Google Shape;311;p31"/>
          <p:cNvPicPr preferRelativeResize="0"/>
          <p:nvPr/>
        </p:nvPicPr>
        <p:blipFill rotWithShape="1">
          <a:blip r:embed="rId5">
            <a:alphaModFix/>
          </a:blip>
          <a:srcRect b="0" l="0" r="0" t="0"/>
          <a:stretch/>
        </p:blipFill>
        <p:spPr>
          <a:xfrm>
            <a:off x="4724400" y="3714750"/>
            <a:ext cx="2488539" cy="11517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2"/>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18" name="Google Shape;318;p32"/>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JavaScript / Session 12 </a:t>
            </a:r>
            <a:endParaRPr/>
          </a:p>
        </p:txBody>
      </p:sp>
      <p:sp>
        <p:nvSpPr>
          <p:cNvPr id="319" name="Google Shape;319;p32"/>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Keyboard Events </a:t>
            </a:r>
            <a:endParaRPr/>
          </a:p>
        </p:txBody>
      </p:sp>
      <p:sp>
        <p:nvSpPr>
          <p:cNvPr id="320" name="Google Shape;320;p32"/>
          <p:cNvSpPr/>
          <p:nvPr/>
        </p:nvSpPr>
        <p:spPr>
          <a:xfrm>
            <a:off x="228600" y="628650"/>
            <a:ext cx="8534400" cy="1143000"/>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Occur when a key or a combination of keys are pressed or released from a keyboard. </a:t>
            </a:r>
            <a:endParaRPr/>
          </a:p>
          <a:p>
            <a:pPr indent="-274320" lvl="1" marL="457200" marR="0" rtl="0" algn="l">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Occur for all keys of a keyboard.</a:t>
            </a:r>
            <a:endParaRPr/>
          </a:p>
          <a:p>
            <a:pPr indent="-274320" lvl="1" marL="457200" marR="0" rtl="0" algn="l">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The different keyboard events are as follows:</a:t>
            </a:r>
            <a:endParaRPr/>
          </a:p>
        </p:txBody>
      </p:sp>
      <p:grpSp>
        <p:nvGrpSpPr>
          <p:cNvPr id="321" name="Google Shape;321;p32"/>
          <p:cNvGrpSpPr/>
          <p:nvPr/>
        </p:nvGrpSpPr>
        <p:grpSpPr>
          <a:xfrm>
            <a:off x="560696" y="1984814"/>
            <a:ext cx="7620000" cy="2335921"/>
            <a:chOff x="0" y="55619"/>
            <a:chExt cx="7620000" cy="3114561"/>
          </a:xfrm>
        </p:grpSpPr>
        <p:sp>
          <p:nvSpPr>
            <p:cNvPr id="322" name="Google Shape;322;p32"/>
            <p:cNvSpPr/>
            <p:nvPr/>
          </p:nvSpPr>
          <p:spPr>
            <a:xfrm>
              <a:off x="0" y="223488"/>
              <a:ext cx="7620000" cy="751275"/>
            </a:xfrm>
            <a:prstGeom prst="rect">
              <a:avLst/>
            </a:prstGeom>
            <a:solidFill>
              <a:srgbClr val="FBE4D4">
                <a:alpha val="89803"/>
              </a:srgbClr>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2"/>
            <p:cNvSpPr txBox="1"/>
            <p:nvPr/>
          </p:nvSpPr>
          <p:spPr>
            <a:xfrm>
              <a:off x="0" y="223488"/>
              <a:ext cx="7620000" cy="751275"/>
            </a:xfrm>
            <a:prstGeom prst="rect">
              <a:avLst/>
            </a:prstGeom>
            <a:noFill/>
            <a:ln>
              <a:noFill/>
            </a:ln>
          </p:spPr>
          <p:txBody>
            <a:bodyPr anchorCtr="0" anchor="t" bIns="128000" lIns="591375" spcFirstLastPara="1" rIns="591375" wrap="square" tIns="374900">
              <a:noAutofit/>
            </a:bodyPr>
            <a:lstStyle/>
            <a:p>
              <a:pPr indent="-171450" lvl="1" marL="171450" marR="0" rtl="0" algn="l">
                <a:lnSpc>
                  <a:spcPct val="90000"/>
                </a:lnSpc>
                <a:spcBef>
                  <a:spcPts val="0"/>
                </a:spcBef>
                <a:spcAft>
                  <a:spcPts val="0"/>
                </a:spcAft>
                <a:buClr>
                  <a:schemeClr val="dk1"/>
                </a:buClr>
                <a:buSzPts val="1800"/>
                <a:buFont typeface="Courier New"/>
                <a:buChar char="•"/>
              </a:pPr>
              <a:r>
                <a:rPr b="0" i="0" lang="vi" sz="1800" u="none" cap="none" strike="noStrike">
                  <a:solidFill>
                    <a:schemeClr val="dk1"/>
                  </a:solidFill>
                  <a:latin typeface="Courier New"/>
                  <a:ea typeface="Courier New"/>
                  <a:cs typeface="Courier New"/>
                  <a:sym typeface="Courier New"/>
                </a:rPr>
                <a:t>Occurs when a key is pressed down.</a:t>
              </a:r>
              <a:endParaRPr/>
            </a:p>
          </p:txBody>
        </p:sp>
        <p:sp>
          <p:nvSpPr>
            <p:cNvPr id="324" name="Google Shape;324;p32"/>
            <p:cNvSpPr/>
            <p:nvPr/>
          </p:nvSpPr>
          <p:spPr>
            <a:xfrm>
              <a:off x="228600" y="55619"/>
              <a:ext cx="6610532" cy="464583"/>
            </a:xfrm>
            <a:prstGeom prst="roundRect">
              <a:avLst>
                <a:gd fmla="val 16667" name="adj"/>
              </a:avLst>
            </a:prstGeom>
            <a:solidFill>
              <a:srgbClr val="0070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2"/>
            <p:cNvSpPr txBox="1"/>
            <p:nvPr/>
          </p:nvSpPr>
          <p:spPr>
            <a:xfrm>
              <a:off x="251279" y="78298"/>
              <a:ext cx="6565174" cy="419225"/>
            </a:xfrm>
            <a:prstGeom prst="rect">
              <a:avLst/>
            </a:prstGeom>
            <a:noFill/>
            <a:ln>
              <a:noFill/>
            </a:ln>
          </p:spPr>
          <p:txBody>
            <a:bodyPr anchorCtr="0" anchor="ctr" bIns="0" lIns="201600" spcFirstLastPara="1" rIns="201600" wrap="square" tIns="0">
              <a:noAutofit/>
            </a:bodyPr>
            <a:lstStyle/>
            <a:p>
              <a:pPr indent="0" lvl="0" marL="0" marR="0" rtl="0" algn="l">
                <a:lnSpc>
                  <a:spcPct val="90000"/>
                </a:lnSpc>
                <a:spcBef>
                  <a:spcPts val="0"/>
                </a:spcBef>
                <a:spcAft>
                  <a:spcPts val="0"/>
                </a:spcAft>
                <a:buClr>
                  <a:schemeClr val="lt1"/>
                </a:buClr>
                <a:buSzPts val="1800"/>
                <a:buFont typeface="Courier New"/>
                <a:buNone/>
              </a:pPr>
              <a:r>
                <a:rPr b="1" lang="vi" sz="1800">
                  <a:solidFill>
                    <a:schemeClr val="lt1"/>
                  </a:solidFill>
                  <a:latin typeface="Courier New"/>
                  <a:ea typeface="Courier New"/>
                  <a:cs typeface="Courier New"/>
                  <a:sym typeface="Courier New"/>
                </a:rPr>
                <a:t>Onkeydown</a:t>
              </a:r>
              <a:endParaRPr b="1" sz="1800">
                <a:solidFill>
                  <a:schemeClr val="lt1"/>
                </a:solidFill>
                <a:latin typeface="Courier New"/>
                <a:ea typeface="Courier New"/>
                <a:cs typeface="Courier New"/>
                <a:sym typeface="Courier New"/>
              </a:endParaRPr>
            </a:p>
          </p:txBody>
        </p:sp>
        <p:sp>
          <p:nvSpPr>
            <p:cNvPr id="326" name="Google Shape;326;p32"/>
            <p:cNvSpPr/>
            <p:nvPr/>
          </p:nvSpPr>
          <p:spPr>
            <a:xfrm>
              <a:off x="0" y="1282926"/>
              <a:ext cx="7620000" cy="751275"/>
            </a:xfrm>
            <a:prstGeom prst="rect">
              <a:avLst/>
            </a:prstGeom>
            <a:solidFill>
              <a:srgbClr val="FBE4D4">
                <a:alpha val="89803"/>
              </a:srgbClr>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2"/>
            <p:cNvSpPr txBox="1"/>
            <p:nvPr/>
          </p:nvSpPr>
          <p:spPr>
            <a:xfrm>
              <a:off x="0" y="1282926"/>
              <a:ext cx="7620000" cy="751275"/>
            </a:xfrm>
            <a:prstGeom prst="rect">
              <a:avLst/>
            </a:prstGeom>
            <a:noFill/>
            <a:ln>
              <a:noFill/>
            </a:ln>
          </p:spPr>
          <p:txBody>
            <a:bodyPr anchorCtr="0" anchor="t" bIns="128000" lIns="591375" spcFirstLastPara="1" rIns="591375" wrap="square" tIns="374900">
              <a:noAutofit/>
            </a:bodyPr>
            <a:lstStyle/>
            <a:p>
              <a:pPr indent="-171450" lvl="1" marL="171450" marR="0" rtl="0" algn="l">
                <a:lnSpc>
                  <a:spcPct val="90000"/>
                </a:lnSpc>
                <a:spcBef>
                  <a:spcPts val="0"/>
                </a:spcBef>
                <a:spcAft>
                  <a:spcPts val="0"/>
                </a:spcAft>
                <a:buClr>
                  <a:schemeClr val="dk1"/>
                </a:buClr>
                <a:buSzPts val="1800"/>
                <a:buFont typeface="Courier New"/>
                <a:buChar char="•"/>
              </a:pPr>
              <a:r>
                <a:rPr b="0" i="0" lang="vi" sz="1800" u="none" cap="none" strike="noStrike">
                  <a:solidFill>
                    <a:schemeClr val="dk1"/>
                  </a:solidFill>
                  <a:latin typeface="Courier New"/>
                  <a:ea typeface="Courier New"/>
                  <a:cs typeface="Courier New"/>
                  <a:sym typeface="Courier New"/>
                </a:rPr>
                <a:t>Occurs when the key is released.</a:t>
              </a:r>
              <a:endParaRPr/>
            </a:p>
          </p:txBody>
        </p:sp>
        <p:sp>
          <p:nvSpPr>
            <p:cNvPr id="328" name="Google Shape;328;p32"/>
            <p:cNvSpPr/>
            <p:nvPr/>
          </p:nvSpPr>
          <p:spPr>
            <a:xfrm>
              <a:off x="240090" y="1102998"/>
              <a:ext cx="6625254" cy="467432"/>
            </a:xfrm>
            <a:prstGeom prst="roundRect">
              <a:avLst>
                <a:gd fmla="val 16667" name="adj"/>
              </a:avLst>
            </a:prstGeom>
            <a:solidFill>
              <a:srgbClr val="0070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2"/>
            <p:cNvSpPr txBox="1"/>
            <p:nvPr/>
          </p:nvSpPr>
          <p:spPr>
            <a:xfrm>
              <a:off x="262908" y="1125816"/>
              <a:ext cx="6579618" cy="421796"/>
            </a:xfrm>
            <a:prstGeom prst="rect">
              <a:avLst/>
            </a:prstGeom>
            <a:noFill/>
            <a:ln>
              <a:noFill/>
            </a:ln>
          </p:spPr>
          <p:txBody>
            <a:bodyPr anchorCtr="0" anchor="ctr" bIns="0" lIns="201600" spcFirstLastPara="1" rIns="201600" wrap="square" tIns="0">
              <a:noAutofit/>
            </a:bodyPr>
            <a:lstStyle/>
            <a:p>
              <a:pPr indent="0" lvl="0" marL="0" marR="0" rtl="0" algn="l">
                <a:lnSpc>
                  <a:spcPct val="90000"/>
                </a:lnSpc>
                <a:spcBef>
                  <a:spcPts val="0"/>
                </a:spcBef>
                <a:spcAft>
                  <a:spcPts val="0"/>
                </a:spcAft>
                <a:buClr>
                  <a:schemeClr val="lt1"/>
                </a:buClr>
                <a:buSzPts val="1800"/>
                <a:buFont typeface="Courier New"/>
                <a:buNone/>
              </a:pPr>
              <a:r>
                <a:rPr b="1" lang="vi" sz="1800">
                  <a:solidFill>
                    <a:schemeClr val="lt1"/>
                  </a:solidFill>
                  <a:latin typeface="Courier New"/>
                  <a:ea typeface="Courier New"/>
                  <a:cs typeface="Courier New"/>
                  <a:sym typeface="Courier New"/>
                </a:rPr>
                <a:t>Onkeyup</a:t>
              </a:r>
              <a:endParaRPr b="1" sz="1800">
                <a:solidFill>
                  <a:schemeClr val="lt1"/>
                </a:solidFill>
                <a:latin typeface="Courier New"/>
                <a:ea typeface="Courier New"/>
                <a:cs typeface="Courier New"/>
                <a:sym typeface="Courier New"/>
              </a:endParaRPr>
            </a:p>
          </p:txBody>
        </p:sp>
        <p:sp>
          <p:nvSpPr>
            <p:cNvPr id="330" name="Google Shape;330;p32"/>
            <p:cNvSpPr/>
            <p:nvPr/>
          </p:nvSpPr>
          <p:spPr>
            <a:xfrm>
              <a:off x="0" y="2418905"/>
              <a:ext cx="7620000" cy="751275"/>
            </a:xfrm>
            <a:prstGeom prst="rect">
              <a:avLst/>
            </a:prstGeom>
            <a:solidFill>
              <a:srgbClr val="FBE4D4">
                <a:alpha val="89803"/>
              </a:srgbClr>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2"/>
            <p:cNvSpPr txBox="1"/>
            <p:nvPr/>
          </p:nvSpPr>
          <p:spPr>
            <a:xfrm>
              <a:off x="0" y="2418905"/>
              <a:ext cx="7620000" cy="751275"/>
            </a:xfrm>
            <a:prstGeom prst="rect">
              <a:avLst/>
            </a:prstGeom>
            <a:noFill/>
            <a:ln>
              <a:noFill/>
            </a:ln>
          </p:spPr>
          <p:txBody>
            <a:bodyPr anchorCtr="0" anchor="t" bIns="128000" lIns="591375" spcFirstLastPara="1" rIns="591375" wrap="square" tIns="374900">
              <a:noAutofit/>
            </a:bodyPr>
            <a:lstStyle/>
            <a:p>
              <a:pPr indent="-171450" lvl="1" marL="171450" marR="0" rtl="0" algn="l">
                <a:lnSpc>
                  <a:spcPct val="90000"/>
                </a:lnSpc>
                <a:spcBef>
                  <a:spcPts val="0"/>
                </a:spcBef>
                <a:spcAft>
                  <a:spcPts val="0"/>
                </a:spcAft>
                <a:buClr>
                  <a:schemeClr val="dk1"/>
                </a:buClr>
                <a:buSzPts val="1800"/>
                <a:buFont typeface="Courier New"/>
                <a:buChar char="•"/>
              </a:pPr>
              <a:r>
                <a:rPr b="0" i="0" lang="vi" sz="1800" u="none" cap="none" strike="noStrike">
                  <a:solidFill>
                    <a:schemeClr val="dk1"/>
                  </a:solidFill>
                  <a:latin typeface="Courier New"/>
                  <a:ea typeface="Courier New"/>
                  <a:cs typeface="Courier New"/>
                  <a:sym typeface="Courier New"/>
                </a:rPr>
                <a:t>Occurs when a key is pressed and released.</a:t>
              </a:r>
              <a:endParaRPr/>
            </a:p>
          </p:txBody>
        </p:sp>
        <p:sp>
          <p:nvSpPr>
            <p:cNvPr id="332" name="Google Shape;332;p32"/>
            <p:cNvSpPr/>
            <p:nvPr/>
          </p:nvSpPr>
          <p:spPr>
            <a:xfrm>
              <a:off x="228600" y="2153225"/>
              <a:ext cx="5334000" cy="531360"/>
            </a:xfrm>
            <a:prstGeom prst="roundRect">
              <a:avLst>
                <a:gd fmla="val 16667" name="adj"/>
              </a:avLst>
            </a:prstGeom>
            <a:solidFill>
              <a:srgbClr val="0070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
            <p:cNvSpPr txBox="1"/>
            <p:nvPr/>
          </p:nvSpPr>
          <p:spPr>
            <a:xfrm>
              <a:off x="254539" y="2179164"/>
              <a:ext cx="5282122" cy="479482"/>
            </a:xfrm>
            <a:prstGeom prst="rect">
              <a:avLst/>
            </a:prstGeom>
            <a:noFill/>
            <a:ln>
              <a:noFill/>
            </a:ln>
          </p:spPr>
          <p:txBody>
            <a:bodyPr anchorCtr="0" anchor="ctr" bIns="0" lIns="201600" spcFirstLastPara="1" rIns="201600" wrap="square" tIns="0">
              <a:noAutofit/>
            </a:bodyPr>
            <a:lstStyle/>
            <a:p>
              <a:pPr indent="0" lvl="0" marL="0" marR="0" rtl="0" algn="l">
                <a:lnSpc>
                  <a:spcPct val="90000"/>
                </a:lnSpc>
                <a:spcBef>
                  <a:spcPts val="0"/>
                </a:spcBef>
                <a:spcAft>
                  <a:spcPts val="0"/>
                </a:spcAft>
                <a:buClr>
                  <a:schemeClr val="lt1"/>
                </a:buClr>
                <a:buSzPts val="1800"/>
                <a:buFont typeface="Courier New"/>
                <a:buNone/>
              </a:pPr>
              <a:r>
                <a:rPr b="1" lang="vi" sz="1800">
                  <a:solidFill>
                    <a:schemeClr val="lt1"/>
                  </a:solidFill>
                  <a:latin typeface="Courier New"/>
                  <a:ea typeface="Courier New"/>
                  <a:cs typeface="Courier New"/>
                  <a:sym typeface="Courier New"/>
                </a:rPr>
                <a:t>Onkeypress</a:t>
              </a:r>
              <a:endParaRPr b="1" sz="1800">
                <a:solidFill>
                  <a:schemeClr val="lt1"/>
                </a:solidFill>
                <a:latin typeface="Courier New"/>
                <a:ea typeface="Courier New"/>
                <a:cs typeface="Courier New"/>
                <a:sym typeface="Courier New"/>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3"/>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40" name="Google Shape;340;p33"/>
          <p:cNvSpPr txBox="1"/>
          <p:nvPr>
            <p:ph idx="11" type="ftr"/>
          </p:nvPr>
        </p:nvSpPr>
        <p:spPr>
          <a:xfrm>
            <a:off x="25908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JavaScript / Session 12 </a:t>
            </a:r>
            <a:endParaRPr/>
          </a:p>
        </p:txBody>
      </p:sp>
      <p:sp>
        <p:nvSpPr>
          <p:cNvPr id="341" name="Google Shape;341;p33"/>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Mouse Events</a:t>
            </a:r>
            <a:endParaRPr/>
          </a:p>
        </p:txBody>
      </p:sp>
      <p:sp>
        <p:nvSpPr>
          <p:cNvPr id="342" name="Google Shape;342;p33"/>
          <p:cNvSpPr/>
          <p:nvPr/>
        </p:nvSpPr>
        <p:spPr>
          <a:xfrm>
            <a:off x="266700" y="575786"/>
            <a:ext cx="8534400" cy="571500"/>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Occur when the user clicks the mouse button. </a:t>
            </a:r>
            <a:endParaRPr/>
          </a:p>
          <a:p>
            <a:pPr indent="-274320" lvl="1" marL="457200" marR="0" rtl="0" algn="l">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Following table lists the mouse events.</a:t>
            </a:r>
            <a:endParaRPr/>
          </a:p>
        </p:txBody>
      </p:sp>
      <p:graphicFrame>
        <p:nvGraphicFramePr>
          <p:cNvPr id="343" name="Google Shape;343;p33"/>
          <p:cNvGraphicFramePr/>
          <p:nvPr/>
        </p:nvGraphicFramePr>
        <p:xfrm>
          <a:off x="609600" y="1268730"/>
          <a:ext cx="3000000" cy="3000000"/>
        </p:xfrm>
        <a:graphic>
          <a:graphicData uri="http://schemas.openxmlformats.org/drawingml/2006/table">
            <a:tbl>
              <a:tblPr bandRow="1" firstRow="1">
                <a:noFill/>
                <a:tableStyleId>{0643AA79-F829-43EC-940D-B2AE409BA4DD}</a:tableStyleId>
              </a:tblPr>
              <a:tblGrid>
                <a:gridCol w="2038900"/>
                <a:gridCol w="6038300"/>
              </a:tblGrid>
              <a:tr h="552000">
                <a:tc>
                  <a:txBody>
                    <a:bodyPr/>
                    <a:lstStyle/>
                    <a:p>
                      <a:pPr indent="0" lvl="0" marL="0" marR="0" rtl="0" algn="ctr">
                        <a:lnSpc>
                          <a:spcPct val="100000"/>
                        </a:lnSpc>
                        <a:spcBef>
                          <a:spcPts val="0"/>
                        </a:spcBef>
                        <a:spcAft>
                          <a:spcPts val="0"/>
                        </a:spcAft>
                        <a:buClr>
                          <a:schemeClr val="dk1"/>
                        </a:buClr>
                        <a:buSzPts val="1800"/>
                        <a:buFont typeface="Arial"/>
                        <a:buNone/>
                      </a:pPr>
                      <a:r>
                        <a:rPr baseline="30000" lang="vi" sz="1800" u="none" cap="none" strike="noStrike"/>
                        <a:t>Event</a:t>
                      </a:r>
                      <a:endParaRPr b="1" baseline="30000" sz="1800" u="none" cap="none" strike="noStrike">
                        <a:solidFill>
                          <a:schemeClr val="lt1"/>
                        </a:solidFill>
                        <a:latin typeface="Arial"/>
                        <a:ea typeface="Arial"/>
                        <a:cs typeface="Arial"/>
                        <a:sym typeface="Arial"/>
                      </a:endParaRPr>
                    </a:p>
                  </a:txBody>
                  <a:tcPr marT="34300" marB="34300" marR="91450" marL="91450" anchor="b"/>
                </a:tc>
                <a:tc>
                  <a:txBody>
                    <a:bodyPr/>
                    <a:lstStyle/>
                    <a:p>
                      <a:pPr indent="0" lvl="0" marL="0" marR="0" rtl="0" algn="ctr">
                        <a:lnSpc>
                          <a:spcPct val="100000"/>
                        </a:lnSpc>
                        <a:spcBef>
                          <a:spcPts val="0"/>
                        </a:spcBef>
                        <a:spcAft>
                          <a:spcPts val="0"/>
                        </a:spcAft>
                        <a:buClr>
                          <a:schemeClr val="dk1"/>
                        </a:buClr>
                        <a:buSzPts val="1800"/>
                        <a:buFont typeface="Arial"/>
                        <a:buNone/>
                      </a:pPr>
                      <a:r>
                        <a:t/>
                      </a:r>
                      <a:endParaRPr baseline="30000" sz="1800" u="none" cap="none" strike="noStrike"/>
                    </a:p>
                    <a:p>
                      <a:pPr indent="0" lvl="0" marL="0" marR="0" rtl="0" algn="ctr">
                        <a:lnSpc>
                          <a:spcPct val="100000"/>
                        </a:lnSpc>
                        <a:spcBef>
                          <a:spcPts val="0"/>
                        </a:spcBef>
                        <a:spcAft>
                          <a:spcPts val="0"/>
                        </a:spcAft>
                        <a:buClr>
                          <a:schemeClr val="dk1"/>
                        </a:buClr>
                        <a:buSzPts val="1800"/>
                        <a:buFont typeface="Arial"/>
                        <a:buNone/>
                      </a:pPr>
                      <a:r>
                        <a:rPr baseline="30000" lang="vi" sz="1800" u="none" cap="none" strike="noStrike"/>
                        <a:t>Description</a:t>
                      </a:r>
                      <a:endParaRPr sz="1800" u="none" cap="none" strike="noStrike"/>
                    </a:p>
                  </a:txBody>
                  <a:tcPr marT="34300" marB="34300" marR="91450" marL="91450"/>
                </a:tc>
              </a:tr>
              <a:tr h="384000">
                <a:tc>
                  <a:txBody>
                    <a:bodyPr/>
                    <a:lstStyle/>
                    <a:p>
                      <a:pPr indent="0" lvl="0" marL="0" marR="0" rtl="0" algn="l">
                        <a:lnSpc>
                          <a:spcPct val="100000"/>
                        </a:lnSpc>
                        <a:spcBef>
                          <a:spcPts val="0"/>
                        </a:spcBef>
                        <a:spcAft>
                          <a:spcPts val="0"/>
                        </a:spcAft>
                        <a:buClr>
                          <a:schemeClr val="dk1"/>
                        </a:buClr>
                        <a:buSzPts val="2100"/>
                        <a:buFont typeface="Arial"/>
                        <a:buNone/>
                      </a:pPr>
                      <a:r>
                        <a:rPr b="1" baseline="30000" lang="vi" sz="2100" u="none" cap="none" strike="noStrike"/>
                        <a:t>onmousedown</a:t>
                      </a:r>
                      <a:endParaRPr b="1" baseline="30000" sz="2100" u="none" cap="none" strike="noStrike">
                        <a:solidFill>
                          <a:schemeClr val="dk1"/>
                        </a:solidFill>
                        <a:latin typeface="Courier New"/>
                        <a:ea typeface="Courier New"/>
                        <a:cs typeface="Courier New"/>
                        <a:sym typeface="Courier New"/>
                      </a:endParaRPr>
                    </a:p>
                  </a:txBody>
                  <a:tcPr marT="0" marB="0" marR="91450" marL="91450"/>
                </a:tc>
                <a:tc>
                  <a:txBody>
                    <a:bodyPr/>
                    <a:lstStyle/>
                    <a:p>
                      <a:pPr indent="0" lvl="0" marL="0" marR="0" rtl="0" algn="l">
                        <a:spcBef>
                          <a:spcPts val="0"/>
                        </a:spcBef>
                        <a:spcAft>
                          <a:spcPts val="0"/>
                        </a:spcAft>
                        <a:buNone/>
                      </a:pPr>
                      <a:r>
                        <a:rPr lang="vi" sz="1400" u="none" cap="none" strike="noStrike"/>
                        <a:t>Occurs when the mouse button is pressed</a:t>
                      </a:r>
                      <a:endParaRPr sz="1100"/>
                    </a:p>
                  </a:txBody>
                  <a:tcPr marT="0" marB="0" marR="91450" marL="91450"/>
                </a:tc>
              </a:tr>
              <a:tr h="384000">
                <a:tc>
                  <a:txBody>
                    <a:bodyPr/>
                    <a:lstStyle/>
                    <a:p>
                      <a:pPr indent="0" lvl="0" marL="0" marR="0" rtl="0" algn="l">
                        <a:lnSpc>
                          <a:spcPct val="100000"/>
                        </a:lnSpc>
                        <a:spcBef>
                          <a:spcPts val="0"/>
                        </a:spcBef>
                        <a:spcAft>
                          <a:spcPts val="0"/>
                        </a:spcAft>
                        <a:buClr>
                          <a:schemeClr val="dk1"/>
                        </a:buClr>
                        <a:buSzPts val="2100"/>
                        <a:buFont typeface="Arial"/>
                        <a:buNone/>
                      </a:pPr>
                      <a:r>
                        <a:rPr b="1" baseline="30000" lang="vi" sz="2100"/>
                        <a:t>onmouseup</a:t>
                      </a:r>
                      <a:endParaRPr b="1" baseline="30000" sz="2100">
                        <a:solidFill>
                          <a:schemeClr val="dk1"/>
                        </a:solidFill>
                        <a:latin typeface="Courier New"/>
                        <a:ea typeface="Courier New"/>
                        <a:cs typeface="Courier New"/>
                        <a:sym typeface="Courier New"/>
                      </a:endParaRPr>
                    </a:p>
                  </a:txBody>
                  <a:tcPr marT="0" marB="0" marR="91450" marL="91450"/>
                </a:tc>
                <a:tc>
                  <a:txBody>
                    <a:bodyPr/>
                    <a:lstStyle/>
                    <a:p>
                      <a:pPr indent="0" lvl="0" marL="0" marR="0" rtl="0" algn="l">
                        <a:spcBef>
                          <a:spcPts val="0"/>
                        </a:spcBef>
                        <a:spcAft>
                          <a:spcPts val="0"/>
                        </a:spcAft>
                        <a:buNone/>
                      </a:pPr>
                      <a:r>
                        <a:rPr lang="vi" sz="1400"/>
                        <a:t>Occurs when the mouse button is released</a:t>
                      </a:r>
                      <a:endParaRPr sz="1100"/>
                    </a:p>
                  </a:txBody>
                  <a:tcPr marT="0" marB="0" marR="91450" marL="91450"/>
                </a:tc>
              </a:tr>
              <a:tr h="384000">
                <a:tc>
                  <a:txBody>
                    <a:bodyPr/>
                    <a:lstStyle/>
                    <a:p>
                      <a:pPr indent="0" lvl="0" marL="0" marR="0" rtl="0" algn="l">
                        <a:lnSpc>
                          <a:spcPct val="100000"/>
                        </a:lnSpc>
                        <a:spcBef>
                          <a:spcPts val="0"/>
                        </a:spcBef>
                        <a:spcAft>
                          <a:spcPts val="0"/>
                        </a:spcAft>
                        <a:buClr>
                          <a:schemeClr val="dk1"/>
                        </a:buClr>
                        <a:buSzPts val="2100"/>
                        <a:buFont typeface="Arial"/>
                        <a:buNone/>
                      </a:pPr>
                      <a:r>
                        <a:rPr b="1" baseline="30000" lang="vi" sz="2100"/>
                        <a:t>onclick</a:t>
                      </a:r>
                      <a:endParaRPr b="1" baseline="30000" sz="2100">
                        <a:solidFill>
                          <a:schemeClr val="dk1"/>
                        </a:solidFill>
                        <a:latin typeface="Courier New"/>
                        <a:ea typeface="Courier New"/>
                        <a:cs typeface="Courier New"/>
                        <a:sym typeface="Courier New"/>
                      </a:endParaRPr>
                    </a:p>
                  </a:txBody>
                  <a:tcPr marT="0" marB="0" marR="91450" marL="91450"/>
                </a:tc>
                <a:tc>
                  <a:txBody>
                    <a:bodyPr/>
                    <a:lstStyle/>
                    <a:p>
                      <a:pPr indent="0" lvl="0" marL="0" marR="0" rtl="0" algn="l">
                        <a:spcBef>
                          <a:spcPts val="0"/>
                        </a:spcBef>
                        <a:spcAft>
                          <a:spcPts val="0"/>
                        </a:spcAft>
                        <a:buNone/>
                      </a:pPr>
                      <a:r>
                        <a:rPr lang="vi" sz="1400"/>
                        <a:t>Occurs when the mouse button is pressed and released</a:t>
                      </a:r>
                      <a:endParaRPr sz="1100"/>
                    </a:p>
                  </a:txBody>
                  <a:tcPr marT="0" marB="0" marR="91450" marL="91450"/>
                </a:tc>
              </a:tr>
              <a:tr h="303825">
                <a:tc>
                  <a:txBody>
                    <a:bodyPr/>
                    <a:lstStyle/>
                    <a:p>
                      <a:pPr indent="0" lvl="0" marL="0" marR="0" rtl="0" algn="l">
                        <a:lnSpc>
                          <a:spcPct val="100000"/>
                        </a:lnSpc>
                        <a:spcBef>
                          <a:spcPts val="0"/>
                        </a:spcBef>
                        <a:spcAft>
                          <a:spcPts val="0"/>
                        </a:spcAft>
                        <a:buClr>
                          <a:schemeClr val="dk1"/>
                        </a:buClr>
                        <a:buSzPts val="2100"/>
                        <a:buFont typeface="Arial"/>
                        <a:buNone/>
                      </a:pPr>
                      <a:r>
                        <a:rPr b="1" baseline="30000" lang="vi" sz="2100"/>
                        <a:t>ondblclick</a:t>
                      </a:r>
                      <a:endParaRPr b="1" baseline="30000" sz="2100">
                        <a:solidFill>
                          <a:schemeClr val="dk1"/>
                        </a:solidFill>
                        <a:latin typeface="Courier New"/>
                        <a:ea typeface="Courier New"/>
                        <a:cs typeface="Courier New"/>
                        <a:sym typeface="Courier New"/>
                      </a:endParaRPr>
                    </a:p>
                  </a:txBody>
                  <a:tcPr marT="0" marB="0" marR="91450" marL="91450"/>
                </a:tc>
                <a:tc>
                  <a:txBody>
                    <a:bodyPr/>
                    <a:lstStyle/>
                    <a:p>
                      <a:pPr indent="0" lvl="0" marL="0" marR="0" rtl="0" algn="l">
                        <a:spcBef>
                          <a:spcPts val="0"/>
                        </a:spcBef>
                        <a:spcAft>
                          <a:spcPts val="0"/>
                        </a:spcAft>
                        <a:buNone/>
                      </a:pPr>
                      <a:r>
                        <a:rPr lang="vi" sz="1400"/>
                        <a:t>Occurs when the mouse button is double-clicked</a:t>
                      </a:r>
                      <a:endParaRPr sz="1100"/>
                    </a:p>
                  </a:txBody>
                  <a:tcPr marT="0" marB="0" marR="91450" marL="91450"/>
                </a:tc>
              </a:tr>
              <a:tr h="491325">
                <a:tc>
                  <a:txBody>
                    <a:bodyPr/>
                    <a:lstStyle/>
                    <a:p>
                      <a:pPr indent="0" lvl="0" marL="0" marR="0" rtl="0" algn="l">
                        <a:lnSpc>
                          <a:spcPct val="100000"/>
                        </a:lnSpc>
                        <a:spcBef>
                          <a:spcPts val="0"/>
                        </a:spcBef>
                        <a:spcAft>
                          <a:spcPts val="0"/>
                        </a:spcAft>
                        <a:buClr>
                          <a:schemeClr val="dk1"/>
                        </a:buClr>
                        <a:buSzPts val="2100"/>
                        <a:buFont typeface="Arial"/>
                        <a:buNone/>
                      </a:pPr>
                      <a:r>
                        <a:rPr b="1" baseline="30000" lang="vi" sz="2100"/>
                        <a:t>onmousemove</a:t>
                      </a:r>
                      <a:endParaRPr b="1" sz="2100">
                        <a:latin typeface="Courier New"/>
                        <a:ea typeface="Courier New"/>
                        <a:cs typeface="Courier New"/>
                        <a:sym typeface="Courier New"/>
                      </a:endParaRPr>
                    </a:p>
                  </a:txBody>
                  <a:tcPr marT="0" marB="0" marR="91450" marL="91450"/>
                </a:tc>
                <a:tc>
                  <a:txBody>
                    <a:bodyPr/>
                    <a:lstStyle/>
                    <a:p>
                      <a:pPr indent="0" lvl="0" marL="0" marR="0" rtl="0" algn="l">
                        <a:spcBef>
                          <a:spcPts val="0"/>
                        </a:spcBef>
                        <a:spcAft>
                          <a:spcPts val="0"/>
                        </a:spcAft>
                        <a:buNone/>
                      </a:pPr>
                      <a:r>
                        <a:rPr lang="vi" sz="1400"/>
                        <a:t>Occurs when the mouse pointer is moved from one location to other</a:t>
                      </a:r>
                      <a:endParaRPr sz="1100"/>
                    </a:p>
                  </a:txBody>
                  <a:tcPr marT="0" marB="0" marR="91450" marL="91450"/>
                </a:tc>
              </a:tr>
              <a:tr h="464000">
                <a:tc>
                  <a:txBody>
                    <a:bodyPr/>
                    <a:lstStyle/>
                    <a:p>
                      <a:pPr indent="0" lvl="0" marL="0" marR="0" rtl="0" algn="l">
                        <a:lnSpc>
                          <a:spcPct val="100000"/>
                        </a:lnSpc>
                        <a:spcBef>
                          <a:spcPts val="0"/>
                        </a:spcBef>
                        <a:spcAft>
                          <a:spcPts val="0"/>
                        </a:spcAft>
                        <a:buClr>
                          <a:schemeClr val="dk1"/>
                        </a:buClr>
                        <a:buSzPts val="2100"/>
                        <a:buFont typeface="Arial"/>
                        <a:buNone/>
                      </a:pPr>
                      <a:r>
                        <a:rPr b="1" baseline="30000" lang="vi" sz="2100"/>
                        <a:t>onmouseover</a:t>
                      </a:r>
                      <a:endParaRPr b="1" sz="2100">
                        <a:latin typeface="Courier New"/>
                        <a:ea typeface="Courier New"/>
                        <a:cs typeface="Courier New"/>
                        <a:sym typeface="Courier New"/>
                      </a:endParaRPr>
                    </a:p>
                  </a:txBody>
                  <a:tcPr marT="0" marB="0" marR="91450" marL="91450"/>
                </a:tc>
                <a:tc>
                  <a:txBody>
                    <a:bodyPr/>
                    <a:lstStyle/>
                    <a:p>
                      <a:pPr indent="0" lvl="0" marL="0" marR="0" rtl="0" algn="l">
                        <a:spcBef>
                          <a:spcPts val="0"/>
                        </a:spcBef>
                        <a:spcAft>
                          <a:spcPts val="0"/>
                        </a:spcAft>
                        <a:buNone/>
                      </a:pPr>
                      <a:r>
                        <a:rPr lang="vi" sz="1400"/>
                        <a:t>Occurs when the mouse pointer is moved over the element</a:t>
                      </a:r>
                      <a:endParaRPr sz="1100"/>
                    </a:p>
                  </a:txBody>
                  <a:tcPr marT="0" marB="0" marR="91450" marL="91450"/>
                </a:tc>
              </a:tr>
              <a:tr h="448000">
                <a:tc>
                  <a:txBody>
                    <a:bodyPr/>
                    <a:lstStyle/>
                    <a:p>
                      <a:pPr indent="0" lvl="0" marL="0" marR="0" rtl="0" algn="l">
                        <a:lnSpc>
                          <a:spcPct val="100000"/>
                        </a:lnSpc>
                        <a:spcBef>
                          <a:spcPts val="0"/>
                        </a:spcBef>
                        <a:spcAft>
                          <a:spcPts val="0"/>
                        </a:spcAft>
                        <a:buClr>
                          <a:schemeClr val="dk1"/>
                        </a:buClr>
                        <a:buSzPts val="2100"/>
                        <a:buFont typeface="Arial"/>
                        <a:buNone/>
                      </a:pPr>
                      <a:r>
                        <a:rPr b="1" baseline="30000" lang="vi" sz="2100"/>
                        <a:t>onmouseout</a:t>
                      </a:r>
                      <a:endParaRPr b="1" sz="2100">
                        <a:latin typeface="Courier New"/>
                        <a:ea typeface="Courier New"/>
                        <a:cs typeface="Courier New"/>
                        <a:sym typeface="Courier New"/>
                      </a:endParaRPr>
                    </a:p>
                  </a:txBody>
                  <a:tcPr marT="0" marB="0" marR="91450" marL="91450"/>
                </a:tc>
                <a:tc>
                  <a:txBody>
                    <a:bodyPr/>
                    <a:lstStyle/>
                    <a:p>
                      <a:pPr indent="0" lvl="0" marL="0" marR="0" rtl="0" algn="l">
                        <a:spcBef>
                          <a:spcPts val="0"/>
                        </a:spcBef>
                        <a:spcAft>
                          <a:spcPts val="0"/>
                        </a:spcAft>
                        <a:buNone/>
                      </a:pPr>
                      <a:r>
                        <a:rPr lang="vi" sz="1400"/>
                        <a:t>Occurs when the mouse pointer is moved out of the element</a:t>
                      </a:r>
                      <a:endParaRPr sz="1100"/>
                    </a:p>
                  </a:txBody>
                  <a:tcPr marT="0" marB="0"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2000"/>
                                        <p:tgtEl>
                                          <p:spTgt spid="3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4"/>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50" name="Google Shape;350;p34"/>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JavaScript / Session 12 </a:t>
            </a:r>
            <a:endParaRPr/>
          </a:p>
        </p:txBody>
      </p:sp>
      <p:sp>
        <p:nvSpPr>
          <p:cNvPr id="351" name="Google Shape;351;p34"/>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Focus and Selection Events</a:t>
            </a:r>
            <a:endParaRPr/>
          </a:p>
        </p:txBody>
      </p:sp>
      <p:sp>
        <p:nvSpPr>
          <p:cNvPr id="352" name="Google Shape;352;p34"/>
          <p:cNvSpPr/>
          <p:nvPr/>
        </p:nvSpPr>
        <p:spPr>
          <a:xfrm>
            <a:off x="-114300" y="584090"/>
            <a:ext cx="8839200" cy="1257300"/>
          </a:xfrm>
          <a:prstGeom prst="rect">
            <a:avLst/>
          </a:prstGeom>
          <a:noFill/>
          <a:ln>
            <a:noFill/>
          </a:ln>
        </p:spPr>
        <p:txBody>
          <a:bodyPr anchorCtr="0" anchor="ctr" bIns="45700" lIns="91425" spcFirstLastPara="1" rIns="91425" wrap="square" tIns="45700">
            <a:noAutofit/>
          </a:bodyPr>
          <a:lstStyle/>
          <a:p>
            <a:pPr indent="-248920" lvl="1" marL="457200" marR="0" rtl="0" algn="l">
              <a:lnSpc>
                <a:spcPct val="100000"/>
              </a:lnSpc>
              <a:spcBef>
                <a:spcPts val="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The focus events determines the activation of various elements. User can set or reset focus for different elements. </a:t>
            </a:r>
            <a:endParaRPr sz="1800"/>
          </a:p>
          <a:p>
            <a:pPr indent="-248920" lvl="1" marL="457200" marR="0" rtl="0" algn="l">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The selection events occur when an element or a part of an element within a Web page is selected. </a:t>
            </a:r>
            <a:endParaRPr sz="1800"/>
          </a:p>
        </p:txBody>
      </p:sp>
      <p:graphicFrame>
        <p:nvGraphicFramePr>
          <p:cNvPr id="353" name="Google Shape;353;p34"/>
          <p:cNvGraphicFramePr/>
          <p:nvPr/>
        </p:nvGraphicFramePr>
        <p:xfrm>
          <a:off x="685800" y="1853981"/>
          <a:ext cx="3000000" cy="3000000"/>
        </p:xfrm>
        <a:graphic>
          <a:graphicData uri="http://schemas.openxmlformats.org/drawingml/2006/table">
            <a:tbl>
              <a:tblPr bandRow="1" firstRow="1">
                <a:noFill/>
                <a:tableStyleId>{E06ACA33-45F2-4317-AE1D-B0A895261241}</a:tableStyleId>
              </a:tblPr>
              <a:tblGrid>
                <a:gridCol w="1981200"/>
                <a:gridCol w="5562600"/>
              </a:tblGrid>
              <a:tr h="503925">
                <a:tc>
                  <a:txBody>
                    <a:bodyPr/>
                    <a:lstStyle/>
                    <a:p>
                      <a:pPr indent="0" lvl="0" marL="0" marR="0" rtl="0" algn="ctr">
                        <a:lnSpc>
                          <a:spcPct val="100000"/>
                        </a:lnSpc>
                        <a:spcBef>
                          <a:spcPts val="0"/>
                        </a:spcBef>
                        <a:spcAft>
                          <a:spcPts val="0"/>
                        </a:spcAft>
                        <a:buClr>
                          <a:schemeClr val="dk1"/>
                        </a:buClr>
                        <a:buSzPts val="1800"/>
                        <a:buFont typeface="Arial"/>
                        <a:buNone/>
                      </a:pPr>
                      <a:r>
                        <a:rPr baseline="30000" lang="vi" sz="1800"/>
                        <a:t>Data Type</a:t>
                      </a:r>
                      <a:r>
                        <a:rPr lang="vi" sz="1800"/>
                        <a:t> </a:t>
                      </a:r>
                      <a:endParaRPr b="1" baseline="30000" sz="1800">
                        <a:solidFill>
                          <a:schemeClr val="lt1"/>
                        </a:solidFill>
                        <a:latin typeface="Arial"/>
                        <a:ea typeface="Arial"/>
                        <a:cs typeface="Arial"/>
                        <a:sym typeface="Arial"/>
                      </a:endParaRPr>
                    </a:p>
                  </a:txBody>
                  <a:tcPr marT="34300" marB="34300" marR="91450" marL="91450" anchor="ctr"/>
                </a:tc>
                <a:tc>
                  <a:txBody>
                    <a:bodyPr/>
                    <a:lstStyle/>
                    <a:p>
                      <a:pPr indent="0" lvl="0" marL="0" marR="0" rtl="0" algn="ctr">
                        <a:lnSpc>
                          <a:spcPct val="100000"/>
                        </a:lnSpc>
                        <a:spcBef>
                          <a:spcPts val="0"/>
                        </a:spcBef>
                        <a:spcAft>
                          <a:spcPts val="0"/>
                        </a:spcAft>
                        <a:buClr>
                          <a:schemeClr val="dk1"/>
                        </a:buClr>
                        <a:buSzPts val="1800"/>
                        <a:buFont typeface="Arial"/>
                        <a:buNone/>
                      </a:pPr>
                      <a:r>
                        <a:rPr baseline="30000" lang="vi" sz="1800"/>
                        <a:t>Description</a:t>
                      </a:r>
                      <a:endParaRPr sz="1800"/>
                    </a:p>
                  </a:txBody>
                  <a:tcPr marT="34300" marB="34300" marR="91450" marL="91450" anchor="ctr"/>
                </a:tc>
              </a:tr>
              <a:tr h="445325">
                <a:tc>
                  <a:txBody>
                    <a:bodyPr/>
                    <a:lstStyle/>
                    <a:p>
                      <a:pPr indent="0" lvl="0" marL="0" marR="0" rtl="0" algn="l">
                        <a:lnSpc>
                          <a:spcPct val="100000"/>
                        </a:lnSpc>
                        <a:spcBef>
                          <a:spcPts val="0"/>
                        </a:spcBef>
                        <a:spcAft>
                          <a:spcPts val="0"/>
                        </a:spcAft>
                        <a:buClr>
                          <a:schemeClr val="dk1"/>
                        </a:buClr>
                        <a:buSzPts val="1400"/>
                        <a:buFont typeface="Arial"/>
                        <a:buNone/>
                      </a:pPr>
                      <a:r>
                        <a:rPr b="1" lang="vi" sz="1400"/>
                        <a:t>onfocus</a:t>
                      </a:r>
                      <a:endParaRPr b="1" sz="1400"/>
                    </a:p>
                  </a:txBody>
                  <a:tcPr marT="0" marB="0" marR="91450" marL="91450" anchor="ctr"/>
                </a:tc>
                <a:tc>
                  <a:txBody>
                    <a:bodyPr/>
                    <a:lstStyle/>
                    <a:p>
                      <a:pPr indent="0" lvl="0" marL="0" marR="0" rtl="0" algn="l">
                        <a:spcBef>
                          <a:spcPts val="0"/>
                        </a:spcBef>
                        <a:spcAft>
                          <a:spcPts val="0"/>
                        </a:spcAft>
                        <a:buNone/>
                      </a:pPr>
                      <a:r>
                        <a:rPr lang="vi" sz="1400"/>
                        <a:t>Occurs when an element receives focus</a:t>
                      </a:r>
                      <a:endParaRPr sz="1100"/>
                    </a:p>
                  </a:txBody>
                  <a:tcPr marT="0" marB="0" marR="91450" marL="91450" anchor="ctr"/>
                </a:tc>
              </a:tr>
              <a:tr h="445325">
                <a:tc>
                  <a:txBody>
                    <a:bodyPr/>
                    <a:lstStyle/>
                    <a:p>
                      <a:pPr indent="0" lvl="0" marL="0" marR="0" rtl="0" algn="l">
                        <a:lnSpc>
                          <a:spcPct val="100000"/>
                        </a:lnSpc>
                        <a:spcBef>
                          <a:spcPts val="0"/>
                        </a:spcBef>
                        <a:spcAft>
                          <a:spcPts val="0"/>
                        </a:spcAft>
                        <a:buClr>
                          <a:schemeClr val="dk1"/>
                        </a:buClr>
                        <a:buSzPts val="1400"/>
                        <a:buFont typeface="Arial"/>
                        <a:buNone/>
                      </a:pPr>
                      <a:r>
                        <a:rPr b="1" lang="vi" sz="1400"/>
                        <a:t>onblur</a:t>
                      </a:r>
                      <a:endParaRPr b="1" sz="1400"/>
                    </a:p>
                  </a:txBody>
                  <a:tcPr marT="0" marB="0" marR="91450" marL="91450" anchor="ctr"/>
                </a:tc>
                <a:tc>
                  <a:txBody>
                    <a:bodyPr/>
                    <a:lstStyle/>
                    <a:p>
                      <a:pPr indent="0" lvl="0" marL="0" marR="0" rtl="0" algn="l">
                        <a:spcBef>
                          <a:spcPts val="0"/>
                        </a:spcBef>
                        <a:spcAft>
                          <a:spcPts val="0"/>
                        </a:spcAft>
                        <a:buNone/>
                      </a:pPr>
                      <a:r>
                        <a:rPr lang="vi" sz="1400"/>
                        <a:t>Occurs when an element loses focus</a:t>
                      </a:r>
                      <a:endParaRPr sz="1100"/>
                    </a:p>
                  </a:txBody>
                  <a:tcPr marT="0" marB="0" marR="91450" marL="91450" anchor="ctr"/>
                </a:tc>
              </a:tr>
              <a:tr h="445325">
                <a:tc>
                  <a:txBody>
                    <a:bodyPr/>
                    <a:lstStyle/>
                    <a:p>
                      <a:pPr indent="0" lvl="0" marL="0" marR="0" rtl="0" algn="l">
                        <a:lnSpc>
                          <a:spcPct val="100000"/>
                        </a:lnSpc>
                        <a:spcBef>
                          <a:spcPts val="0"/>
                        </a:spcBef>
                        <a:spcAft>
                          <a:spcPts val="0"/>
                        </a:spcAft>
                        <a:buClr>
                          <a:schemeClr val="dk1"/>
                        </a:buClr>
                        <a:buSzPts val="1400"/>
                        <a:buFont typeface="Arial"/>
                        <a:buNone/>
                      </a:pPr>
                      <a:r>
                        <a:rPr b="1" lang="vi" sz="1400"/>
                        <a:t>onselectstart</a:t>
                      </a:r>
                      <a:endParaRPr b="1" sz="1400"/>
                    </a:p>
                  </a:txBody>
                  <a:tcPr marT="0" marB="0" marR="91450" marL="91450" anchor="ctr"/>
                </a:tc>
                <a:tc>
                  <a:txBody>
                    <a:bodyPr/>
                    <a:lstStyle/>
                    <a:p>
                      <a:pPr indent="0" lvl="0" marL="0" marR="0" rtl="0" algn="l">
                        <a:spcBef>
                          <a:spcPts val="0"/>
                        </a:spcBef>
                        <a:spcAft>
                          <a:spcPts val="0"/>
                        </a:spcAft>
                        <a:buNone/>
                      </a:pPr>
                      <a:r>
                        <a:rPr lang="vi" sz="1400"/>
                        <a:t>Occurs when the selection of an element starts</a:t>
                      </a:r>
                      <a:endParaRPr sz="1100"/>
                    </a:p>
                  </a:txBody>
                  <a:tcPr marT="0" marB="0" marR="91450" marL="91450" anchor="ctr"/>
                </a:tc>
              </a:tr>
              <a:tr h="445325">
                <a:tc>
                  <a:txBody>
                    <a:bodyPr/>
                    <a:lstStyle/>
                    <a:p>
                      <a:pPr indent="0" lvl="0" marL="0" marR="0" rtl="0" algn="l">
                        <a:lnSpc>
                          <a:spcPct val="100000"/>
                        </a:lnSpc>
                        <a:spcBef>
                          <a:spcPts val="0"/>
                        </a:spcBef>
                        <a:spcAft>
                          <a:spcPts val="0"/>
                        </a:spcAft>
                        <a:buClr>
                          <a:schemeClr val="dk1"/>
                        </a:buClr>
                        <a:buSzPts val="1400"/>
                        <a:buFont typeface="Arial"/>
                        <a:buNone/>
                      </a:pPr>
                      <a:r>
                        <a:rPr b="1" lang="vi" sz="1400"/>
                        <a:t>onselect</a:t>
                      </a:r>
                      <a:endParaRPr b="1" sz="1400"/>
                    </a:p>
                  </a:txBody>
                  <a:tcPr marT="0" marB="0" marR="91450" marL="91450" anchor="ctr"/>
                </a:tc>
                <a:tc>
                  <a:txBody>
                    <a:bodyPr/>
                    <a:lstStyle/>
                    <a:p>
                      <a:pPr indent="0" lvl="0" marL="0" marR="0" rtl="0" algn="l">
                        <a:spcBef>
                          <a:spcPts val="0"/>
                        </a:spcBef>
                        <a:spcAft>
                          <a:spcPts val="0"/>
                        </a:spcAft>
                        <a:buNone/>
                      </a:pPr>
                      <a:r>
                        <a:rPr lang="vi" sz="1400"/>
                        <a:t>Occurs when the present selection changes</a:t>
                      </a:r>
                      <a:endParaRPr sz="1100"/>
                    </a:p>
                  </a:txBody>
                  <a:tcPr marT="0" marB="0" marR="91450" marL="91450" anchor="ctr"/>
                </a:tc>
              </a:tr>
              <a:tr h="445325">
                <a:tc>
                  <a:txBody>
                    <a:bodyPr/>
                    <a:lstStyle/>
                    <a:p>
                      <a:pPr indent="0" lvl="0" marL="0" marR="0" rtl="0" algn="l">
                        <a:lnSpc>
                          <a:spcPct val="100000"/>
                        </a:lnSpc>
                        <a:spcBef>
                          <a:spcPts val="0"/>
                        </a:spcBef>
                        <a:spcAft>
                          <a:spcPts val="0"/>
                        </a:spcAft>
                        <a:buClr>
                          <a:schemeClr val="dk1"/>
                        </a:buClr>
                        <a:buSzPts val="1400"/>
                        <a:buFont typeface="Arial"/>
                        <a:buNone/>
                      </a:pPr>
                      <a:r>
                        <a:rPr b="1" lang="vi" sz="1400"/>
                        <a:t>ondragstart</a:t>
                      </a:r>
                      <a:endParaRPr b="1" sz="1400"/>
                    </a:p>
                  </a:txBody>
                  <a:tcPr marT="0" marB="0" marR="91450" marL="91450" anchor="ctr"/>
                </a:tc>
                <a:tc>
                  <a:txBody>
                    <a:bodyPr/>
                    <a:lstStyle/>
                    <a:p>
                      <a:pPr indent="0" lvl="0" marL="0" marR="0" rtl="0" algn="l">
                        <a:spcBef>
                          <a:spcPts val="0"/>
                        </a:spcBef>
                        <a:spcAft>
                          <a:spcPts val="0"/>
                        </a:spcAft>
                        <a:buNone/>
                      </a:pPr>
                      <a:r>
                        <a:rPr lang="vi" sz="1400"/>
                        <a:t>Occurs when the selected element is moved</a:t>
                      </a:r>
                      <a:endParaRPr sz="1100"/>
                    </a:p>
                  </a:txBody>
                  <a:tcPr marT="0" marB="0" marR="91450" marL="91450" anchor="ct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2000"/>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85" name="Google Shape;85;p17"/>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JavaScript / Session 12 </a:t>
            </a:r>
            <a:endParaRPr/>
          </a:p>
        </p:txBody>
      </p:sp>
      <p:sp>
        <p:nvSpPr>
          <p:cNvPr id="86" name="Google Shape;86;p17"/>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Objectives</a:t>
            </a:r>
            <a:endParaRPr/>
          </a:p>
        </p:txBody>
      </p:sp>
      <p:sp>
        <p:nvSpPr>
          <p:cNvPr id="87" name="Google Shape;87;p17"/>
          <p:cNvSpPr/>
          <p:nvPr/>
        </p:nvSpPr>
        <p:spPr>
          <a:xfrm>
            <a:off x="533400" y="857250"/>
            <a:ext cx="8153400" cy="3543300"/>
          </a:xfrm>
          <a:prstGeom prst="rect">
            <a:avLst/>
          </a:prstGeom>
          <a:noFill/>
          <a:ln>
            <a:noFill/>
          </a:ln>
        </p:spPr>
        <p:txBody>
          <a:bodyPr anchorCtr="0" anchor="ctr" bIns="45700" lIns="91425" spcFirstLastPara="1" rIns="91425" wrap="square" tIns="45700">
            <a:noAutofit/>
          </a:bodyPr>
          <a:lstStyle/>
          <a:p>
            <a:pPr indent="-274320" lvl="0" marL="457200" marR="0" rtl="0" algn="l">
              <a:lnSpc>
                <a:spcPct val="100000"/>
              </a:lnSpc>
              <a:spcBef>
                <a:spcPts val="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Explain scripting</a:t>
            </a:r>
            <a:endParaRPr/>
          </a:p>
          <a:p>
            <a:pPr indent="-274320" lvl="0" marL="457200" marR="0" rtl="0" algn="l">
              <a:lnSpc>
                <a:spcPct val="100000"/>
              </a:lnSpc>
              <a:spcBef>
                <a:spcPts val="60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Explain the </a:t>
            </a:r>
            <a:r>
              <a:rPr b="0" i="0" lang="vi" sz="2400" u="none" cap="none" strike="noStrike">
                <a:solidFill>
                  <a:srgbClr val="FF0000"/>
                </a:solidFill>
                <a:latin typeface="Calibri"/>
                <a:ea typeface="Calibri"/>
                <a:cs typeface="Calibri"/>
                <a:sym typeface="Calibri"/>
              </a:rPr>
              <a:t>JavaScript</a:t>
            </a:r>
            <a:r>
              <a:rPr b="0" i="0" lang="vi" sz="2400" u="none" cap="none" strike="noStrike">
                <a:solidFill>
                  <a:schemeClr val="dk1"/>
                </a:solidFill>
                <a:latin typeface="Calibri"/>
                <a:ea typeface="Calibri"/>
                <a:cs typeface="Calibri"/>
                <a:sym typeface="Calibri"/>
              </a:rPr>
              <a:t> language</a:t>
            </a:r>
            <a:endParaRPr/>
          </a:p>
          <a:p>
            <a:pPr indent="-274320" lvl="0" marL="457200" marR="0" rtl="0" algn="l">
              <a:lnSpc>
                <a:spcPct val="100000"/>
              </a:lnSpc>
              <a:spcBef>
                <a:spcPts val="60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Explain the </a:t>
            </a:r>
            <a:r>
              <a:rPr b="0" i="0" lang="vi" sz="2400" u="none" cap="none" strike="noStrike">
                <a:solidFill>
                  <a:srgbClr val="FF0000"/>
                </a:solidFill>
                <a:latin typeface="Calibri"/>
                <a:ea typeface="Calibri"/>
                <a:cs typeface="Calibri"/>
                <a:sym typeface="Calibri"/>
              </a:rPr>
              <a:t>client-side</a:t>
            </a:r>
            <a:r>
              <a:rPr b="0" i="0" lang="vi" sz="2400" u="none" cap="none" strike="noStrike">
                <a:solidFill>
                  <a:schemeClr val="dk1"/>
                </a:solidFill>
                <a:latin typeface="Calibri"/>
                <a:ea typeface="Calibri"/>
                <a:cs typeface="Calibri"/>
                <a:sym typeface="Calibri"/>
              </a:rPr>
              <a:t> and s</a:t>
            </a:r>
            <a:r>
              <a:rPr b="0" i="0" lang="vi" sz="2400" u="none" cap="none" strike="noStrike">
                <a:solidFill>
                  <a:srgbClr val="FF0000"/>
                </a:solidFill>
                <a:latin typeface="Calibri"/>
                <a:ea typeface="Calibri"/>
                <a:cs typeface="Calibri"/>
                <a:sym typeface="Calibri"/>
              </a:rPr>
              <a:t>erver-side JavaScript</a:t>
            </a:r>
            <a:endParaRPr>
              <a:solidFill>
                <a:srgbClr val="FF0000"/>
              </a:solidFill>
            </a:endParaRPr>
          </a:p>
          <a:p>
            <a:pPr indent="-274320" lvl="0" marL="457200" marR="0" rtl="0" algn="l">
              <a:lnSpc>
                <a:spcPct val="100000"/>
              </a:lnSpc>
              <a:spcBef>
                <a:spcPts val="60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List the </a:t>
            </a:r>
            <a:r>
              <a:rPr b="0" i="0" lang="vi" sz="2400" u="none" cap="none" strike="noStrike">
                <a:solidFill>
                  <a:srgbClr val="FF0000"/>
                </a:solidFill>
                <a:latin typeface="Calibri"/>
                <a:ea typeface="Calibri"/>
                <a:cs typeface="Calibri"/>
                <a:sym typeface="Calibri"/>
              </a:rPr>
              <a:t>variables</a:t>
            </a:r>
            <a:r>
              <a:rPr b="0" i="0" lang="vi" sz="2400" u="none" cap="none" strike="noStrike">
                <a:solidFill>
                  <a:schemeClr val="dk1"/>
                </a:solidFill>
                <a:latin typeface="Calibri"/>
                <a:ea typeface="Calibri"/>
                <a:cs typeface="Calibri"/>
                <a:sym typeface="Calibri"/>
              </a:rPr>
              <a:t> and </a:t>
            </a:r>
            <a:r>
              <a:rPr b="0" i="0" lang="vi" sz="2400" u="none" cap="none" strike="noStrike">
                <a:solidFill>
                  <a:srgbClr val="FF0000"/>
                </a:solidFill>
                <a:latin typeface="Calibri"/>
                <a:ea typeface="Calibri"/>
                <a:cs typeface="Calibri"/>
                <a:sym typeface="Calibri"/>
              </a:rPr>
              <a:t>data types</a:t>
            </a:r>
            <a:r>
              <a:rPr b="0" i="0" lang="vi" sz="2400" u="none" cap="none" strike="noStrike">
                <a:solidFill>
                  <a:schemeClr val="dk1"/>
                </a:solidFill>
                <a:latin typeface="Calibri"/>
                <a:ea typeface="Calibri"/>
                <a:cs typeface="Calibri"/>
                <a:sym typeface="Calibri"/>
              </a:rPr>
              <a:t> in JavaScript</a:t>
            </a:r>
            <a:endParaRPr/>
          </a:p>
          <a:p>
            <a:pPr indent="-274320" lvl="0" marL="457200" marR="0" rtl="0" algn="l">
              <a:lnSpc>
                <a:spcPct val="100000"/>
              </a:lnSpc>
              <a:spcBef>
                <a:spcPts val="60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Describe the </a:t>
            </a:r>
            <a:r>
              <a:rPr b="0" i="0" lang="vi" sz="2400" u="none" cap="none" strike="noStrike">
                <a:solidFill>
                  <a:srgbClr val="FF0000"/>
                </a:solidFill>
                <a:latin typeface="Calibri"/>
                <a:ea typeface="Calibri"/>
                <a:cs typeface="Calibri"/>
                <a:sym typeface="Calibri"/>
              </a:rPr>
              <a:t>JavaScript methods</a:t>
            </a:r>
            <a:r>
              <a:rPr b="0" i="0" lang="vi" sz="2400" u="none" cap="none" strike="noStrike">
                <a:solidFill>
                  <a:schemeClr val="dk1"/>
                </a:solidFill>
                <a:latin typeface="Calibri"/>
                <a:ea typeface="Calibri"/>
                <a:cs typeface="Calibri"/>
                <a:sym typeface="Calibri"/>
              </a:rPr>
              <a:t> to display information</a:t>
            </a:r>
            <a:endParaRPr/>
          </a:p>
          <a:p>
            <a:pPr indent="-274320" lvl="0" marL="457200" marR="0" rtl="0" algn="l">
              <a:lnSpc>
                <a:spcPct val="100000"/>
              </a:lnSpc>
              <a:spcBef>
                <a:spcPts val="60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Explain escape sequences and </a:t>
            </a:r>
            <a:r>
              <a:rPr b="0" i="0" lang="vi" sz="2400" u="none" cap="none" strike="noStrike">
                <a:solidFill>
                  <a:srgbClr val="FF0000"/>
                </a:solidFill>
                <a:latin typeface="Calibri"/>
                <a:ea typeface="Calibri"/>
                <a:cs typeface="Calibri"/>
                <a:sym typeface="Calibri"/>
              </a:rPr>
              <a:t>built in functions</a:t>
            </a:r>
            <a:r>
              <a:rPr b="0" i="0" lang="vi" sz="2400" u="none" cap="none" strike="noStrike">
                <a:solidFill>
                  <a:schemeClr val="dk1"/>
                </a:solidFill>
                <a:latin typeface="Calibri"/>
                <a:ea typeface="Calibri"/>
                <a:cs typeface="Calibri"/>
                <a:sym typeface="Calibri"/>
              </a:rPr>
              <a:t> in JavaScript</a:t>
            </a:r>
            <a:endParaRPr/>
          </a:p>
          <a:p>
            <a:pPr indent="-274320" lvl="0" marL="457200" marR="0" rtl="0" algn="l">
              <a:lnSpc>
                <a:spcPct val="100000"/>
              </a:lnSpc>
              <a:spcBef>
                <a:spcPts val="60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Explain </a:t>
            </a:r>
            <a:r>
              <a:rPr b="0" i="0" lang="vi" sz="2400" u="none" cap="none" strike="noStrike">
                <a:solidFill>
                  <a:srgbClr val="FF0000"/>
                </a:solidFill>
                <a:latin typeface="Calibri"/>
                <a:ea typeface="Calibri"/>
                <a:cs typeface="Calibri"/>
                <a:sym typeface="Calibri"/>
              </a:rPr>
              <a:t>events</a:t>
            </a:r>
            <a:r>
              <a:rPr b="0" i="0" lang="vi" sz="2400" u="none" cap="none" strike="noStrike">
                <a:solidFill>
                  <a:schemeClr val="dk1"/>
                </a:solidFill>
                <a:latin typeface="Calibri"/>
                <a:ea typeface="Calibri"/>
                <a:cs typeface="Calibri"/>
                <a:sym typeface="Calibri"/>
              </a:rPr>
              <a:t> and </a:t>
            </a:r>
            <a:r>
              <a:rPr b="0" i="0" lang="vi" sz="2400" u="none" cap="none" strike="noStrike">
                <a:solidFill>
                  <a:srgbClr val="FF0000"/>
                </a:solidFill>
                <a:latin typeface="Calibri"/>
                <a:ea typeface="Calibri"/>
                <a:cs typeface="Calibri"/>
                <a:sym typeface="Calibri"/>
              </a:rPr>
              <a:t>event handling</a:t>
            </a:r>
            <a:endParaRPr>
              <a:solidFill>
                <a:srgbClr val="FF0000"/>
              </a:solidFill>
            </a:endParaRPr>
          </a:p>
          <a:p>
            <a:pPr indent="-274320" lvl="0" marL="457200" marR="0" rtl="0" algn="l">
              <a:lnSpc>
                <a:spcPct val="100000"/>
              </a:lnSpc>
              <a:spcBef>
                <a:spcPts val="60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Explain </a:t>
            </a:r>
            <a:r>
              <a:rPr b="0" i="0" lang="vi" sz="2400" u="none" cap="none" strike="noStrike">
                <a:solidFill>
                  <a:srgbClr val="FF0000"/>
                </a:solidFill>
                <a:latin typeface="Calibri"/>
                <a:ea typeface="Calibri"/>
                <a:cs typeface="Calibri"/>
                <a:sym typeface="Calibri"/>
              </a:rPr>
              <a:t>jQuery</a:t>
            </a:r>
            <a:endParaRPr b="0" i="0" sz="2400" u="none" cap="none" strike="noStrike">
              <a:solidFill>
                <a:srgbClr val="FF0000"/>
              </a:solidFill>
              <a:latin typeface="Calibri"/>
              <a:ea typeface="Calibri"/>
              <a:cs typeface="Calibri"/>
              <a:sym typeface="Calibri"/>
            </a:endParaRPr>
          </a:p>
          <a:p>
            <a:pPr indent="-274320" lvl="0" marL="457200" marR="0" rtl="0" algn="l">
              <a:lnSpc>
                <a:spcPct val="100000"/>
              </a:lnSpc>
              <a:spcBef>
                <a:spcPts val="60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Describe how to use the </a:t>
            </a:r>
            <a:r>
              <a:rPr b="0" i="0" lang="vi" sz="2400" u="none" cap="none" strike="noStrike">
                <a:solidFill>
                  <a:srgbClr val="FF0000"/>
                </a:solidFill>
                <a:latin typeface="Calibri"/>
                <a:ea typeface="Calibri"/>
                <a:cs typeface="Calibri"/>
                <a:sym typeface="Calibri"/>
              </a:rPr>
              <a:t>jQuery Mobile</a:t>
            </a:r>
            <a:endParaRPr>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5"/>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60" name="Google Shape;360;p35"/>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JavaScript / Session 12 </a:t>
            </a:r>
            <a:endParaRPr/>
          </a:p>
        </p:txBody>
      </p:sp>
      <p:sp>
        <p:nvSpPr>
          <p:cNvPr id="361" name="Google Shape;361;p35"/>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jQuery 1-2</a:t>
            </a:r>
            <a:endParaRPr/>
          </a:p>
        </p:txBody>
      </p:sp>
      <p:sp>
        <p:nvSpPr>
          <p:cNvPr id="362" name="Google Shape;362;p35"/>
          <p:cNvSpPr/>
          <p:nvPr/>
        </p:nvSpPr>
        <p:spPr>
          <a:xfrm>
            <a:off x="152400" y="639365"/>
            <a:ext cx="8686800" cy="1257300"/>
          </a:xfrm>
          <a:prstGeom prst="rect">
            <a:avLst/>
          </a:prstGeom>
          <a:noFill/>
          <a:ln>
            <a:noFill/>
          </a:ln>
        </p:spPr>
        <p:txBody>
          <a:bodyPr anchorCtr="0" anchor="ctr" bIns="45700" lIns="91425" spcFirstLastPara="1" rIns="91425" wrap="square" tIns="45700">
            <a:noAutofit/>
          </a:bodyPr>
          <a:lstStyle/>
          <a:p>
            <a:pPr indent="-248920" lvl="1" marL="457200" marR="0" rtl="0" algn="l">
              <a:lnSpc>
                <a:spcPct val="100000"/>
              </a:lnSpc>
              <a:spcBef>
                <a:spcPts val="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jQuery is a short and fast JavaScript library developed by John Resig in 2006 with a wonderful slogan: </a:t>
            </a:r>
            <a:r>
              <a:rPr b="1" i="1" lang="vi" sz="1600" u="none" cap="none" strike="noStrike">
                <a:solidFill>
                  <a:schemeClr val="dk1"/>
                </a:solidFill>
                <a:latin typeface="Calibri"/>
                <a:ea typeface="Calibri"/>
                <a:cs typeface="Calibri"/>
                <a:sym typeface="Calibri"/>
              </a:rPr>
              <a:t>Write less and do more</a:t>
            </a:r>
            <a:r>
              <a:rPr b="0" i="0" lang="vi" sz="1600" u="none" cap="none" strike="noStrike">
                <a:solidFill>
                  <a:schemeClr val="dk1"/>
                </a:solidFill>
                <a:latin typeface="Calibri"/>
                <a:ea typeface="Calibri"/>
                <a:cs typeface="Calibri"/>
                <a:sym typeface="Calibri"/>
              </a:rPr>
              <a:t>. </a:t>
            </a:r>
            <a:endParaRPr sz="1600"/>
          </a:p>
          <a:p>
            <a:pPr indent="-248920" lvl="1" marL="457200" marR="0" rtl="0" algn="l">
              <a:lnSpc>
                <a:spcPct val="100000"/>
              </a:lnSpc>
              <a:spcBef>
                <a:spcPts val="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Simplifies client-side scripting, animation, event handling, traversing, and developing AJAX based Web applications. </a:t>
            </a:r>
            <a:endParaRPr sz="1600"/>
          </a:p>
          <a:p>
            <a:pPr indent="-248920" lvl="1" marL="457200" marR="0" rtl="0" algn="l">
              <a:lnSpc>
                <a:spcPct val="100000"/>
              </a:lnSpc>
              <a:spcBef>
                <a:spcPts val="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Helps in rapid Web application development by writing lesser code. </a:t>
            </a:r>
            <a:endParaRPr sz="1600"/>
          </a:p>
          <a:p>
            <a:pPr indent="-248920" lvl="1" marL="457200" marR="0" rtl="0" algn="l">
              <a:lnSpc>
                <a:spcPct val="100000"/>
              </a:lnSpc>
              <a:spcBef>
                <a:spcPts val="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Key features of jQuery.</a:t>
            </a:r>
            <a:endParaRPr sz="1600"/>
          </a:p>
        </p:txBody>
      </p:sp>
      <p:grpSp>
        <p:nvGrpSpPr>
          <p:cNvPr id="363" name="Google Shape;363;p35"/>
          <p:cNvGrpSpPr/>
          <p:nvPr/>
        </p:nvGrpSpPr>
        <p:grpSpPr>
          <a:xfrm>
            <a:off x="381000" y="2154068"/>
            <a:ext cx="8458200" cy="2778463"/>
            <a:chOff x="0" y="14591"/>
            <a:chExt cx="8458200" cy="3704617"/>
          </a:xfrm>
        </p:grpSpPr>
        <p:sp>
          <p:nvSpPr>
            <p:cNvPr id="364" name="Google Shape;364;p35"/>
            <p:cNvSpPr/>
            <p:nvPr/>
          </p:nvSpPr>
          <p:spPr>
            <a:xfrm>
              <a:off x="0" y="173134"/>
              <a:ext cx="8458200" cy="963900"/>
            </a:xfrm>
            <a:prstGeom prst="rect">
              <a:avLst/>
            </a:prstGeom>
            <a:solidFill>
              <a:srgbClr val="FBE4D4">
                <a:alpha val="89803"/>
              </a:srgbClr>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5"/>
            <p:cNvSpPr txBox="1"/>
            <p:nvPr/>
          </p:nvSpPr>
          <p:spPr>
            <a:xfrm>
              <a:off x="0" y="71534"/>
              <a:ext cx="8458200" cy="963900"/>
            </a:xfrm>
            <a:prstGeom prst="rect">
              <a:avLst/>
            </a:prstGeom>
            <a:noFill/>
            <a:ln>
              <a:noFill/>
            </a:ln>
          </p:spPr>
          <p:txBody>
            <a:bodyPr anchorCtr="0" anchor="t" bIns="128000" lIns="656450" spcFirstLastPara="1" rIns="656450" wrap="square" tIns="354075">
              <a:noAutofit/>
            </a:bodyPr>
            <a:lstStyle/>
            <a:p>
              <a:pPr indent="-158750" lvl="1" marL="171450" marR="0" rtl="0" algn="l">
                <a:lnSpc>
                  <a:spcPct val="90000"/>
                </a:lnSpc>
                <a:spcBef>
                  <a:spcPts val="0"/>
                </a:spcBef>
                <a:spcAft>
                  <a:spcPts val="0"/>
                </a:spcAft>
                <a:buClr>
                  <a:schemeClr val="dk1"/>
                </a:buClr>
                <a:buSzPts val="1600"/>
                <a:buFont typeface="Courier New"/>
                <a:buChar char="•"/>
              </a:pPr>
              <a:r>
                <a:rPr b="0" i="0" lang="vi" sz="1600" u="none" cap="none" strike="noStrike">
                  <a:solidFill>
                    <a:schemeClr val="dk1"/>
                  </a:solidFill>
                  <a:latin typeface="Courier New"/>
                  <a:ea typeface="Courier New"/>
                  <a:cs typeface="Courier New"/>
                  <a:sym typeface="Courier New"/>
                </a:rPr>
                <a:t>jQuery has a smart way to capture a wide range of events without making the HTML code complex with event handlers.</a:t>
              </a:r>
              <a:endParaRPr sz="1600"/>
            </a:p>
          </p:txBody>
        </p:sp>
        <p:sp>
          <p:nvSpPr>
            <p:cNvPr id="366" name="Google Shape;366;p35"/>
            <p:cNvSpPr/>
            <p:nvPr/>
          </p:nvSpPr>
          <p:spPr>
            <a:xfrm>
              <a:off x="253746" y="14591"/>
              <a:ext cx="7337691" cy="438773"/>
            </a:xfrm>
            <a:prstGeom prst="roundRect">
              <a:avLst>
                <a:gd fmla="val 16667" name="adj"/>
              </a:avLst>
            </a:prstGeom>
            <a:solidFill>
              <a:srgbClr val="0070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5"/>
            <p:cNvSpPr txBox="1"/>
            <p:nvPr/>
          </p:nvSpPr>
          <p:spPr>
            <a:xfrm>
              <a:off x="275165" y="36010"/>
              <a:ext cx="7294853" cy="395935"/>
            </a:xfrm>
            <a:prstGeom prst="rect">
              <a:avLst/>
            </a:prstGeom>
            <a:noFill/>
            <a:ln>
              <a:noFill/>
            </a:ln>
          </p:spPr>
          <p:txBody>
            <a:bodyPr anchorCtr="0" anchor="ctr" bIns="0" lIns="223775" spcFirstLastPara="1" rIns="223775" wrap="square" tIns="0">
              <a:noAutofit/>
            </a:bodyPr>
            <a:lstStyle/>
            <a:p>
              <a:pPr indent="0" lvl="0" marL="0" marR="0" rtl="0" algn="l">
                <a:lnSpc>
                  <a:spcPct val="90000"/>
                </a:lnSpc>
                <a:spcBef>
                  <a:spcPts val="0"/>
                </a:spcBef>
                <a:spcAft>
                  <a:spcPts val="0"/>
                </a:spcAft>
                <a:buClr>
                  <a:schemeClr val="lt1"/>
                </a:buClr>
                <a:buSzPts val="1800"/>
                <a:buFont typeface="Courier New"/>
                <a:buNone/>
              </a:pPr>
              <a:r>
                <a:rPr b="1" lang="vi" sz="1800">
                  <a:solidFill>
                    <a:schemeClr val="lt1"/>
                  </a:solidFill>
                  <a:latin typeface="Courier New"/>
                  <a:ea typeface="Courier New"/>
                  <a:cs typeface="Courier New"/>
                  <a:sym typeface="Courier New"/>
                </a:rPr>
                <a:t>Event Handling</a:t>
              </a:r>
              <a:endParaRPr/>
            </a:p>
          </p:txBody>
        </p:sp>
        <p:sp>
          <p:nvSpPr>
            <p:cNvPr id="368" name="Google Shape;368;p35"/>
            <p:cNvSpPr/>
            <p:nvPr/>
          </p:nvSpPr>
          <p:spPr>
            <a:xfrm>
              <a:off x="0" y="1428076"/>
              <a:ext cx="8458200" cy="963900"/>
            </a:xfrm>
            <a:prstGeom prst="rect">
              <a:avLst/>
            </a:prstGeom>
            <a:solidFill>
              <a:srgbClr val="FBE4D4">
                <a:alpha val="89803"/>
              </a:srgbClr>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5"/>
            <p:cNvSpPr txBox="1"/>
            <p:nvPr/>
          </p:nvSpPr>
          <p:spPr>
            <a:xfrm>
              <a:off x="0" y="1224876"/>
              <a:ext cx="8458200" cy="963900"/>
            </a:xfrm>
            <a:prstGeom prst="rect">
              <a:avLst/>
            </a:prstGeom>
            <a:noFill/>
            <a:ln>
              <a:noFill/>
            </a:ln>
          </p:spPr>
          <p:txBody>
            <a:bodyPr anchorCtr="0" anchor="t" bIns="128000" lIns="656450" spcFirstLastPara="1" rIns="656450" wrap="square" tIns="354075">
              <a:noAutofit/>
            </a:bodyPr>
            <a:lstStyle/>
            <a:p>
              <a:pPr indent="-158750" lvl="1" marL="171450" marR="0" rtl="0" algn="l">
                <a:lnSpc>
                  <a:spcPct val="90000"/>
                </a:lnSpc>
                <a:spcBef>
                  <a:spcPts val="0"/>
                </a:spcBef>
                <a:spcAft>
                  <a:spcPts val="0"/>
                </a:spcAft>
                <a:buClr>
                  <a:schemeClr val="dk1"/>
                </a:buClr>
                <a:buSzPts val="1600"/>
                <a:buFont typeface="Courier New"/>
                <a:buChar char="•"/>
              </a:pPr>
              <a:r>
                <a:rPr b="0" i="0" lang="vi" sz="1600" u="none" cap="none" strike="noStrike">
                  <a:solidFill>
                    <a:schemeClr val="dk1"/>
                  </a:solidFill>
                  <a:latin typeface="Courier New"/>
                  <a:ea typeface="Courier New"/>
                  <a:cs typeface="Courier New"/>
                  <a:sym typeface="Courier New"/>
                </a:rPr>
                <a:t>jQuery has many built-in animation effects that the user can use while developing their Web sites.</a:t>
              </a:r>
              <a:endParaRPr sz="1600"/>
            </a:p>
          </p:txBody>
        </p:sp>
        <p:sp>
          <p:nvSpPr>
            <p:cNvPr id="370" name="Google Shape;370;p35"/>
            <p:cNvSpPr/>
            <p:nvPr/>
          </p:nvSpPr>
          <p:spPr>
            <a:xfrm>
              <a:off x="266500" y="1258145"/>
              <a:ext cx="7354032" cy="441463"/>
            </a:xfrm>
            <a:prstGeom prst="roundRect">
              <a:avLst>
                <a:gd fmla="val 16667" name="adj"/>
              </a:avLst>
            </a:prstGeom>
            <a:solidFill>
              <a:srgbClr val="0070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5"/>
            <p:cNvSpPr txBox="1"/>
            <p:nvPr/>
          </p:nvSpPr>
          <p:spPr>
            <a:xfrm>
              <a:off x="288050" y="1279695"/>
              <a:ext cx="7310932" cy="398363"/>
            </a:xfrm>
            <a:prstGeom prst="rect">
              <a:avLst/>
            </a:prstGeom>
            <a:noFill/>
            <a:ln>
              <a:noFill/>
            </a:ln>
          </p:spPr>
          <p:txBody>
            <a:bodyPr anchorCtr="0" anchor="ctr" bIns="0" lIns="223775" spcFirstLastPara="1" rIns="223775" wrap="square" tIns="0">
              <a:noAutofit/>
            </a:bodyPr>
            <a:lstStyle/>
            <a:p>
              <a:pPr indent="0" lvl="0" marL="0" marR="0" rtl="0" algn="l">
                <a:lnSpc>
                  <a:spcPct val="90000"/>
                </a:lnSpc>
                <a:spcBef>
                  <a:spcPts val="0"/>
                </a:spcBef>
                <a:spcAft>
                  <a:spcPts val="0"/>
                </a:spcAft>
                <a:buClr>
                  <a:schemeClr val="lt1"/>
                </a:buClr>
                <a:buSzPts val="1800"/>
                <a:buFont typeface="Courier New"/>
                <a:buNone/>
              </a:pPr>
              <a:r>
                <a:rPr b="1" lang="vi" sz="1800">
                  <a:solidFill>
                    <a:schemeClr val="lt1"/>
                  </a:solidFill>
                  <a:latin typeface="Courier New"/>
                  <a:ea typeface="Courier New"/>
                  <a:cs typeface="Courier New"/>
                  <a:sym typeface="Courier New"/>
                </a:rPr>
                <a:t>Animations</a:t>
              </a:r>
              <a:endParaRPr/>
            </a:p>
          </p:txBody>
        </p:sp>
        <p:sp>
          <p:nvSpPr>
            <p:cNvPr id="372" name="Google Shape;372;p35"/>
            <p:cNvSpPr/>
            <p:nvPr/>
          </p:nvSpPr>
          <p:spPr>
            <a:xfrm>
              <a:off x="0" y="2755308"/>
              <a:ext cx="8458200" cy="963900"/>
            </a:xfrm>
            <a:prstGeom prst="rect">
              <a:avLst/>
            </a:prstGeom>
            <a:solidFill>
              <a:srgbClr val="FBE4D4">
                <a:alpha val="89803"/>
              </a:srgbClr>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5"/>
            <p:cNvSpPr txBox="1"/>
            <p:nvPr/>
          </p:nvSpPr>
          <p:spPr>
            <a:xfrm>
              <a:off x="0" y="2552108"/>
              <a:ext cx="8458200" cy="963900"/>
            </a:xfrm>
            <a:prstGeom prst="rect">
              <a:avLst/>
            </a:prstGeom>
            <a:noFill/>
            <a:ln>
              <a:noFill/>
            </a:ln>
          </p:spPr>
          <p:txBody>
            <a:bodyPr anchorCtr="0" anchor="t" bIns="128000" lIns="656450" spcFirstLastPara="1" rIns="656450" wrap="square" tIns="354075">
              <a:noAutofit/>
            </a:bodyPr>
            <a:lstStyle/>
            <a:p>
              <a:pPr indent="-152400" lvl="1" marL="171450" marR="0" rtl="0" algn="l">
                <a:lnSpc>
                  <a:spcPct val="90000"/>
                </a:lnSpc>
                <a:spcBef>
                  <a:spcPts val="0"/>
                </a:spcBef>
                <a:spcAft>
                  <a:spcPts val="0"/>
                </a:spcAft>
                <a:buClr>
                  <a:schemeClr val="dk1"/>
                </a:buClr>
                <a:buSzPts val="1500"/>
                <a:buFont typeface="Courier New"/>
                <a:buChar char="•"/>
              </a:pPr>
              <a:r>
                <a:rPr b="0" i="0" lang="vi" sz="1500" u="none" cap="none" strike="noStrike">
                  <a:solidFill>
                    <a:schemeClr val="dk1"/>
                  </a:solidFill>
                  <a:latin typeface="Courier New"/>
                  <a:ea typeface="Courier New"/>
                  <a:cs typeface="Courier New"/>
                  <a:sym typeface="Courier New"/>
                </a:rPr>
                <a:t>jQuery easily selects, traverses, and modifies DOM by using the cross-browser open source selector engine named Sizzle.</a:t>
              </a:r>
              <a:endParaRPr sz="1500"/>
            </a:p>
          </p:txBody>
        </p:sp>
        <p:sp>
          <p:nvSpPr>
            <p:cNvPr id="374" name="Google Shape;374;p35"/>
            <p:cNvSpPr/>
            <p:nvPr/>
          </p:nvSpPr>
          <p:spPr>
            <a:xfrm>
              <a:off x="253746" y="2504388"/>
              <a:ext cx="7339941" cy="501840"/>
            </a:xfrm>
            <a:prstGeom prst="roundRect">
              <a:avLst>
                <a:gd fmla="val 16667" name="adj"/>
              </a:avLst>
            </a:prstGeom>
            <a:solidFill>
              <a:srgbClr val="0070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5"/>
            <p:cNvSpPr txBox="1"/>
            <p:nvPr/>
          </p:nvSpPr>
          <p:spPr>
            <a:xfrm>
              <a:off x="278244" y="2528886"/>
              <a:ext cx="7290945" cy="452844"/>
            </a:xfrm>
            <a:prstGeom prst="rect">
              <a:avLst/>
            </a:prstGeom>
            <a:noFill/>
            <a:ln>
              <a:noFill/>
            </a:ln>
          </p:spPr>
          <p:txBody>
            <a:bodyPr anchorCtr="0" anchor="ctr" bIns="0" lIns="223775" spcFirstLastPara="1" rIns="223775" wrap="square" tIns="0">
              <a:noAutofit/>
            </a:bodyPr>
            <a:lstStyle/>
            <a:p>
              <a:pPr indent="0" lvl="0" marL="0" marR="0" rtl="0" algn="l">
                <a:lnSpc>
                  <a:spcPct val="90000"/>
                </a:lnSpc>
                <a:spcBef>
                  <a:spcPts val="0"/>
                </a:spcBef>
                <a:spcAft>
                  <a:spcPts val="0"/>
                </a:spcAft>
                <a:buClr>
                  <a:schemeClr val="lt1"/>
                </a:buClr>
                <a:buSzPts val="1800"/>
                <a:buFont typeface="Courier New"/>
                <a:buNone/>
              </a:pPr>
              <a:r>
                <a:rPr b="1" lang="vi" sz="1800">
                  <a:solidFill>
                    <a:schemeClr val="lt1"/>
                  </a:solidFill>
                  <a:latin typeface="Courier New"/>
                  <a:ea typeface="Courier New"/>
                  <a:cs typeface="Courier New"/>
                  <a:sym typeface="Courier New"/>
                </a:rPr>
                <a:t>DOM Manipulation</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500"/>
                                        <p:tgtEl>
                                          <p:spTgt spid="3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6"/>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82" name="Google Shape;382;p36"/>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JavaScript / Session 12 </a:t>
            </a:r>
            <a:endParaRPr/>
          </a:p>
        </p:txBody>
      </p:sp>
      <p:sp>
        <p:nvSpPr>
          <p:cNvPr id="383" name="Google Shape;383;p36"/>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jQuery 2-2</a:t>
            </a:r>
            <a:endParaRPr/>
          </a:p>
        </p:txBody>
      </p:sp>
      <p:grpSp>
        <p:nvGrpSpPr>
          <p:cNvPr id="384" name="Google Shape;384;p36"/>
          <p:cNvGrpSpPr/>
          <p:nvPr/>
        </p:nvGrpSpPr>
        <p:grpSpPr>
          <a:xfrm>
            <a:off x="533400" y="831787"/>
            <a:ext cx="7924800" cy="3822826"/>
            <a:chOff x="0" y="42249"/>
            <a:chExt cx="7924800" cy="5097101"/>
          </a:xfrm>
        </p:grpSpPr>
        <p:sp>
          <p:nvSpPr>
            <p:cNvPr id="385" name="Google Shape;385;p36"/>
            <p:cNvSpPr/>
            <p:nvPr/>
          </p:nvSpPr>
          <p:spPr>
            <a:xfrm>
              <a:off x="0" y="172814"/>
              <a:ext cx="7924800" cy="2072700"/>
            </a:xfrm>
            <a:prstGeom prst="rect">
              <a:avLst/>
            </a:prstGeom>
            <a:solidFill>
              <a:srgbClr val="FBE4D4">
                <a:alpha val="89803"/>
              </a:srgbClr>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6"/>
            <p:cNvSpPr txBox="1"/>
            <p:nvPr/>
          </p:nvSpPr>
          <p:spPr>
            <a:xfrm>
              <a:off x="0" y="71214"/>
              <a:ext cx="7924800" cy="2072700"/>
            </a:xfrm>
            <a:prstGeom prst="rect">
              <a:avLst/>
            </a:prstGeom>
            <a:noFill/>
            <a:ln>
              <a:noFill/>
            </a:ln>
          </p:spPr>
          <p:txBody>
            <a:bodyPr anchorCtr="0" anchor="t" bIns="113775" lIns="615050" spcFirstLastPara="1" rIns="615050" wrap="square" tIns="291575">
              <a:noAutofit/>
            </a:bodyPr>
            <a:lstStyle/>
            <a:p>
              <a:pPr indent="-77788" lvl="1" marL="109538" marR="0" rtl="0" algn="l">
                <a:lnSpc>
                  <a:spcPct val="90000"/>
                </a:lnSpc>
                <a:spcBef>
                  <a:spcPts val="0"/>
                </a:spcBef>
                <a:spcAft>
                  <a:spcPts val="0"/>
                </a:spcAft>
                <a:buClr>
                  <a:schemeClr val="dk1"/>
                </a:buClr>
                <a:buSzPts val="1200"/>
                <a:buFont typeface="Courier New"/>
                <a:buChar char="•"/>
              </a:pPr>
              <a:r>
                <a:rPr b="0" i="0" lang="vi" sz="1200" u="none" cap="none" strike="noStrike">
                  <a:solidFill>
                    <a:schemeClr val="dk1"/>
                  </a:solidFill>
                  <a:latin typeface="Courier New"/>
                  <a:ea typeface="Courier New"/>
                  <a:cs typeface="Courier New"/>
                  <a:sym typeface="Courier New"/>
                </a:rPr>
                <a:t> jQuery has a support for cross-browser and works well with the following browsers:</a:t>
              </a:r>
              <a:endParaRPr sz="1200"/>
            </a:p>
            <a:p>
              <a:pPr indent="-76200" lvl="1" marL="463550" marR="0" rtl="0" algn="l">
                <a:lnSpc>
                  <a:spcPct val="90000"/>
                </a:lnSpc>
                <a:spcBef>
                  <a:spcPts val="240"/>
                </a:spcBef>
                <a:spcAft>
                  <a:spcPts val="0"/>
                </a:spcAft>
                <a:buClr>
                  <a:schemeClr val="dk1"/>
                </a:buClr>
                <a:buSzPts val="1200"/>
                <a:buFont typeface="Courier New"/>
                <a:buChar char="•"/>
              </a:pPr>
              <a:r>
                <a:rPr b="0" i="0" lang="vi" sz="1200" u="none" cap="none" strike="noStrike">
                  <a:solidFill>
                    <a:schemeClr val="dk1"/>
                  </a:solidFill>
                  <a:latin typeface="Courier New"/>
                  <a:ea typeface="Courier New"/>
                  <a:cs typeface="Courier New"/>
                  <a:sym typeface="Courier New"/>
                </a:rPr>
                <a:t> Internet Explorer 6 and above</a:t>
              </a:r>
              <a:endParaRPr sz="1200"/>
            </a:p>
            <a:p>
              <a:pPr indent="-76200" lvl="1" marL="463550" marR="0" rtl="0" algn="l">
                <a:lnSpc>
                  <a:spcPct val="90000"/>
                </a:lnSpc>
                <a:spcBef>
                  <a:spcPts val="240"/>
                </a:spcBef>
                <a:spcAft>
                  <a:spcPts val="0"/>
                </a:spcAft>
                <a:buClr>
                  <a:schemeClr val="dk1"/>
                </a:buClr>
                <a:buSzPts val="1200"/>
                <a:buFont typeface="Courier New"/>
                <a:buChar char="•"/>
              </a:pPr>
              <a:r>
                <a:rPr b="0" i="0" lang="vi" sz="1200" u="none" cap="none" strike="noStrike">
                  <a:solidFill>
                    <a:schemeClr val="dk1"/>
                  </a:solidFill>
                  <a:latin typeface="Courier New"/>
                  <a:ea typeface="Courier New"/>
                  <a:cs typeface="Courier New"/>
                  <a:sym typeface="Courier New"/>
                </a:rPr>
                <a:t> Firefox 2.0 and above</a:t>
              </a:r>
              <a:endParaRPr sz="1200"/>
            </a:p>
            <a:p>
              <a:pPr indent="-76200" lvl="1" marL="463550" marR="0" rtl="0" algn="l">
                <a:lnSpc>
                  <a:spcPct val="90000"/>
                </a:lnSpc>
                <a:spcBef>
                  <a:spcPts val="240"/>
                </a:spcBef>
                <a:spcAft>
                  <a:spcPts val="0"/>
                </a:spcAft>
                <a:buClr>
                  <a:schemeClr val="dk1"/>
                </a:buClr>
                <a:buSzPts val="1200"/>
                <a:buFont typeface="Courier New"/>
                <a:buChar char="•"/>
              </a:pPr>
              <a:r>
                <a:rPr b="0" i="0" lang="vi" sz="1200" u="none" cap="none" strike="noStrike">
                  <a:solidFill>
                    <a:schemeClr val="dk1"/>
                  </a:solidFill>
                  <a:latin typeface="Courier New"/>
                  <a:ea typeface="Courier New"/>
                  <a:cs typeface="Courier New"/>
                  <a:sym typeface="Courier New"/>
                </a:rPr>
                <a:t> Safari 3.0 and above</a:t>
              </a:r>
              <a:endParaRPr sz="1200"/>
            </a:p>
            <a:p>
              <a:pPr indent="-76200" lvl="1" marL="463550" marR="0" rtl="0" algn="l">
                <a:lnSpc>
                  <a:spcPct val="90000"/>
                </a:lnSpc>
                <a:spcBef>
                  <a:spcPts val="240"/>
                </a:spcBef>
                <a:spcAft>
                  <a:spcPts val="0"/>
                </a:spcAft>
                <a:buClr>
                  <a:schemeClr val="dk1"/>
                </a:buClr>
                <a:buSzPts val="1200"/>
                <a:buFont typeface="Courier New"/>
                <a:buChar char="•"/>
              </a:pPr>
              <a:r>
                <a:rPr b="0" i="0" lang="vi" sz="1200" u="none" cap="none" strike="noStrike">
                  <a:solidFill>
                    <a:schemeClr val="dk1"/>
                  </a:solidFill>
                  <a:latin typeface="Courier New"/>
                  <a:ea typeface="Courier New"/>
                  <a:cs typeface="Courier New"/>
                  <a:sym typeface="Courier New"/>
                </a:rPr>
                <a:t> Chrome</a:t>
              </a:r>
              <a:endParaRPr sz="1200"/>
            </a:p>
            <a:p>
              <a:pPr indent="-76200" lvl="1" marL="463550" marR="0" rtl="0" algn="l">
                <a:lnSpc>
                  <a:spcPct val="90000"/>
                </a:lnSpc>
                <a:spcBef>
                  <a:spcPts val="240"/>
                </a:spcBef>
                <a:spcAft>
                  <a:spcPts val="0"/>
                </a:spcAft>
                <a:buClr>
                  <a:schemeClr val="dk1"/>
                </a:buClr>
                <a:buSzPts val="1200"/>
                <a:buFont typeface="Courier New"/>
                <a:buChar char="•"/>
              </a:pPr>
              <a:r>
                <a:rPr b="0" i="0" lang="vi" sz="1200" u="none" cap="none" strike="noStrike">
                  <a:solidFill>
                    <a:schemeClr val="dk1"/>
                  </a:solidFill>
                  <a:latin typeface="Courier New"/>
                  <a:ea typeface="Courier New"/>
                  <a:cs typeface="Courier New"/>
                  <a:sym typeface="Courier New"/>
                </a:rPr>
                <a:t> Opera 9.0 and above</a:t>
              </a:r>
              <a:endParaRPr sz="1200"/>
            </a:p>
          </p:txBody>
        </p:sp>
        <p:sp>
          <p:nvSpPr>
            <p:cNvPr id="387" name="Google Shape;387;p36"/>
            <p:cNvSpPr/>
            <p:nvPr/>
          </p:nvSpPr>
          <p:spPr>
            <a:xfrm>
              <a:off x="237744" y="42249"/>
              <a:ext cx="6874954" cy="361343"/>
            </a:xfrm>
            <a:prstGeom prst="roundRect">
              <a:avLst>
                <a:gd fmla="val 16667" name="adj"/>
              </a:avLst>
            </a:prstGeom>
            <a:solidFill>
              <a:srgbClr val="0070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6"/>
            <p:cNvSpPr txBox="1"/>
            <p:nvPr/>
          </p:nvSpPr>
          <p:spPr>
            <a:xfrm>
              <a:off x="255383" y="59888"/>
              <a:ext cx="6839676" cy="326065"/>
            </a:xfrm>
            <a:prstGeom prst="rect">
              <a:avLst/>
            </a:prstGeom>
            <a:noFill/>
            <a:ln>
              <a:noFill/>
            </a:ln>
          </p:spPr>
          <p:txBody>
            <a:bodyPr anchorCtr="0" anchor="ctr" bIns="0" lIns="209675" spcFirstLastPara="1" rIns="209675" wrap="square" tIns="0">
              <a:noAutofit/>
            </a:bodyPr>
            <a:lstStyle/>
            <a:p>
              <a:pPr indent="0" lvl="0" marL="0" marR="0" rtl="0" algn="l">
                <a:lnSpc>
                  <a:spcPct val="90000"/>
                </a:lnSpc>
                <a:spcBef>
                  <a:spcPts val="0"/>
                </a:spcBef>
                <a:spcAft>
                  <a:spcPts val="0"/>
                </a:spcAft>
                <a:buClr>
                  <a:schemeClr val="lt1"/>
                </a:buClr>
                <a:buSzPts val="1800"/>
                <a:buFont typeface="Courier New"/>
                <a:buNone/>
              </a:pPr>
              <a:r>
                <a:rPr b="1" lang="vi" sz="1800">
                  <a:solidFill>
                    <a:schemeClr val="lt1"/>
                  </a:solidFill>
                  <a:latin typeface="Courier New"/>
                  <a:ea typeface="Courier New"/>
                  <a:cs typeface="Courier New"/>
                  <a:sym typeface="Courier New"/>
                </a:rPr>
                <a:t>Cross Browser Support</a:t>
              </a:r>
              <a:endParaRPr/>
            </a:p>
          </p:txBody>
        </p:sp>
        <p:sp>
          <p:nvSpPr>
            <p:cNvPr id="389" name="Google Shape;389;p36"/>
            <p:cNvSpPr/>
            <p:nvPr/>
          </p:nvSpPr>
          <p:spPr>
            <a:xfrm>
              <a:off x="0" y="2485196"/>
              <a:ext cx="7924800" cy="617400"/>
            </a:xfrm>
            <a:prstGeom prst="rect">
              <a:avLst/>
            </a:prstGeom>
            <a:solidFill>
              <a:srgbClr val="FBE4D4">
                <a:alpha val="89803"/>
              </a:srgbClr>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6"/>
            <p:cNvSpPr txBox="1"/>
            <p:nvPr/>
          </p:nvSpPr>
          <p:spPr>
            <a:xfrm>
              <a:off x="0" y="2383596"/>
              <a:ext cx="7924800" cy="617400"/>
            </a:xfrm>
            <a:prstGeom prst="rect">
              <a:avLst/>
            </a:prstGeom>
            <a:noFill/>
            <a:ln>
              <a:noFill/>
            </a:ln>
          </p:spPr>
          <p:txBody>
            <a:bodyPr anchorCtr="0" anchor="t" bIns="113775" lIns="615050" spcFirstLastPara="1" rIns="615050" wrap="square" tIns="291575">
              <a:noAutofit/>
            </a:bodyPr>
            <a:lstStyle/>
            <a:p>
              <a:pPr indent="-171450" lvl="1" marL="171450" marR="0" rtl="0" algn="l">
                <a:lnSpc>
                  <a:spcPct val="90000"/>
                </a:lnSpc>
                <a:spcBef>
                  <a:spcPts val="0"/>
                </a:spcBef>
                <a:spcAft>
                  <a:spcPts val="0"/>
                </a:spcAft>
                <a:buClr>
                  <a:schemeClr val="dk1"/>
                </a:buClr>
                <a:buSzPts val="1600"/>
                <a:buFont typeface="Courier New"/>
                <a:buChar char="•"/>
              </a:pPr>
              <a:r>
                <a:rPr b="0" i="0" lang="vi" sz="1600" u="none" cap="none" strike="noStrike">
                  <a:solidFill>
                    <a:schemeClr val="dk1"/>
                  </a:solidFill>
                  <a:latin typeface="Courier New"/>
                  <a:ea typeface="Courier New"/>
                  <a:cs typeface="Courier New"/>
                  <a:sym typeface="Courier New"/>
                </a:rPr>
                <a:t>jQuery has a lightweight library of 19 KB size.</a:t>
              </a:r>
              <a:endParaRPr/>
            </a:p>
          </p:txBody>
        </p:sp>
        <p:sp>
          <p:nvSpPr>
            <p:cNvPr id="391" name="Google Shape;391;p36"/>
            <p:cNvSpPr/>
            <p:nvPr/>
          </p:nvSpPr>
          <p:spPr>
            <a:xfrm>
              <a:off x="249694" y="2345252"/>
              <a:ext cx="6890264" cy="363558"/>
            </a:xfrm>
            <a:prstGeom prst="roundRect">
              <a:avLst>
                <a:gd fmla="val 16667" name="adj"/>
              </a:avLst>
            </a:prstGeom>
            <a:solidFill>
              <a:srgbClr val="0070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6"/>
            <p:cNvSpPr txBox="1"/>
            <p:nvPr/>
          </p:nvSpPr>
          <p:spPr>
            <a:xfrm>
              <a:off x="267441" y="2362999"/>
              <a:ext cx="6854770" cy="328064"/>
            </a:xfrm>
            <a:prstGeom prst="rect">
              <a:avLst/>
            </a:prstGeom>
            <a:noFill/>
            <a:ln>
              <a:noFill/>
            </a:ln>
          </p:spPr>
          <p:txBody>
            <a:bodyPr anchorCtr="0" anchor="ctr" bIns="0" lIns="209675" spcFirstLastPara="1" rIns="209675" wrap="square" tIns="0">
              <a:noAutofit/>
            </a:bodyPr>
            <a:lstStyle/>
            <a:p>
              <a:pPr indent="0" lvl="0" marL="0" marR="0" rtl="0" algn="l">
                <a:lnSpc>
                  <a:spcPct val="90000"/>
                </a:lnSpc>
                <a:spcBef>
                  <a:spcPts val="0"/>
                </a:spcBef>
                <a:spcAft>
                  <a:spcPts val="0"/>
                </a:spcAft>
                <a:buClr>
                  <a:schemeClr val="lt1"/>
                </a:buClr>
                <a:buSzPts val="1800"/>
                <a:buFont typeface="Courier New"/>
                <a:buNone/>
              </a:pPr>
              <a:r>
                <a:rPr b="1" lang="vi" sz="1800">
                  <a:solidFill>
                    <a:schemeClr val="lt1"/>
                  </a:solidFill>
                  <a:latin typeface="Courier New"/>
                  <a:ea typeface="Courier New"/>
                  <a:cs typeface="Courier New"/>
                  <a:sym typeface="Courier New"/>
                </a:rPr>
                <a:t>Lightweight</a:t>
              </a:r>
              <a:endParaRPr/>
            </a:p>
          </p:txBody>
        </p:sp>
        <p:sp>
          <p:nvSpPr>
            <p:cNvPr id="393" name="Google Shape;393;p36"/>
            <p:cNvSpPr/>
            <p:nvPr/>
          </p:nvSpPr>
          <p:spPr>
            <a:xfrm>
              <a:off x="0" y="3401810"/>
              <a:ext cx="7924800" cy="837900"/>
            </a:xfrm>
            <a:prstGeom prst="rect">
              <a:avLst/>
            </a:prstGeom>
            <a:solidFill>
              <a:srgbClr val="FBE4D4">
                <a:alpha val="89803"/>
              </a:srgbClr>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6"/>
            <p:cNvSpPr txBox="1"/>
            <p:nvPr/>
          </p:nvSpPr>
          <p:spPr>
            <a:xfrm>
              <a:off x="0" y="3198610"/>
              <a:ext cx="7924800" cy="837900"/>
            </a:xfrm>
            <a:prstGeom prst="rect">
              <a:avLst/>
            </a:prstGeom>
            <a:noFill/>
            <a:ln>
              <a:noFill/>
            </a:ln>
          </p:spPr>
          <p:txBody>
            <a:bodyPr anchorCtr="0" anchor="t" bIns="113775" lIns="615050" spcFirstLastPara="1" rIns="615050" wrap="square" tIns="291575">
              <a:noAutofit/>
            </a:bodyPr>
            <a:lstStyle/>
            <a:p>
              <a:pPr indent="-171450" lvl="1" marL="171450" marR="0" rtl="0" algn="l">
                <a:lnSpc>
                  <a:spcPct val="90000"/>
                </a:lnSpc>
                <a:spcBef>
                  <a:spcPts val="0"/>
                </a:spcBef>
                <a:spcAft>
                  <a:spcPts val="0"/>
                </a:spcAft>
                <a:buClr>
                  <a:schemeClr val="dk1"/>
                </a:buClr>
                <a:buSzPts val="1600"/>
                <a:buFont typeface="Courier New"/>
                <a:buChar char="•"/>
              </a:pPr>
              <a:r>
                <a:rPr b="0" i="0" lang="vi" sz="1600" u="none" cap="none" strike="noStrike">
                  <a:solidFill>
                    <a:schemeClr val="dk1"/>
                  </a:solidFill>
                  <a:latin typeface="Courier New"/>
                  <a:ea typeface="Courier New"/>
                  <a:cs typeface="Courier New"/>
                  <a:sym typeface="Courier New"/>
                </a:rPr>
                <a:t>jQuery helps you to develop feature-rich and responsive Web sites by using AJAX technologies.</a:t>
              </a:r>
              <a:endParaRPr/>
            </a:p>
          </p:txBody>
        </p:sp>
        <p:sp>
          <p:nvSpPr>
            <p:cNvPr id="395" name="Google Shape;395;p36"/>
            <p:cNvSpPr/>
            <p:nvPr/>
          </p:nvSpPr>
          <p:spPr>
            <a:xfrm>
              <a:off x="228598" y="3195170"/>
              <a:ext cx="6919000" cy="413280"/>
            </a:xfrm>
            <a:prstGeom prst="roundRect">
              <a:avLst>
                <a:gd fmla="val 16667" name="adj"/>
              </a:avLst>
            </a:prstGeom>
            <a:solidFill>
              <a:srgbClr val="0070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6"/>
            <p:cNvSpPr txBox="1"/>
            <p:nvPr/>
          </p:nvSpPr>
          <p:spPr>
            <a:xfrm>
              <a:off x="248773" y="3215345"/>
              <a:ext cx="6878650" cy="372930"/>
            </a:xfrm>
            <a:prstGeom prst="rect">
              <a:avLst/>
            </a:prstGeom>
            <a:noFill/>
            <a:ln>
              <a:noFill/>
            </a:ln>
          </p:spPr>
          <p:txBody>
            <a:bodyPr anchorCtr="0" anchor="ctr" bIns="0" lIns="209675" spcFirstLastPara="1" rIns="209675" wrap="square" tIns="0">
              <a:noAutofit/>
            </a:bodyPr>
            <a:lstStyle/>
            <a:p>
              <a:pPr indent="0" lvl="0" marL="0" marR="0" rtl="0" algn="l">
                <a:lnSpc>
                  <a:spcPct val="90000"/>
                </a:lnSpc>
                <a:spcBef>
                  <a:spcPts val="0"/>
                </a:spcBef>
                <a:spcAft>
                  <a:spcPts val="0"/>
                </a:spcAft>
                <a:buClr>
                  <a:schemeClr val="lt1"/>
                </a:buClr>
                <a:buSzPts val="1800"/>
                <a:buFont typeface="Courier New"/>
                <a:buNone/>
              </a:pPr>
              <a:r>
                <a:rPr b="1" lang="vi" sz="1800">
                  <a:solidFill>
                    <a:schemeClr val="lt1"/>
                  </a:solidFill>
                  <a:latin typeface="Courier New"/>
                  <a:ea typeface="Courier New"/>
                  <a:cs typeface="Courier New"/>
                  <a:sym typeface="Courier New"/>
                </a:rPr>
                <a:t>AJAX Support</a:t>
              </a:r>
              <a:endParaRPr/>
            </a:p>
          </p:txBody>
        </p:sp>
        <p:sp>
          <p:nvSpPr>
            <p:cNvPr id="397" name="Google Shape;397;p36"/>
            <p:cNvSpPr/>
            <p:nvPr/>
          </p:nvSpPr>
          <p:spPr>
            <a:xfrm>
              <a:off x="0" y="4521950"/>
              <a:ext cx="7924800" cy="617400"/>
            </a:xfrm>
            <a:prstGeom prst="rect">
              <a:avLst/>
            </a:prstGeom>
            <a:solidFill>
              <a:srgbClr val="FBE4D4">
                <a:alpha val="89803"/>
              </a:srgbClr>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6"/>
            <p:cNvSpPr txBox="1"/>
            <p:nvPr/>
          </p:nvSpPr>
          <p:spPr>
            <a:xfrm>
              <a:off x="0" y="4318750"/>
              <a:ext cx="7924800" cy="617400"/>
            </a:xfrm>
            <a:prstGeom prst="rect">
              <a:avLst/>
            </a:prstGeom>
            <a:noFill/>
            <a:ln>
              <a:noFill/>
            </a:ln>
          </p:spPr>
          <p:txBody>
            <a:bodyPr anchorCtr="0" anchor="t" bIns="113775" lIns="615050" spcFirstLastPara="1" rIns="615050" wrap="square" tIns="291575">
              <a:noAutofit/>
            </a:bodyPr>
            <a:lstStyle/>
            <a:p>
              <a:pPr indent="-168275" lvl="1" marL="171450" marR="0" rtl="0" algn="l">
                <a:lnSpc>
                  <a:spcPct val="90000"/>
                </a:lnSpc>
                <a:spcBef>
                  <a:spcPts val="0"/>
                </a:spcBef>
                <a:spcAft>
                  <a:spcPts val="0"/>
                </a:spcAft>
                <a:buClr>
                  <a:schemeClr val="dk1"/>
                </a:buClr>
                <a:buSzPts val="1550"/>
                <a:buFont typeface="Courier New"/>
                <a:buChar char="•"/>
              </a:pPr>
              <a:r>
                <a:rPr b="0" i="0" lang="vi" sz="1550" u="none" cap="none" strike="noStrike">
                  <a:solidFill>
                    <a:schemeClr val="dk1"/>
                  </a:solidFill>
                  <a:latin typeface="Courier New"/>
                  <a:ea typeface="Courier New"/>
                  <a:cs typeface="Courier New"/>
                  <a:sym typeface="Courier New"/>
                </a:rPr>
                <a:t>jQuery</a:t>
              </a:r>
              <a:r>
                <a:rPr lang="vi" sz="1550">
                  <a:solidFill>
                    <a:schemeClr val="dk1"/>
                  </a:solidFill>
                  <a:latin typeface="Courier New"/>
                  <a:ea typeface="Courier New"/>
                  <a:cs typeface="Courier New"/>
                  <a:sym typeface="Courier New"/>
                </a:rPr>
                <a:t> </a:t>
              </a:r>
              <a:r>
                <a:rPr b="0" i="0" lang="vi" sz="1550" u="none" cap="none" strike="noStrike">
                  <a:solidFill>
                    <a:schemeClr val="dk1"/>
                  </a:solidFill>
                  <a:latin typeface="Courier New"/>
                  <a:ea typeface="Courier New"/>
                  <a:cs typeface="Courier New"/>
                  <a:sym typeface="Courier New"/>
                </a:rPr>
                <a:t>supports basic XPath syntax and CSS3 selectors.</a:t>
              </a:r>
              <a:endParaRPr sz="1550"/>
            </a:p>
          </p:txBody>
        </p:sp>
        <p:sp>
          <p:nvSpPr>
            <p:cNvPr id="399" name="Google Shape;399;p36"/>
            <p:cNvSpPr/>
            <p:nvPr/>
          </p:nvSpPr>
          <p:spPr>
            <a:xfrm>
              <a:off x="237744" y="4315310"/>
              <a:ext cx="6918944" cy="413280"/>
            </a:xfrm>
            <a:prstGeom prst="roundRect">
              <a:avLst>
                <a:gd fmla="val 16667" name="adj"/>
              </a:avLst>
            </a:prstGeom>
            <a:solidFill>
              <a:srgbClr val="0070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6"/>
            <p:cNvSpPr txBox="1"/>
            <p:nvPr/>
          </p:nvSpPr>
          <p:spPr>
            <a:xfrm>
              <a:off x="257919" y="4335485"/>
              <a:ext cx="6878594" cy="372930"/>
            </a:xfrm>
            <a:prstGeom prst="rect">
              <a:avLst/>
            </a:prstGeom>
            <a:noFill/>
            <a:ln>
              <a:noFill/>
            </a:ln>
          </p:spPr>
          <p:txBody>
            <a:bodyPr anchorCtr="0" anchor="ctr" bIns="0" lIns="209675" spcFirstLastPara="1" rIns="209675" wrap="square" tIns="0">
              <a:noAutofit/>
            </a:bodyPr>
            <a:lstStyle/>
            <a:p>
              <a:pPr indent="0" lvl="0" marL="0" marR="0" rtl="0" algn="l">
                <a:lnSpc>
                  <a:spcPct val="90000"/>
                </a:lnSpc>
                <a:spcBef>
                  <a:spcPts val="0"/>
                </a:spcBef>
                <a:spcAft>
                  <a:spcPts val="0"/>
                </a:spcAft>
                <a:buClr>
                  <a:schemeClr val="lt1"/>
                </a:buClr>
                <a:buSzPts val="1800"/>
                <a:buFont typeface="Courier New"/>
                <a:buNone/>
              </a:pPr>
              <a:r>
                <a:rPr b="1" lang="vi" sz="1800">
                  <a:solidFill>
                    <a:schemeClr val="lt1"/>
                  </a:solidFill>
                  <a:latin typeface="Courier New"/>
                  <a:ea typeface="Courier New"/>
                  <a:cs typeface="Courier New"/>
                  <a:sym typeface="Courier New"/>
                </a:rPr>
                <a:t>Latest Technology</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7"/>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407" name="Google Shape;407;p37"/>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JavaScript / Session 12 </a:t>
            </a:r>
            <a:endParaRPr/>
          </a:p>
        </p:txBody>
      </p:sp>
      <p:sp>
        <p:nvSpPr>
          <p:cNvPr id="408" name="Google Shape;408;p37"/>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Using jQuery Library</a:t>
            </a:r>
            <a:endParaRPr/>
          </a:p>
        </p:txBody>
      </p:sp>
      <p:sp>
        <p:nvSpPr>
          <p:cNvPr id="409" name="Google Shape;409;p37"/>
          <p:cNvSpPr/>
          <p:nvPr/>
        </p:nvSpPr>
        <p:spPr>
          <a:xfrm>
            <a:off x="152400" y="628650"/>
            <a:ext cx="8534400" cy="742950"/>
          </a:xfrm>
          <a:prstGeom prst="rect">
            <a:avLst/>
          </a:prstGeom>
          <a:noFill/>
          <a:ln>
            <a:noFill/>
          </a:ln>
        </p:spPr>
        <p:txBody>
          <a:bodyPr anchorCtr="0" anchor="ctr" bIns="45700" lIns="91425" spcFirstLastPara="1" rIns="91425" wrap="square" tIns="45700">
            <a:noAutofit/>
          </a:bodyPr>
          <a:lstStyle/>
          <a:p>
            <a:pPr indent="0" lvl="1" marL="182880" marR="0" rtl="0" algn="l">
              <a:lnSpc>
                <a:spcPct val="100000"/>
              </a:lnSpc>
              <a:spcBef>
                <a:spcPts val="0"/>
              </a:spcBef>
              <a:spcAft>
                <a:spcPts val="0"/>
              </a:spcAft>
              <a:buNone/>
            </a:pPr>
            <a:r>
              <a:rPr b="0" i="0" lang="vi" sz="1800" u="none" cap="none" strike="noStrike">
                <a:solidFill>
                  <a:schemeClr val="dk1"/>
                </a:solidFill>
                <a:latin typeface="Calibri"/>
                <a:ea typeface="Calibri"/>
                <a:cs typeface="Calibri"/>
                <a:sym typeface="Calibri"/>
              </a:rPr>
              <a:t>To work with jQuery perform the following steps:</a:t>
            </a:r>
            <a:endParaRPr sz="1800"/>
          </a:p>
          <a:p>
            <a:pPr indent="-444500" lvl="1" marL="640080" marR="0" rtl="0" algn="l">
              <a:lnSpc>
                <a:spcPct val="100000"/>
              </a:lnSpc>
              <a:spcBef>
                <a:spcPts val="0"/>
              </a:spcBef>
              <a:spcAft>
                <a:spcPts val="0"/>
              </a:spcAft>
              <a:buClr>
                <a:srgbClr val="AC1418"/>
              </a:buClr>
              <a:buSzPts val="1800"/>
              <a:buFont typeface="Arial"/>
              <a:buAutoNum type="arabicPeriod"/>
            </a:pPr>
            <a:r>
              <a:rPr b="0" i="0" lang="vi" sz="1800" u="none" cap="none" strike="noStrike">
                <a:solidFill>
                  <a:schemeClr val="dk1"/>
                </a:solidFill>
                <a:latin typeface="Calibri"/>
                <a:ea typeface="Calibri"/>
                <a:cs typeface="Calibri"/>
                <a:sym typeface="Calibri"/>
              </a:rPr>
              <a:t>Download the jQuery library from the </a:t>
            </a:r>
            <a:r>
              <a:rPr b="1" i="0" lang="vi" sz="1800" u="none" cap="none" strike="noStrike">
                <a:solidFill>
                  <a:srgbClr val="F61828"/>
                </a:solidFill>
                <a:latin typeface="Calibri"/>
                <a:ea typeface="Calibri"/>
                <a:cs typeface="Calibri"/>
                <a:sym typeface="Calibri"/>
              </a:rPr>
              <a:t>http://jquery.com/</a:t>
            </a:r>
            <a:r>
              <a:rPr b="0" i="0" lang="vi" sz="1800" u="none" cap="none" strike="noStrike">
                <a:solidFill>
                  <a:schemeClr val="dk1"/>
                </a:solidFill>
                <a:latin typeface="Calibri"/>
                <a:ea typeface="Calibri"/>
                <a:cs typeface="Calibri"/>
                <a:sym typeface="Calibri"/>
              </a:rPr>
              <a:t> Web site</a:t>
            </a:r>
            <a:endParaRPr sz="1800"/>
          </a:p>
          <a:p>
            <a:pPr indent="-444500" lvl="1" marL="640080" marR="0" rtl="0" algn="l">
              <a:lnSpc>
                <a:spcPct val="100000"/>
              </a:lnSpc>
              <a:spcBef>
                <a:spcPts val="0"/>
              </a:spcBef>
              <a:spcAft>
                <a:spcPts val="0"/>
              </a:spcAft>
              <a:buClr>
                <a:srgbClr val="AC1418"/>
              </a:buClr>
              <a:buSzPts val="1800"/>
              <a:buFont typeface="Arial"/>
              <a:buAutoNum type="arabicPeriod"/>
            </a:pPr>
            <a:r>
              <a:rPr b="0" i="0" lang="vi" sz="1800" u="none" cap="none" strike="noStrike">
                <a:solidFill>
                  <a:schemeClr val="dk1"/>
                </a:solidFill>
                <a:latin typeface="Calibri"/>
                <a:ea typeface="Calibri"/>
                <a:cs typeface="Calibri"/>
                <a:sym typeface="Calibri"/>
              </a:rPr>
              <a:t>Place the </a:t>
            </a:r>
            <a:r>
              <a:rPr b="0" i="1" lang="vi" sz="1800" u="none" cap="none" strike="noStrike">
                <a:solidFill>
                  <a:srgbClr val="F61828"/>
                </a:solidFill>
                <a:latin typeface="Calibri"/>
                <a:ea typeface="Calibri"/>
                <a:cs typeface="Calibri"/>
                <a:sym typeface="Calibri"/>
              </a:rPr>
              <a:t>jquery-1.7.2.min.js </a:t>
            </a:r>
            <a:r>
              <a:rPr b="0" i="0" lang="vi" sz="1800" u="none" cap="none" strike="noStrike">
                <a:solidFill>
                  <a:schemeClr val="dk1"/>
                </a:solidFill>
                <a:latin typeface="Calibri"/>
                <a:ea typeface="Calibri"/>
                <a:cs typeface="Calibri"/>
                <a:sym typeface="Calibri"/>
              </a:rPr>
              <a:t>file in the current directory of the Web site. </a:t>
            </a:r>
            <a:endParaRPr sz="1800"/>
          </a:p>
        </p:txBody>
      </p:sp>
      <p:sp>
        <p:nvSpPr>
          <p:cNvPr id="410" name="Google Shape;410;p37"/>
          <p:cNvSpPr txBox="1"/>
          <p:nvPr/>
        </p:nvSpPr>
        <p:spPr>
          <a:xfrm>
            <a:off x="685800" y="1453047"/>
            <a:ext cx="7620000" cy="3393236"/>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vi">
                <a:solidFill>
                  <a:schemeClr val="dk1"/>
                </a:solidFill>
                <a:latin typeface="Courier New"/>
                <a:ea typeface="Courier New"/>
                <a:cs typeface="Courier New"/>
                <a:sym typeface="Courier New"/>
              </a:rPr>
              <a:t>&lt;!DOCTYPE HTML&gt;</a:t>
            </a:r>
            <a:endParaRPr/>
          </a:p>
          <a:p>
            <a:pPr indent="0" lvl="0" marL="0" marR="0" rtl="0" algn="l">
              <a:lnSpc>
                <a:spcPct val="100000"/>
              </a:lnSpc>
              <a:spcBef>
                <a:spcPts val="0"/>
              </a:spcBef>
              <a:spcAft>
                <a:spcPts val="0"/>
              </a:spcAft>
              <a:buNone/>
            </a:pPr>
            <a:r>
              <a:rPr b="1" lang="vi">
                <a:solidFill>
                  <a:schemeClr val="dk1"/>
                </a:solidFill>
                <a:latin typeface="Courier New"/>
                <a:ea typeface="Courier New"/>
                <a:cs typeface="Courier New"/>
                <a:sym typeface="Courier New"/>
              </a:rPr>
              <a:t> &lt;html&gt;</a:t>
            </a:r>
            <a:endParaRPr/>
          </a:p>
          <a:p>
            <a:pPr indent="0" lvl="0" marL="0" marR="0" rtl="0" algn="l">
              <a:lnSpc>
                <a:spcPct val="100000"/>
              </a:lnSpc>
              <a:spcBef>
                <a:spcPts val="0"/>
              </a:spcBef>
              <a:spcAft>
                <a:spcPts val="0"/>
              </a:spcAft>
              <a:buNone/>
            </a:pPr>
            <a:r>
              <a:rPr b="1" lang="vi">
                <a:solidFill>
                  <a:schemeClr val="dk1"/>
                </a:solidFill>
                <a:latin typeface="Courier New"/>
                <a:ea typeface="Courier New"/>
                <a:cs typeface="Courier New"/>
                <a:sym typeface="Courier New"/>
              </a:rPr>
              <a:t>  &lt;head&gt;</a:t>
            </a:r>
            <a:endParaRPr/>
          </a:p>
          <a:p>
            <a:pPr indent="0" lvl="0" marL="0" marR="0" rtl="0" algn="l">
              <a:lnSpc>
                <a:spcPct val="100000"/>
              </a:lnSpc>
              <a:spcBef>
                <a:spcPts val="0"/>
              </a:spcBef>
              <a:spcAft>
                <a:spcPts val="0"/>
              </a:spcAft>
              <a:buNone/>
            </a:pPr>
            <a:r>
              <a:rPr b="1" lang="vi">
                <a:solidFill>
                  <a:schemeClr val="dk1"/>
                </a:solidFill>
                <a:latin typeface="Courier New"/>
                <a:ea typeface="Courier New"/>
                <a:cs typeface="Courier New"/>
                <a:sym typeface="Courier New"/>
              </a:rPr>
              <a:t>   &lt;title&gt;The jQuery Example&lt;/title&gt;</a:t>
            </a:r>
            <a:endParaRPr/>
          </a:p>
          <a:p>
            <a:pPr indent="0" lvl="0" marL="0" marR="0" rtl="0" algn="l">
              <a:lnSpc>
                <a:spcPct val="100000"/>
              </a:lnSpc>
              <a:spcBef>
                <a:spcPts val="0"/>
              </a:spcBef>
              <a:spcAft>
                <a:spcPts val="0"/>
              </a:spcAft>
              <a:buNone/>
            </a:pPr>
            <a:r>
              <a:rPr b="1" lang="vi">
                <a:solidFill>
                  <a:schemeClr val="dk1"/>
                </a:solidFill>
                <a:latin typeface="Courier New"/>
                <a:ea typeface="Courier New"/>
                <a:cs typeface="Courier New"/>
                <a:sym typeface="Courier New"/>
              </a:rPr>
              <a:t>	</a:t>
            </a:r>
            <a:r>
              <a:rPr b="1" lang="vi">
                <a:solidFill>
                  <a:srgbClr val="F61828"/>
                </a:solidFill>
                <a:latin typeface="Courier New"/>
                <a:ea typeface="Courier New"/>
                <a:cs typeface="Courier New"/>
                <a:sym typeface="Courier New"/>
              </a:rPr>
              <a:t>&lt;script </a:t>
            </a:r>
            <a:r>
              <a:rPr b="1" lang="vi">
                <a:solidFill>
                  <a:schemeClr val="accent6"/>
                </a:solidFill>
                <a:latin typeface="Courier New"/>
                <a:ea typeface="Courier New"/>
                <a:cs typeface="Courier New"/>
                <a:sym typeface="Courier New"/>
              </a:rPr>
              <a:t>src=”jquery-1.7.2.min.js” </a:t>
            </a:r>
            <a:r>
              <a:rPr b="1" lang="vi">
                <a:solidFill>
                  <a:srgbClr val="F61828"/>
                </a:solidFill>
                <a:latin typeface="Courier New"/>
                <a:ea typeface="Courier New"/>
                <a:cs typeface="Courier New"/>
                <a:sym typeface="Courier New"/>
              </a:rPr>
              <a:t>&gt;</a:t>
            </a:r>
            <a:endParaRPr/>
          </a:p>
          <a:p>
            <a:pPr indent="0" lvl="0" marL="0" marR="0" rtl="0" algn="l">
              <a:lnSpc>
                <a:spcPct val="100000"/>
              </a:lnSpc>
              <a:spcBef>
                <a:spcPts val="0"/>
              </a:spcBef>
              <a:spcAft>
                <a:spcPts val="0"/>
              </a:spcAft>
              <a:buNone/>
            </a:pPr>
            <a:r>
              <a:rPr b="1" lang="vi">
                <a:solidFill>
                  <a:schemeClr val="dk1"/>
                </a:solidFill>
                <a:latin typeface="Courier New"/>
                <a:ea typeface="Courier New"/>
                <a:cs typeface="Courier New"/>
                <a:sym typeface="Courier New"/>
              </a:rPr>
              <a:t>        $(document).ready</a:t>
            </a:r>
            <a:r>
              <a:rPr b="1" lang="vi">
                <a:solidFill>
                  <a:srgbClr val="F61828"/>
                </a:solidFill>
                <a:latin typeface="Courier New"/>
                <a:ea typeface="Courier New"/>
                <a:cs typeface="Courier New"/>
                <a:sym typeface="Courier New"/>
              </a:rPr>
              <a:t>( </a:t>
            </a:r>
            <a:r>
              <a:rPr b="1" lang="vi">
                <a:solidFill>
                  <a:schemeClr val="dk1"/>
                </a:solidFill>
                <a:latin typeface="Courier New"/>
                <a:ea typeface="Courier New"/>
                <a:cs typeface="Courier New"/>
                <a:sym typeface="Courier New"/>
              </a:rPr>
              <a:t>function(){</a:t>
            </a:r>
            <a:endParaRPr/>
          </a:p>
          <a:p>
            <a:pPr indent="0" lvl="0" marL="0" marR="0" rtl="0" algn="l">
              <a:lnSpc>
                <a:spcPct val="100000"/>
              </a:lnSpc>
              <a:spcBef>
                <a:spcPts val="0"/>
              </a:spcBef>
              <a:spcAft>
                <a:spcPts val="0"/>
              </a:spcAft>
              <a:buNone/>
            </a:pPr>
            <a:r>
              <a:rPr b="1" lang="vi">
                <a:solidFill>
                  <a:schemeClr val="dk1"/>
                </a:solidFill>
                <a:latin typeface="Courier New"/>
                <a:ea typeface="Courier New"/>
                <a:cs typeface="Courier New"/>
                <a:sym typeface="Courier New"/>
              </a:rPr>
              <a:t>		$(“div”).click(function(){</a:t>
            </a:r>
            <a:endParaRPr/>
          </a:p>
          <a:p>
            <a:pPr indent="0" lvl="0" marL="0" marR="0" rtl="0" algn="l">
              <a:lnSpc>
                <a:spcPct val="100000"/>
              </a:lnSpc>
              <a:spcBef>
                <a:spcPts val="0"/>
              </a:spcBef>
              <a:spcAft>
                <a:spcPts val="0"/>
              </a:spcAft>
              <a:buNone/>
            </a:pPr>
            <a:r>
              <a:rPr b="1" lang="vi">
                <a:solidFill>
                  <a:schemeClr val="dk1"/>
                </a:solidFill>
                <a:latin typeface="Courier New"/>
                <a:ea typeface="Courier New"/>
                <a:cs typeface="Courier New"/>
                <a:sym typeface="Courier New"/>
              </a:rPr>
              <a:t>			alert(“Welcome JQuery!”);</a:t>
            </a:r>
            <a:endParaRPr/>
          </a:p>
          <a:p>
            <a:pPr indent="0" lvl="0" marL="0" marR="0" rtl="0" algn="l">
              <a:lnSpc>
                <a:spcPct val="100000"/>
              </a:lnSpc>
              <a:spcBef>
                <a:spcPts val="0"/>
              </a:spcBef>
              <a:spcAft>
                <a:spcPts val="0"/>
              </a:spcAft>
              <a:buNone/>
            </a:pPr>
            <a:r>
              <a:rPr b="1" lang="vi">
                <a:solidFill>
                  <a:schemeClr val="dk1"/>
                </a:solidFill>
                <a:latin typeface="Courier New"/>
                <a:ea typeface="Courier New"/>
                <a:cs typeface="Courier New"/>
                <a:sym typeface="Courier New"/>
              </a:rPr>
              <a:t>		}</a:t>
            </a:r>
            <a:r>
              <a:rPr b="1" lang="vi">
                <a:solidFill>
                  <a:srgbClr val="F61828"/>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1" lang="vi">
                <a:solidFill>
                  <a:schemeClr val="dk1"/>
                </a:solidFill>
                <a:latin typeface="Courier New"/>
                <a:ea typeface="Courier New"/>
                <a:cs typeface="Courier New"/>
                <a:sym typeface="Courier New"/>
              </a:rPr>
              <a:t>	  }); </a:t>
            </a:r>
            <a:endParaRPr/>
          </a:p>
          <a:p>
            <a:pPr indent="855663" lvl="0" marL="0" marR="0" rtl="0" algn="l">
              <a:lnSpc>
                <a:spcPct val="100000"/>
              </a:lnSpc>
              <a:spcBef>
                <a:spcPts val="0"/>
              </a:spcBef>
              <a:spcAft>
                <a:spcPts val="0"/>
              </a:spcAft>
              <a:buNone/>
            </a:pPr>
            <a:r>
              <a:rPr b="1" lang="vi">
                <a:solidFill>
                  <a:srgbClr val="F61828"/>
                </a:solidFill>
                <a:latin typeface="Courier New"/>
                <a:ea typeface="Courier New"/>
                <a:cs typeface="Courier New"/>
                <a:sym typeface="Courier New"/>
              </a:rPr>
              <a:t>&lt;/script&gt; </a:t>
            </a:r>
            <a:endParaRPr/>
          </a:p>
          <a:p>
            <a:pPr indent="0" lvl="0" marL="0" marR="0" rtl="0" algn="l">
              <a:lnSpc>
                <a:spcPct val="100000"/>
              </a:lnSpc>
              <a:spcBef>
                <a:spcPts val="0"/>
              </a:spcBef>
              <a:spcAft>
                <a:spcPts val="0"/>
              </a:spcAft>
              <a:buNone/>
            </a:pPr>
            <a:r>
              <a:rPr b="1" lang="vi">
                <a:solidFill>
                  <a:schemeClr val="dk1"/>
                </a:solidFill>
                <a:latin typeface="Courier New"/>
                <a:ea typeface="Courier New"/>
                <a:cs typeface="Courier New"/>
                <a:sym typeface="Courier New"/>
              </a:rPr>
              <a:t>  &lt;/head&gt;</a:t>
            </a:r>
            <a:endParaRPr/>
          </a:p>
          <a:p>
            <a:pPr indent="0" lvl="0" marL="0" marR="0" rtl="0" algn="l">
              <a:lnSpc>
                <a:spcPct val="100000"/>
              </a:lnSpc>
              <a:spcBef>
                <a:spcPts val="0"/>
              </a:spcBef>
              <a:spcAft>
                <a:spcPts val="0"/>
              </a:spcAft>
              <a:buNone/>
            </a:pPr>
            <a:r>
              <a:rPr b="1" lang="vi">
                <a:solidFill>
                  <a:schemeClr val="dk1"/>
                </a:solidFill>
                <a:latin typeface="Courier New"/>
                <a:ea typeface="Courier New"/>
                <a:cs typeface="Courier New"/>
                <a:sym typeface="Courier New"/>
              </a:rPr>
              <a:t>  &lt;body&gt;</a:t>
            </a:r>
            <a:endParaRPr/>
          </a:p>
          <a:p>
            <a:pPr indent="0" lvl="0" marL="0" marR="0" rtl="0" algn="l">
              <a:lnSpc>
                <a:spcPct val="100000"/>
              </a:lnSpc>
              <a:spcBef>
                <a:spcPts val="0"/>
              </a:spcBef>
              <a:spcAft>
                <a:spcPts val="0"/>
              </a:spcAft>
              <a:buNone/>
            </a:pPr>
            <a:r>
              <a:rPr b="1" lang="vi">
                <a:solidFill>
                  <a:schemeClr val="dk1"/>
                </a:solidFill>
                <a:latin typeface="Courier New"/>
                <a:ea typeface="Courier New"/>
                <a:cs typeface="Courier New"/>
                <a:sym typeface="Courier New"/>
              </a:rPr>
              <a:t>	&lt;div id=‘first’&gt;Click here !&lt;/div&gt;</a:t>
            </a:r>
            <a:endParaRPr/>
          </a:p>
          <a:p>
            <a:pPr indent="0" lvl="0" marL="0" marR="0" rtl="0" algn="l">
              <a:lnSpc>
                <a:spcPct val="100000"/>
              </a:lnSpc>
              <a:spcBef>
                <a:spcPts val="0"/>
              </a:spcBef>
              <a:spcAft>
                <a:spcPts val="0"/>
              </a:spcAft>
              <a:buNone/>
            </a:pPr>
            <a:r>
              <a:rPr b="1" lang="vi">
                <a:solidFill>
                  <a:schemeClr val="dk1"/>
                </a:solidFill>
                <a:latin typeface="Courier New"/>
                <a:ea typeface="Courier New"/>
                <a:cs typeface="Courier New"/>
                <a:sym typeface="Courier New"/>
              </a:rPr>
              <a:t>  &lt;/body&gt;</a:t>
            </a:r>
            <a:endParaRPr/>
          </a:p>
          <a:p>
            <a:pPr indent="0" lvl="0" marL="0" marR="0" rtl="0" algn="l">
              <a:lnSpc>
                <a:spcPct val="100000"/>
              </a:lnSpc>
              <a:spcBef>
                <a:spcPts val="0"/>
              </a:spcBef>
              <a:spcAft>
                <a:spcPts val="0"/>
              </a:spcAft>
              <a:buNone/>
            </a:pPr>
            <a:r>
              <a:rPr b="1" lang="vi">
                <a:solidFill>
                  <a:schemeClr val="dk1"/>
                </a:solidFill>
                <a:latin typeface="Courier New"/>
                <a:ea typeface="Courier New"/>
                <a:cs typeface="Courier New"/>
                <a:sym typeface="Courier New"/>
              </a:rPr>
              <a:t>&lt;/html&gt;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80"/>
                                        <p:tgtEl>
                                          <p:spTgt spid="4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8"/>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417" name="Google Shape;417;p38"/>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JavaScript / Session 12 </a:t>
            </a:r>
            <a:endParaRPr/>
          </a:p>
        </p:txBody>
      </p:sp>
      <p:sp>
        <p:nvSpPr>
          <p:cNvPr id="418" name="Google Shape;418;p38"/>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jQuery Mobile</a:t>
            </a:r>
            <a:endParaRPr/>
          </a:p>
        </p:txBody>
      </p:sp>
      <p:sp>
        <p:nvSpPr>
          <p:cNvPr id="419" name="Google Shape;419;p38"/>
          <p:cNvSpPr/>
          <p:nvPr/>
        </p:nvSpPr>
        <p:spPr>
          <a:xfrm>
            <a:off x="126836" y="555772"/>
            <a:ext cx="8701088" cy="636894"/>
          </a:xfrm>
          <a:prstGeom prst="rect">
            <a:avLst/>
          </a:prstGeom>
          <a:noFill/>
          <a:ln>
            <a:noFill/>
          </a:ln>
        </p:spPr>
        <p:txBody>
          <a:bodyPr anchorCtr="0" anchor="ctr" bIns="45700" lIns="91425" spcFirstLastPara="1" rIns="91425" wrap="square" tIns="45700">
            <a:noAutofit/>
          </a:bodyPr>
          <a:lstStyle/>
          <a:p>
            <a:pPr indent="-248920" lvl="1" marL="457200" marR="0" rtl="0" algn="l">
              <a:lnSpc>
                <a:spcPct val="75000"/>
              </a:lnSpc>
              <a:spcBef>
                <a:spcPts val="0"/>
              </a:spcBef>
              <a:spcAft>
                <a:spcPts val="0"/>
              </a:spcAft>
              <a:buClr>
                <a:srgbClr val="AC1418"/>
              </a:buClr>
              <a:buSzPts val="2400"/>
              <a:buFont typeface="Noto Sans Symbols"/>
              <a:buChar char="•"/>
            </a:pPr>
            <a:r>
              <a:rPr b="0" baseline="30000" i="0" lang="vi" sz="2400" u="none" cap="none" strike="noStrike">
                <a:solidFill>
                  <a:schemeClr val="dk1"/>
                </a:solidFill>
                <a:latin typeface="Calibri"/>
                <a:ea typeface="Calibri"/>
                <a:cs typeface="Calibri"/>
                <a:sym typeface="Calibri"/>
              </a:rPr>
              <a:t>jQuery mobile is a Web User Interface (UI) development framework that allows to build mobile Web applications that work on tablets and smartphones.</a:t>
            </a:r>
            <a:endParaRPr sz="1000"/>
          </a:p>
        </p:txBody>
      </p:sp>
      <p:pic>
        <p:nvPicPr>
          <p:cNvPr id="420" name="Google Shape;420;p38"/>
          <p:cNvPicPr preferRelativeResize="0"/>
          <p:nvPr/>
        </p:nvPicPr>
        <p:blipFill rotWithShape="1">
          <a:blip r:embed="rId3">
            <a:alphaModFix/>
          </a:blip>
          <a:srcRect b="0" l="0" r="0" t="0"/>
          <a:stretch/>
        </p:blipFill>
        <p:spPr>
          <a:xfrm>
            <a:off x="533400" y="1028699"/>
            <a:ext cx="7917393" cy="2294530"/>
          </a:xfrm>
          <a:prstGeom prst="rect">
            <a:avLst/>
          </a:prstGeom>
          <a:noFill/>
          <a:ln>
            <a:noFill/>
          </a:ln>
        </p:spPr>
      </p:pic>
      <p:pic>
        <p:nvPicPr>
          <p:cNvPr id="421" name="Google Shape;421;p38"/>
          <p:cNvPicPr preferRelativeResize="0"/>
          <p:nvPr/>
        </p:nvPicPr>
        <p:blipFill rotWithShape="1">
          <a:blip r:embed="rId4">
            <a:alphaModFix/>
          </a:blip>
          <a:srcRect b="0" l="0" r="0" t="0"/>
          <a:stretch/>
        </p:blipFill>
        <p:spPr>
          <a:xfrm>
            <a:off x="533400" y="3314700"/>
            <a:ext cx="7887961" cy="1543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500"/>
                                        <p:tgtEl>
                                          <p:spTgt spid="4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9"/>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428" name="Google Shape;428;p39"/>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JavaScript / Session 12 </a:t>
            </a:r>
            <a:endParaRPr/>
          </a:p>
        </p:txBody>
      </p:sp>
      <p:sp>
        <p:nvSpPr>
          <p:cNvPr id="429" name="Google Shape;429;p39"/>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Summary</a:t>
            </a:r>
            <a:endParaRPr/>
          </a:p>
        </p:txBody>
      </p:sp>
      <p:sp>
        <p:nvSpPr>
          <p:cNvPr id="430" name="Google Shape;430;p39"/>
          <p:cNvSpPr/>
          <p:nvPr/>
        </p:nvSpPr>
        <p:spPr>
          <a:xfrm>
            <a:off x="76200" y="800100"/>
            <a:ext cx="8748712" cy="3935692"/>
          </a:xfrm>
          <a:prstGeom prst="rect">
            <a:avLst/>
          </a:prstGeom>
          <a:noFill/>
          <a:ln>
            <a:noFill/>
          </a:ln>
        </p:spPr>
        <p:txBody>
          <a:bodyPr anchorCtr="0" anchor="t" bIns="45700" lIns="91425" spcFirstLastPara="1" rIns="91425" wrap="square" tIns="45700">
            <a:noAutofit/>
          </a:bodyPr>
          <a:lstStyle/>
          <a:p>
            <a:pPr indent="-255270" lvl="1" marL="457200" marR="0" rtl="0" algn="l">
              <a:lnSpc>
                <a:spcPct val="100000"/>
              </a:lnSpc>
              <a:spcBef>
                <a:spcPts val="0"/>
              </a:spcBef>
              <a:spcAft>
                <a:spcPts val="0"/>
              </a:spcAft>
              <a:buClr>
                <a:srgbClr val="AC1418"/>
              </a:buClr>
              <a:buSzPts val="1700"/>
              <a:buFont typeface="Noto Sans Symbols"/>
              <a:buChar char="•"/>
            </a:pPr>
            <a:r>
              <a:rPr b="0" i="0" lang="vi" sz="1700" u="none" cap="none" strike="noStrike">
                <a:solidFill>
                  <a:schemeClr val="dk1"/>
                </a:solidFill>
                <a:latin typeface="Calibri"/>
                <a:ea typeface="Calibri"/>
                <a:cs typeface="Calibri"/>
                <a:sym typeface="Calibri"/>
              </a:rPr>
              <a:t>Scripting refers to a series of commands that are interpreted and executed sequentially and immediately on an occurrence of an event.</a:t>
            </a:r>
            <a:endParaRPr sz="1700"/>
          </a:p>
          <a:p>
            <a:pPr indent="-255270" lvl="1" marL="457200" marR="0" rtl="0" algn="l">
              <a:lnSpc>
                <a:spcPct val="100000"/>
              </a:lnSpc>
              <a:spcBef>
                <a:spcPts val="600"/>
              </a:spcBef>
              <a:spcAft>
                <a:spcPts val="0"/>
              </a:spcAft>
              <a:buClr>
                <a:srgbClr val="AC1418"/>
              </a:buClr>
              <a:buSzPts val="1700"/>
              <a:buFont typeface="Noto Sans Symbols"/>
              <a:buChar char="•"/>
            </a:pPr>
            <a:r>
              <a:rPr b="0" i="0" lang="vi" sz="1700" u="none" cap="none" strike="noStrike">
                <a:solidFill>
                  <a:schemeClr val="dk1"/>
                </a:solidFill>
                <a:latin typeface="Calibri"/>
                <a:ea typeface="Calibri"/>
                <a:cs typeface="Calibri"/>
                <a:sym typeface="Calibri"/>
              </a:rPr>
              <a:t>JavaScript is a scripting language, which can be executed on the client-side and on the server-side. </a:t>
            </a:r>
            <a:endParaRPr sz="1700"/>
          </a:p>
          <a:p>
            <a:pPr indent="-255270" lvl="1" marL="457200" marR="0" rtl="0" algn="l">
              <a:lnSpc>
                <a:spcPct val="100000"/>
              </a:lnSpc>
              <a:spcBef>
                <a:spcPts val="600"/>
              </a:spcBef>
              <a:spcAft>
                <a:spcPts val="0"/>
              </a:spcAft>
              <a:buClr>
                <a:srgbClr val="AC1418"/>
              </a:buClr>
              <a:buSzPts val="1700"/>
              <a:buFont typeface="Noto Sans Symbols"/>
              <a:buChar char="•"/>
            </a:pPr>
            <a:r>
              <a:rPr b="0" i="0" lang="vi" sz="1700" u="none" cap="none" strike="noStrike">
                <a:solidFill>
                  <a:schemeClr val="dk1"/>
                </a:solidFill>
                <a:latin typeface="Calibri"/>
                <a:ea typeface="Calibri"/>
                <a:cs typeface="Calibri"/>
                <a:sym typeface="Calibri"/>
              </a:rPr>
              <a:t>A variable refers to a symbolic name that holds a value, which keeps changing.</a:t>
            </a:r>
            <a:endParaRPr sz="1700"/>
          </a:p>
          <a:p>
            <a:pPr indent="-255270" lvl="1" marL="457200" marR="0" rtl="0" algn="l">
              <a:lnSpc>
                <a:spcPct val="100000"/>
              </a:lnSpc>
              <a:spcBef>
                <a:spcPts val="600"/>
              </a:spcBef>
              <a:spcAft>
                <a:spcPts val="0"/>
              </a:spcAft>
              <a:buClr>
                <a:srgbClr val="AC1418"/>
              </a:buClr>
              <a:buSzPts val="1700"/>
              <a:buFont typeface="Noto Sans Symbols"/>
              <a:buChar char="•"/>
            </a:pPr>
            <a:r>
              <a:rPr b="0" i="0" lang="vi" sz="1700" u="none" cap="none" strike="noStrike">
                <a:solidFill>
                  <a:schemeClr val="dk1"/>
                </a:solidFill>
                <a:latin typeface="Calibri"/>
                <a:ea typeface="Calibri"/>
                <a:cs typeface="Calibri"/>
                <a:sym typeface="Calibri"/>
              </a:rPr>
              <a:t>A primitive data type contains a single literal value such as a number, a string.</a:t>
            </a:r>
            <a:endParaRPr sz="1700"/>
          </a:p>
          <a:p>
            <a:pPr indent="-255270" lvl="1" marL="457200" marR="0" rtl="0" algn="l">
              <a:lnSpc>
                <a:spcPct val="100000"/>
              </a:lnSpc>
              <a:spcBef>
                <a:spcPts val="600"/>
              </a:spcBef>
              <a:spcAft>
                <a:spcPts val="0"/>
              </a:spcAft>
              <a:buClr>
                <a:srgbClr val="AC1418"/>
              </a:buClr>
              <a:buSzPts val="1700"/>
              <a:buFont typeface="Noto Sans Symbols"/>
              <a:buChar char="•"/>
            </a:pPr>
            <a:r>
              <a:rPr b="0" i="0" lang="vi" sz="1700" u="none" cap="none" strike="noStrike">
                <a:solidFill>
                  <a:schemeClr val="dk1"/>
                </a:solidFill>
                <a:latin typeface="Calibri"/>
                <a:ea typeface="Calibri"/>
                <a:cs typeface="Calibri"/>
                <a:sym typeface="Calibri"/>
              </a:rPr>
              <a:t>A function is a piece of code that performs some operations on variables to fulfill a specific task.</a:t>
            </a:r>
            <a:endParaRPr sz="1700"/>
          </a:p>
          <a:p>
            <a:pPr indent="-255270" lvl="1" marL="457200" marR="0" rtl="0" algn="l">
              <a:lnSpc>
                <a:spcPct val="100000"/>
              </a:lnSpc>
              <a:spcBef>
                <a:spcPts val="600"/>
              </a:spcBef>
              <a:spcAft>
                <a:spcPts val="0"/>
              </a:spcAft>
              <a:buClr>
                <a:srgbClr val="AC1418"/>
              </a:buClr>
              <a:buSzPts val="1700"/>
              <a:buFont typeface="Noto Sans Symbols"/>
              <a:buChar char="•"/>
            </a:pPr>
            <a:r>
              <a:rPr b="0" i="0" lang="vi" sz="1700" u="none" cap="none" strike="noStrike">
                <a:solidFill>
                  <a:schemeClr val="dk1"/>
                </a:solidFill>
                <a:latin typeface="Calibri"/>
                <a:ea typeface="Calibri"/>
                <a:cs typeface="Calibri"/>
                <a:sym typeface="Calibri"/>
              </a:rPr>
              <a:t>Event handling is a process of specifying actions to be performed when an event occurs.</a:t>
            </a:r>
            <a:endParaRPr sz="1700"/>
          </a:p>
          <a:p>
            <a:pPr indent="-255270" lvl="1" marL="457200" marR="0" rtl="0" algn="l">
              <a:lnSpc>
                <a:spcPct val="100000"/>
              </a:lnSpc>
              <a:spcBef>
                <a:spcPts val="600"/>
              </a:spcBef>
              <a:spcAft>
                <a:spcPts val="0"/>
              </a:spcAft>
              <a:buClr>
                <a:srgbClr val="AC1418"/>
              </a:buClr>
              <a:buSzPts val="1700"/>
              <a:buFont typeface="Noto Sans Symbols"/>
              <a:buChar char="•"/>
            </a:pPr>
            <a:r>
              <a:rPr b="0" i="0" lang="vi" sz="1700" u="none" cap="none" strike="noStrike">
                <a:solidFill>
                  <a:schemeClr val="dk1"/>
                </a:solidFill>
                <a:latin typeface="Calibri"/>
                <a:ea typeface="Calibri"/>
                <a:cs typeface="Calibri"/>
                <a:sym typeface="Calibri"/>
              </a:rPr>
              <a:t>Event bubbling is a mechanism that allows you to specify a common event handler for all child elements.</a:t>
            </a:r>
            <a:endParaRPr sz="1700"/>
          </a:p>
          <a:p>
            <a:pPr indent="-255270" lvl="1" marL="457200" marR="0" rtl="0" algn="l">
              <a:lnSpc>
                <a:spcPct val="100000"/>
              </a:lnSpc>
              <a:spcBef>
                <a:spcPts val="600"/>
              </a:spcBef>
              <a:spcAft>
                <a:spcPts val="0"/>
              </a:spcAft>
              <a:buClr>
                <a:srgbClr val="AC1418"/>
              </a:buClr>
              <a:buSzPts val="1700"/>
              <a:buFont typeface="Noto Sans Symbols"/>
              <a:buChar char="•"/>
            </a:pPr>
            <a:r>
              <a:rPr b="0" i="0" lang="vi" sz="1700" u="none" cap="none" strike="noStrike">
                <a:solidFill>
                  <a:schemeClr val="dk1"/>
                </a:solidFill>
                <a:latin typeface="Calibri"/>
                <a:ea typeface="Calibri"/>
                <a:cs typeface="Calibri"/>
                <a:sym typeface="Calibri"/>
              </a:rPr>
              <a:t>jQuery mobile is a Web User Interface development framework that allows the user to build mobile Web applications that works on tablets and smartphones.</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0">
                                            <p:txEl>
                                              <p:pRg end="0" st="0"/>
                                            </p:txEl>
                                          </p:spTgt>
                                        </p:tgtEl>
                                        <p:attrNameLst>
                                          <p:attrName>style.visibility</p:attrName>
                                        </p:attrNameLst>
                                      </p:cBhvr>
                                      <p:to>
                                        <p:strVal val="visible"/>
                                      </p:to>
                                    </p:set>
                                    <p:animEffect filter="fade" transition="in">
                                      <p:cBhvr>
                                        <p:cTn dur="500"/>
                                        <p:tgtEl>
                                          <p:spTgt spid="43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0">
                                            <p:txEl>
                                              <p:pRg end="1" st="1"/>
                                            </p:txEl>
                                          </p:spTgt>
                                        </p:tgtEl>
                                        <p:attrNameLst>
                                          <p:attrName>style.visibility</p:attrName>
                                        </p:attrNameLst>
                                      </p:cBhvr>
                                      <p:to>
                                        <p:strVal val="visible"/>
                                      </p:to>
                                    </p:set>
                                    <p:animEffect filter="fade" transition="in">
                                      <p:cBhvr>
                                        <p:cTn dur="500"/>
                                        <p:tgtEl>
                                          <p:spTgt spid="43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0">
                                            <p:txEl>
                                              <p:pRg end="2" st="2"/>
                                            </p:txEl>
                                          </p:spTgt>
                                        </p:tgtEl>
                                        <p:attrNameLst>
                                          <p:attrName>style.visibility</p:attrName>
                                        </p:attrNameLst>
                                      </p:cBhvr>
                                      <p:to>
                                        <p:strVal val="visible"/>
                                      </p:to>
                                    </p:set>
                                    <p:animEffect filter="fade" transition="in">
                                      <p:cBhvr>
                                        <p:cTn dur="500"/>
                                        <p:tgtEl>
                                          <p:spTgt spid="43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0">
                                            <p:txEl>
                                              <p:pRg end="3" st="3"/>
                                            </p:txEl>
                                          </p:spTgt>
                                        </p:tgtEl>
                                        <p:attrNameLst>
                                          <p:attrName>style.visibility</p:attrName>
                                        </p:attrNameLst>
                                      </p:cBhvr>
                                      <p:to>
                                        <p:strVal val="visible"/>
                                      </p:to>
                                    </p:set>
                                    <p:animEffect filter="fade" transition="in">
                                      <p:cBhvr>
                                        <p:cTn dur="500"/>
                                        <p:tgtEl>
                                          <p:spTgt spid="43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0">
                                            <p:txEl>
                                              <p:pRg end="4" st="4"/>
                                            </p:txEl>
                                          </p:spTgt>
                                        </p:tgtEl>
                                        <p:attrNameLst>
                                          <p:attrName>style.visibility</p:attrName>
                                        </p:attrNameLst>
                                      </p:cBhvr>
                                      <p:to>
                                        <p:strVal val="visible"/>
                                      </p:to>
                                    </p:set>
                                    <p:animEffect filter="fade" transition="in">
                                      <p:cBhvr>
                                        <p:cTn dur="500"/>
                                        <p:tgtEl>
                                          <p:spTgt spid="43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0">
                                            <p:txEl>
                                              <p:pRg end="5" st="5"/>
                                            </p:txEl>
                                          </p:spTgt>
                                        </p:tgtEl>
                                        <p:attrNameLst>
                                          <p:attrName>style.visibility</p:attrName>
                                        </p:attrNameLst>
                                      </p:cBhvr>
                                      <p:to>
                                        <p:strVal val="visible"/>
                                      </p:to>
                                    </p:set>
                                    <p:animEffect filter="fade" transition="in">
                                      <p:cBhvr>
                                        <p:cTn dur="500"/>
                                        <p:tgtEl>
                                          <p:spTgt spid="43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0">
                                            <p:txEl>
                                              <p:pRg end="6" st="6"/>
                                            </p:txEl>
                                          </p:spTgt>
                                        </p:tgtEl>
                                        <p:attrNameLst>
                                          <p:attrName>style.visibility</p:attrName>
                                        </p:attrNameLst>
                                      </p:cBhvr>
                                      <p:to>
                                        <p:strVal val="visible"/>
                                      </p:to>
                                    </p:set>
                                    <p:animEffect filter="fade" transition="in">
                                      <p:cBhvr>
                                        <p:cTn dur="500"/>
                                        <p:tgtEl>
                                          <p:spTgt spid="43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0">
                                            <p:txEl>
                                              <p:pRg end="7" st="7"/>
                                            </p:txEl>
                                          </p:spTgt>
                                        </p:tgtEl>
                                        <p:attrNameLst>
                                          <p:attrName>style.visibility</p:attrName>
                                        </p:attrNameLst>
                                      </p:cBhvr>
                                      <p:to>
                                        <p:strVal val="visible"/>
                                      </p:to>
                                    </p:set>
                                    <p:animEffect filter="fade" transition="in">
                                      <p:cBhvr>
                                        <p:cTn dur="500"/>
                                        <p:tgtEl>
                                          <p:spTgt spid="43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94" name="Google Shape;94;p18"/>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JavaScript / Session 12 </a:t>
            </a:r>
            <a:endParaRPr/>
          </a:p>
        </p:txBody>
      </p:sp>
      <p:sp>
        <p:nvSpPr>
          <p:cNvPr id="95" name="Google Shape;95;p18"/>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Scripting 1-2</a:t>
            </a:r>
            <a:endParaRPr/>
          </a:p>
        </p:txBody>
      </p:sp>
      <p:grpSp>
        <p:nvGrpSpPr>
          <p:cNvPr id="96" name="Google Shape;96;p18"/>
          <p:cNvGrpSpPr/>
          <p:nvPr/>
        </p:nvGrpSpPr>
        <p:grpSpPr>
          <a:xfrm>
            <a:off x="381000" y="1066050"/>
            <a:ext cx="8382000" cy="3068550"/>
            <a:chOff x="0" y="278400"/>
            <a:chExt cx="8382000" cy="4091400"/>
          </a:xfrm>
        </p:grpSpPr>
        <p:sp>
          <p:nvSpPr>
            <p:cNvPr id="97" name="Google Shape;97;p18"/>
            <p:cNvSpPr/>
            <p:nvPr/>
          </p:nvSpPr>
          <p:spPr>
            <a:xfrm>
              <a:off x="0" y="278400"/>
              <a:ext cx="8382000" cy="772200"/>
            </a:xfrm>
            <a:prstGeom prst="roundRect">
              <a:avLst>
                <a:gd fmla="val 16667" name="adj"/>
              </a:avLst>
            </a:prstGeom>
            <a:gradFill>
              <a:gsLst>
                <a:gs pos="0">
                  <a:srgbClr val="FFED74"/>
                </a:gs>
                <a:gs pos="35000">
                  <a:srgbClr val="FFF09F"/>
                </a:gs>
                <a:gs pos="100000">
                  <a:srgbClr val="FFF9D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nvSpPr>
          <p:spPr>
            <a:xfrm>
              <a:off x="37696" y="316096"/>
              <a:ext cx="8306608" cy="69680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sz="1600" u="none" cap="none" strike="noStrike">
                  <a:solidFill>
                    <a:schemeClr val="dk1"/>
                  </a:solidFill>
                  <a:latin typeface="Courier New"/>
                  <a:ea typeface="Courier New"/>
                  <a:cs typeface="Courier New"/>
                  <a:sym typeface="Courier New"/>
                </a:rPr>
                <a:t>Scripting refers to a series of commands that are interpreted and executed sequentially and immediately on occurrence of an event.</a:t>
              </a:r>
              <a:endParaRPr sz="1600"/>
            </a:p>
          </p:txBody>
        </p:sp>
        <p:sp>
          <p:nvSpPr>
            <p:cNvPr id="99" name="Google Shape;99;p18"/>
            <p:cNvSpPr/>
            <p:nvPr/>
          </p:nvSpPr>
          <p:spPr>
            <a:xfrm>
              <a:off x="0" y="1108200"/>
              <a:ext cx="8382000" cy="772200"/>
            </a:xfrm>
            <a:prstGeom prst="roundRect">
              <a:avLst>
                <a:gd fmla="val 16667" name="adj"/>
              </a:avLst>
            </a:prstGeom>
            <a:gradFill>
              <a:gsLst>
                <a:gs pos="0">
                  <a:srgbClr val="C0FF7B"/>
                </a:gs>
                <a:gs pos="35000">
                  <a:srgbClr val="CFFFA2"/>
                </a:gs>
                <a:gs pos="100000">
                  <a:srgbClr val="EAFFD9"/>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nvSpPr>
          <p:spPr>
            <a:xfrm>
              <a:off x="37696" y="1145896"/>
              <a:ext cx="8306608" cy="69680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sz="1600" u="none" cap="none" strike="noStrike">
                  <a:solidFill>
                    <a:schemeClr val="dk1"/>
                  </a:solidFill>
                  <a:latin typeface="Courier New"/>
                  <a:ea typeface="Courier New"/>
                  <a:cs typeface="Courier New"/>
                  <a:sym typeface="Courier New"/>
                </a:rPr>
                <a:t>This event is an action generated by a user while interacting with a Web page.</a:t>
              </a:r>
              <a:endParaRPr sz="1600"/>
            </a:p>
          </p:txBody>
        </p:sp>
        <p:sp>
          <p:nvSpPr>
            <p:cNvPr id="101" name="Google Shape;101;p18"/>
            <p:cNvSpPr/>
            <p:nvPr/>
          </p:nvSpPr>
          <p:spPr>
            <a:xfrm>
              <a:off x="0" y="1938000"/>
              <a:ext cx="8382000" cy="772200"/>
            </a:xfrm>
            <a:prstGeom prst="roundRect">
              <a:avLst>
                <a:gd fmla="val 16667" name="adj"/>
              </a:avLst>
            </a:prstGeom>
            <a:gradFill>
              <a:gsLst>
                <a:gs pos="0">
                  <a:srgbClr val="84FF8D"/>
                </a:gs>
                <a:gs pos="35000">
                  <a:srgbClr val="A8FFAE"/>
                </a:gs>
                <a:gs pos="100000">
                  <a:srgbClr val="DAFFDD"/>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txBox="1"/>
            <p:nvPr/>
          </p:nvSpPr>
          <p:spPr>
            <a:xfrm>
              <a:off x="37696" y="1975696"/>
              <a:ext cx="8306608" cy="69680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sz="1600" u="none" cap="none" strike="noStrike">
                  <a:solidFill>
                    <a:schemeClr val="dk1"/>
                  </a:solidFill>
                  <a:latin typeface="Courier New"/>
                  <a:ea typeface="Courier New"/>
                  <a:cs typeface="Courier New"/>
                  <a:sym typeface="Courier New"/>
                </a:rPr>
                <a:t>Examples of events include button clicks, selecting a product from a menu, and so on.</a:t>
              </a:r>
              <a:endParaRPr sz="1600"/>
            </a:p>
          </p:txBody>
        </p:sp>
        <p:sp>
          <p:nvSpPr>
            <p:cNvPr id="103" name="Google Shape;103;p18"/>
            <p:cNvSpPr/>
            <p:nvPr/>
          </p:nvSpPr>
          <p:spPr>
            <a:xfrm>
              <a:off x="0" y="2767800"/>
              <a:ext cx="8382000" cy="772200"/>
            </a:xfrm>
            <a:prstGeom prst="roundRect">
              <a:avLst>
                <a:gd fmla="val 16667" name="adj"/>
              </a:avLst>
            </a:prstGeom>
            <a:gradFill>
              <a:gsLst>
                <a:gs pos="0">
                  <a:srgbClr val="8EFFF4"/>
                </a:gs>
                <a:gs pos="35000">
                  <a:srgbClr val="B1FFF6"/>
                </a:gs>
                <a:gs pos="100000">
                  <a:srgbClr val="DFFFFE"/>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nvSpPr>
          <p:spPr>
            <a:xfrm>
              <a:off x="37696" y="2805496"/>
              <a:ext cx="8306608" cy="69680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sz="1600" u="none" cap="none" strike="noStrike">
                  <a:solidFill>
                    <a:schemeClr val="dk1"/>
                  </a:solidFill>
                  <a:latin typeface="Courier New"/>
                  <a:ea typeface="Courier New"/>
                  <a:cs typeface="Courier New"/>
                  <a:sym typeface="Courier New"/>
                </a:rPr>
                <a:t>A scripting language refers to a set of instructions that provides some functionality when the user interacts with a Web page.</a:t>
              </a:r>
              <a:endParaRPr sz="1600"/>
            </a:p>
          </p:txBody>
        </p:sp>
        <p:sp>
          <p:nvSpPr>
            <p:cNvPr id="105" name="Google Shape;105;p18"/>
            <p:cNvSpPr/>
            <p:nvPr/>
          </p:nvSpPr>
          <p:spPr>
            <a:xfrm>
              <a:off x="0" y="3597600"/>
              <a:ext cx="8382000" cy="772200"/>
            </a:xfrm>
            <a:prstGeom prst="roundRect">
              <a:avLst>
                <a:gd fmla="val 16667" name="adj"/>
              </a:avLst>
            </a:prstGeom>
            <a:gradFill>
              <a:gsLst>
                <a:gs pos="0">
                  <a:srgbClr val="99CCFF"/>
                </a:gs>
                <a:gs pos="35000">
                  <a:srgbClr val="B8DCFF"/>
                </a:gs>
                <a:gs pos="100000">
                  <a:srgbClr val="E2F0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txBox="1"/>
            <p:nvPr/>
          </p:nvSpPr>
          <p:spPr>
            <a:xfrm>
              <a:off x="37696" y="3635296"/>
              <a:ext cx="8306608" cy="69680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sz="1550" u="none" cap="none" strike="noStrike">
                  <a:solidFill>
                    <a:schemeClr val="dk1"/>
                  </a:solidFill>
                  <a:latin typeface="Courier New"/>
                  <a:ea typeface="Courier New"/>
                  <a:cs typeface="Courier New"/>
                  <a:sym typeface="Courier New"/>
                </a:rPr>
                <a:t>Scripting languages are often embedded in the HTML pages to change the behavior of the Web pages according to the user’s requirements.</a:t>
              </a:r>
              <a:endParaRPr sz="1550"/>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13" name="Google Shape;113;p19"/>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JavaScript / Session 12 </a:t>
            </a:r>
            <a:endParaRPr/>
          </a:p>
        </p:txBody>
      </p:sp>
      <p:sp>
        <p:nvSpPr>
          <p:cNvPr id="114" name="Google Shape;114;p19"/>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Scripting 2-2</a:t>
            </a:r>
            <a:endParaRPr/>
          </a:p>
        </p:txBody>
      </p:sp>
      <p:sp>
        <p:nvSpPr>
          <p:cNvPr id="115" name="Google Shape;115;p19"/>
          <p:cNvSpPr/>
          <p:nvPr/>
        </p:nvSpPr>
        <p:spPr>
          <a:xfrm>
            <a:off x="228600" y="960922"/>
            <a:ext cx="8763000" cy="457200"/>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100000"/>
              </a:lnSpc>
              <a:spcBef>
                <a:spcPts val="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There are two types of scripting languages. They are as follows:</a:t>
            </a:r>
            <a:endParaRPr/>
          </a:p>
        </p:txBody>
      </p:sp>
      <p:grpSp>
        <p:nvGrpSpPr>
          <p:cNvPr id="116" name="Google Shape;116;p19"/>
          <p:cNvGrpSpPr/>
          <p:nvPr/>
        </p:nvGrpSpPr>
        <p:grpSpPr>
          <a:xfrm>
            <a:off x="789700" y="1756510"/>
            <a:ext cx="7620009" cy="2559590"/>
            <a:chOff x="-9" y="30613"/>
            <a:chExt cx="7620009" cy="3412787"/>
          </a:xfrm>
        </p:grpSpPr>
        <p:sp>
          <p:nvSpPr>
            <p:cNvPr id="117" name="Google Shape;117;p19"/>
            <p:cNvSpPr/>
            <p:nvPr/>
          </p:nvSpPr>
          <p:spPr>
            <a:xfrm>
              <a:off x="0" y="217134"/>
              <a:ext cx="7620000" cy="1102500"/>
            </a:xfrm>
            <a:prstGeom prst="rect">
              <a:avLst/>
            </a:prstGeom>
            <a:solidFill>
              <a:srgbClr val="FBE4D4">
                <a:alpha val="89803"/>
              </a:srgbClr>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txBox="1"/>
            <p:nvPr/>
          </p:nvSpPr>
          <p:spPr>
            <a:xfrm>
              <a:off x="0" y="217134"/>
              <a:ext cx="7620000" cy="1102500"/>
            </a:xfrm>
            <a:prstGeom prst="rect">
              <a:avLst/>
            </a:prstGeom>
            <a:noFill/>
            <a:ln>
              <a:noFill/>
            </a:ln>
          </p:spPr>
          <p:txBody>
            <a:bodyPr anchorCtr="0" anchor="t" bIns="142225" lIns="591375" spcFirstLastPara="1" rIns="591375" wrap="square" tIns="416550">
              <a:noAutofit/>
            </a:bodyPr>
            <a:lstStyle/>
            <a:p>
              <a:pPr indent="-203200" lvl="1" marL="228600" marR="0" rtl="0" algn="l">
                <a:lnSpc>
                  <a:spcPct val="90000"/>
                </a:lnSpc>
                <a:spcBef>
                  <a:spcPts val="0"/>
                </a:spcBef>
                <a:spcAft>
                  <a:spcPts val="0"/>
                </a:spcAft>
                <a:buClr>
                  <a:schemeClr val="dk1"/>
                </a:buClr>
                <a:buSzPts val="1600"/>
                <a:buFont typeface="Courier New"/>
                <a:buChar char="•"/>
              </a:pPr>
              <a:r>
                <a:rPr b="0" i="0" lang="vi" sz="1600" u="none" cap="none" strike="noStrike">
                  <a:solidFill>
                    <a:schemeClr val="dk1"/>
                  </a:solidFill>
                  <a:latin typeface="Courier New"/>
                  <a:ea typeface="Courier New"/>
                  <a:cs typeface="Courier New"/>
                  <a:sym typeface="Courier New"/>
                </a:rPr>
                <a:t>Refers to a script being executed on the client’s machine by the browser.</a:t>
              </a:r>
              <a:endParaRPr sz="1600"/>
            </a:p>
          </p:txBody>
        </p:sp>
        <p:sp>
          <p:nvSpPr>
            <p:cNvPr id="119" name="Google Shape;119;p19"/>
            <p:cNvSpPr/>
            <p:nvPr/>
          </p:nvSpPr>
          <p:spPr>
            <a:xfrm>
              <a:off x="228600" y="30613"/>
              <a:ext cx="5238948" cy="516204"/>
            </a:xfrm>
            <a:prstGeom prst="roundRect">
              <a:avLst>
                <a:gd fmla="val 16667" name="adj"/>
              </a:avLst>
            </a:prstGeom>
            <a:solidFill>
              <a:srgbClr val="0070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txBox="1"/>
            <p:nvPr/>
          </p:nvSpPr>
          <p:spPr>
            <a:xfrm>
              <a:off x="253799" y="55812"/>
              <a:ext cx="5188550" cy="465806"/>
            </a:xfrm>
            <a:prstGeom prst="rect">
              <a:avLst/>
            </a:prstGeom>
            <a:noFill/>
            <a:ln>
              <a:noFill/>
            </a:ln>
          </p:spPr>
          <p:txBody>
            <a:bodyPr anchorCtr="0" anchor="ctr" bIns="0" lIns="201600" spcFirstLastPara="1" rIns="201600" wrap="square" tIns="0">
              <a:noAutofit/>
            </a:bodyPr>
            <a:lstStyle/>
            <a:p>
              <a:pPr indent="0" lvl="0" marL="0" marR="0" rtl="0" algn="l">
                <a:lnSpc>
                  <a:spcPct val="90000"/>
                </a:lnSpc>
                <a:spcBef>
                  <a:spcPts val="0"/>
                </a:spcBef>
                <a:spcAft>
                  <a:spcPts val="0"/>
                </a:spcAft>
                <a:buClr>
                  <a:schemeClr val="lt1"/>
                </a:buClr>
                <a:buSzPts val="1800"/>
                <a:buFont typeface="Courier New"/>
                <a:buNone/>
              </a:pPr>
              <a:r>
                <a:rPr b="1" i="0" lang="vi" sz="1800" u="none" cap="none" strike="noStrike">
                  <a:solidFill>
                    <a:schemeClr val="lt1"/>
                  </a:solidFill>
                  <a:latin typeface="Courier New"/>
                  <a:ea typeface="Courier New"/>
                  <a:cs typeface="Courier New"/>
                  <a:sym typeface="Courier New"/>
                </a:rPr>
                <a:t>Client-side Scripting:</a:t>
              </a:r>
              <a:endParaRPr/>
            </a:p>
          </p:txBody>
        </p:sp>
        <p:sp>
          <p:nvSpPr>
            <p:cNvPr id="121" name="Google Shape;121;p19"/>
            <p:cNvSpPr/>
            <p:nvPr/>
          </p:nvSpPr>
          <p:spPr>
            <a:xfrm>
              <a:off x="0" y="1716900"/>
              <a:ext cx="7620000" cy="1102500"/>
            </a:xfrm>
            <a:prstGeom prst="rect">
              <a:avLst/>
            </a:prstGeom>
            <a:solidFill>
              <a:srgbClr val="FBE4D4">
                <a:alpha val="89803"/>
              </a:srgbClr>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txBox="1"/>
            <p:nvPr/>
          </p:nvSpPr>
          <p:spPr>
            <a:xfrm>
              <a:off x="-9" y="1716900"/>
              <a:ext cx="7620000" cy="1726500"/>
            </a:xfrm>
            <a:prstGeom prst="rect">
              <a:avLst/>
            </a:prstGeom>
            <a:noFill/>
            <a:ln>
              <a:noFill/>
            </a:ln>
          </p:spPr>
          <p:txBody>
            <a:bodyPr anchorCtr="0" anchor="t" bIns="142225" lIns="591375" spcFirstLastPara="1" rIns="591375" wrap="square" tIns="416550">
              <a:noAutofit/>
            </a:bodyPr>
            <a:lstStyle/>
            <a:p>
              <a:pPr indent="-203200" lvl="1" marL="228600" marR="0" rtl="0" algn="l">
                <a:lnSpc>
                  <a:spcPct val="90000"/>
                </a:lnSpc>
                <a:spcBef>
                  <a:spcPts val="0"/>
                </a:spcBef>
                <a:spcAft>
                  <a:spcPts val="0"/>
                </a:spcAft>
                <a:buClr>
                  <a:schemeClr val="dk1"/>
                </a:buClr>
                <a:buSzPts val="1600"/>
                <a:buFont typeface="Courier New"/>
                <a:buChar char="•"/>
              </a:pPr>
              <a:r>
                <a:rPr b="0" i="0" lang="vi" sz="1600" u="none" cap="none" strike="noStrike">
                  <a:solidFill>
                    <a:schemeClr val="dk1"/>
                  </a:solidFill>
                  <a:latin typeface="Courier New"/>
                  <a:ea typeface="Courier New"/>
                  <a:cs typeface="Courier New"/>
                  <a:sym typeface="Courier New"/>
                </a:rPr>
                <a:t>Refers to a script being executed on a Web server to generate dynamic HTML pages.</a:t>
              </a:r>
              <a:endParaRPr sz="1600"/>
            </a:p>
          </p:txBody>
        </p:sp>
        <p:sp>
          <p:nvSpPr>
            <p:cNvPr id="123" name="Google Shape;123;p19"/>
            <p:cNvSpPr/>
            <p:nvPr/>
          </p:nvSpPr>
          <p:spPr>
            <a:xfrm>
              <a:off x="240090" y="1462117"/>
              <a:ext cx="5238948" cy="519368"/>
            </a:xfrm>
            <a:prstGeom prst="roundRect">
              <a:avLst>
                <a:gd fmla="val 16667" name="adj"/>
              </a:avLst>
            </a:prstGeom>
            <a:solidFill>
              <a:srgbClr val="0070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txBox="1"/>
            <p:nvPr/>
          </p:nvSpPr>
          <p:spPr>
            <a:xfrm>
              <a:off x="265443" y="1487470"/>
              <a:ext cx="5188242" cy="468662"/>
            </a:xfrm>
            <a:prstGeom prst="rect">
              <a:avLst/>
            </a:prstGeom>
            <a:noFill/>
            <a:ln>
              <a:noFill/>
            </a:ln>
          </p:spPr>
          <p:txBody>
            <a:bodyPr anchorCtr="0" anchor="ctr" bIns="0" lIns="201600" spcFirstLastPara="1" rIns="201600" wrap="square" tIns="0">
              <a:noAutofit/>
            </a:bodyPr>
            <a:lstStyle/>
            <a:p>
              <a:pPr indent="0" lvl="0" marL="0" marR="0" rtl="0" algn="l">
                <a:lnSpc>
                  <a:spcPct val="90000"/>
                </a:lnSpc>
                <a:spcBef>
                  <a:spcPts val="0"/>
                </a:spcBef>
                <a:spcAft>
                  <a:spcPts val="0"/>
                </a:spcAft>
                <a:buClr>
                  <a:schemeClr val="lt1"/>
                </a:buClr>
                <a:buSzPts val="1800"/>
                <a:buFont typeface="Courier New"/>
                <a:buNone/>
              </a:pPr>
              <a:r>
                <a:rPr b="1" i="0" lang="vi" sz="1800" u="none" cap="none" strike="noStrike">
                  <a:solidFill>
                    <a:schemeClr val="lt1"/>
                  </a:solidFill>
                  <a:latin typeface="Courier New"/>
                  <a:ea typeface="Courier New"/>
                  <a:cs typeface="Courier New"/>
                  <a:sym typeface="Courier New"/>
                </a:rPr>
                <a:t>Server-side Scripting:</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31" name="Google Shape;131;p20"/>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JavaScript / Session 12 </a:t>
            </a:r>
            <a:endParaRPr/>
          </a:p>
        </p:txBody>
      </p:sp>
      <p:sp>
        <p:nvSpPr>
          <p:cNvPr id="132" name="Google Shape;132;p20"/>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JavaScript</a:t>
            </a:r>
            <a:endParaRPr/>
          </a:p>
        </p:txBody>
      </p:sp>
      <p:grpSp>
        <p:nvGrpSpPr>
          <p:cNvPr id="133" name="Google Shape;133;p20"/>
          <p:cNvGrpSpPr/>
          <p:nvPr/>
        </p:nvGrpSpPr>
        <p:grpSpPr>
          <a:xfrm>
            <a:off x="304800" y="773662"/>
            <a:ext cx="8382000" cy="3881926"/>
            <a:chOff x="0" y="117149"/>
            <a:chExt cx="8382000" cy="5175901"/>
          </a:xfrm>
        </p:grpSpPr>
        <p:sp>
          <p:nvSpPr>
            <p:cNvPr id="134" name="Google Shape;134;p20"/>
            <p:cNvSpPr/>
            <p:nvPr/>
          </p:nvSpPr>
          <p:spPr>
            <a:xfrm>
              <a:off x="0" y="117149"/>
              <a:ext cx="8382000" cy="694980"/>
            </a:xfrm>
            <a:prstGeom prst="roundRect">
              <a:avLst>
                <a:gd fmla="val 16667" name="adj"/>
              </a:avLst>
            </a:prstGeom>
            <a:gradFill>
              <a:gsLst>
                <a:gs pos="0">
                  <a:srgbClr val="FFAF82"/>
                </a:gs>
                <a:gs pos="35000">
                  <a:srgbClr val="FFC5A7"/>
                </a:gs>
                <a:gs pos="100000">
                  <a:srgbClr val="FFE8D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txBox="1"/>
            <p:nvPr/>
          </p:nvSpPr>
          <p:spPr>
            <a:xfrm>
              <a:off x="33926" y="151075"/>
              <a:ext cx="8314148" cy="62712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600" u="none" cap="none" strike="noStrike">
                  <a:solidFill>
                    <a:schemeClr val="dk1"/>
                  </a:solidFill>
                  <a:latin typeface="Courier New"/>
                  <a:ea typeface="Courier New"/>
                  <a:cs typeface="Courier New"/>
                  <a:sym typeface="Courier New"/>
                </a:rPr>
                <a:t>JavaScript is a scripting language that allows building dynamic Web pages by ensuring maximum user interactivity. </a:t>
              </a:r>
              <a:endParaRPr sz="1600"/>
            </a:p>
          </p:txBody>
        </p:sp>
        <p:sp>
          <p:nvSpPr>
            <p:cNvPr id="136" name="Google Shape;136;p20"/>
            <p:cNvSpPr/>
            <p:nvPr/>
          </p:nvSpPr>
          <p:spPr>
            <a:xfrm>
              <a:off x="0" y="863969"/>
              <a:ext cx="8382000" cy="694980"/>
            </a:xfrm>
            <a:prstGeom prst="roundRect">
              <a:avLst>
                <a:gd fmla="val 16667" name="adj"/>
              </a:avLst>
            </a:prstGeom>
            <a:gradFill>
              <a:gsLst>
                <a:gs pos="0">
                  <a:srgbClr val="D8D8D8"/>
                </a:gs>
                <a:gs pos="35000">
                  <a:srgbClr val="E3E3E3"/>
                </a:gs>
                <a:gs pos="100000">
                  <a:srgbClr val="F4F4F4"/>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txBox="1"/>
            <p:nvPr/>
          </p:nvSpPr>
          <p:spPr>
            <a:xfrm>
              <a:off x="33926" y="897895"/>
              <a:ext cx="8314148" cy="62712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600" u="none" cap="none" strike="noStrike">
                  <a:solidFill>
                    <a:schemeClr val="dk1"/>
                  </a:solidFill>
                  <a:latin typeface="Courier New"/>
                  <a:ea typeface="Courier New"/>
                  <a:cs typeface="Courier New"/>
                  <a:sym typeface="Courier New"/>
                </a:rPr>
                <a:t>JavaScript is an object-based language, which means that it provides objects for specifying functionalities.</a:t>
              </a:r>
              <a:endParaRPr sz="1600"/>
            </a:p>
          </p:txBody>
        </p:sp>
        <p:sp>
          <p:nvSpPr>
            <p:cNvPr id="138" name="Google Shape;138;p20"/>
            <p:cNvSpPr/>
            <p:nvPr/>
          </p:nvSpPr>
          <p:spPr>
            <a:xfrm>
              <a:off x="0" y="1610789"/>
              <a:ext cx="8382000" cy="694980"/>
            </a:xfrm>
            <a:prstGeom prst="roundRect">
              <a:avLst>
                <a:gd fmla="val 16667" name="adj"/>
              </a:avLst>
            </a:prstGeom>
            <a:gradFill>
              <a:gsLst>
                <a:gs pos="0">
                  <a:srgbClr val="FFED74"/>
                </a:gs>
                <a:gs pos="35000">
                  <a:srgbClr val="FFF09F"/>
                </a:gs>
                <a:gs pos="100000">
                  <a:srgbClr val="FFF9D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txBox="1"/>
            <p:nvPr/>
          </p:nvSpPr>
          <p:spPr>
            <a:xfrm>
              <a:off x="33926" y="1644715"/>
              <a:ext cx="8314148" cy="62712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500" u="none" cap="none" strike="noStrike">
                  <a:solidFill>
                    <a:schemeClr val="dk1"/>
                  </a:solidFill>
                  <a:latin typeface="Courier New"/>
                  <a:ea typeface="Courier New"/>
                  <a:cs typeface="Courier New"/>
                  <a:sym typeface="Courier New"/>
                </a:rPr>
                <a:t>In real life, an object is a visible entity such as a car or a table having some characteristics and capable of performing certain actions.</a:t>
              </a:r>
              <a:endParaRPr sz="1500"/>
            </a:p>
          </p:txBody>
        </p:sp>
        <p:sp>
          <p:nvSpPr>
            <p:cNvPr id="140" name="Google Shape;140;p20"/>
            <p:cNvSpPr/>
            <p:nvPr/>
          </p:nvSpPr>
          <p:spPr>
            <a:xfrm>
              <a:off x="0" y="2357609"/>
              <a:ext cx="8382000" cy="694980"/>
            </a:xfrm>
            <a:prstGeom prst="roundRect">
              <a:avLst>
                <a:gd fmla="val 16667" name="adj"/>
              </a:avLst>
            </a:prstGeom>
            <a:gradFill>
              <a:gsLst>
                <a:gs pos="0">
                  <a:srgbClr val="99CFFF"/>
                </a:gs>
                <a:gs pos="35000">
                  <a:srgbClr val="B8DCFF"/>
                </a:gs>
                <a:gs pos="100000">
                  <a:srgbClr val="E2F0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txBox="1"/>
            <p:nvPr/>
          </p:nvSpPr>
          <p:spPr>
            <a:xfrm>
              <a:off x="33926" y="2391535"/>
              <a:ext cx="8314148" cy="62712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600" u="none" cap="none" strike="noStrike">
                  <a:solidFill>
                    <a:schemeClr val="dk1"/>
                  </a:solidFill>
                  <a:latin typeface="Courier New"/>
                  <a:ea typeface="Courier New"/>
                  <a:cs typeface="Courier New"/>
                  <a:sym typeface="Courier New"/>
                </a:rPr>
                <a:t>Similarly, in a scripting language, an object has a unique identity, state, and behavior.</a:t>
              </a:r>
              <a:endParaRPr sz="1600"/>
            </a:p>
          </p:txBody>
        </p:sp>
        <p:sp>
          <p:nvSpPr>
            <p:cNvPr id="142" name="Google Shape;142;p20"/>
            <p:cNvSpPr/>
            <p:nvPr/>
          </p:nvSpPr>
          <p:spPr>
            <a:xfrm>
              <a:off x="0" y="3104429"/>
              <a:ext cx="8382000" cy="694980"/>
            </a:xfrm>
            <a:prstGeom prst="roundRect">
              <a:avLst>
                <a:gd fmla="val 16667" name="adj"/>
              </a:avLst>
            </a:prstGeom>
            <a:gradFill>
              <a:gsLst>
                <a:gs pos="0">
                  <a:srgbClr val="BBF7A3"/>
                </a:gs>
                <a:gs pos="35000">
                  <a:srgbClr val="CDF8BE"/>
                </a:gs>
                <a:gs pos="100000">
                  <a:srgbClr val="ECFDE5"/>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txBox="1"/>
            <p:nvPr/>
          </p:nvSpPr>
          <p:spPr>
            <a:xfrm>
              <a:off x="33926" y="3138355"/>
              <a:ext cx="8314148" cy="62712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600" u="none" cap="none" strike="noStrike">
                  <a:solidFill>
                    <a:schemeClr val="dk1"/>
                  </a:solidFill>
                  <a:latin typeface="Courier New"/>
                  <a:ea typeface="Courier New"/>
                  <a:cs typeface="Courier New"/>
                  <a:sym typeface="Courier New"/>
                </a:rPr>
                <a:t>The identity of the object distinguishes it from the other objects of the same type.</a:t>
              </a:r>
              <a:endParaRPr sz="1600"/>
            </a:p>
          </p:txBody>
        </p:sp>
        <p:sp>
          <p:nvSpPr>
            <p:cNvPr id="144" name="Google Shape;144;p20"/>
            <p:cNvSpPr/>
            <p:nvPr/>
          </p:nvSpPr>
          <p:spPr>
            <a:xfrm>
              <a:off x="0" y="3851250"/>
              <a:ext cx="8382000" cy="694980"/>
            </a:xfrm>
            <a:prstGeom prst="roundRect">
              <a:avLst>
                <a:gd fmla="val 16667" name="adj"/>
              </a:avLst>
            </a:prstGeom>
            <a:gradFill>
              <a:gsLst>
                <a:gs pos="0">
                  <a:srgbClr val="FFAF82"/>
                </a:gs>
                <a:gs pos="35000">
                  <a:srgbClr val="FFC5A7"/>
                </a:gs>
                <a:gs pos="100000">
                  <a:srgbClr val="FFE8D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txBox="1"/>
            <p:nvPr/>
          </p:nvSpPr>
          <p:spPr>
            <a:xfrm>
              <a:off x="33926" y="3885176"/>
              <a:ext cx="8314148" cy="62712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600" u="none" cap="none" strike="noStrike">
                  <a:solidFill>
                    <a:schemeClr val="dk1"/>
                  </a:solidFill>
                  <a:latin typeface="Courier New"/>
                  <a:ea typeface="Courier New"/>
                  <a:cs typeface="Courier New"/>
                  <a:sym typeface="Courier New"/>
                </a:rPr>
                <a:t>The state of the object refers to its characteristics, whereas the behavior of the object consists of its possible actions.</a:t>
              </a:r>
              <a:endParaRPr sz="1600"/>
            </a:p>
          </p:txBody>
        </p:sp>
        <p:sp>
          <p:nvSpPr>
            <p:cNvPr id="146" name="Google Shape;146;p20"/>
            <p:cNvSpPr/>
            <p:nvPr/>
          </p:nvSpPr>
          <p:spPr>
            <a:xfrm>
              <a:off x="0" y="4598070"/>
              <a:ext cx="8382000" cy="694980"/>
            </a:xfrm>
            <a:prstGeom prst="roundRect">
              <a:avLst>
                <a:gd fmla="val 16667" name="adj"/>
              </a:avLst>
            </a:prstGeom>
            <a:gradFill>
              <a:gsLst>
                <a:gs pos="0">
                  <a:srgbClr val="D8D8D8"/>
                </a:gs>
                <a:gs pos="35000">
                  <a:srgbClr val="E3E3E3"/>
                </a:gs>
                <a:gs pos="100000">
                  <a:srgbClr val="F4F4F4"/>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txBox="1"/>
            <p:nvPr/>
          </p:nvSpPr>
          <p:spPr>
            <a:xfrm>
              <a:off x="33926" y="4631996"/>
              <a:ext cx="8314148" cy="62712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600" u="none" cap="none" strike="noStrike">
                  <a:solidFill>
                    <a:schemeClr val="dk1"/>
                  </a:solidFill>
                  <a:latin typeface="Courier New"/>
                  <a:ea typeface="Courier New"/>
                  <a:cs typeface="Courier New"/>
                  <a:sym typeface="Courier New"/>
                </a:rPr>
                <a:t>The object stores its identity and state in fields (also called variables) and exposes its behavior through functions (actions). </a:t>
              </a:r>
              <a:endParaRPr sz="1600"/>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54" name="Google Shape;154;p21"/>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JavaScript / Session 12 </a:t>
            </a:r>
            <a:endParaRPr/>
          </a:p>
        </p:txBody>
      </p:sp>
      <p:sp>
        <p:nvSpPr>
          <p:cNvPr id="155" name="Google Shape;155;p21"/>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Versions of JavaScript</a:t>
            </a:r>
            <a:endParaRPr/>
          </a:p>
        </p:txBody>
      </p:sp>
      <p:sp>
        <p:nvSpPr>
          <p:cNvPr id="156" name="Google Shape;156;p21"/>
          <p:cNvSpPr/>
          <p:nvPr/>
        </p:nvSpPr>
        <p:spPr>
          <a:xfrm>
            <a:off x="381000" y="571500"/>
            <a:ext cx="8610600" cy="628650"/>
          </a:xfrm>
          <a:prstGeom prst="rect">
            <a:avLst/>
          </a:prstGeom>
          <a:noFill/>
          <a:ln>
            <a:noFill/>
          </a:ln>
        </p:spPr>
        <p:txBody>
          <a:bodyPr anchorCtr="0" anchor="ctr" bIns="45700" lIns="91425" spcFirstLastPara="1" rIns="91425" wrap="square" tIns="45700">
            <a:noAutofit/>
          </a:bodyPr>
          <a:lstStyle/>
          <a:p>
            <a:pPr indent="-248920" lvl="1" marL="457200" marR="0" rtl="0" algn="l">
              <a:lnSpc>
                <a:spcPct val="100000"/>
              </a:lnSpc>
              <a:spcBef>
                <a:spcPts val="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The first version was developed by Brendan Eich at Netscape in 1995 and was named JavaScript 1.0. </a:t>
            </a:r>
            <a:endParaRPr sz="1800"/>
          </a:p>
        </p:txBody>
      </p:sp>
      <p:graphicFrame>
        <p:nvGraphicFramePr>
          <p:cNvPr id="157" name="Google Shape;157;p21"/>
          <p:cNvGraphicFramePr/>
          <p:nvPr/>
        </p:nvGraphicFramePr>
        <p:xfrm>
          <a:off x="499281" y="1291829"/>
          <a:ext cx="3000000" cy="3000000"/>
        </p:xfrm>
        <a:graphic>
          <a:graphicData uri="http://schemas.openxmlformats.org/drawingml/2006/table">
            <a:tbl>
              <a:tblPr bandRow="1" firstRow="1">
                <a:noFill/>
                <a:tableStyleId>{9B506F57-65E0-48CB-88D3-AD8BA2E5647E}</a:tableStyleId>
              </a:tblPr>
              <a:tblGrid>
                <a:gridCol w="1148225"/>
                <a:gridCol w="7118925"/>
              </a:tblGrid>
              <a:tr h="408525">
                <a:tc>
                  <a:txBody>
                    <a:bodyPr/>
                    <a:lstStyle/>
                    <a:p>
                      <a:pPr indent="0" lvl="0" marL="0" marR="0" rtl="0" algn="ctr">
                        <a:lnSpc>
                          <a:spcPct val="100000"/>
                        </a:lnSpc>
                        <a:spcBef>
                          <a:spcPts val="0"/>
                        </a:spcBef>
                        <a:spcAft>
                          <a:spcPts val="0"/>
                        </a:spcAft>
                        <a:buClr>
                          <a:schemeClr val="dk1"/>
                        </a:buClr>
                        <a:buSzPts val="2100"/>
                        <a:buFont typeface="Arial"/>
                        <a:buNone/>
                      </a:pPr>
                      <a:r>
                        <a:rPr baseline="30000" lang="vi" sz="2100" u="none" cap="none" strike="noStrike"/>
                        <a:t>Version</a:t>
                      </a:r>
                      <a:endParaRPr b="1" baseline="30000" sz="2100" u="none" cap="none" strike="noStrike">
                        <a:solidFill>
                          <a:schemeClr val="lt1"/>
                        </a:solidFill>
                        <a:latin typeface="Calibri"/>
                        <a:ea typeface="Calibri"/>
                        <a:cs typeface="Calibri"/>
                        <a:sym typeface="Calibri"/>
                      </a:endParaRPr>
                    </a:p>
                  </a:txBody>
                  <a:tcPr marT="0" marB="0" marR="91450" marL="91450"/>
                </a:tc>
                <a:tc>
                  <a:txBody>
                    <a:bodyPr/>
                    <a:lstStyle/>
                    <a:p>
                      <a:pPr indent="0" lvl="0" marL="0" marR="0" rtl="0" algn="ctr">
                        <a:spcBef>
                          <a:spcPts val="0"/>
                        </a:spcBef>
                        <a:spcAft>
                          <a:spcPts val="0"/>
                        </a:spcAft>
                        <a:buNone/>
                      </a:pPr>
                      <a:r>
                        <a:rPr baseline="30000" lang="vi" sz="2100" u="none" cap="none" strike="noStrike"/>
                        <a:t>Description</a:t>
                      </a:r>
                      <a:endParaRPr b="1" baseline="30000" sz="2100" u="none" cap="none" strike="noStrike">
                        <a:solidFill>
                          <a:schemeClr val="lt1"/>
                        </a:solidFill>
                        <a:latin typeface="Calibri"/>
                        <a:ea typeface="Calibri"/>
                        <a:cs typeface="Calibri"/>
                        <a:sym typeface="Calibri"/>
                      </a:endParaRPr>
                    </a:p>
                  </a:txBody>
                  <a:tcPr marT="0" marB="0" marR="91450" marL="91450"/>
                </a:tc>
              </a:tr>
              <a:tr h="393950">
                <a:tc>
                  <a:txBody>
                    <a:bodyPr/>
                    <a:lstStyle/>
                    <a:p>
                      <a:pPr indent="0" lvl="0" marL="0" marR="0" rtl="0" algn="ctr">
                        <a:lnSpc>
                          <a:spcPct val="100000"/>
                        </a:lnSpc>
                        <a:spcBef>
                          <a:spcPts val="0"/>
                        </a:spcBef>
                        <a:spcAft>
                          <a:spcPts val="0"/>
                        </a:spcAft>
                        <a:buClr>
                          <a:schemeClr val="dk1"/>
                        </a:buClr>
                        <a:buSzPts val="1400"/>
                        <a:buFont typeface="Arial"/>
                        <a:buNone/>
                      </a:pPr>
                      <a:r>
                        <a:rPr lang="vi" sz="1400" u="none" cap="none" strike="noStrike"/>
                        <a:t>1.1</a:t>
                      </a:r>
                      <a:endParaRPr sz="1100"/>
                    </a:p>
                  </a:txBody>
                  <a:tcPr marT="0" marB="0" marR="91450" marL="91450" anchor="ctr"/>
                </a:tc>
                <a:tc>
                  <a:txBody>
                    <a:bodyPr/>
                    <a:lstStyle/>
                    <a:p>
                      <a:pPr indent="0" lvl="0" marL="0" marR="0" rtl="0" algn="l">
                        <a:spcBef>
                          <a:spcPts val="0"/>
                        </a:spcBef>
                        <a:spcAft>
                          <a:spcPts val="0"/>
                        </a:spcAft>
                        <a:buNone/>
                      </a:pPr>
                      <a:r>
                        <a:rPr lang="vi" sz="1400" u="none" cap="none" strike="noStrike"/>
                        <a:t>Is supported from 3.0 version of the Netscape Navigator and IE.</a:t>
                      </a:r>
                      <a:endParaRPr sz="1100"/>
                    </a:p>
                  </a:txBody>
                  <a:tcPr marT="0" marB="0" marR="91450" marL="91450" anchor="ctr"/>
                </a:tc>
              </a:tr>
              <a:tr h="358950">
                <a:tc>
                  <a:txBody>
                    <a:bodyPr/>
                    <a:lstStyle/>
                    <a:p>
                      <a:pPr indent="0" lvl="0" marL="0" marR="0" rtl="0" algn="ctr">
                        <a:lnSpc>
                          <a:spcPct val="100000"/>
                        </a:lnSpc>
                        <a:spcBef>
                          <a:spcPts val="0"/>
                        </a:spcBef>
                        <a:spcAft>
                          <a:spcPts val="0"/>
                        </a:spcAft>
                        <a:buClr>
                          <a:schemeClr val="dk1"/>
                        </a:buClr>
                        <a:buSzPts val="1400"/>
                        <a:buFont typeface="Arial"/>
                        <a:buNone/>
                      </a:pPr>
                      <a:r>
                        <a:rPr lang="vi" sz="1400" u="none" cap="none" strike="noStrike"/>
                        <a:t>1.2</a:t>
                      </a:r>
                      <a:endParaRPr sz="1100"/>
                    </a:p>
                  </a:txBody>
                  <a:tcPr marT="0" marB="0" marR="91450" marL="91450" anchor="ctr"/>
                </a:tc>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Is supported by the IE from version 4.0.</a:t>
                      </a:r>
                      <a:endParaRPr sz="1100"/>
                    </a:p>
                  </a:txBody>
                  <a:tcPr marT="0" marB="0" marR="91450" marL="91450" anchor="ctr"/>
                </a:tc>
              </a:tr>
              <a:tr h="524625">
                <a:tc>
                  <a:txBody>
                    <a:bodyPr/>
                    <a:lstStyle/>
                    <a:p>
                      <a:pPr indent="0" lvl="0" marL="0" marR="0" rtl="0" algn="ctr">
                        <a:lnSpc>
                          <a:spcPct val="100000"/>
                        </a:lnSpc>
                        <a:spcBef>
                          <a:spcPts val="0"/>
                        </a:spcBef>
                        <a:spcAft>
                          <a:spcPts val="0"/>
                        </a:spcAft>
                        <a:buClr>
                          <a:schemeClr val="dk1"/>
                        </a:buClr>
                        <a:buSzPts val="1400"/>
                        <a:buFont typeface="Arial"/>
                        <a:buNone/>
                      </a:pPr>
                      <a:r>
                        <a:rPr lang="vi" sz="1400" u="none" cap="none" strike="noStrike"/>
                        <a:t>1.3</a:t>
                      </a:r>
                      <a:endParaRPr sz="1100"/>
                    </a:p>
                  </a:txBody>
                  <a:tcPr marT="0" marB="0" marR="91450" marL="91450" anchor="ctr"/>
                </a:tc>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Is supported by the IE from version 5.0, Netscape from version 4.0, and Opera from version 5.0.</a:t>
                      </a:r>
                      <a:endParaRPr sz="1100"/>
                    </a:p>
                  </a:txBody>
                  <a:tcPr marT="0" marB="0" marR="91450" marL="91450" anchor="ctr"/>
                </a:tc>
              </a:tr>
              <a:tr h="358950">
                <a:tc>
                  <a:txBody>
                    <a:bodyPr/>
                    <a:lstStyle/>
                    <a:p>
                      <a:pPr indent="0" lvl="0" marL="0" marR="0" rtl="0" algn="ctr">
                        <a:lnSpc>
                          <a:spcPct val="100000"/>
                        </a:lnSpc>
                        <a:spcBef>
                          <a:spcPts val="0"/>
                        </a:spcBef>
                        <a:spcAft>
                          <a:spcPts val="0"/>
                        </a:spcAft>
                        <a:buClr>
                          <a:schemeClr val="dk1"/>
                        </a:buClr>
                        <a:buSzPts val="1400"/>
                        <a:buFont typeface="Arial"/>
                        <a:buNone/>
                      </a:pPr>
                      <a:r>
                        <a:rPr lang="vi" sz="1400" u="none" cap="none" strike="noStrike"/>
                        <a:t>1.4</a:t>
                      </a:r>
                      <a:endParaRPr sz="1100"/>
                    </a:p>
                  </a:txBody>
                  <a:tcPr marT="0" marB="0" marR="91450" marL="91450" anchor="ctr"/>
                </a:tc>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Is supported by servers of Netscape and Opera 6.</a:t>
                      </a:r>
                      <a:endParaRPr sz="1100"/>
                    </a:p>
                  </a:txBody>
                  <a:tcPr marT="0" marB="0" marR="91450" marL="91450" anchor="ctr"/>
                </a:tc>
              </a:tr>
              <a:tr h="497025">
                <a:tc>
                  <a:txBody>
                    <a:bodyPr/>
                    <a:lstStyle/>
                    <a:p>
                      <a:pPr indent="0" lvl="0" marL="0" marR="0" rtl="0" algn="ctr">
                        <a:lnSpc>
                          <a:spcPct val="100000"/>
                        </a:lnSpc>
                        <a:spcBef>
                          <a:spcPts val="0"/>
                        </a:spcBef>
                        <a:spcAft>
                          <a:spcPts val="0"/>
                        </a:spcAft>
                        <a:buClr>
                          <a:schemeClr val="dk1"/>
                        </a:buClr>
                        <a:buSzPts val="1400"/>
                        <a:buFont typeface="Arial"/>
                        <a:buNone/>
                      </a:pPr>
                      <a:r>
                        <a:rPr lang="vi" sz="1400" u="none" cap="none" strike="noStrike"/>
                        <a:t>1.5</a:t>
                      </a:r>
                      <a:endParaRPr sz="1100"/>
                    </a:p>
                  </a:txBody>
                  <a:tcPr marT="0" marB="0" marR="91450" marL="91450" anchor="ctr"/>
                </a:tc>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Is supported by the IE from version 6.0, Netscape from version 6.0, and Mozilla Firefox from version 1.0.</a:t>
                      </a:r>
                      <a:endParaRPr sz="1100"/>
                    </a:p>
                  </a:txBody>
                  <a:tcPr marT="0" marB="0" marR="91450" marL="91450" anchor="ctr"/>
                </a:tc>
              </a:tr>
              <a:tr h="497025">
                <a:tc>
                  <a:txBody>
                    <a:bodyPr/>
                    <a:lstStyle/>
                    <a:p>
                      <a:pPr indent="0" lvl="0" marL="0" marR="0" rtl="0" algn="ctr">
                        <a:lnSpc>
                          <a:spcPct val="100000"/>
                        </a:lnSpc>
                        <a:spcBef>
                          <a:spcPts val="0"/>
                        </a:spcBef>
                        <a:spcAft>
                          <a:spcPts val="0"/>
                        </a:spcAft>
                        <a:buClr>
                          <a:schemeClr val="dk1"/>
                        </a:buClr>
                        <a:buSzPts val="1400"/>
                        <a:buFont typeface="Arial"/>
                        <a:buNone/>
                      </a:pPr>
                      <a:r>
                        <a:rPr lang="vi" sz="1400" u="none" cap="none" strike="noStrike"/>
                        <a:t>1.6</a:t>
                      </a:r>
                      <a:endParaRPr sz="1100"/>
                    </a:p>
                  </a:txBody>
                  <a:tcPr marT="0" marB="0" marR="91450" marL="91450" anchor="ctr"/>
                </a:tc>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Is supported in the latest versions of the IE and Netscape browsers. It is also supported by Firefox from version 1.5.</a:t>
                      </a:r>
                      <a:endParaRPr sz="1100"/>
                    </a:p>
                  </a:txBody>
                  <a:tcPr marT="0" marB="0" marR="91450" marL="91450" anchor="ctr"/>
                </a:tc>
              </a:tr>
              <a:tr h="497025">
                <a:tc>
                  <a:txBody>
                    <a:bodyPr/>
                    <a:lstStyle/>
                    <a:p>
                      <a:pPr indent="0" lvl="0" marL="0" marR="0" rtl="0" algn="ctr">
                        <a:lnSpc>
                          <a:spcPct val="100000"/>
                        </a:lnSpc>
                        <a:spcBef>
                          <a:spcPts val="0"/>
                        </a:spcBef>
                        <a:spcAft>
                          <a:spcPts val="0"/>
                        </a:spcAft>
                        <a:buClr>
                          <a:schemeClr val="dk1"/>
                        </a:buClr>
                        <a:buSzPts val="1400"/>
                        <a:buFont typeface="Arial"/>
                        <a:buNone/>
                      </a:pPr>
                      <a:r>
                        <a:rPr lang="vi" sz="1400" u="none" cap="none" strike="noStrike"/>
                        <a:t>1.7</a:t>
                      </a:r>
                      <a:endParaRPr sz="1100"/>
                    </a:p>
                  </a:txBody>
                  <a:tcPr marT="0" marB="0" marR="91450" marL="91450" anchor="ctr"/>
                </a:tc>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Is supported in the latest versions of the IE and Netscape browsers. It is also supported by Firefox from version 2.0.</a:t>
                      </a:r>
                      <a:endParaRPr sz="1100"/>
                    </a:p>
                  </a:txBody>
                  <a:tcPr marT="0" marB="0" marR="91450" marL="91450" anchor="ct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2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64" name="Google Shape;164;p22"/>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JavaScript / Session 12 </a:t>
            </a:r>
            <a:endParaRPr/>
          </a:p>
        </p:txBody>
      </p:sp>
      <p:sp>
        <p:nvSpPr>
          <p:cNvPr id="165" name="Google Shape;165;p22"/>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Client-side JavaScript 1-2</a:t>
            </a:r>
            <a:endParaRPr/>
          </a:p>
        </p:txBody>
      </p:sp>
      <p:grpSp>
        <p:nvGrpSpPr>
          <p:cNvPr id="166" name="Google Shape;166;p22"/>
          <p:cNvGrpSpPr/>
          <p:nvPr/>
        </p:nvGrpSpPr>
        <p:grpSpPr>
          <a:xfrm>
            <a:off x="372534" y="679544"/>
            <a:ext cx="8425341" cy="2097428"/>
            <a:chOff x="0" y="31169"/>
            <a:chExt cx="8425341" cy="2796571"/>
          </a:xfrm>
        </p:grpSpPr>
        <p:sp>
          <p:nvSpPr>
            <p:cNvPr id="167" name="Google Shape;167;p22"/>
            <p:cNvSpPr/>
            <p:nvPr/>
          </p:nvSpPr>
          <p:spPr>
            <a:xfrm>
              <a:off x="0" y="31169"/>
              <a:ext cx="8382000" cy="888030"/>
            </a:xfrm>
            <a:prstGeom prst="roundRect">
              <a:avLst>
                <a:gd fmla="val 16667" name="adj"/>
              </a:avLst>
            </a:prstGeom>
            <a:gradFill>
              <a:gsLst>
                <a:gs pos="0">
                  <a:srgbClr val="FFED74"/>
                </a:gs>
                <a:gs pos="35000">
                  <a:srgbClr val="FFF09F"/>
                </a:gs>
                <a:gs pos="100000">
                  <a:srgbClr val="FFF9D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txBox="1"/>
            <p:nvPr/>
          </p:nvSpPr>
          <p:spPr>
            <a:xfrm>
              <a:off x="43350" y="74519"/>
              <a:ext cx="8295300" cy="801330"/>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dk1"/>
                </a:buClr>
                <a:buSzPts val="2300"/>
                <a:buFont typeface="Courier New"/>
                <a:buNone/>
              </a:pPr>
              <a:r>
                <a:rPr b="0" i="0" lang="vi" sz="1800" u="none" cap="none" strike="noStrike">
                  <a:solidFill>
                    <a:schemeClr val="dk1"/>
                  </a:solidFill>
                  <a:latin typeface="Courier New"/>
                  <a:ea typeface="Courier New"/>
                  <a:cs typeface="Courier New"/>
                  <a:sym typeface="Courier New"/>
                </a:rPr>
                <a:t>A Client-side JavaScript (CSJS) is executed by the browser on the user’s workstation.</a:t>
              </a:r>
              <a:endParaRPr sz="1800"/>
            </a:p>
          </p:txBody>
        </p:sp>
        <p:sp>
          <p:nvSpPr>
            <p:cNvPr id="169" name="Google Shape;169;p22"/>
            <p:cNvSpPr/>
            <p:nvPr/>
          </p:nvSpPr>
          <p:spPr>
            <a:xfrm>
              <a:off x="0" y="985440"/>
              <a:ext cx="8382000" cy="888030"/>
            </a:xfrm>
            <a:prstGeom prst="roundRect">
              <a:avLst>
                <a:gd fmla="val 16667" name="adj"/>
              </a:avLst>
            </a:prstGeom>
            <a:gradFill>
              <a:gsLst>
                <a:gs pos="0">
                  <a:srgbClr val="84FF8D"/>
                </a:gs>
                <a:gs pos="35000">
                  <a:srgbClr val="A8FFAE"/>
                </a:gs>
                <a:gs pos="100000">
                  <a:srgbClr val="DAFFDD"/>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txBox="1"/>
            <p:nvPr/>
          </p:nvSpPr>
          <p:spPr>
            <a:xfrm>
              <a:off x="43350" y="1028790"/>
              <a:ext cx="8295300" cy="801330"/>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dk1"/>
                </a:buClr>
                <a:buSzPts val="2300"/>
                <a:buFont typeface="Courier New"/>
                <a:buNone/>
              </a:pPr>
              <a:r>
                <a:rPr b="0" i="0" lang="vi" sz="1800" u="none" cap="none" strike="noStrike">
                  <a:solidFill>
                    <a:schemeClr val="dk1"/>
                  </a:solidFill>
                  <a:latin typeface="Courier New"/>
                  <a:ea typeface="Courier New"/>
                  <a:cs typeface="Courier New"/>
                  <a:sym typeface="Courier New"/>
                </a:rPr>
                <a:t>A client-side script might contain instructions for the browser to handle user interactivity.</a:t>
              </a:r>
              <a:endParaRPr sz="1800"/>
            </a:p>
          </p:txBody>
        </p:sp>
        <p:sp>
          <p:nvSpPr>
            <p:cNvPr id="171" name="Google Shape;171;p22"/>
            <p:cNvSpPr/>
            <p:nvPr/>
          </p:nvSpPr>
          <p:spPr>
            <a:xfrm>
              <a:off x="0" y="1939710"/>
              <a:ext cx="8382000" cy="888030"/>
            </a:xfrm>
            <a:prstGeom prst="roundRect">
              <a:avLst>
                <a:gd fmla="val 16667" name="adj"/>
              </a:avLst>
            </a:prstGeom>
            <a:gradFill>
              <a:gsLst>
                <a:gs pos="0">
                  <a:srgbClr val="99CCFF"/>
                </a:gs>
                <a:gs pos="35000">
                  <a:srgbClr val="B8DCFF"/>
                </a:gs>
                <a:gs pos="100000">
                  <a:srgbClr val="E2F0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2"/>
            <p:cNvSpPr txBox="1"/>
            <p:nvPr/>
          </p:nvSpPr>
          <p:spPr>
            <a:xfrm>
              <a:off x="43341" y="1983077"/>
              <a:ext cx="8382000" cy="801300"/>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dk1"/>
                </a:buClr>
                <a:buSzPts val="2300"/>
                <a:buFont typeface="Courier New"/>
                <a:buNone/>
              </a:pPr>
              <a:r>
                <a:rPr b="0" i="0" lang="vi" sz="1700" u="none" cap="none" strike="noStrike">
                  <a:solidFill>
                    <a:schemeClr val="dk1"/>
                  </a:solidFill>
                  <a:latin typeface="Courier New"/>
                  <a:ea typeface="Courier New"/>
                  <a:cs typeface="Courier New"/>
                  <a:sym typeface="Courier New"/>
                </a:rPr>
                <a:t>A JavaScript is either embedded in an HTML page or is separately defined in a file,which is saved with .js extension.</a:t>
              </a:r>
              <a:endParaRPr sz="1700"/>
            </a:p>
          </p:txBody>
        </p:sp>
      </p:grpSp>
      <p:pic>
        <p:nvPicPr>
          <p:cNvPr descr="Figure 12.4.tif" id="173" name="Google Shape;173;p22"/>
          <p:cNvPicPr preferRelativeResize="0"/>
          <p:nvPr/>
        </p:nvPicPr>
        <p:blipFill rotWithShape="1">
          <a:blip r:embed="rId3">
            <a:alphaModFix/>
          </a:blip>
          <a:srcRect b="0" l="0" r="0" t="0"/>
          <a:stretch/>
        </p:blipFill>
        <p:spPr>
          <a:xfrm>
            <a:off x="2216944" y="2971800"/>
            <a:ext cx="3257550" cy="190091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80" name="Google Shape;180;p23"/>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JavaScript / Session 12 </a:t>
            </a:r>
            <a:endParaRPr/>
          </a:p>
        </p:txBody>
      </p:sp>
      <p:sp>
        <p:nvSpPr>
          <p:cNvPr id="181" name="Google Shape;181;p23"/>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Server-side JavaScript 1-2</a:t>
            </a:r>
            <a:endParaRPr/>
          </a:p>
        </p:txBody>
      </p:sp>
      <p:grpSp>
        <p:nvGrpSpPr>
          <p:cNvPr id="182" name="Google Shape;182;p23"/>
          <p:cNvGrpSpPr/>
          <p:nvPr/>
        </p:nvGrpSpPr>
        <p:grpSpPr>
          <a:xfrm>
            <a:off x="152400" y="819743"/>
            <a:ext cx="5715000" cy="3709394"/>
            <a:chOff x="0" y="133348"/>
            <a:chExt cx="5715000" cy="4945859"/>
          </a:xfrm>
        </p:grpSpPr>
        <p:sp>
          <p:nvSpPr>
            <p:cNvPr id="183" name="Google Shape;183;p23"/>
            <p:cNvSpPr/>
            <p:nvPr/>
          </p:nvSpPr>
          <p:spPr>
            <a:xfrm>
              <a:off x="0" y="133348"/>
              <a:ext cx="5715000" cy="947699"/>
            </a:xfrm>
            <a:prstGeom prst="roundRect">
              <a:avLst>
                <a:gd fmla="val 16667" name="adj"/>
              </a:avLst>
            </a:prstGeom>
            <a:gradFill>
              <a:gsLst>
                <a:gs pos="0">
                  <a:srgbClr val="FFAF82"/>
                </a:gs>
                <a:gs pos="35000">
                  <a:srgbClr val="FFC5A7"/>
                </a:gs>
                <a:gs pos="100000">
                  <a:srgbClr val="FFE8D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txBox="1"/>
            <p:nvPr/>
          </p:nvSpPr>
          <p:spPr>
            <a:xfrm>
              <a:off x="46263" y="179611"/>
              <a:ext cx="5622474" cy="855173"/>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500" u="none" cap="none" strike="noStrike">
                  <a:solidFill>
                    <a:schemeClr val="dk1"/>
                  </a:solidFill>
                  <a:latin typeface="Courier New"/>
                  <a:ea typeface="Courier New"/>
                  <a:cs typeface="Courier New"/>
                  <a:sym typeface="Courier New"/>
                </a:rPr>
                <a:t>A Server-side JavaScript (SSJS) is executed by the Web server when an HTML page is requested by a user and the output is displayed by the browser.</a:t>
              </a:r>
              <a:endParaRPr b="0" i="0" sz="1500" u="none" cap="none" strike="noStrike">
                <a:solidFill>
                  <a:schemeClr val="dk1"/>
                </a:solidFill>
                <a:latin typeface="Courier New"/>
                <a:ea typeface="Courier New"/>
                <a:cs typeface="Courier New"/>
                <a:sym typeface="Courier New"/>
              </a:endParaRPr>
            </a:p>
          </p:txBody>
        </p:sp>
        <p:sp>
          <p:nvSpPr>
            <p:cNvPr id="185" name="Google Shape;185;p23"/>
            <p:cNvSpPr/>
            <p:nvPr/>
          </p:nvSpPr>
          <p:spPr>
            <a:xfrm>
              <a:off x="0" y="1132888"/>
              <a:ext cx="5715000" cy="947699"/>
            </a:xfrm>
            <a:prstGeom prst="roundRect">
              <a:avLst>
                <a:gd fmla="val 16667" name="adj"/>
              </a:avLst>
            </a:prstGeom>
            <a:gradFill>
              <a:gsLst>
                <a:gs pos="0">
                  <a:srgbClr val="D8D8D8"/>
                </a:gs>
                <a:gs pos="35000">
                  <a:srgbClr val="E3E3E3"/>
                </a:gs>
                <a:gs pos="100000">
                  <a:srgbClr val="F4F4F4"/>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txBox="1"/>
            <p:nvPr/>
          </p:nvSpPr>
          <p:spPr>
            <a:xfrm>
              <a:off x="46263" y="1179151"/>
              <a:ext cx="5622474" cy="855173"/>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500" u="none" cap="none" strike="noStrike">
                  <a:solidFill>
                    <a:schemeClr val="dk1"/>
                  </a:solidFill>
                  <a:latin typeface="Courier New"/>
                  <a:ea typeface="Courier New"/>
                  <a:cs typeface="Courier New"/>
                  <a:sym typeface="Courier New"/>
                </a:rPr>
                <a:t>Can interact with the database, fetch the required information and display it to the user.</a:t>
              </a:r>
              <a:endParaRPr sz="1500"/>
            </a:p>
          </p:txBody>
        </p:sp>
        <p:sp>
          <p:nvSpPr>
            <p:cNvPr id="187" name="Google Shape;187;p23"/>
            <p:cNvSpPr/>
            <p:nvPr/>
          </p:nvSpPr>
          <p:spPr>
            <a:xfrm>
              <a:off x="0" y="2132428"/>
              <a:ext cx="5715000" cy="947699"/>
            </a:xfrm>
            <a:prstGeom prst="roundRect">
              <a:avLst>
                <a:gd fmla="val 16667" name="adj"/>
              </a:avLst>
            </a:prstGeom>
            <a:gradFill>
              <a:gsLst>
                <a:gs pos="0">
                  <a:srgbClr val="FFED74"/>
                </a:gs>
                <a:gs pos="35000">
                  <a:srgbClr val="FFF09F"/>
                </a:gs>
                <a:gs pos="100000">
                  <a:srgbClr val="FFF9D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txBox="1"/>
            <p:nvPr/>
          </p:nvSpPr>
          <p:spPr>
            <a:xfrm>
              <a:off x="46263" y="2178691"/>
              <a:ext cx="5622474" cy="855173"/>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500" u="none" cap="none" strike="noStrike">
                  <a:solidFill>
                    <a:schemeClr val="dk1"/>
                  </a:solidFill>
                  <a:latin typeface="Courier New"/>
                  <a:ea typeface="Courier New"/>
                  <a:cs typeface="Courier New"/>
                  <a:sym typeface="Courier New"/>
                </a:rPr>
                <a:t>Fulfills the goal of providing dynamic content in Web pages.</a:t>
              </a:r>
              <a:endParaRPr sz="1500"/>
            </a:p>
          </p:txBody>
        </p:sp>
        <p:sp>
          <p:nvSpPr>
            <p:cNvPr id="189" name="Google Shape;189;p23"/>
            <p:cNvSpPr/>
            <p:nvPr/>
          </p:nvSpPr>
          <p:spPr>
            <a:xfrm>
              <a:off x="0" y="3131968"/>
              <a:ext cx="5715000" cy="947699"/>
            </a:xfrm>
            <a:prstGeom prst="roundRect">
              <a:avLst>
                <a:gd fmla="val 16667" name="adj"/>
              </a:avLst>
            </a:prstGeom>
            <a:gradFill>
              <a:gsLst>
                <a:gs pos="0">
                  <a:srgbClr val="99CFFF"/>
                </a:gs>
                <a:gs pos="35000">
                  <a:srgbClr val="B8DCFF"/>
                </a:gs>
                <a:gs pos="100000">
                  <a:srgbClr val="E2F0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txBox="1"/>
            <p:nvPr/>
          </p:nvSpPr>
          <p:spPr>
            <a:xfrm>
              <a:off x="46263" y="3178231"/>
              <a:ext cx="5622474" cy="855173"/>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500" u="none" cap="none" strike="noStrike">
                  <a:solidFill>
                    <a:schemeClr val="dk1"/>
                  </a:solidFill>
                  <a:latin typeface="Courier New"/>
                  <a:ea typeface="Courier New"/>
                  <a:cs typeface="Courier New"/>
                  <a:sym typeface="Courier New"/>
                </a:rPr>
                <a:t>Compilation is a process of converting a code into machine-independent code </a:t>
              </a:r>
              <a:endParaRPr sz="1500"/>
            </a:p>
          </p:txBody>
        </p:sp>
        <p:sp>
          <p:nvSpPr>
            <p:cNvPr id="191" name="Google Shape;191;p23"/>
            <p:cNvSpPr/>
            <p:nvPr/>
          </p:nvSpPr>
          <p:spPr>
            <a:xfrm>
              <a:off x="0" y="4131508"/>
              <a:ext cx="5715000" cy="947699"/>
            </a:xfrm>
            <a:prstGeom prst="roundRect">
              <a:avLst>
                <a:gd fmla="val 16667" name="adj"/>
              </a:avLst>
            </a:prstGeom>
            <a:gradFill>
              <a:gsLst>
                <a:gs pos="0">
                  <a:srgbClr val="BBF7A3"/>
                </a:gs>
                <a:gs pos="35000">
                  <a:srgbClr val="CDF8BE"/>
                </a:gs>
                <a:gs pos="100000">
                  <a:srgbClr val="ECFDE5"/>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txBox="1"/>
            <p:nvPr/>
          </p:nvSpPr>
          <p:spPr>
            <a:xfrm>
              <a:off x="46263" y="4177771"/>
              <a:ext cx="5622474" cy="855173"/>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500" u="none" cap="none" strike="noStrike">
                  <a:solidFill>
                    <a:schemeClr val="dk1"/>
                  </a:solidFill>
                  <a:latin typeface="Courier New"/>
                  <a:ea typeface="Courier New"/>
                  <a:cs typeface="Courier New"/>
                  <a:sym typeface="Courier New"/>
                </a:rPr>
                <a:t>This machine-independent code is known as the bytecode, which is an executable file that the Web server runs to generate the desired output. </a:t>
              </a:r>
              <a:endParaRPr b="0" i="0" sz="1500" u="none" cap="none" strike="noStrike">
                <a:solidFill>
                  <a:schemeClr val="dk1"/>
                </a:solidFill>
                <a:latin typeface="Courier New"/>
                <a:ea typeface="Courier New"/>
                <a:cs typeface="Courier New"/>
                <a:sym typeface="Courier New"/>
              </a:endParaRPr>
            </a:p>
          </p:txBody>
        </p:sp>
      </p:grpSp>
      <p:pic>
        <p:nvPicPr>
          <p:cNvPr descr="Figure 12.5.tif" id="193" name="Google Shape;193;p23"/>
          <p:cNvPicPr preferRelativeResize="0"/>
          <p:nvPr/>
        </p:nvPicPr>
        <p:blipFill rotWithShape="1">
          <a:blip r:embed="rId3">
            <a:alphaModFix/>
          </a:blip>
          <a:srcRect b="0" l="0" r="0" t="0"/>
          <a:stretch/>
        </p:blipFill>
        <p:spPr>
          <a:xfrm>
            <a:off x="6019799" y="857250"/>
            <a:ext cx="2301875" cy="270887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00" name="Google Shape;200;p24"/>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JavaScript / Session 12 </a:t>
            </a:r>
            <a:endParaRPr/>
          </a:p>
        </p:txBody>
      </p:sp>
      <p:sp>
        <p:nvSpPr>
          <p:cNvPr id="201" name="Google Shape;201;p24"/>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&lt;Script&gt; Tag</a:t>
            </a:r>
            <a:endParaRPr/>
          </a:p>
        </p:txBody>
      </p:sp>
      <p:grpSp>
        <p:nvGrpSpPr>
          <p:cNvPr id="202" name="Google Shape;202;p24"/>
          <p:cNvGrpSpPr/>
          <p:nvPr/>
        </p:nvGrpSpPr>
        <p:grpSpPr>
          <a:xfrm>
            <a:off x="304800" y="801322"/>
            <a:ext cx="4533900" cy="2665691"/>
            <a:chOff x="0" y="1630"/>
            <a:chExt cx="4533900" cy="3554255"/>
          </a:xfrm>
        </p:grpSpPr>
        <p:sp>
          <p:nvSpPr>
            <p:cNvPr id="203" name="Google Shape;203;p24"/>
            <p:cNvSpPr/>
            <p:nvPr/>
          </p:nvSpPr>
          <p:spPr>
            <a:xfrm>
              <a:off x="0" y="1630"/>
              <a:ext cx="4533900" cy="1178065"/>
            </a:xfrm>
            <a:prstGeom prst="roundRect">
              <a:avLst>
                <a:gd fmla="val 16667" name="adj"/>
              </a:avLst>
            </a:prstGeom>
            <a:gradFill>
              <a:gsLst>
                <a:gs pos="0">
                  <a:srgbClr val="FFED74"/>
                </a:gs>
                <a:gs pos="35000">
                  <a:srgbClr val="FFF09F"/>
                </a:gs>
                <a:gs pos="100000">
                  <a:srgbClr val="FFF9D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txBox="1"/>
            <p:nvPr/>
          </p:nvSpPr>
          <p:spPr>
            <a:xfrm>
              <a:off x="57508" y="59138"/>
              <a:ext cx="4418884" cy="1063049"/>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500" u="none" cap="none" strike="noStrike">
                  <a:solidFill>
                    <a:schemeClr val="dk1"/>
                  </a:solidFill>
                  <a:latin typeface="Courier New"/>
                  <a:ea typeface="Courier New"/>
                  <a:cs typeface="Courier New"/>
                  <a:sym typeface="Courier New"/>
                </a:rPr>
                <a:t>The &lt;script&gt; tag defines a script for an HTML page to make them interactive.</a:t>
              </a:r>
              <a:endParaRPr sz="1500"/>
            </a:p>
          </p:txBody>
        </p:sp>
        <p:sp>
          <p:nvSpPr>
            <p:cNvPr id="205" name="Google Shape;205;p24"/>
            <p:cNvSpPr/>
            <p:nvPr/>
          </p:nvSpPr>
          <p:spPr>
            <a:xfrm>
              <a:off x="0" y="1193730"/>
              <a:ext cx="4533900" cy="1178065"/>
            </a:xfrm>
            <a:prstGeom prst="roundRect">
              <a:avLst>
                <a:gd fmla="val 16667" name="adj"/>
              </a:avLst>
            </a:prstGeom>
            <a:gradFill>
              <a:gsLst>
                <a:gs pos="0">
                  <a:srgbClr val="84FF8D"/>
                </a:gs>
                <a:gs pos="35000">
                  <a:srgbClr val="A8FFAE"/>
                </a:gs>
                <a:gs pos="100000">
                  <a:srgbClr val="DAFFDD"/>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txBox="1"/>
            <p:nvPr/>
          </p:nvSpPr>
          <p:spPr>
            <a:xfrm>
              <a:off x="57508" y="1251238"/>
              <a:ext cx="4418884" cy="1063049"/>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500" u="none" cap="none" strike="noStrike">
                  <a:solidFill>
                    <a:schemeClr val="dk1"/>
                  </a:solidFill>
                  <a:latin typeface="Courier New"/>
                  <a:ea typeface="Courier New"/>
                  <a:cs typeface="Courier New"/>
                  <a:sym typeface="Courier New"/>
                </a:rPr>
                <a:t>The browser that supports scripts interprets and executes the script specified under the &lt;script&gt; tag when the page loads in the browser. </a:t>
              </a:r>
              <a:endParaRPr sz="1500"/>
            </a:p>
          </p:txBody>
        </p:sp>
        <p:sp>
          <p:nvSpPr>
            <p:cNvPr id="207" name="Google Shape;207;p24"/>
            <p:cNvSpPr/>
            <p:nvPr/>
          </p:nvSpPr>
          <p:spPr>
            <a:xfrm>
              <a:off x="0" y="2377820"/>
              <a:ext cx="4533900" cy="1178065"/>
            </a:xfrm>
            <a:prstGeom prst="roundRect">
              <a:avLst>
                <a:gd fmla="val 16667" name="adj"/>
              </a:avLst>
            </a:prstGeom>
            <a:gradFill>
              <a:gsLst>
                <a:gs pos="0">
                  <a:srgbClr val="99CCFF"/>
                </a:gs>
                <a:gs pos="35000">
                  <a:srgbClr val="B8DCFF"/>
                </a:gs>
                <a:gs pos="100000">
                  <a:srgbClr val="E2F0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txBox="1"/>
            <p:nvPr/>
          </p:nvSpPr>
          <p:spPr>
            <a:xfrm>
              <a:off x="57508" y="2435328"/>
              <a:ext cx="4418884" cy="1063049"/>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vi" sz="1500" u="none" cap="none" strike="noStrike">
                  <a:solidFill>
                    <a:srgbClr val="000000"/>
                  </a:solidFill>
                  <a:latin typeface="Arial"/>
                  <a:ea typeface="Arial"/>
                  <a:cs typeface="Arial"/>
                  <a:sym typeface="Arial"/>
                </a:rPr>
                <a:t>You can define multiple &lt;script&gt; tags either in the &lt;head&gt; or in the &lt;body&gt; elements.</a:t>
              </a:r>
              <a:endParaRPr sz="1500"/>
            </a:p>
          </p:txBody>
        </p:sp>
      </p:grpSp>
      <p:pic>
        <p:nvPicPr>
          <p:cNvPr id="209" name="Google Shape;209;p24"/>
          <p:cNvPicPr preferRelativeResize="0"/>
          <p:nvPr/>
        </p:nvPicPr>
        <p:blipFill rotWithShape="1">
          <a:blip r:embed="rId3">
            <a:alphaModFix/>
          </a:blip>
          <a:srcRect b="0" l="0" r="0" t="0"/>
          <a:stretch/>
        </p:blipFill>
        <p:spPr>
          <a:xfrm>
            <a:off x="5181600" y="952409"/>
            <a:ext cx="3657600" cy="2584939"/>
          </a:xfrm>
          <a:prstGeom prst="rect">
            <a:avLst/>
          </a:prstGeom>
          <a:noFill/>
          <a:ln>
            <a:noFill/>
          </a:ln>
        </p:spPr>
      </p:pic>
      <p:grpSp>
        <p:nvGrpSpPr>
          <p:cNvPr id="210" name="Google Shape;210;p24"/>
          <p:cNvGrpSpPr/>
          <p:nvPr/>
        </p:nvGrpSpPr>
        <p:grpSpPr>
          <a:xfrm>
            <a:off x="228600" y="3600450"/>
            <a:ext cx="8370306" cy="1251625"/>
            <a:chOff x="0" y="0"/>
            <a:chExt cx="8370306" cy="1668833"/>
          </a:xfrm>
        </p:grpSpPr>
        <p:sp>
          <p:nvSpPr>
            <p:cNvPr id="211" name="Google Shape;211;p24"/>
            <p:cNvSpPr/>
            <p:nvPr/>
          </p:nvSpPr>
          <p:spPr>
            <a:xfrm>
              <a:off x="0" y="0"/>
              <a:ext cx="8370306" cy="531764"/>
            </a:xfrm>
            <a:prstGeom prst="roundRect">
              <a:avLst>
                <a:gd fmla="val 10000" name="adj"/>
              </a:avLst>
            </a:prstGeom>
            <a:solidFill>
              <a:srgbClr val="7030A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txBox="1"/>
            <p:nvPr/>
          </p:nvSpPr>
          <p:spPr>
            <a:xfrm>
              <a:off x="15575" y="15575"/>
              <a:ext cx="8339156" cy="500614"/>
            </a:xfrm>
            <a:prstGeom prst="rect">
              <a:avLst/>
            </a:prstGeom>
            <a:noFill/>
            <a:ln>
              <a:noFill/>
            </a:ln>
          </p:spPr>
          <p:txBody>
            <a:bodyPr anchorCtr="0" anchor="ctr" bIns="25400" lIns="38100" spcFirstLastPara="1" rIns="38100" wrap="square" tIns="25400">
              <a:noAutofit/>
            </a:bodyPr>
            <a:lstStyle/>
            <a:p>
              <a:pPr indent="0" lvl="0" marL="0" marR="0" rtl="0" algn="l">
                <a:lnSpc>
                  <a:spcPct val="90000"/>
                </a:lnSpc>
                <a:spcBef>
                  <a:spcPts val="0"/>
                </a:spcBef>
                <a:spcAft>
                  <a:spcPts val="0"/>
                </a:spcAft>
                <a:buClr>
                  <a:schemeClr val="lt1"/>
                </a:buClr>
                <a:buSzPts val="2000"/>
                <a:buFont typeface="Courier New"/>
                <a:buNone/>
              </a:pPr>
              <a:r>
                <a:rPr b="0" i="0" lang="vi" sz="2000" u="none" cap="none" strike="noStrike">
                  <a:solidFill>
                    <a:schemeClr val="lt1"/>
                  </a:solidFill>
                  <a:latin typeface="Courier New"/>
                  <a:ea typeface="Courier New"/>
                  <a:cs typeface="Courier New"/>
                  <a:sym typeface="Courier New"/>
                </a:rPr>
                <a:t>There are two main purposes of the &lt;script&gt; tag:</a:t>
              </a:r>
              <a:endParaRPr/>
            </a:p>
          </p:txBody>
        </p:sp>
        <p:sp>
          <p:nvSpPr>
            <p:cNvPr id="213" name="Google Shape;213;p24"/>
            <p:cNvSpPr/>
            <p:nvPr/>
          </p:nvSpPr>
          <p:spPr>
            <a:xfrm>
              <a:off x="837030" y="531764"/>
              <a:ext cx="914452" cy="236729"/>
            </a:xfrm>
            <a:custGeom>
              <a:rect b="b" l="l" r="r" t="t"/>
              <a:pathLst>
                <a:path extrusionOk="0" h="120000" w="120000">
                  <a:moveTo>
                    <a:pt x="0" y="0"/>
                  </a:moveTo>
                  <a:lnTo>
                    <a:pt x="0" y="120000"/>
                  </a:lnTo>
                  <a:lnTo>
                    <a:pt x="120000" y="120000"/>
                  </a:lnTo>
                </a:path>
              </a:pathLst>
            </a:custGeom>
            <a:noFill/>
            <a:ln cap="flat" cmpd="sng" w="25400">
              <a:solidFill>
                <a:srgbClr val="345A99"/>
              </a:solidFill>
              <a:prstDash val="solid"/>
              <a:round/>
              <a:headEnd len="sm" w="sm" type="none"/>
              <a:tailEnd len="sm" w="sm" type="none"/>
            </a:ln>
          </p:spPr>
        </p:sp>
        <p:sp>
          <p:nvSpPr>
            <p:cNvPr id="214" name="Google Shape;214;p24"/>
            <p:cNvSpPr/>
            <p:nvPr/>
          </p:nvSpPr>
          <p:spPr>
            <a:xfrm>
              <a:off x="1751483" y="491546"/>
              <a:ext cx="5868746" cy="553896"/>
            </a:xfrm>
            <a:prstGeom prst="roundRect">
              <a:avLst>
                <a:gd fmla="val 10000" name="adj"/>
              </a:avLst>
            </a:prstGeom>
            <a:solidFill>
              <a:srgbClr val="F7CAAC">
                <a:alpha val="89803"/>
              </a:srgbClr>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txBox="1"/>
            <p:nvPr/>
          </p:nvSpPr>
          <p:spPr>
            <a:xfrm>
              <a:off x="1767706" y="507769"/>
              <a:ext cx="5836300" cy="521450"/>
            </a:xfrm>
            <a:prstGeom prst="rect">
              <a:avLst/>
            </a:prstGeom>
            <a:noFill/>
            <a:ln>
              <a:noFill/>
            </a:ln>
          </p:spPr>
          <p:txBody>
            <a:bodyPr anchorCtr="0" anchor="ctr" bIns="25400" lIns="38100" spcFirstLastPara="1" rIns="38100" wrap="square" tIns="25400">
              <a:noAutofit/>
            </a:bodyPr>
            <a:lstStyle/>
            <a:p>
              <a:pPr indent="0" lvl="0" marL="0" marR="0" rtl="0" algn="l">
                <a:lnSpc>
                  <a:spcPct val="90000"/>
                </a:lnSpc>
                <a:spcBef>
                  <a:spcPts val="0"/>
                </a:spcBef>
                <a:spcAft>
                  <a:spcPts val="0"/>
                </a:spcAft>
                <a:buClr>
                  <a:schemeClr val="dk1"/>
                </a:buClr>
                <a:buSzPts val="2000"/>
                <a:buFont typeface="Calibri"/>
                <a:buNone/>
              </a:pPr>
              <a:r>
                <a:rPr b="0" i="0" lang="vi" sz="2000" u="none" cap="none" strike="noStrike">
                  <a:solidFill>
                    <a:schemeClr val="dk1"/>
                  </a:solidFill>
                  <a:latin typeface="Calibri"/>
                  <a:ea typeface="Calibri"/>
                  <a:cs typeface="Calibri"/>
                  <a:sym typeface="Calibri"/>
                </a:rPr>
                <a:t>Identifies a given segment of script in the HTML page.</a:t>
              </a:r>
              <a:endParaRPr/>
            </a:p>
          </p:txBody>
        </p:sp>
        <p:sp>
          <p:nvSpPr>
            <p:cNvPr id="216" name="Google Shape;216;p24"/>
            <p:cNvSpPr/>
            <p:nvPr/>
          </p:nvSpPr>
          <p:spPr>
            <a:xfrm>
              <a:off x="837030" y="531764"/>
              <a:ext cx="914452" cy="848815"/>
            </a:xfrm>
            <a:custGeom>
              <a:rect b="b" l="l" r="r" t="t"/>
              <a:pathLst>
                <a:path extrusionOk="0" h="120000" w="120000">
                  <a:moveTo>
                    <a:pt x="0" y="0"/>
                  </a:moveTo>
                  <a:lnTo>
                    <a:pt x="0" y="120000"/>
                  </a:lnTo>
                  <a:lnTo>
                    <a:pt x="120000" y="120000"/>
                  </a:lnTo>
                </a:path>
              </a:pathLst>
            </a:custGeom>
            <a:noFill/>
            <a:ln cap="flat" cmpd="sng" w="25400">
              <a:solidFill>
                <a:srgbClr val="345A99"/>
              </a:solidFill>
              <a:prstDash val="solid"/>
              <a:round/>
              <a:headEnd len="sm" w="sm" type="none"/>
              <a:tailEnd len="sm" w="sm" type="none"/>
            </a:ln>
          </p:spPr>
        </p:sp>
        <p:sp>
          <p:nvSpPr>
            <p:cNvPr id="217" name="Google Shape;217;p24"/>
            <p:cNvSpPr/>
            <p:nvPr/>
          </p:nvSpPr>
          <p:spPr>
            <a:xfrm flipH="1">
              <a:off x="1751483" y="1092325"/>
              <a:ext cx="5827173" cy="576508"/>
            </a:xfrm>
            <a:prstGeom prst="roundRect">
              <a:avLst>
                <a:gd fmla="val 10000" name="adj"/>
              </a:avLst>
            </a:prstGeom>
            <a:solidFill>
              <a:srgbClr val="C9C9C9">
                <a:alpha val="89803"/>
              </a:srgbClr>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txBox="1"/>
            <p:nvPr/>
          </p:nvSpPr>
          <p:spPr>
            <a:xfrm>
              <a:off x="1768368" y="1109210"/>
              <a:ext cx="5793403" cy="542738"/>
            </a:xfrm>
            <a:prstGeom prst="rect">
              <a:avLst/>
            </a:prstGeom>
            <a:noFill/>
            <a:ln>
              <a:noFill/>
            </a:ln>
          </p:spPr>
          <p:txBody>
            <a:bodyPr anchorCtr="0" anchor="ctr" bIns="25400" lIns="38100" spcFirstLastPara="1" rIns="38100" wrap="square" tIns="25400">
              <a:noAutofit/>
            </a:bodyPr>
            <a:lstStyle/>
            <a:p>
              <a:pPr indent="0" lvl="0" marL="0" marR="0" rtl="0" algn="l">
                <a:lnSpc>
                  <a:spcPct val="90000"/>
                </a:lnSpc>
                <a:spcBef>
                  <a:spcPts val="0"/>
                </a:spcBef>
                <a:spcAft>
                  <a:spcPts val="0"/>
                </a:spcAft>
                <a:buClr>
                  <a:schemeClr val="dk1"/>
                </a:buClr>
                <a:buSzPts val="2000"/>
                <a:buFont typeface="Calibri"/>
                <a:buNone/>
              </a:pPr>
              <a:r>
                <a:rPr b="0" i="0" lang="vi" sz="2000" u="none" cap="none" strike="noStrike">
                  <a:solidFill>
                    <a:schemeClr val="dk1"/>
                  </a:solidFill>
                  <a:latin typeface="Calibri"/>
                  <a:ea typeface="Calibri"/>
                  <a:cs typeface="Calibri"/>
                  <a:sym typeface="Calibri"/>
                </a:rPr>
                <a:t>Loads an external script file.</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