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Book Antiqua"/>
      <p:regular r:id="rId32"/>
      <p:bold r:id="rId33"/>
      <p:italic r:id="rId34"/>
      <p:boldItalic r:id="rId35"/>
    </p:embeddedFont>
    <p:embeddedFont>
      <p:font typeface="Candar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6FE3CF-5C17-431B-9F65-532DF2EEA48D}">
  <a:tblStyle styleId="{556FE3CF-5C17-431B-9F65-532DF2EEA48D}" styleName="Table_0">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
          <a:ea typeface=""/>
          <a:cs typeface=""/>
        </a:font>
        <a:schemeClr val="lt1"/>
      </a:tcTxStyle>
      <a:tcStyle>
        <a:fill>
          <a:solidFill>
            <a:schemeClr val="accent1"/>
          </a:solidFill>
        </a:fill>
      </a:tcStyle>
    </a:lastCol>
    <a:firstCol>
      <a:tcTxStyle b="on" i="off">
        <a:font>
          <a:latin typeface=""/>
          <a:ea typeface=""/>
          <a:cs typeface=""/>
        </a:font>
        <a:schemeClr val="lt1"/>
      </a:tcTxStyle>
      <a:tcStyle>
        <a:fill>
          <a:solidFill>
            <a:schemeClr val="accent1"/>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9E7F815-3926-4966-9F8D-AC5CEC361BBF}" styleName="Table_1">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font>
          <a:latin typeface=""/>
          <a:ea typeface=""/>
          <a:cs typeface=""/>
        </a:font>
        <a:schemeClr val="lt1"/>
      </a:tcTxStyle>
      <a:tcStyle>
        <a:fill>
          <a:solidFill>
            <a:schemeClr val="accent2"/>
          </a:solidFill>
        </a:fill>
      </a:tcStyle>
    </a:lastCol>
    <a:firstCol>
      <a:tcTxStyle b="on" i="off">
        <a:font>
          <a:latin typeface=""/>
          <a:ea typeface=""/>
          <a:cs typeface=""/>
        </a:font>
        <a:schemeClr val="lt1"/>
      </a:tcTxStyle>
      <a:tcStyle>
        <a:fill>
          <a:solidFill>
            <a:schemeClr val="accent2"/>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E930CD0D-D5A5-4EF5-BBFE-3A7AF31E2760}" styleName="Table_2">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
          <a:ea typeface=""/>
          <a:cs typeface=""/>
        </a:font>
        <a:schemeClr val="lt1"/>
      </a:tcTxStyle>
      <a:tcStyle>
        <a:fill>
          <a:solidFill>
            <a:schemeClr val="accent5"/>
          </a:solidFill>
        </a:fill>
      </a:tcStyle>
    </a:lastCol>
    <a:firstCol>
      <a:tcTxStyle b="on" i="off">
        <a:font>
          <a:latin typeface=""/>
          <a:ea typeface=""/>
          <a:cs typeface=""/>
        </a:font>
        <a:schemeClr val="lt1"/>
      </a:tcTxStyle>
      <a:tcStyle>
        <a:fill>
          <a:solidFill>
            <a:schemeClr val="accent5"/>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 styleId="{86A4BE8A-137E-400E-A63C-B772EEC10A0E}" styleName="Table_3">
    <a:wholeTbl>
      <a:tcTxStyle b="off" i="off">
        <a:font>
          <a:latin typeface=""/>
          <a:ea typeface=""/>
          <a:cs typeface=""/>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8EBF5"/>
          </a:solidFill>
        </a:fill>
      </a:tcStyle>
    </a:band1H>
    <a:band2H>
      <a:tcTxStyle/>
    </a:band2H>
    <a:band1V>
      <a:tcTxStyle/>
      <a:tcStyle>
        <a:fill>
          <a:solidFill>
            <a:srgbClr val="E8EBF5"/>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
          <a:ea typeface=""/>
          <a:cs typeface=""/>
        </a:font>
        <a:schemeClr val="lt1"/>
      </a:tcTxStyle>
      <a:tcStyle>
        <a:fill>
          <a:solidFill>
            <a:schemeClr val="accent1"/>
          </a:solidFill>
        </a:fill>
      </a:tcStyle>
    </a:firstRow>
    <a:neCell>
      <a:tcTxStyle/>
    </a:neCell>
    <a:nwCell>
      <a:tcTxStyle/>
    </a:nwCell>
  </a:tblStyle>
  <a:tblStyle styleId="{6238EF0B-9AC2-4251-8885-74207DA65541}" styleName="Table_4">
    <a:wholeTbl>
      <a:tcTxStyle b="off" i="off">
        <a:font>
          <a:latin typeface=""/>
          <a:ea typeface=""/>
          <a:cs typeface=""/>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
          <a:ea typeface=""/>
          <a:cs typeface=""/>
        </a:font>
        <a:schemeClr val="lt1"/>
      </a:tcTxStyle>
      <a:tcStyle>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BookAntiqua-bold.fntdata"/><Relationship Id="rId10" Type="http://schemas.openxmlformats.org/officeDocument/2006/relationships/slide" Target="slides/slide3.xml"/><Relationship Id="rId32" Type="http://schemas.openxmlformats.org/officeDocument/2006/relationships/font" Target="fonts/BookAntiqua-regular.fntdata"/><Relationship Id="rId13" Type="http://schemas.openxmlformats.org/officeDocument/2006/relationships/slide" Target="slides/slide6.xml"/><Relationship Id="rId35" Type="http://schemas.openxmlformats.org/officeDocument/2006/relationships/font" Target="fonts/BookAntiqua-boldItalic.fntdata"/><Relationship Id="rId12" Type="http://schemas.openxmlformats.org/officeDocument/2006/relationships/slide" Target="slides/slide5.xml"/><Relationship Id="rId34" Type="http://schemas.openxmlformats.org/officeDocument/2006/relationships/font" Target="fonts/BookAntiqua-italic.fntdata"/><Relationship Id="rId15" Type="http://schemas.openxmlformats.org/officeDocument/2006/relationships/slide" Target="slides/slide8.xml"/><Relationship Id="rId37" Type="http://schemas.openxmlformats.org/officeDocument/2006/relationships/font" Target="fonts/Candara-bold.fntdata"/><Relationship Id="rId14" Type="http://schemas.openxmlformats.org/officeDocument/2006/relationships/slide" Target="slides/slide7.xml"/><Relationship Id="rId36" Type="http://schemas.openxmlformats.org/officeDocument/2006/relationships/font" Target="fonts/Candara-regular.fntdata"/><Relationship Id="rId17" Type="http://schemas.openxmlformats.org/officeDocument/2006/relationships/slide" Target="slides/slide10.xml"/><Relationship Id="rId39" Type="http://schemas.openxmlformats.org/officeDocument/2006/relationships/font" Target="fonts/Candara-boldItalic.fntdata"/><Relationship Id="rId16" Type="http://schemas.openxmlformats.org/officeDocument/2006/relationships/slide" Target="slides/slide9.xml"/><Relationship Id="rId38" Type="http://schemas.openxmlformats.org/officeDocument/2006/relationships/font" Target="fonts/Candara-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235018c90_2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 name="Google Shape;76;gb235018c90_2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Phiên 13: Toán tử và Các câu lệnh</a:t>
            </a:r>
            <a:endParaRPr/>
          </a:p>
        </p:txBody>
      </p:sp>
      <p:sp>
        <p:nvSpPr>
          <p:cNvPr id="77" name="Google Shape;77;gb235018c90_2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235018c90_2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1" name="Google Shape;211;gb235018c90_2_1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Độ ưu tiên của các toán tử</a:t>
            </a:r>
            <a:endParaRPr/>
          </a:p>
          <a:p>
            <a:pPr indent="-171450" lvl="0" marL="171450" rtl="0" algn="l">
              <a:spcBef>
                <a:spcPts val="360"/>
              </a:spcBef>
              <a:spcAft>
                <a:spcPts val="0"/>
              </a:spcAft>
              <a:buClr>
                <a:schemeClr val="dk1"/>
              </a:buClr>
              <a:buSzPts val="1200"/>
              <a:buFont typeface="Arial"/>
              <a:buChar char="•"/>
            </a:pPr>
            <a:r>
              <a:rPr lang="vi"/>
              <a:t>Bảng sau liệt kê mức độ ưu tiên của các toán tử từ cao nhất đến thấp nhất và tính liên kết của chúng.</a:t>
            </a:r>
            <a:endParaRPr b="1"/>
          </a:p>
        </p:txBody>
      </p:sp>
      <p:sp>
        <p:nvSpPr>
          <p:cNvPr id="212" name="Google Shape;212;gb235018c90_2_1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235018c90_2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1" name="Google Shape;221;gb235018c90_2_1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biểu thức chính quy</a:t>
            </a:r>
            <a:endParaRPr b="1"/>
          </a:p>
          <a:p>
            <a:pPr indent="-171450" lvl="0" marL="171450" rtl="0" algn="l">
              <a:spcBef>
                <a:spcPts val="360"/>
              </a:spcBef>
              <a:spcAft>
                <a:spcPts val="0"/>
              </a:spcAft>
              <a:buClr>
                <a:schemeClr val="dk1"/>
              </a:buClr>
              <a:buSzPts val="1200"/>
              <a:buFont typeface="Arial"/>
              <a:buChar char="•"/>
            </a:pPr>
            <a:r>
              <a:rPr lang="vi"/>
              <a:t>Là một mẫu bao gồm một tập hợp các chuỗi, được kết hợp với một nội dung văn bản cụ thể.</a:t>
            </a:r>
            <a:endParaRPr/>
          </a:p>
          <a:p>
            <a:pPr indent="-171450" lvl="0" marL="171450" rtl="0" algn="l">
              <a:spcBef>
                <a:spcPts val="360"/>
              </a:spcBef>
              <a:spcAft>
                <a:spcPts val="0"/>
              </a:spcAft>
              <a:buClr>
                <a:schemeClr val="dk1"/>
              </a:buClr>
              <a:buSzPts val="1200"/>
              <a:buFont typeface="Arial"/>
              <a:buChar char="•"/>
            </a:pPr>
            <a:r>
              <a:rPr lang="vi"/>
              <a:t>Cho phép xử lý dữ liệu dạng văn bản một cách hiệu quả khi tìm kiếm và thay thế chuỗi.</a:t>
            </a:r>
            <a:endParaRPr/>
          </a:p>
          <a:p>
            <a:pPr indent="-171450" lvl="0" marL="171450" rtl="0" algn="l">
              <a:spcBef>
                <a:spcPts val="360"/>
              </a:spcBef>
              <a:spcAft>
                <a:spcPts val="0"/>
              </a:spcAft>
              <a:buClr>
                <a:schemeClr val="dk1"/>
              </a:buClr>
              <a:buSzPts val="1200"/>
              <a:buFont typeface="Arial"/>
              <a:buChar char="•"/>
            </a:pPr>
            <a:r>
              <a:rPr lang="vi"/>
              <a:t>Cho phép xử lý các thao tác và xác thực phức tạp, có thể được thực hiện thông qua các đoạn mã dài.</a:t>
            </a:r>
            <a:endParaRPr/>
          </a:p>
          <a:p>
            <a:pPr indent="-171450" lvl="0" marL="171450" rtl="0" algn="l">
              <a:spcBef>
                <a:spcPts val="360"/>
              </a:spcBef>
              <a:spcAft>
                <a:spcPts val="0"/>
              </a:spcAft>
              <a:buClr>
                <a:schemeClr val="dk1"/>
              </a:buClr>
              <a:buSzPts val="1200"/>
              <a:buFont typeface="Arial"/>
              <a:buChar char="•"/>
            </a:pPr>
            <a:r>
              <a:rPr lang="vi"/>
              <a:t>Có hai cách để tạo biểu thức chính quy:</a:t>
            </a:r>
            <a:endParaRPr/>
          </a:p>
          <a:p>
            <a:pPr indent="-171450" lvl="1" marL="628650" rtl="0" algn="l">
              <a:spcBef>
                <a:spcPts val="360"/>
              </a:spcBef>
              <a:spcAft>
                <a:spcPts val="0"/>
              </a:spcAft>
              <a:buClr>
                <a:schemeClr val="dk1"/>
              </a:buClr>
              <a:buSzPts val="1200"/>
              <a:buFont typeface="Arial"/>
              <a:buChar char="•"/>
            </a:pPr>
            <a:r>
              <a:rPr b="1" lang="vi"/>
              <a:t>Cú pháp văn bản</a:t>
            </a:r>
            <a:r>
              <a:rPr lang="vi"/>
              <a:t>:</a:t>
            </a:r>
            <a:endParaRPr/>
          </a:p>
          <a:p>
            <a:pPr indent="-171450" lvl="2" marL="1085850" rtl="0" algn="l">
              <a:spcBef>
                <a:spcPts val="360"/>
              </a:spcBef>
              <a:spcAft>
                <a:spcPts val="0"/>
              </a:spcAft>
              <a:buClr>
                <a:schemeClr val="dk1"/>
              </a:buClr>
              <a:buSzPts val="1200"/>
              <a:buFont typeface="Arial"/>
              <a:buChar char="•"/>
            </a:pPr>
            <a:r>
              <a:rPr lang="vi"/>
              <a:t>Đề cập đến một giá trị tĩnh</a:t>
            </a:r>
            <a:endParaRPr/>
          </a:p>
          <a:p>
            <a:pPr indent="-171450" lvl="2" marL="1085850" rtl="0" algn="l">
              <a:spcBef>
                <a:spcPts val="360"/>
              </a:spcBef>
              <a:spcAft>
                <a:spcPts val="0"/>
              </a:spcAft>
              <a:buClr>
                <a:schemeClr val="dk1"/>
              </a:buClr>
              <a:buSzPts val="1200"/>
              <a:buFont typeface="Arial"/>
              <a:buChar char="•"/>
            </a:pPr>
            <a:r>
              <a:rPr lang="vi"/>
              <a:t>Cho phép chỉ định một mẫu cố định, được lưu trữ trong một biến</a:t>
            </a:r>
            <a:endParaRPr/>
          </a:p>
          <a:p>
            <a:pPr indent="-171450" lvl="2" marL="1085850" rtl="0" algn="l">
              <a:spcBef>
                <a:spcPts val="360"/>
              </a:spcBef>
              <a:spcAft>
                <a:spcPts val="0"/>
              </a:spcAft>
              <a:buClr>
                <a:schemeClr val="dk1"/>
              </a:buClr>
              <a:buSzPts val="1200"/>
              <a:buFont typeface="Arial"/>
              <a:buChar char="•"/>
            </a:pPr>
            <a:r>
              <a:rPr lang="vi"/>
              <a:t>Cú pháp: </a:t>
            </a:r>
            <a:r>
              <a:rPr b="1" lang="vi"/>
              <a:t>var tên_biến = / thông_nghiệp_biểu_thức /;</a:t>
            </a:r>
            <a:endParaRPr b="1"/>
          </a:p>
          <a:p>
            <a:pPr indent="-171450" lvl="1" marL="628650" rtl="0" algn="l">
              <a:spcBef>
                <a:spcPts val="360"/>
              </a:spcBef>
              <a:spcAft>
                <a:spcPts val="0"/>
              </a:spcAft>
              <a:buClr>
                <a:schemeClr val="dk1"/>
              </a:buClr>
              <a:buSzPts val="1200"/>
              <a:buFont typeface="Arial"/>
              <a:buChar char="•"/>
            </a:pPr>
            <a:r>
              <a:rPr b="1" lang="vi"/>
              <a:t>Hàm tạo RegExp():</a:t>
            </a:r>
            <a:endParaRPr b="1"/>
          </a:p>
          <a:p>
            <a:pPr indent="-171450" lvl="2" marL="1085850" rtl="0" algn="l">
              <a:spcBef>
                <a:spcPts val="360"/>
              </a:spcBef>
              <a:spcAft>
                <a:spcPts val="0"/>
              </a:spcAft>
              <a:buClr>
                <a:schemeClr val="dk1"/>
              </a:buClr>
              <a:buSzPts val="1200"/>
              <a:buFont typeface="Arial"/>
              <a:buChar char="•"/>
            </a:pPr>
            <a:r>
              <a:rPr lang="vi"/>
              <a:t>Rất hữu ích khi người thiết kế trang Web không biết mẫu tại thời điểm viết kịch bản. </a:t>
            </a:r>
            <a:endParaRPr/>
          </a:p>
          <a:p>
            <a:pPr indent="-171450" lvl="2" marL="1085850" rtl="0" algn="l">
              <a:spcBef>
                <a:spcPts val="360"/>
              </a:spcBef>
              <a:spcAft>
                <a:spcPts val="0"/>
              </a:spcAft>
              <a:buClr>
                <a:schemeClr val="dk1"/>
              </a:buClr>
              <a:buSzPts val="1200"/>
              <a:buFont typeface="Arial"/>
              <a:buChar char="•"/>
            </a:pPr>
            <a:r>
              <a:rPr lang="vi"/>
              <a:t>Phương thức tự động xây dựng một biểu thức chính quy khi tập lệnh được thực thi. </a:t>
            </a:r>
            <a:endParaRPr/>
          </a:p>
          <a:p>
            <a:pPr indent="-171450" lvl="2" marL="1085850" rtl="0" algn="l">
              <a:spcBef>
                <a:spcPts val="360"/>
              </a:spcBef>
              <a:spcAft>
                <a:spcPts val="0"/>
              </a:spcAft>
              <a:buClr>
                <a:schemeClr val="dk1"/>
              </a:buClr>
              <a:buSzPts val="1200"/>
              <a:buFont typeface="Arial"/>
              <a:buChar char="•"/>
            </a:pPr>
            <a:r>
              <a:rPr lang="vi"/>
              <a:t>Cú pháp: </a:t>
            </a:r>
            <a:r>
              <a:rPr b="1" lang="vi"/>
              <a:t>var variable_name = new RegExp (“regular_expression_pattern”, “flag”);</a:t>
            </a:r>
            <a:endParaRPr b="1"/>
          </a:p>
        </p:txBody>
      </p:sp>
      <p:sp>
        <p:nvSpPr>
          <p:cNvPr id="222" name="Google Shape;222;gb235018c90_2_1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235018c90_2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6" name="Google Shape;246;gb235018c90_2_1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phương thức và thuộc tính của RegExp</a:t>
            </a:r>
            <a:endParaRPr b="1"/>
          </a:p>
          <a:p>
            <a:pPr indent="-171450" lvl="0" marL="171450" rtl="0" algn="l">
              <a:spcBef>
                <a:spcPts val="360"/>
              </a:spcBef>
              <a:spcAft>
                <a:spcPts val="0"/>
              </a:spcAft>
              <a:buClr>
                <a:schemeClr val="dk1"/>
              </a:buClr>
              <a:buSzPts val="1200"/>
              <a:buFont typeface="Arial"/>
              <a:buChar char="•"/>
            </a:pPr>
            <a:r>
              <a:rPr b="1" lang="vi"/>
              <a:t>test (string) </a:t>
            </a:r>
            <a:r>
              <a:rPr lang="vi"/>
              <a:t>- Kiểm tra một chuỗi để khớp với một mẫu và trả về giá trị </a:t>
            </a:r>
            <a:r>
              <a:rPr b="1" lang="vi"/>
              <a:t>Boolean</a:t>
            </a:r>
            <a:r>
              <a:rPr lang="vi"/>
              <a:t> cho biết mẫu có tồn tại hay không trong chuỗi. Phương pháp này thường được sử dụng để xác nhận.</a:t>
            </a:r>
            <a:endParaRPr/>
          </a:p>
          <a:p>
            <a:pPr indent="-171450" lvl="0" marL="171450" rtl="0" algn="l">
              <a:spcBef>
                <a:spcPts val="360"/>
              </a:spcBef>
              <a:spcAft>
                <a:spcPts val="0"/>
              </a:spcAft>
              <a:buClr>
                <a:schemeClr val="dk1"/>
              </a:buClr>
              <a:buSzPts val="1200"/>
              <a:buFont typeface="Arial"/>
              <a:buChar char="•"/>
            </a:pPr>
            <a:r>
              <a:rPr b="1" lang="vi"/>
              <a:t>execute (string) </a:t>
            </a:r>
            <a:r>
              <a:rPr lang="vi"/>
              <a:t>- Thực thi một chuỗi để tìm kiếm mẫu phù hợp trong nó. Phương thức này trả về giá trị </a:t>
            </a:r>
            <a:r>
              <a:rPr b="1" lang="vi"/>
              <a:t>null </a:t>
            </a:r>
            <a:r>
              <a:rPr lang="vi"/>
              <a:t>nếu không tìm thấy mẫu. Trong trường hợp có nhiều kết quả phù hợp, nó trả về tập hợp kết quả phù hợp.</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$n</a:t>
            </a:r>
            <a:r>
              <a:rPr lang="vi" sz="1200"/>
              <a:t>: </a:t>
            </a:r>
            <a:r>
              <a:rPr lang="vi"/>
              <a:t>Đại diện cho số từ 1 đến 9. Nó lưu trữ các phần được xử lý gần đây của một mẫu dấu ngoặc đơn của một biểu thức chính quy.</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global: </a:t>
            </a:r>
            <a:r>
              <a:rPr lang="vi"/>
              <a:t>Cho biết liệu biểu thức chính quy đã cho có chứa cờ g hay không. Cờ g chỉ định rằng tất cả các lần xuất hiện của một mẫu sẽ được tìm kiếm toàn cục, thay vì chỉ tìm kiếm lần xuất hiện đầu tiên.</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IgnoreCase: </a:t>
            </a:r>
            <a:r>
              <a:rPr lang="vi"/>
              <a:t>Cho biết liệu biểu thức chính quy đã cho có chứa cờ i hay không.</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lastndex</a:t>
            </a:r>
            <a:r>
              <a:rPr lang="vi" sz="1200"/>
              <a:t>: </a:t>
            </a:r>
            <a:r>
              <a:rPr lang="vi"/>
              <a:t>Lưu trữ vị trí của ký tự bắt đầu của kết quả khớp cuối cùng được tìm thấy trong chuỗi. Trong trường hợp không khớp, giá trị của thuộc tính là -1.</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asc</a:t>
            </a:r>
            <a:r>
              <a:rPr lang="vi" sz="1200"/>
              <a:t>: </a:t>
            </a:r>
            <a:r>
              <a:rPr lang="vi"/>
              <a:t>Lưu trữ bản sao của mẫu.</a:t>
            </a:r>
            <a:endParaRPr sz="1200"/>
          </a:p>
          <a:p>
            <a:pPr indent="-95250" lvl="1" marL="628650" marR="0" rtl="0" algn="l">
              <a:lnSpc>
                <a:spcPct val="100000"/>
              </a:lnSpc>
              <a:spcBef>
                <a:spcPts val="360"/>
              </a:spcBef>
              <a:spcAft>
                <a:spcPts val="0"/>
              </a:spcAft>
              <a:buClr>
                <a:schemeClr val="dk1"/>
              </a:buClr>
              <a:buSzPts val="1200"/>
              <a:buFont typeface="Arial"/>
              <a:buNone/>
            </a:pPr>
            <a:r>
              <a:t/>
            </a:r>
            <a:endParaRPr b="1" sz="1200"/>
          </a:p>
          <a:p>
            <a:pPr indent="-95250" lvl="1" marL="628650" marR="0" rtl="0" algn="l">
              <a:lnSpc>
                <a:spcPct val="100000"/>
              </a:lnSpc>
              <a:spcBef>
                <a:spcPts val="360"/>
              </a:spcBef>
              <a:spcAft>
                <a:spcPts val="0"/>
              </a:spcAft>
              <a:buClr>
                <a:schemeClr val="dk1"/>
              </a:buClr>
              <a:buSzPts val="1200"/>
              <a:buFont typeface="Arial"/>
              <a:buNone/>
            </a:pPr>
            <a:r>
              <a:t/>
            </a:r>
            <a:endParaRPr b="1" sz="1200"/>
          </a:p>
          <a:p>
            <a:pPr indent="-95250" lvl="1" marL="628650" marR="0" rtl="0" algn="l">
              <a:lnSpc>
                <a:spcPct val="100000"/>
              </a:lnSpc>
              <a:spcBef>
                <a:spcPts val="360"/>
              </a:spcBef>
              <a:spcAft>
                <a:spcPts val="0"/>
              </a:spcAft>
              <a:buClr>
                <a:schemeClr val="dk1"/>
              </a:buClr>
              <a:buSzPts val="1200"/>
              <a:buFont typeface="Arial"/>
              <a:buNone/>
            </a:pPr>
            <a:r>
              <a:t/>
            </a:r>
            <a:endParaRPr sz="1200"/>
          </a:p>
          <a:p>
            <a:pPr indent="-95250" lvl="0" marL="171450" rtl="0" algn="l">
              <a:spcBef>
                <a:spcPts val="360"/>
              </a:spcBef>
              <a:spcAft>
                <a:spcPts val="0"/>
              </a:spcAft>
              <a:buClr>
                <a:schemeClr val="dk1"/>
              </a:buClr>
              <a:buSzPts val="1200"/>
              <a:buFont typeface="Arial"/>
              <a:buNone/>
            </a:pPr>
            <a:r>
              <a:t/>
            </a:r>
            <a:endParaRPr b="1"/>
          </a:p>
        </p:txBody>
      </p:sp>
      <p:sp>
        <p:nvSpPr>
          <p:cNvPr id="247" name="Google Shape;247;gb235018c90_2_1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235018c90_2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0" name="Google Shape;260;gb235018c90_2_1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Danh mục các khuôn mẫu</a:t>
            </a:r>
            <a:endParaRPr/>
          </a:p>
          <a:p>
            <a:pPr indent="-171450" lvl="0" marL="171450" rtl="0" algn="l">
              <a:spcBef>
                <a:spcPts val="360"/>
              </a:spcBef>
              <a:spcAft>
                <a:spcPts val="0"/>
              </a:spcAft>
              <a:buClr>
                <a:schemeClr val="dk1"/>
              </a:buClr>
              <a:buSzPts val="1200"/>
              <a:buFont typeface="Arial"/>
              <a:buChar char="•"/>
            </a:pPr>
            <a:r>
              <a:rPr lang="vi"/>
              <a:t>Các danh mục ký tự đối sánh mẫu khác nhau được yêu cầu để tạo mẫu biểu thức chính quy như sau:</a:t>
            </a:r>
            <a:endParaRPr/>
          </a:p>
          <a:p>
            <a:pPr indent="-171450" lvl="1" marL="628650" rtl="0" algn="l">
              <a:spcBef>
                <a:spcPts val="360"/>
              </a:spcBef>
              <a:spcAft>
                <a:spcPts val="0"/>
              </a:spcAft>
              <a:buClr>
                <a:schemeClr val="dk1"/>
              </a:buClr>
              <a:buSzPts val="1200"/>
              <a:buFont typeface="Arial"/>
              <a:buChar char="•"/>
            </a:pPr>
            <a:r>
              <a:rPr lang="vi"/>
              <a:t>Khớp vị trí</a:t>
            </a:r>
            <a:endParaRPr/>
          </a:p>
          <a:p>
            <a:pPr indent="-171450" lvl="1" marL="628650" rtl="0" algn="l">
              <a:spcBef>
                <a:spcPts val="360"/>
              </a:spcBef>
              <a:spcAft>
                <a:spcPts val="0"/>
              </a:spcAft>
              <a:buClr>
                <a:schemeClr val="dk1"/>
              </a:buClr>
              <a:buSzPts val="1200"/>
              <a:buFont typeface="Arial"/>
              <a:buChar char="•"/>
            </a:pPr>
            <a:r>
              <a:rPr lang="vi"/>
              <a:t>Các lớp nhân vật</a:t>
            </a:r>
            <a:endParaRPr/>
          </a:p>
          <a:p>
            <a:pPr indent="-171450" lvl="1" marL="628650" rtl="0" algn="l">
              <a:spcBef>
                <a:spcPts val="360"/>
              </a:spcBef>
              <a:spcAft>
                <a:spcPts val="0"/>
              </a:spcAft>
              <a:buClr>
                <a:schemeClr val="dk1"/>
              </a:buClr>
              <a:buSzPts val="1200"/>
              <a:buFont typeface="Arial"/>
              <a:buChar char="•"/>
            </a:pPr>
            <a:r>
              <a:rPr lang="vi"/>
              <a:t>Sự lặp lại</a:t>
            </a:r>
            <a:endParaRPr/>
          </a:p>
          <a:p>
            <a:pPr indent="-171450" lvl="1" marL="628650" rtl="0" algn="l">
              <a:spcBef>
                <a:spcPts val="360"/>
              </a:spcBef>
              <a:spcAft>
                <a:spcPts val="0"/>
              </a:spcAft>
              <a:buClr>
                <a:schemeClr val="dk1"/>
              </a:buClr>
              <a:buSzPts val="1200"/>
              <a:buFont typeface="Arial"/>
              <a:buChar char="•"/>
            </a:pPr>
            <a:r>
              <a:rPr lang="vi"/>
              <a:t>Luân phiên và Nhóm</a:t>
            </a:r>
            <a:endParaRPr/>
          </a:p>
          <a:p>
            <a:pPr indent="-171450" lvl="1" marL="628650" rtl="0" algn="l">
              <a:spcBef>
                <a:spcPts val="360"/>
              </a:spcBef>
              <a:spcAft>
                <a:spcPts val="0"/>
              </a:spcAft>
              <a:buClr>
                <a:schemeClr val="dk1"/>
              </a:buClr>
              <a:buSzPts val="1200"/>
              <a:buFont typeface="Arial"/>
              <a:buChar char="•"/>
            </a:pPr>
            <a:r>
              <a:rPr lang="vi"/>
              <a:t>Tham chiếu trở lại</a:t>
            </a:r>
            <a:endParaRPr/>
          </a:p>
          <a:p>
            <a:pPr indent="-171450" lvl="0" marL="171450" rtl="0" algn="l">
              <a:spcBef>
                <a:spcPts val="360"/>
              </a:spcBef>
              <a:spcAft>
                <a:spcPts val="0"/>
              </a:spcAft>
              <a:buClr>
                <a:schemeClr val="dk1"/>
              </a:buClr>
              <a:buSzPts val="1200"/>
              <a:buFont typeface="Arial"/>
              <a:buChar char="•"/>
            </a:pPr>
            <a:r>
              <a:rPr b="1" lang="vi"/>
              <a:t>^</a:t>
            </a:r>
            <a:r>
              <a:rPr b="0" lang="vi"/>
              <a:t>:</a:t>
            </a:r>
            <a:r>
              <a:rPr b="1" lang="vi"/>
              <a:t> </a:t>
            </a:r>
            <a:r>
              <a:rPr lang="vi"/>
              <a:t>Biểu thị sự bắt đầu của một chuỗi</a:t>
            </a:r>
            <a:endParaRPr/>
          </a:p>
          <a:p>
            <a:pPr indent="-171450" lvl="0" marL="171450" rtl="0" algn="l">
              <a:spcBef>
                <a:spcPts val="360"/>
              </a:spcBef>
              <a:spcAft>
                <a:spcPts val="0"/>
              </a:spcAft>
              <a:buClr>
                <a:schemeClr val="dk1"/>
              </a:buClr>
              <a:buSzPts val="1200"/>
              <a:buFont typeface="Arial"/>
              <a:buChar char="•"/>
            </a:pPr>
            <a:r>
              <a:rPr b="1" lang="vi"/>
              <a:t>$</a:t>
            </a:r>
            <a:r>
              <a:rPr b="0" lang="vi"/>
              <a:t>:</a:t>
            </a:r>
            <a:r>
              <a:rPr b="1" lang="vi"/>
              <a:t> </a:t>
            </a:r>
            <a:r>
              <a:rPr lang="vi"/>
              <a:t>Biểu thị phần cuối của một chuỗi</a:t>
            </a:r>
            <a:endParaRPr/>
          </a:p>
          <a:p>
            <a:pPr indent="-171450" lvl="0" marL="171450" rtl="0" algn="l">
              <a:spcBef>
                <a:spcPts val="360"/>
              </a:spcBef>
              <a:spcAft>
                <a:spcPts val="0"/>
              </a:spcAft>
              <a:buClr>
                <a:schemeClr val="dk1"/>
              </a:buClr>
              <a:buSzPts val="1200"/>
              <a:buFont typeface="Arial"/>
              <a:buChar char="•"/>
            </a:pPr>
            <a:r>
              <a:rPr b="1" lang="vi"/>
              <a:t>\b</a:t>
            </a:r>
            <a:r>
              <a:rPr b="0" lang="vi"/>
              <a:t>:</a:t>
            </a:r>
            <a:r>
              <a:rPr b="1" lang="vi"/>
              <a:t> </a:t>
            </a:r>
            <a:r>
              <a:rPr lang="vi"/>
              <a:t>Khớp với ranh giới từ. Ranh giới từ bao gồm vị trí giữa một từ và khoảng trắng.</a:t>
            </a:r>
            <a:endParaRPr/>
          </a:p>
          <a:p>
            <a:pPr indent="-171450" lvl="0" marL="171450" rtl="0" algn="l">
              <a:spcBef>
                <a:spcPts val="360"/>
              </a:spcBef>
              <a:spcAft>
                <a:spcPts val="0"/>
              </a:spcAft>
              <a:buClr>
                <a:schemeClr val="dk1"/>
              </a:buClr>
              <a:buSzPts val="1200"/>
              <a:buFont typeface="Arial"/>
              <a:buChar char="•"/>
            </a:pPr>
            <a:r>
              <a:rPr b="1" lang="vi"/>
              <a:t>\B</a:t>
            </a:r>
            <a:r>
              <a:rPr b="0" lang="vi"/>
              <a:t>: </a:t>
            </a:r>
            <a:r>
              <a:rPr lang="vi"/>
              <a:t>Khớp với một ranh giới không thuộc từ</a:t>
            </a:r>
            <a:endParaRPr b="0"/>
          </a:p>
        </p:txBody>
      </p:sp>
      <p:sp>
        <p:nvSpPr>
          <p:cNvPr id="261" name="Google Shape;261;gb235018c90_2_1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235018c90_2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0" name="Google Shape;270;gb235018c90_2_2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lớp đặc trưng</a:t>
            </a:r>
            <a:endParaRPr/>
          </a:p>
          <a:p>
            <a:pPr indent="-171450" lvl="0" marL="171450" rtl="0" algn="l">
              <a:spcBef>
                <a:spcPts val="360"/>
              </a:spcBef>
              <a:spcAft>
                <a:spcPts val="0"/>
              </a:spcAft>
              <a:buClr>
                <a:schemeClr val="dk1"/>
              </a:buClr>
              <a:buSzPts val="1200"/>
              <a:buFont typeface="Arial"/>
              <a:buChar char="•"/>
            </a:pPr>
            <a:r>
              <a:rPr b="1" lang="vi"/>
              <a:t>[xyz]</a:t>
            </a:r>
            <a:r>
              <a:rPr b="0" lang="vi"/>
              <a:t>: </a:t>
            </a:r>
            <a:r>
              <a:rPr lang="vi"/>
              <a:t>Khớp một trong các ký tự được chỉ định trong bộ ký tự</a:t>
            </a:r>
            <a:endParaRPr/>
          </a:p>
          <a:p>
            <a:pPr indent="-171450" lvl="0" marL="171450" marR="0" rtl="0" algn="l">
              <a:lnSpc>
                <a:spcPct val="100000"/>
              </a:lnSpc>
              <a:spcBef>
                <a:spcPts val="360"/>
              </a:spcBef>
              <a:spcAft>
                <a:spcPts val="0"/>
              </a:spcAft>
              <a:buClr>
                <a:schemeClr val="dk1"/>
              </a:buClr>
              <a:buSzPts val="1200"/>
              <a:buFont typeface="Arial"/>
              <a:buChar char="•"/>
            </a:pPr>
            <a:r>
              <a:rPr b="1" lang="vi"/>
              <a:t>[^xyz]</a:t>
            </a:r>
            <a:r>
              <a:rPr b="0" lang="vi"/>
              <a:t>: </a:t>
            </a:r>
            <a:r>
              <a:rPr lang="vi"/>
              <a:t>Khớp một trong các ký tự không được chỉ định trong bộ ký tự</a:t>
            </a:r>
            <a:endParaRPr/>
          </a:p>
          <a:p>
            <a:pPr indent="-171450" lvl="0" marL="171450" marR="0" rtl="0" algn="l">
              <a:lnSpc>
                <a:spcPct val="100000"/>
              </a:lnSpc>
              <a:spcBef>
                <a:spcPts val="360"/>
              </a:spcBef>
              <a:spcAft>
                <a:spcPts val="0"/>
              </a:spcAft>
              <a:buClr>
                <a:schemeClr val="dk1"/>
              </a:buClr>
              <a:buSzPts val="1200"/>
              <a:buFont typeface="Arial"/>
              <a:buChar char="•"/>
            </a:pPr>
            <a:r>
              <a:rPr b="1" lang="vi"/>
              <a:t>. </a:t>
            </a:r>
            <a:r>
              <a:rPr lang="vi"/>
              <a:t>Biểu thị một ký tự ngoại trừ dòng mới và dấu chấm dứt dòng</a:t>
            </a:r>
            <a:endParaRPr/>
          </a:p>
          <a:p>
            <a:pPr indent="-171450" lvl="0" marL="171450" marR="0" rtl="0" algn="l">
              <a:lnSpc>
                <a:spcPct val="100000"/>
              </a:lnSpc>
              <a:spcBef>
                <a:spcPts val="360"/>
              </a:spcBef>
              <a:spcAft>
                <a:spcPts val="0"/>
              </a:spcAft>
              <a:buClr>
                <a:schemeClr val="dk1"/>
              </a:buClr>
              <a:buSzPts val="1200"/>
              <a:buFont typeface="Arial"/>
              <a:buChar char="•"/>
            </a:pPr>
            <a:r>
              <a:rPr b="1" lang="vi"/>
              <a:t>\w</a:t>
            </a:r>
            <a:r>
              <a:rPr b="0" lang="vi"/>
              <a:t>: </a:t>
            </a:r>
            <a:r>
              <a:rPr lang="vi"/>
              <a:t>Khớp các bảng chữ cái và chữ số cùng với dấu gạch dưới</a:t>
            </a:r>
            <a:endParaRPr/>
          </a:p>
          <a:p>
            <a:pPr indent="-171450" lvl="0" marL="171450" marR="0" rtl="0" algn="l">
              <a:lnSpc>
                <a:spcPct val="100000"/>
              </a:lnSpc>
              <a:spcBef>
                <a:spcPts val="360"/>
              </a:spcBef>
              <a:spcAft>
                <a:spcPts val="0"/>
              </a:spcAft>
              <a:buClr>
                <a:schemeClr val="dk1"/>
              </a:buClr>
              <a:buSzPts val="1200"/>
              <a:buFont typeface="Arial"/>
              <a:buChar char="•"/>
            </a:pPr>
            <a:r>
              <a:rPr b="1" lang="vi"/>
              <a:t>\W</a:t>
            </a:r>
            <a:r>
              <a:rPr b="0" lang="vi"/>
              <a:t>: </a:t>
            </a:r>
            <a:r>
              <a:rPr lang="vi"/>
              <a:t>Khớp một ký tự không phải từ</a:t>
            </a:r>
            <a:endParaRPr/>
          </a:p>
          <a:p>
            <a:pPr indent="-171450" lvl="0" marL="171450" marR="0" rtl="0" algn="l">
              <a:lnSpc>
                <a:spcPct val="100000"/>
              </a:lnSpc>
              <a:spcBef>
                <a:spcPts val="360"/>
              </a:spcBef>
              <a:spcAft>
                <a:spcPts val="0"/>
              </a:spcAft>
              <a:buClr>
                <a:schemeClr val="dk1"/>
              </a:buClr>
              <a:buSzPts val="1200"/>
              <a:buFont typeface="Arial"/>
              <a:buChar char="•"/>
            </a:pPr>
            <a:r>
              <a:rPr b="1" lang="vi"/>
              <a:t>\d</a:t>
            </a:r>
            <a:r>
              <a:rPr b="0" lang="vi"/>
              <a:t>: </a:t>
            </a:r>
            <a:r>
              <a:rPr lang="vi"/>
              <a:t>Khớp một chữ số từ 0 đến 9</a:t>
            </a:r>
            <a:endParaRPr/>
          </a:p>
          <a:p>
            <a:pPr indent="-171450" lvl="0" marL="171450" marR="0" rtl="0" algn="l">
              <a:lnSpc>
                <a:spcPct val="100000"/>
              </a:lnSpc>
              <a:spcBef>
                <a:spcPts val="360"/>
              </a:spcBef>
              <a:spcAft>
                <a:spcPts val="0"/>
              </a:spcAft>
              <a:buClr>
                <a:schemeClr val="dk1"/>
              </a:buClr>
              <a:buSzPts val="1200"/>
              <a:buFont typeface="Arial"/>
              <a:buChar char="•"/>
            </a:pPr>
            <a:r>
              <a:rPr b="1" lang="vi"/>
              <a:t>\D</a:t>
            </a:r>
            <a:r>
              <a:rPr b="0" lang="vi"/>
              <a:t>: </a:t>
            </a:r>
            <a:r>
              <a:rPr lang="vi"/>
              <a:t>Tìm kiếm không phải chữ số</a:t>
            </a:r>
            <a:endParaRPr/>
          </a:p>
          <a:p>
            <a:pPr indent="-171450" lvl="0" marL="171450" marR="0" rtl="0" algn="l">
              <a:lnSpc>
                <a:spcPct val="100000"/>
              </a:lnSpc>
              <a:spcBef>
                <a:spcPts val="360"/>
              </a:spcBef>
              <a:spcAft>
                <a:spcPts val="0"/>
              </a:spcAft>
              <a:buClr>
                <a:schemeClr val="dk1"/>
              </a:buClr>
              <a:buSzPts val="1200"/>
              <a:buFont typeface="Arial"/>
              <a:buChar char="•"/>
            </a:pPr>
            <a:r>
              <a:rPr b="1" lang="vi"/>
              <a:t>\s</a:t>
            </a:r>
            <a:r>
              <a:rPr b="0" lang="vi"/>
              <a:t>: </a:t>
            </a:r>
            <a:r>
              <a:rPr lang="vi"/>
              <a:t>Tìm kiếm bất kỳ đặc điểm không gian đơn lẻ nào bao gồm dấu cách, tab, nguồn cấp biểu mẫu và nguồn cấp dòng.</a:t>
            </a:r>
            <a:endParaRPr/>
          </a:p>
          <a:p>
            <a:pPr indent="-171450" lvl="0" marL="171450" marR="0" rtl="0" algn="l">
              <a:lnSpc>
                <a:spcPct val="100000"/>
              </a:lnSpc>
              <a:spcBef>
                <a:spcPts val="360"/>
              </a:spcBef>
              <a:spcAft>
                <a:spcPts val="0"/>
              </a:spcAft>
              <a:buClr>
                <a:schemeClr val="dk1"/>
              </a:buClr>
              <a:buSzPts val="1200"/>
              <a:buFont typeface="Arial"/>
              <a:buChar char="•"/>
            </a:pPr>
            <a:r>
              <a:rPr b="1" lang="vi"/>
              <a:t>\S</a:t>
            </a:r>
            <a:r>
              <a:rPr b="0" lang="vi"/>
              <a:t>: </a:t>
            </a:r>
            <a:r>
              <a:rPr lang="vi"/>
              <a:t>Tìm kiếm một ký tự không phải khoảng trắng</a:t>
            </a:r>
            <a:endParaRPr b="0"/>
          </a:p>
        </p:txBody>
      </p:sp>
      <p:sp>
        <p:nvSpPr>
          <p:cNvPr id="271" name="Google Shape;271;gb235018c90_2_2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235018c90_2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0" name="Google Shape;280;gb235018c90_2_2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Sự lặp lại</a:t>
            </a:r>
            <a:endParaRPr b="1"/>
          </a:p>
          <a:p>
            <a:pPr indent="-171450" lvl="0" marL="171450" rtl="0" algn="l">
              <a:spcBef>
                <a:spcPts val="360"/>
              </a:spcBef>
              <a:spcAft>
                <a:spcPts val="0"/>
              </a:spcAft>
              <a:buClr>
                <a:schemeClr val="dk1"/>
              </a:buClr>
              <a:buSzPts val="1200"/>
              <a:buFont typeface="Arial"/>
              <a:buChar char="•"/>
            </a:pPr>
            <a:r>
              <a:rPr lang="vi"/>
              <a:t>Các ký tự hoặc biểu tượng trong danh mục này cho phép các ký tự phù hợp xuất hiện lại thường xuyên trong một chuỗi.</a:t>
            </a:r>
            <a:endParaRPr/>
          </a:p>
          <a:p>
            <a:pPr indent="-171450" lvl="0" marL="171450" rtl="0" algn="l">
              <a:spcBef>
                <a:spcPts val="360"/>
              </a:spcBef>
              <a:spcAft>
                <a:spcPts val="0"/>
              </a:spcAft>
              <a:buClr>
                <a:schemeClr val="dk1"/>
              </a:buClr>
              <a:buSzPts val="1200"/>
              <a:buFont typeface="Arial"/>
              <a:buChar char="•"/>
            </a:pPr>
            <a:r>
              <a:rPr lang="vi"/>
              <a:t>Bảng sau liệt kê các ký hiệu phù hợp lặp lại khác nhau.</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{x}: </a:t>
            </a:r>
            <a:r>
              <a:rPr lang="vi"/>
              <a:t>So Khớp với x số lần xuất hiện của một biểu thức chính quy</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{x, }: </a:t>
            </a:r>
            <a:r>
              <a:rPr lang="vi"/>
              <a:t>So Khớp với x hoặc số lần xuất hiện bổ sung của một biểu thức chính quy</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{x,y}: </a:t>
            </a:r>
            <a:r>
              <a:rPr lang="vi"/>
              <a:t>So Khớp với số lần xuất hiện tối thiểu x với tối đa y của một biểu thức chính quy</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 </a:t>
            </a:r>
            <a:r>
              <a:rPr lang="vi"/>
              <a:t>So khớp từ 0 đến tối đa một lần xuất hiện của một biểu thức chính quy</a:t>
            </a:r>
            <a:endParaRPr b="1" sz="1200"/>
          </a:p>
          <a:p>
            <a:pPr indent="-171450" lvl="1" marL="628650" marR="0" rtl="0" algn="l">
              <a:lnSpc>
                <a:spcPct val="100000"/>
              </a:lnSpc>
              <a:spcBef>
                <a:spcPts val="360"/>
              </a:spcBef>
              <a:spcAft>
                <a:spcPts val="0"/>
              </a:spcAft>
              <a:buClr>
                <a:schemeClr val="dk1"/>
              </a:buClr>
              <a:buSzPts val="1200"/>
              <a:buFont typeface="Arial"/>
              <a:buChar char="•"/>
            </a:pPr>
            <a:r>
              <a:rPr b="1" lang="vi" sz="1200"/>
              <a:t>*: </a:t>
            </a:r>
            <a:r>
              <a:rPr lang="vi"/>
              <a:t>So khớp số 0 tối thiểu với nhiều lần xuất hiện của một biểu thức chính quy</a:t>
            </a:r>
            <a:endParaRPr b="1" sz="1200"/>
          </a:p>
        </p:txBody>
      </p:sp>
      <p:sp>
        <p:nvSpPr>
          <p:cNvPr id="281" name="Google Shape;281;gb235018c90_2_2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235018c90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3" name="Google Shape;293;gb235018c90_2_2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Luân phiên và Nhóm</a:t>
            </a:r>
            <a:endParaRPr b="1"/>
          </a:p>
          <a:p>
            <a:pPr indent="-171450" lvl="0" marL="171450" rtl="0" algn="l">
              <a:spcBef>
                <a:spcPts val="360"/>
              </a:spcBef>
              <a:spcAft>
                <a:spcPts val="0"/>
              </a:spcAft>
              <a:buClr>
                <a:schemeClr val="dk1"/>
              </a:buClr>
              <a:buSzPts val="1200"/>
              <a:buFont typeface="Arial"/>
              <a:buChar char="•"/>
            </a:pPr>
            <a:r>
              <a:rPr lang="vi"/>
              <a:t>Các ký tự hoặc biểu tượng trong danh mục này cho phép nhóm các ký tự như một thực thể riêng lẻ hoặc thêm logic ‘OR’ để khớp mẫu.</a:t>
            </a:r>
            <a:endParaRPr/>
          </a:p>
          <a:p>
            <a:pPr indent="-171450" lvl="0" marL="171450" rtl="0" algn="l">
              <a:spcBef>
                <a:spcPts val="360"/>
              </a:spcBef>
              <a:spcAft>
                <a:spcPts val="0"/>
              </a:spcAft>
              <a:buClr>
                <a:schemeClr val="dk1"/>
              </a:buClr>
              <a:buSzPts val="1200"/>
              <a:buFont typeface="Arial"/>
              <a:buChar char="•"/>
            </a:pPr>
            <a:r>
              <a:rPr lang="vi"/>
              <a:t>Bảng sau liệt kê các biểu tượng ký tự thay thế và nhóm khác nhau.</a:t>
            </a:r>
            <a:endParaRPr/>
          </a:p>
          <a:p>
            <a:pPr indent="-171450" lvl="1" marL="628650" rtl="0" algn="l">
              <a:spcBef>
                <a:spcPts val="360"/>
              </a:spcBef>
              <a:spcAft>
                <a:spcPts val="0"/>
              </a:spcAft>
              <a:buClr>
                <a:schemeClr val="dk1"/>
              </a:buClr>
              <a:buSzPts val="1200"/>
              <a:buFont typeface="Arial"/>
              <a:buChar char="•"/>
            </a:pPr>
            <a:r>
              <a:rPr b="1" lang="vi"/>
              <a:t>() </a:t>
            </a:r>
            <a:r>
              <a:rPr b="0" lang="vi"/>
              <a:t>-&gt;</a:t>
            </a:r>
            <a:r>
              <a:rPr b="1" lang="vi"/>
              <a:t> </a:t>
            </a:r>
            <a:r>
              <a:rPr lang="vi"/>
              <a:t>Tổ chức các ký tự với nhau trong một nhóm để chỉ định một tập hợp các ký tự trong một chuỗi</a:t>
            </a:r>
            <a:endParaRPr/>
          </a:p>
          <a:p>
            <a:pPr indent="-171450" lvl="1" marL="628650" marR="0" rtl="0" algn="l">
              <a:lnSpc>
                <a:spcPct val="100000"/>
              </a:lnSpc>
              <a:spcBef>
                <a:spcPts val="360"/>
              </a:spcBef>
              <a:spcAft>
                <a:spcPts val="0"/>
              </a:spcAft>
              <a:buClr>
                <a:schemeClr val="dk1"/>
              </a:buClr>
              <a:buSzPts val="1200"/>
              <a:buFont typeface="Arial"/>
              <a:buChar char="•"/>
            </a:pPr>
            <a:r>
              <a:rPr b="1" lang="vi"/>
              <a:t> |  </a:t>
            </a:r>
            <a:r>
              <a:rPr b="0" lang="vi"/>
              <a:t>-&gt;</a:t>
            </a:r>
            <a:r>
              <a:rPr b="1" lang="vi"/>
              <a:t> </a:t>
            </a:r>
            <a:r>
              <a:rPr lang="vi"/>
              <a:t>Kết hợp các bộ ký tự thành một biểu thức chính quy và sau đó so khớp với bất kỳ bộ ký tự nào</a:t>
            </a:r>
            <a:endParaRPr/>
          </a:p>
        </p:txBody>
      </p:sp>
      <p:sp>
        <p:nvSpPr>
          <p:cNvPr id="294" name="Google Shape;294;gb235018c90_2_2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235018c90_2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6" name="Google Shape;306;gb235018c90_2_2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Tham chiếu trở lại</a:t>
            </a:r>
            <a:endParaRPr b="1"/>
          </a:p>
          <a:p>
            <a:pPr indent="-171450" lvl="0" marL="171450" rtl="0" algn="l">
              <a:spcBef>
                <a:spcPts val="360"/>
              </a:spcBef>
              <a:spcAft>
                <a:spcPts val="0"/>
              </a:spcAft>
              <a:buClr>
                <a:schemeClr val="dk1"/>
              </a:buClr>
              <a:buSzPts val="1200"/>
              <a:buFont typeface="Arial"/>
              <a:buChar char="•"/>
            </a:pPr>
            <a:r>
              <a:rPr lang="vi"/>
              <a:t>Các ký tự hoặc biểu tượng trong danh mục này cho phép nhóm các ký tự như một thực thể riêng lẻ hoặc thêm logic ‘OR’ để khớp mẫu.</a:t>
            </a:r>
            <a:endParaRPr/>
          </a:p>
          <a:p>
            <a:pPr indent="-171450" lvl="0" marL="171450" rtl="0" algn="l">
              <a:spcBef>
                <a:spcPts val="360"/>
              </a:spcBef>
              <a:spcAft>
                <a:spcPts val="0"/>
              </a:spcAft>
              <a:buClr>
                <a:schemeClr val="dk1"/>
              </a:buClr>
              <a:buSzPts val="1200"/>
              <a:buFont typeface="Arial"/>
              <a:buChar char="•"/>
            </a:pPr>
            <a:r>
              <a:rPr lang="vi"/>
              <a:t>Bảng sau liệt kê các biểu tượng ký tự thay thế và nhóm khác nhau</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t>()\n</a:t>
            </a:r>
            <a:r>
              <a:rPr lang="vi" sz="1200"/>
              <a:t>: So k</a:t>
            </a:r>
            <a:r>
              <a:rPr lang="vi"/>
              <a:t>hớp một tập hợp có dấu ngoặc đơn trong mẫu, trong đó </a:t>
            </a:r>
            <a:r>
              <a:rPr b="1" lang="vi"/>
              <a:t>n </a:t>
            </a:r>
            <a:r>
              <a:rPr lang="vi"/>
              <a:t>là số của tập hợp có dấu ngoặc đơn ở bên trái</a:t>
            </a:r>
            <a:endParaRPr sz="1200"/>
          </a:p>
        </p:txBody>
      </p:sp>
      <p:sp>
        <p:nvSpPr>
          <p:cNvPr id="307" name="Google Shape;307;gb235018c90_2_2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5018c90_2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9" name="Google Shape;319;gb235018c90_2_2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câu lệnh ra quyết định</a:t>
            </a:r>
            <a:endParaRPr b="1"/>
          </a:p>
          <a:p>
            <a:pPr indent="-171450" lvl="0" marL="171450" marR="0" rtl="0" algn="l">
              <a:lnSpc>
                <a:spcPct val="100000"/>
              </a:lnSpc>
              <a:spcBef>
                <a:spcPts val="360"/>
              </a:spcBef>
              <a:spcAft>
                <a:spcPts val="0"/>
              </a:spcAft>
              <a:buClr>
                <a:schemeClr val="dk1"/>
              </a:buClr>
              <a:buSzPts val="1200"/>
              <a:buFont typeface="Arial"/>
              <a:buChar char="•"/>
            </a:pPr>
            <a:r>
              <a:rPr lang="vi"/>
              <a:t>Các câu lệnh được gọi là một tập hợp logic của các biến, toán tử và từ khóa thực hiện một hành động cụ thể để hoàn thành một nhiệm vụ được yêu cầu.</a:t>
            </a:r>
            <a:endParaRPr/>
          </a:p>
          <a:p>
            <a:pPr indent="-171450" lvl="0" marL="171450" marR="0" rtl="0" algn="l">
              <a:lnSpc>
                <a:spcPct val="100000"/>
              </a:lnSpc>
              <a:spcBef>
                <a:spcPts val="360"/>
              </a:spcBef>
              <a:spcAft>
                <a:spcPts val="0"/>
              </a:spcAft>
              <a:buClr>
                <a:schemeClr val="dk1"/>
              </a:buClr>
              <a:buSzPts val="1200"/>
              <a:buFont typeface="Arial"/>
              <a:buChar char="•"/>
            </a:pPr>
            <a:r>
              <a:rPr lang="vi"/>
              <a:t>Các câu lệnh giúp bạn xây dựng một luồng kịch bản hợp lý.</a:t>
            </a:r>
            <a:endParaRPr b="1"/>
          </a:p>
          <a:p>
            <a:pPr indent="-171450" lvl="0" marL="171450" rtl="0" algn="l">
              <a:spcBef>
                <a:spcPts val="360"/>
              </a:spcBef>
              <a:spcAft>
                <a:spcPts val="0"/>
              </a:spcAft>
              <a:buClr>
                <a:schemeClr val="dk1"/>
              </a:buClr>
              <a:buSzPts val="1200"/>
              <a:buFont typeface="Arial"/>
              <a:buChar char="•"/>
            </a:pPr>
            <a:r>
              <a:rPr lang="vi"/>
              <a:t>Trong JavaScript, một câu lệnh kết thúc bằng dấu chấm phẩy.</a:t>
            </a:r>
            <a:endParaRPr/>
          </a:p>
          <a:p>
            <a:pPr indent="-171450" lvl="0" marL="171450" rtl="0" algn="l">
              <a:spcBef>
                <a:spcPts val="360"/>
              </a:spcBef>
              <a:spcAft>
                <a:spcPts val="0"/>
              </a:spcAft>
              <a:buClr>
                <a:schemeClr val="dk1"/>
              </a:buClr>
              <a:buSzPts val="1200"/>
              <a:buFont typeface="Arial"/>
              <a:buChar char="•"/>
            </a:pPr>
            <a:r>
              <a:rPr lang="vi"/>
              <a:t>Các câu lệnh liên quan được nhóm lại với nhau được gọi là khối mã và được đặt trong dấu ngoặc nhọn.</a:t>
            </a:r>
            <a:endParaRPr/>
          </a:p>
          <a:p>
            <a:pPr indent="-171450" lvl="0" marL="171450" rtl="0" algn="l">
              <a:spcBef>
                <a:spcPts val="360"/>
              </a:spcBef>
              <a:spcAft>
                <a:spcPts val="0"/>
              </a:spcAft>
              <a:buClr>
                <a:schemeClr val="dk1"/>
              </a:buClr>
              <a:buSzPts val="1200"/>
              <a:buFont typeface="Arial"/>
              <a:buChar char="•"/>
            </a:pPr>
            <a:r>
              <a:rPr lang="vi"/>
              <a:t>Các câu lệnh ra quyết định cho phép thực hiện các quyết định logic để thực thi các khối khác nhau để có được đầu ra mong muốn.</a:t>
            </a:r>
            <a:endParaRPr/>
          </a:p>
        </p:txBody>
      </p:sp>
      <p:sp>
        <p:nvSpPr>
          <p:cNvPr id="320" name="Google Shape;320;gb235018c90_2_2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235018c90_2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8" name="Google Shape;338;gb235018c90_2_2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câu lệnh ra quyết định</a:t>
            </a:r>
            <a:endParaRPr b="1"/>
          </a:p>
          <a:p>
            <a:pPr indent="-171450" lvl="0" marL="171450" rtl="0" algn="l">
              <a:spcBef>
                <a:spcPts val="360"/>
              </a:spcBef>
              <a:spcAft>
                <a:spcPts val="0"/>
              </a:spcAft>
              <a:buClr>
                <a:schemeClr val="dk1"/>
              </a:buClr>
              <a:buSzPts val="1200"/>
              <a:buFont typeface="Arial"/>
              <a:buChar char="•"/>
            </a:pPr>
            <a:r>
              <a:rPr b="0" lang="vi"/>
              <a:t>Javascript cung cấp 4 câu lệnh ra quyết định, những câu lệnh này là:</a:t>
            </a:r>
            <a:endParaRPr/>
          </a:p>
          <a:p>
            <a:pPr indent="-171450" lvl="1" marL="628650" rtl="0" algn="l">
              <a:spcBef>
                <a:spcPts val="360"/>
              </a:spcBef>
              <a:spcAft>
                <a:spcPts val="0"/>
              </a:spcAft>
              <a:buClr>
                <a:schemeClr val="dk1"/>
              </a:buClr>
              <a:buSzPts val="1200"/>
              <a:buFont typeface="Arial"/>
              <a:buChar char="•"/>
            </a:pPr>
            <a:r>
              <a:rPr b="1" lang="vi"/>
              <a:t>if</a:t>
            </a:r>
            <a:endParaRPr/>
          </a:p>
          <a:p>
            <a:pPr indent="-171450" lvl="1" marL="628650" rtl="0" algn="l">
              <a:spcBef>
                <a:spcPts val="360"/>
              </a:spcBef>
              <a:spcAft>
                <a:spcPts val="0"/>
              </a:spcAft>
              <a:buClr>
                <a:schemeClr val="dk1"/>
              </a:buClr>
              <a:buSzPts val="1200"/>
              <a:buFont typeface="Arial"/>
              <a:buChar char="•"/>
            </a:pPr>
            <a:r>
              <a:rPr b="1" lang="vi"/>
              <a:t>if-else</a:t>
            </a:r>
            <a:endParaRPr/>
          </a:p>
          <a:p>
            <a:pPr indent="-171450" lvl="1" marL="628650" rtl="0" algn="l">
              <a:spcBef>
                <a:spcPts val="360"/>
              </a:spcBef>
              <a:spcAft>
                <a:spcPts val="0"/>
              </a:spcAft>
              <a:buClr>
                <a:schemeClr val="dk1"/>
              </a:buClr>
              <a:buSzPts val="1200"/>
              <a:buFont typeface="Arial"/>
              <a:buChar char="•"/>
            </a:pPr>
            <a:r>
              <a:rPr b="1" lang="vi"/>
              <a:t>if-else if</a:t>
            </a:r>
            <a:endParaRPr/>
          </a:p>
          <a:p>
            <a:pPr indent="-171450" lvl="1" marL="628650" rtl="0" algn="l">
              <a:spcBef>
                <a:spcPts val="360"/>
              </a:spcBef>
              <a:spcAft>
                <a:spcPts val="0"/>
              </a:spcAft>
              <a:buClr>
                <a:schemeClr val="dk1"/>
              </a:buClr>
              <a:buSzPts val="1200"/>
              <a:buFont typeface="Arial"/>
              <a:buChar char="•"/>
            </a:pPr>
            <a:r>
              <a:rPr b="1" lang="vi"/>
              <a:t>switch</a:t>
            </a:r>
            <a:endParaRPr/>
          </a:p>
          <a:p>
            <a:pPr indent="-171450" lvl="0" marL="171450" rtl="0" algn="l">
              <a:spcBef>
                <a:spcPts val="360"/>
              </a:spcBef>
              <a:spcAft>
                <a:spcPts val="0"/>
              </a:spcAft>
              <a:buClr>
                <a:schemeClr val="dk1"/>
              </a:buClr>
              <a:buSzPts val="1200"/>
              <a:buFont typeface="Arial"/>
              <a:buChar char="•"/>
            </a:pPr>
            <a:r>
              <a:rPr b="0" lang="vi"/>
              <a:t>Câu lệnh </a:t>
            </a:r>
            <a:r>
              <a:rPr b="1" lang="vi"/>
              <a:t>if</a:t>
            </a:r>
            <a:endParaRPr/>
          </a:p>
        </p:txBody>
      </p:sp>
      <p:sp>
        <p:nvSpPr>
          <p:cNvPr id="339" name="Google Shape;339;gb235018c90_2_2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235018c90_2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 name="Google Shape;81;gb235018c90_2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Mục tiêu bài học:</a:t>
            </a:r>
            <a:endParaRPr/>
          </a:p>
          <a:p>
            <a:pPr indent="-171450" lvl="0" marL="171450" rtl="0" algn="l">
              <a:spcBef>
                <a:spcPts val="360"/>
              </a:spcBef>
              <a:spcAft>
                <a:spcPts val="0"/>
              </a:spcAft>
              <a:buClr>
                <a:schemeClr val="dk1"/>
              </a:buClr>
              <a:buSzPts val="1200"/>
              <a:buFont typeface="Arial"/>
              <a:buChar char="•"/>
            </a:pPr>
            <a:r>
              <a:rPr lang="vi"/>
              <a:t>Giải thích các toán tử và các loại của chúng trong </a:t>
            </a:r>
            <a:r>
              <a:rPr b="1" lang="vi"/>
              <a:t>JavaScript</a:t>
            </a:r>
            <a:endParaRPr b="1"/>
          </a:p>
          <a:p>
            <a:pPr indent="-171450" lvl="0" marL="171450" rtl="0" algn="l">
              <a:spcBef>
                <a:spcPts val="360"/>
              </a:spcBef>
              <a:spcAft>
                <a:spcPts val="0"/>
              </a:spcAft>
              <a:buClr>
                <a:schemeClr val="dk1"/>
              </a:buClr>
              <a:buSzPts val="1200"/>
              <a:buFont typeface="Arial"/>
              <a:buChar char="•"/>
            </a:pPr>
            <a:r>
              <a:rPr lang="vi"/>
              <a:t>Giải thích các biểu thức chính quy trong </a:t>
            </a:r>
            <a:r>
              <a:rPr b="1" lang="vi"/>
              <a:t>JavaScript</a:t>
            </a:r>
            <a:endParaRPr b="1"/>
          </a:p>
          <a:p>
            <a:pPr indent="-171450" lvl="0" marL="171450" rtl="0" algn="l">
              <a:spcBef>
                <a:spcPts val="360"/>
              </a:spcBef>
              <a:spcAft>
                <a:spcPts val="0"/>
              </a:spcAft>
              <a:buClr>
                <a:schemeClr val="dk1"/>
              </a:buClr>
              <a:buSzPts val="1200"/>
              <a:buFont typeface="Arial"/>
              <a:buChar char="•"/>
            </a:pPr>
            <a:r>
              <a:rPr lang="vi"/>
              <a:t>Giải thích các câu lệnh ra quyết định trong </a:t>
            </a:r>
            <a:r>
              <a:rPr b="1" lang="vi"/>
              <a:t>JavaScript</a:t>
            </a:r>
            <a:endParaRPr b="1"/>
          </a:p>
        </p:txBody>
      </p:sp>
      <p:sp>
        <p:nvSpPr>
          <p:cNvPr id="82" name="Google Shape;82;gb235018c90_2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235018c90_2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0" name="Google Shape;350;gb235018c90_2_2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Câu lệnh if-else</a:t>
            </a:r>
            <a:endParaRPr/>
          </a:p>
          <a:p>
            <a:pPr indent="-171450" lvl="0" marL="171450" rtl="0" algn="l">
              <a:spcBef>
                <a:spcPts val="360"/>
              </a:spcBef>
              <a:spcAft>
                <a:spcPts val="0"/>
              </a:spcAft>
              <a:buClr>
                <a:schemeClr val="dk1"/>
              </a:buClr>
              <a:buSzPts val="1200"/>
              <a:buFont typeface="Arial"/>
              <a:buChar char="•"/>
            </a:pPr>
            <a:r>
              <a:rPr lang="vi"/>
              <a:t>Đoạn mã thể hiện việc sử dụng câu lệnh </a:t>
            </a:r>
            <a:r>
              <a:rPr b="1" lang="vi"/>
              <a:t>if-else</a:t>
            </a:r>
            <a:endParaRPr b="1"/>
          </a:p>
        </p:txBody>
      </p:sp>
      <p:sp>
        <p:nvSpPr>
          <p:cNvPr id="351" name="Google Shape;351;gb235018c90_2_2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5018c90_2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9" name="Google Shape;359;gb235018c90_2_2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Câu lệnh if-else if-else</a:t>
            </a:r>
            <a:endParaRPr/>
          </a:p>
          <a:p>
            <a:pPr indent="-171450" lvl="0" marL="171450" rtl="0" algn="l">
              <a:spcBef>
                <a:spcPts val="360"/>
              </a:spcBef>
              <a:spcAft>
                <a:spcPts val="0"/>
              </a:spcAft>
              <a:buClr>
                <a:schemeClr val="dk1"/>
              </a:buClr>
              <a:buSzPts val="1200"/>
              <a:buFont typeface="Arial"/>
              <a:buChar char="•"/>
            </a:pPr>
            <a:r>
              <a:rPr lang="vi"/>
              <a:t>Đoạn mã thể hiện việc sử dụng câu lệnh </a:t>
            </a:r>
            <a:r>
              <a:rPr b="1" lang="vi"/>
              <a:t>if-else if-else</a:t>
            </a:r>
            <a:endParaRPr b="1"/>
          </a:p>
        </p:txBody>
      </p:sp>
      <p:sp>
        <p:nvSpPr>
          <p:cNvPr id="360" name="Google Shape;360;gb235018c90_2_2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235018c90_2_2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8" name="Google Shape;368;gb235018c90_2_2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Câu lệnh if lồng nhau</a:t>
            </a:r>
            <a:endParaRPr/>
          </a:p>
          <a:p>
            <a:pPr indent="-171450" lvl="0" marL="171450" rtl="0" algn="l">
              <a:spcBef>
                <a:spcPts val="360"/>
              </a:spcBef>
              <a:spcAft>
                <a:spcPts val="0"/>
              </a:spcAft>
              <a:buClr>
                <a:schemeClr val="dk1"/>
              </a:buClr>
              <a:buSzPts val="1200"/>
              <a:buFont typeface="Arial"/>
              <a:buChar char="•"/>
            </a:pPr>
            <a:r>
              <a:rPr lang="vi"/>
              <a:t>Đoạn mã trình bày việc sử dụng câu lệnh </a:t>
            </a:r>
            <a:r>
              <a:rPr b="1" lang="vi"/>
              <a:t>if</a:t>
            </a:r>
            <a:r>
              <a:rPr lang="vi"/>
              <a:t> lồng nhau.</a:t>
            </a:r>
            <a:endParaRPr b="1"/>
          </a:p>
        </p:txBody>
      </p:sp>
      <p:sp>
        <p:nvSpPr>
          <p:cNvPr id="369" name="Google Shape;369;gb235018c90_2_2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235018c90_2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7" name="Google Shape;377;gb235018c90_2_3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Câu lệnh switch-case</a:t>
            </a:r>
            <a:endParaRPr/>
          </a:p>
          <a:p>
            <a:pPr indent="-171450" lvl="0" marL="171450" rtl="0" algn="l">
              <a:spcBef>
                <a:spcPts val="360"/>
              </a:spcBef>
              <a:spcAft>
                <a:spcPts val="0"/>
              </a:spcAft>
              <a:buClr>
                <a:schemeClr val="dk1"/>
              </a:buClr>
              <a:buSzPts val="1200"/>
              <a:buFont typeface="Arial"/>
              <a:buChar char="•"/>
            </a:pPr>
            <a:r>
              <a:rPr lang="vi"/>
              <a:t>Đoạn mã trình bày việc sử dụng câu lệnh </a:t>
            </a:r>
            <a:r>
              <a:rPr b="1" lang="vi"/>
              <a:t>switch-case</a:t>
            </a:r>
            <a:endParaRPr b="1"/>
          </a:p>
        </p:txBody>
      </p:sp>
      <p:sp>
        <p:nvSpPr>
          <p:cNvPr id="378" name="Google Shape;378;gb235018c90_2_3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235018c90_2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6" name="Google Shape;386;gb235018c90_2_3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Tóm lược</a:t>
            </a:r>
            <a:endParaRPr/>
          </a:p>
          <a:p>
            <a:pPr indent="-171450" lvl="0" marL="171450" rtl="0" algn="l">
              <a:spcBef>
                <a:spcPts val="360"/>
              </a:spcBef>
              <a:spcAft>
                <a:spcPts val="0"/>
              </a:spcAft>
              <a:buClr>
                <a:schemeClr val="dk1"/>
              </a:buClr>
              <a:buSzPts val="1200"/>
              <a:buFont typeface="Arial"/>
              <a:buChar char="•"/>
            </a:pPr>
            <a:r>
              <a:rPr lang="vi"/>
              <a:t>Một toán tử chỉ định loại hoạt động được thực hiện trên các giá trị của biến và biểu thức. </a:t>
            </a:r>
            <a:endParaRPr/>
          </a:p>
          <a:p>
            <a:pPr indent="-171450" lvl="0" marL="171450" rtl="0" algn="l">
              <a:spcBef>
                <a:spcPts val="360"/>
              </a:spcBef>
              <a:spcAft>
                <a:spcPts val="0"/>
              </a:spcAft>
              <a:buClr>
                <a:schemeClr val="dk1"/>
              </a:buClr>
              <a:buSzPts val="1200"/>
              <a:buFont typeface="Arial"/>
              <a:buChar char="•"/>
            </a:pPr>
            <a:r>
              <a:rPr lang="vi"/>
              <a:t>Các toán tử JavaScript được phân loại thành 6 loại dựa trên loại hành động mà chúng thực hiện trên các toán hạng. </a:t>
            </a:r>
            <a:endParaRPr/>
          </a:p>
          <a:p>
            <a:pPr indent="-171450" lvl="0" marL="171450" rtl="0" algn="l">
              <a:spcBef>
                <a:spcPts val="360"/>
              </a:spcBef>
              <a:spcAft>
                <a:spcPts val="0"/>
              </a:spcAft>
              <a:buClr>
                <a:schemeClr val="dk1"/>
              </a:buClr>
              <a:buSzPts val="1200"/>
              <a:buFont typeface="Arial"/>
              <a:buChar char="•"/>
            </a:pPr>
            <a:r>
              <a:rPr lang="vi"/>
              <a:t>Có 6 loại toán tử cụ thể là, toán tử Số học, Quan hệ, Lôgic, Phép gán, Bitwise và Đặc biệt. </a:t>
            </a:r>
            <a:endParaRPr/>
          </a:p>
          <a:p>
            <a:pPr indent="-171450" lvl="0" marL="171450" rtl="0" algn="l">
              <a:spcBef>
                <a:spcPts val="360"/>
              </a:spcBef>
              <a:spcAft>
                <a:spcPts val="0"/>
              </a:spcAft>
              <a:buClr>
                <a:schemeClr val="dk1"/>
              </a:buClr>
              <a:buSzPts val="1200"/>
              <a:buFont typeface="Arial"/>
              <a:buChar char="•"/>
            </a:pPr>
            <a:r>
              <a:rPr lang="vi"/>
              <a:t>Các toán tử trong JavaScript có các mức ưu tiên nhất định dựa trên đó trình tự thực thi của chúng được xác định. </a:t>
            </a:r>
            <a:endParaRPr/>
          </a:p>
          <a:p>
            <a:pPr indent="-171450" lvl="0" marL="171450" rtl="0" algn="l">
              <a:spcBef>
                <a:spcPts val="360"/>
              </a:spcBef>
              <a:spcAft>
                <a:spcPts val="0"/>
              </a:spcAft>
              <a:buClr>
                <a:schemeClr val="dk1"/>
              </a:buClr>
              <a:buSzPts val="1200"/>
              <a:buFont typeface="Arial"/>
              <a:buChar char="•"/>
            </a:pPr>
            <a:r>
              <a:rPr b="1" lang="vi"/>
              <a:t>Biểu thức chính quy </a:t>
            </a:r>
            <a:r>
              <a:rPr lang="vi"/>
              <a:t>là một mẫu bao gồm một tập hợp các chuỗi, được kết hợp với một nội dung văn bản cụ thể. </a:t>
            </a:r>
            <a:endParaRPr/>
          </a:p>
          <a:p>
            <a:pPr indent="-171450" lvl="0" marL="171450" rtl="0" algn="l">
              <a:spcBef>
                <a:spcPts val="360"/>
              </a:spcBef>
              <a:spcAft>
                <a:spcPts val="0"/>
              </a:spcAft>
              <a:buClr>
                <a:schemeClr val="dk1"/>
              </a:buClr>
              <a:buSzPts val="1200"/>
              <a:buFont typeface="Arial"/>
              <a:buChar char="•"/>
            </a:pPr>
            <a:r>
              <a:rPr lang="vi"/>
              <a:t>Trong JavaScript, có hai cách để tạo biểu thức chính quy, cụ thể là cú pháp theo nghĩa đen và hàm tạo </a:t>
            </a:r>
            <a:r>
              <a:rPr b="1" lang="vi"/>
              <a:t>RegExp()</a:t>
            </a:r>
            <a:r>
              <a:rPr lang="vi"/>
              <a:t>.</a:t>
            </a:r>
            <a:endParaRPr/>
          </a:p>
          <a:p>
            <a:pPr indent="-171450" lvl="0" marL="171450" rtl="0" algn="l">
              <a:spcBef>
                <a:spcPts val="360"/>
              </a:spcBef>
              <a:spcAft>
                <a:spcPts val="0"/>
              </a:spcAft>
              <a:buClr>
                <a:schemeClr val="dk1"/>
              </a:buClr>
              <a:buSzPts val="1200"/>
              <a:buFont typeface="Arial"/>
              <a:buChar char="•"/>
            </a:pPr>
            <a:r>
              <a:rPr lang="vi"/>
              <a:t>Các câu lệnh ra quyết định cho phép thực hiện các quyết định logic để thực thi các khối khác nhau để có được đầu ra mong muốn.</a:t>
            </a:r>
            <a:endParaRPr b="1"/>
          </a:p>
        </p:txBody>
      </p:sp>
      <p:sp>
        <p:nvSpPr>
          <p:cNvPr id="387" name="Google Shape;387;gb235018c90_2_3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35018c90_2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 name="Google Shape;90;gb235018c90_2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Kiến thức cơ bản về các toán tử</a:t>
            </a:r>
            <a:endParaRPr/>
          </a:p>
          <a:p>
            <a:pPr indent="-171450" lvl="0" marL="171450" rtl="0" algn="l">
              <a:spcBef>
                <a:spcPts val="360"/>
              </a:spcBef>
              <a:spcAft>
                <a:spcPts val="0"/>
              </a:spcAft>
              <a:buClr>
                <a:schemeClr val="dk1"/>
              </a:buClr>
              <a:buSzPts val="1200"/>
              <a:buFont typeface="Arial"/>
              <a:buChar char="•"/>
            </a:pPr>
            <a:r>
              <a:rPr lang="vi"/>
              <a:t>Một toán tử là một hành động được thực hiện trên một hoặc nhiều giá trị được lưu trữ trong các biến.</a:t>
            </a:r>
            <a:endParaRPr/>
          </a:p>
          <a:p>
            <a:pPr indent="-171450" lvl="0" marL="171450" rtl="0" algn="l">
              <a:spcBef>
                <a:spcPts val="360"/>
              </a:spcBef>
              <a:spcAft>
                <a:spcPts val="0"/>
              </a:spcAft>
              <a:buClr>
                <a:schemeClr val="dk1"/>
              </a:buClr>
              <a:buSzPts val="1200"/>
              <a:buFont typeface="Arial"/>
              <a:buChar char="•"/>
            </a:pPr>
            <a:r>
              <a:rPr lang="vi"/>
              <a:t>Hành động được chỉ định thay đổi giá trị của biến hoặc tạo ra giá trị mới.</a:t>
            </a:r>
            <a:endParaRPr/>
          </a:p>
          <a:p>
            <a:pPr indent="-171450" lvl="0" marL="171450" rtl="0" algn="l">
              <a:spcBef>
                <a:spcPts val="360"/>
              </a:spcBef>
              <a:spcAft>
                <a:spcPts val="0"/>
              </a:spcAft>
              <a:buClr>
                <a:schemeClr val="dk1"/>
              </a:buClr>
              <a:buSzPts val="1200"/>
              <a:buFont typeface="Arial"/>
              <a:buChar char="•"/>
            </a:pPr>
            <a:r>
              <a:rPr lang="vi"/>
              <a:t>Một toán tử yêu cầu tối thiểu một ký hiệu và một số giá trị.</a:t>
            </a:r>
            <a:endParaRPr/>
          </a:p>
          <a:p>
            <a:pPr indent="-171450" lvl="0" marL="171450" rtl="0" algn="l">
              <a:spcBef>
                <a:spcPts val="360"/>
              </a:spcBef>
              <a:spcAft>
                <a:spcPts val="0"/>
              </a:spcAft>
              <a:buClr>
                <a:schemeClr val="dk1"/>
              </a:buClr>
              <a:buSzPts val="1200"/>
              <a:buFont typeface="Arial"/>
              <a:buChar char="•"/>
            </a:pPr>
            <a:r>
              <a:rPr lang="vi"/>
              <a:t>Ký hiệu được gọi là một toán tử và nó chỉ định loại hành động sẽ được thực hiện trên giá trị.</a:t>
            </a:r>
            <a:endParaRPr/>
          </a:p>
          <a:p>
            <a:pPr indent="-171450" lvl="0" marL="171450" rtl="0" algn="l">
              <a:spcBef>
                <a:spcPts val="360"/>
              </a:spcBef>
              <a:spcAft>
                <a:spcPts val="0"/>
              </a:spcAft>
              <a:buClr>
                <a:schemeClr val="dk1"/>
              </a:buClr>
              <a:buSzPts val="1200"/>
              <a:buFont typeface="Arial"/>
              <a:buChar char="•"/>
            </a:pPr>
            <a:r>
              <a:rPr lang="vi"/>
              <a:t>Giá trị hoặc biến mà thao tác được thực hiện được gọi là toán hạng.</a:t>
            </a:r>
            <a:endParaRPr/>
          </a:p>
          <a:p>
            <a:pPr indent="-171450" lvl="0" marL="171450" rtl="0" algn="l">
              <a:spcBef>
                <a:spcPts val="360"/>
              </a:spcBef>
              <a:spcAft>
                <a:spcPts val="0"/>
              </a:spcAft>
              <a:buClr>
                <a:schemeClr val="dk1"/>
              </a:buClr>
              <a:buSzPts val="1200"/>
              <a:buFont typeface="Arial"/>
              <a:buChar char="•"/>
            </a:pPr>
            <a:r>
              <a:rPr lang="vi"/>
              <a:t>Toán tử Một ngôi - Hoạt động trên một toán hạng đơn.</a:t>
            </a:r>
            <a:endParaRPr/>
          </a:p>
          <a:p>
            <a:pPr indent="-171450" lvl="0" marL="171450" rtl="0" algn="l">
              <a:spcBef>
                <a:spcPts val="360"/>
              </a:spcBef>
              <a:spcAft>
                <a:spcPts val="0"/>
              </a:spcAft>
              <a:buClr>
                <a:schemeClr val="dk1"/>
              </a:buClr>
              <a:buSzPts val="1200"/>
              <a:buFont typeface="Arial"/>
              <a:buChar char="•"/>
            </a:pPr>
            <a:r>
              <a:rPr lang="vi"/>
              <a:t>Toán tử Hai ngôi - Hoạt động trên 2 toán hạng.</a:t>
            </a:r>
            <a:endParaRPr/>
          </a:p>
          <a:p>
            <a:pPr indent="-171450" lvl="0" marL="171450" rtl="0" algn="l">
              <a:spcBef>
                <a:spcPts val="360"/>
              </a:spcBef>
              <a:spcAft>
                <a:spcPts val="0"/>
              </a:spcAft>
              <a:buClr>
                <a:schemeClr val="dk1"/>
              </a:buClr>
              <a:buSzPts val="1200"/>
              <a:buFont typeface="Arial"/>
              <a:buChar char="•"/>
            </a:pPr>
            <a:r>
              <a:rPr lang="vi"/>
              <a:t>Toán tử Ba ngôi  - Hoạt động trên 3 toán hạng.</a:t>
            </a:r>
            <a:endParaRPr b="1"/>
          </a:p>
        </p:txBody>
      </p:sp>
      <p:sp>
        <p:nvSpPr>
          <p:cNvPr id="91" name="Google Shape;91;gb235018c90_2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235018c90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6" name="Google Shape;116;gb235018c90_2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toán tử cơ bản:</a:t>
            </a:r>
            <a:endParaRPr/>
          </a:p>
          <a:p>
            <a:pPr indent="-171450" lvl="0" marL="171450" rtl="0" algn="l">
              <a:spcBef>
                <a:spcPts val="360"/>
              </a:spcBef>
              <a:spcAft>
                <a:spcPts val="0"/>
              </a:spcAft>
              <a:buClr>
                <a:schemeClr val="dk1"/>
              </a:buClr>
              <a:buSzPts val="1200"/>
              <a:buFont typeface="Arial"/>
              <a:buChar char="•"/>
            </a:pPr>
            <a:r>
              <a:rPr b="0" lang="vi"/>
              <a:t>Có 6 loại toán tử như sau:</a:t>
            </a:r>
            <a:endParaRPr/>
          </a:p>
          <a:p>
            <a:pPr indent="-171450" lvl="1" marL="628650" rtl="0" algn="l">
              <a:spcBef>
                <a:spcPts val="360"/>
              </a:spcBef>
              <a:spcAft>
                <a:spcPts val="0"/>
              </a:spcAft>
              <a:buClr>
                <a:schemeClr val="dk1"/>
              </a:buClr>
              <a:buSzPts val="1200"/>
              <a:buFont typeface="Arial"/>
              <a:buChar char="•"/>
            </a:pPr>
            <a:r>
              <a:rPr b="0" lang="vi"/>
              <a:t>Toán tử số học</a:t>
            </a:r>
            <a:endParaRPr/>
          </a:p>
          <a:p>
            <a:pPr indent="-171450" lvl="1" marL="628650" rtl="0" algn="l">
              <a:spcBef>
                <a:spcPts val="360"/>
              </a:spcBef>
              <a:spcAft>
                <a:spcPts val="0"/>
              </a:spcAft>
              <a:buClr>
                <a:schemeClr val="dk1"/>
              </a:buClr>
              <a:buSzPts val="1200"/>
              <a:buFont typeface="Arial"/>
              <a:buChar char="•"/>
            </a:pPr>
            <a:r>
              <a:rPr b="0" lang="vi"/>
              <a:t>Toán tử quan hệ</a:t>
            </a:r>
            <a:endParaRPr/>
          </a:p>
          <a:p>
            <a:pPr indent="-171450" lvl="1" marL="628650" rtl="0" algn="l">
              <a:spcBef>
                <a:spcPts val="360"/>
              </a:spcBef>
              <a:spcAft>
                <a:spcPts val="0"/>
              </a:spcAft>
              <a:buClr>
                <a:schemeClr val="dk1"/>
              </a:buClr>
              <a:buSzPts val="1200"/>
              <a:buFont typeface="Arial"/>
              <a:buChar char="•"/>
            </a:pPr>
            <a:r>
              <a:rPr b="0" lang="vi"/>
              <a:t>Toán tử Logic</a:t>
            </a:r>
            <a:endParaRPr/>
          </a:p>
          <a:p>
            <a:pPr indent="-171450" lvl="1" marL="628650" rtl="0" algn="l">
              <a:spcBef>
                <a:spcPts val="360"/>
              </a:spcBef>
              <a:spcAft>
                <a:spcPts val="0"/>
              </a:spcAft>
              <a:buClr>
                <a:schemeClr val="dk1"/>
              </a:buClr>
              <a:buSzPts val="1200"/>
              <a:buFont typeface="Arial"/>
              <a:buChar char="•"/>
            </a:pPr>
            <a:r>
              <a:rPr b="0" lang="vi"/>
              <a:t>Toán tử gán</a:t>
            </a:r>
            <a:endParaRPr/>
          </a:p>
          <a:p>
            <a:pPr indent="-171450" lvl="1" marL="628650" rtl="0" algn="l">
              <a:spcBef>
                <a:spcPts val="360"/>
              </a:spcBef>
              <a:spcAft>
                <a:spcPts val="0"/>
              </a:spcAft>
              <a:buClr>
                <a:schemeClr val="dk1"/>
              </a:buClr>
              <a:buSzPts val="1200"/>
              <a:buFont typeface="Arial"/>
              <a:buChar char="•"/>
            </a:pPr>
            <a:r>
              <a:rPr b="0" lang="vi"/>
              <a:t>Toán tử Bitwise</a:t>
            </a:r>
            <a:endParaRPr/>
          </a:p>
          <a:p>
            <a:pPr indent="-171450" lvl="1" marL="628650" rtl="0" algn="l">
              <a:spcBef>
                <a:spcPts val="360"/>
              </a:spcBef>
              <a:spcAft>
                <a:spcPts val="0"/>
              </a:spcAft>
              <a:buClr>
                <a:schemeClr val="dk1"/>
              </a:buClr>
              <a:buSzPts val="1200"/>
              <a:buFont typeface="Arial"/>
              <a:buChar char="•"/>
            </a:pPr>
            <a:r>
              <a:rPr b="0" lang="vi"/>
              <a:t>Toán tử đặc biệt</a:t>
            </a:r>
            <a:endParaRPr/>
          </a:p>
        </p:txBody>
      </p:sp>
      <p:sp>
        <p:nvSpPr>
          <p:cNvPr id="117" name="Google Shape;117;gb235018c90_2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235018c90_2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5" name="Google Shape;125;gb235018c90_2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Toán tử Số học / Tăng và Giảm dần</a:t>
            </a:r>
            <a:endParaRPr b="1"/>
          </a:p>
          <a:p>
            <a:pPr indent="-171450" lvl="0" marL="171450" rtl="0" algn="l">
              <a:spcBef>
                <a:spcPts val="360"/>
              </a:spcBef>
              <a:spcAft>
                <a:spcPts val="0"/>
              </a:spcAft>
              <a:buClr>
                <a:schemeClr val="dk1"/>
              </a:buClr>
              <a:buSzPts val="1200"/>
              <a:buFont typeface="Arial"/>
              <a:buChar char="•"/>
            </a:pPr>
            <a:r>
              <a:rPr b="1" lang="vi"/>
              <a:t>Toán tử số học</a:t>
            </a:r>
            <a:r>
              <a:rPr lang="vi"/>
              <a:t>:</a:t>
            </a:r>
            <a:endParaRPr/>
          </a:p>
          <a:p>
            <a:pPr indent="-171450" lvl="1" marL="628650" rtl="0" algn="l">
              <a:spcBef>
                <a:spcPts val="360"/>
              </a:spcBef>
              <a:spcAft>
                <a:spcPts val="0"/>
              </a:spcAft>
              <a:buClr>
                <a:schemeClr val="dk1"/>
              </a:buClr>
              <a:buSzPts val="1200"/>
              <a:buFont typeface="Arial"/>
              <a:buChar char="•"/>
            </a:pPr>
            <a:r>
              <a:rPr lang="vi"/>
              <a:t>Là toán tử Hai ngôi: </a:t>
            </a:r>
            <a:r>
              <a:rPr b="1" lang="vi"/>
              <a:t>+ </a:t>
            </a:r>
            <a:r>
              <a:rPr lang="vi"/>
              <a:t>(cộng) </a:t>
            </a:r>
            <a:r>
              <a:rPr b="1" lang="vi"/>
              <a:t>-</a:t>
            </a:r>
            <a:r>
              <a:rPr lang="vi"/>
              <a:t> (trừ) </a:t>
            </a:r>
            <a:r>
              <a:rPr b="1" lang="vi"/>
              <a:t>*</a:t>
            </a:r>
            <a:r>
              <a:rPr lang="vi"/>
              <a:t> (nhân) </a:t>
            </a:r>
            <a:r>
              <a:rPr b="1" lang="vi"/>
              <a:t>/ </a:t>
            </a:r>
            <a:r>
              <a:rPr lang="vi"/>
              <a:t>(chia) </a:t>
            </a:r>
            <a:r>
              <a:rPr b="1" lang="vi"/>
              <a:t>%</a:t>
            </a:r>
            <a:r>
              <a:rPr lang="vi"/>
              <a:t> (modulo)</a:t>
            </a:r>
            <a:endParaRPr/>
          </a:p>
          <a:p>
            <a:pPr indent="-171450" lvl="1" marL="628650" rtl="0" algn="l">
              <a:spcBef>
                <a:spcPts val="360"/>
              </a:spcBef>
              <a:spcAft>
                <a:spcPts val="0"/>
              </a:spcAft>
              <a:buClr>
                <a:schemeClr val="dk1"/>
              </a:buClr>
              <a:buSzPts val="1200"/>
              <a:buFont typeface="Arial"/>
              <a:buChar char="•"/>
            </a:pPr>
            <a:r>
              <a:rPr lang="vi"/>
              <a:t>Cho phép thực hiện các phép tính trên các giá trị số và chuỗi trên hai toán hạng.</a:t>
            </a:r>
            <a:endParaRPr/>
          </a:p>
          <a:p>
            <a:pPr indent="-171450" lvl="0" marL="171450" rtl="0" algn="l">
              <a:spcBef>
                <a:spcPts val="360"/>
              </a:spcBef>
              <a:spcAft>
                <a:spcPts val="0"/>
              </a:spcAft>
              <a:buClr>
                <a:schemeClr val="dk1"/>
              </a:buClr>
              <a:buSzPts val="1200"/>
              <a:buFont typeface="Arial"/>
              <a:buChar char="•"/>
            </a:pPr>
            <a:r>
              <a:rPr b="1" lang="vi"/>
              <a:t>Các toán tử tăng dần - Giảm dần</a:t>
            </a:r>
            <a:r>
              <a:rPr lang="vi"/>
              <a:t>:</a:t>
            </a:r>
            <a:endParaRPr/>
          </a:p>
          <a:p>
            <a:pPr indent="-171450" lvl="1" marL="628650" rtl="0" algn="l">
              <a:spcBef>
                <a:spcPts val="360"/>
              </a:spcBef>
              <a:spcAft>
                <a:spcPts val="0"/>
              </a:spcAft>
              <a:buClr>
                <a:schemeClr val="dk1"/>
              </a:buClr>
              <a:buSzPts val="1200"/>
              <a:buFont typeface="Arial"/>
              <a:buChar char="•"/>
            </a:pPr>
            <a:r>
              <a:rPr lang="vi"/>
              <a:t>Là các toán tử một ngôi.</a:t>
            </a:r>
            <a:endParaRPr/>
          </a:p>
          <a:p>
            <a:pPr indent="-171450" lvl="1" marL="628650" rtl="0" algn="l">
              <a:spcBef>
                <a:spcPts val="360"/>
              </a:spcBef>
              <a:spcAft>
                <a:spcPts val="0"/>
              </a:spcAft>
              <a:buClr>
                <a:schemeClr val="dk1"/>
              </a:buClr>
              <a:buSzPts val="1200"/>
              <a:buFont typeface="Arial"/>
              <a:buChar char="•"/>
            </a:pPr>
            <a:r>
              <a:rPr lang="vi"/>
              <a:t>Có thể được đặt trước (tăng trước hoặc giảm trước) hoặc sau toán hạng (tăng sau hoặc giảm sau.).</a:t>
            </a:r>
            <a:endParaRPr b="1"/>
          </a:p>
        </p:txBody>
      </p:sp>
      <p:sp>
        <p:nvSpPr>
          <p:cNvPr id="126" name="Google Shape;126;gb235018c90_2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235018c90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7" name="Google Shape;147;gb235018c90_2_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Toán tử quan hệ và logic</a:t>
            </a:r>
            <a:endParaRPr b="1"/>
          </a:p>
          <a:p>
            <a:pPr indent="-171450" lvl="0" marL="171450" rtl="0" algn="l">
              <a:spcBef>
                <a:spcPts val="360"/>
              </a:spcBef>
              <a:spcAft>
                <a:spcPts val="0"/>
              </a:spcAft>
              <a:buClr>
                <a:schemeClr val="dk1"/>
              </a:buClr>
              <a:buSzPts val="1200"/>
              <a:buFont typeface="Arial"/>
              <a:buChar char="•"/>
            </a:pPr>
            <a:r>
              <a:rPr lang="vi"/>
              <a:t>Toán tử quan hệ là toán tử 2 ngôi thực hiện so sánh giữa hai toán hạng. Đó là: </a:t>
            </a:r>
            <a:r>
              <a:rPr b="1" lang="vi"/>
              <a:t>==    !=   ===    !==   &gt;   &gt;=     &lt;    &lt;=</a:t>
            </a:r>
            <a:endParaRPr b="1"/>
          </a:p>
          <a:p>
            <a:pPr indent="-171450" lvl="0" marL="171450" rtl="0" algn="l">
              <a:spcBef>
                <a:spcPts val="360"/>
              </a:spcBef>
              <a:spcAft>
                <a:spcPts val="0"/>
              </a:spcAft>
              <a:buClr>
                <a:schemeClr val="dk1"/>
              </a:buClr>
              <a:buSzPts val="1200"/>
              <a:buFont typeface="Arial"/>
              <a:buChar char="•"/>
            </a:pPr>
            <a:r>
              <a:rPr lang="vi"/>
              <a:t>Sau khi so sánh, chúng trả về một giá trị boolean: </a:t>
            </a:r>
            <a:r>
              <a:rPr b="1" lang="vi"/>
              <a:t>true</a:t>
            </a:r>
            <a:r>
              <a:rPr lang="vi"/>
              <a:t> hoặc </a:t>
            </a:r>
            <a:r>
              <a:rPr b="1" lang="vi"/>
              <a:t>false</a:t>
            </a:r>
            <a:endParaRPr b="1"/>
          </a:p>
          <a:p>
            <a:pPr indent="-171450" lvl="0" marL="171450" rtl="0" algn="l">
              <a:spcBef>
                <a:spcPts val="360"/>
              </a:spcBef>
              <a:spcAft>
                <a:spcPts val="0"/>
              </a:spcAft>
              <a:buClr>
                <a:schemeClr val="dk1"/>
              </a:buClr>
              <a:buSzPts val="1200"/>
              <a:buFont typeface="Arial"/>
              <a:buChar char="•"/>
            </a:pPr>
            <a:r>
              <a:rPr lang="vi"/>
              <a:t>Biểu thức bao gồm một toán tử quan hệ được gọi là </a:t>
            </a:r>
            <a:r>
              <a:rPr b="1" lang="vi"/>
              <a:t>biểu thức quan hệ </a:t>
            </a:r>
            <a:r>
              <a:rPr lang="vi"/>
              <a:t>hoặc </a:t>
            </a:r>
            <a:r>
              <a:rPr b="1" lang="vi"/>
              <a:t>biểu thức điều kiện</a:t>
            </a:r>
            <a:r>
              <a:rPr lang="vi"/>
              <a:t>.</a:t>
            </a:r>
            <a:endParaRPr/>
          </a:p>
          <a:p>
            <a:pPr indent="-171450" lvl="0" marL="171450" rtl="0" algn="l">
              <a:spcBef>
                <a:spcPts val="360"/>
              </a:spcBef>
              <a:spcAft>
                <a:spcPts val="0"/>
              </a:spcAft>
              <a:buClr>
                <a:schemeClr val="dk1"/>
              </a:buClr>
              <a:buSzPts val="1200"/>
              <a:buFont typeface="Arial"/>
              <a:buChar char="•"/>
            </a:pPr>
            <a:r>
              <a:rPr b="1" lang="vi"/>
              <a:t>Toán tử logic </a:t>
            </a:r>
            <a:r>
              <a:rPr lang="vi"/>
              <a:t>là toán tử thực hiện các phép toán logic:  </a:t>
            </a:r>
            <a:r>
              <a:rPr b="1" lang="vi"/>
              <a:t>&amp;&amp;</a:t>
            </a:r>
            <a:r>
              <a:rPr lang="vi"/>
              <a:t> (và),  </a:t>
            </a:r>
            <a:r>
              <a:rPr b="1" lang="vi"/>
              <a:t>|| </a:t>
            </a:r>
            <a:r>
              <a:rPr lang="vi"/>
              <a:t>(hoặc là ) ,  </a:t>
            </a:r>
            <a:r>
              <a:rPr b="1" lang="vi"/>
              <a:t>!</a:t>
            </a:r>
            <a:r>
              <a:rPr lang="vi"/>
              <a:t> (không phải)</a:t>
            </a:r>
            <a:endParaRPr/>
          </a:p>
          <a:p>
            <a:pPr indent="-171450" lvl="0" marL="171450" rtl="0" algn="l">
              <a:spcBef>
                <a:spcPts val="360"/>
              </a:spcBef>
              <a:spcAft>
                <a:spcPts val="0"/>
              </a:spcAft>
              <a:buClr>
                <a:schemeClr val="dk1"/>
              </a:buClr>
              <a:buSzPts val="1200"/>
              <a:buFont typeface="Arial"/>
              <a:buChar char="•"/>
            </a:pPr>
            <a:r>
              <a:rPr lang="vi"/>
              <a:t>Chúng thuộc về loại </a:t>
            </a:r>
            <a:r>
              <a:rPr b="1" lang="vi"/>
              <a:t>toán tử quan hệ</a:t>
            </a:r>
            <a:r>
              <a:rPr lang="vi"/>
              <a:t>, vì chúng trả về một giá trị </a:t>
            </a:r>
            <a:r>
              <a:rPr b="1" lang="vi"/>
              <a:t>boolean</a:t>
            </a:r>
            <a:r>
              <a:rPr lang="vi"/>
              <a:t>.</a:t>
            </a:r>
            <a:endParaRPr b="1"/>
          </a:p>
        </p:txBody>
      </p:sp>
      <p:sp>
        <p:nvSpPr>
          <p:cNvPr id="148" name="Google Shape;148;gb235018c90_2_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235018c90_2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7" name="Google Shape;167;gb235018c90_2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toán tử gán</a:t>
            </a:r>
            <a:endParaRPr/>
          </a:p>
          <a:p>
            <a:pPr indent="-171450" lvl="0" marL="171450" rtl="0" algn="l">
              <a:spcBef>
                <a:spcPts val="360"/>
              </a:spcBef>
              <a:spcAft>
                <a:spcPts val="0"/>
              </a:spcAft>
              <a:buClr>
                <a:schemeClr val="dk1"/>
              </a:buClr>
              <a:buSzPts val="1200"/>
              <a:buFont typeface="Arial"/>
              <a:buChar char="•"/>
            </a:pPr>
            <a:r>
              <a:rPr lang="vi"/>
              <a:t>Gán giá trị của toán hạng bên phải cho toán hạng bên trái bằng cách sử dụng toán tử bằng với (</a:t>
            </a:r>
            <a:r>
              <a:rPr b="1" lang="vi"/>
              <a:t>=</a:t>
            </a:r>
            <a:r>
              <a:rPr lang="vi"/>
              <a:t>).</a:t>
            </a:r>
            <a:endParaRPr/>
          </a:p>
          <a:p>
            <a:pPr indent="-171450" lvl="0" marL="171450" rtl="0" algn="l">
              <a:spcBef>
                <a:spcPts val="360"/>
              </a:spcBef>
              <a:spcAft>
                <a:spcPts val="0"/>
              </a:spcAft>
              <a:buClr>
                <a:schemeClr val="dk1"/>
              </a:buClr>
              <a:buSzPts val="1200"/>
              <a:buFont typeface="Arial"/>
              <a:buChar char="•"/>
            </a:pPr>
            <a:r>
              <a:rPr lang="vi"/>
              <a:t>Toán tử gán đơn giản là toán tử ‘</a:t>
            </a:r>
            <a:r>
              <a:rPr b="1" lang="vi"/>
              <a:t>=</a:t>
            </a:r>
            <a:r>
              <a:rPr lang="vi"/>
              <a:t>’ được sử dụng để gán giá trị hoặc kết quả của một biểu thức cho một biến.</a:t>
            </a:r>
            <a:endParaRPr/>
          </a:p>
          <a:p>
            <a:pPr indent="-171450" lvl="0" marL="171450" rtl="0" algn="l">
              <a:spcBef>
                <a:spcPts val="360"/>
              </a:spcBef>
              <a:spcAft>
                <a:spcPts val="0"/>
              </a:spcAft>
              <a:buClr>
                <a:schemeClr val="dk1"/>
              </a:buClr>
              <a:buSzPts val="1200"/>
              <a:buFont typeface="Arial"/>
              <a:buChar char="•"/>
            </a:pPr>
            <a:r>
              <a:rPr lang="vi"/>
              <a:t>Toán tử gán được hình thành bằng cách kết hợp </a:t>
            </a:r>
            <a:r>
              <a:rPr b="1" lang="vi"/>
              <a:t>toán tử gán </a:t>
            </a:r>
            <a:r>
              <a:rPr lang="vi"/>
              <a:t>đơn giản với các </a:t>
            </a:r>
            <a:r>
              <a:rPr b="1" lang="vi"/>
              <a:t>toán tử số học</a:t>
            </a:r>
            <a:r>
              <a:rPr lang="vi"/>
              <a:t>.</a:t>
            </a:r>
            <a:endParaRPr b="1"/>
          </a:p>
        </p:txBody>
      </p:sp>
      <p:sp>
        <p:nvSpPr>
          <p:cNvPr id="168" name="Google Shape;168;gb235018c90_2_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235018c90_2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3" name="Google Shape;183;gb235018c90_2_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Toán tử Bitwise</a:t>
            </a:r>
            <a:endParaRPr/>
          </a:p>
          <a:p>
            <a:pPr indent="-171450" lvl="0" marL="171450" rtl="0" algn="l">
              <a:spcBef>
                <a:spcPts val="360"/>
              </a:spcBef>
              <a:spcAft>
                <a:spcPts val="0"/>
              </a:spcAft>
              <a:buClr>
                <a:schemeClr val="dk1"/>
              </a:buClr>
              <a:buSzPts val="1200"/>
              <a:buFont typeface="Arial"/>
              <a:buChar char="•"/>
            </a:pPr>
            <a:r>
              <a:rPr lang="vi"/>
              <a:t>Biểu diễn các toán hạng của chúng theo bit (số 0 và số 1) và thực hiện các phép toán trên chúng.</a:t>
            </a:r>
            <a:endParaRPr/>
          </a:p>
          <a:p>
            <a:pPr indent="-171450" lvl="0" marL="171450" rtl="0" algn="l">
              <a:spcBef>
                <a:spcPts val="360"/>
              </a:spcBef>
              <a:spcAft>
                <a:spcPts val="0"/>
              </a:spcAft>
              <a:buClr>
                <a:schemeClr val="dk1"/>
              </a:buClr>
              <a:buSzPts val="1200"/>
              <a:buFont typeface="Arial"/>
              <a:buChar char="•"/>
            </a:pPr>
            <a:r>
              <a:rPr lang="vi"/>
              <a:t>Chúng trả về </a:t>
            </a:r>
            <a:r>
              <a:rPr b="1" lang="vi"/>
              <a:t>giá trị thập phân </a:t>
            </a:r>
            <a:r>
              <a:rPr lang="vi"/>
              <a:t>tiêu chuẩn.</a:t>
            </a:r>
            <a:endParaRPr b="1"/>
          </a:p>
        </p:txBody>
      </p:sp>
      <p:sp>
        <p:nvSpPr>
          <p:cNvPr id="184" name="Google Shape;184;gb235018c90_2_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235018c90_2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8" name="Google Shape;198;gb235018c90_2_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toán tử đặc biệt:</a:t>
            </a:r>
            <a:endParaRPr/>
          </a:p>
          <a:p>
            <a:pPr indent="-171450" lvl="0" marL="171450" rtl="0" algn="l">
              <a:spcBef>
                <a:spcPts val="360"/>
              </a:spcBef>
              <a:spcAft>
                <a:spcPts val="0"/>
              </a:spcAft>
              <a:buClr>
                <a:schemeClr val="dk1"/>
              </a:buClr>
              <a:buSzPts val="1200"/>
              <a:buFont typeface="Arial"/>
              <a:buChar char="•"/>
            </a:pPr>
            <a:r>
              <a:rPr lang="vi"/>
              <a:t>Có một số toán tử không thuộc bất kỳ loại toán tử JavaScript nào.</a:t>
            </a:r>
            <a:endParaRPr/>
          </a:p>
          <a:p>
            <a:pPr indent="-171450" lvl="0" marL="171450" rtl="0" algn="l">
              <a:spcBef>
                <a:spcPts val="360"/>
              </a:spcBef>
              <a:spcAft>
                <a:spcPts val="0"/>
              </a:spcAft>
              <a:buClr>
                <a:schemeClr val="dk1"/>
              </a:buClr>
              <a:buSzPts val="1200"/>
              <a:buFont typeface="Arial"/>
              <a:buChar char="•"/>
            </a:pPr>
            <a:r>
              <a:rPr lang="vi"/>
              <a:t>Bảng sau liệt kê các toán tử đặc biệt trong JavaScript.</a:t>
            </a:r>
            <a:endParaRPr/>
          </a:p>
          <a:p>
            <a:pPr indent="-171450" lvl="1" marL="628650" marR="0" rtl="0" algn="l">
              <a:lnSpc>
                <a:spcPct val="100000"/>
              </a:lnSpc>
              <a:spcBef>
                <a:spcPts val="360"/>
              </a:spcBef>
              <a:spcAft>
                <a:spcPts val="0"/>
              </a:spcAft>
              <a:buClr>
                <a:srgbClr val="FF0000"/>
              </a:buClr>
              <a:buSzPts val="1200"/>
              <a:buFont typeface="Arial"/>
              <a:buChar char="•"/>
            </a:pPr>
            <a:r>
              <a:rPr b="1" lang="vi">
                <a:solidFill>
                  <a:srgbClr val="FF0000"/>
                </a:solidFill>
              </a:rPr>
              <a:t>, </a:t>
            </a:r>
            <a:r>
              <a:rPr b="0" lang="vi">
                <a:solidFill>
                  <a:srgbClr val="FF0000"/>
                </a:solidFill>
              </a:rPr>
              <a:t>   -&gt; </a:t>
            </a:r>
            <a:r>
              <a:rPr lang="vi"/>
              <a:t>Kết hợp nhiều biểu thức thành một biểu thức duy nhất, hoạt động trên chúng theo thứ tự từ trái sang phải và trả về giá trị của biểu thức ở bên phải.</a:t>
            </a:r>
            <a:endParaRPr/>
          </a:p>
          <a:p>
            <a:pPr indent="-171450" lvl="1" marL="628650" rtl="0" algn="l">
              <a:spcBef>
                <a:spcPts val="360"/>
              </a:spcBef>
              <a:spcAft>
                <a:spcPts val="0"/>
              </a:spcAft>
              <a:buClr>
                <a:srgbClr val="FF0000"/>
              </a:buClr>
              <a:buSzPts val="1200"/>
              <a:buFont typeface="Arial"/>
              <a:buChar char="•"/>
            </a:pPr>
            <a:r>
              <a:rPr b="1" lang="vi">
                <a:solidFill>
                  <a:srgbClr val="FF0000"/>
                </a:solidFill>
              </a:rPr>
              <a:t>?:  </a:t>
            </a:r>
            <a:r>
              <a:rPr b="0" lang="vi">
                <a:solidFill>
                  <a:srgbClr val="FF0000"/>
                </a:solidFill>
              </a:rPr>
              <a:t>-&gt; </a:t>
            </a:r>
            <a:r>
              <a:rPr lang="vi"/>
              <a:t>Hoạt động trên 3 toán hạng trong đó kết quả phụ thuộc vào một điều kiện. Nó cũng được gọi là toán tử bậc ba và có hình thức </a:t>
            </a:r>
            <a:r>
              <a:rPr b="1" lang="vi"/>
              <a:t>điều kiện? value1: giá trị2</a:t>
            </a:r>
            <a:r>
              <a:rPr lang="vi"/>
              <a:t>. </a:t>
            </a:r>
            <a:br>
              <a:rPr lang="vi"/>
            </a:br>
            <a:r>
              <a:rPr lang="vi"/>
              <a:t>          Nếu điều kiện là đúng, toán tử nhận được </a:t>
            </a:r>
            <a:r>
              <a:rPr b="1" lang="vi"/>
              <a:t>giá trị1 </a:t>
            </a:r>
            <a:r>
              <a:rPr lang="vi"/>
              <a:t>hoặc điều kiện sai sẽ nhận được </a:t>
            </a:r>
            <a:r>
              <a:rPr b="1" lang="vi"/>
              <a:t>giá trị2</a:t>
            </a:r>
            <a:endParaRPr b="1"/>
          </a:p>
          <a:p>
            <a:pPr indent="-171450" lvl="1" marL="628650" marR="0" rtl="0" algn="l">
              <a:lnSpc>
                <a:spcPct val="100000"/>
              </a:lnSpc>
              <a:spcBef>
                <a:spcPts val="360"/>
              </a:spcBef>
              <a:spcAft>
                <a:spcPts val="0"/>
              </a:spcAft>
              <a:buClr>
                <a:schemeClr val="dk1"/>
              </a:buClr>
              <a:buSzPts val="1200"/>
              <a:buFont typeface="Arial"/>
              <a:buChar char="•"/>
            </a:pPr>
            <a:r>
              <a:rPr b="1" lang="vi"/>
              <a:t>typeof </a:t>
            </a:r>
            <a:r>
              <a:rPr b="0" lang="vi"/>
              <a:t>-&gt;</a:t>
            </a:r>
            <a:r>
              <a:rPr b="1" lang="vi"/>
              <a:t> </a:t>
            </a:r>
            <a:r>
              <a:rPr lang="vi"/>
              <a:t>Trả về một chuỗi cho biết loại toán hạng. Toán hạng có thể là một </a:t>
            </a:r>
            <a:r>
              <a:rPr b="1" lang="vi"/>
              <a:t>chuỗi</a:t>
            </a:r>
            <a:r>
              <a:rPr b="0" lang="vi"/>
              <a:t>,</a:t>
            </a:r>
            <a:r>
              <a:rPr lang="vi"/>
              <a:t> </a:t>
            </a:r>
            <a:r>
              <a:rPr b="1" lang="vi"/>
              <a:t>biến</a:t>
            </a:r>
            <a:r>
              <a:rPr lang="vi"/>
              <a:t>, </a:t>
            </a:r>
            <a:r>
              <a:rPr b="1" lang="vi"/>
              <a:t>từ khóa </a:t>
            </a:r>
            <a:r>
              <a:rPr lang="vi"/>
              <a:t>hoặc một </a:t>
            </a:r>
            <a:r>
              <a:rPr b="1" lang="vi"/>
              <a:t>đối tượng</a:t>
            </a:r>
            <a:r>
              <a:rPr lang="vi"/>
              <a:t>.</a:t>
            </a:r>
            <a:endParaRPr b="1"/>
          </a:p>
        </p:txBody>
      </p:sp>
      <p:sp>
        <p:nvSpPr>
          <p:cNvPr id="199" name="Google Shape;199;gb235018c90_2_1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pic>
        <p:nvPicPr>
          <p:cNvPr descr="images.jpg" id="56" name="Google Shape;56;p14"/>
          <p:cNvPicPr preferRelativeResize="0"/>
          <p:nvPr/>
        </p:nvPicPr>
        <p:blipFill rotWithShape="1">
          <a:blip r:embed="rId2">
            <a:alphaModFix/>
          </a:blip>
          <a:srcRect b="0" l="0" r="0" t="0"/>
          <a:stretch/>
        </p:blipFill>
        <p:spPr>
          <a:xfrm rot="-1088993">
            <a:off x="855626" y="532112"/>
            <a:ext cx="1850231" cy="1385888"/>
          </a:xfrm>
          <a:prstGeom prst="rect">
            <a:avLst/>
          </a:prstGeom>
          <a:noFill/>
          <a:ln>
            <a:noFill/>
          </a:ln>
        </p:spPr>
      </p:pic>
      <p:sp>
        <p:nvSpPr>
          <p:cNvPr id="57" name="Google Shape;57;p14"/>
          <p:cNvSpPr txBox="1"/>
          <p:nvPr/>
        </p:nvSpPr>
        <p:spPr>
          <a:xfrm>
            <a:off x="990600" y="1143000"/>
            <a:ext cx="4419600" cy="52625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4000" u="none" cap="none" strike="noStrike">
              <a:solidFill>
                <a:schemeClr val="lt1"/>
              </a:solidFill>
              <a:latin typeface="Calibri"/>
              <a:ea typeface="Calibri"/>
              <a:cs typeface="Calibri"/>
              <a:sym typeface="Calibri"/>
            </a:endParaRPr>
          </a:p>
        </p:txBody>
      </p:sp>
      <p:sp>
        <p:nvSpPr>
          <p:cNvPr id="58" name="Google Shape;58;p14"/>
          <p:cNvSpPr txBox="1"/>
          <p:nvPr/>
        </p:nvSpPr>
        <p:spPr>
          <a:xfrm>
            <a:off x="1752600" y="2743200"/>
            <a:ext cx="2057400" cy="39241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vi" sz="2800" u="none" cap="none" strike="noStrike">
                <a:solidFill>
                  <a:schemeClr val="dk1"/>
                </a:solidFill>
                <a:latin typeface="Book Antiqua"/>
                <a:ea typeface="Book Antiqua"/>
                <a:cs typeface="Book Antiqua"/>
                <a:sym typeface="Book Antiqua"/>
              </a:rPr>
              <a:t>Session: 13</a:t>
            </a:r>
            <a:endParaRPr/>
          </a:p>
        </p:txBody>
      </p:sp>
      <p:sp>
        <p:nvSpPr>
          <p:cNvPr id="59" name="Google Shape;59;p14"/>
          <p:cNvSpPr txBox="1"/>
          <p:nvPr/>
        </p:nvSpPr>
        <p:spPr>
          <a:xfrm>
            <a:off x="914400" y="3314700"/>
            <a:ext cx="7315200" cy="58862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vi" sz="4500" u="none" cap="none" strike="noStrike">
                <a:solidFill>
                  <a:schemeClr val="dk1"/>
                </a:solidFill>
                <a:latin typeface="Book Antiqua"/>
                <a:ea typeface="Book Antiqua"/>
                <a:cs typeface="Book Antiqua"/>
                <a:sym typeface="Book Antiqua"/>
              </a:rPr>
              <a:t>Operators and Statements</a:t>
            </a:r>
            <a:endParaRPr/>
          </a:p>
        </p:txBody>
      </p:sp>
      <p:sp>
        <p:nvSpPr>
          <p:cNvPr id="60" name="Google Shape;60;p14"/>
          <p:cNvSpPr/>
          <p:nvPr/>
        </p:nvSpPr>
        <p:spPr>
          <a:xfrm>
            <a:off x="0" y="0"/>
            <a:ext cx="685800" cy="5143500"/>
          </a:xfrm>
          <a:prstGeom prst="rect">
            <a:avLst/>
          </a:prstGeom>
          <a:gradFill>
            <a:gsLst>
              <a:gs pos="0">
                <a:srgbClr val="548135"/>
              </a:gs>
              <a:gs pos="50000">
                <a:srgbClr val="548135"/>
              </a:gs>
              <a:gs pos="100000">
                <a:srgbClr val="D5DBE5"/>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pic>
        <p:nvPicPr>
          <p:cNvPr id="61" name="Google Shape;61;p14"/>
          <p:cNvPicPr preferRelativeResize="0"/>
          <p:nvPr/>
        </p:nvPicPr>
        <p:blipFill rotWithShape="1">
          <a:blip r:embed="rId3">
            <a:alphaModFix/>
          </a:blip>
          <a:srcRect b="0" l="3556" r="0" t="0"/>
          <a:stretch/>
        </p:blipFill>
        <p:spPr>
          <a:xfrm>
            <a:off x="6963833" y="1600200"/>
            <a:ext cx="656167" cy="571500"/>
          </a:xfrm>
          <a:prstGeom prst="rect">
            <a:avLst/>
          </a:prstGeom>
          <a:noFill/>
          <a:ln>
            <a:noFill/>
          </a:ln>
        </p:spPr>
      </p:pic>
      <p:pic>
        <p:nvPicPr>
          <p:cNvPr descr="Internet_Explorer_7_Logo-150x150.png" id="62" name="Google Shape;62;p14"/>
          <p:cNvPicPr preferRelativeResize="0"/>
          <p:nvPr/>
        </p:nvPicPr>
        <p:blipFill rotWithShape="1">
          <a:blip r:embed="rId4">
            <a:alphaModFix/>
          </a:blip>
          <a:srcRect b="0" l="0" r="0" t="0"/>
          <a:stretch/>
        </p:blipFill>
        <p:spPr>
          <a:xfrm>
            <a:off x="6934200" y="628650"/>
            <a:ext cx="457200" cy="457200"/>
          </a:xfrm>
          <a:prstGeom prst="rect">
            <a:avLst/>
          </a:prstGeom>
          <a:noFill/>
          <a:ln>
            <a:noFill/>
          </a:ln>
        </p:spPr>
      </p:pic>
      <p:sp>
        <p:nvSpPr>
          <p:cNvPr id="63" name="Google Shape;63;p14"/>
          <p:cNvSpPr/>
          <p:nvPr/>
        </p:nvSpPr>
        <p:spPr>
          <a:xfrm>
            <a:off x="152400" y="971550"/>
            <a:ext cx="7571303" cy="7617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vi" sz="6000" u="none" cap="none" strike="noStrike">
                <a:solidFill>
                  <a:srgbClr val="FF9356"/>
                </a:solidFill>
                <a:latin typeface="Courier New"/>
                <a:ea typeface="Courier New"/>
                <a:cs typeface="Courier New"/>
                <a:sym typeface="Courier New"/>
              </a:rPr>
              <a:t>     NexTGen Web</a:t>
            </a:r>
            <a:endParaRPr b="1" i="0" sz="6000" u="none" cap="none" strike="noStrike">
              <a:solidFill>
                <a:srgbClr val="BF9000"/>
              </a:solidFill>
              <a:latin typeface="Courier New"/>
              <a:ea typeface="Courier New"/>
              <a:cs typeface="Courier New"/>
              <a:sym typeface="Courier New"/>
            </a:endParaRPr>
          </a:p>
        </p:txBody>
      </p:sp>
      <p:pic>
        <p:nvPicPr>
          <p:cNvPr id="64" name="Google Shape;64;p14"/>
          <p:cNvPicPr preferRelativeResize="0"/>
          <p:nvPr/>
        </p:nvPicPr>
        <p:blipFill rotWithShape="1">
          <a:blip r:embed="rId5">
            <a:alphaModFix/>
          </a:blip>
          <a:srcRect b="0" l="0" r="0" t="3540"/>
          <a:stretch/>
        </p:blipFill>
        <p:spPr>
          <a:xfrm>
            <a:off x="5867400" y="1657350"/>
            <a:ext cx="762000" cy="484774"/>
          </a:xfrm>
          <a:prstGeom prst="rect">
            <a:avLst/>
          </a:prstGeom>
          <a:noFill/>
          <a:ln>
            <a:noFill/>
          </a:ln>
        </p:spPr>
      </p:pic>
      <p:pic>
        <p:nvPicPr>
          <p:cNvPr id="65" name="Google Shape;65;p14"/>
          <p:cNvPicPr preferRelativeResize="0"/>
          <p:nvPr/>
        </p:nvPicPr>
        <p:blipFill rotWithShape="1">
          <a:blip r:embed="rId6">
            <a:alphaModFix/>
          </a:blip>
          <a:srcRect b="0" l="0" r="0" t="0"/>
          <a:stretch/>
        </p:blipFill>
        <p:spPr>
          <a:xfrm>
            <a:off x="5933701" y="628650"/>
            <a:ext cx="464624" cy="442913"/>
          </a:xfrm>
          <a:prstGeom prst="rect">
            <a:avLst/>
          </a:prstGeom>
          <a:noFill/>
          <a:ln>
            <a:noFill/>
          </a:ln>
        </p:spPr>
      </p:pic>
      <p:pic>
        <p:nvPicPr>
          <p:cNvPr descr="256px-Chrome_Logo.svg_.png" id="66" name="Google Shape;66;p14"/>
          <p:cNvPicPr preferRelativeResize="0"/>
          <p:nvPr/>
        </p:nvPicPr>
        <p:blipFill rotWithShape="1">
          <a:blip r:embed="rId7">
            <a:alphaModFix/>
          </a:blip>
          <a:srcRect b="0" l="0" r="0" t="0"/>
          <a:stretch/>
        </p:blipFill>
        <p:spPr>
          <a:xfrm>
            <a:off x="76962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7" name="Shape 67"/>
        <p:cNvGrpSpPr/>
        <p:nvPr/>
      </p:nvGrpSpPr>
      <p:grpSpPr>
        <a:xfrm>
          <a:off x="0" y="0"/>
          <a:ext cx="0" cy="0"/>
          <a:chOff x="0" y="0"/>
          <a:chExt cx="0" cy="0"/>
        </a:xfrm>
      </p:grpSpPr>
      <p:sp>
        <p:nvSpPr>
          <p:cNvPr id="68" name="Google Shape;68;p15"/>
          <p:cNvSpPr/>
          <p:nvPr/>
        </p:nvSpPr>
        <p:spPr>
          <a:xfrm>
            <a:off x="0" y="0"/>
            <a:ext cx="9144000" cy="571500"/>
          </a:xfrm>
          <a:prstGeom prst="rect">
            <a:avLst/>
          </a:prstGeom>
          <a:gradFill>
            <a:gsLst>
              <a:gs pos="0">
                <a:srgbClr val="2F5496"/>
              </a:gs>
              <a:gs pos="50000">
                <a:srgbClr val="C4E0B2"/>
              </a:gs>
              <a:gs pos="100000">
                <a:srgbClr val="DBDBDB"/>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
        <p:nvSpPr>
          <p:cNvPr id="69" name="Google Shape;69;p1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70" name="Google Shape;70;p1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i="0" sz="3200" cap="none">
                <a:solidFill>
                  <a:srgbClr val="C55A11"/>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2" name="Google Shape;72;p15"/>
          <p:cNvSpPr txBox="1"/>
          <p:nvPr/>
        </p:nvSpPr>
        <p:spPr>
          <a:xfrm>
            <a:off x="0" y="4960144"/>
            <a:ext cx="3048000" cy="1833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vi" sz="1200" u="none" cap="none" strike="noStrike">
                <a:solidFill>
                  <a:schemeClr val="dk1"/>
                </a:solidFill>
                <a:latin typeface="Calibri"/>
                <a:ea typeface="Calibri"/>
                <a:cs typeface="Calibri"/>
                <a:sym typeface="Calibri"/>
              </a:rPr>
              <a:t>© </a:t>
            </a:r>
            <a:r>
              <a:rPr b="0" i="1" lang="vi" sz="1200" u="none" cap="none" strike="noStrike">
                <a:solidFill>
                  <a:schemeClr val="dk1"/>
                </a:solidFill>
                <a:latin typeface="Calibri"/>
                <a:ea typeface="Calibri"/>
                <a:cs typeface="Calibri"/>
                <a:sym typeface="Calibri"/>
              </a:rPr>
              <a:t>Aptech Ltd. </a:t>
            </a:r>
            <a:endParaRPr b="0" i="1" sz="1200" u="none" cap="none" strike="noStrike">
              <a:solidFill>
                <a:schemeClr val="dk1"/>
              </a:solidFill>
              <a:latin typeface="Calibri"/>
              <a:ea typeface="Calibri"/>
              <a:cs typeface="Calibri"/>
              <a:sym typeface="Calibri"/>
            </a:endParaRPr>
          </a:p>
        </p:txBody>
      </p:sp>
      <p:pic>
        <p:nvPicPr>
          <p:cNvPr descr="HTML5_Logo_256.png" id="73" name="Google Shape;73;p15"/>
          <p:cNvPicPr preferRelativeResize="0"/>
          <p:nvPr/>
        </p:nvPicPr>
        <p:blipFill rotWithShape="1">
          <a:blip r:embed="rId2">
            <a:alphaModFix/>
          </a:blip>
          <a:srcRect b="0" l="0" r="0" t="0"/>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44705"/>
          </a:scheme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63128"/>
            <a:ext cx="8229600" cy="30837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25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1" i="0" sz="25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25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25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25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6pPr>
            <a:lvl7pPr lvl="6"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7pPr>
            <a:lvl8pPr lvl="7"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8pPr>
            <a:lvl9pPr lvl="8"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9pPr>
          </a:lstStyle>
          <a:p/>
        </p:txBody>
      </p:sp>
      <p:sp>
        <p:nvSpPr>
          <p:cNvPr id="52" name="Google Shape;52;p13"/>
          <p:cNvSpPr txBox="1"/>
          <p:nvPr>
            <p:ph idx="1" type="body"/>
          </p:nvPr>
        </p:nvSpPr>
        <p:spPr>
          <a:xfrm>
            <a:off x="304800" y="685800"/>
            <a:ext cx="8610600" cy="394335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560"/>
              </a:spcBef>
              <a:spcAft>
                <a:spcPts val="0"/>
              </a:spcAft>
              <a:buClr>
                <a:srgbClr val="004E4C"/>
              </a:buClr>
              <a:buSzPts val="1400"/>
              <a:buFont typeface="Noto Sans Symbols"/>
              <a:buChar char="◆"/>
              <a:defRPr b="0" i="0" sz="2800" u="none" cap="none" strike="noStrike">
                <a:solidFill>
                  <a:schemeClr val="dk1"/>
                </a:solidFill>
                <a:latin typeface="Calibri"/>
                <a:ea typeface="Calibri"/>
                <a:cs typeface="Calibri"/>
                <a:sym typeface="Calibri"/>
              </a:defRPr>
            </a:lvl1pPr>
            <a:lvl2pPr indent="-304800" lvl="1" marL="914400" marR="0" rtl="0" algn="l">
              <a:spcBef>
                <a:spcPts val="480"/>
              </a:spcBef>
              <a:spcAft>
                <a:spcPts val="0"/>
              </a:spcAft>
              <a:buClr>
                <a:srgbClr val="006666"/>
              </a:buClr>
              <a:buSzPts val="1200"/>
              <a:buFont typeface="Noto Sans Symbols"/>
              <a:buChar char="🞛"/>
              <a:defRPr b="0" i="0" sz="2400" u="none" cap="none" strike="noStrike">
                <a:solidFill>
                  <a:schemeClr val="dk1"/>
                </a:solidFill>
                <a:latin typeface="Calibri"/>
                <a:ea typeface="Calibri"/>
                <a:cs typeface="Calibri"/>
                <a:sym typeface="Calibri"/>
              </a:defRPr>
            </a:lvl2pPr>
            <a:lvl3pPr indent="-279400" lvl="2" marL="1371600" marR="0" rtl="0" algn="l">
              <a:spcBef>
                <a:spcPts val="400"/>
              </a:spcBef>
              <a:spcAft>
                <a:spcPts val="0"/>
              </a:spcAft>
              <a:buClr>
                <a:srgbClr val="006666"/>
              </a:buClr>
              <a:buSzPts val="8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2pPr>
            <a:lvl3pPr lvl="2"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3pPr>
            <a:lvl4pPr lvl="3"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4pPr>
            <a:lvl5pPr lvl="4"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5pPr>
            <a:lvl6pPr lvl="5"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6pPr>
            <a:lvl7pPr lvl="6"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7pPr>
            <a:lvl8pPr lvl="7"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8pPr>
            <a:lvl9pPr lvl="8"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9pPr>
          </a:lstStyle>
          <a:p/>
        </p:txBody>
      </p:sp>
      <p:sp>
        <p:nvSpPr>
          <p:cNvPr id="54" name="Google Shape;54;p1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15" name="Google Shape;215;p2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216" name="Google Shape;216;p25"/>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Operator Precedence</a:t>
            </a:r>
            <a:endParaRPr/>
          </a:p>
        </p:txBody>
      </p:sp>
      <p:sp>
        <p:nvSpPr>
          <p:cNvPr id="217" name="Google Shape;217;p25"/>
          <p:cNvSpPr/>
          <p:nvPr/>
        </p:nvSpPr>
        <p:spPr>
          <a:xfrm>
            <a:off x="194653" y="571500"/>
            <a:ext cx="8534400" cy="577081"/>
          </a:xfrm>
          <a:prstGeom prst="rect">
            <a:avLst/>
          </a:prstGeom>
          <a:noFill/>
          <a:ln>
            <a:noFill/>
          </a:ln>
        </p:spPr>
        <p:txBody>
          <a:bodyPr anchorCtr="0" anchor="t" bIns="45700" lIns="91425" spcFirstLastPara="1" rIns="91425" wrap="square" tIns="45700">
            <a:noAutofit/>
          </a:bodyPr>
          <a:lstStyle/>
          <a:p>
            <a:pPr indent="-236220" lvl="1" marL="457200"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Following table lists the precedence of the operators from the highest to the lowest and their associativity.               </a:t>
            </a:r>
            <a:endParaRPr sz="1600"/>
          </a:p>
        </p:txBody>
      </p:sp>
      <p:pic>
        <p:nvPicPr>
          <p:cNvPr id="218" name="Google Shape;218;p25"/>
          <p:cNvPicPr preferRelativeResize="0"/>
          <p:nvPr/>
        </p:nvPicPr>
        <p:blipFill rotWithShape="1">
          <a:blip r:embed="rId3">
            <a:alphaModFix/>
          </a:blip>
          <a:srcRect b="0" l="0" r="0" t="0"/>
          <a:stretch/>
        </p:blipFill>
        <p:spPr>
          <a:xfrm>
            <a:off x="1143000" y="1224821"/>
            <a:ext cx="6857999" cy="37391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pSp>
        <p:nvGrpSpPr>
          <p:cNvPr id="224" name="Google Shape;224;p26"/>
          <p:cNvGrpSpPr/>
          <p:nvPr/>
        </p:nvGrpSpPr>
        <p:grpSpPr>
          <a:xfrm>
            <a:off x="609600" y="2735800"/>
            <a:ext cx="8229600" cy="2164726"/>
            <a:chOff x="0" y="36171"/>
            <a:chExt cx="8229600" cy="2886301"/>
          </a:xfrm>
        </p:grpSpPr>
        <p:sp>
          <p:nvSpPr>
            <p:cNvPr id="225" name="Google Shape;225;p26"/>
            <p:cNvSpPr/>
            <p:nvPr/>
          </p:nvSpPr>
          <p:spPr>
            <a:xfrm>
              <a:off x="0" y="257571"/>
              <a:ext cx="8229600" cy="1086750"/>
            </a:xfrm>
            <a:prstGeom prst="rect">
              <a:avLst/>
            </a:prstGeom>
            <a:solidFill>
              <a:schemeClr val="lt1">
                <a:alpha val="89803"/>
              </a:schemeClr>
            </a:solidFill>
            <a:ln cap="flat" cmpd="sng" w="25400">
              <a:solidFill>
                <a:srgbClr val="599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txBox="1"/>
            <p:nvPr/>
          </p:nvSpPr>
          <p:spPr>
            <a:xfrm>
              <a:off x="0" y="54371"/>
              <a:ext cx="8229600" cy="1086900"/>
            </a:xfrm>
            <a:prstGeom prst="rect">
              <a:avLst/>
            </a:prstGeom>
            <a:noFill/>
            <a:ln>
              <a:noFill/>
            </a:ln>
          </p:spPr>
          <p:txBody>
            <a:bodyPr anchorCtr="0" anchor="t" bIns="106675" lIns="638700" spcFirstLastPara="1" rIns="638700" wrap="square" tIns="312400">
              <a:noAutofit/>
            </a:bodyPr>
            <a:lstStyle/>
            <a:p>
              <a:pPr indent="-95250" lvl="1" marL="114300" marR="0" rtl="0" algn="l">
                <a:lnSpc>
                  <a:spcPct val="90000"/>
                </a:lnSpc>
                <a:spcBef>
                  <a:spcPts val="0"/>
                </a:spcBef>
                <a:spcAft>
                  <a:spcPts val="0"/>
                </a:spcAft>
                <a:buClr>
                  <a:schemeClr val="dk1"/>
                </a:buClr>
                <a:buSzPts val="1200"/>
                <a:buFont typeface="Courier New"/>
                <a:buChar char="•"/>
              </a:pPr>
              <a:r>
                <a:rPr b="0" i="0" lang="vi" sz="1200" u="none" cap="none" strike="noStrike">
                  <a:solidFill>
                    <a:schemeClr val="dk1"/>
                  </a:solidFill>
                  <a:latin typeface="Courier New"/>
                  <a:ea typeface="Courier New"/>
                  <a:cs typeface="Courier New"/>
                  <a:sym typeface="Courier New"/>
                </a:rPr>
                <a:t>Refers to a static value</a:t>
              </a:r>
              <a:endParaRPr sz="1200"/>
            </a:p>
            <a:p>
              <a:pPr indent="-95250" lvl="1" marL="114300" marR="0" rtl="0" algn="l">
                <a:lnSpc>
                  <a:spcPct val="90000"/>
                </a:lnSpc>
                <a:spcBef>
                  <a:spcPts val="225"/>
                </a:spcBef>
                <a:spcAft>
                  <a:spcPts val="0"/>
                </a:spcAft>
                <a:buClr>
                  <a:schemeClr val="dk1"/>
                </a:buClr>
                <a:buSzPts val="1200"/>
                <a:buFont typeface="Courier New"/>
                <a:buChar char="•"/>
              </a:pPr>
              <a:r>
                <a:rPr b="0" i="0" lang="vi" sz="1200" u="none" cap="none" strike="noStrike">
                  <a:solidFill>
                    <a:schemeClr val="dk1"/>
                  </a:solidFill>
                  <a:latin typeface="Courier New"/>
                  <a:ea typeface="Courier New"/>
                  <a:cs typeface="Courier New"/>
                  <a:sym typeface="Courier New"/>
                </a:rPr>
                <a:t>Allows specifying a fixed pattern, which is stored in a variable</a:t>
              </a:r>
              <a:endParaRPr sz="1200"/>
            </a:p>
            <a:p>
              <a:pPr indent="-95250" lvl="1" marL="114300" marR="0" rtl="0" algn="l">
                <a:lnSpc>
                  <a:spcPct val="90000"/>
                </a:lnSpc>
                <a:spcBef>
                  <a:spcPts val="225"/>
                </a:spcBef>
                <a:spcAft>
                  <a:spcPts val="0"/>
                </a:spcAft>
                <a:buClr>
                  <a:schemeClr val="dk1"/>
                </a:buClr>
                <a:buSzPts val="1200"/>
                <a:buFont typeface="Courier New"/>
                <a:buChar char="•"/>
              </a:pPr>
              <a:r>
                <a:rPr b="0" i="0" lang="vi" sz="1200" u="none" cap="none" strike="noStrike">
                  <a:solidFill>
                    <a:schemeClr val="dk1"/>
                  </a:solidFill>
                  <a:latin typeface="Courier New"/>
                  <a:ea typeface="Courier New"/>
                  <a:cs typeface="Courier New"/>
                  <a:sym typeface="Courier New"/>
                </a:rPr>
                <a:t>Syntax :  var variable_name </a:t>
              </a:r>
              <a:r>
                <a:rPr b="0" i="0" lang="vi" sz="1200" u="none" cap="none" strike="noStrike">
                  <a:solidFill>
                    <a:srgbClr val="FF0000"/>
                  </a:solidFill>
                  <a:latin typeface="Courier New"/>
                  <a:ea typeface="Courier New"/>
                  <a:cs typeface="Courier New"/>
                  <a:sym typeface="Courier New"/>
                </a:rPr>
                <a:t>= /regular_expression_pattern/;</a:t>
              </a:r>
              <a:endParaRPr sz="1200"/>
            </a:p>
          </p:txBody>
        </p:sp>
        <p:sp>
          <p:nvSpPr>
            <p:cNvPr id="227" name="Google Shape;227;p26"/>
            <p:cNvSpPr/>
            <p:nvPr/>
          </p:nvSpPr>
          <p:spPr>
            <a:xfrm>
              <a:off x="411480" y="36171"/>
              <a:ext cx="5760720" cy="442800"/>
            </a:xfrm>
            <a:prstGeom prst="roundRect">
              <a:avLst>
                <a:gd fmla="val 16667" name="adj"/>
              </a:avLst>
            </a:prstGeom>
            <a:solidFill>
              <a:srgbClr val="599BD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txBox="1"/>
            <p:nvPr/>
          </p:nvSpPr>
          <p:spPr>
            <a:xfrm>
              <a:off x="433096" y="57787"/>
              <a:ext cx="5717488" cy="399568"/>
            </a:xfrm>
            <a:prstGeom prst="rect">
              <a:avLst/>
            </a:prstGeom>
            <a:noFill/>
            <a:ln>
              <a:noFill/>
            </a:ln>
          </p:spPr>
          <p:txBody>
            <a:bodyPr anchorCtr="0" anchor="ctr" bIns="0" lIns="217725" spcFirstLastPara="1" rIns="217725" wrap="square" tIns="0">
              <a:noAutofit/>
            </a:bodyPr>
            <a:lstStyle/>
            <a:p>
              <a:pPr indent="0" lvl="0" marL="0" marR="0" rtl="0" algn="l">
                <a:lnSpc>
                  <a:spcPct val="90000"/>
                </a:lnSpc>
                <a:spcBef>
                  <a:spcPts val="0"/>
                </a:spcBef>
                <a:spcAft>
                  <a:spcPts val="0"/>
                </a:spcAft>
                <a:buClr>
                  <a:schemeClr val="lt1"/>
                </a:buClr>
                <a:buSzPts val="1500"/>
                <a:buFont typeface="Courier New"/>
                <a:buNone/>
              </a:pPr>
              <a:r>
                <a:rPr b="0" i="0" lang="vi" sz="1500" u="none" cap="none" strike="noStrike">
                  <a:solidFill>
                    <a:schemeClr val="lt1"/>
                  </a:solidFill>
                  <a:latin typeface="Courier New"/>
                  <a:ea typeface="Courier New"/>
                  <a:cs typeface="Courier New"/>
                  <a:sym typeface="Courier New"/>
                </a:rPr>
                <a:t>Literal Syntax:</a:t>
              </a:r>
              <a:endParaRPr/>
            </a:p>
          </p:txBody>
        </p:sp>
        <p:sp>
          <p:nvSpPr>
            <p:cNvPr id="229" name="Google Shape;229;p26"/>
            <p:cNvSpPr/>
            <p:nvPr/>
          </p:nvSpPr>
          <p:spPr>
            <a:xfrm>
              <a:off x="0" y="1646722"/>
              <a:ext cx="8229600" cy="1275750"/>
            </a:xfrm>
            <a:prstGeom prst="rect">
              <a:avLst/>
            </a:prstGeom>
            <a:solidFill>
              <a:schemeClr val="lt1">
                <a:alpha val="89803"/>
              </a:schemeClr>
            </a:solidFill>
            <a:ln cap="flat" cmpd="sng" w="25400">
              <a:solidFill>
                <a:srgbClr val="6FAB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txBox="1"/>
            <p:nvPr/>
          </p:nvSpPr>
          <p:spPr>
            <a:xfrm>
              <a:off x="0" y="1443522"/>
              <a:ext cx="8229600" cy="1275600"/>
            </a:xfrm>
            <a:prstGeom prst="rect">
              <a:avLst/>
            </a:prstGeom>
            <a:noFill/>
            <a:ln>
              <a:noFill/>
            </a:ln>
          </p:spPr>
          <p:txBody>
            <a:bodyPr anchorCtr="0" anchor="t" bIns="106675" lIns="638700" spcFirstLastPara="1" rIns="638700" wrap="square" tIns="312400">
              <a:noAutofit/>
            </a:bodyPr>
            <a:lstStyle/>
            <a:p>
              <a:pPr indent="-95250" lvl="1" marL="114300" marR="0" rtl="0" algn="l">
                <a:lnSpc>
                  <a:spcPct val="90000"/>
                </a:lnSpc>
                <a:spcBef>
                  <a:spcPts val="0"/>
                </a:spcBef>
                <a:spcAft>
                  <a:spcPts val="0"/>
                </a:spcAft>
                <a:buClr>
                  <a:schemeClr val="dk1"/>
                </a:buClr>
                <a:buSzPts val="1200"/>
                <a:buFont typeface="Courier New"/>
                <a:buChar char="•"/>
              </a:pPr>
              <a:r>
                <a:rPr b="0" i="0" lang="vi" sz="1200" u="none" cap="none" strike="noStrike">
                  <a:solidFill>
                    <a:schemeClr val="dk1"/>
                  </a:solidFill>
                  <a:latin typeface="Courier New"/>
                  <a:ea typeface="Courier New"/>
                  <a:cs typeface="Courier New"/>
                  <a:sym typeface="Courier New"/>
                </a:rPr>
                <a:t>Is useful when the Web page designer does not know the pattern at the time of scripting.</a:t>
              </a:r>
              <a:endParaRPr sz="1200"/>
            </a:p>
            <a:p>
              <a:pPr indent="-95250" lvl="1" marL="114300" marR="0" rtl="0" algn="l">
                <a:lnSpc>
                  <a:spcPct val="90000"/>
                </a:lnSpc>
                <a:spcBef>
                  <a:spcPts val="225"/>
                </a:spcBef>
                <a:spcAft>
                  <a:spcPts val="0"/>
                </a:spcAft>
                <a:buClr>
                  <a:schemeClr val="dk1"/>
                </a:buClr>
                <a:buSzPts val="1200"/>
                <a:buFont typeface="Courier New"/>
                <a:buChar char="•"/>
              </a:pPr>
              <a:r>
                <a:rPr b="0" i="0" lang="vi" sz="1200" u="none" cap="none" strike="noStrike">
                  <a:solidFill>
                    <a:schemeClr val="dk1"/>
                  </a:solidFill>
                  <a:latin typeface="Courier New"/>
                  <a:ea typeface="Courier New"/>
                  <a:cs typeface="Courier New"/>
                  <a:sym typeface="Courier New"/>
                </a:rPr>
                <a:t>Method dynamically constructs a regular expression when the script is executed.</a:t>
              </a:r>
              <a:endParaRPr sz="1200"/>
            </a:p>
            <a:p>
              <a:pPr indent="-95250" lvl="1" marL="114300" marR="0" rtl="0" algn="l">
                <a:lnSpc>
                  <a:spcPct val="90000"/>
                </a:lnSpc>
                <a:spcBef>
                  <a:spcPts val="225"/>
                </a:spcBef>
                <a:spcAft>
                  <a:spcPts val="0"/>
                </a:spcAft>
                <a:buClr>
                  <a:schemeClr val="dk1"/>
                </a:buClr>
                <a:buSzPts val="1200"/>
                <a:buFont typeface="Courier New"/>
                <a:buChar char="•"/>
              </a:pPr>
              <a:r>
                <a:rPr b="0" i="0" lang="vi" sz="1200" u="none" cap="none" strike="noStrike">
                  <a:solidFill>
                    <a:schemeClr val="dk1"/>
                  </a:solidFill>
                  <a:latin typeface="Courier New"/>
                  <a:ea typeface="Courier New"/>
                  <a:cs typeface="Courier New"/>
                  <a:sym typeface="Courier New"/>
                </a:rPr>
                <a:t>Syntax : var variable_name = new </a:t>
              </a:r>
              <a:r>
                <a:rPr b="0" i="0" lang="vi" sz="1200" u="none" cap="none" strike="noStrike">
                  <a:solidFill>
                    <a:srgbClr val="FF0000"/>
                  </a:solidFill>
                  <a:latin typeface="Courier New"/>
                  <a:ea typeface="Courier New"/>
                  <a:cs typeface="Courier New"/>
                  <a:sym typeface="Courier New"/>
                </a:rPr>
                <a:t>RegExp</a:t>
              </a:r>
              <a:r>
                <a:rPr b="0" i="0" lang="vi" sz="1200" u="none" cap="none" strike="noStrike">
                  <a:solidFill>
                    <a:schemeClr val="dk1"/>
                  </a:solidFill>
                  <a:latin typeface="Courier New"/>
                  <a:ea typeface="Courier New"/>
                  <a:cs typeface="Courier New"/>
                  <a:sym typeface="Courier New"/>
                </a:rPr>
                <a:t>(“regular_expression_pattern”,“flag”);</a:t>
              </a:r>
              <a:endParaRPr sz="1200"/>
            </a:p>
          </p:txBody>
        </p:sp>
        <p:sp>
          <p:nvSpPr>
            <p:cNvPr id="231" name="Google Shape;231;p26"/>
            <p:cNvSpPr/>
            <p:nvPr/>
          </p:nvSpPr>
          <p:spPr>
            <a:xfrm>
              <a:off x="411480" y="1425322"/>
              <a:ext cx="5760720" cy="442800"/>
            </a:xfrm>
            <a:prstGeom prst="roundRect">
              <a:avLst>
                <a:gd fmla="val 16667" name="adj"/>
              </a:avLst>
            </a:prstGeom>
            <a:solidFill>
              <a:srgbClr val="6FAB4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txBox="1"/>
            <p:nvPr/>
          </p:nvSpPr>
          <p:spPr>
            <a:xfrm>
              <a:off x="433096" y="1446938"/>
              <a:ext cx="5717488" cy="399568"/>
            </a:xfrm>
            <a:prstGeom prst="rect">
              <a:avLst/>
            </a:prstGeom>
            <a:noFill/>
            <a:ln>
              <a:noFill/>
            </a:ln>
          </p:spPr>
          <p:txBody>
            <a:bodyPr anchorCtr="0" anchor="ctr" bIns="0" lIns="217725" spcFirstLastPara="1" rIns="217725" wrap="square" tIns="0">
              <a:noAutofit/>
            </a:bodyPr>
            <a:lstStyle/>
            <a:p>
              <a:pPr indent="0" lvl="0" marL="0" marR="0" rtl="0" algn="l">
                <a:lnSpc>
                  <a:spcPct val="90000"/>
                </a:lnSpc>
                <a:spcBef>
                  <a:spcPts val="0"/>
                </a:spcBef>
                <a:spcAft>
                  <a:spcPts val="0"/>
                </a:spcAft>
                <a:buClr>
                  <a:schemeClr val="lt1"/>
                </a:buClr>
                <a:buSzPts val="1500"/>
                <a:buFont typeface="Courier New"/>
                <a:buNone/>
              </a:pPr>
              <a:r>
                <a:rPr b="0" i="0" lang="vi" sz="1500" u="none" cap="none" strike="noStrike">
                  <a:solidFill>
                    <a:schemeClr val="lt1"/>
                  </a:solidFill>
                  <a:latin typeface="Courier New"/>
                  <a:ea typeface="Courier New"/>
                  <a:cs typeface="Courier New"/>
                  <a:sym typeface="Courier New"/>
                </a:rPr>
                <a:t>RegExp() Constructor:</a:t>
              </a:r>
              <a:endParaRPr/>
            </a:p>
          </p:txBody>
        </p:sp>
      </p:grpSp>
      <p:sp>
        <p:nvSpPr>
          <p:cNvPr id="233" name="Google Shape;233;p2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34" name="Google Shape;234;p26"/>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235" name="Google Shape;235;p26"/>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Regular Expressions</a:t>
            </a:r>
            <a:endParaRPr/>
          </a:p>
        </p:txBody>
      </p:sp>
      <p:grpSp>
        <p:nvGrpSpPr>
          <p:cNvPr id="236" name="Google Shape;236;p26"/>
          <p:cNvGrpSpPr/>
          <p:nvPr/>
        </p:nvGrpSpPr>
        <p:grpSpPr>
          <a:xfrm>
            <a:off x="457200" y="665167"/>
            <a:ext cx="8382000" cy="1641465"/>
            <a:chOff x="0" y="48690"/>
            <a:chExt cx="8382000" cy="2188620"/>
          </a:xfrm>
        </p:grpSpPr>
        <p:sp>
          <p:nvSpPr>
            <p:cNvPr id="237" name="Google Shape;237;p26"/>
            <p:cNvSpPr/>
            <p:nvPr/>
          </p:nvSpPr>
          <p:spPr>
            <a:xfrm>
              <a:off x="0" y="48690"/>
              <a:ext cx="8382000" cy="69498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txBox="1"/>
            <p:nvPr/>
          </p:nvSpPr>
          <p:spPr>
            <a:xfrm>
              <a:off x="33926" y="82616"/>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600" u="none" cap="none" strike="noStrike">
                  <a:solidFill>
                    <a:schemeClr val="dk1"/>
                  </a:solidFill>
                  <a:latin typeface="Courier New"/>
                  <a:ea typeface="Courier New"/>
                  <a:cs typeface="Courier New"/>
                  <a:sym typeface="Courier New"/>
                </a:rPr>
                <a:t>Is a pattern that is composed of set of strings, which is to be matched to a particular textual content.</a:t>
              </a:r>
              <a:endParaRPr sz="1600"/>
            </a:p>
          </p:txBody>
        </p:sp>
        <p:sp>
          <p:nvSpPr>
            <p:cNvPr id="239" name="Google Shape;239;p26"/>
            <p:cNvSpPr/>
            <p:nvPr/>
          </p:nvSpPr>
          <p:spPr>
            <a:xfrm>
              <a:off x="0" y="795510"/>
              <a:ext cx="8382000" cy="694980"/>
            </a:xfrm>
            <a:prstGeom prst="roundRect">
              <a:avLst>
                <a:gd fmla="val 16667" name="adj"/>
              </a:avLst>
            </a:prstGeom>
            <a:gradFill>
              <a:gsLst>
                <a:gs pos="0">
                  <a:srgbClr val="84FF8D"/>
                </a:gs>
                <a:gs pos="35000">
                  <a:srgbClr val="A8FFAE"/>
                </a:gs>
                <a:gs pos="100000">
                  <a:srgbClr val="DAFFDD"/>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txBox="1"/>
            <p:nvPr/>
          </p:nvSpPr>
          <p:spPr>
            <a:xfrm>
              <a:off x="33926" y="829436"/>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600" u="none" cap="none" strike="noStrike">
                  <a:solidFill>
                    <a:schemeClr val="dk1"/>
                  </a:solidFill>
                  <a:latin typeface="Courier New"/>
                  <a:ea typeface="Courier New"/>
                  <a:cs typeface="Courier New"/>
                  <a:sym typeface="Courier New"/>
                </a:rPr>
                <a:t>Allow handling of textual data effectively when searching and replacing strings.</a:t>
              </a:r>
              <a:endParaRPr sz="1600"/>
            </a:p>
          </p:txBody>
        </p:sp>
        <p:sp>
          <p:nvSpPr>
            <p:cNvPr id="241" name="Google Shape;241;p26"/>
            <p:cNvSpPr/>
            <p:nvPr/>
          </p:nvSpPr>
          <p:spPr>
            <a:xfrm>
              <a:off x="0" y="1542330"/>
              <a:ext cx="8382000" cy="694980"/>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txBox="1"/>
            <p:nvPr/>
          </p:nvSpPr>
          <p:spPr>
            <a:xfrm>
              <a:off x="33926" y="1576256"/>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600" u="none" cap="none" strike="noStrike">
                  <a:solidFill>
                    <a:schemeClr val="dk1"/>
                  </a:solidFill>
                  <a:latin typeface="Courier New"/>
                  <a:ea typeface="Courier New"/>
                  <a:cs typeface="Courier New"/>
                  <a:sym typeface="Courier New"/>
                </a:rPr>
                <a:t>Allows handling of complex manipulation and validation, which could otherwise be implemented through lengthy scripts.</a:t>
              </a:r>
              <a:endParaRPr sz="1600"/>
            </a:p>
          </p:txBody>
        </p:sp>
      </p:grpSp>
      <p:sp>
        <p:nvSpPr>
          <p:cNvPr id="243" name="Google Shape;243;p26"/>
          <p:cNvSpPr/>
          <p:nvPr/>
        </p:nvSpPr>
        <p:spPr>
          <a:xfrm>
            <a:off x="152400" y="2385506"/>
            <a:ext cx="8534400" cy="323165"/>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There are two ways to create regular expressions: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50" name="Google Shape;250;p27"/>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251" name="Google Shape;251;p27"/>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RegExp Methods and Properties</a:t>
            </a:r>
            <a:endParaRPr/>
          </a:p>
        </p:txBody>
      </p:sp>
      <p:grpSp>
        <p:nvGrpSpPr>
          <p:cNvPr id="252" name="Google Shape;252;p27"/>
          <p:cNvGrpSpPr/>
          <p:nvPr/>
        </p:nvGrpSpPr>
        <p:grpSpPr>
          <a:xfrm>
            <a:off x="547688" y="637796"/>
            <a:ext cx="8382000" cy="1524757"/>
            <a:chOff x="0" y="12195"/>
            <a:chExt cx="8382000" cy="2033010"/>
          </a:xfrm>
        </p:grpSpPr>
        <p:sp>
          <p:nvSpPr>
            <p:cNvPr id="253" name="Google Shape;253;p27"/>
            <p:cNvSpPr/>
            <p:nvPr/>
          </p:nvSpPr>
          <p:spPr>
            <a:xfrm>
              <a:off x="0" y="12195"/>
              <a:ext cx="8382000" cy="945945"/>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txBox="1"/>
            <p:nvPr/>
          </p:nvSpPr>
          <p:spPr>
            <a:xfrm>
              <a:off x="46177" y="58372"/>
              <a:ext cx="8289646" cy="853591"/>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FF0000"/>
                </a:buClr>
                <a:buSzPts val="1800"/>
                <a:buFont typeface="Courier New"/>
                <a:buNone/>
              </a:pPr>
              <a:r>
                <a:rPr b="0" i="0" lang="vi" u="none" cap="none" strike="noStrike">
                  <a:solidFill>
                    <a:srgbClr val="FF0000"/>
                  </a:solidFill>
                  <a:latin typeface="Courier New"/>
                  <a:ea typeface="Courier New"/>
                  <a:cs typeface="Courier New"/>
                  <a:sym typeface="Courier New"/>
                </a:rPr>
                <a:t>test(string) </a:t>
              </a:r>
              <a:r>
                <a:rPr b="0" i="0" lang="vi" u="none" cap="none" strike="noStrike">
                  <a:solidFill>
                    <a:schemeClr val="dk1"/>
                  </a:solidFill>
                  <a:latin typeface="Courier New"/>
                  <a:ea typeface="Courier New"/>
                  <a:cs typeface="Courier New"/>
                  <a:sym typeface="Courier New"/>
                </a:rPr>
                <a:t>- Tests a string for matching a pattern and returns a Boolean value that indicates whether the pattern exists or not in the string. The method is commonly used for validation.</a:t>
              </a:r>
              <a:endParaRPr/>
            </a:p>
          </p:txBody>
        </p:sp>
        <p:sp>
          <p:nvSpPr>
            <p:cNvPr id="255" name="Google Shape;255;p27"/>
            <p:cNvSpPr/>
            <p:nvPr/>
          </p:nvSpPr>
          <p:spPr>
            <a:xfrm>
              <a:off x="0" y="1099260"/>
              <a:ext cx="8382000" cy="945945"/>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txBox="1"/>
            <p:nvPr/>
          </p:nvSpPr>
          <p:spPr>
            <a:xfrm>
              <a:off x="46177" y="1145437"/>
              <a:ext cx="8289646" cy="853591"/>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FF0000"/>
                </a:buClr>
                <a:buSzPts val="1800"/>
                <a:buFont typeface="Courier New"/>
                <a:buNone/>
              </a:pPr>
              <a:r>
                <a:rPr b="0" i="0" lang="vi" u="none" cap="none" strike="noStrike">
                  <a:solidFill>
                    <a:srgbClr val="FF0000"/>
                  </a:solidFill>
                  <a:latin typeface="Courier New"/>
                  <a:ea typeface="Courier New"/>
                  <a:cs typeface="Courier New"/>
                  <a:sym typeface="Courier New"/>
                </a:rPr>
                <a:t>exec(string) </a:t>
              </a:r>
              <a:r>
                <a:rPr b="0" i="0" lang="vi" u="none" cap="none" strike="noStrike">
                  <a:solidFill>
                    <a:schemeClr val="dk1"/>
                  </a:solidFill>
                  <a:latin typeface="Courier New"/>
                  <a:ea typeface="Courier New"/>
                  <a:cs typeface="Courier New"/>
                  <a:sym typeface="Courier New"/>
                </a:rPr>
                <a:t>- Executes a string to search the matching pattern within it. The method returns a null value, if pattern is not found. In case of multiple matches, it returns the matched result set.</a:t>
              </a:r>
              <a:endParaRPr/>
            </a:p>
          </p:txBody>
        </p:sp>
      </p:grpSp>
      <p:graphicFrame>
        <p:nvGraphicFramePr>
          <p:cNvPr id="257" name="Google Shape;257;p27"/>
          <p:cNvGraphicFramePr/>
          <p:nvPr/>
        </p:nvGraphicFramePr>
        <p:xfrm>
          <a:off x="482600" y="2304439"/>
          <a:ext cx="3000000" cy="3000000"/>
        </p:xfrm>
        <a:graphic>
          <a:graphicData uri="http://schemas.openxmlformats.org/drawingml/2006/table">
            <a:tbl>
              <a:tblPr bandRow="1" firstRow="1">
                <a:noFill/>
                <a:tableStyleId>{556FE3CF-5C17-431B-9F65-532DF2EEA48D}</a:tableStyleId>
              </a:tblPr>
              <a:tblGrid>
                <a:gridCol w="1460950"/>
                <a:gridCol w="6997250"/>
              </a:tblGrid>
              <a:tr h="451775">
                <a:tc>
                  <a:txBody>
                    <a:bodyPr/>
                    <a:lstStyle/>
                    <a:p>
                      <a:pPr indent="0" lvl="0" marL="0" marR="0" rtl="0" algn="ctr">
                        <a:lnSpc>
                          <a:spcPct val="100000"/>
                        </a:lnSpc>
                        <a:spcBef>
                          <a:spcPts val="0"/>
                        </a:spcBef>
                        <a:spcAft>
                          <a:spcPts val="0"/>
                        </a:spcAft>
                        <a:buClr>
                          <a:schemeClr val="dk1"/>
                        </a:buClr>
                        <a:buSzPts val="1800"/>
                        <a:buFont typeface="Arial"/>
                        <a:buNone/>
                      </a:pPr>
                      <a:r>
                        <a:rPr baseline="30000" lang="vi" sz="1800"/>
                        <a:t>Attributes</a:t>
                      </a:r>
                      <a:endParaRPr b="1" baseline="30000" sz="1800">
                        <a:solidFill>
                          <a:schemeClr val="lt1"/>
                        </a:solidFill>
                        <a:latin typeface="Arial"/>
                        <a:ea typeface="Arial"/>
                        <a:cs typeface="Arial"/>
                        <a:sym typeface="Arial"/>
                      </a:endParaRPr>
                    </a:p>
                  </a:txBody>
                  <a:tcPr marT="34300" marB="34300" marR="91450" marL="91450" anchor="b"/>
                </a:tc>
                <a:tc>
                  <a:txBody>
                    <a:bodyPr/>
                    <a:lstStyle/>
                    <a:p>
                      <a:pPr indent="0" lvl="0" marL="0" marR="0" rtl="0" algn="ctr">
                        <a:lnSpc>
                          <a:spcPct val="100000"/>
                        </a:lnSpc>
                        <a:spcBef>
                          <a:spcPts val="0"/>
                        </a:spcBef>
                        <a:spcAft>
                          <a:spcPts val="0"/>
                        </a:spcAft>
                        <a:buClr>
                          <a:schemeClr val="dk1"/>
                        </a:buClr>
                        <a:buSzPts val="1800"/>
                        <a:buFont typeface="Arial"/>
                        <a:buNone/>
                      </a:pPr>
                      <a:r>
                        <a:t/>
                      </a:r>
                      <a:endParaRPr baseline="30000" sz="1800"/>
                    </a:p>
                    <a:p>
                      <a:pPr indent="0" lvl="0" marL="0" marR="0" rtl="0" algn="ctr">
                        <a:lnSpc>
                          <a:spcPct val="100000"/>
                        </a:lnSpc>
                        <a:spcBef>
                          <a:spcPts val="0"/>
                        </a:spcBef>
                        <a:spcAft>
                          <a:spcPts val="0"/>
                        </a:spcAft>
                        <a:buClr>
                          <a:schemeClr val="dk1"/>
                        </a:buClr>
                        <a:buSzPts val="1800"/>
                        <a:buFont typeface="Arial"/>
                        <a:buNone/>
                      </a:pPr>
                      <a:r>
                        <a:rPr baseline="30000" lang="vi" sz="1800"/>
                        <a:t>Description</a:t>
                      </a:r>
                      <a:endParaRPr sz="1800"/>
                    </a:p>
                  </a:txBody>
                  <a:tcPr marT="34300" marB="34300" marR="91450" marL="91450"/>
                </a:tc>
              </a:tr>
              <a:tr h="445225">
                <a:tc>
                  <a:txBody>
                    <a:bodyPr/>
                    <a:lstStyle/>
                    <a:p>
                      <a:pPr indent="0" lvl="0" marL="0" marR="0" rtl="0" algn="l">
                        <a:spcBef>
                          <a:spcPts val="0"/>
                        </a:spcBef>
                        <a:spcAft>
                          <a:spcPts val="0"/>
                        </a:spcAft>
                        <a:buNone/>
                      </a:pPr>
                      <a:r>
                        <a:rPr lang="vi" sz="1300"/>
                        <a:t>$n</a:t>
                      </a:r>
                      <a:endParaRPr sz="1100"/>
                    </a:p>
                  </a:txBody>
                  <a:tcPr marT="0" marB="0" marR="91450" marL="91450"/>
                </a:tc>
                <a:tc>
                  <a:txBody>
                    <a:bodyPr/>
                    <a:lstStyle/>
                    <a:p>
                      <a:pPr indent="0" lvl="0" marL="0" marR="0" rtl="0" algn="just">
                        <a:spcBef>
                          <a:spcPts val="0"/>
                        </a:spcBef>
                        <a:spcAft>
                          <a:spcPts val="0"/>
                        </a:spcAft>
                        <a:buNone/>
                      </a:pPr>
                      <a:r>
                        <a:rPr lang="vi" sz="1300"/>
                        <a:t>Represents the number from 1 to 9. It stores the recently handled parts of a parenthesized pattern of a regular expression.</a:t>
                      </a:r>
                      <a:endParaRPr sz="1100"/>
                    </a:p>
                  </a:txBody>
                  <a:tcPr marT="0" marB="0" marR="91450" marL="91450"/>
                </a:tc>
              </a:tr>
              <a:tr h="576175">
                <a:tc>
                  <a:txBody>
                    <a:bodyPr/>
                    <a:lstStyle/>
                    <a:p>
                      <a:pPr indent="0" lvl="0" marL="0" marR="0" rtl="0" algn="l">
                        <a:spcBef>
                          <a:spcPts val="0"/>
                        </a:spcBef>
                        <a:spcAft>
                          <a:spcPts val="0"/>
                        </a:spcAft>
                        <a:buNone/>
                      </a:pPr>
                      <a:r>
                        <a:rPr lang="vi" sz="1300"/>
                        <a:t>global</a:t>
                      </a:r>
                      <a:endParaRPr sz="1100"/>
                    </a:p>
                  </a:txBody>
                  <a:tcPr marT="0" marB="0" marR="91450" marL="91450"/>
                </a:tc>
                <a:tc>
                  <a:txBody>
                    <a:bodyPr/>
                    <a:lstStyle/>
                    <a:p>
                      <a:pPr indent="0" lvl="0" marL="0" marR="0" rtl="0" algn="just">
                        <a:spcBef>
                          <a:spcPts val="0"/>
                        </a:spcBef>
                        <a:spcAft>
                          <a:spcPts val="0"/>
                        </a:spcAft>
                        <a:buNone/>
                      </a:pPr>
                      <a:r>
                        <a:rPr lang="vi" sz="1300"/>
                        <a:t>Indicates whether the given regular expression contain a g flag. The g flag specifies that all the occurrences of a pattern will be searched globally, instead of just searching for the first occurrence.</a:t>
                      </a:r>
                      <a:endParaRPr sz="1100"/>
                    </a:p>
                  </a:txBody>
                  <a:tcPr marT="0" marB="0" marR="91450" marL="91450"/>
                </a:tc>
              </a:tr>
              <a:tr h="314275">
                <a:tc>
                  <a:txBody>
                    <a:bodyPr/>
                    <a:lstStyle/>
                    <a:p>
                      <a:pPr indent="0" lvl="0" marL="0" marR="0" rtl="0" algn="l">
                        <a:lnSpc>
                          <a:spcPct val="100000"/>
                        </a:lnSpc>
                        <a:spcBef>
                          <a:spcPts val="0"/>
                        </a:spcBef>
                        <a:spcAft>
                          <a:spcPts val="0"/>
                        </a:spcAft>
                        <a:buClr>
                          <a:schemeClr val="dk1"/>
                        </a:buClr>
                        <a:buSzPts val="1300"/>
                        <a:buFont typeface="Arial"/>
                        <a:buNone/>
                      </a:pPr>
                      <a:r>
                        <a:rPr lang="vi" sz="1300"/>
                        <a:t>IgnoreCase</a:t>
                      </a:r>
                      <a:endParaRPr sz="1300"/>
                    </a:p>
                  </a:txBody>
                  <a:tcPr marT="0" marB="0" marR="91450" marL="91450"/>
                </a:tc>
                <a:tc>
                  <a:txBody>
                    <a:bodyPr/>
                    <a:lstStyle/>
                    <a:p>
                      <a:pPr indent="0" lvl="0" marL="0" marR="0" rtl="0" algn="just">
                        <a:spcBef>
                          <a:spcPts val="0"/>
                        </a:spcBef>
                        <a:spcAft>
                          <a:spcPts val="0"/>
                        </a:spcAft>
                        <a:buNone/>
                      </a:pPr>
                      <a:r>
                        <a:rPr lang="vi" sz="1300"/>
                        <a:t>Indicates whether the given regular expression contains an i flag.</a:t>
                      </a:r>
                      <a:endParaRPr sz="1100"/>
                    </a:p>
                  </a:txBody>
                  <a:tcPr marT="0" marB="0" marR="91450" marL="91450"/>
                </a:tc>
              </a:tr>
              <a:tr h="392850">
                <a:tc>
                  <a:txBody>
                    <a:bodyPr/>
                    <a:lstStyle/>
                    <a:p>
                      <a:pPr indent="0" lvl="0" marL="0" marR="0" rtl="0" algn="l">
                        <a:lnSpc>
                          <a:spcPct val="100000"/>
                        </a:lnSpc>
                        <a:spcBef>
                          <a:spcPts val="0"/>
                        </a:spcBef>
                        <a:spcAft>
                          <a:spcPts val="0"/>
                        </a:spcAft>
                        <a:buClr>
                          <a:schemeClr val="dk1"/>
                        </a:buClr>
                        <a:buSzPts val="1300"/>
                        <a:buFont typeface="Arial"/>
                        <a:buNone/>
                      </a:pPr>
                      <a:r>
                        <a:rPr lang="vi" sz="1300"/>
                        <a:t>lastndex</a:t>
                      </a:r>
                      <a:endParaRPr sz="1300"/>
                    </a:p>
                  </a:txBody>
                  <a:tcPr marT="0" marB="0" marR="91450" marL="91450"/>
                </a:tc>
                <a:tc>
                  <a:txBody>
                    <a:bodyPr/>
                    <a:lstStyle/>
                    <a:p>
                      <a:pPr indent="0" lvl="0" marL="0" marR="0" rtl="0" algn="just">
                        <a:spcBef>
                          <a:spcPts val="0"/>
                        </a:spcBef>
                        <a:spcAft>
                          <a:spcPts val="0"/>
                        </a:spcAft>
                        <a:buNone/>
                      </a:pPr>
                      <a:r>
                        <a:rPr lang="vi" sz="1300"/>
                        <a:t>Stores the location of the starting character of the last match found in the string. In case of no match, the value of the property is -1.</a:t>
                      </a:r>
                      <a:endParaRPr sz="1100"/>
                    </a:p>
                  </a:txBody>
                  <a:tcPr marT="0" marB="0" marR="91450" marL="91450"/>
                </a:tc>
              </a:tr>
              <a:tr h="261900">
                <a:tc>
                  <a:txBody>
                    <a:bodyPr/>
                    <a:lstStyle/>
                    <a:p>
                      <a:pPr indent="0" lvl="0" marL="0" marR="0" rtl="0" algn="l">
                        <a:lnSpc>
                          <a:spcPct val="100000"/>
                        </a:lnSpc>
                        <a:spcBef>
                          <a:spcPts val="0"/>
                        </a:spcBef>
                        <a:spcAft>
                          <a:spcPts val="0"/>
                        </a:spcAft>
                        <a:buClr>
                          <a:schemeClr val="dk1"/>
                        </a:buClr>
                        <a:buSzPts val="1300"/>
                        <a:buFont typeface="Arial"/>
                        <a:buNone/>
                      </a:pPr>
                      <a:r>
                        <a:rPr lang="vi" sz="1300"/>
                        <a:t>asc</a:t>
                      </a:r>
                      <a:endParaRPr sz="1300"/>
                    </a:p>
                  </a:txBody>
                  <a:tcPr marT="0" marB="0" marR="91450" marL="91450"/>
                </a:tc>
                <a:tc>
                  <a:txBody>
                    <a:bodyPr/>
                    <a:lstStyle/>
                    <a:p>
                      <a:pPr indent="0" lvl="0" marL="0" marR="0" rtl="0" algn="just">
                        <a:spcBef>
                          <a:spcPts val="0"/>
                        </a:spcBef>
                        <a:spcAft>
                          <a:spcPts val="0"/>
                        </a:spcAft>
                        <a:buNone/>
                      </a:pPr>
                      <a:r>
                        <a:rPr lang="vi" sz="1300"/>
                        <a:t>Stores the copy of the pattern.</a:t>
                      </a:r>
                      <a:endParaRPr sz="1100"/>
                    </a:p>
                  </a:txBody>
                  <a:tcPr marT="0" marB="0"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64" name="Google Shape;264;p28"/>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265" name="Google Shape;265;p28"/>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Categories of Pattern Matching</a:t>
            </a:r>
            <a:endParaRPr/>
          </a:p>
        </p:txBody>
      </p:sp>
      <p:sp>
        <p:nvSpPr>
          <p:cNvPr id="266" name="Google Shape;266;p28"/>
          <p:cNvSpPr/>
          <p:nvPr/>
        </p:nvSpPr>
        <p:spPr>
          <a:xfrm>
            <a:off x="304800" y="571500"/>
            <a:ext cx="8534400" cy="1731243"/>
          </a:xfrm>
          <a:prstGeom prst="rect">
            <a:avLst/>
          </a:prstGeom>
          <a:noFill/>
          <a:ln>
            <a:noFill/>
          </a:ln>
        </p:spPr>
        <p:txBody>
          <a:bodyPr anchorCtr="0" anchor="t" bIns="45700" lIns="91425" spcFirstLastPara="1" rIns="91425" wrap="square" tIns="45700">
            <a:noAutofit/>
          </a:bodyPr>
          <a:lstStyle/>
          <a:p>
            <a:pPr indent="-236220" lvl="1" marL="457200"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Different categories of pattern matching character that are required to create a regular expression pattern are as follows:</a:t>
            </a:r>
            <a:endParaRPr sz="1600"/>
          </a:p>
          <a:p>
            <a:pPr indent="-315913" lvl="2" marL="1255713"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Position Matching</a:t>
            </a:r>
            <a:endParaRPr sz="1600"/>
          </a:p>
          <a:p>
            <a:pPr indent="-315913" lvl="2" marL="1255713"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Character Classes</a:t>
            </a:r>
            <a:endParaRPr sz="1600"/>
          </a:p>
          <a:p>
            <a:pPr indent="-315913" lvl="2" marL="1255713"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Repetition</a:t>
            </a:r>
            <a:endParaRPr sz="1600"/>
          </a:p>
          <a:p>
            <a:pPr indent="-315913" lvl="2" marL="1255713"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Alternation and Grouping</a:t>
            </a:r>
            <a:endParaRPr sz="1600"/>
          </a:p>
          <a:p>
            <a:pPr indent="-315913" lvl="2" marL="1255713"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Back Reference</a:t>
            </a:r>
            <a:endParaRPr sz="1600"/>
          </a:p>
        </p:txBody>
      </p:sp>
      <p:pic>
        <p:nvPicPr>
          <p:cNvPr id="267" name="Google Shape;267;p28"/>
          <p:cNvPicPr preferRelativeResize="0"/>
          <p:nvPr/>
        </p:nvPicPr>
        <p:blipFill rotWithShape="1">
          <a:blip r:embed="rId3">
            <a:alphaModFix/>
          </a:blip>
          <a:srcRect b="0" l="0" r="0" t="0"/>
          <a:stretch/>
        </p:blipFill>
        <p:spPr>
          <a:xfrm>
            <a:off x="1295400" y="2417043"/>
            <a:ext cx="6431343" cy="25086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74" name="Google Shape;274;p29"/>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275" name="Google Shape;275;p29"/>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Character Classes</a:t>
            </a:r>
            <a:endParaRPr/>
          </a:p>
        </p:txBody>
      </p:sp>
      <p:pic>
        <p:nvPicPr>
          <p:cNvPr id="276" name="Google Shape;276;p29"/>
          <p:cNvPicPr preferRelativeResize="0"/>
          <p:nvPr/>
        </p:nvPicPr>
        <p:blipFill rotWithShape="1">
          <a:blip r:embed="rId3">
            <a:alphaModFix/>
          </a:blip>
          <a:srcRect b="0" l="0" r="0" t="0"/>
          <a:stretch/>
        </p:blipFill>
        <p:spPr>
          <a:xfrm>
            <a:off x="624840" y="628650"/>
            <a:ext cx="7985760" cy="2174954"/>
          </a:xfrm>
          <a:prstGeom prst="rect">
            <a:avLst/>
          </a:prstGeom>
          <a:noFill/>
          <a:ln>
            <a:noFill/>
          </a:ln>
        </p:spPr>
      </p:pic>
      <p:pic>
        <p:nvPicPr>
          <p:cNvPr id="277" name="Google Shape;277;p29"/>
          <p:cNvPicPr preferRelativeResize="0"/>
          <p:nvPr/>
        </p:nvPicPr>
        <p:blipFill rotWithShape="1">
          <a:blip r:embed="rId4">
            <a:alphaModFix/>
          </a:blip>
          <a:srcRect b="0" l="0" r="0" t="0"/>
          <a:stretch/>
        </p:blipFill>
        <p:spPr>
          <a:xfrm>
            <a:off x="624840" y="2803604"/>
            <a:ext cx="7985760" cy="21565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graphicFrame>
        <p:nvGraphicFramePr>
          <p:cNvPr id="283" name="Google Shape;283;p30"/>
          <p:cNvGraphicFramePr/>
          <p:nvPr/>
        </p:nvGraphicFramePr>
        <p:xfrm>
          <a:off x="457200" y="1751915"/>
          <a:ext cx="3000000" cy="3000000"/>
        </p:xfrm>
        <a:graphic>
          <a:graphicData uri="http://schemas.openxmlformats.org/drawingml/2006/table">
            <a:tbl>
              <a:tblPr bandRow="1" firstRow="1">
                <a:noFill/>
                <a:tableStyleId>{E930CD0D-D5A5-4EF5-BBFE-3A7AF31E2760}</a:tableStyleId>
              </a:tblPr>
              <a:tblGrid>
                <a:gridCol w="1242600"/>
                <a:gridCol w="3634200"/>
                <a:gridCol w="3429000"/>
              </a:tblGrid>
              <a:tr h="318375">
                <a:tc>
                  <a:txBody>
                    <a:bodyPr/>
                    <a:lstStyle/>
                    <a:p>
                      <a:pPr indent="0" lvl="0" marL="0" marR="0" rtl="0" algn="ctr">
                        <a:spcBef>
                          <a:spcPts val="0"/>
                        </a:spcBef>
                        <a:spcAft>
                          <a:spcPts val="0"/>
                        </a:spcAft>
                        <a:buNone/>
                      </a:pPr>
                      <a:r>
                        <a:t/>
                      </a:r>
                      <a:endParaRPr baseline="30000" sz="1800"/>
                    </a:p>
                    <a:p>
                      <a:pPr indent="0" lvl="0" marL="0" marR="0" rtl="0" algn="ctr">
                        <a:spcBef>
                          <a:spcPts val="0"/>
                        </a:spcBef>
                        <a:spcAft>
                          <a:spcPts val="0"/>
                        </a:spcAft>
                        <a:buNone/>
                      </a:pPr>
                      <a:r>
                        <a:rPr baseline="30000" lang="vi" sz="1800"/>
                        <a:t>Symbol</a:t>
                      </a:r>
                      <a:endParaRPr b="1" baseline="30000" sz="1800">
                        <a:solidFill>
                          <a:schemeClr val="lt1"/>
                        </a:solidFill>
                        <a:latin typeface="Arial"/>
                        <a:ea typeface="Arial"/>
                        <a:cs typeface="Arial"/>
                        <a:sym typeface="Arial"/>
                      </a:endParaRPr>
                    </a:p>
                  </a:txBody>
                  <a:tcPr marT="0" marB="0" marR="91450" marL="91450"/>
                </a:tc>
                <a:tc>
                  <a:txBody>
                    <a:bodyPr/>
                    <a:lstStyle/>
                    <a:p>
                      <a:pPr indent="0" lvl="0" marL="0" marR="0" rtl="0" algn="ctr">
                        <a:spcBef>
                          <a:spcPts val="0"/>
                        </a:spcBef>
                        <a:spcAft>
                          <a:spcPts val="0"/>
                        </a:spcAft>
                        <a:buNone/>
                      </a:pPr>
                      <a:r>
                        <a:t/>
                      </a:r>
                      <a:endParaRPr baseline="30000" sz="1800"/>
                    </a:p>
                    <a:p>
                      <a:pPr indent="0" lvl="0" marL="0" marR="0" rtl="0" algn="ctr">
                        <a:spcBef>
                          <a:spcPts val="0"/>
                        </a:spcBef>
                        <a:spcAft>
                          <a:spcPts val="0"/>
                        </a:spcAft>
                        <a:buNone/>
                      </a:pPr>
                      <a:r>
                        <a:rPr baseline="30000" lang="vi" sz="1800"/>
                        <a:t>Description</a:t>
                      </a:r>
                      <a:endParaRPr b="1" baseline="30000" sz="1800">
                        <a:solidFill>
                          <a:schemeClr val="lt1"/>
                        </a:solidFill>
                        <a:latin typeface="Arial"/>
                        <a:ea typeface="Arial"/>
                        <a:cs typeface="Arial"/>
                        <a:sym typeface="Arial"/>
                      </a:endParaRPr>
                    </a:p>
                  </a:txBody>
                  <a:tcPr marT="0" marB="0" marR="91450" marL="91450"/>
                </a:tc>
                <a:tc>
                  <a:txBody>
                    <a:bodyPr/>
                    <a:lstStyle/>
                    <a:p>
                      <a:pPr indent="0" lvl="0" marL="0" marR="0" rtl="0" algn="ctr">
                        <a:spcBef>
                          <a:spcPts val="0"/>
                        </a:spcBef>
                        <a:spcAft>
                          <a:spcPts val="0"/>
                        </a:spcAft>
                        <a:buNone/>
                      </a:pPr>
                      <a:r>
                        <a:t/>
                      </a:r>
                      <a:endParaRPr baseline="30000" sz="1800"/>
                    </a:p>
                    <a:p>
                      <a:pPr indent="0" lvl="0" marL="0" marR="0" rtl="0" algn="ctr">
                        <a:spcBef>
                          <a:spcPts val="0"/>
                        </a:spcBef>
                        <a:spcAft>
                          <a:spcPts val="0"/>
                        </a:spcAft>
                        <a:buNone/>
                      </a:pPr>
                      <a:r>
                        <a:rPr baseline="30000" lang="vi" sz="1800"/>
                        <a:t>Example</a:t>
                      </a:r>
                      <a:endParaRPr b="1" baseline="30000" sz="1800">
                        <a:solidFill>
                          <a:schemeClr val="lt1"/>
                        </a:solidFill>
                        <a:latin typeface="Arial"/>
                        <a:ea typeface="Arial"/>
                        <a:cs typeface="Arial"/>
                        <a:sym typeface="Arial"/>
                      </a:endParaRPr>
                    </a:p>
                  </a:txBody>
                  <a:tcPr marT="0" marB="0" marR="91450" marL="91450"/>
                </a:tc>
              </a:tr>
              <a:tr h="505875">
                <a:tc>
                  <a:txBody>
                    <a:bodyPr/>
                    <a:lstStyle/>
                    <a:p>
                      <a:pPr indent="0" lvl="0" marL="0" marR="0" rtl="0" algn="ctr">
                        <a:spcBef>
                          <a:spcPts val="0"/>
                        </a:spcBef>
                        <a:spcAft>
                          <a:spcPts val="0"/>
                        </a:spcAft>
                        <a:buNone/>
                      </a:pPr>
                      <a:r>
                        <a:rPr b="1" lang="vi" sz="1200"/>
                        <a:t>{x}</a:t>
                      </a:r>
                      <a:endParaRPr sz="1100"/>
                    </a:p>
                  </a:txBody>
                  <a:tcPr marT="0" marB="0" marR="91450" marL="91450" anchor="ctr"/>
                </a:tc>
                <a:tc>
                  <a:txBody>
                    <a:bodyPr/>
                    <a:lstStyle/>
                    <a:p>
                      <a:pPr indent="0" lvl="0" marL="0" marR="0" rtl="0" algn="l">
                        <a:spcBef>
                          <a:spcPts val="0"/>
                        </a:spcBef>
                        <a:spcAft>
                          <a:spcPts val="0"/>
                        </a:spcAft>
                        <a:buNone/>
                      </a:pPr>
                      <a:r>
                        <a:rPr lang="vi" sz="1200"/>
                        <a:t>Matches x number of occurrences of a regular expression</a:t>
                      </a:r>
                      <a:endParaRPr sz="1100"/>
                    </a:p>
                  </a:txBody>
                  <a:tcPr marT="0" marB="0" marR="91450" marL="91450"/>
                </a:tc>
                <a:tc>
                  <a:txBody>
                    <a:bodyPr/>
                    <a:lstStyle/>
                    <a:p>
                      <a:pPr indent="0" lvl="0" marL="0" marR="0" rtl="0" algn="l">
                        <a:spcBef>
                          <a:spcPts val="0"/>
                        </a:spcBef>
                        <a:spcAft>
                          <a:spcPts val="0"/>
                        </a:spcAft>
                        <a:buNone/>
                      </a:pPr>
                      <a:r>
                        <a:rPr b="1" lang="vi" sz="1200"/>
                        <a:t>/\d{6}/</a:t>
                      </a:r>
                      <a:endParaRPr sz="1100"/>
                    </a:p>
                    <a:p>
                      <a:pPr indent="0" lvl="0" marL="0" marR="0" rtl="0" algn="l">
                        <a:spcBef>
                          <a:spcPts val="0"/>
                        </a:spcBef>
                        <a:spcAft>
                          <a:spcPts val="0"/>
                        </a:spcAft>
                        <a:buNone/>
                      </a:pPr>
                      <a:r>
                        <a:rPr lang="vi" sz="1200"/>
                        <a:t>Matches exactly 6 digits”</a:t>
                      </a:r>
                      <a:endParaRPr sz="1100"/>
                    </a:p>
                  </a:txBody>
                  <a:tcPr marT="0" marB="0" marR="91450" marL="91450"/>
                </a:tc>
              </a:tr>
              <a:tr h="539350">
                <a:tc>
                  <a:txBody>
                    <a:bodyPr/>
                    <a:lstStyle/>
                    <a:p>
                      <a:pPr indent="0" lvl="0" marL="0" marR="0" rtl="0" algn="ctr">
                        <a:spcBef>
                          <a:spcPts val="0"/>
                        </a:spcBef>
                        <a:spcAft>
                          <a:spcPts val="0"/>
                        </a:spcAft>
                        <a:buNone/>
                      </a:pPr>
                      <a:r>
                        <a:rPr b="1" lang="vi" sz="1200"/>
                        <a:t>{x, }</a:t>
                      </a:r>
                      <a:endParaRPr sz="1100"/>
                    </a:p>
                  </a:txBody>
                  <a:tcPr marT="0" marB="0" marR="91450" marL="91450" anchor="ctr"/>
                </a:tc>
                <a:tc>
                  <a:txBody>
                    <a:bodyPr/>
                    <a:lstStyle/>
                    <a:p>
                      <a:pPr indent="0" lvl="0" marL="0" marR="0" rtl="0" algn="l">
                        <a:spcBef>
                          <a:spcPts val="0"/>
                        </a:spcBef>
                        <a:spcAft>
                          <a:spcPts val="0"/>
                        </a:spcAft>
                        <a:buNone/>
                      </a:pPr>
                      <a:r>
                        <a:rPr lang="vi" sz="1200"/>
                        <a:t>Matches either x or additional number of occurrences of a regular expression</a:t>
                      </a:r>
                      <a:endParaRPr sz="1100"/>
                    </a:p>
                  </a:txBody>
                  <a:tcPr marT="0" marB="0" marR="91450" marL="91450"/>
                </a:tc>
                <a:tc>
                  <a:txBody>
                    <a:bodyPr/>
                    <a:lstStyle/>
                    <a:p>
                      <a:pPr indent="0" lvl="0" marL="0" marR="0" rtl="0" algn="l">
                        <a:spcBef>
                          <a:spcPts val="0"/>
                        </a:spcBef>
                        <a:spcAft>
                          <a:spcPts val="0"/>
                        </a:spcAft>
                        <a:buNone/>
                      </a:pPr>
                      <a:r>
                        <a:rPr b="1" lang="vi" sz="1200"/>
                        <a:t>/\s{4,}/</a:t>
                      </a:r>
                      <a:endParaRPr sz="1100"/>
                    </a:p>
                    <a:p>
                      <a:pPr indent="0" lvl="0" marL="0" marR="0" rtl="0" algn="l">
                        <a:spcBef>
                          <a:spcPts val="0"/>
                        </a:spcBef>
                        <a:spcAft>
                          <a:spcPts val="0"/>
                        </a:spcAft>
                        <a:buNone/>
                      </a:pPr>
                      <a:r>
                        <a:rPr lang="vi" sz="1200"/>
                        <a:t>Matches minimum 4 whitespace characters</a:t>
                      </a:r>
                      <a:endParaRPr sz="1100"/>
                    </a:p>
                  </a:txBody>
                  <a:tcPr marT="0" marB="0" marR="91450" marL="91450"/>
                </a:tc>
              </a:tr>
              <a:tr h="505875">
                <a:tc>
                  <a:txBody>
                    <a:bodyPr/>
                    <a:lstStyle/>
                    <a:p>
                      <a:pPr indent="0" lvl="0" marL="0" marR="0" rtl="0" algn="ctr">
                        <a:lnSpc>
                          <a:spcPct val="100000"/>
                        </a:lnSpc>
                        <a:spcBef>
                          <a:spcPts val="0"/>
                        </a:spcBef>
                        <a:spcAft>
                          <a:spcPts val="0"/>
                        </a:spcAft>
                        <a:buClr>
                          <a:schemeClr val="dk1"/>
                        </a:buClr>
                        <a:buSzPts val="1200"/>
                        <a:buFont typeface="Arial"/>
                        <a:buNone/>
                      </a:pPr>
                      <a:r>
                        <a:rPr b="1" lang="vi" sz="1200"/>
                        <a:t>{x,y}</a:t>
                      </a:r>
                      <a:endParaRPr sz="1100"/>
                    </a:p>
                  </a:txBody>
                  <a:tcPr marT="0" marB="0" marR="91450" marL="91450" anchor="ctr"/>
                </a:tc>
                <a:tc>
                  <a:txBody>
                    <a:bodyPr/>
                    <a:lstStyle/>
                    <a:p>
                      <a:pPr indent="0" lvl="0" marL="0" marR="0" rtl="0" algn="l">
                        <a:spcBef>
                          <a:spcPts val="0"/>
                        </a:spcBef>
                        <a:spcAft>
                          <a:spcPts val="0"/>
                        </a:spcAft>
                        <a:buNone/>
                      </a:pPr>
                      <a:r>
                        <a:rPr lang="vi" sz="1200"/>
                        <a:t>Matches minimum x to maximum y occurrences of a regular expression</a:t>
                      </a:r>
                      <a:endParaRPr sz="1100"/>
                    </a:p>
                  </a:txBody>
                  <a:tcPr marT="0" marB="0" marR="91450" marL="91450"/>
                </a:tc>
                <a:tc>
                  <a:txBody>
                    <a:bodyPr/>
                    <a:lstStyle/>
                    <a:p>
                      <a:pPr indent="0" lvl="0" marL="0" marR="0" rtl="0" algn="l">
                        <a:spcBef>
                          <a:spcPts val="0"/>
                        </a:spcBef>
                        <a:spcAft>
                          <a:spcPts val="0"/>
                        </a:spcAft>
                        <a:buNone/>
                      </a:pPr>
                      <a:r>
                        <a:rPr b="1" lang="vi" sz="1200"/>
                        <a:t>/\d{6,8}/</a:t>
                      </a:r>
                      <a:endParaRPr sz="1100"/>
                    </a:p>
                    <a:p>
                      <a:pPr indent="0" lvl="0" marL="0" marR="0" rtl="0" algn="l">
                        <a:spcBef>
                          <a:spcPts val="0"/>
                        </a:spcBef>
                        <a:spcAft>
                          <a:spcPts val="0"/>
                        </a:spcAft>
                        <a:buNone/>
                      </a:pPr>
                      <a:r>
                        <a:rPr lang="vi" sz="1200"/>
                        <a:t>Matches minimum 6 to maximum 8 digits</a:t>
                      </a:r>
                      <a:endParaRPr sz="1100"/>
                    </a:p>
                  </a:txBody>
                  <a:tcPr marT="0" marB="0" marR="91450" marL="91450"/>
                </a:tc>
              </a:tr>
              <a:tr h="589725">
                <a:tc>
                  <a:txBody>
                    <a:bodyPr/>
                    <a:lstStyle/>
                    <a:p>
                      <a:pPr indent="0" lvl="0" marL="0" marR="0" rtl="0" algn="ctr">
                        <a:lnSpc>
                          <a:spcPct val="100000"/>
                        </a:lnSpc>
                        <a:spcBef>
                          <a:spcPts val="0"/>
                        </a:spcBef>
                        <a:spcAft>
                          <a:spcPts val="0"/>
                        </a:spcAft>
                        <a:buClr>
                          <a:schemeClr val="dk1"/>
                        </a:buClr>
                        <a:buSzPts val="1200"/>
                        <a:buFont typeface="Arial"/>
                        <a:buNone/>
                      </a:pPr>
                      <a:r>
                        <a:rPr b="1" lang="vi" sz="1200"/>
                        <a:t>?</a:t>
                      </a:r>
                      <a:endParaRPr sz="1100"/>
                    </a:p>
                  </a:txBody>
                  <a:tcPr marT="0" marB="0" marR="91450" marL="91450" anchor="ctr"/>
                </a:tc>
                <a:tc>
                  <a:txBody>
                    <a:bodyPr/>
                    <a:lstStyle/>
                    <a:p>
                      <a:pPr indent="0" lvl="0" marL="0" marR="0" rtl="0" algn="l">
                        <a:spcBef>
                          <a:spcPts val="0"/>
                        </a:spcBef>
                        <a:spcAft>
                          <a:spcPts val="0"/>
                        </a:spcAft>
                        <a:buNone/>
                      </a:pPr>
                      <a:r>
                        <a:rPr lang="vi" sz="1200"/>
                        <a:t>Matches minimum zero to maximum one occurrences of a regular expression</a:t>
                      </a:r>
                      <a:endParaRPr sz="1100"/>
                    </a:p>
                  </a:txBody>
                  <a:tcPr marT="0" marB="0" marR="91450" marL="91450"/>
                </a:tc>
                <a:tc>
                  <a:txBody>
                    <a:bodyPr/>
                    <a:lstStyle/>
                    <a:p>
                      <a:pPr indent="0" lvl="0" marL="0" marR="0" rtl="0" algn="l">
                        <a:spcBef>
                          <a:spcPts val="0"/>
                        </a:spcBef>
                        <a:spcAft>
                          <a:spcPts val="0"/>
                        </a:spcAft>
                        <a:buNone/>
                      </a:pPr>
                      <a:r>
                        <a:rPr b="1" lang="vi" sz="1200"/>
                        <a:t>/l\s?m/</a:t>
                      </a:r>
                      <a:endParaRPr sz="1100"/>
                    </a:p>
                    <a:p>
                      <a:pPr indent="0" lvl="0" marL="0" marR="0" rtl="0" algn="l">
                        <a:spcBef>
                          <a:spcPts val="0"/>
                        </a:spcBef>
                        <a:spcAft>
                          <a:spcPts val="0"/>
                        </a:spcAft>
                        <a:buNone/>
                      </a:pPr>
                      <a:r>
                        <a:rPr lang="vi" sz="1200"/>
                        <a:t>Matches “lm” or “l m”</a:t>
                      </a:r>
                      <a:endParaRPr sz="1100"/>
                    </a:p>
                  </a:txBody>
                  <a:tcPr marT="0" marB="0" marR="91450" marL="91450"/>
                </a:tc>
              </a:tr>
              <a:tr h="446350">
                <a:tc>
                  <a:txBody>
                    <a:bodyPr/>
                    <a:lstStyle/>
                    <a:p>
                      <a:pPr indent="0" lvl="0" marL="0" marR="0" rtl="0" algn="ctr">
                        <a:lnSpc>
                          <a:spcPct val="100000"/>
                        </a:lnSpc>
                        <a:spcBef>
                          <a:spcPts val="0"/>
                        </a:spcBef>
                        <a:spcAft>
                          <a:spcPts val="0"/>
                        </a:spcAft>
                        <a:buClr>
                          <a:schemeClr val="dk1"/>
                        </a:buClr>
                        <a:buSzPts val="1200"/>
                        <a:buFont typeface="Arial"/>
                        <a:buNone/>
                      </a:pPr>
                      <a:r>
                        <a:rPr b="1" lang="vi" sz="1200"/>
                        <a:t>*</a:t>
                      </a:r>
                      <a:endParaRPr sz="1100"/>
                    </a:p>
                  </a:txBody>
                  <a:tcPr marT="0" marB="0" marR="91450" marL="91450" anchor="ctr"/>
                </a:tc>
                <a:tc>
                  <a:txBody>
                    <a:bodyPr/>
                    <a:lstStyle/>
                    <a:p>
                      <a:pPr indent="0" lvl="0" marL="0" marR="0" rtl="0" algn="l">
                        <a:spcBef>
                          <a:spcPts val="0"/>
                        </a:spcBef>
                        <a:spcAft>
                          <a:spcPts val="0"/>
                        </a:spcAft>
                        <a:buNone/>
                      </a:pPr>
                      <a:r>
                        <a:rPr lang="vi" sz="1200"/>
                        <a:t>Matches minimum zero to multiple occurrences of a regular expression</a:t>
                      </a:r>
                      <a:endParaRPr sz="1100"/>
                    </a:p>
                  </a:txBody>
                  <a:tcPr marT="0" marB="0" marR="91450" marL="91450"/>
                </a:tc>
                <a:tc>
                  <a:txBody>
                    <a:bodyPr/>
                    <a:lstStyle/>
                    <a:p>
                      <a:pPr indent="0" lvl="0" marL="0" marR="0" rtl="0" algn="l">
                        <a:spcBef>
                          <a:spcPts val="0"/>
                        </a:spcBef>
                        <a:spcAft>
                          <a:spcPts val="0"/>
                        </a:spcAft>
                        <a:buNone/>
                      </a:pPr>
                      <a:r>
                        <a:rPr b="1" lang="vi" sz="1200"/>
                        <a:t>/im*/</a:t>
                      </a:r>
                      <a:endParaRPr sz="1100"/>
                    </a:p>
                    <a:p>
                      <a:pPr indent="0" lvl="0" marL="0" marR="0" rtl="0" algn="l">
                        <a:spcBef>
                          <a:spcPts val="0"/>
                        </a:spcBef>
                        <a:spcAft>
                          <a:spcPts val="0"/>
                        </a:spcAft>
                        <a:buNone/>
                      </a:pPr>
                      <a:r>
                        <a:rPr lang="vi" sz="1200"/>
                        <a:t>Matches “i” in “Ice” and “imm” in “immaculate”, but nothing in “good”</a:t>
                      </a:r>
                      <a:endParaRPr sz="1100"/>
                    </a:p>
                  </a:txBody>
                  <a:tcPr marT="0" marB="0" marR="91450" marL="91450"/>
                </a:tc>
              </a:tr>
            </a:tbl>
          </a:graphicData>
        </a:graphic>
      </p:graphicFrame>
      <p:sp>
        <p:nvSpPr>
          <p:cNvPr id="284" name="Google Shape;284;p3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85" name="Google Shape;285;p30"/>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286" name="Google Shape;286;p30"/>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Repetition</a:t>
            </a:r>
            <a:endParaRPr/>
          </a:p>
        </p:txBody>
      </p:sp>
      <p:grpSp>
        <p:nvGrpSpPr>
          <p:cNvPr id="287" name="Google Shape;287;p30"/>
          <p:cNvGrpSpPr/>
          <p:nvPr/>
        </p:nvGrpSpPr>
        <p:grpSpPr>
          <a:xfrm>
            <a:off x="536143" y="691143"/>
            <a:ext cx="8382000" cy="608107"/>
            <a:chOff x="0" y="0"/>
            <a:chExt cx="8382000" cy="810809"/>
          </a:xfrm>
        </p:grpSpPr>
        <p:sp>
          <p:nvSpPr>
            <p:cNvPr id="288" name="Google Shape;288;p30"/>
            <p:cNvSpPr/>
            <p:nvPr/>
          </p:nvSpPr>
          <p:spPr>
            <a:xfrm>
              <a:off x="0" y="0"/>
              <a:ext cx="8382000" cy="810809"/>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txBox="1"/>
            <p:nvPr/>
          </p:nvSpPr>
          <p:spPr>
            <a:xfrm>
              <a:off x="39580" y="39580"/>
              <a:ext cx="8302840" cy="73164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Courier New"/>
                <a:buNone/>
              </a:pPr>
              <a:r>
                <a:rPr b="0" i="0" lang="vi" sz="1800" u="none" cap="none" strike="noStrike">
                  <a:solidFill>
                    <a:schemeClr val="dk1"/>
                  </a:solidFill>
                  <a:latin typeface="Courier New"/>
                  <a:ea typeface="Courier New"/>
                  <a:cs typeface="Courier New"/>
                  <a:sym typeface="Courier New"/>
                </a:rPr>
                <a:t>Characters or symbols in this category allow matching characters that reappear frequently in a string.</a:t>
              </a:r>
              <a:endParaRPr sz="1800"/>
            </a:p>
          </p:txBody>
        </p:sp>
      </p:grpSp>
      <p:sp>
        <p:nvSpPr>
          <p:cNvPr id="290" name="Google Shape;290;p30"/>
          <p:cNvSpPr/>
          <p:nvPr/>
        </p:nvSpPr>
        <p:spPr>
          <a:xfrm>
            <a:off x="152400" y="1428750"/>
            <a:ext cx="8534400" cy="323165"/>
          </a:xfrm>
          <a:prstGeom prst="rect">
            <a:avLst/>
          </a:prstGeom>
          <a:noFill/>
          <a:ln>
            <a:noFill/>
          </a:ln>
        </p:spPr>
        <p:txBody>
          <a:bodyPr anchorCtr="0" anchor="t"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Following table lists the various repetition matching symbols.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97" name="Google Shape;297;p31"/>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298" name="Google Shape;298;p31"/>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Alternation and Grouping</a:t>
            </a:r>
            <a:endParaRPr/>
          </a:p>
        </p:txBody>
      </p:sp>
      <p:grpSp>
        <p:nvGrpSpPr>
          <p:cNvPr id="299" name="Google Shape;299;p31"/>
          <p:cNvGrpSpPr/>
          <p:nvPr/>
        </p:nvGrpSpPr>
        <p:grpSpPr>
          <a:xfrm>
            <a:off x="457200" y="881999"/>
            <a:ext cx="8084344" cy="579150"/>
            <a:chOff x="0" y="109199"/>
            <a:chExt cx="8084344" cy="772200"/>
          </a:xfrm>
        </p:grpSpPr>
        <p:sp>
          <p:nvSpPr>
            <p:cNvPr id="300" name="Google Shape;300;p31"/>
            <p:cNvSpPr/>
            <p:nvPr/>
          </p:nvSpPr>
          <p:spPr>
            <a:xfrm>
              <a:off x="0" y="109199"/>
              <a:ext cx="8084344" cy="772200"/>
            </a:xfrm>
            <a:prstGeom prst="roundRect">
              <a:avLst>
                <a:gd fmla="val 16667"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txBox="1"/>
            <p:nvPr/>
          </p:nvSpPr>
          <p:spPr>
            <a:xfrm>
              <a:off x="37696" y="146895"/>
              <a:ext cx="8008952"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ourier New"/>
                <a:buNone/>
              </a:pPr>
              <a:r>
                <a:rPr b="0" i="0" lang="vi" sz="1600" u="none" cap="none" strike="noStrike">
                  <a:solidFill>
                    <a:schemeClr val="lt1"/>
                  </a:solidFill>
                  <a:latin typeface="Courier New"/>
                  <a:ea typeface="Courier New"/>
                  <a:cs typeface="Courier New"/>
                  <a:sym typeface="Courier New"/>
                </a:rPr>
                <a:t>Characters or symbols in this category allow grouping characters as an individual entity or adding the ‘OR’ logic for pattern matching.</a:t>
              </a:r>
              <a:endParaRPr sz="1600"/>
            </a:p>
          </p:txBody>
        </p:sp>
      </p:grpSp>
      <p:graphicFrame>
        <p:nvGraphicFramePr>
          <p:cNvPr id="302" name="Google Shape;302;p31"/>
          <p:cNvGraphicFramePr/>
          <p:nvPr/>
        </p:nvGraphicFramePr>
        <p:xfrm>
          <a:off x="381000" y="2343150"/>
          <a:ext cx="3000000" cy="3000000"/>
        </p:xfrm>
        <a:graphic>
          <a:graphicData uri="http://schemas.openxmlformats.org/drawingml/2006/table">
            <a:tbl>
              <a:tblPr bandRow="1" firstRow="1">
                <a:noFill/>
                <a:tableStyleId>{86A4BE8A-137E-400E-A63C-B772EEC10A0E}</a:tableStyleId>
              </a:tblPr>
              <a:tblGrid>
                <a:gridCol w="1242600"/>
                <a:gridCol w="3634200"/>
                <a:gridCol w="3429000"/>
              </a:tblGrid>
              <a:tr h="261225">
                <a:tc>
                  <a:txBody>
                    <a:bodyPr/>
                    <a:lstStyle/>
                    <a:p>
                      <a:pPr indent="0" lvl="0" marL="0" marR="0" rtl="0" algn="ctr">
                        <a:spcBef>
                          <a:spcPts val="0"/>
                        </a:spcBef>
                        <a:spcAft>
                          <a:spcPts val="0"/>
                        </a:spcAft>
                        <a:buNone/>
                      </a:pPr>
                      <a:r>
                        <a:t/>
                      </a:r>
                      <a:endParaRPr baseline="30000" sz="1800"/>
                    </a:p>
                    <a:p>
                      <a:pPr indent="0" lvl="0" marL="0" marR="0" rtl="0" algn="ctr">
                        <a:spcBef>
                          <a:spcPts val="0"/>
                        </a:spcBef>
                        <a:spcAft>
                          <a:spcPts val="0"/>
                        </a:spcAft>
                        <a:buNone/>
                      </a:pPr>
                      <a:r>
                        <a:rPr baseline="30000" lang="vi" sz="1800"/>
                        <a:t>Symbol</a:t>
                      </a:r>
                      <a:endParaRPr b="1" baseline="30000" sz="1800">
                        <a:solidFill>
                          <a:schemeClr val="lt1"/>
                        </a:solidFill>
                        <a:latin typeface="Arial"/>
                        <a:ea typeface="Arial"/>
                        <a:cs typeface="Arial"/>
                        <a:sym typeface="Arial"/>
                      </a:endParaRPr>
                    </a:p>
                  </a:txBody>
                  <a:tcPr marT="0" marB="0" marR="91450" marL="91450"/>
                </a:tc>
                <a:tc>
                  <a:txBody>
                    <a:bodyPr/>
                    <a:lstStyle/>
                    <a:p>
                      <a:pPr indent="0" lvl="0" marL="0" marR="0" rtl="0" algn="ctr">
                        <a:spcBef>
                          <a:spcPts val="0"/>
                        </a:spcBef>
                        <a:spcAft>
                          <a:spcPts val="0"/>
                        </a:spcAft>
                        <a:buNone/>
                      </a:pPr>
                      <a:r>
                        <a:t/>
                      </a:r>
                      <a:endParaRPr baseline="30000" sz="1800"/>
                    </a:p>
                    <a:p>
                      <a:pPr indent="0" lvl="0" marL="0" marR="0" rtl="0" algn="ctr">
                        <a:spcBef>
                          <a:spcPts val="0"/>
                        </a:spcBef>
                        <a:spcAft>
                          <a:spcPts val="0"/>
                        </a:spcAft>
                        <a:buNone/>
                      </a:pPr>
                      <a:r>
                        <a:rPr baseline="30000" lang="vi" sz="1800"/>
                        <a:t>Description</a:t>
                      </a:r>
                      <a:endParaRPr b="1" baseline="30000" sz="1800">
                        <a:solidFill>
                          <a:schemeClr val="lt1"/>
                        </a:solidFill>
                        <a:latin typeface="Arial"/>
                        <a:ea typeface="Arial"/>
                        <a:cs typeface="Arial"/>
                        <a:sym typeface="Arial"/>
                      </a:endParaRPr>
                    </a:p>
                  </a:txBody>
                  <a:tcPr marT="0" marB="0" marR="91450" marL="91450"/>
                </a:tc>
                <a:tc>
                  <a:txBody>
                    <a:bodyPr/>
                    <a:lstStyle/>
                    <a:p>
                      <a:pPr indent="0" lvl="0" marL="0" marR="0" rtl="0" algn="ctr">
                        <a:spcBef>
                          <a:spcPts val="0"/>
                        </a:spcBef>
                        <a:spcAft>
                          <a:spcPts val="0"/>
                        </a:spcAft>
                        <a:buNone/>
                      </a:pPr>
                      <a:r>
                        <a:t/>
                      </a:r>
                      <a:endParaRPr baseline="30000" sz="1800"/>
                    </a:p>
                    <a:p>
                      <a:pPr indent="0" lvl="0" marL="0" marR="0" rtl="0" algn="ctr">
                        <a:spcBef>
                          <a:spcPts val="0"/>
                        </a:spcBef>
                        <a:spcAft>
                          <a:spcPts val="0"/>
                        </a:spcAft>
                        <a:buNone/>
                      </a:pPr>
                      <a:r>
                        <a:rPr baseline="30000" lang="vi" sz="1800"/>
                        <a:t>Example</a:t>
                      </a:r>
                      <a:endParaRPr b="1" baseline="30000" sz="1800">
                        <a:solidFill>
                          <a:schemeClr val="lt1"/>
                        </a:solidFill>
                        <a:latin typeface="Arial"/>
                        <a:ea typeface="Arial"/>
                        <a:cs typeface="Arial"/>
                        <a:sym typeface="Arial"/>
                      </a:endParaRPr>
                    </a:p>
                  </a:txBody>
                  <a:tcPr marT="0" marB="0" marR="91450" marL="91450"/>
                </a:tc>
              </a:tr>
              <a:tr h="505875">
                <a:tc>
                  <a:txBody>
                    <a:bodyPr/>
                    <a:lstStyle/>
                    <a:p>
                      <a:pPr indent="0" lvl="0" marL="0" marR="0" rtl="0" algn="l">
                        <a:spcBef>
                          <a:spcPts val="0"/>
                        </a:spcBef>
                        <a:spcAft>
                          <a:spcPts val="0"/>
                        </a:spcAft>
                        <a:buNone/>
                      </a:pPr>
                      <a:r>
                        <a:rPr lang="vi" sz="1400"/>
                        <a:t>()</a:t>
                      </a:r>
                      <a:endParaRPr sz="1100"/>
                    </a:p>
                  </a:txBody>
                  <a:tcPr marT="0" marB="0" marR="91450" marL="91450"/>
                </a:tc>
                <a:tc>
                  <a:txBody>
                    <a:bodyPr/>
                    <a:lstStyle/>
                    <a:p>
                      <a:pPr indent="0" lvl="0" marL="0" marR="0" rtl="0" algn="l">
                        <a:spcBef>
                          <a:spcPts val="0"/>
                        </a:spcBef>
                        <a:spcAft>
                          <a:spcPts val="0"/>
                        </a:spcAft>
                        <a:buNone/>
                      </a:pPr>
                      <a:r>
                        <a:rPr lang="vi" sz="1400"/>
                        <a:t>Organizes characters together in a group to specify a set of characters in a string</a:t>
                      </a:r>
                      <a:endParaRPr sz="1100"/>
                    </a:p>
                  </a:txBody>
                  <a:tcPr marT="0" marB="0" marR="91450" marL="91450"/>
                </a:tc>
                <a:tc>
                  <a:txBody>
                    <a:bodyPr/>
                    <a:lstStyle/>
                    <a:p>
                      <a:pPr indent="0" lvl="0" marL="0" marR="0" rtl="0" algn="just">
                        <a:spcBef>
                          <a:spcPts val="0"/>
                        </a:spcBef>
                        <a:spcAft>
                          <a:spcPts val="0"/>
                        </a:spcAft>
                        <a:buNone/>
                      </a:pPr>
                      <a:r>
                        <a:rPr lang="vi" sz="1400"/>
                        <a:t>/(xyz)+(uvw)/</a:t>
                      </a:r>
                      <a:endParaRPr sz="1100"/>
                    </a:p>
                    <a:p>
                      <a:pPr indent="0" lvl="0" marL="0" marR="0" rtl="0" algn="l">
                        <a:spcBef>
                          <a:spcPts val="0"/>
                        </a:spcBef>
                        <a:spcAft>
                          <a:spcPts val="0"/>
                        </a:spcAft>
                        <a:buNone/>
                      </a:pPr>
                      <a:r>
                        <a:rPr lang="vi" sz="1400"/>
                        <a:t>Matches one or more number of occurrences of “xyz” followed by one occurrence of “uvw”</a:t>
                      </a:r>
                      <a:endParaRPr sz="1100"/>
                    </a:p>
                  </a:txBody>
                  <a:tcPr marT="0" marB="0" marR="91450" marL="91450"/>
                </a:tc>
              </a:tr>
              <a:tr h="539350">
                <a:tc>
                  <a:txBody>
                    <a:bodyPr/>
                    <a:lstStyle/>
                    <a:p>
                      <a:pPr indent="0" lvl="0" marL="0" marR="0" rtl="0" algn="l">
                        <a:spcBef>
                          <a:spcPts val="0"/>
                        </a:spcBef>
                        <a:spcAft>
                          <a:spcPts val="0"/>
                        </a:spcAft>
                        <a:buNone/>
                      </a:pPr>
                      <a:r>
                        <a:rPr lang="vi" sz="1400"/>
                        <a:t>|</a:t>
                      </a:r>
                      <a:endParaRPr sz="1100"/>
                    </a:p>
                  </a:txBody>
                  <a:tcPr marT="0" marB="0" marR="91450" marL="91450"/>
                </a:tc>
                <a:tc>
                  <a:txBody>
                    <a:bodyPr/>
                    <a:lstStyle/>
                    <a:p>
                      <a:pPr indent="0" lvl="0" marL="0" marR="0" rtl="0" algn="l">
                        <a:spcBef>
                          <a:spcPts val="0"/>
                        </a:spcBef>
                        <a:spcAft>
                          <a:spcPts val="0"/>
                        </a:spcAft>
                        <a:buNone/>
                      </a:pPr>
                      <a:r>
                        <a:rPr lang="vi" sz="1400"/>
                        <a:t>Combines sets of characters into a single regular expression and then matches any of the character set</a:t>
                      </a:r>
                      <a:endParaRPr sz="1100"/>
                    </a:p>
                  </a:txBody>
                  <a:tcPr marT="0" marB="0" marR="91450" marL="91450"/>
                </a:tc>
                <a:tc>
                  <a:txBody>
                    <a:bodyPr/>
                    <a:lstStyle/>
                    <a:p>
                      <a:pPr indent="0" lvl="0" marL="0" marR="0" rtl="0" algn="just">
                        <a:spcBef>
                          <a:spcPts val="0"/>
                        </a:spcBef>
                        <a:spcAft>
                          <a:spcPts val="0"/>
                        </a:spcAft>
                        <a:buNone/>
                      </a:pPr>
                      <a:r>
                        <a:rPr lang="vi" sz="1400"/>
                        <a:t>/(xy)|(uv)|(st)/</a:t>
                      </a:r>
                      <a:endParaRPr sz="1100"/>
                    </a:p>
                    <a:p>
                      <a:pPr indent="0" lvl="0" marL="0" marR="0" rtl="0" algn="l">
                        <a:spcBef>
                          <a:spcPts val="0"/>
                        </a:spcBef>
                        <a:spcAft>
                          <a:spcPts val="0"/>
                        </a:spcAft>
                        <a:buNone/>
                      </a:pPr>
                      <a:r>
                        <a:rPr lang="vi" sz="1400"/>
                        <a:t>Matches “xy” or “uv” or “st”</a:t>
                      </a:r>
                      <a:endParaRPr sz="1100"/>
                    </a:p>
                  </a:txBody>
                  <a:tcPr marT="0" marB="0" marR="91450" marL="91450"/>
                </a:tc>
              </a:tr>
            </a:tbl>
          </a:graphicData>
        </a:graphic>
      </p:graphicFrame>
      <p:sp>
        <p:nvSpPr>
          <p:cNvPr id="303" name="Google Shape;303;p31"/>
          <p:cNvSpPr/>
          <p:nvPr/>
        </p:nvSpPr>
        <p:spPr>
          <a:xfrm>
            <a:off x="76200" y="1751953"/>
            <a:ext cx="8534400" cy="577081"/>
          </a:xfrm>
          <a:prstGeom prst="rect">
            <a:avLst/>
          </a:prstGeom>
          <a:noFill/>
          <a:ln>
            <a:noFill/>
          </a:ln>
        </p:spPr>
        <p:txBody>
          <a:bodyPr anchorCtr="0" anchor="t"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Following table lists the various alternation and grouping character symbols.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10" name="Google Shape;310;p32"/>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311" name="Google Shape;311;p32"/>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Back References</a:t>
            </a:r>
            <a:endParaRPr/>
          </a:p>
        </p:txBody>
      </p:sp>
      <p:grpSp>
        <p:nvGrpSpPr>
          <p:cNvPr id="312" name="Google Shape;312;p32"/>
          <p:cNvGrpSpPr/>
          <p:nvPr/>
        </p:nvGrpSpPr>
        <p:grpSpPr>
          <a:xfrm>
            <a:off x="424873" y="751006"/>
            <a:ext cx="8414327" cy="550193"/>
            <a:chOff x="0" y="10741"/>
            <a:chExt cx="8414327" cy="733590"/>
          </a:xfrm>
        </p:grpSpPr>
        <p:sp>
          <p:nvSpPr>
            <p:cNvPr id="313" name="Google Shape;313;p32"/>
            <p:cNvSpPr/>
            <p:nvPr/>
          </p:nvSpPr>
          <p:spPr>
            <a:xfrm>
              <a:off x="0" y="10741"/>
              <a:ext cx="8414327" cy="733590"/>
            </a:xfrm>
            <a:prstGeom prst="roundRect">
              <a:avLst>
                <a:gd fmla="val 16667" name="adj"/>
              </a:avLst>
            </a:prstGeom>
            <a:gradFill>
              <a:gsLst>
                <a:gs pos="0">
                  <a:srgbClr val="BBF7A3"/>
                </a:gs>
                <a:gs pos="35000">
                  <a:srgbClr val="CDF8BE"/>
                </a:gs>
                <a:gs pos="100000">
                  <a:srgbClr val="ECFDE5"/>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txBox="1"/>
            <p:nvPr/>
          </p:nvSpPr>
          <p:spPr>
            <a:xfrm>
              <a:off x="35811" y="46552"/>
              <a:ext cx="8342705" cy="66196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600" u="none" cap="none" strike="noStrike">
                  <a:solidFill>
                    <a:schemeClr val="dk1"/>
                  </a:solidFill>
                  <a:latin typeface="Courier New"/>
                  <a:ea typeface="Courier New"/>
                  <a:cs typeface="Courier New"/>
                  <a:sym typeface="Courier New"/>
                </a:rPr>
                <a:t>Characters or symbols in this category allow grouping characters as an individual entity or adding the ‘OR’ logic for pattern matching.</a:t>
              </a:r>
              <a:endParaRPr sz="1600"/>
            </a:p>
          </p:txBody>
        </p:sp>
      </p:grpSp>
      <p:graphicFrame>
        <p:nvGraphicFramePr>
          <p:cNvPr id="315" name="Google Shape;315;p32"/>
          <p:cNvGraphicFramePr/>
          <p:nvPr/>
        </p:nvGraphicFramePr>
        <p:xfrm>
          <a:off x="360218" y="1952338"/>
          <a:ext cx="3000000" cy="3000000"/>
        </p:xfrm>
        <a:graphic>
          <a:graphicData uri="http://schemas.openxmlformats.org/drawingml/2006/table">
            <a:tbl>
              <a:tblPr bandRow="1" firstRow="1">
                <a:noFill/>
                <a:tableStyleId>{6238EF0B-9AC2-4251-8885-74207DA65541}</a:tableStyleId>
              </a:tblPr>
              <a:tblGrid>
                <a:gridCol w="1242600"/>
                <a:gridCol w="3634200"/>
                <a:gridCol w="3429000"/>
              </a:tblGrid>
              <a:tr h="272650">
                <a:tc>
                  <a:txBody>
                    <a:bodyPr/>
                    <a:lstStyle/>
                    <a:p>
                      <a:pPr indent="0" lvl="0" marL="0" marR="0" rtl="0" algn="ctr">
                        <a:spcBef>
                          <a:spcPts val="0"/>
                        </a:spcBef>
                        <a:spcAft>
                          <a:spcPts val="0"/>
                        </a:spcAft>
                        <a:buNone/>
                      </a:pPr>
                      <a:r>
                        <a:t/>
                      </a:r>
                      <a:endParaRPr baseline="30000" sz="1800"/>
                    </a:p>
                    <a:p>
                      <a:pPr indent="0" lvl="0" marL="0" marR="0" rtl="0" algn="ctr">
                        <a:spcBef>
                          <a:spcPts val="0"/>
                        </a:spcBef>
                        <a:spcAft>
                          <a:spcPts val="0"/>
                        </a:spcAft>
                        <a:buNone/>
                      </a:pPr>
                      <a:r>
                        <a:rPr baseline="30000" lang="vi" sz="1800"/>
                        <a:t>Symbol</a:t>
                      </a:r>
                      <a:endParaRPr b="1" baseline="30000" sz="1800">
                        <a:solidFill>
                          <a:schemeClr val="lt1"/>
                        </a:solidFill>
                        <a:latin typeface="Arial"/>
                        <a:ea typeface="Arial"/>
                        <a:cs typeface="Arial"/>
                        <a:sym typeface="Arial"/>
                      </a:endParaRPr>
                    </a:p>
                  </a:txBody>
                  <a:tcPr marT="0" marB="0" marR="91450" marL="91450"/>
                </a:tc>
                <a:tc>
                  <a:txBody>
                    <a:bodyPr/>
                    <a:lstStyle/>
                    <a:p>
                      <a:pPr indent="0" lvl="0" marL="0" marR="0" rtl="0" algn="ctr">
                        <a:spcBef>
                          <a:spcPts val="0"/>
                        </a:spcBef>
                        <a:spcAft>
                          <a:spcPts val="0"/>
                        </a:spcAft>
                        <a:buNone/>
                      </a:pPr>
                      <a:r>
                        <a:t/>
                      </a:r>
                      <a:endParaRPr baseline="30000" sz="1800"/>
                    </a:p>
                    <a:p>
                      <a:pPr indent="0" lvl="0" marL="0" marR="0" rtl="0" algn="ctr">
                        <a:spcBef>
                          <a:spcPts val="0"/>
                        </a:spcBef>
                        <a:spcAft>
                          <a:spcPts val="0"/>
                        </a:spcAft>
                        <a:buNone/>
                      </a:pPr>
                      <a:r>
                        <a:rPr baseline="30000" lang="vi" sz="1800"/>
                        <a:t>Description</a:t>
                      </a:r>
                      <a:endParaRPr b="1" baseline="30000" sz="1800">
                        <a:solidFill>
                          <a:schemeClr val="lt1"/>
                        </a:solidFill>
                        <a:latin typeface="Arial"/>
                        <a:ea typeface="Arial"/>
                        <a:cs typeface="Arial"/>
                        <a:sym typeface="Arial"/>
                      </a:endParaRPr>
                    </a:p>
                  </a:txBody>
                  <a:tcPr marT="0" marB="0" marR="91450" marL="91450"/>
                </a:tc>
                <a:tc>
                  <a:txBody>
                    <a:bodyPr/>
                    <a:lstStyle/>
                    <a:p>
                      <a:pPr indent="0" lvl="0" marL="0" marR="0" rtl="0" algn="ctr">
                        <a:spcBef>
                          <a:spcPts val="0"/>
                        </a:spcBef>
                        <a:spcAft>
                          <a:spcPts val="0"/>
                        </a:spcAft>
                        <a:buNone/>
                      </a:pPr>
                      <a:r>
                        <a:t/>
                      </a:r>
                      <a:endParaRPr baseline="30000" sz="1800"/>
                    </a:p>
                    <a:p>
                      <a:pPr indent="0" lvl="0" marL="0" marR="0" rtl="0" algn="ctr">
                        <a:spcBef>
                          <a:spcPts val="0"/>
                        </a:spcBef>
                        <a:spcAft>
                          <a:spcPts val="0"/>
                        </a:spcAft>
                        <a:buNone/>
                      </a:pPr>
                      <a:r>
                        <a:rPr baseline="30000" lang="vi" sz="1800"/>
                        <a:t>Example</a:t>
                      </a:r>
                      <a:endParaRPr b="1" baseline="30000" sz="1800">
                        <a:solidFill>
                          <a:schemeClr val="lt1"/>
                        </a:solidFill>
                        <a:latin typeface="Arial"/>
                        <a:ea typeface="Arial"/>
                        <a:cs typeface="Arial"/>
                        <a:sym typeface="Arial"/>
                      </a:endParaRPr>
                    </a:p>
                  </a:txBody>
                  <a:tcPr marT="0" marB="0" marR="91450" marL="91450"/>
                </a:tc>
              </a:tr>
              <a:tr h="505875">
                <a:tc>
                  <a:txBody>
                    <a:bodyPr/>
                    <a:lstStyle/>
                    <a:p>
                      <a:pPr indent="0" lvl="0" marL="0" marR="0" rtl="0" algn="l">
                        <a:lnSpc>
                          <a:spcPct val="100000"/>
                        </a:lnSpc>
                        <a:spcBef>
                          <a:spcPts val="0"/>
                        </a:spcBef>
                        <a:spcAft>
                          <a:spcPts val="0"/>
                        </a:spcAft>
                        <a:buClr>
                          <a:schemeClr val="dk1"/>
                        </a:buClr>
                        <a:buSzPts val="1200"/>
                        <a:buFont typeface="Arial"/>
                        <a:buNone/>
                      </a:pPr>
                      <a:r>
                        <a:t/>
                      </a:r>
                      <a:endParaRPr sz="1200"/>
                    </a:p>
                    <a:p>
                      <a:pPr indent="0" lvl="0" marL="0" marR="0" rtl="0" algn="l">
                        <a:spcBef>
                          <a:spcPts val="0"/>
                        </a:spcBef>
                        <a:spcAft>
                          <a:spcPts val="0"/>
                        </a:spcAft>
                        <a:buNone/>
                      </a:pPr>
                      <a:r>
                        <a:rPr lang="vi" sz="1200"/>
                        <a:t>()\n</a:t>
                      </a:r>
                      <a:endParaRPr sz="1100"/>
                    </a:p>
                  </a:txBody>
                  <a:tcPr marT="0" marB="0" marR="91450" marL="91450"/>
                </a:tc>
                <a:tc>
                  <a:txBody>
                    <a:bodyPr/>
                    <a:lstStyle/>
                    <a:p>
                      <a:pPr indent="0" lvl="0" marL="0" marR="0" rtl="0" algn="just">
                        <a:lnSpc>
                          <a:spcPct val="100000"/>
                        </a:lnSpc>
                        <a:spcBef>
                          <a:spcPts val="0"/>
                        </a:spcBef>
                        <a:spcAft>
                          <a:spcPts val="0"/>
                        </a:spcAft>
                        <a:buClr>
                          <a:schemeClr val="dk1"/>
                        </a:buClr>
                        <a:buSzPts val="1200"/>
                        <a:buFont typeface="Arial"/>
                        <a:buNone/>
                      </a:pPr>
                      <a:r>
                        <a:t/>
                      </a:r>
                      <a:endParaRPr sz="1200"/>
                    </a:p>
                    <a:p>
                      <a:pPr indent="0" lvl="0" marL="0" marR="0" rtl="0" algn="just">
                        <a:spcBef>
                          <a:spcPts val="0"/>
                        </a:spcBef>
                        <a:spcAft>
                          <a:spcPts val="0"/>
                        </a:spcAft>
                        <a:buNone/>
                      </a:pPr>
                      <a:r>
                        <a:rPr lang="vi" sz="1200"/>
                        <a:t>Matches a parenthesized set within the pattern, where n is the number of the parenthesized set to the left</a:t>
                      </a:r>
                      <a:endParaRPr sz="1100"/>
                    </a:p>
                  </a:txBody>
                  <a:tcPr marT="0" marB="0" marR="91450" marL="91450"/>
                </a:tc>
                <a:tc>
                  <a:txBody>
                    <a:bodyPr/>
                    <a:lstStyle/>
                    <a:p>
                      <a:pPr indent="0" lvl="0" marL="0" marR="0" rtl="0" algn="just">
                        <a:spcBef>
                          <a:spcPts val="0"/>
                        </a:spcBef>
                        <a:spcAft>
                          <a:spcPts val="0"/>
                        </a:spcAft>
                        <a:buNone/>
                      </a:pPr>
                      <a:r>
                        <a:t/>
                      </a:r>
                      <a:endParaRPr sz="1200"/>
                    </a:p>
                    <a:p>
                      <a:pPr indent="0" lvl="0" marL="0" marR="0" rtl="0" algn="just">
                        <a:spcBef>
                          <a:spcPts val="0"/>
                        </a:spcBef>
                        <a:spcAft>
                          <a:spcPts val="0"/>
                        </a:spcAft>
                        <a:buNone/>
                      </a:pPr>
                      <a:r>
                        <a:rPr lang="vi" sz="1200">
                          <a:solidFill>
                            <a:srgbClr val="FF0000"/>
                          </a:solidFill>
                        </a:rPr>
                        <a:t>/(\w+)\s+\1/</a:t>
                      </a:r>
                      <a:endParaRPr sz="1100"/>
                    </a:p>
                    <a:p>
                      <a:pPr indent="0" lvl="0" marL="0" marR="0" rtl="0" algn="just">
                        <a:spcBef>
                          <a:spcPts val="0"/>
                        </a:spcBef>
                        <a:spcAft>
                          <a:spcPts val="0"/>
                        </a:spcAft>
                        <a:buNone/>
                      </a:pPr>
                      <a:r>
                        <a:rPr lang="vi" sz="1200"/>
                        <a:t>Matches any word occurring twice in a line, such as “hello hello”. The \1 specifies that the word following the space should match the string, which already matched the pattern in the parentheses to the left of the pattern. To refer to more than one set of parentheses in the pattern, you would use \2 or \3 to match the appropriate parenthesized clauses to the left. You can have maximum 9 back references in the pattern</a:t>
                      </a:r>
                      <a:endParaRPr sz="1100"/>
                    </a:p>
                  </a:txBody>
                  <a:tcPr marT="0" marB="0" marR="91450" marL="91450"/>
                </a:tc>
              </a:tr>
            </a:tbl>
          </a:graphicData>
        </a:graphic>
      </p:graphicFrame>
      <p:sp>
        <p:nvSpPr>
          <p:cNvPr id="316" name="Google Shape;316;p32"/>
          <p:cNvSpPr/>
          <p:nvPr/>
        </p:nvSpPr>
        <p:spPr>
          <a:xfrm>
            <a:off x="152400" y="1423391"/>
            <a:ext cx="8534400" cy="300082"/>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Following table lists the various alternation and grouping character symbols.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23" name="Google Shape;323;p3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324" name="Google Shape;324;p33"/>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Decision-making Statements</a:t>
            </a:r>
            <a:endParaRPr/>
          </a:p>
        </p:txBody>
      </p:sp>
      <p:grpSp>
        <p:nvGrpSpPr>
          <p:cNvPr id="325" name="Google Shape;325;p33"/>
          <p:cNvGrpSpPr/>
          <p:nvPr/>
        </p:nvGrpSpPr>
        <p:grpSpPr>
          <a:xfrm>
            <a:off x="457200" y="1266074"/>
            <a:ext cx="8382000" cy="3068551"/>
            <a:chOff x="0" y="621299"/>
            <a:chExt cx="8382000" cy="4091401"/>
          </a:xfrm>
        </p:grpSpPr>
        <p:sp>
          <p:nvSpPr>
            <p:cNvPr id="326" name="Google Shape;326;p33"/>
            <p:cNvSpPr/>
            <p:nvPr/>
          </p:nvSpPr>
          <p:spPr>
            <a:xfrm>
              <a:off x="0" y="621299"/>
              <a:ext cx="8382000" cy="77220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txBox="1"/>
            <p:nvPr/>
          </p:nvSpPr>
          <p:spPr>
            <a:xfrm>
              <a:off x="37696" y="658995"/>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u="none" cap="none" strike="noStrike">
                  <a:solidFill>
                    <a:schemeClr val="dk1"/>
                  </a:solidFill>
                  <a:latin typeface="Courier New"/>
                  <a:ea typeface="Courier New"/>
                  <a:cs typeface="Courier New"/>
                  <a:sym typeface="Courier New"/>
                </a:rPr>
                <a:t>Statements are referred to as a logical collection of variables, operators, and keywords that perform a specific action to fulfill a required task.</a:t>
              </a:r>
              <a:endParaRPr/>
            </a:p>
          </p:txBody>
        </p:sp>
        <p:sp>
          <p:nvSpPr>
            <p:cNvPr id="328" name="Google Shape;328;p33"/>
            <p:cNvSpPr/>
            <p:nvPr/>
          </p:nvSpPr>
          <p:spPr>
            <a:xfrm>
              <a:off x="0" y="1451099"/>
              <a:ext cx="8382000" cy="772200"/>
            </a:xfrm>
            <a:prstGeom prst="roundRect">
              <a:avLst>
                <a:gd fmla="val 16667" name="adj"/>
              </a:avLst>
            </a:prstGeom>
            <a:gradFill>
              <a:gsLst>
                <a:gs pos="0">
                  <a:srgbClr val="C0FF7B"/>
                </a:gs>
                <a:gs pos="35000">
                  <a:srgbClr val="CFFFA2"/>
                </a:gs>
                <a:gs pos="100000">
                  <a:srgbClr val="EAFFD9"/>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txBox="1"/>
            <p:nvPr/>
          </p:nvSpPr>
          <p:spPr>
            <a:xfrm>
              <a:off x="37696" y="1488795"/>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u="none" cap="none" strike="noStrike">
                  <a:solidFill>
                    <a:schemeClr val="dk1"/>
                  </a:solidFill>
                  <a:latin typeface="Courier New"/>
                  <a:ea typeface="Courier New"/>
                  <a:cs typeface="Courier New"/>
                  <a:sym typeface="Courier New"/>
                </a:rPr>
                <a:t>Statements help you build a logical flow of the script.</a:t>
              </a:r>
              <a:endParaRPr/>
            </a:p>
          </p:txBody>
        </p:sp>
        <p:sp>
          <p:nvSpPr>
            <p:cNvPr id="330" name="Google Shape;330;p33"/>
            <p:cNvSpPr/>
            <p:nvPr/>
          </p:nvSpPr>
          <p:spPr>
            <a:xfrm>
              <a:off x="0" y="2280900"/>
              <a:ext cx="8382000" cy="772200"/>
            </a:xfrm>
            <a:prstGeom prst="roundRect">
              <a:avLst>
                <a:gd fmla="val 16667" name="adj"/>
              </a:avLst>
            </a:prstGeom>
            <a:gradFill>
              <a:gsLst>
                <a:gs pos="0">
                  <a:srgbClr val="84FF8D"/>
                </a:gs>
                <a:gs pos="35000">
                  <a:srgbClr val="A8FFAE"/>
                </a:gs>
                <a:gs pos="100000">
                  <a:srgbClr val="DAFFDD"/>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txBox="1"/>
            <p:nvPr/>
          </p:nvSpPr>
          <p:spPr>
            <a:xfrm>
              <a:off x="37696" y="23185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u="none" cap="none" strike="noStrike">
                  <a:solidFill>
                    <a:schemeClr val="dk1"/>
                  </a:solidFill>
                  <a:latin typeface="Courier New"/>
                  <a:ea typeface="Courier New"/>
                  <a:cs typeface="Courier New"/>
                  <a:sym typeface="Courier New"/>
                </a:rPr>
                <a:t>In JavaScript, a statement ends with a semicolon.</a:t>
              </a:r>
              <a:endParaRPr/>
            </a:p>
          </p:txBody>
        </p:sp>
        <p:sp>
          <p:nvSpPr>
            <p:cNvPr id="332" name="Google Shape;332;p33"/>
            <p:cNvSpPr/>
            <p:nvPr/>
          </p:nvSpPr>
          <p:spPr>
            <a:xfrm>
              <a:off x="0" y="3110700"/>
              <a:ext cx="8382000" cy="772200"/>
            </a:xfrm>
            <a:prstGeom prst="roundRect">
              <a:avLst>
                <a:gd fmla="val 16667" name="adj"/>
              </a:avLst>
            </a:prstGeom>
            <a:gradFill>
              <a:gsLst>
                <a:gs pos="0">
                  <a:srgbClr val="8EFFF4"/>
                </a:gs>
                <a:gs pos="35000">
                  <a:srgbClr val="B1FFF6"/>
                </a:gs>
                <a:gs pos="100000">
                  <a:srgbClr val="DFFFFE"/>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txBox="1"/>
            <p:nvPr/>
          </p:nvSpPr>
          <p:spPr>
            <a:xfrm>
              <a:off x="37696" y="31483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u="none" cap="none" strike="noStrike">
                  <a:solidFill>
                    <a:schemeClr val="dk1"/>
                  </a:solidFill>
                  <a:latin typeface="Courier New"/>
                  <a:ea typeface="Courier New"/>
                  <a:cs typeface="Courier New"/>
                  <a:sym typeface="Courier New"/>
                </a:rPr>
                <a:t>The related statements are grouped together are referred to as block of code and are enclosed in curly braces.</a:t>
              </a:r>
              <a:endParaRPr/>
            </a:p>
          </p:txBody>
        </p:sp>
        <p:sp>
          <p:nvSpPr>
            <p:cNvPr id="334" name="Google Shape;334;p33"/>
            <p:cNvSpPr/>
            <p:nvPr/>
          </p:nvSpPr>
          <p:spPr>
            <a:xfrm>
              <a:off x="0" y="3940500"/>
              <a:ext cx="8382000" cy="772200"/>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txBox="1"/>
            <p:nvPr/>
          </p:nvSpPr>
          <p:spPr>
            <a:xfrm>
              <a:off x="37696" y="39781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u="none" cap="none" strike="noStrike">
                  <a:solidFill>
                    <a:schemeClr val="dk1"/>
                  </a:solidFill>
                  <a:latin typeface="Courier New"/>
                  <a:ea typeface="Courier New"/>
                  <a:cs typeface="Courier New"/>
                  <a:sym typeface="Courier New"/>
                </a:rPr>
                <a:t>Decision-making statements allow implementing logical decisions for executing different blocks to obtain the desired output.</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42" name="Google Shape;342;p34"/>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pic>
        <p:nvPicPr>
          <p:cNvPr id="343" name="Google Shape;343;p34"/>
          <p:cNvPicPr preferRelativeResize="0"/>
          <p:nvPr/>
        </p:nvPicPr>
        <p:blipFill rotWithShape="1">
          <a:blip r:embed="rId3">
            <a:alphaModFix/>
          </a:blip>
          <a:srcRect b="0" l="0" r="0" t="0"/>
          <a:stretch/>
        </p:blipFill>
        <p:spPr>
          <a:xfrm>
            <a:off x="381000" y="2150183"/>
            <a:ext cx="2716807" cy="2648066"/>
          </a:xfrm>
          <a:prstGeom prst="rect">
            <a:avLst/>
          </a:prstGeom>
          <a:noFill/>
          <a:ln>
            <a:noFill/>
          </a:ln>
        </p:spPr>
      </p:pic>
      <p:pic>
        <p:nvPicPr>
          <p:cNvPr id="344" name="Google Shape;344;p34"/>
          <p:cNvPicPr preferRelativeResize="0"/>
          <p:nvPr/>
        </p:nvPicPr>
        <p:blipFill rotWithShape="1">
          <a:blip r:embed="rId4">
            <a:alphaModFix/>
          </a:blip>
          <a:srcRect b="0" l="0" r="0" t="0"/>
          <a:stretch/>
        </p:blipFill>
        <p:spPr>
          <a:xfrm>
            <a:off x="152400" y="560769"/>
            <a:ext cx="8763000" cy="1453139"/>
          </a:xfrm>
          <a:prstGeom prst="rect">
            <a:avLst/>
          </a:prstGeom>
          <a:noFill/>
          <a:ln>
            <a:noFill/>
          </a:ln>
        </p:spPr>
      </p:pic>
      <p:sp>
        <p:nvSpPr>
          <p:cNvPr id="345" name="Google Shape;345;p34"/>
          <p:cNvSpPr/>
          <p:nvPr/>
        </p:nvSpPr>
        <p:spPr>
          <a:xfrm>
            <a:off x="-266700" y="1891109"/>
            <a:ext cx="4114800" cy="284693"/>
          </a:xfrm>
          <a:prstGeom prst="rect">
            <a:avLst/>
          </a:prstGeom>
          <a:noFill/>
          <a:ln>
            <a:noFill/>
          </a:ln>
        </p:spPr>
        <p:txBody>
          <a:bodyPr anchorCtr="0" anchor="t" bIns="45700" lIns="91425" spcFirstLastPara="1" rIns="91425" wrap="square" tIns="45700">
            <a:noAutofit/>
          </a:bodyPr>
          <a:lstStyle/>
          <a:p>
            <a:pPr indent="-274319" lvl="2" marL="914400" marR="0" rtl="0" algn="just">
              <a:lnSpc>
                <a:spcPct val="100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ourier New"/>
                <a:ea typeface="Courier New"/>
                <a:cs typeface="Courier New"/>
                <a:sym typeface="Courier New"/>
              </a:rPr>
              <a:t>if statement</a:t>
            </a:r>
            <a:endParaRPr b="0" baseline="30000" i="0" sz="2800" u="none" cap="none" strike="noStrike">
              <a:solidFill>
                <a:schemeClr val="dk1"/>
              </a:solidFill>
              <a:latin typeface="Calibri"/>
              <a:ea typeface="Calibri"/>
              <a:cs typeface="Calibri"/>
              <a:sym typeface="Calibri"/>
            </a:endParaRPr>
          </a:p>
        </p:txBody>
      </p:sp>
      <p:sp>
        <p:nvSpPr>
          <p:cNvPr id="346" name="Google Shape;346;p34"/>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Decision-making Statements</a:t>
            </a:r>
            <a:endParaRPr/>
          </a:p>
        </p:txBody>
      </p:sp>
      <p:pic>
        <p:nvPicPr>
          <p:cNvPr id="347" name="Google Shape;347;p34"/>
          <p:cNvPicPr preferRelativeResize="0"/>
          <p:nvPr/>
        </p:nvPicPr>
        <p:blipFill rotWithShape="1">
          <a:blip r:embed="rId5">
            <a:alphaModFix/>
          </a:blip>
          <a:srcRect b="0" l="0" r="0" t="0"/>
          <a:stretch/>
        </p:blipFill>
        <p:spPr>
          <a:xfrm>
            <a:off x="3313386" y="2150183"/>
            <a:ext cx="5616302" cy="1355960"/>
          </a:xfrm>
          <a:prstGeom prst="rect">
            <a:avLst/>
          </a:prstGeom>
          <a:noFill/>
          <a:ln cap="flat" cmpd="sng" w="19050">
            <a:solidFill>
              <a:srgbClr val="00206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85" name="Google Shape;85;p17"/>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a:t>
            </a:r>
            <a:endParaRPr/>
          </a:p>
        </p:txBody>
      </p:sp>
      <p:sp>
        <p:nvSpPr>
          <p:cNvPr id="86" name="Google Shape;86;p1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Objectives</a:t>
            </a:r>
            <a:endParaRPr/>
          </a:p>
        </p:txBody>
      </p:sp>
      <p:sp>
        <p:nvSpPr>
          <p:cNvPr id="87" name="Google Shape;87;p17"/>
          <p:cNvSpPr/>
          <p:nvPr/>
        </p:nvSpPr>
        <p:spPr>
          <a:xfrm>
            <a:off x="152400" y="742950"/>
            <a:ext cx="8839200" cy="2628900"/>
          </a:xfrm>
          <a:prstGeom prst="rect">
            <a:avLst/>
          </a:prstGeom>
          <a:noFill/>
          <a:ln>
            <a:noFill/>
          </a:ln>
        </p:spPr>
        <p:txBody>
          <a:bodyPr anchorCtr="0" anchor="ctr" bIns="45700" lIns="91425" spcFirstLastPara="1" rIns="91425" wrap="square" tIns="45700">
            <a:noAutofit/>
          </a:bodyPr>
          <a:lstStyle/>
          <a:p>
            <a:pPr indent="-274320" lvl="0" marL="457200" marR="0" rtl="0" algn="l">
              <a:lnSpc>
                <a:spcPct val="1000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operators and their types in JavaScript</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regular expressions in JavaScript</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decision-making statements in JavaScript</a:t>
            </a:r>
            <a:endParaRPr/>
          </a:p>
          <a:p>
            <a:pPr indent="-121920" lvl="0" marL="457200" marR="0" rtl="0" algn="l">
              <a:lnSpc>
                <a:spcPct val="100000"/>
              </a:lnSpc>
              <a:spcBef>
                <a:spcPts val="1200"/>
              </a:spcBef>
              <a:spcAft>
                <a:spcPts val="0"/>
              </a:spcAft>
              <a:buClr>
                <a:srgbClr val="AC1418"/>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274320" lvl="0" marL="457200" marR="0" rtl="0" algn="l">
              <a:lnSpc>
                <a:spcPct val="100000"/>
              </a:lnSpc>
              <a:spcBef>
                <a:spcPts val="0"/>
              </a:spcBef>
              <a:spcAft>
                <a:spcPts val="0"/>
              </a:spcAft>
              <a:buNone/>
            </a:pPr>
            <a:r>
              <a:t/>
            </a:r>
            <a:endParaRPr b="0" baseline="3000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54" name="Google Shape;354;p3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355" name="Google Shape;355;p35"/>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if-else Statement</a:t>
            </a:r>
            <a:endParaRPr/>
          </a:p>
        </p:txBody>
      </p:sp>
      <p:sp>
        <p:nvSpPr>
          <p:cNvPr id="356" name="Google Shape;356;p35"/>
          <p:cNvSpPr/>
          <p:nvPr/>
        </p:nvSpPr>
        <p:spPr>
          <a:xfrm>
            <a:off x="304800" y="685800"/>
            <a:ext cx="8534400" cy="3408626"/>
          </a:xfrm>
          <a:prstGeom prst="rect">
            <a:avLst/>
          </a:prstGeom>
          <a:noFill/>
          <a:ln>
            <a:noFill/>
          </a:ln>
        </p:spPr>
        <p:txBody>
          <a:bodyPr anchorCtr="0" anchor="t"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2400"/>
              <a:buFont typeface="Noto Sans Symbols"/>
              <a:buChar char="•"/>
            </a:pPr>
            <a:r>
              <a:rPr b="0" baseline="30000" i="0" lang="vi" sz="2400" u="none" cap="none" strike="noStrike">
                <a:solidFill>
                  <a:schemeClr val="dk1"/>
                </a:solidFill>
                <a:latin typeface="Calibri"/>
                <a:ea typeface="Calibri"/>
                <a:cs typeface="Calibri"/>
                <a:sym typeface="Calibri"/>
              </a:rPr>
              <a:t>The Code Snippet demonstrates the use of </a:t>
            </a:r>
            <a:r>
              <a:rPr b="0" baseline="30000" i="0" lang="vi" sz="2400" u="none" cap="none" strike="noStrike">
                <a:solidFill>
                  <a:schemeClr val="dk1"/>
                </a:solidFill>
                <a:latin typeface="Courier New"/>
                <a:ea typeface="Courier New"/>
                <a:cs typeface="Courier New"/>
                <a:sym typeface="Courier New"/>
              </a:rPr>
              <a:t>if-else</a:t>
            </a:r>
            <a:r>
              <a:rPr b="0" baseline="30000" i="0" lang="vi" sz="2400" u="none" cap="none" strike="noStrike">
                <a:solidFill>
                  <a:schemeClr val="dk1"/>
                </a:solidFill>
                <a:latin typeface="Calibri"/>
                <a:ea typeface="Calibri"/>
                <a:cs typeface="Calibri"/>
                <a:sym typeface="Calibri"/>
              </a:rPr>
              <a:t> statement.</a:t>
            </a:r>
            <a:endParaRPr sz="24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&lt;SCRIPT&gt;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var firstNumber = prompt(‘Enter first number:’,0);</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var secondNumber = prompt(‘Enter second number’,0);</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var result = 0;</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if</a:t>
            </a:r>
            <a:r>
              <a:rPr b="1" i="0" lang="vi" sz="1600" u="none" cap="none" strike="noStrike">
                <a:solidFill>
                  <a:schemeClr val="dk1"/>
                </a:solidFill>
                <a:latin typeface="Courier New"/>
                <a:ea typeface="Courier New"/>
                <a:cs typeface="Courier New"/>
                <a:sym typeface="Courier New"/>
              </a:rPr>
              <a:t> (secondNumber == 0)</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alert(‘ERROR Message: Cannot divide by zero.’);</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else</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result = firstNumber/secondNumber;</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alert(“Result: “ + result);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&lt;/SCRIPT&gt;</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63" name="Google Shape;363;p36"/>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364" name="Google Shape;364;p36"/>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if - else if - else Statement</a:t>
            </a:r>
            <a:endParaRPr/>
          </a:p>
        </p:txBody>
      </p:sp>
      <p:sp>
        <p:nvSpPr>
          <p:cNvPr id="365" name="Google Shape;365;p36"/>
          <p:cNvSpPr/>
          <p:nvPr/>
        </p:nvSpPr>
        <p:spPr>
          <a:xfrm>
            <a:off x="304800" y="685800"/>
            <a:ext cx="8534400" cy="3616375"/>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The Code Snippet demonstrates the use of </a:t>
            </a:r>
            <a:r>
              <a:rPr b="0" baseline="30000" i="0" lang="vi" sz="2800" u="none" cap="none" strike="noStrike">
                <a:solidFill>
                  <a:schemeClr val="dk1"/>
                </a:solidFill>
                <a:latin typeface="Courier New"/>
                <a:ea typeface="Courier New"/>
                <a:cs typeface="Courier New"/>
                <a:sym typeface="Courier New"/>
              </a:rPr>
              <a:t>if-else if-else </a:t>
            </a:r>
            <a:r>
              <a:rPr b="0" baseline="30000" i="0" lang="vi" sz="2800" u="none" cap="none" strike="noStrike">
                <a:solidFill>
                  <a:schemeClr val="dk1"/>
                </a:solidFill>
                <a:latin typeface="Calibri"/>
                <a:ea typeface="Calibri"/>
                <a:cs typeface="Calibri"/>
                <a:sym typeface="Calibri"/>
              </a:rPr>
              <a:t>statement.</a:t>
            </a:r>
            <a:endParaRPr/>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&lt;SCRIPT&gt;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var percentage = prompt(‘Enter percentage:’,0);</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if</a:t>
            </a:r>
            <a:r>
              <a:rPr b="1" i="0" lang="vi" sz="1600" u="none" cap="none" strike="noStrike">
                <a:solidFill>
                  <a:schemeClr val="dk1"/>
                </a:solidFill>
                <a:latin typeface="Courier New"/>
                <a:ea typeface="Courier New"/>
                <a:cs typeface="Courier New"/>
                <a:sym typeface="Courier New"/>
              </a:rPr>
              <a:t> (percentage &gt;= 60)</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alert (‘You have obtained the A grade.’);</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else if </a:t>
            </a:r>
            <a:r>
              <a:rPr b="1" i="0" lang="vi" sz="1600" u="none" cap="none" strike="noStrike">
                <a:solidFill>
                  <a:schemeClr val="dk1"/>
                </a:solidFill>
                <a:latin typeface="Courier New"/>
                <a:ea typeface="Courier New"/>
                <a:cs typeface="Courier New"/>
                <a:sym typeface="Courier New"/>
              </a:rPr>
              <a:t>(percentage &gt;= 35 &amp;&amp; percentage &lt; 60)</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alert (‘You have obtained the B class.’);</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rgbClr val="FF0000"/>
                </a:solidFill>
                <a:latin typeface="Courier New"/>
                <a:ea typeface="Courier New"/>
                <a:cs typeface="Courier New"/>
                <a:sym typeface="Courier New"/>
              </a:rPr>
              <a:t>  else</a:t>
            </a:r>
            <a:endParaRPr sz="1600"/>
          </a:p>
          <a:p>
            <a:pPr indent="-274320" lvl="1" marL="457200" marR="0" rtl="0" algn="just">
              <a:lnSpc>
                <a:spcPct val="100000"/>
              </a:lnSpc>
              <a:spcBef>
                <a:spcPts val="0"/>
              </a:spcBef>
              <a:spcAft>
                <a:spcPts val="0"/>
              </a:spcAft>
              <a:buNone/>
            </a:pPr>
            <a:r>
              <a:rPr b="1" i="0" lang="vi" sz="1600" u="none" cap="none" strike="noStrike">
                <a:solidFill>
                  <a:srgbClr val="FF0000"/>
                </a:solidFill>
                <a:latin typeface="Courier New"/>
                <a:ea typeface="Courier New"/>
                <a:cs typeface="Courier New"/>
                <a:sym typeface="Courier New"/>
              </a:rPr>
              <a:t>  {</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alert (‘You have failed’);</a:t>
            </a:r>
            <a:endParaRPr sz="1600"/>
          </a:p>
          <a:p>
            <a:pPr indent="-274320" lvl="1" marL="457200" marR="0" rtl="0" algn="just">
              <a:lnSpc>
                <a:spcPct val="100000"/>
              </a:lnSpc>
              <a:spcBef>
                <a:spcPts val="0"/>
              </a:spcBef>
              <a:spcAft>
                <a:spcPts val="0"/>
              </a:spcAft>
              <a:buNone/>
            </a:pPr>
            <a:r>
              <a:rPr b="1" i="0" lang="vi" sz="1600" u="none" cap="none" strike="noStrike">
                <a:solidFill>
                  <a:srgbClr val="FF0000"/>
                </a:solidFill>
                <a:latin typeface="Courier New"/>
                <a:ea typeface="Courier New"/>
                <a:cs typeface="Courier New"/>
                <a:sym typeface="Courier New"/>
              </a:rPr>
              <a:t>  }</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&lt;/SCRIPT&gt;</a:t>
            </a:r>
            <a:endParaRPr b="1" baseline="30000" i="0" sz="16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72" name="Google Shape;372;p37"/>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373" name="Google Shape;373;p37"/>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Nested if Statement</a:t>
            </a:r>
            <a:endParaRPr/>
          </a:p>
        </p:txBody>
      </p:sp>
      <p:sp>
        <p:nvSpPr>
          <p:cNvPr id="374" name="Google Shape;374;p37"/>
          <p:cNvSpPr/>
          <p:nvPr/>
        </p:nvSpPr>
        <p:spPr>
          <a:xfrm>
            <a:off x="304800" y="685800"/>
            <a:ext cx="8534400" cy="3608680"/>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The Code Snippet demonstrates the use of nested </a:t>
            </a:r>
            <a:r>
              <a:rPr b="0" baseline="30000" i="0" lang="vi" sz="2800" u="none" cap="none" strike="noStrike">
                <a:solidFill>
                  <a:schemeClr val="dk1"/>
                </a:solidFill>
                <a:latin typeface="Courier New"/>
                <a:ea typeface="Courier New"/>
                <a:cs typeface="Courier New"/>
                <a:sym typeface="Courier New"/>
              </a:rPr>
              <a:t>if</a:t>
            </a:r>
            <a:r>
              <a:rPr b="0" baseline="30000" i="0" lang="vi" sz="2800" u="none" cap="none" strike="noStrike">
                <a:solidFill>
                  <a:schemeClr val="dk1"/>
                </a:solidFill>
                <a:latin typeface="Calibri"/>
                <a:ea typeface="Calibri"/>
                <a:cs typeface="Calibri"/>
                <a:sym typeface="Calibri"/>
              </a:rPr>
              <a:t> statement.</a:t>
            </a:r>
            <a:endParaRPr/>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&lt;SCRIPT&gt;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var username = prompt(‘Enter Username:’);</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var password = prompt(‘Enter Password:’);</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if</a:t>
            </a:r>
            <a:r>
              <a:rPr b="1" i="0" lang="vi" sz="1600" u="none" cap="none" strike="noStrike">
                <a:solidFill>
                  <a:schemeClr val="dk1"/>
                </a:solidFill>
                <a:latin typeface="Courier New"/>
                <a:ea typeface="Courier New"/>
                <a:cs typeface="Courier New"/>
                <a:sym typeface="Courier New"/>
              </a:rPr>
              <a:t> (username != “” &amp;&amp; password != “”)</a:t>
            </a:r>
            <a:endParaRPr sz="1600"/>
          </a:p>
          <a:p>
            <a:pPr indent="-274320" lvl="1" marL="457200" marR="0" rtl="0" algn="just">
              <a:lnSpc>
                <a:spcPct val="100000"/>
              </a:lnSpc>
              <a:spcBef>
                <a:spcPts val="0"/>
              </a:spcBef>
              <a:spcAft>
                <a:spcPts val="0"/>
              </a:spcAft>
              <a:buNone/>
            </a:pPr>
            <a:r>
              <a:rPr b="1" i="0" lang="vi" sz="1600" u="none" cap="none" strike="noStrike">
                <a:solidFill>
                  <a:srgbClr val="FF0000"/>
                </a:solidFill>
                <a:latin typeface="Courier New"/>
                <a:ea typeface="Courier New"/>
                <a:cs typeface="Courier New"/>
                <a:sym typeface="Courier New"/>
              </a:rPr>
              <a:t>  {</a:t>
            </a:r>
            <a:endParaRPr sz="1600"/>
          </a:p>
          <a:p>
            <a:pPr indent="-274320" lvl="1" marL="457200" marR="0" rtl="0" algn="just">
              <a:lnSpc>
                <a:spcPct val="100000"/>
              </a:lnSpc>
              <a:spcBef>
                <a:spcPts val="0"/>
              </a:spcBef>
              <a:spcAft>
                <a:spcPts val="0"/>
              </a:spcAft>
              <a:buNone/>
            </a:pPr>
            <a:r>
              <a:rPr b="1" i="0" lang="vi" sz="1600" u="none" cap="none" strike="noStrike">
                <a:solidFill>
                  <a:srgbClr val="FF0000"/>
                </a:solidFill>
                <a:latin typeface="Courier New"/>
                <a:ea typeface="Courier New"/>
                <a:cs typeface="Courier New"/>
                <a:sym typeface="Courier New"/>
              </a:rPr>
              <a:t>    if </a:t>
            </a:r>
            <a:r>
              <a:rPr b="1" i="0" lang="vi" sz="1600" u="none" cap="none" strike="noStrike">
                <a:solidFill>
                  <a:schemeClr val="dk1"/>
                </a:solidFill>
                <a:latin typeface="Courier New"/>
                <a:ea typeface="Courier New"/>
                <a:cs typeface="Courier New"/>
                <a:sym typeface="Courier New"/>
              </a:rPr>
              <a:t>(username == “admin” &amp;&amp; password == “admin123”)</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alert(‘Login Successful’);</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else</a:t>
            </a:r>
            <a:endParaRPr sz="1600"/>
          </a:p>
          <a:p>
            <a:pPr indent="-274320" lvl="1" marL="457200" marR="0" rtl="0" algn="just">
              <a:lnSpc>
                <a:spcPct val="100000"/>
              </a:lnSpc>
              <a:spcBef>
                <a:spcPts val="0"/>
              </a:spcBef>
              <a:spcAft>
                <a:spcPts val="0"/>
              </a:spcAft>
              <a:buNone/>
            </a:pPr>
            <a:r>
              <a:rPr b="1" i="0" lang="vi" sz="1600" u="none" cap="none" strike="noStrike">
                <a:solidFill>
                  <a:srgbClr val="FF0000"/>
                </a:solidFill>
                <a:latin typeface="Courier New"/>
                <a:ea typeface="Courier New"/>
                <a:cs typeface="Courier New"/>
                <a:sym typeface="Courier New"/>
              </a:rPr>
              <a:t>    {</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alert (‘Login Failed’);</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rgbClr val="FF0000"/>
                </a:solidFill>
                <a:latin typeface="Courier New"/>
                <a:ea typeface="Courier New"/>
                <a:cs typeface="Courier New"/>
                <a:sym typeface="Courier New"/>
              </a:rPr>
              <a:t>  }</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&lt;/SCRIPT&gt;</a:t>
            </a:r>
            <a:endParaRPr b="1" baseline="30000" i="0" sz="16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81" name="Google Shape;381;p38"/>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382" name="Google Shape;382;p38"/>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switch-case Statement</a:t>
            </a:r>
            <a:endParaRPr/>
          </a:p>
        </p:txBody>
      </p:sp>
      <p:sp>
        <p:nvSpPr>
          <p:cNvPr id="383" name="Google Shape;383;p38"/>
          <p:cNvSpPr/>
          <p:nvPr/>
        </p:nvSpPr>
        <p:spPr>
          <a:xfrm>
            <a:off x="304800" y="685800"/>
            <a:ext cx="8534400" cy="3608680"/>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The Code Snippet demonstrates the use of </a:t>
            </a:r>
            <a:r>
              <a:rPr b="0" baseline="30000" i="0" lang="vi" sz="2800" u="none" cap="none" strike="noStrike">
                <a:solidFill>
                  <a:schemeClr val="dk1"/>
                </a:solidFill>
                <a:latin typeface="Courier New"/>
                <a:ea typeface="Courier New"/>
                <a:cs typeface="Courier New"/>
                <a:sym typeface="Courier New"/>
              </a:rPr>
              <a:t>switch-case</a:t>
            </a:r>
            <a:r>
              <a:rPr b="0" baseline="30000" i="0" lang="vi" sz="2800" u="none" cap="none" strike="noStrike">
                <a:solidFill>
                  <a:schemeClr val="dk1"/>
                </a:solidFill>
                <a:latin typeface="Calibri"/>
                <a:ea typeface="Calibri"/>
                <a:cs typeface="Calibri"/>
                <a:sym typeface="Calibri"/>
              </a:rPr>
              <a:t> statement.</a:t>
            </a:r>
            <a:endParaRPr/>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&lt;SCRIPT&gt;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var designation = prompt(‘Enter designation:’);</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switch</a:t>
            </a:r>
            <a:r>
              <a:rPr b="1" i="0" lang="vi" sz="1600" u="none" cap="none" strike="noStrike">
                <a:solidFill>
                  <a:schemeClr val="dk1"/>
                </a:solidFill>
                <a:latin typeface="Courier New"/>
                <a:ea typeface="Courier New"/>
                <a:cs typeface="Courier New"/>
                <a:sym typeface="Courier New"/>
              </a:rPr>
              <a:t> (designation)</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rgbClr val="FF0000"/>
                </a:solidFill>
                <a:latin typeface="Courier New"/>
                <a:ea typeface="Courier New"/>
                <a:cs typeface="Courier New"/>
                <a:sym typeface="Courier New"/>
              </a:rPr>
              <a:t>    case</a:t>
            </a:r>
            <a:r>
              <a:rPr b="1" i="0" lang="vi" sz="1600" u="none" cap="none" strike="noStrike">
                <a:solidFill>
                  <a:schemeClr val="dk1"/>
                </a:solidFill>
                <a:latin typeface="Courier New"/>
                <a:ea typeface="Courier New"/>
                <a:cs typeface="Courier New"/>
                <a:sym typeface="Courier New"/>
              </a:rPr>
              <a:t> ‘Manager’</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alert (‘Salary: $21000’);</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6B8830"/>
                </a:solidFill>
                <a:latin typeface="Courier New"/>
                <a:ea typeface="Courier New"/>
                <a:cs typeface="Courier New"/>
                <a:sym typeface="Courier New"/>
              </a:rPr>
              <a:t>break;</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case </a:t>
            </a:r>
            <a:r>
              <a:rPr b="1" i="0" lang="vi" sz="1600" u="none" cap="none" strike="noStrike">
                <a:solidFill>
                  <a:schemeClr val="dk1"/>
                </a:solidFill>
                <a:latin typeface="Courier New"/>
                <a:ea typeface="Courier New"/>
                <a:cs typeface="Courier New"/>
                <a:sym typeface="Courier New"/>
              </a:rPr>
              <a:t>‘Developer’</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alert (‘Salary: $16000’);</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6B8830"/>
                </a:solidFill>
                <a:latin typeface="Courier New"/>
                <a:ea typeface="Courier New"/>
                <a:cs typeface="Courier New"/>
                <a:sym typeface="Courier New"/>
              </a:rPr>
              <a:t>break;</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default: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alert (‘Enter proper designation.’);</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6B8830"/>
                </a:solidFill>
                <a:latin typeface="Courier New"/>
                <a:ea typeface="Courier New"/>
                <a:cs typeface="Courier New"/>
                <a:sym typeface="Courier New"/>
              </a:rPr>
              <a:t>break;</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a:t>
            </a:r>
            <a:r>
              <a:rPr b="1" i="0" lang="vi" sz="1600" u="none" cap="none" strike="noStrike">
                <a:solidFill>
                  <a:srgbClr val="FF0000"/>
                </a:solidFill>
                <a:latin typeface="Courier New"/>
                <a:ea typeface="Courier New"/>
                <a:cs typeface="Courier New"/>
                <a:sym typeface="Courier New"/>
              </a:rPr>
              <a: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&lt;/SCRIPT&gt;</a:t>
            </a:r>
            <a:endParaRPr b="1" baseline="30000" i="0" sz="16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p:nvPr/>
        </p:nvSpPr>
        <p:spPr>
          <a:xfrm>
            <a:off x="304800" y="685800"/>
            <a:ext cx="8305800" cy="3970318"/>
          </a:xfrm>
          <a:prstGeom prst="rect">
            <a:avLst/>
          </a:prstGeom>
          <a:noFill/>
          <a:ln>
            <a:noFill/>
          </a:ln>
        </p:spPr>
        <p:txBody>
          <a:bodyPr anchorCtr="0" anchor="t" bIns="45700" lIns="91425" spcFirstLastPara="1" rIns="91425" wrap="square" tIns="45700">
            <a:noAutofit/>
          </a:bodyPr>
          <a:lstStyle/>
          <a:p>
            <a:pPr indent="-242570" lvl="1" marL="457200" marR="0" rtl="0" algn="just">
              <a:lnSpc>
                <a:spcPct val="100000"/>
              </a:lnSpc>
              <a:spcBef>
                <a:spcPts val="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An operator specifies the type of operation to be performed on the values of variables and expressions.</a:t>
            </a:r>
            <a:endParaRPr sz="1700"/>
          </a:p>
          <a:p>
            <a:pPr indent="-242570" lvl="1" marL="457200" marR="0" rtl="0" algn="just">
              <a:lnSpc>
                <a:spcPct val="100000"/>
              </a:lnSpc>
              <a:spcBef>
                <a:spcPts val="60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JavaScript operators are classified into six categories based on the type of action they perform on operands.</a:t>
            </a:r>
            <a:endParaRPr sz="1700"/>
          </a:p>
          <a:p>
            <a:pPr indent="-242570" lvl="1" marL="457200" marR="0" rtl="0" algn="just">
              <a:lnSpc>
                <a:spcPct val="100000"/>
              </a:lnSpc>
              <a:spcBef>
                <a:spcPts val="60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There are six category of operators namely, Arithmetic, Relational, Logical, Assignment, Bitwise, and Special operators.</a:t>
            </a:r>
            <a:endParaRPr sz="1700"/>
          </a:p>
          <a:p>
            <a:pPr indent="-242570" lvl="1" marL="457200" marR="0" rtl="0" algn="just">
              <a:lnSpc>
                <a:spcPct val="100000"/>
              </a:lnSpc>
              <a:spcBef>
                <a:spcPts val="60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Operators in JavaScript have certain priority levels based on which their execution sequence is determined.</a:t>
            </a:r>
            <a:endParaRPr sz="1700"/>
          </a:p>
          <a:p>
            <a:pPr indent="-242570" lvl="1" marL="457200" marR="0" rtl="0" algn="just">
              <a:lnSpc>
                <a:spcPct val="100000"/>
              </a:lnSpc>
              <a:spcBef>
                <a:spcPts val="60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A regular expression is a pattern that is composed of set of strings, which is to be matched to a particular textual content.</a:t>
            </a:r>
            <a:endParaRPr sz="1700"/>
          </a:p>
          <a:p>
            <a:pPr indent="-242570" lvl="1" marL="457200" marR="0" rtl="0" algn="just">
              <a:lnSpc>
                <a:spcPct val="100000"/>
              </a:lnSpc>
              <a:spcBef>
                <a:spcPts val="60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In JavaScript, there are two ways to create regular expressions namely, literal syntax and RegExp() constructor.</a:t>
            </a:r>
            <a:endParaRPr sz="1700"/>
          </a:p>
          <a:p>
            <a:pPr indent="-242570" lvl="1" marL="457200" marR="0" rtl="0" algn="just">
              <a:lnSpc>
                <a:spcPct val="100000"/>
              </a:lnSpc>
              <a:spcBef>
                <a:spcPts val="600"/>
              </a:spcBef>
              <a:spcAft>
                <a:spcPts val="0"/>
              </a:spcAft>
              <a:buClr>
                <a:srgbClr val="AC1418"/>
              </a:buClr>
              <a:buSzPts val="1700"/>
              <a:buFont typeface="Noto Sans Symbols"/>
              <a:buChar char="•"/>
            </a:pPr>
            <a:r>
              <a:rPr b="0" i="0" lang="vi" sz="1700" u="none" cap="none" strike="noStrike">
                <a:solidFill>
                  <a:schemeClr val="dk1"/>
                </a:solidFill>
                <a:latin typeface="Calibri"/>
                <a:ea typeface="Calibri"/>
                <a:cs typeface="Calibri"/>
                <a:sym typeface="Calibri"/>
              </a:rPr>
              <a:t>Decision-making statements allow implementing logical decisions for executing different blocks to obtain the desired output. </a:t>
            </a:r>
            <a:endParaRPr sz="1700"/>
          </a:p>
        </p:txBody>
      </p:sp>
      <p:sp>
        <p:nvSpPr>
          <p:cNvPr id="390" name="Google Shape;390;p3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91" name="Google Shape;391;p39"/>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392" name="Google Shape;392;p39"/>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Summary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Effect filter="fade" transition="in">
                                      <p:cBhvr>
                                        <p:cTn dur="2000"/>
                                        <p:tgtEl>
                                          <p:spTgt spid="38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animEffect filter="fade" transition="in">
                                      <p:cBhvr>
                                        <p:cTn dur="2000"/>
                                        <p:tgtEl>
                                          <p:spTgt spid="38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animEffect filter="fade" transition="in">
                                      <p:cBhvr>
                                        <p:cTn dur="2000"/>
                                        <p:tgtEl>
                                          <p:spTgt spid="38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9">
                                            <p:txEl>
                                              <p:pRg end="3" st="3"/>
                                            </p:txEl>
                                          </p:spTgt>
                                        </p:tgtEl>
                                        <p:attrNameLst>
                                          <p:attrName>style.visibility</p:attrName>
                                        </p:attrNameLst>
                                      </p:cBhvr>
                                      <p:to>
                                        <p:strVal val="visible"/>
                                      </p:to>
                                    </p:set>
                                    <p:animEffect filter="fade" transition="in">
                                      <p:cBhvr>
                                        <p:cTn dur="2000"/>
                                        <p:tgtEl>
                                          <p:spTgt spid="38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9">
                                            <p:txEl>
                                              <p:pRg end="4" st="4"/>
                                            </p:txEl>
                                          </p:spTgt>
                                        </p:tgtEl>
                                        <p:attrNameLst>
                                          <p:attrName>style.visibility</p:attrName>
                                        </p:attrNameLst>
                                      </p:cBhvr>
                                      <p:to>
                                        <p:strVal val="visible"/>
                                      </p:to>
                                    </p:set>
                                    <p:animEffect filter="fade" transition="in">
                                      <p:cBhvr>
                                        <p:cTn dur="2000"/>
                                        <p:tgtEl>
                                          <p:spTgt spid="38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9">
                                            <p:txEl>
                                              <p:pRg end="5" st="5"/>
                                            </p:txEl>
                                          </p:spTgt>
                                        </p:tgtEl>
                                        <p:attrNameLst>
                                          <p:attrName>style.visibility</p:attrName>
                                        </p:attrNameLst>
                                      </p:cBhvr>
                                      <p:to>
                                        <p:strVal val="visible"/>
                                      </p:to>
                                    </p:set>
                                    <p:animEffect filter="fade" transition="in">
                                      <p:cBhvr>
                                        <p:cTn dur="2000"/>
                                        <p:tgtEl>
                                          <p:spTgt spid="38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9">
                                            <p:txEl>
                                              <p:pRg end="6" st="6"/>
                                            </p:txEl>
                                          </p:spTgt>
                                        </p:tgtEl>
                                        <p:attrNameLst>
                                          <p:attrName>style.visibility</p:attrName>
                                        </p:attrNameLst>
                                      </p:cBhvr>
                                      <p:to>
                                        <p:strVal val="visible"/>
                                      </p:to>
                                    </p:set>
                                    <p:animEffect filter="fade" transition="in">
                                      <p:cBhvr>
                                        <p:cTn dur="2000"/>
                                        <p:tgtEl>
                                          <p:spTgt spid="38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94" name="Google Shape;94;p18"/>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95" name="Google Shape;95;p18"/>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Basics of Operators  1-2</a:t>
            </a:r>
            <a:endParaRPr/>
          </a:p>
        </p:txBody>
      </p:sp>
      <p:grpSp>
        <p:nvGrpSpPr>
          <p:cNvPr id="96" name="Google Shape;96;p18"/>
          <p:cNvGrpSpPr/>
          <p:nvPr/>
        </p:nvGrpSpPr>
        <p:grpSpPr>
          <a:xfrm>
            <a:off x="457200" y="667721"/>
            <a:ext cx="8382000" cy="2722207"/>
            <a:chOff x="0" y="52094"/>
            <a:chExt cx="8382000" cy="3629610"/>
          </a:xfrm>
        </p:grpSpPr>
        <p:sp>
          <p:nvSpPr>
            <p:cNvPr id="97" name="Google Shape;97;p18"/>
            <p:cNvSpPr/>
            <p:nvPr/>
          </p:nvSpPr>
          <p:spPr>
            <a:xfrm>
              <a:off x="0" y="52094"/>
              <a:ext cx="8382000" cy="68445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33412" y="85506"/>
              <a:ext cx="8315176"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An operation is an action performed on one or more values stored in variables.</a:t>
              </a:r>
              <a:endParaRPr/>
            </a:p>
          </p:txBody>
        </p:sp>
        <p:sp>
          <p:nvSpPr>
            <p:cNvPr id="99" name="Google Shape;99;p18"/>
            <p:cNvSpPr/>
            <p:nvPr/>
          </p:nvSpPr>
          <p:spPr>
            <a:xfrm>
              <a:off x="0" y="788385"/>
              <a:ext cx="8382000" cy="684450"/>
            </a:xfrm>
            <a:prstGeom prst="roundRect">
              <a:avLst>
                <a:gd fmla="val 16667" name="adj"/>
              </a:avLst>
            </a:prstGeom>
            <a:gradFill>
              <a:gsLst>
                <a:gs pos="0">
                  <a:srgbClr val="C0FF7B"/>
                </a:gs>
                <a:gs pos="35000">
                  <a:srgbClr val="CFFFA2"/>
                </a:gs>
                <a:gs pos="100000">
                  <a:srgbClr val="EAFFD9"/>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33412" y="821797"/>
              <a:ext cx="8315176"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The specified action either changes the value of the variable or generates a new value.</a:t>
              </a:r>
              <a:endParaRPr/>
            </a:p>
          </p:txBody>
        </p:sp>
        <p:sp>
          <p:nvSpPr>
            <p:cNvPr id="101" name="Google Shape;101;p18"/>
            <p:cNvSpPr/>
            <p:nvPr/>
          </p:nvSpPr>
          <p:spPr>
            <a:xfrm>
              <a:off x="0" y="1524675"/>
              <a:ext cx="8382000" cy="684450"/>
            </a:xfrm>
            <a:prstGeom prst="roundRect">
              <a:avLst>
                <a:gd fmla="val 16667" name="adj"/>
              </a:avLst>
            </a:prstGeom>
            <a:gradFill>
              <a:gsLst>
                <a:gs pos="0">
                  <a:srgbClr val="84FF8D"/>
                </a:gs>
                <a:gs pos="35000">
                  <a:srgbClr val="A8FFAE"/>
                </a:gs>
                <a:gs pos="100000">
                  <a:srgbClr val="DAFFDD"/>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nvSpPr>
          <p:spPr>
            <a:xfrm>
              <a:off x="33412" y="1558087"/>
              <a:ext cx="8315176"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An operation requires minimum one symbol and some value.</a:t>
              </a:r>
              <a:endParaRPr/>
            </a:p>
          </p:txBody>
        </p:sp>
        <p:sp>
          <p:nvSpPr>
            <p:cNvPr id="103" name="Google Shape;103;p18"/>
            <p:cNvSpPr/>
            <p:nvPr/>
          </p:nvSpPr>
          <p:spPr>
            <a:xfrm>
              <a:off x="0" y="2260965"/>
              <a:ext cx="8382000" cy="684450"/>
            </a:xfrm>
            <a:prstGeom prst="roundRect">
              <a:avLst>
                <a:gd fmla="val 16667" name="adj"/>
              </a:avLst>
            </a:prstGeom>
            <a:gradFill>
              <a:gsLst>
                <a:gs pos="0">
                  <a:srgbClr val="8EFFF4"/>
                </a:gs>
                <a:gs pos="35000">
                  <a:srgbClr val="B1FFF6"/>
                </a:gs>
                <a:gs pos="100000">
                  <a:srgbClr val="DFFFFE"/>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33412" y="2294377"/>
              <a:ext cx="8315176"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Symbol is called an operator and it specifies the type of action to be performed on the value.</a:t>
              </a:r>
              <a:endParaRPr/>
            </a:p>
          </p:txBody>
        </p:sp>
        <p:sp>
          <p:nvSpPr>
            <p:cNvPr id="105" name="Google Shape;105;p18"/>
            <p:cNvSpPr/>
            <p:nvPr/>
          </p:nvSpPr>
          <p:spPr>
            <a:xfrm>
              <a:off x="0" y="2997254"/>
              <a:ext cx="8382000" cy="684450"/>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33412" y="3030666"/>
              <a:ext cx="8315176" cy="617626"/>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Value or variable on which the operation is performed is called an operand.</a:t>
              </a:r>
              <a:endParaRPr/>
            </a:p>
          </p:txBody>
        </p:sp>
      </p:grpSp>
      <p:grpSp>
        <p:nvGrpSpPr>
          <p:cNvPr id="107" name="Google Shape;107;p18"/>
          <p:cNvGrpSpPr/>
          <p:nvPr/>
        </p:nvGrpSpPr>
        <p:grpSpPr>
          <a:xfrm>
            <a:off x="457200" y="3479223"/>
            <a:ext cx="8382000" cy="1405021"/>
            <a:chOff x="0" y="0"/>
            <a:chExt cx="8382000" cy="1873362"/>
          </a:xfrm>
        </p:grpSpPr>
        <p:sp>
          <p:nvSpPr>
            <p:cNvPr id="108" name="Google Shape;108;p18"/>
            <p:cNvSpPr/>
            <p:nvPr/>
          </p:nvSpPr>
          <p:spPr>
            <a:xfrm>
              <a:off x="0" y="0"/>
              <a:ext cx="8382000" cy="561600"/>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nvSpPr>
          <p:spPr>
            <a:xfrm>
              <a:off x="27415" y="27415"/>
              <a:ext cx="8327170" cy="50677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2000" u="none" cap="none" strike="noStrike">
                  <a:solidFill>
                    <a:schemeClr val="dk1"/>
                  </a:solidFill>
                  <a:latin typeface="Courier New"/>
                  <a:ea typeface="Courier New"/>
                  <a:cs typeface="Courier New"/>
                  <a:sym typeface="Courier New"/>
                </a:rPr>
                <a:t>Unary operators - Operates on a single operand.</a:t>
              </a:r>
              <a:endParaRPr/>
            </a:p>
          </p:txBody>
        </p:sp>
        <p:sp>
          <p:nvSpPr>
            <p:cNvPr id="110" name="Google Shape;110;p18"/>
            <p:cNvSpPr/>
            <p:nvPr/>
          </p:nvSpPr>
          <p:spPr>
            <a:xfrm>
              <a:off x="0" y="663762"/>
              <a:ext cx="8382000" cy="561600"/>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nvSpPr>
          <p:spPr>
            <a:xfrm>
              <a:off x="27415" y="691177"/>
              <a:ext cx="8327170" cy="50677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2000" u="none" cap="none" strike="noStrike">
                  <a:solidFill>
                    <a:schemeClr val="dk1"/>
                  </a:solidFill>
                  <a:latin typeface="Courier New"/>
                  <a:ea typeface="Courier New"/>
                  <a:cs typeface="Courier New"/>
                  <a:sym typeface="Courier New"/>
                </a:rPr>
                <a:t>Binary operators - Operates on two operands.</a:t>
              </a:r>
              <a:endParaRPr/>
            </a:p>
          </p:txBody>
        </p:sp>
        <p:sp>
          <p:nvSpPr>
            <p:cNvPr id="112" name="Google Shape;112;p18"/>
            <p:cNvSpPr/>
            <p:nvPr/>
          </p:nvSpPr>
          <p:spPr>
            <a:xfrm>
              <a:off x="0" y="1311762"/>
              <a:ext cx="8382000" cy="56160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nvSpPr>
          <p:spPr>
            <a:xfrm>
              <a:off x="27415" y="1339177"/>
              <a:ext cx="8327170" cy="50677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2000" u="none" cap="none" strike="noStrike">
                  <a:solidFill>
                    <a:schemeClr val="dk1"/>
                  </a:solidFill>
                  <a:latin typeface="Courier New"/>
                  <a:ea typeface="Courier New"/>
                  <a:cs typeface="Courier New"/>
                  <a:sym typeface="Courier New"/>
                </a:rPr>
                <a:t>Ternary operators - Operates on three operands.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20" name="Google Shape;120;p19"/>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121" name="Google Shape;121;p19"/>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sz="2800"/>
              <a:t> Basics of Operators  2-2</a:t>
            </a:r>
            <a:endParaRPr sz="3000"/>
          </a:p>
        </p:txBody>
      </p:sp>
      <p:pic>
        <p:nvPicPr>
          <p:cNvPr id="122" name="Google Shape;122;p19"/>
          <p:cNvPicPr preferRelativeResize="0"/>
          <p:nvPr/>
        </p:nvPicPr>
        <p:blipFill rotWithShape="1">
          <a:blip r:embed="rId3">
            <a:alphaModFix/>
          </a:blip>
          <a:srcRect b="0" l="0" r="0" t="0"/>
          <a:stretch/>
        </p:blipFill>
        <p:spPr>
          <a:xfrm>
            <a:off x="381000" y="800100"/>
            <a:ext cx="8107870" cy="320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29" name="Google Shape;129;p20"/>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130" name="Google Shape;130;p20"/>
          <p:cNvSpPr txBox="1"/>
          <p:nvPr>
            <p:ph type="title"/>
          </p:nvPr>
        </p:nvSpPr>
        <p:spPr>
          <a:xfrm>
            <a:off x="609600" y="48068"/>
            <a:ext cx="8534400" cy="42267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a:t>
            </a:r>
            <a:r>
              <a:rPr lang="vi" sz="3000"/>
              <a:t> </a:t>
            </a:r>
            <a:r>
              <a:rPr lang="vi" sz="2800"/>
              <a:t>Arithmetic / Increment and Decrement Operators</a:t>
            </a:r>
            <a:endParaRPr/>
          </a:p>
        </p:txBody>
      </p:sp>
      <p:sp>
        <p:nvSpPr>
          <p:cNvPr id="131" name="Google Shape;131;p20"/>
          <p:cNvSpPr/>
          <p:nvPr/>
        </p:nvSpPr>
        <p:spPr>
          <a:xfrm>
            <a:off x="1676400" y="3885196"/>
            <a:ext cx="1828800" cy="284693"/>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Example.</a:t>
            </a:r>
            <a:endParaRPr/>
          </a:p>
        </p:txBody>
      </p:sp>
      <p:grpSp>
        <p:nvGrpSpPr>
          <p:cNvPr id="132" name="Google Shape;132;p20"/>
          <p:cNvGrpSpPr/>
          <p:nvPr/>
        </p:nvGrpSpPr>
        <p:grpSpPr>
          <a:xfrm>
            <a:off x="457200" y="2496137"/>
            <a:ext cx="8382000" cy="1124751"/>
            <a:chOff x="0" y="2722"/>
            <a:chExt cx="8382000" cy="1499668"/>
          </a:xfrm>
        </p:grpSpPr>
        <p:sp>
          <p:nvSpPr>
            <p:cNvPr id="133" name="Google Shape;133;p20"/>
            <p:cNvSpPr/>
            <p:nvPr/>
          </p:nvSpPr>
          <p:spPr>
            <a:xfrm>
              <a:off x="0" y="2722"/>
              <a:ext cx="8382000" cy="722474"/>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nvSpPr>
          <p:spPr>
            <a:xfrm>
              <a:off x="35268" y="37990"/>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Are unary operators.</a:t>
              </a:r>
              <a:endParaRPr/>
            </a:p>
          </p:txBody>
        </p:sp>
        <p:sp>
          <p:nvSpPr>
            <p:cNvPr id="135" name="Google Shape;135;p20"/>
            <p:cNvSpPr/>
            <p:nvPr/>
          </p:nvSpPr>
          <p:spPr>
            <a:xfrm>
              <a:off x="0" y="779916"/>
              <a:ext cx="8382000" cy="722474"/>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txBox="1"/>
            <p:nvPr/>
          </p:nvSpPr>
          <p:spPr>
            <a:xfrm>
              <a:off x="35268" y="815184"/>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Can be placed either before (pre-increment or pre-decrement) or after the operand (post-increment or post-decrement.).</a:t>
              </a:r>
              <a:endParaRPr/>
            </a:p>
          </p:txBody>
        </p:sp>
      </p:grpSp>
      <p:pic>
        <p:nvPicPr>
          <p:cNvPr id="137" name="Google Shape;137;p20"/>
          <p:cNvPicPr preferRelativeResize="0"/>
          <p:nvPr/>
        </p:nvPicPr>
        <p:blipFill rotWithShape="1">
          <a:blip r:embed="rId3">
            <a:alphaModFix/>
          </a:blip>
          <a:srcRect b="0" l="0" r="0" t="0"/>
          <a:stretch/>
        </p:blipFill>
        <p:spPr>
          <a:xfrm>
            <a:off x="3352800" y="3729771"/>
            <a:ext cx="5303982" cy="1123531"/>
          </a:xfrm>
          <a:prstGeom prst="rect">
            <a:avLst/>
          </a:prstGeom>
          <a:noFill/>
          <a:ln cap="flat" cmpd="sng" w="19050">
            <a:solidFill>
              <a:srgbClr val="007E39"/>
            </a:solidFill>
            <a:prstDash val="solid"/>
            <a:round/>
            <a:headEnd len="sm" w="sm" type="none"/>
            <a:tailEnd len="sm" w="sm" type="none"/>
          </a:ln>
        </p:spPr>
      </p:pic>
      <p:grpSp>
        <p:nvGrpSpPr>
          <p:cNvPr id="138" name="Google Shape;138;p20"/>
          <p:cNvGrpSpPr/>
          <p:nvPr/>
        </p:nvGrpSpPr>
        <p:grpSpPr>
          <a:xfrm>
            <a:off x="547688" y="953692"/>
            <a:ext cx="8382000" cy="1141807"/>
            <a:chOff x="0" y="1589"/>
            <a:chExt cx="8382000" cy="1522410"/>
          </a:xfrm>
        </p:grpSpPr>
        <p:sp>
          <p:nvSpPr>
            <p:cNvPr id="139" name="Google Shape;139;p20"/>
            <p:cNvSpPr/>
            <p:nvPr/>
          </p:nvSpPr>
          <p:spPr>
            <a:xfrm>
              <a:off x="0" y="1589"/>
              <a:ext cx="8382000" cy="73593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nvSpPr>
          <p:spPr>
            <a:xfrm>
              <a:off x="35925" y="37514"/>
              <a:ext cx="8310300" cy="66420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Courier New"/>
                <a:buNone/>
              </a:pPr>
              <a:r>
                <a:rPr b="0" i="0" lang="vi" u="none" cap="none" strike="noStrike">
                  <a:solidFill>
                    <a:schemeClr val="dk1"/>
                  </a:solidFill>
                  <a:latin typeface="Courier New"/>
                  <a:ea typeface="Courier New"/>
                  <a:cs typeface="Courier New"/>
                  <a:sym typeface="Courier New"/>
                </a:rPr>
                <a:t>Are binary operators:  </a:t>
              </a:r>
              <a:endParaRPr/>
            </a:p>
            <a:p>
              <a:pPr indent="0" lvl="0" marL="0" marR="0" rtl="0" algn="l">
                <a:lnSpc>
                  <a:spcPct val="90000"/>
                </a:lnSpc>
                <a:spcBef>
                  <a:spcPts val="595"/>
                </a:spcBef>
                <a:spcAft>
                  <a:spcPts val="0"/>
                </a:spcAft>
                <a:buClr>
                  <a:schemeClr val="dk1"/>
                </a:buClr>
                <a:buSzPts val="1700"/>
                <a:buFont typeface="Courier New"/>
                <a:buNone/>
              </a:pPr>
              <a:r>
                <a:rPr b="0" i="0" lang="vi" u="none" cap="none" strike="noStrike">
                  <a:solidFill>
                    <a:schemeClr val="dk1"/>
                  </a:solidFill>
                  <a:latin typeface="Courier New"/>
                  <a:ea typeface="Courier New"/>
                  <a:cs typeface="Courier New"/>
                  <a:sym typeface="Courier New"/>
                </a:rPr>
                <a:t>+ (addition) – (subtraction) *  (multiplication) / (divsiion)  % (modulo)</a:t>
              </a:r>
              <a:endParaRPr/>
            </a:p>
          </p:txBody>
        </p:sp>
        <p:sp>
          <p:nvSpPr>
            <p:cNvPr id="141" name="Google Shape;141;p20"/>
            <p:cNvSpPr/>
            <p:nvPr/>
          </p:nvSpPr>
          <p:spPr>
            <a:xfrm>
              <a:off x="0" y="788069"/>
              <a:ext cx="8382000" cy="735930"/>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nvSpPr>
          <p:spPr>
            <a:xfrm>
              <a:off x="35925" y="823994"/>
              <a:ext cx="8310300" cy="66420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Courier New"/>
                <a:buNone/>
              </a:pPr>
              <a:r>
                <a:rPr b="0" i="0" lang="vi" sz="1700" u="none" cap="none" strike="noStrike">
                  <a:solidFill>
                    <a:schemeClr val="dk1"/>
                  </a:solidFill>
                  <a:latin typeface="Courier New"/>
                  <a:ea typeface="Courier New"/>
                  <a:cs typeface="Courier New"/>
                  <a:sym typeface="Courier New"/>
                </a:rPr>
                <a:t>Allow to perform computations on numeric and string values on two operands.</a:t>
              </a:r>
              <a:endParaRPr/>
            </a:p>
          </p:txBody>
        </p:sp>
      </p:grpSp>
      <p:sp>
        <p:nvSpPr>
          <p:cNvPr id="143" name="Google Shape;143;p20"/>
          <p:cNvSpPr/>
          <p:nvPr/>
        </p:nvSpPr>
        <p:spPr>
          <a:xfrm>
            <a:off x="304800" y="536885"/>
            <a:ext cx="4572000" cy="315600"/>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3200"/>
              <a:buFont typeface="Noto Sans Symbols"/>
              <a:buChar char="•"/>
            </a:pPr>
            <a:r>
              <a:rPr b="0" baseline="30000" i="0" lang="vi" sz="3200" u="none" cap="none" strike="noStrike">
                <a:solidFill>
                  <a:schemeClr val="dk1"/>
                </a:solidFill>
                <a:latin typeface="Calibri"/>
                <a:ea typeface="Calibri"/>
                <a:cs typeface="Calibri"/>
                <a:sym typeface="Calibri"/>
              </a:rPr>
              <a:t>Arithmetic Operators: </a:t>
            </a:r>
            <a:endParaRPr sz="3200"/>
          </a:p>
        </p:txBody>
      </p:sp>
      <p:sp>
        <p:nvSpPr>
          <p:cNvPr id="144" name="Google Shape;144;p20"/>
          <p:cNvSpPr/>
          <p:nvPr/>
        </p:nvSpPr>
        <p:spPr>
          <a:xfrm>
            <a:off x="152400" y="2096740"/>
            <a:ext cx="5334000" cy="315600"/>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3200"/>
              <a:buFont typeface="Noto Sans Symbols"/>
              <a:buChar char="•"/>
            </a:pPr>
            <a:r>
              <a:rPr b="0" baseline="30000" i="0" lang="vi" sz="3200" u="none" cap="none" strike="noStrike">
                <a:solidFill>
                  <a:schemeClr val="dk1"/>
                </a:solidFill>
                <a:latin typeface="Calibri"/>
                <a:ea typeface="Calibri"/>
                <a:cs typeface="Calibri"/>
                <a:sym typeface="Calibri"/>
              </a:rPr>
              <a:t>Increment – Decrement Operators: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51" name="Google Shape;151;p21"/>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152" name="Google Shape;152;p21"/>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Relational &amp; Logical  Operators</a:t>
            </a:r>
            <a:endParaRPr/>
          </a:p>
        </p:txBody>
      </p:sp>
      <p:grpSp>
        <p:nvGrpSpPr>
          <p:cNvPr id="153" name="Google Shape;153;p21"/>
          <p:cNvGrpSpPr/>
          <p:nvPr/>
        </p:nvGrpSpPr>
        <p:grpSpPr>
          <a:xfrm>
            <a:off x="457200" y="857996"/>
            <a:ext cx="8305800" cy="2113803"/>
            <a:chOff x="0" y="996"/>
            <a:chExt cx="8305800" cy="2818404"/>
          </a:xfrm>
        </p:grpSpPr>
        <p:sp>
          <p:nvSpPr>
            <p:cNvPr id="154" name="Google Shape;154;p21"/>
            <p:cNvSpPr/>
            <p:nvPr/>
          </p:nvSpPr>
          <p:spPr>
            <a:xfrm>
              <a:off x="0" y="996"/>
              <a:ext cx="8305800" cy="929601"/>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nvSpPr>
          <p:spPr>
            <a:xfrm>
              <a:off x="45379" y="46375"/>
              <a:ext cx="8215042" cy="838843"/>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u="none" cap="none" strike="noStrike">
                  <a:solidFill>
                    <a:schemeClr val="dk1"/>
                  </a:solidFill>
                  <a:latin typeface="Courier New"/>
                  <a:ea typeface="Courier New"/>
                  <a:cs typeface="Courier New"/>
                  <a:sym typeface="Courier New"/>
                </a:rPr>
                <a:t>Relational Operators are binary operators that make a comparison between two operands.</a:t>
              </a:r>
              <a:endParaRPr/>
            </a:p>
            <a:p>
              <a:pPr indent="0" lvl="0" marL="0" marR="0" rtl="0" algn="l">
                <a:lnSpc>
                  <a:spcPct val="90000"/>
                </a:lnSpc>
                <a:spcBef>
                  <a:spcPts val="700"/>
                </a:spcBef>
                <a:spcAft>
                  <a:spcPts val="0"/>
                </a:spcAft>
                <a:buClr>
                  <a:schemeClr val="dk1"/>
                </a:buClr>
                <a:buSzPts val="2000"/>
                <a:buFont typeface="Courier New"/>
                <a:buNone/>
              </a:pPr>
              <a:r>
                <a:rPr b="0" i="0" lang="vi" u="none" cap="none" strike="noStrike">
                  <a:solidFill>
                    <a:schemeClr val="dk1"/>
                  </a:solidFill>
                  <a:latin typeface="Courier New"/>
                  <a:ea typeface="Courier New"/>
                  <a:cs typeface="Courier New"/>
                  <a:sym typeface="Courier New"/>
                </a:rPr>
                <a:t>They are : == != ===  !==  &gt;  &gt;=  &lt;   &lt;=</a:t>
              </a:r>
              <a:endParaRPr/>
            </a:p>
          </p:txBody>
        </p:sp>
        <p:sp>
          <p:nvSpPr>
            <p:cNvPr id="156" name="Google Shape;156;p21"/>
            <p:cNvSpPr/>
            <p:nvPr/>
          </p:nvSpPr>
          <p:spPr>
            <a:xfrm>
              <a:off x="0" y="944899"/>
              <a:ext cx="8305800" cy="929601"/>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txBox="1"/>
            <p:nvPr/>
          </p:nvSpPr>
          <p:spPr>
            <a:xfrm>
              <a:off x="45379" y="990278"/>
              <a:ext cx="8215042" cy="838843"/>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Arial"/>
                <a:buNone/>
              </a:pPr>
              <a:r>
                <a:rPr b="0" i="0" lang="vi" sz="1600" u="none" cap="none" strike="noStrike">
                  <a:solidFill>
                    <a:schemeClr val="dk1"/>
                  </a:solidFill>
                  <a:latin typeface="Arial"/>
                  <a:ea typeface="Arial"/>
                  <a:cs typeface="Arial"/>
                  <a:sym typeface="Arial"/>
                </a:rPr>
                <a:t>After making a comparison, they return a boolean value: </a:t>
              </a:r>
              <a:r>
                <a:rPr b="1" i="0" lang="vi" sz="1600" u="none" cap="none" strike="noStrike">
                  <a:solidFill>
                    <a:schemeClr val="dk1"/>
                  </a:solidFill>
                  <a:latin typeface="Arial"/>
                  <a:ea typeface="Arial"/>
                  <a:cs typeface="Arial"/>
                  <a:sym typeface="Arial"/>
                </a:rPr>
                <a:t>true</a:t>
              </a:r>
              <a:r>
                <a:rPr b="0" i="0" lang="vi" sz="1600" u="none" cap="none" strike="noStrike">
                  <a:solidFill>
                    <a:schemeClr val="dk1"/>
                  </a:solidFill>
                  <a:latin typeface="Arial"/>
                  <a:ea typeface="Arial"/>
                  <a:cs typeface="Arial"/>
                  <a:sym typeface="Arial"/>
                </a:rPr>
                <a:t> or </a:t>
              </a:r>
              <a:r>
                <a:rPr b="1" i="0" lang="vi" sz="1600" u="none" cap="none" strike="noStrike">
                  <a:solidFill>
                    <a:schemeClr val="dk1"/>
                  </a:solidFill>
                  <a:latin typeface="Arial"/>
                  <a:ea typeface="Arial"/>
                  <a:cs typeface="Arial"/>
                  <a:sym typeface="Arial"/>
                </a:rPr>
                <a:t>false</a:t>
              </a:r>
              <a:r>
                <a:rPr b="0" i="0" lang="vi" sz="1600" u="none" cap="none" strike="noStrike">
                  <a:solidFill>
                    <a:schemeClr val="dk1"/>
                  </a:solidFill>
                  <a:latin typeface="Courier New"/>
                  <a:ea typeface="Courier New"/>
                  <a:cs typeface="Courier New"/>
                  <a:sym typeface="Courier New"/>
                </a:rPr>
                <a:t>.</a:t>
              </a:r>
              <a:endParaRPr sz="1600"/>
            </a:p>
          </p:txBody>
        </p:sp>
        <p:sp>
          <p:nvSpPr>
            <p:cNvPr id="158" name="Google Shape;158;p21"/>
            <p:cNvSpPr/>
            <p:nvPr/>
          </p:nvSpPr>
          <p:spPr>
            <a:xfrm>
              <a:off x="0" y="1889799"/>
              <a:ext cx="8305800" cy="929601"/>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txBox="1"/>
            <p:nvPr/>
          </p:nvSpPr>
          <p:spPr>
            <a:xfrm>
              <a:off x="45379" y="1935178"/>
              <a:ext cx="8215042" cy="838843"/>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Expression consisting of a relational operator is called as the </a:t>
              </a:r>
              <a:r>
                <a:rPr b="1" i="0" lang="vi" sz="1600" u="none" cap="none" strike="noStrike">
                  <a:solidFill>
                    <a:schemeClr val="dk1"/>
                  </a:solidFill>
                  <a:latin typeface="Courier New"/>
                  <a:ea typeface="Courier New"/>
                  <a:cs typeface="Courier New"/>
                  <a:sym typeface="Courier New"/>
                </a:rPr>
                <a:t>relational expression</a:t>
              </a:r>
              <a:r>
                <a:rPr b="0" i="0" lang="vi" sz="1600" u="none" cap="none" strike="noStrike">
                  <a:solidFill>
                    <a:schemeClr val="dk1"/>
                  </a:solidFill>
                  <a:latin typeface="Courier New"/>
                  <a:ea typeface="Courier New"/>
                  <a:cs typeface="Courier New"/>
                  <a:sym typeface="Courier New"/>
                </a:rPr>
                <a:t> or </a:t>
              </a:r>
              <a:r>
                <a:rPr b="1" i="0" lang="vi" sz="1600" u="none" cap="none" strike="noStrike">
                  <a:solidFill>
                    <a:schemeClr val="dk1"/>
                  </a:solidFill>
                  <a:latin typeface="Courier New"/>
                  <a:ea typeface="Courier New"/>
                  <a:cs typeface="Courier New"/>
                  <a:sym typeface="Courier New"/>
                </a:rPr>
                <a:t>conditional expression</a:t>
              </a:r>
              <a:r>
                <a:rPr b="0" i="0" lang="vi" sz="1600" u="none" cap="none" strike="noStrike">
                  <a:solidFill>
                    <a:schemeClr val="dk1"/>
                  </a:solidFill>
                  <a:latin typeface="Courier New"/>
                  <a:ea typeface="Courier New"/>
                  <a:cs typeface="Courier New"/>
                  <a:sym typeface="Courier New"/>
                </a:rPr>
                <a:t>.</a:t>
              </a:r>
              <a:endParaRPr sz="1600"/>
            </a:p>
          </p:txBody>
        </p:sp>
      </p:grpSp>
      <p:grpSp>
        <p:nvGrpSpPr>
          <p:cNvPr id="160" name="Google Shape;160;p21"/>
          <p:cNvGrpSpPr/>
          <p:nvPr/>
        </p:nvGrpSpPr>
        <p:grpSpPr>
          <a:xfrm>
            <a:off x="457200" y="3283988"/>
            <a:ext cx="8382000" cy="1261574"/>
            <a:chOff x="0" y="35250"/>
            <a:chExt cx="8382000" cy="1682099"/>
          </a:xfrm>
        </p:grpSpPr>
        <p:sp>
          <p:nvSpPr>
            <p:cNvPr id="161" name="Google Shape;161;p21"/>
            <p:cNvSpPr/>
            <p:nvPr/>
          </p:nvSpPr>
          <p:spPr>
            <a:xfrm>
              <a:off x="0" y="35250"/>
              <a:ext cx="8382000" cy="810809"/>
            </a:xfrm>
            <a:prstGeom prst="roundRect">
              <a:avLst>
                <a:gd fmla="val 16667" name="adj"/>
              </a:avLst>
            </a:prstGeom>
            <a:gradFill>
              <a:gsLst>
                <a:gs pos="0">
                  <a:srgbClr val="99CF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txBox="1"/>
            <p:nvPr/>
          </p:nvSpPr>
          <p:spPr>
            <a:xfrm>
              <a:off x="39580" y="74830"/>
              <a:ext cx="8302840" cy="73164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Courier New"/>
                <a:buNone/>
              </a:pPr>
              <a:r>
                <a:rPr b="1" i="0" lang="vi" sz="1600" u="none" cap="none" strike="noStrike">
                  <a:solidFill>
                    <a:schemeClr val="dk1"/>
                  </a:solidFill>
                  <a:latin typeface="Courier New"/>
                  <a:ea typeface="Courier New"/>
                  <a:cs typeface="Courier New"/>
                  <a:sym typeface="Courier New"/>
                </a:rPr>
                <a:t>Logical operators </a:t>
              </a:r>
              <a:r>
                <a:rPr b="0" i="0" lang="vi" sz="1600" u="none" cap="none" strike="noStrike">
                  <a:solidFill>
                    <a:schemeClr val="dk1"/>
                  </a:solidFill>
                  <a:latin typeface="Courier New"/>
                  <a:ea typeface="Courier New"/>
                  <a:cs typeface="Courier New"/>
                  <a:sym typeface="Courier New"/>
                </a:rPr>
                <a:t>are operators that perform logical operations: </a:t>
              </a:r>
              <a:r>
                <a:rPr b="0" i="0" lang="vi" sz="1600" u="none" cap="none" strike="noStrike">
                  <a:solidFill>
                    <a:srgbClr val="FF0000"/>
                  </a:solidFill>
                  <a:latin typeface="Courier New"/>
                  <a:ea typeface="Courier New"/>
                  <a:cs typeface="Courier New"/>
                  <a:sym typeface="Courier New"/>
                </a:rPr>
                <a:t>&amp;&amp; </a:t>
              </a:r>
              <a:r>
                <a:rPr b="0" i="0" lang="vi" sz="1600" u="none" cap="none" strike="noStrike">
                  <a:solidFill>
                    <a:schemeClr val="dk1"/>
                  </a:solidFill>
                  <a:latin typeface="Courier New"/>
                  <a:ea typeface="Courier New"/>
                  <a:cs typeface="Courier New"/>
                  <a:sym typeface="Courier New"/>
                </a:rPr>
                <a:t>(and),  </a:t>
              </a:r>
              <a:r>
                <a:rPr b="0" i="0" lang="vi" sz="1600" u="none" cap="none" strike="noStrike">
                  <a:solidFill>
                    <a:srgbClr val="FF0000"/>
                  </a:solidFill>
                  <a:latin typeface="Courier New"/>
                  <a:ea typeface="Courier New"/>
                  <a:cs typeface="Courier New"/>
                  <a:sym typeface="Courier New"/>
                </a:rPr>
                <a:t>||</a:t>
              </a:r>
              <a:r>
                <a:rPr b="0" i="0" lang="vi" sz="1600" u="none" cap="none" strike="noStrike">
                  <a:solidFill>
                    <a:schemeClr val="dk1"/>
                  </a:solidFill>
                  <a:latin typeface="Courier New"/>
                  <a:ea typeface="Courier New"/>
                  <a:cs typeface="Courier New"/>
                  <a:sym typeface="Courier New"/>
                </a:rPr>
                <a:t> (or ) ,  </a:t>
              </a:r>
              <a:r>
                <a:rPr b="0" i="0" lang="vi" sz="1600" u="none" cap="none" strike="noStrike">
                  <a:solidFill>
                    <a:srgbClr val="FF0000"/>
                  </a:solidFill>
                  <a:latin typeface="Courier New"/>
                  <a:ea typeface="Courier New"/>
                  <a:cs typeface="Courier New"/>
                  <a:sym typeface="Courier New"/>
                </a:rPr>
                <a:t>!</a:t>
              </a:r>
              <a:r>
                <a:rPr b="0" i="0" lang="vi" sz="1600" u="none" cap="none" strike="noStrike">
                  <a:solidFill>
                    <a:schemeClr val="dk1"/>
                  </a:solidFill>
                  <a:latin typeface="Courier New"/>
                  <a:ea typeface="Courier New"/>
                  <a:cs typeface="Courier New"/>
                  <a:sym typeface="Courier New"/>
                </a:rPr>
                <a:t> (not)</a:t>
              </a:r>
              <a:endParaRPr sz="1600"/>
            </a:p>
          </p:txBody>
        </p:sp>
        <p:sp>
          <p:nvSpPr>
            <p:cNvPr id="163" name="Google Shape;163;p21"/>
            <p:cNvSpPr/>
            <p:nvPr/>
          </p:nvSpPr>
          <p:spPr>
            <a:xfrm>
              <a:off x="0" y="906540"/>
              <a:ext cx="8382000" cy="810809"/>
            </a:xfrm>
            <a:prstGeom prst="roundRect">
              <a:avLst>
                <a:gd fmla="val 16667" name="adj"/>
              </a:avLst>
            </a:prstGeom>
            <a:gradFill>
              <a:gsLst>
                <a:gs pos="0">
                  <a:srgbClr val="BCF5A4"/>
                </a:gs>
                <a:gs pos="35000">
                  <a:srgbClr val="CFF5C0"/>
                </a:gs>
                <a:gs pos="100000">
                  <a:srgbClr val="ECFDE5"/>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txBox="1"/>
            <p:nvPr/>
          </p:nvSpPr>
          <p:spPr>
            <a:xfrm>
              <a:off x="39580" y="946120"/>
              <a:ext cx="8302840" cy="731649"/>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Courier New"/>
                <a:buNone/>
              </a:pPr>
              <a:r>
                <a:rPr b="0" i="0" lang="vi" sz="1600" u="none" cap="none" strike="noStrike">
                  <a:solidFill>
                    <a:schemeClr val="dk1"/>
                  </a:solidFill>
                  <a:latin typeface="Courier New"/>
                  <a:ea typeface="Courier New"/>
                  <a:cs typeface="Courier New"/>
                  <a:sym typeface="Courier New"/>
                </a:rPr>
                <a:t>They belong to the category of </a:t>
              </a:r>
              <a:r>
                <a:rPr b="1" i="0" lang="vi" sz="1600" u="none" cap="none" strike="noStrike">
                  <a:solidFill>
                    <a:schemeClr val="dk1"/>
                  </a:solidFill>
                  <a:latin typeface="Courier New"/>
                  <a:ea typeface="Courier New"/>
                  <a:cs typeface="Courier New"/>
                  <a:sym typeface="Courier New"/>
                </a:rPr>
                <a:t>relational operators</a:t>
              </a:r>
              <a:r>
                <a:rPr b="0" i="0" lang="vi" sz="1600" u="none" cap="none" strike="noStrike">
                  <a:solidFill>
                    <a:schemeClr val="dk1"/>
                  </a:solidFill>
                  <a:latin typeface="Courier New"/>
                  <a:ea typeface="Courier New"/>
                  <a:cs typeface="Courier New"/>
                  <a:sym typeface="Courier New"/>
                </a:rPr>
                <a:t>, as they return a </a:t>
              </a:r>
              <a:r>
                <a:rPr b="1" i="0" lang="vi" sz="1600" u="none" cap="none" strike="noStrike">
                  <a:solidFill>
                    <a:schemeClr val="dk1"/>
                  </a:solidFill>
                  <a:latin typeface="Courier New"/>
                  <a:ea typeface="Courier New"/>
                  <a:cs typeface="Courier New"/>
                  <a:sym typeface="Courier New"/>
                </a:rPr>
                <a:t>boolean</a:t>
              </a:r>
              <a:r>
                <a:rPr b="0" i="0" lang="vi" sz="1600" u="none" cap="none" strike="noStrike">
                  <a:solidFill>
                    <a:schemeClr val="dk1"/>
                  </a:solidFill>
                  <a:latin typeface="Courier New"/>
                  <a:ea typeface="Courier New"/>
                  <a:cs typeface="Courier New"/>
                  <a:sym typeface="Courier New"/>
                </a:rPr>
                <a:t> value.</a:t>
              </a:r>
              <a:endParaRPr sz="1600"/>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aphicFrame>
        <p:nvGraphicFramePr>
          <p:cNvPr id="170" name="Google Shape;170;p22"/>
          <p:cNvGraphicFramePr/>
          <p:nvPr/>
        </p:nvGraphicFramePr>
        <p:xfrm>
          <a:off x="1143000" y="2571750"/>
          <a:ext cx="3000000" cy="3000000"/>
        </p:xfrm>
        <a:graphic>
          <a:graphicData uri="http://schemas.openxmlformats.org/drawingml/2006/table">
            <a:tbl>
              <a:tblPr bandRow="1" firstRow="1">
                <a:noFill/>
                <a:tableStyleId>{556FE3CF-5C17-431B-9F65-532DF2EEA48D}</a:tableStyleId>
              </a:tblPr>
              <a:tblGrid>
                <a:gridCol w="1905000"/>
                <a:gridCol w="2743200"/>
                <a:gridCol w="2133600"/>
              </a:tblGrid>
              <a:tr h="411475">
                <a:tc>
                  <a:txBody>
                    <a:bodyPr/>
                    <a:lstStyle/>
                    <a:p>
                      <a:pPr indent="0" lvl="0" marL="0" marR="0" rtl="0" algn="ctr">
                        <a:spcBef>
                          <a:spcPts val="0"/>
                        </a:spcBef>
                        <a:spcAft>
                          <a:spcPts val="0"/>
                        </a:spcAft>
                        <a:buNone/>
                      </a:pPr>
                      <a:r>
                        <a:rPr lang="vi" sz="1400" u="none" cap="none" strike="noStrike"/>
                        <a:t>Expressions</a:t>
                      </a:r>
                      <a:endParaRPr sz="1100"/>
                    </a:p>
                  </a:txBody>
                  <a:tcPr marT="0" marB="0" marR="91450" marL="91450" anchor="ctr"/>
                </a:tc>
                <a:tc>
                  <a:txBody>
                    <a:bodyPr/>
                    <a:lstStyle/>
                    <a:p>
                      <a:pPr indent="0" lvl="0" marL="0" marR="0" rtl="0" algn="ctr">
                        <a:spcBef>
                          <a:spcPts val="0"/>
                        </a:spcBef>
                        <a:spcAft>
                          <a:spcPts val="0"/>
                        </a:spcAft>
                        <a:buNone/>
                      </a:pPr>
                      <a:r>
                        <a:rPr lang="vi" sz="1400" u="none" cap="none" strike="noStrike"/>
                        <a:t>Description</a:t>
                      </a:r>
                      <a:endParaRPr sz="1100"/>
                    </a:p>
                  </a:txBody>
                  <a:tcPr marT="0" marB="0" marR="91450" marL="91450" anchor="ctr"/>
                </a:tc>
                <a:tc>
                  <a:txBody>
                    <a:bodyPr/>
                    <a:lstStyle/>
                    <a:p>
                      <a:pPr indent="0" lvl="0" marL="0" marR="0" rtl="0" algn="ctr">
                        <a:spcBef>
                          <a:spcPts val="0"/>
                        </a:spcBef>
                        <a:spcAft>
                          <a:spcPts val="0"/>
                        </a:spcAft>
                        <a:buNone/>
                      </a:pPr>
                      <a:r>
                        <a:rPr lang="vi" sz="1400" u="none" cap="none" strike="noStrike"/>
                        <a:t>Result</a:t>
                      </a:r>
                      <a:endParaRPr sz="1100"/>
                    </a:p>
                  </a:txBody>
                  <a:tcPr marT="0" marB="0" marR="91450" marL="91450" anchor="ctr"/>
                </a:tc>
              </a:tr>
              <a:tr h="342900">
                <a:tc>
                  <a:txBody>
                    <a:bodyPr/>
                    <a:lstStyle/>
                    <a:p>
                      <a:pPr indent="0" lvl="0" marL="0" marR="0" rtl="0" algn="l">
                        <a:spcBef>
                          <a:spcPts val="0"/>
                        </a:spcBef>
                        <a:spcAft>
                          <a:spcPts val="0"/>
                        </a:spcAft>
                        <a:buNone/>
                      </a:pPr>
                      <a:r>
                        <a:rPr lang="vi" sz="1400" u="none" cap="none" strike="noStrike"/>
                        <a:t>numOne += 6;</a:t>
                      </a:r>
                      <a:endParaRPr sz="1100"/>
                    </a:p>
                  </a:txBody>
                  <a:tcPr marT="0" marB="0" marR="91450" marL="91450" anchor="ctr"/>
                </a:tc>
                <a:tc>
                  <a:txBody>
                    <a:bodyPr/>
                    <a:lstStyle/>
                    <a:p>
                      <a:pPr indent="0" lvl="0" marL="0" marR="0" rtl="0" algn="just">
                        <a:spcBef>
                          <a:spcPts val="0"/>
                        </a:spcBef>
                        <a:spcAft>
                          <a:spcPts val="0"/>
                        </a:spcAft>
                        <a:buNone/>
                      </a:pPr>
                      <a:r>
                        <a:rPr lang="vi" sz="1400"/>
                        <a:t>numOne = numOne + 6</a:t>
                      </a:r>
                      <a:endParaRPr sz="1100"/>
                    </a:p>
                  </a:txBody>
                  <a:tcPr marT="0" marB="0" marR="91450" marL="91450" anchor="ctr"/>
                </a:tc>
                <a:tc>
                  <a:txBody>
                    <a:bodyPr/>
                    <a:lstStyle/>
                    <a:p>
                      <a:pPr indent="0" lvl="0" marL="0" marR="0" rtl="0" algn="just">
                        <a:spcBef>
                          <a:spcPts val="0"/>
                        </a:spcBef>
                        <a:spcAft>
                          <a:spcPts val="0"/>
                        </a:spcAft>
                        <a:buNone/>
                      </a:pPr>
                      <a:r>
                        <a:rPr lang="vi" sz="1400"/>
                        <a:t>numOne = 12</a:t>
                      </a:r>
                      <a:endParaRPr sz="1100"/>
                    </a:p>
                  </a:txBody>
                  <a:tcPr marT="0" marB="0" marR="91450" marL="91450" anchor="ctr"/>
                </a:tc>
              </a:tr>
              <a:tr h="342900">
                <a:tc>
                  <a:txBody>
                    <a:bodyPr/>
                    <a:lstStyle/>
                    <a:p>
                      <a:pPr indent="0" lvl="0" marL="0" marR="0" rtl="0" algn="l">
                        <a:spcBef>
                          <a:spcPts val="0"/>
                        </a:spcBef>
                        <a:spcAft>
                          <a:spcPts val="0"/>
                        </a:spcAft>
                        <a:buNone/>
                      </a:pPr>
                      <a:r>
                        <a:rPr lang="vi" sz="1400"/>
                        <a:t>numOne -= 6;</a:t>
                      </a:r>
                      <a:endParaRPr sz="1100"/>
                    </a:p>
                  </a:txBody>
                  <a:tcPr marT="0" marB="0" marR="91450" marL="91450" anchor="ctr"/>
                </a:tc>
                <a:tc>
                  <a:txBody>
                    <a:bodyPr/>
                    <a:lstStyle/>
                    <a:p>
                      <a:pPr indent="0" lvl="0" marL="0" marR="0" rtl="0" algn="just">
                        <a:spcBef>
                          <a:spcPts val="0"/>
                        </a:spcBef>
                        <a:spcAft>
                          <a:spcPts val="0"/>
                        </a:spcAft>
                        <a:buNone/>
                      </a:pPr>
                      <a:r>
                        <a:rPr lang="vi" sz="1400"/>
                        <a:t>numOne = numOne – 6</a:t>
                      </a:r>
                      <a:endParaRPr sz="1100"/>
                    </a:p>
                  </a:txBody>
                  <a:tcPr marT="0" marB="0" marR="91450" marL="91450" anchor="ctr"/>
                </a:tc>
                <a:tc>
                  <a:txBody>
                    <a:bodyPr/>
                    <a:lstStyle/>
                    <a:p>
                      <a:pPr indent="0" lvl="0" marL="0" marR="0" rtl="0" algn="just">
                        <a:spcBef>
                          <a:spcPts val="0"/>
                        </a:spcBef>
                        <a:spcAft>
                          <a:spcPts val="0"/>
                        </a:spcAft>
                        <a:buNone/>
                      </a:pPr>
                      <a:r>
                        <a:rPr lang="vi" sz="1400"/>
                        <a:t>numOne = 0</a:t>
                      </a:r>
                      <a:endParaRPr sz="1100"/>
                    </a:p>
                  </a:txBody>
                  <a:tcPr marT="0" marB="0" marR="91450" marL="91450" anchor="ctr"/>
                </a:tc>
              </a:tr>
              <a:tr h="342900">
                <a:tc>
                  <a:txBody>
                    <a:bodyPr/>
                    <a:lstStyle/>
                    <a:p>
                      <a:pPr indent="0" lvl="0" marL="0" marR="0" rtl="0" algn="l">
                        <a:lnSpc>
                          <a:spcPct val="100000"/>
                        </a:lnSpc>
                        <a:spcBef>
                          <a:spcPts val="0"/>
                        </a:spcBef>
                        <a:spcAft>
                          <a:spcPts val="0"/>
                        </a:spcAft>
                        <a:buClr>
                          <a:schemeClr val="dk1"/>
                        </a:buClr>
                        <a:buSzPts val="1400"/>
                        <a:buFont typeface="Arial"/>
                        <a:buNone/>
                      </a:pPr>
                      <a:r>
                        <a:rPr lang="vi" sz="1400"/>
                        <a:t>numOne *= 6;</a:t>
                      </a:r>
                      <a:endParaRPr sz="1100"/>
                    </a:p>
                  </a:txBody>
                  <a:tcPr marT="0" marB="0" marR="91450" marL="91450" anchor="ctr"/>
                </a:tc>
                <a:tc>
                  <a:txBody>
                    <a:bodyPr/>
                    <a:lstStyle/>
                    <a:p>
                      <a:pPr indent="0" lvl="0" marL="0" marR="0" rtl="0" algn="just">
                        <a:spcBef>
                          <a:spcPts val="0"/>
                        </a:spcBef>
                        <a:spcAft>
                          <a:spcPts val="0"/>
                        </a:spcAft>
                        <a:buNone/>
                      </a:pPr>
                      <a:r>
                        <a:rPr lang="vi" sz="1400"/>
                        <a:t>numOne = numOne * 6 </a:t>
                      </a:r>
                      <a:endParaRPr sz="1100"/>
                    </a:p>
                  </a:txBody>
                  <a:tcPr marT="0" marB="0" marR="91450" marL="91450" anchor="ctr"/>
                </a:tc>
                <a:tc>
                  <a:txBody>
                    <a:bodyPr/>
                    <a:lstStyle/>
                    <a:p>
                      <a:pPr indent="0" lvl="0" marL="0" marR="0" rtl="0" algn="just">
                        <a:spcBef>
                          <a:spcPts val="0"/>
                        </a:spcBef>
                        <a:spcAft>
                          <a:spcPts val="0"/>
                        </a:spcAft>
                        <a:buNone/>
                      </a:pPr>
                      <a:r>
                        <a:rPr lang="vi" sz="1400"/>
                        <a:t>numOne = 36</a:t>
                      </a:r>
                      <a:endParaRPr sz="1100"/>
                    </a:p>
                  </a:txBody>
                  <a:tcPr marT="0" marB="0" marR="91450" marL="91450" anchor="ctr"/>
                </a:tc>
              </a:tr>
              <a:tr h="342900">
                <a:tc>
                  <a:txBody>
                    <a:bodyPr/>
                    <a:lstStyle/>
                    <a:p>
                      <a:pPr indent="0" lvl="0" marL="0" marR="0" rtl="0" algn="l">
                        <a:lnSpc>
                          <a:spcPct val="100000"/>
                        </a:lnSpc>
                        <a:spcBef>
                          <a:spcPts val="0"/>
                        </a:spcBef>
                        <a:spcAft>
                          <a:spcPts val="0"/>
                        </a:spcAft>
                        <a:buClr>
                          <a:schemeClr val="dk1"/>
                        </a:buClr>
                        <a:buSzPts val="1400"/>
                        <a:buFont typeface="Arial"/>
                        <a:buNone/>
                      </a:pPr>
                      <a:r>
                        <a:rPr lang="vi" sz="1400"/>
                        <a:t>numOne %= 6;</a:t>
                      </a:r>
                      <a:endParaRPr sz="1100"/>
                    </a:p>
                  </a:txBody>
                  <a:tcPr marT="0" marB="0" marR="91450" marL="91450" anchor="ctr"/>
                </a:tc>
                <a:tc>
                  <a:txBody>
                    <a:bodyPr/>
                    <a:lstStyle/>
                    <a:p>
                      <a:pPr indent="0" lvl="0" marL="0" marR="0" rtl="0" algn="just">
                        <a:spcBef>
                          <a:spcPts val="0"/>
                        </a:spcBef>
                        <a:spcAft>
                          <a:spcPts val="0"/>
                        </a:spcAft>
                        <a:buNone/>
                      </a:pPr>
                      <a:r>
                        <a:rPr lang="vi" sz="1400"/>
                        <a:t>numOne = numOne % 6</a:t>
                      </a:r>
                      <a:endParaRPr sz="1100"/>
                    </a:p>
                  </a:txBody>
                  <a:tcPr marT="0" marB="0" marR="91450" marL="91450" anchor="ctr"/>
                </a:tc>
                <a:tc>
                  <a:txBody>
                    <a:bodyPr/>
                    <a:lstStyle/>
                    <a:p>
                      <a:pPr indent="0" lvl="0" marL="0" marR="0" rtl="0" algn="just">
                        <a:spcBef>
                          <a:spcPts val="0"/>
                        </a:spcBef>
                        <a:spcAft>
                          <a:spcPts val="0"/>
                        </a:spcAft>
                        <a:buNone/>
                      </a:pPr>
                      <a:r>
                        <a:rPr lang="vi" sz="1400"/>
                        <a:t>numOne = 0</a:t>
                      </a:r>
                      <a:endParaRPr sz="1100"/>
                    </a:p>
                  </a:txBody>
                  <a:tcPr marT="0" marB="0" marR="91450" marL="91450" anchor="ctr"/>
                </a:tc>
              </a:tr>
              <a:tr h="342900">
                <a:tc>
                  <a:txBody>
                    <a:bodyPr/>
                    <a:lstStyle/>
                    <a:p>
                      <a:pPr indent="0" lvl="0" marL="0" marR="0" rtl="0" algn="l">
                        <a:lnSpc>
                          <a:spcPct val="100000"/>
                        </a:lnSpc>
                        <a:spcBef>
                          <a:spcPts val="0"/>
                        </a:spcBef>
                        <a:spcAft>
                          <a:spcPts val="0"/>
                        </a:spcAft>
                        <a:buClr>
                          <a:schemeClr val="dk1"/>
                        </a:buClr>
                        <a:buSzPts val="1400"/>
                        <a:buFont typeface="Arial"/>
                        <a:buNone/>
                      </a:pPr>
                      <a:r>
                        <a:rPr lang="vi" sz="1400"/>
                        <a:t>numOne /= 6;</a:t>
                      </a:r>
                      <a:endParaRPr sz="1100"/>
                    </a:p>
                  </a:txBody>
                  <a:tcPr marT="0" marB="0" marR="91450" marL="91450" anchor="ctr"/>
                </a:tc>
                <a:tc>
                  <a:txBody>
                    <a:bodyPr/>
                    <a:lstStyle/>
                    <a:p>
                      <a:pPr indent="0" lvl="0" marL="0" marR="0" rtl="0" algn="just">
                        <a:spcBef>
                          <a:spcPts val="0"/>
                        </a:spcBef>
                        <a:spcAft>
                          <a:spcPts val="0"/>
                        </a:spcAft>
                        <a:buNone/>
                      </a:pPr>
                      <a:r>
                        <a:rPr lang="vi" sz="1400"/>
                        <a:t>numOne = numOne / 6</a:t>
                      </a:r>
                      <a:endParaRPr sz="1100"/>
                    </a:p>
                  </a:txBody>
                  <a:tcPr marT="0" marB="0" marR="91450" marL="91450" anchor="ctr"/>
                </a:tc>
                <a:tc>
                  <a:txBody>
                    <a:bodyPr/>
                    <a:lstStyle/>
                    <a:p>
                      <a:pPr indent="0" lvl="0" marL="0" marR="0" rtl="0" algn="just">
                        <a:spcBef>
                          <a:spcPts val="0"/>
                        </a:spcBef>
                        <a:spcAft>
                          <a:spcPts val="0"/>
                        </a:spcAft>
                        <a:buNone/>
                      </a:pPr>
                      <a:r>
                        <a:rPr lang="vi" sz="1400"/>
                        <a:t>numOne = 1</a:t>
                      </a:r>
                      <a:endParaRPr sz="1100"/>
                    </a:p>
                  </a:txBody>
                  <a:tcPr marT="0" marB="0" marR="91450" marL="91450" anchor="ctr"/>
                </a:tc>
              </a:tr>
            </a:tbl>
          </a:graphicData>
        </a:graphic>
      </p:graphicFrame>
      <p:sp>
        <p:nvSpPr>
          <p:cNvPr id="171" name="Google Shape;171;p2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72" name="Google Shape;172;p22"/>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173" name="Google Shape;173;p22"/>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Assignment Operators</a:t>
            </a:r>
            <a:endParaRPr/>
          </a:p>
        </p:txBody>
      </p:sp>
      <p:grpSp>
        <p:nvGrpSpPr>
          <p:cNvPr id="174" name="Google Shape;174;p22"/>
          <p:cNvGrpSpPr/>
          <p:nvPr/>
        </p:nvGrpSpPr>
        <p:grpSpPr>
          <a:xfrm>
            <a:off x="457200" y="693743"/>
            <a:ext cx="8382000" cy="1641464"/>
            <a:chOff x="0" y="10590"/>
            <a:chExt cx="8382000" cy="2188619"/>
          </a:xfrm>
        </p:grpSpPr>
        <p:sp>
          <p:nvSpPr>
            <p:cNvPr id="175" name="Google Shape;175;p22"/>
            <p:cNvSpPr/>
            <p:nvPr/>
          </p:nvSpPr>
          <p:spPr>
            <a:xfrm>
              <a:off x="0" y="10590"/>
              <a:ext cx="8382000" cy="694980"/>
            </a:xfrm>
            <a:prstGeom prst="roundRect">
              <a:avLst>
                <a:gd fmla="val 16667" name="adj"/>
              </a:avLst>
            </a:prstGeom>
            <a:gradFill>
              <a:gsLst>
                <a:gs pos="0">
                  <a:srgbClr val="99CF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txBox="1"/>
            <p:nvPr/>
          </p:nvSpPr>
          <p:spPr>
            <a:xfrm>
              <a:off x="33926" y="44516"/>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600" u="none" cap="none" strike="noStrike">
                  <a:solidFill>
                    <a:schemeClr val="dk1"/>
                  </a:solidFill>
                  <a:latin typeface="Courier New"/>
                  <a:ea typeface="Courier New"/>
                  <a:cs typeface="Courier New"/>
                  <a:sym typeface="Courier New"/>
                </a:rPr>
                <a:t>Assign the value of the right side operand to the operand on the left side by using the equal to operator (=).</a:t>
              </a:r>
              <a:endParaRPr sz="1600"/>
            </a:p>
          </p:txBody>
        </p:sp>
        <p:sp>
          <p:nvSpPr>
            <p:cNvPr id="177" name="Google Shape;177;p22"/>
            <p:cNvSpPr/>
            <p:nvPr/>
          </p:nvSpPr>
          <p:spPr>
            <a:xfrm>
              <a:off x="0" y="757410"/>
              <a:ext cx="8382000" cy="694980"/>
            </a:xfrm>
            <a:prstGeom prst="roundRect">
              <a:avLst>
                <a:gd fmla="val 16667" name="adj"/>
              </a:avLst>
            </a:prstGeom>
            <a:gradFill>
              <a:gsLst>
                <a:gs pos="0">
                  <a:srgbClr val="9CFFC9"/>
                </a:gs>
                <a:gs pos="35000">
                  <a:srgbClr val="BBFFD9"/>
                </a:gs>
                <a:gs pos="100000">
                  <a:srgbClr val="E2FFF0"/>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txBox="1"/>
            <p:nvPr/>
          </p:nvSpPr>
          <p:spPr>
            <a:xfrm>
              <a:off x="33926" y="791336"/>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600" u="none" cap="none" strike="noStrike">
                  <a:solidFill>
                    <a:schemeClr val="dk1"/>
                  </a:solidFill>
                  <a:latin typeface="Courier New"/>
                  <a:ea typeface="Courier New"/>
                  <a:cs typeface="Courier New"/>
                  <a:sym typeface="Courier New"/>
                </a:rPr>
                <a:t>Simple assignment operator is the ‘</a:t>
              </a:r>
              <a:r>
                <a:rPr b="1" i="0" lang="vi" sz="1600" u="none" cap="none" strike="noStrike">
                  <a:solidFill>
                    <a:srgbClr val="FF0000"/>
                  </a:solidFill>
                  <a:latin typeface="Courier New"/>
                  <a:ea typeface="Courier New"/>
                  <a:cs typeface="Courier New"/>
                  <a:sym typeface="Courier New"/>
                </a:rPr>
                <a:t>=</a:t>
              </a:r>
              <a:r>
                <a:rPr b="0" i="0" lang="vi" sz="1600" u="none" cap="none" strike="noStrike">
                  <a:solidFill>
                    <a:schemeClr val="dk1"/>
                  </a:solidFill>
                  <a:latin typeface="Courier New"/>
                  <a:ea typeface="Courier New"/>
                  <a:cs typeface="Courier New"/>
                  <a:sym typeface="Courier New"/>
                </a:rPr>
                <a:t>’ operator which is used to assign a value or result of an expression to a variable.</a:t>
              </a:r>
              <a:endParaRPr sz="1600"/>
            </a:p>
          </p:txBody>
        </p:sp>
        <p:sp>
          <p:nvSpPr>
            <p:cNvPr id="179" name="Google Shape;179;p22"/>
            <p:cNvSpPr/>
            <p:nvPr/>
          </p:nvSpPr>
          <p:spPr>
            <a:xfrm>
              <a:off x="0" y="1504229"/>
              <a:ext cx="8382000" cy="694980"/>
            </a:xfrm>
            <a:prstGeom prst="roundRect">
              <a:avLst>
                <a:gd fmla="val 16667" name="adj"/>
              </a:avLst>
            </a:prstGeom>
            <a:gradFill>
              <a:gsLst>
                <a:gs pos="0">
                  <a:srgbClr val="BCF5A4"/>
                </a:gs>
                <a:gs pos="35000">
                  <a:srgbClr val="CFF5C0"/>
                </a:gs>
                <a:gs pos="100000">
                  <a:srgbClr val="ECFDE5"/>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nvSpPr>
          <p:spPr>
            <a:xfrm>
              <a:off x="33926" y="1538155"/>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600" u="none" cap="none" strike="noStrike">
                  <a:solidFill>
                    <a:schemeClr val="dk1"/>
                  </a:solidFill>
                  <a:latin typeface="Courier New"/>
                  <a:ea typeface="Courier New"/>
                  <a:cs typeface="Courier New"/>
                  <a:sym typeface="Courier New"/>
                </a:rPr>
                <a:t>Compound assignment operator is formed by combining the simple assignment operator with the arithmetic operators.</a:t>
              </a:r>
              <a:endParaRPr sz="16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187" name="Google Shape;187;p2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88" name="Google Shape;188;p23"/>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Bitwise Operators</a:t>
            </a:r>
            <a:endParaRPr/>
          </a:p>
        </p:txBody>
      </p:sp>
      <p:grpSp>
        <p:nvGrpSpPr>
          <p:cNvPr id="189" name="Google Shape;189;p23"/>
          <p:cNvGrpSpPr/>
          <p:nvPr/>
        </p:nvGrpSpPr>
        <p:grpSpPr>
          <a:xfrm>
            <a:off x="381000" y="629437"/>
            <a:ext cx="8382000" cy="1141426"/>
            <a:chOff x="0" y="1049"/>
            <a:chExt cx="8382000" cy="1521901"/>
          </a:xfrm>
        </p:grpSpPr>
        <p:sp>
          <p:nvSpPr>
            <p:cNvPr id="190" name="Google Shape;190;p23"/>
            <p:cNvSpPr/>
            <p:nvPr/>
          </p:nvSpPr>
          <p:spPr>
            <a:xfrm>
              <a:off x="0" y="1049"/>
              <a:ext cx="8382000" cy="73359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txBox="1"/>
            <p:nvPr/>
          </p:nvSpPr>
          <p:spPr>
            <a:xfrm>
              <a:off x="35811" y="36860"/>
              <a:ext cx="8310378" cy="66196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900" u="none" cap="none" strike="noStrike">
                  <a:solidFill>
                    <a:schemeClr val="dk1"/>
                  </a:solidFill>
                  <a:latin typeface="Courier New"/>
                  <a:ea typeface="Courier New"/>
                  <a:cs typeface="Courier New"/>
                  <a:sym typeface="Courier New"/>
                </a:rPr>
                <a:t>Represent their operands in bits (zeros and ones) and perform operations on them.</a:t>
              </a:r>
              <a:endParaRPr/>
            </a:p>
          </p:txBody>
        </p:sp>
        <p:sp>
          <p:nvSpPr>
            <p:cNvPr id="192" name="Google Shape;192;p23"/>
            <p:cNvSpPr/>
            <p:nvPr/>
          </p:nvSpPr>
          <p:spPr>
            <a:xfrm>
              <a:off x="0" y="789360"/>
              <a:ext cx="8382000" cy="733590"/>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txBox="1"/>
            <p:nvPr/>
          </p:nvSpPr>
          <p:spPr>
            <a:xfrm>
              <a:off x="35811" y="825171"/>
              <a:ext cx="8310378" cy="66196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900" u="none" cap="none" strike="noStrike">
                  <a:solidFill>
                    <a:schemeClr val="dk1"/>
                  </a:solidFill>
                  <a:latin typeface="Courier New"/>
                  <a:ea typeface="Courier New"/>
                  <a:cs typeface="Courier New"/>
                  <a:sym typeface="Courier New"/>
                </a:rPr>
                <a:t>They return standard decimal values.</a:t>
              </a:r>
              <a:endParaRPr/>
            </a:p>
          </p:txBody>
        </p:sp>
      </p:grpSp>
      <p:pic>
        <p:nvPicPr>
          <p:cNvPr id="194" name="Google Shape;194;p23"/>
          <p:cNvPicPr preferRelativeResize="0"/>
          <p:nvPr/>
        </p:nvPicPr>
        <p:blipFill rotWithShape="1">
          <a:blip r:embed="rId3">
            <a:alphaModFix/>
          </a:blip>
          <a:srcRect b="0" l="0" r="0" t="0"/>
          <a:stretch/>
        </p:blipFill>
        <p:spPr>
          <a:xfrm>
            <a:off x="647163" y="1885950"/>
            <a:ext cx="7696200" cy="1976839"/>
          </a:xfrm>
          <a:prstGeom prst="rect">
            <a:avLst/>
          </a:prstGeom>
          <a:noFill/>
          <a:ln>
            <a:noFill/>
          </a:ln>
        </p:spPr>
      </p:pic>
      <p:pic>
        <p:nvPicPr>
          <p:cNvPr id="195" name="Google Shape;195;p23"/>
          <p:cNvPicPr preferRelativeResize="0"/>
          <p:nvPr/>
        </p:nvPicPr>
        <p:blipFill rotWithShape="1">
          <a:blip r:embed="rId4">
            <a:alphaModFix/>
          </a:blip>
          <a:srcRect b="0" l="0" r="0" t="0"/>
          <a:stretch/>
        </p:blipFill>
        <p:spPr>
          <a:xfrm>
            <a:off x="1219200" y="3977089"/>
            <a:ext cx="6553200" cy="868755"/>
          </a:xfrm>
          <a:prstGeom prst="rect">
            <a:avLst/>
          </a:prstGeom>
          <a:noFill/>
          <a:ln cap="flat" cmpd="sng" w="19050">
            <a:solidFill>
              <a:srgbClr val="00206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aphicFrame>
        <p:nvGraphicFramePr>
          <p:cNvPr id="201" name="Google Shape;201;p24"/>
          <p:cNvGraphicFramePr/>
          <p:nvPr/>
        </p:nvGraphicFramePr>
        <p:xfrm>
          <a:off x="491836" y="2113313"/>
          <a:ext cx="3000000" cy="3000000"/>
        </p:xfrm>
        <a:graphic>
          <a:graphicData uri="http://schemas.openxmlformats.org/drawingml/2006/table">
            <a:tbl>
              <a:tblPr bandRow="1" firstRow="1">
                <a:noFill/>
                <a:tableStyleId>{A9E7F815-3926-4966-9F8D-AC5CEC361BBF}</a:tableStyleId>
              </a:tblPr>
              <a:tblGrid>
                <a:gridCol w="1714225"/>
                <a:gridCol w="6467325"/>
              </a:tblGrid>
              <a:tr h="529725">
                <a:tc>
                  <a:txBody>
                    <a:bodyPr/>
                    <a:lstStyle/>
                    <a:p>
                      <a:pPr indent="0" lvl="0" marL="0" marR="0" rtl="0" algn="ctr">
                        <a:lnSpc>
                          <a:spcPct val="100000"/>
                        </a:lnSpc>
                        <a:spcBef>
                          <a:spcPts val="0"/>
                        </a:spcBef>
                        <a:spcAft>
                          <a:spcPts val="0"/>
                        </a:spcAft>
                        <a:buClr>
                          <a:schemeClr val="dk1"/>
                        </a:buClr>
                        <a:buSzPts val="1400"/>
                        <a:buFont typeface="Arial"/>
                        <a:buNone/>
                      </a:pPr>
                      <a:r>
                        <a:rPr b="1" lang="vi" sz="1400"/>
                        <a:t>Special Operators</a:t>
                      </a:r>
                      <a:endParaRPr sz="1100"/>
                    </a:p>
                  </a:txBody>
                  <a:tcPr marT="34300" marB="34300" marR="91450" marL="91450" anchor="ctr"/>
                </a:tc>
                <a:tc>
                  <a:txBody>
                    <a:bodyPr/>
                    <a:lstStyle/>
                    <a:p>
                      <a:pPr indent="0" lvl="0" marL="0" marR="0" rtl="0" algn="ctr">
                        <a:lnSpc>
                          <a:spcPct val="100000"/>
                        </a:lnSpc>
                        <a:spcBef>
                          <a:spcPts val="0"/>
                        </a:spcBef>
                        <a:spcAft>
                          <a:spcPts val="0"/>
                        </a:spcAft>
                        <a:buClr>
                          <a:schemeClr val="dk1"/>
                        </a:buClr>
                        <a:buSzPts val="1400"/>
                        <a:buFont typeface="Arial"/>
                        <a:buNone/>
                      </a:pPr>
                      <a:r>
                        <a:rPr b="1" lang="vi" sz="1400"/>
                        <a:t>Description</a:t>
                      </a:r>
                      <a:endParaRPr sz="1100"/>
                    </a:p>
                  </a:txBody>
                  <a:tcPr marT="34300" marB="34300" marR="91450" marL="91450" anchor="ctr"/>
                </a:tc>
              </a:tr>
              <a:tr h="681075">
                <a:tc>
                  <a:txBody>
                    <a:bodyPr/>
                    <a:lstStyle/>
                    <a:p>
                      <a:pPr indent="0" lvl="0" marL="0" marR="0" rtl="0" algn="ctr">
                        <a:spcBef>
                          <a:spcPts val="0"/>
                        </a:spcBef>
                        <a:spcAft>
                          <a:spcPts val="0"/>
                        </a:spcAft>
                        <a:buNone/>
                      </a:pPr>
                      <a:r>
                        <a:rPr b="1" lang="vi" sz="1400">
                          <a:solidFill>
                            <a:srgbClr val="FF0000"/>
                          </a:solidFill>
                        </a:rPr>
                        <a:t>, </a:t>
                      </a:r>
                      <a:r>
                        <a:rPr lang="vi" sz="1400"/>
                        <a:t>(comma)</a:t>
                      </a:r>
                      <a:endParaRPr sz="1100"/>
                    </a:p>
                  </a:txBody>
                  <a:tcPr marT="0" marB="0" marR="91450" marL="91450"/>
                </a:tc>
                <a:tc>
                  <a:txBody>
                    <a:bodyPr/>
                    <a:lstStyle/>
                    <a:p>
                      <a:pPr indent="0" lvl="0" marL="0" marR="0" rtl="0" algn="just">
                        <a:spcBef>
                          <a:spcPts val="0"/>
                        </a:spcBef>
                        <a:spcAft>
                          <a:spcPts val="0"/>
                        </a:spcAft>
                        <a:buNone/>
                      </a:pPr>
                      <a:r>
                        <a:rPr lang="vi" sz="1400"/>
                        <a:t>Combines multiple expressions into a single expression, operates on them in the left to right order and returns the value of the expression on the right.</a:t>
                      </a:r>
                      <a:endParaRPr sz="1100"/>
                    </a:p>
                  </a:txBody>
                  <a:tcPr marT="0" marB="0" marR="91450" marL="91450"/>
                </a:tc>
              </a:tr>
              <a:tr h="908100">
                <a:tc>
                  <a:txBody>
                    <a:bodyPr/>
                    <a:lstStyle/>
                    <a:p>
                      <a:pPr indent="0" lvl="0" marL="0" marR="0" rtl="0" algn="ctr">
                        <a:spcBef>
                          <a:spcPts val="0"/>
                        </a:spcBef>
                        <a:spcAft>
                          <a:spcPts val="0"/>
                        </a:spcAft>
                        <a:buNone/>
                      </a:pPr>
                      <a:r>
                        <a:rPr b="1" lang="vi" sz="1400">
                          <a:solidFill>
                            <a:srgbClr val="FF0000"/>
                          </a:solidFill>
                        </a:rPr>
                        <a:t>?:</a:t>
                      </a:r>
                      <a:r>
                        <a:rPr lang="vi" sz="1400"/>
                        <a:t> (conditional)</a:t>
                      </a:r>
                      <a:endParaRPr sz="1100"/>
                    </a:p>
                  </a:txBody>
                  <a:tcPr marT="0" marB="0" marR="91450" marL="91450"/>
                </a:tc>
                <a:tc>
                  <a:txBody>
                    <a:bodyPr/>
                    <a:lstStyle/>
                    <a:p>
                      <a:pPr indent="0" lvl="0" marL="0" marR="0" rtl="0" algn="just">
                        <a:spcBef>
                          <a:spcPts val="0"/>
                        </a:spcBef>
                        <a:spcAft>
                          <a:spcPts val="0"/>
                        </a:spcAft>
                        <a:buNone/>
                      </a:pPr>
                      <a:r>
                        <a:rPr lang="vi" sz="1400"/>
                        <a:t>Operates on three operands where the result depends on a condition. It is also called as ternary operator and has the form condition, ? value1:value2. If the condition is true, the operator obtains value1 or else obtains value2.</a:t>
                      </a:r>
                      <a:endParaRPr sz="1100"/>
                    </a:p>
                  </a:txBody>
                  <a:tcPr marT="0" marB="0" marR="91450" marL="91450"/>
                </a:tc>
              </a:tr>
              <a:tr h="454050">
                <a:tc>
                  <a:txBody>
                    <a:bodyPr/>
                    <a:lstStyle/>
                    <a:p>
                      <a:pPr indent="0" lvl="0" marL="0" marR="0" rtl="0" algn="ctr">
                        <a:lnSpc>
                          <a:spcPct val="100000"/>
                        </a:lnSpc>
                        <a:spcBef>
                          <a:spcPts val="0"/>
                        </a:spcBef>
                        <a:spcAft>
                          <a:spcPts val="0"/>
                        </a:spcAft>
                        <a:buClr>
                          <a:schemeClr val="dk1"/>
                        </a:buClr>
                        <a:buSzPts val="1400"/>
                        <a:buFont typeface="Arial"/>
                        <a:buNone/>
                      </a:pPr>
                      <a:r>
                        <a:rPr lang="vi" sz="1400"/>
                        <a:t>typeof</a:t>
                      </a:r>
                      <a:endParaRPr sz="1400"/>
                    </a:p>
                  </a:txBody>
                  <a:tcPr marT="0" marB="0" marR="91450" marL="91450"/>
                </a:tc>
                <a:tc>
                  <a:txBody>
                    <a:bodyPr/>
                    <a:lstStyle/>
                    <a:p>
                      <a:pPr indent="0" lvl="0" marL="0" marR="0" rtl="0" algn="just">
                        <a:spcBef>
                          <a:spcPts val="0"/>
                        </a:spcBef>
                        <a:spcAft>
                          <a:spcPts val="0"/>
                        </a:spcAft>
                        <a:buNone/>
                      </a:pPr>
                      <a:r>
                        <a:rPr lang="vi" sz="1400"/>
                        <a:t>Returns a string that indicates the type of the operand. The operand can be a string, variable, keyword, or an object.</a:t>
                      </a:r>
                      <a:endParaRPr sz="1100"/>
                    </a:p>
                  </a:txBody>
                  <a:tcPr marT="0" marB="0" marR="91450" marL="91450"/>
                </a:tc>
              </a:tr>
            </a:tbl>
          </a:graphicData>
        </a:graphic>
      </p:graphicFrame>
      <p:sp>
        <p:nvSpPr>
          <p:cNvPr id="202" name="Google Shape;202;p24"/>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Operators and Statements / Session 13 </a:t>
            </a:r>
            <a:endParaRPr/>
          </a:p>
        </p:txBody>
      </p:sp>
      <p:sp>
        <p:nvSpPr>
          <p:cNvPr id="203" name="Google Shape;203;p2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04" name="Google Shape;204;p24"/>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Special Operators 1-2</a:t>
            </a:r>
            <a:endParaRPr/>
          </a:p>
        </p:txBody>
      </p:sp>
      <p:grpSp>
        <p:nvGrpSpPr>
          <p:cNvPr id="205" name="Google Shape;205;p24"/>
          <p:cNvGrpSpPr/>
          <p:nvPr/>
        </p:nvGrpSpPr>
        <p:grpSpPr>
          <a:xfrm>
            <a:off x="462280" y="692729"/>
            <a:ext cx="8382000" cy="786240"/>
            <a:chOff x="0" y="9239"/>
            <a:chExt cx="8382000" cy="1048320"/>
          </a:xfrm>
        </p:grpSpPr>
        <p:sp>
          <p:nvSpPr>
            <p:cNvPr id="206" name="Google Shape;206;p24"/>
            <p:cNvSpPr/>
            <p:nvPr/>
          </p:nvSpPr>
          <p:spPr>
            <a:xfrm>
              <a:off x="0" y="9239"/>
              <a:ext cx="8382000" cy="104832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txBox="1"/>
            <p:nvPr/>
          </p:nvSpPr>
          <p:spPr>
            <a:xfrm>
              <a:off x="51175" y="60414"/>
              <a:ext cx="8279650" cy="94597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Courier New"/>
                <a:buNone/>
              </a:pPr>
              <a:r>
                <a:rPr b="0" i="0" lang="vi" sz="1600" u="none" cap="none" strike="noStrike">
                  <a:solidFill>
                    <a:schemeClr val="dk1"/>
                  </a:solidFill>
                  <a:latin typeface="Courier New"/>
                  <a:ea typeface="Courier New"/>
                  <a:cs typeface="Courier New"/>
                  <a:sym typeface="Courier New"/>
                </a:rPr>
                <a:t>There are some operators which do not belong to any of the categories of JavaScript operators.</a:t>
              </a:r>
              <a:endParaRPr sz="1600"/>
            </a:p>
          </p:txBody>
        </p:sp>
      </p:grpSp>
      <p:sp>
        <p:nvSpPr>
          <p:cNvPr id="208" name="Google Shape;208;p24"/>
          <p:cNvSpPr/>
          <p:nvPr/>
        </p:nvSpPr>
        <p:spPr>
          <a:xfrm>
            <a:off x="332971" y="1683610"/>
            <a:ext cx="8534400" cy="300082"/>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ndara"/>
                <a:ea typeface="Candara"/>
                <a:cs typeface="Candara"/>
                <a:sym typeface="Candara"/>
              </a:rPr>
              <a:t>Following table lists the special operators in JavaScript.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