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Book Antiqu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D1B4C3-3BD6-48C9-8A88-43D219C4360F}">
  <a:tblStyle styleId="{08D1B4C3-3BD6-48C9-8A88-43D219C4360F}" styleName="Table_0">
    <a:wholeTbl>
      <a:tcTxStyle b="off" i="off">
        <a:font>
          <a:latin typeface=""/>
          <a:ea typeface=""/>
          <a:cs typeface=""/>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ECF4"/>
          </a:solidFill>
        </a:fill>
      </a:tcStyle>
    </a:band1H>
    <a:band2H>
      <a:tcTxStyle/>
    </a:band2H>
    <a:band1V>
      <a:tcTxStyle/>
      <a:tcStyle>
        <a:fill>
          <a:solidFill>
            <a:srgbClr val="E8ECF4"/>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
          <a:ea typeface=""/>
          <a:cs typeface=""/>
        </a:font>
        <a:schemeClr val="lt1"/>
      </a:tcTxStyle>
      <a:tcStyle>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BookAntiqua-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BookAntiqua-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BookAntiqua-boldItalic.fntdata"/><Relationship Id="rId30" Type="http://schemas.openxmlformats.org/officeDocument/2006/relationships/font" Target="fonts/BookAntiqua-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20eb34614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 name="Google Shape;75;gb20eb34614_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14: Các Vòng lặp và Mảng</a:t>
            </a:r>
            <a:endParaRPr/>
          </a:p>
        </p:txBody>
      </p:sp>
      <p:sp>
        <p:nvSpPr>
          <p:cNvPr id="76" name="Google Shape;76;gb20eb34614_2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20eb34614_2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6" name="Google Shape;176;gb20eb34614_2_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Mảng</a:t>
            </a:r>
            <a:endParaRPr/>
          </a:p>
          <a:p>
            <a:pPr indent="-171450" lvl="0" marL="171450" rtl="0" algn="l">
              <a:spcBef>
                <a:spcPts val="360"/>
              </a:spcBef>
              <a:spcAft>
                <a:spcPts val="0"/>
              </a:spcAft>
              <a:buClr>
                <a:schemeClr val="dk1"/>
              </a:buClr>
              <a:buSzPts val="1200"/>
              <a:buFont typeface="Arial"/>
              <a:buChar char="•"/>
            </a:pPr>
            <a:r>
              <a:rPr lang="vi"/>
              <a:t>Là tập hợp các giá trị được lưu trữ ở các vị trí bộ nhớ liền kề.</a:t>
            </a:r>
            <a:endParaRPr/>
          </a:p>
          <a:p>
            <a:pPr indent="-171450" lvl="0" marL="171450" rtl="0" algn="l">
              <a:spcBef>
                <a:spcPts val="360"/>
              </a:spcBef>
              <a:spcAft>
                <a:spcPts val="0"/>
              </a:spcAft>
              <a:buClr>
                <a:schemeClr val="dk1"/>
              </a:buClr>
              <a:buSzPts val="1200"/>
              <a:buFont typeface="Arial"/>
              <a:buChar char="•"/>
            </a:pPr>
            <a:r>
              <a:rPr lang="vi"/>
              <a:t>Các giá trị của biến mảng phải có cùng kiểu dữ liệu.</a:t>
            </a:r>
            <a:endParaRPr/>
          </a:p>
          <a:p>
            <a:pPr indent="-171450" lvl="0" marL="171450" rtl="0" algn="l">
              <a:spcBef>
                <a:spcPts val="360"/>
              </a:spcBef>
              <a:spcAft>
                <a:spcPts val="0"/>
              </a:spcAft>
              <a:buClr>
                <a:schemeClr val="dk1"/>
              </a:buClr>
              <a:buSzPts val="1200"/>
              <a:buFont typeface="Arial"/>
              <a:buChar char="•"/>
            </a:pPr>
            <a:r>
              <a:rPr lang="vi"/>
              <a:t>Các giá trị này cũng được gọi là phần tử có thể được truy cập bằng cách sử dụng chỉ số hoặc số chỉ mục.</a:t>
            </a:r>
            <a:endParaRPr/>
          </a:p>
          <a:p>
            <a:pPr indent="-171450" lvl="0" marL="171450" rtl="0" algn="l">
              <a:spcBef>
                <a:spcPts val="360"/>
              </a:spcBef>
              <a:spcAft>
                <a:spcPts val="0"/>
              </a:spcAft>
              <a:buClr>
                <a:schemeClr val="dk1"/>
              </a:buClr>
              <a:buSzPts val="1200"/>
              <a:buFont typeface="Arial"/>
              <a:buChar char="•"/>
            </a:pPr>
            <a:r>
              <a:rPr b="1" lang="vi"/>
              <a:t>JavaScript</a:t>
            </a:r>
            <a:r>
              <a:rPr lang="vi"/>
              <a:t> hỗ trợ hai loại mảng như sau: </a:t>
            </a:r>
            <a:endParaRPr/>
          </a:p>
          <a:p>
            <a:pPr indent="-171450" lvl="1" marL="628650" rtl="0" algn="l">
              <a:spcBef>
                <a:spcPts val="360"/>
              </a:spcBef>
              <a:spcAft>
                <a:spcPts val="0"/>
              </a:spcAft>
              <a:buClr>
                <a:schemeClr val="dk1"/>
              </a:buClr>
              <a:buSzPts val="1200"/>
              <a:buFont typeface="Arial"/>
              <a:buChar char="•"/>
            </a:pPr>
            <a:r>
              <a:rPr lang="vi"/>
              <a:t>Mảng một chiều</a:t>
            </a:r>
            <a:endParaRPr/>
          </a:p>
          <a:p>
            <a:pPr indent="-171450" lvl="1" marL="628650" rtl="0" algn="l">
              <a:spcBef>
                <a:spcPts val="360"/>
              </a:spcBef>
              <a:spcAft>
                <a:spcPts val="0"/>
              </a:spcAft>
              <a:buClr>
                <a:schemeClr val="dk1"/>
              </a:buClr>
              <a:buSzPts val="1200"/>
              <a:buFont typeface="Arial"/>
              <a:buChar char="•"/>
            </a:pPr>
            <a:r>
              <a:rPr lang="vi"/>
              <a:t>Mảng đa chiều</a:t>
            </a:r>
            <a:endParaRPr/>
          </a:p>
          <a:p>
            <a:pPr indent="-171450" lvl="0" marL="171450" rtl="0" algn="l">
              <a:spcBef>
                <a:spcPts val="360"/>
              </a:spcBef>
              <a:spcAft>
                <a:spcPts val="0"/>
              </a:spcAft>
              <a:buClr>
                <a:schemeClr val="dk1"/>
              </a:buClr>
              <a:buSzPts val="1200"/>
              <a:buFont typeface="Arial"/>
              <a:buChar char="•"/>
            </a:pPr>
            <a:r>
              <a:rPr lang="vi"/>
              <a:t>Biến mảng có thể được tạo bằng cách sử dụng đối tượng </a:t>
            </a:r>
            <a:r>
              <a:rPr b="1" lang="vi"/>
              <a:t>Array</a:t>
            </a:r>
            <a:r>
              <a:rPr lang="vi"/>
              <a:t> và từ khóa </a:t>
            </a:r>
            <a:r>
              <a:rPr b="1" lang="vi"/>
              <a:t>new</a:t>
            </a:r>
            <a:r>
              <a:rPr lang="vi"/>
              <a:t> cùng với kích thước của phần tử mảng</a:t>
            </a:r>
            <a:endParaRPr b="1"/>
          </a:p>
        </p:txBody>
      </p:sp>
      <p:sp>
        <p:nvSpPr>
          <p:cNvPr id="177" name="Google Shape;177;gb20eb34614_2_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20eb34614_2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3" name="Google Shape;193;gb20eb34614_2_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Mảng một chiều</a:t>
            </a:r>
            <a:endParaRPr b="1"/>
          </a:p>
          <a:p>
            <a:pPr indent="0" lvl="0" marL="0" rtl="0" algn="l">
              <a:spcBef>
                <a:spcPts val="360"/>
              </a:spcBef>
              <a:spcAft>
                <a:spcPts val="0"/>
              </a:spcAft>
              <a:buNone/>
            </a:pPr>
            <a:r>
              <a:rPr b="0" i="1" lang="vi" u="sng"/>
              <a:t>Cú pháp</a:t>
            </a:r>
            <a:r>
              <a:rPr b="0" i="1" lang="vi"/>
              <a:t>:</a:t>
            </a:r>
            <a:endParaRPr/>
          </a:p>
          <a:p>
            <a:pPr indent="0" lvl="2" marL="914400" rtl="0" algn="l">
              <a:spcBef>
                <a:spcPts val="360"/>
              </a:spcBef>
              <a:spcAft>
                <a:spcPts val="0"/>
              </a:spcAft>
              <a:buNone/>
            </a:pPr>
            <a:r>
              <a:rPr b="0" lang="vi" sz="1200"/>
              <a:t>var variable_name = </a:t>
            </a:r>
            <a:r>
              <a:rPr b="1" lang="vi" sz="1200">
                <a:solidFill>
                  <a:srgbClr val="FF0000"/>
                </a:solidFill>
              </a:rPr>
              <a:t>new</a:t>
            </a:r>
            <a:r>
              <a:rPr b="1" lang="vi" sz="1200"/>
              <a:t> </a:t>
            </a:r>
            <a:r>
              <a:rPr b="1" lang="vi" sz="1200">
                <a:solidFill>
                  <a:srgbClr val="00B050"/>
                </a:solidFill>
              </a:rPr>
              <a:t>Array</a:t>
            </a:r>
            <a:r>
              <a:rPr b="1" lang="vi" sz="1200"/>
              <a:t>(size); 	//Declaration</a:t>
            </a:r>
            <a:endParaRPr/>
          </a:p>
          <a:p>
            <a:pPr indent="0" lvl="2" marL="914400" rtl="0" algn="l">
              <a:spcBef>
                <a:spcPts val="360"/>
              </a:spcBef>
              <a:spcAft>
                <a:spcPts val="0"/>
              </a:spcAft>
              <a:buNone/>
            </a:pPr>
            <a:r>
              <a:rPr b="0" lang="vi" sz="1200"/>
              <a:t>variable_name[index] = ‘value’;</a:t>
            </a:r>
            <a:endParaRPr/>
          </a:p>
        </p:txBody>
      </p:sp>
      <p:sp>
        <p:nvSpPr>
          <p:cNvPr id="194" name="Google Shape;194;gb20eb34614_2_1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20eb34614_2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4" name="Google Shape;204;gb20eb34614_2_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Truy cập Mảng một chiều</a:t>
            </a:r>
            <a:endParaRPr b="1"/>
          </a:p>
          <a:p>
            <a:pPr indent="-171450" lvl="0" marL="171450" rtl="0" algn="l">
              <a:spcBef>
                <a:spcPts val="360"/>
              </a:spcBef>
              <a:spcAft>
                <a:spcPts val="0"/>
              </a:spcAft>
              <a:buClr>
                <a:schemeClr val="dk1"/>
              </a:buClr>
              <a:buSzPts val="1200"/>
              <a:buFont typeface="Arial"/>
              <a:buChar char="•"/>
            </a:pPr>
            <a:r>
              <a:rPr lang="vi"/>
              <a:t>Truy cập các phần tử mảng mà không có vòng lặp</a:t>
            </a:r>
            <a:endParaRPr/>
          </a:p>
          <a:p>
            <a:pPr indent="-171450" lvl="0" marL="171450" rtl="0" algn="l">
              <a:spcBef>
                <a:spcPts val="360"/>
              </a:spcBef>
              <a:spcAft>
                <a:spcPts val="0"/>
              </a:spcAft>
              <a:buClr>
                <a:schemeClr val="dk1"/>
              </a:buClr>
              <a:buSzPts val="1200"/>
              <a:buFont typeface="Arial"/>
              <a:buChar char="•"/>
            </a:pPr>
            <a:r>
              <a:rPr lang="vi"/>
              <a:t>Một phần tử mảng có thể được truy cập bằng cách chỉ định tên mảng, theo sau là dấu ngoặc vuông chứa số chỉ mục. </a:t>
            </a:r>
            <a:endParaRPr/>
          </a:p>
          <a:p>
            <a:pPr indent="-171450" lvl="0" marL="171450" rtl="0" algn="l">
              <a:spcBef>
                <a:spcPts val="360"/>
              </a:spcBef>
              <a:spcAft>
                <a:spcPts val="0"/>
              </a:spcAft>
              <a:buClr>
                <a:schemeClr val="dk1"/>
              </a:buClr>
              <a:buSzPts val="1200"/>
              <a:buFont typeface="Arial"/>
              <a:buChar char="•"/>
            </a:pPr>
            <a:r>
              <a:rPr lang="vi"/>
              <a:t>Đoạn mã:</a:t>
            </a:r>
            <a:endParaRPr b="1"/>
          </a:p>
        </p:txBody>
      </p:sp>
      <p:sp>
        <p:nvSpPr>
          <p:cNvPr id="205" name="Google Shape;205;gb20eb34614_2_1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20eb34614_2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7" name="Google Shape;217;gb20eb34614_2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Truy cập Mảng một chiều</a:t>
            </a:r>
            <a:endParaRPr b="1"/>
          </a:p>
          <a:p>
            <a:pPr indent="-171450" lvl="0" marL="171450" rtl="0" algn="l">
              <a:spcBef>
                <a:spcPts val="360"/>
              </a:spcBef>
              <a:spcAft>
                <a:spcPts val="0"/>
              </a:spcAft>
              <a:buClr>
                <a:schemeClr val="dk1"/>
              </a:buClr>
              <a:buSzPts val="1200"/>
              <a:buFont typeface="Arial"/>
              <a:buChar char="•"/>
            </a:pPr>
            <a:r>
              <a:rPr lang="vi"/>
              <a:t>Truy cập các phần tử mảng bằng vòng lặp</a:t>
            </a:r>
            <a:endParaRPr/>
          </a:p>
          <a:p>
            <a:pPr indent="-171450" lvl="0" marL="171450" rtl="0" algn="l">
              <a:spcBef>
                <a:spcPts val="360"/>
              </a:spcBef>
              <a:spcAft>
                <a:spcPts val="0"/>
              </a:spcAft>
              <a:buClr>
                <a:schemeClr val="dk1"/>
              </a:buClr>
              <a:buSzPts val="1200"/>
              <a:buFont typeface="Arial"/>
              <a:buChar char="•"/>
            </a:pPr>
            <a:r>
              <a:rPr lang="vi"/>
              <a:t>Đoạn mã trình bày cách tạo ra một mảng để chấp nhận điểm của 5 đối tượng và hiển thị giá trị trung bình.</a:t>
            </a:r>
            <a:endParaRPr b="1"/>
          </a:p>
        </p:txBody>
      </p:sp>
      <p:sp>
        <p:nvSpPr>
          <p:cNvPr id="218" name="Google Shape;218;gb20eb34614_2_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20eb34614_2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0" name="Google Shape;230;gb20eb34614_2_1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Mảng đa chiều</a:t>
            </a:r>
            <a:endParaRPr b="1"/>
          </a:p>
          <a:p>
            <a:pPr indent="-171450" lvl="0" marL="171450" rtl="0" algn="l">
              <a:spcBef>
                <a:spcPts val="360"/>
              </a:spcBef>
              <a:spcAft>
                <a:spcPts val="0"/>
              </a:spcAft>
              <a:buClr>
                <a:schemeClr val="dk1"/>
              </a:buClr>
              <a:buSzPts val="1200"/>
              <a:buFont typeface="Arial"/>
              <a:buChar char="•"/>
            </a:pPr>
            <a:r>
              <a:rPr lang="vi"/>
              <a:t>Mảng đa chiều lưu trữ kết hợp các giá trị của mảng một chiều trong hai hoặc nhiều chiều.</a:t>
            </a:r>
            <a:endParaRPr/>
          </a:p>
          <a:p>
            <a:pPr indent="-171450" lvl="0" marL="171450" rtl="0" algn="l">
              <a:spcBef>
                <a:spcPts val="360"/>
              </a:spcBef>
              <a:spcAft>
                <a:spcPts val="0"/>
              </a:spcAft>
              <a:buClr>
                <a:schemeClr val="dk1"/>
              </a:buClr>
              <a:buSzPts val="1200"/>
              <a:buFont typeface="Arial"/>
              <a:buChar char="•"/>
            </a:pPr>
            <a:r>
              <a:rPr lang="vi"/>
              <a:t>Mảng hai chiều là một mảng của các mảng.</a:t>
            </a:r>
            <a:endParaRPr/>
          </a:p>
          <a:p>
            <a:pPr indent="-171450" lvl="0" marL="171450" marR="0" rtl="0" algn="l">
              <a:lnSpc>
                <a:spcPct val="100000"/>
              </a:lnSpc>
              <a:spcBef>
                <a:spcPts val="360"/>
              </a:spcBef>
              <a:spcAft>
                <a:spcPts val="0"/>
              </a:spcAft>
              <a:buClr>
                <a:schemeClr val="dk1"/>
              </a:buClr>
              <a:buSzPts val="1200"/>
              <a:buFont typeface="Arial"/>
              <a:buChar char="•"/>
            </a:pPr>
            <a:r>
              <a:rPr lang="vi"/>
              <a:t>Điều này có nghĩa là, đối với mảng hai chiều, đầu tiên một mảng chính được khai báo và sau đó, một mảng được tạo cho mỗi phần tử của mảng chính.</a:t>
            </a:r>
            <a:endParaRPr/>
          </a:p>
          <a:p>
            <a:pPr indent="-95250" lvl="0" marL="171450" rtl="0" algn="l">
              <a:spcBef>
                <a:spcPts val="360"/>
              </a:spcBef>
              <a:spcAft>
                <a:spcPts val="0"/>
              </a:spcAft>
              <a:buClr>
                <a:schemeClr val="dk1"/>
              </a:buClr>
              <a:buSzPts val="1200"/>
              <a:buFont typeface="Arial"/>
              <a:buNone/>
            </a:pPr>
            <a:r>
              <a:t/>
            </a:r>
            <a:endParaRPr b="1"/>
          </a:p>
        </p:txBody>
      </p:sp>
      <p:sp>
        <p:nvSpPr>
          <p:cNvPr id="231" name="Google Shape;231;gb20eb34614_2_1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20eb34614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1" name="Google Shape;241;gb20eb34614_2_1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Mảng đa chiều</a:t>
            </a:r>
            <a:endParaRPr b="1"/>
          </a:p>
          <a:p>
            <a:pPr indent="-171450" lvl="0" marL="171450" marR="0" rtl="0" algn="l">
              <a:lnSpc>
                <a:spcPct val="100000"/>
              </a:lnSpc>
              <a:spcBef>
                <a:spcPts val="360"/>
              </a:spcBef>
              <a:spcAft>
                <a:spcPts val="0"/>
              </a:spcAft>
              <a:buClr>
                <a:schemeClr val="dk1"/>
              </a:buClr>
              <a:buSzPts val="1200"/>
              <a:buFont typeface="Arial"/>
              <a:buChar char="•"/>
            </a:pPr>
            <a:r>
              <a:rPr lang="vi"/>
              <a:t>Cú pháp khai báo mảng hai chiều như sau:</a:t>
            </a:r>
            <a:endParaRPr/>
          </a:p>
          <a:p>
            <a:pPr indent="0" lvl="1" marL="457200" marR="0" rtl="0" algn="l">
              <a:lnSpc>
                <a:spcPct val="100000"/>
              </a:lnSpc>
              <a:spcBef>
                <a:spcPts val="360"/>
              </a:spcBef>
              <a:spcAft>
                <a:spcPts val="0"/>
              </a:spcAft>
              <a:buClr>
                <a:schemeClr val="dk1"/>
              </a:buClr>
              <a:buSzPts val="1200"/>
              <a:buFont typeface="Arial"/>
              <a:buNone/>
            </a:pPr>
            <a:r>
              <a:rPr b="1" lang="vi" sz="1200"/>
              <a:t>var var_name = </a:t>
            </a:r>
            <a:r>
              <a:rPr b="1" lang="vi" sz="1200">
                <a:solidFill>
                  <a:srgbClr val="F61828"/>
                </a:solidFill>
              </a:rPr>
              <a:t>new</a:t>
            </a:r>
            <a:r>
              <a:rPr b="1" lang="vi" sz="1200"/>
              <a:t> </a:t>
            </a:r>
            <a:r>
              <a:rPr b="1" lang="vi" sz="1200">
                <a:solidFill>
                  <a:srgbClr val="00B050"/>
                </a:solidFill>
              </a:rPr>
              <a:t>Array</a:t>
            </a:r>
            <a:r>
              <a:rPr b="1" lang="vi" sz="1200"/>
              <a:t>(size); //Declaration</a:t>
            </a:r>
            <a:endParaRPr/>
          </a:p>
          <a:p>
            <a:pPr indent="0" lvl="1" marL="457200" marR="0" rtl="0" algn="l">
              <a:lnSpc>
                <a:spcPct val="100000"/>
              </a:lnSpc>
              <a:spcBef>
                <a:spcPts val="360"/>
              </a:spcBef>
              <a:spcAft>
                <a:spcPts val="0"/>
              </a:spcAft>
              <a:buClr>
                <a:schemeClr val="dk1"/>
              </a:buClr>
              <a:buSzPts val="1200"/>
              <a:buFont typeface="Arial"/>
              <a:buNone/>
            </a:pPr>
            <a:r>
              <a:rPr b="1" lang="vi" sz="1200"/>
              <a:t>var_name[index] = </a:t>
            </a:r>
            <a:r>
              <a:rPr b="1" lang="vi" sz="1200">
                <a:solidFill>
                  <a:srgbClr val="F61828"/>
                </a:solidFill>
              </a:rPr>
              <a:t>new</a:t>
            </a:r>
            <a:r>
              <a:rPr b="1" lang="vi" sz="1200"/>
              <a:t> </a:t>
            </a:r>
            <a:r>
              <a:rPr b="1" lang="vi" sz="1200">
                <a:solidFill>
                  <a:srgbClr val="00B050"/>
                </a:solidFill>
              </a:rPr>
              <a:t>Array</a:t>
            </a:r>
            <a:r>
              <a:rPr b="1" lang="vi" sz="1200"/>
              <a:t>(‘value1’,’value2’..);</a:t>
            </a:r>
            <a:endParaRPr/>
          </a:p>
          <a:p>
            <a:pPr indent="-171450" lvl="0" marL="171450" marR="0" rtl="0" algn="l">
              <a:lnSpc>
                <a:spcPct val="100000"/>
              </a:lnSpc>
              <a:spcBef>
                <a:spcPts val="360"/>
              </a:spcBef>
              <a:spcAft>
                <a:spcPts val="0"/>
              </a:spcAft>
              <a:buClr>
                <a:schemeClr val="dk1"/>
              </a:buClr>
              <a:buSzPts val="1200"/>
              <a:buFont typeface="Arial"/>
              <a:buChar char="•"/>
            </a:pPr>
            <a:r>
              <a:rPr lang="vi"/>
              <a:t>Ở đây, </a:t>
            </a:r>
            <a:r>
              <a:rPr b="1" lang="vi"/>
              <a:t>value1</a:t>
            </a:r>
            <a:r>
              <a:rPr lang="vi"/>
              <a:t>: Là giá trị ở cột đầu tiên. </a:t>
            </a:r>
            <a:r>
              <a:rPr b="1" lang="vi"/>
              <a:t>value2</a:t>
            </a:r>
            <a:r>
              <a:rPr lang="vi"/>
              <a:t>: Là giá trị ở cột thứ hai.</a:t>
            </a:r>
            <a:endParaRPr/>
          </a:p>
          <a:p>
            <a:pPr indent="-171450" lvl="0" marL="171450" marR="0" rtl="0" algn="l">
              <a:lnSpc>
                <a:spcPct val="100000"/>
              </a:lnSpc>
              <a:spcBef>
                <a:spcPts val="360"/>
              </a:spcBef>
              <a:spcAft>
                <a:spcPts val="0"/>
              </a:spcAft>
              <a:buClr>
                <a:schemeClr val="dk1"/>
              </a:buClr>
              <a:buSzPts val="1200"/>
              <a:buFont typeface="Arial"/>
              <a:buChar char="•"/>
            </a:pPr>
            <a:r>
              <a:rPr lang="vi"/>
              <a:t>Hình sau đây cho thấy khai báo của một mảng hai chiều.</a:t>
            </a:r>
            <a:endParaRPr/>
          </a:p>
        </p:txBody>
      </p:sp>
      <p:sp>
        <p:nvSpPr>
          <p:cNvPr id="242" name="Google Shape;242;gb20eb34614_2_1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20eb34614_2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1" name="Google Shape;251;gb20eb34614_2_1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phương thức của mảng</a:t>
            </a:r>
            <a:endParaRPr b="1"/>
          </a:p>
          <a:p>
            <a:pPr indent="-171450" lvl="0" marL="171450" rtl="0" algn="l">
              <a:spcBef>
                <a:spcPts val="360"/>
              </a:spcBef>
              <a:spcAft>
                <a:spcPts val="0"/>
              </a:spcAft>
              <a:buClr>
                <a:schemeClr val="dk1"/>
              </a:buClr>
              <a:buSzPts val="1200"/>
              <a:buFont typeface="Arial"/>
              <a:buChar char="•"/>
            </a:pPr>
            <a:r>
              <a:rPr b="0" lang="vi"/>
              <a:t>Trong Javascript, mảng là một đối tượng.Nó có thuộc tính </a:t>
            </a:r>
            <a:r>
              <a:rPr b="1" lang="vi"/>
              <a:t>length</a:t>
            </a:r>
            <a:r>
              <a:rPr b="0" lang="vi"/>
              <a:t> xác định số lượng phần tử trong một mảng.</a:t>
            </a:r>
            <a:endParaRPr b="0"/>
          </a:p>
          <a:p>
            <a:pPr indent="-171450" lvl="0" marL="171450" rtl="0" algn="l">
              <a:spcBef>
                <a:spcPts val="360"/>
              </a:spcBef>
              <a:spcAft>
                <a:spcPts val="0"/>
              </a:spcAft>
              <a:buClr>
                <a:schemeClr val="dk1"/>
              </a:buClr>
              <a:buSzPts val="1200"/>
              <a:buFont typeface="Arial"/>
              <a:buChar char="•"/>
            </a:pPr>
            <a:r>
              <a:rPr lang="vi"/>
              <a:t>Các phương thức khác nhau của đối tượng Array cho phép truy cập và thao tác các phần tử của mảng.</a:t>
            </a:r>
            <a:endParaRPr/>
          </a:p>
          <a:p>
            <a:pPr indent="-171450" lvl="1" marL="628650" marR="0" rtl="0" algn="l">
              <a:lnSpc>
                <a:spcPct val="100000"/>
              </a:lnSpc>
              <a:spcBef>
                <a:spcPts val="360"/>
              </a:spcBef>
              <a:spcAft>
                <a:spcPts val="0"/>
              </a:spcAft>
              <a:buClr>
                <a:srgbClr val="00B050"/>
              </a:buClr>
              <a:buSzPts val="1200"/>
              <a:buFont typeface="Arial"/>
              <a:buChar char="•"/>
            </a:pPr>
            <a:r>
              <a:rPr b="1" lang="vi">
                <a:solidFill>
                  <a:srgbClr val="00B050"/>
                </a:solidFill>
              </a:rPr>
              <a:t>concat(): </a:t>
            </a:r>
            <a:r>
              <a:rPr lang="vi"/>
              <a:t>Kết hợp một hoặc nhiều biến mảng.</a:t>
            </a:r>
            <a:endParaRPr b="1">
              <a:solidFill>
                <a:srgbClr val="00B050"/>
              </a:solidFill>
            </a:endParaRPr>
          </a:p>
          <a:p>
            <a:pPr indent="-171450" lvl="1" marL="628650" marR="0" rtl="0" algn="l">
              <a:lnSpc>
                <a:spcPct val="100000"/>
              </a:lnSpc>
              <a:spcBef>
                <a:spcPts val="360"/>
              </a:spcBef>
              <a:spcAft>
                <a:spcPts val="0"/>
              </a:spcAft>
              <a:buClr>
                <a:srgbClr val="00B050"/>
              </a:buClr>
              <a:buSzPts val="1200"/>
              <a:buFont typeface="Arial"/>
              <a:buChar char="•"/>
            </a:pPr>
            <a:r>
              <a:rPr b="1" lang="vi">
                <a:solidFill>
                  <a:srgbClr val="00B050"/>
                </a:solidFill>
              </a:rPr>
              <a:t>join(): </a:t>
            </a:r>
            <a:r>
              <a:rPr lang="vi"/>
              <a:t>Nối tất cả các phần tử của mảng thành một chuỗi.</a:t>
            </a:r>
            <a:endParaRPr b="1">
              <a:solidFill>
                <a:srgbClr val="00B050"/>
              </a:solidFill>
            </a:endParaRPr>
          </a:p>
          <a:p>
            <a:pPr indent="-171450" lvl="1" marL="628650" marR="0" rtl="0" algn="l">
              <a:lnSpc>
                <a:spcPct val="100000"/>
              </a:lnSpc>
              <a:spcBef>
                <a:spcPts val="360"/>
              </a:spcBef>
              <a:spcAft>
                <a:spcPts val="0"/>
              </a:spcAft>
              <a:buClr>
                <a:srgbClr val="00B050"/>
              </a:buClr>
              <a:buSzPts val="1200"/>
              <a:buFont typeface="Arial"/>
              <a:buChar char="•"/>
            </a:pPr>
            <a:r>
              <a:rPr b="1" lang="vi">
                <a:solidFill>
                  <a:srgbClr val="00B050"/>
                </a:solidFill>
              </a:rPr>
              <a:t>pop(): </a:t>
            </a:r>
            <a:r>
              <a:rPr lang="vi"/>
              <a:t>Truy xuất phần tử cuối cùng của một mảng.</a:t>
            </a:r>
            <a:endParaRPr/>
          </a:p>
          <a:p>
            <a:pPr indent="-171450" lvl="1" marL="628650" marR="0" rtl="0" algn="l">
              <a:lnSpc>
                <a:spcPct val="100000"/>
              </a:lnSpc>
              <a:spcBef>
                <a:spcPts val="360"/>
              </a:spcBef>
              <a:spcAft>
                <a:spcPts val="0"/>
              </a:spcAft>
              <a:buClr>
                <a:srgbClr val="00B050"/>
              </a:buClr>
              <a:buSzPts val="1200"/>
              <a:buFont typeface="Arial"/>
              <a:buChar char="•"/>
            </a:pPr>
            <a:r>
              <a:rPr b="1" lang="vi">
                <a:solidFill>
                  <a:srgbClr val="00B050"/>
                </a:solidFill>
              </a:rPr>
              <a:t>push(): </a:t>
            </a:r>
            <a:r>
              <a:rPr lang="vi"/>
              <a:t>Thêm một hoặc nhiều phần tử vào cuối một mảng.</a:t>
            </a:r>
            <a:endParaRPr b="1">
              <a:solidFill>
                <a:srgbClr val="00B050"/>
              </a:solidFill>
            </a:endParaRPr>
          </a:p>
          <a:p>
            <a:pPr indent="-171450" lvl="1" marL="628650" marR="0" rtl="0" algn="l">
              <a:lnSpc>
                <a:spcPct val="100000"/>
              </a:lnSpc>
              <a:spcBef>
                <a:spcPts val="360"/>
              </a:spcBef>
              <a:spcAft>
                <a:spcPts val="0"/>
              </a:spcAft>
              <a:buClr>
                <a:srgbClr val="00B050"/>
              </a:buClr>
              <a:buSzPts val="1200"/>
              <a:buFont typeface="Arial"/>
              <a:buChar char="•"/>
            </a:pPr>
            <a:r>
              <a:rPr b="1" lang="vi">
                <a:solidFill>
                  <a:srgbClr val="00B050"/>
                </a:solidFill>
              </a:rPr>
              <a:t>sort(): </a:t>
            </a:r>
            <a:r>
              <a:rPr lang="vi"/>
              <a:t>Sắp xếp các phần tử mảng theo thứ tự bảng chữ cái.</a:t>
            </a:r>
            <a:endParaRPr b="1">
              <a:solidFill>
                <a:srgbClr val="00B050"/>
              </a:solidFill>
            </a:endParaRPr>
          </a:p>
        </p:txBody>
      </p:sp>
      <p:sp>
        <p:nvSpPr>
          <p:cNvPr id="252" name="Google Shape;252;gb20eb34614_2_1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20eb34614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5" name="Google Shape;265;gb20eb34614_2_1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phương thức của mảng</a:t>
            </a:r>
            <a:endParaRPr b="1"/>
          </a:p>
          <a:p>
            <a:pPr indent="0" lvl="0" marL="0" rtl="0" algn="l">
              <a:spcBef>
                <a:spcPts val="360"/>
              </a:spcBef>
              <a:spcAft>
                <a:spcPts val="0"/>
              </a:spcAft>
              <a:buNone/>
            </a:pPr>
            <a:r>
              <a:rPr lang="vi"/>
              <a:t>Ví dụ:</a:t>
            </a:r>
            <a:endParaRPr/>
          </a:p>
        </p:txBody>
      </p:sp>
      <p:sp>
        <p:nvSpPr>
          <p:cNvPr id="266" name="Google Shape;266;gb20eb34614_2_1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20eb34614_2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7" name="Google Shape;277;gb20eb34614_2_2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Vòng lặp for..in</a:t>
            </a:r>
            <a:endParaRPr/>
          </a:p>
          <a:p>
            <a:pPr indent="-171450" lvl="0" marL="171450" rtl="0" algn="l">
              <a:spcBef>
                <a:spcPts val="360"/>
              </a:spcBef>
              <a:spcAft>
                <a:spcPts val="0"/>
              </a:spcAft>
              <a:buClr>
                <a:schemeClr val="dk1"/>
              </a:buClr>
              <a:buSzPts val="1200"/>
              <a:buFont typeface="Arial"/>
              <a:buChar char="•"/>
            </a:pPr>
            <a:r>
              <a:rPr lang="vi"/>
              <a:t>Là một phần mở rộng của vòng lặp </a:t>
            </a:r>
            <a:r>
              <a:rPr b="1" lang="vi"/>
              <a:t>for</a:t>
            </a:r>
            <a:r>
              <a:rPr lang="vi"/>
              <a:t>. Nó cho phép thực hiện các hành động cụ thể trên các mảng đối tượng.</a:t>
            </a:r>
            <a:endParaRPr/>
          </a:p>
          <a:p>
            <a:pPr indent="-171450" lvl="0" marL="171450" rtl="0" algn="l">
              <a:spcBef>
                <a:spcPts val="360"/>
              </a:spcBef>
              <a:spcAft>
                <a:spcPts val="0"/>
              </a:spcAft>
              <a:buClr>
                <a:schemeClr val="dk1"/>
              </a:buClr>
              <a:buSzPts val="1200"/>
              <a:buFont typeface="Arial"/>
              <a:buChar char="•"/>
            </a:pPr>
            <a:r>
              <a:rPr lang="vi"/>
              <a:t>Vòng lặp đọc mọi phần tử trong mảng được chỉ định và thực thi một khối mã chỉ một lần cho mỗi phần tử trong mảng.</a:t>
            </a:r>
            <a:endParaRPr/>
          </a:p>
          <a:p>
            <a:pPr indent="-171450" lvl="0" marL="171450" rtl="0" algn="l">
              <a:spcBef>
                <a:spcPts val="360"/>
              </a:spcBef>
              <a:spcAft>
                <a:spcPts val="0"/>
              </a:spcAft>
              <a:buClr>
                <a:schemeClr val="dk1"/>
              </a:buClr>
              <a:buSzPts val="1200"/>
              <a:buFont typeface="Arial"/>
              <a:buChar char="•"/>
            </a:pPr>
            <a:r>
              <a:rPr b="0" lang="vi" u="sng"/>
              <a:t>Cú pháp:</a:t>
            </a:r>
            <a:endParaRPr/>
          </a:p>
          <a:p>
            <a:pPr indent="0" lvl="2" marL="914400" rtl="0" algn="l">
              <a:lnSpc>
                <a:spcPct val="100000"/>
              </a:lnSpc>
              <a:spcBef>
                <a:spcPts val="0"/>
              </a:spcBef>
              <a:spcAft>
                <a:spcPts val="0"/>
              </a:spcAft>
              <a:buNone/>
            </a:pPr>
            <a:r>
              <a:rPr b="1" lang="vi" sz="1200">
                <a:solidFill>
                  <a:srgbClr val="F61828"/>
                </a:solidFill>
                <a:latin typeface="Courier New"/>
                <a:ea typeface="Courier New"/>
                <a:cs typeface="Courier New"/>
                <a:sym typeface="Courier New"/>
              </a:rPr>
              <a:t>for</a:t>
            </a:r>
            <a:r>
              <a:rPr b="1" lang="vi" sz="1200">
                <a:latin typeface="Courier New"/>
                <a:ea typeface="Courier New"/>
                <a:cs typeface="Courier New"/>
                <a:sym typeface="Courier New"/>
              </a:rPr>
              <a:t> (var_name </a:t>
            </a:r>
            <a:r>
              <a:rPr b="1" lang="vi" sz="1200">
                <a:solidFill>
                  <a:srgbClr val="F61828"/>
                </a:solidFill>
                <a:latin typeface="Courier New"/>
                <a:ea typeface="Courier New"/>
                <a:cs typeface="Courier New"/>
                <a:sym typeface="Courier New"/>
              </a:rPr>
              <a:t>in</a:t>
            </a:r>
            <a:r>
              <a:rPr b="1" lang="vi" sz="1200">
                <a:latin typeface="Courier New"/>
                <a:ea typeface="Courier New"/>
                <a:cs typeface="Courier New"/>
                <a:sym typeface="Courier New"/>
              </a:rPr>
              <a:t> array_name)</a:t>
            </a:r>
            <a:endParaRPr/>
          </a:p>
          <a:p>
            <a:pPr indent="0" lvl="2" marL="914400" rtl="0" algn="l">
              <a:lnSpc>
                <a:spcPct val="100000"/>
              </a:lnSpc>
              <a:spcBef>
                <a:spcPts val="0"/>
              </a:spcBef>
              <a:spcAft>
                <a:spcPts val="0"/>
              </a:spcAft>
              <a:buNone/>
            </a:pPr>
            <a:r>
              <a:rPr b="1" lang="vi" sz="1200">
                <a:solidFill>
                  <a:srgbClr val="F61828"/>
                </a:solidFill>
                <a:latin typeface="Courier New"/>
                <a:ea typeface="Courier New"/>
                <a:cs typeface="Courier New"/>
                <a:sym typeface="Courier New"/>
              </a:rPr>
              <a:t>{ </a:t>
            </a:r>
            <a:endParaRPr/>
          </a:p>
          <a:p>
            <a:pPr indent="0" lvl="2" marL="914400" rtl="0" algn="l">
              <a:lnSpc>
                <a:spcPct val="100000"/>
              </a:lnSpc>
              <a:spcBef>
                <a:spcPts val="0"/>
              </a:spcBef>
              <a:spcAft>
                <a:spcPts val="0"/>
              </a:spcAft>
              <a:buNone/>
            </a:pPr>
            <a:r>
              <a:rPr b="1" lang="vi" sz="1200">
                <a:latin typeface="Courier New"/>
                <a:ea typeface="Courier New"/>
                <a:cs typeface="Courier New"/>
                <a:sym typeface="Courier New"/>
              </a:rPr>
              <a:t>     //statements;</a:t>
            </a:r>
            <a:endParaRPr/>
          </a:p>
          <a:p>
            <a:pPr indent="0" lvl="2" marL="914400" rtl="0" algn="l">
              <a:lnSpc>
                <a:spcPct val="100000"/>
              </a:lnSpc>
              <a:spcBef>
                <a:spcPts val="0"/>
              </a:spcBef>
              <a:spcAft>
                <a:spcPts val="0"/>
              </a:spcAft>
              <a:buNone/>
            </a:pPr>
            <a:r>
              <a:rPr b="1" lang="vi" sz="1200">
                <a:solidFill>
                  <a:srgbClr val="F61828"/>
                </a:solidFill>
                <a:latin typeface="Courier New"/>
                <a:ea typeface="Courier New"/>
                <a:cs typeface="Courier New"/>
                <a:sym typeface="Courier New"/>
              </a:rPr>
              <a:t>}</a:t>
            </a:r>
            <a:endParaRPr/>
          </a:p>
          <a:p>
            <a:pPr indent="-171450" lvl="0" marL="171450" rtl="0" algn="l">
              <a:spcBef>
                <a:spcPts val="360"/>
              </a:spcBef>
              <a:spcAft>
                <a:spcPts val="0"/>
              </a:spcAft>
              <a:buClr>
                <a:schemeClr val="dk1"/>
              </a:buClr>
              <a:buSzPts val="1200"/>
              <a:buFont typeface="Arial"/>
              <a:buChar char="•"/>
            </a:pPr>
            <a:r>
              <a:rPr lang="vi"/>
              <a:t>Ở đây, </a:t>
            </a:r>
            <a:r>
              <a:rPr b="1" lang="vi" sz="1200">
                <a:latin typeface="Courier New"/>
                <a:ea typeface="Courier New"/>
                <a:cs typeface="Courier New"/>
                <a:sym typeface="Courier New"/>
              </a:rPr>
              <a:t>var_name</a:t>
            </a:r>
            <a:r>
              <a:rPr lang="vi"/>
              <a:t>: Là tên của biến, </a:t>
            </a:r>
            <a:r>
              <a:rPr b="1" lang="vi"/>
              <a:t>array_name</a:t>
            </a:r>
            <a:r>
              <a:rPr lang="vi"/>
              <a:t>: Là tên mảng</a:t>
            </a:r>
            <a:endParaRPr b="0" u="sng"/>
          </a:p>
        </p:txBody>
      </p:sp>
      <p:sp>
        <p:nvSpPr>
          <p:cNvPr id="278" name="Google Shape;278;gb20eb34614_2_2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20eb34614_2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3" name="Google Shape;293;gb20eb34614_2_2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Vòng lặp for..in</a:t>
            </a:r>
            <a:endParaRPr/>
          </a:p>
          <a:p>
            <a:pPr indent="-171450" lvl="0" marL="171450" rtl="0" algn="l">
              <a:spcBef>
                <a:spcPts val="360"/>
              </a:spcBef>
              <a:spcAft>
                <a:spcPts val="0"/>
              </a:spcAft>
              <a:buClr>
                <a:schemeClr val="dk1"/>
              </a:buClr>
              <a:buSzPts val="1200"/>
              <a:buFont typeface="Arial"/>
              <a:buChar char="•"/>
            </a:pPr>
            <a:r>
              <a:rPr lang="vi"/>
              <a:t>Ví dụ:</a:t>
            </a:r>
            <a:endParaRPr/>
          </a:p>
        </p:txBody>
      </p:sp>
      <p:sp>
        <p:nvSpPr>
          <p:cNvPr id="294" name="Google Shape;294;gb20eb34614_2_2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20eb34614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 name="Google Shape;80;gb20eb34614_2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Giải thích vòng lặp </a:t>
            </a:r>
            <a:r>
              <a:rPr b="1" lang="vi"/>
              <a:t>while</a:t>
            </a:r>
            <a:endParaRPr b="1"/>
          </a:p>
          <a:p>
            <a:pPr indent="-171450" lvl="0" marL="171450" rtl="0" algn="l">
              <a:spcBef>
                <a:spcPts val="360"/>
              </a:spcBef>
              <a:spcAft>
                <a:spcPts val="0"/>
              </a:spcAft>
              <a:buClr>
                <a:schemeClr val="dk1"/>
              </a:buClr>
              <a:buSzPts val="1200"/>
              <a:buFont typeface="Arial"/>
              <a:buChar char="•"/>
            </a:pPr>
            <a:r>
              <a:rPr lang="vi"/>
              <a:t>Giải thích vòng lặp </a:t>
            </a:r>
            <a:r>
              <a:rPr b="1" lang="vi"/>
              <a:t>for</a:t>
            </a:r>
            <a:endParaRPr b="1"/>
          </a:p>
          <a:p>
            <a:pPr indent="-171450" lvl="0" marL="171450" rtl="0" algn="l">
              <a:spcBef>
                <a:spcPts val="360"/>
              </a:spcBef>
              <a:spcAft>
                <a:spcPts val="0"/>
              </a:spcAft>
              <a:buClr>
                <a:schemeClr val="dk1"/>
              </a:buClr>
              <a:buSzPts val="1200"/>
              <a:buFont typeface="Arial"/>
              <a:buChar char="•"/>
            </a:pPr>
            <a:r>
              <a:rPr lang="vi"/>
              <a:t>Giải thích vòng lặp </a:t>
            </a:r>
            <a:r>
              <a:rPr b="1" lang="vi"/>
              <a:t>do.. while</a:t>
            </a:r>
            <a:endParaRPr b="1"/>
          </a:p>
          <a:p>
            <a:pPr indent="-171450" lvl="0" marL="171450" rtl="0" algn="l">
              <a:spcBef>
                <a:spcPts val="360"/>
              </a:spcBef>
              <a:spcAft>
                <a:spcPts val="0"/>
              </a:spcAft>
              <a:buClr>
                <a:schemeClr val="dk1"/>
              </a:buClr>
              <a:buSzPts val="1200"/>
              <a:buFont typeface="Arial"/>
              <a:buChar char="•"/>
            </a:pPr>
            <a:r>
              <a:rPr lang="vi"/>
              <a:t>Giải thích câu lệnh </a:t>
            </a:r>
            <a:r>
              <a:rPr b="1" lang="vi"/>
              <a:t>break</a:t>
            </a:r>
            <a:r>
              <a:rPr lang="vi"/>
              <a:t> và </a:t>
            </a:r>
            <a:r>
              <a:rPr b="1" lang="vi"/>
              <a:t>continue</a:t>
            </a:r>
            <a:endParaRPr b="1"/>
          </a:p>
          <a:p>
            <a:pPr indent="-171450" lvl="0" marL="171450" rtl="0" algn="l">
              <a:spcBef>
                <a:spcPts val="360"/>
              </a:spcBef>
              <a:spcAft>
                <a:spcPts val="0"/>
              </a:spcAft>
              <a:buClr>
                <a:schemeClr val="dk1"/>
              </a:buClr>
              <a:buSzPts val="1200"/>
              <a:buFont typeface="Arial"/>
              <a:buChar char="•"/>
            </a:pPr>
            <a:r>
              <a:rPr lang="vi"/>
              <a:t>Giải thích </a:t>
            </a:r>
            <a:r>
              <a:rPr b="1" lang="vi"/>
              <a:t>mảng một chiều</a:t>
            </a:r>
            <a:endParaRPr b="1"/>
          </a:p>
          <a:p>
            <a:pPr indent="-171450" lvl="0" marL="171450" rtl="0" algn="l">
              <a:spcBef>
                <a:spcPts val="360"/>
              </a:spcBef>
              <a:spcAft>
                <a:spcPts val="0"/>
              </a:spcAft>
              <a:buClr>
                <a:schemeClr val="dk1"/>
              </a:buClr>
              <a:buSzPts val="1200"/>
              <a:buFont typeface="Arial"/>
              <a:buChar char="•"/>
            </a:pPr>
            <a:r>
              <a:rPr lang="vi"/>
              <a:t>Giải thích </a:t>
            </a:r>
            <a:r>
              <a:rPr b="1" lang="vi"/>
              <a:t>mảng đa chiều</a:t>
            </a:r>
            <a:endParaRPr b="1"/>
          </a:p>
          <a:p>
            <a:pPr indent="-171450" lvl="0" marL="171450" rtl="0" algn="l">
              <a:spcBef>
                <a:spcPts val="360"/>
              </a:spcBef>
              <a:spcAft>
                <a:spcPts val="0"/>
              </a:spcAft>
              <a:buClr>
                <a:schemeClr val="dk1"/>
              </a:buClr>
              <a:buSzPts val="1200"/>
              <a:buFont typeface="Arial"/>
              <a:buChar char="•"/>
            </a:pPr>
            <a:r>
              <a:rPr lang="vi"/>
              <a:t>Giải thích vòng lặp </a:t>
            </a:r>
            <a:r>
              <a:rPr b="1" lang="vi"/>
              <a:t>for..in</a:t>
            </a:r>
            <a:endParaRPr b="1"/>
          </a:p>
        </p:txBody>
      </p:sp>
      <p:sp>
        <p:nvSpPr>
          <p:cNvPr id="81" name="Google Shape;81;gb20eb34614_2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20eb34614_2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5" name="Google Shape;305;gb20eb34614_2_2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360"/>
              </a:spcBef>
              <a:spcAft>
                <a:spcPts val="0"/>
              </a:spcAft>
              <a:buClr>
                <a:schemeClr val="dk1"/>
              </a:buClr>
              <a:buSzPts val="1200"/>
              <a:buFont typeface="Arial"/>
              <a:buChar char="•"/>
            </a:pPr>
            <a:r>
              <a:rPr lang="vi"/>
              <a:t>Cấu trúc vòng lặp bao gồm một điều kiện hướng dẫn trình biên dịch số lần một khối mã cụ thể sẽ được thực thi. </a:t>
            </a:r>
            <a:endParaRPr/>
          </a:p>
          <a:p>
            <a:pPr indent="-171450" lvl="0" marL="171450" rtl="0" algn="l">
              <a:spcBef>
                <a:spcPts val="360"/>
              </a:spcBef>
              <a:spcAft>
                <a:spcPts val="0"/>
              </a:spcAft>
              <a:buClr>
                <a:schemeClr val="dk1"/>
              </a:buClr>
              <a:buSzPts val="1200"/>
              <a:buFont typeface="Arial"/>
              <a:buChar char="•"/>
            </a:pPr>
            <a:r>
              <a:rPr b="1" lang="vi"/>
              <a:t>JavaScript</a:t>
            </a:r>
            <a:r>
              <a:rPr lang="vi"/>
              <a:t> hỗ trợ 3 loại vòng lặp bao gồm: vòng lặp </a:t>
            </a:r>
            <a:r>
              <a:rPr b="1" lang="vi"/>
              <a:t>while</a:t>
            </a:r>
            <a:r>
              <a:rPr lang="vi"/>
              <a:t>, vòng lặp </a:t>
            </a:r>
            <a:r>
              <a:rPr b="1" lang="vi"/>
              <a:t>for</a:t>
            </a:r>
            <a:r>
              <a:rPr lang="vi"/>
              <a:t> và vòng lặp </a:t>
            </a:r>
            <a:r>
              <a:rPr b="1" lang="vi"/>
              <a:t>do-while</a:t>
            </a:r>
            <a:r>
              <a:rPr lang="vi"/>
              <a:t>. </a:t>
            </a:r>
            <a:endParaRPr/>
          </a:p>
          <a:p>
            <a:pPr indent="-171450" lvl="0" marL="171450" rtl="0" algn="l">
              <a:spcBef>
                <a:spcPts val="360"/>
              </a:spcBef>
              <a:spcAft>
                <a:spcPts val="0"/>
              </a:spcAft>
              <a:buClr>
                <a:schemeClr val="dk1"/>
              </a:buClr>
              <a:buSzPts val="1200"/>
              <a:buFont typeface="Arial"/>
              <a:buChar char="•"/>
            </a:pPr>
            <a:r>
              <a:rPr lang="vi"/>
              <a:t>Câu lệnh </a:t>
            </a:r>
            <a:r>
              <a:rPr b="1" lang="vi"/>
              <a:t>break</a:t>
            </a:r>
            <a:r>
              <a:rPr lang="vi"/>
              <a:t> được sử dụng để thoát khỏi vòng lặp mà không đánh giá điều kiện được chỉ định. </a:t>
            </a:r>
            <a:endParaRPr/>
          </a:p>
          <a:p>
            <a:pPr indent="-171450" lvl="0" marL="171450" rtl="0" algn="l">
              <a:spcBef>
                <a:spcPts val="360"/>
              </a:spcBef>
              <a:spcAft>
                <a:spcPts val="0"/>
              </a:spcAft>
              <a:buClr>
                <a:schemeClr val="dk1"/>
              </a:buClr>
              <a:buSzPts val="1200"/>
              <a:buFont typeface="Arial"/>
              <a:buChar char="•"/>
            </a:pPr>
            <a:r>
              <a:rPr lang="vi"/>
              <a:t>Câu lệnh </a:t>
            </a:r>
            <a:r>
              <a:rPr b="1" lang="vi"/>
              <a:t>continue</a:t>
            </a:r>
            <a:r>
              <a:rPr lang="vi"/>
              <a:t> chấm dứt việc thực hiện vòng lặp hiện tại và tiếp tục với lần lặp tiếp theo bằng cách trả lại điều khiển về đầu vòng lặp. </a:t>
            </a:r>
            <a:endParaRPr/>
          </a:p>
          <a:p>
            <a:pPr indent="-171450" lvl="0" marL="171450" rtl="0" algn="l">
              <a:spcBef>
                <a:spcPts val="360"/>
              </a:spcBef>
              <a:spcAft>
                <a:spcPts val="0"/>
              </a:spcAft>
              <a:buClr>
                <a:schemeClr val="dk1"/>
              </a:buClr>
              <a:buSzPts val="1200"/>
              <a:buFont typeface="Arial"/>
              <a:buChar char="•"/>
            </a:pPr>
            <a:r>
              <a:rPr b="1" lang="vi"/>
              <a:t>JavaScript</a:t>
            </a:r>
            <a:r>
              <a:rPr lang="vi"/>
              <a:t> hỗ trợ 2 loại mảng là </a:t>
            </a:r>
            <a:r>
              <a:rPr b="1" lang="vi"/>
              <a:t>Mảng một chiều </a:t>
            </a:r>
            <a:r>
              <a:rPr lang="vi"/>
              <a:t>và </a:t>
            </a:r>
            <a:r>
              <a:rPr b="1" lang="vi"/>
              <a:t>Mảng đa chiều</a:t>
            </a:r>
            <a:r>
              <a:rPr lang="vi"/>
              <a:t>. </a:t>
            </a:r>
            <a:endParaRPr/>
          </a:p>
          <a:p>
            <a:pPr indent="-171450" lvl="0" marL="171450" rtl="0" algn="l">
              <a:spcBef>
                <a:spcPts val="360"/>
              </a:spcBef>
              <a:spcAft>
                <a:spcPts val="0"/>
              </a:spcAft>
              <a:buClr>
                <a:schemeClr val="dk1"/>
              </a:buClr>
              <a:buSzPts val="1200"/>
              <a:buFont typeface="Arial"/>
              <a:buChar char="•"/>
            </a:pPr>
            <a:r>
              <a:rPr lang="vi"/>
              <a:t>Vòng lặp </a:t>
            </a:r>
            <a:r>
              <a:rPr b="1" lang="vi"/>
              <a:t>for..in </a:t>
            </a:r>
            <a:r>
              <a:rPr lang="vi"/>
              <a:t>là một phần mở rộng của vòng lặp </a:t>
            </a:r>
            <a:r>
              <a:rPr b="1" lang="vi"/>
              <a:t>for</a:t>
            </a:r>
            <a:r>
              <a:rPr lang="vi"/>
              <a:t> cho phép thực hiện các hành động cụ thể trên các </a:t>
            </a:r>
            <a:r>
              <a:rPr b="1" lang="vi"/>
              <a:t>mảng đối tượng</a:t>
            </a:r>
            <a:r>
              <a:rPr lang="vi"/>
              <a:t>.</a:t>
            </a:r>
            <a:endParaRPr b="1"/>
          </a:p>
        </p:txBody>
      </p:sp>
      <p:sp>
        <p:nvSpPr>
          <p:cNvPr id="306" name="Google Shape;306;gb20eb34614_2_2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20eb34614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gb20eb34614_2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Giới thiệu</a:t>
            </a:r>
            <a:endParaRPr/>
          </a:p>
          <a:p>
            <a:pPr indent="-171450" lvl="0" marL="171450" rtl="0" algn="l">
              <a:spcBef>
                <a:spcPts val="360"/>
              </a:spcBef>
              <a:spcAft>
                <a:spcPts val="0"/>
              </a:spcAft>
              <a:buClr>
                <a:schemeClr val="dk1"/>
              </a:buClr>
              <a:buSzPts val="1200"/>
              <a:buFont typeface="Arial"/>
              <a:buChar char="•"/>
            </a:pPr>
            <a:r>
              <a:rPr lang="vi"/>
              <a:t>Vòng lặp cho phép bạn thực hiện một câu lệnh đơn lẻ hoặc một khối câu lệnh nhiều lần.</a:t>
            </a:r>
            <a:endParaRPr/>
          </a:p>
          <a:p>
            <a:pPr indent="-171450" lvl="0" marL="171450" rtl="0" algn="l">
              <a:spcBef>
                <a:spcPts val="360"/>
              </a:spcBef>
              <a:spcAft>
                <a:spcPts val="0"/>
              </a:spcAft>
              <a:buClr>
                <a:schemeClr val="dk1"/>
              </a:buClr>
              <a:buSzPts val="1200"/>
              <a:buFont typeface="Arial"/>
              <a:buChar char="•"/>
            </a:pPr>
            <a:r>
              <a:rPr lang="vi"/>
              <a:t>Chúng được sử dụng rộng rãi khi bạn muốn hiển thị một chuỗi số và chấp nhận đầu vào lặp lại.</a:t>
            </a:r>
            <a:endParaRPr/>
          </a:p>
          <a:p>
            <a:pPr indent="-171450" lvl="0" marL="171450" rtl="0" algn="l">
              <a:spcBef>
                <a:spcPts val="360"/>
              </a:spcBef>
              <a:spcAft>
                <a:spcPts val="0"/>
              </a:spcAft>
              <a:buClr>
                <a:schemeClr val="dk1"/>
              </a:buClr>
              <a:buSzPts val="1200"/>
              <a:buFont typeface="Arial"/>
              <a:buChar char="•"/>
            </a:pPr>
            <a:r>
              <a:rPr lang="vi"/>
              <a:t>Cấu trúc vòng lặp bao gồm một điều kiện hướng dẫn trình biên dịch số lần một khối mã cụ thể sẽ được thực thi.</a:t>
            </a:r>
            <a:endParaRPr/>
          </a:p>
          <a:p>
            <a:pPr indent="-171450" lvl="0" marL="171450" rtl="0" algn="l">
              <a:spcBef>
                <a:spcPts val="360"/>
              </a:spcBef>
              <a:spcAft>
                <a:spcPts val="0"/>
              </a:spcAft>
              <a:buClr>
                <a:schemeClr val="dk1"/>
              </a:buClr>
              <a:buSzPts val="1200"/>
              <a:buFont typeface="Arial"/>
              <a:buChar char="•"/>
            </a:pPr>
            <a:r>
              <a:rPr lang="vi"/>
              <a:t>Nếu điều kiện không được chỉ định trong cấu trúc, vòng lặp tiếp tục vô hạn. </a:t>
            </a:r>
            <a:endParaRPr/>
          </a:p>
          <a:p>
            <a:pPr indent="-171450" lvl="0" marL="171450" rtl="0" algn="l">
              <a:spcBef>
                <a:spcPts val="360"/>
              </a:spcBef>
              <a:spcAft>
                <a:spcPts val="0"/>
              </a:spcAft>
              <a:buClr>
                <a:schemeClr val="dk1"/>
              </a:buClr>
              <a:buSzPts val="1200"/>
              <a:buFont typeface="Arial"/>
              <a:buChar char="•"/>
            </a:pPr>
            <a:r>
              <a:rPr lang="vi"/>
              <a:t>Cấu trúc vòng lặp như vậy được gọi là vòng lặp vô hạn.</a:t>
            </a:r>
            <a:endParaRPr/>
          </a:p>
          <a:p>
            <a:pPr indent="-171450" lvl="0" marL="171450" rtl="0" algn="l">
              <a:spcBef>
                <a:spcPts val="360"/>
              </a:spcBef>
              <a:spcAft>
                <a:spcPts val="0"/>
              </a:spcAft>
              <a:buClr>
                <a:schemeClr val="dk1"/>
              </a:buClr>
              <a:buSzPts val="1200"/>
              <a:buFont typeface="Arial"/>
              <a:buChar char="•"/>
            </a:pPr>
            <a:r>
              <a:rPr b="1" lang="vi"/>
              <a:t>JavaScript</a:t>
            </a:r>
            <a:r>
              <a:rPr lang="vi"/>
              <a:t> hỗ trợ 3 loại vòng lặp như sau: </a:t>
            </a:r>
            <a:endParaRPr/>
          </a:p>
          <a:p>
            <a:pPr indent="-171450" lvl="1" marL="628650" rtl="0" algn="l">
              <a:spcBef>
                <a:spcPts val="360"/>
              </a:spcBef>
              <a:spcAft>
                <a:spcPts val="0"/>
              </a:spcAft>
              <a:buClr>
                <a:schemeClr val="dk1"/>
              </a:buClr>
              <a:buSzPts val="1200"/>
              <a:buFont typeface="Arial"/>
              <a:buChar char="•"/>
            </a:pPr>
            <a:r>
              <a:rPr lang="vi"/>
              <a:t>Vòng lặp </a:t>
            </a:r>
            <a:r>
              <a:rPr b="1" lang="vi"/>
              <a:t>while</a:t>
            </a:r>
            <a:endParaRPr/>
          </a:p>
          <a:p>
            <a:pPr indent="-171450" lvl="1" marL="628650" rtl="0" algn="l">
              <a:spcBef>
                <a:spcPts val="360"/>
              </a:spcBef>
              <a:spcAft>
                <a:spcPts val="0"/>
              </a:spcAft>
              <a:buClr>
                <a:schemeClr val="dk1"/>
              </a:buClr>
              <a:buSzPts val="1200"/>
              <a:buFont typeface="Arial"/>
              <a:buChar char="•"/>
            </a:pPr>
            <a:r>
              <a:rPr b="0" lang="vi"/>
              <a:t>Vòng lặp </a:t>
            </a:r>
            <a:r>
              <a:rPr b="1" lang="vi"/>
              <a:t>for</a:t>
            </a:r>
            <a:endParaRPr/>
          </a:p>
          <a:p>
            <a:pPr indent="-171450" lvl="1" marL="628650" rtl="0" algn="l">
              <a:spcBef>
                <a:spcPts val="360"/>
              </a:spcBef>
              <a:spcAft>
                <a:spcPts val="0"/>
              </a:spcAft>
              <a:buClr>
                <a:schemeClr val="dk1"/>
              </a:buClr>
              <a:buSzPts val="1200"/>
              <a:buFont typeface="Arial"/>
              <a:buChar char="•"/>
            </a:pPr>
            <a:r>
              <a:rPr b="0" lang="vi"/>
              <a:t>Vòng lặp </a:t>
            </a:r>
            <a:r>
              <a:rPr b="1" lang="vi"/>
              <a:t>do-while</a:t>
            </a:r>
            <a:endParaRPr/>
          </a:p>
        </p:txBody>
      </p:sp>
      <p:sp>
        <p:nvSpPr>
          <p:cNvPr id="90" name="Google Shape;90;gb20eb34614_2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20eb34614_2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8" name="Google Shape;98;gb20eb34614_2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Vòng lặp while</a:t>
            </a:r>
            <a:endParaRPr/>
          </a:p>
          <a:p>
            <a:pPr indent="0" lvl="0" marL="0" rtl="0" algn="l">
              <a:spcBef>
                <a:spcPts val="360"/>
              </a:spcBef>
              <a:spcAft>
                <a:spcPts val="0"/>
              </a:spcAft>
              <a:buNone/>
            </a:pPr>
            <a:r>
              <a:rPr b="0" lang="vi" u="sng"/>
              <a:t>Cú pháp:</a:t>
            </a:r>
            <a:endParaRPr/>
          </a:p>
          <a:p>
            <a:pPr indent="458788" lvl="0" marL="0" rtl="0" algn="l">
              <a:lnSpc>
                <a:spcPct val="100000"/>
              </a:lnSpc>
              <a:spcBef>
                <a:spcPts val="0"/>
              </a:spcBef>
              <a:spcAft>
                <a:spcPts val="0"/>
              </a:spcAft>
              <a:buNone/>
            </a:pPr>
            <a:r>
              <a:rPr b="1" lang="vi" sz="1200">
                <a:solidFill>
                  <a:srgbClr val="FF0000"/>
                </a:solidFill>
              </a:rPr>
              <a:t>          while</a:t>
            </a:r>
            <a:r>
              <a:rPr b="1" lang="vi" sz="1200"/>
              <a:t> (condition) </a:t>
            </a:r>
            <a:r>
              <a:rPr b="1" lang="vi" sz="1200">
                <a:solidFill>
                  <a:srgbClr val="FF0000"/>
                </a:solidFill>
              </a:rPr>
              <a:t>{</a:t>
            </a:r>
            <a:r>
              <a:rPr b="1" lang="vi" sz="1200"/>
              <a:t> </a:t>
            </a:r>
            <a:endParaRPr/>
          </a:p>
          <a:p>
            <a:pPr indent="855663" lvl="0" marL="0" rtl="0" algn="l">
              <a:lnSpc>
                <a:spcPct val="100000"/>
              </a:lnSpc>
              <a:spcBef>
                <a:spcPts val="0"/>
              </a:spcBef>
              <a:spcAft>
                <a:spcPts val="0"/>
              </a:spcAft>
              <a:buNone/>
            </a:pPr>
            <a:r>
              <a:rPr b="1" lang="vi" sz="1200"/>
              <a:t>        // statements;</a:t>
            </a:r>
            <a:endParaRPr/>
          </a:p>
          <a:p>
            <a:pPr indent="458788" lvl="0" marL="0" rtl="0" algn="l">
              <a:lnSpc>
                <a:spcPct val="100000"/>
              </a:lnSpc>
              <a:spcBef>
                <a:spcPts val="0"/>
              </a:spcBef>
              <a:spcAft>
                <a:spcPts val="0"/>
              </a:spcAft>
              <a:buNone/>
            </a:pPr>
            <a:r>
              <a:rPr b="1" lang="vi" sz="1200">
                <a:solidFill>
                  <a:srgbClr val="FF0000"/>
                </a:solidFill>
              </a:rPr>
              <a:t>          }</a:t>
            </a:r>
            <a:endParaRPr/>
          </a:p>
          <a:p>
            <a:pPr indent="-171450" lvl="0" marL="171450" rtl="0" algn="l">
              <a:spcBef>
                <a:spcPts val="360"/>
              </a:spcBef>
              <a:spcAft>
                <a:spcPts val="0"/>
              </a:spcAft>
              <a:buClr>
                <a:schemeClr val="dk1"/>
              </a:buClr>
              <a:buSzPts val="1200"/>
              <a:buFont typeface="Arial"/>
              <a:buChar char="•"/>
            </a:pPr>
            <a:r>
              <a:rPr lang="vi"/>
              <a:t>Ở đây, điều kiện: Là một biểu thức boolean.</a:t>
            </a:r>
            <a:endParaRPr/>
          </a:p>
          <a:p>
            <a:pPr indent="-171450" lvl="0" marL="171450" rtl="0" algn="l">
              <a:spcBef>
                <a:spcPts val="360"/>
              </a:spcBef>
              <a:spcAft>
                <a:spcPts val="0"/>
              </a:spcAft>
              <a:buClr>
                <a:schemeClr val="dk1"/>
              </a:buClr>
              <a:buSzPts val="1200"/>
              <a:buFont typeface="Arial"/>
              <a:buChar char="•"/>
            </a:pPr>
            <a:r>
              <a:rPr lang="vi"/>
              <a:t>Code Snippet hiển thị tổng các số từ 1 đến 10 bằng cách sử dụng vòng lặp </a:t>
            </a:r>
            <a:r>
              <a:rPr b="1" lang="vi"/>
              <a:t>while</a:t>
            </a:r>
            <a:endParaRPr b="1"/>
          </a:p>
        </p:txBody>
      </p:sp>
      <p:sp>
        <p:nvSpPr>
          <p:cNvPr id="99" name="Google Shape;99;gb20eb34614_2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20eb34614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gb20eb34614_2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Vòng lặp for</a:t>
            </a:r>
            <a:endParaRPr/>
          </a:p>
          <a:p>
            <a:pPr indent="0" lvl="0" marL="0" rtl="0" algn="l">
              <a:spcBef>
                <a:spcPts val="360"/>
              </a:spcBef>
              <a:spcAft>
                <a:spcPts val="0"/>
              </a:spcAft>
              <a:buNone/>
            </a:pPr>
            <a:r>
              <a:rPr b="0" lang="vi" u="sng"/>
              <a:t>Cú pháp:</a:t>
            </a:r>
            <a:endParaRPr/>
          </a:p>
          <a:p>
            <a:pPr indent="0" lvl="2" marL="914400" rtl="0" algn="l">
              <a:lnSpc>
                <a:spcPct val="100000"/>
              </a:lnSpc>
              <a:spcBef>
                <a:spcPts val="1200"/>
              </a:spcBef>
              <a:spcAft>
                <a:spcPts val="0"/>
              </a:spcAft>
              <a:buNone/>
            </a:pPr>
            <a:r>
              <a:rPr b="1" lang="vi" sz="1200">
                <a:solidFill>
                  <a:srgbClr val="FF0000"/>
                </a:solidFill>
              </a:rPr>
              <a:t>for </a:t>
            </a:r>
            <a:r>
              <a:rPr b="1" lang="vi" sz="1200"/>
              <a:t>(initialization; condition; increment/decrement)</a:t>
            </a:r>
            <a:endParaRPr/>
          </a:p>
          <a:p>
            <a:pPr indent="0" lvl="2" marL="914400" rtl="0" algn="l">
              <a:lnSpc>
                <a:spcPct val="100000"/>
              </a:lnSpc>
              <a:spcBef>
                <a:spcPts val="0"/>
              </a:spcBef>
              <a:spcAft>
                <a:spcPts val="0"/>
              </a:spcAft>
              <a:buNone/>
            </a:pPr>
            <a:r>
              <a:rPr b="1" lang="vi" sz="1200">
                <a:solidFill>
                  <a:srgbClr val="FF0000"/>
                </a:solidFill>
              </a:rPr>
              <a:t>{</a:t>
            </a:r>
            <a:r>
              <a:rPr b="1" lang="vi" sz="1200"/>
              <a:t> </a:t>
            </a:r>
            <a:endParaRPr/>
          </a:p>
          <a:p>
            <a:pPr indent="0" lvl="2" marL="914400" rtl="0" algn="l">
              <a:lnSpc>
                <a:spcPct val="100000"/>
              </a:lnSpc>
              <a:spcBef>
                <a:spcPts val="0"/>
              </a:spcBef>
              <a:spcAft>
                <a:spcPts val="0"/>
              </a:spcAft>
              <a:buNone/>
            </a:pPr>
            <a:r>
              <a:rPr b="1" lang="vi" sz="1200"/>
              <a:t>	// statements;</a:t>
            </a:r>
            <a:endParaRPr/>
          </a:p>
          <a:p>
            <a:pPr indent="0" lvl="2" marL="914400" rtl="0" algn="l">
              <a:lnSpc>
                <a:spcPct val="100000"/>
              </a:lnSpc>
              <a:spcBef>
                <a:spcPts val="0"/>
              </a:spcBef>
              <a:spcAft>
                <a:spcPts val="0"/>
              </a:spcAft>
              <a:buNone/>
            </a:pPr>
            <a:r>
              <a:rPr b="1" lang="vi" sz="1200">
                <a:solidFill>
                  <a:srgbClr val="FF0000"/>
                </a:solidFill>
              </a:rPr>
              <a:t>}</a:t>
            </a:r>
            <a:endParaRPr b="0" u="sng"/>
          </a:p>
        </p:txBody>
      </p:sp>
      <p:sp>
        <p:nvSpPr>
          <p:cNvPr id="111" name="Google Shape;111;gb20eb34614_2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20eb34614_2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2" name="Google Shape;122;gb20eb34614_2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Vòng lặp do-while</a:t>
            </a:r>
            <a:endParaRPr/>
          </a:p>
          <a:p>
            <a:pPr indent="0" lvl="0" marL="0" rtl="0" algn="l">
              <a:spcBef>
                <a:spcPts val="360"/>
              </a:spcBef>
              <a:spcAft>
                <a:spcPts val="0"/>
              </a:spcAft>
              <a:buNone/>
            </a:pPr>
            <a:r>
              <a:rPr b="0" lang="vi" u="sng"/>
              <a:t>Cú pháp</a:t>
            </a:r>
            <a:r>
              <a:rPr b="0" lang="vi"/>
              <a:t>:</a:t>
            </a:r>
            <a:endParaRPr/>
          </a:p>
          <a:p>
            <a:pPr indent="0" lvl="2" marL="914400" rtl="0" algn="l">
              <a:lnSpc>
                <a:spcPct val="100000"/>
              </a:lnSpc>
              <a:spcBef>
                <a:spcPts val="1200"/>
              </a:spcBef>
              <a:spcAft>
                <a:spcPts val="0"/>
              </a:spcAft>
              <a:buNone/>
            </a:pPr>
            <a:r>
              <a:rPr b="1" lang="vi" sz="1200">
                <a:solidFill>
                  <a:srgbClr val="FF0000"/>
                </a:solidFill>
              </a:rPr>
              <a:t>do</a:t>
            </a:r>
            <a:r>
              <a:rPr b="1" lang="vi" sz="1200"/>
              <a:t> </a:t>
            </a:r>
            <a:r>
              <a:rPr b="1" lang="vi" sz="1200">
                <a:solidFill>
                  <a:srgbClr val="FF0000"/>
                </a:solidFill>
              </a:rPr>
              <a:t>{ </a:t>
            </a:r>
            <a:endParaRPr/>
          </a:p>
          <a:p>
            <a:pPr indent="458788" lvl="2" marL="914400" rtl="0" algn="l">
              <a:lnSpc>
                <a:spcPct val="100000"/>
              </a:lnSpc>
              <a:spcBef>
                <a:spcPts val="0"/>
              </a:spcBef>
              <a:spcAft>
                <a:spcPts val="0"/>
              </a:spcAft>
              <a:buNone/>
            </a:pPr>
            <a:r>
              <a:rPr b="1" lang="vi" sz="1200"/>
              <a:t>... </a:t>
            </a:r>
            <a:endParaRPr/>
          </a:p>
          <a:p>
            <a:pPr indent="458788" lvl="2" marL="914400" rtl="0" algn="l">
              <a:lnSpc>
                <a:spcPct val="100000"/>
              </a:lnSpc>
              <a:spcBef>
                <a:spcPts val="0"/>
              </a:spcBef>
              <a:spcAft>
                <a:spcPts val="0"/>
              </a:spcAft>
              <a:buNone/>
            </a:pPr>
            <a:r>
              <a:rPr b="1" lang="vi" sz="1200"/>
              <a:t>statements; </a:t>
            </a:r>
            <a:endParaRPr/>
          </a:p>
          <a:p>
            <a:pPr indent="458788" lvl="2" marL="914400" rtl="0" algn="l">
              <a:lnSpc>
                <a:spcPct val="100000"/>
              </a:lnSpc>
              <a:spcBef>
                <a:spcPts val="0"/>
              </a:spcBef>
              <a:spcAft>
                <a:spcPts val="0"/>
              </a:spcAft>
              <a:buNone/>
            </a:pPr>
            <a:r>
              <a:rPr b="1" lang="vi" sz="1200"/>
              <a:t>...</a:t>
            </a:r>
            <a:endParaRPr/>
          </a:p>
          <a:p>
            <a:pPr indent="0" lvl="2" marL="914400" rtl="0" algn="l">
              <a:lnSpc>
                <a:spcPct val="100000"/>
              </a:lnSpc>
              <a:spcBef>
                <a:spcPts val="0"/>
              </a:spcBef>
              <a:spcAft>
                <a:spcPts val="0"/>
              </a:spcAft>
              <a:buNone/>
            </a:pPr>
            <a:r>
              <a:rPr b="1" lang="vi" sz="1200">
                <a:solidFill>
                  <a:srgbClr val="FF0000"/>
                </a:solidFill>
              </a:rPr>
              <a:t>}while</a:t>
            </a:r>
            <a:r>
              <a:rPr b="1" lang="vi" sz="1200"/>
              <a:t>(condition)</a:t>
            </a:r>
            <a:r>
              <a:rPr b="1" lang="vi" sz="1200">
                <a:solidFill>
                  <a:srgbClr val="FF0000"/>
                </a:solidFill>
              </a:rPr>
              <a:t>;</a:t>
            </a:r>
            <a:endParaRPr/>
          </a:p>
          <a:p>
            <a:pPr indent="-171450" lvl="0" marL="171450" rtl="0" algn="l">
              <a:spcBef>
                <a:spcPts val="360"/>
              </a:spcBef>
              <a:spcAft>
                <a:spcPts val="0"/>
              </a:spcAft>
              <a:buClr>
                <a:schemeClr val="dk1"/>
              </a:buClr>
              <a:buSzPts val="1200"/>
              <a:buFont typeface="Arial"/>
              <a:buChar char="•"/>
            </a:pPr>
            <a:r>
              <a:rPr lang="vi"/>
              <a:t>Ở đây, điều kiện: Là một biểu thức boolean.</a:t>
            </a:r>
            <a:endParaRPr b="0"/>
          </a:p>
        </p:txBody>
      </p:sp>
      <p:sp>
        <p:nvSpPr>
          <p:cNvPr id="123" name="Google Shape;123;gb20eb34614_2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0eb34614_2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gb20eb34614_2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Câu lệnh break</a:t>
            </a:r>
            <a:endParaRPr/>
          </a:p>
          <a:p>
            <a:pPr indent="-171450" lvl="0" marL="171450" rtl="0" algn="l">
              <a:spcBef>
                <a:spcPts val="360"/>
              </a:spcBef>
              <a:spcAft>
                <a:spcPts val="0"/>
              </a:spcAft>
              <a:buClr>
                <a:schemeClr val="dk1"/>
              </a:buClr>
              <a:buSzPts val="1200"/>
              <a:buFont typeface="Arial"/>
              <a:buChar char="•"/>
            </a:pPr>
            <a:r>
              <a:rPr lang="vi"/>
              <a:t>Có thể được sử dụng với việc ra quyết định như cấu trúc </a:t>
            </a:r>
            <a:r>
              <a:rPr b="1" lang="vi"/>
              <a:t>switch-case</a:t>
            </a:r>
            <a:r>
              <a:rPr lang="vi"/>
              <a:t> và vòng lặp như vòng lặp </a:t>
            </a:r>
            <a:r>
              <a:rPr b="1" lang="vi"/>
              <a:t>for </a:t>
            </a:r>
            <a:r>
              <a:rPr lang="vi"/>
              <a:t>và </a:t>
            </a:r>
            <a:r>
              <a:rPr b="1" lang="vi"/>
              <a:t>while</a:t>
            </a:r>
            <a:endParaRPr b="1"/>
          </a:p>
          <a:p>
            <a:pPr indent="-171450" lvl="0" marL="171450" rtl="0" algn="l">
              <a:spcBef>
                <a:spcPts val="360"/>
              </a:spcBef>
              <a:spcAft>
                <a:spcPts val="0"/>
              </a:spcAft>
              <a:buClr>
                <a:schemeClr val="dk1"/>
              </a:buClr>
              <a:buSzPts val="1200"/>
              <a:buFont typeface="Arial"/>
              <a:buChar char="•"/>
            </a:pPr>
            <a:r>
              <a:rPr lang="vi"/>
              <a:t>Nó được sử dụng để thoát khỏi vòng lặp mà không đánh giá điều kiện được chỉ định.</a:t>
            </a:r>
            <a:endParaRPr/>
          </a:p>
          <a:p>
            <a:pPr indent="-171450" lvl="0" marL="171450" rtl="0" algn="l">
              <a:spcBef>
                <a:spcPts val="360"/>
              </a:spcBef>
              <a:spcAft>
                <a:spcPts val="0"/>
              </a:spcAft>
              <a:buClr>
                <a:schemeClr val="dk1"/>
              </a:buClr>
              <a:buSzPts val="1200"/>
              <a:buFont typeface="Arial"/>
              <a:buChar char="•"/>
            </a:pPr>
            <a:r>
              <a:rPr lang="vi"/>
              <a:t>Điều khiển sau đó được chuyển cho câu lệnh tiếp theo ngay sau vòng lặp.</a:t>
            </a:r>
            <a:endParaRPr b="1"/>
          </a:p>
        </p:txBody>
      </p:sp>
      <p:sp>
        <p:nvSpPr>
          <p:cNvPr id="136" name="Google Shape;136;gb20eb34614_2_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20eb34614_2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1" name="Google Shape;151;gb20eb34614_2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Câu lệnh continue</a:t>
            </a:r>
            <a:endParaRPr/>
          </a:p>
          <a:p>
            <a:pPr indent="-171450" lvl="0" marL="171450" rtl="0" algn="l">
              <a:spcBef>
                <a:spcPts val="360"/>
              </a:spcBef>
              <a:spcAft>
                <a:spcPts val="0"/>
              </a:spcAft>
              <a:buClr>
                <a:schemeClr val="dk1"/>
              </a:buClr>
              <a:buSzPts val="1200"/>
              <a:buFont typeface="Arial"/>
              <a:buChar char="•"/>
            </a:pPr>
            <a:r>
              <a:rPr lang="vi"/>
              <a:t>Chấm dứt việc thực thi hiện tại của vòng lặp và tiếp tục với lần lặp lại tiếp theo bằng cách trả lại điều khiển về đầu vòng lặp.</a:t>
            </a:r>
            <a:endParaRPr/>
          </a:p>
          <a:p>
            <a:pPr indent="-171450" lvl="0" marL="171450" rtl="0" algn="l">
              <a:spcBef>
                <a:spcPts val="360"/>
              </a:spcBef>
              <a:spcAft>
                <a:spcPts val="0"/>
              </a:spcAft>
              <a:buClr>
                <a:schemeClr val="dk1"/>
              </a:buClr>
              <a:buSzPts val="1200"/>
              <a:buFont typeface="Arial"/>
              <a:buChar char="•"/>
            </a:pPr>
            <a:r>
              <a:rPr lang="vi"/>
              <a:t>Không kết thúc hoàn toàn vòng lặp, nhưng chấm dứt thực thi hiện tại.</a:t>
            </a:r>
            <a:endParaRPr b="1"/>
          </a:p>
        </p:txBody>
      </p:sp>
      <p:sp>
        <p:nvSpPr>
          <p:cNvPr id="152" name="Google Shape;152;gb20eb34614_2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20eb34614_2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5" name="Google Shape;165;gb20eb34614_2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Câu lệnh continue</a:t>
            </a:r>
            <a:endParaRPr/>
          </a:p>
          <a:p>
            <a:pPr indent="-171450" lvl="0" marL="171450" rtl="0" algn="l">
              <a:spcBef>
                <a:spcPts val="360"/>
              </a:spcBef>
              <a:spcAft>
                <a:spcPts val="0"/>
              </a:spcAft>
              <a:buClr>
                <a:schemeClr val="dk1"/>
              </a:buClr>
              <a:buSzPts val="1200"/>
              <a:buFont typeface="Arial"/>
              <a:buChar char="•"/>
            </a:pPr>
            <a:r>
              <a:rPr lang="vi"/>
              <a:t>Đoạn mã hiển thị các số chẵn từ 0 đến 15.</a:t>
            </a:r>
            <a:endParaRPr/>
          </a:p>
        </p:txBody>
      </p:sp>
      <p:sp>
        <p:nvSpPr>
          <p:cNvPr id="166" name="Google Shape;166;gb20eb34614_2_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sp>
        <p:nvSpPr>
          <p:cNvPr id="56" name="Google Shape;56;p14"/>
          <p:cNvSpPr txBox="1"/>
          <p:nvPr/>
        </p:nvSpPr>
        <p:spPr>
          <a:xfrm>
            <a:off x="1752600" y="2743200"/>
            <a:ext cx="21336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14</a:t>
            </a:r>
            <a:endParaRPr/>
          </a:p>
        </p:txBody>
      </p:sp>
      <p:sp>
        <p:nvSpPr>
          <p:cNvPr id="57" name="Google Shape;57;p14"/>
          <p:cNvSpPr txBox="1"/>
          <p:nvPr/>
        </p:nvSpPr>
        <p:spPr>
          <a:xfrm>
            <a:off x="914400" y="3314700"/>
            <a:ext cx="7315200" cy="58862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Loops and Arrays</a:t>
            </a:r>
            <a:endParaRPr/>
          </a:p>
        </p:txBody>
      </p:sp>
      <p:sp>
        <p:nvSpPr>
          <p:cNvPr id="58" name="Google Shape;58;p14"/>
          <p:cNvSpPr/>
          <p:nvPr/>
        </p:nvSpPr>
        <p:spPr>
          <a:xfrm>
            <a:off x="0" y="0"/>
            <a:ext cx="685800" cy="5143500"/>
          </a:xfrm>
          <a:prstGeom prst="rect">
            <a:avLst/>
          </a:prstGeom>
          <a:gradFill>
            <a:gsLst>
              <a:gs pos="0">
                <a:srgbClr val="E36C09"/>
              </a:gs>
              <a:gs pos="50000">
                <a:srgbClr val="E36C09"/>
              </a:gs>
              <a:gs pos="100000">
                <a:srgbClr val="C5D8F1"/>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9" name="Google Shape;59;p14"/>
          <p:cNvPicPr preferRelativeResize="0"/>
          <p:nvPr/>
        </p:nvPicPr>
        <p:blipFill rotWithShape="1">
          <a:blip r:embed="rId2">
            <a:alphaModFix/>
          </a:blip>
          <a:srcRect b="0" l="3556" r="0" t="0"/>
          <a:stretch/>
        </p:blipFill>
        <p:spPr>
          <a:xfrm>
            <a:off x="7040033" y="1600200"/>
            <a:ext cx="656167" cy="571500"/>
          </a:xfrm>
          <a:prstGeom prst="rect">
            <a:avLst/>
          </a:prstGeom>
          <a:noFill/>
          <a:ln>
            <a:noFill/>
          </a:ln>
        </p:spPr>
      </p:pic>
      <p:pic>
        <p:nvPicPr>
          <p:cNvPr descr="Internet_Explorer_7_Logo-150x150.png" id="60" name="Google Shape;60;p14"/>
          <p:cNvPicPr preferRelativeResize="0"/>
          <p:nvPr/>
        </p:nvPicPr>
        <p:blipFill rotWithShape="1">
          <a:blip r:embed="rId3">
            <a:alphaModFix/>
          </a:blip>
          <a:srcRect b="0" l="0" r="0" t="0"/>
          <a:stretch/>
        </p:blipFill>
        <p:spPr>
          <a:xfrm>
            <a:off x="7010400" y="628650"/>
            <a:ext cx="457200" cy="457200"/>
          </a:xfrm>
          <a:prstGeom prst="rect">
            <a:avLst/>
          </a:prstGeom>
          <a:noFill/>
          <a:ln>
            <a:noFill/>
          </a:ln>
        </p:spPr>
      </p:pic>
      <p:pic>
        <p:nvPicPr>
          <p:cNvPr descr="images.jpg" id="61" name="Google Shape;61;p14"/>
          <p:cNvPicPr preferRelativeResize="0"/>
          <p:nvPr/>
        </p:nvPicPr>
        <p:blipFill rotWithShape="1">
          <a:blip r:embed="rId4">
            <a:alphaModFix/>
          </a:blip>
          <a:srcRect b="0" l="0" r="0" t="0"/>
          <a:stretch/>
        </p:blipFill>
        <p:spPr>
          <a:xfrm rot="-1088993">
            <a:off x="931826" y="532112"/>
            <a:ext cx="1850231" cy="1385888"/>
          </a:xfrm>
          <a:prstGeom prst="rect">
            <a:avLst/>
          </a:prstGeom>
          <a:noFill/>
          <a:ln>
            <a:noFill/>
          </a:ln>
        </p:spPr>
      </p:pic>
      <p:sp>
        <p:nvSpPr>
          <p:cNvPr id="62" name="Google Shape;62;p14"/>
          <p:cNvSpPr/>
          <p:nvPr/>
        </p:nvSpPr>
        <p:spPr>
          <a:xfrm>
            <a:off x="228600" y="971550"/>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C7876"/>
                </a:solidFill>
                <a:latin typeface="Courier New"/>
                <a:ea typeface="Courier New"/>
                <a:cs typeface="Courier New"/>
                <a:sym typeface="Courier New"/>
              </a:rPr>
              <a:t>     NexTGen Web</a:t>
            </a:r>
            <a:endParaRPr b="1" i="0" sz="6000" u="none" cap="none" strike="noStrike">
              <a:solidFill>
                <a:srgbClr val="5F497A"/>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b="0" l="0" r="0" t="3540"/>
          <a:stretch/>
        </p:blipFill>
        <p:spPr>
          <a:xfrm>
            <a:off x="5943600" y="1657350"/>
            <a:ext cx="762000" cy="484774"/>
          </a:xfrm>
          <a:prstGeom prst="rect">
            <a:avLst/>
          </a:prstGeom>
          <a:noFill/>
          <a:ln>
            <a:noFill/>
          </a:ln>
        </p:spPr>
      </p:pic>
      <p:pic>
        <p:nvPicPr>
          <p:cNvPr id="64" name="Google Shape;64;p14"/>
          <p:cNvPicPr preferRelativeResize="0"/>
          <p:nvPr/>
        </p:nvPicPr>
        <p:blipFill rotWithShape="1">
          <a:blip r:embed="rId6">
            <a:alphaModFix/>
          </a:blip>
          <a:srcRect b="0" l="0" r="0" t="0"/>
          <a:stretch/>
        </p:blipFill>
        <p:spPr>
          <a:xfrm>
            <a:off x="6009901" y="628650"/>
            <a:ext cx="464624" cy="442913"/>
          </a:xfrm>
          <a:prstGeom prst="rect">
            <a:avLst/>
          </a:prstGeom>
          <a:noFill/>
          <a:ln>
            <a:noFill/>
          </a:ln>
        </p:spPr>
      </p:pic>
      <p:pic>
        <p:nvPicPr>
          <p:cNvPr descr="256px-Chrome_Logo.svg_.png" id="65" name="Google Shape;65;p14"/>
          <p:cNvPicPr preferRelativeResize="0"/>
          <p:nvPr/>
        </p:nvPicPr>
        <p:blipFill rotWithShape="1">
          <a:blip r:embed="rId7">
            <a:alphaModFix/>
          </a:blip>
          <a:srcRect b="0" l="0" r="0" t="0"/>
          <a:stretch/>
        </p:blipFill>
        <p:spPr>
          <a:xfrm>
            <a:off x="77724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5"/>
          <p:cNvSpPr/>
          <p:nvPr/>
        </p:nvSpPr>
        <p:spPr>
          <a:xfrm>
            <a:off x="0" y="0"/>
            <a:ext cx="9144000" cy="571500"/>
          </a:xfrm>
          <a:prstGeom prst="rect">
            <a:avLst/>
          </a:prstGeom>
          <a:gradFill>
            <a:gsLst>
              <a:gs pos="0">
                <a:srgbClr val="007E39"/>
              </a:gs>
              <a:gs pos="3118">
                <a:srgbClr val="007E39"/>
              </a:gs>
              <a:gs pos="50000">
                <a:srgbClr val="FBD4B4"/>
              </a:gs>
              <a:gs pos="100000">
                <a:srgbClr val="D6E3BC"/>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8" name="Google Shape;68;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69" name="Google Shape;69;p1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cap="none">
                <a:solidFill>
                  <a:schemeClr val="dk2"/>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1" name="Google Shape;71;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2" name="Google Shape;72;p15"/>
          <p:cNvPicPr preferRelativeResize="0"/>
          <p:nvPr/>
        </p:nvPicPr>
        <p:blipFill rotWithShape="1">
          <a:blip r:embed="rId2">
            <a:alphaModFix/>
          </a:blip>
          <a:srcRect b="0" l="0" r="0" t="0"/>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alpha val="47843"/>
          </a:scheme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80" name="Google Shape;180;p2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181" name="Google Shape;181;p2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Arrays</a:t>
            </a:r>
            <a:endParaRPr/>
          </a:p>
        </p:txBody>
      </p:sp>
      <p:grpSp>
        <p:nvGrpSpPr>
          <p:cNvPr id="182" name="Google Shape;182;p25"/>
          <p:cNvGrpSpPr/>
          <p:nvPr/>
        </p:nvGrpSpPr>
        <p:grpSpPr>
          <a:xfrm>
            <a:off x="304800" y="685800"/>
            <a:ext cx="8458200" cy="1828799"/>
            <a:chOff x="0" y="0"/>
            <a:chExt cx="8458200" cy="2438399"/>
          </a:xfrm>
        </p:grpSpPr>
        <p:sp>
          <p:nvSpPr>
            <p:cNvPr id="183" name="Google Shape;183;p25"/>
            <p:cNvSpPr/>
            <p:nvPr/>
          </p:nvSpPr>
          <p:spPr>
            <a:xfrm>
              <a:off x="0" y="0"/>
              <a:ext cx="8458200" cy="701535"/>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txBox="1"/>
            <p:nvPr/>
          </p:nvSpPr>
          <p:spPr>
            <a:xfrm>
              <a:off x="34246" y="34246"/>
              <a:ext cx="8389708" cy="63304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lang="vi" sz="1800">
                  <a:solidFill>
                    <a:schemeClr val="dk1"/>
                  </a:solidFill>
                  <a:latin typeface="Courier New"/>
                  <a:ea typeface="Courier New"/>
                  <a:cs typeface="Courier New"/>
                  <a:sym typeface="Courier New"/>
                </a:rPr>
                <a:t>Is </a:t>
              </a:r>
              <a:r>
                <a:rPr lang="vi" sz="2000">
                  <a:solidFill>
                    <a:schemeClr val="dk1"/>
                  </a:solidFill>
                  <a:latin typeface="Courier New"/>
                  <a:ea typeface="Courier New"/>
                  <a:cs typeface="Courier New"/>
                  <a:sym typeface="Courier New"/>
                </a:rPr>
                <a:t>a collection of values stored in adjacent memory locations.</a:t>
              </a:r>
              <a:endParaRPr sz="1800">
                <a:solidFill>
                  <a:schemeClr val="dk1"/>
                </a:solidFill>
                <a:latin typeface="Courier New"/>
                <a:ea typeface="Courier New"/>
                <a:cs typeface="Courier New"/>
                <a:sym typeface="Courier New"/>
              </a:endParaRPr>
            </a:p>
          </p:txBody>
        </p:sp>
        <p:sp>
          <p:nvSpPr>
            <p:cNvPr id="185" name="Google Shape;185;p25"/>
            <p:cNvSpPr/>
            <p:nvPr/>
          </p:nvSpPr>
          <p:spPr>
            <a:xfrm>
              <a:off x="0" y="835697"/>
              <a:ext cx="8458200" cy="699239"/>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nvSpPr>
          <p:spPr>
            <a:xfrm>
              <a:off x="34134" y="869831"/>
              <a:ext cx="8389932" cy="630971"/>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2000">
                  <a:solidFill>
                    <a:schemeClr val="dk1"/>
                  </a:solidFill>
                  <a:latin typeface="Courier New"/>
                  <a:ea typeface="Courier New"/>
                  <a:cs typeface="Courier New"/>
                  <a:sym typeface="Courier New"/>
                </a:rPr>
                <a:t>The values of an array variable must be of the same data type.</a:t>
              </a:r>
              <a:endParaRPr/>
            </a:p>
          </p:txBody>
        </p:sp>
        <p:sp>
          <p:nvSpPr>
            <p:cNvPr id="187" name="Google Shape;187;p25"/>
            <p:cNvSpPr/>
            <p:nvPr/>
          </p:nvSpPr>
          <p:spPr>
            <a:xfrm>
              <a:off x="0" y="1724588"/>
              <a:ext cx="8458200" cy="713811"/>
            </a:xfrm>
            <a:prstGeom prst="roundRect">
              <a:avLst>
                <a:gd fmla="val 16667" name="adj"/>
              </a:avLst>
            </a:prstGeom>
            <a:gradFill>
              <a:gsLst>
                <a:gs pos="0">
                  <a:srgbClr val="C8B2E9"/>
                </a:gs>
                <a:gs pos="35000">
                  <a:srgbClr val="D6CAED"/>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txBox="1"/>
            <p:nvPr/>
          </p:nvSpPr>
          <p:spPr>
            <a:xfrm>
              <a:off x="34845" y="1759433"/>
              <a:ext cx="8388510" cy="644121"/>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2000">
                  <a:solidFill>
                    <a:schemeClr val="dk1"/>
                  </a:solidFill>
                  <a:latin typeface="Courier New"/>
                  <a:ea typeface="Courier New"/>
                  <a:cs typeface="Courier New"/>
                  <a:sym typeface="Courier New"/>
                </a:rPr>
                <a:t>These values that are also referred to as elements can be accessed by using subscript or index numbers.</a:t>
              </a:r>
              <a:endParaRPr/>
            </a:p>
          </p:txBody>
        </p:sp>
      </p:grpSp>
      <p:pic>
        <p:nvPicPr>
          <p:cNvPr descr="Figure 14.12.tif" id="189" name="Google Shape;189;p25"/>
          <p:cNvPicPr preferRelativeResize="0"/>
          <p:nvPr/>
        </p:nvPicPr>
        <p:blipFill rotWithShape="1">
          <a:blip r:embed="rId3">
            <a:alphaModFix/>
          </a:blip>
          <a:srcRect b="0" l="0" r="0" t="0"/>
          <a:stretch/>
        </p:blipFill>
        <p:spPr>
          <a:xfrm>
            <a:off x="4879075" y="2971800"/>
            <a:ext cx="3900488" cy="1428750"/>
          </a:xfrm>
          <a:prstGeom prst="rect">
            <a:avLst/>
          </a:prstGeom>
          <a:noFill/>
          <a:ln>
            <a:noFill/>
          </a:ln>
        </p:spPr>
      </p:pic>
      <p:sp>
        <p:nvSpPr>
          <p:cNvPr id="190" name="Google Shape;190;p25"/>
          <p:cNvSpPr txBox="1"/>
          <p:nvPr/>
        </p:nvSpPr>
        <p:spPr>
          <a:xfrm>
            <a:off x="230875" y="2720578"/>
            <a:ext cx="4648200" cy="240989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JavaScript supports two types of arrays that are as follows:</a:t>
            </a:r>
            <a:endParaRPr sz="1800"/>
          </a:p>
          <a:p>
            <a:pPr indent="-317500" lvl="1" marL="800100" marR="0" rtl="0" algn="l">
              <a:lnSpc>
                <a:spcPct val="100000"/>
              </a:lnSpc>
              <a:spcBef>
                <a:spcPts val="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Single-dimensional array</a:t>
            </a:r>
            <a:endParaRPr sz="1800"/>
          </a:p>
          <a:p>
            <a:pPr indent="-317500" lvl="1" marL="800100" marR="0" rtl="0" algn="l">
              <a:lnSpc>
                <a:spcPct val="100000"/>
              </a:lnSpc>
              <a:spcBef>
                <a:spcPts val="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Multi-dimensional array</a:t>
            </a:r>
            <a:endParaRPr sz="1800"/>
          </a:p>
          <a:p>
            <a:pPr indent="-317500" lvl="0" marL="342900" marR="0" rtl="0" algn="l">
              <a:lnSpc>
                <a:spcPct val="100000"/>
              </a:lnSpc>
              <a:spcBef>
                <a:spcPts val="120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The array variable can be created using the Array object and </a:t>
            </a:r>
            <a:r>
              <a:rPr lang="vi" sz="1800">
                <a:solidFill>
                  <a:srgbClr val="FF0000"/>
                </a:solidFill>
                <a:latin typeface="Calibri"/>
                <a:ea typeface="Calibri"/>
                <a:cs typeface="Calibri"/>
                <a:sym typeface="Calibri"/>
              </a:rPr>
              <a:t>new</a:t>
            </a:r>
            <a:r>
              <a:rPr lang="vi" sz="1800">
                <a:solidFill>
                  <a:schemeClr val="dk1"/>
                </a:solidFill>
                <a:latin typeface="Calibri"/>
                <a:ea typeface="Calibri"/>
                <a:cs typeface="Calibri"/>
                <a:sym typeface="Calibri"/>
              </a:rPr>
              <a:t> keyword along with the size of the array element. </a:t>
            </a:r>
            <a:endParaRPr sz="1800"/>
          </a:p>
          <a:p>
            <a:pPr indent="0" lvl="0" marL="0" marR="0" rtl="0" algn="l">
              <a:lnSpc>
                <a:spcPct val="70000"/>
              </a:lnSpc>
              <a:spcBef>
                <a:spcPts val="700"/>
              </a:spcBef>
              <a:spcAft>
                <a:spcPts val="0"/>
              </a:spcAft>
              <a:buNone/>
            </a:pPr>
            <a:r>
              <a:t/>
            </a:r>
            <a:endParaRPr sz="1800">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97" name="Google Shape;197;p26"/>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198" name="Google Shape;198;p26"/>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Single-dimensional Array</a:t>
            </a:r>
            <a:endParaRPr/>
          </a:p>
        </p:txBody>
      </p:sp>
      <p:sp>
        <p:nvSpPr>
          <p:cNvPr id="199" name="Google Shape;199;p26"/>
          <p:cNvSpPr/>
          <p:nvPr/>
        </p:nvSpPr>
        <p:spPr>
          <a:xfrm>
            <a:off x="408562" y="763396"/>
            <a:ext cx="1371600" cy="220060"/>
          </a:xfrm>
          <a:prstGeom prst="rect">
            <a:avLst/>
          </a:prstGeom>
          <a:noFill/>
          <a:ln>
            <a:noFill/>
          </a:ln>
        </p:spPr>
        <p:txBody>
          <a:bodyPr anchorCtr="0" anchor="ctr" bIns="45700" lIns="91425" spcFirstLastPara="1" rIns="91425" wrap="square" tIns="45700">
            <a:noAutofit/>
          </a:bodyPr>
          <a:lstStyle/>
          <a:p>
            <a:pPr indent="0" lvl="0" marL="0" marR="0" rtl="0" algn="l">
              <a:lnSpc>
                <a:spcPct val="70000"/>
              </a:lnSpc>
              <a:spcBef>
                <a:spcPts val="0"/>
              </a:spcBef>
              <a:spcAft>
                <a:spcPts val="0"/>
              </a:spcAft>
              <a:buNone/>
            </a:pPr>
            <a:r>
              <a:rPr b="1" baseline="30000" lang="vi" sz="2800">
                <a:solidFill>
                  <a:schemeClr val="dk1"/>
                </a:solidFill>
                <a:latin typeface="Calibri"/>
                <a:ea typeface="Calibri"/>
                <a:cs typeface="Calibri"/>
                <a:sym typeface="Calibri"/>
              </a:rPr>
              <a:t>Syntax:</a:t>
            </a:r>
            <a:endParaRPr/>
          </a:p>
        </p:txBody>
      </p:sp>
      <p:sp>
        <p:nvSpPr>
          <p:cNvPr id="200" name="Google Shape;200;p26"/>
          <p:cNvSpPr txBox="1"/>
          <p:nvPr/>
        </p:nvSpPr>
        <p:spPr>
          <a:xfrm>
            <a:off x="417661" y="1003075"/>
            <a:ext cx="7879080" cy="525144"/>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lang="vi" sz="1800">
                <a:solidFill>
                  <a:schemeClr val="dk1"/>
                </a:solidFill>
                <a:latin typeface="Courier New"/>
                <a:ea typeface="Courier New"/>
                <a:cs typeface="Courier New"/>
                <a:sym typeface="Courier New"/>
              </a:rPr>
              <a:t>var variable_name = </a:t>
            </a:r>
            <a:r>
              <a:rPr b="1" lang="vi" sz="1800">
                <a:solidFill>
                  <a:srgbClr val="FF0000"/>
                </a:solidFill>
                <a:latin typeface="Courier New"/>
                <a:ea typeface="Courier New"/>
                <a:cs typeface="Courier New"/>
                <a:sym typeface="Courier New"/>
              </a:rPr>
              <a:t>new</a:t>
            </a:r>
            <a:r>
              <a:rPr b="1" lang="vi" sz="1800">
                <a:solidFill>
                  <a:schemeClr val="dk1"/>
                </a:solidFill>
                <a:latin typeface="Courier New"/>
                <a:ea typeface="Courier New"/>
                <a:cs typeface="Courier New"/>
                <a:sym typeface="Courier New"/>
              </a:rPr>
              <a:t> </a:t>
            </a:r>
            <a:r>
              <a:rPr b="1" lang="vi" sz="1800">
                <a:solidFill>
                  <a:srgbClr val="00B050"/>
                </a:solidFill>
                <a:latin typeface="Courier New"/>
                <a:ea typeface="Courier New"/>
                <a:cs typeface="Courier New"/>
                <a:sym typeface="Courier New"/>
              </a:rPr>
              <a:t>Array</a:t>
            </a:r>
            <a:r>
              <a:rPr b="1" lang="vi" sz="1800">
                <a:solidFill>
                  <a:schemeClr val="dk1"/>
                </a:solidFill>
                <a:latin typeface="Courier New"/>
                <a:ea typeface="Courier New"/>
                <a:cs typeface="Courier New"/>
                <a:sym typeface="Courier New"/>
              </a:rPr>
              <a:t>(size); //Declaration</a:t>
            </a:r>
            <a:endParaRPr sz="1800"/>
          </a:p>
          <a:p>
            <a:pPr indent="0" lvl="0" marL="0" marR="0" rtl="0" algn="l">
              <a:lnSpc>
                <a:spcPct val="70000"/>
              </a:lnSpc>
              <a:spcBef>
                <a:spcPts val="1000"/>
              </a:spcBef>
              <a:spcAft>
                <a:spcPts val="0"/>
              </a:spcAft>
              <a:buNone/>
            </a:pPr>
            <a:r>
              <a:rPr b="1" lang="vi" sz="1800">
                <a:solidFill>
                  <a:schemeClr val="dk1"/>
                </a:solidFill>
                <a:latin typeface="Courier New"/>
                <a:ea typeface="Courier New"/>
                <a:cs typeface="Courier New"/>
                <a:sym typeface="Courier New"/>
              </a:rPr>
              <a:t>variable_name[index] = ‘value’;</a:t>
            </a:r>
            <a:endParaRPr sz="1800"/>
          </a:p>
        </p:txBody>
      </p:sp>
      <p:pic>
        <p:nvPicPr>
          <p:cNvPr id="201" name="Google Shape;201;p26"/>
          <p:cNvPicPr preferRelativeResize="0"/>
          <p:nvPr/>
        </p:nvPicPr>
        <p:blipFill rotWithShape="1">
          <a:blip r:embed="rId3">
            <a:alphaModFix/>
          </a:blip>
          <a:srcRect b="0" l="0" r="0" t="0"/>
          <a:stretch/>
        </p:blipFill>
        <p:spPr>
          <a:xfrm>
            <a:off x="533400" y="1594318"/>
            <a:ext cx="5698926" cy="3280108"/>
          </a:xfrm>
          <a:prstGeom prst="rect">
            <a:avLst/>
          </a:prstGeom>
          <a:noFill/>
          <a:ln cap="flat" cmpd="sng" w="19050">
            <a:solidFill>
              <a:srgbClr val="0036A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08" name="Google Shape;208;p2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209" name="Google Shape;209;p27"/>
          <p:cNvSpPr txBox="1"/>
          <p:nvPr>
            <p:ph type="title"/>
          </p:nvPr>
        </p:nvSpPr>
        <p:spPr>
          <a:xfrm>
            <a:off x="533400" y="171450"/>
            <a:ext cx="80772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Accessing Single-dimensional Arrays</a:t>
            </a:r>
            <a:endParaRPr/>
          </a:p>
        </p:txBody>
      </p:sp>
      <p:grpSp>
        <p:nvGrpSpPr>
          <p:cNvPr id="210" name="Google Shape;210;p27"/>
          <p:cNvGrpSpPr/>
          <p:nvPr/>
        </p:nvGrpSpPr>
        <p:grpSpPr>
          <a:xfrm>
            <a:off x="381000" y="914389"/>
            <a:ext cx="8382000" cy="342891"/>
            <a:chOff x="0" y="924398"/>
            <a:chExt cx="8382000" cy="600405"/>
          </a:xfrm>
        </p:grpSpPr>
        <p:sp>
          <p:nvSpPr>
            <p:cNvPr id="211" name="Google Shape;211;p27"/>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b="1" lang="vi" sz="2000">
                  <a:solidFill>
                    <a:schemeClr val="lt1"/>
                  </a:solidFill>
                  <a:latin typeface="Calibri"/>
                  <a:ea typeface="Calibri"/>
                  <a:cs typeface="Calibri"/>
                  <a:sym typeface="Calibri"/>
                </a:rPr>
                <a:t>Accessing Array Elements Without Loops</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13" name="Google Shape;213;p27"/>
          <p:cNvSpPr/>
          <p:nvPr/>
        </p:nvSpPr>
        <p:spPr>
          <a:xfrm>
            <a:off x="304800" y="1425816"/>
            <a:ext cx="8534400" cy="10017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An array element can be accessed by specifying the array name followed by the square brackets containing the index number.</a:t>
            </a:r>
            <a:endParaRPr/>
          </a:p>
          <a:p>
            <a:pPr indent="-274320" lvl="1" marL="457200" marR="0" rtl="0" algn="l">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Code Snippet:</a:t>
            </a:r>
            <a:endParaRPr/>
          </a:p>
        </p:txBody>
      </p:sp>
      <p:sp>
        <p:nvSpPr>
          <p:cNvPr id="214" name="Google Shape;214;p27"/>
          <p:cNvSpPr txBox="1"/>
          <p:nvPr/>
        </p:nvSpPr>
        <p:spPr>
          <a:xfrm>
            <a:off x="762000" y="2653325"/>
            <a:ext cx="7848600" cy="20181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&lt;script&gt;</a:t>
            </a:r>
            <a:endParaRPr/>
          </a:p>
          <a:p>
            <a:pPr indent="0" lvl="0" marL="0" marR="0" rtl="0" algn="l">
              <a:lnSpc>
                <a:spcPct val="100000"/>
              </a:lnSpc>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458788"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var names = </a:t>
            </a:r>
            <a:r>
              <a:rPr b="1" lang="vi" sz="1800">
                <a:solidFill>
                  <a:srgbClr val="FF0000"/>
                </a:solidFill>
                <a:latin typeface="Courier New"/>
                <a:ea typeface="Courier New"/>
                <a:cs typeface="Courier New"/>
                <a:sym typeface="Courier New"/>
              </a:rPr>
              <a:t>new</a:t>
            </a:r>
            <a:r>
              <a:rPr b="1" lang="vi" sz="1800">
                <a:solidFill>
                  <a:schemeClr val="dk1"/>
                </a:solidFill>
                <a:latin typeface="Courier New"/>
                <a:ea typeface="Courier New"/>
                <a:cs typeface="Courier New"/>
                <a:sym typeface="Courier New"/>
              </a:rPr>
              <a:t> </a:t>
            </a:r>
            <a:r>
              <a:rPr b="1" lang="vi" sz="1800">
                <a:solidFill>
                  <a:srgbClr val="00B050"/>
                </a:solidFill>
                <a:latin typeface="Courier New"/>
                <a:ea typeface="Courier New"/>
                <a:cs typeface="Courier New"/>
                <a:sym typeface="Courier New"/>
              </a:rPr>
              <a:t>Array</a:t>
            </a:r>
            <a:r>
              <a:rPr b="1" lang="vi" sz="1800">
                <a:solidFill>
                  <a:schemeClr val="dk1"/>
                </a:solidFill>
                <a:latin typeface="Courier New"/>
                <a:ea typeface="Courier New"/>
                <a:cs typeface="Courier New"/>
                <a:sym typeface="Courier New"/>
              </a:rPr>
              <a:t>(“John”, “David”, “Kevin”);</a:t>
            </a:r>
            <a:endParaRPr sz="1800">
              <a:solidFill>
                <a:schemeClr val="dk1"/>
              </a:solidFill>
              <a:latin typeface="Courier New"/>
              <a:ea typeface="Courier New"/>
              <a:cs typeface="Courier New"/>
              <a:sym typeface="Courier New"/>
            </a:endParaRPr>
          </a:p>
          <a:p>
            <a:pPr indent="0" lvl="0" marL="458788"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alert(‘List of Student Names:\n’ + names[0] + ‘,  ‘ + names[1] + ‘, ‘ + names[2]);</a:t>
            </a:r>
            <a:endParaRPr/>
          </a:p>
          <a:p>
            <a:pPr indent="0" lvl="0" marL="458788" marR="0" rtl="0" algn="l">
              <a:lnSpc>
                <a:spcPct val="100000"/>
              </a:lnSpc>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&lt;/script&gt;</a:t>
            </a:r>
            <a:endParaRPr sz="1800">
              <a:solidFill>
                <a:schemeClr val="dk1"/>
              </a:solidFill>
              <a:latin typeface="Courier New"/>
              <a:ea typeface="Courier New"/>
              <a:cs typeface="Courier New"/>
              <a:sym typeface="Courier New"/>
            </a:endParaRPr>
          </a:p>
          <a:p>
            <a:pPr indent="0" lvl="0" marL="0" marR="0" rtl="0" algn="l">
              <a:lnSpc>
                <a:spcPct val="70000"/>
              </a:lnSpc>
              <a:spcBef>
                <a:spcPts val="70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21" name="Google Shape;221;p2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222" name="Google Shape;222;p28"/>
          <p:cNvSpPr txBox="1"/>
          <p:nvPr>
            <p:ph type="title"/>
          </p:nvPr>
        </p:nvSpPr>
        <p:spPr>
          <a:xfrm>
            <a:off x="533400" y="171450"/>
            <a:ext cx="8001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Accessing Single-dimensional Arrays</a:t>
            </a:r>
            <a:endParaRPr/>
          </a:p>
        </p:txBody>
      </p:sp>
      <p:sp>
        <p:nvSpPr>
          <p:cNvPr id="223" name="Google Shape;223;p28"/>
          <p:cNvSpPr/>
          <p:nvPr/>
        </p:nvSpPr>
        <p:spPr>
          <a:xfrm>
            <a:off x="228600" y="1147646"/>
            <a:ext cx="8534400" cy="861505"/>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Code Snippet demonstrates the script that creates an array to accept the marks of five subjects and display the average.</a:t>
            </a:r>
            <a:endParaRPr/>
          </a:p>
        </p:txBody>
      </p:sp>
      <p:sp>
        <p:nvSpPr>
          <p:cNvPr id="224" name="Google Shape;224;p28"/>
          <p:cNvSpPr txBox="1"/>
          <p:nvPr/>
        </p:nvSpPr>
        <p:spPr>
          <a:xfrm>
            <a:off x="685800" y="2057400"/>
            <a:ext cx="7924800" cy="26937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&lt;script&gt;</a:t>
            </a:r>
            <a:endParaRPr b="1" sz="1600">
              <a:solidFill>
                <a:schemeClr val="dk1"/>
              </a:solidFill>
              <a:latin typeface="Courier New"/>
              <a:ea typeface="Courier New"/>
              <a:cs typeface="Courier New"/>
              <a:sym typeface="Courier New"/>
            </a:endParaRPr>
          </a:p>
          <a:p>
            <a:pPr indent="227013"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  var sum = 0;</a:t>
            </a:r>
            <a:endParaRPr sz="1600"/>
          </a:p>
          <a:p>
            <a:pPr indent="227013"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  var marks = </a:t>
            </a:r>
            <a:r>
              <a:rPr b="1" lang="vi" sz="1600">
                <a:solidFill>
                  <a:srgbClr val="FF0000"/>
                </a:solidFill>
                <a:latin typeface="Courier New"/>
                <a:ea typeface="Courier New"/>
                <a:cs typeface="Courier New"/>
                <a:sym typeface="Courier New"/>
              </a:rPr>
              <a:t>new</a:t>
            </a:r>
            <a:r>
              <a:rPr b="1" lang="vi" sz="1600">
                <a:solidFill>
                  <a:schemeClr val="dk1"/>
                </a:solidFill>
                <a:latin typeface="Courier New"/>
                <a:ea typeface="Courier New"/>
                <a:cs typeface="Courier New"/>
                <a:sym typeface="Courier New"/>
              </a:rPr>
              <a:t> </a:t>
            </a:r>
            <a:r>
              <a:rPr b="1" lang="vi" sz="1600">
                <a:solidFill>
                  <a:srgbClr val="00B050"/>
                </a:solidFill>
                <a:latin typeface="Courier New"/>
                <a:ea typeface="Courier New"/>
                <a:cs typeface="Courier New"/>
                <a:sym typeface="Courier New"/>
              </a:rPr>
              <a:t>Array</a:t>
            </a:r>
            <a:r>
              <a:rPr b="1" lang="vi" sz="1600">
                <a:solidFill>
                  <a:schemeClr val="dk1"/>
                </a:solidFill>
                <a:latin typeface="Courier New"/>
                <a:ea typeface="Courier New"/>
                <a:cs typeface="Courier New"/>
                <a:sym typeface="Courier New"/>
              </a:rPr>
              <a:t>(5);</a:t>
            </a:r>
            <a:endParaRPr sz="1600"/>
          </a:p>
          <a:p>
            <a:pPr indent="227013"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  for(var i=0; i&lt;marks</a:t>
            </a:r>
            <a:r>
              <a:rPr b="1" lang="vi" sz="1600">
                <a:solidFill>
                  <a:srgbClr val="00B050"/>
                </a:solidFill>
                <a:latin typeface="Courier New"/>
                <a:ea typeface="Courier New"/>
                <a:cs typeface="Courier New"/>
                <a:sym typeface="Courier New"/>
              </a:rPr>
              <a:t>.length</a:t>
            </a:r>
            <a:r>
              <a:rPr b="1" lang="vi" sz="1600">
                <a:solidFill>
                  <a:schemeClr val="dk1"/>
                </a:solidFill>
                <a:latin typeface="Courier New"/>
                <a:ea typeface="Courier New"/>
                <a:cs typeface="Courier New"/>
                <a:sym typeface="Courier New"/>
              </a:rPr>
              <a:t>; i++)</a:t>
            </a:r>
            <a:endParaRPr sz="1600"/>
          </a:p>
          <a:p>
            <a:pPr indent="227013"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  {</a:t>
            </a:r>
            <a:endParaRPr sz="1600"/>
          </a:p>
          <a:p>
            <a:pPr indent="227013"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    marks[i] = parseInt(prompt(‘Enter Marks:’, ‘’));</a:t>
            </a:r>
            <a:endParaRPr sz="1600"/>
          </a:p>
          <a:p>
            <a:pPr indent="227013"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    sum = sum + marks[i];</a:t>
            </a:r>
            <a:endParaRPr sz="1600"/>
          </a:p>
          <a:p>
            <a:pPr indent="227013"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  } </a:t>
            </a:r>
            <a:endParaRPr sz="1600"/>
          </a:p>
          <a:p>
            <a:pPr indent="227013"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  alert(‘Average of Marks: ‘ + (sum/marks.length));</a:t>
            </a:r>
            <a:endParaRPr b="1" sz="16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&lt;/script&gt;</a:t>
            </a:r>
            <a:endParaRPr b="1" sz="1600">
              <a:solidFill>
                <a:schemeClr val="dk1"/>
              </a:solidFill>
              <a:latin typeface="Courier New"/>
              <a:ea typeface="Courier New"/>
              <a:cs typeface="Courier New"/>
              <a:sym typeface="Courier New"/>
            </a:endParaRPr>
          </a:p>
        </p:txBody>
      </p:sp>
      <p:grpSp>
        <p:nvGrpSpPr>
          <p:cNvPr id="225" name="Google Shape;225;p28"/>
          <p:cNvGrpSpPr/>
          <p:nvPr/>
        </p:nvGrpSpPr>
        <p:grpSpPr>
          <a:xfrm>
            <a:off x="457200" y="842237"/>
            <a:ext cx="8382000" cy="342899"/>
            <a:chOff x="0" y="924398"/>
            <a:chExt cx="8382000" cy="600405"/>
          </a:xfrm>
        </p:grpSpPr>
        <p:sp>
          <p:nvSpPr>
            <p:cNvPr id="226" name="Google Shape;226;p28"/>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a:off x="29309" y="953707"/>
              <a:ext cx="8323500" cy="541800"/>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b="1" lang="vi" sz="2000">
                  <a:solidFill>
                    <a:schemeClr val="lt1"/>
                  </a:solidFill>
                  <a:latin typeface="Calibri"/>
                  <a:ea typeface="Calibri"/>
                  <a:cs typeface="Calibri"/>
                  <a:sym typeface="Calibri"/>
                </a:rPr>
                <a:t>Accessing Array Elements With Loops</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34" name="Google Shape;234;p2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235" name="Google Shape;235;p2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Multi-dimensional Array 1-2</a:t>
            </a:r>
            <a:endParaRPr/>
          </a:p>
        </p:txBody>
      </p:sp>
      <p:sp>
        <p:nvSpPr>
          <p:cNvPr id="236" name="Google Shape;236;p29"/>
          <p:cNvSpPr/>
          <p:nvPr/>
        </p:nvSpPr>
        <p:spPr>
          <a:xfrm>
            <a:off x="242888" y="645628"/>
            <a:ext cx="8686800" cy="609965"/>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A multi-dimensional array stores a combination of values of a single type in two or more dimensions. </a:t>
            </a:r>
            <a:endParaRPr/>
          </a:p>
        </p:txBody>
      </p:sp>
      <p:pic>
        <p:nvPicPr>
          <p:cNvPr id="237" name="Google Shape;237;p29"/>
          <p:cNvPicPr preferRelativeResize="0"/>
          <p:nvPr/>
        </p:nvPicPr>
        <p:blipFill rotWithShape="1">
          <a:blip r:embed="rId3">
            <a:alphaModFix/>
          </a:blip>
          <a:srcRect b="0" l="0" r="0" t="0"/>
          <a:stretch/>
        </p:blipFill>
        <p:spPr>
          <a:xfrm>
            <a:off x="2378250" y="1481905"/>
            <a:ext cx="4387511" cy="1663633"/>
          </a:xfrm>
          <a:prstGeom prst="rect">
            <a:avLst/>
          </a:prstGeom>
          <a:noFill/>
          <a:ln>
            <a:noFill/>
          </a:ln>
        </p:spPr>
      </p:pic>
      <p:sp>
        <p:nvSpPr>
          <p:cNvPr id="238" name="Google Shape;238;p29"/>
          <p:cNvSpPr/>
          <p:nvPr/>
        </p:nvSpPr>
        <p:spPr>
          <a:xfrm>
            <a:off x="242888" y="3371850"/>
            <a:ext cx="8520112" cy="9144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A two-dimensional array is an array of arrays. </a:t>
            </a:r>
            <a:endParaRPr/>
          </a:p>
          <a:p>
            <a:pPr indent="-274320" lvl="1" marL="457200" marR="0" rtl="0" algn="l">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This means, for a two-dimensional array, first a main array is declared and then, an array is created for each element of the main array.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45" name="Google Shape;245;p3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246" name="Google Shape;246;p30"/>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Multi-dimensional Array 2-2</a:t>
            </a:r>
            <a:endParaRPr/>
          </a:p>
        </p:txBody>
      </p:sp>
      <p:pic>
        <p:nvPicPr>
          <p:cNvPr descr="Figure 14.16.tif" id="247" name="Google Shape;247;p30"/>
          <p:cNvPicPr preferRelativeResize="0"/>
          <p:nvPr/>
        </p:nvPicPr>
        <p:blipFill rotWithShape="1">
          <a:blip r:embed="rId3">
            <a:alphaModFix/>
          </a:blip>
          <a:srcRect b="0" l="0" r="0" t="0"/>
          <a:stretch/>
        </p:blipFill>
        <p:spPr>
          <a:xfrm>
            <a:off x="1557200" y="3319038"/>
            <a:ext cx="5089208" cy="1485900"/>
          </a:xfrm>
          <a:prstGeom prst="rect">
            <a:avLst/>
          </a:prstGeom>
          <a:noFill/>
          <a:ln>
            <a:noFill/>
          </a:ln>
        </p:spPr>
      </p:pic>
      <p:sp>
        <p:nvSpPr>
          <p:cNvPr id="248" name="Google Shape;248;p30"/>
          <p:cNvSpPr txBox="1"/>
          <p:nvPr/>
        </p:nvSpPr>
        <p:spPr>
          <a:xfrm>
            <a:off x="457200" y="800100"/>
            <a:ext cx="8129148" cy="2363724"/>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The syntax to declare a two-dimensional array is as follows:</a:t>
            </a:r>
            <a:endParaRPr sz="1800"/>
          </a:p>
          <a:p>
            <a:pPr indent="400050" lvl="0" marL="0" marR="0" rtl="0" algn="l">
              <a:lnSpc>
                <a:spcPct val="100000"/>
              </a:lnSpc>
              <a:spcBef>
                <a:spcPts val="1200"/>
              </a:spcBef>
              <a:spcAft>
                <a:spcPts val="0"/>
              </a:spcAft>
              <a:buNone/>
            </a:pPr>
            <a:r>
              <a:rPr b="1" lang="vi" sz="1800">
                <a:solidFill>
                  <a:schemeClr val="dk1"/>
                </a:solidFill>
                <a:latin typeface="Courier New"/>
                <a:ea typeface="Courier New"/>
                <a:cs typeface="Courier New"/>
                <a:sym typeface="Courier New"/>
              </a:rPr>
              <a:t>var var_name = </a:t>
            </a:r>
            <a:r>
              <a:rPr b="1" lang="vi" sz="1800">
                <a:solidFill>
                  <a:srgbClr val="F61828"/>
                </a:solidFill>
                <a:latin typeface="Courier New"/>
                <a:ea typeface="Courier New"/>
                <a:cs typeface="Courier New"/>
                <a:sym typeface="Courier New"/>
              </a:rPr>
              <a:t>new</a:t>
            </a:r>
            <a:r>
              <a:rPr b="1" lang="vi" sz="1800">
                <a:solidFill>
                  <a:schemeClr val="dk1"/>
                </a:solidFill>
                <a:latin typeface="Courier New"/>
                <a:ea typeface="Courier New"/>
                <a:cs typeface="Courier New"/>
                <a:sym typeface="Courier New"/>
              </a:rPr>
              <a:t> </a:t>
            </a:r>
            <a:r>
              <a:rPr b="1" lang="vi" sz="1800">
                <a:solidFill>
                  <a:srgbClr val="00B050"/>
                </a:solidFill>
                <a:latin typeface="Courier New"/>
                <a:ea typeface="Courier New"/>
                <a:cs typeface="Courier New"/>
                <a:sym typeface="Courier New"/>
              </a:rPr>
              <a:t>Array</a:t>
            </a:r>
            <a:r>
              <a:rPr b="1" lang="vi" sz="1800">
                <a:solidFill>
                  <a:schemeClr val="dk1"/>
                </a:solidFill>
                <a:latin typeface="Courier New"/>
                <a:ea typeface="Courier New"/>
                <a:cs typeface="Courier New"/>
                <a:sym typeface="Courier New"/>
              </a:rPr>
              <a:t>(size); //Declaration</a:t>
            </a:r>
            <a:endParaRPr sz="1800"/>
          </a:p>
          <a:p>
            <a:pPr indent="40005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var_name[index] = </a:t>
            </a:r>
            <a:r>
              <a:rPr b="1" lang="vi" sz="1800">
                <a:solidFill>
                  <a:srgbClr val="F61828"/>
                </a:solidFill>
                <a:latin typeface="Courier New"/>
                <a:ea typeface="Courier New"/>
                <a:cs typeface="Courier New"/>
                <a:sym typeface="Courier New"/>
              </a:rPr>
              <a:t>new</a:t>
            </a:r>
            <a:r>
              <a:rPr b="1" lang="vi" sz="1800">
                <a:solidFill>
                  <a:schemeClr val="dk1"/>
                </a:solidFill>
                <a:latin typeface="Courier New"/>
                <a:ea typeface="Courier New"/>
                <a:cs typeface="Courier New"/>
                <a:sym typeface="Courier New"/>
              </a:rPr>
              <a:t> </a:t>
            </a:r>
            <a:r>
              <a:rPr b="1" lang="vi" sz="1800">
                <a:solidFill>
                  <a:srgbClr val="00B050"/>
                </a:solidFill>
                <a:latin typeface="Courier New"/>
                <a:ea typeface="Courier New"/>
                <a:cs typeface="Courier New"/>
                <a:sym typeface="Courier New"/>
              </a:rPr>
              <a:t>Array</a:t>
            </a:r>
            <a:r>
              <a:rPr b="1" lang="vi" sz="1800">
                <a:solidFill>
                  <a:schemeClr val="dk1"/>
                </a:solidFill>
                <a:latin typeface="Courier New"/>
                <a:ea typeface="Courier New"/>
                <a:cs typeface="Courier New"/>
                <a:sym typeface="Courier New"/>
              </a:rPr>
              <a:t>(‘value1’,’value2’..);</a:t>
            </a:r>
            <a:endParaRPr sz="1800"/>
          </a:p>
          <a:p>
            <a:pPr indent="0" lvl="0" marL="0" marR="0" rtl="0" algn="l">
              <a:lnSpc>
                <a:spcPct val="100000"/>
              </a:lnSpc>
              <a:spcBef>
                <a:spcPts val="0"/>
              </a:spcBef>
              <a:spcAft>
                <a:spcPts val="0"/>
              </a:spcAft>
              <a:buNone/>
            </a:pPr>
            <a:r>
              <a:rPr lang="vi" sz="1800">
                <a:solidFill>
                  <a:schemeClr val="dk1"/>
                </a:solidFill>
                <a:latin typeface="Calibri"/>
                <a:ea typeface="Calibri"/>
                <a:cs typeface="Calibri"/>
                <a:sym typeface="Calibri"/>
              </a:rPr>
              <a:t>where,</a:t>
            </a:r>
            <a:endParaRPr sz="1800"/>
          </a:p>
          <a:p>
            <a:pPr indent="0" lvl="1" marL="457200" marR="0" rtl="0" algn="l">
              <a:lnSpc>
                <a:spcPct val="100000"/>
              </a:lnSpc>
              <a:spcBef>
                <a:spcPts val="0"/>
              </a:spcBef>
              <a:spcAft>
                <a:spcPts val="0"/>
              </a:spcAft>
              <a:buNone/>
            </a:pPr>
            <a:r>
              <a:rPr b="0" i="0" lang="vi" sz="1800" u="none" cap="none" strike="noStrike">
                <a:solidFill>
                  <a:schemeClr val="dk1"/>
                </a:solidFill>
                <a:latin typeface="Calibri"/>
                <a:ea typeface="Calibri"/>
                <a:cs typeface="Calibri"/>
                <a:sym typeface="Calibri"/>
              </a:rPr>
              <a:t>value1: Is the value at the first column.</a:t>
            </a:r>
            <a:endParaRPr sz="1800"/>
          </a:p>
          <a:p>
            <a:pPr indent="0" lvl="1" marL="457200" marR="0" rtl="0" algn="l">
              <a:lnSpc>
                <a:spcPct val="100000"/>
              </a:lnSpc>
              <a:spcBef>
                <a:spcPts val="0"/>
              </a:spcBef>
              <a:spcAft>
                <a:spcPts val="0"/>
              </a:spcAft>
              <a:buNone/>
            </a:pPr>
            <a:r>
              <a:rPr b="0" i="0" lang="vi" sz="1800" u="none" cap="none" strike="noStrike">
                <a:solidFill>
                  <a:schemeClr val="dk1"/>
                </a:solidFill>
                <a:latin typeface="Calibri"/>
                <a:ea typeface="Calibri"/>
                <a:cs typeface="Calibri"/>
                <a:sym typeface="Calibri"/>
              </a:rPr>
              <a:t>value2: Is the value at the second column.</a:t>
            </a:r>
            <a:endParaRPr sz="1800"/>
          </a:p>
          <a:p>
            <a:pPr indent="0" lvl="1" marL="45720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Following figure shows the declaration of a two-dimensional array.</a:t>
            </a:r>
            <a:endParaRPr sz="1800"/>
          </a:p>
          <a:p>
            <a:pPr indent="0" lvl="0" marL="0" marR="0" rtl="0" algn="l">
              <a:lnSpc>
                <a:spcPct val="70000"/>
              </a:lnSpc>
              <a:spcBef>
                <a:spcPts val="700"/>
              </a:spcBef>
              <a:spcAft>
                <a:spcPts val="0"/>
              </a:spcAft>
              <a:buNone/>
            </a:pPr>
            <a:r>
              <a:t/>
            </a:r>
            <a:endParaRPr sz="1800">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55" name="Google Shape;255;p3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256" name="Google Shape;256;p3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Array Methods 1-2</a:t>
            </a:r>
            <a:endParaRPr/>
          </a:p>
        </p:txBody>
      </p:sp>
      <p:grpSp>
        <p:nvGrpSpPr>
          <p:cNvPr id="257" name="Google Shape;257;p31"/>
          <p:cNvGrpSpPr/>
          <p:nvPr/>
        </p:nvGrpSpPr>
        <p:grpSpPr>
          <a:xfrm>
            <a:off x="304800" y="789500"/>
            <a:ext cx="8458200" cy="1332149"/>
            <a:chOff x="0" y="138267"/>
            <a:chExt cx="8458200" cy="1776199"/>
          </a:xfrm>
        </p:grpSpPr>
        <p:sp>
          <p:nvSpPr>
            <p:cNvPr id="258" name="Google Shape;258;p31"/>
            <p:cNvSpPr/>
            <p:nvPr/>
          </p:nvSpPr>
          <p:spPr>
            <a:xfrm>
              <a:off x="0" y="229649"/>
              <a:ext cx="8458200" cy="733590"/>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txBox="1"/>
            <p:nvPr/>
          </p:nvSpPr>
          <p:spPr>
            <a:xfrm>
              <a:off x="35800" y="138267"/>
              <a:ext cx="8386500" cy="860700"/>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lang="vi" sz="1600">
                  <a:solidFill>
                    <a:schemeClr val="dk1"/>
                  </a:solidFill>
                  <a:latin typeface="Courier New"/>
                  <a:ea typeface="Courier New"/>
                  <a:cs typeface="Courier New"/>
                  <a:sym typeface="Courier New"/>
                </a:rPr>
                <a:t>In Javascript, array is an object. </a:t>
              </a:r>
              <a:br>
                <a:rPr lang="vi" sz="1600">
                  <a:solidFill>
                    <a:schemeClr val="dk1"/>
                  </a:solidFill>
                  <a:latin typeface="Courier New"/>
                  <a:ea typeface="Courier New"/>
                  <a:cs typeface="Courier New"/>
                  <a:sym typeface="Courier New"/>
                </a:rPr>
              </a:br>
              <a:r>
                <a:rPr lang="vi" sz="1600">
                  <a:solidFill>
                    <a:schemeClr val="dk1"/>
                  </a:solidFill>
                  <a:latin typeface="Courier New"/>
                  <a:ea typeface="Courier New"/>
                  <a:cs typeface="Courier New"/>
                  <a:sym typeface="Courier New"/>
                </a:rPr>
                <a:t>It has the </a:t>
              </a:r>
              <a:r>
                <a:rPr lang="vi" sz="1600">
                  <a:solidFill>
                    <a:srgbClr val="FF0000"/>
                  </a:solidFill>
                  <a:latin typeface="Courier New"/>
                  <a:ea typeface="Courier New"/>
                  <a:cs typeface="Courier New"/>
                  <a:sym typeface="Courier New"/>
                </a:rPr>
                <a:t>length</a:t>
              </a:r>
              <a:r>
                <a:rPr lang="vi" sz="1600">
                  <a:solidFill>
                    <a:schemeClr val="dk1"/>
                  </a:solidFill>
                  <a:latin typeface="Courier New"/>
                  <a:ea typeface="Courier New"/>
                  <a:cs typeface="Courier New"/>
                  <a:sym typeface="Courier New"/>
                </a:rPr>
                <a:t> property that determine the number of elements in an array.</a:t>
              </a:r>
              <a:endParaRPr sz="1600">
                <a:solidFill>
                  <a:schemeClr val="dk1"/>
                </a:solidFill>
                <a:latin typeface="Courier New"/>
                <a:ea typeface="Courier New"/>
                <a:cs typeface="Courier New"/>
                <a:sym typeface="Courier New"/>
              </a:endParaRPr>
            </a:p>
          </p:txBody>
        </p:sp>
        <p:sp>
          <p:nvSpPr>
            <p:cNvPr id="260" name="Google Shape;260;p31"/>
            <p:cNvSpPr/>
            <p:nvPr/>
          </p:nvSpPr>
          <p:spPr>
            <a:xfrm>
              <a:off x="0" y="1017959"/>
              <a:ext cx="8458200" cy="733590"/>
            </a:xfrm>
            <a:prstGeom prst="roundRect">
              <a:avLst>
                <a:gd fmla="val 16667" name="adj"/>
              </a:avLst>
            </a:prstGeom>
            <a:gradFill>
              <a:gsLst>
                <a:gs pos="0">
                  <a:srgbClr val="C7B1E8"/>
                </a:gs>
                <a:gs pos="35000">
                  <a:srgbClr val="D6C7EF"/>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txBox="1"/>
            <p:nvPr/>
          </p:nvSpPr>
          <p:spPr>
            <a:xfrm>
              <a:off x="35800" y="1053766"/>
              <a:ext cx="8386500" cy="860700"/>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lang="vi" sz="1600">
                  <a:solidFill>
                    <a:schemeClr val="dk1"/>
                  </a:solidFill>
                  <a:latin typeface="Courier New"/>
                  <a:ea typeface="Courier New"/>
                  <a:cs typeface="Courier New"/>
                  <a:sym typeface="Courier New"/>
                </a:rPr>
                <a:t>The various methods of the Array object allow to access and manipulate the array elements.</a:t>
              </a:r>
              <a:endParaRPr sz="1600"/>
            </a:p>
          </p:txBody>
        </p:sp>
      </p:grpSp>
      <p:graphicFrame>
        <p:nvGraphicFramePr>
          <p:cNvPr id="262" name="Google Shape;262;p31"/>
          <p:cNvGraphicFramePr/>
          <p:nvPr/>
        </p:nvGraphicFramePr>
        <p:xfrm>
          <a:off x="838200" y="2228850"/>
          <a:ext cx="3000000" cy="3000000"/>
        </p:xfrm>
        <a:graphic>
          <a:graphicData uri="http://schemas.openxmlformats.org/drawingml/2006/table">
            <a:tbl>
              <a:tblPr bandRow="1" firstRow="1">
                <a:noFill/>
                <a:tableStyleId>{08D1B4C3-3BD6-48C9-8A88-43D219C4360F}</a:tableStyleId>
              </a:tblPr>
              <a:tblGrid>
                <a:gridCol w="1676400"/>
                <a:gridCol w="5943600"/>
              </a:tblGrid>
              <a:tr h="280800">
                <a:tc>
                  <a:txBody>
                    <a:bodyPr/>
                    <a:lstStyle/>
                    <a:p>
                      <a:pPr indent="0" lvl="0" marL="0" marR="0" rtl="0" algn="ctr">
                        <a:lnSpc>
                          <a:spcPct val="100000"/>
                        </a:lnSpc>
                        <a:spcBef>
                          <a:spcPts val="0"/>
                        </a:spcBef>
                        <a:spcAft>
                          <a:spcPts val="0"/>
                        </a:spcAft>
                        <a:buClr>
                          <a:schemeClr val="dk1"/>
                        </a:buClr>
                        <a:buSzPts val="1800"/>
                        <a:buFont typeface="Arial"/>
                        <a:buNone/>
                      </a:pPr>
                      <a:r>
                        <a:t/>
                      </a:r>
                      <a:endParaRPr baseline="30000" sz="1800" u="none" cap="none" strike="noStrike"/>
                    </a:p>
                    <a:p>
                      <a:pPr indent="0" lvl="0" marL="0" marR="0" rtl="0" algn="ctr">
                        <a:lnSpc>
                          <a:spcPct val="100000"/>
                        </a:lnSpc>
                        <a:spcBef>
                          <a:spcPts val="0"/>
                        </a:spcBef>
                        <a:spcAft>
                          <a:spcPts val="0"/>
                        </a:spcAft>
                        <a:buClr>
                          <a:schemeClr val="dk1"/>
                        </a:buClr>
                        <a:buSzPts val="1800"/>
                        <a:buFont typeface="Arial"/>
                        <a:buNone/>
                      </a:pPr>
                      <a:r>
                        <a:rPr baseline="30000" lang="vi" sz="1800" u="none" cap="none" strike="noStrike"/>
                        <a:t>Method</a:t>
                      </a:r>
                      <a:endParaRPr b="1" baseline="30000" sz="1800" u="none" cap="none" strike="noStrike">
                        <a:solidFill>
                          <a:schemeClr val="lt1"/>
                        </a:solidFill>
                        <a:latin typeface="Arial"/>
                        <a:ea typeface="Arial"/>
                        <a:cs typeface="Arial"/>
                        <a:sym typeface="Arial"/>
                      </a:endParaRPr>
                    </a:p>
                  </a:txBody>
                  <a:tcPr marT="0" marB="0" marR="91450" marL="91450"/>
                </a:tc>
                <a:tc>
                  <a:txBody>
                    <a:bodyPr/>
                    <a:lstStyle/>
                    <a:p>
                      <a:pPr indent="0" lvl="0" marL="0" marR="0" rtl="0" algn="ctr">
                        <a:spcBef>
                          <a:spcPts val="0"/>
                        </a:spcBef>
                        <a:spcAft>
                          <a:spcPts val="0"/>
                        </a:spcAft>
                        <a:buNone/>
                      </a:pPr>
                      <a:r>
                        <a:t/>
                      </a:r>
                      <a:endParaRPr baseline="30000" sz="1800" u="none" cap="none" strike="noStrike"/>
                    </a:p>
                    <a:p>
                      <a:pPr indent="0" lvl="0" marL="0" marR="0" rtl="0" algn="ctr">
                        <a:spcBef>
                          <a:spcPts val="0"/>
                        </a:spcBef>
                        <a:spcAft>
                          <a:spcPts val="0"/>
                        </a:spcAft>
                        <a:buNone/>
                      </a:pPr>
                      <a:r>
                        <a:rPr baseline="30000" lang="vi" sz="1800" u="none" cap="none" strike="noStrike"/>
                        <a:t>Description</a:t>
                      </a:r>
                      <a:endParaRPr baseline="30000" sz="1800" u="none" cap="none" strike="noStrike">
                        <a:solidFill>
                          <a:schemeClr val="lt1"/>
                        </a:solidFill>
                        <a:latin typeface="Arial"/>
                        <a:ea typeface="Arial"/>
                        <a:cs typeface="Arial"/>
                        <a:sym typeface="Arial"/>
                      </a:endParaRPr>
                    </a:p>
                  </a:txBody>
                  <a:tcPr marT="0" marB="0" marR="91450" marL="91450"/>
                </a:tc>
              </a:tr>
              <a:tr h="342900">
                <a:tc>
                  <a:txBody>
                    <a:bodyPr/>
                    <a:lstStyle/>
                    <a:p>
                      <a:pPr indent="0" lvl="0" marL="0" marR="0" rtl="0" algn="l">
                        <a:lnSpc>
                          <a:spcPct val="100000"/>
                        </a:lnSpc>
                        <a:spcBef>
                          <a:spcPts val="0"/>
                        </a:spcBef>
                        <a:spcAft>
                          <a:spcPts val="0"/>
                        </a:spcAft>
                        <a:buClr>
                          <a:srgbClr val="00B050"/>
                        </a:buClr>
                        <a:buSzPts val="1400"/>
                        <a:buFont typeface="Arial"/>
                        <a:buNone/>
                      </a:pPr>
                      <a:r>
                        <a:rPr b="1" lang="vi" sz="1400" u="none" cap="none" strike="noStrike">
                          <a:solidFill>
                            <a:srgbClr val="00B050"/>
                          </a:solidFill>
                        </a:rPr>
                        <a:t>concat()</a:t>
                      </a:r>
                      <a:endParaRPr sz="1100"/>
                    </a:p>
                  </a:txBody>
                  <a:tcPr marT="0" marB="0" marR="91450" marL="91450" anchor="ctr"/>
                </a:tc>
                <a:tc>
                  <a:txBody>
                    <a:bodyPr/>
                    <a:lstStyle/>
                    <a:p>
                      <a:pPr indent="0" lvl="0" marL="0" marR="0" rtl="0" algn="l">
                        <a:spcBef>
                          <a:spcPts val="0"/>
                        </a:spcBef>
                        <a:spcAft>
                          <a:spcPts val="0"/>
                        </a:spcAft>
                        <a:buNone/>
                      </a:pPr>
                      <a:r>
                        <a:rPr lang="vi" sz="1400" u="none" cap="none" strike="noStrike"/>
                        <a:t>Combines one or more array variables.</a:t>
                      </a:r>
                      <a:endParaRPr sz="1100"/>
                    </a:p>
                  </a:txBody>
                  <a:tcPr marT="0" marB="0" marR="91450" marL="91450" anchor="ctr"/>
                </a:tc>
              </a:tr>
              <a:tr h="342900">
                <a:tc>
                  <a:txBody>
                    <a:bodyPr/>
                    <a:lstStyle/>
                    <a:p>
                      <a:pPr indent="0" lvl="0" marL="0" marR="0" rtl="0" algn="l">
                        <a:lnSpc>
                          <a:spcPct val="100000"/>
                        </a:lnSpc>
                        <a:spcBef>
                          <a:spcPts val="0"/>
                        </a:spcBef>
                        <a:spcAft>
                          <a:spcPts val="0"/>
                        </a:spcAft>
                        <a:buClr>
                          <a:srgbClr val="00B050"/>
                        </a:buClr>
                        <a:buSzPts val="1400"/>
                        <a:buFont typeface="Arial"/>
                        <a:buNone/>
                      </a:pPr>
                      <a:r>
                        <a:rPr b="1" lang="vi" sz="1400">
                          <a:solidFill>
                            <a:srgbClr val="00B050"/>
                          </a:solidFill>
                        </a:rPr>
                        <a:t>join()</a:t>
                      </a:r>
                      <a:endParaRPr sz="1100"/>
                    </a:p>
                  </a:txBody>
                  <a:tcPr marT="0" marB="0" marR="91450" marL="91450" anchor="ctr"/>
                </a:tc>
                <a:tc>
                  <a:txBody>
                    <a:bodyPr/>
                    <a:lstStyle/>
                    <a:p>
                      <a:pPr indent="0" lvl="0" marL="0" marR="0" rtl="0" algn="l">
                        <a:spcBef>
                          <a:spcPts val="0"/>
                        </a:spcBef>
                        <a:spcAft>
                          <a:spcPts val="0"/>
                        </a:spcAft>
                        <a:buNone/>
                      </a:pPr>
                      <a:r>
                        <a:rPr lang="vi" sz="1400"/>
                        <a:t>Joins all the array elements into a string.</a:t>
                      </a:r>
                      <a:endParaRPr sz="1100"/>
                    </a:p>
                  </a:txBody>
                  <a:tcPr marT="0" marB="0" marR="91450" marL="91450" anchor="ctr"/>
                </a:tc>
              </a:tr>
              <a:tr h="342900">
                <a:tc>
                  <a:txBody>
                    <a:bodyPr/>
                    <a:lstStyle/>
                    <a:p>
                      <a:pPr indent="0" lvl="0" marL="0" marR="0" rtl="0" algn="l">
                        <a:lnSpc>
                          <a:spcPct val="100000"/>
                        </a:lnSpc>
                        <a:spcBef>
                          <a:spcPts val="0"/>
                        </a:spcBef>
                        <a:spcAft>
                          <a:spcPts val="0"/>
                        </a:spcAft>
                        <a:buClr>
                          <a:srgbClr val="00B050"/>
                        </a:buClr>
                        <a:buSzPts val="1400"/>
                        <a:buFont typeface="Arial"/>
                        <a:buNone/>
                      </a:pPr>
                      <a:r>
                        <a:rPr b="1" lang="vi" sz="1400">
                          <a:solidFill>
                            <a:srgbClr val="00B050"/>
                          </a:solidFill>
                        </a:rPr>
                        <a:t>pop()</a:t>
                      </a:r>
                      <a:endParaRPr sz="1100"/>
                    </a:p>
                  </a:txBody>
                  <a:tcPr marT="0" marB="0" marR="91450" marL="91450" anchor="ctr"/>
                </a:tc>
                <a:tc>
                  <a:txBody>
                    <a:bodyPr/>
                    <a:lstStyle/>
                    <a:p>
                      <a:pPr indent="0" lvl="0" marL="0" marR="0" rtl="0" algn="l">
                        <a:spcBef>
                          <a:spcPts val="0"/>
                        </a:spcBef>
                        <a:spcAft>
                          <a:spcPts val="0"/>
                        </a:spcAft>
                        <a:buNone/>
                      </a:pPr>
                      <a:r>
                        <a:rPr lang="vi" sz="1400"/>
                        <a:t>Retrieves the last element of an array.</a:t>
                      </a:r>
                      <a:endParaRPr sz="1100"/>
                    </a:p>
                  </a:txBody>
                  <a:tcPr marT="0" marB="0" marR="91450" marL="91450" anchor="ctr"/>
                </a:tc>
              </a:tr>
              <a:tr h="342900">
                <a:tc>
                  <a:txBody>
                    <a:bodyPr/>
                    <a:lstStyle/>
                    <a:p>
                      <a:pPr indent="0" lvl="0" marL="0" marR="0" rtl="0" algn="l">
                        <a:lnSpc>
                          <a:spcPct val="100000"/>
                        </a:lnSpc>
                        <a:spcBef>
                          <a:spcPts val="0"/>
                        </a:spcBef>
                        <a:spcAft>
                          <a:spcPts val="0"/>
                        </a:spcAft>
                        <a:buClr>
                          <a:srgbClr val="00B050"/>
                        </a:buClr>
                        <a:buSzPts val="1400"/>
                        <a:buFont typeface="Arial"/>
                        <a:buNone/>
                      </a:pPr>
                      <a:r>
                        <a:rPr b="1" lang="vi" sz="1400">
                          <a:solidFill>
                            <a:srgbClr val="00B050"/>
                          </a:solidFill>
                        </a:rPr>
                        <a:t>push()</a:t>
                      </a:r>
                      <a:endParaRPr sz="1100"/>
                    </a:p>
                  </a:txBody>
                  <a:tcPr marT="0" marB="0" marR="91450" marL="91450" anchor="ctr"/>
                </a:tc>
                <a:tc>
                  <a:txBody>
                    <a:bodyPr/>
                    <a:lstStyle/>
                    <a:p>
                      <a:pPr indent="0" lvl="0" marL="0" marR="0" rtl="0" algn="l">
                        <a:spcBef>
                          <a:spcPts val="0"/>
                        </a:spcBef>
                        <a:spcAft>
                          <a:spcPts val="0"/>
                        </a:spcAft>
                        <a:buNone/>
                      </a:pPr>
                      <a:r>
                        <a:rPr lang="vi" sz="1400"/>
                        <a:t>Appends one or more elements to the end of an array.</a:t>
                      </a:r>
                      <a:endParaRPr sz="1100"/>
                    </a:p>
                  </a:txBody>
                  <a:tcPr marT="0" marB="0" marR="91450" marL="91450" anchor="ctr"/>
                </a:tc>
              </a:tr>
              <a:tr h="342900">
                <a:tc>
                  <a:txBody>
                    <a:bodyPr/>
                    <a:lstStyle/>
                    <a:p>
                      <a:pPr indent="0" lvl="0" marL="0" marR="0" rtl="0" algn="l">
                        <a:lnSpc>
                          <a:spcPct val="100000"/>
                        </a:lnSpc>
                        <a:spcBef>
                          <a:spcPts val="0"/>
                        </a:spcBef>
                        <a:spcAft>
                          <a:spcPts val="0"/>
                        </a:spcAft>
                        <a:buClr>
                          <a:srgbClr val="00B050"/>
                        </a:buClr>
                        <a:buSzPts val="1400"/>
                        <a:buFont typeface="Arial"/>
                        <a:buNone/>
                      </a:pPr>
                      <a:r>
                        <a:rPr b="1" lang="vi" sz="1400">
                          <a:solidFill>
                            <a:srgbClr val="00B050"/>
                          </a:solidFill>
                        </a:rPr>
                        <a:t>sort()</a:t>
                      </a:r>
                      <a:endParaRPr sz="1100"/>
                    </a:p>
                  </a:txBody>
                  <a:tcPr marT="0" marB="0" marR="91450" marL="91450" anchor="ctr"/>
                </a:tc>
                <a:tc>
                  <a:txBody>
                    <a:bodyPr/>
                    <a:lstStyle/>
                    <a:p>
                      <a:pPr indent="0" lvl="0" marL="0" marR="0" rtl="0" algn="l">
                        <a:spcBef>
                          <a:spcPts val="0"/>
                        </a:spcBef>
                        <a:spcAft>
                          <a:spcPts val="0"/>
                        </a:spcAft>
                        <a:buNone/>
                      </a:pPr>
                      <a:r>
                        <a:rPr lang="vi" sz="1400"/>
                        <a:t>Sorts the array elements in an alphabetical order.</a:t>
                      </a:r>
                      <a:endParaRPr sz="1100"/>
                    </a:p>
                  </a:txBody>
                  <a:tcPr marT="0" marB="0" marR="91450" marL="9145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69" name="Google Shape;269;p3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270" name="Google Shape;270;p3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Array Methods 2-2</a:t>
            </a:r>
            <a:endParaRPr/>
          </a:p>
        </p:txBody>
      </p:sp>
      <p:sp>
        <p:nvSpPr>
          <p:cNvPr id="271" name="Google Shape;271;p32"/>
          <p:cNvSpPr/>
          <p:nvPr/>
        </p:nvSpPr>
        <p:spPr>
          <a:xfrm>
            <a:off x="228600" y="622451"/>
            <a:ext cx="1676400" cy="463399"/>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75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Example</a:t>
            </a:r>
            <a:endParaRPr b="0" i="0" sz="2800" u="none" cap="none" strike="noStrike">
              <a:solidFill>
                <a:schemeClr val="dk1"/>
              </a:solidFill>
              <a:latin typeface="Calibri"/>
              <a:ea typeface="Calibri"/>
              <a:cs typeface="Calibri"/>
              <a:sym typeface="Calibri"/>
            </a:endParaRPr>
          </a:p>
        </p:txBody>
      </p:sp>
      <p:pic>
        <p:nvPicPr>
          <p:cNvPr descr="Figure 14.19.tif" id="272" name="Google Shape;272;p32"/>
          <p:cNvPicPr preferRelativeResize="0"/>
          <p:nvPr/>
        </p:nvPicPr>
        <p:blipFill rotWithShape="1">
          <a:blip r:embed="rId3">
            <a:alphaModFix/>
          </a:blip>
          <a:srcRect b="0" l="0" r="0" t="0"/>
          <a:stretch/>
        </p:blipFill>
        <p:spPr>
          <a:xfrm>
            <a:off x="1848696" y="3104450"/>
            <a:ext cx="5446616" cy="1714500"/>
          </a:xfrm>
          <a:prstGeom prst="rect">
            <a:avLst/>
          </a:prstGeom>
          <a:noFill/>
          <a:ln>
            <a:noFill/>
          </a:ln>
        </p:spPr>
      </p:pic>
      <p:sp>
        <p:nvSpPr>
          <p:cNvPr id="273" name="Google Shape;273;p32"/>
          <p:cNvSpPr/>
          <p:nvPr/>
        </p:nvSpPr>
        <p:spPr>
          <a:xfrm>
            <a:off x="0" y="2908451"/>
            <a:ext cx="1676400" cy="463399"/>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75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Output</a:t>
            </a:r>
            <a:endParaRPr b="0" i="0" sz="2800" u="none" cap="none" strike="noStrike">
              <a:solidFill>
                <a:schemeClr val="dk1"/>
              </a:solidFill>
              <a:latin typeface="Calibri"/>
              <a:ea typeface="Calibri"/>
              <a:cs typeface="Calibri"/>
              <a:sym typeface="Calibri"/>
            </a:endParaRPr>
          </a:p>
        </p:txBody>
      </p:sp>
      <p:pic>
        <p:nvPicPr>
          <p:cNvPr id="274" name="Google Shape;274;p32"/>
          <p:cNvPicPr preferRelativeResize="0"/>
          <p:nvPr/>
        </p:nvPicPr>
        <p:blipFill rotWithShape="1">
          <a:blip r:embed="rId4">
            <a:alphaModFix/>
          </a:blip>
          <a:srcRect b="0" l="0" r="0" t="0"/>
          <a:stretch/>
        </p:blipFill>
        <p:spPr>
          <a:xfrm>
            <a:off x="214455" y="881446"/>
            <a:ext cx="6515100" cy="18213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81" name="Google Shape;281;p33"/>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282" name="Google Shape;282;p33"/>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for..in Loop 1-3</a:t>
            </a:r>
            <a:endParaRPr/>
          </a:p>
        </p:txBody>
      </p:sp>
      <p:grpSp>
        <p:nvGrpSpPr>
          <p:cNvPr id="283" name="Google Shape;283;p33"/>
          <p:cNvGrpSpPr/>
          <p:nvPr/>
        </p:nvGrpSpPr>
        <p:grpSpPr>
          <a:xfrm>
            <a:off x="304800" y="689534"/>
            <a:ext cx="8458200" cy="1421281"/>
            <a:chOff x="0" y="4979"/>
            <a:chExt cx="8458200" cy="1895041"/>
          </a:xfrm>
        </p:grpSpPr>
        <p:sp>
          <p:nvSpPr>
            <p:cNvPr id="284" name="Google Shape;284;p33"/>
            <p:cNvSpPr/>
            <p:nvPr/>
          </p:nvSpPr>
          <p:spPr>
            <a:xfrm>
              <a:off x="0" y="4979"/>
              <a:ext cx="8458200" cy="879840"/>
            </a:xfrm>
            <a:prstGeom prst="roundRect">
              <a:avLst>
                <a:gd fmla="val 16667" name="adj"/>
              </a:avLst>
            </a:prstGeom>
            <a:gradFill>
              <a:gsLst>
                <a:gs pos="0">
                  <a:srgbClr val="99EAFF"/>
                </a:gs>
                <a:gs pos="35000">
                  <a:srgbClr val="B8F1FF"/>
                </a:gs>
                <a:gs pos="100000">
                  <a:srgbClr val="E2FB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txBox="1"/>
            <p:nvPr/>
          </p:nvSpPr>
          <p:spPr>
            <a:xfrm>
              <a:off x="42950" y="47929"/>
              <a:ext cx="8372300" cy="793940"/>
            </a:xfrm>
            <a:prstGeom prst="rect">
              <a:avLst/>
            </a:prstGeom>
            <a:noFill/>
            <a:ln>
              <a:noFill/>
            </a:ln>
          </p:spPr>
          <p:txBody>
            <a:bodyPr anchorCtr="0" anchor="ctr" bIns="76200" lIns="76200" spcFirstLastPara="1" rIns="76200" wrap="square" tIns="76200">
              <a:noAutofit/>
            </a:bodyPr>
            <a:lstStyle/>
            <a:p>
              <a:pPr indent="0" lvl="0" marL="0" marR="0" rtl="0" algn="l">
                <a:lnSpc>
                  <a:spcPct val="10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Is an extension of the for loop. </a:t>
              </a:r>
              <a:endParaRPr sz="1600"/>
            </a:p>
            <a:p>
              <a:pPr indent="0" lvl="0" marL="0" marR="0" rtl="0" algn="l">
                <a:lnSpc>
                  <a:spcPct val="10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It enables to perform specific actions on the arrays of objects.</a:t>
              </a:r>
              <a:endParaRPr sz="1600"/>
            </a:p>
          </p:txBody>
        </p:sp>
        <p:sp>
          <p:nvSpPr>
            <p:cNvPr id="286" name="Google Shape;286;p33"/>
            <p:cNvSpPr/>
            <p:nvPr/>
          </p:nvSpPr>
          <p:spPr>
            <a:xfrm>
              <a:off x="0" y="1020180"/>
              <a:ext cx="8458200" cy="879840"/>
            </a:xfrm>
            <a:prstGeom prst="roundRect">
              <a:avLst>
                <a:gd fmla="val 16667" name="adj"/>
              </a:avLst>
            </a:prstGeom>
            <a:gradFill>
              <a:gsLst>
                <a:gs pos="0">
                  <a:srgbClr val="FFBB82"/>
                </a:gs>
                <a:gs pos="35000">
                  <a:srgbClr val="FFCFA8"/>
                </a:gs>
                <a:gs pos="100000">
                  <a:srgbClr val="FFEBD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txBox="1"/>
            <p:nvPr/>
          </p:nvSpPr>
          <p:spPr>
            <a:xfrm>
              <a:off x="42950" y="1063130"/>
              <a:ext cx="8372300" cy="79394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The loop reads every element in the specified array and executes a block of code only once for each element in the array.</a:t>
              </a:r>
              <a:endParaRPr sz="1600"/>
            </a:p>
          </p:txBody>
        </p:sp>
      </p:grpSp>
      <p:sp>
        <p:nvSpPr>
          <p:cNvPr id="288" name="Google Shape;288;p33"/>
          <p:cNvSpPr/>
          <p:nvPr/>
        </p:nvSpPr>
        <p:spPr>
          <a:xfrm>
            <a:off x="478810" y="2367482"/>
            <a:ext cx="1371600" cy="220060"/>
          </a:xfrm>
          <a:prstGeom prst="rect">
            <a:avLst/>
          </a:prstGeom>
          <a:noFill/>
          <a:ln>
            <a:noFill/>
          </a:ln>
        </p:spPr>
        <p:txBody>
          <a:bodyPr anchorCtr="0" anchor="ctr" bIns="45700" lIns="91425" spcFirstLastPara="1" rIns="91425" wrap="square" tIns="45700">
            <a:noAutofit/>
          </a:bodyPr>
          <a:lstStyle/>
          <a:p>
            <a:pPr indent="0" lvl="0" marL="0" marR="0" rtl="0" algn="l">
              <a:lnSpc>
                <a:spcPct val="70000"/>
              </a:lnSpc>
              <a:spcBef>
                <a:spcPts val="0"/>
              </a:spcBef>
              <a:spcAft>
                <a:spcPts val="0"/>
              </a:spcAft>
              <a:buNone/>
            </a:pPr>
            <a:r>
              <a:rPr b="1" baseline="30000" lang="vi" sz="2800">
                <a:solidFill>
                  <a:schemeClr val="dk1"/>
                </a:solidFill>
                <a:latin typeface="Calibri"/>
                <a:ea typeface="Calibri"/>
                <a:cs typeface="Calibri"/>
                <a:sym typeface="Calibri"/>
              </a:rPr>
              <a:t>Syntax:</a:t>
            </a:r>
            <a:endParaRPr/>
          </a:p>
        </p:txBody>
      </p:sp>
      <p:sp>
        <p:nvSpPr>
          <p:cNvPr id="289" name="Google Shape;289;p33"/>
          <p:cNvSpPr txBox="1"/>
          <p:nvPr/>
        </p:nvSpPr>
        <p:spPr>
          <a:xfrm>
            <a:off x="1742275" y="2571750"/>
            <a:ext cx="4847100" cy="10287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vi" sz="1600">
                <a:solidFill>
                  <a:srgbClr val="F61828"/>
                </a:solidFill>
                <a:latin typeface="Courier New"/>
                <a:ea typeface="Courier New"/>
                <a:cs typeface="Courier New"/>
                <a:sym typeface="Courier New"/>
              </a:rPr>
              <a:t>for</a:t>
            </a:r>
            <a:r>
              <a:rPr b="1" lang="vi" sz="1600">
                <a:solidFill>
                  <a:schemeClr val="dk1"/>
                </a:solidFill>
                <a:latin typeface="Courier New"/>
                <a:ea typeface="Courier New"/>
                <a:cs typeface="Courier New"/>
                <a:sym typeface="Courier New"/>
              </a:rPr>
              <a:t> (var_name </a:t>
            </a:r>
            <a:r>
              <a:rPr b="1" lang="vi" sz="1600">
                <a:solidFill>
                  <a:srgbClr val="F61828"/>
                </a:solidFill>
                <a:latin typeface="Courier New"/>
                <a:ea typeface="Courier New"/>
                <a:cs typeface="Courier New"/>
                <a:sym typeface="Courier New"/>
              </a:rPr>
              <a:t>in</a:t>
            </a:r>
            <a:r>
              <a:rPr b="1" lang="vi" sz="1600">
                <a:solidFill>
                  <a:schemeClr val="dk1"/>
                </a:solidFill>
                <a:latin typeface="Courier New"/>
                <a:ea typeface="Courier New"/>
                <a:cs typeface="Courier New"/>
                <a:sym typeface="Courier New"/>
              </a:rPr>
              <a:t> array_name)</a:t>
            </a:r>
            <a:endParaRPr sz="1600"/>
          </a:p>
          <a:p>
            <a:pPr indent="0" lvl="0" marL="0" marR="0" rtl="0" algn="l">
              <a:lnSpc>
                <a:spcPct val="100000"/>
              </a:lnSpc>
              <a:spcBef>
                <a:spcPts val="0"/>
              </a:spcBef>
              <a:spcAft>
                <a:spcPts val="0"/>
              </a:spcAft>
              <a:buNone/>
            </a:pPr>
            <a:r>
              <a:rPr b="1" lang="vi" sz="1600">
                <a:solidFill>
                  <a:srgbClr val="F61828"/>
                </a:solidFill>
                <a:latin typeface="Courier New"/>
                <a:ea typeface="Courier New"/>
                <a:cs typeface="Courier New"/>
                <a:sym typeface="Courier New"/>
              </a:rPr>
              <a:t>{ </a:t>
            </a:r>
            <a:endParaRPr sz="1600"/>
          </a:p>
          <a:p>
            <a:pPr indent="0" lvl="0" marL="0" marR="0" rtl="0" algn="l">
              <a:lnSpc>
                <a:spcPct val="100000"/>
              </a:lnSpc>
              <a:spcBef>
                <a:spcPts val="0"/>
              </a:spcBef>
              <a:spcAft>
                <a:spcPts val="0"/>
              </a:spcAft>
              <a:buNone/>
            </a:pPr>
            <a:r>
              <a:rPr b="1" lang="vi" sz="1600">
                <a:solidFill>
                  <a:schemeClr val="dk1"/>
                </a:solidFill>
                <a:latin typeface="Courier New"/>
                <a:ea typeface="Courier New"/>
                <a:cs typeface="Courier New"/>
                <a:sym typeface="Courier New"/>
              </a:rPr>
              <a:t>     //statements;</a:t>
            </a:r>
            <a:endParaRPr sz="1600"/>
          </a:p>
          <a:p>
            <a:pPr indent="0" lvl="0" marL="0" marR="0" rtl="0" algn="l">
              <a:lnSpc>
                <a:spcPct val="100000"/>
              </a:lnSpc>
              <a:spcBef>
                <a:spcPts val="0"/>
              </a:spcBef>
              <a:spcAft>
                <a:spcPts val="0"/>
              </a:spcAft>
              <a:buNone/>
            </a:pPr>
            <a:r>
              <a:rPr b="1" lang="vi" sz="1600">
                <a:solidFill>
                  <a:srgbClr val="F61828"/>
                </a:solidFill>
                <a:latin typeface="Courier New"/>
                <a:ea typeface="Courier New"/>
                <a:cs typeface="Courier New"/>
                <a:sym typeface="Courier New"/>
              </a:rPr>
              <a:t>}</a:t>
            </a:r>
            <a:endParaRPr sz="1600"/>
          </a:p>
        </p:txBody>
      </p:sp>
      <p:sp>
        <p:nvSpPr>
          <p:cNvPr id="290" name="Google Shape;290;p33"/>
          <p:cNvSpPr/>
          <p:nvPr/>
        </p:nvSpPr>
        <p:spPr>
          <a:xfrm>
            <a:off x="478810" y="3657600"/>
            <a:ext cx="7543800" cy="1028700"/>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75000"/>
              </a:lnSpc>
              <a:spcBef>
                <a:spcPts val="0"/>
              </a:spcBef>
              <a:spcAft>
                <a:spcPts val="0"/>
              </a:spcAft>
              <a:buNone/>
            </a:pPr>
            <a:r>
              <a:rPr b="0" baseline="30000" i="0" lang="vi" sz="2800" u="none" cap="none" strike="noStrike">
                <a:solidFill>
                  <a:schemeClr val="dk1"/>
                </a:solidFill>
                <a:latin typeface="Calibri"/>
                <a:ea typeface="Calibri"/>
                <a:cs typeface="Calibri"/>
                <a:sym typeface="Calibri"/>
              </a:rPr>
              <a:t>where,</a:t>
            </a:r>
            <a:endParaRPr/>
          </a:p>
          <a:p>
            <a:pPr indent="-274320" lvl="1" marL="457200" marR="0" rtl="0" algn="just">
              <a:lnSpc>
                <a:spcPct val="75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ourier New"/>
                <a:ea typeface="Courier New"/>
                <a:cs typeface="Courier New"/>
                <a:sym typeface="Courier New"/>
              </a:rPr>
              <a:t>variable_name</a:t>
            </a:r>
            <a:r>
              <a:rPr b="0" baseline="30000" i="0" lang="vi" sz="2800" u="none" cap="none" strike="noStrike">
                <a:solidFill>
                  <a:schemeClr val="dk1"/>
                </a:solidFill>
                <a:latin typeface="Calibri"/>
                <a:ea typeface="Calibri"/>
                <a:cs typeface="Calibri"/>
                <a:sym typeface="Calibri"/>
              </a:rPr>
              <a:t>: Is the name of the variable.</a:t>
            </a:r>
            <a:endParaRPr/>
          </a:p>
          <a:p>
            <a:pPr indent="-274320" lvl="1" marL="457200" marR="0" rtl="0" algn="just">
              <a:lnSpc>
                <a:spcPct val="75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ourier New"/>
                <a:ea typeface="Courier New"/>
                <a:cs typeface="Courier New"/>
                <a:sym typeface="Courier New"/>
              </a:rPr>
              <a:t>array_name</a:t>
            </a:r>
            <a:r>
              <a:rPr b="0" baseline="30000" i="0" lang="vi" sz="2800" u="none" cap="none" strike="noStrike">
                <a:solidFill>
                  <a:schemeClr val="dk1"/>
                </a:solidFill>
                <a:latin typeface="Calibri"/>
                <a:ea typeface="Calibri"/>
                <a:cs typeface="Calibri"/>
                <a:sym typeface="Calibri"/>
              </a:rPr>
              <a:t>: Is the array name.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97" name="Google Shape;297;p34"/>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298" name="Google Shape;298;p34"/>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for..in Loop 2-2</a:t>
            </a:r>
            <a:endParaRPr/>
          </a:p>
        </p:txBody>
      </p:sp>
      <p:sp>
        <p:nvSpPr>
          <p:cNvPr id="299" name="Google Shape;299;p34"/>
          <p:cNvSpPr/>
          <p:nvPr/>
        </p:nvSpPr>
        <p:spPr>
          <a:xfrm>
            <a:off x="39228" y="687166"/>
            <a:ext cx="2094372" cy="463399"/>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75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Example</a:t>
            </a:r>
            <a:endParaRPr b="0" i="0" sz="2800" u="none" cap="none" strike="noStrike">
              <a:solidFill>
                <a:schemeClr val="dk1"/>
              </a:solidFill>
              <a:latin typeface="Calibri"/>
              <a:ea typeface="Calibri"/>
              <a:cs typeface="Calibri"/>
              <a:sym typeface="Calibri"/>
            </a:endParaRPr>
          </a:p>
        </p:txBody>
      </p:sp>
      <p:pic>
        <p:nvPicPr>
          <p:cNvPr descr="Figure 14.20.tif" id="300" name="Google Shape;300;p34"/>
          <p:cNvPicPr preferRelativeResize="0"/>
          <p:nvPr/>
        </p:nvPicPr>
        <p:blipFill rotWithShape="1">
          <a:blip r:embed="rId3">
            <a:alphaModFix/>
          </a:blip>
          <a:srcRect b="0" l="0" r="0" t="0"/>
          <a:stretch/>
        </p:blipFill>
        <p:spPr>
          <a:xfrm>
            <a:off x="2971800" y="2985245"/>
            <a:ext cx="4000500" cy="1844267"/>
          </a:xfrm>
          <a:prstGeom prst="rect">
            <a:avLst/>
          </a:prstGeom>
          <a:noFill/>
          <a:ln>
            <a:noFill/>
          </a:ln>
        </p:spPr>
      </p:pic>
      <p:pic>
        <p:nvPicPr>
          <p:cNvPr id="301" name="Google Shape;301;p34"/>
          <p:cNvPicPr preferRelativeResize="0"/>
          <p:nvPr/>
        </p:nvPicPr>
        <p:blipFill rotWithShape="1">
          <a:blip r:embed="rId4">
            <a:alphaModFix/>
          </a:blip>
          <a:srcRect b="0" l="0" r="0" t="0"/>
          <a:stretch/>
        </p:blipFill>
        <p:spPr>
          <a:xfrm>
            <a:off x="152400" y="1022820"/>
            <a:ext cx="6457950" cy="1705346"/>
          </a:xfrm>
          <a:prstGeom prst="rect">
            <a:avLst/>
          </a:prstGeom>
          <a:noFill/>
          <a:ln>
            <a:noFill/>
          </a:ln>
        </p:spPr>
      </p:pic>
      <p:sp>
        <p:nvSpPr>
          <p:cNvPr id="302" name="Google Shape;302;p34"/>
          <p:cNvSpPr/>
          <p:nvPr/>
        </p:nvSpPr>
        <p:spPr>
          <a:xfrm>
            <a:off x="152400" y="2985245"/>
            <a:ext cx="2094372" cy="463399"/>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75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Output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4" name="Google Shape;84;p1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85" name="Google Shape;85;p1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6" name="Google Shape;86;p17"/>
          <p:cNvSpPr/>
          <p:nvPr/>
        </p:nvSpPr>
        <p:spPr>
          <a:xfrm>
            <a:off x="152400" y="628650"/>
            <a:ext cx="8839200" cy="3086100"/>
          </a:xfrm>
          <a:prstGeom prst="rect">
            <a:avLst/>
          </a:prstGeom>
          <a:noFill/>
          <a:ln>
            <a:noFill/>
          </a:ln>
        </p:spPr>
        <p:txBody>
          <a:bodyPr anchorCtr="0" anchor="ctr" bIns="45700" lIns="91425" spcFirstLastPara="1" rIns="91425" wrap="square" tIns="45700">
            <a:noAutofit/>
          </a:bodyPr>
          <a:lstStyle/>
          <a:p>
            <a:pPr indent="-274320" lvl="0" marL="457200" marR="0" rtl="0" algn="l">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while loop</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for loop</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do..while loop</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break and continue statement</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single-dimensional arrays</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multi-dimensional arrays</a:t>
            </a:r>
            <a:endParaRPr/>
          </a:p>
          <a:p>
            <a:pPr indent="-274320" lvl="0" marL="457200" marR="0" rtl="0" algn="l">
              <a:lnSpc>
                <a:spcPct val="100000"/>
              </a:lnSpc>
              <a:spcBef>
                <a:spcPts val="6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for..in loop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09" name="Google Shape;309;p3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310" name="Google Shape;310;p3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a:t>
            </a:r>
            <a:endParaRPr/>
          </a:p>
        </p:txBody>
      </p:sp>
      <p:sp>
        <p:nvSpPr>
          <p:cNvPr id="311" name="Google Shape;311;p35"/>
          <p:cNvSpPr/>
          <p:nvPr/>
        </p:nvSpPr>
        <p:spPr>
          <a:xfrm>
            <a:off x="304800" y="796216"/>
            <a:ext cx="8305800" cy="3647152"/>
          </a:xfrm>
          <a:prstGeom prst="rect">
            <a:avLst/>
          </a:prstGeom>
          <a:noFill/>
          <a:ln>
            <a:noFill/>
          </a:ln>
        </p:spPr>
        <p:txBody>
          <a:bodyPr anchorCtr="0" anchor="t" bIns="45700" lIns="91425" spcFirstLastPara="1" rIns="91425" wrap="square" tIns="45700">
            <a:noAutofit/>
          </a:bodyPr>
          <a:lstStyle/>
          <a:p>
            <a:pPr indent="-258445" lvl="1" marL="457200" marR="0" rtl="0" algn="just">
              <a:lnSpc>
                <a:spcPct val="100000"/>
              </a:lnSpc>
              <a:spcBef>
                <a:spcPts val="0"/>
              </a:spcBef>
              <a:spcAft>
                <a:spcPts val="0"/>
              </a:spcAft>
              <a:buClr>
                <a:srgbClr val="AC1418"/>
              </a:buClr>
              <a:buSzPts val="1750"/>
              <a:buFont typeface="Noto Sans Symbols"/>
              <a:buChar char="•"/>
            </a:pPr>
            <a:r>
              <a:rPr b="0" i="0" lang="vi" sz="1750" u="none" cap="none" strike="noStrike">
                <a:solidFill>
                  <a:schemeClr val="dk1"/>
                </a:solidFill>
                <a:latin typeface="Calibri"/>
                <a:ea typeface="Calibri"/>
                <a:cs typeface="Calibri"/>
                <a:sym typeface="Calibri"/>
              </a:rPr>
              <a:t>A loop construct consists of a condition that instructs the compiler the number of times a specific block of code will be executed. </a:t>
            </a:r>
            <a:endParaRPr sz="1750"/>
          </a:p>
          <a:p>
            <a:pPr indent="-258445" lvl="1" marL="457200" marR="0" rtl="0" algn="just">
              <a:lnSpc>
                <a:spcPct val="100000"/>
              </a:lnSpc>
              <a:spcBef>
                <a:spcPts val="1200"/>
              </a:spcBef>
              <a:spcAft>
                <a:spcPts val="0"/>
              </a:spcAft>
              <a:buClr>
                <a:srgbClr val="AC1418"/>
              </a:buClr>
              <a:buSzPts val="1750"/>
              <a:buFont typeface="Noto Sans Symbols"/>
              <a:buChar char="•"/>
            </a:pPr>
            <a:r>
              <a:rPr b="0" i="0" lang="vi" sz="1750" u="none" cap="none" strike="noStrike">
                <a:solidFill>
                  <a:schemeClr val="dk1"/>
                </a:solidFill>
                <a:latin typeface="Calibri"/>
                <a:ea typeface="Calibri"/>
                <a:cs typeface="Calibri"/>
                <a:sym typeface="Calibri"/>
              </a:rPr>
              <a:t>JavaScript supports three types of loops that include: </a:t>
            </a:r>
            <a:r>
              <a:rPr b="0" i="0" lang="vi" sz="1750" u="none" cap="none" strike="noStrike">
                <a:solidFill>
                  <a:srgbClr val="FF0000"/>
                </a:solidFill>
                <a:latin typeface="Calibri"/>
                <a:ea typeface="Calibri"/>
                <a:cs typeface="Calibri"/>
                <a:sym typeface="Calibri"/>
              </a:rPr>
              <a:t>while</a:t>
            </a:r>
            <a:r>
              <a:rPr b="0" i="0" lang="vi" sz="1750" u="none" cap="none" strike="noStrike">
                <a:solidFill>
                  <a:schemeClr val="dk1"/>
                </a:solidFill>
                <a:latin typeface="Calibri"/>
                <a:ea typeface="Calibri"/>
                <a:cs typeface="Calibri"/>
                <a:sym typeface="Calibri"/>
              </a:rPr>
              <a:t> loop, </a:t>
            </a:r>
            <a:r>
              <a:rPr b="0" i="0" lang="vi" sz="1750" u="none" cap="none" strike="noStrike">
                <a:solidFill>
                  <a:srgbClr val="FF0000"/>
                </a:solidFill>
                <a:latin typeface="Calibri"/>
                <a:ea typeface="Calibri"/>
                <a:cs typeface="Calibri"/>
                <a:sym typeface="Calibri"/>
              </a:rPr>
              <a:t>for</a:t>
            </a:r>
            <a:r>
              <a:rPr b="0" i="0" lang="vi" sz="1750" u="none" cap="none" strike="noStrike">
                <a:solidFill>
                  <a:schemeClr val="dk1"/>
                </a:solidFill>
                <a:latin typeface="Calibri"/>
                <a:ea typeface="Calibri"/>
                <a:cs typeface="Calibri"/>
                <a:sym typeface="Calibri"/>
              </a:rPr>
              <a:t> loop,and </a:t>
            </a:r>
            <a:r>
              <a:rPr b="0" i="0" lang="vi" sz="1750" u="none" cap="none" strike="noStrike">
                <a:solidFill>
                  <a:srgbClr val="FF0000"/>
                </a:solidFill>
                <a:latin typeface="Calibri"/>
                <a:ea typeface="Calibri"/>
                <a:cs typeface="Calibri"/>
                <a:sym typeface="Calibri"/>
              </a:rPr>
              <a:t>do-while</a:t>
            </a:r>
            <a:r>
              <a:rPr b="0" i="0" lang="vi" sz="1750" u="none" cap="none" strike="noStrike">
                <a:solidFill>
                  <a:schemeClr val="dk1"/>
                </a:solidFill>
                <a:latin typeface="Calibri"/>
                <a:ea typeface="Calibri"/>
                <a:cs typeface="Calibri"/>
                <a:sym typeface="Calibri"/>
              </a:rPr>
              <a:t> loop.</a:t>
            </a:r>
            <a:endParaRPr sz="1750"/>
          </a:p>
          <a:p>
            <a:pPr indent="-258445" lvl="1" marL="457200" marR="0" rtl="0" algn="just">
              <a:lnSpc>
                <a:spcPct val="100000"/>
              </a:lnSpc>
              <a:spcBef>
                <a:spcPts val="1200"/>
              </a:spcBef>
              <a:spcAft>
                <a:spcPts val="0"/>
              </a:spcAft>
              <a:buClr>
                <a:srgbClr val="AC1418"/>
              </a:buClr>
              <a:buSzPts val="1750"/>
              <a:buFont typeface="Noto Sans Symbols"/>
              <a:buChar char="•"/>
            </a:pPr>
            <a:r>
              <a:rPr b="0" i="0" lang="vi" sz="1750" u="none" cap="none" strike="noStrike">
                <a:solidFill>
                  <a:schemeClr val="dk1"/>
                </a:solidFill>
                <a:latin typeface="Calibri"/>
                <a:ea typeface="Calibri"/>
                <a:cs typeface="Calibri"/>
                <a:sym typeface="Calibri"/>
              </a:rPr>
              <a:t>The </a:t>
            </a:r>
            <a:r>
              <a:rPr b="0" i="0" lang="vi" sz="1750" u="none" cap="none" strike="noStrike">
                <a:solidFill>
                  <a:srgbClr val="FF0000"/>
                </a:solidFill>
                <a:latin typeface="Calibri"/>
                <a:ea typeface="Calibri"/>
                <a:cs typeface="Calibri"/>
                <a:sym typeface="Calibri"/>
              </a:rPr>
              <a:t>break</a:t>
            </a:r>
            <a:r>
              <a:rPr b="0" i="0" lang="vi" sz="1750" u="none" cap="none" strike="noStrike">
                <a:solidFill>
                  <a:schemeClr val="dk1"/>
                </a:solidFill>
                <a:latin typeface="Calibri"/>
                <a:ea typeface="Calibri"/>
                <a:cs typeface="Calibri"/>
                <a:sym typeface="Calibri"/>
              </a:rPr>
              <a:t> statement is used to exit the loop without evaluating the specified condition.</a:t>
            </a:r>
            <a:endParaRPr sz="1750"/>
          </a:p>
          <a:p>
            <a:pPr indent="-258445" lvl="1" marL="457200" marR="0" rtl="0" algn="just">
              <a:lnSpc>
                <a:spcPct val="100000"/>
              </a:lnSpc>
              <a:spcBef>
                <a:spcPts val="1200"/>
              </a:spcBef>
              <a:spcAft>
                <a:spcPts val="0"/>
              </a:spcAft>
              <a:buClr>
                <a:srgbClr val="AC1418"/>
              </a:buClr>
              <a:buSzPts val="1750"/>
              <a:buFont typeface="Noto Sans Symbols"/>
              <a:buChar char="•"/>
            </a:pPr>
            <a:r>
              <a:rPr b="0" i="0" lang="vi" sz="1750" u="none" cap="none" strike="noStrike">
                <a:solidFill>
                  <a:schemeClr val="dk1"/>
                </a:solidFill>
                <a:latin typeface="Calibri"/>
                <a:ea typeface="Calibri"/>
                <a:cs typeface="Calibri"/>
                <a:sym typeface="Calibri"/>
              </a:rPr>
              <a:t>The </a:t>
            </a:r>
            <a:r>
              <a:rPr b="0" i="0" lang="vi" sz="1750" u="none" cap="none" strike="noStrike">
                <a:solidFill>
                  <a:srgbClr val="FF0000"/>
                </a:solidFill>
                <a:latin typeface="Calibri"/>
                <a:ea typeface="Calibri"/>
                <a:cs typeface="Calibri"/>
                <a:sym typeface="Calibri"/>
              </a:rPr>
              <a:t>continue</a:t>
            </a:r>
            <a:r>
              <a:rPr b="0" i="0" lang="vi" sz="1750" u="none" cap="none" strike="noStrike">
                <a:solidFill>
                  <a:schemeClr val="dk1"/>
                </a:solidFill>
                <a:latin typeface="Calibri"/>
                <a:ea typeface="Calibri"/>
                <a:cs typeface="Calibri"/>
                <a:sym typeface="Calibri"/>
              </a:rPr>
              <a:t> statement terminates the current execution of the loop and continue with the next repetition by returning the control to the beginning of the loop.</a:t>
            </a:r>
            <a:endParaRPr sz="1750"/>
          </a:p>
          <a:p>
            <a:pPr indent="-258445" lvl="1" marL="457200" marR="0" rtl="0" algn="just">
              <a:lnSpc>
                <a:spcPct val="100000"/>
              </a:lnSpc>
              <a:spcBef>
                <a:spcPts val="1200"/>
              </a:spcBef>
              <a:spcAft>
                <a:spcPts val="0"/>
              </a:spcAft>
              <a:buClr>
                <a:srgbClr val="AC1418"/>
              </a:buClr>
              <a:buSzPts val="1750"/>
              <a:buFont typeface="Noto Sans Symbols"/>
              <a:buChar char="•"/>
            </a:pPr>
            <a:r>
              <a:rPr b="0" i="0" lang="vi" sz="1750" u="none" cap="none" strike="noStrike">
                <a:solidFill>
                  <a:schemeClr val="dk1"/>
                </a:solidFill>
                <a:latin typeface="Calibri"/>
                <a:ea typeface="Calibri"/>
                <a:cs typeface="Calibri"/>
                <a:sym typeface="Calibri"/>
              </a:rPr>
              <a:t>JavaScript supports two types of arrays namely, </a:t>
            </a:r>
            <a:r>
              <a:rPr b="0" i="0" lang="vi" sz="1750" u="none" cap="none" strike="noStrike">
                <a:solidFill>
                  <a:srgbClr val="FF0000"/>
                </a:solidFill>
                <a:latin typeface="Calibri"/>
                <a:ea typeface="Calibri"/>
                <a:cs typeface="Calibri"/>
                <a:sym typeface="Calibri"/>
              </a:rPr>
              <a:t>Single-dimensional array </a:t>
            </a:r>
            <a:r>
              <a:rPr b="0" i="0" lang="vi" sz="1750" u="none" cap="none" strike="noStrike">
                <a:solidFill>
                  <a:schemeClr val="dk1"/>
                </a:solidFill>
                <a:latin typeface="Calibri"/>
                <a:ea typeface="Calibri"/>
                <a:cs typeface="Calibri"/>
                <a:sym typeface="Calibri"/>
              </a:rPr>
              <a:t>and </a:t>
            </a:r>
            <a:r>
              <a:rPr b="0" i="0" lang="vi" sz="1750" u="none" cap="none" strike="noStrike">
                <a:solidFill>
                  <a:srgbClr val="FF0000"/>
                </a:solidFill>
                <a:latin typeface="Calibri"/>
                <a:ea typeface="Calibri"/>
                <a:cs typeface="Calibri"/>
                <a:sym typeface="Calibri"/>
              </a:rPr>
              <a:t>Multi-dimensional array</a:t>
            </a:r>
            <a:r>
              <a:rPr b="0" i="0" lang="vi" sz="1750" u="none" cap="none" strike="noStrike">
                <a:solidFill>
                  <a:schemeClr val="dk1"/>
                </a:solidFill>
                <a:latin typeface="Calibri"/>
                <a:ea typeface="Calibri"/>
                <a:cs typeface="Calibri"/>
                <a:sym typeface="Calibri"/>
              </a:rPr>
              <a:t>.</a:t>
            </a:r>
            <a:endParaRPr sz="1750"/>
          </a:p>
          <a:p>
            <a:pPr indent="-258445" lvl="1" marL="457200" marR="0" rtl="0" algn="just">
              <a:lnSpc>
                <a:spcPct val="100000"/>
              </a:lnSpc>
              <a:spcBef>
                <a:spcPts val="1200"/>
              </a:spcBef>
              <a:spcAft>
                <a:spcPts val="0"/>
              </a:spcAft>
              <a:buClr>
                <a:srgbClr val="AC1418"/>
              </a:buClr>
              <a:buSzPts val="1750"/>
              <a:buFont typeface="Noto Sans Symbols"/>
              <a:buChar char="•"/>
            </a:pPr>
            <a:r>
              <a:rPr b="0" i="0" lang="vi" sz="1750" u="none" cap="none" strike="noStrike">
                <a:solidFill>
                  <a:schemeClr val="dk1"/>
                </a:solidFill>
                <a:latin typeface="Calibri"/>
                <a:ea typeface="Calibri"/>
                <a:cs typeface="Calibri"/>
                <a:sym typeface="Calibri"/>
              </a:rPr>
              <a:t>The </a:t>
            </a:r>
            <a:r>
              <a:rPr b="0" i="0" lang="vi" sz="1750" u="none" cap="none" strike="noStrike">
                <a:solidFill>
                  <a:srgbClr val="FF0000"/>
                </a:solidFill>
                <a:latin typeface="Calibri"/>
                <a:ea typeface="Calibri"/>
                <a:cs typeface="Calibri"/>
                <a:sym typeface="Calibri"/>
              </a:rPr>
              <a:t>for..in </a:t>
            </a:r>
            <a:r>
              <a:rPr b="0" i="0" lang="vi" sz="1750" u="none" cap="none" strike="noStrike">
                <a:solidFill>
                  <a:schemeClr val="dk1"/>
                </a:solidFill>
                <a:latin typeface="Calibri"/>
                <a:ea typeface="Calibri"/>
                <a:cs typeface="Calibri"/>
                <a:sym typeface="Calibri"/>
              </a:rPr>
              <a:t>loop is an extension of the for loop that enables to perform specific actions on the </a:t>
            </a:r>
            <a:r>
              <a:rPr b="0" i="0" lang="vi" sz="1750" u="none" cap="none" strike="noStrike">
                <a:solidFill>
                  <a:srgbClr val="FF0000"/>
                </a:solidFill>
                <a:latin typeface="Calibri"/>
                <a:ea typeface="Calibri"/>
                <a:cs typeface="Calibri"/>
                <a:sym typeface="Calibri"/>
              </a:rPr>
              <a:t>arrays of objects</a:t>
            </a:r>
            <a:r>
              <a:rPr b="0" i="0" lang="vi" sz="1750" u="none" cap="none" strike="noStrike">
                <a:solidFill>
                  <a:schemeClr val="dk1"/>
                </a:solidFill>
                <a:latin typeface="Calibri"/>
                <a:ea typeface="Calibri"/>
                <a:cs typeface="Calibri"/>
                <a:sym typeface="Calibri"/>
              </a:rPr>
              <a:t>. </a:t>
            </a:r>
            <a:endParaRPr sz="1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3" name="Google Shape;93;p1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94" name="Google Shape;94;p18"/>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Introduction</a:t>
            </a:r>
            <a:endParaRPr/>
          </a:p>
        </p:txBody>
      </p:sp>
      <p:sp>
        <p:nvSpPr>
          <p:cNvPr id="95" name="Google Shape;95;p18"/>
          <p:cNvSpPr/>
          <p:nvPr/>
        </p:nvSpPr>
        <p:spPr>
          <a:xfrm>
            <a:off x="422263" y="742950"/>
            <a:ext cx="8153400" cy="4057650"/>
          </a:xfrm>
          <a:prstGeom prst="rect">
            <a:avLst/>
          </a:prstGeom>
          <a:noFill/>
          <a:ln>
            <a:noFill/>
          </a:ln>
        </p:spPr>
        <p:txBody>
          <a:bodyPr anchorCtr="0" anchor="ctr" bIns="45700" lIns="91425" spcFirstLastPara="1" rIns="91425" wrap="square" tIns="45700">
            <a:noAutofit/>
          </a:bodyPr>
          <a:lstStyle/>
          <a:p>
            <a:pPr indent="-330200" lvl="0" marL="342900" marR="0" rtl="0" algn="l">
              <a:lnSpc>
                <a:spcPct val="100000"/>
              </a:lnSpc>
              <a:spcBef>
                <a:spcPts val="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Loops allow you to execute a single statement or a block of statements multiple times.</a:t>
            </a:r>
            <a:endParaRPr sz="2000"/>
          </a:p>
          <a:p>
            <a:pPr indent="-330200" lvl="0" marL="342900" marR="0" rtl="0" algn="l">
              <a:lnSpc>
                <a:spcPct val="100000"/>
              </a:lnSpc>
              <a:spcBef>
                <a:spcPts val="60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They are widely used when you want to display a series of numbers and accept repetitive input.</a:t>
            </a:r>
            <a:endParaRPr sz="2000"/>
          </a:p>
          <a:p>
            <a:pPr indent="-330200" lvl="0" marL="342900" marR="0" rtl="0" algn="l">
              <a:lnSpc>
                <a:spcPct val="100000"/>
              </a:lnSpc>
              <a:spcBef>
                <a:spcPts val="60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A loop construct consists of a condition that instructs the compiler the number of times a specific block of code will be executed. </a:t>
            </a:r>
            <a:endParaRPr sz="2000"/>
          </a:p>
          <a:p>
            <a:pPr indent="-330200" lvl="0" marL="342900" marR="0" rtl="0" algn="l">
              <a:lnSpc>
                <a:spcPct val="100000"/>
              </a:lnSpc>
              <a:spcBef>
                <a:spcPts val="60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If the condition is not specified within the construct, the loop continues infinitely. Such loop constructs are referred to as infinite loops.</a:t>
            </a:r>
            <a:endParaRPr sz="2000"/>
          </a:p>
          <a:p>
            <a:pPr indent="-134620" lvl="1" marL="457200" marR="0" rtl="0" algn="l">
              <a:lnSpc>
                <a:spcPct val="100000"/>
              </a:lnSpc>
              <a:spcBef>
                <a:spcPts val="600"/>
              </a:spcBef>
              <a:spcAft>
                <a:spcPts val="0"/>
              </a:spcAft>
              <a:buClr>
                <a:srgbClr val="AC1418"/>
              </a:buClr>
              <a:buSzPts val="2200"/>
              <a:buFont typeface="Noto Sans Symbols"/>
              <a:buNone/>
            </a:pPr>
            <a:r>
              <a:t/>
            </a:r>
            <a:endParaRPr b="0" i="0" sz="2000" u="none" cap="none" strike="noStrike">
              <a:solidFill>
                <a:schemeClr val="dk1"/>
              </a:solidFill>
              <a:latin typeface="Calibri"/>
              <a:ea typeface="Calibri"/>
              <a:cs typeface="Calibri"/>
              <a:sym typeface="Calibri"/>
            </a:endParaRPr>
          </a:p>
          <a:p>
            <a:pPr indent="-261620" lvl="1" marL="457200" marR="0" rtl="0" algn="l">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JavaScript supports three types of loops that are as follows:</a:t>
            </a:r>
            <a:endParaRPr sz="2000"/>
          </a:p>
          <a:p>
            <a:pPr indent="-261619" lvl="2" marL="914400" marR="0" rtl="0" algn="l">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while Loop</a:t>
            </a:r>
            <a:endParaRPr sz="2000"/>
          </a:p>
          <a:p>
            <a:pPr indent="-261619" lvl="2" marL="914400" marR="0" rtl="0" algn="l">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for Loop</a:t>
            </a:r>
            <a:endParaRPr sz="2000"/>
          </a:p>
          <a:p>
            <a:pPr indent="-261619" lvl="2" marL="914400" marR="0" rtl="0" algn="l">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do-while Loop</a:t>
            </a:r>
            <a:endParaRPr b="0" i="0" sz="2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02" name="Google Shape;102;p1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103" name="Google Shape;103;p1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while Loop</a:t>
            </a:r>
            <a:endParaRPr/>
          </a:p>
        </p:txBody>
      </p:sp>
      <p:sp>
        <p:nvSpPr>
          <p:cNvPr id="104" name="Google Shape;104;p19"/>
          <p:cNvSpPr txBox="1"/>
          <p:nvPr/>
        </p:nvSpPr>
        <p:spPr>
          <a:xfrm>
            <a:off x="304800" y="620494"/>
            <a:ext cx="8534400" cy="43396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vi" sz="1800" u="none" cap="none" strike="noStrike">
                <a:solidFill>
                  <a:schemeClr val="dk1"/>
                </a:solidFill>
                <a:latin typeface="Calibri"/>
                <a:ea typeface="Calibri"/>
                <a:cs typeface="Calibri"/>
                <a:sym typeface="Calibri"/>
              </a:rPr>
              <a:t>Syntax:</a:t>
            </a:r>
            <a:endParaRPr sz="1800"/>
          </a:p>
          <a:p>
            <a:pPr indent="458788" lvl="0" marL="0" marR="0" rtl="0" algn="l">
              <a:lnSpc>
                <a:spcPct val="100000"/>
              </a:lnSpc>
              <a:spcBef>
                <a:spcPts val="1200"/>
              </a:spcBef>
              <a:spcAft>
                <a:spcPts val="0"/>
              </a:spcAft>
              <a:buNone/>
            </a:pPr>
            <a:r>
              <a:rPr b="1" i="0" lang="vi" sz="1800" u="none" cap="none" strike="noStrike">
                <a:solidFill>
                  <a:srgbClr val="FF0000"/>
                </a:solidFill>
                <a:latin typeface="Courier New"/>
                <a:ea typeface="Courier New"/>
                <a:cs typeface="Courier New"/>
                <a:sym typeface="Courier New"/>
              </a:rPr>
              <a:t>while</a:t>
            </a:r>
            <a:r>
              <a:rPr b="1" i="0" lang="vi" sz="1800" u="none" cap="none" strike="noStrike">
                <a:solidFill>
                  <a:schemeClr val="dk1"/>
                </a:solidFill>
                <a:latin typeface="Courier New"/>
                <a:ea typeface="Courier New"/>
                <a:cs typeface="Courier New"/>
                <a:sym typeface="Courier New"/>
              </a:rPr>
              <a:t> (condition) </a:t>
            </a:r>
            <a:r>
              <a:rPr b="1" i="0" lang="vi" sz="1800" u="none" cap="none" strike="noStrike">
                <a:solidFill>
                  <a:srgbClr val="FF0000"/>
                </a:solidFill>
                <a:latin typeface="Courier New"/>
                <a:ea typeface="Courier New"/>
                <a:cs typeface="Courier New"/>
                <a:sym typeface="Courier New"/>
              </a:rPr>
              <a:t>{</a:t>
            </a:r>
            <a:r>
              <a:rPr b="1" i="0" lang="vi" sz="1800" u="none" cap="none" strike="noStrike">
                <a:solidFill>
                  <a:schemeClr val="dk1"/>
                </a:solidFill>
                <a:latin typeface="Courier New"/>
                <a:ea typeface="Courier New"/>
                <a:cs typeface="Courier New"/>
                <a:sym typeface="Courier New"/>
              </a:rPr>
              <a:t> </a:t>
            </a:r>
            <a:endParaRPr sz="1800"/>
          </a:p>
          <a:p>
            <a:pPr indent="855663" lvl="0" marL="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statements;</a:t>
            </a:r>
            <a:endParaRPr sz="1800"/>
          </a:p>
          <a:p>
            <a:pPr indent="458788" lvl="0" marL="0" marR="0" rtl="0" algn="l">
              <a:lnSpc>
                <a:spcPct val="100000"/>
              </a:lnSpc>
              <a:spcBef>
                <a:spcPts val="0"/>
              </a:spcBef>
              <a:spcAft>
                <a:spcPts val="0"/>
              </a:spcAft>
              <a:buNone/>
            </a:pPr>
            <a:r>
              <a:rPr b="1" i="0" lang="vi" sz="1800" u="none" cap="none" strike="noStrike">
                <a:solidFill>
                  <a:srgbClr val="FF0000"/>
                </a:solidFill>
                <a:latin typeface="Courier New"/>
                <a:ea typeface="Courier New"/>
                <a:cs typeface="Courier New"/>
                <a:sym typeface="Courier New"/>
              </a:rPr>
              <a:t>}</a:t>
            </a:r>
            <a:endParaRPr sz="1800"/>
          </a:p>
          <a:p>
            <a:pPr indent="0" lvl="0" marL="0" marR="0" rtl="0" algn="l">
              <a:lnSpc>
                <a:spcPct val="100000"/>
              </a:lnSpc>
              <a:spcBef>
                <a:spcPts val="0"/>
              </a:spcBef>
              <a:spcAft>
                <a:spcPts val="0"/>
              </a:spcAft>
              <a:buNone/>
            </a:pPr>
            <a:r>
              <a:rPr b="0" i="0" lang="vi" sz="1800" u="none" cap="none" strike="noStrike">
                <a:solidFill>
                  <a:schemeClr val="dk1"/>
                </a:solidFill>
                <a:latin typeface="Calibri"/>
                <a:ea typeface="Calibri"/>
                <a:cs typeface="Calibri"/>
                <a:sym typeface="Calibri"/>
              </a:rPr>
              <a:t>where, </a:t>
            </a:r>
            <a:endParaRPr sz="1800"/>
          </a:p>
          <a:p>
            <a:pPr indent="0" lvl="0" marL="0" marR="0" rtl="0" algn="l">
              <a:lnSpc>
                <a:spcPct val="100000"/>
              </a:lnSpc>
              <a:spcBef>
                <a:spcPts val="0"/>
              </a:spcBef>
              <a:spcAft>
                <a:spcPts val="0"/>
              </a:spcAft>
              <a:buNone/>
            </a:pPr>
            <a:r>
              <a:rPr b="0" i="0" lang="vi" sz="1800" u="none" cap="none" strike="noStrike">
                <a:solidFill>
                  <a:schemeClr val="dk1"/>
                </a:solidFill>
                <a:latin typeface="Calibri"/>
                <a:ea typeface="Calibri"/>
                <a:cs typeface="Calibri"/>
                <a:sym typeface="Calibri"/>
              </a:rPr>
              <a:t>condition: Is a boolean expression.</a:t>
            </a:r>
            <a:endParaRPr sz="1800"/>
          </a:p>
          <a:p>
            <a:pPr indent="0" lvl="0" marL="0" marR="0" rtl="0" algn="l">
              <a:lnSpc>
                <a:spcPct val="100000"/>
              </a:lnSpc>
              <a:spcBef>
                <a:spcPts val="0"/>
              </a:spcBef>
              <a:spcAft>
                <a:spcPts val="0"/>
              </a:spcAft>
              <a:buNone/>
            </a:pPr>
            <a:r>
              <a:rPr b="0" i="0" lang="vi" sz="1800" u="none" cap="none" strike="noStrike">
                <a:solidFill>
                  <a:schemeClr val="dk1"/>
                </a:solidFill>
                <a:latin typeface="Calibri"/>
                <a:ea typeface="Calibri"/>
                <a:cs typeface="Calibri"/>
                <a:sym typeface="Calibri"/>
              </a:rPr>
              <a:t>Code Snippet displays the sum of numbers from 1 to 10 by using the while loop.</a:t>
            </a:r>
            <a:endParaRPr sz="1800"/>
          </a:p>
          <a:p>
            <a:pPr indent="0" lvl="0" marL="0" marR="0" rtl="0" algn="l">
              <a:lnSpc>
                <a:spcPct val="100000"/>
              </a:lnSpc>
              <a:spcBef>
                <a:spcPts val="0"/>
              </a:spcBef>
              <a:spcAft>
                <a:spcPts val="0"/>
              </a:spcAft>
              <a:buNone/>
            </a:pPr>
            <a:r>
              <a:rPr b="1" i="0" lang="vi" sz="1600" u="none" cap="none" strike="noStrike">
                <a:solidFill>
                  <a:srgbClr val="0036A2"/>
                </a:solidFill>
                <a:latin typeface="Courier New"/>
                <a:ea typeface="Courier New"/>
                <a:cs typeface="Courier New"/>
                <a:sym typeface="Courier New"/>
              </a:rPr>
              <a:t>&lt;script&gt;</a:t>
            </a:r>
            <a:endParaRPr sz="1600"/>
          </a:p>
          <a:p>
            <a:pPr indent="0" lvl="0" marL="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var i =0, sum= 0;</a:t>
            </a:r>
            <a:endParaRPr sz="1600"/>
          </a:p>
          <a:p>
            <a:pPr indent="0" lvl="0" marL="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while (i &lt;=10)</a:t>
            </a:r>
            <a:endParaRPr sz="1600"/>
          </a:p>
          <a:p>
            <a:pPr indent="0" lvl="0" marL="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a:t>
            </a:r>
            <a:endParaRPr sz="1600"/>
          </a:p>
          <a:p>
            <a:pPr indent="341313" lvl="0" marL="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sum += i;</a:t>
            </a:r>
            <a:endParaRPr sz="1600"/>
          </a:p>
          <a:p>
            <a:pPr indent="341313" lvl="0" marL="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i++;</a:t>
            </a:r>
            <a:endParaRPr sz="1600"/>
          </a:p>
          <a:p>
            <a:pPr indent="341313" lvl="0" marL="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alert(“sum of first ten numbers:”+sum);</a:t>
            </a:r>
            <a:endParaRPr sz="1600"/>
          </a:p>
          <a:p>
            <a:pPr indent="0" lvl="0" marL="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a:t>
            </a:r>
            <a:endParaRPr sz="1600"/>
          </a:p>
          <a:p>
            <a:pPr indent="0" lvl="0" marL="0" marR="0" rtl="0" algn="l">
              <a:lnSpc>
                <a:spcPct val="100000"/>
              </a:lnSpc>
              <a:spcBef>
                <a:spcPts val="0"/>
              </a:spcBef>
              <a:spcAft>
                <a:spcPts val="0"/>
              </a:spcAft>
              <a:buNone/>
            </a:pPr>
            <a:r>
              <a:rPr b="1" i="0" lang="vi" sz="1600" u="none" cap="none" strike="noStrike">
                <a:solidFill>
                  <a:srgbClr val="0036A2"/>
                </a:solidFill>
                <a:latin typeface="Courier New"/>
                <a:ea typeface="Courier New"/>
                <a:cs typeface="Courier New"/>
                <a:sym typeface="Courier New"/>
              </a:rPr>
              <a:t>&lt;/script&gt;</a:t>
            </a:r>
            <a:endParaRPr sz="1600"/>
          </a:p>
        </p:txBody>
      </p:sp>
      <p:sp>
        <p:nvSpPr>
          <p:cNvPr id="105" name="Google Shape;105;p19"/>
          <p:cNvSpPr/>
          <p:nvPr/>
        </p:nvSpPr>
        <p:spPr>
          <a:xfrm>
            <a:off x="762000" y="1028700"/>
            <a:ext cx="3962400" cy="85725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dk1"/>
              </a:solidFill>
              <a:latin typeface="Courier New"/>
              <a:ea typeface="Courier New"/>
              <a:cs typeface="Courier New"/>
              <a:sym typeface="Courier New"/>
            </a:endParaRPr>
          </a:p>
        </p:txBody>
      </p:sp>
      <p:pic>
        <p:nvPicPr>
          <p:cNvPr id="106" name="Google Shape;106;p19"/>
          <p:cNvPicPr preferRelativeResize="0"/>
          <p:nvPr/>
        </p:nvPicPr>
        <p:blipFill rotWithShape="1">
          <a:blip r:embed="rId3">
            <a:alphaModFix/>
          </a:blip>
          <a:srcRect b="0" l="0" r="0" t="0"/>
          <a:stretch/>
        </p:blipFill>
        <p:spPr>
          <a:xfrm>
            <a:off x="5538148" y="800100"/>
            <a:ext cx="2204635" cy="1511404"/>
          </a:xfrm>
          <a:prstGeom prst="rect">
            <a:avLst/>
          </a:prstGeom>
          <a:noFill/>
          <a:ln>
            <a:noFill/>
          </a:ln>
        </p:spPr>
      </p:pic>
      <p:pic>
        <p:nvPicPr>
          <p:cNvPr descr="Figure 14.2.tif" id="107" name="Google Shape;107;p19"/>
          <p:cNvPicPr preferRelativeResize="0"/>
          <p:nvPr/>
        </p:nvPicPr>
        <p:blipFill rotWithShape="1">
          <a:blip r:embed="rId4">
            <a:alphaModFix/>
          </a:blip>
          <a:srcRect b="0" l="0" r="0" t="0"/>
          <a:stretch/>
        </p:blipFill>
        <p:spPr>
          <a:xfrm>
            <a:off x="5091128" y="3025058"/>
            <a:ext cx="2872096" cy="10579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14" name="Google Shape;114;p2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115" name="Google Shape;115;p20"/>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 Loop</a:t>
            </a:r>
            <a:endParaRPr/>
          </a:p>
        </p:txBody>
      </p:sp>
      <p:pic>
        <p:nvPicPr>
          <p:cNvPr id="116" name="Google Shape;116;p20"/>
          <p:cNvPicPr preferRelativeResize="0"/>
          <p:nvPr/>
        </p:nvPicPr>
        <p:blipFill rotWithShape="1">
          <a:blip r:embed="rId3">
            <a:alphaModFix/>
          </a:blip>
          <a:srcRect b="0" l="0" r="0" t="0"/>
          <a:stretch/>
        </p:blipFill>
        <p:spPr>
          <a:xfrm>
            <a:off x="282117" y="2574383"/>
            <a:ext cx="6858001" cy="2092867"/>
          </a:xfrm>
          <a:prstGeom prst="rect">
            <a:avLst/>
          </a:prstGeom>
          <a:noFill/>
          <a:ln cap="flat" cmpd="sng" w="19050">
            <a:solidFill>
              <a:srgbClr val="0036A2"/>
            </a:solidFill>
            <a:prstDash val="solid"/>
            <a:round/>
            <a:headEnd len="sm" w="sm" type="none"/>
            <a:tailEnd len="sm" w="sm" type="none"/>
          </a:ln>
        </p:spPr>
      </p:pic>
      <p:sp>
        <p:nvSpPr>
          <p:cNvPr id="117" name="Google Shape;117;p20"/>
          <p:cNvSpPr txBox="1"/>
          <p:nvPr/>
        </p:nvSpPr>
        <p:spPr>
          <a:xfrm>
            <a:off x="327673" y="660516"/>
            <a:ext cx="8421182" cy="13619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vi" sz="2200" u="none" cap="none" strike="noStrike">
                <a:solidFill>
                  <a:schemeClr val="dk1"/>
                </a:solidFill>
                <a:latin typeface="Calibri"/>
                <a:ea typeface="Calibri"/>
                <a:cs typeface="Calibri"/>
                <a:sym typeface="Calibri"/>
              </a:rPr>
              <a:t>Syntax:</a:t>
            </a:r>
            <a:endParaRPr/>
          </a:p>
          <a:p>
            <a:pPr indent="0" lvl="0" marL="0" marR="0" rtl="0" algn="l">
              <a:lnSpc>
                <a:spcPct val="100000"/>
              </a:lnSpc>
              <a:spcBef>
                <a:spcPts val="1200"/>
              </a:spcBef>
              <a:spcAft>
                <a:spcPts val="0"/>
              </a:spcAft>
              <a:buNone/>
            </a:pPr>
            <a:r>
              <a:rPr b="1" i="0" lang="vi" sz="2000" u="none" cap="none" strike="noStrike">
                <a:solidFill>
                  <a:srgbClr val="FF0000"/>
                </a:solidFill>
                <a:latin typeface="Courier New"/>
                <a:ea typeface="Courier New"/>
                <a:cs typeface="Courier New"/>
                <a:sym typeface="Courier New"/>
              </a:rPr>
              <a:t>for </a:t>
            </a:r>
            <a:r>
              <a:rPr b="1" i="0" lang="vi" sz="2000" u="none" cap="none" strike="noStrike">
                <a:solidFill>
                  <a:schemeClr val="dk1"/>
                </a:solidFill>
                <a:latin typeface="Courier New"/>
                <a:ea typeface="Courier New"/>
                <a:cs typeface="Courier New"/>
                <a:sym typeface="Courier New"/>
              </a:rPr>
              <a:t>(initialization; condition; increment/decrement)</a:t>
            </a:r>
            <a:endParaRPr/>
          </a:p>
          <a:p>
            <a:pPr indent="0" lvl="0" marL="0" marR="0" rtl="0" algn="l">
              <a:lnSpc>
                <a:spcPct val="100000"/>
              </a:lnSpc>
              <a:spcBef>
                <a:spcPts val="0"/>
              </a:spcBef>
              <a:spcAft>
                <a:spcPts val="0"/>
              </a:spcAft>
              <a:buNone/>
            </a:pPr>
            <a:r>
              <a:rPr b="1" i="0" lang="vi" sz="2000" u="none" cap="none" strike="noStrike">
                <a:solidFill>
                  <a:srgbClr val="FF0000"/>
                </a:solidFill>
                <a:latin typeface="Courier New"/>
                <a:ea typeface="Courier New"/>
                <a:cs typeface="Courier New"/>
                <a:sym typeface="Courier New"/>
              </a:rPr>
              <a:t>{</a:t>
            </a:r>
            <a:r>
              <a:rPr b="1" i="0" lang="vi" sz="20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i="0" lang="vi" sz="2000" u="none" cap="none" strike="noStrike">
                <a:solidFill>
                  <a:schemeClr val="dk1"/>
                </a:solidFill>
                <a:latin typeface="Courier New"/>
                <a:ea typeface="Courier New"/>
                <a:cs typeface="Courier New"/>
                <a:sym typeface="Courier New"/>
              </a:rPr>
              <a:t>	// statements;</a:t>
            </a:r>
            <a:endParaRPr/>
          </a:p>
          <a:p>
            <a:pPr indent="0" lvl="0" marL="0" marR="0" rtl="0" algn="l">
              <a:lnSpc>
                <a:spcPct val="100000"/>
              </a:lnSpc>
              <a:spcBef>
                <a:spcPts val="0"/>
              </a:spcBef>
              <a:spcAft>
                <a:spcPts val="0"/>
              </a:spcAft>
              <a:buNone/>
            </a:pPr>
            <a:r>
              <a:rPr b="1" i="0" lang="vi" sz="2000" u="none" cap="none" strike="noStrike">
                <a:solidFill>
                  <a:srgbClr val="FF0000"/>
                </a:solidFill>
                <a:latin typeface="Courier New"/>
                <a:ea typeface="Courier New"/>
                <a:cs typeface="Courier New"/>
                <a:sym typeface="Courier New"/>
              </a:rPr>
              <a:t>}</a:t>
            </a:r>
            <a:endParaRPr b="1" i="0" sz="1600" u="none" cap="none" strike="noStrike">
              <a:solidFill>
                <a:srgbClr val="FF0000"/>
              </a:solidFill>
              <a:latin typeface="Courier New"/>
              <a:ea typeface="Courier New"/>
              <a:cs typeface="Courier New"/>
              <a:sym typeface="Courier New"/>
            </a:endParaRPr>
          </a:p>
        </p:txBody>
      </p:sp>
      <p:sp>
        <p:nvSpPr>
          <p:cNvPr id="118" name="Google Shape;118;p20"/>
          <p:cNvSpPr/>
          <p:nvPr/>
        </p:nvSpPr>
        <p:spPr>
          <a:xfrm>
            <a:off x="201300" y="1034472"/>
            <a:ext cx="8548800" cy="1362000"/>
          </a:xfrm>
          <a:prstGeom prst="roundRect">
            <a:avLst>
              <a:gd fmla="val 16667" name="adj"/>
            </a:avLst>
          </a:prstGeom>
          <a:no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dk1"/>
              </a:solidFill>
              <a:latin typeface="Courier New"/>
              <a:ea typeface="Courier New"/>
              <a:cs typeface="Courier New"/>
              <a:sym typeface="Courier New"/>
            </a:endParaRPr>
          </a:p>
        </p:txBody>
      </p:sp>
      <p:pic>
        <p:nvPicPr>
          <p:cNvPr id="119" name="Google Shape;119;p20"/>
          <p:cNvPicPr preferRelativeResize="0"/>
          <p:nvPr/>
        </p:nvPicPr>
        <p:blipFill rotWithShape="1">
          <a:blip r:embed="rId4">
            <a:alphaModFix/>
          </a:blip>
          <a:srcRect b="0" l="0" r="0" t="0"/>
          <a:stretch/>
        </p:blipFill>
        <p:spPr>
          <a:xfrm>
            <a:off x="7239000" y="2228850"/>
            <a:ext cx="1592239" cy="25814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26" name="Google Shape;126;p2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127" name="Google Shape;127;p2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do-while Loop</a:t>
            </a:r>
            <a:endParaRPr/>
          </a:p>
        </p:txBody>
      </p:sp>
      <p:pic>
        <p:nvPicPr>
          <p:cNvPr descr="Figure 14.5.tif" id="128" name="Google Shape;128;p21"/>
          <p:cNvPicPr preferRelativeResize="0"/>
          <p:nvPr/>
        </p:nvPicPr>
        <p:blipFill rotWithShape="1">
          <a:blip r:embed="rId3">
            <a:alphaModFix/>
          </a:blip>
          <a:srcRect b="0" l="0" r="0" t="0"/>
          <a:stretch/>
        </p:blipFill>
        <p:spPr>
          <a:xfrm>
            <a:off x="6609060" y="651272"/>
            <a:ext cx="1477019" cy="2914650"/>
          </a:xfrm>
          <a:prstGeom prst="rect">
            <a:avLst/>
          </a:prstGeom>
          <a:noFill/>
          <a:ln>
            <a:noFill/>
          </a:ln>
        </p:spPr>
      </p:pic>
      <p:pic>
        <p:nvPicPr>
          <p:cNvPr id="129" name="Google Shape;129;p21"/>
          <p:cNvPicPr preferRelativeResize="0"/>
          <p:nvPr/>
        </p:nvPicPr>
        <p:blipFill rotWithShape="1">
          <a:blip r:embed="rId4">
            <a:alphaModFix/>
          </a:blip>
          <a:srcRect b="0" l="0" r="0" t="0"/>
          <a:stretch/>
        </p:blipFill>
        <p:spPr>
          <a:xfrm>
            <a:off x="196419" y="2914650"/>
            <a:ext cx="6286500" cy="1513417"/>
          </a:xfrm>
          <a:prstGeom prst="rect">
            <a:avLst/>
          </a:prstGeom>
          <a:noFill/>
          <a:ln>
            <a:noFill/>
          </a:ln>
        </p:spPr>
      </p:pic>
      <p:pic>
        <p:nvPicPr>
          <p:cNvPr id="130" name="Google Shape;130;p21"/>
          <p:cNvPicPr preferRelativeResize="0"/>
          <p:nvPr/>
        </p:nvPicPr>
        <p:blipFill rotWithShape="1">
          <a:blip r:embed="rId5">
            <a:alphaModFix/>
          </a:blip>
          <a:srcRect b="0" l="0" r="0" t="0"/>
          <a:stretch/>
        </p:blipFill>
        <p:spPr>
          <a:xfrm>
            <a:off x="533400" y="4286250"/>
            <a:ext cx="4851457" cy="641587"/>
          </a:xfrm>
          <a:prstGeom prst="rect">
            <a:avLst/>
          </a:prstGeom>
          <a:noFill/>
          <a:ln>
            <a:noFill/>
          </a:ln>
        </p:spPr>
      </p:pic>
      <p:sp>
        <p:nvSpPr>
          <p:cNvPr id="131" name="Google Shape;131;p21"/>
          <p:cNvSpPr txBox="1"/>
          <p:nvPr/>
        </p:nvSpPr>
        <p:spPr>
          <a:xfrm>
            <a:off x="381000" y="651272"/>
            <a:ext cx="5181600" cy="2162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i="0" lang="vi" u="none" cap="none" strike="noStrike">
                <a:solidFill>
                  <a:schemeClr val="dk1"/>
                </a:solidFill>
                <a:latin typeface="Calibri"/>
                <a:ea typeface="Calibri"/>
                <a:cs typeface="Calibri"/>
                <a:sym typeface="Calibri"/>
              </a:rPr>
              <a:t>Syntax:</a:t>
            </a:r>
            <a:endParaRPr/>
          </a:p>
          <a:p>
            <a:pPr indent="0" lvl="0" marL="0" marR="0" rtl="0" algn="l">
              <a:lnSpc>
                <a:spcPct val="100000"/>
              </a:lnSpc>
              <a:spcBef>
                <a:spcPts val="1200"/>
              </a:spcBef>
              <a:spcAft>
                <a:spcPts val="0"/>
              </a:spcAft>
              <a:buNone/>
            </a:pPr>
            <a:r>
              <a:rPr b="1" lang="vi">
                <a:solidFill>
                  <a:srgbClr val="FF0000"/>
                </a:solidFill>
                <a:latin typeface="Courier New"/>
                <a:ea typeface="Courier New"/>
                <a:cs typeface="Courier New"/>
                <a:sym typeface="Courier New"/>
              </a:rPr>
              <a:t>do</a:t>
            </a:r>
            <a:r>
              <a:rPr b="1" lang="vi">
                <a:solidFill>
                  <a:schemeClr val="dk1"/>
                </a:solidFill>
                <a:latin typeface="Courier New"/>
                <a:ea typeface="Courier New"/>
                <a:cs typeface="Courier New"/>
                <a:sym typeface="Courier New"/>
              </a:rPr>
              <a:t> </a:t>
            </a:r>
            <a:r>
              <a:rPr b="1" lang="vi">
                <a:solidFill>
                  <a:srgbClr val="FF0000"/>
                </a:solidFill>
                <a:latin typeface="Courier New"/>
                <a:ea typeface="Courier New"/>
                <a:cs typeface="Courier New"/>
                <a:sym typeface="Courier New"/>
              </a:rPr>
              <a:t>{ </a:t>
            </a:r>
            <a:endParaRPr/>
          </a:p>
          <a:p>
            <a:pPr indent="458788"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 </a:t>
            </a:r>
            <a:endParaRPr/>
          </a:p>
          <a:p>
            <a:pPr indent="458788"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statements; </a:t>
            </a:r>
            <a:endParaRPr/>
          </a:p>
          <a:p>
            <a:pPr indent="458788"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lang="vi">
                <a:solidFill>
                  <a:srgbClr val="FF0000"/>
                </a:solidFill>
                <a:latin typeface="Courier New"/>
                <a:ea typeface="Courier New"/>
                <a:cs typeface="Courier New"/>
                <a:sym typeface="Courier New"/>
              </a:rPr>
              <a:t>}while</a:t>
            </a:r>
            <a:r>
              <a:rPr b="1" lang="vi">
                <a:solidFill>
                  <a:schemeClr val="dk1"/>
                </a:solidFill>
                <a:latin typeface="Courier New"/>
                <a:ea typeface="Courier New"/>
                <a:cs typeface="Courier New"/>
                <a:sym typeface="Courier New"/>
              </a:rPr>
              <a:t>(condition)</a:t>
            </a:r>
            <a:r>
              <a:rPr b="1" lang="vi">
                <a:solidFill>
                  <a:srgbClr val="FF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1">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where,</a:t>
            </a:r>
            <a:endParaRPr/>
          </a:p>
          <a:p>
            <a:pPr indent="0" lvl="0" marL="0" marR="0" rtl="0" algn="l">
              <a:lnSpc>
                <a:spcPct val="100000"/>
              </a:lnSpc>
              <a:spcBef>
                <a:spcPts val="0"/>
              </a:spcBef>
              <a:spcAft>
                <a:spcPts val="0"/>
              </a:spcAft>
              <a:buNone/>
            </a:pPr>
            <a:r>
              <a:rPr b="1" lang="vi">
                <a:solidFill>
                  <a:schemeClr val="dk1"/>
                </a:solidFill>
                <a:latin typeface="Courier New"/>
                <a:ea typeface="Courier New"/>
                <a:cs typeface="Courier New"/>
                <a:sym typeface="Courier New"/>
              </a:rPr>
              <a:t>condition: Is a boolean expression.</a:t>
            </a:r>
            <a:endParaRPr/>
          </a:p>
        </p:txBody>
      </p:sp>
      <p:sp>
        <p:nvSpPr>
          <p:cNvPr id="132" name="Google Shape;132;p21"/>
          <p:cNvSpPr/>
          <p:nvPr/>
        </p:nvSpPr>
        <p:spPr>
          <a:xfrm>
            <a:off x="304800" y="914400"/>
            <a:ext cx="4901700" cy="13179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39" name="Google Shape;139;p2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140" name="Google Shape;140;p2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break Statement</a:t>
            </a:r>
            <a:endParaRPr/>
          </a:p>
        </p:txBody>
      </p:sp>
      <p:grpSp>
        <p:nvGrpSpPr>
          <p:cNvPr id="141" name="Google Shape;141;p22"/>
          <p:cNvGrpSpPr/>
          <p:nvPr/>
        </p:nvGrpSpPr>
        <p:grpSpPr>
          <a:xfrm>
            <a:off x="381000" y="785324"/>
            <a:ext cx="8458200" cy="1816214"/>
            <a:chOff x="0" y="0"/>
            <a:chExt cx="8458200" cy="2421618"/>
          </a:xfrm>
        </p:grpSpPr>
        <p:sp>
          <p:nvSpPr>
            <p:cNvPr id="142" name="Google Shape;142;p22"/>
            <p:cNvSpPr/>
            <p:nvPr/>
          </p:nvSpPr>
          <p:spPr>
            <a:xfrm>
              <a:off x="0" y="0"/>
              <a:ext cx="8458200" cy="726590"/>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35469" y="35469"/>
              <a:ext cx="8387262" cy="655652"/>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2000">
                  <a:solidFill>
                    <a:schemeClr val="dk1"/>
                  </a:solidFill>
                  <a:latin typeface="Courier New"/>
                  <a:ea typeface="Courier New"/>
                  <a:cs typeface="Courier New"/>
                  <a:sym typeface="Courier New"/>
                </a:rPr>
                <a:t>Can be used with decision-making such as switch-case and loop constructs such as for and while loops.</a:t>
              </a:r>
              <a:endParaRPr/>
            </a:p>
          </p:txBody>
        </p:sp>
        <p:sp>
          <p:nvSpPr>
            <p:cNvPr id="144" name="Google Shape;144;p22"/>
            <p:cNvSpPr/>
            <p:nvPr/>
          </p:nvSpPr>
          <p:spPr>
            <a:xfrm>
              <a:off x="0" y="848428"/>
              <a:ext cx="8458200" cy="724212"/>
            </a:xfrm>
            <a:prstGeom prst="roundRect">
              <a:avLst>
                <a:gd fmla="val 16667" name="adj"/>
              </a:avLst>
            </a:prstGeom>
            <a:gradFill>
              <a:gsLst>
                <a:gs pos="0">
                  <a:srgbClr val="ABF3E9"/>
                </a:gs>
                <a:gs pos="35000">
                  <a:srgbClr val="C4F5EF"/>
                </a:gs>
                <a:gs pos="100000">
                  <a:srgbClr val="E7FCF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5353" y="883781"/>
              <a:ext cx="8387494" cy="65350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2000">
                  <a:solidFill>
                    <a:schemeClr val="dk1"/>
                  </a:solidFill>
                  <a:latin typeface="Courier New"/>
                  <a:ea typeface="Courier New"/>
                  <a:cs typeface="Courier New"/>
                  <a:sym typeface="Courier New"/>
                </a:rPr>
                <a:t>It is used to exit the loop without evaluating the specified condition.</a:t>
              </a:r>
              <a:endParaRPr/>
            </a:p>
          </p:txBody>
        </p:sp>
        <p:sp>
          <p:nvSpPr>
            <p:cNvPr id="146" name="Google Shape;146;p22"/>
            <p:cNvSpPr/>
            <p:nvPr/>
          </p:nvSpPr>
          <p:spPr>
            <a:xfrm>
              <a:off x="0" y="1682314"/>
              <a:ext cx="8458200" cy="739304"/>
            </a:xfrm>
            <a:prstGeom prst="roundRect">
              <a:avLst>
                <a:gd fmla="val 16667" name="adj"/>
              </a:avLst>
            </a:prstGeom>
            <a:gradFill>
              <a:gsLst>
                <a:gs pos="0">
                  <a:srgbClr val="C7B1E8"/>
                </a:gs>
                <a:gs pos="35000">
                  <a:srgbClr val="D6C7EF"/>
                </a:gs>
                <a:gs pos="100000">
                  <a:srgbClr val="EFE8F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36090" y="1718404"/>
              <a:ext cx="8386020" cy="66712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2000">
                  <a:solidFill>
                    <a:schemeClr val="dk1"/>
                  </a:solidFill>
                  <a:latin typeface="Courier New"/>
                  <a:ea typeface="Courier New"/>
                  <a:cs typeface="Courier New"/>
                  <a:sym typeface="Courier New"/>
                </a:rPr>
                <a:t>The control is then passed to the next statement immediately after the loop.</a:t>
              </a:r>
              <a:endParaRPr/>
            </a:p>
          </p:txBody>
        </p:sp>
      </p:grpSp>
      <p:pic>
        <p:nvPicPr>
          <p:cNvPr descr="Figure 14.7.tif" id="148" name="Google Shape;148;p22"/>
          <p:cNvPicPr preferRelativeResize="0"/>
          <p:nvPr/>
        </p:nvPicPr>
        <p:blipFill rotWithShape="1">
          <a:blip r:embed="rId3">
            <a:alphaModFix/>
          </a:blip>
          <a:srcRect b="0" l="0" r="0" t="0"/>
          <a:stretch/>
        </p:blipFill>
        <p:spPr>
          <a:xfrm>
            <a:off x="1143000" y="2857500"/>
            <a:ext cx="5029200" cy="1664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55" name="Google Shape;155;p23"/>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156" name="Google Shape;156;p23"/>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continue Statement 1-2</a:t>
            </a:r>
            <a:endParaRPr/>
          </a:p>
        </p:txBody>
      </p:sp>
      <p:grpSp>
        <p:nvGrpSpPr>
          <p:cNvPr id="157" name="Google Shape;157;p23"/>
          <p:cNvGrpSpPr/>
          <p:nvPr/>
        </p:nvGrpSpPr>
        <p:grpSpPr>
          <a:xfrm>
            <a:off x="304800" y="831450"/>
            <a:ext cx="8458200" cy="1322293"/>
            <a:chOff x="0" y="194200"/>
            <a:chExt cx="8458200" cy="1763058"/>
          </a:xfrm>
        </p:grpSpPr>
        <p:sp>
          <p:nvSpPr>
            <p:cNvPr id="158" name="Google Shape;158;p23"/>
            <p:cNvSpPr/>
            <p:nvPr/>
          </p:nvSpPr>
          <p:spPr>
            <a:xfrm>
              <a:off x="0" y="194200"/>
              <a:ext cx="8458200" cy="811617"/>
            </a:xfrm>
            <a:prstGeom prst="roundRect">
              <a:avLst>
                <a:gd fmla="val 16667" name="adj"/>
              </a:avLst>
            </a:prstGeom>
            <a:gradFill>
              <a:gsLst>
                <a:gs pos="0">
                  <a:srgbClr val="FFA09D"/>
                </a:gs>
                <a:gs pos="35000">
                  <a:srgbClr val="FFBCBC"/>
                </a:gs>
                <a:gs pos="100000">
                  <a:srgbClr val="FFE2E2"/>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txBox="1"/>
            <p:nvPr/>
          </p:nvSpPr>
          <p:spPr>
            <a:xfrm>
              <a:off x="39620" y="233820"/>
              <a:ext cx="8378960" cy="732377"/>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Terminate the current execution of the loop and continue with the next repetition by returning the control to the beginning of the loop.</a:t>
              </a:r>
              <a:endParaRPr sz="1600"/>
            </a:p>
          </p:txBody>
        </p:sp>
        <p:sp>
          <p:nvSpPr>
            <p:cNvPr id="160" name="Google Shape;160;p23"/>
            <p:cNvSpPr/>
            <p:nvPr/>
          </p:nvSpPr>
          <p:spPr>
            <a:xfrm>
              <a:off x="0" y="1128727"/>
              <a:ext cx="8458200" cy="828531"/>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nvSpPr>
          <p:spPr>
            <a:xfrm>
              <a:off x="40446" y="1169173"/>
              <a:ext cx="8377308" cy="747639"/>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Not terminate the loop entirely, but terminates the current execution.</a:t>
              </a:r>
              <a:endParaRPr sz="1600"/>
            </a:p>
          </p:txBody>
        </p:sp>
      </p:grpSp>
      <p:pic>
        <p:nvPicPr>
          <p:cNvPr descr="Figure 14.9.tif" id="162" name="Google Shape;162;p23"/>
          <p:cNvPicPr preferRelativeResize="0"/>
          <p:nvPr/>
        </p:nvPicPr>
        <p:blipFill rotWithShape="1">
          <a:blip r:embed="rId3">
            <a:alphaModFix/>
          </a:blip>
          <a:srcRect b="0" l="0" r="0" t="0"/>
          <a:stretch/>
        </p:blipFill>
        <p:spPr>
          <a:xfrm>
            <a:off x="1830900" y="2505375"/>
            <a:ext cx="4914900" cy="2003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69" name="Google Shape;169;p24"/>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Loops and Arrays / Session 14</a:t>
            </a:r>
            <a:endParaRPr/>
          </a:p>
        </p:txBody>
      </p:sp>
      <p:sp>
        <p:nvSpPr>
          <p:cNvPr id="170" name="Google Shape;170;p24"/>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continue Statement 2-2</a:t>
            </a:r>
            <a:endParaRPr/>
          </a:p>
        </p:txBody>
      </p:sp>
      <p:sp>
        <p:nvSpPr>
          <p:cNvPr id="171" name="Google Shape;171;p24"/>
          <p:cNvSpPr/>
          <p:nvPr/>
        </p:nvSpPr>
        <p:spPr>
          <a:xfrm>
            <a:off x="67422" y="826077"/>
            <a:ext cx="8458200" cy="28575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875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The Code Snippet displays even numbers from 0 to 15.</a:t>
            </a:r>
            <a:endParaRPr/>
          </a:p>
        </p:txBody>
      </p:sp>
      <p:sp>
        <p:nvSpPr>
          <p:cNvPr id="172" name="Google Shape;172;p24"/>
          <p:cNvSpPr txBox="1"/>
          <p:nvPr/>
        </p:nvSpPr>
        <p:spPr>
          <a:xfrm>
            <a:off x="304800" y="1425403"/>
            <a:ext cx="5924400" cy="34512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&lt;script&gt;</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  var result = ‘’;</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  </a:t>
            </a:r>
            <a:r>
              <a:rPr b="1" lang="vi" sz="1800">
                <a:solidFill>
                  <a:srgbClr val="FF0000"/>
                </a:solidFill>
                <a:latin typeface="Courier New"/>
                <a:ea typeface="Courier New"/>
                <a:cs typeface="Courier New"/>
                <a:sym typeface="Courier New"/>
              </a:rPr>
              <a:t>for (</a:t>
            </a:r>
            <a:r>
              <a:rPr b="1" lang="vi" sz="1800">
                <a:solidFill>
                  <a:schemeClr val="dk1"/>
                </a:solidFill>
                <a:latin typeface="Courier New"/>
                <a:ea typeface="Courier New"/>
                <a:cs typeface="Courier New"/>
                <a:sym typeface="Courier New"/>
              </a:rPr>
              <a:t>var i = 0; i &lt;= 15; i++</a:t>
            </a:r>
            <a:r>
              <a:rPr b="1" lang="vi" sz="1800">
                <a:solidFill>
                  <a:srgbClr val="FF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lang="vi" sz="1800">
                <a:solidFill>
                  <a:srgbClr val="FF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      if((i%2) != 0)</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        continue;</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   result = result + i + ‘\n’;</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  </a:t>
            </a:r>
            <a:r>
              <a:rPr b="1" lang="vi" sz="1800">
                <a:solidFill>
                  <a:srgbClr val="FF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  alert(‘Even Numbers:\n’ + result);</a:t>
            </a:r>
            <a:endParaRPr/>
          </a:p>
          <a:p>
            <a:pPr indent="0" lvl="0" marL="0" marR="0" rtl="0" algn="l">
              <a:lnSpc>
                <a:spcPct val="100000"/>
              </a:lnSpc>
              <a:spcBef>
                <a:spcPts val="0"/>
              </a:spcBef>
              <a:spcAft>
                <a:spcPts val="0"/>
              </a:spcAft>
              <a:buNone/>
            </a:pPr>
            <a:r>
              <a:rPr b="1" lang="vi" sz="1800">
                <a:solidFill>
                  <a:schemeClr val="dk1"/>
                </a:solidFill>
                <a:latin typeface="Courier New"/>
                <a:ea typeface="Courier New"/>
                <a:cs typeface="Courier New"/>
                <a:sym typeface="Courier New"/>
              </a:rPr>
              <a:t>&lt;/script&gt;</a:t>
            </a:r>
            <a:endParaRPr b="1" sz="1800">
              <a:solidFill>
                <a:schemeClr val="dk1"/>
              </a:solidFill>
              <a:latin typeface="Courier New"/>
              <a:ea typeface="Courier New"/>
              <a:cs typeface="Courier New"/>
              <a:sym typeface="Courier New"/>
            </a:endParaRPr>
          </a:p>
        </p:txBody>
      </p:sp>
      <p:pic>
        <p:nvPicPr>
          <p:cNvPr id="173" name="Google Shape;173;p24"/>
          <p:cNvPicPr preferRelativeResize="0"/>
          <p:nvPr/>
        </p:nvPicPr>
        <p:blipFill rotWithShape="1">
          <a:blip r:embed="rId3">
            <a:alphaModFix/>
          </a:blip>
          <a:srcRect b="0" l="0" r="0" t="0"/>
          <a:stretch/>
        </p:blipFill>
        <p:spPr>
          <a:xfrm>
            <a:off x="6629400" y="1371600"/>
            <a:ext cx="2219325" cy="2657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