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Book Antiqu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B91442-EE85-4848-A8FC-9ACD7EACC23E}">
  <a:tblStyle styleId="{67B91442-EE85-4848-A8FC-9ACD7EACC23E}" styleName="Table_0">
    <a:wholeTbl>
      <a:tcTxStyle b="off" i="off">
        <a:font>
          <a:latin typeface=""/>
          <a:ea typeface=""/>
          <a:cs typeface=""/>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4E8E8"/>
          </a:solidFill>
        </a:fill>
      </a:tcStyle>
    </a:band1H>
    <a:band2H>
      <a:tcTxStyle/>
    </a:band2H>
    <a:band1V>
      <a:tcTxStyle/>
      <a:tcStyle>
        <a:fill>
          <a:solidFill>
            <a:srgbClr val="F4E8E8"/>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
          <a:ea typeface=""/>
          <a:cs typeface=""/>
        </a:font>
        <a:schemeClr val="lt1"/>
      </a:tcTxStyle>
      <a:tcStyle>
        <a:fill>
          <a:solidFill>
            <a:schemeClr val="accent2"/>
          </a:solidFill>
        </a:fill>
      </a:tcStyle>
    </a:firstRow>
    <a:neCell>
      <a:tcTxStyle/>
    </a:neCell>
    <a:nwCell>
      <a:tcTxStyle/>
    </a:nwCell>
  </a:tblStyle>
  <a:tblStyle styleId="{286F8092-7110-4736-AAE5-32ED99F8B1C1}" styleName="Table_1">
    <a:wholeTbl>
      <a:tcTxStyle b="off" i="off">
        <a:font>
          <a:latin typeface=""/>
          <a:ea typeface=""/>
          <a:cs typeface=""/>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ECF4"/>
          </a:solidFill>
        </a:fill>
      </a:tcStyle>
    </a:band1H>
    <a:band2H>
      <a:tcTxStyle/>
    </a:band2H>
    <a:band1V>
      <a:tcTxStyle/>
      <a:tcStyle>
        <a:fill>
          <a:solidFill>
            <a:srgbClr val="E8ECF4"/>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
          <a:ea typeface=""/>
          <a:cs typeface=""/>
        </a:font>
        <a:schemeClr val="lt1"/>
      </a:tcTxStyle>
      <a:tcStyle>
        <a:fill>
          <a:solidFill>
            <a:schemeClr val="accent1"/>
          </a:solidFill>
        </a:fill>
      </a:tcStyle>
    </a:firstRow>
    <a:neCell>
      <a:tcTxStyle/>
    </a:neCell>
    <a:nwCell>
      <a:tcTxStyle/>
    </a:nwCell>
  </a:tblStyle>
  <a:tblStyle styleId="{31D987C6-FA0E-4D62-A7DF-DFEC88D4FD72}" styleName="Table_2">
    <a:wholeTbl>
      <a:tcTxStyle b="off" i="off">
        <a:font>
          <a:latin typeface=""/>
          <a:ea typeface=""/>
          <a:cs typeface=""/>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lastCol>
    <a:firstCol>
      <a:tcTxStyle b="on" i="off"/>
    </a:firstCol>
    <a:lastRow>
      <a:tcTxStyle b="on" i="off"/>
      <a:tcStyle>
        <a:tcBdr>
          <a:top>
            <a:ln cap="flat" cmpd="sng" w="25400">
              <a:solidFill>
                <a:schemeClr val="accent6"/>
              </a:solidFill>
              <a:prstDash val="solid"/>
              <a:round/>
              <a:headEnd len="sm" w="sm" type="none"/>
              <a:tailEnd len="sm" w="sm" type="none"/>
            </a:ln>
          </a:top>
        </a:tcBdr>
        <a:fill>
          <a:solidFill>
            <a:srgbClr val="FDEEE8"/>
          </a:solidFill>
        </a:fill>
      </a:tcStyle>
    </a:lastRow>
    <a:seCell>
      <a:tcTxStyle/>
    </a:seCell>
    <a:swCell>
      <a:tcTxStyle/>
    </a:swCell>
    <a:firstRow>
      <a:tcTxStyle b="on" i="off"/>
      <a:tcStyle>
        <a:fill>
          <a:solidFill>
            <a:srgbClr val="FDEEE8"/>
          </a:solidFill>
        </a:fill>
      </a:tcStyle>
    </a:firstRow>
    <a:neCell>
      <a:tcTxStyle/>
    </a:neCell>
    <a:nwCell>
      <a:tcTxStyle/>
    </a:nwCell>
  </a:tblStyle>
  <a:tblStyle styleId="{84690822-3E12-41BA-924C-B0CBA3445B2E}" styleName="Table_3">
    <a:wholeTbl>
      <a:tcTxStyle b="off" i="off">
        <a:font>
          <a:latin typeface=""/>
          <a:ea typeface=""/>
          <a:cs typeface=""/>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tcStyle>
    </a:band1H>
    <a:band2H>
      <a:tcTxStyle/>
    </a:band2H>
    <a:band1V>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1V>
    <a:band2V>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tcStyle>
    </a:lastRow>
    <a:seCell>
      <a:tcTxStyle/>
    </a:seCell>
    <a:swCell>
      <a:tcTxStyle/>
    </a:swCell>
    <a:firstRow>
      <a:tcTxStyle b="on" i="off">
        <a:font>
          <a:latin typeface=""/>
          <a:ea typeface=""/>
          <a:cs typeface=""/>
        </a:font>
        <a:schemeClr val="lt1"/>
      </a:tcTxStyle>
      <a:tcStyle>
        <a:fill>
          <a:solidFill>
            <a:schemeClr val="accent5"/>
          </a:solidFill>
        </a:fill>
      </a:tcStyle>
    </a:firstRow>
    <a:neCell>
      <a:tcTxStyle/>
    </a:neCell>
    <a:nwCell>
      <a:tcTxStyle/>
    </a:nwCell>
  </a:tblStyle>
  <a:tblStyle styleId="{5597221B-0015-41F2-BE1B-0CC06D451C82}" styleName="Table_4">
    <a:wholeTbl>
      <a:tcTxStyle b="off" i="off">
        <a:font>
          <a:latin typeface=""/>
          <a:ea typeface=""/>
          <a:cs typeface=""/>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DEEE8"/>
          </a:solidFill>
        </a:fill>
      </a:tcStyle>
    </a:band1H>
    <a:band2H>
      <a:tcTxStyle/>
    </a:band2H>
    <a:band1V>
      <a:tcTxStyle/>
      <a:tcStyle>
        <a:fill>
          <a:solidFill>
            <a:srgbClr val="FDEEE8"/>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
          <a:ea typeface=""/>
          <a:cs typeface=""/>
        </a:font>
        <a:schemeClr val="lt1"/>
      </a:tcTxStyle>
      <a:tcStyle>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ookAntiqua-bold.fntdata"/><Relationship Id="rId20" Type="http://schemas.openxmlformats.org/officeDocument/2006/relationships/slide" Target="slides/slide13.xml"/><Relationship Id="rId42" Type="http://schemas.openxmlformats.org/officeDocument/2006/relationships/font" Target="fonts/BookAntiqua-boldItalic.fntdata"/><Relationship Id="rId41" Type="http://schemas.openxmlformats.org/officeDocument/2006/relationships/font" Target="fonts/BookAntiqua-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BookAntiqua-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3c52c56f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 name="Google Shape;76;gb23c52c56f_2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15: Các hàm &amp; Đối tượng</a:t>
            </a:r>
            <a:endParaRPr/>
          </a:p>
        </p:txBody>
      </p:sp>
      <p:sp>
        <p:nvSpPr>
          <p:cNvPr id="77" name="Google Shape;77;gb23c52c56f_2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23c52c56f_2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gb23c52c56f_2_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cách tạo đối tượng</a:t>
            </a:r>
            <a:endParaRPr b="1"/>
          </a:p>
          <a:p>
            <a:pPr indent="-171450" lvl="0" marL="171450" rtl="0" algn="l">
              <a:spcBef>
                <a:spcPts val="360"/>
              </a:spcBef>
              <a:spcAft>
                <a:spcPts val="0"/>
              </a:spcAft>
              <a:buClr>
                <a:schemeClr val="dk1"/>
              </a:buClr>
              <a:buSzPts val="1200"/>
              <a:buFont typeface="Arial"/>
              <a:buChar char="•"/>
            </a:pPr>
            <a:r>
              <a:rPr b="0" lang="vi" u="sng"/>
              <a:t>Phương pháp trực tiếp:</a:t>
            </a:r>
            <a:endParaRPr/>
          </a:p>
          <a:p>
            <a:pPr indent="0" lvl="1" marL="457200" marR="0" rtl="0" algn="l">
              <a:lnSpc>
                <a:spcPct val="100000"/>
              </a:lnSpc>
              <a:spcBef>
                <a:spcPts val="360"/>
              </a:spcBef>
              <a:spcAft>
                <a:spcPts val="0"/>
              </a:spcAft>
              <a:buClr>
                <a:schemeClr val="dk1"/>
              </a:buClr>
              <a:buSzPts val="1200"/>
              <a:buFont typeface="Arial"/>
              <a:buNone/>
            </a:pPr>
            <a:r>
              <a:rPr b="1" lang="vi" sz="1200"/>
              <a:t>var object_name = </a:t>
            </a:r>
            <a:r>
              <a:rPr b="1" lang="vi" sz="1200">
                <a:solidFill>
                  <a:srgbClr val="FF0000"/>
                </a:solidFill>
              </a:rPr>
              <a:t>new</a:t>
            </a:r>
            <a:r>
              <a:rPr b="1" lang="vi" sz="1200"/>
              <a:t> Object();</a:t>
            </a:r>
            <a:endParaRPr/>
          </a:p>
          <a:p>
            <a:pPr indent="-171450" lvl="0" marL="171450" marR="0" rtl="0" algn="l">
              <a:lnSpc>
                <a:spcPct val="100000"/>
              </a:lnSpc>
              <a:spcBef>
                <a:spcPts val="360"/>
              </a:spcBef>
              <a:spcAft>
                <a:spcPts val="0"/>
              </a:spcAft>
              <a:buClr>
                <a:schemeClr val="dk1"/>
              </a:buClr>
              <a:buSzPts val="1200"/>
              <a:buFont typeface="Arial"/>
              <a:buChar char="•"/>
            </a:pPr>
            <a:r>
              <a:rPr lang="vi"/>
              <a:t>Ở đây, </a:t>
            </a:r>
            <a:r>
              <a:rPr b="1" lang="vi"/>
              <a:t>object_name</a:t>
            </a:r>
            <a:r>
              <a:rPr lang="vi"/>
              <a:t>: Là tên của đối tượng. </a:t>
            </a:r>
            <a:r>
              <a:rPr b="1" lang="vi"/>
              <a:t>new</a:t>
            </a:r>
            <a:r>
              <a:rPr lang="vi"/>
              <a:t>: Là từ khóa cấp phát bộ nhớ cho đối tượng tùy chỉnh. Điều này được gọi là khởi tạo một đối tượng. </a:t>
            </a:r>
            <a:r>
              <a:rPr b="1" lang="vi"/>
              <a:t>object</a:t>
            </a:r>
            <a:r>
              <a:rPr lang="vi"/>
              <a:t>: Là đối tượng JavaScript được tích hợp sẵn cho phép tạo các đối tượng tùy chỉnh.</a:t>
            </a:r>
            <a:endParaRPr/>
          </a:p>
          <a:p>
            <a:pPr indent="-171450" lvl="0" marL="171450" marR="0" rtl="0" algn="l">
              <a:lnSpc>
                <a:spcPct val="100000"/>
              </a:lnSpc>
              <a:spcBef>
                <a:spcPts val="360"/>
              </a:spcBef>
              <a:spcAft>
                <a:spcPts val="0"/>
              </a:spcAft>
              <a:buClr>
                <a:schemeClr val="dk1"/>
              </a:buClr>
              <a:buSzPts val="1200"/>
              <a:buFont typeface="Arial"/>
              <a:buChar char="•"/>
            </a:pPr>
            <a:r>
              <a:rPr lang="vi" u="sng"/>
              <a:t>Phương pháp dùng mẫu</a:t>
            </a:r>
            <a:r>
              <a:rPr lang="vi"/>
              <a:t>:</a:t>
            </a:r>
            <a:endParaRPr/>
          </a:p>
          <a:p>
            <a:pPr indent="0" lvl="1" marL="457200" marR="0" rtl="0" algn="l">
              <a:lnSpc>
                <a:spcPct val="100000"/>
              </a:lnSpc>
              <a:spcBef>
                <a:spcPts val="360"/>
              </a:spcBef>
              <a:spcAft>
                <a:spcPts val="0"/>
              </a:spcAft>
              <a:buClr>
                <a:schemeClr val="dk1"/>
              </a:buClr>
              <a:buSzPts val="1200"/>
              <a:buFont typeface="Arial"/>
              <a:buNone/>
            </a:pPr>
            <a:r>
              <a:rPr b="1" lang="vi" sz="1200"/>
              <a:t>var obj_name = </a:t>
            </a:r>
            <a:r>
              <a:rPr b="1" lang="vi" sz="1200">
                <a:solidFill>
                  <a:srgbClr val="FF0000"/>
                </a:solidFill>
              </a:rPr>
              <a:t>new</a:t>
            </a:r>
            <a:r>
              <a:rPr b="1" lang="vi" sz="1200"/>
              <a:t> </a:t>
            </a:r>
            <a:r>
              <a:rPr b="1" lang="vi" sz="1200">
                <a:solidFill>
                  <a:srgbClr val="00B050"/>
                </a:solidFill>
              </a:rPr>
              <a:t>object_type</a:t>
            </a:r>
            <a:r>
              <a:rPr b="1" lang="vi" sz="1200"/>
              <a:t>(list of arguments);</a:t>
            </a:r>
            <a:endParaRPr/>
          </a:p>
          <a:p>
            <a:pPr indent="0" lvl="1" marL="457200" marR="0" rtl="0" algn="l">
              <a:lnSpc>
                <a:spcPct val="100000"/>
              </a:lnSpc>
              <a:spcBef>
                <a:spcPts val="360"/>
              </a:spcBef>
              <a:spcAft>
                <a:spcPts val="0"/>
              </a:spcAft>
              <a:buClr>
                <a:schemeClr val="dk1"/>
              </a:buClr>
              <a:buSzPts val="1200"/>
              <a:buFont typeface="Arial"/>
              <a:buNone/>
            </a:pPr>
            <a:r>
              <a:rPr b="1" lang="vi" sz="1200"/>
              <a:t>var st = </a:t>
            </a:r>
            <a:r>
              <a:rPr b="1" lang="vi" sz="1200">
                <a:solidFill>
                  <a:srgbClr val="FF0000"/>
                </a:solidFill>
              </a:rPr>
              <a:t>new</a:t>
            </a:r>
            <a:r>
              <a:rPr b="1" lang="vi" sz="1200"/>
              <a:t> Student(‘James’, ‘23’, ‘New Jersey’);</a:t>
            </a:r>
            <a:endParaRPr/>
          </a:p>
        </p:txBody>
      </p:sp>
      <p:sp>
        <p:nvSpPr>
          <p:cNvPr id="190" name="Google Shape;190;gb23c52c56f_2_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3c52c56f_2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8" name="Google Shape;198;gb23c52c56f_2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cách tạo đối tượng</a:t>
            </a:r>
            <a:endParaRPr b="1"/>
          </a:p>
          <a:p>
            <a:pPr indent="-171450" lvl="0" marL="171450" marR="0" rtl="0" algn="l">
              <a:lnSpc>
                <a:spcPct val="100000"/>
              </a:lnSpc>
              <a:spcBef>
                <a:spcPts val="360"/>
              </a:spcBef>
              <a:spcAft>
                <a:spcPts val="0"/>
              </a:spcAft>
              <a:buClr>
                <a:schemeClr val="dk1"/>
              </a:buClr>
              <a:buSzPts val="1200"/>
              <a:buFont typeface="Arial"/>
              <a:buChar char="•"/>
            </a:pPr>
            <a:r>
              <a:rPr b="0" lang="vi"/>
              <a:t>Xây dựng hàm khởi tạo:</a:t>
            </a:r>
            <a:endParaRPr/>
          </a:p>
          <a:p>
            <a:pPr indent="-171450" lvl="1" marL="628650" marR="0" rtl="0" algn="l">
              <a:lnSpc>
                <a:spcPct val="100000"/>
              </a:lnSpc>
              <a:spcBef>
                <a:spcPts val="360"/>
              </a:spcBef>
              <a:spcAft>
                <a:spcPts val="0"/>
              </a:spcAft>
              <a:buClr>
                <a:schemeClr val="dk1"/>
              </a:buClr>
              <a:buSzPts val="1200"/>
              <a:buFont typeface="Arial"/>
              <a:buChar char="•"/>
            </a:pPr>
            <a:r>
              <a:rPr b="1" i="1" lang="vi"/>
              <a:t>Hàm khởi tạo </a:t>
            </a:r>
            <a:r>
              <a:rPr lang="vi"/>
              <a:t>là một khối có thể sử dụng lại </a:t>
            </a:r>
            <a:r>
              <a:rPr b="1" i="1" lang="vi"/>
              <a:t>chỉ định kiểu đối tượng</a:t>
            </a:r>
            <a:r>
              <a:rPr lang="vi"/>
              <a:t>, </a:t>
            </a:r>
            <a:r>
              <a:rPr b="1" i="1" lang="vi"/>
              <a:t>thuộc tính</a:t>
            </a:r>
            <a:r>
              <a:rPr lang="vi"/>
              <a:t> và </a:t>
            </a:r>
            <a:r>
              <a:rPr b="1" i="1" lang="vi"/>
              <a:t>phương thức </a:t>
            </a:r>
            <a:r>
              <a:rPr lang="vi"/>
              <a:t>của nó.</a:t>
            </a:r>
            <a:endParaRPr/>
          </a:p>
          <a:p>
            <a:pPr indent="-171450" lvl="1" marL="628650" marR="0" rtl="0" algn="l">
              <a:lnSpc>
                <a:spcPct val="100000"/>
              </a:lnSpc>
              <a:spcBef>
                <a:spcPts val="360"/>
              </a:spcBef>
              <a:spcAft>
                <a:spcPts val="0"/>
              </a:spcAft>
              <a:buClr>
                <a:schemeClr val="dk1"/>
              </a:buClr>
              <a:buSzPts val="1200"/>
              <a:buFont typeface="Arial"/>
              <a:buChar char="•"/>
            </a:pPr>
            <a:r>
              <a:rPr lang="vi"/>
              <a:t>Nó có thể có hoặc không có bất kỳ tham số nào.</a:t>
            </a:r>
            <a:endParaRPr/>
          </a:p>
          <a:p>
            <a:pPr indent="-171450" lvl="1" marL="628650" marR="0" rtl="0" algn="l">
              <a:lnSpc>
                <a:spcPct val="100000"/>
              </a:lnSpc>
              <a:spcBef>
                <a:spcPts val="360"/>
              </a:spcBef>
              <a:spcAft>
                <a:spcPts val="0"/>
              </a:spcAft>
              <a:buClr>
                <a:schemeClr val="dk1"/>
              </a:buClr>
              <a:buSzPts val="1200"/>
              <a:buFont typeface="Arial"/>
              <a:buChar char="•"/>
            </a:pPr>
            <a:r>
              <a:rPr lang="vi"/>
              <a:t>Khi một đối tượng được khởi tạo bằng từ khóa </a:t>
            </a:r>
            <a:r>
              <a:rPr b="1" lang="vi">
                <a:solidFill>
                  <a:srgbClr val="FF0000"/>
                </a:solidFill>
              </a:rPr>
              <a:t>new</a:t>
            </a:r>
            <a:r>
              <a:rPr lang="vi"/>
              <a:t> bộ nhớ sẽ được cấp cho nó và hàm khởi tạo sẽ được gọi.</a:t>
            </a:r>
            <a:endParaRPr/>
          </a:p>
          <a:p>
            <a:pPr indent="-171450" lvl="1" marL="628650" marR="0" rtl="0" algn="l">
              <a:lnSpc>
                <a:spcPct val="100000"/>
              </a:lnSpc>
              <a:spcBef>
                <a:spcPts val="360"/>
              </a:spcBef>
              <a:spcAft>
                <a:spcPts val="0"/>
              </a:spcAft>
              <a:buClr>
                <a:schemeClr val="dk1"/>
              </a:buClr>
              <a:buSzPts val="1200"/>
              <a:buFont typeface="Arial"/>
              <a:buChar char="•"/>
            </a:pPr>
            <a:r>
              <a:rPr lang="vi"/>
              <a:t>Cú pháp để tạo một hàm khởi tạo như sau:</a:t>
            </a:r>
            <a:endParaRPr/>
          </a:p>
          <a:p>
            <a:pPr indent="-457200" lvl="1" marL="1255713" rtl="0" algn="just">
              <a:lnSpc>
                <a:spcPct val="100000"/>
              </a:lnSpc>
              <a:spcBef>
                <a:spcPts val="0"/>
              </a:spcBef>
              <a:spcAft>
                <a:spcPts val="0"/>
              </a:spcAft>
              <a:buNone/>
            </a:pPr>
            <a:r>
              <a:rPr b="1" lang="vi" sz="1200">
                <a:solidFill>
                  <a:srgbClr val="FF0000"/>
                </a:solidFill>
              </a:rPr>
              <a:t>function</a:t>
            </a:r>
            <a:r>
              <a:rPr b="1" lang="vi" sz="1200"/>
              <a:t> object_type(list of parameters)</a:t>
            </a:r>
            <a:endParaRPr/>
          </a:p>
          <a:p>
            <a:pPr indent="-457200" lvl="1" marL="1255713" rtl="0" algn="just">
              <a:lnSpc>
                <a:spcPct val="100000"/>
              </a:lnSpc>
              <a:spcBef>
                <a:spcPts val="0"/>
              </a:spcBef>
              <a:spcAft>
                <a:spcPts val="0"/>
              </a:spcAft>
              <a:buNone/>
            </a:pPr>
            <a:r>
              <a:rPr b="1" lang="vi" sz="1200">
                <a:solidFill>
                  <a:srgbClr val="FF0000"/>
                </a:solidFill>
              </a:rPr>
              <a:t>{</a:t>
            </a:r>
            <a:endParaRPr/>
          </a:p>
          <a:p>
            <a:pPr indent="0" lvl="1" marL="1255713" rtl="0" algn="just">
              <a:lnSpc>
                <a:spcPct val="100000"/>
              </a:lnSpc>
              <a:spcBef>
                <a:spcPts val="0"/>
              </a:spcBef>
              <a:spcAft>
                <a:spcPts val="0"/>
              </a:spcAft>
              <a:buNone/>
            </a:pPr>
            <a:r>
              <a:rPr b="1" lang="vi" sz="1200"/>
              <a:t>// Body specifying properties and methods</a:t>
            </a:r>
            <a:endParaRPr/>
          </a:p>
          <a:p>
            <a:pPr indent="-457200" lvl="1" marL="1255713" rtl="0" algn="just">
              <a:lnSpc>
                <a:spcPct val="100000"/>
              </a:lnSpc>
              <a:spcBef>
                <a:spcPts val="0"/>
              </a:spcBef>
              <a:spcAft>
                <a:spcPts val="0"/>
              </a:spcAft>
              <a:buNone/>
            </a:pPr>
            <a:r>
              <a:rPr b="1" lang="vi" sz="1200">
                <a:solidFill>
                  <a:srgbClr val="FF0000"/>
                </a:solidFill>
              </a:rPr>
              <a:t>}</a:t>
            </a:r>
            <a:endParaRPr b="0"/>
          </a:p>
        </p:txBody>
      </p:sp>
      <p:sp>
        <p:nvSpPr>
          <p:cNvPr id="199" name="Google Shape;199;gb23c52c56f_2_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23c52c56f_2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 name="Google Shape;215;gb23c52c56f_2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Tạo thuộc tính cho các đối tượng chỉ định</a:t>
            </a:r>
            <a:endParaRPr/>
          </a:p>
          <a:p>
            <a:pPr indent="-171450" lvl="0" marL="171450" rtl="0" algn="l">
              <a:spcBef>
                <a:spcPts val="360"/>
              </a:spcBef>
              <a:spcAft>
                <a:spcPts val="0"/>
              </a:spcAft>
              <a:buClr>
                <a:schemeClr val="dk1"/>
              </a:buClr>
              <a:buSzPts val="1200"/>
              <a:buFont typeface="Arial"/>
              <a:buChar char="•"/>
            </a:pPr>
            <a:r>
              <a:rPr lang="vi"/>
              <a:t>Thuộc tính xác định các đặc điểm của một đối tượng.</a:t>
            </a:r>
            <a:endParaRPr/>
          </a:p>
          <a:p>
            <a:pPr indent="-171450" lvl="0" marL="171450" rtl="0" algn="l">
              <a:spcBef>
                <a:spcPts val="360"/>
              </a:spcBef>
              <a:spcAft>
                <a:spcPts val="0"/>
              </a:spcAft>
              <a:buClr>
                <a:schemeClr val="dk1"/>
              </a:buClr>
              <a:buSzPts val="1200"/>
              <a:buFont typeface="Arial"/>
              <a:buChar char="•"/>
            </a:pPr>
            <a:r>
              <a:rPr lang="vi"/>
              <a:t>Để truy cập thuộc tính của một đối tượng, hãy chỉ định tên đối tượng theo sau là dấu chấm và tên thuộc tính.</a:t>
            </a:r>
            <a:endParaRPr/>
          </a:p>
          <a:p>
            <a:pPr indent="-171450" lvl="0" marL="171450" rtl="0" algn="l">
              <a:spcBef>
                <a:spcPts val="360"/>
              </a:spcBef>
              <a:spcAft>
                <a:spcPts val="0"/>
              </a:spcAft>
              <a:buClr>
                <a:schemeClr val="dk1"/>
              </a:buClr>
              <a:buSzPts val="1200"/>
              <a:buFont typeface="Arial"/>
              <a:buChar char="•"/>
            </a:pPr>
            <a:r>
              <a:rPr lang="vi"/>
              <a:t>Đoạn mã trình bày tập lệnh tạo đối tượng và thuộc tính sinh viên bằng phương pháp trực tiếp</a:t>
            </a:r>
            <a:endParaRPr b="1"/>
          </a:p>
        </p:txBody>
      </p:sp>
      <p:sp>
        <p:nvSpPr>
          <p:cNvPr id="216" name="Google Shape;216;gb23c52c56f_2_1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23c52c56f_2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1" name="Google Shape;231;gb23c52c56f_2_1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Tạo thuộc tính cho các đối tượng chỉ định</a:t>
            </a:r>
            <a:endParaRPr/>
          </a:p>
          <a:p>
            <a:pPr indent="-171450" lvl="0" marL="171450" rtl="0" algn="l">
              <a:spcBef>
                <a:spcPts val="360"/>
              </a:spcBef>
              <a:spcAft>
                <a:spcPts val="0"/>
              </a:spcAft>
              <a:buClr>
                <a:schemeClr val="dk1"/>
              </a:buClr>
              <a:buSzPts val="1200"/>
              <a:buFont typeface="Arial"/>
              <a:buChar char="•"/>
            </a:pPr>
            <a:r>
              <a:rPr lang="vi"/>
              <a:t>Đoạn mã tạo đối tượng nhân viên và thêm các thuộc tính trong hàm khởi tạo.</a:t>
            </a:r>
            <a:endParaRPr/>
          </a:p>
        </p:txBody>
      </p:sp>
      <p:sp>
        <p:nvSpPr>
          <p:cNvPr id="232" name="Google Shape;232;gb23c52c56f_2_1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23c52c56f_2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2" name="Google Shape;242;gb23c52c56f_2_1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Tạo thuộc tính cho các đối tượng chỉ định</a:t>
            </a:r>
            <a:endParaRPr/>
          </a:p>
          <a:p>
            <a:pPr indent="-171450" lvl="0" marL="171450" rtl="0" algn="l">
              <a:spcBef>
                <a:spcPts val="360"/>
              </a:spcBef>
              <a:spcAft>
                <a:spcPts val="0"/>
              </a:spcAft>
              <a:buClr>
                <a:schemeClr val="dk1"/>
              </a:buClr>
              <a:buSzPts val="1200"/>
              <a:buFont typeface="Arial"/>
              <a:buChar char="•"/>
            </a:pPr>
            <a:r>
              <a:rPr lang="vi"/>
              <a:t>Các phương thức tương tự như các hàm JavaScript.</a:t>
            </a:r>
            <a:endParaRPr/>
          </a:p>
          <a:p>
            <a:pPr indent="-171450" lvl="0" marL="171450" rtl="0" algn="l">
              <a:spcBef>
                <a:spcPts val="360"/>
              </a:spcBef>
              <a:spcAft>
                <a:spcPts val="0"/>
              </a:spcAft>
              <a:buClr>
                <a:schemeClr val="dk1"/>
              </a:buClr>
              <a:buSzPts val="1200"/>
              <a:buFont typeface="Arial"/>
              <a:buChar char="•"/>
            </a:pPr>
            <a:r>
              <a:rPr lang="vi"/>
              <a:t>Một phương thức được liên kết với một đối tượng và được thực thi bằng cách tham chiếu đến đối tượng đó nhưng một hàm được thực thi độc lập.</a:t>
            </a:r>
            <a:endParaRPr/>
          </a:p>
          <a:p>
            <a:pPr indent="-171450" lvl="0" marL="171450" rtl="0" algn="l">
              <a:spcBef>
                <a:spcPts val="360"/>
              </a:spcBef>
              <a:spcAft>
                <a:spcPts val="0"/>
              </a:spcAft>
              <a:buClr>
                <a:schemeClr val="dk1"/>
              </a:buClr>
              <a:buSzPts val="1200"/>
              <a:buFont typeface="Arial"/>
              <a:buChar char="•"/>
            </a:pPr>
            <a:r>
              <a:rPr lang="vi"/>
              <a:t>Để gọi một phương thức, nó phải được chỉ định với </a:t>
            </a:r>
            <a:r>
              <a:rPr b="0" i="1" lang="vi"/>
              <a:t>tên đối tượng theo sau là dấu chấm, tên phương thức và dấu ngoặc đơn với các tham số</a:t>
            </a:r>
            <a:r>
              <a:rPr lang="vi"/>
              <a:t>, nếu có.</a:t>
            </a:r>
            <a:endParaRPr/>
          </a:p>
        </p:txBody>
      </p:sp>
      <p:sp>
        <p:nvSpPr>
          <p:cNvPr id="243" name="Google Shape;243;gb23c52c56f_2_1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23c52c56f_2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gb23c52c56f_2_1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đối tượng tích hợp sẵn</a:t>
            </a:r>
            <a:endParaRPr b="1"/>
          </a:p>
          <a:p>
            <a:pPr indent="-171450" lvl="0" marL="171450" rtl="0" algn="l">
              <a:spcBef>
                <a:spcPts val="360"/>
              </a:spcBef>
              <a:spcAft>
                <a:spcPts val="0"/>
              </a:spcAft>
              <a:buClr>
                <a:schemeClr val="dk1"/>
              </a:buClr>
              <a:buSzPts val="1200"/>
              <a:buFont typeface="Arial"/>
              <a:buChar char="•"/>
            </a:pPr>
            <a:r>
              <a:rPr lang="vi"/>
              <a:t>Mô hình đối tượng của JavaScript tạo thành nền tảng của ngôn ngữ.</a:t>
            </a:r>
            <a:endParaRPr/>
          </a:p>
          <a:p>
            <a:pPr indent="-171450" lvl="0" marL="171450" marR="0" rtl="0" algn="l">
              <a:lnSpc>
                <a:spcPct val="100000"/>
              </a:lnSpc>
              <a:spcBef>
                <a:spcPts val="360"/>
              </a:spcBef>
              <a:spcAft>
                <a:spcPts val="0"/>
              </a:spcAft>
              <a:buClr>
                <a:schemeClr val="dk1"/>
              </a:buClr>
              <a:buSzPts val="1200"/>
              <a:buFont typeface="Arial"/>
              <a:buChar char="•"/>
            </a:pPr>
            <a:r>
              <a:rPr lang="vi"/>
              <a:t>Các đối tượng này giúp cung cấp các chức năng tùy chỉnh trong script.</a:t>
            </a:r>
            <a:endParaRPr/>
          </a:p>
          <a:p>
            <a:pPr indent="-171450" lvl="0" marL="171450" rtl="0" algn="l">
              <a:spcBef>
                <a:spcPts val="360"/>
              </a:spcBef>
              <a:spcAft>
                <a:spcPts val="0"/>
              </a:spcAft>
              <a:buClr>
                <a:schemeClr val="dk1"/>
              </a:buClr>
              <a:buSzPts val="1200"/>
              <a:buFont typeface="Arial"/>
              <a:buChar char="•"/>
            </a:pPr>
            <a:r>
              <a:rPr lang="vi"/>
              <a:t>JavaScript xử lý các kiểu dữ liệu nguyên thủy như các đối tượng và cung cấp các đối tượng tương đương cho từng kiểu dữ liệu đó.</a:t>
            </a:r>
            <a:endParaRPr/>
          </a:p>
          <a:p>
            <a:pPr indent="-171450" lvl="0" marL="171450" rtl="0" algn="l">
              <a:spcBef>
                <a:spcPts val="360"/>
              </a:spcBef>
              <a:spcAft>
                <a:spcPts val="0"/>
              </a:spcAft>
              <a:buClr>
                <a:schemeClr val="dk1"/>
              </a:buClr>
              <a:buSzPts val="1200"/>
              <a:buFont typeface="Arial"/>
              <a:buChar char="•"/>
            </a:pPr>
            <a:r>
              <a:rPr lang="vi"/>
              <a:t>Các đối tượng JavaScript được phân loại là </a:t>
            </a:r>
            <a:r>
              <a:rPr b="1" lang="vi"/>
              <a:t>đối tượng tích hợp sẵn</a:t>
            </a:r>
            <a:r>
              <a:rPr lang="vi"/>
              <a:t>, </a:t>
            </a:r>
            <a:r>
              <a:rPr b="1" lang="vi"/>
              <a:t>đối tượng trình duyệt </a:t>
            </a:r>
            <a:r>
              <a:rPr lang="vi"/>
              <a:t>và </a:t>
            </a:r>
            <a:r>
              <a:rPr b="1" lang="vi"/>
              <a:t>đối tượng HTML</a:t>
            </a:r>
            <a:r>
              <a:rPr lang="vi"/>
              <a:t>.</a:t>
            </a:r>
            <a:endParaRPr/>
          </a:p>
          <a:p>
            <a:pPr indent="-171450" lvl="0" marL="171450" rtl="0" algn="l">
              <a:spcBef>
                <a:spcPts val="360"/>
              </a:spcBef>
              <a:spcAft>
                <a:spcPts val="0"/>
              </a:spcAft>
              <a:buClr>
                <a:schemeClr val="dk1"/>
              </a:buClr>
              <a:buSzPts val="1200"/>
              <a:buFont typeface="Arial"/>
              <a:buChar char="•"/>
            </a:pPr>
            <a:r>
              <a:rPr b="1" lang="vi"/>
              <a:t>Các đối tượng tích hợp sẵn </a:t>
            </a:r>
            <a:r>
              <a:rPr lang="vi"/>
              <a:t>là các đối tượng tĩnh có thể được sử dụng để mở rộng chức năng trong tập lệnh.</a:t>
            </a:r>
            <a:endParaRPr/>
          </a:p>
          <a:p>
            <a:pPr indent="-171450" lvl="0" marL="171450" rtl="0" algn="l">
              <a:spcBef>
                <a:spcPts val="360"/>
              </a:spcBef>
              <a:spcAft>
                <a:spcPts val="0"/>
              </a:spcAft>
              <a:buClr>
                <a:schemeClr val="dk1"/>
              </a:buClr>
              <a:buSzPts val="1200"/>
              <a:buFont typeface="Arial"/>
              <a:buChar char="•"/>
            </a:pPr>
            <a:r>
              <a:rPr b="1" lang="vi"/>
              <a:t>Các đối tượng trình duyệt</a:t>
            </a:r>
            <a:r>
              <a:rPr lang="vi"/>
              <a:t>, chẳng hạn như cửa sổ, lịch sử và bộ điều hướng được sử dụng để làm việc với cửa sổ trình duyệt.</a:t>
            </a:r>
            <a:endParaRPr/>
          </a:p>
          <a:p>
            <a:pPr indent="-171450" lvl="0" marL="171450" rtl="0" algn="l">
              <a:spcBef>
                <a:spcPts val="360"/>
              </a:spcBef>
              <a:spcAft>
                <a:spcPts val="0"/>
              </a:spcAft>
              <a:buClr>
                <a:schemeClr val="dk1"/>
              </a:buClr>
              <a:buSzPts val="1200"/>
              <a:buFont typeface="Arial"/>
              <a:buChar char="•"/>
            </a:pPr>
            <a:r>
              <a:rPr lang="vi"/>
              <a:t>Các đối tượng HTML, chẳng hạn như biểu mẫu, ký tự liên kết, v.v. được sử dụng để truy cập các phần tử trên trang Web.</a:t>
            </a:r>
            <a:endParaRPr b="1"/>
          </a:p>
        </p:txBody>
      </p:sp>
      <p:sp>
        <p:nvSpPr>
          <p:cNvPr id="260" name="Google Shape;260;gb23c52c56f_2_1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23c52c56f_2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2" name="Google Shape;282;gb23c52c56f_2_2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 chuỗi</a:t>
            </a:r>
            <a:endParaRPr/>
          </a:p>
          <a:p>
            <a:pPr indent="-171450" lvl="0" marL="171450" rtl="0" algn="l">
              <a:spcBef>
                <a:spcPts val="360"/>
              </a:spcBef>
              <a:spcAft>
                <a:spcPts val="0"/>
              </a:spcAft>
              <a:buClr>
                <a:schemeClr val="dk1"/>
              </a:buClr>
              <a:buSzPts val="1200"/>
              <a:buFont typeface="Arial"/>
              <a:buChar char="•"/>
            </a:pPr>
            <a:r>
              <a:rPr lang="vi"/>
              <a:t>Là một tập hợp các ký tự được bao quanh bởi dấu ngoặc kép hoặc đơn.</a:t>
            </a:r>
            <a:endParaRPr/>
          </a:p>
          <a:p>
            <a:pPr indent="-171450" lvl="0" marL="171450" rtl="0" algn="l">
              <a:spcBef>
                <a:spcPts val="360"/>
              </a:spcBef>
              <a:spcAft>
                <a:spcPts val="0"/>
              </a:spcAft>
              <a:buClr>
                <a:schemeClr val="dk1"/>
              </a:buClr>
              <a:buSzPts val="1200"/>
              <a:buFont typeface="Arial"/>
              <a:buChar char="•"/>
            </a:pPr>
            <a:r>
              <a:rPr lang="vi"/>
              <a:t>Cho phép bạn thực hiện các thao tác văn bản khác nhau trên chúng.</a:t>
            </a:r>
            <a:endParaRPr/>
          </a:p>
          <a:p>
            <a:pPr indent="-171450" lvl="0" marL="171450" rtl="0" algn="l">
              <a:spcBef>
                <a:spcPts val="360"/>
              </a:spcBef>
              <a:spcAft>
                <a:spcPts val="0"/>
              </a:spcAft>
              <a:buClr>
                <a:schemeClr val="dk1"/>
              </a:buClr>
              <a:buSzPts val="1200"/>
              <a:buFont typeface="Arial"/>
              <a:buChar char="•"/>
            </a:pPr>
            <a:r>
              <a:rPr lang="vi"/>
              <a:t>Được khởi tạo với từ khóa </a:t>
            </a:r>
            <a:r>
              <a:rPr b="1" lang="vi"/>
              <a:t>new</a:t>
            </a:r>
            <a:endParaRPr/>
          </a:p>
          <a:p>
            <a:pPr indent="-171450" lvl="0" marL="171450" rtl="0" algn="l">
              <a:spcBef>
                <a:spcPts val="360"/>
              </a:spcBef>
              <a:spcAft>
                <a:spcPts val="0"/>
              </a:spcAft>
              <a:buClr>
                <a:schemeClr val="dk1"/>
              </a:buClr>
              <a:buSzPts val="1200"/>
              <a:buFont typeface="Arial"/>
              <a:buChar char="•"/>
            </a:pPr>
            <a:r>
              <a:rPr b="0" i="0" lang="vi" u="sng"/>
              <a:t>Cú pháp:</a:t>
            </a:r>
            <a:endParaRPr/>
          </a:p>
          <a:p>
            <a:pPr indent="0" lvl="1" marL="457200" marR="0" rtl="0" algn="l">
              <a:lnSpc>
                <a:spcPct val="100000"/>
              </a:lnSpc>
              <a:spcBef>
                <a:spcPts val="360"/>
              </a:spcBef>
              <a:spcAft>
                <a:spcPts val="0"/>
              </a:spcAft>
              <a:buClr>
                <a:schemeClr val="dk1"/>
              </a:buClr>
              <a:buSzPts val="1200"/>
              <a:buFont typeface="Arial"/>
              <a:buNone/>
            </a:pPr>
            <a:r>
              <a:rPr b="1" lang="vi" sz="1200"/>
              <a:t>	var object_name = </a:t>
            </a:r>
            <a:r>
              <a:rPr b="1" lang="vi" sz="1200">
                <a:solidFill>
                  <a:srgbClr val="FF0000"/>
                </a:solidFill>
              </a:rPr>
              <a:t>new </a:t>
            </a:r>
            <a:r>
              <a:rPr b="1" lang="vi" sz="1200">
                <a:solidFill>
                  <a:srgbClr val="00B050"/>
                </a:solidFill>
              </a:rPr>
              <a:t>String</a:t>
            </a:r>
            <a:r>
              <a:rPr b="1" lang="vi" sz="1200"/>
              <a:t>(“Set of characters”) ;</a:t>
            </a:r>
            <a:endParaRPr/>
          </a:p>
          <a:p>
            <a:pPr indent="-171450" lvl="0" marL="171450" marR="0" rtl="0" algn="l">
              <a:lnSpc>
                <a:spcPct val="100000"/>
              </a:lnSpc>
              <a:spcBef>
                <a:spcPts val="360"/>
              </a:spcBef>
              <a:spcAft>
                <a:spcPts val="0"/>
              </a:spcAft>
              <a:buClr>
                <a:schemeClr val="dk1"/>
              </a:buClr>
              <a:buSzPts val="1200"/>
              <a:buFont typeface="Arial"/>
              <a:buChar char="•"/>
            </a:pPr>
            <a:r>
              <a:rPr lang="vi"/>
              <a:t>Bảng sau liệt kê các thuộc tính của đối tượng </a:t>
            </a:r>
            <a:r>
              <a:rPr b="1" lang="vi"/>
              <a:t>String</a:t>
            </a:r>
            <a:endParaRPr b="1"/>
          </a:p>
          <a:p>
            <a:pPr indent="-171450" lvl="1" marL="628650" marR="0" rtl="0" algn="l">
              <a:lnSpc>
                <a:spcPct val="100000"/>
              </a:lnSpc>
              <a:spcBef>
                <a:spcPts val="360"/>
              </a:spcBef>
              <a:spcAft>
                <a:spcPts val="0"/>
              </a:spcAft>
              <a:buClr>
                <a:schemeClr val="dk1"/>
              </a:buClr>
              <a:buSzPts val="1200"/>
              <a:buFont typeface="Arial"/>
              <a:buChar char="•"/>
            </a:pPr>
            <a:r>
              <a:rPr b="1" lang="vi"/>
              <a:t>length: </a:t>
            </a:r>
            <a:r>
              <a:rPr lang="vi"/>
              <a:t>Lấy số ký tự trong một chuỗi (lấy chiều dài chuỗi)</a:t>
            </a:r>
            <a:endParaRPr/>
          </a:p>
          <a:p>
            <a:pPr indent="-171450" lvl="1" marL="628650" marR="0" rtl="0" algn="l">
              <a:lnSpc>
                <a:spcPct val="100000"/>
              </a:lnSpc>
              <a:spcBef>
                <a:spcPts val="360"/>
              </a:spcBef>
              <a:spcAft>
                <a:spcPts val="0"/>
              </a:spcAft>
              <a:buClr>
                <a:schemeClr val="dk1"/>
              </a:buClr>
              <a:buSzPts val="1200"/>
              <a:buFont typeface="Arial"/>
              <a:buChar char="•"/>
            </a:pPr>
            <a:r>
              <a:rPr b="1" lang="vi"/>
              <a:t>prototype</a:t>
            </a:r>
            <a:r>
              <a:rPr lang="vi"/>
              <a:t>: Thêm các thuộc tính và phương thức do người dùng định nghĩa vào cá thể chuỗi.</a:t>
            </a:r>
            <a:endParaRPr b="1"/>
          </a:p>
        </p:txBody>
      </p:sp>
      <p:sp>
        <p:nvSpPr>
          <p:cNvPr id="283" name="Google Shape;283;gb23c52c56f_2_2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23c52c56f_2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0" name="Google Shape;300;gb23c52c56f_2_2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Đối tượng chuỗi</a:t>
            </a:r>
            <a:endParaRPr/>
          </a:p>
          <a:p>
            <a:pPr indent="-171450" lvl="0" marL="171450" marR="0" rtl="0" algn="l">
              <a:lnSpc>
                <a:spcPct val="100000"/>
              </a:lnSpc>
              <a:spcBef>
                <a:spcPts val="360"/>
              </a:spcBef>
              <a:spcAft>
                <a:spcPts val="0"/>
              </a:spcAft>
              <a:buClr>
                <a:schemeClr val="dk1"/>
              </a:buClr>
              <a:buSzPts val="1200"/>
              <a:buFont typeface="Arial"/>
              <a:buChar char="•"/>
            </a:pPr>
            <a:r>
              <a:rPr lang="vi"/>
              <a:t>Bảng sau liệt kê các phương thức của đối tượng String.</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charAt(): </a:t>
            </a:r>
            <a:r>
              <a:rPr lang="vi"/>
              <a:t>Lấy một ký tự từ một vị trí cụ thể trong một chuỗi.</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concat(): </a:t>
            </a:r>
            <a:r>
              <a:rPr lang="vi"/>
              <a:t>Nối các ký tự từ một chuỗi này với các ký tự từ chuỗi khác và tạo ra một chuỗi mới.</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indexOf(): </a:t>
            </a:r>
            <a:r>
              <a:rPr lang="vi"/>
              <a:t>Trả về vị trí tại đó giá trị chuỗi được chỉ định xuất hiện đầu tiên trong chuỗi.</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lastIndexOf(): </a:t>
            </a:r>
            <a:r>
              <a:rPr lang="vi"/>
              <a:t>Trả về vị trí mà giá trị chuỗi được chỉ định xuất hiện lần cuối trong chuỗi.</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replace(): </a:t>
            </a:r>
            <a:r>
              <a:rPr lang="vi"/>
              <a:t>So sánh một biểu thức chính quy với chuỗi và thay thế nó bằng một chuỗi mới.</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search(): </a:t>
            </a:r>
            <a:r>
              <a:rPr lang="vi"/>
              <a:t>Tìm kiếm một kết quả phù hợp trong đó chuỗi có cùng định dạng như được chỉ định bởi một biểu thức chính quy.</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split(): </a:t>
            </a:r>
            <a:r>
              <a:rPr lang="vi"/>
              <a:t>Chia chuỗi thành các chuỗi con và định nghĩa một mảng các chuỗi con này.</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substring(): </a:t>
            </a:r>
            <a:r>
              <a:rPr lang="vi"/>
              <a:t>Trích xuất một phần của chuỗi giữa các vị trí được chỉ định của chuỗi.</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toLowerCase(): </a:t>
            </a:r>
            <a:r>
              <a:rPr lang="vi"/>
              <a:t>Chỉ định hiển thị chữ thường của chuỗi.</a:t>
            </a:r>
            <a:endParaRPr b="1" sz="1200"/>
          </a:p>
          <a:p>
            <a:pPr indent="-95250" lvl="1" marL="628650" marR="0" rtl="0" algn="l">
              <a:lnSpc>
                <a:spcPct val="100000"/>
              </a:lnSpc>
              <a:spcBef>
                <a:spcPts val="360"/>
              </a:spcBef>
              <a:spcAft>
                <a:spcPts val="0"/>
              </a:spcAft>
              <a:buClr>
                <a:schemeClr val="dk1"/>
              </a:buClr>
              <a:buSzPts val="1200"/>
              <a:buFont typeface="Arial"/>
              <a:buNone/>
            </a:pPr>
            <a:r>
              <a:t/>
            </a:r>
            <a:endParaRPr b="1"/>
          </a:p>
          <a:p>
            <a:pPr indent="0" lvl="0" marL="0" rtl="0" algn="l">
              <a:spcBef>
                <a:spcPts val="360"/>
              </a:spcBef>
              <a:spcAft>
                <a:spcPts val="0"/>
              </a:spcAft>
              <a:buNone/>
            </a:pPr>
            <a:r>
              <a:t/>
            </a:r>
            <a:endParaRPr/>
          </a:p>
        </p:txBody>
      </p:sp>
      <p:sp>
        <p:nvSpPr>
          <p:cNvPr id="301" name="Google Shape;301;gb23c52c56f_2_2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23c52c56f_2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0" name="Google Shape;310;gb23c52c56f_2_2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 toán học:</a:t>
            </a:r>
            <a:endParaRPr/>
          </a:p>
          <a:p>
            <a:pPr indent="-171450" lvl="0" marL="171450" rtl="0" algn="l">
              <a:spcBef>
                <a:spcPts val="360"/>
              </a:spcBef>
              <a:spcAft>
                <a:spcPts val="0"/>
              </a:spcAft>
              <a:buClr>
                <a:schemeClr val="dk1"/>
              </a:buClr>
              <a:buSzPts val="1200"/>
              <a:buFont typeface="Arial"/>
              <a:buChar char="•"/>
            </a:pPr>
            <a:r>
              <a:rPr lang="vi"/>
              <a:t>Cho phép người dùng thực hiện các phép toán trên các giá trị số.</a:t>
            </a:r>
            <a:endParaRPr/>
          </a:p>
          <a:p>
            <a:pPr indent="-171450" lvl="0" marL="171450" rtl="0" algn="l">
              <a:spcBef>
                <a:spcPts val="360"/>
              </a:spcBef>
              <a:spcAft>
                <a:spcPts val="0"/>
              </a:spcAft>
              <a:buClr>
                <a:schemeClr val="dk1"/>
              </a:buClr>
              <a:buSzPts val="1200"/>
              <a:buFont typeface="Arial"/>
              <a:buChar char="•"/>
            </a:pPr>
            <a:r>
              <a:rPr lang="vi"/>
              <a:t>Cung cấp các thuộc tính và phương thức tĩnh để thực hiện các phép toán.</a:t>
            </a:r>
            <a:endParaRPr/>
          </a:p>
          <a:p>
            <a:pPr indent="-171450" lvl="0" marL="171450" rtl="0" algn="l">
              <a:spcBef>
                <a:spcPts val="360"/>
              </a:spcBef>
              <a:spcAft>
                <a:spcPts val="0"/>
              </a:spcAft>
              <a:buClr>
                <a:schemeClr val="dk1"/>
              </a:buClr>
              <a:buSzPts val="1200"/>
              <a:buFont typeface="Arial"/>
              <a:buChar char="•"/>
            </a:pPr>
            <a:r>
              <a:rPr lang="vi"/>
              <a:t>Các thuộc tính và phương thức được khai báo là </a:t>
            </a:r>
            <a:r>
              <a:rPr b="1" lang="vi"/>
              <a:t>static</a:t>
            </a:r>
            <a:r>
              <a:rPr lang="vi"/>
              <a:t>, do đó chúng có thể được gọi trực tiếp với tên đối tượng.</a:t>
            </a:r>
            <a:endParaRPr/>
          </a:p>
          <a:p>
            <a:pPr indent="-171450" lvl="0" marL="171450" rtl="0" algn="l">
              <a:spcBef>
                <a:spcPts val="360"/>
              </a:spcBef>
              <a:spcAft>
                <a:spcPts val="0"/>
              </a:spcAft>
              <a:buClr>
                <a:schemeClr val="dk1"/>
              </a:buClr>
              <a:buSzPts val="1200"/>
              <a:buFont typeface="Arial"/>
              <a:buChar char="•"/>
            </a:pPr>
            <a:r>
              <a:rPr lang="vi"/>
              <a:t>Cú pháp để truy cập các thuộc tính của đối tượng </a:t>
            </a:r>
            <a:r>
              <a:rPr b="1" lang="vi"/>
              <a:t>Math</a:t>
            </a:r>
            <a:r>
              <a:rPr lang="vi"/>
              <a:t>:</a:t>
            </a:r>
            <a:endParaRPr/>
          </a:p>
          <a:p>
            <a:pPr indent="0" lvl="1" marL="457200" marR="0" rtl="0" algn="l">
              <a:lnSpc>
                <a:spcPct val="100000"/>
              </a:lnSpc>
              <a:spcBef>
                <a:spcPts val="360"/>
              </a:spcBef>
              <a:spcAft>
                <a:spcPts val="0"/>
              </a:spcAft>
              <a:buClr>
                <a:srgbClr val="F61828"/>
              </a:buClr>
              <a:buSzPts val="1200"/>
              <a:buFont typeface="Arial"/>
              <a:buNone/>
            </a:pPr>
            <a:r>
              <a:rPr b="1" lang="vi" sz="1200">
                <a:solidFill>
                  <a:srgbClr val="F61828"/>
                </a:solidFill>
              </a:rPr>
              <a:t>var variable = Math.PropertyName;</a:t>
            </a:r>
            <a:endParaRPr/>
          </a:p>
          <a:p>
            <a:pPr indent="-171450" lvl="0" marL="171450" rtl="0" algn="l">
              <a:spcBef>
                <a:spcPts val="360"/>
              </a:spcBef>
              <a:spcAft>
                <a:spcPts val="0"/>
              </a:spcAft>
              <a:buClr>
                <a:schemeClr val="dk1"/>
              </a:buClr>
              <a:buSzPts val="1200"/>
              <a:buFont typeface="Arial"/>
              <a:buChar char="•"/>
            </a:pPr>
            <a:r>
              <a:rPr lang="vi"/>
              <a:t>Cú pháp để gọi các phương thức của đối tượng </a:t>
            </a:r>
            <a:r>
              <a:rPr b="1" lang="vi"/>
              <a:t>Math</a:t>
            </a:r>
            <a:r>
              <a:rPr lang="vi"/>
              <a:t>:</a:t>
            </a:r>
            <a:endParaRPr/>
          </a:p>
          <a:p>
            <a:pPr indent="0" lvl="1" marL="457200" marR="0" rtl="0" algn="l">
              <a:lnSpc>
                <a:spcPct val="100000"/>
              </a:lnSpc>
              <a:spcBef>
                <a:spcPts val="360"/>
              </a:spcBef>
              <a:spcAft>
                <a:spcPts val="0"/>
              </a:spcAft>
              <a:buClr>
                <a:srgbClr val="4411D5"/>
              </a:buClr>
              <a:buSzPts val="1200"/>
              <a:buFont typeface="Arial"/>
              <a:buNone/>
            </a:pPr>
            <a:r>
              <a:rPr b="1" lang="vi" sz="1200">
                <a:solidFill>
                  <a:srgbClr val="4411D5"/>
                </a:solidFill>
              </a:rPr>
              <a:t>var variable = Math.MethodName(optional parameters);</a:t>
            </a:r>
            <a:endParaRPr/>
          </a:p>
        </p:txBody>
      </p:sp>
      <p:sp>
        <p:nvSpPr>
          <p:cNvPr id="311" name="Google Shape;311;gb23c52c56f_2_2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23c52c56f_2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7" name="Google Shape;327;gb23c52c56f_2_2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 ngày</a:t>
            </a:r>
            <a:endParaRPr/>
          </a:p>
          <a:p>
            <a:pPr indent="-171450" lvl="0" marL="171450" rtl="0" algn="l">
              <a:spcBef>
                <a:spcPts val="360"/>
              </a:spcBef>
              <a:spcAft>
                <a:spcPts val="0"/>
              </a:spcAft>
              <a:buClr>
                <a:schemeClr val="dk1"/>
              </a:buClr>
              <a:buSzPts val="1200"/>
              <a:buFont typeface="Arial"/>
              <a:buChar char="•"/>
            </a:pPr>
            <a:r>
              <a:rPr lang="vi"/>
              <a:t>Cho phép định nghĩa và thao tác các giá trị ngày giờ theo chương trình.</a:t>
            </a:r>
            <a:endParaRPr/>
          </a:p>
          <a:p>
            <a:pPr indent="-171450" lvl="0" marL="171450" rtl="0" algn="l">
              <a:spcBef>
                <a:spcPts val="360"/>
              </a:spcBef>
              <a:spcAft>
                <a:spcPts val="0"/>
              </a:spcAft>
              <a:buClr>
                <a:schemeClr val="dk1"/>
              </a:buClr>
              <a:buSzPts val="1200"/>
              <a:buFont typeface="Arial"/>
              <a:buChar char="•"/>
            </a:pPr>
            <a:r>
              <a:rPr lang="vi"/>
              <a:t>Cú pháp để khởi tạo đối tượng </a:t>
            </a:r>
            <a:r>
              <a:rPr b="1" lang="vi"/>
              <a:t>Date</a:t>
            </a:r>
            <a:r>
              <a:rPr lang="vi"/>
              <a:t> như sau:</a:t>
            </a:r>
            <a:endParaRPr/>
          </a:p>
          <a:p>
            <a:pPr indent="0" lvl="1" marL="457200" marR="0" rtl="0" algn="l">
              <a:lnSpc>
                <a:spcPct val="100000"/>
              </a:lnSpc>
              <a:spcBef>
                <a:spcPts val="360"/>
              </a:spcBef>
              <a:spcAft>
                <a:spcPts val="0"/>
              </a:spcAft>
              <a:buClr>
                <a:schemeClr val="dk1"/>
              </a:buClr>
              <a:buSzPts val="1200"/>
              <a:buFont typeface="Arial"/>
              <a:buNone/>
            </a:pPr>
            <a:r>
              <a:rPr b="1" lang="vi" sz="1200"/>
              <a:t>var object_name = </a:t>
            </a:r>
            <a:r>
              <a:rPr b="1" lang="vi" sz="1200">
                <a:solidFill>
                  <a:srgbClr val="FF0000"/>
                </a:solidFill>
              </a:rPr>
              <a:t>new</a:t>
            </a:r>
            <a:r>
              <a:rPr b="1" lang="vi" sz="1200"/>
              <a:t> </a:t>
            </a:r>
            <a:r>
              <a:rPr b="1" lang="vi" sz="1200">
                <a:solidFill>
                  <a:srgbClr val="00B050"/>
                </a:solidFill>
              </a:rPr>
              <a:t>Date();</a:t>
            </a:r>
            <a:endParaRPr/>
          </a:p>
          <a:p>
            <a:pPr indent="6350" lvl="1" marL="457200" rtl="0" algn="just">
              <a:lnSpc>
                <a:spcPct val="100000"/>
              </a:lnSpc>
              <a:spcBef>
                <a:spcPts val="0"/>
              </a:spcBef>
              <a:spcAft>
                <a:spcPts val="0"/>
              </a:spcAft>
              <a:buNone/>
            </a:pPr>
            <a:r>
              <a:rPr b="1" lang="vi" sz="1200"/>
              <a:t>var object_name = </a:t>
            </a:r>
            <a:r>
              <a:rPr b="1" lang="vi" sz="1200">
                <a:solidFill>
                  <a:srgbClr val="FF0000"/>
                </a:solidFill>
              </a:rPr>
              <a:t>new</a:t>
            </a:r>
            <a:r>
              <a:rPr b="1" lang="vi" sz="1200"/>
              <a:t> </a:t>
            </a:r>
            <a:r>
              <a:rPr b="1" lang="vi" sz="1200">
                <a:solidFill>
                  <a:srgbClr val="00B050"/>
                </a:solidFill>
              </a:rPr>
              <a:t>Date(milliseconds);</a:t>
            </a:r>
            <a:endParaRPr/>
          </a:p>
          <a:p>
            <a:pPr indent="6350" lvl="1" marL="457200" rtl="0" algn="l">
              <a:lnSpc>
                <a:spcPct val="100000"/>
              </a:lnSpc>
              <a:spcBef>
                <a:spcPts val="0"/>
              </a:spcBef>
              <a:spcAft>
                <a:spcPts val="0"/>
              </a:spcAft>
              <a:buNone/>
            </a:pPr>
            <a:r>
              <a:rPr b="1" lang="vi" sz="1200"/>
              <a:t>var object_name = </a:t>
            </a:r>
            <a:r>
              <a:rPr b="1" lang="vi" sz="1200">
                <a:solidFill>
                  <a:srgbClr val="FF0000"/>
                </a:solidFill>
              </a:rPr>
              <a:t>new</a:t>
            </a:r>
            <a:r>
              <a:rPr b="1" lang="vi" sz="1200"/>
              <a:t> </a:t>
            </a:r>
            <a:r>
              <a:rPr b="1" lang="vi" sz="1200">
                <a:solidFill>
                  <a:srgbClr val="00B050"/>
                </a:solidFill>
              </a:rPr>
              <a:t>Date(year,month,day,hour,minutes, seconds, milliseconds);</a:t>
            </a:r>
            <a:endParaRPr/>
          </a:p>
          <a:p>
            <a:pPr indent="6350" lvl="1" marL="457200" rtl="0" algn="just">
              <a:lnSpc>
                <a:spcPct val="100000"/>
              </a:lnSpc>
              <a:spcBef>
                <a:spcPts val="0"/>
              </a:spcBef>
              <a:spcAft>
                <a:spcPts val="0"/>
              </a:spcAft>
              <a:buNone/>
            </a:pPr>
            <a:r>
              <a:rPr b="1" lang="vi" sz="1200"/>
              <a:t>var object_name = </a:t>
            </a:r>
            <a:r>
              <a:rPr b="1" lang="vi" sz="1200">
                <a:solidFill>
                  <a:srgbClr val="FF0000"/>
                </a:solidFill>
              </a:rPr>
              <a:t>new</a:t>
            </a:r>
            <a:r>
              <a:rPr b="1" lang="vi" sz="1200"/>
              <a:t> </a:t>
            </a:r>
            <a:r>
              <a:rPr b="1" lang="vi" sz="1200">
                <a:solidFill>
                  <a:srgbClr val="00B050"/>
                </a:solidFill>
              </a:rPr>
              <a:t>Date(“dateString”);</a:t>
            </a:r>
            <a:endParaRPr/>
          </a:p>
        </p:txBody>
      </p:sp>
      <p:sp>
        <p:nvSpPr>
          <p:cNvPr id="328" name="Google Shape;328;gb23c52c56f_2_2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23c52c56f_2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gb23c52c56f_2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Giải thích các hàm</a:t>
            </a:r>
            <a:endParaRPr/>
          </a:p>
          <a:p>
            <a:pPr indent="-171450" lvl="0" marL="171450" rtl="0" algn="l">
              <a:spcBef>
                <a:spcPts val="360"/>
              </a:spcBef>
              <a:spcAft>
                <a:spcPts val="0"/>
              </a:spcAft>
              <a:buClr>
                <a:schemeClr val="dk1"/>
              </a:buClr>
              <a:buSzPts val="1200"/>
              <a:buFont typeface="Arial"/>
              <a:buChar char="•"/>
            </a:pPr>
            <a:r>
              <a:rPr lang="vi"/>
              <a:t>Giải thích các hàm được tham số hóa</a:t>
            </a:r>
            <a:endParaRPr/>
          </a:p>
          <a:p>
            <a:pPr indent="-171450" lvl="0" marL="171450" rtl="0" algn="l">
              <a:spcBef>
                <a:spcPts val="360"/>
              </a:spcBef>
              <a:spcAft>
                <a:spcPts val="0"/>
              </a:spcAft>
              <a:buClr>
                <a:schemeClr val="dk1"/>
              </a:buClr>
              <a:buSzPts val="1200"/>
              <a:buFont typeface="Arial"/>
              <a:buChar char="•"/>
            </a:pPr>
            <a:r>
              <a:rPr lang="vi"/>
              <a:t>Giải thích câu lệnh trả lại (</a:t>
            </a:r>
            <a:r>
              <a:rPr b="1" lang="vi"/>
              <a:t>return</a:t>
            </a:r>
            <a:r>
              <a:rPr lang="vi"/>
              <a:t>)</a:t>
            </a:r>
            <a:endParaRPr/>
          </a:p>
          <a:p>
            <a:pPr indent="-171450" lvl="0" marL="171450" rtl="0" algn="l">
              <a:spcBef>
                <a:spcPts val="360"/>
              </a:spcBef>
              <a:spcAft>
                <a:spcPts val="0"/>
              </a:spcAft>
              <a:buClr>
                <a:schemeClr val="dk1"/>
              </a:buClr>
              <a:buSzPts val="1200"/>
              <a:buFont typeface="Arial"/>
              <a:buChar char="•"/>
            </a:pPr>
            <a:r>
              <a:rPr lang="vi"/>
              <a:t>Mô tả các đối tượng</a:t>
            </a:r>
            <a:endParaRPr/>
          </a:p>
          <a:p>
            <a:pPr indent="-171450" lvl="0" marL="171450" rtl="0" algn="l">
              <a:spcBef>
                <a:spcPts val="360"/>
              </a:spcBef>
              <a:spcAft>
                <a:spcPts val="0"/>
              </a:spcAft>
              <a:buClr>
                <a:schemeClr val="dk1"/>
              </a:buClr>
              <a:buSzPts val="1200"/>
              <a:buFont typeface="Arial"/>
              <a:buChar char="•"/>
            </a:pPr>
            <a:r>
              <a:rPr lang="vi"/>
              <a:t>Giải thích các đối tượng trình duyệt khác nhau</a:t>
            </a:r>
            <a:endParaRPr/>
          </a:p>
          <a:p>
            <a:pPr indent="-171450" lvl="0" marL="171450" rtl="0" algn="l">
              <a:spcBef>
                <a:spcPts val="360"/>
              </a:spcBef>
              <a:spcAft>
                <a:spcPts val="0"/>
              </a:spcAft>
              <a:buClr>
                <a:schemeClr val="dk1"/>
              </a:buClr>
              <a:buSzPts val="1200"/>
              <a:buFont typeface="Arial"/>
              <a:buChar char="•"/>
            </a:pPr>
            <a:r>
              <a:rPr lang="vi"/>
              <a:t>Mô tả mô hình đối tượng tài liệu (</a:t>
            </a:r>
            <a:r>
              <a:rPr b="1" lang="vi"/>
              <a:t>DOM</a:t>
            </a:r>
            <a:r>
              <a:rPr lang="vi"/>
              <a:t>)</a:t>
            </a:r>
            <a:endParaRPr b="1"/>
          </a:p>
        </p:txBody>
      </p:sp>
      <p:sp>
        <p:nvSpPr>
          <p:cNvPr id="82" name="Google Shape;82;gb23c52c56f_2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c52c56f_2_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2" name="Google Shape;342;gb23c52c56f_2_2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Câu lệnh with</a:t>
            </a:r>
            <a:endParaRPr/>
          </a:p>
          <a:p>
            <a:pPr indent="-171450" lvl="0" marL="171450" rtl="0" algn="l">
              <a:spcBef>
                <a:spcPts val="360"/>
              </a:spcBef>
              <a:spcAft>
                <a:spcPts val="0"/>
              </a:spcAft>
              <a:buClr>
                <a:schemeClr val="dk1"/>
              </a:buClr>
              <a:buSzPts val="1200"/>
              <a:buFont typeface="Arial"/>
              <a:buChar char="•"/>
            </a:pPr>
            <a:r>
              <a:rPr lang="vi"/>
              <a:t>Cho phép không cần viết đối tượng tham chiếu trong mỗi câu lệnh JavaScript.</a:t>
            </a:r>
            <a:endParaRPr/>
          </a:p>
          <a:p>
            <a:pPr indent="-171450" lvl="0" marL="171450" rtl="0" algn="l">
              <a:spcBef>
                <a:spcPts val="360"/>
              </a:spcBef>
              <a:spcAft>
                <a:spcPts val="0"/>
              </a:spcAft>
              <a:buClr>
                <a:schemeClr val="dk1"/>
              </a:buClr>
              <a:buSzPts val="1200"/>
              <a:buFont typeface="Arial"/>
              <a:buChar char="•"/>
            </a:pPr>
            <a:r>
              <a:rPr lang="vi"/>
              <a:t>Bắt đầu với từ khóa </a:t>
            </a:r>
            <a:r>
              <a:rPr b="1" lang="vi"/>
              <a:t>with</a:t>
            </a:r>
            <a:r>
              <a:rPr lang="vi"/>
              <a:t>, theo sau là dấu ngoặc mở và đóng, chứa các câu lệnh đề cập đến một đối tượng chung.</a:t>
            </a:r>
            <a:endParaRPr/>
          </a:p>
          <a:p>
            <a:pPr indent="-171450" lvl="0" marL="171450" rtl="0" algn="l">
              <a:spcBef>
                <a:spcPts val="360"/>
              </a:spcBef>
              <a:spcAft>
                <a:spcPts val="0"/>
              </a:spcAft>
              <a:buClr>
                <a:schemeClr val="dk1"/>
              </a:buClr>
              <a:buSzPts val="1200"/>
              <a:buFont typeface="Arial"/>
              <a:buChar char="•"/>
            </a:pPr>
            <a:r>
              <a:rPr lang="vi"/>
              <a:t>Tăng khả năng đọc của mã và cũng giảm thời gian cần thiết để viết mỗi tham chiếu đối tượng trong mọi câu lệnh liên quan.</a:t>
            </a:r>
            <a:endParaRPr b="1"/>
          </a:p>
        </p:txBody>
      </p:sp>
      <p:sp>
        <p:nvSpPr>
          <p:cNvPr id="343" name="Google Shape;343;gb23c52c56f_2_2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c52c56f_2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9" name="Google Shape;359;gb23c52c56f_2_2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 trình duyệt:</a:t>
            </a:r>
            <a:endParaRPr/>
          </a:p>
          <a:p>
            <a:pPr indent="-171450" lvl="0" marL="171450" rtl="0" algn="l">
              <a:spcBef>
                <a:spcPts val="360"/>
              </a:spcBef>
              <a:spcAft>
                <a:spcPts val="0"/>
              </a:spcAft>
              <a:buClr>
                <a:schemeClr val="dk1"/>
              </a:buClr>
              <a:buSzPts val="1200"/>
              <a:buFont typeface="Arial"/>
              <a:buChar char="•"/>
            </a:pPr>
            <a:r>
              <a:rPr lang="vi"/>
              <a:t>Cho phép truy cập và thao tác các khía cạnh khác nhau của trình duyệt Web.</a:t>
            </a:r>
            <a:endParaRPr/>
          </a:p>
          <a:p>
            <a:pPr indent="-171450" lvl="0" marL="171450" rtl="0" algn="l">
              <a:spcBef>
                <a:spcPts val="360"/>
              </a:spcBef>
              <a:spcAft>
                <a:spcPts val="0"/>
              </a:spcAft>
              <a:buClr>
                <a:schemeClr val="dk1"/>
              </a:buClr>
              <a:buSzPts val="1200"/>
              <a:buFont typeface="Arial"/>
              <a:buChar char="•"/>
            </a:pPr>
            <a:r>
              <a:rPr lang="vi"/>
              <a:t>Các đối tượng sau được gọi là đối tượng trình duyệt:</a:t>
            </a:r>
            <a:endParaRPr/>
          </a:p>
          <a:p>
            <a:pPr indent="-171450" lvl="1" marL="628650" rtl="0" algn="l">
              <a:spcBef>
                <a:spcPts val="360"/>
              </a:spcBef>
              <a:spcAft>
                <a:spcPts val="0"/>
              </a:spcAft>
              <a:buClr>
                <a:schemeClr val="dk1"/>
              </a:buClr>
              <a:buSzPts val="1200"/>
              <a:buFont typeface="Arial"/>
              <a:buChar char="•"/>
            </a:pPr>
            <a:r>
              <a:rPr b="1" lang="vi"/>
              <a:t>window</a:t>
            </a:r>
            <a:endParaRPr/>
          </a:p>
          <a:p>
            <a:pPr indent="-171450" lvl="2" marL="1085850" rtl="0" algn="l">
              <a:spcBef>
                <a:spcPts val="360"/>
              </a:spcBef>
              <a:spcAft>
                <a:spcPts val="0"/>
              </a:spcAft>
              <a:buClr>
                <a:schemeClr val="dk1"/>
              </a:buClr>
              <a:buSzPts val="1200"/>
              <a:buFont typeface="Arial"/>
              <a:buChar char="•"/>
            </a:pPr>
            <a:r>
              <a:rPr b="1" lang="vi"/>
              <a:t>document</a:t>
            </a:r>
            <a:endParaRPr/>
          </a:p>
          <a:p>
            <a:pPr indent="-171450" lvl="2" marL="1085850" rtl="0" algn="l">
              <a:spcBef>
                <a:spcPts val="360"/>
              </a:spcBef>
              <a:spcAft>
                <a:spcPts val="0"/>
              </a:spcAft>
              <a:buClr>
                <a:schemeClr val="dk1"/>
              </a:buClr>
              <a:buSzPts val="1200"/>
              <a:buFont typeface="Arial"/>
              <a:buChar char="•"/>
            </a:pPr>
            <a:r>
              <a:rPr b="1" lang="vi"/>
              <a:t>history</a:t>
            </a:r>
            <a:endParaRPr/>
          </a:p>
          <a:p>
            <a:pPr indent="-171450" lvl="2" marL="1085850" rtl="0" algn="l">
              <a:spcBef>
                <a:spcPts val="360"/>
              </a:spcBef>
              <a:spcAft>
                <a:spcPts val="0"/>
              </a:spcAft>
              <a:buClr>
                <a:schemeClr val="dk1"/>
              </a:buClr>
              <a:buSzPts val="1200"/>
              <a:buFont typeface="Arial"/>
              <a:buChar char="•"/>
            </a:pPr>
            <a:r>
              <a:rPr b="1" lang="vi"/>
              <a:t>location</a:t>
            </a:r>
            <a:endParaRPr/>
          </a:p>
          <a:p>
            <a:pPr indent="-171450" lvl="2" marL="1085850" rtl="0" algn="l">
              <a:spcBef>
                <a:spcPts val="360"/>
              </a:spcBef>
              <a:spcAft>
                <a:spcPts val="0"/>
              </a:spcAft>
              <a:buClr>
                <a:schemeClr val="dk1"/>
              </a:buClr>
              <a:buSzPts val="1200"/>
              <a:buFont typeface="Arial"/>
              <a:buChar char="•"/>
            </a:pPr>
            <a:r>
              <a:rPr b="1" lang="vi"/>
              <a:t>navigator</a:t>
            </a:r>
            <a:endParaRPr/>
          </a:p>
          <a:p>
            <a:pPr indent="0" lvl="0" marL="0" rtl="0" algn="l">
              <a:spcBef>
                <a:spcPts val="360"/>
              </a:spcBef>
              <a:spcAft>
                <a:spcPts val="0"/>
              </a:spcAft>
              <a:buNone/>
            </a:pPr>
            <a:r>
              <a:rPr lang="vi"/>
              <a:t>Tham khảo tại đây: http://www.w3schools.com/js/js_ex_browser.asp </a:t>
            </a:r>
            <a:endParaRPr/>
          </a:p>
        </p:txBody>
      </p:sp>
      <p:sp>
        <p:nvSpPr>
          <p:cNvPr id="360" name="Google Shape;360;gb23c52c56f_2_2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23c52c56f_2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3" name="Google Shape;373;gb23c52c56f_2_3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 cửa sổ</a:t>
            </a:r>
            <a:endParaRPr/>
          </a:p>
          <a:p>
            <a:pPr indent="-171450" lvl="0" marL="171450" rtl="0" algn="l">
              <a:spcBef>
                <a:spcPts val="360"/>
              </a:spcBef>
              <a:spcAft>
                <a:spcPts val="0"/>
              </a:spcAft>
              <a:buClr>
                <a:schemeClr val="dk1"/>
              </a:buClr>
              <a:buSzPts val="1200"/>
              <a:buFont typeface="Arial"/>
              <a:buChar char="•"/>
            </a:pPr>
            <a:r>
              <a:rPr lang="vi"/>
              <a:t>Là đối tượng cấp cao nhất trong hệ thống phân cấp Javascript</a:t>
            </a:r>
            <a:endParaRPr b="1"/>
          </a:p>
          <a:p>
            <a:pPr indent="-171450" lvl="0" marL="171450" rtl="0" algn="l">
              <a:spcBef>
                <a:spcPts val="360"/>
              </a:spcBef>
              <a:spcAft>
                <a:spcPts val="0"/>
              </a:spcAft>
              <a:buClr>
                <a:schemeClr val="dk1"/>
              </a:buClr>
              <a:buSzPts val="1200"/>
              <a:buFont typeface="Arial"/>
              <a:buChar char="•"/>
            </a:pPr>
            <a:r>
              <a:rPr lang="vi"/>
              <a:t>Đối tượng </a:t>
            </a:r>
            <a:r>
              <a:rPr b="1" lang="vi"/>
              <a:t>window</a:t>
            </a:r>
            <a:r>
              <a:rPr lang="vi"/>
              <a:t> đại diện cho một cửa sổ trình duyệt và chứa thông tin trình duyệt</a:t>
            </a:r>
            <a:endParaRPr/>
          </a:p>
          <a:p>
            <a:pPr indent="-171450" lvl="0" marL="171450" rtl="0" algn="l">
              <a:spcBef>
                <a:spcPts val="360"/>
              </a:spcBef>
              <a:spcAft>
                <a:spcPts val="0"/>
              </a:spcAft>
              <a:buClr>
                <a:schemeClr val="dk1"/>
              </a:buClr>
              <a:buSzPts val="1200"/>
              <a:buFont typeface="Arial"/>
              <a:buChar char="•"/>
            </a:pPr>
            <a:r>
              <a:rPr lang="vi"/>
              <a:t>Cung cấp các thuộc tính cho phép đặt văn bản mặc định cho thanh trạng thái, tên của cửa sổ trình duyệt, v.v.</a:t>
            </a:r>
            <a:endParaRPr/>
          </a:p>
          <a:p>
            <a:pPr indent="-171450" lvl="0" marL="171450" rtl="0" algn="l">
              <a:spcBef>
                <a:spcPts val="360"/>
              </a:spcBef>
              <a:spcAft>
                <a:spcPts val="0"/>
              </a:spcAft>
              <a:buClr>
                <a:schemeClr val="dk1"/>
              </a:buClr>
              <a:buSzPts val="1200"/>
              <a:buFont typeface="Arial"/>
              <a:buChar char="•"/>
            </a:pPr>
            <a:r>
              <a:rPr lang="vi"/>
              <a:t>Tất cả các đối tượng trong phân cấp đều là con của đối tượng </a:t>
            </a:r>
            <a:r>
              <a:rPr b="1" lang="vi"/>
              <a:t>window</a:t>
            </a:r>
            <a:endParaRPr/>
          </a:p>
          <a:p>
            <a:pPr indent="-171450" lvl="1" marL="628650" marR="0" rtl="0" algn="l">
              <a:lnSpc>
                <a:spcPct val="100000"/>
              </a:lnSpc>
              <a:spcBef>
                <a:spcPts val="360"/>
              </a:spcBef>
              <a:spcAft>
                <a:spcPts val="0"/>
              </a:spcAft>
              <a:buClr>
                <a:schemeClr val="dk1"/>
              </a:buClr>
              <a:buSzPts val="1200"/>
              <a:buFont typeface="Arial"/>
              <a:buChar char="•"/>
            </a:pPr>
            <a:r>
              <a:rPr b="0" lang="vi"/>
              <a:t>Các phương thức: </a:t>
            </a:r>
            <a:r>
              <a:rPr b="1" lang="vi" sz="1200"/>
              <a:t>alert(), confirm(), createPopup(), focus(), open(), prompt()</a:t>
            </a:r>
            <a:endParaRPr/>
          </a:p>
          <a:p>
            <a:pPr indent="-171450" lvl="1" marL="628650" marR="0" rtl="0" algn="l">
              <a:lnSpc>
                <a:spcPct val="100000"/>
              </a:lnSpc>
              <a:spcBef>
                <a:spcPts val="360"/>
              </a:spcBef>
              <a:spcAft>
                <a:spcPts val="0"/>
              </a:spcAft>
              <a:buClr>
                <a:schemeClr val="dk1"/>
              </a:buClr>
              <a:buSzPts val="1200"/>
              <a:buFont typeface="Arial"/>
              <a:buChar char="•"/>
            </a:pPr>
            <a:r>
              <a:rPr b="0" lang="vi" sz="1200"/>
              <a:t>Các thuộc tính: </a:t>
            </a:r>
            <a:r>
              <a:rPr b="1" lang="vi" sz="1200"/>
              <a:t>defaultStatus, document, history, location</a:t>
            </a:r>
            <a:endParaRPr/>
          </a:p>
        </p:txBody>
      </p:sp>
      <p:sp>
        <p:nvSpPr>
          <p:cNvPr id="374" name="Google Shape;374;gb23c52c56f_2_3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23c52c56f_2_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4" name="Google Shape;384;gb23c52c56f_2_3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 history</a:t>
            </a:r>
            <a:endParaRPr/>
          </a:p>
          <a:p>
            <a:pPr indent="-171450" lvl="0" marL="171450" rtl="0" algn="l">
              <a:spcBef>
                <a:spcPts val="360"/>
              </a:spcBef>
              <a:spcAft>
                <a:spcPts val="0"/>
              </a:spcAft>
              <a:buClr>
                <a:schemeClr val="dk1"/>
              </a:buClr>
              <a:buSzPts val="1200"/>
              <a:buFont typeface="Arial"/>
              <a:buChar char="•"/>
            </a:pPr>
            <a:r>
              <a:rPr b="0" lang="vi"/>
              <a:t>Là một phần của đối tượng </a:t>
            </a:r>
            <a:r>
              <a:rPr b="1" lang="vi"/>
              <a:t>window</a:t>
            </a:r>
            <a:endParaRPr/>
          </a:p>
          <a:p>
            <a:pPr indent="-171450" lvl="0" marL="171450" rtl="0" algn="l">
              <a:spcBef>
                <a:spcPts val="360"/>
              </a:spcBef>
              <a:spcAft>
                <a:spcPts val="0"/>
              </a:spcAft>
              <a:buClr>
                <a:schemeClr val="dk1"/>
              </a:buClr>
              <a:buSzPts val="1200"/>
              <a:buFont typeface="Arial"/>
              <a:buChar char="•"/>
            </a:pPr>
            <a:r>
              <a:rPr lang="vi"/>
              <a:t>Chứa tập hợp các địa chỉ web URL được người dùng truy cập trong cửa sổ trình duyệt</a:t>
            </a:r>
            <a:endParaRPr/>
          </a:p>
          <a:p>
            <a:pPr indent="-171450" lvl="0" marL="171450" rtl="0" algn="l">
              <a:spcBef>
                <a:spcPts val="360"/>
              </a:spcBef>
              <a:spcAft>
                <a:spcPts val="0"/>
              </a:spcAft>
              <a:buClr>
                <a:schemeClr val="dk1"/>
              </a:buClr>
              <a:buSzPts val="1200"/>
              <a:buFont typeface="Arial"/>
              <a:buChar char="•"/>
            </a:pPr>
            <a:r>
              <a:rPr lang="vi"/>
              <a:t>Cho phép bạn xác định số lượng URL trong danh sách lịch sử bằng cách sử dụng thuộc tính </a:t>
            </a:r>
            <a:r>
              <a:rPr b="1" lang="vi"/>
              <a:t>length</a:t>
            </a:r>
            <a:endParaRPr b="1"/>
          </a:p>
          <a:p>
            <a:pPr indent="-171450" lvl="0" marL="171450" rtl="0" algn="l">
              <a:spcBef>
                <a:spcPts val="360"/>
              </a:spcBef>
              <a:spcAft>
                <a:spcPts val="0"/>
              </a:spcAft>
              <a:buClr>
                <a:schemeClr val="dk1"/>
              </a:buClr>
              <a:buSzPts val="1200"/>
              <a:buFont typeface="Arial"/>
              <a:buChar char="•"/>
            </a:pPr>
            <a:r>
              <a:rPr lang="vi"/>
              <a:t>Là một mảng cho phép tham chiếu đến một URL cụ thể bằng cách chỉ định số chỉ mục của nó trong mảng</a:t>
            </a:r>
            <a:endParaRPr/>
          </a:p>
          <a:p>
            <a:pPr indent="-171450" lvl="0" marL="171450" rtl="0" algn="l">
              <a:spcBef>
                <a:spcPts val="360"/>
              </a:spcBef>
              <a:spcAft>
                <a:spcPts val="0"/>
              </a:spcAft>
              <a:buClr>
                <a:schemeClr val="dk1"/>
              </a:buClr>
              <a:buSzPts val="1200"/>
              <a:buFont typeface="Arial"/>
              <a:buChar char="•"/>
            </a:pPr>
            <a:r>
              <a:rPr b="0" lang="vi"/>
              <a:t>Các phương thức của đối tượng history</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back()</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forward()</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go()</a:t>
            </a:r>
            <a:endParaRPr/>
          </a:p>
        </p:txBody>
      </p:sp>
      <p:sp>
        <p:nvSpPr>
          <p:cNvPr id="385" name="Google Shape;385;gb23c52c56f_2_3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c52c56f_2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4" name="Google Shape;394;gb23c52c56f_2_3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Đối tượng history</a:t>
            </a:r>
            <a:endParaRPr/>
          </a:p>
          <a:p>
            <a:pPr indent="0" lvl="0" marL="0" rtl="0" algn="l">
              <a:spcBef>
                <a:spcPts val="360"/>
              </a:spcBef>
              <a:spcAft>
                <a:spcPts val="0"/>
              </a:spcAft>
              <a:buNone/>
            </a:pPr>
            <a:r>
              <a:rPr lang="vi"/>
              <a:t>Ví dụ:</a:t>
            </a:r>
            <a:endParaRPr/>
          </a:p>
        </p:txBody>
      </p:sp>
      <p:sp>
        <p:nvSpPr>
          <p:cNvPr id="395" name="Google Shape;395;gb23c52c56f_2_3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c52c56f_2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6" name="Google Shape;406;gb23c52c56f_2_3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 navigator (điều hướng)</a:t>
            </a:r>
            <a:endParaRPr/>
          </a:p>
          <a:p>
            <a:pPr indent="-171450" lvl="0" marL="171450" rtl="0" algn="l">
              <a:spcBef>
                <a:spcPts val="360"/>
              </a:spcBef>
              <a:spcAft>
                <a:spcPts val="0"/>
              </a:spcAft>
              <a:buClr>
                <a:schemeClr val="dk1"/>
              </a:buClr>
              <a:buSzPts val="1200"/>
              <a:buFont typeface="Arial"/>
              <a:buChar char="•"/>
            </a:pPr>
            <a:r>
              <a:rPr lang="vi"/>
              <a:t>Chứa thông tin về trình duyệt được khách hàng sử dụng</a:t>
            </a:r>
            <a:endParaRPr/>
          </a:p>
          <a:p>
            <a:pPr indent="-171450" lvl="0" marL="171450" rtl="0" algn="l">
              <a:spcBef>
                <a:spcPts val="360"/>
              </a:spcBef>
              <a:spcAft>
                <a:spcPts val="0"/>
              </a:spcAft>
              <a:buClr>
                <a:schemeClr val="dk1"/>
              </a:buClr>
              <a:buSzPts val="1200"/>
              <a:buFont typeface="Arial"/>
              <a:buChar char="•"/>
            </a:pPr>
            <a:r>
              <a:rPr lang="vi"/>
              <a:t>Cho phép người dùng truy xuất thông tin, chẳng hạn như tên, số phiên bản, v.v.</a:t>
            </a:r>
            <a:endParaRPr/>
          </a:p>
          <a:p>
            <a:pPr indent="-171450" lvl="0" marL="171450" rtl="0" algn="l">
              <a:spcBef>
                <a:spcPts val="360"/>
              </a:spcBef>
              <a:spcAft>
                <a:spcPts val="0"/>
              </a:spcAft>
              <a:buClr>
                <a:schemeClr val="dk1"/>
              </a:buClr>
              <a:buSzPts val="1200"/>
              <a:buFont typeface="Arial"/>
              <a:buChar char="•"/>
            </a:pPr>
            <a:r>
              <a:rPr lang="vi"/>
              <a:t>Bảng sau liệt kê các thuộc tính của đối tượng điều hướng.</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appName: </a:t>
            </a:r>
            <a:r>
              <a:rPr lang="vi"/>
              <a:t>Lấy tên của trình duyệt.</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appVersion: </a:t>
            </a:r>
            <a:r>
              <a:rPr lang="vi"/>
              <a:t>Lấy số phiên bản và nền tảng của trình duyệt.</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browserLanguage: </a:t>
            </a:r>
            <a:r>
              <a:rPr lang="vi"/>
              <a:t>Lấy ngôn ngữ của trình duyệt.</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cookieEnabled: </a:t>
            </a:r>
            <a:r>
              <a:rPr lang="vi"/>
              <a:t>Xác định xem cookie có được bật trong trình duyệt hay không.</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Platform: </a:t>
            </a:r>
            <a:r>
              <a:rPr lang="vi"/>
              <a:t>Lấy loại máy như Win32, của trình duyệt máy khách.</a:t>
            </a:r>
            <a:endParaRPr b="1" sz="1200"/>
          </a:p>
        </p:txBody>
      </p:sp>
      <p:sp>
        <p:nvSpPr>
          <p:cNvPr id="407" name="Google Shape;407;gb23c52c56f_2_3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23c52c56f_2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9" name="Google Shape;419;gb23c52c56f_2_3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 location</a:t>
            </a:r>
            <a:endParaRPr/>
          </a:p>
          <a:p>
            <a:pPr indent="-171450" lvl="0" marL="171450" rtl="0" algn="l">
              <a:spcBef>
                <a:spcPts val="360"/>
              </a:spcBef>
              <a:spcAft>
                <a:spcPts val="0"/>
              </a:spcAft>
              <a:buClr>
                <a:schemeClr val="dk1"/>
              </a:buClr>
              <a:buSzPts val="1200"/>
              <a:buFont typeface="Arial"/>
              <a:buChar char="•"/>
            </a:pPr>
            <a:r>
              <a:rPr lang="vi"/>
              <a:t>Cho phép truy cập thông tin đầy đủ của URL được tải trong cửa sổ trình duyệt</a:t>
            </a:r>
            <a:endParaRPr/>
          </a:p>
          <a:p>
            <a:pPr indent="-171450" lvl="0" marL="171450" rtl="0" algn="l">
              <a:spcBef>
                <a:spcPts val="360"/>
              </a:spcBef>
              <a:spcAft>
                <a:spcPts val="0"/>
              </a:spcAft>
              <a:buClr>
                <a:schemeClr val="dk1"/>
              </a:buClr>
              <a:buSzPts val="1200"/>
              <a:buFont typeface="Arial"/>
              <a:buChar char="•"/>
            </a:pPr>
            <a:r>
              <a:rPr lang="vi"/>
              <a:t>Là một phần của đối tượng Window</a:t>
            </a:r>
            <a:endParaRPr/>
          </a:p>
          <a:p>
            <a:pPr indent="-171450" lvl="0" marL="171450" rtl="0" algn="l">
              <a:spcBef>
                <a:spcPts val="360"/>
              </a:spcBef>
              <a:spcAft>
                <a:spcPts val="0"/>
              </a:spcAft>
              <a:buClr>
                <a:schemeClr val="dk1"/>
              </a:buClr>
              <a:buSzPts val="1200"/>
              <a:buFont typeface="Arial"/>
              <a:buChar char="•"/>
            </a:pPr>
            <a:r>
              <a:rPr lang="vi"/>
              <a:t>Bảng sau liệt kê các thuộc tính và phương thức của đối tượng vị trí.</a:t>
            </a:r>
            <a:endParaRPr/>
          </a:p>
          <a:p>
            <a:pPr indent="-171450" lvl="1" marL="628650" marR="0" rtl="0" algn="l">
              <a:lnSpc>
                <a:spcPct val="100000"/>
              </a:lnSpc>
              <a:spcBef>
                <a:spcPts val="360"/>
              </a:spcBef>
              <a:spcAft>
                <a:spcPts val="0"/>
              </a:spcAft>
              <a:buClr>
                <a:schemeClr val="dk1"/>
              </a:buClr>
              <a:buSzPts val="1200"/>
              <a:buFont typeface="Arial"/>
              <a:buChar char="•"/>
            </a:pPr>
            <a:r>
              <a:rPr b="1" lang="vi"/>
              <a:t>host: </a:t>
            </a:r>
            <a:r>
              <a:rPr lang="vi"/>
              <a:t>Lấy tên máy chủ và số cổng của URL.</a:t>
            </a:r>
            <a:endParaRPr b="1"/>
          </a:p>
          <a:p>
            <a:pPr indent="-171450" lvl="1" marL="628650" marR="0" rtl="0" algn="l">
              <a:lnSpc>
                <a:spcPct val="100000"/>
              </a:lnSpc>
              <a:spcBef>
                <a:spcPts val="360"/>
              </a:spcBef>
              <a:spcAft>
                <a:spcPts val="0"/>
              </a:spcAft>
              <a:buClr>
                <a:schemeClr val="dk1"/>
              </a:buClr>
              <a:buSzPts val="1200"/>
              <a:buFont typeface="Arial"/>
              <a:buChar char="•"/>
            </a:pPr>
            <a:r>
              <a:rPr b="1" lang="vi"/>
              <a:t>href: </a:t>
            </a:r>
            <a:r>
              <a:rPr lang="vi"/>
              <a:t>Chỉ định hoặc lấy toàn bộ URL.</a:t>
            </a:r>
            <a:endParaRPr b="1"/>
          </a:p>
          <a:p>
            <a:pPr indent="-171450" lvl="1" marL="628650" marR="0" rtl="0" algn="l">
              <a:lnSpc>
                <a:spcPct val="100000"/>
              </a:lnSpc>
              <a:spcBef>
                <a:spcPts val="360"/>
              </a:spcBef>
              <a:spcAft>
                <a:spcPts val="0"/>
              </a:spcAft>
              <a:buClr>
                <a:schemeClr val="dk1"/>
              </a:buClr>
              <a:buSzPts val="1200"/>
              <a:buFont typeface="Arial"/>
              <a:buChar char="•"/>
            </a:pPr>
            <a:r>
              <a:rPr b="1" lang="vi"/>
              <a:t>pathname: </a:t>
            </a:r>
            <a:r>
              <a:rPr lang="vi"/>
              <a:t>Chỉ định hoặc lấy tên đường dẫn của URL.</a:t>
            </a:r>
            <a:endParaRPr b="1"/>
          </a:p>
          <a:p>
            <a:pPr indent="-171450" lvl="1" marL="628650" marR="0" rtl="0" algn="l">
              <a:lnSpc>
                <a:spcPct val="100000"/>
              </a:lnSpc>
              <a:spcBef>
                <a:spcPts val="360"/>
              </a:spcBef>
              <a:spcAft>
                <a:spcPts val="0"/>
              </a:spcAft>
              <a:buClr>
                <a:schemeClr val="dk1"/>
              </a:buClr>
              <a:buSzPts val="1200"/>
              <a:buFont typeface="Arial"/>
              <a:buChar char="•"/>
            </a:pPr>
            <a:r>
              <a:rPr b="1" lang="vi"/>
              <a:t>assign(): </a:t>
            </a:r>
            <a:r>
              <a:rPr lang="vi"/>
              <a:t>Tải một tài liệu mới với URL được chỉ định.</a:t>
            </a:r>
            <a:endParaRPr b="1"/>
          </a:p>
          <a:p>
            <a:pPr indent="-171450" lvl="1" marL="628650" marR="0" rtl="0" algn="l">
              <a:lnSpc>
                <a:spcPct val="100000"/>
              </a:lnSpc>
              <a:spcBef>
                <a:spcPts val="360"/>
              </a:spcBef>
              <a:spcAft>
                <a:spcPts val="0"/>
              </a:spcAft>
              <a:buClr>
                <a:schemeClr val="dk1"/>
              </a:buClr>
              <a:buSzPts val="1200"/>
              <a:buFont typeface="Arial"/>
              <a:buChar char="•"/>
            </a:pPr>
            <a:r>
              <a:rPr b="1" lang="vi"/>
              <a:t>reload(): </a:t>
            </a:r>
            <a:r>
              <a:rPr lang="vi"/>
              <a:t>Tải lại tài liệu hiện tại bằng cách gửi lại yêu cầu đến máy chủ.</a:t>
            </a:r>
            <a:endParaRPr b="1"/>
          </a:p>
          <a:p>
            <a:pPr indent="-171450" lvl="1" marL="628650" marR="0" rtl="0" algn="l">
              <a:lnSpc>
                <a:spcPct val="100000"/>
              </a:lnSpc>
              <a:spcBef>
                <a:spcPts val="360"/>
              </a:spcBef>
              <a:spcAft>
                <a:spcPts val="0"/>
              </a:spcAft>
              <a:buClr>
                <a:schemeClr val="dk1"/>
              </a:buClr>
              <a:buSzPts val="1200"/>
              <a:buFont typeface="Arial"/>
              <a:buChar char="•"/>
            </a:pPr>
            <a:r>
              <a:rPr b="1" lang="vi"/>
              <a:t>replace(): </a:t>
            </a:r>
            <a:r>
              <a:rPr lang="vi"/>
              <a:t>Ghi đè lịch sử URL của tài liệu hiện tại bằng tài liệu mới.</a:t>
            </a:r>
            <a:endParaRPr b="1"/>
          </a:p>
        </p:txBody>
      </p:sp>
      <p:sp>
        <p:nvSpPr>
          <p:cNvPr id="420" name="Google Shape;420;gb23c52c56f_2_3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23c52c56f_2_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2" name="Google Shape;432;gb23c52c56f_2_3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Đối tượng location</a:t>
            </a:r>
            <a:endParaRPr/>
          </a:p>
          <a:p>
            <a:pPr indent="0" lvl="0" marL="0" rtl="0" algn="l">
              <a:spcBef>
                <a:spcPts val="360"/>
              </a:spcBef>
              <a:spcAft>
                <a:spcPts val="0"/>
              </a:spcAft>
              <a:buNone/>
            </a:pPr>
            <a:r>
              <a:rPr lang="vi"/>
              <a:t>Ví dụ:</a:t>
            </a:r>
            <a:endParaRPr/>
          </a:p>
        </p:txBody>
      </p:sp>
      <p:sp>
        <p:nvSpPr>
          <p:cNvPr id="433" name="Google Shape;433;gb23c52c56f_2_3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23c52c56f_2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4" name="Google Shape;444;gb23c52c56f_2_3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Mô hình Đối tượng Tài liệu (DOM)</a:t>
            </a:r>
            <a:endParaRPr/>
          </a:p>
          <a:p>
            <a:pPr indent="-171450" lvl="0" marL="171450" rtl="0" algn="l">
              <a:spcBef>
                <a:spcPts val="360"/>
              </a:spcBef>
              <a:spcAft>
                <a:spcPts val="0"/>
              </a:spcAft>
              <a:buClr>
                <a:schemeClr val="dk1"/>
              </a:buClr>
              <a:buSzPts val="1200"/>
              <a:buFont typeface="Arial"/>
              <a:buChar char="•"/>
            </a:pPr>
            <a:r>
              <a:rPr lang="vi"/>
              <a:t>JavaScript cho phép người dùng truy cập các phần tử HTML và cũng có thể thay đổi cấu trúc hiện có của một trang HTML bằng cách sử dụng đặc tả Mô hình Đối tượng Tài liệu (DOM).</a:t>
            </a:r>
            <a:endParaRPr/>
          </a:p>
          <a:p>
            <a:pPr indent="-171450" lvl="0" marL="171450" rtl="0" algn="l">
              <a:spcBef>
                <a:spcPts val="360"/>
              </a:spcBef>
              <a:spcAft>
                <a:spcPts val="0"/>
              </a:spcAft>
              <a:buClr>
                <a:schemeClr val="dk1"/>
              </a:buClr>
              <a:buSzPts val="1200"/>
              <a:buFont typeface="Arial"/>
              <a:buChar char="•"/>
            </a:pPr>
            <a:r>
              <a:rPr lang="vi"/>
              <a:t>DOM là một Giao diện lập trình ứng dụng (API) xác định cấu trúc đối tượng để truy cập và thao tác các phần tử HTML.</a:t>
            </a:r>
            <a:endParaRPr/>
          </a:p>
          <a:p>
            <a:pPr indent="-171450" lvl="0" marL="171450" rtl="0" algn="l">
              <a:spcBef>
                <a:spcPts val="360"/>
              </a:spcBef>
              <a:spcAft>
                <a:spcPts val="0"/>
              </a:spcAft>
              <a:buClr>
                <a:schemeClr val="dk1"/>
              </a:buClr>
              <a:buSzPts val="1200"/>
              <a:buFont typeface="Arial"/>
              <a:buChar char="•"/>
            </a:pPr>
            <a:r>
              <a:rPr lang="vi"/>
              <a:t>DOM được sử dụng với JavaScript để thêm, sửa đổi hoặc xóa các phần tử và nội dung trên trang Web.</a:t>
            </a:r>
            <a:endParaRPr b="1"/>
          </a:p>
        </p:txBody>
      </p:sp>
      <p:sp>
        <p:nvSpPr>
          <p:cNvPr id="445" name="Google Shape;445;gb23c52c56f_2_3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23c52c56f_2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4" name="Google Shape;454;gb23c52c56f_2_3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Mô hình Đối tượng Tài liệu (DOM)</a:t>
            </a:r>
            <a:endParaRPr/>
          </a:p>
          <a:p>
            <a:pPr indent="-171450" lvl="0" marL="171450" rtl="0" algn="l">
              <a:spcBef>
                <a:spcPts val="360"/>
              </a:spcBef>
              <a:spcAft>
                <a:spcPts val="0"/>
              </a:spcAft>
              <a:buClr>
                <a:schemeClr val="dk1"/>
              </a:buClr>
              <a:buSzPts val="1200"/>
              <a:buFont typeface="Arial"/>
              <a:buChar char="•"/>
            </a:pPr>
            <a:r>
              <a:rPr lang="vi"/>
              <a:t>Tất cả các nút chứa các thuộc tính cung cấp thông tin về nút.</a:t>
            </a:r>
            <a:endParaRPr/>
          </a:p>
          <a:p>
            <a:pPr indent="-171450" lvl="0" marL="171450" rtl="0" algn="l">
              <a:spcBef>
                <a:spcPts val="360"/>
              </a:spcBef>
              <a:spcAft>
                <a:spcPts val="0"/>
              </a:spcAft>
              <a:buClr>
                <a:schemeClr val="dk1"/>
              </a:buClr>
              <a:buSzPts val="1200"/>
              <a:buFont typeface="Arial"/>
              <a:buChar char="•"/>
            </a:pPr>
            <a:r>
              <a:rPr lang="vi"/>
              <a:t>Các thuộc tính ghi chú như sau:</a:t>
            </a:r>
            <a:endParaRPr/>
          </a:p>
          <a:p>
            <a:pPr indent="-171450" lvl="1" marL="628650" rtl="0" algn="l">
              <a:spcBef>
                <a:spcPts val="360"/>
              </a:spcBef>
              <a:spcAft>
                <a:spcPts val="0"/>
              </a:spcAft>
              <a:buClr>
                <a:schemeClr val="dk1"/>
              </a:buClr>
              <a:buSzPts val="1200"/>
              <a:buFont typeface="Arial"/>
              <a:buChar char="•"/>
            </a:pPr>
            <a:r>
              <a:rPr b="1" lang="vi"/>
              <a:t>nodeName</a:t>
            </a:r>
            <a:r>
              <a:rPr lang="vi"/>
              <a:t> - tên của nút. Nó chứa tên thẻ của phần tử HTML bằng chữ hoa.</a:t>
            </a:r>
            <a:endParaRPr/>
          </a:p>
          <a:p>
            <a:pPr indent="-171450" lvl="1" marL="628650" rtl="0" algn="l">
              <a:spcBef>
                <a:spcPts val="360"/>
              </a:spcBef>
              <a:spcAft>
                <a:spcPts val="0"/>
              </a:spcAft>
              <a:buClr>
                <a:schemeClr val="dk1"/>
              </a:buClr>
              <a:buSzPts val="1200"/>
              <a:buFont typeface="Arial"/>
              <a:buChar char="•"/>
            </a:pPr>
            <a:r>
              <a:rPr b="1" lang="vi"/>
              <a:t>nodeValue</a:t>
            </a:r>
            <a:r>
              <a:rPr lang="vi"/>
              <a:t> - văn bản chứa trong nút. Thuộc tính này chỉ có sẵn cho các nút thuộc tính chứ không phải cho các nút tài liệu và phần tử.</a:t>
            </a:r>
            <a:endParaRPr/>
          </a:p>
          <a:p>
            <a:pPr indent="-171450" lvl="1" marL="628650" rtl="0" algn="l">
              <a:spcBef>
                <a:spcPts val="360"/>
              </a:spcBef>
              <a:spcAft>
                <a:spcPts val="0"/>
              </a:spcAft>
              <a:buClr>
                <a:schemeClr val="dk1"/>
              </a:buClr>
              <a:buSzPts val="1200"/>
              <a:buFont typeface="Arial"/>
              <a:buChar char="•"/>
            </a:pPr>
            <a:r>
              <a:rPr b="1" lang="vi"/>
              <a:t>nodeType</a:t>
            </a:r>
            <a:r>
              <a:rPr lang="vi"/>
              <a:t> - loại nút. Ví dụ: nút tài liệu, nút phần tử ...</a:t>
            </a:r>
            <a:endParaRPr/>
          </a:p>
          <a:p>
            <a:pPr indent="-171450" lvl="0" marL="171450" rtl="0" algn="l">
              <a:spcBef>
                <a:spcPts val="360"/>
              </a:spcBef>
              <a:spcAft>
                <a:spcPts val="0"/>
              </a:spcAft>
              <a:buClr>
                <a:schemeClr val="dk1"/>
              </a:buClr>
              <a:buSzPts val="1200"/>
              <a:buFont typeface="Arial"/>
              <a:buChar char="•"/>
            </a:pPr>
            <a:r>
              <a:rPr b="1" lang="vi"/>
              <a:t>HTML DOM </a:t>
            </a:r>
            <a:r>
              <a:rPr lang="vi"/>
              <a:t>cung cấp các đối tượng tiêu chuẩn cho các tài liệu HTML và một số trong số này như sau:</a:t>
            </a:r>
            <a:endParaRPr/>
          </a:p>
          <a:p>
            <a:pPr indent="-171450" lvl="1" marL="628650" rtl="0" algn="l">
              <a:spcBef>
                <a:spcPts val="360"/>
              </a:spcBef>
              <a:spcAft>
                <a:spcPts val="0"/>
              </a:spcAft>
              <a:buClr>
                <a:schemeClr val="dk1"/>
              </a:buClr>
              <a:buSzPts val="1200"/>
              <a:buFont typeface="Arial"/>
              <a:buChar char="•"/>
            </a:pPr>
            <a:r>
              <a:rPr lang="vi"/>
              <a:t>Đối tượng tài liệu, Đối tượng biểu mẫu, đối tượng Liên kết, Đối tượng bảng</a:t>
            </a:r>
            <a:endParaRPr/>
          </a:p>
        </p:txBody>
      </p:sp>
      <p:sp>
        <p:nvSpPr>
          <p:cNvPr id="455" name="Google Shape;455;gb23c52c56f_2_3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c52c56f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gb23c52c56f_2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Hàm</a:t>
            </a:r>
            <a:endParaRPr/>
          </a:p>
          <a:p>
            <a:pPr indent="-171450" lvl="0" marL="171450" rtl="0" algn="l">
              <a:spcBef>
                <a:spcPts val="360"/>
              </a:spcBef>
              <a:spcAft>
                <a:spcPts val="0"/>
              </a:spcAft>
              <a:buClr>
                <a:schemeClr val="dk1"/>
              </a:buClr>
              <a:buSzPts val="1200"/>
              <a:buFont typeface="Arial"/>
              <a:buChar char="•"/>
            </a:pPr>
            <a:r>
              <a:rPr lang="vi"/>
              <a:t>Là một khối mã độc lập có thể tái sử dụng thực hiện các thao tác nhất định trên các biến và biểu thức để hoàn thành một nhiệm vụ</a:t>
            </a:r>
            <a:endParaRPr/>
          </a:p>
          <a:p>
            <a:pPr indent="-171450" lvl="0" marL="171450" rtl="0" algn="l">
              <a:spcBef>
                <a:spcPts val="360"/>
              </a:spcBef>
              <a:spcAft>
                <a:spcPts val="0"/>
              </a:spcAft>
              <a:buClr>
                <a:schemeClr val="dk1"/>
              </a:buClr>
              <a:buSzPts val="1200"/>
              <a:buFont typeface="Arial"/>
              <a:buChar char="•"/>
            </a:pPr>
            <a:r>
              <a:rPr lang="vi"/>
              <a:t>Có thể chấp nhận </a:t>
            </a:r>
            <a:r>
              <a:rPr b="1" lang="vi"/>
              <a:t>các tham số</a:t>
            </a:r>
            <a:r>
              <a:rPr lang="vi"/>
              <a:t>, là các </a:t>
            </a:r>
            <a:r>
              <a:rPr b="1" lang="vi"/>
              <a:t>biến</a:t>
            </a:r>
            <a:r>
              <a:rPr lang="vi"/>
              <a:t> hoặc </a:t>
            </a:r>
            <a:r>
              <a:rPr b="1" lang="vi"/>
              <a:t>giá trị </a:t>
            </a:r>
            <a:r>
              <a:rPr lang="vi"/>
              <a:t>mà nó thực hiện các hoạt động</a:t>
            </a:r>
            <a:endParaRPr/>
          </a:p>
          <a:p>
            <a:pPr indent="-171450" lvl="0" marL="171450" rtl="0" algn="l">
              <a:spcBef>
                <a:spcPts val="360"/>
              </a:spcBef>
              <a:spcAft>
                <a:spcPts val="0"/>
              </a:spcAft>
              <a:buClr>
                <a:schemeClr val="dk1"/>
              </a:buClr>
              <a:buSzPts val="1200"/>
              <a:buFont typeface="Arial"/>
              <a:buChar char="•"/>
            </a:pPr>
            <a:r>
              <a:rPr lang="vi"/>
              <a:t>Có thể trả về giá trị kết quả để hiển thị trong trình duyệt sau khi thực hiện xong các thao tác</a:t>
            </a:r>
            <a:endParaRPr/>
          </a:p>
          <a:p>
            <a:pPr indent="-171450" lvl="0" marL="171450" rtl="0" algn="l">
              <a:spcBef>
                <a:spcPts val="360"/>
              </a:spcBef>
              <a:spcAft>
                <a:spcPts val="0"/>
              </a:spcAft>
              <a:buClr>
                <a:schemeClr val="dk1"/>
              </a:buClr>
              <a:buSzPts val="1200"/>
              <a:buFont typeface="Arial"/>
              <a:buChar char="•"/>
            </a:pPr>
            <a:r>
              <a:rPr lang="vi"/>
              <a:t>Hàm JavaScript luôn được tạo dưới thẻ </a:t>
            </a:r>
            <a:r>
              <a:rPr b="1" lang="vi"/>
              <a:t>script</a:t>
            </a:r>
            <a:endParaRPr/>
          </a:p>
          <a:p>
            <a:pPr indent="-171450" lvl="0" marL="171450" marR="0" rtl="0" algn="l">
              <a:lnSpc>
                <a:spcPct val="100000"/>
              </a:lnSpc>
              <a:spcBef>
                <a:spcPts val="360"/>
              </a:spcBef>
              <a:spcAft>
                <a:spcPts val="0"/>
              </a:spcAft>
              <a:buClr>
                <a:schemeClr val="dk1"/>
              </a:buClr>
              <a:buSzPts val="1200"/>
              <a:buFont typeface="Arial"/>
              <a:buChar char="•"/>
            </a:pPr>
            <a:r>
              <a:rPr lang="vi"/>
              <a:t>JavaScript hỗ trợ cả hàm do người dùng định nghĩa (</a:t>
            </a:r>
            <a:r>
              <a:rPr b="1" lang="vi"/>
              <a:t>user-defined</a:t>
            </a:r>
            <a:r>
              <a:rPr lang="vi"/>
              <a:t>) và hàm dựng sẵn (</a:t>
            </a:r>
            <a:r>
              <a:rPr b="1" lang="vi"/>
              <a:t>built-in functions</a:t>
            </a:r>
            <a:r>
              <a:rPr lang="vi"/>
              <a:t>)</a:t>
            </a:r>
            <a:endParaRPr b="1"/>
          </a:p>
        </p:txBody>
      </p:sp>
      <p:sp>
        <p:nvSpPr>
          <p:cNvPr id="91" name="Google Shape;91;gb23c52c56f_2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23c52c56f_2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2" name="Google Shape;472;gb23c52c56f_2_3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 Form (biểu mẫu)</a:t>
            </a:r>
            <a:endParaRPr/>
          </a:p>
          <a:p>
            <a:pPr indent="-171450" lvl="0" marL="171450" rtl="0" algn="l">
              <a:spcBef>
                <a:spcPts val="360"/>
              </a:spcBef>
              <a:spcAft>
                <a:spcPts val="0"/>
              </a:spcAft>
              <a:buClr>
                <a:schemeClr val="dk1"/>
              </a:buClr>
              <a:buSzPts val="1200"/>
              <a:buFont typeface="Arial"/>
              <a:buChar char="•"/>
            </a:pPr>
            <a:r>
              <a:rPr lang="vi"/>
              <a:t>Chấp nhận đầu vào từ người dùng và gửi dữ liệu người dùng để xác thực.</a:t>
            </a:r>
            <a:endParaRPr/>
          </a:p>
          <a:p>
            <a:pPr indent="-171450" lvl="0" marL="171450" rtl="0" algn="l">
              <a:spcBef>
                <a:spcPts val="360"/>
              </a:spcBef>
              <a:spcAft>
                <a:spcPts val="0"/>
              </a:spcAft>
              <a:buClr>
                <a:schemeClr val="dk1"/>
              </a:buClr>
              <a:buSzPts val="1200"/>
              <a:buFont typeface="Arial"/>
              <a:buChar char="•"/>
            </a:pPr>
            <a:r>
              <a:rPr lang="vi"/>
              <a:t>Một tài liệu HTML có thể chứa nhiều biểu mẫu.</a:t>
            </a:r>
            <a:endParaRPr/>
          </a:p>
          <a:p>
            <a:pPr indent="-171450" lvl="0" marL="171450" rtl="0" algn="l">
              <a:spcBef>
                <a:spcPts val="360"/>
              </a:spcBef>
              <a:spcAft>
                <a:spcPts val="0"/>
              </a:spcAft>
              <a:buClr>
                <a:schemeClr val="dk1"/>
              </a:buClr>
              <a:buSzPts val="1200"/>
              <a:buFont typeface="Arial"/>
              <a:buChar char="•"/>
            </a:pPr>
            <a:r>
              <a:rPr lang="vi"/>
              <a:t>Đặc tả DOM cung cấp một đối tượng biểu mẫu đại diện cho một biểu mẫu HTML được tạo cho mỗi thẻ biểu mẫu</a:t>
            </a:r>
            <a:endParaRPr b="1"/>
          </a:p>
        </p:txBody>
      </p:sp>
      <p:sp>
        <p:nvSpPr>
          <p:cNvPr id="473" name="Google Shape;473;gb23c52c56f_2_3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23c52c56f_2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9" name="Google Shape;489;gb23c52c56f_2_4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360"/>
              </a:spcBef>
              <a:spcAft>
                <a:spcPts val="0"/>
              </a:spcAft>
              <a:buClr>
                <a:schemeClr val="dk1"/>
              </a:buClr>
              <a:buSzPts val="1200"/>
              <a:buFont typeface="Arial"/>
              <a:buChar char="•"/>
            </a:pPr>
            <a:r>
              <a:rPr lang="vi"/>
              <a:t>Một hàm là đoạn mã có thể sử dụng lại, thực hiện các phép tính về các tham số và các biến khác. </a:t>
            </a:r>
            <a:endParaRPr/>
          </a:p>
          <a:p>
            <a:pPr indent="-171450" lvl="0" marL="171450" rtl="0" algn="l">
              <a:spcBef>
                <a:spcPts val="360"/>
              </a:spcBef>
              <a:spcAft>
                <a:spcPts val="0"/>
              </a:spcAft>
              <a:buClr>
                <a:schemeClr val="dk1"/>
              </a:buClr>
              <a:buSzPts val="1200"/>
              <a:buFont typeface="Arial"/>
              <a:buChar char="•"/>
            </a:pPr>
            <a:r>
              <a:rPr lang="vi"/>
              <a:t>Câu lệnh </a:t>
            </a:r>
            <a:r>
              <a:rPr b="1" lang="vi"/>
              <a:t>return</a:t>
            </a:r>
            <a:r>
              <a:rPr lang="vi"/>
              <a:t> chuyển đầu ra kết quả cho hàm đang gọi sau khi thực hiện hàm được gọi.</a:t>
            </a:r>
            <a:endParaRPr/>
          </a:p>
          <a:p>
            <a:pPr indent="-171450" lvl="0" marL="171450" rtl="0" algn="l">
              <a:spcBef>
                <a:spcPts val="360"/>
              </a:spcBef>
              <a:spcAft>
                <a:spcPts val="0"/>
              </a:spcAft>
              <a:buClr>
                <a:schemeClr val="dk1"/>
              </a:buClr>
              <a:buSzPts val="1200"/>
              <a:buFont typeface="Arial"/>
              <a:buChar char="•"/>
            </a:pPr>
            <a:r>
              <a:rPr lang="vi"/>
              <a:t>Đối tượng là các thực thể có các thuộc tính và phương thức và giống với các đối tượng trong cuộc sống thực. </a:t>
            </a:r>
            <a:endParaRPr/>
          </a:p>
          <a:p>
            <a:pPr indent="-171450" lvl="0" marL="171450" rtl="0" algn="l">
              <a:spcBef>
                <a:spcPts val="360"/>
              </a:spcBef>
              <a:spcAft>
                <a:spcPts val="0"/>
              </a:spcAft>
              <a:buClr>
                <a:schemeClr val="dk1"/>
              </a:buClr>
              <a:buSzPts val="1200"/>
              <a:buFont typeface="Arial"/>
              <a:buChar char="•"/>
            </a:pPr>
            <a:r>
              <a:rPr lang="vi"/>
              <a:t>Có hai cách để tạo một đối tượng chỉ định, cụ thể là bằng cách </a:t>
            </a:r>
            <a:r>
              <a:rPr b="1" lang="vi"/>
              <a:t>khởi tạo trực tiếp đối tượng Object </a:t>
            </a:r>
            <a:r>
              <a:rPr lang="vi"/>
              <a:t>hoặc bằng cách </a:t>
            </a:r>
            <a:r>
              <a:rPr b="1" lang="vi"/>
              <a:t>tạo một hàm khởi tạo</a:t>
            </a:r>
            <a:r>
              <a:rPr lang="vi"/>
              <a:t>.</a:t>
            </a:r>
            <a:endParaRPr/>
          </a:p>
          <a:p>
            <a:pPr indent="-171450" lvl="0" marL="171450" rtl="0" algn="l">
              <a:spcBef>
                <a:spcPts val="360"/>
              </a:spcBef>
              <a:spcAft>
                <a:spcPts val="0"/>
              </a:spcAft>
              <a:buClr>
                <a:schemeClr val="dk1"/>
              </a:buClr>
              <a:buSzPts val="1200"/>
              <a:buFont typeface="Arial"/>
              <a:buChar char="•"/>
            </a:pPr>
            <a:r>
              <a:rPr lang="vi"/>
              <a:t>JavaScript cung cấp các đối tượng dựng sẵn khác nhau, chẳng hạn như </a:t>
            </a:r>
            <a:r>
              <a:rPr b="1" lang="vi" sz="1200">
                <a:latin typeface="Calibri"/>
                <a:ea typeface="Calibri"/>
                <a:cs typeface="Calibri"/>
                <a:sym typeface="Calibri"/>
              </a:rPr>
              <a:t>String</a:t>
            </a:r>
            <a:r>
              <a:rPr lang="vi" sz="1200">
                <a:latin typeface="Calibri"/>
                <a:ea typeface="Calibri"/>
                <a:cs typeface="Calibri"/>
                <a:sym typeface="Calibri"/>
              </a:rPr>
              <a:t>, </a:t>
            </a:r>
            <a:r>
              <a:rPr b="1" lang="vi" sz="1200">
                <a:latin typeface="Calibri"/>
                <a:ea typeface="Calibri"/>
                <a:cs typeface="Calibri"/>
                <a:sym typeface="Calibri"/>
              </a:rPr>
              <a:t>Math</a:t>
            </a:r>
            <a:r>
              <a:rPr lang="vi" sz="1200">
                <a:latin typeface="Calibri"/>
                <a:ea typeface="Calibri"/>
                <a:cs typeface="Calibri"/>
                <a:sym typeface="Calibri"/>
              </a:rPr>
              <a:t>, và </a:t>
            </a:r>
            <a:r>
              <a:rPr b="1" lang="vi" sz="1200">
                <a:latin typeface="Calibri"/>
                <a:ea typeface="Calibri"/>
                <a:cs typeface="Calibri"/>
                <a:sym typeface="Calibri"/>
              </a:rPr>
              <a:t>Date</a:t>
            </a:r>
            <a:r>
              <a:rPr lang="vi" sz="1200">
                <a:latin typeface="Calibri"/>
                <a:ea typeface="Calibri"/>
                <a:cs typeface="Calibri"/>
                <a:sym typeface="Calibri"/>
              </a:rPr>
              <a:t>.</a:t>
            </a:r>
            <a:endParaRPr/>
          </a:p>
          <a:p>
            <a:pPr indent="-171450" lvl="0" marL="171450" marR="0" rtl="0" algn="l">
              <a:lnSpc>
                <a:spcPct val="100000"/>
              </a:lnSpc>
              <a:spcBef>
                <a:spcPts val="360"/>
              </a:spcBef>
              <a:spcAft>
                <a:spcPts val="0"/>
              </a:spcAft>
              <a:buClr>
                <a:schemeClr val="dk1"/>
              </a:buClr>
              <a:buSzPts val="1200"/>
              <a:buFont typeface="Arial"/>
              <a:buChar char="•"/>
            </a:pPr>
            <a:r>
              <a:rPr lang="vi"/>
              <a:t>JavaScript cũng cung cấp các đối tượng trình duyệt, chẳng hạn như </a:t>
            </a:r>
            <a:r>
              <a:rPr b="1" lang="vi" sz="1200">
                <a:latin typeface="Calibri"/>
                <a:ea typeface="Calibri"/>
                <a:cs typeface="Calibri"/>
                <a:sym typeface="Calibri"/>
              </a:rPr>
              <a:t>window</a:t>
            </a:r>
            <a:r>
              <a:rPr lang="vi" sz="1200">
                <a:latin typeface="Calibri"/>
                <a:ea typeface="Calibri"/>
                <a:cs typeface="Calibri"/>
                <a:sym typeface="Calibri"/>
              </a:rPr>
              <a:t>, </a:t>
            </a:r>
            <a:r>
              <a:rPr b="1" lang="vi" sz="1200">
                <a:latin typeface="Calibri"/>
                <a:ea typeface="Calibri"/>
                <a:cs typeface="Calibri"/>
                <a:sym typeface="Calibri"/>
              </a:rPr>
              <a:t>history</a:t>
            </a:r>
            <a:r>
              <a:rPr lang="vi" sz="1200">
                <a:latin typeface="Calibri"/>
                <a:ea typeface="Calibri"/>
                <a:cs typeface="Calibri"/>
                <a:sym typeface="Calibri"/>
              </a:rPr>
              <a:t>, </a:t>
            </a:r>
            <a:r>
              <a:rPr b="1" lang="vi" sz="1200">
                <a:latin typeface="Calibri"/>
                <a:ea typeface="Calibri"/>
                <a:cs typeface="Calibri"/>
                <a:sym typeface="Calibri"/>
              </a:rPr>
              <a:t>location</a:t>
            </a:r>
            <a:r>
              <a:rPr lang="vi" sz="1200">
                <a:latin typeface="Calibri"/>
                <a:ea typeface="Calibri"/>
                <a:cs typeface="Calibri"/>
                <a:sym typeface="Calibri"/>
              </a:rPr>
              <a:t>, và </a:t>
            </a:r>
            <a:r>
              <a:rPr b="1" lang="vi" sz="1200">
                <a:latin typeface="Calibri"/>
                <a:ea typeface="Calibri"/>
                <a:cs typeface="Calibri"/>
                <a:sym typeface="Calibri"/>
              </a:rPr>
              <a:t>navigator</a:t>
            </a:r>
            <a:r>
              <a:rPr lang="vi" sz="1200">
                <a:latin typeface="Calibri"/>
                <a:ea typeface="Calibri"/>
                <a:cs typeface="Calibri"/>
                <a:sym typeface="Calibri"/>
              </a:rPr>
              <a:t>.</a:t>
            </a:r>
            <a:endParaRPr/>
          </a:p>
          <a:p>
            <a:pPr indent="-171450" lvl="0" marL="171450" rtl="0" algn="l">
              <a:spcBef>
                <a:spcPts val="360"/>
              </a:spcBef>
              <a:spcAft>
                <a:spcPts val="0"/>
              </a:spcAft>
              <a:buClr>
                <a:schemeClr val="dk1"/>
              </a:buClr>
              <a:buSzPts val="1200"/>
              <a:buFont typeface="Arial"/>
              <a:buChar char="•"/>
            </a:pPr>
            <a:r>
              <a:rPr lang="vi"/>
              <a:t>DOM là một kỹ thuật tiêu chuẩn để truy cập động và thao tác các phần tử HTML. DOM cung cấp một đối tượng tài liệu được sử dụng trong JavaScript để truy cập vào tất cả các phần tử HTML được trình bày trên trang.</a:t>
            </a:r>
            <a:endParaRPr/>
          </a:p>
        </p:txBody>
      </p:sp>
      <p:sp>
        <p:nvSpPr>
          <p:cNvPr id="490" name="Google Shape;490;gb23c52c56f_2_4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c52c56f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gb23c52c56f_2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Khai báo và định nghĩa hàm</a:t>
            </a:r>
            <a:endParaRPr b="1"/>
          </a:p>
          <a:p>
            <a:pPr indent="-171450" lvl="0" marL="171450" rtl="0" algn="l">
              <a:spcBef>
                <a:spcPts val="360"/>
              </a:spcBef>
              <a:spcAft>
                <a:spcPts val="0"/>
              </a:spcAft>
              <a:buClr>
                <a:schemeClr val="dk1"/>
              </a:buClr>
              <a:buSzPts val="1200"/>
              <a:buFont typeface="Arial"/>
              <a:buChar char="•"/>
            </a:pPr>
            <a:r>
              <a:rPr lang="vi"/>
              <a:t>Cú pháp để tạo một hàm trong JavaScript như sau:</a:t>
            </a:r>
            <a:endParaRPr b="1"/>
          </a:p>
        </p:txBody>
      </p:sp>
      <p:sp>
        <p:nvSpPr>
          <p:cNvPr id="110" name="Google Shape;110;gb23c52c56f_2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23c52c56f_2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gb23c52c56f_2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Gọi hàm</a:t>
            </a:r>
            <a:endParaRPr b="1"/>
          </a:p>
          <a:p>
            <a:pPr indent="-171450" lvl="0" marL="171450" rtl="0" algn="l">
              <a:spcBef>
                <a:spcPts val="360"/>
              </a:spcBef>
              <a:spcAft>
                <a:spcPts val="0"/>
              </a:spcAft>
              <a:buClr>
                <a:schemeClr val="dk1"/>
              </a:buClr>
              <a:buSzPts val="1200"/>
              <a:buFont typeface="Arial"/>
              <a:buChar char="•"/>
            </a:pPr>
            <a:r>
              <a:rPr lang="vi"/>
              <a:t>Một hàm cần được gọi hoặc gọi để thực thi nó trong trình duyệt.</a:t>
            </a:r>
            <a:endParaRPr/>
          </a:p>
          <a:p>
            <a:pPr indent="-171450" lvl="0" marL="171450" rtl="0" algn="l">
              <a:spcBef>
                <a:spcPts val="360"/>
              </a:spcBef>
              <a:spcAft>
                <a:spcPts val="0"/>
              </a:spcAft>
              <a:buClr>
                <a:schemeClr val="dk1"/>
              </a:buClr>
              <a:buSzPts val="1200"/>
              <a:buFont typeface="Arial"/>
              <a:buChar char="•"/>
            </a:pPr>
            <a:r>
              <a:rPr lang="vi"/>
              <a:t>Để gọi một hàm, hãy chỉ định tên hàm theo sau bởi dấu ngoặc đơn bên ngoài khối hàm.</a:t>
            </a:r>
            <a:endParaRPr b="1"/>
          </a:p>
        </p:txBody>
      </p:sp>
      <p:sp>
        <p:nvSpPr>
          <p:cNvPr id="120" name="Google Shape;120;gb23c52c56f_2_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3c52c56f_2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3" name="Google Shape;133;gb23c52c56f_2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hàm được tham số hóa</a:t>
            </a:r>
            <a:endParaRPr b="1"/>
          </a:p>
          <a:p>
            <a:pPr indent="-171450" lvl="0" marL="171450" rtl="0" algn="l">
              <a:spcBef>
                <a:spcPts val="360"/>
              </a:spcBef>
              <a:spcAft>
                <a:spcPts val="0"/>
              </a:spcAft>
              <a:buClr>
                <a:schemeClr val="dk1"/>
              </a:buClr>
              <a:buSzPts val="1200"/>
              <a:buFont typeface="Arial"/>
              <a:buChar char="•"/>
            </a:pPr>
            <a:r>
              <a:rPr lang="vi"/>
              <a:t>Các tham số giữ các giá trị mà hàm cần để thực hiện các hoạt động</a:t>
            </a:r>
            <a:endParaRPr/>
          </a:p>
          <a:p>
            <a:pPr indent="-171450" lvl="0" marL="171450" rtl="0" algn="l">
              <a:spcBef>
                <a:spcPts val="360"/>
              </a:spcBef>
              <a:spcAft>
                <a:spcPts val="0"/>
              </a:spcAft>
              <a:buClr>
                <a:schemeClr val="dk1"/>
              </a:buClr>
              <a:buSzPts val="1200"/>
              <a:buFont typeface="Arial"/>
              <a:buChar char="•"/>
            </a:pPr>
            <a:r>
              <a:rPr lang="vi"/>
              <a:t>Có thể được tạo khi có nhu cầu chấp nhận các giá trị từ người dùng</a:t>
            </a:r>
            <a:endParaRPr b="1"/>
          </a:p>
        </p:txBody>
      </p:sp>
      <p:sp>
        <p:nvSpPr>
          <p:cNvPr id="134" name="Google Shape;134;gb23c52c56f_2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3c52c56f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gb23c52c56f_2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cách truyền đối số cho hàm</a:t>
            </a:r>
            <a:endParaRPr/>
          </a:p>
          <a:p>
            <a:pPr indent="-171450" lvl="0" marL="171450" rtl="0" algn="l">
              <a:spcBef>
                <a:spcPts val="360"/>
              </a:spcBef>
              <a:spcAft>
                <a:spcPts val="0"/>
              </a:spcAft>
              <a:buClr>
                <a:schemeClr val="dk1"/>
              </a:buClr>
              <a:buSzPts val="1200"/>
              <a:buFont typeface="Arial"/>
              <a:buChar char="•"/>
            </a:pPr>
            <a:r>
              <a:rPr b="1" lang="vi"/>
              <a:t>Truyền theo giá trị </a:t>
            </a:r>
            <a:r>
              <a:rPr lang="vi"/>
              <a:t>- Đề cập đến việc chuyển các biến làm đối số cho một hàm. Hàm được gọi không thay đổi giá trị của các tham số được truyền cho nó từ hàm đang gọi.</a:t>
            </a:r>
            <a:endParaRPr/>
          </a:p>
          <a:p>
            <a:pPr indent="-171450" lvl="0" marL="171450" rtl="0" algn="l">
              <a:spcBef>
                <a:spcPts val="360"/>
              </a:spcBef>
              <a:spcAft>
                <a:spcPts val="0"/>
              </a:spcAft>
              <a:buClr>
                <a:schemeClr val="dk1"/>
              </a:buClr>
              <a:buSzPts val="1200"/>
              <a:buFont typeface="Arial"/>
              <a:buChar char="•"/>
            </a:pPr>
            <a:r>
              <a:rPr b="1" lang="vi"/>
              <a:t>Truyền bằng tham chiếu </a:t>
            </a:r>
            <a:r>
              <a:rPr lang="vi"/>
              <a:t>- Đề cập đến việc chuyển các đối tượng làm đối số cho một hàm</a:t>
            </a:r>
            <a:endParaRPr b="1"/>
          </a:p>
        </p:txBody>
      </p:sp>
      <p:sp>
        <p:nvSpPr>
          <p:cNvPr id="146" name="Google Shape;146;gb23c52c56f_2_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23c52c56f_2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0" name="Google Shape;160;gb23c52c56f_2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Cậu lệnh return</a:t>
            </a:r>
            <a:endParaRPr/>
          </a:p>
          <a:p>
            <a:pPr indent="-171450" lvl="0" marL="171450" rtl="0" algn="l">
              <a:spcBef>
                <a:spcPts val="360"/>
              </a:spcBef>
              <a:spcAft>
                <a:spcPts val="0"/>
              </a:spcAft>
              <a:buClr>
                <a:schemeClr val="dk1"/>
              </a:buClr>
              <a:buSzPts val="1200"/>
              <a:buFont typeface="Arial"/>
              <a:buChar char="•"/>
            </a:pPr>
            <a:r>
              <a:rPr lang="vi"/>
              <a:t>Cho phép gửi kết quả trở lại hàm gọi</a:t>
            </a:r>
            <a:endParaRPr/>
          </a:p>
          <a:p>
            <a:pPr indent="-171450" lvl="0" marL="171450" rtl="0" algn="l">
              <a:spcBef>
                <a:spcPts val="360"/>
              </a:spcBef>
              <a:spcAft>
                <a:spcPts val="0"/>
              </a:spcAft>
              <a:buClr>
                <a:schemeClr val="dk1"/>
              </a:buClr>
              <a:buSzPts val="1200"/>
              <a:buFont typeface="Arial"/>
              <a:buChar char="•"/>
            </a:pPr>
            <a:r>
              <a:rPr lang="vi"/>
              <a:t>Bắt đầu với từ khóa </a:t>
            </a:r>
            <a:r>
              <a:rPr b="1" lang="vi" sz="1200"/>
              <a:t>return </a:t>
            </a:r>
            <a:r>
              <a:rPr lang="vi"/>
              <a:t>theo sau là biến hoặc giá trị</a:t>
            </a:r>
            <a:endParaRPr/>
          </a:p>
          <a:p>
            <a:pPr indent="-171450" lvl="0" marL="171450" rtl="0" algn="l">
              <a:spcBef>
                <a:spcPts val="360"/>
              </a:spcBef>
              <a:spcAft>
                <a:spcPts val="0"/>
              </a:spcAft>
              <a:buClr>
                <a:schemeClr val="dk1"/>
              </a:buClr>
              <a:buSzPts val="1200"/>
              <a:buFont typeface="Arial"/>
              <a:buChar char="•"/>
            </a:pPr>
            <a:r>
              <a:rPr lang="vi"/>
              <a:t>Cũng có thể được sử dụng để tạm dừng thực thi hàm</a:t>
            </a:r>
            <a:endParaRPr/>
          </a:p>
          <a:p>
            <a:pPr indent="-171450" lvl="0" marL="171450" rtl="0" algn="l">
              <a:spcBef>
                <a:spcPts val="360"/>
              </a:spcBef>
              <a:spcAft>
                <a:spcPts val="0"/>
              </a:spcAft>
              <a:buClr>
                <a:schemeClr val="dk1"/>
              </a:buClr>
              <a:buSzPts val="1200"/>
              <a:buFont typeface="Arial"/>
              <a:buChar char="•"/>
            </a:pPr>
            <a:r>
              <a:rPr lang="vi"/>
              <a:t>Trả lại quyền điều khiển cho hàm gọi do kết quả không mong muốn</a:t>
            </a:r>
            <a:endParaRPr b="1"/>
          </a:p>
        </p:txBody>
      </p:sp>
      <p:sp>
        <p:nvSpPr>
          <p:cNvPr id="161" name="Google Shape;161;gb23c52c56f_2_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c52c56f_2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3" name="Google Shape;173;gb23c52c56f_2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Đối tượng</a:t>
            </a:r>
            <a:endParaRPr/>
          </a:p>
          <a:p>
            <a:pPr indent="-171450" lvl="0" marL="171450" rtl="0" algn="l">
              <a:spcBef>
                <a:spcPts val="360"/>
              </a:spcBef>
              <a:spcAft>
                <a:spcPts val="0"/>
              </a:spcAft>
              <a:buClr>
                <a:schemeClr val="dk1"/>
              </a:buClr>
              <a:buSzPts val="1200"/>
              <a:buFont typeface="Arial"/>
              <a:buChar char="•"/>
            </a:pPr>
            <a:r>
              <a:rPr lang="vi"/>
              <a:t>Là các thực thể có thuộc tính và phương thức và giống với các đối tượng ngoài đời thực.</a:t>
            </a:r>
            <a:endParaRPr/>
          </a:p>
          <a:p>
            <a:pPr indent="-171450" lvl="0" marL="171450" rtl="0" algn="l">
              <a:spcBef>
                <a:spcPts val="360"/>
              </a:spcBef>
              <a:spcAft>
                <a:spcPts val="0"/>
              </a:spcAft>
              <a:buClr>
                <a:schemeClr val="dk1"/>
              </a:buClr>
              <a:buSzPts val="1200"/>
              <a:buFont typeface="Arial"/>
              <a:buChar char="•"/>
            </a:pPr>
            <a:r>
              <a:rPr lang="vi"/>
              <a:t>Thuộc tính xác định các đặc điểm hoặc thuộc tính của một đối tượng.</a:t>
            </a:r>
            <a:endParaRPr/>
          </a:p>
          <a:p>
            <a:pPr indent="-171450" lvl="0" marL="171450" rtl="0" algn="l">
              <a:spcBef>
                <a:spcPts val="360"/>
              </a:spcBef>
              <a:spcAft>
                <a:spcPts val="0"/>
              </a:spcAft>
              <a:buClr>
                <a:schemeClr val="dk1"/>
              </a:buClr>
              <a:buSzPts val="1200"/>
              <a:buFont typeface="Arial"/>
              <a:buChar char="•"/>
            </a:pPr>
            <a:r>
              <a:rPr lang="vi"/>
              <a:t>Các phương pháp xác định hành vi của một đối tượng.</a:t>
            </a:r>
            <a:endParaRPr b="1"/>
          </a:p>
        </p:txBody>
      </p:sp>
      <p:sp>
        <p:nvSpPr>
          <p:cNvPr id="174" name="Google Shape;174;gb23c52c56f_2_1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9.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pic>
        <p:nvPicPr>
          <p:cNvPr descr="images.jpg" id="56" name="Google Shape;56;p14"/>
          <p:cNvPicPr preferRelativeResize="0"/>
          <p:nvPr/>
        </p:nvPicPr>
        <p:blipFill rotWithShape="1">
          <a:blip r:embed="rId2">
            <a:alphaModFix/>
          </a:blip>
          <a:srcRect b="0" l="0" r="0" t="0"/>
          <a:stretch/>
        </p:blipFill>
        <p:spPr>
          <a:xfrm rot="-1088993">
            <a:off x="855626" y="532112"/>
            <a:ext cx="1850231" cy="1385888"/>
          </a:xfrm>
          <a:prstGeom prst="rect">
            <a:avLst/>
          </a:prstGeom>
          <a:noFill/>
          <a:ln>
            <a:noFill/>
          </a:ln>
        </p:spPr>
      </p:pic>
      <p:sp>
        <p:nvSpPr>
          <p:cNvPr id="57" name="Google Shape;57;p14"/>
          <p:cNvSpPr txBox="1"/>
          <p:nvPr/>
        </p:nvSpPr>
        <p:spPr>
          <a:xfrm>
            <a:off x="990600" y="1143000"/>
            <a:ext cx="4419600" cy="5262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4000" u="none" cap="none" strike="noStrike">
              <a:solidFill>
                <a:schemeClr val="lt1"/>
              </a:solidFill>
              <a:latin typeface="Calibri"/>
              <a:ea typeface="Calibri"/>
              <a:cs typeface="Calibri"/>
              <a:sym typeface="Calibri"/>
            </a:endParaRPr>
          </a:p>
        </p:txBody>
      </p:sp>
      <p:sp>
        <p:nvSpPr>
          <p:cNvPr id="58" name="Google Shape;58;p14"/>
          <p:cNvSpPr txBox="1"/>
          <p:nvPr/>
        </p:nvSpPr>
        <p:spPr>
          <a:xfrm>
            <a:off x="1752600" y="2743200"/>
            <a:ext cx="19812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15</a:t>
            </a:r>
            <a:endParaRPr/>
          </a:p>
        </p:txBody>
      </p:sp>
      <p:sp>
        <p:nvSpPr>
          <p:cNvPr id="59" name="Google Shape;59;p14"/>
          <p:cNvSpPr txBox="1"/>
          <p:nvPr/>
        </p:nvSpPr>
        <p:spPr>
          <a:xfrm>
            <a:off x="914400" y="3314700"/>
            <a:ext cx="7315200" cy="58862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Functions and Objects</a:t>
            </a:r>
            <a:endParaRPr b="1" i="1" sz="4500" u="none" cap="none" strike="noStrike">
              <a:solidFill>
                <a:schemeClr val="dk1"/>
              </a:solidFill>
              <a:latin typeface="Book Antiqua"/>
              <a:ea typeface="Book Antiqua"/>
              <a:cs typeface="Book Antiqua"/>
              <a:sym typeface="Book Antiqua"/>
            </a:endParaRPr>
          </a:p>
        </p:txBody>
      </p:sp>
      <p:sp>
        <p:nvSpPr>
          <p:cNvPr id="60" name="Google Shape;60;p14"/>
          <p:cNvSpPr/>
          <p:nvPr/>
        </p:nvSpPr>
        <p:spPr>
          <a:xfrm>
            <a:off x="0" y="0"/>
            <a:ext cx="685800" cy="5143500"/>
          </a:xfrm>
          <a:prstGeom prst="rect">
            <a:avLst/>
          </a:prstGeom>
          <a:gradFill>
            <a:gsLst>
              <a:gs pos="0">
                <a:srgbClr val="E36C09"/>
              </a:gs>
              <a:gs pos="50000">
                <a:srgbClr val="E36C09"/>
              </a:gs>
              <a:gs pos="100000">
                <a:srgbClr val="C5D8F1"/>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pic>
        <p:nvPicPr>
          <p:cNvPr id="61" name="Google Shape;61;p14"/>
          <p:cNvPicPr preferRelativeResize="0"/>
          <p:nvPr/>
        </p:nvPicPr>
        <p:blipFill rotWithShape="1">
          <a:blip r:embed="rId3">
            <a:alphaModFix/>
          </a:blip>
          <a:srcRect b="0" l="3556" r="0" t="0"/>
          <a:stretch/>
        </p:blipFill>
        <p:spPr>
          <a:xfrm>
            <a:off x="6963833" y="1600200"/>
            <a:ext cx="656167" cy="571500"/>
          </a:xfrm>
          <a:prstGeom prst="rect">
            <a:avLst/>
          </a:prstGeom>
          <a:noFill/>
          <a:ln>
            <a:noFill/>
          </a:ln>
        </p:spPr>
      </p:pic>
      <p:pic>
        <p:nvPicPr>
          <p:cNvPr descr="Internet_Explorer_7_Logo-150x150.png" id="62" name="Google Shape;62;p14"/>
          <p:cNvPicPr preferRelativeResize="0"/>
          <p:nvPr/>
        </p:nvPicPr>
        <p:blipFill rotWithShape="1">
          <a:blip r:embed="rId4">
            <a:alphaModFix/>
          </a:blip>
          <a:srcRect b="0" l="0" r="0" t="0"/>
          <a:stretch/>
        </p:blipFill>
        <p:spPr>
          <a:xfrm>
            <a:off x="6934200" y="628650"/>
            <a:ext cx="457200" cy="457200"/>
          </a:xfrm>
          <a:prstGeom prst="rect">
            <a:avLst/>
          </a:prstGeom>
          <a:noFill/>
          <a:ln>
            <a:noFill/>
          </a:ln>
        </p:spPr>
      </p:pic>
      <p:sp>
        <p:nvSpPr>
          <p:cNvPr id="63" name="Google Shape;63;p14"/>
          <p:cNvSpPr/>
          <p:nvPr/>
        </p:nvSpPr>
        <p:spPr>
          <a:xfrm>
            <a:off x="152400" y="971550"/>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C7876"/>
                </a:solidFill>
                <a:latin typeface="Courier New"/>
                <a:ea typeface="Courier New"/>
                <a:cs typeface="Courier New"/>
                <a:sym typeface="Courier New"/>
              </a:rPr>
              <a:t>     NexTGen Web</a:t>
            </a:r>
            <a:endParaRPr b="1" i="0" sz="6000" u="none" cap="none" strike="noStrike">
              <a:solidFill>
                <a:srgbClr val="5F497A"/>
              </a:solidFill>
              <a:latin typeface="Courier New"/>
              <a:ea typeface="Courier New"/>
              <a:cs typeface="Courier New"/>
              <a:sym typeface="Courier New"/>
            </a:endParaRPr>
          </a:p>
        </p:txBody>
      </p:sp>
      <p:pic>
        <p:nvPicPr>
          <p:cNvPr id="64" name="Google Shape;64;p14"/>
          <p:cNvPicPr preferRelativeResize="0"/>
          <p:nvPr/>
        </p:nvPicPr>
        <p:blipFill rotWithShape="1">
          <a:blip r:embed="rId5">
            <a:alphaModFix/>
          </a:blip>
          <a:srcRect b="0" l="0" r="0" t="3540"/>
          <a:stretch/>
        </p:blipFill>
        <p:spPr>
          <a:xfrm>
            <a:off x="5867400" y="1657350"/>
            <a:ext cx="762000" cy="484774"/>
          </a:xfrm>
          <a:prstGeom prst="rect">
            <a:avLst/>
          </a:prstGeom>
          <a:noFill/>
          <a:ln>
            <a:noFill/>
          </a:ln>
        </p:spPr>
      </p:pic>
      <p:pic>
        <p:nvPicPr>
          <p:cNvPr id="65" name="Google Shape;65;p14"/>
          <p:cNvPicPr preferRelativeResize="0"/>
          <p:nvPr/>
        </p:nvPicPr>
        <p:blipFill rotWithShape="1">
          <a:blip r:embed="rId6">
            <a:alphaModFix/>
          </a:blip>
          <a:srcRect b="0" l="0" r="0" t="0"/>
          <a:stretch/>
        </p:blipFill>
        <p:spPr>
          <a:xfrm>
            <a:off x="5933701" y="628650"/>
            <a:ext cx="464624" cy="442913"/>
          </a:xfrm>
          <a:prstGeom prst="rect">
            <a:avLst/>
          </a:prstGeom>
          <a:noFill/>
          <a:ln>
            <a:noFill/>
          </a:ln>
        </p:spPr>
      </p:pic>
      <p:pic>
        <p:nvPicPr>
          <p:cNvPr descr="256px-Chrome_Logo.svg_.png" id="66" name="Google Shape;66;p14"/>
          <p:cNvPicPr preferRelativeResize="0"/>
          <p:nvPr/>
        </p:nvPicPr>
        <p:blipFill rotWithShape="1">
          <a:blip r:embed="rId7">
            <a:alphaModFix/>
          </a:blip>
          <a:srcRect b="0" l="0" r="0" t="0"/>
          <a:stretch/>
        </p:blipFill>
        <p:spPr>
          <a:xfrm>
            <a:off x="76962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7" name="Shape 67"/>
        <p:cNvGrpSpPr/>
        <p:nvPr/>
      </p:nvGrpSpPr>
      <p:grpSpPr>
        <a:xfrm>
          <a:off x="0" y="0"/>
          <a:ext cx="0" cy="0"/>
          <a:chOff x="0" y="0"/>
          <a:chExt cx="0" cy="0"/>
        </a:xfrm>
      </p:grpSpPr>
      <p:sp>
        <p:nvSpPr>
          <p:cNvPr id="68" name="Google Shape;68;p15"/>
          <p:cNvSpPr/>
          <p:nvPr/>
        </p:nvSpPr>
        <p:spPr>
          <a:xfrm>
            <a:off x="0" y="0"/>
            <a:ext cx="9144000" cy="571500"/>
          </a:xfrm>
          <a:prstGeom prst="rect">
            <a:avLst/>
          </a:prstGeom>
          <a:gradFill>
            <a:gsLst>
              <a:gs pos="0">
                <a:srgbClr val="007E39"/>
              </a:gs>
              <a:gs pos="50000">
                <a:srgbClr val="FBD4B4"/>
              </a:gs>
              <a:gs pos="100000">
                <a:srgbClr val="D6E3BC"/>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9" name="Google Shape;69;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70" name="Google Shape;70;p1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rgbClr val="0036A2"/>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3" name="Google Shape;73;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41960"/>
          </a:scheme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33.png"/><Relationship Id="rId5" Type="http://schemas.openxmlformats.org/officeDocument/2006/relationships/image" Target="../media/image24.png"/><Relationship Id="rId6"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93" name="Google Shape;193;p2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194" name="Google Shape;194;p2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Creating Custom Objects 1-2</a:t>
            </a:r>
            <a:endParaRPr/>
          </a:p>
        </p:txBody>
      </p:sp>
      <p:sp>
        <p:nvSpPr>
          <p:cNvPr id="195" name="Google Shape;195;p25"/>
          <p:cNvSpPr/>
          <p:nvPr/>
        </p:nvSpPr>
        <p:spPr>
          <a:xfrm>
            <a:off x="304800" y="609601"/>
            <a:ext cx="8534400" cy="4362600"/>
          </a:xfrm>
          <a:prstGeom prst="rect">
            <a:avLst/>
          </a:prstGeom>
          <a:noFill/>
          <a:ln>
            <a:noFill/>
          </a:ln>
        </p:spPr>
        <p:txBody>
          <a:bodyPr anchorCtr="0" anchor="t"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400"/>
              <a:buFont typeface="Noto Sans Symbols"/>
              <a:buChar char="•"/>
            </a:pPr>
            <a:r>
              <a:rPr b="1" i="0" lang="vi" u="none" cap="none" strike="noStrike">
                <a:solidFill>
                  <a:srgbClr val="4411D5"/>
                </a:solidFill>
                <a:latin typeface="Calibri"/>
                <a:ea typeface="Calibri"/>
                <a:cs typeface="Calibri"/>
                <a:sym typeface="Calibri"/>
              </a:rPr>
              <a:t>Direct Method</a:t>
            </a:r>
            <a:endParaRPr/>
          </a:p>
          <a:p>
            <a:pPr indent="635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var object_name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Object();</a:t>
            </a:r>
            <a:endParaRPr/>
          </a:p>
          <a:p>
            <a:pPr indent="-185420" lvl="1" marL="457200" marR="0" rtl="0" algn="just">
              <a:lnSpc>
                <a:spcPct val="100000"/>
              </a:lnSpc>
              <a:spcBef>
                <a:spcPts val="0"/>
              </a:spcBef>
              <a:spcAft>
                <a:spcPts val="0"/>
              </a:spcAft>
              <a:buClr>
                <a:srgbClr val="AC1418"/>
              </a:buClr>
              <a:buSzPts val="1400"/>
              <a:buFont typeface="Noto Sans Symbols"/>
              <a:buNone/>
            </a:pPr>
            <a:r>
              <a:t/>
            </a:r>
            <a:endParaRPr b="0" i="0" u="none" cap="none" strike="noStrike">
              <a:solidFill>
                <a:schemeClr val="dk1"/>
              </a:solidFill>
              <a:latin typeface="Courier New"/>
              <a:ea typeface="Courier New"/>
              <a:cs typeface="Courier New"/>
              <a:sym typeface="Courier New"/>
            </a:endParaRPr>
          </a:p>
          <a:p>
            <a:pPr indent="6350" lvl="1" marL="457200" marR="0" rtl="0" algn="just">
              <a:lnSpc>
                <a:spcPct val="100000"/>
              </a:lnSpc>
              <a:spcBef>
                <a:spcPts val="0"/>
              </a:spcBef>
              <a:spcAft>
                <a:spcPts val="0"/>
              </a:spcAft>
              <a:buNone/>
            </a:pPr>
            <a:r>
              <a:rPr b="0" i="0" lang="vi" u="none" cap="none" strike="noStrike">
                <a:solidFill>
                  <a:schemeClr val="dk1"/>
                </a:solidFill>
                <a:latin typeface="Courier New"/>
                <a:ea typeface="Courier New"/>
                <a:cs typeface="Courier New"/>
                <a:sym typeface="Courier New"/>
              </a:rPr>
              <a:t>where,</a:t>
            </a:r>
            <a:endParaRPr/>
          </a:p>
          <a:p>
            <a:pPr indent="635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object_name</a:t>
            </a:r>
            <a:r>
              <a:rPr b="0" i="0" lang="vi" u="none" cap="none" strike="noStrike">
                <a:solidFill>
                  <a:schemeClr val="dk1"/>
                </a:solidFill>
                <a:latin typeface="Courier New"/>
                <a:ea typeface="Courier New"/>
                <a:cs typeface="Courier New"/>
                <a:sym typeface="Courier New"/>
              </a:rPr>
              <a:t>: Is the name of the object.</a:t>
            </a:r>
            <a:endParaRPr/>
          </a:p>
          <a:p>
            <a:pPr indent="635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new</a:t>
            </a:r>
            <a:r>
              <a:rPr b="0" i="0" lang="vi" u="none" cap="none" strike="noStrike">
                <a:solidFill>
                  <a:schemeClr val="dk1"/>
                </a:solidFill>
                <a:latin typeface="Courier New"/>
                <a:ea typeface="Courier New"/>
                <a:cs typeface="Courier New"/>
                <a:sym typeface="Courier New"/>
              </a:rPr>
              <a:t>: Is the keyword that allocates memory to the custom object. This is known as instantiation of an object.</a:t>
            </a:r>
            <a:endParaRPr/>
          </a:p>
          <a:p>
            <a:pPr indent="635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object</a:t>
            </a:r>
            <a:r>
              <a:rPr b="0" i="0" lang="vi" u="none" cap="none" strike="noStrike">
                <a:solidFill>
                  <a:schemeClr val="dk1"/>
                </a:solidFill>
                <a:latin typeface="Courier New"/>
                <a:ea typeface="Courier New"/>
                <a:cs typeface="Courier New"/>
                <a:sym typeface="Courier New"/>
              </a:rPr>
              <a:t>: Is the built-in JavaScript object that allows creating custom objects.</a:t>
            </a:r>
            <a:endParaRPr/>
          </a:p>
          <a:p>
            <a:pPr indent="-185420" lvl="1" marL="457200" marR="0" rtl="0" algn="just">
              <a:lnSpc>
                <a:spcPct val="100000"/>
              </a:lnSpc>
              <a:spcBef>
                <a:spcPts val="0"/>
              </a:spcBef>
              <a:spcAft>
                <a:spcPts val="0"/>
              </a:spcAft>
              <a:buClr>
                <a:srgbClr val="AC1418"/>
              </a:buClr>
              <a:buSzPts val="1400"/>
              <a:buFont typeface="Noto Sans Symbols"/>
              <a:buNone/>
            </a:pPr>
            <a:r>
              <a:t/>
            </a:r>
            <a:endParaRPr b="0" i="0" u="none" cap="none" strike="noStrike">
              <a:solidFill>
                <a:schemeClr val="dk1"/>
              </a:solidFill>
              <a:latin typeface="Courier New"/>
              <a:ea typeface="Courier New"/>
              <a:cs typeface="Courier New"/>
              <a:sym typeface="Courier New"/>
            </a:endParaRPr>
          </a:p>
          <a:p>
            <a:pPr indent="-236220" lvl="1" marL="457200" marR="0" rtl="0" algn="just">
              <a:lnSpc>
                <a:spcPct val="100000"/>
              </a:lnSpc>
              <a:spcBef>
                <a:spcPts val="0"/>
              </a:spcBef>
              <a:spcAft>
                <a:spcPts val="0"/>
              </a:spcAft>
              <a:buClr>
                <a:srgbClr val="AC1418"/>
              </a:buClr>
              <a:buSzPts val="1400"/>
              <a:buFont typeface="Noto Sans Symbols"/>
              <a:buChar char="•"/>
            </a:pPr>
            <a:r>
              <a:rPr b="1" i="0" lang="vi" u="none" cap="none" strike="noStrike">
                <a:solidFill>
                  <a:srgbClr val="4411D5"/>
                </a:solidFill>
                <a:latin typeface="Calibri"/>
                <a:ea typeface="Calibri"/>
                <a:cs typeface="Calibri"/>
                <a:sym typeface="Calibri"/>
              </a:rPr>
              <a:t>Template Method</a:t>
            </a:r>
            <a:endParaRPr/>
          </a:p>
          <a:p>
            <a:pPr indent="274638" lvl="1" marL="182563"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var obj_name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50"/>
                </a:solidFill>
                <a:latin typeface="Courier New"/>
                <a:ea typeface="Courier New"/>
                <a:cs typeface="Courier New"/>
                <a:sym typeface="Courier New"/>
              </a:rPr>
              <a:t>object_type</a:t>
            </a:r>
            <a:r>
              <a:rPr b="1" i="0" lang="vi" u="none" cap="none" strike="noStrike">
                <a:solidFill>
                  <a:schemeClr val="dk1"/>
                </a:solidFill>
                <a:latin typeface="Courier New"/>
                <a:ea typeface="Courier New"/>
                <a:cs typeface="Courier New"/>
                <a:sym typeface="Courier New"/>
              </a:rPr>
              <a:t>(list of arguments);</a:t>
            </a:r>
            <a:endParaRPr/>
          </a:p>
          <a:p>
            <a:pPr indent="-254000" lvl="1" marL="525463" marR="0" rtl="0" algn="just">
              <a:lnSpc>
                <a:spcPct val="100000"/>
              </a:lnSpc>
              <a:spcBef>
                <a:spcPts val="0"/>
              </a:spcBef>
              <a:spcAft>
                <a:spcPts val="0"/>
              </a:spcAft>
              <a:buClr>
                <a:srgbClr val="AC1418"/>
              </a:buClr>
              <a:buSzPts val="1400"/>
              <a:buFont typeface="Arial"/>
              <a:buNone/>
            </a:pPr>
            <a:r>
              <a:t/>
            </a:r>
            <a:endParaRPr b="0" i="0" u="none" cap="none" strike="noStrike">
              <a:solidFill>
                <a:schemeClr val="dk1"/>
              </a:solidFill>
              <a:latin typeface="Courier New"/>
              <a:ea typeface="Courier New"/>
              <a:cs typeface="Courier New"/>
              <a:sym typeface="Courier New"/>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&lt;script&gt;</a:t>
            </a:r>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//create an object using direct method</a:t>
            </a:r>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var doctor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Object();</a:t>
            </a:r>
            <a:endParaRPr/>
          </a:p>
          <a:p>
            <a:pPr indent="0" lvl="1" marL="231775" marR="0" rtl="0" algn="just">
              <a:lnSpc>
                <a:spcPct val="100000"/>
              </a:lnSpc>
              <a:spcBef>
                <a:spcPts val="0"/>
              </a:spcBef>
              <a:spcAft>
                <a:spcPts val="0"/>
              </a:spcAft>
              <a:buNone/>
            </a:pPr>
            <a:r>
              <a:t/>
            </a:r>
            <a:endParaRPr b="1" i="0" u="none" cap="none" strike="noStrike">
              <a:solidFill>
                <a:schemeClr val="dk1"/>
              </a:solidFill>
              <a:latin typeface="Courier New"/>
              <a:ea typeface="Courier New"/>
              <a:cs typeface="Courier New"/>
              <a:sym typeface="Courier New"/>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//create an object using template method</a:t>
            </a:r>
            <a:endParaRPr/>
          </a:p>
          <a:p>
            <a:pPr indent="0" lvl="1" marL="231775"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var st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Student(‘James’, ‘23’, ‘New Jersey’);</a:t>
            </a:r>
            <a:endParaRPr/>
          </a:p>
          <a:p>
            <a:pPr indent="-225425"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&lt;/script&gt;</a:t>
            </a:r>
            <a:endParaRPr/>
          </a:p>
          <a:p>
            <a:pPr indent="-274320" lvl="1" marL="457200" marR="0" rtl="0" algn="just">
              <a:lnSpc>
                <a:spcPct val="100000"/>
              </a:lnSpc>
              <a:spcBef>
                <a:spcPts val="0"/>
              </a:spcBef>
              <a:spcAft>
                <a:spcPts val="0"/>
              </a:spcAft>
              <a:buNone/>
            </a:pPr>
            <a:r>
              <a:t/>
            </a:r>
            <a:endParaRPr b="0" baseline="30000" i="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02" name="Google Shape;202;p26"/>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203" name="Google Shape;203;p26"/>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Creating Custom Objects 2-2</a:t>
            </a:r>
            <a:endParaRPr/>
          </a:p>
        </p:txBody>
      </p:sp>
      <p:grpSp>
        <p:nvGrpSpPr>
          <p:cNvPr id="204" name="Google Shape;204;p26"/>
          <p:cNvGrpSpPr/>
          <p:nvPr/>
        </p:nvGrpSpPr>
        <p:grpSpPr>
          <a:xfrm>
            <a:off x="491691" y="1065953"/>
            <a:ext cx="8382000" cy="2025608"/>
            <a:chOff x="0" y="49670"/>
            <a:chExt cx="8382000" cy="2700810"/>
          </a:xfrm>
        </p:grpSpPr>
        <p:sp>
          <p:nvSpPr>
            <p:cNvPr id="205" name="Google Shape;205;p26"/>
            <p:cNvSpPr/>
            <p:nvPr/>
          </p:nvSpPr>
          <p:spPr>
            <a:xfrm>
              <a:off x="0" y="49670"/>
              <a:ext cx="8382000" cy="859950"/>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nvSpPr>
          <p:spPr>
            <a:xfrm>
              <a:off x="41979" y="91649"/>
              <a:ext cx="8298042" cy="775992"/>
            </a:xfrm>
            <a:prstGeom prst="rect">
              <a:avLst/>
            </a:prstGeom>
            <a:noFill/>
            <a:ln>
              <a:noFill/>
            </a:ln>
          </p:spPr>
          <p:txBody>
            <a:bodyPr anchorCtr="0" anchor="ctr" bIns="80000" lIns="80000" spcFirstLastPara="1" rIns="80000" wrap="square" tIns="80000">
              <a:noAutofit/>
            </a:bodyPr>
            <a:lstStyle/>
            <a:p>
              <a:pPr indent="0" lvl="0" marL="0" marR="0" rtl="0" algn="l">
                <a:lnSpc>
                  <a:spcPct val="100000"/>
                </a:lnSpc>
                <a:spcBef>
                  <a:spcPts val="0"/>
                </a:spcBef>
                <a:spcAft>
                  <a:spcPts val="0"/>
                </a:spcAft>
                <a:buClr>
                  <a:schemeClr val="dk1"/>
                </a:buClr>
                <a:buSzPts val="2100"/>
                <a:buFont typeface="Courier New"/>
                <a:buNone/>
              </a:pPr>
              <a:r>
                <a:rPr b="0" i="0" lang="vi" sz="1800" u="none" cap="none" strike="noStrike">
                  <a:solidFill>
                    <a:schemeClr val="dk1"/>
                  </a:solidFill>
                  <a:latin typeface="Courier New"/>
                  <a:ea typeface="Courier New"/>
                  <a:cs typeface="Courier New"/>
                  <a:sym typeface="Courier New"/>
                </a:rPr>
                <a:t>A constructor function is a reusable block that specifies the type of object, its properties, and its methods.</a:t>
              </a:r>
              <a:endParaRPr sz="1800"/>
            </a:p>
          </p:txBody>
        </p:sp>
        <p:sp>
          <p:nvSpPr>
            <p:cNvPr id="207" name="Google Shape;207;p26"/>
            <p:cNvSpPr/>
            <p:nvPr/>
          </p:nvSpPr>
          <p:spPr>
            <a:xfrm>
              <a:off x="0" y="970100"/>
              <a:ext cx="8382000" cy="859950"/>
            </a:xfrm>
            <a:prstGeom prst="roundRect">
              <a:avLst>
                <a:gd fmla="val 16667" name="adj"/>
              </a:avLst>
            </a:prstGeom>
            <a:gradFill>
              <a:gsLst>
                <a:gs pos="0">
                  <a:srgbClr val="FFD8A2"/>
                </a:gs>
                <a:gs pos="35000">
                  <a:srgbClr val="FFE4BD"/>
                </a:gs>
                <a:gs pos="100000">
                  <a:srgbClr val="FFF5E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txBox="1"/>
            <p:nvPr/>
          </p:nvSpPr>
          <p:spPr>
            <a:xfrm>
              <a:off x="41979" y="1012079"/>
              <a:ext cx="8298042" cy="775992"/>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ourier New"/>
                <a:buNone/>
              </a:pPr>
              <a:r>
                <a:rPr b="0" i="0" lang="vi" sz="1800" u="none" cap="none" strike="noStrike">
                  <a:solidFill>
                    <a:schemeClr val="dk1"/>
                  </a:solidFill>
                  <a:latin typeface="Courier New"/>
                  <a:ea typeface="Courier New"/>
                  <a:cs typeface="Courier New"/>
                  <a:sym typeface="Courier New"/>
                </a:rPr>
                <a:t>It might or might not take any parameters. </a:t>
              </a:r>
              <a:endParaRPr sz="1800"/>
            </a:p>
          </p:txBody>
        </p:sp>
        <p:sp>
          <p:nvSpPr>
            <p:cNvPr id="209" name="Google Shape;209;p26"/>
            <p:cNvSpPr/>
            <p:nvPr/>
          </p:nvSpPr>
          <p:spPr>
            <a:xfrm>
              <a:off x="0" y="1890530"/>
              <a:ext cx="8382000" cy="859950"/>
            </a:xfrm>
            <a:prstGeom prst="roundRect">
              <a:avLst>
                <a:gd fmla="val 16667" name="adj"/>
              </a:avLst>
            </a:prstGeom>
            <a:gradFill>
              <a:gsLst>
                <a:gs pos="0">
                  <a:srgbClr val="D8FBA5"/>
                </a:gs>
                <a:gs pos="35000">
                  <a:srgbClr val="E4FBC0"/>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txBox="1"/>
            <p:nvPr/>
          </p:nvSpPr>
          <p:spPr>
            <a:xfrm>
              <a:off x="41979" y="1932509"/>
              <a:ext cx="8298042" cy="775992"/>
            </a:xfrm>
            <a:prstGeom prst="rect">
              <a:avLst/>
            </a:prstGeom>
            <a:noFill/>
            <a:ln>
              <a:noFill/>
            </a:ln>
          </p:spPr>
          <p:txBody>
            <a:bodyPr anchorCtr="0" anchor="ctr" bIns="80000" lIns="80000" spcFirstLastPara="1" rIns="80000" wrap="square" tIns="80000">
              <a:noAutofit/>
            </a:bodyPr>
            <a:lstStyle/>
            <a:p>
              <a:pPr indent="0" lvl="0" marL="0" marR="0" rtl="0" algn="l">
                <a:lnSpc>
                  <a:spcPct val="100000"/>
                </a:lnSpc>
                <a:spcBef>
                  <a:spcPts val="0"/>
                </a:spcBef>
                <a:spcAft>
                  <a:spcPts val="0"/>
                </a:spcAft>
                <a:buClr>
                  <a:schemeClr val="dk1"/>
                </a:buClr>
                <a:buSzPts val="2100"/>
                <a:buFont typeface="Courier New"/>
                <a:buNone/>
              </a:pPr>
              <a:r>
                <a:rPr b="0" i="0" lang="vi" sz="1700" u="none" cap="none" strike="noStrike">
                  <a:solidFill>
                    <a:schemeClr val="dk1"/>
                  </a:solidFill>
                  <a:latin typeface="Courier New"/>
                  <a:ea typeface="Courier New"/>
                  <a:cs typeface="Courier New"/>
                  <a:sym typeface="Courier New"/>
                </a:rPr>
                <a:t>When an object is initialized by </a:t>
              </a:r>
              <a:r>
                <a:rPr b="0" i="0" lang="vi" sz="1700" u="none" cap="none" strike="noStrike">
                  <a:solidFill>
                    <a:srgbClr val="FF0000"/>
                  </a:solidFill>
                  <a:latin typeface="Courier New"/>
                  <a:ea typeface="Courier New"/>
                  <a:cs typeface="Courier New"/>
                  <a:sym typeface="Courier New"/>
                </a:rPr>
                <a:t>new</a:t>
              </a:r>
              <a:r>
                <a:rPr b="0" i="0" lang="vi" sz="1700" u="none" cap="none" strike="noStrike">
                  <a:solidFill>
                    <a:schemeClr val="dk1"/>
                  </a:solidFill>
                  <a:latin typeface="Courier New"/>
                  <a:ea typeface="Courier New"/>
                  <a:cs typeface="Courier New"/>
                  <a:sym typeface="Courier New"/>
                </a:rPr>
                <a:t> keyword: memory will be allocated to it and constructor function will be invoked.</a:t>
              </a:r>
              <a:endParaRPr sz="1700"/>
            </a:p>
          </p:txBody>
        </p:sp>
      </p:grpSp>
      <p:sp>
        <p:nvSpPr>
          <p:cNvPr id="211" name="Google Shape;211;p26"/>
          <p:cNvSpPr/>
          <p:nvPr/>
        </p:nvSpPr>
        <p:spPr>
          <a:xfrm>
            <a:off x="304800" y="641413"/>
            <a:ext cx="8534400" cy="346249"/>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Constructor function:</a:t>
            </a:r>
            <a:endParaRPr/>
          </a:p>
        </p:txBody>
      </p:sp>
      <p:sp>
        <p:nvSpPr>
          <p:cNvPr id="212" name="Google Shape;212;p26"/>
          <p:cNvSpPr/>
          <p:nvPr/>
        </p:nvSpPr>
        <p:spPr>
          <a:xfrm>
            <a:off x="304800" y="3132025"/>
            <a:ext cx="8534400" cy="175620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Syntax to create a constructor function is as follows:</a:t>
            </a:r>
            <a:endParaRPr/>
          </a:p>
          <a:p>
            <a:pPr indent="-185420" lvl="1" marL="457200" marR="0" rtl="0" algn="just">
              <a:lnSpc>
                <a:spcPct val="100000"/>
              </a:lnSpc>
              <a:spcBef>
                <a:spcPts val="0"/>
              </a:spcBef>
              <a:spcAft>
                <a:spcPts val="0"/>
              </a:spcAft>
              <a:buClr>
                <a:srgbClr val="AC1418"/>
              </a:buClr>
              <a:buSzPts val="1400"/>
              <a:buFont typeface="Noto Sans Symbols"/>
              <a:buNone/>
            </a:pPr>
            <a:r>
              <a:t/>
            </a:r>
            <a:endParaRPr b="0" i="0" sz="1400" u="none" cap="none" strike="noStrike">
              <a:solidFill>
                <a:schemeClr val="dk1"/>
              </a:solidFill>
              <a:latin typeface="Courier New"/>
              <a:ea typeface="Courier New"/>
              <a:cs typeface="Courier New"/>
              <a:sym typeface="Courier New"/>
            </a:endParaRPr>
          </a:p>
          <a:p>
            <a:pPr indent="-457200" lvl="1" marL="1255713" marR="0" rtl="0" algn="just">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function</a:t>
            </a:r>
            <a:r>
              <a:rPr b="1" i="0" lang="vi" sz="1800" u="none" cap="none" strike="noStrike">
                <a:solidFill>
                  <a:schemeClr val="dk1"/>
                </a:solidFill>
                <a:latin typeface="Courier New"/>
                <a:ea typeface="Courier New"/>
                <a:cs typeface="Courier New"/>
                <a:sym typeface="Courier New"/>
              </a:rPr>
              <a:t> object_type(list of parameters)</a:t>
            </a:r>
            <a:endParaRPr/>
          </a:p>
          <a:p>
            <a:pPr indent="-457200" lvl="1" marL="1255713" marR="0" rtl="0" algn="just">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a:t>
            </a:r>
            <a:endParaRPr/>
          </a:p>
          <a:p>
            <a:pPr indent="0" lvl="1" marL="1255713"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Body specifying properties and methods</a:t>
            </a:r>
            <a:endParaRPr/>
          </a:p>
          <a:p>
            <a:pPr indent="-457200" lvl="1" marL="1255713" marR="0" rtl="0" algn="just">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19" name="Google Shape;219;p2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220" name="Google Shape;220;p27"/>
          <p:cNvSpPr txBox="1"/>
          <p:nvPr>
            <p:ph type="title"/>
          </p:nvPr>
        </p:nvSpPr>
        <p:spPr>
          <a:xfrm>
            <a:off x="533400" y="148829"/>
            <a:ext cx="82296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Creating Properties for Custom Objects 1-2</a:t>
            </a:r>
            <a:endParaRPr/>
          </a:p>
        </p:txBody>
      </p:sp>
      <p:grpSp>
        <p:nvGrpSpPr>
          <p:cNvPr id="221" name="Google Shape;221;p27"/>
          <p:cNvGrpSpPr/>
          <p:nvPr/>
        </p:nvGrpSpPr>
        <p:grpSpPr>
          <a:xfrm>
            <a:off x="457200" y="670242"/>
            <a:ext cx="8382000" cy="1250223"/>
            <a:chOff x="0" y="0"/>
            <a:chExt cx="8382000" cy="1666964"/>
          </a:xfrm>
        </p:grpSpPr>
        <p:sp>
          <p:nvSpPr>
            <p:cNvPr id="222" name="Google Shape;222;p27"/>
            <p:cNvSpPr/>
            <p:nvPr/>
          </p:nvSpPr>
          <p:spPr>
            <a:xfrm>
              <a:off x="0" y="0"/>
              <a:ext cx="8382000" cy="798524"/>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txBox="1"/>
            <p:nvPr/>
          </p:nvSpPr>
          <p:spPr>
            <a:xfrm>
              <a:off x="38981" y="38981"/>
              <a:ext cx="8304038" cy="720562"/>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ourier New"/>
                <a:buNone/>
              </a:pPr>
              <a:r>
                <a:rPr b="0" i="0" lang="vi" sz="1800" u="none" cap="none" strike="noStrike">
                  <a:solidFill>
                    <a:schemeClr val="dk1"/>
                  </a:solidFill>
                  <a:latin typeface="Courier New"/>
                  <a:ea typeface="Courier New"/>
                  <a:cs typeface="Courier New"/>
                  <a:sym typeface="Courier New"/>
                </a:rPr>
                <a:t>Properties specify the characteristics of an object.</a:t>
              </a:r>
              <a:endParaRPr sz="1800"/>
            </a:p>
          </p:txBody>
        </p:sp>
        <p:sp>
          <p:nvSpPr>
            <p:cNvPr id="224" name="Google Shape;224;p27"/>
            <p:cNvSpPr/>
            <p:nvPr/>
          </p:nvSpPr>
          <p:spPr>
            <a:xfrm>
              <a:off x="0" y="868440"/>
              <a:ext cx="8382000" cy="798524"/>
            </a:xfrm>
            <a:prstGeom prst="roundRect">
              <a:avLst>
                <a:gd fmla="val 16667" name="adj"/>
              </a:avLst>
            </a:prstGeom>
            <a:gradFill>
              <a:gsLst>
                <a:gs pos="0">
                  <a:srgbClr val="D8FBA5"/>
                </a:gs>
                <a:gs pos="35000">
                  <a:srgbClr val="E4FBC0"/>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txBox="1"/>
            <p:nvPr/>
          </p:nvSpPr>
          <p:spPr>
            <a:xfrm>
              <a:off x="38981" y="907421"/>
              <a:ext cx="8304038" cy="720562"/>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ourier New"/>
                <a:buNone/>
              </a:pPr>
              <a:r>
                <a:rPr b="0" i="0" lang="vi" sz="1800" u="none" cap="none" strike="noStrike">
                  <a:solidFill>
                    <a:schemeClr val="dk1"/>
                  </a:solidFill>
                  <a:latin typeface="Courier New"/>
                  <a:ea typeface="Courier New"/>
                  <a:cs typeface="Courier New"/>
                  <a:sym typeface="Courier New"/>
                </a:rPr>
                <a:t>To access a property of an object, specify the object name followed by a period and the property name.</a:t>
              </a:r>
              <a:endParaRPr sz="1800"/>
            </a:p>
          </p:txBody>
        </p:sp>
      </p:grpSp>
      <p:sp>
        <p:nvSpPr>
          <p:cNvPr id="226" name="Google Shape;226;p27"/>
          <p:cNvSpPr/>
          <p:nvPr/>
        </p:nvSpPr>
        <p:spPr>
          <a:xfrm>
            <a:off x="228600" y="1904638"/>
            <a:ext cx="8534400" cy="53100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 Code Snippet demonstrates the script that creates the student object and properties by direct method</a:t>
            </a:r>
            <a:endParaRPr/>
          </a:p>
        </p:txBody>
      </p:sp>
      <p:sp>
        <p:nvSpPr>
          <p:cNvPr id="227" name="Google Shape;227;p27"/>
          <p:cNvSpPr txBox="1"/>
          <p:nvPr/>
        </p:nvSpPr>
        <p:spPr>
          <a:xfrm>
            <a:off x="457200" y="2559577"/>
            <a:ext cx="8382000" cy="2298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230188"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sz="1600"/>
          </a:p>
          <a:p>
            <a:pPr indent="-230188"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var student_details = </a:t>
            </a:r>
            <a:r>
              <a:rPr b="1" i="0" lang="vi" sz="1600" u="none" cap="none" strike="noStrike">
                <a:solidFill>
                  <a:srgbClr val="FF0000"/>
                </a:solidFill>
                <a:latin typeface="Courier New"/>
                <a:ea typeface="Courier New"/>
                <a:cs typeface="Courier New"/>
                <a:sym typeface="Courier New"/>
              </a:rPr>
              <a:t>new </a:t>
            </a:r>
            <a:r>
              <a:rPr b="1" i="0" lang="vi" sz="1600" u="none" cap="none" strike="noStrike">
                <a:solidFill>
                  <a:srgbClr val="00B050"/>
                </a:solidFill>
                <a:latin typeface="Courier New"/>
                <a:ea typeface="Courier New"/>
                <a:cs typeface="Courier New"/>
                <a:sym typeface="Courier New"/>
              </a:rPr>
              <a:t>Object();</a:t>
            </a:r>
            <a:endParaRPr sz="1600"/>
          </a:p>
          <a:p>
            <a:pPr indent="-230188"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student_details</a:t>
            </a:r>
            <a:r>
              <a:rPr b="1" i="0" lang="vi" sz="1600" u="none" cap="none" strike="noStrike">
                <a:solidFill>
                  <a:srgbClr val="FF0000"/>
                </a:solidFill>
                <a:latin typeface="Courier New"/>
                <a:ea typeface="Courier New"/>
                <a:cs typeface="Courier New"/>
                <a:sym typeface="Courier New"/>
              </a:rPr>
              <a:t>.</a:t>
            </a:r>
            <a:r>
              <a:rPr b="1" i="0" lang="vi" sz="1600" u="none" cap="none" strike="noStrike">
                <a:solidFill>
                  <a:schemeClr val="dk1"/>
                </a:solidFill>
                <a:latin typeface="Courier New"/>
                <a:ea typeface="Courier New"/>
                <a:cs typeface="Courier New"/>
                <a:sym typeface="Courier New"/>
              </a:rPr>
              <a:t>first_name = ‘John’;</a:t>
            </a:r>
            <a:endParaRPr sz="1600"/>
          </a:p>
          <a:p>
            <a:pPr indent="-230188"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student_details</a:t>
            </a:r>
            <a:r>
              <a:rPr b="1" i="0" lang="vi" sz="1600" u="none" cap="none" strike="noStrike">
                <a:solidFill>
                  <a:srgbClr val="FF0000"/>
                </a:solidFill>
                <a:latin typeface="Courier New"/>
                <a:ea typeface="Courier New"/>
                <a:cs typeface="Courier New"/>
                <a:sym typeface="Courier New"/>
              </a:rPr>
              <a:t>.</a:t>
            </a:r>
            <a:r>
              <a:rPr b="1" i="0" lang="vi" sz="1600" u="none" cap="none" strike="noStrike">
                <a:solidFill>
                  <a:schemeClr val="dk1"/>
                </a:solidFill>
                <a:latin typeface="Courier New"/>
                <a:ea typeface="Courier New"/>
                <a:cs typeface="Courier New"/>
                <a:sym typeface="Courier New"/>
              </a:rPr>
              <a:t>last_name = ‘Fernando’;</a:t>
            </a:r>
            <a:endParaRPr sz="1600"/>
          </a:p>
          <a:p>
            <a:pPr indent="-230188"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student_details</a:t>
            </a:r>
            <a:r>
              <a:rPr b="1" i="0" lang="vi" sz="1600" u="none" cap="none" strike="noStrike">
                <a:solidFill>
                  <a:srgbClr val="FF0000"/>
                </a:solidFill>
                <a:latin typeface="Courier New"/>
                <a:ea typeface="Courier New"/>
                <a:cs typeface="Courier New"/>
                <a:sym typeface="Courier New"/>
              </a:rPr>
              <a:t>.</a:t>
            </a:r>
            <a:r>
              <a:rPr b="1" i="0" lang="vi" sz="1600" u="none" cap="none" strike="noStrike">
                <a:solidFill>
                  <a:schemeClr val="dk1"/>
                </a:solidFill>
                <a:latin typeface="Courier New"/>
                <a:ea typeface="Courier New"/>
                <a:cs typeface="Courier New"/>
                <a:sym typeface="Courier New"/>
              </a:rPr>
              <a:t>age = ‘15’;</a:t>
            </a:r>
            <a:endParaRPr sz="1600"/>
          </a:p>
          <a:p>
            <a:pPr indent="-171450" lvl="1" marL="687388"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alert(‘Student\’s name: ‘ </a:t>
            </a:r>
            <a:endParaRPr sz="1600"/>
          </a:p>
          <a:p>
            <a:pPr indent="-171450" lvl="1" marL="687388"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student</a:t>
            </a:r>
            <a:r>
              <a:rPr b="1" i="0" lang="vi" sz="1600" u="none" cap="none" strike="noStrike">
                <a:solidFill>
                  <a:srgbClr val="FF0000"/>
                </a:solidFill>
                <a:latin typeface="Courier New"/>
                <a:ea typeface="Courier New"/>
                <a:cs typeface="Courier New"/>
                <a:sym typeface="Courier New"/>
              </a:rPr>
              <a:t>.</a:t>
            </a:r>
            <a:r>
              <a:rPr b="1" i="0" lang="vi" sz="1600" u="none" cap="none" strike="noStrike">
                <a:solidFill>
                  <a:schemeClr val="dk1"/>
                </a:solidFill>
                <a:latin typeface="Courier New"/>
                <a:ea typeface="Courier New"/>
                <a:cs typeface="Courier New"/>
                <a:sym typeface="Courier New"/>
              </a:rPr>
              <a:t>first_name </a:t>
            </a:r>
            <a:endParaRPr sz="1600"/>
          </a:p>
          <a:p>
            <a:pPr indent="-171450" lvl="1" marL="687388"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 ‘ +student</a:t>
            </a:r>
            <a:r>
              <a:rPr b="1" i="0" lang="vi" sz="1600" u="none" cap="none" strike="noStrike">
                <a:solidFill>
                  <a:srgbClr val="FF0000"/>
                </a:solidFill>
                <a:latin typeface="Courier New"/>
                <a:ea typeface="Courier New"/>
                <a:cs typeface="Courier New"/>
                <a:sym typeface="Courier New"/>
              </a:rPr>
              <a:t>.</a:t>
            </a:r>
            <a:r>
              <a:rPr b="1" i="0" lang="vi" sz="1600" u="none" cap="none" strike="noStrike">
                <a:solidFill>
                  <a:schemeClr val="dk1"/>
                </a:solidFill>
                <a:latin typeface="Courier New"/>
                <a:ea typeface="Courier New"/>
                <a:cs typeface="Courier New"/>
                <a:sym typeface="Courier New"/>
              </a:rPr>
              <a:t>last_name);</a:t>
            </a:r>
            <a:endParaRPr sz="1600"/>
          </a:p>
          <a:p>
            <a:pPr indent="-230188"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sz="1600"/>
          </a:p>
        </p:txBody>
      </p:sp>
      <p:pic>
        <p:nvPicPr>
          <p:cNvPr id="228" name="Google Shape;228;p27"/>
          <p:cNvPicPr preferRelativeResize="0"/>
          <p:nvPr/>
        </p:nvPicPr>
        <p:blipFill rotWithShape="1">
          <a:blip r:embed="rId3">
            <a:alphaModFix/>
          </a:blip>
          <a:srcRect b="0" l="0" r="0" t="0"/>
          <a:stretch/>
        </p:blipFill>
        <p:spPr>
          <a:xfrm>
            <a:off x="4970236" y="3681463"/>
            <a:ext cx="4114800" cy="12540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35" name="Google Shape;235;p2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236" name="Google Shape;236;p28"/>
          <p:cNvSpPr txBox="1"/>
          <p:nvPr>
            <p:ph type="title"/>
          </p:nvPr>
        </p:nvSpPr>
        <p:spPr>
          <a:xfrm>
            <a:off x="533400" y="148829"/>
            <a:ext cx="83058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Creating Properties for Custom Objects 2-2</a:t>
            </a:r>
            <a:endParaRPr/>
          </a:p>
        </p:txBody>
      </p:sp>
      <p:sp>
        <p:nvSpPr>
          <p:cNvPr id="237" name="Google Shape;237;p28"/>
          <p:cNvSpPr/>
          <p:nvPr/>
        </p:nvSpPr>
        <p:spPr>
          <a:xfrm>
            <a:off x="76200" y="628650"/>
            <a:ext cx="8534400" cy="738664"/>
          </a:xfrm>
          <a:prstGeom prst="rect">
            <a:avLst/>
          </a:prstGeom>
          <a:noFill/>
          <a:ln>
            <a:noFill/>
          </a:ln>
        </p:spPr>
        <p:txBody>
          <a:bodyPr anchorCtr="0" anchor="t"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Code Snippet creates the employee object and adds properties in the constructor function.</a:t>
            </a:r>
            <a:endParaRPr/>
          </a:p>
          <a:p>
            <a:pPr indent="-185420" lvl="1" marL="457200" marR="0" rtl="0" algn="just">
              <a:lnSpc>
                <a:spcPct val="100000"/>
              </a:lnSpc>
              <a:spcBef>
                <a:spcPts val="0"/>
              </a:spcBef>
              <a:spcAft>
                <a:spcPts val="0"/>
              </a:spcAft>
              <a:buClr>
                <a:srgbClr val="AC1418"/>
              </a:buClr>
              <a:buSzPts val="1400"/>
              <a:buFont typeface="Noto Sans Symbols"/>
              <a:buNone/>
            </a:pPr>
            <a:r>
              <a:t/>
            </a:r>
            <a:endParaRPr b="0" i="0" sz="1400" u="none" cap="none" strike="noStrike">
              <a:solidFill>
                <a:schemeClr val="dk1"/>
              </a:solidFill>
              <a:latin typeface="Courier New"/>
              <a:ea typeface="Courier New"/>
              <a:cs typeface="Courier New"/>
              <a:sym typeface="Courier New"/>
            </a:endParaRPr>
          </a:p>
        </p:txBody>
      </p:sp>
      <p:sp>
        <p:nvSpPr>
          <p:cNvPr id="238" name="Google Shape;238;p28"/>
          <p:cNvSpPr txBox="1"/>
          <p:nvPr/>
        </p:nvSpPr>
        <p:spPr>
          <a:xfrm>
            <a:off x="304800" y="1314450"/>
            <a:ext cx="8624888" cy="360098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&lt;script&gt;</a:t>
            </a:r>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 To define the object type</a:t>
            </a:r>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t>
            </a:r>
            <a:r>
              <a:rPr b="1" i="0" lang="vi" u="none" cap="none" strike="noStrike">
                <a:solidFill>
                  <a:srgbClr val="FF0000"/>
                </a:solidFill>
                <a:latin typeface="Courier New"/>
                <a:ea typeface="Courier New"/>
                <a:cs typeface="Courier New"/>
                <a:sym typeface="Courier New"/>
              </a:rPr>
              <a:t>function</a:t>
            </a: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50"/>
                </a:solidFill>
                <a:latin typeface="Courier New"/>
                <a:ea typeface="Courier New"/>
                <a:cs typeface="Courier New"/>
                <a:sym typeface="Courier New"/>
              </a:rPr>
              <a:t>employee</a:t>
            </a:r>
            <a:r>
              <a:rPr b="1" i="0" lang="vi" u="none" cap="none" strike="noStrike">
                <a:solidFill>
                  <a:srgbClr val="FF0000"/>
                </a:solidFill>
                <a:latin typeface="Courier New"/>
                <a:ea typeface="Courier New"/>
                <a:cs typeface="Courier New"/>
                <a:sym typeface="Courier New"/>
              </a:rPr>
              <a:t>(</a:t>
            </a:r>
            <a:r>
              <a:rPr b="1" i="0" lang="vi" u="none" cap="none" strike="noStrike">
                <a:solidFill>
                  <a:schemeClr val="dk1"/>
                </a:solidFill>
                <a:latin typeface="Courier New"/>
                <a:ea typeface="Courier New"/>
                <a:cs typeface="Courier New"/>
                <a:sym typeface="Courier New"/>
              </a:rPr>
              <a:t>name, age, experience</a:t>
            </a:r>
            <a:r>
              <a:rPr b="1" i="0" lang="vi" u="none" cap="none" strike="noStrike">
                <a:solidFill>
                  <a:srgbClr val="FF0000"/>
                </a:solidFill>
                <a:latin typeface="Courier New"/>
                <a:ea typeface="Courier New"/>
                <a:cs typeface="Courier New"/>
                <a:sym typeface="Courier New"/>
              </a:rPr>
              <a:t>)</a:t>
            </a:r>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t>
            </a:r>
            <a:r>
              <a:rPr b="1" i="0" lang="vi" u="none" cap="none" strike="noStrike">
                <a:solidFill>
                  <a:srgbClr val="FF0000"/>
                </a:solidFill>
                <a:latin typeface="Courier New"/>
                <a:ea typeface="Courier New"/>
                <a:cs typeface="Courier New"/>
                <a:sym typeface="Courier New"/>
              </a:rPr>
              <a:t>{</a:t>
            </a:r>
            <a:endParaRPr/>
          </a:p>
          <a:p>
            <a:pPr indent="682625" lvl="1" marL="231775" marR="0" rtl="0" algn="just">
              <a:lnSpc>
                <a:spcPct val="100000"/>
              </a:lnSpc>
              <a:spcBef>
                <a:spcPts val="0"/>
              </a:spcBef>
              <a:spcAft>
                <a:spcPts val="0"/>
              </a:spcAft>
              <a:buNone/>
            </a:pPr>
            <a:r>
              <a:rPr b="1" i="0" lang="vi" u="none" cap="none" strike="noStrike">
                <a:solidFill>
                  <a:srgbClr val="FF0000"/>
                </a:solidFill>
                <a:latin typeface="Courier New"/>
                <a:ea typeface="Courier New"/>
                <a:cs typeface="Courier New"/>
                <a:sym typeface="Courier New"/>
              </a:rPr>
              <a:t>this.</a:t>
            </a:r>
            <a:r>
              <a:rPr b="1" i="0" lang="vi" u="none" cap="none" strike="noStrike">
                <a:solidFill>
                  <a:schemeClr val="dk1"/>
                </a:solidFill>
                <a:latin typeface="Courier New"/>
                <a:ea typeface="Courier New"/>
                <a:cs typeface="Courier New"/>
                <a:sym typeface="Courier New"/>
              </a:rPr>
              <a:t>name = name;</a:t>
            </a:r>
            <a:endParaRPr/>
          </a:p>
          <a:p>
            <a:pPr indent="682625" lvl="1" marL="231775" marR="0" rtl="0" algn="just">
              <a:lnSpc>
                <a:spcPct val="100000"/>
              </a:lnSpc>
              <a:spcBef>
                <a:spcPts val="0"/>
              </a:spcBef>
              <a:spcAft>
                <a:spcPts val="0"/>
              </a:spcAft>
              <a:buNone/>
            </a:pPr>
            <a:r>
              <a:rPr b="1" i="0" lang="vi" u="none" cap="none" strike="noStrike">
                <a:solidFill>
                  <a:srgbClr val="FF0000"/>
                </a:solidFill>
                <a:latin typeface="Courier New"/>
                <a:ea typeface="Courier New"/>
                <a:cs typeface="Courier New"/>
                <a:sym typeface="Courier New"/>
              </a:rPr>
              <a:t>this.</a:t>
            </a:r>
            <a:r>
              <a:rPr b="1" i="0" lang="vi" u="none" cap="none" strike="noStrike">
                <a:solidFill>
                  <a:schemeClr val="dk1"/>
                </a:solidFill>
                <a:latin typeface="Courier New"/>
                <a:ea typeface="Courier New"/>
                <a:cs typeface="Courier New"/>
                <a:sym typeface="Courier New"/>
              </a:rPr>
              <a:t>age= age;</a:t>
            </a:r>
            <a:endParaRPr/>
          </a:p>
          <a:p>
            <a:pPr indent="682625" lvl="1" marL="231775" marR="0" rtl="0" algn="just">
              <a:lnSpc>
                <a:spcPct val="100000"/>
              </a:lnSpc>
              <a:spcBef>
                <a:spcPts val="0"/>
              </a:spcBef>
              <a:spcAft>
                <a:spcPts val="0"/>
              </a:spcAft>
              <a:buNone/>
            </a:pPr>
            <a:r>
              <a:rPr b="1" i="0" lang="vi" u="none" cap="none" strike="noStrike">
                <a:solidFill>
                  <a:srgbClr val="FF0000"/>
                </a:solidFill>
                <a:latin typeface="Courier New"/>
                <a:ea typeface="Courier New"/>
                <a:cs typeface="Courier New"/>
                <a:sym typeface="Courier New"/>
              </a:rPr>
              <a:t>this.</a:t>
            </a:r>
            <a:r>
              <a:rPr b="1" i="0" lang="vi" u="none" cap="none" strike="noStrike">
                <a:solidFill>
                  <a:schemeClr val="dk1"/>
                </a:solidFill>
                <a:latin typeface="Courier New"/>
                <a:ea typeface="Courier New"/>
                <a:cs typeface="Courier New"/>
                <a:sym typeface="Courier New"/>
              </a:rPr>
              <a:t>experience= experience;</a:t>
            </a:r>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t>
            </a:r>
            <a:r>
              <a:rPr b="1" i="0" lang="vi" u="none" cap="none" strike="noStrike">
                <a:solidFill>
                  <a:srgbClr val="FF0000"/>
                </a:solidFill>
                <a:latin typeface="Courier New"/>
                <a:ea typeface="Courier New"/>
                <a:cs typeface="Courier New"/>
                <a:sym typeface="Courier New"/>
              </a:rPr>
              <a:t>}</a:t>
            </a:r>
            <a:endParaRPr/>
          </a:p>
          <a:p>
            <a:pPr indent="0" lvl="1" marL="231775" marR="0" rtl="0" algn="just">
              <a:lnSpc>
                <a:spcPct val="100000"/>
              </a:lnSpc>
              <a:spcBef>
                <a:spcPts val="0"/>
              </a:spcBef>
              <a:spcAft>
                <a:spcPts val="0"/>
              </a:spcAft>
              <a:buNone/>
            </a:pPr>
            <a:r>
              <a:t/>
            </a:r>
            <a:endParaRPr b="1" i="0" u="none" cap="none" strike="noStrike">
              <a:solidFill>
                <a:schemeClr val="dk1"/>
              </a:solidFill>
              <a:latin typeface="Courier New"/>
              <a:ea typeface="Courier New"/>
              <a:cs typeface="Courier New"/>
              <a:sym typeface="Courier New"/>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 Creates an object using using template method</a:t>
            </a:r>
            <a:endParaRPr b="1" i="0" u="none" cap="none" strike="noStrike">
              <a:solidFill>
                <a:schemeClr val="dk1"/>
              </a:solidFill>
              <a:latin typeface="Courier New"/>
              <a:ea typeface="Courier New"/>
              <a:cs typeface="Courier New"/>
              <a:sym typeface="Courier New"/>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var emp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50"/>
                </a:solidFill>
                <a:latin typeface="Courier New"/>
                <a:ea typeface="Courier New"/>
                <a:cs typeface="Courier New"/>
                <a:sym typeface="Courier New"/>
              </a:rPr>
              <a:t>employee</a:t>
            </a:r>
            <a:r>
              <a:rPr b="1" i="0" lang="vi" u="none" cap="none" strike="noStrike">
                <a:solidFill>
                  <a:srgbClr val="FF0000"/>
                </a:solidFill>
                <a:latin typeface="Courier New"/>
                <a:ea typeface="Courier New"/>
                <a:cs typeface="Courier New"/>
                <a:sym typeface="Courier New"/>
              </a:rPr>
              <a:t>(</a:t>
            </a:r>
            <a:r>
              <a:rPr b="1" i="0" lang="vi" u="none" cap="none" strike="noStrike">
                <a:solidFill>
                  <a:schemeClr val="dk1"/>
                </a:solidFill>
                <a:latin typeface="Courier New"/>
                <a:ea typeface="Courier New"/>
                <a:cs typeface="Courier New"/>
                <a:sym typeface="Courier New"/>
              </a:rPr>
              <a:t>‘Mary’, ‘34’, ‘5 years’</a:t>
            </a:r>
            <a:r>
              <a:rPr b="1" i="0" lang="vi" u="none" cap="none" strike="noStrike">
                <a:solidFill>
                  <a:srgbClr val="FF0000"/>
                </a:solidFill>
                <a:latin typeface="Courier New"/>
                <a:ea typeface="Courier New"/>
                <a:cs typeface="Courier New"/>
                <a:sym typeface="Courier New"/>
              </a:rPr>
              <a:t>)</a:t>
            </a:r>
            <a:r>
              <a:rPr b="1" i="0" lang="vi" u="none" cap="none" strike="noStrike">
                <a:solidFill>
                  <a:schemeClr val="dk1"/>
                </a:solidFill>
                <a:latin typeface="Courier New"/>
                <a:ea typeface="Courier New"/>
                <a:cs typeface="Courier New"/>
                <a:sym typeface="Courier New"/>
              </a:rPr>
              <a:t>;</a:t>
            </a:r>
            <a:endParaRPr/>
          </a:p>
          <a:p>
            <a:pPr indent="0" lvl="1" marL="231775" marR="0" rtl="0" algn="just">
              <a:lnSpc>
                <a:spcPct val="100000"/>
              </a:lnSpc>
              <a:spcBef>
                <a:spcPts val="0"/>
              </a:spcBef>
              <a:spcAft>
                <a:spcPts val="0"/>
              </a:spcAft>
              <a:buNone/>
            </a:pPr>
            <a:r>
              <a:t/>
            </a:r>
            <a:endParaRPr b="1" i="0" u="none" cap="none" strike="noStrike">
              <a:solidFill>
                <a:schemeClr val="dk1"/>
              </a:solidFill>
              <a:latin typeface="Courier New"/>
              <a:ea typeface="Courier New"/>
              <a:cs typeface="Courier New"/>
              <a:sym typeface="Courier New"/>
            </a:endParaRPr>
          </a:p>
          <a:p>
            <a:pPr indent="0" lvl="1" marL="231775"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alert(“ Name: “+ emp</a:t>
            </a:r>
            <a:r>
              <a:rPr b="1" i="0" lang="vi" u="none" cap="none" strike="noStrike">
                <a:solidFill>
                  <a:srgbClr val="FF0000"/>
                </a:solidFill>
                <a:latin typeface="Courier New"/>
                <a:ea typeface="Courier New"/>
                <a:cs typeface="Courier New"/>
                <a:sym typeface="Courier New"/>
              </a:rPr>
              <a:t>.</a:t>
            </a:r>
            <a:r>
              <a:rPr b="1" i="0" lang="vi" u="none" cap="none" strike="noStrike">
                <a:solidFill>
                  <a:schemeClr val="dk1"/>
                </a:solidFill>
                <a:latin typeface="Courier New"/>
                <a:ea typeface="Courier New"/>
                <a:cs typeface="Courier New"/>
                <a:sym typeface="Courier New"/>
              </a:rPr>
              <a:t>name + “\n Age: “+emp</a:t>
            </a:r>
            <a:r>
              <a:rPr b="1" i="0" lang="vi" u="none" cap="none" strike="noStrike">
                <a:solidFill>
                  <a:srgbClr val="FF0000"/>
                </a:solidFill>
                <a:latin typeface="Courier New"/>
                <a:ea typeface="Courier New"/>
                <a:cs typeface="Courier New"/>
                <a:sym typeface="Courier New"/>
              </a:rPr>
              <a:t>.</a:t>
            </a:r>
            <a:r>
              <a:rPr b="1" i="0" lang="vi" u="none" cap="none" strike="noStrike">
                <a:solidFill>
                  <a:schemeClr val="dk1"/>
                </a:solidFill>
                <a:latin typeface="Courier New"/>
                <a:ea typeface="Courier New"/>
                <a:cs typeface="Courier New"/>
                <a:sym typeface="Courier New"/>
              </a:rPr>
              <a:t>age+ </a:t>
            </a:r>
            <a:endParaRPr/>
          </a:p>
          <a:p>
            <a:pPr indent="0" lvl="1" marL="231775"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”\n Experience: “+emp</a:t>
            </a:r>
            <a:r>
              <a:rPr b="1" i="0" lang="vi" u="none" cap="none" strike="noStrike">
                <a:solidFill>
                  <a:srgbClr val="FF0000"/>
                </a:solidFill>
                <a:latin typeface="Courier New"/>
                <a:ea typeface="Courier New"/>
                <a:cs typeface="Courier New"/>
                <a:sym typeface="Courier New"/>
              </a:rPr>
              <a:t>.</a:t>
            </a:r>
            <a:r>
              <a:rPr b="1" i="0" lang="vi" u="none" cap="none" strike="noStrike">
                <a:solidFill>
                  <a:schemeClr val="dk1"/>
                </a:solidFill>
                <a:latin typeface="Courier New"/>
                <a:ea typeface="Courier New"/>
                <a:cs typeface="Courier New"/>
                <a:sym typeface="Courier New"/>
              </a:rPr>
              <a:t>experience);</a:t>
            </a:r>
            <a:endParaRPr/>
          </a:p>
          <a:p>
            <a:pPr indent="0" lvl="1" marL="231775" marR="0" rtl="0" algn="l">
              <a:lnSpc>
                <a:spcPct val="100000"/>
              </a:lnSpc>
              <a:spcBef>
                <a:spcPts val="0"/>
              </a:spcBef>
              <a:spcAft>
                <a:spcPts val="0"/>
              </a:spcAft>
              <a:buNone/>
            </a:pPr>
            <a:r>
              <a:t/>
            </a:r>
            <a:endParaRPr b="1" i="0" u="none" cap="none" strike="noStrike">
              <a:solidFill>
                <a:schemeClr val="dk1"/>
              </a:solidFill>
              <a:latin typeface="Courier New"/>
              <a:ea typeface="Courier New"/>
              <a:cs typeface="Courier New"/>
              <a:sym typeface="Courier New"/>
            </a:endParaRPr>
          </a:p>
          <a:p>
            <a:pPr indent="0" lvl="1" marL="231775"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&lt;/script&gt;</a:t>
            </a:r>
            <a:endParaRPr/>
          </a:p>
        </p:txBody>
      </p:sp>
      <p:pic>
        <p:nvPicPr>
          <p:cNvPr id="239" name="Google Shape;239;p28"/>
          <p:cNvPicPr preferRelativeResize="0"/>
          <p:nvPr/>
        </p:nvPicPr>
        <p:blipFill rotWithShape="1">
          <a:blip r:embed="rId3">
            <a:alphaModFix/>
          </a:blip>
          <a:srcRect b="0" l="0" r="0" t="0"/>
          <a:stretch/>
        </p:blipFill>
        <p:spPr>
          <a:xfrm>
            <a:off x="5465689" y="2114550"/>
            <a:ext cx="2758733" cy="120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p:nvPr/>
        </p:nvSpPr>
        <p:spPr>
          <a:xfrm>
            <a:off x="381000" y="2971800"/>
            <a:ext cx="8286900" cy="18849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230188" lvl="1" marL="457200" marR="0" rtl="0" algn="just">
              <a:lnSpc>
                <a:spcPct val="15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&lt;script&gt;</a:t>
            </a:r>
            <a:endParaRPr/>
          </a:p>
          <a:p>
            <a:pPr indent="3175"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var </a:t>
            </a:r>
            <a:r>
              <a:rPr b="1" i="0" lang="vi" u="none" cap="none" strike="noStrike">
                <a:solidFill>
                  <a:srgbClr val="00B0F0"/>
                </a:solidFill>
                <a:latin typeface="Courier New"/>
                <a:ea typeface="Courier New"/>
                <a:cs typeface="Courier New"/>
                <a:sym typeface="Courier New"/>
              </a:rPr>
              <a:t>square</a:t>
            </a:r>
            <a:r>
              <a:rPr b="1" i="0" lang="vi" u="none" cap="none" strike="noStrike">
                <a:solidFill>
                  <a:schemeClr val="dk1"/>
                </a:solidFill>
                <a:latin typeface="Courier New"/>
                <a:ea typeface="Courier New"/>
                <a:cs typeface="Courier New"/>
                <a:sym typeface="Courier New"/>
              </a:rPr>
              <a:t>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50"/>
                </a:solidFill>
                <a:latin typeface="Courier New"/>
                <a:ea typeface="Courier New"/>
                <a:cs typeface="Courier New"/>
                <a:sym typeface="Courier New"/>
              </a:rPr>
              <a:t>Object()</a:t>
            </a:r>
            <a:r>
              <a:rPr b="1" i="0" lang="vi" u="none" cap="none" strike="noStrike">
                <a:solidFill>
                  <a:schemeClr val="dk1"/>
                </a:solidFill>
                <a:latin typeface="Courier New"/>
                <a:ea typeface="Courier New"/>
                <a:cs typeface="Courier New"/>
                <a:sym typeface="Courier New"/>
              </a:rPr>
              <a:t>;</a:t>
            </a:r>
            <a:endParaRPr/>
          </a:p>
          <a:p>
            <a:pPr indent="3175"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F0"/>
                </a:solidFill>
                <a:latin typeface="Courier New"/>
                <a:ea typeface="Courier New"/>
                <a:cs typeface="Courier New"/>
                <a:sym typeface="Courier New"/>
              </a:rPr>
              <a:t>square</a:t>
            </a:r>
            <a:r>
              <a:rPr b="1" i="0" lang="vi" u="none" cap="none" strike="noStrike">
                <a:solidFill>
                  <a:srgbClr val="FF0000"/>
                </a:solidFill>
                <a:latin typeface="Courier New"/>
                <a:ea typeface="Courier New"/>
                <a:cs typeface="Courier New"/>
                <a:sym typeface="Courier New"/>
              </a:rPr>
              <a:t>.</a:t>
            </a:r>
            <a:r>
              <a:rPr b="1" i="0" lang="vi" u="none" cap="none" strike="noStrike">
                <a:solidFill>
                  <a:schemeClr val="dk1"/>
                </a:solidFill>
                <a:latin typeface="Courier New"/>
                <a:ea typeface="Courier New"/>
                <a:cs typeface="Courier New"/>
                <a:sym typeface="Courier New"/>
              </a:rPr>
              <a:t>length = 5;</a:t>
            </a:r>
            <a:endParaRPr/>
          </a:p>
          <a:p>
            <a:pPr indent="3175"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F0"/>
                </a:solidFill>
                <a:latin typeface="Courier New"/>
                <a:ea typeface="Courier New"/>
                <a:cs typeface="Courier New"/>
                <a:sym typeface="Courier New"/>
              </a:rPr>
              <a:t>square</a:t>
            </a:r>
            <a:r>
              <a:rPr b="1" i="0" lang="vi" u="none" cap="none" strike="noStrike">
                <a:solidFill>
                  <a:srgbClr val="FF0000"/>
                </a:solidFill>
                <a:latin typeface="Courier New"/>
                <a:ea typeface="Courier New"/>
                <a:cs typeface="Courier New"/>
                <a:sym typeface="Courier New"/>
              </a:rPr>
              <a:t>.</a:t>
            </a:r>
            <a:r>
              <a:rPr b="1" i="0" lang="vi" u="none" cap="none" strike="noStrike">
                <a:solidFill>
                  <a:schemeClr val="dk1"/>
                </a:solidFill>
                <a:latin typeface="Courier New"/>
                <a:ea typeface="Courier New"/>
                <a:cs typeface="Courier New"/>
                <a:sym typeface="Courier New"/>
              </a:rPr>
              <a:t>cal_area = </a:t>
            </a:r>
            <a:r>
              <a:rPr b="1" i="0" lang="vi" u="none" cap="none" strike="noStrike">
                <a:solidFill>
                  <a:srgbClr val="FF0000"/>
                </a:solidFill>
                <a:latin typeface="Courier New"/>
                <a:ea typeface="Courier New"/>
                <a:cs typeface="Courier New"/>
                <a:sym typeface="Courier New"/>
              </a:rPr>
              <a:t>function() {</a:t>
            </a:r>
            <a:endParaRPr/>
          </a:p>
          <a:p>
            <a:pPr indent="3175"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t>
            </a:r>
            <a:r>
              <a:rPr b="1" i="0" lang="vi" u="none" cap="none" strike="noStrike">
                <a:solidFill>
                  <a:srgbClr val="4411D5"/>
                </a:solidFill>
                <a:latin typeface="Courier New"/>
                <a:ea typeface="Courier New"/>
                <a:cs typeface="Courier New"/>
                <a:sym typeface="Courier New"/>
              </a:rPr>
              <a:t>return</a:t>
            </a: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F0"/>
                </a:solidFill>
                <a:latin typeface="Courier New"/>
                <a:ea typeface="Courier New"/>
                <a:cs typeface="Courier New"/>
                <a:sym typeface="Courier New"/>
              </a:rPr>
              <a:t>square</a:t>
            </a:r>
            <a:r>
              <a:rPr b="1" i="0" lang="vi" u="none" cap="none" strike="noStrike">
                <a:solidFill>
                  <a:schemeClr val="dk1"/>
                </a:solidFill>
                <a:latin typeface="Courier New"/>
                <a:ea typeface="Courier New"/>
                <a:cs typeface="Courier New"/>
                <a:sym typeface="Courier New"/>
              </a:rPr>
              <a:t>.length * </a:t>
            </a:r>
            <a:r>
              <a:rPr b="1" i="0" lang="vi" u="none" cap="none" strike="noStrike">
                <a:solidFill>
                  <a:srgbClr val="00B0F0"/>
                </a:solidFill>
                <a:latin typeface="Courier New"/>
                <a:ea typeface="Courier New"/>
                <a:cs typeface="Courier New"/>
                <a:sym typeface="Courier New"/>
              </a:rPr>
              <a:t>square</a:t>
            </a:r>
            <a:r>
              <a:rPr b="1" i="0" lang="vi" u="none" cap="none" strike="noStrike">
                <a:solidFill>
                  <a:schemeClr val="dk1"/>
                </a:solidFill>
                <a:latin typeface="Courier New"/>
                <a:ea typeface="Courier New"/>
                <a:cs typeface="Courier New"/>
                <a:sym typeface="Courier New"/>
              </a:rPr>
              <a:t>.length;</a:t>
            </a:r>
            <a:endParaRPr/>
          </a:p>
          <a:p>
            <a:pPr indent="3175"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t>
            </a:r>
            <a:r>
              <a:rPr b="1" i="0" lang="vi" u="none" cap="none" strike="noStrike">
                <a:solidFill>
                  <a:srgbClr val="FF0000"/>
                </a:solidFill>
                <a:latin typeface="Courier New"/>
                <a:ea typeface="Courier New"/>
                <a:cs typeface="Courier New"/>
                <a:sym typeface="Courier New"/>
              </a:rPr>
              <a:t>}</a:t>
            </a:r>
            <a:endParaRPr/>
          </a:p>
          <a:p>
            <a:pPr indent="-230188"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alert(“Area: “ + </a:t>
            </a:r>
            <a:r>
              <a:rPr b="1" i="0" lang="vi" u="none" cap="none" strike="noStrike">
                <a:solidFill>
                  <a:srgbClr val="00B0F0"/>
                </a:solidFill>
                <a:latin typeface="Courier New"/>
                <a:ea typeface="Courier New"/>
                <a:cs typeface="Courier New"/>
                <a:sym typeface="Courier New"/>
              </a:rPr>
              <a:t>square</a:t>
            </a:r>
            <a:r>
              <a:rPr b="1" i="0" lang="vi" u="none" cap="none" strike="noStrike">
                <a:solidFill>
                  <a:schemeClr val="dk1"/>
                </a:solidFill>
                <a:latin typeface="Courier New"/>
                <a:ea typeface="Courier New"/>
                <a:cs typeface="Courier New"/>
                <a:sym typeface="Courier New"/>
              </a:rPr>
              <a:t>.cal_area());</a:t>
            </a:r>
            <a:endParaRPr/>
          </a:p>
          <a:p>
            <a:pPr indent="-230188"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&lt;/script&gt;</a:t>
            </a:r>
            <a:endParaRPr/>
          </a:p>
        </p:txBody>
      </p:sp>
      <p:sp>
        <p:nvSpPr>
          <p:cNvPr id="246" name="Google Shape;246;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47" name="Google Shape;247;p2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248" name="Google Shape;248;p29"/>
          <p:cNvSpPr txBox="1"/>
          <p:nvPr>
            <p:ph type="title"/>
          </p:nvPr>
        </p:nvSpPr>
        <p:spPr>
          <a:xfrm>
            <a:off x="533400" y="148829"/>
            <a:ext cx="82296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Creating Methods for Custom Objects</a:t>
            </a:r>
            <a:endParaRPr/>
          </a:p>
        </p:txBody>
      </p:sp>
      <p:grpSp>
        <p:nvGrpSpPr>
          <p:cNvPr id="249" name="Google Shape;249;p29"/>
          <p:cNvGrpSpPr/>
          <p:nvPr/>
        </p:nvGrpSpPr>
        <p:grpSpPr>
          <a:xfrm>
            <a:off x="457200" y="651019"/>
            <a:ext cx="8382000" cy="1797526"/>
            <a:chOff x="0" y="58949"/>
            <a:chExt cx="8382000" cy="2396701"/>
          </a:xfrm>
        </p:grpSpPr>
        <p:sp>
          <p:nvSpPr>
            <p:cNvPr id="250" name="Google Shape;250;p29"/>
            <p:cNvSpPr/>
            <p:nvPr/>
          </p:nvSpPr>
          <p:spPr>
            <a:xfrm>
              <a:off x="0" y="58949"/>
              <a:ext cx="8382000" cy="760500"/>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txBox="1"/>
            <p:nvPr/>
          </p:nvSpPr>
          <p:spPr>
            <a:xfrm>
              <a:off x="37125" y="96074"/>
              <a:ext cx="8307750"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800" u="none" cap="none" strike="noStrike">
                  <a:solidFill>
                    <a:schemeClr val="dk1"/>
                  </a:solidFill>
                  <a:latin typeface="Courier New"/>
                  <a:ea typeface="Courier New"/>
                  <a:cs typeface="Courier New"/>
                  <a:sym typeface="Courier New"/>
                </a:rPr>
                <a:t>Methods are similar to JavaScript functions.</a:t>
              </a:r>
              <a:endParaRPr sz="1800"/>
            </a:p>
          </p:txBody>
        </p:sp>
        <p:sp>
          <p:nvSpPr>
            <p:cNvPr id="252" name="Google Shape;252;p29"/>
            <p:cNvSpPr/>
            <p:nvPr/>
          </p:nvSpPr>
          <p:spPr>
            <a:xfrm>
              <a:off x="0" y="877049"/>
              <a:ext cx="8382000" cy="760500"/>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txBox="1"/>
            <p:nvPr/>
          </p:nvSpPr>
          <p:spPr>
            <a:xfrm>
              <a:off x="37125" y="914174"/>
              <a:ext cx="8307750"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A method is associated with an object and is executed by referring to that object but a function is executed independently.</a:t>
              </a:r>
              <a:endParaRPr sz="1600"/>
            </a:p>
          </p:txBody>
        </p:sp>
        <p:sp>
          <p:nvSpPr>
            <p:cNvPr id="254" name="Google Shape;254;p29"/>
            <p:cNvSpPr/>
            <p:nvPr/>
          </p:nvSpPr>
          <p:spPr>
            <a:xfrm>
              <a:off x="0" y="1695150"/>
              <a:ext cx="8382000" cy="760500"/>
            </a:xfrm>
            <a:prstGeom prst="roundRect">
              <a:avLst>
                <a:gd fmla="val 16667" name="adj"/>
              </a:avLst>
            </a:prstGeom>
            <a:gradFill>
              <a:gsLst>
                <a:gs pos="0">
                  <a:srgbClr val="C8B2E9"/>
                </a:gs>
                <a:gs pos="35000">
                  <a:srgbClr val="D6CAED"/>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txBox="1"/>
            <p:nvPr/>
          </p:nvSpPr>
          <p:spPr>
            <a:xfrm>
              <a:off x="37125" y="1732275"/>
              <a:ext cx="8307750"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To invoke a method, it must be specified with the object name followed by a period, method name, and parenthesis with parameters, if any.</a:t>
              </a:r>
              <a:endParaRPr sz="1600"/>
            </a:p>
          </p:txBody>
        </p:sp>
      </p:grpSp>
      <p:sp>
        <p:nvSpPr>
          <p:cNvPr id="256" name="Google Shape;256;p29"/>
          <p:cNvSpPr txBox="1"/>
          <p:nvPr/>
        </p:nvSpPr>
        <p:spPr>
          <a:xfrm>
            <a:off x="304800" y="2618878"/>
            <a:ext cx="8991600" cy="246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0" i="0" lang="vi" sz="1800" u="none" cap="none" strike="noStrike">
                <a:solidFill>
                  <a:schemeClr val="dk1"/>
                </a:solidFill>
                <a:latin typeface="Calibri"/>
                <a:ea typeface="Calibri"/>
                <a:cs typeface="Calibri"/>
                <a:sym typeface="Calibri"/>
              </a:rPr>
              <a:t>The Code Snippet demonstrates the script that defines a custom method.</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63" name="Google Shape;263;p3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264" name="Google Shape;264;p30"/>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Built-in Objects</a:t>
            </a:r>
            <a:endParaRPr/>
          </a:p>
        </p:txBody>
      </p:sp>
      <p:grpSp>
        <p:nvGrpSpPr>
          <p:cNvPr id="265" name="Google Shape;265;p30"/>
          <p:cNvGrpSpPr/>
          <p:nvPr/>
        </p:nvGrpSpPr>
        <p:grpSpPr>
          <a:xfrm>
            <a:off x="461410" y="752158"/>
            <a:ext cx="8382000" cy="4039233"/>
            <a:chOff x="0" y="12277"/>
            <a:chExt cx="8382000" cy="5385644"/>
          </a:xfrm>
        </p:grpSpPr>
        <p:sp>
          <p:nvSpPr>
            <p:cNvPr id="266" name="Google Shape;266;p30"/>
            <p:cNvSpPr/>
            <p:nvPr/>
          </p:nvSpPr>
          <p:spPr>
            <a:xfrm>
              <a:off x="0" y="12277"/>
              <a:ext cx="8382000" cy="722474"/>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txBox="1"/>
            <p:nvPr/>
          </p:nvSpPr>
          <p:spPr>
            <a:xfrm>
              <a:off x="35268" y="47545"/>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lang="vi" sz="1900">
                  <a:solidFill>
                    <a:schemeClr val="dk1"/>
                  </a:solidFill>
                  <a:latin typeface="Courier New"/>
                  <a:ea typeface="Courier New"/>
                  <a:cs typeface="Courier New"/>
                  <a:sym typeface="Courier New"/>
                </a:rPr>
                <a:t>Object model of JavaScript forms the foundation of the language.</a:t>
              </a:r>
              <a:endParaRPr/>
            </a:p>
          </p:txBody>
        </p:sp>
        <p:sp>
          <p:nvSpPr>
            <p:cNvPr id="268" name="Google Shape;268;p30"/>
            <p:cNvSpPr/>
            <p:nvPr/>
          </p:nvSpPr>
          <p:spPr>
            <a:xfrm>
              <a:off x="0" y="789472"/>
              <a:ext cx="8382000" cy="722474"/>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txBox="1"/>
            <p:nvPr/>
          </p:nvSpPr>
          <p:spPr>
            <a:xfrm>
              <a:off x="35268" y="824740"/>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lang="vi" sz="1900">
                  <a:solidFill>
                    <a:schemeClr val="dk1"/>
                  </a:solidFill>
                  <a:latin typeface="Courier New"/>
                  <a:ea typeface="Courier New"/>
                  <a:cs typeface="Courier New"/>
                  <a:sym typeface="Courier New"/>
                </a:rPr>
                <a:t>These objects help to provide custom functionalities in the script.</a:t>
              </a:r>
              <a:endParaRPr sz="1900">
                <a:solidFill>
                  <a:schemeClr val="dk1"/>
                </a:solidFill>
                <a:latin typeface="Courier New"/>
                <a:ea typeface="Courier New"/>
                <a:cs typeface="Courier New"/>
                <a:sym typeface="Courier New"/>
              </a:endParaRPr>
            </a:p>
          </p:txBody>
        </p:sp>
        <p:sp>
          <p:nvSpPr>
            <p:cNvPr id="270" name="Google Shape;270;p30"/>
            <p:cNvSpPr/>
            <p:nvPr/>
          </p:nvSpPr>
          <p:spPr>
            <a:xfrm>
              <a:off x="0" y="1566667"/>
              <a:ext cx="8382000" cy="722474"/>
            </a:xfrm>
            <a:prstGeom prst="roundRect">
              <a:avLst>
                <a:gd fmla="val 16667" name="adj"/>
              </a:avLst>
            </a:prstGeom>
            <a:gradFill>
              <a:gsLst>
                <a:gs pos="0">
                  <a:srgbClr val="C8B2E9"/>
                </a:gs>
                <a:gs pos="35000">
                  <a:srgbClr val="D6CAED"/>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txBox="1"/>
            <p:nvPr/>
          </p:nvSpPr>
          <p:spPr>
            <a:xfrm>
              <a:off x="35268" y="1601935"/>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lang="vi" sz="1900">
                  <a:solidFill>
                    <a:schemeClr val="dk1"/>
                  </a:solidFill>
                  <a:latin typeface="Courier New"/>
                  <a:ea typeface="Courier New"/>
                  <a:cs typeface="Courier New"/>
                  <a:sym typeface="Courier New"/>
                </a:rPr>
                <a:t>JavaScript treats the primitive data types as objects and provide equivalent object for each of them.</a:t>
              </a:r>
              <a:endParaRPr/>
            </a:p>
          </p:txBody>
        </p:sp>
        <p:sp>
          <p:nvSpPr>
            <p:cNvPr id="272" name="Google Shape;272;p30"/>
            <p:cNvSpPr/>
            <p:nvPr/>
          </p:nvSpPr>
          <p:spPr>
            <a:xfrm>
              <a:off x="0" y="2343862"/>
              <a:ext cx="8382000" cy="722474"/>
            </a:xfrm>
            <a:prstGeom prst="roundRect">
              <a:avLst>
                <a:gd fmla="val 16667" name="adj"/>
              </a:avLst>
            </a:prstGeom>
            <a:gradFill>
              <a:gsLst>
                <a:gs pos="0">
                  <a:srgbClr val="99EAFF"/>
                </a:gs>
                <a:gs pos="35000">
                  <a:srgbClr val="B8F1FF"/>
                </a:gs>
                <a:gs pos="100000">
                  <a:srgbClr val="E2FB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txBox="1"/>
            <p:nvPr/>
          </p:nvSpPr>
          <p:spPr>
            <a:xfrm>
              <a:off x="35268" y="2379130"/>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lang="vi" sz="1900">
                  <a:solidFill>
                    <a:schemeClr val="dk1"/>
                  </a:solidFill>
                  <a:latin typeface="Courier New"/>
                  <a:ea typeface="Courier New"/>
                  <a:cs typeface="Courier New"/>
                  <a:sym typeface="Courier New"/>
                </a:rPr>
                <a:t>JavaScript objects are categorized as built-in objects, browser objects, and HTML objects.</a:t>
              </a:r>
              <a:endParaRPr/>
            </a:p>
          </p:txBody>
        </p:sp>
        <p:sp>
          <p:nvSpPr>
            <p:cNvPr id="274" name="Google Shape;274;p30"/>
            <p:cNvSpPr/>
            <p:nvPr/>
          </p:nvSpPr>
          <p:spPr>
            <a:xfrm>
              <a:off x="0" y="3121057"/>
              <a:ext cx="8382000" cy="722474"/>
            </a:xfrm>
            <a:prstGeom prst="roundRect">
              <a:avLst>
                <a:gd fmla="val 16667" name="adj"/>
              </a:avLst>
            </a:prstGeom>
            <a:gradFill>
              <a:gsLst>
                <a:gs pos="0">
                  <a:srgbClr val="FFBD80"/>
                </a:gs>
                <a:gs pos="35000">
                  <a:srgbClr val="FFCFA8"/>
                </a:gs>
                <a:gs pos="100000">
                  <a:srgbClr val="FFEB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txBox="1"/>
            <p:nvPr/>
          </p:nvSpPr>
          <p:spPr>
            <a:xfrm>
              <a:off x="35268" y="3156325"/>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lang="vi" sz="1900">
                  <a:solidFill>
                    <a:schemeClr val="dk1"/>
                  </a:solidFill>
                  <a:latin typeface="Courier New"/>
                  <a:ea typeface="Courier New"/>
                  <a:cs typeface="Courier New"/>
                  <a:sym typeface="Courier New"/>
                </a:rPr>
                <a:t>Built-in objects are static objects which can be used to extend the functionality in the script.</a:t>
              </a:r>
              <a:endParaRPr sz="1900">
                <a:solidFill>
                  <a:schemeClr val="dk1"/>
                </a:solidFill>
                <a:latin typeface="Courier New"/>
                <a:ea typeface="Courier New"/>
                <a:cs typeface="Courier New"/>
                <a:sym typeface="Courier New"/>
              </a:endParaRPr>
            </a:p>
          </p:txBody>
        </p:sp>
        <p:sp>
          <p:nvSpPr>
            <p:cNvPr id="276" name="Google Shape;276;p30"/>
            <p:cNvSpPr/>
            <p:nvPr/>
          </p:nvSpPr>
          <p:spPr>
            <a:xfrm>
              <a:off x="0" y="3898252"/>
              <a:ext cx="8382000" cy="722474"/>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txBox="1"/>
            <p:nvPr/>
          </p:nvSpPr>
          <p:spPr>
            <a:xfrm>
              <a:off x="35268" y="3933520"/>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lang="vi" sz="1900">
                  <a:solidFill>
                    <a:schemeClr val="dk1"/>
                  </a:solidFill>
                  <a:latin typeface="Courier New"/>
                  <a:ea typeface="Courier New"/>
                  <a:cs typeface="Courier New"/>
                  <a:sym typeface="Courier New"/>
                </a:rPr>
                <a:t>Browser objects, such as window, history, and navigator are used to work with the browser window.</a:t>
              </a:r>
              <a:endParaRPr sz="1900">
                <a:solidFill>
                  <a:schemeClr val="dk1"/>
                </a:solidFill>
                <a:latin typeface="Courier New"/>
                <a:ea typeface="Courier New"/>
                <a:cs typeface="Courier New"/>
                <a:sym typeface="Courier New"/>
              </a:endParaRPr>
            </a:p>
          </p:txBody>
        </p:sp>
        <p:sp>
          <p:nvSpPr>
            <p:cNvPr id="278" name="Google Shape;278;p30"/>
            <p:cNvSpPr/>
            <p:nvPr/>
          </p:nvSpPr>
          <p:spPr>
            <a:xfrm>
              <a:off x="0" y="4675447"/>
              <a:ext cx="8382000" cy="722474"/>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txBox="1"/>
            <p:nvPr/>
          </p:nvSpPr>
          <p:spPr>
            <a:xfrm>
              <a:off x="35268" y="4710715"/>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lang="vi" sz="1900">
                  <a:solidFill>
                    <a:schemeClr val="dk1"/>
                  </a:solidFill>
                  <a:latin typeface="Courier New"/>
                  <a:ea typeface="Courier New"/>
                  <a:cs typeface="Courier New"/>
                  <a:sym typeface="Courier New"/>
                </a:rPr>
                <a:t>HTML objects, such as form, anchor, and so on are used to access elements on the Web page.</a:t>
              </a:r>
              <a:endParaRPr sz="1900">
                <a:solidFill>
                  <a:schemeClr val="dk1"/>
                </a:solidFill>
                <a:latin typeface="Courier New"/>
                <a:ea typeface="Courier New"/>
                <a:cs typeface="Courier New"/>
                <a:sym typeface="Courier New"/>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86" name="Google Shape;286;p3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287" name="Google Shape;287;p31"/>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String Object 1-2</a:t>
            </a:r>
            <a:endParaRPr/>
          </a:p>
        </p:txBody>
      </p:sp>
      <p:grpSp>
        <p:nvGrpSpPr>
          <p:cNvPr id="288" name="Google Shape;288;p31"/>
          <p:cNvGrpSpPr/>
          <p:nvPr/>
        </p:nvGrpSpPr>
        <p:grpSpPr>
          <a:xfrm>
            <a:off x="457200" y="827526"/>
            <a:ext cx="8382000" cy="1196369"/>
            <a:chOff x="0" y="120871"/>
            <a:chExt cx="8382000" cy="1595159"/>
          </a:xfrm>
        </p:grpSpPr>
        <p:sp>
          <p:nvSpPr>
            <p:cNvPr id="289" name="Google Shape;289;p31"/>
            <p:cNvSpPr/>
            <p:nvPr/>
          </p:nvSpPr>
          <p:spPr>
            <a:xfrm>
              <a:off x="0" y="120871"/>
              <a:ext cx="8382000" cy="491399"/>
            </a:xfrm>
            <a:prstGeom prst="roundRect">
              <a:avLst>
                <a:gd fmla="val 16667" name="adj"/>
              </a:avLst>
            </a:prstGeom>
            <a:gradFill>
              <a:gsLst>
                <a:gs pos="0">
                  <a:srgbClr val="982D2B"/>
                </a:gs>
                <a:gs pos="80000">
                  <a:srgbClr val="C83D39"/>
                </a:gs>
                <a:gs pos="100000">
                  <a:srgbClr val="CC3A36"/>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txBox="1"/>
            <p:nvPr/>
          </p:nvSpPr>
          <p:spPr>
            <a:xfrm>
              <a:off x="23988" y="144859"/>
              <a:ext cx="8334024"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ourier New"/>
                <a:buNone/>
              </a:pPr>
              <a:r>
                <a:rPr lang="vi">
                  <a:solidFill>
                    <a:schemeClr val="lt1"/>
                  </a:solidFill>
                  <a:latin typeface="Courier New"/>
                  <a:ea typeface="Courier New"/>
                  <a:cs typeface="Courier New"/>
                  <a:sym typeface="Courier New"/>
                </a:rPr>
                <a:t>Is a set of characters that are surrounded by single or double quotes.</a:t>
              </a:r>
              <a:endParaRPr/>
            </a:p>
          </p:txBody>
        </p:sp>
        <p:sp>
          <p:nvSpPr>
            <p:cNvPr id="291" name="Google Shape;291;p31"/>
            <p:cNvSpPr/>
            <p:nvPr/>
          </p:nvSpPr>
          <p:spPr>
            <a:xfrm>
              <a:off x="0" y="672751"/>
              <a:ext cx="8382000" cy="491399"/>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txBox="1"/>
            <p:nvPr/>
          </p:nvSpPr>
          <p:spPr>
            <a:xfrm>
              <a:off x="23988" y="696739"/>
              <a:ext cx="8334024"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ourier New"/>
                <a:buNone/>
              </a:pPr>
              <a:r>
                <a:rPr lang="vi">
                  <a:solidFill>
                    <a:schemeClr val="lt1"/>
                  </a:solidFill>
                  <a:latin typeface="Courier New"/>
                  <a:ea typeface="Courier New"/>
                  <a:cs typeface="Courier New"/>
                  <a:sym typeface="Courier New"/>
                </a:rPr>
                <a:t>Allows you to perform different text operations on them.</a:t>
              </a:r>
              <a:endParaRPr/>
            </a:p>
          </p:txBody>
        </p:sp>
        <p:sp>
          <p:nvSpPr>
            <p:cNvPr id="293" name="Google Shape;293;p31"/>
            <p:cNvSpPr/>
            <p:nvPr/>
          </p:nvSpPr>
          <p:spPr>
            <a:xfrm>
              <a:off x="0" y="1224631"/>
              <a:ext cx="8382000" cy="491399"/>
            </a:xfrm>
            <a:prstGeom prst="roundRect">
              <a:avLst>
                <a:gd fmla="val 16667"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txBox="1"/>
            <p:nvPr/>
          </p:nvSpPr>
          <p:spPr>
            <a:xfrm>
              <a:off x="23988" y="1248619"/>
              <a:ext cx="8334024"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ourier New"/>
                <a:buNone/>
              </a:pPr>
              <a:r>
                <a:rPr lang="vi">
                  <a:solidFill>
                    <a:schemeClr val="lt1"/>
                  </a:solidFill>
                  <a:latin typeface="Courier New"/>
                  <a:ea typeface="Courier New"/>
                  <a:cs typeface="Courier New"/>
                  <a:sym typeface="Courier New"/>
                </a:rPr>
                <a:t>Is instantiated with the </a:t>
              </a:r>
              <a:r>
                <a:rPr lang="vi">
                  <a:solidFill>
                    <a:srgbClr val="FFFF99"/>
                  </a:solidFill>
                  <a:latin typeface="Courier New"/>
                  <a:ea typeface="Courier New"/>
                  <a:cs typeface="Courier New"/>
                  <a:sym typeface="Courier New"/>
                </a:rPr>
                <a:t>new</a:t>
              </a:r>
              <a:r>
                <a:rPr lang="vi">
                  <a:solidFill>
                    <a:schemeClr val="lt1"/>
                  </a:solidFill>
                  <a:latin typeface="Courier New"/>
                  <a:ea typeface="Courier New"/>
                  <a:cs typeface="Courier New"/>
                  <a:sym typeface="Courier New"/>
                </a:rPr>
                <a:t> keyword</a:t>
              </a:r>
              <a:endParaRPr/>
            </a:p>
          </p:txBody>
        </p:sp>
      </p:grpSp>
      <p:graphicFrame>
        <p:nvGraphicFramePr>
          <p:cNvPr id="295" name="Google Shape;295;p31"/>
          <p:cNvGraphicFramePr/>
          <p:nvPr/>
        </p:nvGraphicFramePr>
        <p:xfrm>
          <a:off x="533400" y="3302794"/>
          <a:ext cx="3000000" cy="3000000"/>
        </p:xfrm>
        <a:graphic>
          <a:graphicData uri="http://schemas.openxmlformats.org/drawingml/2006/table">
            <a:tbl>
              <a:tblPr bandRow="1" firstRow="1">
                <a:noFill/>
                <a:tableStyleId>{67B91442-EE85-4848-A8FC-9ACD7EACC23E}</a:tableStyleId>
              </a:tblPr>
              <a:tblGrid>
                <a:gridCol w="1752600"/>
                <a:gridCol w="6400800"/>
              </a:tblGrid>
              <a:tr h="411475">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Property</a:t>
                      </a:r>
                      <a:endParaRPr sz="1100"/>
                    </a:p>
                  </a:txBody>
                  <a:tcPr marT="34300" marB="34300"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Description</a:t>
                      </a:r>
                      <a:endParaRPr sz="1100"/>
                    </a:p>
                  </a:txBody>
                  <a:tcPr marT="34300" marB="34300" marR="91450" marL="91450" anchor="ctr"/>
                </a:tc>
              </a:tr>
              <a:tr h="411475">
                <a:tc>
                  <a:txBody>
                    <a:bodyPr/>
                    <a:lstStyle/>
                    <a:p>
                      <a:pPr indent="0" lvl="0" marL="0" marR="0" rtl="0" algn="l">
                        <a:spcBef>
                          <a:spcPts val="0"/>
                        </a:spcBef>
                        <a:spcAft>
                          <a:spcPts val="0"/>
                        </a:spcAft>
                        <a:buNone/>
                      </a:pPr>
                      <a:r>
                        <a:rPr lang="vi" sz="1400" u="none" cap="none" strike="noStrike"/>
                        <a:t>length</a:t>
                      </a:r>
                      <a:endParaRPr sz="1100"/>
                    </a:p>
                  </a:txBody>
                  <a:tcPr marT="0" marB="0" marR="91450" marL="91450" anchor="ctr"/>
                </a:tc>
                <a:tc>
                  <a:txBody>
                    <a:bodyPr/>
                    <a:lstStyle/>
                    <a:p>
                      <a:pPr indent="0" lvl="0" marL="0" marR="0" rtl="0" algn="just">
                        <a:spcBef>
                          <a:spcPts val="0"/>
                        </a:spcBef>
                        <a:spcAft>
                          <a:spcPts val="0"/>
                        </a:spcAft>
                        <a:buNone/>
                      </a:pPr>
                      <a:r>
                        <a:rPr lang="vi" sz="1400"/>
                        <a:t>Retrieves the number of characters in a string.</a:t>
                      </a:r>
                      <a:endParaRPr sz="1100"/>
                    </a:p>
                  </a:txBody>
                  <a:tcPr marT="0" marB="0" marR="91450" marL="91450" anchor="ctr"/>
                </a:tc>
              </a:tr>
              <a:tr h="411475">
                <a:tc>
                  <a:txBody>
                    <a:bodyPr/>
                    <a:lstStyle/>
                    <a:p>
                      <a:pPr indent="0" lvl="0" marL="0" marR="0" rtl="0" algn="l">
                        <a:spcBef>
                          <a:spcPts val="0"/>
                        </a:spcBef>
                        <a:spcAft>
                          <a:spcPts val="0"/>
                        </a:spcAft>
                        <a:buNone/>
                      </a:pPr>
                      <a:r>
                        <a:rPr lang="vi" sz="1400"/>
                        <a:t>prototype</a:t>
                      </a:r>
                      <a:endParaRPr sz="1100"/>
                    </a:p>
                  </a:txBody>
                  <a:tcPr marT="0" marB="0" marR="91450" marL="91450" anchor="ctr"/>
                </a:tc>
                <a:tc>
                  <a:txBody>
                    <a:bodyPr/>
                    <a:lstStyle/>
                    <a:p>
                      <a:pPr indent="0" lvl="0" marL="0" marR="0" rtl="0" algn="l">
                        <a:spcBef>
                          <a:spcPts val="0"/>
                        </a:spcBef>
                        <a:spcAft>
                          <a:spcPts val="0"/>
                        </a:spcAft>
                        <a:buNone/>
                      </a:pPr>
                      <a:r>
                        <a:rPr lang="vi" sz="1400"/>
                        <a:t>Adds user-defined properties and methods to the String instance.</a:t>
                      </a:r>
                      <a:endParaRPr sz="1100"/>
                    </a:p>
                  </a:txBody>
                  <a:tcPr marT="0" marB="0" marR="91450" marL="91450" anchor="ctr"/>
                </a:tc>
              </a:tr>
            </a:tbl>
          </a:graphicData>
        </a:graphic>
      </p:graphicFrame>
      <p:sp>
        <p:nvSpPr>
          <p:cNvPr id="296" name="Google Shape;296;p31"/>
          <p:cNvSpPr/>
          <p:nvPr/>
        </p:nvSpPr>
        <p:spPr>
          <a:xfrm>
            <a:off x="228600" y="2850311"/>
            <a:ext cx="8534400" cy="30000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Following table lists properties of the String object.</a:t>
            </a:r>
            <a:endParaRPr/>
          </a:p>
        </p:txBody>
      </p:sp>
      <p:sp>
        <p:nvSpPr>
          <p:cNvPr id="297" name="Google Shape;297;p31"/>
          <p:cNvSpPr/>
          <p:nvPr/>
        </p:nvSpPr>
        <p:spPr>
          <a:xfrm>
            <a:off x="228600" y="2228850"/>
            <a:ext cx="8534400" cy="530915"/>
          </a:xfrm>
          <a:prstGeom prst="rect">
            <a:avLst/>
          </a:prstGeom>
          <a:noFill/>
          <a:ln>
            <a:noFill/>
          </a:ln>
        </p:spPr>
        <p:txBody>
          <a:bodyPr anchorCtr="0" anchor="t" bIns="45700" lIns="91425" spcFirstLastPara="1" rIns="91425" wrap="square" tIns="45700">
            <a:noAutofit/>
          </a:bodyPr>
          <a:lstStyle/>
          <a:p>
            <a:pPr indent="-261620" lvl="1" marL="457200" marR="0" rtl="0" algn="just">
              <a:lnSpc>
                <a:spcPct val="100000"/>
              </a:lnSpc>
              <a:spcBef>
                <a:spcPts val="0"/>
              </a:spcBef>
              <a:spcAft>
                <a:spcPts val="0"/>
              </a:spcAft>
              <a:buClr>
                <a:srgbClr val="AC1418"/>
              </a:buClr>
              <a:buSzPts val="1800"/>
              <a:buFont typeface="Noto Sans Symbols"/>
              <a:buChar char="•"/>
            </a:pPr>
            <a:r>
              <a:rPr b="1" i="0" lang="vi" sz="1800" u="none" cap="none" strike="noStrike">
                <a:solidFill>
                  <a:schemeClr val="dk1"/>
                </a:solidFill>
                <a:latin typeface="Calibri"/>
                <a:ea typeface="Calibri"/>
                <a:cs typeface="Calibri"/>
                <a:sym typeface="Calibri"/>
              </a:rPr>
              <a:t>Syntax :</a:t>
            </a:r>
            <a:endParaRPr sz="1800"/>
          </a:p>
          <a:p>
            <a:pPr indent="635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var object_name = </a:t>
            </a:r>
            <a:r>
              <a:rPr b="1" i="0" lang="vi" sz="1800" u="none" cap="none" strike="noStrike">
                <a:solidFill>
                  <a:srgbClr val="FF0000"/>
                </a:solidFill>
                <a:latin typeface="Courier New"/>
                <a:ea typeface="Courier New"/>
                <a:cs typeface="Courier New"/>
                <a:sym typeface="Courier New"/>
              </a:rPr>
              <a:t>new </a:t>
            </a:r>
            <a:r>
              <a:rPr b="1" i="0" lang="vi" sz="1800" u="none" cap="none" strike="noStrike">
                <a:solidFill>
                  <a:srgbClr val="00B050"/>
                </a:solidFill>
                <a:latin typeface="Courier New"/>
                <a:ea typeface="Courier New"/>
                <a:cs typeface="Courier New"/>
                <a:sym typeface="Courier New"/>
              </a:rPr>
              <a:t>String</a:t>
            </a:r>
            <a:r>
              <a:rPr b="1" i="0" lang="vi" sz="1800" u="none" cap="none" strike="noStrike">
                <a:solidFill>
                  <a:schemeClr val="dk1"/>
                </a:solidFill>
                <a:latin typeface="Courier New"/>
                <a:ea typeface="Courier New"/>
                <a:cs typeface="Courier New"/>
                <a:sym typeface="Courier New"/>
              </a:rPr>
              <a:t>(“Set of characters”)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04" name="Google Shape;304;p3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305" name="Google Shape;305;p32"/>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String Object 1-2</a:t>
            </a:r>
            <a:endParaRPr/>
          </a:p>
        </p:txBody>
      </p:sp>
      <p:graphicFrame>
        <p:nvGraphicFramePr>
          <p:cNvPr id="306" name="Google Shape;306;p32"/>
          <p:cNvGraphicFramePr/>
          <p:nvPr/>
        </p:nvGraphicFramePr>
        <p:xfrm>
          <a:off x="304800" y="1123950"/>
          <a:ext cx="3000000" cy="3000000"/>
        </p:xfrm>
        <a:graphic>
          <a:graphicData uri="http://schemas.openxmlformats.org/drawingml/2006/table">
            <a:tbl>
              <a:tblPr bandRow="1" firstRow="1">
                <a:noFill/>
                <a:tableStyleId>{286F8092-7110-4736-AAE5-32ED99F8B1C1}</a:tableStyleId>
              </a:tblPr>
              <a:tblGrid>
                <a:gridCol w="1754000"/>
                <a:gridCol w="6856600"/>
              </a:tblGrid>
              <a:tr h="342900">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a:t>Method</a:t>
                      </a:r>
                      <a:endParaRPr b="1" baseline="30000" sz="1800">
                        <a:solidFill>
                          <a:schemeClr val="lt1"/>
                        </a:solidFill>
                        <a:latin typeface="Arial"/>
                        <a:ea typeface="Arial"/>
                        <a:cs typeface="Arial"/>
                        <a:sym typeface="Arial"/>
                      </a:endParaRPr>
                    </a:p>
                  </a:txBody>
                  <a:tcPr marT="34300" marB="34300" marR="91450" marL="91450" anchor="ctr"/>
                </a:tc>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a:t>Description</a:t>
                      </a:r>
                      <a:endParaRPr sz="1800"/>
                    </a:p>
                  </a:txBody>
                  <a:tcPr marT="34300" marB="34300" marR="91450" marL="91450" anchor="ctr"/>
                </a:tc>
              </a:tr>
              <a:tr h="312675">
                <a:tc>
                  <a:txBody>
                    <a:bodyPr/>
                    <a:lstStyle/>
                    <a:p>
                      <a:pPr indent="0" lvl="0" marL="0" marR="0" rtl="0" algn="l">
                        <a:spcBef>
                          <a:spcPts val="0"/>
                        </a:spcBef>
                        <a:spcAft>
                          <a:spcPts val="0"/>
                        </a:spcAft>
                        <a:buNone/>
                      </a:pPr>
                      <a:r>
                        <a:rPr b="1" lang="vi" sz="1300"/>
                        <a:t>charAt()</a:t>
                      </a:r>
                      <a:endParaRPr sz="1100"/>
                    </a:p>
                  </a:txBody>
                  <a:tcPr marT="0" marB="0" marR="91450" marL="91450" anchor="ctr"/>
                </a:tc>
                <a:tc>
                  <a:txBody>
                    <a:bodyPr/>
                    <a:lstStyle/>
                    <a:p>
                      <a:pPr indent="0" lvl="0" marL="0" marR="0" rtl="0" algn="l">
                        <a:spcBef>
                          <a:spcPts val="0"/>
                        </a:spcBef>
                        <a:spcAft>
                          <a:spcPts val="0"/>
                        </a:spcAft>
                        <a:buNone/>
                      </a:pPr>
                      <a:r>
                        <a:rPr lang="vi" sz="1400"/>
                        <a:t>Retrieves a character from a particular position within a string.</a:t>
                      </a:r>
                      <a:endParaRPr sz="1100"/>
                    </a:p>
                  </a:txBody>
                  <a:tcPr marT="0" marB="0" marR="91450" marL="91450" anchor="ctr"/>
                </a:tc>
              </a:tr>
              <a:tr h="366000">
                <a:tc>
                  <a:txBody>
                    <a:bodyPr/>
                    <a:lstStyle/>
                    <a:p>
                      <a:pPr indent="0" lvl="0" marL="0" marR="0" rtl="0" algn="l">
                        <a:spcBef>
                          <a:spcPts val="0"/>
                        </a:spcBef>
                        <a:spcAft>
                          <a:spcPts val="0"/>
                        </a:spcAft>
                        <a:buNone/>
                      </a:pPr>
                      <a:r>
                        <a:rPr b="1" lang="vi" sz="1300"/>
                        <a:t>concat()</a:t>
                      </a:r>
                      <a:endParaRPr sz="1100"/>
                    </a:p>
                  </a:txBody>
                  <a:tcPr marT="0" marB="0" marR="91450" marL="91450" anchor="ctr"/>
                </a:tc>
                <a:tc>
                  <a:txBody>
                    <a:bodyPr/>
                    <a:lstStyle/>
                    <a:p>
                      <a:pPr indent="0" lvl="0" marL="0" marR="0" rtl="0" algn="l">
                        <a:spcBef>
                          <a:spcPts val="0"/>
                        </a:spcBef>
                        <a:spcAft>
                          <a:spcPts val="0"/>
                        </a:spcAft>
                        <a:buNone/>
                      </a:pPr>
                      <a:r>
                        <a:rPr lang="vi" sz="1400"/>
                        <a:t>Merges characters from one string with the characters from another string and retrieves a single new string.</a:t>
                      </a:r>
                      <a:endParaRPr sz="1100"/>
                    </a:p>
                  </a:txBody>
                  <a:tcPr marT="0" marB="0" marR="91450" marL="91450" anchor="ctr"/>
                </a:tc>
              </a:tr>
              <a:tr h="366000">
                <a:tc>
                  <a:txBody>
                    <a:bodyPr/>
                    <a:lstStyle/>
                    <a:p>
                      <a:pPr indent="0" lvl="0" marL="0" marR="0" rtl="0" algn="l">
                        <a:spcBef>
                          <a:spcPts val="0"/>
                        </a:spcBef>
                        <a:spcAft>
                          <a:spcPts val="0"/>
                        </a:spcAft>
                        <a:buNone/>
                      </a:pPr>
                      <a:r>
                        <a:rPr b="1" lang="vi" sz="1300"/>
                        <a:t>indexOf()</a:t>
                      </a:r>
                      <a:endParaRPr sz="1100"/>
                    </a:p>
                  </a:txBody>
                  <a:tcPr marT="0" marB="0" marR="91450" marL="91450" anchor="ctr"/>
                </a:tc>
                <a:tc>
                  <a:txBody>
                    <a:bodyPr/>
                    <a:lstStyle/>
                    <a:p>
                      <a:pPr indent="0" lvl="0" marL="0" marR="0" rtl="0" algn="l">
                        <a:spcBef>
                          <a:spcPts val="0"/>
                        </a:spcBef>
                        <a:spcAft>
                          <a:spcPts val="0"/>
                        </a:spcAft>
                        <a:buNone/>
                      </a:pPr>
                      <a:r>
                        <a:rPr lang="vi" sz="1400"/>
                        <a:t>Retrieves the position at which the specified string value first occurred in the string.</a:t>
                      </a:r>
                      <a:endParaRPr sz="1100"/>
                    </a:p>
                  </a:txBody>
                  <a:tcPr marT="0" marB="0" marR="91450" marL="91450" anchor="ctr"/>
                </a:tc>
              </a:tr>
              <a:tr h="366000">
                <a:tc>
                  <a:txBody>
                    <a:bodyPr/>
                    <a:lstStyle/>
                    <a:p>
                      <a:pPr indent="0" lvl="0" marL="0" marR="0" rtl="0" algn="l">
                        <a:spcBef>
                          <a:spcPts val="0"/>
                        </a:spcBef>
                        <a:spcAft>
                          <a:spcPts val="0"/>
                        </a:spcAft>
                        <a:buNone/>
                      </a:pPr>
                      <a:r>
                        <a:rPr b="1" lang="vi" sz="1300"/>
                        <a:t>lastIndexOf()</a:t>
                      </a:r>
                      <a:endParaRPr sz="1100"/>
                    </a:p>
                  </a:txBody>
                  <a:tcPr marT="0" marB="0" marR="91450" marL="91450" anchor="ctr"/>
                </a:tc>
                <a:tc>
                  <a:txBody>
                    <a:bodyPr/>
                    <a:lstStyle/>
                    <a:p>
                      <a:pPr indent="0" lvl="0" marL="0" marR="0" rtl="0" algn="l">
                        <a:spcBef>
                          <a:spcPts val="0"/>
                        </a:spcBef>
                        <a:spcAft>
                          <a:spcPts val="0"/>
                        </a:spcAft>
                        <a:buNone/>
                      </a:pPr>
                      <a:r>
                        <a:rPr lang="vi" sz="1400"/>
                        <a:t>Retrieves the position at which the specified string value last occurred in the string.</a:t>
                      </a:r>
                      <a:endParaRPr sz="1100"/>
                    </a:p>
                  </a:txBody>
                  <a:tcPr marT="0" marB="0" marR="91450" marL="91450" anchor="ctr"/>
                </a:tc>
              </a:tr>
              <a:tr h="366000">
                <a:tc>
                  <a:txBody>
                    <a:bodyPr/>
                    <a:lstStyle/>
                    <a:p>
                      <a:pPr indent="0" lvl="0" marL="0" marR="0" rtl="0" algn="l">
                        <a:spcBef>
                          <a:spcPts val="0"/>
                        </a:spcBef>
                        <a:spcAft>
                          <a:spcPts val="0"/>
                        </a:spcAft>
                        <a:buNone/>
                      </a:pPr>
                      <a:r>
                        <a:rPr b="1" lang="vi" sz="1300"/>
                        <a:t>replace()</a:t>
                      </a:r>
                      <a:endParaRPr sz="1100"/>
                    </a:p>
                  </a:txBody>
                  <a:tcPr marT="0" marB="0" marR="91450" marL="91450" anchor="ctr"/>
                </a:tc>
                <a:tc>
                  <a:txBody>
                    <a:bodyPr/>
                    <a:lstStyle/>
                    <a:p>
                      <a:pPr indent="0" lvl="0" marL="0" marR="0" rtl="0" algn="l">
                        <a:spcBef>
                          <a:spcPts val="0"/>
                        </a:spcBef>
                        <a:spcAft>
                          <a:spcPts val="0"/>
                        </a:spcAft>
                        <a:buNone/>
                      </a:pPr>
                      <a:r>
                        <a:rPr lang="vi" sz="1400"/>
                        <a:t>Matches a regular expression with the string and replaces it with a new string.</a:t>
                      </a:r>
                      <a:endParaRPr sz="1100"/>
                    </a:p>
                  </a:txBody>
                  <a:tcPr marT="0" marB="0" marR="91450" marL="91450" anchor="ctr"/>
                </a:tc>
              </a:tr>
              <a:tr h="366000">
                <a:tc>
                  <a:txBody>
                    <a:bodyPr/>
                    <a:lstStyle/>
                    <a:p>
                      <a:pPr indent="0" lvl="0" marL="0" marR="0" rtl="0" algn="l">
                        <a:spcBef>
                          <a:spcPts val="0"/>
                        </a:spcBef>
                        <a:spcAft>
                          <a:spcPts val="0"/>
                        </a:spcAft>
                        <a:buNone/>
                      </a:pPr>
                      <a:r>
                        <a:rPr b="1" lang="vi" sz="1300"/>
                        <a:t>search()</a:t>
                      </a:r>
                      <a:endParaRPr sz="1100"/>
                    </a:p>
                  </a:txBody>
                  <a:tcPr marT="0" marB="0" marR="91450" marL="91450" anchor="ctr"/>
                </a:tc>
                <a:tc>
                  <a:txBody>
                    <a:bodyPr/>
                    <a:lstStyle/>
                    <a:p>
                      <a:pPr indent="0" lvl="0" marL="0" marR="0" rtl="0" algn="l">
                        <a:spcBef>
                          <a:spcPts val="0"/>
                        </a:spcBef>
                        <a:spcAft>
                          <a:spcPts val="0"/>
                        </a:spcAft>
                        <a:buNone/>
                      </a:pPr>
                      <a:r>
                        <a:rPr lang="vi" sz="1400"/>
                        <a:t>Searches for a match where the string is in the same format as specified by a regular expression.</a:t>
                      </a:r>
                      <a:endParaRPr sz="1100"/>
                    </a:p>
                  </a:txBody>
                  <a:tcPr marT="0" marB="0" marR="91450" marL="91450" anchor="ctr"/>
                </a:tc>
              </a:tr>
              <a:tr h="273800">
                <a:tc>
                  <a:txBody>
                    <a:bodyPr/>
                    <a:lstStyle/>
                    <a:p>
                      <a:pPr indent="0" lvl="0" marL="0" marR="0" rtl="0" algn="l">
                        <a:spcBef>
                          <a:spcPts val="0"/>
                        </a:spcBef>
                        <a:spcAft>
                          <a:spcPts val="0"/>
                        </a:spcAft>
                        <a:buNone/>
                      </a:pPr>
                      <a:r>
                        <a:rPr b="1" lang="vi" sz="1300"/>
                        <a:t>split()</a:t>
                      </a:r>
                      <a:endParaRPr sz="1100"/>
                    </a:p>
                  </a:txBody>
                  <a:tcPr marT="0" marB="0" marR="91450" marL="91450" anchor="ctr"/>
                </a:tc>
                <a:tc>
                  <a:txBody>
                    <a:bodyPr/>
                    <a:lstStyle/>
                    <a:p>
                      <a:pPr indent="0" lvl="0" marL="0" marR="0" rtl="0" algn="l">
                        <a:spcBef>
                          <a:spcPts val="0"/>
                        </a:spcBef>
                        <a:spcAft>
                          <a:spcPts val="0"/>
                        </a:spcAft>
                        <a:buNone/>
                      </a:pPr>
                      <a:r>
                        <a:rPr lang="vi" sz="1400"/>
                        <a:t>Divides the string into substrings and defines an array of these substrings.</a:t>
                      </a:r>
                      <a:endParaRPr sz="1100"/>
                    </a:p>
                  </a:txBody>
                  <a:tcPr marT="0" marB="0" marR="91450" marL="91450" anchor="ctr"/>
                </a:tc>
              </a:tr>
              <a:tr h="366000">
                <a:tc>
                  <a:txBody>
                    <a:bodyPr/>
                    <a:lstStyle/>
                    <a:p>
                      <a:pPr indent="0" lvl="0" marL="0" marR="0" rtl="0" algn="l">
                        <a:spcBef>
                          <a:spcPts val="0"/>
                        </a:spcBef>
                        <a:spcAft>
                          <a:spcPts val="0"/>
                        </a:spcAft>
                        <a:buNone/>
                      </a:pPr>
                      <a:r>
                        <a:rPr b="1" lang="vi" sz="1300"/>
                        <a:t>substring()</a:t>
                      </a:r>
                      <a:endParaRPr sz="1100"/>
                    </a:p>
                  </a:txBody>
                  <a:tcPr marT="0" marB="0" marR="91450" marL="91450" anchor="ctr"/>
                </a:tc>
                <a:tc>
                  <a:txBody>
                    <a:bodyPr/>
                    <a:lstStyle/>
                    <a:p>
                      <a:pPr indent="0" lvl="0" marL="0" marR="0" rtl="0" algn="l">
                        <a:spcBef>
                          <a:spcPts val="0"/>
                        </a:spcBef>
                        <a:spcAft>
                          <a:spcPts val="0"/>
                        </a:spcAft>
                        <a:buNone/>
                      </a:pPr>
                      <a:r>
                        <a:rPr lang="vi" sz="1400"/>
                        <a:t>Retrieves a part of a string between the specified positions of a string.</a:t>
                      </a:r>
                      <a:endParaRPr sz="1100"/>
                    </a:p>
                  </a:txBody>
                  <a:tcPr marT="0" marB="0" marR="91450" marL="91450" anchor="ctr"/>
                </a:tc>
              </a:tr>
              <a:tr h="366000">
                <a:tc>
                  <a:txBody>
                    <a:bodyPr/>
                    <a:lstStyle/>
                    <a:p>
                      <a:pPr indent="0" lvl="0" marL="0" marR="0" rtl="0" algn="l">
                        <a:spcBef>
                          <a:spcPts val="0"/>
                        </a:spcBef>
                        <a:spcAft>
                          <a:spcPts val="0"/>
                        </a:spcAft>
                        <a:buNone/>
                      </a:pPr>
                      <a:r>
                        <a:rPr b="1" lang="vi" sz="1300"/>
                        <a:t>toLowerCase()</a:t>
                      </a:r>
                      <a:endParaRPr sz="1100"/>
                    </a:p>
                  </a:txBody>
                  <a:tcPr marT="0" marB="0" marR="91450" marL="91450" anchor="ctr"/>
                </a:tc>
                <a:tc>
                  <a:txBody>
                    <a:bodyPr/>
                    <a:lstStyle/>
                    <a:p>
                      <a:pPr indent="0" lvl="0" marL="0" marR="0" rtl="0" algn="l">
                        <a:spcBef>
                          <a:spcPts val="0"/>
                        </a:spcBef>
                        <a:spcAft>
                          <a:spcPts val="0"/>
                        </a:spcAft>
                        <a:buNone/>
                      </a:pPr>
                      <a:r>
                        <a:rPr lang="vi" sz="1400"/>
                        <a:t>Specifies the lowercase display of the string.</a:t>
                      </a:r>
                      <a:endParaRPr sz="1100"/>
                    </a:p>
                  </a:txBody>
                  <a:tcPr marT="0" marB="0" marR="91450" marL="91450" anchor="ctr"/>
                </a:tc>
              </a:tr>
            </a:tbl>
          </a:graphicData>
        </a:graphic>
      </p:graphicFrame>
      <p:sp>
        <p:nvSpPr>
          <p:cNvPr id="307" name="Google Shape;307;p32"/>
          <p:cNvSpPr/>
          <p:nvPr/>
        </p:nvSpPr>
        <p:spPr>
          <a:xfrm>
            <a:off x="76200" y="605064"/>
            <a:ext cx="8534400" cy="323165"/>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Following table lists the methods of the String object.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14" name="Google Shape;314;p3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315" name="Google Shape;315;p33"/>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Math Object</a:t>
            </a:r>
            <a:endParaRPr/>
          </a:p>
        </p:txBody>
      </p:sp>
      <p:grpSp>
        <p:nvGrpSpPr>
          <p:cNvPr id="316" name="Google Shape;316;p33"/>
          <p:cNvGrpSpPr/>
          <p:nvPr/>
        </p:nvGrpSpPr>
        <p:grpSpPr>
          <a:xfrm>
            <a:off x="304800" y="686621"/>
            <a:ext cx="8382000" cy="1661656"/>
            <a:chOff x="0" y="1095"/>
            <a:chExt cx="8382000" cy="2215541"/>
          </a:xfrm>
        </p:grpSpPr>
        <p:sp>
          <p:nvSpPr>
            <p:cNvPr id="317" name="Google Shape;317;p33"/>
            <p:cNvSpPr/>
            <p:nvPr/>
          </p:nvSpPr>
          <p:spPr>
            <a:xfrm>
              <a:off x="0" y="1095"/>
              <a:ext cx="8382000" cy="729307"/>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txBox="1"/>
            <p:nvPr/>
          </p:nvSpPr>
          <p:spPr>
            <a:xfrm>
              <a:off x="35602" y="36697"/>
              <a:ext cx="8310796" cy="658103"/>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2000">
                  <a:solidFill>
                    <a:schemeClr val="dk1"/>
                  </a:solidFill>
                  <a:latin typeface="Courier New"/>
                  <a:ea typeface="Courier New"/>
                  <a:cs typeface="Courier New"/>
                  <a:sym typeface="Courier New"/>
                </a:rPr>
                <a:t>Allows the user to perform mathematical operations on numeric values.</a:t>
              </a:r>
              <a:endParaRPr/>
            </a:p>
          </p:txBody>
        </p:sp>
        <p:sp>
          <p:nvSpPr>
            <p:cNvPr id="319" name="Google Shape;319;p33"/>
            <p:cNvSpPr/>
            <p:nvPr/>
          </p:nvSpPr>
          <p:spPr>
            <a:xfrm>
              <a:off x="0" y="744212"/>
              <a:ext cx="8382000" cy="729307"/>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txBox="1"/>
            <p:nvPr/>
          </p:nvSpPr>
          <p:spPr>
            <a:xfrm>
              <a:off x="35602" y="779814"/>
              <a:ext cx="8310796" cy="658103"/>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2000">
                  <a:solidFill>
                    <a:schemeClr val="dk1"/>
                  </a:solidFill>
                  <a:latin typeface="Courier New"/>
                  <a:ea typeface="Courier New"/>
                  <a:cs typeface="Courier New"/>
                  <a:sym typeface="Courier New"/>
                </a:rPr>
                <a:t>Provides static properties and methods to perform mathematical operations</a:t>
              </a:r>
              <a:r>
                <a:rPr lang="vi" sz="1800">
                  <a:solidFill>
                    <a:schemeClr val="dk1"/>
                  </a:solidFill>
                  <a:latin typeface="Courier New"/>
                  <a:ea typeface="Courier New"/>
                  <a:cs typeface="Courier New"/>
                  <a:sym typeface="Courier New"/>
                </a:rPr>
                <a:t>.</a:t>
              </a:r>
              <a:endParaRPr/>
            </a:p>
          </p:txBody>
        </p:sp>
        <p:sp>
          <p:nvSpPr>
            <p:cNvPr id="321" name="Google Shape;321;p33"/>
            <p:cNvSpPr/>
            <p:nvPr/>
          </p:nvSpPr>
          <p:spPr>
            <a:xfrm>
              <a:off x="0" y="1487329"/>
              <a:ext cx="8382000" cy="729307"/>
            </a:xfrm>
            <a:prstGeom prst="roundRect">
              <a:avLst>
                <a:gd fmla="val 16667" name="adj"/>
              </a:avLst>
            </a:prstGeom>
            <a:gradFill>
              <a:gsLst>
                <a:gs pos="0">
                  <a:srgbClr val="C8B2E9"/>
                </a:gs>
                <a:gs pos="35000">
                  <a:srgbClr val="D6CAED"/>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txBox="1"/>
            <p:nvPr/>
          </p:nvSpPr>
          <p:spPr>
            <a:xfrm>
              <a:off x="35602" y="1522931"/>
              <a:ext cx="8310796" cy="658103"/>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2000">
                  <a:solidFill>
                    <a:schemeClr val="dk1"/>
                  </a:solidFill>
                  <a:latin typeface="Courier New"/>
                  <a:ea typeface="Courier New"/>
                  <a:cs typeface="Courier New"/>
                  <a:sym typeface="Courier New"/>
                </a:rPr>
                <a:t>Properties and methods are declared as static, thus they can be invoked directly with the object name.</a:t>
              </a:r>
              <a:endParaRPr/>
            </a:p>
          </p:txBody>
        </p:sp>
      </p:grpSp>
      <p:sp>
        <p:nvSpPr>
          <p:cNvPr id="323" name="Google Shape;323;p33"/>
          <p:cNvSpPr/>
          <p:nvPr/>
        </p:nvSpPr>
        <p:spPr>
          <a:xfrm>
            <a:off x="152400" y="3725190"/>
            <a:ext cx="8534400" cy="1234954"/>
          </a:xfrm>
          <a:prstGeom prst="rect">
            <a:avLst/>
          </a:prstGeom>
          <a:noFill/>
          <a:ln>
            <a:noFill/>
          </a:ln>
        </p:spPr>
        <p:txBody>
          <a:bodyPr anchorCtr="0" anchor="t" bIns="45700" lIns="91425" spcFirstLastPara="1" rIns="91425" wrap="square" tIns="45700">
            <a:noAutofit/>
          </a:bodyPr>
          <a:lstStyle/>
          <a:p>
            <a:pPr indent="-261620" lvl="1" marL="457200" marR="0" rtl="0" algn="just">
              <a:lnSpc>
                <a:spcPct val="100000"/>
              </a:lnSpc>
              <a:spcBef>
                <a:spcPts val="0"/>
              </a:spcBef>
              <a:spcAft>
                <a:spcPts val="0"/>
              </a:spcAft>
              <a:buClr>
                <a:srgbClr val="AC1418"/>
              </a:buClr>
              <a:buSzPts val="1600"/>
              <a:buFont typeface="Noto Sans Symbols"/>
              <a:buChar char="•"/>
            </a:pPr>
            <a:r>
              <a:rPr b="1" i="0" lang="vi" sz="1600" u="none" cap="none" strike="noStrike">
                <a:solidFill>
                  <a:schemeClr val="dk1"/>
                </a:solidFill>
                <a:latin typeface="Arial"/>
                <a:ea typeface="Arial"/>
                <a:cs typeface="Arial"/>
                <a:sym typeface="Arial"/>
              </a:rPr>
              <a:t>Syntax to invoke the methods of the Math object :</a:t>
            </a:r>
            <a:endParaRPr sz="1600"/>
          </a:p>
          <a:p>
            <a:pPr indent="6350" lvl="1" marL="457200" marR="0" rtl="0" algn="just">
              <a:lnSpc>
                <a:spcPct val="100000"/>
              </a:lnSpc>
              <a:spcBef>
                <a:spcPts val="600"/>
              </a:spcBef>
              <a:spcAft>
                <a:spcPts val="0"/>
              </a:spcAft>
              <a:buNone/>
            </a:pPr>
            <a:r>
              <a:rPr b="1" i="0" lang="vi" sz="1600" u="none" cap="none" strike="noStrike">
                <a:solidFill>
                  <a:srgbClr val="4411D5"/>
                </a:solidFill>
                <a:latin typeface="Courier New"/>
                <a:ea typeface="Courier New"/>
                <a:cs typeface="Courier New"/>
                <a:sym typeface="Courier New"/>
              </a:rPr>
              <a:t>var variable = Math.MethodName(optional parameters);</a:t>
            </a:r>
            <a:endParaRPr sz="1600"/>
          </a:p>
          <a:p>
            <a:pPr indent="6350" lvl="1" marL="457200" marR="0" rtl="0" algn="just">
              <a:lnSpc>
                <a:spcPct val="100000"/>
              </a:lnSpc>
              <a:spcBef>
                <a:spcPts val="600"/>
              </a:spcBef>
              <a:spcAft>
                <a:spcPts val="0"/>
              </a:spcAft>
              <a:buNone/>
            </a:pPr>
            <a:r>
              <a:rPr b="1" i="0" lang="vi" sz="1600" u="none" cap="none" strike="noStrike">
                <a:solidFill>
                  <a:schemeClr val="dk1"/>
                </a:solidFill>
                <a:latin typeface="Arial"/>
                <a:ea typeface="Arial"/>
                <a:cs typeface="Arial"/>
                <a:sym typeface="Arial"/>
              </a:rPr>
              <a:t>Example: </a:t>
            </a:r>
            <a:endParaRPr sz="1600"/>
          </a:p>
          <a:p>
            <a:pPr indent="6350" lvl="1" marL="457200" marR="0" rtl="0" algn="just">
              <a:lnSpc>
                <a:spcPct val="100000"/>
              </a:lnSpc>
              <a:spcBef>
                <a:spcPts val="600"/>
              </a:spcBef>
              <a:spcAft>
                <a:spcPts val="0"/>
              </a:spcAft>
              <a:buNone/>
            </a:pPr>
            <a:r>
              <a:rPr b="1" i="0" lang="vi" sz="1600" u="none" cap="none" strike="noStrike">
                <a:solidFill>
                  <a:srgbClr val="007E39"/>
                </a:solidFill>
                <a:latin typeface="Courier New"/>
                <a:ea typeface="Courier New"/>
                <a:cs typeface="Courier New"/>
                <a:sym typeface="Courier New"/>
              </a:rPr>
              <a:t>var x = Math.sqrt(26);</a:t>
            </a:r>
            <a:endParaRPr sz="1600"/>
          </a:p>
          <a:p>
            <a:pPr indent="-185420" lvl="1" marL="457200" marR="0" rtl="0" algn="just">
              <a:lnSpc>
                <a:spcPct val="100000"/>
              </a:lnSpc>
              <a:spcBef>
                <a:spcPts val="0"/>
              </a:spcBef>
              <a:spcAft>
                <a:spcPts val="0"/>
              </a:spcAft>
              <a:buClr>
                <a:srgbClr val="AC1418"/>
              </a:buClr>
              <a:buSzPts val="1400"/>
              <a:buFont typeface="Noto Sans Symbols"/>
              <a:buNone/>
            </a:pPr>
            <a:r>
              <a:t/>
            </a:r>
            <a:endParaRPr b="0" i="0" sz="1600" u="none" cap="none" strike="noStrike">
              <a:solidFill>
                <a:schemeClr val="dk1"/>
              </a:solidFill>
              <a:latin typeface="Courier New"/>
              <a:ea typeface="Courier New"/>
              <a:cs typeface="Courier New"/>
              <a:sym typeface="Courier New"/>
            </a:endParaRPr>
          </a:p>
        </p:txBody>
      </p:sp>
      <p:sp>
        <p:nvSpPr>
          <p:cNvPr id="324" name="Google Shape;324;p33"/>
          <p:cNvSpPr/>
          <p:nvPr/>
        </p:nvSpPr>
        <p:spPr>
          <a:xfrm>
            <a:off x="152400" y="2457450"/>
            <a:ext cx="8534400" cy="1073371"/>
          </a:xfrm>
          <a:prstGeom prst="rect">
            <a:avLst/>
          </a:prstGeom>
          <a:noFill/>
          <a:ln>
            <a:noFill/>
          </a:ln>
        </p:spPr>
        <p:txBody>
          <a:bodyPr anchorCtr="0" anchor="t" bIns="45700" lIns="91425" spcFirstLastPara="1" rIns="91425" wrap="square" tIns="45700">
            <a:noAutofit/>
          </a:bodyPr>
          <a:lstStyle/>
          <a:p>
            <a:pPr indent="-261620" lvl="1" marL="457200" marR="0" rtl="0" algn="l">
              <a:lnSpc>
                <a:spcPct val="100000"/>
              </a:lnSpc>
              <a:spcBef>
                <a:spcPts val="0"/>
              </a:spcBef>
              <a:spcAft>
                <a:spcPts val="0"/>
              </a:spcAft>
              <a:buClr>
                <a:srgbClr val="AC1418"/>
              </a:buClr>
              <a:buSzPts val="1600"/>
              <a:buFont typeface="Noto Sans Symbols"/>
              <a:buChar char="•"/>
            </a:pPr>
            <a:r>
              <a:rPr b="1" i="0" lang="vi" sz="1600" u="none" cap="none" strike="noStrike">
                <a:solidFill>
                  <a:schemeClr val="dk1"/>
                </a:solidFill>
                <a:latin typeface="Arial"/>
                <a:ea typeface="Arial"/>
                <a:cs typeface="Arial"/>
                <a:sym typeface="Arial"/>
              </a:rPr>
              <a:t>Syntax to access the properties of the Math object :</a:t>
            </a:r>
            <a:endParaRPr sz="1600"/>
          </a:p>
          <a:p>
            <a:pPr indent="6350" lvl="1" marL="457200" marR="0" rtl="0" algn="just">
              <a:lnSpc>
                <a:spcPct val="100000"/>
              </a:lnSpc>
              <a:spcBef>
                <a:spcPts val="600"/>
              </a:spcBef>
              <a:spcAft>
                <a:spcPts val="0"/>
              </a:spcAft>
              <a:buNone/>
            </a:pPr>
            <a:r>
              <a:rPr b="1" i="0" lang="vi" sz="1600" u="none" cap="none" strike="noStrike">
                <a:solidFill>
                  <a:srgbClr val="F61828"/>
                </a:solidFill>
                <a:latin typeface="Courier New"/>
                <a:ea typeface="Courier New"/>
                <a:cs typeface="Courier New"/>
                <a:sym typeface="Courier New"/>
              </a:rPr>
              <a:t>var variable = Math.PropertyName;</a:t>
            </a:r>
            <a:endParaRPr sz="1600"/>
          </a:p>
          <a:p>
            <a:pPr indent="6350" lvl="1" marL="457200" marR="0" rtl="0" algn="just">
              <a:lnSpc>
                <a:spcPct val="100000"/>
              </a:lnSpc>
              <a:spcBef>
                <a:spcPts val="600"/>
              </a:spcBef>
              <a:spcAft>
                <a:spcPts val="0"/>
              </a:spcAft>
              <a:buNone/>
            </a:pPr>
            <a:r>
              <a:rPr b="1" i="0" lang="vi" sz="1600" u="none" cap="none" strike="noStrike">
                <a:solidFill>
                  <a:schemeClr val="dk1"/>
                </a:solidFill>
                <a:latin typeface="Arial"/>
                <a:ea typeface="Arial"/>
                <a:cs typeface="Arial"/>
                <a:sym typeface="Arial"/>
              </a:rPr>
              <a:t>Example: </a:t>
            </a:r>
            <a:endParaRPr sz="1600"/>
          </a:p>
          <a:p>
            <a:pPr indent="6350" lvl="1" marL="457200" marR="0" rtl="0" algn="just">
              <a:lnSpc>
                <a:spcPct val="100000"/>
              </a:lnSpc>
              <a:spcBef>
                <a:spcPts val="600"/>
              </a:spcBef>
              <a:spcAft>
                <a:spcPts val="0"/>
              </a:spcAft>
              <a:buNone/>
            </a:pPr>
            <a:r>
              <a:rPr b="1" i="0" lang="vi" sz="1600" u="none" cap="none" strike="noStrike">
                <a:solidFill>
                  <a:srgbClr val="007E39"/>
                </a:solidFill>
                <a:latin typeface="Courier New"/>
                <a:ea typeface="Courier New"/>
                <a:cs typeface="Courier New"/>
                <a:sym typeface="Courier New"/>
              </a:rPr>
              <a:t>var pi = Math.PI;</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31" name="Google Shape;331;p34"/>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332" name="Google Shape;332;p34"/>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Date Object</a:t>
            </a:r>
            <a:endParaRPr/>
          </a:p>
        </p:txBody>
      </p:sp>
      <p:grpSp>
        <p:nvGrpSpPr>
          <p:cNvPr id="333" name="Google Shape;333;p34"/>
          <p:cNvGrpSpPr/>
          <p:nvPr/>
        </p:nvGrpSpPr>
        <p:grpSpPr>
          <a:xfrm>
            <a:off x="457200" y="628650"/>
            <a:ext cx="8382000" cy="454483"/>
            <a:chOff x="0" y="0"/>
            <a:chExt cx="8382000" cy="605978"/>
          </a:xfrm>
        </p:grpSpPr>
        <p:sp>
          <p:nvSpPr>
            <p:cNvPr id="334" name="Google Shape;334;p34"/>
            <p:cNvSpPr/>
            <p:nvPr/>
          </p:nvSpPr>
          <p:spPr>
            <a:xfrm>
              <a:off x="0" y="0"/>
              <a:ext cx="8382000" cy="605978"/>
            </a:xfrm>
            <a:prstGeom prst="roundRect">
              <a:avLst>
                <a:gd fmla="val 16667"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txBox="1"/>
            <p:nvPr/>
          </p:nvSpPr>
          <p:spPr>
            <a:xfrm>
              <a:off x="29581" y="29581"/>
              <a:ext cx="8322838" cy="54681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ourier New"/>
                <a:buNone/>
              </a:pPr>
              <a:r>
                <a:rPr lang="vi" sz="1600">
                  <a:solidFill>
                    <a:schemeClr val="lt1"/>
                  </a:solidFill>
                  <a:latin typeface="Courier New"/>
                  <a:ea typeface="Courier New"/>
                  <a:cs typeface="Courier New"/>
                  <a:sym typeface="Courier New"/>
                </a:rPr>
                <a:t>Allows to define and manipulate the date time values programmatically.</a:t>
              </a:r>
              <a:endParaRPr sz="1600"/>
            </a:p>
          </p:txBody>
        </p:sp>
      </p:grpSp>
      <p:sp>
        <p:nvSpPr>
          <p:cNvPr id="336" name="Google Shape;336;p34"/>
          <p:cNvSpPr/>
          <p:nvPr/>
        </p:nvSpPr>
        <p:spPr>
          <a:xfrm>
            <a:off x="140218" y="1148639"/>
            <a:ext cx="8534400" cy="1454244"/>
          </a:xfrm>
          <a:prstGeom prst="rect">
            <a:avLst/>
          </a:prstGeom>
          <a:noFill/>
          <a:ln>
            <a:noFill/>
          </a:ln>
        </p:spPr>
        <p:txBody>
          <a:bodyPr anchorCtr="0" anchor="t"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400"/>
              <a:buFont typeface="Noto Sans Symbols"/>
              <a:buChar char="•"/>
            </a:pPr>
            <a:r>
              <a:rPr b="0" i="0" lang="vi" u="none" cap="none" strike="noStrike">
                <a:solidFill>
                  <a:schemeClr val="dk1"/>
                </a:solidFill>
                <a:latin typeface="Calibri"/>
                <a:ea typeface="Calibri"/>
                <a:cs typeface="Calibri"/>
                <a:sym typeface="Calibri"/>
              </a:rPr>
              <a:t>Syntax to instantiate the Date object is as follows:</a:t>
            </a:r>
            <a:endParaRPr/>
          </a:p>
          <a:p>
            <a:pPr indent="6350" lvl="1" marL="457200" marR="0" rtl="0" algn="just">
              <a:lnSpc>
                <a:spcPct val="100000"/>
              </a:lnSpc>
              <a:spcBef>
                <a:spcPts val="1200"/>
              </a:spcBef>
              <a:spcAft>
                <a:spcPts val="0"/>
              </a:spcAft>
              <a:buNone/>
            </a:pPr>
            <a:r>
              <a:rPr b="1" i="0" lang="vi" u="none" cap="none" strike="noStrike">
                <a:solidFill>
                  <a:schemeClr val="dk1"/>
                </a:solidFill>
                <a:latin typeface="Courier New"/>
                <a:ea typeface="Courier New"/>
                <a:cs typeface="Courier New"/>
                <a:sym typeface="Courier New"/>
              </a:rPr>
              <a:t>var object_name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50"/>
                </a:solidFill>
                <a:latin typeface="Courier New"/>
                <a:ea typeface="Courier New"/>
                <a:cs typeface="Courier New"/>
                <a:sym typeface="Courier New"/>
              </a:rPr>
              <a:t>Date();</a:t>
            </a:r>
            <a:endParaRPr/>
          </a:p>
          <a:p>
            <a:pPr indent="635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var object_name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50"/>
                </a:solidFill>
                <a:latin typeface="Courier New"/>
                <a:ea typeface="Courier New"/>
                <a:cs typeface="Courier New"/>
                <a:sym typeface="Courier New"/>
              </a:rPr>
              <a:t>Date(milliseconds);</a:t>
            </a:r>
            <a:endParaRPr/>
          </a:p>
          <a:p>
            <a:pPr indent="6350" lvl="1" marL="45720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var object_name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50"/>
                </a:solidFill>
                <a:latin typeface="Courier New"/>
                <a:ea typeface="Courier New"/>
                <a:cs typeface="Courier New"/>
                <a:sym typeface="Courier New"/>
              </a:rPr>
              <a:t>Date(year,month,day,hour,minutes, seconds, milliseconds);</a:t>
            </a:r>
            <a:endParaRPr/>
          </a:p>
          <a:p>
            <a:pPr indent="635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var object_name = </a:t>
            </a:r>
            <a:r>
              <a:rPr b="1" i="0" lang="vi" u="none" cap="none" strike="noStrike">
                <a:solidFill>
                  <a:srgbClr val="FF0000"/>
                </a:solidFill>
                <a:latin typeface="Courier New"/>
                <a:ea typeface="Courier New"/>
                <a:cs typeface="Courier New"/>
                <a:sym typeface="Courier New"/>
              </a:rPr>
              <a:t>new</a:t>
            </a:r>
            <a:r>
              <a:rPr b="1" i="0" lang="vi" u="none" cap="none" strike="noStrike">
                <a:solidFill>
                  <a:schemeClr val="dk1"/>
                </a:solidFill>
                <a:latin typeface="Courier New"/>
                <a:ea typeface="Courier New"/>
                <a:cs typeface="Courier New"/>
                <a:sym typeface="Courier New"/>
              </a:rPr>
              <a:t> </a:t>
            </a:r>
            <a:r>
              <a:rPr b="1" i="0" lang="vi" u="none" cap="none" strike="noStrike">
                <a:solidFill>
                  <a:srgbClr val="00B050"/>
                </a:solidFill>
                <a:latin typeface="Courier New"/>
                <a:ea typeface="Courier New"/>
                <a:cs typeface="Courier New"/>
                <a:sym typeface="Courier New"/>
              </a:rPr>
              <a:t>Date(“dateString”);</a:t>
            </a:r>
            <a:endParaRPr/>
          </a:p>
        </p:txBody>
      </p:sp>
      <p:pic>
        <p:nvPicPr>
          <p:cNvPr id="337" name="Google Shape;337;p34"/>
          <p:cNvPicPr preferRelativeResize="0"/>
          <p:nvPr/>
        </p:nvPicPr>
        <p:blipFill rotWithShape="1">
          <a:blip r:embed="rId3">
            <a:alphaModFix/>
          </a:blip>
          <a:srcRect b="0" l="0" r="0" t="0"/>
          <a:stretch/>
        </p:blipFill>
        <p:spPr>
          <a:xfrm>
            <a:off x="270496" y="2746913"/>
            <a:ext cx="1633010" cy="2034489"/>
          </a:xfrm>
          <a:prstGeom prst="rect">
            <a:avLst/>
          </a:prstGeom>
          <a:noFill/>
          <a:ln>
            <a:noFill/>
          </a:ln>
        </p:spPr>
      </p:pic>
      <p:pic>
        <p:nvPicPr>
          <p:cNvPr id="338" name="Google Shape;338;p34"/>
          <p:cNvPicPr preferRelativeResize="0"/>
          <p:nvPr/>
        </p:nvPicPr>
        <p:blipFill rotWithShape="1">
          <a:blip r:embed="rId4">
            <a:alphaModFix/>
          </a:blip>
          <a:srcRect b="0" l="0" r="0" t="0"/>
          <a:stretch/>
        </p:blipFill>
        <p:spPr>
          <a:xfrm>
            <a:off x="2020463" y="2727062"/>
            <a:ext cx="6818737" cy="2233082"/>
          </a:xfrm>
          <a:prstGeom prst="rect">
            <a:avLst/>
          </a:prstGeom>
          <a:noFill/>
          <a:ln>
            <a:noFill/>
          </a:ln>
        </p:spPr>
      </p:pic>
      <p:pic>
        <p:nvPicPr>
          <p:cNvPr id="339" name="Google Shape;339;p34"/>
          <p:cNvPicPr preferRelativeResize="0"/>
          <p:nvPr/>
        </p:nvPicPr>
        <p:blipFill rotWithShape="1">
          <a:blip r:embed="rId5">
            <a:alphaModFix/>
          </a:blip>
          <a:srcRect b="0" l="0" r="0" t="0"/>
          <a:stretch/>
        </p:blipFill>
        <p:spPr>
          <a:xfrm>
            <a:off x="6174757" y="2857500"/>
            <a:ext cx="2078831" cy="11358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5" name="Google Shape;85;p1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86" name="Google Shape;86;p1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7" name="Google Shape;87;p17"/>
          <p:cNvSpPr/>
          <p:nvPr/>
        </p:nvSpPr>
        <p:spPr>
          <a:xfrm>
            <a:off x="228600" y="1143000"/>
            <a:ext cx="8839200" cy="280035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functions</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parameterized functions</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return statement  </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Describe objects </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different browser objects  </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Describe Document Object Model (DOM)</a:t>
            </a:r>
            <a:endParaRPr/>
          </a:p>
          <a:p>
            <a:pPr indent="-274320" lvl="0" marL="457200" marR="0" rtl="0" algn="l">
              <a:lnSpc>
                <a:spcPct val="100000"/>
              </a:lnSpc>
              <a:spcBef>
                <a:spcPts val="0"/>
              </a:spcBef>
              <a:spcAft>
                <a:spcPts val="0"/>
              </a:spcAft>
              <a:buNone/>
            </a:pPr>
            <a:r>
              <a:t/>
            </a:r>
            <a:endParaRPr b="0" baseline="3000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46" name="Google Shape;346;p3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347" name="Google Shape;347;p35"/>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with Statement</a:t>
            </a:r>
            <a:endParaRPr/>
          </a:p>
        </p:txBody>
      </p:sp>
      <p:grpSp>
        <p:nvGrpSpPr>
          <p:cNvPr id="348" name="Google Shape;348;p35"/>
          <p:cNvGrpSpPr/>
          <p:nvPr/>
        </p:nvGrpSpPr>
        <p:grpSpPr>
          <a:xfrm>
            <a:off x="457200" y="685991"/>
            <a:ext cx="8382000" cy="1587659"/>
            <a:chOff x="0" y="8360"/>
            <a:chExt cx="8382000" cy="2116879"/>
          </a:xfrm>
        </p:grpSpPr>
        <p:sp>
          <p:nvSpPr>
            <p:cNvPr id="349" name="Google Shape;349;p35"/>
            <p:cNvSpPr/>
            <p:nvPr/>
          </p:nvSpPr>
          <p:spPr>
            <a:xfrm>
              <a:off x="0" y="8360"/>
              <a:ext cx="8382000" cy="678746"/>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txBox="1"/>
            <p:nvPr/>
          </p:nvSpPr>
          <p:spPr>
            <a:xfrm>
              <a:off x="33134" y="41494"/>
              <a:ext cx="8315732" cy="6124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lang="vi" sz="1600">
                  <a:solidFill>
                    <a:schemeClr val="dk1"/>
                  </a:solidFill>
                  <a:latin typeface="Courier New"/>
                  <a:ea typeface="Courier New"/>
                  <a:cs typeface="Courier New"/>
                  <a:sym typeface="Courier New"/>
                </a:rPr>
                <a:t>Allows to remove the object reference for each JavaScript statement.</a:t>
              </a:r>
              <a:endParaRPr sz="1600"/>
            </a:p>
          </p:txBody>
        </p:sp>
        <p:sp>
          <p:nvSpPr>
            <p:cNvPr id="351" name="Google Shape;351;p35"/>
            <p:cNvSpPr/>
            <p:nvPr/>
          </p:nvSpPr>
          <p:spPr>
            <a:xfrm>
              <a:off x="0" y="727426"/>
              <a:ext cx="8382000" cy="678746"/>
            </a:xfrm>
            <a:prstGeom prst="roundRect">
              <a:avLst>
                <a:gd fmla="val 16667" name="adj"/>
              </a:avLst>
            </a:prstGeom>
            <a:gradFill>
              <a:gsLst>
                <a:gs pos="0">
                  <a:srgbClr val="FFD8A2"/>
                </a:gs>
                <a:gs pos="35000">
                  <a:srgbClr val="FFE4BD"/>
                </a:gs>
                <a:gs pos="100000">
                  <a:srgbClr val="FFF5E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txBox="1"/>
            <p:nvPr/>
          </p:nvSpPr>
          <p:spPr>
            <a:xfrm>
              <a:off x="33134" y="760560"/>
              <a:ext cx="8315732" cy="6124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lang="vi" sz="1600">
                  <a:solidFill>
                    <a:schemeClr val="dk1"/>
                  </a:solidFill>
                  <a:latin typeface="Courier New"/>
                  <a:ea typeface="Courier New"/>
                  <a:cs typeface="Courier New"/>
                  <a:sym typeface="Courier New"/>
                </a:rPr>
                <a:t>Starts with the </a:t>
              </a:r>
              <a:r>
                <a:rPr b="1" lang="vi" sz="1600">
                  <a:solidFill>
                    <a:srgbClr val="FF0000"/>
                  </a:solidFill>
                  <a:latin typeface="Courier New"/>
                  <a:ea typeface="Courier New"/>
                  <a:cs typeface="Courier New"/>
                  <a:sym typeface="Courier New"/>
                </a:rPr>
                <a:t>with</a:t>
              </a:r>
              <a:r>
                <a:rPr lang="vi" sz="1600">
                  <a:solidFill>
                    <a:schemeClr val="dk1"/>
                  </a:solidFill>
                  <a:latin typeface="Courier New"/>
                  <a:ea typeface="Courier New"/>
                  <a:cs typeface="Courier New"/>
                  <a:sym typeface="Courier New"/>
                </a:rPr>
                <a:t> keyword followed by the open and close brackets, which holds the statements that refer to a common object.</a:t>
              </a:r>
              <a:endParaRPr sz="1600"/>
            </a:p>
          </p:txBody>
        </p:sp>
        <p:sp>
          <p:nvSpPr>
            <p:cNvPr id="353" name="Google Shape;353;p35"/>
            <p:cNvSpPr/>
            <p:nvPr/>
          </p:nvSpPr>
          <p:spPr>
            <a:xfrm>
              <a:off x="0" y="1446493"/>
              <a:ext cx="8382000" cy="678746"/>
            </a:xfrm>
            <a:prstGeom prst="roundRect">
              <a:avLst>
                <a:gd fmla="val 16667" name="adj"/>
              </a:avLst>
            </a:prstGeom>
            <a:gradFill>
              <a:gsLst>
                <a:gs pos="0">
                  <a:srgbClr val="D8FBA5"/>
                </a:gs>
                <a:gs pos="35000">
                  <a:srgbClr val="E4FBC0"/>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txBox="1"/>
            <p:nvPr/>
          </p:nvSpPr>
          <p:spPr>
            <a:xfrm>
              <a:off x="33134" y="1479627"/>
              <a:ext cx="8315732" cy="6124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lang="vi">
                  <a:solidFill>
                    <a:schemeClr val="dk1"/>
                  </a:solidFill>
                  <a:latin typeface="Courier New"/>
                  <a:ea typeface="Courier New"/>
                  <a:cs typeface="Courier New"/>
                  <a:sym typeface="Courier New"/>
                </a:rPr>
                <a:t>Increases the readability of the code and also reduces time required in writing each object reference in every related statement.</a:t>
              </a:r>
              <a:endParaRPr/>
            </a:p>
          </p:txBody>
        </p:sp>
      </p:grpSp>
      <p:sp>
        <p:nvSpPr>
          <p:cNvPr id="355" name="Google Shape;355;p35"/>
          <p:cNvSpPr/>
          <p:nvPr/>
        </p:nvSpPr>
        <p:spPr>
          <a:xfrm>
            <a:off x="304800" y="2457450"/>
            <a:ext cx="8534400" cy="1685077"/>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Syntax to declare the with statement is as follows:</a:t>
            </a:r>
            <a:endParaRPr/>
          </a:p>
          <a:p>
            <a:pPr indent="6350" lvl="1" marL="457200" marR="0" rtl="0" algn="just">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6350" lvl="1" marL="457200" marR="0" rtl="0" algn="just">
              <a:lnSpc>
                <a:spcPct val="100000"/>
              </a:lnSpc>
              <a:spcBef>
                <a:spcPts val="0"/>
              </a:spcBef>
              <a:spcAft>
                <a:spcPts val="0"/>
              </a:spcAft>
              <a:buNone/>
            </a:pPr>
            <a:r>
              <a:t/>
            </a:r>
            <a:endParaRPr b="0" i="0" sz="1400" u="none" cap="none" strike="noStrike">
              <a:solidFill>
                <a:schemeClr val="dk1"/>
              </a:solidFill>
              <a:latin typeface="Courier New"/>
              <a:ea typeface="Courier New"/>
              <a:cs typeface="Courier New"/>
              <a:sym typeface="Courier New"/>
            </a:endParaRPr>
          </a:p>
          <a:p>
            <a:pPr indent="-225425" lvl="1" marL="457200" marR="0" rtl="0" algn="just">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with</a:t>
            </a:r>
            <a:r>
              <a:rPr b="1" i="0" lang="vi" sz="1800" u="none" cap="none" strike="noStrike">
                <a:solidFill>
                  <a:schemeClr val="dk1"/>
                </a:solidFill>
                <a:latin typeface="Courier New"/>
                <a:ea typeface="Courier New"/>
                <a:cs typeface="Courier New"/>
                <a:sym typeface="Courier New"/>
              </a:rPr>
              <a:t>(</a:t>
            </a:r>
            <a:r>
              <a:rPr b="1" i="0" lang="vi" sz="1800" u="none" cap="none" strike="noStrike">
                <a:solidFill>
                  <a:srgbClr val="00B050"/>
                </a:solidFill>
                <a:latin typeface="Courier New"/>
                <a:ea typeface="Courier New"/>
                <a:cs typeface="Courier New"/>
                <a:sym typeface="Courier New"/>
              </a:rPr>
              <a:t>object_name</a:t>
            </a:r>
            <a:r>
              <a:rPr b="1" i="0" lang="vi" sz="1800" u="none" cap="none" strike="noStrike">
                <a:solidFill>
                  <a:schemeClr val="dk1"/>
                </a:solidFill>
                <a:latin typeface="Courier New"/>
                <a:ea typeface="Courier New"/>
                <a:cs typeface="Courier New"/>
                <a:sym typeface="Courier New"/>
              </a:rPr>
              <a:t>)</a:t>
            </a:r>
            <a:endParaRPr/>
          </a:p>
          <a:p>
            <a:pPr indent="-225425" lvl="1" marL="457200" marR="0" rtl="0" algn="just">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a:t>
            </a:r>
            <a:endParaRPr/>
          </a:p>
          <a:p>
            <a:pPr indent="284163"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//Statements</a:t>
            </a:r>
            <a:endParaRPr/>
          </a:p>
          <a:p>
            <a:pPr indent="-225425" lvl="1" marL="457200" marR="0" rtl="0" algn="just">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a:t>
            </a:r>
            <a:endParaRPr/>
          </a:p>
        </p:txBody>
      </p:sp>
      <p:pic>
        <p:nvPicPr>
          <p:cNvPr id="356" name="Google Shape;356;p35"/>
          <p:cNvPicPr preferRelativeResize="0"/>
          <p:nvPr/>
        </p:nvPicPr>
        <p:blipFill rotWithShape="1">
          <a:blip r:embed="rId3">
            <a:alphaModFix/>
          </a:blip>
          <a:srcRect b="0" l="0" r="0" t="0"/>
          <a:stretch/>
        </p:blipFill>
        <p:spPr>
          <a:xfrm>
            <a:off x="4038601" y="2743200"/>
            <a:ext cx="3187640" cy="22169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63" name="Google Shape;363;p36"/>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364" name="Google Shape;364;p36"/>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Browser Objects</a:t>
            </a:r>
            <a:endParaRPr/>
          </a:p>
        </p:txBody>
      </p:sp>
      <p:grpSp>
        <p:nvGrpSpPr>
          <p:cNvPr id="365" name="Google Shape;365;p36"/>
          <p:cNvGrpSpPr/>
          <p:nvPr/>
        </p:nvGrpSpPr>
        <p:grpSpPr>
          <a:xfrm>
            <a:off x="457200" y="837495"/>
            <a:ext cx="8382000" cy="782459"/>
            <a:chOff x="0" y="202260"/>
            <a:chExt cx="8382000" cy="1043279"/>
          </a:xfrm>
        </p:grpSpPr>
        <p:sp>
          <p:nvSpPr>
            <p:cNvPr id="366" name="Google Shape;366;p36"/>
            <p:cNvSpPr/>
            <p:nvPr/>
          </p:nvSpPr>
          <p:spPr>
            <a:xfrm>
              <a:off x="0" y="202260"/>
              <a:ext cx="8382000" cy="491399"/>
            </a:xfrm>
            <a:prstGeom prst="roundRect">
              <a:avLst>
                <a:gd fmla="val 16667" name="adj"/>
              </a:avLst>
            </a:prstGeom>
            <a:gradFill>
              <a:gsLst>
                <a:gs pos="0">
                  <a:srgbClr val="982D2B"/>
                </a:gs>
                <a:gs pos="80000">
                  <a:srgbClr val="C83D39"/>
                </a:gs>
                <a:gs pos="100000">
                  <a:srgbClr val="CC3A36"/>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txBox="1"/>
            <p:nvPr/>
          </p:nvSpPr>
          <p:spPr>
            <a:xfrm>
              <a:off x="23988" y="226248"/>
              <a:ext cx="8334024"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ourier New"/>
                <a:buNone/>
              </a:pPr>
              <a:r>
                <a:rPr lang="vi">
                  <a:solidFill>
                    <a:schemeClr val="lt1"/>
                  </a:solidFill>
                  <a:latin typeface="Courier New"/>
                  <a:ea typeface="Courier New"/>
                  <a:cs typeface="Courier New"/>
                  <a:sym typeface="Courier New"/>
                </a:rPr>
                <a:t>Allow to access and manipulate various aspects of the Web browser.</a:t>
              </a:r>
              <a:endParaRPr/>
            </a:p>
          </p:txBody>
        </p:sp>
        <p:sp>
          <p:nvSpPr>
            <p:cNvPr id="368" name="Google Shape;368;p36"/>
            <p:cNvSpPr/>
            <p:nvPr/>
          </p:nvSpPr>
          <p:spPr>
            <a:xfrm>
              <a:off x="0" y="754140"/>
              <a:ext cx="8382000" cy="491399"/>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txBox="1"/>
            <p:nvPr/>
          </p:nvSpPr>
          <p:spPr>
            <a:xfrm>
              <a:off x="23988" y="778128"/>
              <a:ext cx="8334024"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ourier New"/>
                <a:buNone/>
              </a:pPr>
              <a:r>
                <a:rPr lang="vi">
                  <a:solidFill>
                    <a:schemeClr val="lt1"/>
                  </a:solidFill>
                  <a:latin typeface="Courier New"/>
                  <a:ea typeface="Courier New"/>
                  <a:cs typeface="Courier New"/>
                  <a:sym typeface="Courier New"/>
                </a:rPr>
                <a:t>These following objects are called as browser objects:</a:t>
              </a:r>
              <a:endParaRPr/>
            </a:p>
          </p:txBody>
        </p:sp>
      </p:grpSp>
      <p:pic>
        <p:nvPicPr>
          <p:cNvPr id="370" name="Google Shape;370;p36"/>
          <p:cNvPicPr preferRelativeResize="0"/>
          <p:nvPr/>
        </p:nvPicPr>
        <p:blipFill rotWithShape="1">
          <a:blip r:embed="rId3">
            <a:alphaModFix/>
          </a:blip>
          <a:srcRect b="0" l="0" r="0" t="0"/>
          <a:stretch/>
        </p:blipFill>
        <p:spPr>
          <a:xfrm>
            <a:off x="2250141" y="1885950"/>
            <a:ext cx="3314700" cy="270347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77" name="Google Shape;377;p3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378" name="Google Shape;378;p37"/>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window Object </a:t>
            </a:r>
            <a:endParaRPr/>
          </a:p>
        </p:txBody>
      </p:sp>
      <p:pic>
        <p:nvPicPr>
          <p:cNvPr id="379" name="Google Shape;379;p37"/>
          <p:cNvPicPr preferRelativeResize="0"/>
          <p:nvPr/>
        </p:nvPicPr>
        <p:blipFill rotWithShape="1">
          <a:blip r:embed="rId3">
            <a:alphaModFix/>
          </a:blip>
          <a:srcRect b="0" l="0" r="0" t="0"/>
          <a:stretch/>
        </p:blipFill>
        <p:spPr>
          <a:xfrm>
            <a:off x="44116" y="800100"/>
            <a:ext cx="7360920" cy="3943350"/>
          </a:xfrm>
          <a:prstGeom prst="rect">
            <a:avLst/>
          </a:prstGeom>
          <a:noFill/>
          <a:ln>
            <a:noFill/>
          </a:ln>
        </p:spPr>
      </p:pic>
      <p:graphicFrame>
        <p:nvGraphicFramePr>
          <p:cNvPr id="380" name="Google Shape;380;p37"/>
          <p:cNvGraphicFramePr/>
          <p:nvPr/>
        </p:nvGraphicFramePr>
        <p:xfrm>
          <a:off x="5715000" y="628650"/>
          <a:ext cx="3000000" cy="3000000"/>
        </p:xfrm>
        <a:graphic>
          <a:graphicData uri="http://schemas.openxmlformats.org/drawingml/2006/table">
            <a:tbl>
              <a:tblPr bandRow="1" firstRow="1">
                <a:noFill/>
                <a:tableStyleId>{31D987C6-FA0E-4D62-A7DF-DFEC88D4FD72}</a:tableStyleId>
              </a:tblPr>
              <a:tblGrid>
                <a:gridCol w="1676400"/>
              </a:tblGrid>
              <a:tr h="438400">
                <a:tc>
                  <a:txBody>
                    <a:bodyPr/>
                    <a:lstStyle/>
                    <a:p>
                      <a:pPr indent="0" lvl="0" marL="0" marR="0" rtl="0" algn="ctr">
                        <a:lnSpc>
                          <a:spcPct val="100000"/>
                        </a:lnSpc>
                        <a:spcBef>
                          <a:spcPts val="0"/>
                        </a:spcBef>
                        <a:spcAft>
                          <a:spcPts val="0"/>
                        </a:spcAft>
                        <a:buClr>
                          <a:schemeClr val="dk1"/>
                        </a:buClr>
                        <a:buSzPts val="1400"/>
                        <a:buFont typeface="Arial"/>
                        <a:buNone/>
                      </a:pPr>
                      <a:r>
                        <a:rPr lang="vi" sz="1400"/>
                        <a:t>Property</a:t>
                      </a:r>
                      <a:endParaRPr sz="1100"/>
                    </a:p>
                  </a:txBody>
                  <a:tcPr marT="34300" marB="34300" marR="91450" marL="91450" anchor="b"/>
                </a:tc>
              </a:tr>
              <a:tr h="352675">
                <a:tc>
                  <a:txBody>
                    <a:bodyPr/>
                    <a:lstStyle/>
                    <a:p>
                      <a:pPr indent="0" lvl="0" marL="0" marR="0" rtl="0" algn="l">
                        <a:spcBef>
                          <a:spcPts val="0"/>
                        </a:spcBef>
                        <a:spcAft>
                          <a:spcPts val="0"/>
                        </a:spcAft>
                        <a:buNone/>
                      </a:pPr>
                      <a:r>
                        <a:rPr b="1" lang="vi" sz="1200"/>
                        <a:t>defaultStatus</a:t>
                      </a:r>
                      <a:endParaRPr b="1" sz="1200"/>
                    </a:p>
                  </a:txBody>
                  <a:tcPr marT="0" marB="0" marR="91450" marL="91450" anchor="ctr"/>
                </a:tc>
              </a:tr>
              <a:tr h="352675">
                <a:tc>
                  <a:txBody>
                    <a:bodyPr/>
                    <a:lstStyle/>
                    <a:p>
                      <a:pPr indent="0" lvl="0" marL="0" marR="0" rtl="0" algn="l">
                        <a:spcBef>
                          <a:spcPts val="0"/>
                        </a:spcBef>
                        <a:spcAft>
                          <a:spcPts val="0"/>
                        </a:spcAft>
                        <a:buNone/>
                      </a:pPr>
                      <a:r>
                        <a:rPr b="1" lang="vi" sz="1200"/>
                        <a:t>document</a:t>
                      </a:r>
                      <a:endParaRPr sz="1100"/>
                    </a:p>
                  </a:txBody>
                  <a:tcPr marT="0" marB="0" marR="91450" marL="91450" anchor="ctr"/>
                </a:tc>
              </a:tr>
              <a:tr h="352675">
                <a:tc>
                  <a:txBody>
                    <a:bodyPr/>
                    <a:lstStyle/>
                    <a:p>
                      <a:pPr indent="0" lvl="0" marL="0" marR="0" rtl="0" algn="l">
                        <a:spcBef>
                          <a:spcPts val="0"/>
                        </a:spcBef>
                        <a:spcAft>
                          <a:spcPts val="0"/>
                        </a:spcAft>
                        <a:buNone/>
                      </a:pPr>
                      <a:r>
                        <a:rPr b="1" lang="vi" sz="1200"/>
                        <a:t>history</a:t>
                      </a:r>
                      <a:endParaRPr sz="1100"/>
                    </a:p>
                  </a:txBody>
                  <a:tcPr marT="0" marB="0" marR="91450" marL="91450" anchor="ctr"/>
                </a:tc>
              </a:tr>
              <a:tr h="352675">
                <a:tc>
                  <a:txBody>
                    <a:bodyPr/>
                    <a:lstStyle/>
                    <a:p>
                      <a:pPr indent="0" lvl="0" marL="0" marR="0" rtl="0" algn="l">
                        <a:spcBef>
                          <a:spcPts val="0"/>
                        </a:spcBef>
                        <a:spcAft>
                          <a:spcPts val="0"/>
                        </a:spcAft>
                        <a:buNone/>
                      </a:pPr>
                      <a:r>
                        <a:rPr b="1" lang="vi" sz="1200"/>
                        <a:t>location</a:t>
                      </a:r>
                      <a:endParaRPr sz="1100"/>
                    </a:p>
                  </a:txBody>
                  <a:tcPr marT="0" marB="0" marR="91450" marL="91450" anchor="ctr"/>
                </a:tc>
              </a:tr>
            </a:tbl>
          </a:graphicData>
        </a:graphic>
      </p:graphicFrame>
      <p:graphicFrame>
        <p:nvGraphicFramePr>
          <p:cNvPr id="381" name="Google Shape;381;p37"/>
          <p:cNvGraphicFramePr/>
          <p:nvPr/>
        </p:nvGraphicFramePr>
        <p:xfrm>
          <a:off x="7405036" y="628650"/>
          <a:ext cx="3000000" cy="3000000"/>
        </p:xfrm>
        <a:graphic>
          <a:graphicData uri="http://schemas.openxmlformats.org/drawingml/2006/table">
            <a:tbl>
              <a:tblPr bandRow="1" firstRow="1">
                <a:noFill/>
                <a:tableStyleId>{84690822-3E12-41BA-924C-B0CBA3445B2E}</a:tableStyleId>
              </a:tblPr>
              <a:tblGrid>
                <a:gridCol w="1676400"/>
              </a:tblGrid>
              <a:tr h="438400">
                <a:tc>
                  <a:txBody>
                    <a:bodyPr/>
                    <a:lstStyle/>
                    <a:p>
                      <a:pPr indent="0" lvl="0" marL="0" marR="0" rtl="0" algn="ctr">
                        <a:lnSpc>
                          <a:spcPct val="100000"/>
                        </a:lnSpc>
                        <a:spcBef>
                          <a:spcPts val="0"/>
                        </a:spcBef>
                        <a:spcAft>
                          <a:spcPts val="0"/>
                        </a:spcAft>
                        <a:buClr>
                          <a:schemeClr val="dk1"/>
                        </a:buClr>
                        <a:buSzPts val="1400"/>
                        <a:buFont typeface="Arial"/>
                        <a:buNone/>
                      </a:pPr>
                      <a:r>
                        <a:rPr lang="vi" sz="1400"/>
                        <a:t>Method</a:t>
                      </a:r>
                      <a:endParaRPr sz="1100"/>
                    </a:p>
                  </a:txBody>
                  <a:tcPr marT="34300" marB="34300" marR="91450" marL="91450" anchor="b"/>
                </a:tc>
              </a:tr>
              <a:tr h="357125">
                <a:tc>
                  <a:txBody>
                    <a:bodyPr/>
                    <a:lstStyle/>
                    <a:p>
                      <a:pPr indent="0" lvl="0" marL="0" marR="0" rtl="0" algn="l">
                        <a:spcBef>
                          <a:spcPts val="0"/>
                        </a:spcBef>
                        <a:spcAft>
                          <a:spcPts val="0"/>
                        </a:spcAft>
                        <a:buNone/>
                      </a:pPr>
                      <a:r>
                        <a:rPr b="1" lang="vi" sz="1200"/>
                        <a:t>alert()</a:t>
                      </a:r>
                      <a:endParaRPr sz="1100"/>
                    </a:p>
                  </a:txBody>
                  <a:tcPr marT="0" marB="0" marR="91450" marL="91450" anchor="ctr"/>
                </a:tc>
              </a:tr>
              <a:tr h="357125">
                <a:tc>
                  <a:txBody>
                    <a:bodyPr/>
                    <a:lstStyle/>
                    <a:p>
                      <a:pPr indent="0" lvl="0" marL="0" marR="0" rtl="0" algn="l">
                        <a:spcBef>
                          <a:spcPts val="0"/>
                        </a:spcBef>
                        <a:spcAft>
                          <a:spcPts val="0"/>
                        </a:spcAft>
                        <a:buNone/>
                      </a:pPr>
                      <a:r>
                        <a:rPr b="1" lang="vi" sz="1200"/>
                        <a:t>confirm()</a:t>
                      </a:r>
                      <a:endParaRPr sz="1100"/>
                    </a:p>
                  </a:txBody>
                  <a:tcPr marT="0" marB="0" marR="91450" marL="91450" anchor="ctr"/>
                </a:tc>
              </a:tr>
              <a:tr h="357125">
                <a:tc>
                  <a:txBody>
                    <a:bodyPr/>
                    <a:lstStyle/>
                    <a:p>
                      <a:pPr indent="0" lvl="0" marL="0" marR="0" rtl="0" algn="l">
                        <a:spcBef>
                          <a:spcPts val="0"/>
                        </a:spcBef>
                        <a:spcAft>
                          <a:spcPts val="0"/>
                        </a:spcAft>
                        <a:buNone/>
                      </a:pPr>
                      <a:r>
                        <a:rPr b="1" lang="vi" sz="1200"/>
                        <a:t>createPopup()</a:t>
                      </a:r>
                      <a:endParaRPr sz="1100"/>
                    </a:p>
                  </a:txBody>
                  <a:tcPr marT="0" marB="0" marR="91450" marL="91450" anchor="ctr"/>
                </a:tc>
              </a:tr>
              <a:tr h="357125">
                <a:tc>
                  <a:txBody>
                    <a:bodyPr/>
                    <a:lstStyle/>
                    <a:p>
                      <a:pPr indent="0" lvl="0" marL="0" marR="0" rtl="0" algn="l">
                        <a:spcBef>
                          <a:spcPts val="0"/>
                        </a:spcBef>
                        <a:spcAft>
                          <a:spcPts val="0"/>
                        </a:spcAft>
                        <a:buNone/>
                      </a:pPr>
                      <a:r>
                        <a:rPr b="1" lang="vi" sz="1200"/>
                        <a:t>focus()</a:t>
                      </a:r>
                      <a:endParaRPr sz="1100"/>
                    </a:p>
                  </a:txBody>
                  <a:tcPr marT="0" marB="0" marR="91450" marL="91450" anchor="ctr"/>
                </a:tc>
              </a:tr>
              <a:tr h="357125">
                <a:tc>
                  <a:txBody>
                    <a:bodyPr/>
                    <a:lstStyle/>
                    <a:p>
                      <a:pPr indent="0" lvl="0" marL="0" marR="0" rtl="0" algn="l">
                        <a:spcBef>
                          <a:spcPts val="0"/>
                        </a:spcBef>
                        <a:spcAft>
                          <a:spcPts val="0"/>
                        </a:spcAft>
                        <a:buNone/>
                      </a:pPr>
                      <a:r>
                        <a:rPr b="1" lang="vi" sz="1200"/>
                        <a:t>open()</a:t>
                      </a:r>
                      <a:endParaRPr sz="1100"/>
                    </a:p>
                  </a:txBody>
                  <a:tcPr marT="0" marB="0" marR="91450" marL="91450" anchor="ctr"/>
                </a:tc>
              </a:tr>
              <a:tr h="357125">
                <a:tc>
                  <a:txBody>
                    <a:bodyPr/>
                    <a:lstStyle/>
                    <a:p>
                      <a:pPr indent="0" lvl="0" marL="0" marR="0" rtl="0" algn="l">
                        <a:spcBef>
                          <a:spcPts val="0"/>
                        </a:spcBef>
                        <a:spcAft>
                          <a:spcPts val="0"/>
                        </a:spcAft>
                        <a:buNone/>
                      </a:pPr>
                      <a:r>
                        <a:rPr b="1" lang="vi" sz="1200"/>
                        <a:t>prompt()</a:t>
                      </a:r>
                      <a:endParaRPr sz="1100"/>
                    </a:p>
                  </a:txBody>
                  <a:tcPr marT="0" marB="0" marR="91450" marL="9145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88" name="Google Shape;388;p3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389" name="Google Shape;389;p38"/>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history Object</a:t>
            </a:r>
            <a:endParaRPr/>
          </a:p>
        </p:txBody>
      </p:sp>
      <p:pic>
        <p:nvPicPr>
          <p:cNvPr id="390" name="Google Shape;390;p38"/>
          <p:cNvPicPr preferRelativeResize="0"/>
          <p:nvPr/>
        </p:nvPicPr>
        <p:blipFill rotWithShape="1">
          <a:blip r:embed="rId3">
            <a:alphaModFix/>
          </a:blip>
          <a:srcRect b="0" l="0" r="0" t="0"/>
          <a:stretch/>
        </p:blipFill>
        <p:spPr>
          <a:xfrm>
            <a:off x="193820" y="685800"/>
            <a:ext cx="8264380" cy="4057650"/>
          </a:xfrm>
          <a:prstGeom prst="rect">
            <a:avLst/>
          </a:prstGeom>
          <a:noFill/>
          <a:ln>
            <a:noFill/>
          </a:ln>
        </p:spPr>
      </p:pic>
      <p:graphicFrame>
        <p:nvGraphicFramePr>
          <p:cNvPr id="391" name="Google Shape;391;p38"/>
          <p:cNvGraphicFramePr/>
          <p:nvPr/>
        </p:nvGraphicFramePr>
        <p:xfrm>
          <a:off x="7162800" y="742950"/>
          <a:ext cx="3000000" cy="3000000"/>
        </p:xfrm>
        <a:graphic>
          <a:graphicData uri="http://schemas.openxmlformats.org/drawingml/2006/table">
            <a:tbl>
              <a:tblPr bandRow="1" firstRow="1">
                <a:noFill/>
                <a:tableStyleId>{5597221B-0015-41F2-BE1B-0CC06D451C82}</a:tableStyleId>
              </a:tblPr>
              <a:tblGrid>
                <a:gridCol w="1676400"/>
              </a:tblGrid>
              <a:tr h="439800">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a:t>Method</a:t>
                      </a:r>
                      <a:endParaRPr b="1" baseline="30000" sz="1800">
                        <a:solidFill>
                          <a:schemeClr val="lt1"/>
                        </a:solidFill>
                        <a:latin typeface="Arial"/>
                        <a:ea typeface="Arial"/>
                        <a:cs typeface="Arial"/>
                        <a:sym typeface="Arial"/>
                      </a:endParaRPr>
                    </a:p>
                  </a:txBody>
                  <a:tcPr marT="34300" marB="34300" marR="91450" marL="91450" anchor="b"/>
                </a:tc>
              </a:tr>
              <a:tr h="348225">
                <a:tc>
                  <a:txBody>
                    <a:bodyPr/>
                    <a:lstStyle/>
                    <a:p>
                      <a:pPr indent="0" lvl="0" marL="0" marR="0" rtl="0" algn="l">
                        <a:spcBef>
                          <a:spcPts val="0"/>
                        </a:spcBef>
                        <a:spcAft>
                          <a:spcPts val="0"/>
                        </a:spcAft>
                        <a:buNone/>
                      </a:pPr>
                      <a:r>
                        <a:rPr b="1" lang="vi" sz="1200"/>
                        <a:t>back()</a:t>
                      </a:r>
                      <a:endParaRPr sz="1100"/>
                    </a:p>
                  </a:txBody>
                  <a:tcPr marT="0" marB="0" marR="91450" marL="91450" anchor="ctr"/>
                </a:tc>
              </a:tr>
              <a:tr h="348225">
                <a:tc>
                  <a:txBody>
                    <a:bodyPr/>
                    <a:lstStyle/>
                    <a:p>
                      <a:pPr indent="0" lvl="0" marL="0" marR="0" rtl="0" algn="l">
                        <a:spcBef>
                          <a:spcPts val="0"/>
                        </a:spcBef>
                        <a:spcAft>
                          <a:spcPts val="0"/>
                        </a:spcAft>
                        <a:buNone/>
                      </a:pPr>
                      <a:r>
                        <a:rPr b="1" lang="vi" sz="1200"/>
                        <a:t>forward()</a:t>
                      </a:r>
                      <a:endParaRPr sz="1100"/>
                    </a:p>
                  </a:txBody>
                  <a:tcPr marT="0" marB="0" marR="91450" marL="91450" anchor="ctr"/>
                </a:tc>
              </a:tr>
              <a:tr h="348225">
                <a:tc>
                  <a:txBody>
                    <a:bodyPr/>
                    <a:lstStyle/>
                    <a:p>
                      <a:pPr indent="0" lvl="0" marL="0" marR="0" rtl="0" algn="l">
                        <a:spcBef>
                          <a:spcPts val="0"/>
                        </a:spcBef>
                        <a:spcAft>
                          <a:spcPts val="0"/>
                        </a:spcAft>
                        <a:buNone/>
                      </a:pPr>
                      <a:r>
                        <a:rPr b="1" lang="vi" sz="1200"/>
                        <a:t>go()</a:t>
                      </a:r>
                      <a:endParaRPr sz="1100"/>
                    </a:p>
                  </a:txBody>
                  <a:tcPr marT="0" marB="0" marR="91450" marL="9145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98" name="Google Shape;398;p3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399" name="Google Shape;399;p39"/>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history Object</a:t>
            </a:r>
            <a:endParaRPr/>
          </a:p>
        </p:txBody>
      </p:sp>
      <p:pic>
        <p:nvPicPr>
          <p:cNvPr id="400" name="Google Shape;400;p39"/>
          <p:cNvPicPr preferRelativeResize="0"/>
          <p:nvPr/>
        </p:nvPicPr>
        <p:blipFill rotWithShape="1">
          <a:blip r:embed="rId3">
            <a:alphaModFix/>
          </a:blip>
          <a:srcRect b="0" l="0" r="0" t="0"/>
          <a:stretch/>
        </p:blipFill>
        <p:spPr>
          <a:xfrm>
            <a:off x="228600" y="2857500"/>
            <a:ext cx="4267199" cy="1657350"/>
          </a:xfrm>
          <a:prstGeom prst="rect">
            <a:avLst/>
          </a:prstGeom>
          <a:noFill/>
          <a:ln>
            <a:noFill/>
          </a:ln>
        </p:spPr>
      </p:pic>
      <p:pic>
        <p:nvPicPr>
          <p:cNvPr id="401" name="Google Shape;401;p39"/>
          <p:cNvPicPr preferRelativeResize="0"/>
          <p:nvPr/>
        </p:nvPicPr>
        <p:blipFill rotWithShape="1">
          <a:blip r:embed="rId4">
            <a:alphaModFix/>
          </a:blip>
          <a:srcRect b="0" l="0" r="0" t="0"/>
          <a:stretch/>
        </p:blipFill>
        <p:spPr>
          <a:xfrm>
            <a:off x="152399" y="1036780"/>
            <a:ext cx="4267201" cy="1114426"/>
          </a:xfrm>
          <a:prstGeom prst="rect">
            <a:avLst/>
          </a:prstGeom>
          <a:noFill/>
          <a:ln>
            <a:noFill/>
          </a:ln>
        </p:spPr>
      </p:pic>
      <p:pic>
        <p:nvPicPr>
          <p:cNvPr id="402" name="Google Shape;402;p39"/>
          <p:cNvPicPr preferRelativeResize="0"/>
          <p:nvPr/>
        </p:nvPicPr>
        <p:blipFill rotWithShape="1">
          <a:blip r:embed="rId5">
            <a:alphaModFix/>
          </a:blip>
          <a:srcRect b="0" l="0" r="0" t="0"/>
          <a:stretch/>
        </p:blipFill>
        <p:spPr>
          <a:xfrm>
            <a:off x="4634163" y="971550"/>
            <a:ext cx="4343400" cy="1485901"/>
          </a:xfrm>
          <a:prstGeom prst="rect">
            <a:avLst/>
          </a:prstGeom>
          <a:noFill/>
          <a:ln>
            <a:noFill/>
          </a:ln>
        </p:spPr>
      </p:pic>
      <p:pic>
        <p:nvPicPr>
          <p:cNvPr id="403" name="Google Shape;403;p39"/>
          <p:cNvPicPr preferRelativeResize="0"/>
          <p:nvPr/>
        </p:nvPicPr>
        <p:blipFill rotWithShape="1">
          <a:blip r:embed="rId6">
            <a:alphaModFix/>
          </a:blip>
          <a:srcRect b="0" l="0" r="0" t="0"/>
          <a:stretch/>
        </p:blipFill>
        <p:spPr>
          <a:xfrm>
            <a:off x="4696075" y="3200400"/>
            <a:ext cx="4281488" cy="14615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10" name="Google Shape;410;p4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411" name="Google Shape;411;p40"/>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navigator Object</a:t>
            </a:r>
            <a:endParaRPr/>
          </a:p>
        </p:txBody>
      </p:sp>
      <p:sp>
        <p:nvSpPr>
          <p:cNvPr id="412" name="Google Shape;412;p40"/>
          <p:cNvSpPr/>
          <p:nvPr/>
        </p:nvSpPr>
        <p:spPr>
          <a:xfrm>
            <a:off x="533400" y="1037388"/>
            <a:ext cx="2328562" cy="807244"/>
          </a:xfrm>
          <a:prstGeom prst="wedgeRectCallout">
            <a:avLst>
              <a:gd fmla="val 78101" name="adj1"/>
              <a:gd fmla="val -33022" name="adj2"/>
            </a:avLst>
          </a:prstGeom>
          <a:solidFill>
            <a:srgbClr val="5F497A"/>
          </a:solidFill>
          <a:ln cap="flat" cmpd="sng" w="25400">
            <a:solidFill>
              <a:srgbClr val="395E89"/>
            </a:solidFill>
            <a:prstDash val="solid"/>
            <a:round/>
            <a:headEnd len="sm" w="sm" type="none"/>
            <a:tailEnd len="sm" w="sm" type="none"/>
          </a:ln>
          <a:effectLst>
            <a:outerShdw blurRad="495300" rotWithShape="0" algn="ctr" dir="5400000" dist="50800">
              <a:srgbClr val="FFFF00">
                <a:alpha val="6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a:solidFill>
                  <a:schemeClr val="lt1"/>
                </a:solidFill>
                <a:latin typeface="Courier New"/>
                <a:ea typeface="Courier New"/>
                <a:cs typeface="Courier New"/>
                <a:sym typeface="Courier New"/>
              </a:rPr>
              <a:t>Contains information about the browser used by the client</a:t>
            </a:r>
            <a:endParaRPr/>
          </a:p>
        </p:txBody>
      </p:sp>
      <p:sp>
        <p:nvSpPr>
          <p:cNvPr id="413" name="Google Shape;413;p40"/>
          <p:cNvSpPr/>
          <p:nvPr/>
        </p:nvSpPr>
        <p:spPr>
          <a:xfrm flipH="1">
            <a:off x="6087761" y="980238"/>
            <a:ext cx="2680703" cy="807244"/>
          </a:xfrm>
          <a:prstGeom prst="wedgeRectCallout">
            <a:avLst>
              <a:gd fmla="val 73433" name="adj1"/>
              <a:gd fmla="val -20502" name="adj2"/>
            </a:avLst>
          </a:prstGeom>
          <a:solidFill>
            <a:srgbClr val="205867"/>
          </a:solidFill>
          <a:ln cap="flat" cmpd="sng" w="25400">
            <a:solidFill>
              <a:srgbClr val="395E89"/>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a:solidFill>
                  <a:schemeClr val="lt1"/>
                </a:solidFill>
                <a:latin typeface="Courier New"/>
                <a:ea typeface="Courier New"/>
                <a:cs typeface="Courier New"/>
                <a:sym typeface="Courier New"/>
              </a:rPr>
              <a:t>Allows the user to retrieve information, such as name, version number, and so on</a:t>
            </a:r>
            <a:endParaRPr/>
          </a:p>
        </p:txBody>
      </p:sp>
      <p:sp>
        <p:nvSpPr>
          <p:cNvPr id="414" name="Google Shape;414;p40"/>
          <p:cNvSpPr/>
          <p:nvPr/>
        </p:nvSpPr>
        <p:spPr>
          <a:xfrm>
            <a:off x="3496962" y="873082"/>
            <a:ext cx="1981200" cy="628650"/>
          </a:xfrm>
          <a:prstGeom prst="roundRect">
            <a:avLst>
              <a:gd fmla="val 16667" name="adj"/>
            </a:avLst>
          </a:prstGeom>
          <a:solidFill>
            <a:srgbClr val="C00000"/>
          </a:solidFill>
          <a:ln cap="flat" cmpd="sng" w="25400">
            <a:solidFill>
              <a:srgbClr val="395E89"/>
            </a:solidFill>
            <a:prstDash val="solid"/>
            <a:round/>
            <a:headEnd len="sm" w="sm" type="none"/>
            <a:tailEnd len="sm" w="sm" type="none"/>
          </a:ln>
          <a:effectLst>
            <a:outerShdw blurRad="393700" rotWithShape="0" algn="ctr" dir="5400000" dist="50800">
              <a:srgbClr val="FFFF00">
                <a:alpha val="8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sz="1600">
                <a:solidFill>
                  <a:schemeClr val="lt1"/>
                </a:solidFill>
                <a:latin typeface="Courier New"/>
                <a:ea typeface="Courier New"/>
                <a:cs typeface="Courier New"/>
                <a:sym typeface="Courier New"/>
              </a:rPr>
              <a:t>navigator object</a:t>
            </a:r>
            <a:endParaRPr sz="1600"/>
          </a:p>
        </p:txBody>
      </p:sp>
      <p:graphicFrame>
        <p:nvGraphicFramePr>
          <p:cNvPr id="415" name="Google Shape;415;p40"/>
          <p:cNvGraphicFramePr/>
          <p:nvPr/>
        </p:nvGraphicFramePr>
        <p:xfrm>
          <a:off x="538865" y="2408725"/>
          <a:ext cx="3000000" cy="3000000"/>
        </p:xfrm>
        <a:graphic>
          <a:graphicData uri="http://schemas.openxmlformats.org/drawingml/2006/table">
            <a:tbl>
              <a:tblPr bandRow="1" firstRow="1">
                <a:noFill/>
                <a:tableStyleId>{286F8092-7110-4736-AAE5-32ED99F8B1C1}</a:tableStyleId>
              </a:tblPr>
              <a:tblGrid>
                <a:gridCol w="2057400"/>
                <a:gridCol w="6172200"/>
              </a:tblGrid>
              <a:tr h="438400">
                <a:tc>
                  <a:txBody>
                    <a:bodyPr/>
                    <a:lstStyle/>
                    <a:p>
                      <a:pPr indent="0" lvl="0" marL="0" marR="0" rtl="0" algn="ctr">
                        <a:lnSpc>
                          <a:spcPct val="100000"/>
                        </a:lnSpc>
                        <a:spcBef>
                          <a:spcPts val="0"/>
                        </a:spcBef>
                        <a:spcAft>
                          <a:spcPts val="0"/>
                        </a:spcAft>
                        <a:buClr>
                          <a:schemeClr val="dk1"/>
                        </a:buClr>
                        <a:buSzPts val="1400"/>
                        <a:buFont typeface="Arial"/>
                        <a:buNone/>
                      </a:pPr>
                      <a:r>
                        <a:rPr lang="vi" sz="1400"/>
                        <a:t>Property</a:t>
                      </a:r>
                      <a:endParaRPr sz="1100"/>
                    </a:p>
                  </a:txBody>
                  <a:tcPr marT="34300" marB="34300"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rPr lang="vi" sz="1400"/>
                        <a:t>Description</a:t>
                      </a:r>
                      <a:endParaRPr sz="1100"/>
                    </a:p>
                  </a:txBody>
                  <a:tcPr marT="34300" marB="34300" marR="91450" marL="91450" anchor="ctr"/>
                </a:tc>
              </a:tr>
              <a:tr h="411475">
                <a:tc>
                  <a:txBody>
                    <a:bodyPr/>
                    <a:lstStyle/>
                    <a:p>
                      <a:pPr indent="0" lvl="0" marL="0" marR="0" rtl="0" algn="l">
                        <a:spcBef>
                          <a:spcPts val="0"/>
                        </a:spcBef>
                        <a:spcAft>
                          <a:spcPts val="0"/>
                        </a:spcAft>
                        <a:buNone/>
                      </a:pPr>
                      <a:r>
                        <a:rPr b="1" lang="vi" sz="1300"/>
                        <a:t>appName</a:t>
                      </a:r>
                      <a:endParaRPr b="1" sz="1300"/>
                    </a:p>
                  </a:txBody>
                  <a:tcPr marT="0" marB="0" marR="91450" marL="91450" anchor="ctr"/>
                </a:tc>
                <a:tc>
                  <a:txBody>
                    <a:bodyPr/>
                    <a:lstStyle/>
                    <a:p>
                      <a:pPr indent="0" lvl="0" marL="0" marR="0" rtl="0" algn="just">
                        <a:spcBef>
                          <a:spcPts val="0"/>
                        </a:spcBef>
                        <a:spcAft>
                          <a:spcPts val="0"/>
                        </a:spcAft>
                        <a:buNone/>
                      </a:pPr>
                      <a:r>
                        <a:rPr lang="vi" sz="1400"/>
                        <a:t>Retrieves the name of the browser.</a:t>
                      </a:r>
                      <a:endParaRPr sz="1100"/>
                    </a:p>
                  </a:txBody>
                  <a:tcPr marT="0" marB="0" marR="91450" marL="91450" anchor="ctr"/>
                </a:tc>
              </a:tr>
              <a:tr h="411475">
                <a:tc>
                  <a:txBody>
                    <a:bodyPr/>
                    <a:lstStyle/>
                    <a:p>
                      <a:pPr indent="0" lvl="0" marL="0" marR="0" rtl="0" algn="l">
                        <a:spcBef>
                          <a:spcPts val="0"/>
                        </a:spcBef>
                        <a:spcAft>
                          <a:spcPts val="0"/>
                        </a:spcAft>
                        <a:buNone/>
                      </a:pPr>
                      <a:r>
                        <a:rPr b="1" lang="vi" sz="1300"/>
                        <a:t>appVersion</a:t>
                      </a:r>
                      <a:endParaRPr b="1" sz="1300"/>
                    </a:p>
                  </a:txBody>
                  <a:tcPr marT="0" marB="0" marR="91450" marL="91450" anchor="ctr"/>
                </a:tc>
                <a:tc>
                  <a:txBody>
                    <a:bodyPr/>
                    <a:lstStyle/>
                    <a:p>
                      <a:pPr indent="0" lvl="0" marL="0" marR="0" rtl="0" algn="just">
                        <a:spcBef>
                          <a:spcPts val="0"/>
                        </a:spcBef>
                        <a:spcAft>
                          <a:spcPts val="0"/>
                        </a:spcAft>
                        <a:buNone/>
                      </a:pPr>
                      <a:r>
                        <a:rPr lang="vi" sz="1400"/>
                        <a:t>Retrieves the version number and platform of the browser.</a:t>
                      </a:r>
                      <a:endParaRPr sz="1100"/>
                    </a:p>
                  </a:txBody>
                  <a:tcPr marT="0" marB="0" marR="91450" marL="91450" anchor="ctr"/>
                </a:tc>
              </a:tr>
              <a:tr h="411475">
                <a:tc>
                  <a:txBody>
                    <a:bodyPr/>
                    <a:lstStyle/>
                    <a:p>
                      <a:pPr indent="0" lvl="0" marL="0" marR="0" rtl="0" algn="l">
                        <a:spcBef>
                          <a:spcPts val="0"/>
                        </a:spcBef>
                        <a:spcAft>
                          <a:spcPts val="0"/>
                        </a:spcAft>
                        <a:buNone/>
                      </a:pPr>
                      <a:r>
                        <a:rPr b="1" lang="vi" sz="1300"/>
                        <a:t>browserLanguage</a:t>
                      </a:r>
                      <a:endParaRPr b="1" sz="1300"/>
                    </a:p>
                  </a:txBody>
                  <a:tcPr marT="0" marB="0" marR="91450" marL="91450" anchor="ctr"/>
                </a:tc>
                <a:tc>
                  <a:txBody>
                    <a:bodyPr/>
                    <a:lstStyle/>
                    <a:p>
                      <a:pPr indent="0" lvl="0" marL="0" marR="0" rtl="0" algn="just">
                        <a:spcBef>
                          <a:spcPts val="0"/>
                        </a:spcBef>
                        <a:spcAft>
                          <a:spcPts val="0"/>
                        </a:spcAft>
                        <a:buNone/>
                      </a:pPr>
                      <a:r>
                        <a:rPr lang="vi" sz="1400"/>
                        <a:t>Retrieves the language of the browser.</a:t>
                      </a:r>
                      <a:endParaRPr sz="1100"/>
                    </a:p>
                  </a:txBody>
                  <a:tcPr marT="0" marB="0" marR="91450" marL="91450" anchor="ctr"/>
                </a:tc>
              </a:tr>
              <a:tr h="411475">
                <a:tc>
                  <a:txBody>
                    <a:bodyPr/>
                    <a:lstStyle/>
                    <a:p>
                      <a:pPr indent="0" lvl="0" marL="0" marR="0" rtl="0" algn="l">
                        <a:spcBef>
                          <a:spcPts val="0"/>
                        </a:spcBef>
                        <a:spcAft>
                          <a:spcPts val="0"/>
                        </a:spcAft>
                        <a:buNone/>
                      </a:pPr>
                      <a:r>
                        <a:rPr b="1" lang="vi" sz="1300"/>
                        <a:t>cookieEnabled</a:t>
                      </a:r>
                      <a:endParaRPr b="1" sz="1300"/>
                    </a:p>
                  </a:txBody>
                  <a:tcPr marT="0" marB="0" marR="91450" marL="91450" anchor="ctr"/>
                </a:tc>
                <a:tc>
                  <a:txBody>
                    <a:bodyPr/>
                    <a:lstStyle/>
                    <a:p>
                      <a:pPr indent="0" lvl="0" marL="0" marR="0" rtl="0" algn="just">
                        <a:spcBef>
                          <a:spcPts val="0"/>
                        </a:spcBef>
                        <a:spcAft>
                          <a:spcPts val="0"/>
                        </a:spcAft>
                        <a:buNone/>
                      </a:pPr>
                      <a:r>
                        <a:rPr lang="vi" sz="1400"/>
                        <a:t>Determines whether the cookies are enabled in the browser.</a:t>
                      </a:r>
                      <a:endParaRPr sz="1100"/>
                    </a:p>
                  </a:txBody>
                  <a:tcPr marT="0" marB="0" marR="91450" marL="91450" anchor="ctr"/>
                </a:tc>
              </a:tr>
              <a:tr h="411475">
                <a:tc>
                  <a:txBody>
                    <a:bodyPr/>
                    <a:lstStyle/>
                    <a:p>
                      <a:pPr indent="0" lvl="0" marL="0" marR="0" rtl="0" algn="l">
                        <a:spcBef>
                          <a:spcPts val="0"/>
                        </a:spcBef>
                        <a:spcAft>
                          <a:spcPts val="0"/>
                        </a:spcAft>
                        <a:buNone/>
                      </a:pPr>
                      <a:r>
                        <a:rPr b="1" lang="vi" sz="1300"/>
                        <a:t>platform</a:t>
                      </a:r>
                      <a:endParaRPr sz="1100"/>
                    </a:p>
                  </a:txBody>
                  <a:tcPr marT="0" marB="0" marR="91450" marL="91450" anchor="ctr"/>
                </a:tc>
                <a:tc>
                  <a:txBody>
                    <a:bodyPr/>
                    <a:lstStyle/>
                    <a:p>
                      <a:pPr indent="0" lvl="0" marL="0" marR="0" rtl="0" algn="just">
                        <a:spcBef>
                          <a:spcPts val="0"/>
                        </a:spcBef>
                        <a:spcAft>
                          <a:spcPts val="0"/>
                        </a:spcAft>
                        <a:buNone/>
                      </a:pPr>
                      <a:r>
                        <a:rPr lang="vi" sz="1400"/>
                        <a:t>Retrieves the machine type such as Win32, of the client browser.</a:t>
                      </a:r>
                      <a:endParaRPr sz="1100"/>
                    </a:p>
                  </a:txBody>
                  <a:tcPr marT="0" marB="0" marR="91450" marL="91450" anchor="ctr"/>
                </a:tc>
              </a:tr>
            </a:tbl>
          </a:graphicData>
        </a:graphic>
      </p:graphicFrame>
      <p:sp>
        <p:nvSpPr>
          <p:cNvPr id="416" name="Google Shape;416;p40"/>
          <p:cNvSpPr/>
          <p:nvPr/>
        </p:nvSpPr>
        <p:spPr>
          <a:xfrm>
            <a:off x="386465" y="2025455"/>
            <a:ext cx="8534400" cy="32310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Following table lists the properties of the navigator object.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23" name="Google Shape;423;p4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424" name="Google Shape;424;p41"/>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location Object </a:t>
            </a:r>
            <a:endParaRPr/>
          </a:p>
        </p:txBody>
      </p:sp>
      <p:sp>
        <p:nvSpPr>
          <p:cNvPr id="425" name="Google Shape;425;p41"/>
          <p:cNvSpPr/>
          <p:nvPr/>
        </p:nvSpPr>
        <p:spPr>
          <a:xfrm>
            <a:off x="304800" y="800101"/>
            <a:ext cx="2819400" cy="914400"/>
          </a:xfrm>
          <a:prstGeom prst="wedgeRectCallout">
            <a:avLst>
              <a:gd fmla="val 70495" name="adj1"/>
              <a:gd fmla="val -29679" name="adj2"/>
            </a:avLst>
          </a:prstGeom>
          <a:solidFill>
            <a:srgbClr val="5F497A"/>
          </a:solidFill>
          <a:ln cap="flat" cmpd="sng" w="25400">
            <a:solidFill>
              <a:srgbClr val="395E89"/>
            </a:solidFill>
            <a:prstDash val="solid"/>
            <a:round/>
            <a:headEnd len="sm" w="sm" type="none"/>
            <a:tailEnd len="sm" w="sm" type="none"/>
          </a:ln>
          <a:effectLst>
            <a:outerShdw blurRad="495300" rotWithShape="0" algn="ctr" dir="5400000" dist="50800">
              <a:srgbClr val="FFFF00">
                <a:alpha val="6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a:solidFill>
                  <a:schemeClr val="lt1"/>
                </a:solidFill>
                <a:latin typeface="Courier New"/>
                <a:ea typeface="Courier New"/>
                <a:cs typeface="Courier New"/>
                <a:sym typeface="Courier New"/>
              </a:rPr>
              <a:t>Allows to access complete information of the URL loaded in the browser window</a:t>
            </a:r>
            <a:endParaRPr/>
          </a:p>
        </p:txBody>
      </p:sp>
      <p:sp>
        <p:nvSpPr>
          <p:cNvPr id="426" name="Google Shape;426;p41"/>
          <p:cNvSpPr/>
          <p:nvPr/>
        </p:nvSpPr>
        <p:spPr>
          <a:xfrm flipH="1">
            <a:off x="6781800" y="742950"/>
            <a:ext cx="2057400" cy="807244"/>
          </a:xfrm>
          <a:prstGeom prst="wedgeRectCallout">
            <a:avLst>
              <a:gd fmla="val 91201" name="adj1"/>
              <a:gd fmla="val -8430" name="adj2"/>
            </a:avLst>
          </a:prstGeom>
          <a:solidFill>
            <a:srgbClr val="205867"/>
          </a:solidFill>
          <a:ln cap="flat" cmpd="sng" w="25400">
            <a:solidFill>
              <a:srgbClr val="395E89"/>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a:solidFill>
                  <a:schemeClr val="lt1"/>
                </a:solidFill>
                <a:latin typeface="Courier New"/>
                <a:ea typeface="Courier New"/>
                <a:cs typeface="Courier New"/>
                <a:sym typeface="Courier New"/>
              </a:rPr>
              <a:t>Is a part of the Window object</a:t>
            </a:r>
            <a:endParaRPr/>
          </a:p>
        </p:txBody>
      </p:sp>
      <p:sp>
        <p:nvSpPr>
          <p:cNvPr id="427" name="Google Shape;427;p41"/>
          <p:cNvSpPr/>
          <p:nvPr/>
        </p:nvSpPr>
        <p:spPr>
          <a:xfrm>
            <a:off x="3733800" y="742950"/>
            <a:ext cx="2209800" cy="628650"/>
          </a:xfrm>
          <a:prstGeom prst="roundRect">
            <a:avLst>
              <a:gd fmla="val 16667" name="adj"/>
            </a:avLst>
          </a:prstGeom>
          <a:solidFill>
            <a:srgbClr val="C00000"/>
          </a:solidFill>
          <a:ln cap="flat" cmpd="sng" w="25400">
            <a:solidFill>
              <a:srgbClr val="395E89"/>
            </a:solidFill>
            <a:prstDash val="solid"/>
            <a:round/>
            <a:headEnd len="sm" w="sm" type="none"/>
            <a:tailEnd len="sm" w="sm" type="none"/>
          </a:ln>
          <a:effectLst>
            <a:outerShdw blurRad="393700" rotWithShape="0" algn="ctr" dir="5400000" dist="50800">
              <a:srgbClr val="FFFF00">
                <a:alpha val="8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sz="2000">
                <a:solidFill>
                  <a:schemeClr val="lt1"/>
                </a:solidFill>
                <a:latin typeface="Courier New"/>
                <a:ea typeface="Courier New"/>
                <a:cs typeface="Courier New"/>
                <a:sym typeface="Courier New"/>
              </a:rPr>
              <a:t>location object</a:t>
            </a:r>
            <a:endParaRPr sz="2000"/>
          </a:p>
        </p:txBody>
      </p:sp>
      <p:graphicFrame>
        <p:nvGraphicFramePr>
          <p:cNvPr id="428" name="Google Shape;428;p41"/>
          <p:cNvGraphicFramePr/>
          <p:nvPr/>
        </p:nvGraphicFramePr>
        <p:xfrm>
          <a:off x="457200" y="2148070"/>
          <a:ext cx="3000000" cy="3000000"/>
        </p:xfrm>
        <a:graphic>
          <a:graphicData uri="http://schemas.openxmlformats.org/drawingml/2006/table">
            <a:tbl>
              <a:tblPr bandRow="1" firstRow="1">
                <a:noFill/>
                <a:tableStyleId>{286F8092-7110-4736-AAE5-32ED99F8B1C1}</a:tableStyleId>
              </a:tblPr>
              <a:tblGrid>
                <a:gridCol w="2057400"/>
                <a:gridCol w="6172200"/>
              </a:tblGrid>
              <a:tr h="438400">
                <a:tc>
                  <a:txBody>
                    <a:bodyPr/>
                    <a:lstStyle/>
                    <a:p>
                      <a:pPr indent="0" lvl="0" marL="0" marR="0" rtl="0" algn="ctr">
                        <a:lnSpc>
                          <a:spcPct val="100000"/>
                        </a:lnSpc>
                        <a:spcBef>
                          <a:spcPts val="0"/>
                        </a:spcBef>
                        <a:spcAft>
                          <a:spcPts val="0"/>
                        </a:spcAft>
                        <a:buClr>
                          <a:schemeClr val="dk1"/>
                        </a:buClr>
                        <a:buSzPts val="1400"/>
                        <a:buFont typeface="Arial"/>
                        <a:buNone/>
                      </a:pPr>
                      <a:r>
                        <a:rPr lang="vi" sz="1400"/>
                        <a:t>Property/Method</a:t>
                      </a:r>
                      <a:endParaRPr sz="1100"/>
                    </a:p>
                  </a:txBody>
                  <a:tcPr marT="34300" marB="34300"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rPr lang="vi" sz="1400"/>
                        <a:t>Description</a:t>
                      </a:r>
                      <a:endParaRPr sz="1100"/>
                    </a:p>
                  </a:txBody>
                  <a:tcPr marT="34300" marB="34300" marR="91450" marL="91450" anchor="ctr"/>
                </a:tc>
              </a:tr>
              <a:tr h="312675">
                <a:tc>
                  <a:txBody>
                    <a:bodyPr/>
                    <a:lstStyle/>
                    <a:p>
                      <a:pPr indent="0" lvl="0" marL="0" marR="0" rtl="0" algn="l">
                        <a:spcBef>
                          <a:spcPts val="0"/>
                        </a:spcBef>
                        <a:spcAft>
                          <a:spcPts val="0"/>
                        </a:spcAft>
                        <a:buNone/>
                      </a:pPr>
                      <a:r>
                        <a:rPr b="1" lang="vi" sz="1400"/>
                        <a:t>host</a:t>
                      </a:r>
                      <a:endParaRPr sz="1100"/>
                    </a:p>
                  </a:txBody>
                  <a:tcPr marT="0" marB="0" marR="91450" marL="91450" anchor="ctr"/>
                </a:tc>
                <a:tc>
                  <a:txBody>
                    <a:bodyPr/>
                    <a:lstStyle/>
                    <a:p>
                      <a:pPr indent="0" lvl="0" marL="0" marR="0" rtl="0" algn="l">
                        <a:spcBef>
                          <a:spcPts val="0"/>
                        </a:spcBef>
                        <a:spcAft>
                          <a:spcPts val="0"/>
                        </a:spcAft>
                        <a:buNone/>
                      </a:pPr>
                      <a:r>
                        <a:rPr lang="vi" sz="1400"/>
                        <a:t>Retrieves hostname and port number of the URL.</a:t>
                      </a:r>
                      <a:endParaRPr sz="1100"/>
                    </a:p>
                  </a:txBody>
                  <a:tcPr marT="0" marB="0" marR="91450" marL="91450" anchor="ctr"/>
                </a:tc>
              </a:tr>
              <a:tr h="366000">
                <a:tc>
                  <a:txBody>
                    <a:bodyPr/>
                    <a:lstStyle/>
                    <a:p>
                      <a:pPr indent="0" lvl="0" marL="0" marR="0" rtl="0" algn="l">
                        <a:spcBef>
                          <a:spcPts val="0"/>
                        </a:spcBef>
                        <a:spcAft>
                          <a:spcPts val="0"/>
                        </a:spcAft>
                        <a:buNone/>
                      </a:pPr>
                      <a:r>
                        <a:rPr b="1" lang="vi" sz="1400"/>
                        <a:t>href</a:t>
                      </a:r>
                      <a:endParaRPr b="1" sz="1400"/>
                    </a:p>
                  </a:txBody>
                  <a:tcPr marT="0" marB="0" marR="91450" marL="91450" anchor="ctr"/>
                </a:tc>
                <a:tc>
                  <a:txBody>
                    <a:bodyPr/>
                    <a:lstStyle/>
                    <a:p>
                      <a:pPr indent="0" lvl="0" marL="0" marR="0" rtl="0" algn="l">
                        <a:spcBef>
                          <a:spcPts val="0"/>
                        </a:spcBef>
                        <a:spcAft>
                          <a:spcPts val="0"/>
                        </a:spcAft>
                        <a:buNone/>
                      </a:pPr>
                      <a:r>
                        <a:rPr lang="vi" sz="1400"/>
                        <a:t>Specifies or retrieves the entire URL.</a:t>
                      </a:r>
                      <a:endParaRPr sz="1100"/>
                    </a:p>
                  </a:txBody>
                  <a:tcPr marT="0" marB="0" marR="91450" marL="91450" anchor="ctr"/>
                </a:tc>
              </a:tr>
              <a:tr h="366000">
                <a:tc>
                  <a:txBody>
                    <a:bodyPr/>
                    <a:lstStyle/>
                    <a:p>
                      <a:pPr indent="0" lvl="0" marL="0" marR="0" rtl="0" algn="l">
                        <a:spcBef>
                          <a:spcPts val="0"/>
                        </a:spcBef>
                        <a:spcAft>
                          <a:spcPts val="0"/>
                        </a:spcAft>
                        <a:buNone/>
                      </a:pPr>
                      <a:r>
                        <a:rPr b="1" lang="vi" sz="1400"/>
                        <a:t>pathname</a:t>
                      </a:r>
                      <a:endParaRPr sz="1100"/>
                    </a:p>
                  </a:txBody>
                  <a:tcPr marT="0" marB="0" marR="91450" marL="91450" anchor="ctr"/>
                </a:tc>
                <a:tc>
                  <a:txBody>
                    <a:bodyPr/>
                    <a:lstStyle/>
                    <a:p>
                      <a:pPr indent="0" lvl="0" marL="0" marR="0" rtl="0" algn="l">
                        <a:spcBef>
                          <a:spcPts val="0"/>
                        </a:spcBef>
                        <a:spcAft>
                          <a:spcPts val="0"/>
                        </a:spcAft>
                        <a:buNone/>
                      </a:pPr>
                      <a:r>
                        <a:rPr lang="vi" sz="1400"/>
                        <a:t>Specifies or retrieves the path name of the URL.</a:t>
                      </a:r>
                      <a:endParaRPr sz="1100"/>
                    </a:p>
                  </a:txBody>
                  <a:tcPr marT="0" marB="0" marR="91450" marL="91450" anchor="ctr"/>
                </a:tc>
              </a:tr>
              <a:tr h="366000">
                <a:tc>
                  <a:txBody>
                    <a:bodyPr/>
                    <a:lstStyle/>
                    <a:p>
                      <a:pPr indent="0" lvl="0" marL="0" marR="0" rtl="0" algn="l">
                        <a:spcBef>
                          <a:spcPts val="0"/>
                        </a:spcBef>
                        <a:spcAft>
                          <a:spcPts val="0"/>
                        </a:spcAft>
                        <a:buNone/>
                      </a:pPr>
                      <a:r>
                        <a:rPr b="1" lang="vi" sz="1400"/>
                        <a:t>assign()</a:t>
                      </a:r>
                      <a:endParaRPr sz="1100"/>
                    </a:p>
                  </a:txBody>
                  <a:tcPr marT="0" marB="0" marR="91450" marL="91450" anchor="ctr"/>
                </a:tc>
                <a:tc>
                  <a:txBody>
                    <a:bodyPr/>
                    <a:lstStyle/>
                    <a:p>
                      <a:pPr indent="0" lvl="0" marL="0" marR="0" rtl="0" algn="l">
                        <a:spcBef>
                          <a:spcPts val="0"/>
                        </a:spcBef>
                        <a:spcAft>
                          <a:spcPts val="0"/>
                        </a:spcAft>
                        <a:buNone/>
                      </a:pPr>
                      <a:r>
                        <a:rPr lang="vi" sz="1400"/>
                        <a:t>Loads a new document with the specified URL.</a:t>
                      </a:r>
                      <a:endParaRPr sz="1100"/>
                    </a:p>
                  </a:txBody>
                  <a:tcPr marT="0" marB="0" marR="91450" marL="91450" anchor="ctr"/>
                </a:tc>
              </a:tr>
              <a:tr h="366000">
                <a:tc>
                  <a:txBody>
                    <a:bodyPr/>
                    <a:lstStyle/>
                    <a:p>
                      <a:pPr indent="0" lvl="0" marL="0" marR="0" rtl="0" algn="l">
                        <a:spcBef>
                          <a:spcPts val="0"/>
                        </a:spcBef>
                        <a:spcAft>
                          <a:spcPts val="0"/>
                        </a:spcAft>
                        <a:buNone/>
                      </a:pPr>
                      <a:r>
                        <a:rPr b="1" lang="vi" sz="1400"/>
                        <a:t>reload()</a:t>
                      </a:r>
                      <a:endParaRPr sz="1100"/>
                    </a:p>
                  </a:txBody>
                  <a:tcPr marT="0" marB="0" marR="91450" marL="91450" anchor="ctr"/>
                </a:tc>
                <a:tc>
                  <a:txBody>
                    <a:bodyPr/>
                    <a:lstStyle/>
                    <a:p>
                      <a:pPr indent="0" lvl="0" marL="0" marR="0" rtl="0" algn="l">
                        <a:spcBef>
                          <a:spcPts val="0"/>
                        </a:spcBef>
                        <a:spcAft>
                          <a:spcPts val="0"/>
                        </a:spcAft>
                        <a:buNone/>
                      </a:pPr>
                      <a:r>
                        <a:rPr lang="vi" sz="1400"/>
                        <a:t>Reloads the current document by again sending the request to the server.</a:t>
                      </a:r>
                      <a:endParaRPr sz="1100"/>
                    </a:p>
                  </a:txBody>
                  <a:tcPr marT="0" marB="0" marR="91450" marL="91450" anchor="ctr"/>
                </a:tc>
              </a:tr>
              <a:tr h="366000">
                <a:tc>
                  <a:txBody>
                    <a:bodyPr/>
                    <a:lstStyle/>
                    <a:p>
                      <a:pPr indent="0" lvl="0" marL="0" marR="0" rtl="0" algn="l">
                        <a:spcBef>
                          <a:spcPts val="0"/>
                        </a:spcBef>
                        <a:spcAft>
                          <a:spcPts val="0"/>
                        </a:spcAft>
                        <a:buNone/>
                      </a:pPr>
                      <a:r>
                        <a:rPr b="1" lang="vi" sz="1400"/>
                        <a:t>replace()</a:t>
                      </a:r>
                      <a:endParaRPr sz="1100"/>
                    </a:p>
                  </a:txBody>
                  <a:tcPr marT="0" marB="0" marR="91450" marL="91450" anchor="ctr"/>
                </a:tc>
                <a:tc>
                  <a:txBody>
                    <a:bodyPr/>
                    <a:lstStyle/>
                    <a:p>
                      <a:pPr indent="0" lvl="0" marL="0" marR="0" rtl="0" algn="l">
                        <a:spcBef>
                          <a:spcPts val="0"/>
                        </a:spcBef>
                        <a:spcAft>
                          <a:spcPts val="0"/>
                        </a:spcAft>
                        <a:buNone/>
                      </a:pPr>
                      <a:r>
                        <a:rPr lang="vi" sz="1400"/>
                        <a:t>Overwrites the URL history for the current document with the new document.</a:t>
                      </a:r>
                      <a:endParaRPr sz="1100"/>
                    </a:p>
                  </a:txBody>
                  <a:tcPr marT="0" marB="0" marR="91450" marL="91450" anchor="ctr"/>
                </a:tc>
              </a:tr>
            </a:tbl>
          </a:graphicData>
        </a:graphic>
      </p:graphicFrame>
      <p:sp>
        <p:nvSpPr>
          <p:cNvPr id="429" name="Google Shape;429;p41"/>
          <p:cNvSpPr/>
          <p:nvPr/>
        </p:nvSpPr>
        <p:spPr>
          <a:xfrm>
            <a:off x="152400" y="1781849"/>
            <a:ext cx="8534400" cy="30000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Following table lists the properties and methods of the location object.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36" name="Google Shape;436;p4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437" name="Google Shape;437;p42"/>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location Object </a:t>
            </a:r>
            <a:endParaRPr/>
          </a:p>
        </p:txBody>
      </p:sp>
      <p:pic>
        <p:nvPicPr>
          <p:cNvPr id="438" name="Google Shape;438;p42"/>
          <p:cNvPicPr preferRelativeResize="0"/>
          <p:nvPr/>
        </p:nvPicPr>
        <p:blipFill rotWithShape="1">
          <a:blip r:embed="rId3">
            <a:alphaModFix/>
          </a:blip>
          <a:srcRect b="0" l="0" r="0" t="0"/>
          <a:stretch/>
        </p:blipFill>
        <p:spPr>
          <a:xfrm>
            <a:off x="27560" y="628650"/>
            <a:ext cx="4648200" cy="1771650"/>
          </a:xfrm>
          <a:prstGeom prst="rect">
            <a:avLst/>
          </a:prstGeom>
          <a:noFill/>
          <a:ln>
            <a:noFill/>
          </a:ln>
        </p:spPr>
      </p:pic>
      <p:pic>
        <p:nvPicPr>
          <p:cNvPr id="439" name="Google Shape;439;p42"/>
          <p:cNvPicPr preferRelativeResize="0"/>
          <p:nvPr/>
        </p:nvPicPr>
        <p:blipFill rotWithShape="1">
          <a:blip r:embed="rId4">
            <a:alphaModFix/>
          </a:blip>
          <a:srcRect b="0" l="0" r="0" t="0"/>
          <a:stretch/>
        </p:blipFill>
        <p:spPr>
          <a:xfrm>
            <a:off x="4731948" y="628650"/>
            <a:ext cx="4363412" cy="1714500"/>
          </a:xfrm>
          <a:prstGeom prst="rect">
            <a:avLst/>
          </a:prstGeom>
          <a:noFill/>
          <a:ln>
            <a:noFill/>
          </a:ln>
        </p:spPr>
      </p:pic>
      <p:pic>
        <p:nvPicPr>
          <p:cNvPr id="440" name="Google Shape;440;p42"/>
          <p:cNvPicPr preferRelativeResize="0"/>
          <p:nvPr/>
        </p:nvPicPr>
        <p:blipFill rotWithShape="1">
          <a:blip r:embed="rId5">
            <a:alphaModFix/>
          </a:blip>
          <a:srcRect b="0" l="0" r="0" t="0"/>
          <a:stretch/>
        </p:blipFill>
        <p:spPr>
          <a:xfrm>
            <a:off x="37289" y="2628900"/>
            <a:ext cx="4704388" cy="1828800"/>
          </a:xfrm>
          <a:prstGeom prst="rect">
            <a:avLst/>
          </a:prstGeom>
          <a:noFill/>
          <a:ln>
            <a:noFill/>
          </a:ln>
        </p:spPr>
      </p:pic>
      <p:pic>
        <p:nvPicPr>
          <p:cNvPr id="441" name="Google Shape;441;p42"/>
          <p:cNvPicPr preferRelativeResize="0"/>
          <p:nvPr/>
        </p:nvPicPr>
        <p:blipFill rotWithShape="1">
          <a:blip r:embed="rId6">
            <a:alphaModFix/>
          </a:blip>
          <a:srcRect b="0" l="0" r="0" t="0"/>
          <a:stretch/>
        </p:blipFill>
        <p:spPr>
          <a:xfrm>
            <a:off x="4777344" y="2637412"/>
            <a:ext cx="4327744" cy="19345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48" name="Google Shape;448;p4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449" name="Google Shape;449;p43"/>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Document Object Model 1-2</a:t>
            </a:r>
            <a:endParaRPr/>
          </a:p>
        </p:txBody>
      </p:sp>
      <p:pic>
        <p:nvPicPr>
          <p:cNvPr id="450" name="Google Shape;450;p43"/>
          <p:cNvPicPr preferRelativeResize="0"/>
          <p:nvPr/>
        </p:nvPicPr>
        <p:blipFill rotWithShape="1">
          <a:blip r:embed="rId3">
            <a:alphaModFix/>
          </a:blip>
          <a:srcRect b="0" l="0" r="0" t="0"/>
          <a:stretch/>
        </p:blipFill>
        <p:spPr>
          <a:xfrm>
            <a:off x="2633688" y="2470250"/>
            <a:ext cx="3419433" cy="2358411"/>
          </a:xfrm>
          <a:prstGeom prst="rect">
            <a:avLst/>
          </a:prstGeom>
          <a:noFill/>
          <a:ln>
            <a:noFill/>
          </a:ln>
        </p:spPr>
      </p:pic>
      <p:sp>
        <p:nvSpPr>
          <p:cNvPr id="451" name="Google Shape;451;p43"/>
          <p:cNvSpPr txBox="1"/>
          <p:nvPr/>
        </p:nvSpPr>
        <p:spPr>
          <a:xfrm>
            <a:off x="304800" y="571500"/>
            <a:ext cx="8534400" cy="1962076"/>
          </a:xfrm>
          <a:prstGeom prst="rect">
            <a:avLst/>
          </a:prstGeom>
          <a:noFill/>
          <a:ln>
            <a:noFill/>
          </a:ln>
        </p:spPr>
        <p:txBody>
          <a:bodyPr anchorCtr="0" anchor="t" bIns="45700" lIns="91425" spcFirstLastPara="1" rIns="91425" wrap="square" tIns="45700">
            <a:noAutofit/>
          </a:bodyPr>
          <a:lstStyle/>
          <a:p>
            <a:pPr indent="-260350" lvl="0" marL="285750" marR="0" rtl="0" algn="l">
              <a:lnSpc>
                <a:spcPct val="100000"/>
              </a:lnSpc>
              <a:spcBef>
                <a:spcPts val="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JavaScript allows the user to access HTML elements and also change the existing structure of an HTML page by using Document Object Model (DOM) specification.</a:t>
            </a:r>
            <a:endParaRPr sz="1800"/>
          </a:p>
          <a:p>
            <a:pPr indent="-260350" lvl="0" marL="285750" marR="0" rtl="0" algn="l">
              <a:lnSpc>
                <a:spcPct val="100000"/>
              </a:lnSpc>
              <a:spcBef>
                <a:spcPts val="60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DOM is an Application Programming Interface (API) that defines the object structure for accessing and manipulating HTML elements.</a:t>
            </a:r>
            <a:endParaRPr sz="1800"/>
          </a:p>
          <a:p>
            <a:pPr indent="-260350" lvl="0" marL="285750" marR="0" rtl="0" algn="l">
              <a:lnSpc>
                <a:spcPct val="100000"/>
              </a:lnSpc>
              <a:spcBef>
                <a:spcPts val="60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DOM is used with JavaScript to add, modify, or delete elements and contents on the Web page.</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58" name="Google Shape;458;p44"/>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459" name="Google Shape;459;p44"/>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Document Object Model 2-2</a:t>
            </a:r>
            <a:endParaRPr/>
          </a:p>
        </p:txBody>
      </p:sp>
      <p:grpSp>
        <p:nvGrpSpPr>
          <p:cNvPr id="460" name="Google Shape;460;p44"/>
          <p:cNvGrpSpPr/>
          <p:nvPr/>
        </p:nvGrpSpPr>
        <p:grpSpPr>
          <a:xfrm>
            <a:off x="514000" y="1188503"/>
            <a:ext cx="8382000" cy="1550273"/>
            <a:chOff x="0" y="33284"/>
            <a:chExt cx="8382000" cy="2067031"/>
          </a:xfrm>
        </p:grpSpPr>
        <p:sp>
          <p:nvSpPr>
            <p:cNvPr id="461" name="Google Shape;461;p44"/>
            <p:cNvSpPr/>
            <p:nvPr/>
          </p:nvSpPr>
          <p:spPr>
            <a:xfrm>
              <a:off x="0" y="33284"/>
              <a:ext cx="8382000" cy="656370"/>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4"/>
            <p:cNvSpPr txBox="1"/>
            <p:nvPr/>
          </p:nvSpPr>
          <p:spPr>
            <a:xfrm>
              <a:off x="32041" y="65325"/>
              <a:ext cx="8317918" cy="59228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1" lang="vi" sz="1600">
                  <a:solidFill>
                    <a:schemeClr val="dk1"/>
                  </a:solidFill>
                  <a:latin typeface="Courier New"/>
                  <a:ea typeface="Courier New"/>
                  <a:cs typeface="Courier New"/>
                  <a:sym typeface="Courier New"/>
                </a:rPr>
                <a:t>nodeName</a:t>
              </a:r>
              <a:r>
                <a:rPr lang="vi" sz="1600">
                  <a:solidFill>
                    <a:schemeClr val="dk1"/>
                  </a:solidFill>
                  <a:latin typeface="Courier New"/>
                  <a:ea typeface="Courier New"/>
                  <a:cs typeface="Courier New"/>
                  <a:sym typeface="Courier New"/>
                </a:rPr>
                <a:t> - name of the node. It contains the tag name of the HTML element in upper case.</a:t>
              </a:r>
              <a:endParaRPr sz="1600"/>
            </a:p>
          </p:txBody>
        </p:sp>
        <p:sp>
          <p:nvSpPr>
            <p:cNvPr id="463" name="Google Shape;463;p44"/>
            <p:cNvSpPr/>
            <p:nvPr/>
          </p:nvSpPr>
          <p:spPr>
            <a:xfrm>
              <a:off x="0" y="738614"/>
              <a:ext cx="8382000" cy="656370"/>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4"/>
            <p:cNvSpPr txBox="1"/>
            <p:nvPr/>
          </p:nvSpPr>
          <p:spPr>
            <a:xfrm>
              <a:off x="32041" y="770655"/>
              <a:ext cx="8317918" cy="59228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1" lang="vi">
                  <a:solidFill>
                    <a:schemeClr val="dk1"/>
                  </a:solidFill>
                  <a:latin typeface="Courier New"/>
                  <a:ea typeface="Courier New"/>
                  <a:cs typeface="Courier New"/>
                  <a:sym typeface="Courier New"/>
                </a:rPr>
                <a:t>nodeValue</a:t>
              </a:r>
              <a:r>
                <a:rPr lang="vi">
                  <a:solidFill>
                    <a:schemeClr val="dk1"/>
                  </a:solidFill>
                  <a:latin typeface="Courier New"/>
                  <a:ea typeface="Courier New"/>
                  <a:cs typeface="Courier New"/>
                  <a:sym typeface="Courier New"/>
                </a:rPr>
                <a:t> - text contained within the node. This property is only available for attribute nodes and not for document and element nodes.</a:t>
              </a:r>
              <a:endParaRPr/>
            </a:p>
          </p:txBody>
        </p:sp>
        <p:sp>
          <p:nvSpPr>
            <p:cNvPr id="465" name="Google Shape;465;p44"/>
            <p:cNvSpPr/>
            <p:nvPr/>
          </p:nvSpPr>
          <p:spPr>
            <a:xfrm>
              <a:off x="0" y="1443945"/>
              <a:ext cx="8382000" cy="656370"/>
            </a:xfrm>
            <a:prstGeom prst="roundRect">
              <a:avLst>
                <a:gd fmla="val 16667" name="adj"/>
              </a:avLst>
            </a:prstGeom>
            <a:gradFill>
              <a:gsLst>
                <a:gs pos="0">
                  <a:srgbClr val="C8B2E9"/>
                </a:gs>
                <a:gs pos="35000">
                  <a:srgbClr val="D6CAED"/>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4"/>
            <p:cNvSpPr txBox="1"/>
            <p:nvPr/>
          </p:nvSpPr>
          <p:spPr>
            <a:xfrm>
              <a:off x="32041" y="1475986"/>
              <a:ext cx="8317918" cy="592288"/>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1" lang="vi" sz="1600">
                  <a:solidFill>
                    <a:schemeClr val="dk1"/>
                  </a:solidFill>
                  <a:latin typeface="Courier New"/>
                  <a:ea typeface="Courier New"/>
                  <a:cs typeface="Courier New"/>
                  <a:sym typeface="Courier New"/>
                </a:rPr>
                <a:t>nodeType</a:t>
              </a:r>
              <a:r>
                <a:rPr lang="vi" sz="1600">
                  <a:solidFill>
                    <a:schemeClr val="dk1"/>
                  </a:solidFill>
                  <a:latin typeface="Courier New"/>
                  <a:ea typeface="Courier New"/>
                  <a:cs typeface="Courier New"/>
                  <a:sym typeface="Courier New"/>
                </a:rPr>
                <a:t> - type of the node. For example, the document node, element node...</a:t>
              </a:r>
              <a:endParaRPr sz="1600"/>
            </a:p>
          </p:txBody>
        </p:sp>
      </p:grpSp>
      <p:sp>
        <p:nvSpPr>
          <p:cNvPr id="467" name="Google Shape;467;p44"/>
          <p:cNvSpPr/>
          <p:nvPr/>
        </p:nvSpPr>
        <p:spPr>
          <a:xfrm>
            <a:off x="196678" y="632625"/>
            <a:ext cx="8534400" cy="530915"/>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All the nodes contain properties that provide information about the node.</a:t>
            </a:r>
            <a:endParaRPr sz="1600"/>
          </a:p>
          <a:p>
            <a:pPr indent="-2489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The note properties are as follows:</a:t>
            </a:r>
            <a:endParaRPr sz="1600"/>
          </a:p>
        </p:txBody>
      </p:sp>
      <p:sp>
        <p:nvSpPr>
          <p:cNvPr id="468" name="Google Shape;468;p44"/>
          <p:cNvSpPr/>
          <p:nvPr/>
        </p:nvSpPr>
        <p:spPr>
          <a:xfrm>
            <a:off x="304800" y="2736942"/>
            <a:ext cx="4648200" cy="1742700"/>
          </a:xfrm>
          <a:prstGeom prst="rect">
            <a:avLst/>
          </a:prstGeom>
          <a:noFill/>
          <a:ln>
            <a:noFill/>
          </a:ln>
        </p:spPr>
        <p:txBody>
          <a:bodyPr anchorCtr="0" anchor="t" bIns="45700" lIns="91425" spcFirstLastPara="1" rIns="91425" wrap="square" tIns="45700">
            <a:noAutofit/>
          </a:bodyPr>
          <a:lstStyle/>
          <a:p>
            <a:pPr indent="-261620" lvl="1" marL="457200" marR="0" rtl="0" algn="l">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HTML DOM provides standard objects for HTML documents and some of these are as follows:</a:t>
            </a:r>
            <a:endParaRPr sz="1800"/>
          </a:p>
          <a:p>
            <a:pPr indent="-261619" lvl="2" marL="9144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Document object</a:t>
            </a:r>
            <a:endParaRPr sz="1800"/>
          </a:p>
          <a:p>
            <a:pPr indent="-261619" lvl="2" marL="9144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Form object</a:t>
            </a:r>
            <a:endParaRPr sz="1800"/>
          </a:p>
          <a:p>
            <a:pPr indent="-261619" lvl="2" marL="9144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Link object</a:t>
            </a:r>
            <a:endParaRPr sz="1800"/>
          </a:p>
          <a:p>
            <a:pPr indent="-261619" lvl="2" marL="9144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Table object</a:t>
            </a:r>
            <a:endParaRPr b="0" baseline="30000" i="0" sz="1800" u="none" cap="none" strike="noStrike">
              <a:solidFill>
                <a:schemeClr val="dk1"/>
              </a:solidFill>
              <a:latin typeface="Calibri"/>
              <a:ea typeface="Calibri"/>
              <a:cs typeface="Calibri"/>
              <a:sym typeface="Calibri"/>
            </a:endParaRPr>
          </a:p>
        </p:txBody>
      </p:sp>
      <p:pic>
        <p:nvPicPr>
          <p:cNvPr id="469" name="Google Shape;469;p44"/>
          <p:cNvPicPr preferRelativeResize="0"/>
          <p:nvPr/>
        </p:nvPicPr>
        <p:blipFill rotWithShape="1">
          <a:blip r:embed="rId3">
            <a:alphaModFix/>
          </a:blip>
          <a:srcRect b="0" l="0" r="0" t="0"/>
          <a:stretch/>
        </p:blipFill>
        <p:spPr>
          <a:xfrm>
            <a:off x="4953000" y="2824533"/>
            <a:ext cx="3733800" cy="20431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4" name="Google Shape;94;p1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95" name="Google Shape;95;p18"/>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Functions</a:t>
            </a:r>
            <a:endParaRPr/>
          </a:p>
        </p:txBody>
      </p:sp>
      <p:grpSp>
        <p:nvGrpSpPr>
          <p:cNvPr id="96" name="Google Shape;96;p18"/>
          <p:cNvGrpSpPr/>
          <p:nvPr/>
        </p:nvGrpSpPr>
        <p:grpSpPr>
          <a:xfrm>
            <a:off x="457200" y="807333"/>
            <a:ext cx="8382000" cy="3528833"/>
            <a:chOff x="0" y="85844"/>
            <a:chExt cx="8382000" cy="4705111"/>
          </a:xfrm>
        </p:grpSpPr>
        <p:sp>
          <p:nvSpPr>
            <p:cNvPr id="97" name="Google Shape;97;p18"/>
            <p:cNvSpPr/>
            <p:nvPr/>
          </p:nvSpPr>
          <p:spPr>
            <a:xfrm>
              <a:off x="0" y="85844"/>
              <a:ext cx="8382000" cy="888030"/>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43350" y="129194"/>
              <a:ext cx="8295300"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ourier New"/>
                <a:buNone/>
              </a:pPr>
              <a:r>
                <a:rPr b="0" i="0" lang="vi" sz="1600" u="none" cap="none" strike="noStrike">
                  <a:solidFill>
                    <a:schemeClr val="dk1"/>
                  </a:solidFill>
                  <a:latin typeface="Courier New"/>
                  <a:ea typeface="Courier New"/>
                  <a:cs typeface="Courier New"/>
                  <a:sym typeface="Courier New"/>
                </a:rPr>
                <a:t>Is an independent reusable block of code that performs certain operations on variables and expressions to fulfill a task.</a:t>
              </a:r>
              <a:endParaRPr sz="1600"/>
            </a:p>
          </p:txBody>
        </p:sp>
        <p:sp>
          <p:nvSpPr>
            <p:cNvPr id="99" name="Google Shape;99;p18"/>
            <p:cNvSpPr/>
            <p:nvPr/>
          </p:nvSpPr>
          <p:spPr>
            <a:xfrm>
              <a:off x="0" y="1040114"/>
              <a:ext cx="8382000" cy="888030"/>
            </a:xfrm>
            <a:prstGeom prst="roundRect">
              <a:avLst>
                <a:gd fmla="val 16667" name="adj"/>
              </a:avLst>
            </a:prstGeom>
            <a:gradFill>
              <a:gsLst>
                <a:gs pos="0">
                  <a:srgbClr val="A6F8AC"/>
                </a:gs>
                <a:gs pos="35000">
                  <a:srgbClr val="C0FAC3"/>
                </a:gs>
                <a:gs pos="100000">
                  <a:srgbClr val="E7FCE7"/>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43350" y="1083464"/>
              <a:ext cx="8295300"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ourier New"/>
                <a:buNone/>
              </a:pPr>
              <a:r>
                <a:rPr b="0" i="0" lang="vi" sz="1600" u="none" cap="none" strike="noStrike">
                  <a:solidFill>
                    <a:schemeClr val="dk1"/>
                  </a:solidFill>
                  <a:latin typeface="Courier New"/>
                  <a:ea typeface="Courier New"/>
                  <a:cs typeface="Courier New"/>
                  <a:sym typeface="Courier New"/>
                </a:rPr>
                <a:t>Might accept parameters, which are variables or values on which it performs operations.</a:t>
              </a:r>
              <a:endParaRPr sz="1600"/>
            </a:p>
          </p:txBody>
        </p:sp>
        <p:sp>
          <p:nvSpPr>
            <p:cNvPr id="101" name="Google Shape;101;p18"/>
            <p:cNvSpPr/>
            <p:nvPr/>
          </p:nvSpPr>
          <p:spPr>
            <a:xfrm>
              <a:off x="0" y="1994384"/>
              <a:ext cx="8382000" cy="888030"/>
            </a:xfrm>
            <a:prstGeom prst="roundRect">
              <a:avLst>
                <a:gd fmla="val 16667" name="adj"/>
              </a:avLst>
            </a:prstGeom>
            <a:gradFill>
              <a:gsLst>
                <a:gs pos="0">
                  <a:srgbClr val="ABF3E9"/>
                </a:gs>
                <a:gs pos="35000">
                  <a:srgbClr val="C4F5EF"/>
                </a:gs>
                <a:gs pos="100000">
                  <a:srgbClr val="E7FCF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43350" y="2037734"/>
              <a:ext cx="8295300"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ourier New"/>
                <a:buNone/>
              </a:pPr>
              <a:r>
                <a:rPr b="0" i="0" lang="vi" sz="1600" u="none" cap="none" strike="noStrike">
                  <a:solidFill>
                    <a:schemeClr val="dk1"/>
                  </a:solidFill>
                  <a:latin typeface="Courier New"/>
                  <a:ea typeface="Courier New"/>
                  <a:cs typeface="Courier New"/>
                  <a:sym typeface="Courier New"/>
                </a:rPr>
                <a:t>Might return the resultant value to display it in the browser after the operations have been performed.</a:t>
              </a:r>
              <a:endParaRPr sz="1600"/>
            </a:p>
          </p:txBody>
        </p:sp>
        <p:sp>
          <p:nvSpPr>
            <p:cNvPr id="103" name="Google Shape;103;p18"/>
            <p:cNvSpPr/>
            <p:nvPr/>
          </p:nvSpPr>
          <p:spPr>
            <a:xfrm>
              <a:off x="0" y="2948655"/>
              <a:ext cx="8382000" cy="888030"/>
            </a:xfrm>
            <a:prstGeom prst="roundRect">
              <a:avLst>
                <a:gd fmla="val 16667" name="adj"/>
              </a:avLst>
            </a:prstGeom>
            <a:gradFill>
              <a:gsLst>
                <a:gs pos="0">
                  <a:srgbClr val="AFBEEE"/>
                </a:gs>
                <a:gs pos="35000">
                  <a:srgbClr val="C6D3F1"/>
                </a:gs>
                <a:gs pos="100000">
                  <a:srgbClr val="E8EC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43350" y="2992005"/>
              <a:ext cx="8295300"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ourier New"/>
                <a:buNone/>
              </a:pPr>
              <a:r>
                <a:rPr b="0" i="0" lang="vi" sz="1600" u="none" cap="none" strike="noStrike">
                  <a:solidFill>
                    <a:schemeClr val="dk1"/>
                  </a:solidFill>
                  <a:latin typeface="Courier New"/>
                  <a:ea typeface="Courier New"/>
                  <a:cs typeface="Courier New"/>
                  <a:sym typeface="Courier New"/>
                </a:rPr>
                <a:t>JavaScript function is always created under the </a:t>
              </a:r>
              <a:r>
                <a:rPr b="0" i="0" lang="vi" sz="1600" u="none" cap="none" strike="noStrike">
                  <a:solidFill>
                    <a:srgbClr val="FF0000"/>
                  </a:solidFill>
                  <a:latin typeface="Courier New"/>
                  <a:ea typeface="Courier New"/>
                  <a:cs typeface="Courier New"/>
                  <a:sym typeface="Courier New"/>
                </a:rPr>
                <a:t>script </a:t>
              </a:r>
              <a:r>
                <a:rPr b="0" i="0" lang="vi" sz="1600" u="none" cap="none" strike="noStrike">
                  <a:solidFill>
                    <a:schemeClr val="dk1"/>
                  </a:solidFill>
                  <a:latin typeface="Courier New"/>
                  <a:ea typeface="Courier New"/>
                  <a:cs typeface="Courier New"/>
                  <a:sym typeface="Courier New"/>
                </a:rPr>
                <a:t>element.</a:t>
              </a:r>
              <a:endParaRPr sz="1600"/>
            </a:p>
          </p:txBody>
        </p:sp>
        <p:sp>
          <p:nvSpPr>
            <p:cNvPr id="105" name="Google Shape;105;p18"/>
            <p:cNvSpPr/>
            <p:nvPr/>
          </p:nvSpPr>
          <p:spPr>
            <a:xfrm>
              <a:off x="0" y="3902925"/>
              <a:ext cx="8382000" cy="888030"/>
            </a:xfrm>
            <a:prstGeom prst="roundRect">
              <a:avLst>
                <a:gd fmla="val 16667" name="adj"/>
              </a:avLst>
            </a:prstGeom>
            <a:gradFill>
              <a:gsLst>
                <a:gs pos="0">
                  <a:srgbClr val="C7B1E8"/>
                </a:gs>
                <a:gs pos="35000">
                  <a:srgbClr val="D6C7EF"/>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43350" y="3946275"/>
              <a:ext cx="8295300"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ourier New"/>
                <a:buNone/>
              </a:pPr>
              <a:r>
                <a:rPr b="0" i="0" lang="vi" sz="1600" u="none" cap="none" strike="noStrike">
                  <a:solidFill>
                    <a:schemeClr val="dk1"/>
                  </a:solidFill>
                  <a:latin typeface="Courier New"/>
                  <a:ea typeface="Courier New"/>
                  <a:cs typeface="Courier New"/>
                  <a:sym typeface="Courier New"/>
                </a:rPr>
                <a:t>JavaScript supports both user-defined and built-in functions.</a:t>
              </a:r>
              <a:endParaRPr sz="1600"/>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76" name="Google Shape;476;p4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477" name="Google Shape;477;p45"/>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Form Object</a:t>
            </a:r>
            <a:endParaRPr/>
          </a:p>
        </p:txBody>
      </p:sp>
      <p:grpSp>
        <p:nvGrpSpPr>
          <p:cNvPr id="478" name="Google Shape;478;p45"/>
          <p:cNvGrpSpPr/>
          <p:nvPr/>
        </p:nvGrpSpPr>
        <p:grpSpPr>
          <a:xfrm>
            <a:off x="440987" y="628758"/>
            <a:ext cx="8382000" cy="1413686"/>
            <a:chOff x="0" y="145"/>
            <a:chExt cx="8382000" cy="1884915"/>
          </a:xfrm>
        </p:grpSpPr>
        <p:sp>
          <p:nvSpPr>
            <p:cNvPr id="479" name="Google Shape;479;p45"/>
            <p:cNvSpPr/>
            <p:nvPr/>
          </p:nvSpPr>
          <p:spPr>
            <a:xfrm>
              <a:off x="0" y="145"/>
              <a:ext cx="8382000" cy="619614"/>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5"/>
            <p:cNvSpPr txBox="1"/>
            <p:nvPr/>
          </p:nvSpPr>
          <p:spPr>
            <a:xfrm>
              <a:off x="30247" y="30392"/>
              <a:ext cx="8321506" cy="55912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lang="vi" sz="1800">
                  <a:solidFill>
                    <a:schemeClr val="dk1"/>
                  </a:solidFill>
                  <a:latin typeface="Courier New"/>
                  <a:ea typeface="Courier New"/>
                  <a:cs typeface="Courier New"/>
                  <a:sym typeface="Courier New"/>
                </a:rPr>
                <a:t>Accepts input from the user and sends the user data for validation.</a:t>
              </a:r>
              <a:endParaRPr/>
            </a:p>
          </p:txBody>
        </p:sp>
        <p:sp>
          <p:nvSpPr>
            <p:cNvPr id="481" name="Google Shape;481;p45"/>
            <p:cNvSpPr/>
            <p:nvPr/>
          </p:nvSpPr>
          <p:spPr>
            <a:xfrm>
              <a:off x="0" y="632796"/>
              <a:ext cx="8382000" cy="619614"/>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5"/>
            <p:cNvSpPr txBox="1"/>
            <p:nvPr/>
          </p:nvSpPr>
          <p:spPr>
            <a:xfrm>
              <a:off x="30247" y="663043"/>
              <a:ext cx="8321506" cy="55912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lang="vi" sz="1800">
                  <a:solidFill>
                    <a:schemeClr val="dk1"/>
                  </a:solidFill>
                  <a:latin typeface="Courier New"/>
                  <a:ea typeface="Courier New"/>
                  <a:cs typeface="Courier New"/>
                  <a:sym typeface="Courier New"/>
                </a:rPr>
                <a:t>A single HTML document can contain multiple forms.</a:t>
              </a:r>
              <a:endParaRPr/>
            </a:p>
          </p:txBody>
        </p:sp>
        <p:sp>
          <p:nvSpPr>
            <p:cNvPr id="483" name="Google Shape;483;p45"/>
            <p:cNvSpPr/>
            <p:nvPr/>
          </p:nvSpPr>
          <p:spPr>
            <a:xfrm>
              <a:off x="0" y="1265446"/>
              <a:ext cx="8382000" cy="619614"/>
            </a:xfrm>
            <a:prstGeom prst="roundRect">
              <a:avLst>
                <a:gd fmla="val 16667" name="adj"/>
              </a:avLst>
            </a:prstGeom>
            <a:gradFill>
              <a:gsLst>
                <a:gs pos="0">
                  <a:srgbClr val="C8B2E9"/>
                </a:gs>
                <a:gs pos="35000">
                  <a:srgbClr val="D6CAED"/>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5"/>
            <p:cNvSpPr txBox="1"/>
            <p:nvPr/>
          </p:nvSpPr>
          <p:spPr>
            <a:xfrm>
              <a:off x="30247" y="1295693"/>
              <a:ext cx="8321506" cy="55912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lang="vi" sz="1800">
                  <a:solidFill>
                    <a:schemeClr val="dk1"/>
                  </a:solidFill>
                  <a:latin typeface="Courier New"/>
                  <a:ea typeface="Courier New"/>
                  <a:cs typeface="Courier New"/>
                  <a:sym typeface="Courier New"/>
                </a:rPr>
                <a:t>DOM specification provides a form object that represents an HTML form which is created for each </a:t>
              </a:r>
              <a:r>
                <a:rPr lang="vi" sz="1800">
                  <a:solidFill>
                    <a:srgbClr val="F61828"/>
                  </a:solidFill>
                  <a:latin typeface="Courier New"/>
                  <a:ea typeface="Courier New"/>
                  <a:cs typeface="Courier New"/>
                  <a:sym typeface="Courier New"/>
                </a:rPr>
                <a:t>&lt;form&gt; </a:t>
              </a:r>
              <a:r>
                <a:rPr lang="vi" sz="1800">
                  <a:solidFill>
                    <a:schemeClr val="dk1"/>
                  </a:solidFill>
                  <a:latin typeface="Courier New"/>
                  <a:ea typeface="Courier New"/>
                  <a:cs typeface="Courier New"/>
                  <a:sym typeface="Courier New"/>
                </a:rPr>
                <a:t>tag.</a:t>
              </a:r>
              <a:endParaRPr/>
            </a:p>
          </p:txBody>
        </p:sp>
      </p:grpSp>
      <p:pic>
        <p:nvPicPr>
          <p:cNvPr id="485" name="Google Shape;485;p45"/>
          <p:cNvPicPr preferRelativeResize="0"/>
          <p:nvPr/>
        </p:nvPicPr>
        <p:blipFill rotWithShape="1">
          <a:blip r:embed="rId3">
            <a:alphaModFix/>
          </a:blip>
          <a:srcRect b="0" l="0" r="0" t="0"/>
          <a:stretch/>
        </p:blipFill>
        <p:spPr>
          <a:xfrm>
            <a:off x="304800" y="2343150"/>
            <a:ext cx="5350213" cy="2343150"/>
          </a:xfrm>
          <a:prstGeom prst="rect">
            <a:avLst/>
          </a:prstGeom>
          <a:noFill/>
          <a:ln>
            <a:noFill/>
          </a:ln>
        </p:spPr>
      </p:pic>
      <p:pic>
        <p:nvPicPr>
          <p:cNvPr id="486" name="Google Shape;486;p45"/>
          <p:cNvPicPr preferRelativeResize="0"/>
          <p:nvPr/>
        </p:nvPicPr>
        <p:blipFill rotWithShape="1">
          <a:blip r:embed="rId4">
            <a:alphaModFix/>
          </a:blip>
          <a:srcRect b="0" l="0" r="0" t="0"/>
          <a:stretch/>
        </p:blipFill>
        <p:spPr>
          <a:xfrm>
            <a:off x="5867400" y="2403239"/>
            <a:ext cx="3182566" cy="1943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93" name="Google Shape;493;p46"/>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494" name="Google Shape;494;p46"/>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 </a:t>
            </a:r>
            <a:endParaRPr/>
          </a:p>
        </p:txBody>
      </p:sp>
      <p:sp>
        <p:nvSpPr>
          <p:cNvPr id="495" name="Google Shape;495;p46"/>
          <p:cNvSpPr/>
          <p:nvPr/>
        </p:nvSpPr>
        <p:spPr>
          <a:xfrm>
            <a:off x="304800" y="685800"/>
            <a:ext cx="8305800" cy="4093428"/>
          </a:xfrm>
          <a:prstGeom prst="rect">
            <a:avLst/>
          </a:prstGeom>
          <a:noFill/>
          <a:ln>
            <a:noFill/>
          </a:ln>
        </p:spPr>
        <p:txBody>
          <a:bodyPr anchorCtr="0" anchor="t" bIns="45700" lIns="91425" spcFirstLastPara="1" rIns="91425" wrap="square" tIns="45700">
            <a:noAutofit/>
          </a:bodyPr>
          <a:lstStyle/>
          <a:p>
            <a:pPr indent="-2616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 function is reusable piece of code, which performs calculations on parameters and other variables.</a:t>
            </a:r>
            <a:endParaRPr sz="1800"/>
          </a:p>
          <a:p>
            <a:pPr indent="-2616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return statement passes the resultant output to the calling function after the execution of the called function.</a:t>
            </a:r>
            <a:endParaRPr sz="1800"/>
          </a:p>
          <a:p>
            <a:pPr indent="-2616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Objects are entities with properties and methods and resemble to real life objects.</a:t>
            </a:r>
            <a:endParaRPr sz="1800"/>
          </a:p>
          <a:p>
            <a:pPr indent="-2616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There are two ways to create a custom object namely, by directly instantiating the Object object or by creating a constructor function.</a:t>
            </a:r>
            <a:endParaRPr sz="1800"/>
          </a:p>
          <a:p>
            <a:pPr indent="-2616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JavaScript provides various built-in objects, such as String, Math, and Date.</a:t>
            </a:r>
            <a:endParaRPr sz="1800"/>
          </a:p>
          <a:p>
            <a:pPr indent="-2616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JavaScript also provides browser objects, such as window, history, location, and navigator.</a:t>
            </a:r>
            <a:endParaRPr sz="1800"/>
          </a:p>
          <a:p>
            <a:pPr indent="-2616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DOM is a standard technique for dynamically accessing and manipulating HTML elements. The DOM provides a document object which is used within the JavaScript to access all HTML elements presented on the page.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13" name="Google Shape;113;p1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114" name="Google Shape;114;p1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Declaring and Defining Functions </a:t>
            </a:r>
            <a:endParaRPr/>
          </a:p>
        </p:txBody>
      </p:sp>
      <p:sp>
        <p:nvSpPr>
          <p:cNvPr id="115" name="Google Shape;115;p19"/>
          <p:cNvSpPr/>
          <p:nvPr/>
        </p:nvSpPr>
        <p:spPr>
          <a:xfrm>
            <a:off x="304800" y="685801"/>
            <a:ext cx="8534400" cy="1615827"/>
          </a:xfrm>
          <a:prstGeom prst="rect">
            <a:avLst/>
          </a:prstGeom>
          <a:noFill/>
          <a:ln>
            <a:noFill/>
          </a:ln>
        </p:spPr>
        <p:txBody>
          <a:bodyPr anchorCtr="0" anchor="t"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Syntax to create a function in JavaScript is as follows:</a:t>
            </a:r>
            <a:endParaRPr sz="1800"/>
          </a:p>
          <a:p>
            <a:pPr indent="-185420" lvl="1" marL="457200" marR="0" rtl="0" algn="just">
              <a:lnSpc>
                <a:spcPct val="100000"/>
              </a:lnSpc>
              <a:spcBef>
                <a:spcPts val="0"/>
              </a:spcBef>
              <a:spcAft>
                <a:spcPts val="0"/>
              </a:spcAft>
              <a:buClr>
                <a:srgbClr val="AC1418"/>
              </a:buClr>
              <a:buSzPts val="1400"/>
              <a:buFont typeface="Noto Sans Symbols"/>
              <a:buNone/>
            </a:pPr>
            <a:r>
              <a:t/>
            </a:r>
            <a:endParaRPr b="0" i="0" sz="1800" u="none" cap="none" strike="noStrike">
              <a:solidFill>
                <a:schemeClr val="dk1"/>
              </a:solidFill>
              <a:latin typeface="Courier New"/>
              <a:ea typeface="Courier New"/>
              <a:cs typeface="Courier New"/>
              <a:sym typeface="Courier New"/>
            </a:endParaRPr>
          </a:p>
          <a:p>
            <a:pPr indent="-274320" lvl="1" marL="457200" marR="0" rtl="0" algn="just">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function</a:t>
            </a:r>
            <a:r>
              <a:rPr b="1" i="0" lang="vi" sz="1800" u="none" cap="none" strike="noStrike">
                <a:solidFill>
                  <a:schemeClr val="dk1"/>
                </a:solidFill>
                <a:latin typeface="Courier New"/>
                <a:ea typeface="Courier New"/>
                <a:cs typeface="Courier New"/>
                <a:sym typeface="Courier New"/>
              </a:rPr>
              <a:t> function_name</a:t>
            </a:r>
            <a:r>
              <a:rPr b="1" i="0" lang="vi" sz="1800" u="none" cap="none" strike="noStrike">
                <a:solidFill>
                  <a:srgbClr val="FF0000"/>
                </a:solidFill>
                <a:latin typeface="Courier New"/>
                <a:ea typeface="Courier New"/>
                <a:cs typeface="Courier New"/>
                <a:sym typeface="Courier New"/>
              </a:rPr>
              <a:t>(</a:t>
            </a:r>
            <a:r>
              <a:rPr b="1" i="0" lang="vi" sz="1800" u="none" cap="none" strike="noStrike">
                <a:solidFill>
                  <a:srgbClr val="007E39"/>
                </a:solidFill>
                <a:latin typeface="Courier New"/>
                <a:ea typeface="Courier New"/>
                <a:cs typeface="Courier New"/>
                <a:sym typeface="Courier New"/>
              </a:rPr>
              <a:t>list of parameters</a:t>
            </a:r>
            <a:r>
              <a:rPr b="1" i="0" lang="vi" sz="1800" u="none" cap="none" strike="noStrike">
                <a:solidFill>
                  <a:srgbClr val="FF0000"/>
                </a:solidFill>
                <a:latin typeface="Courier New"/>
                <a:ea typeface="Courier New"/>
                <a:cs typeface="Courier New"/>
                <a:sym typeface="Courier New"/>
              </a:rPr>
              <a:t>)</a:t>
            </a:r>
            <a:endParaRPr sz="1800"/>
          </a:p>
          <a:p>
            <a:pPr indent="-274320" lvl="1" marL="457200" marR="0" rtl="0" algn="just">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a:t>
            </a:r>
            <a:endParaRPr sz="1800"/>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 Body of the function</a:t>
            </a:r>
            <a:endParaRPr sz="1800"/>
          </a:p>
          <a:p>
            <a:pPr indent="-274320" lvl="1" marL="457200" marR="0" rtl="0" algn="just">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a:t>
            </a:r>
            <a:endParaRPr sz="1800"/>
          </a:p>
          <a:p>
            <a:pPr indent="-274320" lvl="1" marL="457200" marR="0" rtl="0" algn="just">
              <a:lnSpc>
                <a:spcPct val="100000"/>
              </a:lnSpc>
              <a:spcBef>
                <a:spcPts val="0"/>
              </a:spcBef>
              <a:spcAft>
                <a:spcPts val="0"/>
              </a:spcAft>
              <a:buNone/>
            </a:pPr>
            <a:r>
              <a:t/>
            </a:r>
            <a:endParaRPr b="0" baseline="30000" i="0" sz="1800" u="none" cap="none" strike="noStrike">
              <a:solidFill>
                <a:schemeClr val="dk1"/>
              </a:solidFill>
              <a:latin typeface="Courier New"/>
              <a:ea typeface="Courier New"/>
              <a:cs typeface="Courier New"/>
              <a:sym typeface="Courier New"/>
            </a:endParaRPr>
          </a:p>
        </p:txBody>
      </p:sp>
      <p:pic>
        <p:nvPicPr>
          <p:cNvPr id="116" name="Google Shape;116;p19"/>
          <p:cNvPicPr preferRelativeResize="0"/>
          <p:nvPr/>
        </p:nvPicPr>
        <p:blipFill rotWithShape="1">
          <a:blip r:embed="rId3">
            <a:alphaModFix/>
          </a:blip>
          <a:srcRect b="0" l="0" r="0" t="0"/>
          <a:stretch/>
        </p:blipFill>
        <p:spPr>
          <a:xfrm>
            <a:off x="2830525" y="2434399"/>
            <a:ext cx="3134803" cy="23626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3" name="Google Shape;123;p2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124" name="Google Shape;124;p20"/>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Invoking Functions</a:t>
            </a:r>
            <a:endParaRPr/>
          </a:p>
        </p:txBody>
      </p:sp>
      <p:grpSp>
        <p:nvGrpSpPr>
          <p:cNvPr id="125" name="Google Shape;125;p20"/>
          <p:cNvGrpSpPr/>
          <p:nvPr/>
        </p:nvGrpSpPr>
        <p:grpSpPr>
          <a:xfrm>
            <a:off x="288106" y="748104"/>
            <a:ext cx="8701088" cy="1183950"/>
            <a:chOff x="0" y="10799"/>
            <a:chExt cx="8701088" cy="1578600"/>
          </a:xfrm>
        </p:grpSpPr>
        <p:sp>
          <p:nvSpPr>
            <p:cNvPr id="126" name="Google Shape;126;p20"/>
            <p:cNvSpPr/>
            <p:nvPr/>
          </p:nvSpPr>
          <p:spPr>
            <a:xfrm>
              <a:off x="0" y="10799"/>
              <a:ext cx="8701088" cy="760500"/>
            </a:xfrm>
            <a:prstGeom prst="roundRect">
              <a:avLst>
                <a:gd fmla="val 16667" name="adj"/>
              </a:avLst>
            </a:prstGeom>
            <a:gradFill>
              <a:gsLst>
                <a:gs pos="0">
                  <a:srgbClr val="99EAFF"/>
                </a:gs>
                <a:gs pos="35000">
                  <a:srgbClr val="B8F1FF"/>
                </a:gs>
                <a:gs pos="100000">
                  <a:srgbClr val="E2FB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37125" y="47924"/>
              <a:ext cx="8626838"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2000" u="none" cap="none" strike="noStrike">
                  <a:solidFill>
                    <a:schemeClr val="dk1"/>
                  </a:solidFill>
                  <a:latin typeface="Courier New"/>
                  <a:ea typeface="Courier New"/>
                  <a:cs typeface="Courier New"/>
                  <a:sym typeface="Courier New"/>
                </a:rPr>
                <a:t>A function need to be invoked or called to execute it in the browser.</a:t>
              </a:r>
              <a:endParaRPr/>
            </a:p>
          </p:txBody>
        </p:sp>
        <p:sp>
          <p:nvSpPr>
            <p:cNvPr id="128" name="Google Shape;128;p20"/>
            <p:cNvSpPr/>
            <p:nvPr/>
          </p:nvSpPr>
          <p:spPr>
            <a:xfrm>
              <a:off x="0" y="828899"/>
              <a:ext cx="8701088" cy="760500"/>
            </a:xfrm>
            <a:prstGeom prst="roundRect">
              <a:avLst>
                <a:gd fmla="val 16667" name="adj"/>
              </a:avLst>
            </a:prstGeom>
            <a:gradFill>
              <a:gsLst>
                <a:gs pos="0">
                  <a:srgbClr val="FFBB82"/>
                </a:gs>
                <a:gs pos="35000">
                  <a:srgbClr val="FFCFA8"/>
                </a:gs>
                <a:gs pos="100000">
                  <a:srgbClr val="FFEB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nvSpPr>
          <p:spPr>
            <a:xfrm>
              <a:off x="37125" y="866024"/>
              <a:ext cx="8626838"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2000" u="none" cap="none" strike="noStrike">
                  <a:solidFill>
                    <a:schemeClr val="dk1"/>
                  </a:solidFill>
                  <a:latin typeface="Courier New"/>
                  <a:ea typeface="Courier New"/>
                  <a:cs typeface="Courier New"/>
                  <a:sym typeface="Courier New"/>
                </a:rPr>
                <a:t>To invoke a function, specify the function name followed by parenthesis outside the function block.</a:t>
              </a:r>
              <a:endParaRPr/>
            </a:p>
          </p:txBody>
        </p:sp>
      </p:grpSp>
      <p:pic>
        <p:nvPicPr>
          <p:cNvPr id="130" name="Google Shape;130;p20"/>
          <p:cNvPicPr preferRelativeResize="0"/>
          <p:nvPr/>
        </p:nvPicPr>
        <p:blipFill rotWithShape="1">
          <a:blip r:embed="rId3">
            <a:alphaModFix/>
          </a:blip>
          <a:srcRect b="0" l="0" r="0" t="0"/>
          <a:stretch/>
        </p:blipFill>
        <p:spPr>
          <a:xfrm>
            <a:off x="2667000" y="2051446"/>
            <a:ext cx="4245966" cy="27491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7" name="Google Shape;137;p2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138" name="Google Shape;138;p21"/>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Parameterized Functions</a:t>
            </a:r>
            <a:endParaRPr/>
          </a:p>
        </p:txBody>
      </p:sp>
      <p:sp>
        <p:nvSpPr>
          <p:cNvPr id="139" name="Google Shape;139;p21"/>
          <p:cNvSpPr/>
          <p:nvPr/>
        </p:nvSpPr>
        <p:spPr>
          <a:xfrm flipH="1">
            <a:off x="6500550" y="748794"/>
            <a:ext cx="2338649" cy="807244"/>
          </a:xfrm>
          <a:prstGeom prst="wedgeRectCallout">
            <a:avLst>
              <a:gd fmla="val 74808" name="adj1"/>
              <a:gd fmla="val -6641" name="adj2"/>
            </a:avLst>
          </a:prstGeom>
          <a:solidFill>
            <a:srgbClr val="244061"/>
          </a:solidFill>
          <a:ln cap="flat" cmpd="sng" w="25400">
            <a:solidFill>
              <a:srgbClr val="395E89"/>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Can be created when there is a need to accept values from the user</a:t>
            </a:r>
            <a:endParaRPr/>
          </a:p>
        </p:txBody>
      </p:sp>
      <p:sp>
        <p:nvSpPr>
          <p:cNvPr id="140" name="Google Shape;140;p21"/>
          <p:cNvSpPr/>
          <p:nvPr/>
        </p:nvSpPr>
        <p:spPr>
          <a:xfrm>
            <a:off x="533400" y="1422796"/>
            <a:ext cx="2523067" cy="857250"/>
          </a:xfrm>
          <a:prstGeom prst="wedgeRectCallout">
            <a:avLst>
              <a:gd fmla="val 67967" name="adj1"/>
              <a:gd fmla="val -74404" name="adj2"/>
            </a:avLst>
          </a:prstGeom>
          <a:solidFill>
            <a:srgbClr val="4F6128"/>
          </a:solidFill>
          <a:ln cap="flat" cmpd="sng" w="25400">
            <a:solidFill>
              <a:srgbClr val="395E89"/>
            </a:solidFill>
            <a:prstDash val="solid"/>
            <a:round/>
            <a:headEnd len="sm" w="sm" type="none"/>
            <a:tailEnd len="sm" w="sm" type="none"/>
          </a:ln>
          <a:effectLst>
            <a:outerShdw blurRad="508000" rotWithShape="0" algn="ctr" dir="5400000" dist="50800">
              <a:srgbClr val="FFFF00">
                <a:alpha val="5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Parameters hold values on which the function needs to perform operations</a:t>
            </a:r>
            <a:endParaRPr/>
          </a:p>
        </p:txBody>
      </p:sp>
      <p:sp>
        <p:nvSpPr>
          <p:cNvPr id="141" name="Google Shape;141;p21"/>
          <p:cNvSpPr/>
          <p:nvPr/>
        </p:nvSpPr>
        <p:spPr>
          <a:xfrm>
            <a:off x="3505200" y="800100"/>
            <a:ext cx="2438400" cy="857250"/>
          </a:xfrm>
          <a:prstGeom prst="roundRect">
            <a:avLst>
              <a:gd fmla="val 16667" name="adj"/>
            </a:avLst>
          </a:prstGeom>
          <a:solidFill>
            <a:srgbClr val="C00000"/>
          </a:solidFill>
          <a:ln cap="flat" cmpd="sng" w="25400">
            <a:solidFill>
              <a:srgbClr val="395E89"/>
            </a:solidFill>
            <a:prstDash val="solid"/>
            <a:round/>
            <a:headEnd len="sm" w="sm" type="none"/>
            <a:tailEnd len="sm" w="sm" type="none"/>
          </a:ln>
          <a:effectLst>
            <a:outerShdw blurRad="393700" rotWithShape="0" algn="ctr" dir="5400000" dist="50800">
              <a:srgbClr val="FFFF00">
                <a:alpha val="8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sz="1800" u="none" cap="none" strike="noStrike">
                <a:solidFill>
                  <a:schemeClr val="lt1"/>
                </a:solidFill>
                <a:latin typeface="Courier New"/>
                <a:ea typeface="Courier New"/>
                <a:cs typeface="Courier New"/>
                <a:sym typeface="Courier New"/>
              </a:rPr>
              <a:t>Parameterized Functions</a:t>
            </a:r>
            <a:endParaRPr sz="1800"/>
          </a:p>
        </p:txBody>
      </p:sp>
      <p:pic>
        <p:nvPicPr>
          <p:cNvPr id="142" name="Google Shape;142;p21"/>
          <p:cNvPicPr preferRelativeResize="0"/>
          <p:nvPr/>
        </p:nvPicPr>
        <p:blipFill rotWithShape="1">
          <a:blip r:embed="rId3">
            <a:alphaModFix/>
          </a:blip>
          <a:srcRect b="0" l="0" r="0" t="0"/>
          <a:stretch/>
        </p:blipFill>
        <p:spPr>
          <a:xfrm>
            <a:off x="3669502" y="1898938"/>
            <a:ext cx="4636298" cy="28026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49" name="Google Shape;149;p2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150" name="Google Shape;150;p22"/>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Ways of Passing Arguments</a:t>
            </a:r>
            <a:endParaRPr/>
          </a:p>
        </p:txBody>
      </p:sp>
      <p:grpSp>
        <p:nvGrpSpPr>
          <p:cNvPr id="151" name="Google Shape;151;p22"/>
          <p:cNvGrpSpPr/>
          <p:nvPr/>
        </p:nvGrpSpPr>
        <p:grpSpPr>
          <a:xfrm>
            <a:off x="304800" y="934144"/>
            <a:ext cx="3810000" cy="3494981"/>
            <a:chOff x="0" y="26325"/>
            <a:chExt cx="3810000" cy="4659974"/>
          </a:xfrm>
        </p:grpSpPr>
        <p:sp>
          <p:nvSpPr>
            <p:cNvPr id="152" name="Google Shape;152;p22"/>
            <p:cNvSpPr/>
            <p:nvPr/>
          </p:nvSpPr>
          <p:spPr>
            <a:xfrm>
              <a:off x="0" y="26325"/>
              <a:ext cx="3810000" cy="2239119"/>
            </a:xfrm>
            <a:prstGeom prst="roundRect">
              <a:avLst>
                <a:gd fmla="val 16667" name="adj"/>
              </a:avLst>
            </a:prstGeom>
            <a:gradFill>
              <a:gsLst>
                <a:gs pos="0">
                  <a:srgbClr val="C8B2E9"/>
                </a:gs>
                <a:gs pos="35000">
                  <a:srgbClr val="D6CAED"/>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109305" y="135630"/>
              <a:ext cx="3591390" cy="2020509"/>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Passing </a:t>
              </a:r>
              <a:r>
                <a:rPr b="0" i="0" lang="vi" sz="1600" u="none" cap="none" strike="noStrike">
                  <a:solidFill>
                    <a:srgbClr val="FF0000"/>
                  </a:solidFill>
                  <a:latin typeface="Courier New"/>
                  <a:ea typeface="Courier New"/>
                  <a:cs typeface="Courier New"/>
                  <a:sym typeface="Courier New"/>
                </a:rPr>
                <a:t>by value </a:t>
              </a:r>
              <a:r>
                <a:rPr b="0" i="0" lang="vi" sz="1600" u="none" cap="none" strike="noStrike">
                  <a:solidFill>
                    <a:schemeClr val="dk1"/>
                  </a:solidFill>
                  <a:latin typeface="Courier New"/>
                  <a:ea typeface="Courier New"/>
                  <a:cs typeface="Courier New"/>
                  <a:sym typeface="Courier New"/>
                </a:rPr>
                <a:t>- Refers to passing variables as arguments to a function. Called function do not change the values of the parameters passed to it from the calling function.</a:t>
              </a:r>
              <a:endParaRPr sz="1600"/>
            </a:p>
          </p:txBody>
        </p:sp>
        <p:sp>
          <p:nvSpPr>
            <p:cNvPr id="154" name="Google Shape;154;p22"/>
            <p:cNvSpPr/>
            <p:nvPr/>
          </p:nvSpPr>
          <p:spPr>
            <a:xfrm>
              <a:off x="0" y="2701406"/>
              <a:ext cx="3810000" cy="1984893"/>
            </a:xfrm>
            <a:prstGeom prst="roundRect">
              <a:avLst>
                <a:gd fmla="val 16667" name="adj"/>
              </a:avLst>
            </a:prstGeom>
            <a:gradFill>
              <a:gsLst>
                <a:gs pos="0">
                  <a:srgbClr val="9CE7FF"/>
                </a:gs>
                <a:gs pos="35000">
                  <a:srgbClr val="B8EEFF"/>
                </a:gs>
                <a:gs pos="100000">
                  <a:srgbClr val="E2F7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txBox="1"/>
            <p:nvPr/>
          </p:nvSpPr>
          <p:spPr>
            <a:xfrm>
              <a:off x="96894" y="2798300"/>
              <a:ext cx="3616212" cy="1791105"/>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Passing </a:t>
              </a:r>
              <a:r>
                <a:rPr b="0" i="0" lang="vi" sz="1600" u="none" cap="none" strike="noStrike">
                  <a:solidFill>
                    <a:srgbClr val="FF0000"/>
                  </a:solidFill>
                  <a:latin typeface="Courier New"/>
                  <a:ea typeface="Courier New"/>
                  <a:cs typeface="Courier New"/>
                  <a:sym typeface="Courier New"/>
                </a:rPr>
                <a:t>by reference </a:t>
              </a:r>
              <a:r>
                <a:rPr b="0" i="0" lang="vi" sz="1600" u="none" cap="none" strike="noStrike">
                  <a:solidFill>
                    <a:schemeClr val="dk1"/>
                  </a:solidFill>
                  <a:latin typeface="Courier New"/>
                  <a:ea typeface="Courier New"/>
                  <a:cs typeface="Courier New"/>
                  <a:sym typeface="Courier New"/>
                </a:rPr>
                <a:t>- Refers to passing objects as arguments to a function.</a:t>
              </a:r>
              <a:endParaRPr sz="1600"/>
            </a:p>
          </p:txBody>
        </p:sp>
      </p:grpSp>
      <p:pic>
        <p:nvPicPr>
          <p:cNvPr id="156" name="Google Shape;156;p22"/>
          <p:cNvPicPr preferRelativeResize="0"/>
          <p:nvPr/>
        </p:nvPicPr>
        <p:blipFill rotWithShape="1">
          <a:blip r:embed="rId3">
            <a:alphaModFix/>
          </a:blip>
          <a:srcRect b="0" l="0" r="0" t="0"/>
          <a:stretch/>
        </p:blipFill>
        <p:spPr>
          <a:xfrm>
            <a:off x="4277627" y="2914550"/>
            <a:ext cx="4715245" cy="1565773"/>
          </a:xfrm>
          <a:prstGeom prst="rect">
            <a:avLst/>
          </a:prstGeom>
          <a:noFill/>
          <a:ln>
            <a:noFill/>
          </a:ln>
        </p:spPr>
      </p:pic>
      <p:pic>
        <p:nvPicPr>
          <p:cNvPr id="157" name="Google Shape;157;p22"/>
          <p:cNvPicPr preferRelativeResize="0"/>
          <p:nvPr/>
        </p:nvPicPr>
        <p:blipFill rotWithShape="1">
          <a:blip r:embed="rId4">
            <a:alphaModFix/>
          </a:blip>
          <a:srcRect b="0" l="0" r="0" t="0"/>
          <a:stretch/>
        </p:blipFill>
        <p:spPr>
          <a:xfrm>
            <a:off x="4267200" y="954781"/>
            <a:ext cx="3536433" cy="14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64" name="Google Shape;164;p2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165" name="Google Shape;165;p23"/>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return Statement</a:t>
            </a:r>
            <a:endParaRPr/>
          </a:p>
        </p:txBody>
      </p:sp>
      <p:sp>
        <p:nvSpPr>
          <p:cNvPr id="166" name="Google Shape;166;p23"/>
          <p:cNvSpPr/>
          <p:nvPr/>
        </p:nvSpPr>
        <p:spPr>
          <a:xfrm>
            <a:off x="304800" y="2457450"/>
            <a:ext cx="2336800" cy="750094"/>
          </a:xfrm>
          <a:prstGeom prst="wedgeRectCallout">
            <a:avLst>
              <a:gd fmla="val 78101" name="adj1"/>
              <a:gd fmla="val -33022" name="adj2"/>
            </a:avLst>
          </a:prstGeom>
          <a:solidFill>
            <a:srgbClr val="3F3151"/>
          </a:solidFill>
          <a:ln cap="flat" cmpd="sng" w="25400">
            <a:solidFill>
              <a:srgbClr val="395E89"/>
            </a:solidFill>
            <a:prstDash val="solid"/>
            <a:round/>
            <a:headEnd len="sm" w="sm" type="none"/>
            <a:tailEnd len="sm" w="sm" type="none"/>
          </a:ln>
          <a:effectLst>
            <a:outerShdw blurRad="495300" rotWithShape="0" algn="ctr" dir="5400000" dist="50800">
              <a:srgbClr val="FFFF00">
                <a:alpha val="6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Allows sending the result back to the calling function</a:t>
            </a:r>
            <a:endParaRPr/>
          </a:p>
        </p:txBody>
      </p:sp>
      <p:sp>
        <p:nvSpPr>
          <p:cNvPr id="167" name="Google Shape;167;p23"/>
          <p:cNvSpPr/>
          <p:nvPr/>
        </p:nvSpPr>
        <p:spPr>
          <a:xfrm>
            <a:off x="2625558" y="3579858"/>
            <a:ext cx="3352800" cy="857250"/>
          </a:xfrm>
          <a:prstGeom prst="wedgeRectCallout">
            <a:avLst>
              <a:gd fmla="val 3995" name="adj1"/>
              <a:gd fmla="val -116792" name="adj2"/>
            </a:avLst>
          </a:prstGeom>
          <a:solidFill>
            <a:srgbClr val="4F6128"/>
          </a:solidFill>
          <a:ln cap="flat" cmpd="sng" w="25400">
            <a:solidFill>
              <a:srgbClr val="395E89"/>
            </a:solidFill>
            <a:prstDash val="solid"/>
            <a:round/>
            <a:headEnd len="sm" w="sm" type="none"/>
            <a:tailEnd len="sm" w="sm" type="none"/>
          </a:ln>
          <a:effectLst>
            <a:outerShdw blurRad="508000" rotWithShape="0" algn="ctr" dir="5400000" dist="50800">
              <a:srgbClr val="FFFF00">
                <a:alpha val="5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Begins with return keyword followed by the variable or value</a:t>
            </a:r>
            <a:endParaRPr/>
          </a:p>
        </p:txBody>
      </p:sp>
      <p:sp>
        <p:nvSpPr>
          <p:cNvPr id="168" name="Google Shape;168;p23"/>
          <p:cNvSpPr/>
          <p:nvPr/>
        </p:nvSpPr>
        <p:spPr>
          <a:xfrm>
            <a:off x="3276600" y="2209800"/>
            <a:ext cx="2133600" cy="800100"/>
          </a:xfrm>
          <a:prstGeom prst="roundRect">
            <a:avLst>
              <a:gd fmla="val 16667" name="adj"/>
            </a:avLst>
          </a:prstGeom>
          <a:solidFill>
            <a:srgbClr val="C00000"/>
          </a:solidFill>
          <a:ln cap="flat" cmpd="sng" w="25400">
            <a:solidFill>
              <a:srgbClr val="395E89"/>
            </a:solidFill>
            <a:prstDash val="solid"/>
            <a:round/>
            <a:headEnd len="sm" w="sm" type="none"/>
            <a:tailEnd len="sm" w="sm" type="none"/>
          </a:ln>
          <a:effectLst>
            <a:outerShdw blurRad="393700" rotWithShape="0" algn="ctr" dir="5400000" dist="50800">
              <a:srgbClr val="FFFF00">
                <a:alpha val="8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return Statement</a:t>
            </a:r>
            <a:endParaRPr sz="1600"/>
          </a:p>
        </p:txBody>
      </p:sp>
      <p:sp>
        <p:nvSpPr>
          <p:cNvPr id="169" name="Google Shape;169;p23"/>
          <p:cNvSpPr/>
          <p:nvPr/>
        </p:nvSpPr>
        <p:spPr>
          <a:xfrm flipH="1">
            <a:off x="3048000" y="914401"/>
            <a:ext cx="3200399" cy="832246"/>
          </a:xfrm>
          <a:prstGeom prst="wedgeRectCallout">
            <a:avLst>
              <a:gd fmla="val 11442" name="adj1"/>
              <a:gd fmla="val 103489" name="adj2"/>
            </a:avLst>
          </a:prstGeom>
          <a:solidFill>
            <a:srgbClr val="632423"/>
          </a:solidFill>
          <a:ln cap="flat" cmpd="sng" w="25400">
            <a:solidFill>
              <a:srgbClr val="395E89"/>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Returns the control to the calling function because of unexpected results</a:t>
            </a:r>
            <a:endParaRPr/>
          </a:p>
        </p:txBody>
      </p:sp>
      <p:sp>
        <p:nvSpPr>
          <p:cNvPr id="170" name="Google Shape;170;p23"/>
          <p:cNvSpPr/>
          <p:nvPr/>
        </p:nvSpPr>
        <p:spPr>
          <a:xfrm flipH="1">
            <a:off x="6096000" y="2286000"/>
            <a:ext cx="2438400" cy="807244"/>
          </a:xfrm>
          <a:prstGeom prst="wedgeRectCallout">
            <a:avLst>
              <a:gd fmla="val 78764" name="adj1"/>
              <a:gd fmla="val -17806" name="adj2"/>
            </a:avLst>
          </a:prstGeom>
          <a:solidFill>
            <a:srgbClr val="244061"/>
          </a:solidFill>
          <a:ln cap="flat" cmpd="sng" w="25400">
            <a:solidFill>
              <a:srgbClr val="395E89"/>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Can also be used to halt the execution of the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77" name="Google Shape;177;p24"/>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Functions and Objects / Session 15 </a:t>
            </a:r>
            <a:endParaRPr/>
          </a:p>
        </p:txBody>
      </p:sp>
      <p:sp>
        <p:nvSpPr>
          <p:cNvPr id="178" name="Google Shape;178;p24"/>
          <p:cNvSpPr txBox="1"/>
          <p:nvPr>
            <p:ph type="title"/>
          </p:nvPr>
        </p:nvSpPr>
        <p:spPr>
          <a:xfrm>
            <a:off x="533400" y="148829"/>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Objects </a:t>
            </a:r>
            <a:endParaRPr/>
          </a:p>
        </p:txBody>
      </p:sp>
      <p:grpSp>
        <p:nvGrpSpPr>
          <p:cNvPr id="179" name="Google Shape;179;p24"/>
          <p:cNvGrpSpPr/>
          <p:nvPr/>
        </p:nvGrpSpPr>
        <p:grpSpPr>
          <a:xfrm>
            <a:off x="457200" y="688274"/>
            <a:ext cx="8382000" cy="1823851"/>
            <a:chOff x="0" y="3299"/>
            <a:chExt cx="8382000" cy="2431801"/>
          </a:xfrm>
        </p:grpSpPr>
        <p:sp>
          <p:nvSpPr>
            <p:cNvPr id="180" name="Google Shape;180;p24"/>
            <p:cNvSpPr/>
            <p:nvPr/>
          </p:nvSpPr>
          <p:spPr>
            <a:xfrm>
              <a:off x="0" y="3299"/>
              <a:ext cx="8382000" cy="772200"/>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7696" y="40995"/>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2000" u="none" cap="none" strike="noStrike">
                  <a:solidFill>
                    <a:schemeClr val="dk1"/>
                  </a:solidFill>
                  <a:latin typeface="Courier New"/>
                  <a:ea typeface="Courier New"/>
                  <a:cs typeface="Courier New"/>
                  <a:sym typeface="Courier New"/>
                </a:rPr>
                <a:t>Are entities with properties and methods and resemble to real life objects.</a:t>
              </a:r>
              <a:endParaRPr/>
            </a:p>
          </p:txBody>
        </p:sp>
        <p:sp>
          <p:nvSpPr>
            <p:cNvPr id="182" name="Google Shape;182;p24"/>
            <p:cNvSpPr/>
            <p:nvPr/>
          </p:nvSpPr>
          <p:spPr>
            <a:xfrm>
              <a:off x="0" y="833100"/>
              <a:ext cx="8382000" cy="772200"/>
            </a:xfrm>
            <a:prstGeom prst="roundRect">
              <a:avLst>
                <a:gd fmla="val 16667" name="adj"/>
              </a:avLst>
            </a:prstGeom>
            <a:gradFill>
              <a:gsLst>
                <a:gs pos="0">
                  <a:srgbClr val="FFD8A2"/>
                </a:gs>
                <a:gs pos="35000">
                  <a:srgbClr val="FFE4BD"/>
                </a:gs>
                <a:gs pos="100000">
                  <a:srgbClr val="FFF5E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37696" y="8707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2000" u="none" cap="none" strike="noStrike">
                  <a:solidFill>
                    <a:schemeClr val="dk1"/>
                  </a:solidFill>
                  <a:latin typeface="Courier New"/>
                  <a:ea typeface="Courier New"/>
                  <a:cs typeface="Courier New"/>
                  <a:sym typeface="Courier New"/>
                </a:rPr>
                <a:t>Properties specify the characteristics or attributes of an object.</a:t>
              </a:r>
              <a:endParaRPr/>
            </a:p>
          </p:txBody>
        </p:sp>
        <p:sp>
          <p:nvSpPr>
            <p:cNvPr id="184" name="Google Shape;184;p24"/>
            <p:cNvSpPr/>
            <p:nvPr/>
          </p:nvSpPr>
          <p:spPr>
            <a:xfrm>
              <a:off x="0" y="1662900"/>
              <a:ext cx="8382000" cy="772200"/>
            </a:xfrm>
            <a:prstGeom prst="roundRect">
              <a:avLst>
                <a:gd fmla="val 16667" name="adj"/>
              </a:avLst>
            </a:prstGeom>
            <a:gradFill>
              <a:gsLst>
                <a:gs pos="0">
                  <a:srgbClr val="D8FBA5"/>
                </a:gs>
                <a:gs pos="35000">
                  <a:srgbClr val="E4FBC0"/>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7696" y="17005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2000" u="none" cap="none" strike="noStrike">
                  <a:solidFill>
                    <a:schemeClr val="dk1"/>
                  </a:solidFill>
                  <a:latin typeface="Courier New"/>
                  <a:ea typeface="Courier New"/>
                  <a:cs typeface="Courier New"/>
                  <a:sym typeface="Courier New"/>
                </a:rPr>
                <a:t>Methods identify the behavior of an object.</a:t>
              </a:r>
              <a:endParaRPr/>
            </a:p>
          </p:txBody>
        </p:sp>
      </p:grpSp>
      <p:pic>
        <p:nvPicPr>
          <p:cNvPr id="186" name="Google Shape;186;p24"/>
          <p:cNvPicPr preferRelativeResize="0"/>
          <p:nvPr/>
        </p:nvPicPr>
        <p:blipFill rotWithShape="1">
          <a:blip r:embed="rId3">
            <a:alphaModFix/>
          </a:blip>
          <a:srcRect b="0" l="0" r="0" t="0"/>
          <a:stretch/>
        </p:blipFill>
        <p:spPr>
          <a:xfrm>
            <a:off x="2590800" y="2686050"/>
            <a:ext cx="3886200" cy="21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